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7"/>
  </p:notesMasterIdLst>
  <p:handoutMasterIdLst>
    <p:handoutMasterId r:id="rId28"/>
  </p:handoutMasterIdLst>
  <p:sldIdLst>
    <p:sldId id="256" r:id="rId6"/>
    <p:sldId id="1141" r:id="rId7"/>
    <p:sldId id="13643" r:id="rId8"/>
    <p:sldId id="2147375175" r:id="rId9"/>
    <p:sldId id="13710" r:id="rId10"/>
    <p:sldId id="2147375176" r:id="rId11"/>
    <p:sldId id="13714" r:id="rId12"/>
    <p:sldId id="2361" r:id="rId13"/>
    <p:sldId id="13718" r:id="rId14"/>
    <p:sldId id="2363" r:id="rId15"/>
    <p:sldId id="13704" r:id="rId16"/>
    <p:sldId id="2362" r:id="rId17"/>
    <p:sldId id="2366" r:id="rId18"/>
    <p:sldId id="2367" r:id="rId19"/>
    <p:sldId id="2394" r:id="rId20"/>
    <p:sldId id="2147375158" r:id="rId21"/>
    <p:sldId id="2147375159" r:id="rId22"/>
    <p:sldId id="2147375170" r:id="rId23"/>
    <p:sldId id="2147375174" r:id="rId24"/>
    <p:sldId id="2371" r:id="rId25"/>
    <p:sldId id="21473751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B07274-977E-D440-8895-2FF42EDEF5DD}">
          <p14:sldIdLst>
            <p14:sldId id="256"/>
            <p14:sldId id="1141"/>
            <p14:sldId id="13643"/>
            <p14:sldId id="2147375175"/>
            <p14:sldId id="13710"/>
            <p14:sldId id="2147375176"/>
            <p14:sldId id="13714"/>
            <p14:sldId id="2361"/>
            <p14:sldId id="13718"/>
            <p14:sldId id="2363"/>
            <p14:sldId id="13704"/>
            <p14:sldId id="2362"/>
            <p14:sldId id="2366"/>
            <p14:sldId id="2367"/>
            <p14:sldId id="2394"/>
            <p14:sldId id="2147375158"/>
            <p14:sldId id="2147375159"/>
            <p14:sldId id="2147375170"/>
            <p14:sldId id="2147375174"/>
            <p14:sldId id="2371"/>
            <p14:sldId id="21473751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upa, Amy (NYC-ART)" initials="KA(" lastIdx="5" clrIdx="0">
    <p:extLst>
      <p:ext uri="{19B8F6BF-5375-455C-9EA6-DF929625EA0E}">
        <p15:presenceInfo xmlns:p15="http://schemas.microsoft.com/office/powerpoint/2012/main" userId="S::amy.krupa@area23hc.com::403299a1-c86c-429e-b9a2-512874ec7a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39598"/>
    <a:srgbClr val="1F4288"/>
    <a:srgbClr val="30B7EB"/>
    <a:srgbClr val="034EA2"/>
    <a:srgbClr val="F16623"/>
    <a:srgbClr val="77787B"/>
    <a:srgbClr val="223C78"/>
    <a:srgbClr val="009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040101-E3E6-4200-8127-971B9A420366}" v="4" dt="2024-06-06T13:28:53.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p:restoredTop sz="91905"/>
  </p:normalViewPr>
  <p:slideViewPr>
    <p:cSldViewPr snapToGrid="0" snapToObjects="1">
      <p:cViewPr varScale="1">
        <p:scale>
          <a:sx n="98" d="100"/>
          <a:sy n="98" d="100"/>
        </p:scale>
        <p:origin x="708" y="8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varScale="1">
        <p:scale>
          <a:sx n="142" d="100"/>
          <a:sy n="142" d="100"/>
        </p:scale>
        <p:origin x="316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 Becker" userId="257d1a27-6d3e-41f1-aab2-3dc6aae17b96" providerId="ADAL" clId="{CF040101-E3E6-4200-8127-971B9A420366}"/>
    <pc:docChg chg="undo redo custSel modSld">
      <pc:chgData name="Alexa Becker" userId="257d1a27-6d3e-41f1-aab2-3dc6aae17b96" providerId="ADAL" clId="{CF040101-E3E6-4200-8127-971B9A420366}" dt="2024-06-07T08:51:21.378" v="75" actId="20577"/>
      <pc:docMkLst>
        <pc:docMk/>
      </pc:docMkLst>
      <pc:sldChg chg="modSp mod">
        <pc:chgData name="Alexa Becker" userId="257d1a27-6d3e-41f1-aab2-3dc6aae17b96" providerId="ADAL" clId="{CF040101-E3E6-4200-8127-971B9A420366}" dt="2024-06-07T08:51:21.378" v="75" actId="20577"/>
        <pc:sldMkLst>
          <pc:docMk/>
          <pc:sldMk cId="2123028753" sldId="256"/>
        </pc:sldMkLst>
        <pc:spChg chg="mod">
          <ac:chgData name="Alexa Becker" userId="257d1a27-6d3e-41f1-aab2-3dc6aae17b96" providerId="ADAL" clId="{CF040101-E3E6-4200-8127-971B9A420366}" dt="2024-06-07T08:51:21.378" v="75" actId="20577"/>
          <ac:spMkLst>
            <pc:docMk/>
            <pc:sldMk cId="2123028753" sldId="256"/>
            <ac:spMk id="3" creationId="{ABCBDCC1-2E4F-282C-6125-16942DF55D48}"/>
          </ac:spMkLst>
        </pc:spChg>
      </pc:sldChg>
      <pc:sldChg chg="modSp mod">
        <pc:chgData name="Alexa Becker" userId="257d1a27-6d3e-41f1-aab2-3dc6aae17b96" providerId="ADAL" clId="{CF040101-E3E6-4200-8127-971B9A420366}" dt="2024-06-06T13:27:31.812" v="54" actId="1076"/>
        <pc:sldMkLst>
          <pc:docMk/>
          <pc:sldMk cId="3697183595" sldId="2362"/>
        </pc:sldMkLst>
        <pc:spChg chg="mod">
          <ac:chgData name="Alexa Becker" userId="257d1a27-6d3e-41f1-aab2-3dc6aae17b96" providerId="ADAL" clId="{CF040101-E3E6-4200-8127-971B9A420366}" dt="2024-06-06T13:27:31.812" v="54" actId="1076"/>
          <ac:spMkLst>
            <pc:docMk/>
            <pc:sldMk cId="3697183595" sldId="2362"/>
            <ac:spMk id="7" creationId="{001153D4-37AB-44BD-8E9A-F3D4EC9EFF40}"/>
          </ac:spMkLst>
        </pc:spChg>
      </pc:sldChg>
      <pc:sldChg chg="modSp mod">
        <pc:chgData name="Alexa Becker" userId="257d1a27-6d3e-41f1-aab2-3dc6aae17b96" providerId="ADAL" clId="{CF040101-E3E6-4200-8127-971B9A420366}" dt="2024-06-06T13:27:15.111" v="51" actId="14100"/>
        <pc:sldMkLst>
          <pc:docMk/>
          <pc:sldMk cId="4272704623" sldId="2363"/>
        </pc:sldMkLst>
        <pc:spChg chg="mod">
          <ac:chgData name="Alexa Becker" userId="257d1a27-6d3e-41f1-aab2-3dc6aae17b96" providerId="ADAL" clId="{CF040101-E3E6-4200-8127-971B9A420366}" dt="2024-06-06T13:27:15.111" v="51" actId="14100"/>
          <ac:spMkLst>
            <pc:docMk/>
            <pc:sldMk cId="4272704623" sldId="2363"/>
            <ac:spMk id="11" creationId="{440837BB-FAE6-4B6F-9F85-47A85C83F17B}"/>
          </ac:spMkLst>
        </pc:spChg>
      </pc:sldChg>
      <pc:sldChg chg="modSp mod">
        <pc:chgData name="Alexa Becker" userId="257d1a27-6d3e-41f1-aab2-3dc6aae17b96" providerId="ADAL" clId="{CF040101-E3E6-4200-8127-971B9A420366}" dt="2024-06-06T13:28:23.832" v="55" actId="1076"/>
        <pc:sldMkLst>
          <pc:docMk/>
          <pc:sldMk cId="2229502895" sldId="2366"/>
        </pc:sldMkLst>
        <pc:graphicFrameChg chg="mod">
          <ac:chgData name="Alexa Becker" userId="257d1a27-6d3e-41f1-aab2-3dc6aae17b96" providerId="ADAL" clId="{CF040101-E3E6-4200-8127-971B9A420366}" dt="2024-06-06T13:28:23.832" v="55" actId="1076"/>
          <ac:graphicFrameMkLst>
            <pc:docMk/>
            <pc:sldMk cId="2229502895" sldId="2366"/>
            <ac:graphicFrameMk id="10" creationId="{1AFA2893-BCB9-45B4-AE41-AD126D2D1C5B}"/>
          </ac:graphicFrameMkLst>
        </pc:graphicFrameChg>
      </pc:sldChg>
      <pc:sldChg chg="addSp delSp modSp mod">
        <pc:chgData name="Alexa Becker" userId="257d1a27-6d3e-41f1-aab2-3dc6aae17b96" providerId="ADAL" clId="{CF040101-E3E6-4200-8127-971B9A420366}" dt="2024-06-06T13:29:48.104" v="70" actId="1076"/>
        <pc:sldMkLst>
          <pc:docMk/>
          <pc:sldMk cId="3731207515" sldId="2394"/>
        </pc:sldMkLst>
        <pc:spChg chg="mod">
          <ac:chgData name="Alexa Becker" userId="257d1a27-6d3e-41f1-aab2-3dc6aae17b96" providerId="ADAL" clId="{CF040101-E3E6-4200-8127-971B9A420366}" dt="2024-06-06T13:29:12.645" v="67" actId="1076"/>
          <ac:spMkLst>
            <pc:docMk/>
            <pc:sldMk cId="3731207515" sldId="2394"/>
            <ac:spMk id="6" creationId="{532F4D09-AC08-44F0-AA39-4E12A88BFA52}"/>
          </ac:spMkLst>
        </pc:spChg>
        <pc:spChg chg="mod">
          <ac:chgData name="Alexa Becker" userId="257d1a27-6d3e-41f1-aab2-3dc6aae17b96" providerId="ADAL" clId="{CF040101-E3E6-4200-8127-971B9A420366}" dt="2024-06-06T13:28:53.786" v="63" actId="571"/>
          <ac:spMkLst>
            <pc:docMk/>
            <pc:sldMk cId="3731207515" sldId="2394"/>
            <ac:spMk id="33" creationId="{6A6647A2-15F3-4CD1-ABE9-7D21BA89D4D5}"/>
          </ac:spMkLst>
        </pc:spChg>
        <pc:spChg chg="mod">
          <ac:chgData name="Alexa Becker" userId="257d1a27-6d3e-41f1-aab2-3dc6aae17b96" providerId="ADAL" clId="{CF040101-E3E6-4200-8127-971B9A420366}" dt="2024-06-06T13:29:22.561" v="68" actId="1076"/>
          <ac:spMkLst>
            <pc:docMk/>
            <pc:sldMk cId="3731207515" sldId="2394"/>
            <ac:spMk id="35" creationId="{48E43F5F-CA49-4894-BD22-CF09CD0972FB}"/>
          </ac:spMkLst>
        </pc:spChg>
        <pc:grpChg chg="mod">
          <ac:chgData name="Alexa Becker" userId="257d1a27-6d3e-41f1-aab2-3dc6aae17b96" providerId="ADAL" clId="{CF040101-E3E6-4200-8127-971B9A420366}" dt="2024-06-06T13:29:48.104" v="70" actId="1076"/>
          <ac:grpSpMkLst>
            <pc:docMk/>
            <pc:sldMk cId="3731207515" sldId="2394"/>
            <ac:grpSpMk id="32" creationId="{D0D4D2C3-2088-4047-B3FE-BCEBBCB44BC8}"/>
          </ac:grpSpMkLst>
        </pc:grpChg>
        <pc:grpChg chg="mod">
          <ac:chgData name="Alexa Becker" userId="257d1a27-6d3e-41f1-aab2-3dc6aae17b96" providerId="ADAL" clId="{CF040101-E3E6-4200-8127-971B9A420366}" dt="2024-06-06T13:28:53.786" v="63" actId="571"/>
          <ac:grpSpMkLst>
            <pc:docMk/>
            <pc:sldMk cId="3731207515" sldId="2394"/>
            <ac:grpSpMk id="34" creationId="{F82E18A7-EDE0-4E70-89D4-A6F749C9E33E}"/>
          </ac:grpSpMkLst>
        </pc:grpChg>
        <pc:graphicFrameChg chg="mod">
          <ac:chgData name="Alexa Becker" userId="257d1a27-6d3e-41f1-aab2-3dc6aae17b96" providerId="ADAL" clId="{CF040101-E3E6-4200-8127-971B9A420366}" dt="2024-06-06T13:29:05.309" v="65" actId="1076"/>
          <ac:graphicFrameMkLst>
            <pc:docMk/>
            <pc:sldMk cId="3731207515" sldId="2394"/>
            <ac:graphicFrameMk id="5" creationId="{7C8ACA6F-50D8-45FF-8FC2-B6500472FEEE}"/>
          </ac:graphicFrameMkLst>
        </pc:graphicFrameChg>
        <pc:picChg chg="add del mod">
          <ac:chgData name="Alexa Becker" userId="257d1a27-6d3e-41f1-aab2-3dc6aae17b96" providerId="ADAL" clId="{CF040101-E3E6-4200-8127-971B9A420366}" dt="2024-06-06T13:28:55.315" v="64" actId="478"/>
          <ac:picMkLst>
            <pc:docMk/>
            <pc:sldMk cId="3731207515" sldId="2394"/>
            <ac:picMk id="2" creationId="{05DCEFBC-9BDF-445E-7F3F-50F3E3BDF621}"/>
          </ac:picMkLst>
        </pc:picChg>
        <pc:picChg chg="mod">
          <ac:chgData name="Alexa Becker" userId="257d1a27-6d3e-41f1-aab2-3dc6aae17b96" providerId="ADAL" clId="{CF040101-E3E6-4200-8127-971B9A420366}" dt="2024-06-06T13:29:27.972" v="69" actId="1076"/>
          <ac:picMkLst>
            <pc:docMk/>
            <pc:sldMk cId="3731207515" sldId="2394"/>
            <ac:picMk id="36" creationId="{9933FCA0-F85D-443D-980D-F89B345731C9}"/>
          </ac:picMkLst>
        </pc:picChg>
      </pc:sldChg>
      <pc:sldChg chg="modSp mod">
        <pc:chgData name="Alexa Becker" userId="257d1a27-6d3e-41f1-aab2-3dc6aae17b96" providerId="ADAL" clId="{CF040101-E3E6-4200-8127-971B9A420366}" dt="2024-06-06T13:27:23.319" v="53" actId="14100"/>
        <pc:sldMkLst>
          <pc:docMk/>
          <pc:sldMk cId="606331214" sldId="13704"/>
        </pc:sldMkLst>
        <pc:grpChg chg="mod">
          <ac:chgData name="Alexa Becker" userId="257d1a27-6d3e-41f1-aab2-3dc6aae17b96" providerId="ADAL" clId="{CF040101-E3E6-4200-8127-971B9A420366}" dt="2024-06-06T13:27:23.319" v="53" actId="14100"/>
          <ac:grpSpMkLst>
            <pc:docMk/>
            <pc:sldMk cId="606331214" sldId="13704"/>
            <ac:grpSpMk id="12" creationId="{B6D57696-7D61-4FF9-BA39-86A78058064D}"/>
          </ac:grpSpMkLst>
        </pc:grpChg>
      </pc:sldChg>
      <pc:sldChg chg="addSp modSp mod">
        <pc:chgData name="Alexa Becker" userId="257d1a27-6d3e-41f1-aab2-3dc6aae17b96" providerId="ADAL" clId="{CF040101-E3E6-4200-8127-971B9A420366}" dt="2024-06-06T13:31:27.896" v="71" actId="255"/>
        <pc:sldMkLst>
          <pc:docMk/>
          <pc:sldMk cId="3486568219" sldId="13710"/>
        </pc:sldMkLst>
        <pc:spChg chg="add mod">
          <ac:chgData name="Alexa Becker" userId="257d1a27-6d3e-41f1-aab2-3dc6aae17b96" providerId="ADAL" clId="{CF040101-E3E6-4200-8127-971B9A420366}" dt="2024-06-06T13:25:26.133" v="18" actId="571"/>
          <ac:spMkLst>
            <pc:docMk/>
            <pc:sldMk cId="3486568219" sldId="13710"/>
            <ac:spMk id="2" creationId="{764E3671-8594-1611-FAE7-833C0B0D9379}"/>
          </ac:spMkLst>
        </pc:spChg>
        <pc:spChg chg="add mod">
          <ac:chgData name="Alexa Becker" userId="257d1a27-6d3e-41f1-aab2-3dc6aae17b96" providerId="ADAL" clId="{CF040101-E3E6-4200-8127-971B9A420366}" dt="2024-06-06T13:25:26.133" v="18" actId="571"/>
          <ac:spMkLst>
            <pc:docMk/>
            <pc:sldMk cId="3486568219" sldId="13710"/>
            <ac:spMk id="3" creationId="{6CB26037-2E6B-C2A0-DC33-894B4268CF1E}"/>
          </ac:spMkLst>
        </pc:spChg>
        <pc:spChg chg="mod">
          <ac:chgData name="Alexa Becker" userId="257d1a27-6d3e-41f1-aab2-3dc6aae17b96" providerId="ADAL" clId="{CF040101-E3E6-4200-8127-971B9A420366}" dt="2024-06-06T13:31:27.896" v="71" actId="255"/>
          <ac:spMkLst>
            <pc:docMk/>
            <pc:sldMk cId="3486568219" sldId="13710"/>
            <ac:spMk id="5" creationId="{E34A33FF-2491-4ED3-9D17-8A45B4C0DA0B}"/>
          </ac:spMkLst>
        </pc:spChg>
        <pc:spChg chg="mod">
          <ac:chgData name="Alexa Becker" userId="257d1a27-6d3e-41f1-aab2-3dc6aae17b96" providerId="ADAL" clId="{CF040101-E3E6-4200-8127-971B9A420366}" dt="2024-06-06T13:26:12.995" v="29" actId="14100"/>
          <ac:spMkLst>
            <pc:docMk/>
            <pc:sldMk cId="3486568219" sldId="13710"/>
            <ac:spMk id="8" creationId="{624BCCDD-F67D-4E83-ADCB-0FBB838A49FC}"/>
          </ac:spMkLst>
        </pc:spChg>
        <pc:spChg chg="mod">
          <ac:chgData name="Alexa Becker" userId="257d1a27-6d3e-41f1-aab2-3dc6aae17b96" providerId="ADAL" clId="{CF040101-E3E6-4200-8127-971B9A420366}" dt="2024-06-06T13:25:31.185" v="19" actId="1076"/>
          <ac:spMkLst>
            <pc:docMk/>
            <pc:sldMk cId="3486568219" sldId="13710"/>
            <ac:spMk id="10" creationId="{F3C528D2-20FD-4BC3-9031-FBB494698606}"/>
          </ac:spMkLst>
        </pc:spChg>
        <pc:spChg chg="mod">
          <ac:chgData name="Alexa Becker" userId="257d1a27-6d3e-41f1-aab2-3dc6aae17b96" providerId="ADAL" clId="{CF040101-E3E6-4200-8127-971B9A420366}" dt="2024-06-06T13:26:06.462" v="27" actId="1076"/>
          <ac:spMkLst>
            <pc:docMk/>
            <pc:sldMk cId="3486568219" sldId="13710"/>
            <ac:spMk id="11" creationId="{44F4C203-1DD2-4366-B122-DC19AC1FF27A}"/>
          </ac:spMkLst>
        </pc:spChg>
        <pc:spChg chg="mod">
          <ac:chgData name="Alexa Becker" userId="257d1a27-6d3e-41f1-aab2-3dc6aae17b96" providerId="ADAL" clId="{CF040101-E3E6-4200-8127-971B9A420366}" dt="2024-06-06T13:26:09.072" v="28" actId="14100"/>
          <ac:spMkLst>
            <pc:docMk/>
            <pc:sldMk cId="3486568219" sldId="13710"/>
            <ac:spMk id="12" creationId="{1BCC56BC-86D4-411D-B96D-BFFDE43D06C0}"/>
          </ac:spMkLst>
        </pc:spChg>
        <pc:spChg chg="mod">
          <ac:chgData name="Alexa Becker" userId="257d1a27-6d3e-41f1-aab2-3dc6aae17b96" providerId="ADAL" clId="{CF040101-E3E6-4200-8127-971B9A420366}" dt="2024-06-06T13:25:55.521" v="24" actId="14100"/>
          <ac:spMkLst>
            <pc:docMk/>
            <pc:sldMk cId="3486568219" sldId="13710"/>
            <ac:spMk id="14" creationId="{958A3D43-3813-4E9E-BDB7-163575DB8ADA}"/>
          </ac:spMkLst>
        </pc:spChg>
        <pc:spChg chg="mod">
          <ac:chgData name="Alexa Becker" userId="257d1a27-6d3e-41f1-aab2-3dc6aae17b96" providerId="ADAL" clId="{CF040101-E3E6-4200-8127-971B9A420366}" dt="2024-06-06T13:25:44.059" v="22" actId="1076"/>
          <ac:spMkLst>
            <pc:docMk/>
            <pc:sldMk cId="3486568219" sldId="13710"/>
            <ac:spMk id="15" creationId="{21769D0C-7CC9-457F-97CF-4271991D381A}"/>
          </ac:spMkLst>
        </pc:spChg>
        <pc:spChg chg="mod">
          <ac:chgData name="Alexa Becker" userId="257d1a27-6d3e-41f1-aab2-3dc6aae17b96" providerId="ADAL" clId="{CF040101-E3E6-4200-8127-971B9A420366}" dt="2024-06-06T13:25:51.980" v="23" actId="1076"/>
          <ac:spMkLst>
            <pc:docMk/>
            <pc:sldMk cId="3486568219" sldId="13710"/>
            <ac:spMk id="16" creationId="{0A2C8CDB-E0AB-437A-99F2-E86C444231B7}"/>
          </ac:spMkLst>
        </pc:spChg>
        <pc:picChg chg="mod">
          <ac:chgData name="Alexa Becker" userId="257d1a27-6d3e-41f1-aab2-3dc6aae17b96" providerId="ADAL" clId="{CF040101-E3E6-4200-8127-971B9A420366}" dt="2024-06-06T13:26:02.777" v="26" actId="1076"/>
          <ac:picMkLst>
            <pc:docMk/>
            <pc:sldMk cId="3486568219" sldId="13710"/>
            <ac:picMk id="9" creationId="{880D8872-97CD-43BA-AC38-84A3393244A2}"/>
          </ac:picMkLst>
        </pc:picChg>
        <pc:picChg chg="mod">
          <ac:chgData name="Alexa Becker" userId="257d1a27-6d3e-41f1-aab2-3dc6aae17b96" providerId="ADAL" clId="{CF040101-E3E6-4200-8127-971B9A420366}" dt="2024-06-06T13:25:51.980" v="23" actId="1076"/>
          <ac:picMkLst>
            <pc:docMk/>
            <pc:sldMk cId="3486568219" sldId="13710"/>
            <ac:picMk id="13" creationId="{923E9B08-486F-4F7E-B66A-F4EB527FFA7E}"/>
          </ac:picMkLst>
        </pc:picChg>
      </pc:sldChg>
      <pc:sldChg chg="modSp mod">
        <pc:chgData name="Alexa Becker" userId="257d1a27-6d3e-41f1-aab2-3dc6aae17b96" providerId="ADAL" clId="{CF040101-E3E6-4200-8127-971B9A420366}" dt="2024-06-06T13:23:55.658" v="15" actId="20577"/>
        <pc:sldMkLst>
          <pc:docMk/>
          <pc:sldMk cId="211995866" sldId="2147375171"/>
        </pc:sldMkLst>
        <pc:spChg chg="mod">
          <ac:chgData name="Alexa Becker" userId="257d1a27-6d3e-41f1-aab2-3dc6aae17b96" providerId="ADAL" clId="{CF040101-E3E6-4200-8127-971B9A420366}" dt="2024-06-06T13:23:55.658" v="15" actId="20577"/>
          <ac:spMkLst>
            <pc:docMk/>
            <pc:sldMk cId="211995866" sldId="2147375171"/>
            <ac:spMk id="7" creationId="{B38C6853-D574-44D8-8ACA-899F398FB86A}"/>
          </ac:spMkLst>
        </pc:spChg>
      </pc:sldChg>
    </pc:docChg>
  </pc:docChgLst>
  <pc:docChgLst>
    <pc:chgData name="Alexa Becker" userId="257d1a27-6d3e-41f1-aab2-3dc6aae17b96" providerId="ADAL" clId="{07675A0E-7082-44BD-B23B-2DB01500CE8E}"/>
    <pc:docChg chg="undo custSel modSld">
      <pc:chgData name="Alexa Becker" userId="257d1a27-6d3e-41f1-aab2-3dc6aae17b96" providerId="ADAL" clId="{07675A0E-7082-44BD-B23B-2DB01500CE8E}" dt="2023-06-27T14:04:12.713" v="157" actId="1076"/>
      <pc:docMkLst>
        <pc:docMk/>
      </pc:docMkLst>
      <pc:sldChg chg="addSp modSp mod">
        <pc:chgData name="Alexa Becker" userId="257d1a27-6d3e-41f1-aab2-3dc6aae17b96" providerId="ADAL" clId="{07675A0E-7082-44BD-B23B-2DB01500CE8E}" dt="2023-06-27T14:04:12.713" v="157" actId="1076"/>
        <pc:sldMkLst>
          <pc:docMk/>
          <pc:sldMk cId="2123028753" sldId="256"/>
        </pc:sldMkLst>
        <pc:spChg chg="mod">
          <ac:chgData name="Alexa Becker" userId="257d1a27-6d3e-41f1-aab2-3dc6aae17b96" providerId="ADAL" clId="{07675A0E-7082-44BD-B23B-2DB01500CE8E}" dt="2023-06-26T11:39:29.705" v="0" actId="947"/>
          <ac:spMkLst>
            <pc:docMk/>
            <pc:sldMk cId="2123028753" sldId="256"/>
            <ac:spMk id="2" creationId="{EF17AA1E-48F9-F447-91B9-E74F7D812E8A}"/>
          </ac:spMkLst>
        </pc:spChg>
        <pc:spChg chg="add mod">
          <ac:chgData name="Alexa Becker" userId="257d1a27-6d3e-41f1-aab2-3dc6aae17b96" providerId="ADAL" clId="{07675A0E-7082-44BD-B23B-2DB01500CE8E}" dt="2023-06-27T14:04:12.713" v="157" actId="1076"/>
          <ac:spMkLst>
            <pc:docMk/>
            <pc:sldMk cId="2123028753" sldId="256"/>
            <ac:spMk id="3" creationId="{ABCBDCC1-2E4F-282C-6125-16942DF55D48}"/>
          </ac:spMkLst>
        </pc:spChg>
      </pc:sldChg>
      <pc:sldChg chg="modSp mod">
        <pc:chgData name="Alexa Becker" userId="257d1a27-6d3e-41f1-aab2-3dc6aae17b96" providerId="ADAL" clId="{07675A0E-7082-44BD-B23B-2DB01500CE8E}" dt="2023-06-26T12:22:00.096" v="1" actId="947"/>
        <pc:sldMkLst>
          <pc:docMk/>
          <pc:sldMk cId="3426277867" sldId="1141"/>
        </pc:sldMkLst>
        <pc:spChg chg="mod">
          <ac:chgData name="Alexa Becker" userId="257d1a27-6d3e-41f1-aab2-3dc6aae17b96" providerId="ADAL" clId="{07675A0E-7082-44BD-B23B-2DB01500CE8E}" dt="2023-06-26T12:22:00.096" v="1" actId="947"/>
          <ac:spMkLst>
            <pc:docMk/>
            <pc:sldMk cId="3426277867" sldId="1141"/>
            <ac:spMk id="2" creationId="{00000000-0000-0000-0000-000000000000}"/>
          </ac:spMkLst>
        </pc:spChg>
      </pc:sldChg>
      <pc:sldChg chg="modSp mod">
        <pc:chgData name="Alexa Becker" userId="257d1a27-6d3e-41f1-aab2-3dc6aae17b96" providerId="ADAL" clId="{07675A0E-7082-44BD-B23B-2DB01500CE8E}" dt="2023-06-26T12:33:30.681" v="56" actId="207"/>
        <pc:sldMkLst>
          <pc:docMk/>
          <pc:sldMk cId="456769332" sldId="2361"/>
        </pc:sldMkLst>
        <pc:graphicFrameChg chg="modGraphic">
          <ac:chgData name="Alexa Becker" userId="257d1a27-6d3e-41f1-aab2-3dc6aae17b96" providerId="ADAL" clId="{07675A0E-7082-44BD-B23B-2DB01500CE8E}" dt="2023-06-26T12:33:30.681" v="56" actId="207"/>
          <ac:graphicFrameMkLst>
            <pc:docMk/>
            <pc:sldMk cId="456769332" sldId="2361"/>
            <ac:graphicFrameMk id="4" creationId="{157FF074-8278-4679-AFDD-428D121ED808}"/>
          </ac:graphicFrameMkLst>
        </pc:graphicFrameChg>
      </pc:sldChg>
      <pc:sldChg chg="modSp mod">
        <pc:chgData name="Alexa Becker" userId="257d1a27-6d3e-41f1-aab2-3dc6aae17b96" providerId="ADAL" clId="{07675A0E-7082-44BD-B23B-2DB01500CE8E}" dt="2023-06-26T12:38:45.205" v="96" actId="947"/>
        <pc:sldMkLst>
          <pc:docMk/>
          <pc:sldMk cId="3697183595" sldId="2362"/>
        </pc:sldMkLst>
        <pc:spChg chg="mod">
          <ac:chgData name="Alexa Becker" userId="257d1a27-6d3e-41f1-aab2-3dc6aae17b96" providerId="ADAL" clId="{07675A0E-7082-44BD-B23B-2DB01500CE8E}" dt="2023-06-26T12:38:45.205" v="96" actId="947"/>
          <ac:spMkLst>
            <pc:docMk/>
            <pc:sldMk cId="3697183595" sldId="2362"/>
            <ac:spMk id="4" creationId="{CA835DBE-B7F0-48EB-A11C-9150E9F47DDB}"/>
          </ac:spMkLst>
        </pc:spChg>
      </pc:sldChg>
      <pc:sldChg chg="modSp mod">
        <pc:chgData name="Alexa Becker" userId="257d1a27-6d3e-41f1-aab2-3dc6aae17b96" providerId="ADAL" clId="{07675A0E-7082-44BD-B23B-2DB01500CE8E}" dt="2023-06-26T12:39:15.824" v="98" actId="207"/>
        <pc:sldMkLst>
          <pc:docMk/>
          <pc:sldMk cId="2229502895" sldId="2366"/>
        </pc:sldMkLst>
        <pc:spChg chg="mod">
          <ac:chgData name="Alexa Becker" userId="257d1a27-6d3e-41f1-aab2-3dc6aae17b96" providerId="ADAL" clId="{07675A0E-7082-44BD-B23B-2DB01500CE8E}" dt="2023-06-26T12:38:55.308" v="97" actId="947"/>
          <ac:spMkLst>
            <pc:docMk/>
            <pc:sldMk cId="2229502895" sldId="2366"/>
            <ac:spMk id="5" creationId="{3498F1AE-A460-4EF2-9B3D-3B261AFACA33}"/>
          </ac:spMkLst>
        </pc:spChg>
        <pc:spChg chg="mod">
          <ac:chgData name="Alexa Becker" userId="257d1a27-6d3e-41f1-aab2-3dc6aae17b96" providerId="ADAL" clId="{07675A0E-7082-44BD-B23B-2DB01500CE8E}" dt="2023-06-26T12:39:15.824" v="98" actId="207"/>
          <ac:spMkLst>
            <pc:docMk/>
            <pc:sldMk cId="2229502895" sldId="2366"/>
            <ac:spMk id="9" creationId="{E679D293-92D8-4E2C-B4AF-CA88F6B1F280}"/>
          </ac:spMkLst>
        </pc:spChg>
      </pc:sldChg>
      <pc:sldChg chg="modSp mod">
        <pc:chgData name="Alexa Becker" userId="257d1a27-6d3e-41f1-aab2-3dc6aae17b96" providerId="ADAL" clId="{07675A0E-7082-44BD-B23B-2DB01500CE8E}" dt="2023-06-26T12:39:59.015" v="106" actId="14734"/>
        <pc:sldMkLst>
          <pc:docMk/>
          <pc:sldMk cId="324479407" sldId="2367"/>
        </pc:sldMkLst>
        <pc:spChg chg="mod">
          <ac:chgData name="Alexa Becker" userId="257d1a27-6d3e-41f1-aab2-3dc6aae17b96" providerId="ADAL" clId="{07675A0E-7082-44BD-B23B-2DB01500CE8E}" dt="2023-06-26T12:39:25.263" v="99" actId="947"/>
          <ac:spMkLst>
            <pc:docMk/>
            <pc:sldMk cId="324479407" sldId="2367"/>
            <ac:spMk id="3" creationId="{0EAB0979-8DE3-4EE5-9015-057F5247240C}"/>
          </ac:spMkLst>
        </pc:spChg>
        <pc:graphicFrameChg chg="mod modGraphic">
          <ac:chgData name="Alexa Becker" userId="257d1a27-6d3e-41f1-aab2-3dc6aae17b96" providerId="ADAL" clId="{07675A0E-7082-44BD-B23B-2DB01500CE8E}" dt="2023-06-26T12:39:59.015" v="106" actId="14734"/>
          <ac:graphicFrameMkLst>
            <pc:docMk/>
            <pc:sldMk cId="324479407" sldId="2367"/>
            <ac:graphicFrameMk id="7" creationId="{30BB9EAE-3F37-46D1-804A-975089D92E62}"/>
          </ac:graphicFrameMkLst>
        </pc:graphicFrameChg>
      </pc:sldChg>
      <pc:sldChg chg="modSp mod">
        <pc:chgData name="Alexa Becker" userId="257d1a27-6d3e-41f1-aab2-3dc6aae17b96" providerId="ADAL" clId="{07675A0E-7082-44BD-B23B-2DB01500CE8E}" dt="2023-06-26T13:16:30.726" v="117" actId="947"/>
        <pc:sldMkLst>
          <pc:docMk/>
          <pc:sldMk cId="1045285815" sldId="2371"/>
        </pc:sldMkLst>
        <pc:spChg chg="mod">
          <ac:chgData name="Alexa Becker" userId="257d1a27-6d3e-41f1-aab2-3dc6aae17b96" providerId="ADAL" clId="{07675A0E-7082-44BD-B23B-2DB01500CE8E}" dt="2023-06-26T13:16:30.726" v="117" actId="947"/>
          <ac:spMkLst>
            <pc:docMk/>
            <pc:sldMk cId="1045285815" sldId="2371"/>
            <ac:spMk id="5" creationId="{A4427485-58C8-45E5-8CF8-6ED6871E1EAF}"/>
          </ac:spMkLst>
        </pc:spChg>
      </pc:sldChg>
      <pc:sldChg chg="modSp mod">
        <pc:chgData name="Alexa Becker" userId="257d1a27-6d3e-41f1-aab2-3dc6aae17b96" providerId="ADAL" clId="{07675A0E-7082-44BD-B23B-2DB01500CE8E}" dt="2023-06-26T12:41:02.386" v="114" actId="947"/>
        <pc:sldMkLst>
          <pc:docMk/>
          <pc:sldMk cId="3731207515" sldId="2394"/>
        </pc:sldMkLst>
        <pc:spChg chg="mod">
          <ac:chgData name="Alexa Becker" userId="257d1a27-6d3e-41f1-aab2-3dc6aae17b96" providerId="ADAL" clId="{07675A0E-7082-44BD-B23B-2DB01500CE8E}" dt="2023-06-26T12:41:02.386" v="114" actId="947"/>
          <ac:spMkLst>
            <pc:docMk/>
            <pc:sldMk cId="3731207515" sldId="2394"/>
            <ac:spMk id="3" creationId="{A98A965F-3FBC-4519-A3B5-42F657787024}"/>
          </ac:spMkLst>
        </pc:spChg>
        <pc:graphicFrameChg chg="mod modGraphic">
          <ac:chgData name="Alexa Becker" userId="257d1a27-6d3e-41f1-aab2-3dc6aae17b96" providerId="ADAL" clId="{07675A0E-7082-44BD-B23B-2DB01500CE8E}" dt="2023-06-26T12:40:45.799" v="113" actId="1076"/>
          <ac:graphicFrameMkLst>
            <pc:docMk/>
            <pc:sldMk cId="3731207515" sldId="2394"/>
            <ac:graphicFrameMk id="5" creationId="{7C8ACA6F-50D8-45FF-8FC2-B6500472FEEE}"/>
          </ac:graphicFrameMkLst>
        </pc:graphicFrameChg>
      </pc:sldChg>
      <pc:sldChg chg="modSp mod">
        <pc:chgData name="Alexa Becker" userId="257d1a27-6d3e-41f1-aab2-3dc6aae17b96" providerId="ADAL" clId="{07675A0E-7082-44BD-B23B-2DB01500CE8E}" dt="2023-06-26T12:22:15.335" v="32" actId="6549"/>
        <pc:sldMkLst>
          <pc:docMk/>
          <pc:sldMk cId="414639488" sldId="13643"/>
        </pc:sldMkLst>
        <pc:spChg chg="mod">
          <ac:chgData name="Alexa Becker" userId="257d1a27-6d3e-41f1-aab2-3dc6aae17b96" providerId="ADAL" clId="{07675A0E-7082-44BD-B23B-2DB01500CE8E}" dt="2023-06-26T12:22:15.335" v="32" actId="6549"/>
          <ac:spMkLst>
            <pc:docMk/>
            <pc:sldMk cId="414639488" sldId="13643"/>
            <ac:spMk id="5" creationId="{57768E21-7EC5-4D4B-8AEE-A9E40183406C}"/>
          </ac:spMkLst>
        </pc:spChg>
      </pc:sldChg>
      <pc:sldChg chg="modSp mod">
        <pc:chgData name="Alexa Becker" userId="257d1a27-6d3e-41f1-aab2-3dc6aae17b96" providerId="ADAL" clId="{07675A0E-7082-44BD-B23B-2DB01500CE8E}" dt="2023-06-26T12:38:37.117" v="95" actId="947"/>
        <pc:sldMkLst>
          <pc:docMk/>
          <pc:sldMk cId="606331214" sldId="13704"/>
        </pc:sldMkLst>
        <pc:spChg chg="mod">
          <ac:chgData name="Alexa Becker" userId="257d1a27-6d3e-41f1-aab2-3dc6aae17b96" providerId="ADAL" clId="{07675A0E-7082-44BD-B23B-2DB01500CE8E}" dt="2023-06-26T12:38:37.117" v="95" actId="947"/>
          <ac:spMkLst>
            <pc:docMk/>
            <pc:sldMk cId="606331214" sldId="13704"/>
            <ac:spMk id="4" creationId="{533A66FD-643E-47F4-BA58-7614A144C04E}"/>
          </ac:spMkLst>
        </pc:spChg>
        <pc:graphicFrameChg chg="mod modGraphic">
          <ac:chgData name="Alexa Becker" userId="257d1a27-6d3e-41f1-aab2-3dc6aae17b96" providerId="ADAL" clId="{07675A0E-7082-44BD-B23B-2DB01500CE8E}" dt="2023-06-26T12:38:19.213" v="94" actId="14734"/>
          <ac:graphicFrameMkLst>
            <pc:docMk/>
            <pc:sldMk cId="606331214" sldId="13704"/>
            <ac:graphicFrameMk id="15" creationId="{756C9B03-D0CC-4E16-B4E2-90BE2AF9C272}"/>
          </ac:graphicFrameMkLst>
        </pc:graphicFrameChg>
      </pc:sldChg>
      <pc:sldChg chg="addSp delSp modSp mod">
        <pc:chgData name="Alexa Becker" userId="257d1a27-6d3e-41f1-aab2-3dc6aae17b96" providerId="ADAL" clId="{07675A0E-7082-44BD-B23B-2DB01500CE8E}" dt="2023-06-26T13:18:08.145" v="133" actId="20577"/>
        <pc:sldMkLst>
          <pc:docMk/>
          <pc:sldMk cId="3486568219" sldId="13710"/>
        </pc:sldMkLst>
        <pc:spChg chg="add del mod">
          <ac:chgData name="Alexa Becker" userId="257d1a27-6d3e-41f1-aab2-3dc6aae17b96" providerId="ADAL" clId="{07675A0E-7082-44BD-B23B-2DB01500CE8E}" dt="2023-06-26T13:17:48.556" v="129"/>
          <ac:spMkLst>
            <pc:docMk/>
            <pc:sldMk cId="3486568219" sldId="13710"/>
            <ac:spMk id="2" creationId="{D16D1B9E-E12B-E98A-5D88-8EEFFEC1EDB2}"/>
          </ac:spMkLst>
        </pc:spChg>
        <pc:spChg chg="add del mod">
          <ac:chgData name="Alexa Becker" userId="257d1a27-6d3e-41f1-aab2-3dc6aae17b96" providerId="ADAL" clId="{07675A0E-7082-44BD-B23B-2DB01500CE8E}" dt="2023-06-26T13:17:48.556" v="129"/>
          <ac:spMkLst>
            <pc:docMk/>
            <pc:sldMk cId="3486568219" sldId="13710"/>
            <ac:spMk id="3" creationId="{30280852-B707-AEA3-11D2-6C6B847A5296}"/>
          </ac:spMkLst>
        </pc:spChg>
        <pc:spChg chg="add del mod">
          <ac:chgData name="Alexa Becker" userId="257d1a27-6d3e-41f1-aab2-3dc6aae17b96" providerId="ADAL" clId="{07675A0E-7082-44BD-B23B-2DB01500CE8E}" dt="2023-06-26T13:17:48.556" v="129"/>
          <ac:spMkLst>
            <pc:docMk/>
            <pc:sldMk cId="3486568219" sldId="13710"/>
            <ac:spMk id="4" creationId="{4D909D4D-81CD-7843-61E8-0F7B470A55C2}"/>
          </ac:spMkLst>
        </pc:spChg>
        <pc:spChg chg="mod">
          <ac:chgData name="Alexa Becker" userId="257d1a27-6d3e-41f1-aab2-3dc6aae17b96" providerId="ADAL" clId="{07675A0E-7082-44BD-B23B-2DB01500CE8E}" dt="2023-06-26T13:18:08.145" v="133" actId="20577"/>
          <ac:spMkLst>
            <pc:docMk/>
            <pc:sldMk cId="3486568219" sldId="13710"/>
            <ac:spMk id="5" creationId="{E34A33FF-2491-4ED3-9D17-8A45B4C0DA0B}"/>
          </ac:spMkLst>
        </pc:spChg>
        <pc:spChg chg="mod">
          <ac:chgData name="Alexa Becker" userId="257d1a27-6d3e-41f1-aab2-3dc6aae17b96" providerId="ADAL" clId="{07675A0E-7082-44BD-B23B-2DB01500CE8E}" dt="2023-06-26T13:17:48.556" v="129"/>
          <ac:spMkLst>
            <pc:docMk/>
            <pc:sldMk cId="3486568219" sldId="13710"/>
            <ac:spMk id="8" creationId="{624BCCDD-F67D-4E83-ADCB-0FBB838A49FC}"/>
          </ac:spMkLst>
        </pc:spChg>
        <pc:spChg chg="mod">
          <ac:chgData name="Alexa Becker" userId="257d1a27-6d3e-41f1-aab2-3dc6aae17b96" providerId="ADAL" clId="{07675A0E-7082-44BD-B23B-2DB01500CE8E}" dt="2023-06-26T12:27:09.196" v="43" actId="207"/>
          <ac:spMkLst>
            <pc:docMk/>
            <pc:sldMk cId="3486568219" sldId="13710"/>
            <ac:spMk id="11" creationId="{44F4C203-1DD2-4366-B122-DC19AC1FF27A}"/>
          </ac:spMkLst>
        </pc:spChg>
        <pc:spChg chg="mod">
          <ac:chgData name="Alexa Becker" userId="257d1a27-6d3e-41f1-aab2-3dc6aae17b96" providerId="ADAL" clId="{07675A0E-7082-44BD-B23B-2DB01500CE8E}" dt="2023-06-26T12:27:02.897" v="42" actId="207"/>
          <ac:spMkLst>
            <pc:docMk/>
            <pc:sldMk cId="3486568219" sldId="13710"/>
            <ac:spMk id="16" creationId="{0A2C8CDB-E0AB-437A-99F2-E86C444231B7}"/>
          </ac:spMkLst>
        </pc:spChg>
        <pc:picChg chg="mod">
          <ac:chgData name="Alexa Becker" userId="257d1a27-6d3e-41f1-aab2-3dc6aae17b96" providerId="ADAL" clId="{07675A0E-7082-44BD-B23B-2DB01500CE8E}" dt="2023-06-26T12:26:53.463" v="40" actId="1076"/>
          <ac:picMkLst>
            <pc:docMk/>
            <pc:sldMk cId="3486568219" sldId="13710"/>
            <ac:picMk id="13" creationId="{923E9B08-486F-4F7E-B66A-F4EB527FFA7E}"/>
          </ac:picMkLst>
        </pc:picChg>
      </pc:sldChg>
      <pc:sldChg chg="modSp mod">
        <pc:chgData name="Alexa Becker" userId="257d1a27-6d3e-41f1-aab2-3dc6aae17b96" providerId="ADAL" clId="{07675A0E-7082-44BD-B23B-2DB01500CE8E}" dt="2023-06-26T12:32:49.335" v="53" actId="207"/>
        <pc:sldMkLst>
          <pc:docMk/>
          <pc:sldMk cId="4108183825" sldId="13714"/>
        </pc:sldMkLst>
        <pc:spChg chg="mod">
          <ac:chgData name="Alexa Becker" userId="257d1a27-6d3e-41f1-aab2-3dc6aae17b96" providerId="ADAL" clId="{07675A0E-7082-44BD-B23B-2DB01500CE8E}" dt="2023-06-26T12:31:55.868" v="44" actId="947"/>
          <ac:spMkLst>
            <pc:docMk/>
            <pc:sldMk cId="4108183825" sldId="13714"/>
            <ac:spMk id="3" creationId="{01778FF0-FD12-4824-ACAA-37059D38A1BC}"/>
          </ac:spMkLst>
        </pc:spChg>
        <pc:spChg chg="mod">
          <ac:chgData name="Alexa Becker" userId="257d1a27-6d3e-41f1-aab2-3dc6aae17b96" providerId="ADAL" clId="{07675A0E-7082-44BD-B23B-2DB01500CE8E}" dt="2023-06-26T12:32:49.335" v="53" actId="207"/>
          <ac:spMkLst>
            <pc:docMk/>
            <pc:sldMk cId="4108183825" sldId="13714"/>
            <ac:spMk id="21" creationId="{7D336287-97EB-41FB-95B6-16739FB36C35}"/>
          </ac:spMkLst>
        </pc:spChg>
        <pc:spChg chg="mod">
          <ac:chgData name="Alexa Becker" userId="257d1a27-6d3e-41f1-aab2-3dc6aae17b96" providerId="ADAL" clId="{07675A0E-7082-44BD-B23B-2DB01500CE8E}" dt="2023-06-26T12:32:18.680" v="45" actId="207"/>
          <ac:spMkLst>
            <pc:docMk/>
            <pc:sldMk cId="4108183825" sldId="13714"/>
            <ac:spMk id="25" creationId="{A79E0842-0878-494E-A484-12EE8D0BAD46}"/>
          </ac:spMkLst>
        </pc:spChg>
        <pc:spChg chg="mod">
          <ac:chgData name="Alexa Becker" userId="257d1a27-6d3e-41f1-aab2-3dc6aae17b96" providerId="ADAL" clId="{07675A0E-7082-44BD-B23B-2DB01500CE8E}" dt="2023-06-26T12:32:23.705" v="46" actId="207"/>
          <ac:spMkLst>
            <pc:docMk/>
            <pc:sldMk cId="4108183825" sldId="13714"/>
            <ac:spMk id="27" creationId="{07F736BD-A6AA-4A01-83A3-66A7846DE9AF}"/>
          </ac:spMkLst>
        </pc:spChg>
        <pc:spChg chg="mod">
          <ac:chgData name="Alexa Becker" userId="257d1a27-6d3e-41f1-aab2-3dc6aae17b96" providerId="ADAL" clId="{07675A0E-7082-44BD-B23B-2DB01500CE8E}" dt="2023-06-26T12:32:30.490" v="47" actId="207"/>
          <ac:spMkLst>
            <pc:docMk/>
            <pc:sldMk cId="4108183825" sldId="13714"/>
            <ac:spMk id="28" creationId="{D20E5684-3C7F-4434-B820-BEE51F08F249}"/>
          </ac:spMkLst>
        </pc:spChg>
        <pc:spChg chg="mod">
          <ac:chgData name="Alexa Becker" userId="257d1a27-6d3e-41f1-aab2-3dc6aae17b96" providerId="ADAL" clId="{07675A0E-7082-44BD-B23B-2DB01500CE8E}" dt="2023-06-26T12:32:46.572" v="52" actId="207"/>
          <ac:spMkLst>
            <pc:docMk/>
            <pc:sldMk cId="4108183825" sldId="13714"/>
            <ac:spMk id="31" creationId="{35ABA034-A947-44C0-B68D-E1D674DE2589}"/>
          </ac:spMkLst>
        </pc:spChg>
      </pc:sldChg>
      <pc:sldChg chg="modSp mod">
        <pc:chgData name="Alexa Becker" userId="257d1a27-6d3e-41f1-aab2-3dc6aae17b96" providerId="ADAL" clId="{07675A0E-7082-44BD-B23B-2DB01500CE8E}" dt="2023-06-26T13:16:11.903" v="115" actId="947"/>
        <pc:sldMkLst>
          <pc:docMk/>
          <pc:sldMk cId="3996053990" sldId="2147375158"/>
        </pc:sldMkLst>
        <pc:spChg chg="mod">
          <ac:chgData name="Alexa Becker" userId="257d1a27-6d3e-41f1-aab2-3dc6aae17b96" providerId="ADAL" clId="{07675A0E-7082-44BD-B23B-2DB01500CE8E}" dt="2023-06-26T13:16:11.903" v="115" actId="947"/>
          <ac:spMkLst>
            <pc:docMk/>
            <pc:sldMk cId="3996053990" sldId="2147375158"/>
            <ac:spMk id="11" creationId="{7F89462E-3F09-4098-8261-5C9E9C567771}"/>
          </ac:spMkLst>
        </pc:spChg>
      </pc:sldChg>
      <pc:sldChg chg="modSp mod">
        <pc:chgData name="Alexa Becker" userId="257d1a27-6d3e-41f1-aab2-3dc6aae17b96" providerId="ADAL" clId="{07675A0E-7082-44BD-B23B-2DB01500CE8E}" dt="2023-06-26T13:16:20.464" v="116" actId="947"/>
        <pc:sldMkLst>
          <pc:docMk/>
          <pc:sldMk cId="3983395249" sldId="2147375159"/>
        </pc:sldMkLst>
        <pc:spChg chg="mod">
          <ac:chgData name="Alexa Becker" userId="257d1a27-6d3e-41f1-aab2-3dc6aae17b96" providerId="ADAL" clId="{07675A0E-7082-44BD-B23B-2DB01500CE8E}" dt="2023-06-26T13:16:20.464" v="116" actId="947"/>
          <ac:spMkLst>
            <pc:docMk/>
            <pc:sldMk cId="3983395249" sldId="2147375159"/>
            <ac:spMk id="11" creationId="{568A8081-D7EA-47B4-9EF5-C4FF03DB3A65}"/>
          </ac:spMkLst>
        </pc:spChg>
      </pc:sldChg>
      <pc:sldChg chg="modSp mod">
        <pc:chgData name="Alexa Becker" userId="257d1a27-6d3e-41f1-aab2-3dc6aae17b96" providerId="ADAL" clId="{07675A0E-7082-44BD-B23B-2DB01500CE8E}" dt="2023-06-26T13:16:56.848" v="125" actId="20577"/>
        <pc:sldMkLst>
          <pc:docMk/>
          <pc:sldMk cId="211995866" sldId="2147375171"/>
        </pc:sldMkLst>
        <pc:spChg chg="mod">
          <ac:chgData name="Alexa Becker" userId="257d1a27-6d3e-41f1-aab2-3dc6aae17b96" providerId="ADAL" clId="{07675A0E-7082-44BD-B23B-2DB01500CE8E}" dt="2023-06-26T13:16:56.848" v="125" actId="20577"/>
          <ac:spMkLst>
            <pc:docMk/>
            <pc:sldMk cId="211995866" sldId="2147375171"/>
            <ac:spMk id="7" creationId="{B38C6853-D574-44D8-8ACA-899F398FB86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766908212560379"/>
          <c:y val="0.77767186258431753"/>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CH"/>
        </a:p>
      </c:txPr>
    </c:title>
    <c:autoTitleDeleted val="0"/>
    <c:plotArea>
      <c:layout>
        <c:manualLayout>
          <c:layoutTarget val="inner"/>
          <c:xMode val="edge"/>
          <c:yMode val="edge"/>
          <c:x val="0.17132327209098863"/>
          <c:y val="0.11753373330226242"/>
          <c:w val="0.48736638898398571"/>
          <c:h val="0.57366974775083179"/>
        </c:manualLayout>
      </c:layout>
      <c:barChart>
        <c:barDir val="bar"/>
        <c:grouping val="stacked"/>
        <c:varyColors val="0"/>
        <c:ser>
          <c:idx val="0"/>
          <c:order val="0"/>
          <c:tx>
            <c:strRef>
              <c:f>Sheet1!$B$1</c:f>
              <c:strCache>
                <c:ptCount val="1"/>
                <c:pt idx="0">
                  <c:v>Months</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1-0A25-9842-B7B7-CD267EDEB977}"/>
              </c:ext>
            </c:extLst>
          </c:dPt>
          <c:dPt>
            <c:idx val="1"/>
            <c:invertIfNegative val="0"/>
            <c:bubble3D val="0"/>
            <c:spPr>
              <a:solidFill>
                <a:srgbClr val="00B0F0"/>
              </a:solidFill>
              <a:ln>
                <a:noFill/>
              </a:ln>
              <a:effectLst/>
            </c:spPr>
            <c:extLst>
              <c:ext xmlns:c16="http://schemas.microsoft.com/office/drawing/2014/chart" uri="{C3380CC4-5D6E-409C-BE32-E72D297353CC}">
                <c16:uniqueId val="{00000003-0A25-9842-B7B7-CD267EDEB977}"/>
              </c:ext>
            </c:extLst>
          </c:dPt>
          <c:cat>
            <c:strRef>
              <c:f>Sheet1!$A$2:$A$3</c:f>
              <c:strCache>
                <c:ptCount val="2"/>
                <c:pt idx="0">
                  <c:v>ADT Alone (N=554)</c:v>
                </c:pt>
                <c:pt idx="1">
                  <c:v>Product X + ADT (N=955)</c:v>
                </c:pt>
              </c:strCache>
            </c:strRef>
          </c:cat>
          <c:val>
            <c:numRef>
              <c:f>Sheet1!$B$2:$B$3</c:f>
              <c:numCache>
                <c:formatCode>General</c:formatCode>
                <c:ptCount val="2"/>
                <c:pt idx="0">
                  <c:v>18.399999999999999</c:v>
                </c:pt>
                <c:pt idx="1">
                  <c:v>40.4</c:v>
                </c:pt>
              </c:numCache>
            </c:numRef>
          </c:val>
          <c:extLst>
            <c:ext xmlns:c16="http://schemas.microsoft.com/office/drawing/2014/chart" uri="{C3380CC4-5D6E-409C-BE32-E72D297353CC}">
              <c16:uniqueId val="{00000004-0A25-9842-B7B7-CD267EDEB977}"/>
            </c:ext>
          </c:extLst>
        </c:ser>
        <c:dLbls>
          <c:showLegendKey val="0"/>
          <c:showVal val="0"/>
          <c:showCatName val="0"/>
          <c:showSerName val="0"/>
          <c:showPercent val="0"/>
          <c:showBubbleSize val="0"/>
        </c:dLbls>
        <c:gapWidth val="150"/>
        <c:overlap val="100"/>
        <c:axId val="544902607"/>
        <c:axId val="544595407"/>
      </c:barChart>
      <c:catAx>
        <c:axId val="544902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CH"/>
          </a:p>
        </c:txPr>
        <c:crossAx val="544595407"/>
        <c:crosses val="autoZero"/>
        <c:auto val="1"/>
        <c:lblAlgn val="ctr"/>
        <c:lblOffset val="100"/>
        <c:noMultiLvlLbl val="0"/>
      </c:catAx>
      <c:valAx>
        <c:axId val="5445954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CH"/>
          </a:p>
        </c:txPr>
        <c:crossAx val="544902607"/>
        <c:crosses val="autoZero"/>
        <c:crossBetween val="between"/>
      </c:valAx>
      <c:spPr>
        <a:noFill/>
        <a:ln>
          <a:noFill/>
        </a:ln>
        <a:effectLst/>
      </c:spPr>
    </c:plotArea>
    <c:legend>
      <c:legendPos val="b"/>
      <c:layout>
        <c:manualLayout>
          <c:xMode val="edge"/>
          <c:yMode val="edge"/>
          <c:x val="0.16821484270987869"/>
          <c:y val="0.84890283252479115"/>
          <c:w val="0.3543914755220815"/>
          <c:h val="4.932131968732848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67192319473541E-2"/>
          <c:y val="8.8526610549676893E-2"/>
          <c:w val="0.93576451149015849"/>
          <c:h val="0.75316991415159573"/>
        </c:manualLayout>
      </c:layout>
      <c:barChart>
        <c:barDir val="bar"/>
        <c:grouping val="stacked"/>
        <c:varyColors val="0"/>
        <c:ser>
          <c:idx val="1"/>
          <c:order val="0"/>
          <c:tx>
            <c:strRef>
              <c:f>Sheet1!$C$1</c:f>
              <c:strCache>
                <c:ptCount val="1"/>
                <c:pt idx="0">
                  <c:v>series 2</c:v>
                </c:pt>
              </c:strCache>
            </c:strRef>
          </c:tx>
          <c:spPr>
            <a:noFill/>
            <a:ln>
              <a:noFill/>
            </a:ln>
            <a:effectLst/>
          </c:spPr>
          <c:invertIfNegative val="0"/>
          <c:cat>
            <c:strRef>
              <c:f>Sheet1!$A$2</c:f>
              <c:strCache>
                <c:ptCount val="1"/>
                <c:pt idx="0">
                  <c:v>Category 1</c:v>
                </c:pt>
              </c:strCache>
            </c:strRef>
          </c:cat>
          <c:val>
            <c:numRef>
              <c:f>Sheet1!$C$2</c:f>
              <c:numCache>
                <c:formatCode>General</c:formatCode>
                <c:ptCount val="1"/>
                <c:pt idx="0">
                  <c:v>0.75</c:v>
                </c:pt>
              </c:numCache>
            </c:numRef>
          </c:val>
          <c:extLst>
            <c:ext xmlns:c16="http://schemas.microsoft.com/office/drawing/2014/chart" uri="{C3380CC4-5D6E-409C-BE32-E72D297353CC}">
              <c16:uniqueId val="{00000001-DC77-4D9E-BD6C-22D6C4863BC0}"/>
            </c:ext>
          </c:extLst>
        </c:ser>
        <c:ser>
          <c:idx val="3"/>
          <c:order val="1"/>
          <c:tx>
            <c:strRef>
              <c:f>Sheet1!$E$1</c:f>
              <c:strCache>
                <c:ptCount val="1"/>
                <c:pt idx="0">
                  <c:v>series 4</c:v>
                </c:pt>
              </c:strCache>
            </c:strRef>
          </c:tx>
          <c:spPr>
            <a:noFill/>
            <a:ln>
              <a:noFill/>
            </a:ln>
            <a:effectLst/>
          </c:spPr>
          <c:invertIfNegative val="0"/>
          <c:cat>
            <c:strRef>
              <c:f>Sheet1!$A$2</c:f>
              <c:strCache>
                <c:ptCount val="1"/>
                <c:pt idx="0">
                  <c:v>Category 1</c:v>
                </c:pt>
              </c:strCache>
            </c:strRef>
          </c:cat>
          <c:val>
            <c:numRef>
              <c:f>Sheet1!$E$2</c:f>
              <c:numCache>
                <c:formatCode>General</c:formatCode>
                <c:ptCount val="1"/>
                <c:pt idx="0">
                  <c:v>0.75</c:v>
                </c:pt>
              </c:numCache>
            </c:numRef>
          </c:val>
          <c:extLst>
            <c:ext xmlns:c16="http://schemas.microsoft.com/office/drawing/2014/chart" uri="{C3380CC4-5D6E-409C-BE32-E72D297353CC}">
              <c16:uniqueId val="{00000003-DC77-4D9E-BD6C-22D6C4863BC0}"/>
            </c:ext>
          </c:extLst>
        </c:ser>
        <c:ser>
          <c:idx val="5"/>
          <c:order val="2"/>
          <c:tx>
            <c:strRef>
              <c:f>Sheet1!$G$1</c:f>
              <c:strCache>
                <c:ptCount val="1"/>
                <c:pt idx="0">
                  <c:v>series 6</c:v>
                </c:pt>
              </c:strCache>
            </c:strRef>
          </c:tx>
          <c:spPr>
            <a:noFill/>
            <a:ln>
              <a:noFill/>
            </a:ln>
            <a:effectLst/>
          </c:spPr>
          <c:invertIfNegative val="0"/>
          <c:cat>
            <c:strRef>
              <c:f>Sheet1!$A$2</c:f>
              <c:strCache>
                <c:ptCount val="1"/>
                <c:pt idx="0">
                  <c:v>Category 1</c:v>
                </c:pt>
              </c:strCache>
            </c:strRef>
          </c:cat>
          <c:val>
            <c:numRef>
              <c:f>Sheet1!$G$2</c:f>
              <c:numCache>
                <c:formatCode>General</c:formatCode>
                <c:ptCount val="1"/>
                <c:pt idx="0">
                  <c:v>0.75</c:v>
                </c:pt>
              </c:numCache>
            </c:numRef>
          </c:val>
          <c:extLst>
            <c:ext xmlns:c16="http://schemas.microsoft.com/office/drawing/2014/chart" uri="{C3380CC4-5D6E-409C-BE32-E72D297353CC}">
              <c16:uniqueId val="{00000005-DC77-4D9E-BD6C-22D6C4863BC0}"/>
            </c:ext>
          </c:extLst>
        </c:ser>
        <c:ser>
          <c:idx val="7"/>
          <c:order val="3"/>
          <c:tx>
            <c:strRef>
              <c:f>Sheet1!$I$1</c:f>
              <c:strCache>
                <c:ptCount val="1"/>
                <c:pt idx="0">
                  <c:v>series 8</c:v>
                </c:pt>
              </c:strCache>
            </c:strRef>
          </c:tx>
          <c:spPr>
            <a:noFill/>
            <a:ln>
              <a:noFill/>
            </a:ln>
            <a:effectLst/>
          </c:spPr>
          <c:invertIfNegative val="0"/>
          <c:cat>
            <c:strRef>
              <c:f>Sheet1!$A$2</c:f>
              <c:strCache>
                <c:ptCount val="1"/>
                <c:pt idx="0">
                  <c:v>Category 1</c:v>
                </c:pt>
              </c:strCache>
            </c:strRef>
          </c:cat>
          <c:val>
            <c:numRef>
              <c:f>Sheet1!$I$2</c:f>
              <c:numCache>
                <c:formatCode>General</c:formatCode>
                <c:ptCount val="1"/>
                <c:pt idx="0">
                  <c:v>0.75</c:v>
                </c:pt>
              </c:numCache>
            </c:numRef>
          </c:val>
          <c:extLst>
            <c:ext xmlns:c16="http://schemas.microsoft.com/office/drawing/2014/chart" uri="{C3380CC4-5D6E-409C-BE32-E72D297353CC}">
              <c16:uniqueId val="{00000007-DC77-4D9E-BD6C-22D6C4863BC0}"/>
            </c:ext>
          </c:extLst>
        </c:ser>
        <c:dLbls>
          <c:showLegendKey val="0"/>
          <c:showVal val="0"/>
          <c:showCatName val="0"/>
          <c:showSerName val="0"/>
          <c:showPercent val="0"/>
          <c:showBubbleSize val="0"/>
        </c:dLbls>
        <c:gapWidth val="219"/>
        <c:overlap val="100"/>
        <c:axId val="1901851568"/>
        <c:axId val="1901847824"/>
      </c:barChart>
      <c:catAx>
        <c:axId val="1901851568"/>
        <c:scaling>
          <c:orientation val="minMax"/>
        </c:scaling>
        <c:delete val="1"/>
        <c:axPos val="l"/>
        <c:numFmt formatCode="General" sourceLinked="1"/>
        <c:majorTickMark val="out"/>
        <c:minorTickMark val="none"/>
        <c:tickLblPos val="none"/>
        <c:crossAx val="1901847824"/>
        <c:crosses val="autoZero"/>
        <c:auto val="1"/>
        <c:lblAlgn val="ctr"/>
        <c:lblOffset val="100"/>
        <c:noMultiLvlLbl val="0"/>
      </c:catAx>
      <c:valAx>
        <c:axId val="1901847824"/>
        <c:scaling>
          <c:orientation val="minMax"/>
          <c:max val="57"/>
          <c:min val="0"/>
        </c:scaling>
        <c:delete val="1"/>
        <c:axPos val="b"/>
        <c:numFmt formatCode="General" sourceLinked="1"/>
        <c:majorTickMark val="out"/>
        <c:minorTickMark val="out"/>
        <c:tickLblPos val="nextTo"/>
        <c:crossAx val="1901851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EB5BA9-CB6F-4144-B70B-CCBC085BA3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539F193-3AFB-574D-AB3E-A75D267F23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F35797-965D-764C-AF61-E7A1293B05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12A90-08FA-1B41-AA0F-B2F2EBD9665D}" type="slidenum">
              <a:rPr lang="en-US" smtClean="0"/>
              <a:t>‹Nr.›</a:t>
            </a:fld>
            <a:endParaRPr lang="en-US"/>
          </a:p>
        </p:txBody>
      </p:sp>
    </p:spTree>
    <p:extLst>
      <p:ext uri="{BB962C8B-B14F-4D97-AF65-F5344CB8AC3E}">
        <p14:creationId xmlns:p14="http://schemas.microsoft.com/office/powerpoint/2010/main" val="1000967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C7A24-7B2B-A748-AB95-5B7665BC70FF}"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024AF-5465-9D4F-B9BE-AEE5906BC249}" type="slidenum">
              <a:rPr lang="en-US" smtClean="0"/>
              <a:t>‹Nr.›</a:t>
            </a:fld>
            <a:endParaRPr lang="en-US"/>
          </a:p>
        </p:txBody>
      </p:sp>
    </p:spTree>
    <p:extLst>
      <p:ext uri="{BB962C8B-B14F-4D97-AF65-F5344CB8AC3E}">
        <p14:creationId xmlns:p14="http://schemas.microsoft.com/office/powerpoint/2010/main" val="80544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024AF-5465-9D4F-B9BE-AEE5906BC249}" type="slidenum">
              <a:rPr lang="en-US" smtClean="0"/>
              <a:t>1</a:t>
            </a:fld>
            <a:endParaRPr lang="en-US"/>
          </a:p>
        </p:txBody>
      </p:sp>
    </p:spTree>
    <p:extLst>
      <p:ext uri="{BB962C8B-B14F-4D97-AF65-F5344CB8AC3E}">
        <p14:creationId xmlns:p14="http://schemas.microsoft.com/office/powerpoint/2010/main" val="150779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Abbreviations</a:t>
            </a:r>
          </a:p>
          <a:p>
            <a:r>
              <a:rPr lang="en-US" dirty="0"/>
              <a:t>ADT, </a:t>
            </a:r>
            <a:r>
              <a:rPr lang="en-US" b="0" dirty="0"/>
              <a:t>androgen deprivation therapy; ALP, alkaline phosphatase; CI, confidence interval; ECOG, Eastern Cooperative Oncology Group; eCRF, electronic case report form; PSA, prostate-specific antigen.</a:t>
            </a:r>
          </a:p>
          <a:p>
            <a:endParaRPr lang="en-US" dirty="0"/>
          </a:p>
          <a:p>
            <a:r>
              <a:rPr lang="en-US" dirty="0"/>
              <a:t>The Overall Survival Benefit With Darolutamide + ADT With Docetaxel Was Consistent Across Subgroups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When designing the ARASENS study, TNM staging was implemented to characterize extent of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Alkaline phosphatase (ALP) is a well established, clinically relevant, and easily assessable way to characterize disease burden and prognosis in patients with mHSPC</a:t>
            </a:r>
            <a:r>
              <a:rPr lang="en-US" sz="1200" baseline="30000" dirty="0"/>
              <a:t>1,2</a:t>
            </a: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endParaRPr lang="en-US" dirty="0"/>
          </a:p>
        </p:txBody>
      </p:sp>
      <p:sp>
        <p:nvSpPr>
          <p:cNvPr id="4" name="Slide Number Placeholder 3"/>
          <p:cNvSpPr>
            <a:spLocks noGrp="1"/>
          </p:cNvSpPr>
          <p:nvPr>
            <p:ph type="sldNum" sz="quarter" idx="5"/>
          </p:nvPr>
        </p:nvSpPr>
        <p:spPr/>
        <p:txBody>
          <a:bodyPr/>
          <a:lstStyle/>
          <a:p>
            <a:fld id="{8BEAD0EE-CCB1-496B-A032-45D33B3A5E1D}" type="slidenum">
              <a:rPr lang="en-US" smtClean="0"/>
              <a:t>12</a:t>
            </a:fld>
            <a:endParaRPr lang="en-US"/>
          </a:p>
        </p:txBody>
      </p:sp>
    </p:spTree>
    <p:extLst>
      <p:ext uri="{BB962C8B-B14F-4D97-AF65-F5344CB8AC3E}">
        <p14:creationId xmlns:p14="http://schemas.microsoft.com/office/powerpoint/2010/main" val="45738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ADT, </a:t>
            </a:r>
            <a:r>
              <a:rPr lang="en-US" b="0"/>
              <a:t>androgen deprivation therapy; TEAE, treatment-emergent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The Incidences of Any-Grade Events, Grade 3 to 5 Events, Serious Adverse Events, and Discontinuations Due to TEAEs Were Similar in Both Arms</a:t>
            </a:r>
            <a:endParaRPr lang="en-US" b="1"/>
          </a:p>
          <a:p>
            <a:endParaRPr lang="en-US"/>
          </a:p>
        </p:txBody>
      </p:sp>
      <p:sp>
        <p:nvSpPr>
          <p:cNvPr id="4" name="Slide Number Placeholder 3"/>
          <p:cNvSpPr>
            <a:spLocks noGrp="1"/>
          </p:cNvSpPr>
          <p:nvPr>
            <p:ph type="sldNum" sz="quarter" idx="5"/>
          </p:nvPr>
        </p:nvSpPr>
        <p:spPr/>
        <p:txBody>
          <a:bodyPr/>
          <a:lstStyle/>
          <a:p>
            <a:fld id="{8BEAD0EE-CCB1-496B-A032-45D33B3A5E1D}" type="slidenum">
              <a:rPr lang="en-US" smtClean="0"/>
              <a:t>13</a:t>
            </a:fld>
            <a:endParaRPr lang="en-US"/>
          </a:p>
        </p:txBody>
      </p:sp>
    </p:spTree>
    <p:extLst>
      <p:ext uri="{BB962C8B-B14F-4D97-AF65-F5344CB8AC3E}">
        <p14:creationId xmlns:p14="http://schemas.microsoft.com/office/powerpoint/2010/main" val="296014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ADT, </a:t>
            </a:r>
            <a:r>
              <a:rPr lang="en-US" b="0" dirty="0"/>
              <a:t>androgen deprivation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Combination of Darolutamide + ADT With Docetaxel Resulted in Minimal Additional Toxicity Compared to Docetaxel + 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D0EE-CCB1-496B-A032-45D33B3A5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5038ED2B-2541-4767-8FD6-6C917DA74917}"/>
              </a:ext>
            </a:extLst>
          </p:cNvPr>
          <p:cNvSpPr>
            <a:spLocks noGrp="1" noRot="1" noChangeAspect="1"/>
          </p:cNvSpPr>
          <p:nvPr>
            <p:ph type="sldImg"/>
          </p:nvPr>
        </p:nvSpPr>
        <p:spPr/>
      </p:sp>
    </p:spTree>
    <p:extLst>
      <p:ext uri="{BB962C8B-B14F-4D97-AF65-F5344CB8AC3E}">
        <p14:creationId xmlns:p14="http://schemas.microsoft.com/office/powerpoint/2010/main" val="297238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solidFill>
                  <a:schemeClr val="tx1">
                    <a:lumMod val="50000"/>
                    <a:lumOff val="50000"/>
                  </a:schemeClr>
                </a:solidFill>
                <a:latin typeface="ArialMT"/>
              </a:rPr>
              <a:t>*This category combines the following MedDRA terms: rash, maculopapular rash, drug eruption, pruritic rash, erythematous rash, macular rash, </a:t>
            </a:r>
            <a:r>
              <a:rPr lang="en-US" sz="1200" err="1">
                <a:solidFill>
                  <a:srgbClr val="7F7F7F"/>
                </a:solidFill>
                <a:latin typeface="ArialMT"/>
              </a:rPr>
              <a:t>papular</a:t>
            </a:r>
            <a:r>
              <a:rPr lang="en-US" sz="1200">
                <a:solidFill>
                  <a:srgbClr val="7F7F7F"/>
                </a:solidFill>
                <a:latin typeface="ArialMT"/>
              </a:rPr>
              <a:t> rash, follicular rash, pustular rash, and vesicular rash.</a:t>
            </a:r>
          </a:p>
          <a:p>
            <a:r>
              <a:rPr lang="en-US" sz="2000" baseline="30000">
                <a:solidFill>
                  <a:srgbClr val="7F7F7F"/>
                </a:solidFill>
                <a:latin typeface="Trebuchet MS" panose="020B0603020202020204" pitchFamily="34" charset="0"/>
              </a:rPr>
              <a:t>†</a:t>
            </a:r>
            <a:r>
              <a:rPr lang="en-US" sz="1200">
                <a:solidFill>
                  <a:srgbClr val="7F7F7F"/>
                </a:solidFill>
                <a:latin typeface="ArialMT"/>
              </a:rPr>
              <a:t>This category is a MedDRA High-Level Group Term.</a:t>
            </a:r>
          </a:p>
          <a:p>
            <a:r>
              <a:rPr lang="en-US" sz="2000" baseline="30000">
                <a:solidFill>
                  <a:srgbClr val="7F7F7F"/>
                </a:solidFill>
                <a:latin typeface="Trebuchet MS" panose="020B0603020202020204" pitchFamily="34" charset="0"/>
              </a:rPr>
              <a:t>‡</a:t>
            </a:r>
            <a:r>
              <a:rPr lang="en-US" sz="1200">
                <a:solidFill>
                  <a:srgbClr val="7F7F7F"/>
                </a:solidFill>
              </a:rPr>
              <a:t>Excluding pathologic fractures. This category combines the following MedDRA terms: any </a:t>
            </a:r>
            <a:r>
              <a:rPr lang="en-US" sz="1200">
                <a:solidFill>
                  <a:schemeClr val="tx1">
                    <a:lumMod val="50000"/>
                    <a:lumOff val="50000"/>
                  </a:schemeClr>
                </a:solidFill>
              </a:rPr>
              <a:t>fractures and dislocations, limb fractures and dislocations, pelvic fractures and dislocations, skull fractures, facial bone fractures and dislocations, spinal fractures and dislocations, and thoracic cage fractures and dislocations.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ADT, </a:t>
            </a:r>
            <a:r>
              <a:rPr lang="en-US" b="0"/>
              <a:t>androgen deprivation therapy; AE, adverse event; AR, androgen receptor; ARPI, </a:t>
            </a:r>
            <a:r>
              <a:rPr lang="en-US"/>
              <a:t>androgen receptor pathway inhibitor; MedDRA, Medical Dictionary for Regulatory Activities; </a:t>
            </a:r>
            <a:r>
              <a:rPr lang="en-US" err="1"/>
              <a:t>nmCRPC</a:t>
            </a:r>
            <a:r>
              <a:rPr lang="en-US"/>
              <a:t>, </a:t>
            </a:r>
            <a:r>
              <a:rPr lang="en-US" b="0"/>
              <a:t>nonmetastatic castration-resistant prostate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Incidences of Adverse Events of Interest Were Generally Similar Between Treatment Arms</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BEAD0EE-CCB1-496B-A032-45D33B3A5E1D}" type="slidenum">
              <a:rPr lang="en-US" smtClean="0"/>
              <a:pPr/>
              <a:t>15</a:t>
            </a:fld>
            <a:endParaRPr lang="en-US"/>
          </a:p>
        </p:txBody>
      </p:sp>
      <p:sp>
        <p:nvSpPr>
          <p:cNvPr id="7" name="Slide Image Placeholder 6">
            <a:extLst>
              <a:ext uri="{FF2B5EF4-FFF2-40B4-BE49-F238E27FC236}">
                <a16:creationId xmlns:a16="http://schemas.microsoft.com/office/drawing/2014/main" id="{82428D57-87DF-48B6-89F4-D53F239ACE87}"/>
              </a:ext>
            </a:extLst>
          </p:cNvPr>
          <p:cNvSpPr>
            <a:spLocks noGrp="1" noRot="1" noChangeAspect="1"/>
          </p:cNvSpPr>
          <p:nvPr>
            <p:ph type="sldImg"/>
          </p:nvPr>
        </p:nvSpPr>
        <p:spPr/>
      </p:sp>
    </p:spTree>
    <p:extLst>
      <p:ext uri="{BB962C8B-B14F-4D97-AF65-F5344CB8AC3E}">
        <p14:creationId xmlns:p14="http://schemas.microsoft.com/office/powerpoint/2010/main" val="769789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ADT, </a:t>
            </a:r>
            <a:r>
              <a:rPr lang="en-US" b="0"/>
              <a:t>androgen deprivation therapy; CRPC, castration-resistant prostate cancer; HR, hazard ratio; mHSPC, </a:t>
            </a:r>
            <a:r>
              <a:rPr lang="en-US"/>
              <a:t>metastatic hormone-sensitive prostate cancer</a:t>
            </a:r>
            <a:r>
              <a:rPr lang="en-US" b="0"/>
              <a:t>.</a:t>
            </a:r>
            <a:endParaRPr lang="en-US" b="1"/>
          </a:p>
          <a:p>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D0EE-CCB1-496B-A032-45D33B3A5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0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57613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BEAD0EE-CCB1-496B-A032-45D33B3A5E1D}" type="slidenum">
              <a:rPr lang="en-US" smtClean="0"/>
              <a:t>3</a:t>
            </a:fld>
            <a:endParaRPr lang="en-US"/>
          </a:p>
        </p:txBody>
      </p:sp>
    </p:spTree>
    <p:extLst>
      <p:ext uri="{BB962C8B-B14F-4D97-AF65-F5344CB8AC3E}">
        <p14:creationId xmlns:p14="http://schemas.microsoft.com/office/powerpoint/2010/main" val="182999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FB87F-AE93-4B5D-8772-B3215053F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a:extLst>
              <a:ext uri="{FF2B5EF4-FFF2-40B4-BE49-F238E27FC236}">
                <a16:creationId xmlns:a16="http://schemas.microsoft.com/office/drawing/2014/main" id="{BA01BB69-BF83-4271-A458-963C39F54BC4}"/>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202F922A-99E1-4AE1-A7EC-CCCEE1D807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AE, adverse event; AR, androgen receptor; </a:t>
            </a:r>
            <a:r>
              <a:rPr lang="en-US" sz="1200" err="1"/>
              <a:t>ARi</a:t>
            </a:r>
            <a:r>
              <a:rPr lang="en-US" sz="1200"/>
              <a:t>, </a:t>
            </a:r>
            <a:r>
              <a:rPr lang="en-US"/>
              <a:t>androgen receptor inhibitor; DDI, drug-drug interaction; nmCRPC, nonmetastatic castration-resistant prostate cancer.</a:t>
            </a:r>
            <a:endParaRPr lang="en-US" sz="1200"/>
          </a:p>
        </p:txBody>
      </p:sp>
    </p:spTree>
    <p:extLst>
      <p:ext uri="{BB962C8B-B14F-4D97-AF65-F5344CB8AC3E}">
        <p14:creationId xmlns:p14="http://schemas.microsoft.com/office/powerpoint/2010/main" val="398119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a:solidFill>
                  <a:srgbClr val="000000">
                    <a:lumMod val="50000"/>
                    <a:lumOff val="50000"/>
                  </a:srgbClr>
                </a:solidFill>
                <a:latin typeface="Arial"/>
                <a:cs typeface="Arial"/>
              </a:rPr>
              <a:t>Abbreviations:</a:t>
            </a:r>
          </a:p>
          <a:p>
            <a:r>
              <a:rPr lang="en-US" sz="1200">
                <a:solidFill>
                  <a:srgbClr val="000000">
                    <a:lumMod val="50000"/>
                    <a:lumOff val="50000"/>
                  </a:srgbClr>
                </a:solidFill>
                <a:latin typeface="Arial"/>
                <a:cs typeface="Arial"/>
              </a:rPr>
              <a:t>ADT, androgen deprivation therapy; bid, twice a day; ECOG PS, Eastern Cooperative Oncology Group performance status; mHSPC, metastatic hormone-sensitive prostate cancer; ULN, upper limit of normal.</a:t>
            </a:r>
          </a:p>
          <a:p>
            <a:endParaRPr lang="en-US" sz="1200">
              <a:solidFill>
                <a:srgbClr val="000000">
                  <a:lumMod val="50000"/>
                  <a:lumOff val="50000"/>
                </a:srgb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rPr>
              <a:t>The first cycle of docetaxel was administered within 6 weeks after the start of study drug at the discretion of the investigator</a:t>
            </a:r>
            <a:endParaRPr lang="en-US" sz="12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57437076-0030-47C2-97BF-62C3AF3B59F6}"/>
              </a:ext>
            </a:extLst>
          </p:cNvPr>
          <p:cNvSpPr>
            <a:spLocks noGrp="1" noRot="1" noChangeAspect="1"/>
          </p:cNvSpPr>
          <p:nvPr>
            <p:ph type="sldImg"/>
          </p:nvPr>
        </p:nvSpPr>
        <p:spPr/>
      </p:sp>
    </p:spTree>
    <p:extLst>
      <p:ext uri="{BB962C8B-B14F-4D97-AF65-F5344CB8AC3E}">
        <p14:creationId xmlns:p14="http://schemas.microsoft.com/office/powerpoint/2010/main" val="46644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p>
          <a:p>
            <a:r>
              <a:rPr lang="en-US"/>
              <a:t>ADT, </a:t>
            </a:r>
            <a:r>
              <a:rPr lang="en-US" b="0"/>
              <a:t>androgen deprivation therapy; ECOG, Eastern Cooperative Oncology Group.</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rPr>
              <a:t>The ARASENS study was a global study including patients from 23 countries </a:t>
            </a:r>
            <a:endParaRPr lang="en-US">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BEAD0EE-CCB1-496B-A032-45D33B3A5E1D}" type="slidenum">
              <a:rPr lang="en-US" smtClean="0"/>
              <a:t>8</a:t>
            </a:fld>
            <a:endParaRPr lang="en-US"/>
          </a:p>
        </p:txBody>
      </p:sp>
    </p:spTree>
    <p:extLst>
      <p:ext uri="{BB962C8B-B14F-4D97-AF65-F5344CB8AC3E}">
        <p14:creationId xmlns:p14="http://schemas.microsoft.com/office/powerpoint/2010/main" val="57578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ADT, androgen deprivation therapy; CI, confidence interval; HR, hazard ratio; NE, not estimable.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cs typeface="Futura" panose="020B0602020204020303" pitchFamily="34" charset="-79"/>
              </a:rPr>
              <a:t>Darolutamide + ADT With Docetaxel Significantly Reduced the Risk of Death by 32.5% When Compared to Docetaxel + ADT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ARASENS was designed as an event-driven trial which was completed after 533 events (deaths)</a:t>
            </a:r>
            <a:r>
              <a:rPr lang="en-US" sz="1200" dirty="0"/>
              <a:t>. In the final analysis, after median follow up of 43.7 months, the number of events required for the calculation of the median OS was reached in placebo arm (48.9m) but not in </a:t>
            </a:r>
            <a:r>
              <a:rPr lang="en-US" sz="1200" dirty="0" err="1"/>
              <a:t>darolutamide</a:t>
            </a:r>
            <a:r>
              <a:rPr lang="en-US" sz="1200" dirty="0"/>
              <a:t> arm</a:t>
            </a: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When assessing the clinical benefit of therapies in </a:t>
            </a:r>
            <a:r>
              <a:rPr lang="en-US" sz="1200" dirty="0" err="1">
                <a:effectLst/>
              </a:rPr>
              <a:t>mHSPC</a:t>
            </a:r>
            <a:r>
              <a:rPr lang="en-US" sz="1200" dirty="0">
                <a:effectLst/>
              </a:rPr>
              <a:t>, </a:t>
            </a:r>
            <a:br>
              <a:rPr lang="en-US" sz="1200" dirty="0">
                <a:effectLst/>
              </a:rPr>
            </a:br>
            <a:r>
              <a:rPr lang="en-US" sz="1200" dirty="0">
                <a:effectLst/>
              </a:rPr>
              <a:t>it is important to remember that the ARASENS study included docetaxel + ADT as a comparator arm, which is a current guideline-recommended standard of care</a:t>
            </a:r>
            <a:r>
              <a:rPr lang="en-US" sz="1200" baseline="30000" dirty="0">
                <a:effectLst/>
              </a:rPr>
              <a:t>1-3</a:t>
            </a: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8BEAD0EE-CCB1-496B-A032-45D33B3A5E1D}" type="slidenum">
              <a:rPr lang="en-US" smtClean="0"/>
              <a:t>9</a:t>
            </a:fld>
            <a:endParaRPr lang="en-US"/>
          </a:p>
        </p:txBody>
      </p:sp>
    </p:spTree>
    <p:extLst>
      <p:ext uri="{BB962C8B-B14F-4D97-AF65-F5344CB8AC3E}">
        <p14:creationId xmlns:p14="http://schemas.microsoft.com/office/powerpoint/2010/main" val="317929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Abbreviations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ADT, </a:t>
            </a:r>
            <a:r>
              <a:rPr lang="en-US" b="0" dirty="0"/>
              <a:t>androgen deprivation therapy; CI, confidence interval; CRPC, castration-resistant prostate cancer; NE, not estimable.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Darolutamide + ADT With Docetaxel Significantly Delayed Time to CRPC Compared to </a:t>
            </a:r>
            <a:r>
              <a:rPr lang="en-US" dirty="0">
                <a:solidFill>
                  <a:srgbClr val="FFFFFF"/>
                </a:solidFill>
              </a:rPr>
              <a:t>Docetaxel + 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D0EE-CCB1-496B-A032-45D33B3A5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4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Abbreviations</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ADT, </a:t>
            </a:r>
            <a:r>
              <a:rPr lang="en-US" b="0"/>
              <a:t>androgen deprivation therapy; CI, confidence interval; NA, not applicable; NE, not estimable.</a:t>
            </a:r>
            <a:endParaRPr lang="en-US" b="1"/>
          </a:p>
          <a:p>
            <a:endParaRPr lang="en-US"/>
          </a:p>
        </p:txBody>
      </p:sp>
      <p:sp>
        <p:nvSpPr>
          <p:cNvPr id="4" name="Slide Number Placeholder 3"/>
          <p:cNvSpPr>
            <a:spLocks noGrp="1"/>
          </p:cNvSpPr>
          <p:nvPr>
            <p:ph type="sldNum" sz="quarter" idx="5"/>
          </p:nvPr>
        </p:nvSpPr>
        <p:spPr/>
        <p:txBody>
          <a:bodyPr/>
          <a:lstStyle/>
          <a:p>
            <a:fld id="{8BEAD0EE-CCB1-496B-A032-45D33B3A5E1D}" type="slidenum">
              <a:rPr lang="en-US" smtClean="0"/>
              <a:t>11</a:t>
            </a:fld>
            <a:endParaRPr lang="en-US"/>
          </a:p>
        </p:txBody>
      </p:sp>
    </p:spTree>
    <p:extLst>
      <p:ext uri="{BB962C8B-B14F-4D97-AF65-F5344CB8AC3E}">
        <p14:creationId xmlns:p14="http://schemas.microsoft.com/office/powerpoint/2010/main" val="4070953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4544E1-1D09-AB48-85D9-A481C4FDF1D0}"/>
              </a:ext>
            </a:extLst>
          </p:cNvPr>
          <p:cNvGrpSpPr/>
          <p:nvPr userDrawn="1"/>
        </p:nvGrpSpPr>
        <p:grpSpPr>
          <a:xfrm>
            <a:off x="0" y="0"/>
            <a:ext cx="10113069" cy="6858000"/>
            <a:chOff x="20548" y="0"/>
            <a:chExt cx="10113069" cy="6858000"/>
          </a:xfrm>
        </p:grpSpPr>
        <p:sp>
          <p:nvSpPr>
            <p:cNvPr id="35" name="Parallelogram 34">
              <a:extLst>
                <a:ext uri="{FF2B5EF4-FFF2-40B4-BE49-F238E27FC236}">
                  <a16:creationId xmlns:a16="http://schemas.microsoft.com/office/drawing/2014/main" id="{82BFB1BB-79D2-BE49-B32E-796759290FA6}"/>
                </a:ext>
              </a:extLst>
            </p:cNvPr>
            <p:cNvSpPr/>
            <p:nvPr userDrawn="1"/>
          </p:nvSpPr>
          <p:spPr>
            <a:xfrm>
              <a:off x="6679217" y="0"/>
              <a:ext cx="3454400" cy="6858000"/>
            </a:xfrm>
            <a:prstGeom prst="parallelogram">
              <a:avLst>
                <a:gd name="adj" fmla="val 8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F1FF3CA-EB91-6949-9C97-5A2D57B5FF3D}"/>
                </a:ext>
              </a:extLst>
            </p:cNvPr>
            <p:cNvSpPr/>
            <p:nvPr userDrawn="1"/>
          </p:nvSpPr>
          <p:spPr>
            <a:xfrm>
              <a:off x="20548" y="0"/>
              <a:ext cx="9774153" cy="6858000"/>
            </a:xfrm>
            <a:custGeom>
              <a:avLst/>
              <a:gdLst>
                <a:gd name="connsiteX0" fmla="*/ 0 w 9774153"/>
                <a:gd name="connsiteY0" fmla="*/ 0 h 6858000"/>
                <a:gd name="connsiteX1" fmla="*/ 175545 w 9774153"/>
                <a:gd name="connsiteY1" fmla="*/ 0 h 6858000"/>
                <a:gd name="connsiteX2" fmla="*/ 9598608 w 9774153"/>
                <a:gd name="connsiteY2" fmla="*/ 0 h 6858000"/>
                <a:gd name="connsiteX3" fmla="*/ 9774153 w 9774153"/>
                <a:gd name="connsiteY3" fmla="*/ 0 h 6858000"/>
                <a:gd name="connsiteX4" fmla="*/ 6679218 w 9774153"/>
                <a:gd name="connsiteY4" fmla="*/ 6858000 h 6858000"/>
                <a:gd name="connsiteX5" fmla="*/ 6503673 w 9774153"/>
                <a:gd name="connsiteY5" fmla="*/ 6858000 h 6858000"/>
                <a:gd name="connsiteX6" fmla="*/ 175545 w 9774153"/>
                <a:gd name="connsiteY6" fmla="*/ 6858000 h 6858000"/>
                <a:gd name="connsiteX7" fmla="*/ 0 w 977415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4153" h="6858000">
                  <a:moveTo>
                    <a:pt x="0" y="0"/>
                  </a:moveTo>
                  <a:lnTo>
                    <a:pt x="175545" y="0"/>
                  </a:lnTo>
                  <a:lnTo>
                    <a:pt x="9598608" y="0"/>
                  </a:lnTo>
                  <a:lnTo>
                    <a:pt x="9774153" y="0"/>
                  </a:lnTo>
                  <a:lnTo>
                    <a:pt x="6679218" y="6858000"/>
                  </a:lnTo>
                  <a:lnTo>
                    <a:pt x="6503673" y="6858000"/>
                  </a:lnTo>
                  <a:lnTo>
                    <a:pt x="175545" y="6858000"/>
                  </a:lnTo>
                  <a:lnTo>
                    <a:pt x="0" y="6858000"/>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FC5B6C0-649B-F34D-9E2D-93A14AB7DD75}"/>
              </a:ext>
            </a:extLst>
          </p:cNvPr>
          <p:cNvSpPr>
            <a:spLocks noGrp="1"/>
          </p:cNvSpPr>
          <p:nvPr userDrawn="1">
            <p:ph type="ctrTitle" hasCustomPrompt="1"/>
          </p:nvPr>
        </p:nvSpPr>
        <p:spPr>
          <a:xfrm>
            <a:off x="495300" y="1122363"/>
            <a:ext cx="7217464" cy="2387600"/>
          </a:xfrm>
        </p:spPr>
        <p:txBody>
          <a:bodyPr anchor="b">
            <a:normAutofit/>
          </a:bodyPr>
          <a:lstStyle>
            <a:lvl1pPr algn="l">
              <a:defRPr sz="3600" baseline="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906DEC47-4B15-AF45-87E9-F97131FB157A}"/>
              </a:ext>
            </a:extLst>
          </p:cNvPr>
          <p:cNvSpPr>
            <a:spLocks noGrp="1"/>
          </p:cNvSpPr>
          <p:nvPr userDrawn="1">
            <p:ph type="subTitle" idx="1"/>
          </p:nvPr>
        </p:nvSpPr>
        <p:spPr>
          <a:xfrm>
            <a:off x="495300" y="3602038"/>
            <a:ext cx="7217464" cy="1655762"/>
          </a:xfrm>
        </p:spPr>
        <p:txBody>
          <a:bodyPr lIns="27432">
            <a:normAutofit/>
          </a:bodyPr>
          <a:lstStyle>
            <a:lvl1pPr marL="0" indent="0" algn="l">
              <a:spcBef>
                <a:spcPts val="600"/>
              </a:spcBef>
              <a:buNone/>
              <a:tabLst>
                <a:tab pos="1139825" algn="l"/>
              </a:tabLst>
              <a:defRPr sz="2000" u="none" baseline="0">
                <a:solidFill>
                  <a:schemeClr val="tx2"/>
                </a:solidFill>
                <a:uFill>
                  <a:solidFill>
                    <a:schemeClr val="accent1"/>
                  </a:solidFill>
                </a:u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8F5BEB15-B2B8-354F-A837-87D401F033E7}"/>
              </a:ext>
            </a:extLst>
          </p:cNvPr>
          <p:cNvPicPr>
            <a:picLocks noChangeAspect="1"/>
          </p:cNvPicPr>
          <p:nvPr userDrawn="1"/>
        </p:nvPicPr>
        <p:blipFill>
          <a:blip r:embed="rId2"/>
          <a:srcRect/>
          <a:stretch/>
        </p:blipFill>
        <p:spPr>
          <a:xfrm>
            <a:off x="8849829" y="4348904"/>
            <a:ext cx="3165108" cy="2149233"/>
          </a:xfrm>
          <a:prstGeom prst="rect">
            <a:avLst/>
          </a:prstGeom>
        </p:spPr>
      </p:pic>
      <p:pic>
        <p:nvPicPr>
          <p:cNvPr id="18" name="Picture 17">
            <a:extLst>
              <a:ext uri="{FF2B5EF4-FFF2-40B4-BE49-F238E27FC236}">
                <a16:creationId xmlns:a16="http://schemas.microsoft.com/office/drawing/2014/main" id="{8C30099A-3FDF-224E-9AED-73506F5DD8C4}"/>
              </a:ext>
            </a:extLst>
          </p:cNvPr>
          <p:cNvPicPr>
            <a:picLocks noChangeAspect="1"/>
          </p:cNvPicPr>
          <p:nvPr userDrawn="1"/>
        </p:nvPicPr>
        <p:blipFill>
          <a:blip r:embed="rId3"/>
          <a:stretch>
            <a:fillRect/>
          </a:stretch>
        </p:blipFill>
        <p:spPr>
          <a:xfrm>
            <a:off x="13297016" y="336924"/>
            <a:ext cx="1014516" cy="401637"/>
          </a:xfrm>
          <a:prstGeom prst="rect">
            <a:avLst/>
          </a:prstGeom>
        </p:spPr>
      </p:pic>
      <p:sp>
        <p:nvSpPr>
          <p:cNvPr id="20" name="Date Placeholder 19">
            <a:extLst>
              <a:ext uri="{FF2B5EF4-FFF2-40B4-BE49-F238E27FC236}">
                <a16:creationId xmlns:a16="http://schemas.microsoft.com/office/drawing/2014/main" id="{BD3DC730-8A32-F84B-9876-9110A37E47CF}"/>
              </a:ext>
            </a:extLst>
          </p:cNvPr>
          <p:cNvSpPr>
            <a:spLocks noGrp="1"/>
          </p:cNvSpPr>
          <p:nvPr userDrawn="1">
            <p:ph type="dt" sz="half" idx="10"/>
          </p:nvPr>
        </p:nvSpPr>
        <p:spPr/>
        <p:txBody>
          <a:bodyPr/>
          <a:lstStyle/>
          <a:p>
            <a:fld id="{3CE44606-D3B9-6C43-82A9-F1CDB5D49BFD}" type="datetime1">
              <a:rPr lang="en-US" smtClean="0"/>
              <a:t>6/7/2024</a:t>
            </a:fld>
            <a:endParaRPr lang="en-US" dirty="0"/>
          </a:p>
        </p:txBody>
      </p:sp>
      <p:sp>
        <p:nvSpPr>
          <p:cNvPr id="21" name="Footer Placeholder 20">
            <a:extLst>
              <a:ext uri="{FF2B5EF4-FFF2-40B4-BE49-F238E27FC236}">
                <a16:creationId xmlns:a16="http://schemas.microsoft.com/office/drawing/2014/main" id="{A1FC7EC5-A43F-E445-8E38-FD6B75E4F649}"/>
              </a:ext>
            </a:extLst>
          </p:cNvPr>
          <p:cNvSpPr>
            <a:spLocks noGrp="1"/>
          </p:cNvSpPr>
          <p:nvPr userDrawn="1">
            <p:ph type="ftr" sz="quarter" idx="11"/>
          </p:nvPr>
        </p:nvSpPr>
        <p:spPr>
          <a:xfrm>
            <a:off x="4038600" y="6356350"/>
            <a:ext cx="3531243" cy="365125"/>
          </a:xfrm>
        </p:spPr>
        <p:txBody>
          <a:bodyPr/>
          <a:lstStyle/>
          <a:p>
            <a:r>
              <a:rPr lang="en-US" dirty="0"/>
              <a:t>FOR INTERNAL USE ONLY</a:t>
            </a:r>
          </a:p>
        </p:txBody>
      </p:sp>
      <p:sp>
        <p:nvSpPr>
          <p:cNvPr id="22" name="Slide Number Placeholder 21">
            <a:extLst>
              <a:ext uri="{FF2B5EF4-FFF2-40B4-BE49-F238E27FC236}">
                <a16:creationId xmlns:a16="http://schemas.microsoft.com/office/drawing/2014/main" id="{8C7C6FA7-3214-9D45-89CA-C2538FCFB86D}"/>
              </a:ext>
            </a:extLst>
          </p:cNvPr>
          <p:cNvSpPr>
            <a:spLocks noGrp="1"/>
          </p:cNvSpPr>
          <p:nvPr userDrawn="1">
            <p:ph type="sldNum" sz="quarter" idx="12"/>
          </p:nvPr>
        </p:nvSpPr>
        <p:spPr/>
        <p:txBody>
          <a:bodyPr/>
          <a:lstStyle/>
          <a:p>
            <a:fld id="{C0AFECD8-B8AF-5C4E-B306-A0438013ED66}" type="slidenum">
              <a:rPr lang="en-US" smtClean="0"/>
              <a:pPr/>
              <a:t>‹Nr.›</a:t>
            </a:fld>
            <a:endParaRPr lang="en-US" dirty="0"/>
          </a:p>
        </p:txBody>
      </p:sp>
      <p:grpSp>
        <p:nvGrpSpPr>
          <p:cNvPr id="26" name="Group 25">
            <a:extLst>
              <a:ext uri="{FF2B5EF4-FFF2-40B4-BE49-F238E27FC236}">
                <a16:creationId xmlns:a16="http://schemas.microsoft.com/office/drawing/2014/main" id="{FF894715-2381-2544-8D3E-69C2484082E1}"/>
              </a:ext>
            </a:extLst>
          </p:cNvPr>
          <p:cNvGrpSpPr/>
          <p:nvPr userDrawn="1"/>
        </p:nvGrpSpPr>
        <p:grpSpPr>
          <a:xfrm>
            <a:off x="10046824" y="231451"/>
            <a:ext cx="1930589" cy="549371"/>
            <a:chOff x="8736118" y="1637730"/>
            <a:chExt cx="2478142" cy="705184"/>
          </a:xfrm>
        </p:grpSpPr>
        <p:pic>
          <p:nvPicPr>
            <p:cNvPr id="27" name="Picture 26">
              <a:extLst>
                <a:ext uri="{FF2B5EF4-FFF2-40B4-BE49-F238E27FC236}">
                  <a16:creationId xmlns:a16="http://schemas.microsoft.com/office/drawing/2014/main" id="{FC05D1E0-697E-A64A-BEEE-8165753E26B3}"/>
                </a:ext>
              </a:extLst>
            </p:cNvPr>
            <p:cNvPicPr>
              <a:picLocks noChangeAspect="1"/>
            </p:cNvPicPr>
            <p:nvPr userDrawn="1"/>
          </p:nvPicPr>
          <p:blipFill>
            <a:blip r:embed="rId4"/>
            <a:stretch>
              <a:fillRect/>
            </a:stretch>
          </p:blipFill>
          <p:spPr>
            <a:xfrm>
              <a:off x="10509076" y="1637730"/>
              <a:ext cx="705184" cy="705184"/>
            </a:xfrm>
            <a:prstGeom prst="rect">
              <a:avLst/>
            </a:prstGeom>
          </p:spPr>
        </p:pic>
        <p:pic>
          <p:nvPicPr>
            <p:cNvPr id="28" name="Picture 27">
              <a:extLst>
                <a:ext uri="{FF2B5EF4-FFF2-40B4-BE49-F238E27FC236}">
                  <a16:creationId xmlns:a16="http://schemas.microsoft.com/office/drawing/2014/main" id="{6A8BB81E-499F-2B44-B243-C09A0FEBB5A1}"/>
                </a:ext>
              </a:extLst>
            </p:cNvPr>
            <p:cNvPicPr>
              <a:picLocks noChangeAspect="1"/>
            </p:cNvPicPr>
            <p:nvPr userDrawn="1"/>
          </p:nvPicPr>
          <p:blipFill>
            <a:blip r:embed="rId3"/>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238756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 chart exampl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FA904D-ED8C-AC41-84DE-8253AE32D634}"/>
              </a:ext>
            </a:extLst>
          </p:cNvPr>
          <p:cNvSpPr>
            <a:spLocks noGrp="1"/>
          </p:cNvSpPr>
          <p:nvPr>
            <p:ph type="dt" sz="half" idx="10"/>
          </p:nvPr>
        </p:nvSpPr>
        <p:spPr/>
        <p:txBody>
          <a:bodyPr/>
          <a:lstStyle/>
          <a:p>
            <a:fld id="{0DAB198B-4860-5D47-8F6A-97B7EF5153E4}" type="datetime1">
              <a:rPr lang="en-US" smtClean="0"/>
              <a:t>6/7/2024</a:t>
            </a:fld>
            <a:endParaRPr lang="en-US" dirty="0"/>
          </a:p>
        </p:txBody>
      </p:sp>
      <p:sp>
        <p:nvSpPr>
          <p:cNvPr id="4" name="Footer Placeholder 3">
            <a:extLst>
              <a:ext uri="{FF2B5EF4-FFF2-40B4-BE49-F238E27FC236}">
                <a16:creationId xmlns:a16="http://schemas.microsoft.com/office/drawing/2014/main" id="{ECE223AD-CE3D-734A-98DA-F7BD9700DF65}"/>
              </a:ext>
            </a:extLst>
          </p:cNvPr>
          <p:cNvSpPr>
            <a:spLocks noGrp="1"/>
          </p:cNvSpPr>
          <p:nvPr>
            <p:ph type="ftr" sz="quarter" idx="11"/>
          </p:nvPr>
        </p:nvSpPr>
        <p:spPr/>
        <p:txBody>
          <a:bodyPr/>
          <a:lstStyle/>
          <a:p>
            <a:r>
              <a:rPr lang="en-US" dirty="0"/>
              <a:t>FOR INTERNAL USE ONLY</a:t>
            </a:r>
          </a:p>
        </p:txBody>
      </p:sp>
      <p:sp>
        <p:nvSpPr>
          <p:cNvPr id="5" name="Slide Number Placeholder 4">
            <a:extLst>
              <a:ext uri="{FF2B5EF4-FFF2-40B4-BE49-F238E27FC236}">
                <a16:creationId xmlns:a16="http://schemas.microsoft.com/office/drawing/2014/main" id="{52C8BEBF-ADEB-9247-AC7D-F5F28250206B}"/>
              </a:ext>
            </a:extLst>
          </p:cNvPr>
          <p:cNvSpPr>
            <a:spLocks noGrp="1"/>
          </p:cNvSpPr>
          <p:nvPr>
            <p:ph type="sldNum" sz="quarter" idx="12"/>
          </p:nvPr>
        </p:nvSpPr>
        <p:spPr/>
        <p:txBody>
          <a:bodyPr/>
          <a:lstStyle/>
          <a:p>
            <a:fld id="{C0AFECD8-B8AF-5C4E-B306-A0438013ED66}" type="slidenum">
              <a:rPr lang="en-US" smtClean="0"/>
              <a:t>‹Nr.›</a:t>
            </a:fld>
            <a:endParaRPr lang="en-US" dirty="0"/>
          </a:p>
        </p:txBody>
      </p:sp>
      <p:graphicFrame>
        <p:nvGraphicFramePr>
          <p:cNvPr id="8" name="Content Placeholder 7">
            <a:extLst>
              <a:ext uri="{FF2B5EF4-FFF2-40B4-BE49-F238E27FC236}">
                <a16:creationId xmlns:a16="http://schemas.microsoft.com/office/drawing/2014/main" id="{AD822D11-7787-5E4F-BC20-6797A5D67349}"/>
              </a:ext>
            </a:extLst>
          </p:cNvPr>
          <p:cNvGraphicFramePr>
            <a:graphicFrameLocks/>
          </p:cNvGraphicFramePr>
          <p:nvPr userDrawn="1">
            <p:extLst>
              <p:ext uri="{D42A27DB-BD31-4B8C-83A1-F6EECF244321}">
                <p14:modId xmlns:p14="http://schemas.microsoft.com/office/powerpoint/2010/main" val="1552731942"/>
              </p:ext>
            </p:extLst>
          </p:nvPr>
        </p:nvGraphicFramePr>
        <p:xfrm>
          <a:off x="1053750" y="1634706"/>
          <a:ext cx="10515600" cy="486657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9F7810F2-6875-284F-9C46-4B746216E615}"/>
              </a:ext>
            </a:extLst>
          </p:cNvPr>
          <p:cNvGrpSpPr/>
          <p:nvPr userDrawn="1"/>
        </p:nvGrpSpPr>
        <p:grpSpPr>
          <a:xfrm>
            <a:off x="495300" y="1414514"/>
            <a:ext cx="10622363" cy="545786"/>
            <a:chOff x="445058" y="1414514"/>
            <a:chExt cx="10622363" cy="545786"/>
          </a:xfrm>
        </p:grpSpPr>
        <p:sp>
          <p:nvSpPr>
            <p:cNvPr id="11" name="Content Placeholder 7">
              <a:extLst>
                <a:ext uri="{FF2B5EF4-FFF2-40B4-BE49-F238E27FC236}">
                  <a16:creationId xmlns:a16="http://schemas.microsoft.com/office/drawing/2014/main" id="{BF6D785F-3AEF-3845-905B-6CCFDAF9BBF9}"/>
                </a:ext>
              </a:extLst>
            </p:cNvPr>
            <p:cNvSpPr txBox="1">
              <a:spLocks/>
            </p:cNvSpPr>
            <p:nvPr/>
          </p:nvSpPr>
          <p:spPr>
            <a:xfrm>
              <a:off x="445058" y="1414514"/>
              <a:ext cx="10622363" cy="545786"/>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0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Highly significant increase in MFS vs ADT alone </a:t>
              </a:r>
            </a:p>
          </p:txBody>
        </p:sp>
        <p:cxnSp>
          <p:nvCxnSpPr>
            <p:cNvPr id="12" name="Straight Connector 11">
              <a:extLst>
                <a:ext uri="{FF2B5EF4-FFF2-40B4-BE49-F238E27FC236}">
                  <a16:creationId xmlns:a16="http://schemas.microsoft.com/office/drawing/2014/main" id="{4A2E8C18-73B6-EF42-A02C-C2BEDF582367}"/>
                </a:ext>
              </a:extLst>
            </p:cNvPr>
            <p:cNvCxnSpPr/>
            <p:nvPr/>
          </p:nvCxnSpPr>
          <p:spPr>
            <a:xfrm>
              <a:off x="445058" y="1899138"/>
              <a:ext cx="1042014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31EEF3D0-910B-0342-9BCF-2D0FEE484433}"/>
              </a:ext>
            </a:extLst>
          </p:cNvPr>
          <p:cNvSpPr>
            <a:spLocks noGrp="1"/>
          </p:cNvSpPr>
          <p:nvPr>
            <p:ph type="title"/>
          </p:nvPr>
        </p:nvSpPr>
        <p:spPr/>
        <p:txBody>
          <a:bodyPr/>
          <a:lstStyle/>
          <a:p>
            <a:r>
              <a:rPr lang="en-US"/>
              <a:t>Click to edit Master title style</a:t>
            </a:r>
          </a:p>
        </p:txBody>
      </p:sp>
      <p:sp>
        <p:nvSpPr>
          <p:cNvPr id="17" name="Rectangle 16">
            <a:extLst>
              <a:ext uri="{FF2B5EF4-FFF2-40B4-BE49-F238E27FC236}">
                <a16:creationId xmlns:a16="http://schemas.microsoft.com/office/drawing/2014/main" id="{91D647CD-5116-964E-9E94-F194DE20D755}"/>
              </a:ext>
            </a:extLst>
          </p:cNvPr>
          <p:cNvSpPr/>
          <p:nvPr userDrawn="1"/>
        </p:nvSpPr>
        <p:spPr>
          <a:xfrm>
            <a:off x="4835719" y="127221"/>
            <a:ext cx="3236181" cy="7553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Style Example Only</a:t>
            </a:r>
          </a:p>
          <a:p>
            <a:pPr algn="ctr"/>
            <a:r>
              <a:rPr lang="en-US" sz="1400" dirty="0">
                <a:solidFill>
                  <a:schemeClr val="tx1"/>
                </a:solidFill>
              </a:rPr>
              <a:t>Charts cannot be templated</a:t>
            </a:r>
          </a:p>
        </p:txBody>
      </p:sp>
    </p:spTree>
    <p:extLst>
      <p:ext uri="{BB962C8B-B14F-4D97-AF65-F5344CB8AC3E}">
        <p14:creationId xmlns:p14="http://schemas.microsoft.com/office/powerpoint/2010/main" val="170812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Exampl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27890-ADB8-B24B-8AF6-B623EB4D7D77}"/>
              </a:ext>
            </a:extLst>
          </p:cNvPr>
          <p:cNvSpPr>
            <a:spLocks noGrp="1"/>
          </p:cNvSpPr>
          <p:nvPr>
            <p:ph type="dt" sz="half" idx="10"/>
          </p:nvPr>
        </p:nvSpPr>
        <p:spPr/>
        <p:txBody>
          <a:bodyPr/>
          <a:lstStyle/>
          <a:p>
            <a:fld id="{679470BA-A674-B94A-BE3E-27443BADEBCC}" type="datetime1">
              <a:rPr lang="en-US" smtClean="0"/>
              <a:t>6/7/2024</a:t>
            </a:fld>
            <a:endParaRPr lang="en-US" dirty="0"/>
          </a:p>
        </p:txBody>
      </p:sp>
      <p:sp>
        <p:nvSpPr>
          <p:cNvPr id="3" name="Footer Placeholder 2">
            <a:extLst>
              <a:ext uri="{FF2B5EF4-FFF2-40B4-BE49-F238E27FC236}">
                <a16:creationId xmlns:a16="http://schemas.microsoft.com/office/drawing/2014/main" id="{9635417F-6848-0341-A8F4-A31CF5A1309A}"/>
              </a:ext>
            </a:extLst>
          </p:cNvPr>
          <p:cNvSpPr>
            <a:spLocks noGrp="1"/>
          </p:cNvSpPr>
          <p:nvPr>
            <p:ph type="ftr" sz="quarter" idx="11"/>
          </p:nvPr>
        </p:nvSpPr>
        <p:spPr/>
        <p:txBody>
          <a:bodyPr/>
          <a:lstStyle/>
          <a:p>
            <a:r>
              <a:rPr lang="en-US" dirty="0"/>
              <a:t>FOR INTERNAL USE ONLY</a:t>
            </a:r>
          </a:p>
        </p:txBody>
      </p:sp>
      <p:sp>
        <p:nvSpPr>
          <p:cNvPr id="4" name="Slide Number Placeholder 3">
            <a:extLst>
              <a:ext uri="{FF2B5EF4-FFF2-40B4-BE49-F238E27FC236}">
                <a16:creationId xmlns:a16="http://schemas.microsoft.com/office/drawing/2014/main" id="{FD10FB84-49F2-EE4F-93B5-2E732A14758B}"/>
              </a:ext>
            </a:extLst>
          </p:cNvPr>
          <p:cNvSpPr>
            <a:spLocks noGrp="1"/>
          </p:cNvSpPr>
          <p:nvPr>
            <p:ph type="sldNum" sz="quarter" idx="12"/>
          </p:nvPr>
        </p:nvSpPr>
        <p:spPr/>
        <p:txBody>
          <a:bodyPr/>
          <a:lstStyle/>
          <a:p>
            <a:fld id="{C0AFECD8-B8AF-5C4E-B306-A0438013ED66}" type="slidenum">
              <a:rPr lang="en-US" smtClean="0"/>
              <a:t>‹Nr.›</a:t>
            </a:fld>
            <a:endParaRPr lang="en-US" dirty="0"/>
          </a:p>
        </p:txBody>
      </p:sp>
      <p:graphicFrame>
        <p:nvGraphicFramePr>
          <p:cNvPr id="7" name="Table 6">
            <a:extLst>
              <a:ext uri="{FF2B5EF4-FFF2-40B4-BE49-F238E27FC236}">
                <a16:creationId xmlns:a16="http://schemas.microsoft.com/office/drawing/2014/main" id="{09F23A7D-69A5-2846-9794-FE510EE271BB}"/>
              </a:ext>
            </a:extLst>
          </p:cNvPr>
          <p:cNvGraphicFramePr>
            <a:graphicFrameLocks noGrp="1"/>
          </p:cNvGraphicFramePr>
          <p:nvPr userDrawn="1">
            <p:extLst>
              <p:ext uri="{D42A27DB-BD31-4B8C-83A1-F6EECF244321}">
                <p14:modId xmlns:p14="http://schemas.microsoft.com/office/powerpoint/2010/main" val="937638683"/>
              </p:ext>
            </p:extLst>
          </p:nvPr>
        </p:nvGraphicFramePr>
        <p:xfrm>
          <a:off x="2083956" y="2137709"/>
          <a:ext cx="7201210" cy="2939171"/>
        </p:xfrm>
        <a:graphic>
          <a:graphicData uri="http://schemas.openxmlformats.org/drawingml/2006/table">
            <a:tbl>
              <a:tblPr firstRow="1" bandRow="1">
                <a:tableStyleId>{073A0DAA-6AF3-43AB-8588-CEC1D06C72B9}</a:tableStyleId>
              </a:tblPr>
              <a:tblGrid>
                <a:gridCol w="1440242">
                  <a:extLst>
                    <a:ext uri="{9D8B030D-6E8A-4147-A177-3AD203B41FA5}">
                      <a16:colId xmlns:a16="http://schemas.microsoft.com/office/drawing/2014/main" val="3957934296"/>
                    </a:ext>
                  </a:extLst>
                </a:gridCol>
                <a:gridCol w="1440242">
                  <a:extLst>
                    <a:ext uri="{9D8B030D-6E8A-4147-A177-3AD203B41FA5}">
                      <a16:colId xmlns:a16="http://schemas.microsoft.com/office/drawing/2014/main" val="3389176171"/>
                    </a:ext>
                  </a:extLst>
                </a:gridCol>
                <a:gridCol w="1440242">
                  <a:extLst>
                    <a:ext uri="{9D8B030D-6E8A-4147-A177-3AD203B41FA5}">
                      <a16:colId xmlns:a16="http://schemas.microsoft.com/office/drawing/2014/main" val="2668702004"/>
                    </a:ext>
                  </a:extLst>
                </a:gridCol>
                <a:gridCol w="1440242">
                  <a:extLst>
                    <a:ext uri="{9D8B030D-6E8A-4147-A177-3AD203B41FA5}">
                      <a16:colId xmlns:a16="http://schemas.microsoft.com/office/drawing/2014/main" val="4278197419"/>
                    </a:ext>
                  </a:extLst>
                </a:gridCol>
                <a:gridCol w="1440242">
                  <a:extLst>
                    <a:ext uri="{9D8B030D-6E8A-4147-A177-3AD203B41FA5}">
                      <a16:colId xmlns:a16="http://schemas.microsoft.com/office/drawing/2014/main" val="774662539"/>
                    </a:ext>
                  </a:extLst>
                </a:gridCol>
              </a:tblGrid>
              <a:tr h="645685">
                <a:tc>
                  <a:txBody>
                    <a:bodyPr/>
                    <a:lstStyle/>
                    <a:p>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latin typeface="Arial" panose="020B0604020202020204" pitchFamily="34" charset="0"/>
                          <a:cs typeface="Arial" panose="020B0604020202020204" pitchFamily="34" charset="0"/>
                        </a:rPr>
                        <a:t>A</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400" dirty="0">
                          <a:latin typeface="Arial" panose="020B0604020202020204" pitchFamily="34" charset="0"/>
                          <a:cs typeface="Arial" panose="020B0604020202020204" pitchFamily="34" charset="0"/>
                        </a:rPr>
                        <a:t>B</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1400" dirty="0">
                          <a:latin typeface="Arial" panose="020B0604020202020204" pitchFamily="34" charset="0"/>
                          <a:cs typeface="Arial" panose="020B0604020202020204" pitchFamily="34" charset="0"/>
                        </a:rPr>
                        <a:t>C</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400" dirty="0">
                          <a:latin typeface="Arial" panose="020B0604020202020204" pitchFamily="34" charset="0"/>
                          <a:cs typeface="Arial" panose="020B0604020202020204" pitchFamily="34" charset="0"/>
                        </a:rPr>
                        <a:t>D</a:t>
                      </a:r>
                    </a:p>
                  </a:txBody>
                  <a:tcPr anchor="ctr">
                    <a:lnL w="12700" cmpd="sng">
                      <a:noFill/>
                    </a:lnL>
                    <a:lnR w="12700" cmpd="sng">
                      <a:noFill/>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852229324"/>
                  </a:ext>
                </a:extLst>
              </a:tr>
              <a:tr h="572756">
                <a:tc>
                  <a:txBody>
                    <a:bodyPr/>
                    <a:lstStyle/>
                    <a:p>
                      <a:pPr algn="l"/>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12700" cmpd="sng">
                      <a:noFill/>
                    </a:lnL>
                    <a:lnR w="9525" cap="flat" cmpd="sng" algn="ctr">
                      <a:solidFill>
                        <a:schemeClr val="accent6">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9318197"/>
                  </a:ext>
                </a:extLst>
              </a:tr>
              <a:tr h="860365">
                <a:tc>
                  <a:txBody>
                    <a:bodyPr/>
                    <a:lstStyle/>
                    <a:p>
                      <a:pPr algn="l"/>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12700" cmpd="sng">
                      <a:noFill/>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12700" cmpd="sng">
                      <a:noFill/>
                    </a:lnR>
                    <a:lnT w="9525" cap="flat" cmpd="sng" algn="ctr">
                      <a:solidFill>
                        <a:schemeClr val="accent6">
                          <a:lumMod val="75000"/>
                        </a:schemeClr>
                      </a:solidFill>
                      <a:prstDash val="solid"/>
                      <a:round/>
                      <a:headEnd type="none" w="med" len="med"/>
                      <a:tailEnd type="none" w="med" len="med"/>
                    </a:lnT>
                    <a:lnB w="952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712195"/>
                  </a:ext>
                </a:extLst>
              </a:tr>
              <a:tr h="860365">
                <a:tc>
                  <a:txBody>
                    <a:bodyPr/>
                    <a:lstStyle/>
                    <a:p>
                      <a:pPr algn="l"/>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12700" cmpd="sng">
                      <a:noFill/>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9525" cap="flat" cmpd="sng" algn="ctr">
                      <a:solidFill>
                        <a:schemeClr val="accent6">
                          <a:lumMod val="75000"/>
                        </a:schemeClr>
                      </a:solidFill>
                      <a:prstDash val="solid"/>
                      <a:round/>
                      <a:headEnd type="none" w="med" len="med"/>
                      <a:tailEnd type="none" w="med" len="med"/>
                    </a:lnR>
                    <a:lnT w="9525"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cap="none" spc="0" dirty="0">
                          <a:ln>
                            <a:noFill/>
                          </a:ln>
                          <a:solidFill>
                            <a:schemeClr val="tx1"/>
                          </a:solidFill>
                          <a:effectLst/>
                          <a:latin typeface="Arial" panose="020B0604020202020204" pitchFamily="34" charset="0"/>
                          <a:cs typeface="Arial" panose="020B0604020202020204" pitchFamily="34" charset="0"/>
                        </a:rPr>
                        <a:t>XXXXX</a:t>
                      </a:r>
                      <a:endParaRPr lang="en-US" sz="1400" dirty="0">
                        <a:latin typeface="Arial" panose="020B0604020202020204" pitchFamily="34" charset="0"/>
                        <a:cs typeface="Arial" panose="020B0604020202020204" pitchFamily="34" charset="0"/>
                      </a:endParaRPr>
                    </a:p>
                  </a:txBody>
                  <a:tcPr anchor="ctr">
                    <a:lnL w="9525" cap="flat" cmpd="sng" algn="ctr">
                      <a:solidFill>
                        <a:schemeClr val="accent6">
                          <a:lumMod val="75000"/>
                        </a:schemeClr>
                      </a:solidFill>
                      <a:prstDash val="solid"/>
                      <a:round/>
                      <a:headEnd type="none" w="med" len="med"/>
                      <a:tailEnd type="none" w="med" len="med"/>
                    </a:lnL>
                    <a:lnR w="12700" cmpd="sng">
                      <a:noFill/>
                    </a:lnR>
                    <a:lnT w="9525"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8281970"/>
                  </a:ext>
                </a:extLst>
              </a:tr>
            </a:tbl>
          </a:graphicData>
        </a:graphic>
      </p:graphicFrame>
      <p:sp>
        <p:nvSpPr>
          <p:cNvPr id="10" name="Title 9">
            <a:extLst>
              <a:ext uri="{FF2B5EF4-FFF2-40B4-BE49-F238E27FC236}">
                <a16:creationId xmlns:a16="http://schemas.microsoft.com/office/drawing/2014/main" id="{8675FDF3-1F72-0540-A111-532C2AFF97C8}"/>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127D5F87-7E05-A54C-B75B-D3238725747F}"/>
              </a:ext>
            </a:extLst>
          </p:cNvPr>
          <p:cNvSpPr/>
          <p:nvPr userDrawn="1"/>
        </p:nvSpPr>
        <p:spPr>
          <a:xfrm>
            <a:off x="4835719" y="127221"/>
            <a:ext cx="3236181" cy="7553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Style Example Only</a:t>
            </a:r>
          </a:p>
          <a:p>
            <a:pPr algn="ctr"/>
            <a:r>
              <a:rPr lang="en-US" sz="1400" dirty="0">
                <a:solidFill>
                  <a:schemeClr val="tx1"/>
                </a:solidFill>
              </a:rPr>
              <a:t>Tables cannot be templated</a:t>
            </a:r>
          </a:p>
        </p:txBody>
      </p:sp>
      <p:grpSp>
        <p:nvGrpSpPr>
          <p:cNvPr id="9" name="Group 8">
            <a:extLst>
              <a:ext uri="{FF2B5EF4-FFF2-40B4-BE49-F238E27FC236}">
                <a16:creationId xmlns:a16="http://schemas.microsoft.com/office/drawing/2014/main" id="{D170E67E-9ABC-2D4F-937D-3CD77FBD4A1D}"/>
              </a:ext>
            </a:extLst>
          </p:cNvPr>
          <p:cNvGrpSpPr/>
          <p:nvPr userDrawn="1"/>
        </p:nvGrpSpPr>
        <p:grpSpPr>
          <a:xfrm>
            <a:off x="2083956" y="1472638"/>
            <a:ext cx="9033707" cy="545786"/>
            <a:chOff x="2033714" y="1472638"/>
            <a:chExt cx="9033707" cy="545786"/>
          </a:xfrm>
        </p:grpSpPr>
        <p:sp>
          <p:nvSpPr>
            <p:cNvPr id="11" name="Content Placeholder 7">
              <a:extLst>
                <a:ext uri="{FF2B5EF4-FFF2-40B4-BE49-F238E27FC236}">
                  <a16:creationId xmlns:a16="http://schemas.microsoft.com/office/drawing/2014/main" id="{24B5BAB3-15B5-8644-B023-9811CD87B122}"/>
                </a:ext>
              </a:extLst>
            </p:cNvPr>
            <p:cNvSpPr txBox="1">
              <a:spLocks/>
            </p:cNvSpPr>
            <p:nvPr/>
          </p:nvSpPr>
          <p:spPr>
            <a:xfrm>
              <a:off x="2033714" y="1472638"/>
              <a:ext cx="9033707" cy="545786"/>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0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Table</a:t>
              </a:r>
            </a:p>
          </p:txBody>
        </p:sp>
        <p:cxnSp>
          <p:nvCxnSpPr>
            <p:cNvPr id="12" name="Straight Connector 11">
              <a:extLst>
                <a:ext uri="{FF2B5EF4-FFF2-40B4-BE49-F238E27FC236}">
                  <a16:creationId xmlns:a16="http://schemas.microsoft.com/office/drawing/2014/main" id="{E9006CA3-C958-8548-A9BA-119C6D4F859B}"/>
                </a:ext>
              </a:extLst>
            </p:cNvPr>
            <p:cNvCxnSpPr>
              <a:cxnSpLocks/>
            </p:cNvCxnSpPr>
            <p:nvPr/>
          </p:nvCxnSpPr>
          <p:spPr>
            <a:xfrm>
              <a:off x="2033714" y="1899138"/>
              <a:ext cx="7201210"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189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388CBA-B1E9-5943-8F4A-6BE859EC9CDD}"/>
              </a:ext>
            </a:extLst>
          </p:cNvPr>
          <p:cNvSpPr>
            <a:spLocks noGrp="1"/>
          </p:cNvSpPr>
          <p:nvPr>
            <p:ph idx="1"/>
          </p:nvPr>
        </p:nvSpPr>
        <p:spPr>
          <a:xfrm>
            <a:off x="5013506" y="1864281"/>
            <a:ext cx="6172200" cy="3685729"/>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3AF3F6E-6154-1045-826E-39C332920FBA}"/>
              </a:ext>
            </a:extLst>
          </p:cNvPr>
          <p:cNvSpPr>
            <a:spLocks noGrp="1"/>
          </p:cNvSpPr>
          <p:nvPr>
            <p:ph type="dt" sz="half" idx="10"/>
          </p:nvPr>
        </p:nvSpPr>
        <p:spPr/>
        <p:txBody>
          <a:bodyPr/>
          <a:lstStyle/>
          <a:p>
            <a:fld id="{E5644ACD-FC73-5041-B59E-8E665B5F2471}" type="datetime1">
              <a:rPr lang="en-US" smtClean="0"/>
              <a:t>6/7/2024</a:t>
            </a:fld>
            <a:endParaRPr lang="en-US" dirty="0"/>
          </a:p>
        </p:txBody>
      </p:sp>
      <p:sp>
        <p:nvSpPr>
          <p:cNvPr id="6" name="Footer Placeholder 5">
            <a:extLst>
              <a:ext uri="{FF2B5EF4-FFF2-40B4-BE49-F238E27FC236}">
                <a16:creationId xmlns:a16="http://schemas.microsoft.com/office/drawing/2014/main" id="{413AA38A-A203-E844-9D1B-2248DDE1C82E}"/>
              </a:ext>
            </a:extLst>
          </p:cNvPr>
          <p:cNvSpPr>
            <a:spLocks noGrp="1"/>
          </p:cNvSpPr>
          <p:nvPr>
            <p:ph type="ftr" sz="quarter" idx="11"/>
          </p:nvPr>
        </p:nvSpPr>
        <p:spPr/>
        <p:txBody>
          <a:bodyPr/>
          <a:lstStyle/>
          <a:p>
            <a:r>
              <a:rPr lang="en-US" dirty="0"/>
              <a:t>FOR INTERNAL USE ONLY</a:t>
            </a:r>
          </a:p>
        </p:txBody>
      </p:sp>
      <p:sp>
        <p:nvSpPr>
          <p:cNvPr id="7" name="Slide Number Placeholder 6">
            <a:extLst>
              <a:ext uri="{FF2B5EF4-FFF2-40B4-BE49-F238E27FC236}">
                <a16:creationId xmlns:a16="http://schemas.microsoft.com/office/drawing/2014/main" id="{C9A11E2F-5213-8D42-97AD-3ADF8E30AE01}"/>
              </a:ext>
            </a:extLst>
          </p:cNvPr>
          <p:cNvSpPr>
            <a:spLocks noGrp="1"/>
          </p:cNvSpPr>
          <p:nvPr>
            <p:ph type="sldNum" sz="quarter" idx="12"/>
          </p:nvPr>
        </p:nvSpPr>
        <p:spPr>
          <a:xfrm>
            <a:off x="121966" y="6397451"/>
            <a:ext cx="394643" cy="324024"/>
          </a:xfrm>
        </p:spPr>
        <p:txBody>
          <a:bodyPr/>
          <a:lstStyle/>
          <a:p>
            <a:fld id="{C0AFECD8-B8AF-5C4E-B306-A0438013ED66}" type="slidenum">
              <a:rPr lang="en-US" smtClean="0"/>
              <a:t>‹Nr.›</a:t>
            </a:fld>
            <a:endParaRPr lang="en-US" dirty="0"/>
          </a:p>
        </p:txBody>
      </p:sp>
      <p:sp>
        <p:nvSpPr>
          <p:cNvPr id="8" name="Title 7">
            <a:extLst>
              <a:ext uri="{FF2B5EF4-FFF2-40B4-BE49-F238E27FC236}">
                <a16:creationId xmlns:a16="http://schemas.microsoft.com/office/drawing/2014/main" id="{5824CEAE-9DE2-124A-916A-B912EA20008E}"/>
              </a:ext>
            </a:extLst>
          </p:cNvPr>
          <p:cNvSpPr>
            <a:spLocks noGrp="1"/>
          </p:cNvSpPr>
          <p:nvPr>
            <p:ph type="title"/>
          </p:nvPr>
        </p:nvSpPr>
        <p:spPr/>
        <p:txBody>
          <a:bodyPr/>
          <a:lstStyle/>
          <a:p>
            <a:r>
              <a:rPr lang="en-US" dirty="0"/>
              <a:t>Click to edit Master title style</a:t>
            </a:r>
          </a:p>
        </p:txBody>
      </p:sp>
      <p:sp>
        <p:nvSpPr>
          <p:cNvPr id="21" name="Title 1">
            <a:extLst>
              <a:ext uri="{FF2B5EF4-FFF2-40B4-BE49-F238E27FC236}">
                <a16:creationId xmlns:a16="http://schemas.microsoft.com/office/drawing/2014/main" id="{C9237C4A-455C-6141-A5F7-EE17FF75CE27}"/>
              </a:ext>
            </a:extLst>
          </p:cNvPr>
          <p:cNvSpPr txBox="1">
            <a:spLocks/>
          </p:cNvSpPr>
          <p:nvPr userDrawn="1"/>
        </p:nvSpPr>
        <p:spPr>
          <a:xfrm>
            <a:off x="839788" y="984079"/>
            <a:ext cx="3932237" cy="1600200"/>
          </a:xfrm>
          <a:prstGeom prst="rect">
            <a:avLst/>
          </a:prstGeom>
        </p:spPr>
        <p:txBody>
          <a:bodyPr vert="horz" lIns="0" tIns="45720" rIns="91440" bIns="45720" rtlCol="0" anchor="b">
            <a:normAutofit/>
          </a:bodyPr>
          <a:lstStyle>
            <a:lvl1pPr algn="l" defTabSz="914400" rtl="0" eaLnBrk="1" latinLnBrk="0" hangingPunct="1">
              <a:lnSpc>
                <a:spcPct val="85000"/>
              </a:lnSpc>
              <a:spcBef>
                <a:spcPct val="0"/>
              </a:spcBef>
              <a:buNone/>
              <a:defRPr sz="2400" b="1" i="0" kern="1200" cap="all" baseline="0">
                <a:solidFill>
                  <a:schemeClr val="tx1"/>
                </a:solidFill>
                <a:latin typeface="Arial" panose="020B0604020202020204" pitchFamily="34" charset="0"/>
                <a:ea typeface="+mj-ea"/>
                <a:cs typeface="Arial" panose="020B0604020202020204" pitchFamily="34" charset="0"/>
              </a:defRPr>
            </a:lvl1pPr>
          </a:lstStyle>
          <a:p>
            <a:endParaRPr lang="en-US" dirty="0"/>
          </a:p>
        </p:txBody>
      </p:sp>
      <p:sp>
        <p:nvSpPr>
          <p:cNvPr id="24" name="Text Placeholder 14">
            <a:extLst>
              <a:ext uri="{FF2B5EF4-FFF2-40B4-BE49-F238E27FC236}">
                <a16:creationId xmlns:a16="http://schemas.microsoft.com/office/drawing/2014/main" id="{AA6D7610-CBFE-1746-914B-FC52DCFF0931}"/>
              </a:ext>
            </a:extLst>
          </p:cNvPr>
          <p:cNvSpPr>
            <a:spLocks noGrp="1"/>
          </p:cNvSpPr>
          <p:nvPr>
            <p:ph type="body" sz="quarter" idx="13"/>
          </p:nvPr>
        </p:nvSpPr>
        <p:spPr>
          <a:xfrm>
            <a:off x="838200" y="1925036"/>
            <a:ext cx="3933825" cy="1458912"/>
          </a:xfrm>
        </p:spPr>
        <p:txBody>
          <a:bodyPr anchor="t"/>
          <a:lstStyle>
            <a:lvl1pPr marL="0" indent="0">
              <a:buNone/>
              <a:defRPr b="1" cap="all" baseline="0"/>
            </a:lvl1pPr>
          </a:lstStyle>
          <a:p>
            <a:pPr lvl="0"/>
            <a:r>
              <a:rPr lang="en-US" dirty="0"/>
              <a:t>Edit Master text styles</a:t>
            </a:r>
          </a:p>
        </p:txBody>
      </p:sp>
    </p:spTree>
    <p:extLst>
      <p:ext uri="{BB962C8B-B14F-4D97-AF65-F5344CB8AC3E}">
        <p14:creationId xmlns:p14="http://schemas.microsoft.com/office/powerpoint/2010/main" val="362538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A34716-9CB5-0B46-9BC2-9833CC8B7744}"/>
              </a:ext>
            </a:extLst>
          </p:cNvPr>
          <p:cNvSpPr>
            <a:spLocks noGrp="1"/>
          </p:cNvSpPr>
          <p:nvPr>
            <p:ph type="pic" idx="1"/>
          </p:nvPr>
        </p:nvSpPr>
        <p:spPr>
          <a:xfrm>
            <a:off x="5183188" y="1494846"/>
            <a:ext cx="6172200" cy="3912042"/>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256B722-8619-394F-8953-EEAE4672EF93}"/>
              </a:ext>
            </a:extLst>
          </p:cNvPr>
          <p:cNvSpPr>
            <a:spLocks noGrp="1"/>
          </p:cNvSpPr>
          <p:nvPr>
            <p:ph type="body" sz="half" idx="2"/>
          </p:nvPr>
        </p:nvSpPr>
        <p:spPr>
          <a:xfrm>
            <a:off x="839788" y="3440927"/>
            <a:ext cx="3932237" cy="1965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336B82E-341C-9D49-BE66-C1B30D426E99}"/>
              </a:ext>
            </a:extLst>
          </p:cNvPr>
          <p:cNvSpPr>
            <a:spLocks noGrp="1"/>
          </p:cNvSpPr>
          <p:nvPr>
            <p:ph type="dt" sz="half" idx="10"/>
          </p:nvPr>
        </p:nvSpPr>
        <p:spPr/>
        <p:txBody>
          <a:bodyPr/>
          <a:lstStyle/>
          <a:p>
            <a:fld id="{4F38CF7B-2017-C642-A9EE-8A02B9085AE7}" type="datetime1">
              <a:rPr lang="en-US" smtClean="0"/>
              <a:t>6/7/2024</a:t>
            </a:fld>
            <a:endParaRPr lang="en-US" dirty="0"/>
          </a:p>
        </p:txBody>
      </p:sp>
      <p:sp>
        <p:nvSpPr>
          <p:cNvPr id="6" name="Footer Placeholder 5">
            <a:extLst>
              <a:ext uri="{FF2B5EF4-FFF2-40B4-BE49-F238E27FC236}">
                <a16:creationId xmlns:a16="http://schemas.microsoft.com/office/drawing/2014/main" id="{A0E584CC-6AF3-BA45-A758-AE9107A981C1}"/>
              </a:ext>
            </a:extLst>
          </p:cNvPr>
          <p:cNvSpPr>
            <a:spLocks noGrp="1"/>
          </p:cNvSpPr>
          <p:nvPr>
            <p:ph type="ftr" sz="quarter" idx="11"/>
          </p:nvPr>
        </p:nvSpPr>
        <p:spPr/>
        <p:txBody>
          <a:bodyPr/>
          <a:lstStyle/>
          <a:p>
            <a:r>
              <a:rPr lang="en-US" dirty="0"/>
              <a:t>FOR INTERNAL USE ONLY</a:t>
            </a:r>
          </a:p>
        </p:txBody>
      </p:sp>
      <p:sp>
        <p:nvSpPr>
          <p:cNvPr id="7" name="Slide Number Placeholder 6">
            <a:extLst>
              <a:ext uri="{FF2B5EF4-FFF2-40B4-BE49-F238E27FC236}">
                <a16:creationId xmlns:a16="http://schemas.microsoft.com/office/drawing/2014/main" id="{E3885300-3194-3D44-A000-58B58BCB1808}"/>
              </a:ext>
            </a:extLst>
          </p:cNvPr>
          <p:cNvSpPr>
            <a:spLocks noGrp="1"/>
          </p:cNvSpPr>
          <p:nvPr>
            <p:ph type="sldNum" sz="quarter" idx="12"/>
          </p:nvPr>
        </p:nvSpPr>
        <p:spPr/>
        <p:txBody>
          <a:bodyPr/>
          <a:lstStyle/>
          <a:p>
            <a:fld id="{C0AFECD8-B8AF-5C4E-B306-A0438013ED66}" type="slidenum">
              <a:rPr lang="en-US" smtClean="0"/>
              <a:t>‹Nr.›</a:t>
            </a:fld>
            <a:endParaRPr lang="en-US" dirty="0"/>
          </a:p>
        </p:txBody>
      </p:sp>
      <p:sp>
        <p:nvSpPr>
          <p:cNvPr id="12" name="Title 7">
            <a:extLst>
              <a:ext uri="{FF2B5EF4-FFF2-40B4-BE49-F238E27FC236}">
                <a16:creationId xmlns:a16="http://schemas.microsoft.com/office/drawing/2014/main" id="{EB02C3C5-7F6B-694F-8C79-1053069585FF}"/>
              </a:ext>
            </a:extLst>
          </p:cNvPr>
          <p:cNvSpPr>
            <a:spLocks noGrp="1"/>
          </p:cNvSpPr>
          <p:nvPr>
            <p:ph type="title"/>
          </p:nvPr>
        </p:nvSpPr>
        <p:spPr>
          <a:xfrm>
            <a:off x="495299" y="125128"/>
            <a:ext cx="10448193" cy="890872"/>
          </a:xfrm>
        </p:spPr>
        <p:txBody>
          <a:bodyPr/>
          <a:lstStyle/>
          <a:p>
            <a:r>
              <a:rPr lang="en-US" dirty="0"/>
              <a:t>Click to edit Master title style</a:t>
            </a:r>
          </a:p>
        </p:txBody>
      </p:sp>
      <p:sp>
        <p:nvSpPr>
          <p:cNvPr id="15" name="Text Placeholder 14">
            <a:extLst>
              <a:ext uri="{FF2B5EF4-FFF2-40B4-BE49-F238E27FC236}">
                <a16:creationId xmlns:a16="http://schemas.microsoft.com/office/drawing/2014/main" id="{DE1A07E2-D097-A748-A2EB-77F8BD794721}"/>
              </a:ext>
            </a:extLst>
          </p:cNvPr>
          <p:cNvSpPr>
            <a:spLocks noGrp="1"/>
          </p:cNvSpPr>
          <p:nvPr>
            <p:ph type="body" sz="quarter" idx="13"/>
          </p:nvPr>
        </p:nvSpPr>
        <p:spPr>
          <a:xfrm>
            <a:off x="838200" y="1925036"/>
            <a:ext cx="3933825" cy="1458912"/>
          </a:xfrm>
        </p:spPr>
        <p:txBody>
          <a:bodyPr anchor="b"/>
          <a:lstStyle>
            <a:lvl1pPr marL="0" indent="0">
              <a:buNone/>
              <a:defRPr b="1" cap="all" baseline="0"/>
            </a:lvl1pPr>
          </a:lstStyle>
          <a:p>
            <a:pPr lvl="0"/>
            <a:r>
              <a:rPr lang="en-US" dirty="0"/>
              <a:t>Edit Master text styles</a:t>
            </a:r>
          </a:p>
        </p:txBody>
      </p:sp>
    </p:spTree>
    <p:extLst>
      <p:ext uri="{BB962C8B-B14F-4D97-AF65-F5344CB8AC3E}">
        <p14:creationId xmlns:p14="http://schemas.microsoft.com/office/powerpoint/2010/main" val="112319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xt no subtitl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03336" y="187690"/>
            <a:ext cx="10799866" cy="782031"/>
          </a:xfrm>
        </p:spPr>
        <p:txBody>
          <a:bodyPr/>
          <a:lstStyle>
            <a:lvl1pPr>
              <a:defRPr/>
            </a:lvl1pPr>
          </a:lstStyle>
          <a:p>
            <a:r>
              <a:rPr lang="de-DE"/>
              <a:t>Mastertitelformat bearbeiten</a:t>
            </a:r>
            <a:endParaRPr lang="en-US"/>
          </a:p>
        </p:txBody>
      </p:sp>
      <p:sp>
        <p:nvSpPr>
          <p:cNvPr id="6" name="Slide Number Placeholder 5"/>
          <p:cNvSpPr>
            <a:spLocks noGrp="1"/>
          </p:cNvSpPr>
          <p:nvPr>
            <p:ph type="sldNum" sz="quarter" idx="12"/>
          </p:nvPr>
        </p:nvSpPr>
        <p:spPr bwMode="gray">
          <a:xfrm>
            <a:off x="10069236" y="6617933"/>
            <a:ext cx="392377" cy="108000"/>
          </a:xfrm>
        </p:spPr>
        <p:txBody>
          <a:bodyPr/>
          <a:lstStyle/>
          <a:p>
            <a:fld id="{EEAD9179-7A6B-4268-BEB2-F3B8EB06115B}" type="slidenum">
              <a:rPr lang="en-US" smtClean="0"/>
              <a:t>‹Nr.›</a:t>
            </a:fld>
            <a:endParaRPr lang="en-US"/>
          </a:p>
        </p:txBody>
      </p:sp>
      <p:sp>
        <p:nvSpPr>
          <p:cNvPr id="11" name="Text Placeholder 10"/>
          <p:cNvSpPr>
            <a:spLocks noGrp="1"/>
          </p:cNvSpPr>
          <p:nvPr>
            <p:ph type="body" sz="quarter" idx="14"/>
          </p:nvPr>
        </p:nvSpPr>
        <p:spPr bwMode="gray">
          <a:xfrm>
            <a:off x="490466" y="1295401"/>
            <a:ext cx="11193569" cy="49911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a:extLst>
              <a:ext uri="{FF2B5EF4-FFF2-40B4-BE49-F238E27FC236}">
                <a16:creationId xmlns:a16="http://schemas.microsoft.com/office/drawing/2014/main" id="{E2C54F63-F91E-4FB9-B337-0BF43F37959B}"/>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979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colo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sp>
        <p:nvSpPr>
          <p:cNvPr id="2" name="Title 1">
            <a:extLst>
              <a:ext uri="{FF2B5EF4-FFF2-40B4-BE49-F238E27FC236}">
                <a16:creationId xmlns:a16="http://schemas.microsoft.com/office/drawing/2014/main" id="{C25E8203-1FB3-486B-83D7-3614934F18E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CA2A5A31-514C-4E11-BB0E-A0DF45B8D06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9280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colo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gray"/>
        <p:txBody>
          <a:bodyPr/>
          <a:lstStyle/>
          <a:p>
            <a:fld id="{3765D333-A74A-4C6D-96DA-F755B010B1CB}" type="slidenum">
              <a:rPr lang="en-US" smtClean="0"/>
              <a:t>‹Nr.›</a:t>
            </a:fld>
            <a:endParaRPr lang="en-US"/>
          </a:p>
        </p:txBody>
      </p:sp>
      <p:sp>
        <p:nvSpPr>
          <p:cNvPr id="2" name="Title 1">
            <a:extLst>
              <a:ext uri="{FF2B5EF4-FFF2-40B4-BE49-F238E27FC236}">
                <a16:creationId xmlns:a16="http://schemas.microsoft.com/office/drawing/2014/main" id="{C25E8203-1FB3-486B-83D7-3614934F18E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CA2A5A31-514C-4E11-BB0E-A0DF45B8D06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70812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5310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p>
        </p:txBody>
      </p:sp>
      <p:sp>
        <p:nvSpPr>
          <p:cNvPr id="6" name="Slide Number Placeholder 5"/>
          <p:cNvSpPr>
            <a:spLocks noGrp="1"/>
          </p:cNvSpPr>
          <p:nvPr>
            <p:ph type="sldNum" sz="quarter" idx="12"/>
          </p:nvPr>
        </p:nvSpPr>
        <p:spPr bwMode="gray"/>
        <p:txBody>
          <a:bodyPr/>
          <a:lstStyle/>
          <a:p>
            <a:fld id="{3765D333-A74A-4C6D-96DA-F755B010B1CB}" type="slidenum">
              <a:rPr lang="en-US" smtClean="0"/>
              <a:t>‹Nr.›</a:t>
            </a:fld>
            <a:endParaRPr lang="en-US"/>
          </a:p>
        </p:txBody>
      </p:sp>
      <p:sp>
        <p:nvSpPr>
          <p:cNvPr id="11" name="Text Placeholder 10"/>
          <p:cNvSpPr>
            <a:spLocks noGrp="1"/>
          </p:cNvSpPr>
          <p:nvPr>
            <p:ph type="body" sz="quarter" idx="14"/>
          </p:nvPr>
        </p:nvSpPr>
        <p:spPr bwMode="gray">
          <a:xfrm>
            <a:off x="531049" y="1732752"/>
            <a:ext cx="11193569" cy="4553749"/>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CF7F219C-959B-4E65-808A-E0F3157095E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D2E7EEA2-1B99-4A35-8D12-1868D78F0B08}"/>
              </a:ext>
            </a:extLst>
          </p:cNvPr>
          <p:cNvSpPr>
            <a:spLocks noGrp="1"/>
          </p:cNvSpPr>
          <p:nvPr>
            <p:ph type="ftr" sz="quarter" idx="15"/>
          </p:nvPr>
        </p:nvSpPr>
        <p:spPr/>
        <p:txBody>
          <a:bodyPr anchor="b"/>
          <a:lstStyle>
            <a:lvl1pPr>
              <a:defRPr sz="1000"/>
            </a:lvl1pPr>
          </a:lstStyle>
          <a:p>
            <a:endParaRPr lang="en-US"/>
          </a:p>
        </p:txBody>
      </p:sp>
    </p:spTree>
    <p:extLst>
      <p:ext uri="{BB962C8B-B14F-4D97-AF65-F5344CB8AC3E}">
        <p14:creationId xmlns:p14="http://schemas.microsoft.com/office/powerpoint/2010/main" val="411746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3765D333-A74A-4C6D-96DA-F755B010B1CB}" type="slidenum">
              <a:rPr lang="en-US" smtClean="0"/>
              <a:t>‹Nr.›</a:t>
            </a:fld>
            <a:endParaRPr lang="en-US"/>
          </a:p>
        </p:txBody>
      </p:sp>
      <p:sp useBgFill="1">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a:t>Click icon to add picture</a:t>
            </a:r>
          </a:p>
        </p:txBody>
      </p:sp>
    </p:spTree>
    <p:extLst>
      <p:ext uri="{BB962C8B-B14F-4D97-AF65-F5344CB8AC3E}">
        <p14:creationId xmlns:p14="http://schemas.microsoft.com/office/powerpoint/2010/main" val="372984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ex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531049" y="1138299"/>
            <a:ext cx="1079918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p>
        </p:txBody>
      </p:sp>
      <p:sp>
        <p:nvSpPr>
          <p:cNvPr id="6" name="Slide Number Placeholder 5"/>
          <p:cNvSpPr>
            <a:spLocks noGrp="1"/>
          </p:cNvSpPr>
          <p:nvPr>
            <p:ph type="sldNum" sz="quarter" idx="12"/>
          </p:nvPr>
        </p:nvSpPr>
        <p:spPr bwMode="gray"/>
        <p:txBody>
          <a:bodyPr/>
          <a:lstStyle/>
          <a:p>
            <a:fld id="{3765D333-A74A-4C6D-96DA-F755B010B1CB}" type="slidenum">
              <a:rPr lang="en-US" smtClean="0"/>
              <a:t>‹Nr.›</a:t>
            </a:fld>
            <a:endParaRPr lang="en-US"/>
          </a:p>
        </p:txBody>
      </p:sp>
      <p:sp>
        <p:nvSpPr>
          <p:cNvPr id="11" name="Text Placeholder 10 (left)"/>
          <p:cNvSpPr>
            <a:spLocks noGrp="1"/>
          </p:cNvSpPr>
          <p:nvPr>
            <p:ph type="body" sz="quarter" idx="14"/>
          </p:nvPr>
        </p:nvSpPr>
        <p:spPr bwMode="gray">
          <a:xfrm>
            <a:off x="531049" y="1732750"/>
            <a:ext cx="5220680" cy="475200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right)"/>
          <p:cNvSpPr>
            <a:spLocks noGrp="1"/>
          </p:cNvSpPr>
          <p:nvPr>
            <p:ph type="body" sz="quarter" idx="15"/>
          </p:nvPr>
        </p:nvSpPr>
        <p:spPr bwMode="gray">
          <a:xfrm>
            <a:off x="6194649" y="1732750"/>
            <a:ext cx="5220680" cy="4752001"/>
          </a:xfrm>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5EB31E1-976E-4835-9275-D815FFEBA0E7}"/>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AC3F6E3-995F-4A21-BA25-15B00F0F6D51}"/>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2029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375C0B6-51F5-4644-852C-D4408F558C71}"/>
              </a:ext>
            </a:extLst>
          </p:cNvPr>
          <p:cNvGrpSpPr/>
          <p:nvPr userDrawn="1"/>
        </p:nvGrpSpPr>
        <p:grpSpPr>
          <a:xfrm>
            <a:off x="0" y="0"/>
            <a:ext cx="7812426" cy="6858000"/>
            <a:chOff x="29765" y="0"/>
            <a:chExt cx="7812426" cy="6858000"/>
          </a:xfrm>
        </p:grpSpPr>
        <p:sp>
          <p:nvSpPr>
            <p:cNvPr id="32" name="Parallelogram 31">
              <a:extLst>
                <a:ext uri="{FF2B5EF4-FFF2-40B4-BE49-F238E27FC236}">
                  <a16:creationId xmlns:a16="http://schemas.microsoft.com/office/drawing/2014/main" id="{26ECE3BE-FA01-FA44-8A4D-A422F5F6054A}"/>
                </a:ext>
              </a:extLst>
            </p:cNvPr>
            <p:cNvSpPr/>
            <p:nvPr userDrawn="1"/>
          </p:nvSpPr>
          <p:spPr>
            <a:xfrm>
              <a:off x="4387791" y="0"/>
              <a:ext cx="3454400" cy="6858000"/>
            </a:xfrm>
            <a:prstGeom prst="parallelogram">
              <a:avLst>
                <a:gd name="adj" fmla="val 8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8D2A5B07-B3EF-B044-AC38-067826BFF065}"/>
                </a:ext>
              </a:extLst>
            </p:cNvPr>
            <p:cNvSpPr/>
            <p:nvPr userDrawn="1"/>
          </p:nvSpPr>
          <p:spPr>
            <a:xfrm>
              <a:off x="29765" y="0"/>
              <a:ext cx="7495273" cy="6858000"/>
            </a:xfrm>
            <a:custGeom>
              <a:avLst/>
              <a:gdLst>
                <a:gd name="connsiteX0" fmla="*/ 0 w 7495273"/>
                <a:gd name="connsiteY0" fmla="*/ 0 h 6858000"/>
                <a:gd name="connsiteX1" fmla="*/ 7495273 w 7495273"/>
                <a:gd name="connsiteY1" fmla="*/ 0 h 6858000"/>
                <a:gd name="connsiteX2" fmla="*/ 4400338 w 7495273"/>
                <a:gd name="connsiteY2" fmla="*/ 6858000 h 6858000"/>
                <a:gd name="connsiteX3" fmla="*/ 0 w 74952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95273" h="6858000">
                  <a:moveTo>
                    <a:pt x="0" y="0"/>
                  </a:moveTo>
                  <a:lnTo>
                    <a:pt x="7495273" y="0"/>
                  </a:lnTo>
                  <a:lnTo>
                    <a:pt x="4400338" y="6858000"/>
                  </a:lnTo>
                  <a:lnTo>
                    <a:pt x="0" y="6858000"/>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2BF1972-FC50-DE4D-AE22-907B3D2C4DAD}"/>
              </a:ext>
            </a:extLst>
          </p:cNvPr>
          <p:cNvSpPr>
            <a:spLocks noGrp="1"/>
          </p:cNvSpPr>
          <p:nvPr>
            <p:ph type="title"/>
          </p:nvPr>
        </p:nvSpPr>
        <p:spPr>
          <a:xfrm>
            <a:off x="495300" y="1686292"/>
            <a:ext cx="4824123" cy="2852737"/>
          </a:xfrm>
        </p:spPr>
        <p:txBody>
          <a:bodyPr anchor="b">
            <a:normAutofit/>
          </a:bodyPr>
          <a:lstStyle>
            <a:lvl1pPr>
              <a:defRPr sz="3600" baseline="0"/>
            </a:lvl1pPr>
          </a:lstStyle>
          <a:p>
            <a:r>
              <a:rPr lang="en-US" dirty="0"/>
              <a:t>Click to edit Master title style</a:t>
            </a:r>
          </a:p>
        </p:txBody>
      </p:sp>
      <p:sp>
        <p:nvSpPr>
          <p:cNvPr id="3" name="Text Placeholder 2">
            <a:extLst>
              <a:ext uri="{FF2B5EF4-FFF2-40B4-BE49-F238E27FC236}">
                <a16:creationId xmlns:a16="http://schemas.microsoft.com/office/drawing/2014/main" id="{BA0DB6AB-7FF3-7B43-AE11-D083736F811B}"/>
              </a:ext>
            </a:extLst>
          </p:cNvPr>
          <p:cNvSpPr>
            <a:spLocks noGrp="1"/>
          </p:cNvSpPr>
          <p:nvPr>
            <p:ph type="body" idx="1"/>
          </p:nvPr>
        </p:nvSpPr>
        <p:spPr>
          <a:xfrm>
            <a:off x="495300" y="4589463"/>
            <a:ext cx="4492820" cy="1500187"/>
          </a:xfrm>
        </p:spPr>
        <p:txBody>
          <a:bodyPr lIns="27432"/>
          <a:lstStyle>
            <a:lvl1pPr marL="0" indent="0">
              <a:buNone/>
              <a:defRPr sz="20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E7364FE2-A2E9-EB40-B6D3-106D5067DFDE}"/>
              </a:ext>
            </a:extLst>
          </p:cNvPr>
          <p:cNvSpPr>
            <a:spLocks noGrp="1"/>
          </p:cNvSpPr>
          <p:nvPr>
            <p:ph type="dt" sz="half" idx="10"/>
          </p:nvPr>
        </p:nvSpPr>
        <p:spPr/>
        <p:txBody>
          <a:bodyPr/>
          <a:lstStyle/>
          <a:p>
            <a:fld id="{84768215-1EA3-4546-AC03-C34B3AB5989B}" type="datetime1">
              <a:rPr lang="en-US" smtClean="0"/>
              <a:t>6/7/2024</a:t>
            </a:fld>
            <a:endParaRPr lang="en-US" dirty="0"/>
          </a:p>
        </p:txBody>
      </p:sp>
      <p:sp>
        <p:nvSpPr>
          <p:cNvPr id="5" name="Footer Placeholder 4">
            <a:extLst>
              <a:ext uri="{FF2B5EF4-FFF2-40B4-BE49-F238E27FC236}">
                <a16:creationId xmlns:a16="http://schemas.microsoft.com/office/drawing/2014/main" id="{2E176550-E523-9544-97FD-F93FBD1E6860}"/>
              </a:ext>
            </a:extLst>
          </p:cNvPr>
          <p:cNvSpPr>
            <a:spLocks noGrp="1"/>
          </p:cNvSpPr>
          <p:nvPr>
            <p:ph type="ftr" sz="quarter" idx="11"/>
          </p:nvPr>
        </p:nvSpPr>
        <p:spPr>
          <a:xfrm>
            <a:off x="4304907" y="6356350"/>
            <a:ext cx="3582186" cy="365125"/>
          </a:xfrm>
        </p:spPr>
        <p:txBody>
          <a:bodyPr/>
          <a:lstStyle>
            <a:lvl1pPr algn="ctr">
              <a:defRPr b="1" i="0" baseline="0">
                <a:solidFill>
                  <a:schemeClr val="bg1"/>
                </a:solidFill>
              </a:defRPr>
            </a:lvl1pPr>
          </a:lstStyle>
          <a:p>
            <a:r>
              <a:rPr lang="en-US"/>
              <a:t>FOR INTERNAL USE ONLY</a:t>
            </a:r>
            <a:endParaRPr lang="en-US" dirty="0"/>
          </a:p>
        </p:txBody>
      </p:sp>
      <p:sp>
        <p:nvSpPr>
          <p:cNvPr id="6" name="Slide Number Placeholder 5">
            <a:extLst>
              <a:ext uri="{FF2B5EF4-FFF2-40B4-BE49-F238E27FC236}">
                <a16:creationId xmlns:a16="http://schemas.microsoft.com/office/drawing/2014/main" id="{980BA57B-D34A-7848-BBFC-D523E2CDD07E}"/>
              </a:ext>
            </a:extLst>
          </p:cNvPr>
          <p:cNvSpPr>
            <a:spLocks noGrp="1"/>
          </p:cNvSpPr>
          <p:nvPr>
            <p:ph type="sldNum" sz="quarter" idx="12"/>
          </p:nvPr>
        </p:nvSpPr>
        <p:spPr/>
        <p:txBody>
          <a:bodyPr/>
          <a:lstStyle/>
          <a:p>
            <a:fld id="{C0AFECD8-B8AF-5C4E-B306-A0438013ED66}" type="slidenum">
              <a:rPr lang="en-US" smtClean="0"/>
              <a:t>‹Nr.›</a:t>
            </a:fld>
            <a:endParaRPr lang="en-US" dirty="0"/>
          </a:p>
        </p:txBody>
      </p:sp>
      <p:pic>
        <p:nvPicPr>
          <p:cNvPr id="12" name="Picture 11">
            <a:extLst>
              <a:ext uri="{FF2B5EF4-FFF2-40B4-BE49-F238E27FC236}">
                <a16:creationId xmlns:a16="http://schemas.microsoft.com/office/drawing/2014/main" id="{934AB8BD-99E5-6F4A-A7A6-C8FE77ADC603}"/>
              </a:ext>
            </a:extLst>
          </p:cNvPr>
          <p:cNvPicPr>
            <a:picLocks noChangeAspect="1"/>
          </p:cNvPicPr>
          <p:nvPr userDrawn="1"/>
        </p:nvPicPr>
        <p:blipFill>
          <a:blip r:embed="rId2"/>
          <a:srcRect/>
          <a:stretch/>
        </p:blipFill>
        <p:spPr>
          <a:xfrm>
            <a:off x="8849829" y="4348904"/>
            <a:ext cx="3165108" cy="2149233"/>
          </a:xfrm>
          <a:prstGeom prst="rect">
            <a:avLst/>
          </a:prstGeom>
        </p:spPr>
      </p:pic>
      <p:grpSp>
        <p:nvGrpSpPr>
          <p:cNvPr id="17" name="Group 16">
            <a:extLst>
              <a:ext uri="{FF2B5EF4-FFF2-40B4-BE49-F238E27FC236}">
                <a16:creationId xmlns:a16="http://schemas.microsoft.com/office/drawing/2014/main" id="{FB3D1BB3-7A61-A64E-9A27-A2B35D34007A}"/>
              </a:ext>
            </a:extLst>
          </p:cNvPr>
          <p:cNvGrpSpPr/>
          <p:nvPr userDrawn="1"/>
        </p:nvGrpSpPr>
        <p:grpSpPr>
          <a:xfrm>
            <a:off x="10046824" y="231451"/>
            <a:ext cx="1930589" cy="549371"/>
            <a:chOff x="8736118" y="1637730"/>
            <a:chExt cx="2478142" cy="705184"/>
          </a:xfrm>
        </p:grpSpPr>
        <p:pic>
          <p:nvPicPr>
            <p:cNvPr id="18" name="Picture 17">
              <a:extLst>
                <a:ext uri="{FF2B5EF4-FFF2-40B4-BE49-F238E27FC236}">
                  <a16:creationId xmlns:a16="http://schemas.microsoft.com/office/drawing/2014/main" id="{874743B5-B2B5-1643-B456-A2991DAEBB1B}"/>
                </a:ext>
              </a:extLst>
            </p:cNvPr>
            <p:cNvPicPr>
              <a:picLocks noChangeAspect="1"/>
            </p:cNvPicPr>
            <p:nvPr userDrawn="1"/>
          </p:nvPicPr>
          <p:blipFill>
            <a:blip r:embed="rId3"/>
            <a:stretch>
              <a:fillRect/>
            </a:stretch>
          </p:blipFill>
          <p:spPr>
            <a:xfrm>
              <a:off x="10509076" y="1637730"/>
              <a:ext cx="705184" cy="705184"/>
            </a:xfrm>
            <a:prstGeom prst="rect">
              <a:avLst/>
            </a:prstGeom>
          </p:spPr>
        </p:pic>
        <p:pic>
          <p:nvPicPr>
            <p:cNvPr id="19" name="Picture 18">
              <a:extLst>
                <a:ext uri="{FF2B5EF4-FFF2-40B4-BE49-F238E27FC236}">
                  <a16:creationId xmlns:a16="http://schemas.microsoft.com/office/drawing/2014/main" id="{559C87F7-1065-B74C-ACFD-F14A65DB4B94}"/>
                </a:ext>
              </a:extLst>
            </p:cNvPr>
            <p:cNvPicPr>
              <a:picLocks noChangeAspect="1"/>
            </p:cNvPicPr>
            <p:nvPr userDrawn="1"/>
          </p:nvPicPr>
          <p:blipFill>
            <a:blip r:embed="rId4"/>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118343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5310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Master-Untertitelformat bearbeiten</a:t>
            </a:r>
            <a:endParaRPr lang="en-US"/>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‹Nr.›</a:t>
            </a:fld>
            <a:endParaRPr lang="en-US"/>
          </a:p>
        </p:txBody>
      </p:sp>
      <p:sp>
        <p:nvSpPr>
          <p:cNvPr id="2" name="Title 1">
            <a:extLst>
              <a:ext uri="{FF2B5EF4-FFF2-40B4-BE49-F238E27FC236}">
                <a16:creationId xmlns:a16="http://schemas.microsoft.com/office/drawing/2014/main" id="{C25E8203-1FB3-486B-83D7-3614934F18E6}"/>
              </a:ext>
            </a:extLst>
          </p:cNvPr>
          <p:cNvSpPr>
            <a:spLocks noGrp="1"/>
          </p:cNvSpPr>
          <p:nvPr>
            <p:ph type="title"/>
          </p:nvPr>
        </p:nvSpPr>
        <p:spPr/>
        <p:txBody>
          <a:bodyPr/>
          <a:lstStyle/>
          <a:p>
            <a:r>
              <a:rPr lang="de-DE"/>
              <a:t>Mastertitelformat bearbeiten</a:t>
            </a:r>
            <a:endParaRPr lang="en-US"/>
          </a:p>
        </p:txBody>
      </p:sp>
      <p:sp>
        <p:nvSpPr>
          <p:cNvPr id="5" name="Footer Placeholder 4">
            <a:extLst>
              <a:ext uri="{FF2B5EF4-FFF2-40B4-BE49-F238E27FC236}">
                <a16:creationId xmlns:a16="http://schemas.microsoft.com/office/drawing/2014/main" id="{CA2A5A31-514C-4E11-BB0E-A0DF45B8D06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61397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accent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C20A954-010F-AA49-9AFF-0BA2B966F0F2}"/>
              </a:ext>
            </a:extLst>
          </p:cNvPr>
          <p:cNvGrpSpPr/>
          <p:nvPr userDrawn="1"/>
        </p:nvGrpSpPr>
        <p:grpSpPr>
          <a:xfrm>
            <a:off x="0" y="0"/>
            <a:ext cx="10113069" cy="6858000"/>
            <a:chOff x="20548" y="0"/>
            <a:chExt cx="10113069" cy="6858000"/>
          </a:xfrm>
        </p:grpSpPr>
        <p:sp>
          <p:nvSpPr>
            <p:cNvPr id="33" name="Parallelogram 32">
              <a:extLst>
                <a:ext uri="{FF2B5EF4-FFF2-40B4-BE49-F238E27FC236}">
                  <a16:creationId xmlns:a16="http://schemas.microsoft.com/office/drawing/2014/main" id="{94B7C9F0-E087-8549-B68F-C4C8FCB7540D}"/>
                </a:ext>
              </a:extLst>
            </p:cNvPr>
            <p:cNvSpPr/>
            <p:nvPr userDrawn="1"/>
          </p:nvSpPr>
          <p:spPr>
            <a:xfrm>
              <a:off x="6679217" y="0"/>
              <a:ext cx="3454400" cy="6858000"/>
            </a:xfrm>
            <a:prstGeom prst="parallelogram">
              <a:avLst>
                <a:gd name="adj" fmla="val 8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D948ECA4-FA5A-DC41-BEAC-1A2554ADD123}"/>
                </a:ext>
              </a:extLst>
            </p:cNvPr>
            <p:cNvSpPr/>
            <p:nvPr userDrawn="1"/>
          </p:nvSpPr>
          <p:spPr>
            <a:xfrm>
              <a:off x="20548" y="0"/>
              <a:ext cx="9774153" cy="6858000"/>
            </a:xfrm>
            <a:custGeom>
              <a:avLst/>
              <a:gdLst>
                <a:gd name="connsiteX0" fmla="*/ 0 w 9774153"/>
                <a:gd name="connsiteY0" fmla="*/ 0 h 6858000"/>
                <a:gd name="connsiteX1" fmla="*/ 175545 w 9774153"/>
                <a:gd name="connsiteY1" fmla="*/ 0 h 6858000"/>
                <a:gd name="connsiteX2" fmla="*/ 9598608 w 9774153"/>
                <a:gd name="connsiteY2" fmla="*/ 0 h 6858000"/>
                <a:gd name="connsiteX3" fmla="*/ 9774153 w 9774153"/>
                <a:gd name="connsiteY3" fmla="*/ 0 h 6858000"/>
                <a:gd name="connsiteX4" fmla="*/ 6679218 w 9774153"/>
                <a:gd name="connsiteY4" fmla="*/ 6858000 h 6858000"/>
                <a:gd name="connsiteX5" fmla="*/ 6503673 w 9774153"/>
                <a:gd name="connsiteY5" fmla="*/ 6858000 h 6858000"/>
                <a:gd name="connsiteX6" fmla="*/ 175545 w 9774153"/>
                <a:gd name="connsiteY6" fmla="*/ 6858000 h 6858000"/>
                <a:gd name="connsiteX7" fmla="*/ 0 w 977415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4153" h="6858000">
                  <a:moveTo>
                    <a:pt x="0" y="0"/>
                  </a:moveTo>
                  <a:lnTo>
                    <a:pt x="175545" y="0"/>
                  </a:lnTo>
                  <a:lnTo>
                    <a:pt x="9598608" y="0"/>
                  </a:lnTo>
                  <a:lnTo>
                    <a:pt x="9774153" y="0"/>
                  </a:lnTo>
                  <a:lnTo>
                    <a:pt x="6679218" y="6858000"/>
                  </a:lnTo>
                  <a:lnTo>
                    <a:pt x="6503673" y="6858000"/>
                  </a:lnTo>
                  <a:lnTo>
                    <a:pt x="175545" y="6858000"/>
                  </a:lnTo>
                  <a:lnTo>
                    <a:pt x="0" y="6858000"/>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ectangle 8">
            <a:extLst>
              <a:ext uri="{FF2B5EF4-FFF2-40B4-BE49-F238E27FC236}">
                <a16:creationId xmlns:a16="http://schemas.microsoft.com/office/drawing/2014/main" id="{9075ABD7-AC88-324D-81AC-6B45DDBB44C6}"/>
              </a:ext>
            </a:extLst>
          </p:cNvPr>
          <p:cNvSpPr/>
          <p:nvPr userDrawn="1"/>
        </p:nvSpPr>
        <p:spPr>
          <a:xfrm>
            <a:off x="0" y="1380221"/>
            <a:ext cx="12192000" cy="4210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F1972-FC50-DE4D-AE22-907B3D2C4DAD}"/>
              </a:ext>
            </a:extLst>
          </p:cNvPr>
          <p:cNvSpPr>
            <a:spLocks noGrp="1"/>
          </p:cNvSpPr>
          <p:nvPr>
            <p:ph type="title"/>
          </p:nvPr>
        </p:nvSpPr>
        <p:spPr>
          <a:xfrm>
            <a:off x="495300" y="138845"/>
            <a:ext cx="8930053" cy="2852737"/>
          </a:xfrm>
        </p:spPr>
        <p:txBody>
          <a:bodyPr anchor="b">
            <a:normAutofit/>
          </a:bodyPr>
          <a:lstStyle>
            <a:lvl1pPr>
              <a:defRPr sz="3600" b="1" i="0" u="none" cap="none" baseline="0">
                <a:solidFill>
                  <a:schemeClr val="tx1"/>
                </a:solidFill>
                <a:uFill>
                  <a:solidFill>
                    <a:schemeClr val="accent1"/>
                  </a:solidFill>
                </a:uFill>
              </a:defRPr>
            </a:lvl1pPr>
          </a:lstStyle>
          <a:p>
            <a:r>
              <a:rPr lang="en-US" dirty="0"/>
              <a:t>Click to edit Master title style</a:t>
            </a:r>
          </a:p>
        </p:txBody>
      </p:sp>
      <p:sp>
        <p:nvSpPr>
          <p:cNvPr id="3" name="Text Placeholder 2">
            <a:extLst>
              <a:ext uri="{FF2B5EF4-FFF2-40B4-BE49-F238E27FC236}">
                <a16:creationId xmlns:a16="http://schemas.microsoft.com/office/drawing/2014/main" id="{BA0DB6AB-7FF3-7B43-AE11-D083736F811B}"/>
              </a:ext>
            </a:extLst>
          </p:cNvPr>
          <p:cNvSpPr>
            <a:spLocks noGrp="1"/>
          </p:cNvSpPr>
          <p:nvPr>
            <p:ph type="body" idx="1"/>
          </p:nvPr>
        </p:nvSpPr>
        <p:spPr>
          <a:xfrm>
            <a:off x="495300" y="3227802"/>
            <a:ext cx="3994639" cy="1500187"/>
          </a:xfrm>
        </p:spPr>
        <p:txBody>
          <a:bodyPr lIns="27432">
            <a:normAutofit/>
          </a:bodyPr>
          <a:lstStyle>
            <a:lvl1pPr marL="0" indent="0">
              <a:buNone/>
              <a:defRPr sz="20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E7364FE2-A2E9-EB40-B6D3-106D5067DFDE}"/>
              </a:ext>
            </a:extLst>
          </p:cNvPr>
          <p:cNvSpPr>
            <a:spLocks noGrp="1"/>
          </p:cNvSpPr>
          <p:nvPr>
            <p:ph type="dt" sz="half" idx="10"/>
          </p:nvPr>
        </p:nvSpPr>
        <p:spPr/>
        <p:txBody>
          <a:bodyPr/>
          <a:lstStyle/>
          <a:p>
            <a:fld id="{FCE513E5-06CF-744A-8DB1-7690EAF8A581}" type="datetime1">
              <a:rPr lang="en-US" smtClean="0"/>
              <a:t>6/7/2024</a:t>
            </a:fld>
            <a:endParaRPr lang="en-US" dirty="0"/>
          </a:p>
        </p:txBody>
      </p:sp>
      <p:sp>
        <p:nvSpPr>
          <p:cNvPr id="5" name="Footer Placeholder 4">
            <a:extLst>
              <a:ext uri="{FF2B5EF4-FFF2-40B4-BE49-F238E27FC236}">
                <a16:creationId xmlns:a16="http://schemas.microsoft.com/office/drawing/2014/main" id="{2E176550-E523-9544-97FD-F93FBD1E6860}"/>
              </a:ext>
            </a:extLst>
          </p:cNvPr>
          <p:cNvSpPr>
            <a:spLocks noGrp="1"/>
          </p:cNvSpPr>
          <p:nvPr>
            <p:ph type="ftr" sz="quarter" idx="11"/>
          </p:nvPr>
        </p:nvSpPr>
        <p:spPr>
          <a:xfrm>
            <a:off x="4038600" y="6356350"/>
            <a:ext cx="3519668" cy="365125"/>
          </a:xfrm>
        </p:spPr>
        <p:txBody>
          <a:bodyPr/>
          <a:lstStyle>
            <a:lvl1pPr>
              <a:defRPr b="1" i="0" baseline="0">
                <a:solidFill>
                  <a:schemeClr val="bg1"/>
                </a:solidFill>
              </a:defRPr>
            </a:lvl1pPr>
          </a:lstStyle>
          <a:p>
            <a:r>
              <a:rPr lang="en-US" dirty="0"/>
              <a:t>FOR INTERNAL USE ONLY</a:t>
            </a:r>
          </a:p>
        </p:txBody>
      </p:sp>
      <p:sp>
        <p:nvSpPr>
          <p:cNvPr id="6" name="Slide Number Placeholder 5">
            <a:extLst>
              <a:ext uri="{FF2B5EF4-FFF2-40B4-BE49-F238E27FC236}">
                <a16:creationId xmlns:a16="http://schemas.microsoft.com/office/drawing/2014/main" id="{980BA57B-D34A-7848-BBFC-D523E2CDD07E}"/>
              </a:ext>
            </a:extLst>
          </p:cNvPr>
          <p:cNvSpPr>
            <a:spLocks noGrp="1"/>
          </p:cNvSpPr>
          <p:nvPr>
            <p:ph type="sldNum" sz="quarter" idx="12"/>
          </p:nvPr>
        </p:nvSpPr>
        <p:spPr/>
        <p:txBody>
          <a:bodyPr/>
          <a:lstStyle/>
          <a:p>
            <a:fld id="{C0AFECD8-B8AF-5C4E-B306-A0438013ED66}" type="slidenum">
              <a:rPr lang="en-US" smtClean="0"/>
              <a:t>‹Nr.›</a:t>
            </a:fld>
            <a:endParaRPr lang="en-US" dirty="0"/>
          </a:p>
        </p:txBody>
      </p:sp>
      <p:cxnSp>
        <p:nvCxnSpPr>
          <p:cNvPr id="10" name="Straight Connector 9">
            <a:extLst>
              <a:ext uri="{FF2B5EF4-FFF2-40B4-BE49-F238E27FC236}">
                <a16:creationId xmlns:a16="http://schemas.microsoft.com/office/drawing/2014/main" id="{5AC43809-A055-B74A-A1F8-7E7FC690F185}"/>
              </a:ext>
            </a:extLst>
          </p:cNvPr>
          <p:cNvCxnSpPr>
            <a:cxnSpLocks/>
          </p:cNvCxnSpPr>
          <p:nvPr userDrawn="1"/>
        </p:nvCxnSpPr>
        <p:spPr>
          <a:xfrm>
            <a:off x="485193" y="3032449"/>
            <a:ext cx="5999828"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9B8BD7F-7022-664C-BF5F-505F31CB5608}"/>
              </a:ext>
            </a:extLst>
          </p:cNvPr>
          <p:cNvPicPr>
            <a:picLocks noChangeAspect="1"/>
          </p:cNvPicPr>
          <p:nvPr userDrawn="1"/>
        </p:nvPicPr>
        <p:blipFill>
          <a:blip r:embed="rId2"/>
          <a:srcRect/>
          <a:stretch/>
        </p:blipFill>
        <p:spPr>
          <a:xfrm>
            <a:off x="9341354" y="3753853"/>
            <a:ext cx="2540300" cy="1724964"/>
          </a:xfrm>
          <a:prstGeom prst="rect">
            <a:avLst/>
          </a:prstGeom>
        </p:spPr>
      </p:pic>
      <p:grpSp>
        <p:nvGrpSpPr>
          <p:cNvPr id="29" name="Group 28">
            <a:extLst>
              <a:ext uri="{FF2B5EF4-FFF2-40B4-BE49-F238E27FC236}">
                <a16:creationId xmlns:a16="http://schemas.microsoft.com/office/drawing/2014/main" id="{34313769-8D7C-6C4D-AF51-33D8D191E790}"/>
              </a:ext>
            </a:extLst>
          </p:cNvPr>
          <p:cNvGrpSpPr/>
          <p:nvPr userDrawn="1"/>
        </p:nvGrpSpPr>
        <p:grpSpPr>
          <a:xfrm>
            <a:off x="10046824" y="231451"/>
            <a:ext cx="1930589" cy="549371"/>
            <a:chOff x="8736118" y="1637730"/>
            <a:chExt cx="2478142" cy="705184"/>
          </a:xfrm>
        </p:grpSpPr>
        <p:pic>
          <p:nvPicPr>
            <p:cNvPr id="30" name="Picture 29">
              <a:extLst>
                <a:ext uri="{FF2B5EF4-FFF2-40B4-BE49-F238E27FC236}">
                  <a16:creationId xmlns:a16="http://schemas.microsoft.com/office/drawing/2014/main" id="{740C6905-2338-444D-A9F3-8B745C46B31D}"/>
                </a:ext>
              </a:extLst>
            </p:cNvPr>
            <p:cNvPicPr>
              <a:picLocks noChangeAspect="1"/>
            </p:cNvPicPr>
            <p:nvPr userDrawn="1"/>
          </p:nvPicPr>
          <p:blipFill>
            <a:blip r:embed="rId3"/>
            <a:stretch>
              <a:fillRect/>
            </a:stretch>
          </p:blipFill>
          <p:spPr>
            <a:xfrm>
              <a:off x="10509076" y="1637730"/>
              <a:ext cx="705184" cy="705184"/>
            </a:xfrm>
            <a:prstGeom prst="rect">
              <a:avLst/>
            </a:prstGeom>
          </p:spPr>
        </p:pic>
        <p:pic>
          <p:nvPicPr>
            <p:cNvPr id="31" name="Picture 30">
              <a:extLst>
                <a:ext uri="{FF2B5EF4-FFF2-40B4-BE49-F238E27FC236}">
                  <a16:creationId xmlns:a16="http://schemas.microsoft.com/office/drawing/2014/main" id="{F658469E-98E2-7143-BD5B-A35784490C6B}"/>
                </a:ext>
              </a:extLst>
            </p:cNvPr>
            <p:cNvPicPr>
              <a:picLocks noChangeAspect="1"/>
            </p:cNvPicPr>
            <p:nvPr userDrawn="1"/>
          </p:nvPicPr>
          <p:blipFill>
            <a:blip r:embed="rId4"/>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22664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1">
    <p:bg>
      <p:bgPr>
        <a:solidFill>
          <a:schemeClr val="accent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8B45E58-B0F4-5E47-8F67-D17C2662770E}"/>
              </a:ext>
            </a:extLst>
          </p:cNvPr>
          <p:cNvGrpSpPr/>
          <p:nvPr userDrawn="1"/>
        </p:nvGrpSpPr>
        <p:grpSpPr>
          <a:xfrm>
            <a:off x="0" y="0"/>
            <a:ext cx="10113069" cy="6858000"/>
            <a:chOff x="20548" y="0"/>
            <a:chExt cx="10113069" cy="6858000"/>
          </a:xfrm>
        </p:grpSpPr>
        <p:sp>
          <p:nvSpPr>
            <p:cNvPr id="31" name="Parallelogram 30">
              <a:extLst>
                <a:ext uri="{FF2B5EF4-FFF2-40B4-BE49-F238E27FC236}">
                  <a16:creationId xmlns:a16="http://schemas.microsoft.com/office/drawing/2014/main" id="{6CE1899E-BD87-3449-9C88-BE99D6EA4C97}"/>
                </a:ext>
              </a:extLst>
            </p:cNvPr>
            <p:cNvSpPr/>
            <p:nvPr userDrawn="1"/>
          </p:nvSpPr>
          <p:spPr>
            <a:xfrm>
              <a:off x="6679217" y="0"/>
              <a:ext cx="3454400" cy="6858000"/>
            </a:xfrm>
            <a:prstGeom prst="parallelogram">
              <a:avLst>
                <a:gd name="adj" fmla="val 8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AE1F52C2-F043-7D45-8779-3B2BD400235B}"/>
                </a:ext>
              </a:extLst>
            </p:cNvPr>
            <p:cNvSpPr/>
            <p:nvPr userDrawn="1"/>
          </p:nvSpPr>
          <p:spPr>
            <a:xfrm>
              <a:off x="20548" y="0"/>
              <a:ext cx="9774153" cy="6858000"/>
            </a:xfrm>
            <a:custGeom>
              <a:avLst/>
              <a:gdLst>
                <a:gd name="connsiteX0" fmla="*/ 0 w 9774153"/>
                <a:gd name="connsiteY0" fmla="*/ 0 h 6858000"/>
                <a:gd name="connsiteX1" fmla="*/ 175545 w 9774153"/>
                <a:gd name="connsiteY1" fmla="*/ 0 h 6858000"/>
                <a:gd name="connsiteX2" fmla="*/ 9598608 w 9774153"/>
                <a:gd name="connsiteY2" fmla="*/ 0 h 6858000"/>
                <a:gd name="connsiteX3" fmla="*/ 9774153 w 9774153"/>
                <a:gd name="connsiteY3" fmla="*/ 0 h 6858000"/>
                <a:gd name="connsiteX4" fmla="*/ 6679218 w 9774153"/>
                <a:gd name="connsiteY4" fmla="*/ 6858000 h 6858000"/>
                <a:gd name="connsiteX5" fmla="*/ 6503673 w 9774153"/>
                <a:gd name="connsiteY5" fmla="*/ 6858000 h 6858000"/>
                <a:gd name="connsiteX6" fmla="*/ 175545 w 9774153"/>
                <a:gd name="connsiteY6" fmla="*/ 6858000 h 6858000"/>
                <a:gd name="connsiteX7" fmla="*/ 0 w 977415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4153" h="6858000">
                  <a:moveTo>
                    <a:pt x="0" y="0"/>
                  </a:moveTo>
                  <a:lnTo>
                    <a:pt x="175545" y="0"/>
                  </a:lnTo>
                  <a:lnTo>
                    <a:pt x="9598608" y="0"/>
                  </a:lnTo>
                  <a:lnTo>
                    <a:pt x="9774153" y="0"/>
                  </a:lnTo>
                  <a:lnTo>
                    <a:pt x="6679218" y="6858000"/>
                  </a:lnTo>
                  <a:lnTo>
                    <a:pt x="6503673" y="6858000"/>
                  </a:lnTo>
                  <a:lnTo>
                    <a:pt x="175545" y="6858000"/>
                  </a:lnTo>
                  <a:lnTo>
                    <a:pt x="0" y="6858000"/>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Rectangle 21">
            <a:extLst>
              <a:ext uri="{FF2B5EF4-FFF2-40B4-BE49-F238E27FC236}">
                <a16:creationId xmlns:a16="http://schemas.microsoft.com/office/drawing/2014/main" id="{AABFBFA5-5B77-6440-BD16-D378B6056988}"/>
              </a:ext>
            </a:extLst>
          </p:cNvPr>
          <p:cNvSpPr/>
          <p:nvPr userDrawn="1"/>
        </p:nvSpPr>
        <p:spPr>
          <a:xfrm>
            <a:off x="0" y="3509963"/>
            <a:ext cx="12192000" cy="3348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5B6C0-649B-F34D-9E2D-93A14AB7DD75}"/>
              </a:ext>
            </a:extLst>
          </p:cNvPr>
          <p:cNvSpPr>
            <a:spLocks noGrp="1"/>
          </p:cNvSpPr>
          <p:nvPr>
            <p:ph type="ctrTitle" hasCustomPrompt="1"/>
          </p:nvPr>
        </p:nvSpPr>
        <p:spPr>
          <a:xfrm>
            <a:off x="495300" y="1122363"/>
            <a:ext cx="8243182" cy="2387600"/>
          </a:xfrm>
        </p:spPr>
        <p:txBody>
          <a:bodyPr anchor="b"/>
          <a:lstStyle>
            <a:lvl1pPr algn="l">
              <a:defRPr sz="4000" baseline="0"/>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906DEC47-4B15-AF45-87E9-F97131FB157A}"/>
              </a:ext>
            </a:extLst>
          </p:cNvPr>
          <p:cNvSpPr>
            <a:spLocks noGrp="1"/>
          </p:cNvSpPr>
          <p:nvPr>
            <p:ph type="subTitle" idx="1"/>
          </p:nvPr>
        </p:nvSpPr>
        <p:spPr>
          <a:xfrm>
            <a:off x="495300" y="3602038"/>
            <a:ext cx="8243182" cy="1655762"/>
          </a:xfrm>
        </p:spPr>
        <p:txBody>
          <a:bodyPr/>
          <a:lstStyle>
            <a:lvl1pPr marL="0" indent="0" algn="l">
              <a:spcBef>
                <a:spcPts val="600"/>
              </a:spcBef>
              <a:buNone/>
              <a:defRPr sz="2400" u="none" baseline="0">
                <a:solidFill>
                  <a:schemeClr val="tx2"/>
                </a:solidFill>
                <a:uFill>
                  <a:solidFill>
                    <a:schemeClr val="accent1"/>
                  </a:solidFill>
                </a:u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7002A96B-DA9D-C149-9E23-E0AF281C637A}"/>
              </a:ext>
            </a:extLst>
          </p:cNvPr>
          <p:cNvSpPr>
            <a:spLocks noGrp="1"/>
          </p:cNvSpPr>
          <p:nvPr>
            <p:ph type="dt" sz="half" idx="10"/>
          </p:nvPr>
        </p:nvSpPr>
        <p:spPr/>
        <p:txBody>
          <a:bodyPr/>
          <a:lstStyle/>
          <a:p>
            <a:fld id="{4B80A55A-85AF-6545-BD76-D7C328BDD00F}" type="datetime1">
              <a:rPr lang="en-US" smtClean="0"/>
              <a:t>6/7/2024</a:t>
            </a:fld>
            <a:endParaRPr lang="en-US" dirty="0"/>
          </a:p>
        </p:txBody>
      </p:sp>
      <p:sp>
        <p:nvSpPr>
          <p:cNvPr id="10" name="Footer Placeholder 9">
            <a:extLst>
              <a:ext uri="{FF2B5EF4-FFF2-40B4-BE49-F238E27FC236}">
                <a16:creationId xmlns:a16="http://schemas.microsoft.com/office/drawing/2014/main" id="{A0914D26-55BA-8148-926C-D74E05FD6E64}"/>
              </a:ext>
            </a:extLst>
          </p:cNvPr>
          <p:cNvSpPr>
            <a:spLocks noGrp="1"/>
          </p:cNvSpPr>
          <p:nvPr>
            <p:ph type="ftr" sz="quarter" idx="11"/>
          </p:nvPr>
        </p:nvSpPr>
        <p:spPr>
          <a:xfrm>
            <a:off x="4038600" y="6356350"/>
            <a:ext cx="4114800" cy="365125"/>
          </a:xfrm>
        </p:spPr>
        <p:txBody>
          <a:bodyPr/>
          <a:lstStyle/>
          <a:p>
            <a:r>
              <a:rPr lang="en-US"/>
              <a:t>FOR INTERNAL USE ONLY</a:t>
            </a:r>
            <a:endParaRPr lang="en-US" dirty="0"/>
          </a:p>
        </p:txBody>
      </p:sp>
      <p:sp>
        <p:nvSpPr>
          <p:cNvPr id="11" name="Slide Number Placeholder 10">
            <a:extLst>
              <a:ext uri="{FF2B5EF4-FFF2-40B4-BE49-F238E27FC236}">
                <a16:creationId xmlns:a16="http://schemas.microsoft.com/office/drawing/2014/main" id="{8F856791-5DB4-F341-814C-82C3EEFCE25E}"/>
              </a:ext>
            </a:extLst>
          </p:cNvPr>
          <p:cNvSpPr>
            <a:spLocks noGrp="1"/>
          </p:cNvSpPr>
          <p:nvPr>
            <p:ph type="sldNum" sz="quarter" idx="12"/>
          </p:nvPr>
        </p:nvSpPr>
        <p:spPr/>
        <p:txBody>
          <a:bodyPr/>
          <a:lstStyle/>
          <a:p>
            <a:fld id="{C0AFECD8-B8AF-5C4E-B306-A0438013ED66}" type="slidenum">
              <a:rPr lang="en-US" smtClean="0"/>
              <a:t>‹Nr.›</a:t>
            </a:fld>
            <a:endParaRPr lang="en-US" dirty="0"/>
          </a:p>
        </p:txBody>
      </p:sp>
      <p:pic>
        <p:nvPicPr>
          <p:cNvPr id="14" name="Picture 13">
            <a:extLst>
              <a:ext uri="{FF2B5EF4-FFF2-40B4-BE49-F238E27FC236}">
                <a16:creationId xmlns:a16="http://schemas.microsoft.com/office/drawing/2014/main" id="{5059E918-0022-944B-9297-9E561DBC0977}"/>
              </a:ext>
            </a:extLst>
          </p:cNvPr>
          <p:cNvPicPr>
            <a:picLocks noChangeAspect="1"/>
          </p:cNvPicPr>
          <p:nvPr userDrawn="1"/>
        </p:nvPicPr>
        <p:blipFill>
          <a:blip r:embed="rId2"/>
          <a:srcRect/>
          <a:stretch/>
        </p:blipFill>
        <p:spPr>
          <a:xfrm>
            <a:off x="8838351" y="4341806"/>
            <a:ext cx="3190374" cy="2166390"/>
          </a:xfrm>
          <a:prstGeom prst="rect">
            <a:avLst/>
          </a:prstGeom>
        </p:spPr>
      </p:pic>
      <p:grpSp>
        <p:nvGrpSpPr>
          <p:cNvPr id="27" name="Group 26">
            <a:extLst>
              <a:ext uri="{FF2B5EF4-FFF2-40B4-BE49-F238E27FC236}">
                <a16:creationId xmlns:a16="http://schemas.microsoft.com/office/drawing/2014/main" id="{2CC578F8-558A-BB4D-806E-DDE2C49964FC}"/>
              </a:ext>
            </a:extLst>
          </p:cNvPr>
          <p:cNvGrpSpPr/>
          <p:nvPr userDrawn="1"/>
        </p:nvGrpSpPr>
        <p:grpSpPr>
          <a:xfrm>
            <a:off x="10046824" y="231451"/>
            <a:ext cx="1930589" cy="549371"/>
            <a:chOff x="8736118" y="1637730"/>
            <a:chExt cx="2478142" cy="705184"/>
          </a:xfrm>
        </p:grpSpPr>
        <p:pic>
          <p:nvPicPr>
            <p:cNvPr id="28" name="Picture 27">
              <a:extLst>
                <a:ext uri="{FF2B5EF4-FFF2-40B4-BE49-F238E27FC236}">
                  <a16:creationId xmlns:a16="http://schemas.microsoft.com/office/drawing/2014/main" id="{A6000D75-49A0-E449-B6E5-1A76FF350E94}"/>
                </a:ext>
              </a:extLst>
            </p:cNvPr>
            <p:cNvPicPr>
              <a:picLocks noChangeAspect="1"/>
            </p:cNvPicPr>
            <p:nvPr userDrawn="1"/>
          </p:nvPicPr>
          <p:blipFill>
            <a:blip r:embed="rId3"/>
            <a:stretch>
              <a:fillRect/>
            </a:stretch>
          </p:blipFill>
          <p:spPr>
            <a:xfrm>
              <a:off x="10509076" y="1637730"/>
              <a:ext cx="705184" cy="705184"/>
            </a:xfrm>
            <a:prstGeom prst="rect">
              <a:avLst/>
            </a:prstGeom>
          </p:spPr>
        </p:pic>
        <p:pic>
          <p:nvPicPr>
            <p:cNvPr id="29" name="Picture 28">
              <a:extLst>
                <a:ext uri="{FF2B5EF4-FFF2-40B4-BE49-F238E27FC236}">
                  <a16:creationId xmlns:a16="http://schemas.microsoft.com/office/drawing/2014/main" id="{47EFAEF2-A745-0E4B-9716-D433B3EF8B4C}"/>
                </a:ext>
              </a:extLst>
            </p:cNvPr>
            <p:cNvPicPr>
              <a:picLocks noChangeAspect="1"/>
            </p:cNvPicPr>
            <p:nvPr userDrawn="1"/>
          </p:nvPicPr>
          <p:blipFill>
            <a:blip r:embed="rId4"/>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27012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Bumper Slide">
    <p:bg>
      <p:bgPr>
        <a:solidFill>
          <a:schemeClr val="accent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EDE9CCF-D32F-AA4F-A6BA-FEAC7DA2297C}"/>
              </a:ext>
            </a:extLst>
          </p:cNvPr>
          <p:cNvGrpSpPr/>
          <p:nvPr userDrawn="1"/>
        </p:nvGrpSpPr>
        <p:grpSpPr>
          <a:xfrm>
            <a:off x="0" y="0"/>
            <a:ext cx="7812426" cy="6858000"/>
            <a:chOff x="29765" y="0"/>
            <a:chExt cx="7812426" cy="6858000"/>
          </a:xfrm>
        </p:grpSpPr>
        <p:sp>
          <p:nvSpPr>
            <p:cNvPr id="29" name="Parallelogram 28">
              <a:extLst>
                <a:ext uri="{FF2B5EF4-FFF2-40B4-BE49-F238E27FC236}">
                  <a16:creationId xmlns:a16="http://schemas.microsoft.com/office/drawing/2014/main" id="{928C4630-B298-204A-AD43-222B4811DA97}"/>
                </a:ext>
              </a:extLst>
            </p:cNvPr>
            <p:cNvSpPr/>
            <p:nvPr userDrawn="1"/>
          </p:nvSpPr>
          <p:spPr>
            <a:xfrm>
              <a:off x="4387791" y="0"/>
              <a:ext cx="3454400" cy="6858000"/>
            </a:xfrm>
            <a:prstGeom prst="parallelogram">
              <a:avLst>
                <a:gd name="adj" fmla="val 89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EAC653CE-03F0-5A43-9D35-659009E07DE7}"/>
                </a:ext>
              </a:extLst>
            </p:cNvPr>
            <p:cNvSpPr/>
            <p:nvPr userDrawn="1"/>
          </p:nvSpPr>
          <p:spPr>
            <a:xfrm>
              <a:off x="29765" y="0"/>
              <a:ext cx="7495273" cy="6858000"/>
            </a:xfrm>
            <a:custGeom>
              <a:avLst/>
              <a:gdLst>
                <a:gd name="connsiteX0" fmla="*/ 0 w 7495273"/>
                <a:gd name="connsiteY0" fmla="*/ 0 h 6858000"/>
                <a:gd name="connsiteX1" fmla="*/ 7495273 w 7495273"/>
                <a:gd name="connsiteY1" fmla="*/ 0 h 6858000"/>
                <a:gd name="connsiteX2" fmla="*/ 4400338 w 7495273"/>
                <a:gd name="connsiteY2" fmla="*/ 6858000 h 6858000"/>
                <a:gd name="connsiteX3" fmla="*/ 0 w 74952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95273" h="6858000">
                  <a:moveTo>
                    <a:pt x="0" y="0"/>
                  </a:moveTo>
                  <a:lnTo>
                    <a:pt x="7495273" y="0"/>
                  </a:lnTo>
                  <a:lnTo>
                    <a:pt x="4400338" y="6858000"/>
                  </a:lnTo>
                  <a:lnTo>
                    <a:pt x="0" y="6858000"/>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A2C82AC-9FB2-8D42-9E9A-1EC8648F1151}"/>
              </a:ext>
            </a:extLst>
          </p:cNvPr>
          <p:cNvSpPr/>
          <p:nvPr userDrawn="1"/>
        </p:nvSpPr>
        <p:spPr>
          <a:xfrm>
            <a:off x="0" y="1380221"/>
            <a:ext cx="12192000" cy="4210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5B6C0-649B-F34D-9E2D-93A14AB7DD75}"/>
              </a:ext>
            </a:extLst>
          </p:cNvPr>
          <p:cNvSpPr>
            <a:spLocks noGrp="1"/>
          </p:cNvSpPr>
          <p:nvPr>
            <p:ph type="ctrTitle" hasCustomPrompt="1"/>
          </p:nvPr>
        </p:nvSpPr>
        <p:spPr>
          <a:xfrm>
            <a:off x="495300" y="1122363"/>
            <a:ext cx="5627204" cy="2387600"/>
          </a:xfrm>
        </p:spPr>
        <p:txBody>
          <a:bodyPr anchor="b"/>
          <a:lstStyle>
            <a:lvl1pPr algn="l">
              <a:defRPr sz="4000" baseline="0">
                <a:solidFill>
                  <a:schemeClr val="tx1"/>
                </a:solidFill>
              </a:defRPr>
            </a:lvl1pPr>
          </a:lstStyle>
          <a:p>
            <a:r>
              <a:rPr lang="en-US" dirty="0"/>
              <a:t>BUMPER SLIDE</a:t>
            </a:r>
          </a:p>
        </p:txBody>
      </p:sp>
      <p:sp>
        <p:nvSpPr>
          <p:cNvPr id="3" name="Subtitle 2">
            <a:extLst>
              <a:ext uri="{FF2B5EF4-FFF2-40B4-BE49-F238E27FC236}">
                <a16:creationId xmlns:a16="http://schemas.microsoft.com/office/drawing/2014/main" id="{906DEC47-4B15-AF45-87E9-F97131FB157A}"/>
              </a:ext>
            </a:extLst>
          </p:cNvPr>
          <p:cNvSpPr>
            <a:spLocks noGrp="1"/>
          </p:cNvSpPr>
          <p:nvPr>
            <p:ph type="subTitle" idx="1"/>
          </p:nvPr>
        </p:nvSpPr>
        <p:spPr>
          <a:xfrm>
            <a:off x="495300" y="3602038"/>
            <a:ext cx="4529924" cy="1655762"/>
          </a:xfrm>
        </p:spPr>
        <p:txBody>
          <a:bodyPr/>
          <a:lstStyle>
            <a:lvl1pPr marL="0" indent="0" algn="l">
              <a:spcBef>
                <a:spcPts val="600"/>
              </a:spcBef>
              <a:buNone/>
              <a:defRPr sz="2400" u="none" baseline="0">
                <a:solidFill>
                  <a:schemeClr val="tx2"/>
                </a:solidFill>
                <a:uFill>
                  <a:solidFill>
                    <a:schemeClr val="accent1"/>
                  </a:solidFill>
                </a:u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7">
            <a:extLst>
              <a:ext uri="{FF2B5EF4-FFF2-40B4-BE49-F238E27FC236}">
                <a16:creationId xmlns:a16="http://schemas.microsoft.com/office/drawing/2014/main" id="{44BD9C38-583A-254C-A1AE-F2952A4A8355}"/>
              </a:ext>
            </a:extLst>
          </p:cNvPr>
          <p:cNvSpPr>
            <a:spLocks noGrp="1"/>
          </p:cNvSpPr>
          <p:nvPr>
            <p:ph type="dt" sz="half" idx="10"/>
          </p:nvPr>
        </p:nvSpPr>
        <p:spPr/>
        <p:txBody>
          <a:bodyPr/>
          <a:lstStyle>
            <a:lvl1pPr>
              <a:defRPr>
                <a:solidFill>
                  <a:schemeClr val="tx2"/>
                </a:solidFill>
              </a:defRPr>
            </a:lvl1pPr>
          </a:lstStyle>
          <a:p>
            <a:fld id="{89D4D713-D536-2047-A851-1E7DDB9F45CA}" type="datetime1">
              <a:rPr lang="en-US" smtClean="0"/>
              <a:pPr/>
              <a:t>6/7/2024</a:t>
            </a:fld>
            <a:endParaRPr lang="en-US" dirty="0"/>
          </a:p>
        </p:txBody>
      </p:sp>
      <p:sp>
        <p:nvSpPr>
          <p:cNvPr id="11" name="Footer Placeholder 10">
            <a:extLst>
              <a:ext uri="{FF2B5EF4-FFF2-40B4-BE49-F238E27FC236}">
                <a16:creationId xmlns:a16="http://schemas.microsoft.com/office/drawing/2014/main" id="{7C17A973-3111-B646-BA04-00E41F5BE8D8}"/>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a:t>FOR INTERNAL USE ONLY</a:t>
            </a:r>
            <a:endParaRPr lang="en-US" dirty="0"/>
          </a:p>
        </p:txBody>
      </p:sp>
      <p:sp>
        <p:nvSpPr>
          <p:cNvPr id="12" name="Slide Number Placeholder 11">
            <a:extLst>
              <a:ext uri="{FF2B5EF4-FFF2-40B4-BE49-F238E27FC236}">
                <a16:creationId xmlns:a16="http://schemas.microsoft.com/office/drawing/2014/main" id="{D04567E9-9CA0-FB4E-AD11-DE2319884C5A}"/>
              </a:ext>
            </a:extLst>
          </p:cNvPr>
          <p:cNvSpPr>
            <a:spLocks noGrp="1"/>
          </p:cNvSpPr>
          <p:nvPr>
            <p:ph type="sldNum" sz="quarter" idx="12"/>
          </p:nvPr>
        </p:nvSpPr>
        <p:spPr/>
        <p:txBody>
          <a:bodyPr/>
          <a:lstStyle/>
          <a:p>
            <a:fld id="{C0AFECD8-B8AF-5C4E-B306-A0438013ED66}" type="slidenum">
              <a:rPr lang="en-US" smtClean="0"/>
              <a:pPr/>
              <a:t>‹Nr.›</a:t>
            </a:fld>
            <a:endParaRPr lang="en-US" dirty="0"/>
          </a:p>
        </p:txBody>
      </p:sp>
      <p:pic>
        <p:nvPicPr>
          <p:cNvPr id="13" name="Picture 12">
            <a:extLst>
              <a:ext uri="{FF2B5EF4-FFF2-40B4-BE49-F238E27FC236}">
                <a16:creationId xmlns:a16="http://schemas.microsoft.com/office/drawing/2014/main" id="{8BCA78D6-6342-E346-B48F-A89B2AF0C6BE}"/>
              </a:ext>
            </a:extLst>
          </p:cNvPr>
          <p:cNvPicPr>
            <a:picLocks noChangeAspect="1"/>
          </p:cNvPicPr>
          <p:nvPr userDrawn="1"/>
        </p:nvPicPr>
        <p:blipFill>
          <a:blip r:embed="rId2"/>
          <a:srcRect/>
          <a:stretch/>
        </p:blipFill>
        <p:spPr>
          <a:xfrm>
            <a:off x="9341354" y="3753853"/>
            <a:ext cx="2540300" cy="1724964"/>
          </a:xfrm>
          <a:prstGeom prst="rect">
            <a:avLst/>
          </a:prstGeom>
        </p:spPr>
      </p:pic>
      <p:grpSp>
        <p:nvGrpSpPr>
          <p:cNvPr id="20" name="Group 19">
            <a:extLst>
              <a:ext uri="{FF2B5EF4-FFF2-40B4-BE49-F238E27FC236}">
                <a16:creationId xmlns:a16="http://schemas.microsoft.com/office/drawing/2014/main" id="{FB9693E7-8840-2943-AB86-606DD99E04D3}"/>
              </a:ext>
            </a:extLst>
          </p:cNvPr>
          <p:cNvGrpSpPr/>
          <p:nvPr userDrawn="1"/>
        </p:nvGrpSpPr>
        <p:grpSpPr>
          <a:xfrm>
            <a:off x="10046824" y="231451"/>
            <a:ext cx="1930589" cy="549371"/>
            <a:chOff x="8736118" y="1637730"/>
            <a:chExt cx="2478142" cy="705184"/>
          </a:xfrm>
        </p:grpSpPr>
        <p:pic>
          <p:nvPicPr>
            <p:cNvPr id="22" name="Picture 21">
              <a:extLst>
                <a:ext uri="{FF2B5EF4-FFF2-40B4-BE49-F238E27FC236}">
                  <a16:creationId xmlns:a16="http://schemas.microsoft.com/office/drawing/2014/main" id="{0FB7BFE1-406F-0D4D-8C7B-417CF911E800}"/>
                </a:ext>
              </a:extLst>
            </p:cNvPr>
            <p:cNvPicPr>
              <a:picLocks noChangeAspect="1"/>
            </p:cNvPicPr>
            <p:nvPr userDrawn="1"/>
          </p:nvPicPr>
          <p:blipFill>
            <a:blip r:embed="rId3"/>
            <a:stretch>
              <a:fillRect/>
            </a:stretch>
          </p:blipFill>
          <p:spPr>
            <a:xfrm>
              <a:off x="10509076" y="1637730"/>
              <a:ext cx="705184" cy="705184"/>
            </a:xfrm>
            <a:prstGeom prst="rect">
              <a:avLst/>
            </a:prstGeom>
          </p:spPr>
        </p:pic>
        <p:pic>
          <p:nvPicPr>
            <p:cNvPr id="23" name="Picture 22">
              <a:extLst>
                <a:ext uri="{FF2B5EF4-FFF2-40B4-BE49-F238E27FC236}">
                  <a16:creationId xmlns:a16="http://schemas.microsoft.com/office/drawing/2014/main" id="{D48C2347-AB8F-9D42-BC02-634607452EDC}"/>
                </a:ext>
              </a:extLst>
            </p:cNvPr>
            <p:cNvPicPr>
              <a:picLocks noChangeAspect="1"/>
            </p:cNvPicPr>
            <p:nvPr userDrawn="1"/>
          </p:nvPicPr>
          <p:blipFill>
            <a:blip r:embed="rId4"/>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99350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71A2E-1D04-F441-844E-0C2009443253}"/>
              </a:ext>
            </a:extLst>
          </p:cNvPr>
          <p:cNvSpPr>
            <a:spLocks noGrp="1"/>
          </p:cNvSpPr>
          <p:nvPr>
            <p:ph idx="1"/>
          </p:nvPr>
        </p:nvSpPr>
        <p:spPr>
          <a:xfrm>
            <a:off x="495300" y="1825625"/>
            <a:ext cx="9483587" cy="4351338"/>
          </a:xfrm>
        </p:spPr>
        <p:txBody>
          <a:bodyPr/>
          <a:lstStyle>
            <a:lvl2pPr>
              <a:defRPr>
                <a:solidFill>
                  <a:schemeClr val="tx2"/>
                </a:solidFill>
              </a:defRPr>
            </a:lvl2pPr>
            <a:lvl3pPr>
              <a:defRPr>
                <a:solidFill>
                  <a:schemeClr val="tx2"/>
                </a:solidFill>
              </a:defRPr>
            </a:lvl3pPr>
            <a:lvl4pPr>
              <a:defRPr sz="1800">
                <a:solidFill>
                  <a:schemeClr val="tx2"/>
                </a:solidFill>
              </a:defRPr>
            </a:lvl4pPr>
            <a:lvl5pPr>
              <a:defRPr sz="16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703CBD74-E145-9A4B-AF40-81075C209E23}"/>
              </a:ext>
            </a:extLst>
          </p:cNvPr>
          <p:cNvSpPr>
            <a:spLocks noGrp="1"/>
          </p:cNvSpPr>
          <p:nvPr>
            <p:ph type="dt" sz="half" idx="10"/>
          </p:nvPr>
        </p:nvSpPr>
        <p:spPr/>
        <p:txBody>
          <a:bodyPr/>
          <a:lstStyle/>
          <a:p>
            <a:fld id="{857150E0-9EAA-5C40-BC48-0E092ADAF3D4}" type="datetime1">
              <a:rPr lang="en-US" smtClean="0"/>
              <a:t>6/7/2024</a:t>
            </a:fld>
            <a:endParaRPr lang="en-US" dirty="0"/>
          </a:p>
        </p:txBody>
      </p:sp>
      <p:sp>
        <p:nvSpPr>
          <p:cNvPr id="9" name="Footer Placeholder 8">
            <a:extLst>
              <a:ext uri="{FF2B5EF4-FFF2-40B4-BE49-F238E27FC236}">
                <a16:creationId xmlns:a16="http://schemas.microsoft.com/office/drawing/2014/main" id="{50AB81B8-FA8C-E943-9BDE-DCC7952CBC9A}"/>
              </a:ext>
            </a:extLst>
          </p:cNvPr>
          <p:cNvSpPr>
            <a:spLocks noGrp="1"/>
          </p:cNvSpPr>
          <p:nvPr>
            <p:ph type="ftr" sz="quarter" idx="11"/>
          </p:nvPr>
        </p:nvSpPr>
        <p:spPr/>
        <p:txBody>
          <a:bodyPr/>
          <a:lstStyle>
            <a:lvl1pPr>
              <a:defRPr b="1" i="0" baseline="0"/>
            </a:lvl1pPr>
          </a:lstStyle>
          <a:p>
            <a:r>
              <a:rPr lang="en-US" dirty="0"/>
              <a:t>FOR INTERNAL USE ONLY</a:t>
            </a:r>
          </a:p>
        </p:txBody>
      </p:sp>
      <p:sp>
        <p:nvSpPr>
          <p:cNvPr id="10" name="Slide Number Placeholder 9">
            <a:extLst>
              <a:ext uri="{FF2B5EF4-FFF2-40B4-BE49-F238E27FC236}">
                <a16:creationId xmlns:a16="http://schemas.microsoft.com/office/drawing/2014/main" id="{ACF16414-ED7A-D44A-AFDC-E4C657FC79A8}"/>
              </a:ext>
            </a:extLst>
          </p:cNvPr>
          <p:cNvSpPr>
            <a:spLocks noGrp="1"/>
          </p:cNvSpPr>
          <p:nvPr>
            <p:ph type="sldNum" sz="quarter" idx="12"/>
          </p:nvPr>
        </p:nvSpPr>
        <p:spPr/>
        <p:txBody>
          <a:bodyPr/>
          <a:lstStyle/>
          <a:p>
            <a:fld id="{C0AFECD8-B8AF-5C4E-B306-A0438013ED66}" type="slidenum">
              <a:rPr lang="en-US" smtClean="0"/>
              <a:t>‹Nr.›</a:t>
            </a:fld>
            <a:endParaRPr lang="en-US" dirty="0"/>
          </a:p>
        </p:txBody>
      </p:sp>
      <p:sp>
        <p:nvSpPr>
          <p:cNvPr id="5" name="Title 4">
            <a:extLst>
              <a:ext uri="{FF2B5EF4-FFF2-40B4-BE49-F238E27FC236}">
                <a16:creationId xmlns:a16="http://schemas.microsoft.com/office/drawing/2014/main" id="{052EDBEE-768C-C240-92F5-019B7286C22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0238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EA0F3-FE77-4342-9F85-A445BCEDC24A}"/>
              </a:ext>
            </a:extLst>
          </p:cNvPr>
          <p:cNvSpPr>
            <a:spLocks noGrp="1"/>
          </p:cNvSpPr>
          <p:nvPr>
            <p:ph sz="half" idx="1"/>
          </p:nvPr>
        </p:nvSpPr>
        <p:spPr>
          <a:xfrm>
            <a:off x="495300" y="1825625"/>
            <a:ext cx="5219700" cy="3732337"/>
          </a:xfrm>
        </p:spPr>
        <p:txBody>
          <a:bodyPr/>
          <a:lstStyle>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D38F12A-92D9-C04F-948A-1A7BDED22BE8}"/>
              </a:ext>
            </a:extLst>
          </p:cNvPr>
          <p:cNvSpPr>
            <a:spLocks noGrp="1"/>
          </p:cNvSpPr>
          <p:nvPr>
            <p:ph sz="half" idx="2"/>
          </p:nvPr>
        </p:nvSpPr>
        <p:spPr>
          <a:xfrm>
            <a:off x="5867400" y="1825625"/>
            <a:ext cx="5181600" cy="3732337"/>
          </a:xfrm>
        </p:spPr>
        <p:txBody>
          <a:bodyPr/>
          <a:lstStyle>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024075-CE92-864D-BB63-ECA21C4A4BC9}"/>
              </a:ext>
            </a:extLst>
          </p:cNvPr>
          <p:cNvSpPr>
            <a:spLocks noGrp="1"/>
          </p:cNvSpPr>
          <p:nvPr>
            <p:ph type="dt" sz="half" idx="10"/>
          </p:nvPr>
        </p:nvSpPr>
        <p:spPr/>
        <p:txBody>
          <a:bodyPr/>
          <a:lstStyle/>
          <a:p>
            <a:fld id="{1743EBB7-D426-AB49-9ED9-FE9C62AE0A26}" type="datetime1">
              <a:rPr lang="en-US" smtClean="0"/>
              <a:t>6/7/2024</a:t>
            </a:fld>
            <a:endParaRPr lang="en-US" dirty="0"/>
          </a:p>
        </p:txBody>
      </p:sp>
      <p:sp>
        <p:nvSpPr>
          <p:cNvPr id="6" name="Footer Placeholder 5">
            <a:extLst>
              <a:ext uri="{FF2B5EF4-FFF2-40B4-BE49-F238E27FC236}">
                <a16:creationId xmlns:a16="http://schemas.microsoft.com/office/drawing/2014/main" id="{35217306-C568-A74F-93D5-CB527C7F8131}"/>
              </a:ext>
            </a:extLst>
          </p:cNvPr>
          <p:cNvSpPr>
            <a:spLocks noGrp="1"/>
          </p:cNvSpPr>
          <p:nvPr>
            <p:ph type="ftr" sz="quarter" idx="11"/>
          </p:nvPr>
        </p:nvSpPr>
        <p:spPr/>
        <p:txBody>
          <a:bodyPr/>
          <a:lstStyle/>
          <a:p>
            <a:r>
              <a:rPr lang="en-US" dirty="0"/>
              <a:t>FOR INTERNAL USE ONLY</a:t>
            </a:r>
          </a:p>
        </p:txBody>
      </p:sp>
      <p:sp>
        <p:nvSpPr>
          <p:cNvPr id="7" name="Slide Number Placeholder 6">
            <a:extLst>
              <a:ext uri="{FF2B5EF4-FFF2-40B4-BE49-F238E27FC236}">
                <a16:creationId xmlns:a16="http://schemas.microsoft.com/office/drawing/2014/main" id="{CF39A6D4-8217-9047-9309-6F3296601C99}"/>
              </a:ext>
            </a:extLst>
          </p:cNvPr>
          <p:cNvSpPr>
            <a:spLocks noGrp="1"/>
          </p:cNvSpPr>
          <p:nvPr>
            <p:ph type="sldNum" sz="quarter" idx="12"/>
          </p:nvPr>
        </p:nvSpPr>
        <p:spPr/>
        <p:txBody>
          <a:bodyPr/>
          <a:lstStyle/>
          <a:p>
            <a:fld id="{C0AFECD8-B8AF-5C4E-B306-A0438013ED66}" type="slidenum">
              <a:rPr lang="en-US" smtClean="0"/>
              <a:t>‹Nr.›</a:t>
            </a:fld>
            <a:endParaRPr lang="en-US" dirty="0"/>
          </a:p>
        </p:txBody>
      </p:sp>
      <p:sp>
        <p:nvSpPr>
          <p:cNvPr id="8" name="Title 7">
            <a:extLst>
              <a:ext uri="{FF2B5EF4-FFF2-40B4-BE49-F238E27FC236}">
                <a16:creationId xmlns:a16="http://schemas.microsoft.com/office/drawing/2014/main" id="{2A05A640-E2E9-7044-AC75-31DDB2AEB9BC}"/>
              </a:ext>
            </a:extLst>
          </p:cNvPr>
          <p:cNvSpPr>
            <a:spLocks noGrp="1"/>
          </p:cNvSpPr>
          <p:nvPr>
            <p:ph type="title"/>
          </p:nvPr>
        </p:nvSpPr>
        <p:spPr/>
        <p:txBody>
          <a:bodyPr/>
          <a:lstStyle>
            <a:lvl1pPr>
              <a:lnSpc>
                <a:spcPct val="85000"/>
              </a:lnSpc>
              <a:defRPr/>
            </a:lvl1pPr>
          </a:lstStyle>
          <a:p>
            <a:r>
              <a:rPr lang="en-US" dirty="0"/>
              <a:t>Click to edit Master title style</a:t>
            </a:r>
          </a:p>
        </p:txBody>
      </p:sp>
    </p:spTree>
    <p:extLst>
      <p:ext uri="{BB962C8B-B14F-4D97-AF65-F5344CB8AC3E}">
        <p14:creationId xmlns:p14="http://schemas.microsoft.com/office/powerpoint/2010/main" val="416957011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7B0AE6-C8D1-8C4D-8231-0D159F2258D8}"/>
              </a:ext>
            </a:extLst>
          </p:cNvPr>
          <p:cNvSpPr>
            <a:spLocks noGrp="1"/>
          </p:cNvSpPr>
          <p:nvPr>
            <p:ph type="body" idx="1"/>
          </p:nvPr>
        </p:nvSpPr>
        <p:spPr>
          <a:xfrm>
            <a:off x="495300" y="1421180"/>
            <a:ext cx="5120612"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8E97601-30DB-7247-95EC-E5DC55D3EF9B}"/>
              </a:ext>
            </a:extLst>
          </p:cNvPr>
          <p:cNvSpPr>
            <a:spLocks noGrp="1"/>
          </p:cNvSpPr>
          <p:nvPr>
            <p:ph sz="half" idx="2"/>
          </p:nvPr>
        </p:nvSpPr>
        <p:spPr>
          <a:xfrm>
            <a:off x="495300" y="2245092"/>
            <a:ext cx="5120612" cy="30290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4F5C0D-5A5A-EA47-A641-D68AB69322D3}"/>
              </a:ext>
            </a:extLst>
          </p:cNvPr>
          <p:cNvSpPr>
            <a:spLocks noGrp="1"/>
          </p:cNvSpPr>
          <p:nvPr>
            <p:ph type="body" sz="quarter" idx="3"/>
          </p:nvPr>
        </p:nvSpPr>
        <p:spPr>
          <a:xfrm>
            <a:off x="5790537" y="1421180"/>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8CD8D6D-0E2A-B74B-86F4-9F1A92708524}"/>
              </a:ext>
            </a:extLst>
          </p:cNvPr>
          <p:cNvSpPr>
            <a:spLocks noGrp="1"/>
          </p:cNvSpPr>
          <p:nvPr>
            <p:ph sz="quarter" idx="4"/>
          </p:nvPr>
        </p:nvSpPr>
        <p:spPr>
          <a:xfrm>
            <a:off x="5790537" y="2245092"/>
            <a:ext cx="5183188" cy="30290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99CE67B-5FB4-CC41-B8EC-B53F04C8B573}"/>
              </a:ext>
            </a:extLst>
          </p:cNvPr>
          <p:cNvSpPr>
            <a:spLocks noGrp="1"/>
          </p:cNvSpPr>
          <p:nvPr>
            <p:ph type="dt" sz="half" idx="10"/>
          </p:nvPr>
        </p:nvSpPr>
        <p:spPr/>
        <p:txBody>
          <a:bodyPr/>
          <a:lstStyle/>
          <a:p>
            <a:fld id="{1C213C15-FE86-914F-A8A3-B8749E98BC23}" type="datetime1">
              <a:rPr lang="en-US" smtClean="0"/>
              <a:t>6/7/2024</a:t>
            </a:fld>
            <a:endParaRPr lang="en-US" dirty="0"/>
          </a:p>
        </p:txBody>
      </p:sp>
      <p:sp>
        <p:nvSpPr>
          <p:cNvPr id="8" name="Footer Placeholder 7">
            <a:extLst>
              <a:ext uri="{FF2B5EF4-FFF2-40B4-BE49-F238E27FC236}">
                <a16:creationId xmlns:a16="http://schemas.microsoft.com/office/drawing/2014/main" id="{8B6E641E-FC2D-4447-B609-D59411A36744}"/>
              </a:ext>
            </a:extLst>
          </p:cNvPr>
          <p:cNvSpPr>
            <a:spLocks noGrp="1"/>
          </p:cNvSpPr>
          <p:nvPr>
            <p:ph type="ftr" sz="quarter" idx="11"/>
          </p:nvPr>
        </p:nvSpPr>
        <p:spPr/>
        <p:txBody>
          <a:bodyPr/>
          <a:lstStyle/>
          <a:p>
            <a:r>
              <a:rPr lang="en-US"/>
              <a:t>FOR INTERNAL USE ONLY</a:t>
            </a:r>
            <a:endParaRPr lang="en-US" dirty="0"/>
          </a:p>
        </p:txBody>
      </p:sp>
      <p:sp>
        <p:nvSpPr>
          <p:cNvPr id="9" name="Slide Number Placeholder 8">
            <a:extLst>
              <a:ext uri="{FF2B5EF4-FFF2-40B4-BE49-F238E27FC236}">
                <a16:creationId xmlns:a16="http://schemas.microsoft.com/office/drawing/2014/main" id="{5D4B0B08-EBF0-8348-A7B2-017A950C0534}"/>
              </a:ext>
            </a:extLst>
          </p:cNvPr>
          <p:cNvSpPr>
            <a:spLocks noGrp="1"/>
          </p:cNvSpPr>
          <p:nvPr>
            <p:ph type="sldNum" sz="quarter" idx="12"/>
          </p:nvPr>
        </p:nvSpPr>
        <p:spPr/>
        <p:txBody>
          <a:bodyPr/>
          <a:lstStyle/>
          <a:p>
            <a:fld id="{C0AFECD8-B8AF-5C4E-B306-A0438013ED66}" type="slidenum">
              <a:rPr lang="en-US" smtClean="0"/>
              <a:t>‹Nr.›</a:t>
            </a:fld>
            <a:endParaRPr lang="en-US" dirty="0"/>
          </a:p>
        </p:txBody>
      </p:sp>
      <p:sp>
        <p:nvSpPr>
          <p:cNvPr id="10" name="Title 9">
            <a:extLst>
              <a:ext uri="{FF2B5EF4-FFF2-40B4-BE49-F238E27FC236}">
                <a16:creationId xmlns:a16="http://schemas.microsoft.com/office/drawing/2014/main" id="{50657FED-0BE6-2B46-93FB-E5A3B7DF8E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82022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FA904D-ED8C-AC41-84DE-8253AE32D634}"/>
              </a:ext>
            </a:extLst>
          </p:cNvPr>
          <p:cNvSpPr>
            <a:spLocks noGrp="1"/>
          </p:cNvSpPr>
          <p:nvPr>
            <p:ph type="dt" sz="half" idx="10"/>
          </p:nvPr>
        </p:nvSpPr>
        <p:spPr/>
        <p:txBody>
          <a:bodyPr/>
          <a:lstStyle/>
          <a:p>
            <a:fld id="{398BDB17-5F77-B640-B829-6B26F62B9635}" type="datetime1">
              <a:rPr lang="en-US" smtClean="0"/>
              <a:t>6/7/2024</a:t>
            </a:fld>
            <a:endParaRPr lang="en-US" dirty="0"/>
          </a:p>
        </p:txBody>
      </p:sp>
      <p:sp>
        <p:nvSpPr>
          <p:cNvPr id="4" name="Footer Placeholder 3">
            <a:extLst>
              <a:ext uri="{FF2B5EF4-FFF2-40B4-BE49-F238E27FC236}">
                <a16:creationId xmlns:a16="http://schemas.microsoft.com/office/drawing/2014/main" id="{ECE223AD-CE3D-734A-98DA-F7BD9700DF65}"/>
              </a:ext>
            </a:extLst>
          </p:cNvPr>
          <p:cNvSpPr>
            <a:spLocks noGrp="1"/>
          </p:cNvSpPr>
          <p:nvPr>
            <p:ph type="ftr" sz="quarter" idx="11"/>
          </p:nvPr>
        </p:nvSpPr>
        <p:spPr/>
        <p:txBody>
          <a:bodyPr/>
          <a:lstStyle/>
          <a:p>
            <a:r>
              <a:rPr lang="en-US" dirty="0"/>
              <a:t>FOR INTERNAL USE ONLY</a:t>
            </a:r>
          </a:p>
        </p:txBody>
      </p:sp>
      <p:sp>
        <p:nvSpPr>
          <p:cNvPr id="5" name="Slide Number Placeholder 4">
            <a:extLst>
              <a:ext uri="{FF2B5EF4-FFF2-40B4-BE49-F238E27FC236}">
                <a16:creationId xmlns:a16="http://schemas.microsoft.com/office/drawing/2014/main" id="{52C8BEBF-ADEB-9247-AC7D-F5F28250206B}"/>
              </a:ext>
            </a:extLst>
          </p:cNvPr>
          <p:cNvSpPr>
            <a:spLocks noGrp="1"/>
          </p:cNvSpPr>
          <p:nvPr>
            <p:ph type="sldNum" sz="quarter" idx="12"/>
          </p:nvPr>
        </p:nvSpPr>
        <p:spPr/>
        <p:txBody>
          <a:bodyPr/>
          <a:lstStyle/>
          <a:p>
            <a:fld id="{C0AFECD8-B8AF-5C4E-B306-A0438013ED66}" type="slidenum">
              <a:rPr lang="en-US" smtClean="0"/>
              <a:t>‹Nr.›</a:t>
            </a:fld>
            <a:endParaRPr lang="en-US" dirty="0"/>
          </a:p>
        </p:txBody>
      </p:sp>
      <p:sp>
        <p:nvSpPr>
          <p:cNvPr id="6" name="Title 5">
            <a:extLst>
              <a:ext uri="{FF2B5EF4-FFF2-40B4-BE49-F238E27FC236}">
                <a16:creationId xmlns:a16="http://schemas.microsoft.com/office/drawing/2014/main" id="{31EEF3D0-910B-0342-9BCF-2D0FEE4844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01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F3D0C75-2109-0640-A7D2-A88EF70909F8}"/>
              </a:ext>
            </a:extLst>
          </p:cNvPr>
          <p:cNvSpPr/>
          <p:nvPr userDrawn="1"/>
        </p:nvSpPr>
        <p:spPr>
          <a:xfrm>
            <a:off x="9534106" y="-1"/>
            <a:ext cx="2657895" cy="1076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AAD0361F-9B2A-0648-9585-CAC83CDB472F}"/>
              </a:ext>
            </a:extLst>
          </p:cNvPr>
          <p:cNvSpPr/>
          <p:nvPr userDrawn="1"/>
        </p:nvSpPr>
        <p:spPr>
          <a:xfrm>
            <a:off x="9534106" y="-1"/>
            <a:ext cx="602527" cy="1076325"/>
          </a:xfrm>
          <a:custGeom>
            <a:avLst/>
            <a:gdLst>
              <a:gd name="connsiteX0" fmla="*/ 485733 w 602527"/>
              <a:gd name="connsiteY0" fmla="*/ 0 h 1076325"/>
              <a:gd name="connsiteX1" fmla="*/ 602527 w 602527"/>
              <a:gd name="connsiteY1" fmla="*/ 0 h 1076325"/>
              <a:gd name="connsiteX2" fmla="*/ 116794 w 602527"/>
              <a:gd name="connsiteY2" fmla="*/ 1076325 h 1076325"/>
              <a:gd name="connsiteX3" fmla="*/ 0 w 602527"/>
              <a:gd name="connsiteY3" fmla="*/ 1076325 h 1076325"/>
              <a:gd name="connsiteX4" fmla="*/ 485733 w 602527"/>
              <a:gd name="connsiteY4" fmla="*/ 0 h 107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527" h="1076325">
                <a:moveTo>
                  <a:pt x="485733" y="0"/>
                </a:moveTo>
                <a:lnTo>
                  <a:pt x="602527" y="0"/>
                </a:lnTo>
                <a:lnTo>
                  <a:pt x="116794" y="1076325"/>
                </a:lnTo>
                <a:lnTo>
                  <a:pt x="0" y="1076325"/>
                </a:lnTo>
                <a:lnTo>
                  <a:pt x="48573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017D0922-3950-7D4A-8176-545FB88FCDC9}"/>
              </a:ext>
            </a:extLst>
          </p:cNvPr>
          <p:cNvSpPr/>
          <p:nvPr userDrawn="1"/>
        </p:nvSpPr>
        <p:spPr>
          <a:xfrm>
            <a:off x="0" y="-1"/>
            <a:ext cx="10019838" cy="1076325"/>
          </a:xfrm>
          <a:custGeom>
            <a:avLst/>
            <a:gdLst>
              <a:gd name="connsiteX0" fmla="*/ 0 w 10019838"/>
              <a:gd name="connsiteY0" fmla="*/ 0 h 1076325"/>
              <a:gd name="connsiteX1" fmla="*/ 10019838 w 10019838"/>
              <a:gd name="connsiteY1" fmla="*/ 0 h 1076325"/>
              <a:gd name="connsiteX2" fmla="*/ 9534105 w 10019838"/>
              <a:gd name="connsiteY2" fmla="*/ 1076325 h 1076325"/>
              <a:gd name="connsiteX3" fmla="*/ 0 w 10019838"/>
              <a:gd name="connsiteY3" fmla="*/ 1076325 h 1076325"/>
            </a:gdLst>
            <a:ahLst/>
            <a:cxnLst>
              <a:cxn ang="0">
                <a:pos x="connsiteX0" y="connsiteY0"/>
              </a:cxn>
              <a:cxn ang="0">
                <a:pos x="connsiteX1" y="connsiteY1"/>
              </a:cxn>
              <a:cxn ang="0">
                <a:pos x="connsiteX2" y="connsiteY2"/>
              </a:cxn>
              <a:cxn ang="0">
                <a:pos x="connsiteX3" y="connsiteY3"/>
              </a:cxn>
            </a:cxnLst>
            <a:rect l="l" t="t" r="r" b="b"/>
            <a:pathLst>
              <a:path w="10019838" h="1076325">
                <a:moveTo>
                  <a:pt x="0" y="0"/>
                </a:moveTo>
                <a:lnTo>
                  <a:pt x="10019838" y="0"/>
                </a:lnTo>
                <a:lnTo>
                  <a:pt x="9534105" y="1076325"/>
                </a:lnTo>
                <a:lnTo>
                  <a:pt x="0" y="1076325"/>
                </a:lnTo>
                <a:close/>
              </a:path>
            </a:pathLst>
          </a:cu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D37EB126-FE29-544B-8613-510E0ADD4360}"/>
              </a:ext>
            </a:extLst>
          </p:cNvPr>
          <p:cNvSpPr>
            <a:spLocks noGrp="1"/>
          </p:cNvSpPr>
          <p:nvPr userDrawn="1">
            <p:ph type="title"/>
          </p:nvPr>
        </p:nvSpPr>
        <p:spPr>
          <a:xfrm>
            <a:off x="495299" y="125128"/>
            <a:ext cx="10448193" cy="890872"/>
          </a:xfrm>
          <a:prstGeom prst="rect">
            <a:avLst/>
          </a:prstGeom>
        </p:spPr>
        <p:txBody>
          <a:bodyPr vert="horz" lIns="0" tIns="45720" rIns="91440" bIns="45720" rtlCol="0" anchor="ctr">
            <a:normAutofit/>
          </a:body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0E7EB39E-7124-9A44-BECF-D8CFC886AED0}"/>
              </a:ext>
            </a:extLst>
          </p:cNvPr>
          <p:cNvSpPr>
            <a:spLocks noGrp="1"/>
          </p:cNvSpPr>
          <p:nvPr userDrawn="1">
            <p:ph type="body" idx="1"/>
          </p:nvPr>
        </p:nvSpPr>
        <p:spPr>
          <a:xfrm>
            <a:off x="525462" y="1825625"/>
            <a:ext cx="10441475" cy="4351338"/>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B61A5F-C324-9343-9A72-03C124D5E53E}"/>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60A00CC8-20D9-CA47-B460-D14CA09E1CFC}" type="datetime1">
              <a:rPr lang="en-US" smtClean="0"/>
              <a:pPr/>
              <a:t>6/7/2024</a:t>
            </a:fld>
            <a:endParaRPr lang="en-US" dirty="0"/>
          </a:p>
        </p:txBody>
      </p:sp>
      <p:sp>
        <p:nvSpPr>
          <p:cNvPr id="5" name="Footer Placeholder 4">
            <a:extLst>
              <a:ext uri="{FF2B5EF4-FFF2-40B4-BE49-F238E27FC236}">
                <a16:creationId xmlns:a16="http://schemas.microsoft.com/office/drawing/2014/main" id="{B22365B9-9D87-E647-B9DE-7603201AFBC7}"/>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baseline="0">
                <a:solidFill>
                  <a:schemeClr val="tx1">
                    <a:tint val="75000"/>
                  </a:schemeClr>
                </a:solidFill>
              </a:defRPr>
            </a:lvl1pPr>
          </a:lstStyle>
          <a:p>
            <a:r>
              <a:rPr lang="en-US"/>
              <a:t>FOR INTERNAL USE ONLY</a:t>
            </a:r>
            <a:endParaRPr lang="en-US" dirty="0"/>
          </a:p>
        </p:txBody>
      </p:sp>
      <p:sp>
        <p:nvSpPr>
          <p:cNvPr id="6" name="Slide Number Placeholder 5">
            <a:extLst>
              <a:ext uri="{FF2B5EF4-FFF2-40B4-BE49-F238E27FC236}">
                <a16:creationId xmlns:a16="http://schemas.microsoft.com/office/drawing/2014/main" id="{11BDA642-3C68-9B4B-93B9-4339A70042C7}"/>
              </a:ext>
            </a:extLst>
          </p:cNvPr>
          <p:cNvSpPr>
            <a:spLocks noGrp="1"/>
          </p:cNvSpPr>
          <p:nvPr userDrawn="1">
            <p:ph type="sldNum" sz="quarter" idx="4"/>
          </p:nvPr>
        </p:nvSpPr>
        <p:spPr>
          <a:xfrm>
            <a:off x="121966" y="6397451"/>
            <a:ext cx="394643" cy="324024"/>
          </a:xfrm>
          <a:prstGeom prst="rect">
            <a:avLst/>
          </a:prstGeom>
          <a:solidFill>
            <a:srgbClr val="1F4288">
              <a:alpha val="50196"/>
            </a:srgbClr>
          </a:solidFill>
        </p:spPr>
        <p:txBody>
          <a:bodyPr vert="horz" lIns="91440" tIns="45720" rIns="91440" bIns="45720" rtlCol="0" anchor="ctr"/>
          <a:lstStyle>
            <a:lvl1pPr algn="ctr">
              <a:defRPr sz="1100" b="1" i="0" baseline="0">
                <a:solidFill>
                  <a:schemeClr val="bg1"/>
                </a:solidFill>
              </a:defRPr>
            </a:lvl1pPr>
          </a:lstStyle>
          <a:p>
            <a:fld id="{C0AFECD8-B8AF-5C4E-B306-A0438013ED66}" type="slidenum">
              <a:rPr lang="en-US" smtClean="0"/>
              <a:pPr/>
              <a:t>‹Nr.›</a:t>
            </a:fld>
            <a:endParaRPr lang="en-US" dirty="0"/>
          </a:p>
        </p:txBody>
      </p:sp>
      <p:pic>
        <p:nvPicPr>
          <p:cNvPr id="35" name="Picture 34">
            <a:extLst>
              <a:ext uri="{FF2B5EF4-FFF2-40B4-BE49-F238E27FC236}">
                <a16:creationId xmlns:a16="http://schemas.microsoft.com/office/drawing/2014/main" id="{C973D6FF-05D1-C444-AD91-C133B7F14A3C}"/>
              </a:ext>
            </a:extLst>
          </p:cNvPr>
          <p:cNvPicPr>
            <a:picLocks noChangeAspect="1"/>
          </p:cNvPicPr>
          <p:nvPr userDrawn="1"/>
        </p:nvPicPr>
        <p:blipFill>
          <a:blip r:embed="rId23"/>
          <a:srcRect/>
          <a:stretch/>
        </p:blipFill>
        <p:spPr>
          <a:xfrm>
            <a:off x="9987852" y="5354065"/>
            <a:ext cx="2006727" cy="1362647"/>
          </a:xfrm>
          <a:prstGeom prst="rect">
            <a:avLst/>
          </a:prstGeom>
        </p:spPr>
      </p:pic>
      <p:grpSp>
        <p:nvGrpSpPr>
          <p:cNvPr id="25" name="Group 24">
            <a:extLst>
              <a:ext uri="{FF2B5EF4-FFF2-40B4-BE49-F238E27FC236}">
                <a16:creationId xmlns:a16="http://schemas.microsoft.com/office/drawing/2014/main" id="{B6C429F6-DE49-844D-BC47-458C856E861D}"/>
              </a:ext>
            </a:extLst>
          </p:cNvPr>
          <p:cNvGrpSpPr/>
          <p:nvPr userDrawn="1"/>
        </p:nvGrpSpPr>
        <p:grpSpPr>
          <a:xfrm>
            <a:off x="10046824" y="231451"/>
            <a:ext cx="1930589" cy="549371"/>
            <a:chOff x="8736118" y="1637730"/>
            <a:chExt cx="2478142" cy="705184"/>
          </a:xfrm>
        </p:grpSpPr>
        <p:pic>
          <p:nvPicPr>
            <p:cNvPr id="26" name="Picture 25">
              <a:extLst>
                <a:ext uri="{FF2B5EF4-FFF2-40B4-BE49-F238E27FC236}">
                  <a16:creationId xmlns:a16="http://schemas.microsoft.com/office/drawing/2014/main" id="{E6CCE957-14A5-C84A-B741-F50F0F16A87B}"/>
                </a:ext>
              </a:extLst>
            </p:cNvPr>
            <p:cNvPicPr>
              <a:picLocks noChangeAspect="1"/>
            </p:cNvPicPr>
            <p:nvPr userDrawn="1"/>
          </p:nvPicPr>
          <p:blipFill>
            <a:blip r:embed="rId24"/>
            <a:stretch>
              <a:fillRect/>
            </a:stretch>
          </p:blipFill>
          <p:spPr>
            <a:xfrm>
              <a:off x="10509076" y="1637730"/>
              <a:ext cx="705184" cy="705184"/>
            </a:xfrm>
            <a:prstGeom prst="rect">
              <a:avLst/>
            </a:prstGeom>
          </p:spPr>
        </p:pic>
        <p:pic>
          <p:nvPicPr>
            <p:cNvPr id="27" name="Picture 26">
              <a:extLst>
                <a:ext uri="{FF2B5EF4-FFF2-40B4-BE49-F238E27FC236}">
                  <a16:creationId xmlns:a16="http://schemas.microsoft.com/office/drawing/2014/main" id="{98D6C843-8510-444D-8351-263FB074E9E5}"/>
                </a:ext>
              </a:extLst>
            </p:cNvPr>
            <p:cNvPicPr>
              <a:picLocks noChangeAspect="1"/>
            </p:cNvPicPr>
            <p:nvPr userDrawn="1"/>
          </p:nvPicPr>
          <p:blipFill>
            <a:blip r:embed="rId25"/>
            <a:stretch>
              <a:fillRect/>
            </a:stretch>
          </p:blipFill>
          <p:spPr>
            <a:xfrm>
              <a:off x="8736118" y="1728542"/>
              <a:ext cx="1397890" cy="553411"/>
            </a:xfrm>
            <a:prstGeom prst="rect">
              <a:avLst/>
            </a:prstGeom>
          </p:spPr>
        </p:pic>
      </p:grpSp>
    </p:spTree>
    <p:extLst>
      <p:ext uri="{BB962C8B-B14F-4D97-AF65-F5344CB8AC3E}">
        <p14:creationId xmlns:p14="http://schemas.microsoft.com/office/powerpoint/2010/main" val="93714685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5" r:id="rId4"/>
    <p:sldLayoutId id="2147483676" r:id="rId5"/>
    <p:sldLayoutId id="2147483650" r:id="rId6"/>
    <p:sldLayoutId id="2147483652" r:id="rId7"/>
    <p:sldLayoutId id="2147483653" r:id="rId8"/>
    <p:sldLayoutId id="2147483654" r:id="rId9"/>
    <p:sldLayoutId id="2147483671" r:id="rId10"/>
    <p:sldLayoutId id="2147483655" r:id="rId11"/>
    <p:sldLayoutId id="2147483656" r:id="rId12"/>
    <p:sldLayoutId id="2147483657" r:id="rId13"/>
    <p:sldLayoutId id="2147483677" r:id="rId14"/>
    <p:sldLayoutId id="2147483679" r:id="rId15"/>
    <p:sldLayoutId id="2147483680" r:id="rId16"/>
    <p:sldLayoutId id="2147483681" r:id="rId17"/>
    <p:sldLayoutId id="2147483682" r:id="rId18"/>
    <p:sldLayoutId id="2147483683" r:id="rId19"/>
    <p:sldLayoutId id="2147483684" r:id="rId20"/>
  </p:sldLayoutIdLst>
  <p:hf hdr="0" dt="0"/>
  <p:txStyles>
    <p:titleStyle>
      <a:lvl1pPr algn="l" defTabSz="914400" rtl="0" eaLnBrk="1" latinLnBrk="0" hangingPunct="1">
        <a:lnSpc>
          <a:spcPct val="85000"/>
        </a:lnSpc>
        <a:spcBef>
          <a:spcPct val="0"/>
        </a:spcBef>
        <a:buNone/>
        <a:defRPr sz="2800" b="1" i="0" kern="1200" cap="all" baseline="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Helvetica" pitchFamily="2" charset="0"/>
        <a:buChar char="―"/>
        <a:defRPr sz="180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7344" userDrawn="1">
          <p15:clr>
            <a:srgbClr val="F26B43"/>
          </p15:clr>
        </p15:guide>
        <p15:guide id="3" orient="horz" pos="1147" userDrawn="1">
          <p15:clr>
            <a:srgbClr val="F26B43"/>
          </p15:clr>
        </p15:guide>
        <p15:guide id="4" orient="horz" pos="4002" userDrawn="1">
          <p15:clr>
            <a:srgbClr val="F26B43"/>
          </p15:clr>
        </p15:guide>
        <p15:guide id="5" orient="horz" pos="2160" userDrawn="1">
          <p15:clr>
            <a:srgbClr val="F26B43"/>
          </p15:clr>
        </p15:guide>
        <p15:guide id="6" orient="horz" pos="3408" userDrawn="1">
          <p15:clr>
            <a:srgbClr val="F26B43"/>
          </p15:clr>
        </p15:guide>
        <p15:guide id="7" pos="6178" userDrawn="1">
          <p15:clr>
            <a:srgbClr val="F26B43"/>
          </p15:clr>
        </p15:guide>
        <p15:guide id="8"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hyperlink" Target="http://www.swissmedicinfo/"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clinicaltrials.gov/ct2/show/NCT02799602"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AA1E-48F9-F447-91B9-E74F7D812E8A}"/>
              </a:ext>
            </a:extLst>
          </p:cNvPr>
          <p:cNvSpPr>
            <a:spLocks noGrp="1"/>
          </p:cNvSpPr>
          <p:nvPr>
            <p:ph type="ctrTitle"/>
          </p:nvPr>
        </p:nvSpPr>
        <p:spPr/>
        <p:txBody>
          <a:bodyPr/>
          <a:lstStyle/>
          <a:p>
            <a:r>
              <a:rPr lang="de-CH" b="1" dirty="0" err="1"/>
              <a:t>Darolutamide</a:t>
            </a:r>
            <a:r>
              <a:rPr lang="de-CH" b="1" dirty="0"/>
              <a:t> </a:t>
            </a:r>
            <a:r>
              <a:rPr lang="de-CH" b="1" cap="none" dirty="0"/>
              <a:t>in </a:t>
            </a:r>
            <a:r>
              <a:rPr lang="de-CH" cap="none" dirty="0" err="1"/>
              <a:t>m</a:t>
            </a:r>
            <a:r>
              <a:rPr lang="de-CH" b="1" cap="none" dirty="0" err="1"/>
              <a:t>HSPC</a:t>
            </a:r>
            <a:br>
              <a:rPr lang="de-CH" b="1" dirty="0"/>
            </a:br>
            <a:r>
              <a:rPr lang="de-CH" b="1" dirty="0"/>
              <a:t>(NUBEQA</a:t>
            </a:r>
            <a:r>
              <a:rPr lang="de-CH" b="1" baseline="30000" dirty="0"/>
              <a:t>®</a:t>
            </a:r>
            <a:r>
              <a:rPr lang="de-CH" b="1" dirty="0"/>
              <a:t>)</a:t>
            </a:r>
            <a:endParaRPr lang="en-US" dirty="0"/>
          </a:p>
        </p:txBody>
      </p:sp>
      <p:sp>
        <p:nvSpPr>
          <p:cNvPr id="12" name="Slide Number Placeholder 11">
            <a:extLst>
              <a:ext uri="{FF2B5EF4-FFF2-40B4-BE49-F238E27FC236}">
                <a16:creationId xmlns:a16="http://schemas.microsoft.com/office/drawing/2014/main" id="{7756694F-63E7-F74B-B312-7DD287A2EC27}"/>
              </a:ext>
            </a:extLst>
          </p:cNvPr>
          <p:cNvSpPr>
            <a:spLocks noGrp="1"/>
          </p:cNvSpPr>
          <p:nvPr>
            <p:ph type="sldNum" sz="quarter" idx="12"/>
          </p:nvPr>
        </p:nvSpPr>
        <p:spPr/>
        <p:txBody>
          <a:bodyPr/>
          <a:lstStyle/>
          <a:p>
            <a:fld id="{C0AFECD8-B8AF-5C4E-B306-A0438013ED66}" type="slidenum">
              <a:rPr lang="en-US" smtClean="0"/>
              <a:pPr/>
              <a:t>1</a:t>
            </a:fld>
            <a:endParaRPr lang="en-US" dirty="0"/>
          </a:p>
        </p:txBody>
      </p:sp>
      <p:sp>
        <p:nvSpPr>
          <p:cNvPr id="6" name="Untertitel 5">
            <a:extLst>
              <a:ext uri="{FF2B5EF4-FFF2-40B4-BE49-F238E27FC236}">
                <a16:creationId xmlns:a16="http://schemas.microsoft.com/office/drawing/2014/main" id="{F88B8A66-10B7-CA41-3560-9B44D9389CF6}"/>
              </a:ext>
            </a:extLst>
          </p:cNvPr>
          <p:cNvSpPr>
            <a:spLocks noGrp="1"/>
          </p:cNvSpPr>
          <p:nvPr>
            <p:ph type="subTitle" idx="1"/>
          </p:nvPr>
        </p:nvSpPr>
        <p:spPr/>
        <p:txBody>
          <a:bodyPr/>
          <a:lstStyle/>
          <a:p>
            <a:endParaRPr lang="en-CH"/>
          </a:p>
        </p:txBody>
      </p:sp>
      <p:sp>
        <p:nvSpPr>
          <p:cNvPr id="3" name="Textfeld 2">
            <a:extLst>
              <a:ext uri="{FF2B5EF4-FFF2-40B4-BE49-F238E27FC236}">
                <a16:creationId xmlns:a16="http://schemas.microsoft.com/office/drawing/2014/main" id="{ABCBDCC1-2E4F-282C-6125-16942DF55D48}"/>
              </a:ext>
            </a:extLst>
          </p:cNvPr>
          <p:cNvSpPr txBox="1"/>
          <p:nvPr/>
        </p:nvSpPr>
        <p:spPr>
          <a:xfrm>
            <a:off x="516609" y="6436352"/>
            <a:ext cx="3400425" cy="246221"/>
          </a:xfrm>
          <a:prstGeom prst="rect">
            <a:avLst/>
          </a:prstGeom>
          <a:noFill/>
        </p:spPr>
        <p:txBody>
          <a:bodyPr wrap="square" rtlCol="0">
            <a:spAutoFit/>
          </a:bodyPr>
          <a:lstStyle/>
          <a:p>
            <a:r>
              <a:rPr lang="de-CH" sz="1000" dirty="0">
                <a:solidFill>
                  <a:schemeClr val="bg1"/>
                </a:solidFill>
              </a:rPr>
              <a:t>PP-NUB-CH-0215-2 / 2024.06</a:t>
            </a:r>
            <a:endParaRPr lang="en-CH" sz="1000" dirty="0">
              <a:solidFill>
                <a:schemeClr val="bg1"/>
              </a:solidFill>
            </a:endParaRPr>
          </a:p>
        </p:txBody>
      </p:sp>
    </p:spTree>
    <p:extLst>
      <p:ext uri="{BB962C8B-B14F-4D97-AF65-F5344CB8AC3E}">
        <p14:creationId xmlns:p14="http://schemas.microsoft.com/office/powerpoint/2010/main" val="212302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C876A499-CB4F-4F51-A7A7-46EEF5F73394}"/>
              </a:ext>
            </a:extLst>
          </p:cNvPr>
          <p:cNvGraphicFramePr/>
          <p:nvPr/>
        </p:nvGraphicFramePr>
        <p:xfrm>
          <a:off x="1034831" y="3934658"/>
          <a:ext cx="8106111" cy="130311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1A01C7C-090F-449A-B962-48ECE2607172}"/>
              </a:ext>
            </a:extLst>
          </p:cNvPr>
          <p:cNvSpPr>
            <a:spLocks noGrp="1"/>
          </p:cNvSpPr>
          <p:nvPr>
            <p:ph type="title"/>
          </p:nvPr>
        </p:nvSpPr>
        <p:spPr>
          <a:xfrm>
            <a:off x="464131" y="257008"/>
            <a:ext cx="9654396" cy="782031"/>
          </a:xfrm>
        </p:spPr>
        <p:txBody>
          <a:bodyPr anchor="ctr"/>
          <a:lstStyle/>
          <a:p>
            <a:r>
              <a:rPr lang="en-US" dirty="0"/>
              <a:t>ARASENS: Time to CRPC</a:t>
            </a:r>
          </a:p>
        </p:txBody>
      </p:sp>
      <p:pic>
        <p:nvPicPr>
          <p:cNvPr id="6" name="Picture 5">
            <a:extLst>
              <a:ext uri="{FF2B5EF4-FFF2-40B4-BE49-F238E27FC236}">
                <a16:creationId xmlns:a16="http://schemas.microsoft.com/office/drawing/2014/main" id="{E0C42BEE-2BE8-443F-8A6A-DCD49FC7E7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4840" y="1135921"/>
            <a:ext cx="8533077" cy="5751576"/>
          </a:xfrm>
          <a:prstGeom prst="rect">
            <a:avLst/>
          </a:prstGeom>
        </p:spPr>
      </p:pic>
      <p:sp>
        <p:nvSpPr>
          <p:cNvPr id="7" name="TextBox 6">
            <a:extLst>
              <a:ext uri="{FF2B5EF4-FFF2-40B4-BE49-F238E27FC236}">
                <a16:creationId xmlns:a16="http://schemas.microsoft.com/office/drawing/2014/main" id="{6F09F950-309A-4F9F-AACB-09B3DE96DBB6}"/>
              </a:ext>
            </a:extLst>
          </p:cNvPr>
          <p:cNvSpPr txBox="1"/>
          <p:nvPr/>
        </p:nvSpPr>
        <p:spPr bwMode="gray">
          <a:xfrm>
            <a:off x="5466945" y="2220713"/>
            <a:ext cx="2188724" cy="45720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ED8"/>
                </a:solidFill>
                <a:effectLst/>
                <a:uLnTx/>
                <a:uFillTx/>
                <a:latin typeface="Arial"/>
                <a:cs typeface="Arial"/>
              </a:rPr>
              <a:t>Darolutamide + ADT + docetaxel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D8"/>
                </a:solidFill>
                <a:effectLst/>
                <a:uLnTx/>
                <a:uFillTx/>
                <a:latin typeface="Arial"/>
                <a:cs typeface="Arial"/>
              </a:rPr>
              <a:t>Median NE (95% CI, NE-NE)</a:t>
            </a:r>
          </a:p>
        </p:txBody>
      </p:sp>
      <p:sp>
        <p:nvSpPr>
          <p:cNvPr id="8" name="TextBox 7">
            <a:extLst>
              <a:ext uri="{FF2B5EF4-FFF2-40B4-BE49-F238E27FC236}">
                <a16:creationId xmlns:a16="http://schemas.microsoft.com/office/drawing/2014/main" id="{88169EF3-CA66-4F27-A7FC-8F4F7BE046EE}"/>
              </a:ext>
            </a:extLst>
          </p:cNvPr>
          <p:cNvSpPr txBox="1"/>
          <p:nvPr/>
        </p:nvSpPr>
        <p:spPr bwMode="gray">
          <a:xfrm>
            <a:off x="4578485" y="4801787"/>
            <a:ext cx="2542161" cy="45720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2182B"/>
                </a:solidFill>
                <a:effectLst/>
                <a:uLnTx/>
                <a:uFillTx/>
                <a:latin typeface="Arial"/>
                <a:cs typeface="Arial"/>
              </a:rPr>
              <a:t>Placebo + ADT + docetaxel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2182B"/>
                </a:solidFill>
                <a:effectLst/>
                <a:uLnTx/>
                <a:uFillTx/>
                <a:latin typeface="Arial"/>
                <a:cs typeface="Arial"/>
              </a:rPr>
              <a:t>Median 19.1 months (95% CI, 16.5-21.8)</a:t>
            </a:r>
          </a:p>
        </p:txBody>
      </p:sp>
      <p:sp>
        <p:nvSpPr>
          <p:cNvPr id="9" name="Rectangle 8">
            <a:extLst>
              <a:ext uri="{FF2B5EF4-FFF2-40B4-BE49-F238E27FC236}">
                <a16:creationId xmlns:a16="http://schemas.microsoft.com/office/drawing/2014/main" id="{39124901-B31D-4E38-AB19-28DA51F6CB19}"/>
              </a:ext>
            </a:extLst>
          </p:cNvPr>
          <p:cNvSpPr/>
          <p:nvPr/>
        </p:nvSpPr>
        <p:spPr bwMode="gray">
          <a:xfrm>
            <a:off x="8978630" y="3211033"/>
            <a:ext cx="3132306" cy="1262425"/>
          </a:xfrm>
          <a:prstGeom prst="rect">
            <a:avLst/>
          </a:pr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cs typeface="Arial"/>
              </a:rPr>
              <a:t>Hazard ratio for time to CRPC, 0.36 (95% CI, 0.30-0.42)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cs typeface="Arial"/>
              </a:rPr>
              <a:t>P</a:t>
            </a:r>
            <a:r>
              <a:rPr kumimoji="0" lang="en-US" sz="1600" b="0" i="0" u="none" strike="noStrike" kern="1200" cap="none" spc="0" normalizeH="0" baseline="0" noProof="0" dirty="0">
                <a:ln>
                  <a:noFill/>
                </a:ln>
                <a:solidFill>
                  <a:srgbClr val="FFFFFF"/>
                </a:solidFill>
                <a:effectLst/>
                <a:uLnTx/>
                <a:uFillTx/>
                <a:latin typeface="Arial"/>
                <a:cs typeface="Arial"/>
              </a:rPr>
              <a:t>&lt;0.001</a:t>
            </a:r>
          </a:p>
        </p:txBody>
      </p:sp>
      <p:sp>
        <p:nvSpPr>
          <p:cNvPr id="11" name="Footer Placeholder 4">
            <a:extLst>
              <a:ext uri="{FF2B5EF4-FFF2-40B4-BE49-F238E27FC236}">
                <a16:creationId xmlns:a16="http://schemas.microsoft.com/office/drawing/2014/main" id="{440837BB-FAE6-4B6F-9F85-47A85C83F17B}"/>
              </a:ext>
            </a:extLst>
          </p:cNvPr>
          <p:cNvSpPr txBox="1">
            <a:spLocks/>
          </p:cNvSpPr>
          <p:nvPr/>
        </p:nvSpPr>
        <p:spPr>
          <a:xfrm>
            <a:off x="9157633" y="6440135"/>
            <a:ext cx="2719839" cy="380098"/>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Arial"/>
                <a:cs typeface="Arial"/>
              </a:rPr>
              <a:t>Smith M, et al. </a:t>
            </a:r>
            <a:r>
              <a:rPr kumimoji="0" lang="en-US" sz="800" b="0" i="1" u="none" strike="noStrike" kern="1200" cap="none" spc="0" normalizeH="0" baseline="0" noProof="0" dirty="0">
                <a:ln>
                  <a:noFill/>
                </a:ln>
                <a:solidFill>
                  <a:srgbClr val="7F7F7F"/>
                </a:solidFill>
                <a:effectLst/>
                <a:uLnTx/>
                <a:uFillTx/>
                <a:latin typeface="Arial"/>
                <a:cs typeface="Arial"/>
              </a:rPr>
              <a:t>N Engl J Med</a:t>
            </a:r>
            <a:r>
              <a:rPr kumimoji="0" lang="en-US" sz="800" b="0" i="0" u="none" strike="noStrike" kern="1200" cap="none" spc="0" normalizeH="0" baseline="0" noProof="0" dirty="0">
                <a:ln>
                  <a:noFill/>
                </a:ln>
                <a:solidFill>
                  <a:srgbClr val="7F7F7F"/>
                </a:solidFill>
                <a:effectLst/>
                <a:uLnTx/>
                <a:uFillTx/>
                <a:latin typeface="Arial"/>
                <a:cs typeface="Arial"/>
              </a:rPr>
              <a:t>. 2022; DOI: 10.1056/NEJMoa2119115.</a:t>
            </a:r>
            <a:endParaRPr kumimoji="0" lang="en-US" sz="800" b="0" i="0" u="none" strike="noStrike" kern="1200" cap="none" spc="0" normalizeH="0" baseline="0" noProof="0" dirty="0">
              <a:ln>
                <a:noFill/>
              </a:ln>
              <a:solidFill>
                <a:srgbClr val="000000">
                  <a:lumMod val="50000"/>
                  <a:lumOff val="50000"/>
                </a:srgbClr>
              </a:solidFill>
              <a:effectLst/>
              <a:uLnTx/>
              <a:uFillTx/>
              <a:latin typeface="Arial"/>
              <a:cs typeface="Arial"/>
            </a:endParaRPr>
          </a:p>
        </p:txBody>
      </p:sp>
      <p:sp>
        <p:nvSpPr>
          <p:cNvPr id="2" name="Rectangle 1">
            <a:extLst>
              <a:ext uri="{FF2B5EF4-FFF2-40B4-BE49-F238E27FC236}">
                <a16:creationId xmlns:a16="http://schemas.microsoft.com/office/drawing/2014/main" id="{AFBB47AD-5DA8-48BD-804E-7945BE2F5ECC}"/>
              </a:ext>
            </a:extLst>
          </p:cNvPr>
          <p:cNvSpPr/>
          <p:nvPr/>
        </p:nvSpPr>
        <p:spPr bwMode="gray">
          <a:xfrm>
            <a:off x="1056387" y="5041557"/>
            <a:ext cx="2542161" cy="710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12" name="TextBox 11">
            <a:extLst>
              <a:ext uri="{FF2B5EF4-FFF2-40B4-BE49-F238E27FC236}">
                <a16:creationId xmlns:a16="http://schemas.microsoft.com/office/drawing/2014/main" id="{18F9B79D-938F-4228-BADB-D30409B18356}"/>
              </a:ext>
            </a:extLst>
          </p:cNvPr>
          <p:cNvSpPr txBox="1"/>
          <p:nvPr/>
        </p:nvSpPr>
        <p:spPr bwMode="gray">
          <a:xfrm>
            <a:off x="9603410" y="1122831"/>
            <a:ext cx="2589213" cy="297347"/>
          </a:xfrm>
          <a:prstGeom prst="rect">
            <a:avLst/>
          </a:prstGeom>
          <a:solidFill>
            <a:schemeClr val="accent1"/>
          </a:solidFill>
        </p:spPr>
        <p:txBody>
          <a:bodyPr lIns="0" tIns="121920" rIns="0" bIns="121920" anchor="ctr"/>
          <a:lstStyle/>
          <a:p>
            <a:pPr marL="0" marR="0" lvl="0" indent="0" algn="ctr" defTabSz="162856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rPr>
              <a:t>Secondary endpoint</a:t>
            </a:r>
          </a:p>
        </p:txBody>
      </p:sp>
      <p:sp>
        <p:nvSpPr>
          <p:cNvPr id="15" name="TextBox 14">
            <a:extLst>
              <a:ext uri="{FF2B5EF4-FFF2-40B4-BE49-F238E27FC236}">
                <a16:creationId xmlns:a16="http://schemas.microsoft.com/office/drawing/2014/main" id="{DFCFECB6-B827-4DFB-B7AF-EABB1F34CD38}"/>
              </a:ext>
            </a:extLst>
          </p:cNvPr>
          <p:cNvSpPr txBox="1"/>
          <p:nvPr/>
        </p:nvSpPr>
        <p:spPr bwMode="gray">
          <a:xfrm>
            <a:off x="205124" y="6440135"/>
            <a:ext cx="780897" cy="138499"/>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H" sz="900" b="1" i="0" u="none" strike="noStrike" kern="1200" cap="none" spc="0" normalizeH="0" baseline="0" noProof="0">
                <a:ln>
                  <a:noFill/>
                </a:ln>
                <a:solidFill>
                  <a:srgbClr val="000000"/>
                </a:solidFill>
                <a:effectLst/>
                <a:uLnTx/>
                <a:uFillTx/>
                <a:latin typeface="Arial"/>
                <a:cs typeface="Arial"/>
              </a:rPr>
              <a:t>Darolutamide</a:t>
            </a:r>
          </a:p>
        </p:txBody>
      </p:sp>
      <p:sp>
        <p:nvSpPr>
          <p:cNvPr id="16" name="TextBox 15">
            <a:extLst>
              <a:ext uri="{FF2B5EF4-FFF2-40B4-BE49-F238E27FC236}">
                <a16:creationId xmlns:a16="http://schemas.microsoft.com/office/drawing/2014/main" id="{66964999-E911-44C9-B382-98A8EFD1C4CF}"/>
              </a:ext>
            </a:extLst>
          </p:cNvPr>
          <p:cNvSpPr txBox="1"/>
          <p:nvPr/>
        </p:nvSpPr>
        <p:spPr bwMode="gray">
          <a:xfrm>
            <a:off x="543591" y="6616539"/>
            <a:ext cx="442430" cy="138499"/>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H" sz="900" b="1" i="0" u="none" strike="noStrike" kern="1200" cap="none" spc="0" normalizeH="0" baseline="0" noProof="0">
                <a:ln>
                  <a:noFill/>
                </a:ln>
                <a:solidFill>
                  <a:srgbClr val="000000"/>
                </a:solidFill>
                <a:effectLst/>
                <a:uLnTx/>
                <a:uFillTx/>
                <a:latin typeface="Arial"/>
                <a:cs typeface="Arial"/>
              </a:rPr>
              <a:t>Placebo</a:t>
            </a:r>
          </a:p>
        </p:txBody>
      </p:sp>
    </p:spTree>
    <p:extLst>
      <p:ext uri="{BB962C8B-B14F-4D97-AF65-F5344CB8AC3E}">
        <p14:creationId xmlns:p14="http://schemas.microsoft.com/office/powerpoint/2010/main" val="427270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41942621-AF25-488E-8955-3B42E6614149}"/>
              </a:ext>
            </a:extLst>
          </p:cNvPr>
          <p:cNvSpPr txBox="1">
            <a:spLocks/>
          </p:cNvSpPr>
          <p:nvPr/>
        </p:nvSpPr>
        <p:spPr>
          <a:xfrm>
            <a:off x="457200" y="6400800"/>
            <a:ext cx="10142426" cy="457200"/>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rgbClr val="7F7F7F"/>
                </a:solidFill>
              </a:rPr>
              <a:t>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a:t>
            </a:r>
            <a:endParaRPr lang="en-US" sz="800" b="0" i="0" u="none" strike="noStrike" dirty="0">
              <a:solidFill>
                <a:schemeClr val="tx1">
                  <a:lumMod val="50000"/>
                  <a:lumOff val="50000"/>
                </a:schemeClr>
              </a:solidFill>
              <a:effectLst/>
              <a:latin typeface="+mn-lt"/>
            </a:endParaRPr>
          </a:p>
        </p:txBody>
      </p:sp>
      <p:sp>
        <p:nvSpPr>
          <p:cNvPr id="4" name="Title 3">
            <a:extLst>
              <a:ext uri="{FF2B5EF4-FFF2-40B4-BE49-F238E27FC236}">
                <a16:creationId xmlns:a16="http://schemas.microsoft.com/office/drawing/2014/main" id="{533A66FD-643E-47F4-BA58-7614A144C04E}"/>
              </a:ext>
            </a:extLst>
          </p:cNvPr>
          <p:cNvSpPr>
            <a:spLocks noGrp="1"/>
          </p:cNvSpPr>
          <p:nvPr>
            <p:ph type="title"/>
          </p:nvPr>
        </p:nvSpPr>
        <p:spPr/>
        <p:txBody>
          <a:bodyPr anchor="ctr"/>
          <a:lstStyle/>
          <a:p>
            <a:r>
              <a:rPr lang="en-US" cap="none" dirty="0"/>
              <a:t>ARASENS: Secondary Endpoints </a:t>
            </a:r>
          </a:p>
        </p:txBody>
      </p:sp>
      <p:sp>
        <p:nvSpPr>
          <p:cNvPr id="20" name="TextBox 19">
            <a:extLst>
              <a:ext uri="{FF2B5EF4-FFF2-40B4-BE49-F238E27FC236}">
                <a16:creationId xmlns:a16="http://schemas.microsoft.com/office/drawing/2014/main" id="{5078C260-F43A-4E1D-9F5B-BE9D535F248E}"/>
              </a:ext>
            </a:extLst>
          </p:cNvPr>
          <p:cNvSpPr txBox="1"/>
          <p:nvPr/>
        </p:nvSpPr>
        <p:spPr bwMode="gray">
          <a:xfrm>
            <a:off x="9603410" y="1122831"/>
            <a:ext cx="2589213" cy="297347"/>
          </a:xfrm>
          <a:prstGeom prst="rect">
            <a:avLst/>
          </a:prstGeom>
          <a:solidFill>
            <a:schemeClr val="accent1"/>
          </a:solidFill>
        </p:spPr>
        <p:txBody>
          <a:bodyPr lIns="0" tIns="121920" rIns="0" bIns="121920" anchor="ctr"/>
          <a:lstStyle/>
          <a:p>
            <a:pPr marL="0" marR="0" lvl="0" indent="0" algn="ctr" defTabSz="16285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rPr>
              <a:t>Secondary endpoints</a:t>
            </a:r>
          </a:p>
        </p:txBody>
      </p:sp>
      <p:grpSp>
        <p:nvGrpSpPr>
          <p:cNvPr id="12" name="Group 11">
            <a:extLst>
              <a:ext uri="{FF2B5EF4-FFF2-40B4-BE49-F238E27FC236}">
                <a16:creationId xmlns:a16="http://schemas.microsoft.com/office/drawing/2014/main" id="{B6D57696-7D61-4FF9-BA39-86A78058064D}"/>
              </a:ext>
            </a:extLst>
          </p:cNvPr>
          <p:cNvGrpSpPr/>
          <p:nvPr/>
        </p:nvGrpSpPr>
        <p:grpSpPr>
          <a:xfrm>
            <a:off x="600928" y="5574410"/>
            <a:ext cx="11354366" cy="1011216"/>
            <a:chOff x="3597191" y="2630667"/>
            <a:chExt cx="10724899" cy="873942"/>
          </a:xfrm>
        </p:grpSpPr>
        <p:sp>
          <p:nvSpPr>
            <p:cNvPr id="13" name="Rectangle 12">
              <a:extLst>
                <a:ext uri="{FF2B5EF4-FFF2-40B4-BE49-F238E27FC236}">
                  <a16:creationId xmlns:a16="http://schemas.microsoft.com/office/drawing/2014/main" id="{DE79B228-E7ED-4986-B1C9-C4BB7925E86F}"/>
                </a:ext>
              </a:extLst>
            </p:cNvPr>
            <p:cNvSpPr/>
            <p:nvPr/>
          </p:nvSpPr>
          <p:spPr bwMode="gray">
            <a:xfrm>
              <a:off x="3855451" y="2630667"/>
              <a:ext cx="10466639" cy="873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 rIns="91440" bIns="45720" rtlCol="0" anchor="ctr"/>
            <a:lstStyle/>
            <a:p>
              <a:pPr marL="0" lvl="1" fontAlgn="base">
                <a:spcAft>
                  <a:spcPts val="300"/>
                </a:spcAft>
                <a:defRPr/>
              </a:pPr>
              <a:r>
                <a:rPr lang="en-US" sz="1600"/>
                <a:t>Secondary endpoints were evaluated using the hierarchical gatekeeping procedure. When time to worsening of disease-related physical symptoms was not significant, </a:t>
              </a:r>
              <a:r>
                <a:rPr lang="en-US" sz="1600">
                  <a:ea typeface="Times New Roman" panose="02020603050405020304" pitchFamily="18" charset="0"/>
                  <a:cs typeface="Times New Roman"/>
                </a:rPr>
                <a:t>subsequent analyses were stopped and considered exploratory</a:t>
              </a:r>
              <a:r>
                <a:rPr lang="en-US" sz="1600"/>
                <a:t>.</a:t>
              </a:r>
            </a:p>
          </p:txBody>
        </p:sp>
        <p:sp>
          <p:nvSpPr>
            <p:cNvPr id="14" name="Oval 13">
              <a:extLst>
                <a:ext uri="{FF2B5EF4-FFF2-40B4-BE49-F238E27FC236}">
                  <a16:creationId xmlns:a16="http://schemas.microsoft.com/office/drawing/2014/main" id="{FF7C01AE-A616-4A23-A428-4C213C4AD9DA}"/>
                </a:ext>
              </a:extLst>
            </p:cNvPr>
            <p:cNvSpPr/>
            <p:nvPr/>
          </p:nvSpPr>
          <p:spPr bwMode="gray">
            <a:xfrm>
              <a:off x="3597191" y="2784705"/>
              <a:ext cx="530352" cy="5308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22" name="Graphic 21" descr="Lightbulb and gear">
              <a:extLst>
                <a:ext uri="{FF2B5EF4-FFF2-40B4-BE49-F238E27FC236}">
                  <a16:creationId xmlns:a16="http://schemas.microsoft.com/office/drawing/2014/main" id="{999116C5-5111-44A5-AD66-4FF2D5B572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9324" y="2821521"/>
              <a:ext cx="457200" cy="457200"/>
            </a:xfrm>
            <a:prstGeom prst="rect">
              <a:avLst/>
            </a:prstGeom>
          </p:spPr>
        </p:pic>
      </p:grpSp>
      <p:graphicFrame>
        <p:nvGraphicFramePr>
          <p:cNvPr id="15" name="Table 14">
            <a:extLst>
              <a:ext uri="{FF2B5EF4-FFF2-40B4-BE49-F238E27FC236}">
                <a16:creationId xmlns:a16="http://schemas.microsoft.com/office/drawing/2014/main" id="{756C9B03-D0CC-4E16-B4E2-90BE2AF9C272}"/>
              </a:ext>
            </a:extLst>
          </p:cNvPr>
          <p:cNvGraphicFramePr>
            <a:graphicFrameLocks noGrp="1"/>
          </p:cNvGraphicFramePr>
          <p:nvPr>
            <p:extLst>
              <p:ext uri="{D42A27DB-BD31-4B8C-83A1-F6EECF244321}">
                <p14:modId xmlns:p14="http://schemas.microsoft.com/office/powerpoint/2010/main" val="3383390565"/>
              </p:ext>
            </p:extLst>
          </p:nvPr>
        </p:nvGraphicFramePr>
        <p:xfrm>
          <a:off x="858702" y="1519151"/>
          <a:ext cx="10575107" cy="3716774"/>
        </p:xfrm>
        <a:graphic>
          <a:graphicData uri="http://schemas.openxmlformats.org/drawingml/2006/table">
            <a:tbl>
              <a:tblPr firstRow="1" firstCol="1" bandRow="1">
                <a:tableStyleId>{69012ECD-51FC-41F1-AA8D-1B2483CD663E}</a:tableStyleId>
              </a:tblPr>
              <a:tblGrid>
                <a:gridCol w="4042422">
                  <a:extLst>
                    <a:ext uri="{9D8B030D-6E8A-4147-A177-3AD203B41FA5}">
                      <a16:colId xmlns:a16="http://schemas.microsoft.com/office/drawing/2014/main" val="338948080"/>
                    </a:ext>
                  </a:extLst>
                </a:gridCol>
                <a:gridCol w="1023385">
                  <a:extLst>
                    <a:ext uri="{9D8B030D-6E8A-4147-A177-3AD203B41FA5}">
                      <a16:colId xmlns:a16="http://schemas.microsoft.com/office/drawing/2014/main" val="4204573367"/>
                    </a:ext>
                  </a:extLst>
                </a:gridCol>
                <a:gridCol w="1130731">
                  <a:extLst>
                    <a:ext uri="{9D8B030D-6E8A-4147-A177-3AD203B41FA5}">
                      <a16:colId xmlns:a16="http://schemas.microsoft.com/office/drawing/2014/main" val="972007898"/>
                    </a:ext>
                  </a:extLst>
                </a:gridCol>
                <a:gridCol w="1026809">
                  <a:extLst>
                    <a:ext uri="{9D8B030D-6E8A-4147-A177-3AD203B41FA5}">
                      <a16:colId xmlns:a16="http://schemas.microsoft.com/office/drawing/2014/main" val="243111125"/>
                    </a:ext>
                  </a:extLst>
                </a:gridCol>
                <a:gridCol w="1078770">
                  <a:extLst>
                    <a:ext uri="{9D8B030D-6E8A-4147-A177-3AD203B41FA5}">
                      <a16:colId xmlns:a16="http://schemas.microsoft.com/office/drawing/2014/main" val="1732211022"/>
                    </a:ext>
                  </a:extLst>
                </a:gridCol>
                <a:gridCol w="1243008">
                  <a:extLst>
                    <a:ext uri="{9D8B030D-6E8A-4147-A177-3AD203B41FA5}">
                      <a16:colId xmlns:a16="http://schemas.microsoft.com/office/drawing/2014/main" val="1593111054"/>
                    </a:ext>
                  </a:extLst>
                </a:gridCol>
                <a:gridCol w="1029982">
                  <a:extLst>
                    <a:ext uri="{9D8B030D-6E8A-4147-A177-3AD203B41FA5}">
                      <a16:colId xmlns:a16="http://schemas.microsoft.com/office/drawing/2014/main" val="3088524347"/>
                    </a:ext>
                  </a:extLst>
                </a:gridCol>
              </a:tblGrid>
              <a:tr h="541004">
                <a:tc rowSpan="3">
                  <a:txBody>
                    <a:bodyPr/>
                    <a:lstStyle/>
                    <a:p>
                      <a:pPr marL="0" marR="0" algn="l">
                        <a:lnSpc>
                          <a:spcPct val="100000"/>
                        </a:lnSpc>
                        <a:spcBef>
                          <a:spcPts val="0"/>
                        </a:spcBef>
                        <a:spcAft>
                          <a:spcPts val="0"/>
                        </a:spcAft>
                      </a:pPr>
                      <a:r>
                        <a:rPr lang="en-US" sz="1400" b="0" dirty="0">
                          <a:effectLst/>
                        </a:rPr>
                        <a:t>Endpoint</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288"/>
                    </a:solidFill>
                  </a:tcPr>
                </a:tc>
                <a:tc gridSpan="2">
                  <a:txBody>
                    <a:bodyPr/>
                    <a:lstStyle/>
                    <a:p>
                      <a:pPr marL="0" marR="0" algn="ctr">
                        <a:lnSpc>
                          <a:spcPct val="100000"/>
                        </a:lnSpc>
                        <a:spcBef>
                          <a:spcPts val="0"/>
                        </a:spcBef>
                        <a:spcAft>
                          <a:spcPts val="0"/>
                        </a:spcAft>
                      </a:pPr>
                      <a:r>
                        <a:rPr lang="en-US" sz="1400" b="0" dirty="0">
                          <a:ln>
                            <a:noFill/>
                          </a:ln>
                          <a:solidFill>
                            <a:schemeClr val="bg1"/>
                          </a:solidFill>
                          <a:effectLst/>
                        </a:rPr>
                        <a:t>Darolutamide + ADT </a:t>
                      </a:r>
                      <a:br>
                        <a:rPr lang="en-US" sz="1400" b="0" dirty="0">
                          <a:ln>
                            <a:noFill/>
                          </a:ln>
                          <a:solidFill>
                            <a:schemeClr val="bg1"/>
                          </a:solidFill>
                          <a:effectLst/>
                        </a:rPr>
                      </a:br>
                      <a:r>
                        <a:rPr lang="en-US" sz="1400" b="0" dirty="0">
                          <a:ln>
                            <a:noFill/>
                          </a:ln>
                          <a:solidFill>
                            <a:schemeClr val="bg1"/>
                          </a:solidFill>
                          <a:effectLst/>
                        </a:rPr>
                        <a:t>+ Docetaxel </a:t>
                      </a:r>
                      <a:br>
                        <a:rPr lang="en-US" sz="1400" b="0" dirty="0">
                          <a:ln>
                            <a:noFill/>
                          </a:ln>
                          <a:solidFill>
                            <a:schemeClr val="bg1"/>
                          </a:solidFill>
                          <a:effectLst/>
                        </a:rPr>
                      </a:br>
                      <a:r>
                        <a:rPr lang="en-US" sz="1400" b="0" dirty="0">
                          <a:ln>
                            <a:noFill/>
                          </a:ln>
                          <a:solidFill>
                            <a:schemeClr val="bg1"/>
                          </a:solidFill>
                          <a:effectLst/>
                        </a:rPr>
                        <a:t>(N=651)</a:t>
                      </a:r>
                      <a:endParaRPr lang="en-US" sz="1400" b="0" dirty="0">
                        <a:ln>
                          <a:noFill/>
                        </a:ln>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1400" b="0" dirty="0">
                          <a:solidFill>
                            <a:schemeClr val="bg1"/>
                          </a:solidFill>
                          <a:effectLst/>
                        </a:rPr>
                        <a:t>Placebo + ADT </a:t>
                      </a:r>
                      <a:br>
                        <a:rPr lang="en-US" sz="1400" b="0" dirty="0">
                          <a:solidFill>
                            <a:schemeClr val="bg1"/>
                          </a:solidFill>
                          <a:effectLst/>
                        </a:rPr>
                      </a:br>
                      <a:r>
                        <a:rPr lang="en-US" sz="1400" b="0" dirty="0">
                          <a:solidFill>
                            <a:schemeClr val="bg1"/>
                          </a:solidFill>
                          <a:effectLst/>
                        </a:rPr>
                        <a:t>+ Docetaxel </a:t>
                      </a:r>
                      <a:br>
                        <a:rPr lang="en-US" sz="1400" b="0" dirty="0">
                          <a:solidFill>
                            <a:schemeClr val="bg1"/>
                          </a:solidFill>
                          <a:effectLst/>
                        </a:rPr>
                      </a:br>
                      <a:r>
                        <a:rPr lang="en-US" sz="1400" b="0" dirty="0">
                          <a:solidFill>
                            <a:schemeClr val="bg1"/>
                          </a:solidFill>
                          <a:effectLst/>
                        </a:rPr>
                        <a:t>(N=654)</a:t>
                      </a:r>
                      <a:endParaRPr lang="en-US" sz="14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939598"/>
                    </a:solidFill>
                  </a:tcPr>
                </a:tc>
                <a:tc hMerge="1">
                  <a:txBody>
                    <a:bodyPr/>
                    <a:lstStyle/>
                    <a:p>
                      <a:endParaRPr lang="en-US"/>
                    </a:p>
                  </a:txBody>
                  <a:tcPr/>
                </a:tc>
                <a:tc rowSpan="3">
                  <a:txBody>
                    <a:bodyPr/>
                    <a:lstStyle/>
                    <a:p>
                      <a:pPr marL="0" marR="0" algn="ctr">
                        <a:lnSpc>
                          <a:spcPct val="100000"/>
                        </a:lnSpc>
                        <a:spcBef>
                          <a:spcPts val="0"/>
                        </a:spcBef>
                        <a:spcAft>
                          <a:spcPts val="0"/>
                        </a:spcAft>
                      </a:pPr>
                      <a:r>
                        <a:rPr lang="en-US" sz="1400" b="0" dirty="0">
                          <a:effectLst/>
                        </a:rPr>
                        <a:t>Hazard Ratio</a:t>
                      </a:r>
                      <a:br>
                        <a:rPr lang="en-US" sz="1400" b="0" dirty="0">
                          <a:effectLst/>
                        </a:rPr>
                      </a:br>
                      <a:r>
                        <a:rPr lang="en-US" sz="1400" b="0" dirty="0">
                          <a:effectLst/>
                        </a:rPr>
                        <a:t>(95% CI)</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288"/>
                    </a:solidFill>
                  </a:tcPr>
                </a:tc>
                <a:tc rowSpan="3">
                  <a:txBody>
                    <a:bodyPr/>
                    <a:lstStyle/>
                    <a:p>
                      <a:pPr marL="0" marR="0" algn="ctr">
                        <a:lnSpc>
                          <a:spcPct val="100000"/>
                        </a:lnSpc>
                        <a:spcBef>
                          <a:spcPts val="0"/>
                        </a:spcBef>
                        <a:spcAft>
                          <a:spcPts val="0"/>
                        </a:spcAft>
                      </a:pPr>
                      <a:r>
                        <a:rPr lang="en-US" sz="1400" b="0" dirty="0">
                          <a:effectLst/>
                        </a:rPr>
                        <a:t>2-sided </a:t>
                      </a:r>
                      <a:r>
                        <a:rPr lang="en-US" sz="1400" b="0" i="1" dirty="0">
                          <a:effectLst/>
                        </a:rPr>
                        <a:t>P</a:t>
                      </a:r>
                      <a:r>
                        <a:rPr lang="en-US" sz="1400" b="0" dirty="0">
                          <a:effectLst/>
                        </a:rPr>
                        <a:t> Value</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288"/>
                    </a:solidFill>
                  </a:tcPr>
                </a:tc>
                <a:extLst>
                  <a:ext uri="{0D108BD9-81ED-4DB2-BD59-A6C34878D82A}">
                    <a16:rowId xmlns:a16="http://schemas.microsoft.com/office/drawing/2014/main" val="2374759429"/>
                  </a:ext>
                </a:extLst>
              </a:tr>
              <a:tr h="266846">
                <a:tc vMerge="1">
                  <a:txBody>
                    <a:bodyPr/>
                    <a:lstStyle/>
                    <a:p>
                      <a:pPr marL="0" marR="0" algn="l">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0" dirty="0">
                          <a:ln>
                            <a:noFill/>
                          </a:ln>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Median</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US" sz="1400" b="0" dirty="0">
                          <a:ln>
                            <a:noFill/>
                          </a:ln>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Events</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US" sz="14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Median</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939598"/>
                    </a:solidFill>
                  </a:tcPr>
                </a:tc>
                <a:tc>
                  <a:txBody>
                    <a:bodyPr/>
                    <a:lstStyle/>
                    <a:p>
                      <a:pPr marL="0" marR="0" algn="ctr">
                        <a:lnSpc>
                          <a:spcPct val="100000"/>
                        </a:lnSpc>
                        <a:spcBef>
                          <a:spcPts val="0"/>
                        </a:spcBef>
                        <a:spcAft>
                          <a:spcPts val="0"/>
                        </a:spcAft>
                      </a:pPr>
                      <a:r>
                        <a:rPr lang="en-US" sz="14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Events</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939598"/>
                    </a:solidFill>
                  </a:tcPr>
                </a:tc>
                <a:tc vMerge="1">
                  <a:txBody>
                    <a:bodyPr/>
                    <a:lstStyle/>
                    <a:p>
                      <a:pPr marL="0" marR="0" algn="ctr">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algn="ctr">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36896636"/>
                  </a:ext>
                </a:extLst>
              </a:tr>
              <a:tr h="202969">
                <a:tc vMerge="1">
                  <a:txBody>
                    <a:bodyPr/>
                    <a:lstStyle/>
                    <a:p>
                      <a:pPr marL="0" marR="0" algn="l">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lgn="ctr">
                      <a:noFill/>
                      <a:prstDash val="soli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0" dirty="0">
                          <a:ln>
                            <a:noFill/>
                          </a:ln>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Month</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US" sz="1400" b="0" dirty="0">
                          <a:ln>
                            <a:noFill/>
                          </a:ln>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 (%)</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US" sz="14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Month</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39598"/>
                    </a:solidFill>
                  </a:tcPr>
                </a:tc>
                <a:tc>
                  <a:txBody>
                    <a:bodyPr/>
                    <a:lstStyle/>
                    <a:p>
                      <a:pPr marL="0" marR="0" algn="ctr">
                        <a:lnSpc>
                          <a:spcPct val="100000"/>
                        </a:lnSpc>
                        <a:spcBef>
                          <a:spcPts val="0"/>
                        </a:spcBef>
                        <a:spcAft>
                          <a:spcPts val="0"/>
                        </a:spcAft>
                      </a:pPr>
                      <a:r>
                        <a:rPr lang="en-US" sz="14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 (%)</a:t>
                      </a:r>
                    </a:p>
                  </a:txBody>
                  <a:tcPr marL="21429" marR="21429" marT="21429" marB="2142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39598"/>
                    </a:solidFill>
                  </a:tcPr>
                </a:tc>
                <a:tc vMerge="1">
                  <a:txBody>
                    <a:bodyPr/>
                    <a:lstStyle/>
                    <a:p>
                      <a:pPr marL="0" marR="0" algn="ctr">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pPr marL="0" marR="0" algn="ctr">
                        <a:lnSpc>
                          <a:spcPct val="100000"/>
                        </a:lnSpc>
                        <a:spcBef>
                          <a:spcPts val="0"/>
                        </a:spcBef>
                        <a:spcAft>
                          <a:spcPts val="0"/>
                        </a:spcAft>
                      </a:pP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28145315"/>
                  </a:ext>
                </a:extLst>
              </a:tr>
              <a:tr h="217309">
                <a:tc>
                  <a:txBody>
                    <a:bodyPr/>
                    <a:lstStyle/>
                    <a:p>
                      <a:pPr marL="0" marR="0" algn="l">
                        <a:lnSpc>
                          <a:spcPct val="1000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Time to castration-resistant prostate cancer</a:t>
                      </a: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defTabSz="914400" rtl="0" eaLnBrk="1" latinLnBrk="0" hangingPunct="1">
                        <a:lnSpc>
                          <a:spcPct val="100000"/>
                        </a:lnSpc>
                        <a:spcBef>
                          <a:spcPts val="0"/>
                        </a:spcBef>
                        <a:spcAft>
                          <a:spcPts val="0"/>
                        </a:spcAft>
                      </a:pPr>
                      <a:r>
                        <a:rPr lang="en-US" sz="1200" kern="1200" dirty="0">
                          <a:solidFill>
                            <a:schemeClr val="tx1"/>
                          </a:solidFill>
                          <a:effectLst/>
                          <a:latin typeface="+mn-lt"/>
                          <a:ea typeface="+mn-ea"/>
                          <a:cs typeface="+mn-cs"/>
                        </a:rPr>
                        <a:t>NE</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indent="0" algn="ctr" defTabSz="914400" rtl="0" eaLnBrk="1" latinLnBrk="0" hangingPunct="1">
                        <a:lnSpc>
                          <a:spcPct val="100000"/>
                        </a:lnSpc>
                        <a:spcBef>
                          <a:spcPts val="0"/>
                        </a:spcBef>
                        <a:spcAft>
                          <a:spcPts val="0"/>
                        </a:spcAft>
                      </a:pPr>
                      <a:r>
                        <a:rPr lang="en-US" sz="1200" kern="1200" dirty="0">
                          <a:solidFill>
                            <a:schemeClr val="tx1"/>
                          </a:solidFill>
                          <a:effectLst/>
                          <a:latin typeface="+mn-lt"/>
                          <a:ea typeface="+mn-ea"/>
                          <a:cs typeface="+mn-cs"/>
                        </a:rPr>
                        <a:t>225 (35)</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Times New Roman" panose="02020603050405020304" pitchFamily="18" charset="0"/>
                          <a:cs typeface="Times New Roman" panose="02020603050405020304" pitchFamily="18" charset="0"/>
                        </a:rPr>
                        <a:t>19.1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391 (60)</a:t>
                      </a:r>
                    </a:p>
                  </a:txBody>
                  <a:tcPr marL="21429" marR="21429" marT="21429" marB="21429"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mn-lt"/>
                          <a:ea typeface="Times New Roman" panose="02020603050405020304" pitchFamily="18" charset="0"/>
                          <a:cs typeface="Times New Roman" panose="02020603050405020304" pitchFamily="18" charset="0"/>
                        </a:rPr>
                        <a:t>0.36 (0.30-0.42)</a:t>
                      </a: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rPr>
                        <a:t>&lt;0.001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4484475"/>
                  </a:ext>
                </a:extLst>
              </a:tr>
              <a:tr h="202969">
                <a:tc>
                  <a:txBody>
                    <a:bodyPr/>
                    <a:lstStyle/>
                    <a:p>
                      <a:pPr marL="0" marR="0" algn="l">
                        <a:lnSpc>
                          <a:spcPct val="1000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Time to pain progression</a:t>
                      </a: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NE</a:t>
                      </a:r>
                    </a:p>
                  </a:txBody>
                  <a:tcPr marL="21429" marR="21429" marT="21429" marB="21429"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222 (34)</a:t>
                      </a:r>
                    </a:p>
                  </a:txBody>
                  <a:tcPr marL="21429" marR="21429" marT="21429" marB="21429"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27.5</a:t>
                      </a:r>
                    </a:p>
                  </a:txBody>
                  <a:tcPr marL="21429" marR="21429" marT="21429" marB="21429"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248 (38)</a:t>
                      </a:r>
                    </a:p>
                  </a:txBody>
                  <a:tcPr marL="21429" marR="21429" marT="21429" marB="21429"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dirty="0">
                          <a:solidFill>
                            <a:schemeClr val="tx1"/>
                          </a:solidFill>
                          <a:effectLst/>
                          <a:latin typeface="+mn-lt"/>
                          <a:ea typeface="Times New Roman" panose="02020603050405020304" pitchFamily="18" charset="0"/>
                          <a:cs typeface="Times New Roman" panose="02020603050405020304" pitchFamily="18" charset="0"/>
                        </a:rPr>
                        <a:t>0.79 (0.66-0.95)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ea typeface="Times New Roman" panose="02020603050405020304" pitchFamily="18" charset="0"/>
                          <a:cs typeface="Times New Roman" panose="02020603050405020304" pitchFamily="18" charset="0"/>
                        </a:rPr>
                        <a:t>0.01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08294966"/>
                  </a:ext>
                </a:extLst>
              </a:tr>
              <a:tr h="202969">
                <a:tc>
                  <a:txBody>
                    <a:bodyPr/>
                    <a:lstStyle/>
                    <a:p>
                      <a:pPr marL="0" marR="0" algn="l">
                        <a:lnSpc>
                          <a:spcPct val="100000"/>
                        </a:lnSpc>
                        <a:spcBef>
                          <a:spcPts val="0"/>
                        </a:spcBef>
                        <a:spcAft>
                          <a:spcPts val="0"/>
                        </a:spcAft>
                      </a:pPr>
                      <a:r>
                        <a:rPr lang="en-US" sz="1400">
                          <a:effectLst/>
                        </a:rPr>
                        <a:t>Symptomatic skeletal event (SSE)-free survival</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marL="0" marR="0" algn="ctr">
                        <a:lnSpc>
                          <a:spcPct val="100000"/>
                        </a:lnSpc>
                        <a:spcBef>
                          <a:spcPts val="0"/>
                        </a:spcBef>
                        <a:spcAft>
                          <a:spcPts val="0"/>
                        </a:spcAft>
                      </a:pPr>
                      <a:r>
                        <a:rPr lang="en-US" sz="1200">
                          <a:effectLst/>
                        </a:rPr>
                        <a:t>51.2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marL="0" marR="0" algn="ctr">
                        <a:lnSpc>
                          <a:spcPct val="100000"/>
                        </a:lnSpc>
                        <a:spcBef>
                          <a:spcPts val="0"/>
                        </a:spcBef>
                        <a:spcAft>
                          <a:spcPts val="0"/>
                        </a:spcAft>
                      </a:pPr>
                      <a:r>
                        <a:rPr lang="en-US" sz="1200">
                          <a:effectLst/>
                        </a:rPr>
                        <a:t>257 (40)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marL="0" marR="0" algn="ctr">
                        <a:lnSpc>
                          <a:spcPct val="100000"/>
                        </a:lnSpc>
                        <a:spcBef>
                          <a:spcPts val="0"/>
                        </a:spcBef>
                        <a:spcAft>
                          <a:spcPts val="0"/>
                        </a:spcAft>
                      </a:pPr>
                      <a:r>
                        <a:rPr lang="en-US" sz="1200">
                          <a:effectLst/>
                        </a:rPr>
                        <a:t>39.7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marL="0" marR="0" algn="ctr">
                        <a:lnSpc>
                          <a:spcPct val="100000"/>
                        </a:lnSpc>
                        <a:spcBef>
                          <a:spcPts val="0"/>
                        </a:spcBef>
                        <a:spcAft>
                          <a:spcPts val="0"/>
                        </a:spcAft>
                      </a:pPr>
                      <a:r>
                        <a:rPr lang="en-US" sz="1200">
                          <a:effectLst/>
                        </a:rPr>
                        <a:t>329 (50)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marL="0" marR="0" algn="ctr">
                        <a:lnSpc>
                          <a:spcPct val="100000"/>
                        </a:lnSpc>
                        <a:spcBef>
                          <a:spcPts val="0"/>
                        </a:spcBef>
                        <a:spcAft>
                          <a:spcPts val="0"/>
                        </a:spcAft>
                      </a:pPr>
                      <a:r>
                        <a:rPr lang="en-US" sz="1200" dirty="0">
                          <a:effectLst/>
                        </a:rPr>
                        <a:t>0.61 (0.52-0.72)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rPr>
                        <a:t>0.02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6493373"/>
                  </a:ext>
                </a:extLst>
              </a:tr>
              <a:tr h="210457">
                <a:tc>
                  <a:txBody>
                    <a:bodyPr/>
                    <a:lstStyle/>
                    <a:p>
                      <a:pPr marL="0" marR="0" algn="l">
                        <a:lnSpc>
                          <a:spcPct val="100000"/>
                        </a:lnSpc>
                        <a:spcBef>
                          <a:spcPts val="0"/>
                        </a:spcBef>
                        <a:spcAft>
                          <a:spcPts val="0"/>
                        </a:spcAft>
                      </a:pPr>
                      <a:r>
                        <a:rPr lang="en-US" sz="1400">
                          <a:effectLst/>
                        </a:rPr>
                        <a:t>Time to first SSE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200">
                          <a:effectLst/>
                        </a:rPr>
                        <a:t>NE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noFill/>
                  </a:tcPr>
                </a:tc>
                <a:tc>
                  <a:txBody>
                    <a:bodyPr/>
                    <a:lstStyle/>
                    <a:p>
                      <a:pPr marL="0" marR="0" algn="ctr">
                        <a:lnSpc>
                          <a:spcPct val="100000"/>
                        </a:lnSpc>
                        <a:spcBef>
                          <a:spcPts val="0"/>
                        </a:spcBef>
                        <a:spcAft>
                          <a:spcPts val="0"/>
                        </a:spcAft>
                      </a:pPr>
                      <a:r>
                        <a:rPr lang="en-US" sz="1200">
                          <a:effectLst/>
                        </a:rPr>
                        <a:t>95 (15)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200">
                          <a:effectLst/>
                        </a:rPr>
                        <a:t>NE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1200">
                          <a:effectLst/>
                        </a:rPr>
                        <a:t>108 (17)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200" dirty="0">
                          <a:effectLst/>
                        </a:rPr>
                        <a:t>0.71 (0.54-0.94)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dirty="0">
                          <a:effectLst/>
                        </a:rPr>
                        <a:t>&lt;0.001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10935443"/>
                  </a:ext>
                </a:extLst>
              </a:tr>
              <a:tr h="210457">
                <a:tc>
                  <a:txBody>
                    <a:bodyPr/>
                    <a:lstStyle/>
                    <a:p>
                      <a:pPr marL="0" marR="0" algn="l">
                        <a:lnSpc>
                          <a:spcPct val="100000"/>
                        </a:lnSpc>
                        <a:spcBef>
                          <a:spcPts val="0"/>
                        </a:spcBef>
                        <a:spcAft>
                          <a:spcPts val="0"/>
                        </a:spcAft>
                      </a:pPr>
                      <a:r>
                        <a:rPr lang="en-US" sz="1400">
                          <a:effectLst/>
                        </a:rPr>
                        <a:t>Time to initiation of subsequent systemic antineoplastic therapy</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0"/>
                        </a:spcAft>
                      </a:pPr>
                      <a:r>
                        <a:rPr lang="en-US" sz="1200">
                          <a:effectLst/>
                        </a:rPr>
                        <a:t>NE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200">
                          <a:effectLst/>
                        </a:rPr>
                        <a:t>219 (34)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0"/>
                        </a:spcAft>
                      </a:pPr>
                      <a:r>
                        <a:rPr lang="en-US" sz="1200">
                          <a:effectLst/>
                        </a:rPr>
                        <a:t>25.3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200">
                          <a:effectLst/>
                        </a:rPr>
                        <a:t>395 (60)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0"/>
                        </a:spcAft>
                      </a:pPr>
                      <a:r>
                        <a:rPr lang="en-US" sz="1200" dirty="0">
                          <a:effectLst/>
                        </a:rPr>
                        <a:t>0.39 (0.33-0.46)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rPr>
                        <a:t>&lt;0.001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1429" marR="21429" marT="21429" marB="214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81694449"/>
                  </a:ext>
                </a:extLst>
              </a:tr>
              <a:tr h="210457">
                <a:tc>
                  <a:txBody>
                    <a:bodyPr/>
                    <a:lstStyle/>
                    <a:p>
                      <a:pPr marL="0" marR="0">
                        <a:lnSpc>
                          <a:spcPct val="1000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Time to worsening of disease-related physical symptoms</a:t>
                      </a:r>
                    </a:p>
                  </a:txBody>
                  <a:tcPr marL="36195" marR="36195" marT="36195" marB="3619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19.3</a:t>
                      </a:r>
                    </a:p>
                  </a:txBody>
                  <a:tcPr marL="36195" marR="36195" marT="36195" marB="36195" anchor="ctr">
                    <a:lnL w="12700" cap="flat" cmpd="sng" algn="ctr">
                      <a:solidFill>
                        <a:schemeClr val="accent1"/>
                      </a:solidFill>
                      <a:prstDash val="solid"/>
                      <a:round/>
                      <a:headEnd type="none" w="med" len="med"/>
                      <a:tailEnd type="none" w="med" len="med"/>
                    </a:lnL>
                    <a:noFil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351 (54)</a:t>
                      </a:r>
                    </a:p>
                  </a:txBody>
                  <a:tcPr marL="36195" marR="36195" marT="36195" marB="36195" anchor="ctr">
                    <a:lnR w="12700" cap="flat" cmpd="sng" algn="ctr">
                      <a:solidFill>
                        <a:schemeClr val="accent1"/>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19.4</a:t>
                      </a:r>
                    </a:p>
                  </a:txBody>
                  <a:tcPr marL="36195" marR="36195" marT="36195" marB="36195" anchor="ctr">
                    <a:lnL w="12700" cap="flat" cmpd="sng" algn="ctr">
                      <a:solidFill>
                        <a:schemeClr val="accent1"/>
                      </a:solidFill>
                      <a:prstDash val="solid"/>
                      <a:round/>
                      <a:headEnd type="none" w="med" len="med"/>
                      <a:tailEnd type="none" w="med" len="med"/>
                    </a:ln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308 (47)</a:t>
                      </a:r>
                    </a:p>
                  </a:txBody>
                  <a:tcPr marL="36195" marR="36195" marT="36195" marB="36195" anchor="ctr">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1.04 (0.89-1.22) </a:t>
                      </a:r>
                    </a:p>
                  </a:txBody>
                  <a:tcPr marL="36195" marR="36195" marT="36195" marB="3619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0.59</a:t>
                      </a:r>
                    </a:p>
                  </a:txBody>
                  <a:tcPr marL="36195" marR="36195" marT="36195" marB="3619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37963668"/>
                  </a:ext>
                </a:extLst>
              </a:tr>
              <a:tr h="210457">
                <a:tc>
                  <a:txBody>
                    <a:bodyPr/>
                    <a:lstStyle/>
                    <a:p>
                      <a:pPr marL="0" marR="0">
                        <a:lnSpc>
                          <a:spcPct val="100000"/>
                        </a:lnSpc>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Time to initiation of opioid use for ≥7 consecutive days</a:t>
                      </a:r>
                    </a:p>
                  </a:txBody>
                  <a:tcPr marL="36195" marR="36195" marT="36195" marB="3619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NE</a:t>
                      </a:r>
                    </a:p>
                  </a:txBody>
                  <a:tcPr marL="36195" marR="36195" marT="36195" marB="36195" anchor="ctr">
                    <a:lnL w="12700" cap="flat" cmpd="sng" algn="ctr">
                      <a:solidFill>
                        <a:schemeClr val="accent1"/>
                      </a:solidFill>
                      <a:prstDash val="solid"/>
                      <a:round/>
                      <a:headEnd type="none" w="med" len="med"/>
                      <a:tailEnd type="none" w="med" len="med"/>
                    </a:lnL>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92 (14)</a:t>
                      </a:r>
                    </a:p>
                  </a:txBody>
                  <a:tcPr marL="36195" marR="36195" marT="36195" marB="36195" anchor="ctr">
                    <a:lnR w="12700" cap="flat" cmpd="sng" algn="ctr">
                      <a:solidFill>
                        <a:schemeClr val="accent1"/>
                      </a:solid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NE</a:t>
                      </a:r>
                    </a:p>
                  </a:txBody>
                  <a:tcPr marL="36195" marR="36195" marT="36195" marB="36195" anchor="ctr">
                    <a:lnL w="12700" cap="flat" cmpd="sng" algn="ctr">
                      <a:solidFill>
                        <a:schemeClr val="accent1"/>
                      </a:solidFill>
                      <a:prstDash val="solid"/>
                      <a:round/>
                      <a:headEnd type="none" w="med" len="med"/>
                      <a:tailEnd type="none" w="med" len="med"/>
                    </a:lnL>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117 (18)</a:t>
                      </a:r>
                    </a:p>
                  </a:txBody>
                  <a:tcPr marL="36195" marR="36195" marT="36195" marB="36195" anchor="ctr">
                    <a:lnR w="12700" cap="flat" cmpd="sng" algn="ctr">
                      <a:solidFill>
                        <a:schemeClr val="accent1"/>
                      </a:solid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0.69 (0.52-0.91)</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36195" marB="3619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NA</a:t>
                      </a:r>
                    </a:p>
                  </a:txBody>
                  <a:tcPr marL="36195" marR="36195" marT="36195" marB="3619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2738026"/>
                  </a:ext>
                </a:extLst>
              </a:tr>
            </a:tbl>
          </a:graphicData>
        </a:graphic>
      </p:graphicFrame>
    </p:spTree>
    <p:extLst>
      <p:ext uri="{BB962C8B-B14F-4D97-AF65-F5344CB8AC3E}">
        <p14:creationId xmlns:p14="http://schemas.microsoft.com/office/powerpoint/2010/main" val="60633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35DBE-B7F0-48EB-A11C-9150E9F47DDB}"/>
              </a:ext>
            </a:extLst>
          </p:cNvPr>
          <p:cNvSpPr>
            <a:spLocks noGrp="1"/>
          </p:cNvSpPr>
          <p:nvPr>
            <p:ph type="title"/>
          </p:nvPr>
        </p:nvSpPr>
        <p:spPr/>
        <p:txBody>
          <a:bodyPr anchor="ctr"/>
          <a:lstStyle/>
          <a:p>
            <a:r>
              <a:rPr lang="en-US" cap="none" dirty="0"/>
              <a:t>ARASENS: Overall Survival in Subgroups</a:t>
            </a:r>
          </a:p>
        </p:txBody>
      </p:sp>
      <p:sp>
        <p:nvSpPr>
          <p:cNvPr id="7" name="Footer Placeholder 4">
            <a:extLst>
              <a:ext uri="{FF2B5EF4-FFF2-40B4-BE49-F238E27FC236}">
                <a16:creationId xmlns:a16="http://schemas.microsoft.com/office/drawing/2014/main" id="{001153D4-37AB-44BD-8E9A-F3D4EC9EFF40}"/>
              </a:ext>
            </a:extLst>
          </p:cNvPr>
          <p:cNvSpPr txBox="1">
            <a:spLocks/>
          </p:cNvSpPr>
          <p:nvPr/>
        </p:nvSpPr>
        <p:spPr>
          <a:xfrm>
            <a:off x="9728910" y="1110519"/>
            <a:ext cx="2429164" cy="659322"/>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rgbClr val="7F7F7F"/>
                </a:solidFill>
              </a:rPr>
              <a:t>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a:t>
            </a:r>
            <a:endParaRPr lang="en-US" sz="800" b="0" i="0" u="none" strike="noStrike" dirty="0">
              <a:solidFill>
                <a:schemeClr val="tx1">
                  <a:lumMod val="50000"/>
                  <a:lumOff val="50000"/>
                </a:schemeClr>
              </a:solidFill>
              <a:effectLst/>
              <a:latin typeface="+mn-lt"/>
            </a:endParaRPr>
          </a:p>
        </p:txBody>
      </p:sp>
      <p:sp>
        <p:nvSpPr>
          <p:cNvPr id="8" name="Rectangle 7">
            <a:extLst>
              <a:ext uri="{FF2B5EF4-FFF2-40B4-BE49-F238E27FC236}">
                <a16:creationId xmlns:a16="http://schemas.microsoft.com/office/drawing/2014/main" id="{91FD1533-F2F9-43F5-9494-E0F893535D78}"/>
              </a:ext>
            </a:extLst>
          </p:cNvPr>
          <p:cNvSpPr/>
          <p:nvPr/>
        </p:nvSpPr>
        <p:spPr bwMode="gray">
          <a:xfrm>
            <a:off x="1779373" y="2286000"/>
            <a:ext cx="6969211" cy="43248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F2A3D3B-0CFD-4E46-81C7-B30D150FDEAE}"/>
              </a:ext>
            </a:extLst>
          </p:cNvPr>
          <p:cNvGrpSpPr/>
          <p:nvPr/>
        </p:nvGrpSpPr>
        <p:grpSpPr>
          <a:xfrm>
            <a:off x="1543477" y="1138299"/>
            <a:ext cx="7312716" cy="5719701"/>
            <a:chOff x="414840" y="1138299"/>
            <a:chExt cx="7312716" cy="5719701"/>
          </a:xfrm>
        </p:grpSpPr>
        <p:pic>
          <p:nvPicPr>
            <p:cNvPr id="5" name="Picture 4" descr="Table&#10;&#10;Description automatically generated">
              <a:extLst>
                <a:ext uri="{FF2B5EF4-FFF2-40B4-BE49-F238E27FC236}">
                  <a16:creationId xmlns:a16="http://schemas.microsoft.com/office/drawing/2014/main" id="{0827F887-A7F0-4B7A-BFB6-F19DCEC5A0EA}"/>
                </a:ext>
              </a:extLst>
            </p:cNvPr>
            <p:cNvPicPr/>
            <p:nvPr/>
          </p:nvPicPr>
          <p:blipFill>
            <a:blip r:embed="rId3"/>
            <a:stretch>
              <a:fillRect/>
            </a:stretch>
          </p:blipFill>
          <p:spPr>
            <a:xfrm>
              <a:off x="414840" y="1138299"/>
              <a:ext cx="7312716" cy="5719701"/>
            </a:xfrm>
            <a:prstGeom prst="rect">
              <a:avLst/>
            </a:prstGeom>
          </p:spPr>
        </p:pic>
        <p:sp>
          <p:nvSpPr>
            <p:cNvPr id="6" name="Rectangle 5">
              <a:extLst>
                <a:ext uri="{FF2B5EF4-FFF2-40B4-BE49-F238E27FC236}">
                  <a16:creationId xmlns:a16="http://schemas.microsoft.com/office/drawing/2014/main" id="{96A2F78C-28C5-4A47-A940-32B06A086335}"/>
                </a:ext>
              </a:extLst>
            </p:cNvPr>
            <p:cNvSpPr/>
            <p:nvPr/>
          </p:nvSpPr>
          <p:spPr bwMode="gray">
            <a:xfrm>
              <a:off x="3649980" y="1138299"/>
              <a:ext cx="982980" cy="30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ysClr val="windowText" lastClr="000000"/>
                  </a:solidFill>
                </a:rPr>
                <a:t>Placebo + ADT </a:t>
              </a:r>
              <a:br>
                <a:rPr lang="en-US" sz="800" b="1">
                  <a:solidFill>
                    <a:sysClr val="windowText" lastClr="000000"/>
                  </a:solidFill>
                </a:rPr>
              </a:br>
              <a:r>
                <a:rPr lang="en-US" sz="800" b="1">
                  <a:solidFill>
                    <a:sysClr val="windowText" lastClr="000000"/>
                  </a:solidFill>
                </a:rPr>
                <a:t>+ Docetaxel</a:t>
              </a:r>
            </a:p>
          </p:txBody>
        </p:sp>
        <p:sp>
          <p:nvSpPr>
            <p:cNvPr id="2" name="Rectangle 1">
              <a:extLst>
                <a:ext uri="{FF2B5EF4-FFF2-40B4-BE49-F238E27FC236}">
                  <a16:creationId xmlns:a16="http://schemas.microsoft.com/office/drawing/2014/main" id="{9C3C2EA4-4FFE-4989-B322-FCE7983F4986}"/>
                </a:ext>
              </a:extLst>
            </p:cNvPr>
            <p:cNvSpPr/>
            <p:nvPr/>
          </p:nvSpPr>
          <p:spPr bwMode="gray">
            <a:xfrm>
              <a:off x="2604135" y="1138299"/>
              <a:ext cx="1167765" cy="30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ysClr val="windowText" lastClr="000000"/>
                  </a:solidFill>
                </a:rPr>
                <a:t>Darolutamide + ADT + Docetaxel</a:t>
              </a:r>
            </a:p>
          </p:txBody>
        </p:sp>
      </p:grpSp>
    </p:spTree>
    <p:extLst>
      <p:ext uri="{BB962C8B-B14F-4D97-AF65-F5344CB8AC3E}">
        <p14:creationId xmlns:p14="http://schemas.microsoft.com/office/powerpoint/2010/main" val="369718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8F1AE-A460-4EF2-9B3D-3B261AFACA33}"/>
              </a:ext>
            </a:extLst>
          </p:cNvPr>
          <p:cNvSpPr>
            <a:spLocks noGrp="1"/>
          </p:cNvSpPr>
          <p:nvPr>
            <p:ph type="title"/>
          </p:nvPr>
        </p:nvSpPr>
        <p:spPr/>
        <p:txBody>
          <a:bodyPr anchor="ctr"/>
          <a:lstStyle/>
          <a:p>
            <a:r>
              <a:rPr lang="en-US" cap="none" dirty="0"/>
              <a:t>ARASENS: Safety</a:t>
            </a:r>
          </a:p>
        </p:txBody>
      </p:sp>
      <p:sp>
        <p:nvSpPr>
          <p:cNvPr id="9" name="TextBox 8">
            <a:extLst>
              <a:ext uri="{FF2B5EF4-FFF2-40B4-BE49-F238E27FC236}">
                <a16:creationId xmlns:a16="http://schemas.microsoft.com/office/drawing/2014/main" id="{E679D293-92D8-4E2C-B4AF-CA88F6B1F280}"/>
              </a:ext>
            </a:extLst>
          </p:cNvPr>
          <p:cNvSpPr txBox="1"/>
          <p:nvPr/>
        </p:nvSpPr>
        <p:spPr bwMode="gray">
          <a:xfrm>
            <a:off x="414839" y="5861733"/>
            <a:ext cx="9365265" cy="409664"/>
          </a:xfrm>
          <a:prstGeom prst="rect">
            <a:avLst/>
          </a:prstGeom>
          <a:noFill/>
        </p:spPr>
        <p:txBody>
          <a:bodyPr wrap="square">
            <a:spAutoFit/>
          </a:bodyPr>
          <a:lstStyle/>
          <a:p>
            <a:pPr marL="0" marR="0">
              <a:lnSpc>
                <a:spcPct val="107000"/>
              </a:lnSpc>
              <a:spcBef>
                <a:spcPts val="0"/>
              </a:spcBef>
              <a:spcAft>
                <a:spcPts val="800"/>
              </a:spcAft>
            </a:pPr>
            <a:r>
              <a:rPr lang="en-US" sz="1000" b="1" dirty="0">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000" dirty="0">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Three randomized patients were never treated; all 3 were in the placebo group. One patient was randomized in the placebo group, but received </a:t>
            </a:r>
            <a:r>
              <a:rPr lang="en-US" sz="1000" dirty="0" err="1">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darolutamide</a:t>
            </a:r>
            <a:r>
              <a:rPr lang="en-US" sz="1000" dirty="0">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 The patient was included in the </a:t>
            </a:r>
            <a:r>
              <a:rPr lang="en-US" sz="1000" dirty="0" err="1">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darolutamide</a:t>
            </a:r>
            <a:r>
              <a:rPr lang="en-US" sz="1000" dirty="0">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rPr>
              <a:t> group for the safety analysis set.</a:t>
            </a:r>
            <a:endParaRPr lang="en-US" sz="1200" dirty="0">
              <a:solidFill>
                <a:srgbClr val="93959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55F92C7B-7A9A-4CFB-A54B-248A4F153448}"/>
              </a:ext>
            </a:extLst>
          </p:cNvPr>
          <p:cNvSpPr txBox="1">
            <a:spLocks/>
          </p:cNvSpPr>
          <p:nvPr/>
        </p:nvSpPr>
        <p:spPr>
          <a:xfrm>
            <a:off x="457200" y="6400800"/>
            <a:ext cx="10142426" cy="457200"/>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rgbClr val="7F7F7F"/>
                </a:solidFill>
              </a:rPr>
              <a:t>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a:t>
            </a:r>
            <a:endParaRPr lang="en-US" sz="800" b="0" i="0" u="none" strike="noStrike" dirty="0">
              <a:solidFill>
                <a:schemeClr val="tx1">
                  <a:lumMod val="50000"/>
                  <a:lumOff val="50000"/>
                </a:schemeClr>
              </a:solidFill>
              <a:effectLst/>
              <a:latin typeface="+mn-lt"/>
            </a:endParaRPr>
          </a:p>
        </p:txBody>
      </p:sp>
      <p:graphicFrame>
        <p:nvGraphicFramePr>
          <p:cNvPr id="10" name="Table 9">
            <a:extLst>
              <a:ext uri="{FF2B5EF4-FFF2-40B4-BE49-F238E27FC236}">
                <a16:creationId xmlns:a16="http://schemas.microsoft.com/office/drawing/2014/main" id="{1AFA2893-BCB9-45B4-AE41-AD126D2D1C5B}"/>
              </a:ext>
            </a:extLst>
          </p:cNvPr>
          <p:cNvGraphicFramePr>
            <a:graphicFrameLocks noGrp="1"/>
          </p:cNvGraphicFramePr>
          <p:nvPr>
            <p:extLst>
              <p:ext uri="{D42A27DB-BD31-4B8C-83A1-F6EECF244321}">
                <p14:modId xmlns:p14="http://schemas.microsoft.com/office/powerpoint/2010/main" val="3155119417"/>
              </p:ext>
            </p:extLst>
          </p:nvPr>
        </p:nvGraphicFramePr>
        <p:xfrm>
          <a:off x="414839" y="1145403"/>
          <a:ext cx="11525370" cy="4413248"/>
        </p:xfrm>
        <a:graphic>
          <a:graphicData uri="http://schemas.openxmlformats.org/drawingml/2006/table">
            <a:tbl>
              <a:tblPr firstRow="1" firstCol="1" bandRow="1">
                <a:tableStyleId>{69012ECD-51FC-41F1-AA8D-1B2483CD663E}</a:tableStyleId>
              </a:tblPr>
              <a:tblGrid>
                <a:gridCol w="4170413">
                  <a:extLst>
                    <a:ext uri="{9D8B030D-6E8A-4147-A177-3AD203B41FA5}">
                      <a16:colId xmlns:a16="http://schemas.microsoft.com/office/drawing/2014/main" val="4102207273"/>
                    </a:ext>
                  </a:extLst>
                </a:gridCol>
                <a:gridCol w="3513167">
                  <a:extLst>
                    <a:ext uri="{9D8B030D-6E8A-4147-A177-3AD203B41FA5}">
                      <a16:colId xmlns:a16="http://schemas.microsoft.com/office/drawing/2014/main" val="2489214526"/>
                    </a:ext>
                  </a:extLst>
                </a:gridCol>
                <a:gridCol w="3841790">
                  <a:extLst>
                    <a:ext uri="{9D8B030D-6E8A-4147-A177-3AD203B41FA5}">
                      <a16:colId xmlns:a16="http://schemas.microsoft.com/office/drawing/2014/main" val="3455441154"/>
                    </a:ext>
                  </a:extLst>
                </a:gridCol>
              </a:tblGrid>
              <a:tr h="855262">
                <a:tc>
                  <a:txBody>
                    <a:bodyPr/>
                    <a:lstStyle/>
                    <a:p>
                      <a:pPr marL="0" marR="0">
                        <a:lnSpc>
                          <a:spcPct val="100000"/>
                        </a:lnSpc>
                        <a:spcBef>
                          <a:spcPts val="0"/>
                        </a:spcBef>
                        <a:spcAft>
                          <a:spcPts val="800"/>
                        </a:spcAft>
                      </a:pPr>
                      <a:r>
                        <a:rPr lang="en-US" sz="1600" dirty="0">
                          <a:effectLst/>
                        </a:rPr>
                        <a:t>Adverse Event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nchor="ctr">
                    <a:lnR w="12700" cap="flat" cmpd="sng" algn="ctr">
                      <a:solidFill>
                        <a:schemeClr val="accent1"/>
                      </a:solidFill>
                      <a:prstDash val="solid"/>
                      <a:round/>
                      <a:headEnd type="none" w="med" len="med"/>
                      <a:tailEnd type="none" w="med" len="med"/>
                    </a:lnR>
                    <a:solidFill>
                      <a:srgbClr val="1F4288"/>
                    </a:solidFill>
                  </a:tcPr>
                </a:tc>
                <a:tc>
                  <a:txBody>
                    <a:bodyPr/>
                    <a:lstStyle/>
                    <a:p>
                      <a:pPr marL="0" marR="0" algn="ctr">
                        <a:lnSpc>
                          <a:spcPct val="100000"/>
                        </a:lnSpc>
                        <a:spcBef>
                          <a:spcPts val="0"/>
                        </a:spcBef>
                        <a:spcAft>
                          <a:spcPts val="800"/>
                        </a:spcAft>
                      </a:pPr>
                      <a:r>
                        <a:rPr lang="en-US" sz="1600" dirty="0">
                          <a:effectLst/>
                        </a:rPr>
                        <a:t>Darolutamide + ADT </a:t>
                      </a:r>
                      <a:br>
                        <a:rPr lang="en-US" sz="1600" dirty="0">
                          <a:effectLst/>
                        </a:rPr>
                      </a:br>
                      <a:r>
                        <a:rPr lang="en-US" sz="1600" dirty="0">
                          <a:effectLst/>
                        </a:rPr>
                        <a:t>+ Docetaxel </a:t>
                      </a:r>
                      <a:br>
                        <a:rPr lang="en-US" sz="1600" dirty="0">
                          <a:effectLst/>
                        </a:rPr>
                      </a:br>
                      <a:r>
                        <a:rPr lang="en-US" sz="1600" dirty="0">
                          <a:effectLst/>
                        </a:rPr>
                        <a:t>(N=652*)</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rgbClr val="30B7EB"/>
                    </a:solidFill>
                  </a:tcPr>
                </a:tc>
                <a:tc>
                  <a:txBody>
                    <a:bodyPr/>
                    <a:lstStyle/>
                    <a:p>
                      <a:pPr marL="0" marR="0" algn="ctr">
                        <a:lnSpc>
                          <a:spcPct val="100000"/>
                        </a:lnSpc>
                        <a:spcBef>
                          <a:spcPts val="0"/>
                        </a:spcBef>
                        <a:spcAft>
                          <a:spcPts val="800"/>
                        </a:spcAft>
                      </a:pPr>
                      <a:r>
                        <a:rPr lang="en-US" sz="1600" dirty="0">
                          <a:solidFill>
                            <a:schemeClr val="bg1"/>
                          </a:solidFill>
                          <a:effectLst/>
                        </a:rPr>
                        <a:t>Placebo + ADT</a:t>
                      </a:r>
                      <a:br>
                        <a:rPr lang="en-US" sz="1600" dirty="0">
                          <a:solidFill>
                            <a:schemeClr val="bg1"/>
                          </a:solidFill>
                          <a:effectLst/>
                        </a:rPr>
                      </a:br>
                      <a:r>
                        <a:rPr lang="en-US" sz="1600" dirty="0">
                          <a:solidFill>
                            <a:schemeClr val="bg1"/>
                          </a:solidFill>
                          <a:effectLst/>
                        </a:rPr>
                        <a:t>+ Docetaxel </a:t>
                      </a:r>
                      <a:br>
                        <a:rPr lang="en-US" sz="1600" dirty="0">
                          <a:solidFill>
                            <a:schemeClr val="bg1"/>
                          </a:solidFill>
                          <a:effectLst/>
                        </a:rPr>
                      </a:br>
                      <a:r>
                        <a:rPr lang="en-US" sz="1600" dirty="0">
                          <a:solidFill>
                            <a:schemeClr val="bg1"/>
                          </a:solidFill>
                          <a:effectLst/>
                        </a:rPr>
                        <a:t>(N=650*)</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rgbClr val="939598"/>
                    </a:solidFill>
                  </a:tcPr>
                </a:tc>
                <a:extLst>
                  <a:ext uri="{0D108BD9-81ED-4DB2-BD59-A6C34878D82A}">
                    <a16:rowId xmlns:a16="http://schemas.microsoft.com/office/drawing/2014/main" val="3326310195"/>
                  </a:ext>
                </a:extLst>
              </a:tr>
              <a:tr h="300310">
                <a:tc>
                  <a:txBody>
                    <a:bodyPr/>
                    <a:lstStyle/>
                    <a:p>
                      <a:pPr marL="0" marR="0">
                        <a:lnSpc>
                          <a:spcPct val="100000"/>
                        </a:lnSpc>
                        <a:spcBef>
                          <a:spcPts val="0"/>
                        </a:spcBef>
                        <a:spcAft>
                          <a:spcPts val="800"/>
                        </a:spcAft>
                      </a:pPr>
                      <a:r>
                        <a:rPr lang="en-US" sz="1400">
                          <a:effectLst/>
                        </a:rPr>
                        <a:t>Any — no. of patients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649 (99.5)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643 (98.9)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396228573"/>
                  </a:ext>
                </a:extLst>
              </a:tr>
              <a:tr h="300310">
                <a:tc>
                  <a:txBody>
                    <a:bodyPr/>
                    <a:lstStyle/>
                    <a:p>
                      <a:pPr marL="360045" marR="0">
                        <a:lnSpc>
                          <a:spcPct val="100000"/>
                        </a:lnSpc>
                        <a:spcBef>
                          <a:spcPts val="0"/>
                        </a:spcBef>
                        <a:spcAft>
                          <a:spcPts val="800"/>
                        </a:spcAft>
                      </a:pPr>
                      <a:r>
                        <a:rPr lang="en-US" sz="1400" b="0">
                          <a:effectLst/>
                        </a:rPr>
                        <a:t>Worst grade</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12828442"/>
                  </a:ext>
                </a:extLst>
              </a:tr>
              <a:tr h="300310">
                <a:tc>
                  <a:txBody>
                    <a:bodyPr/>
                    <a:lstStyle/>
                    <a:p>
                      <a:pPr marL="360045" marR="0">
                        <a:lnSpc>
                          <a:spcPct val="100000"/>
                        </a:lnSpc>
                        <a:spcBef>
                          <a:spcPts val="0"/>
                        </a:spcBef>
                        <a:spcAft>
                          <a:spcPts val="800"/>
                        </a:spcAft>
                      </a:pPr>
                      <a:r>
                        <a:rPr lang="en-US" sz="1400" b="0">
                          <a:effectLst/>
                        </a:rPr>
                        <a:t>Grade 1</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28 (4.3)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35 (5.4)</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428896563"/>
                  </a:ext>
                </a:extLst>
              </a:tr>
              <a:tr h="300310">
                <a:tc>
                  <a:txBody>
                    <a:bodyPr/>
                    <a:lstStyle/>
                    <a:p>
                      <a:pPr marL="360045" marR="0">
                        <a:lnSpc>
                          <a:spcPct val="100000"/>
                        </a:lnSpc>
                        <a:spcBef>
                          <a:spcPts val="0"/>
                        </a:spcBef>
                        <a:spcAft>
                          <a:spcPts val="800"/>
                        </a:spcAft>
                      </a:pPr>
                      <a:r>
                        <a:rPr lang="en-US" sz="1400" b="0">
                          <a:effectLst/>
                        </a:rPr>
                        <a:t>Grade 2</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162 (24.8)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169 (26.0)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08399995"/>
                  </a:ext>
                </a:extLst>
              </a:tr>
              <a:tr h="300310">
                <a:tc>
                  <a:txBody>
                    <a:bodyPr/>
                    <a:lstStyle/>
                    <a:p>
                      <a:pPr marL="360045" marR="0">
                        <a:lnSpc>
                          <a:spcPct val="100000"/>
                        </a:lnSpc>
                        <a:spcBef>
                          <a:spcPts val="0"/>
                        </a:spcBef>
                        <a:spcAft>
                          <a:spcPts val="800"/>
                        </a:spcAft>
                      </a:pPr>
                      <a:r>
                        <a:rPr lang="en-US" sz="1400" b="0">
                          <a:effectLst/>
                        </a:rPr>
                        <a:t>Grade 3</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248 (38.0)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232 (35.7)</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14841888"/>
                  </a:ext>
                </a:extLst>
              </a:tr>
              <a:tr h="300310">
                <a:tc>
                  <a:txBody>
                    <a:bodyPr/>
                    <a:lstStyle/>
                    <a:p>
                      <a:pPr marL="360045" marR="0">
                        <a:lnSpc>
                          <a:spcPct val="100000"/>
                        </a:lnSpc>
                        <a:spcBef>
                          <a:spcPts val="0"/>
                        </a:spcBef>
                        <a:spcAft>
                          <a:spcPts val="800"/>
                        </a:spcAft>
                      </a:pPr>
                      <a:r>
                        <a:rPr lang="en-US" sz="1400" b="0">
                          <a:effectLst/>
                        </a:rPr>
                        <a:t>Grade 4</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183 (28.1)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181 (27.8)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468727392"/>
                  </a:ext>
                </a:extLst>
              </a:tr>
              <a:tr h="300310">
                <a:tc>
                  <a:txBody>
                    <a:bodyPr/>
                    <a:lstStyle/>
                    <a:p>
                      <a:pPr marL="360045" marR="0">
                        <a:lnSpc>
                          <a:spcPct val="100000"/>
                        </a:lnSpc>
                        <a:spcBef>
                          <a:spcPts val="0"/>
                        </a:spcBef>
                        <a:spcAft>
                          <a:spcPts val="800"/>
                        </a:spcAft>
                      </a:pPr>
                      <a:r>
                        <a:rPr lang="en-US" sz="1400" b="0">
                          <a:effectLst/>
                        </a:rPr>
                        <a:t>Grade 5</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27 (4.1)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26 (4.0)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24100207"/>
                  </a:ext>
                </a:extLst>
              </a:tr>
              <a:tr h="300310">
                <a:tc>
                  <a:txBody>
                    <a:bodyPr/>
                    <a:lstStyle/>
                    <a:p>
                      <a:pPr marL="0" marR="0">
                        <a:lnSpc>
                          <a:spcPct val="100000"/>
                        </a:lnSpc>
                        <a:spcBef>
                          <a:spcPts val="0"/>
                        </a:spcBef>
                        <a:spcAft>
                          <a:spcPts val="800"/>
                        </a:spcAft>
                      </a:pPr>
                      <a:r>
                        <a:rPr lang="en-US" sz="1400">
                          <a:effectLst/>
                        </a:rPr>
                        <a:t>Serious</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292 (44.8)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275 (42.3)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0752176"/>
                  </a:ext>
                </a:extLst>
              </a:tr>
              <a:tr h="554886">
                <a:tc>
                  <a:txBody>
                    <a:bodyPr/>
                    <a:lstStyle/>
                    <a:p>
                      <a:pPr marL="0" marR="0">
                        <a:lnSpc>
                          <a:spcPct val="100000"/>
                        </a:lnSpc>
                        <a:spcBef>
                          <a:spcPts val="0"/>
                        </a:spcBef>
                        <a:spcAft>
                          <a:spcPts val="800"/>
                        </a:spcAft>
                      </a:pPr>
                      <a:r>
                        <a:rPr lang="en-US" sz="1400">
                          <a:effectLst/>
                        </a:rPr>
                        <a:t>Adverse event leading to permanent treatment discontinuation — no. of patients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solidFill>
                      <a:schemeClr val="bg1">
                        <a:lumMod val="95000"/>
                      </a:schemeClr>
                    </a:solidFill>
                  </a:tcPr>
                </a:tc>
                <a:tc>
                  <a:txBody>
                    <a:bodyPr/>
                    <a:lstStyle/>
                    <a:p>
                      <a:pPr marL="0" marR="0" algn="ctr">
                        <a:lnSpc>
                          <a:spcPct val="100000"/>
                        </a:lnSpc>
                        <a:spcBef>
                          <a:spcPts val="0"/>
                        </a:spcBef>
                        <a:spcAft>
                          <a:spcPts val="800"/>
                        </a:spcAft>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75573493"/>
                  </a:ext>
                </a:extLst>
              </a:tr>
              <a:tr h="300310">
                <a:tc>
                  <a:txBody>
                    <a:bodyPr/>
                    <a:lstStyle/>
                    <a:p>
                      <a:pPr marL="360045" marR="0">
                        <a:lnSpc>
                          <a:spcPct val="100000"/>
                        </a:lnSpc>
                        <a:spcBef>
                          <a:spcPts val="0"/>
                        </a:spcBef>
                        <a:spcAft>
                          <a:spcPts val="800"/>
                        </a:spcAft>
                      </a:pPr>
                      <a:r>
                        <a:rPr lang="en-US" sz="1400" b="0" dirty="0">
                          <a:effectLst/>
                        </a:rPr>
                        <a:t>Darolutamide/placebo </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88 (13.5)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algn="ctr">
                        <a:lnSpc>
                          <a:spcPct val="100000"/>
                        </a:lnSpc>
                        <a:spcBef>
                          <a:spcPts val="0"/>
                        </a:spcBef>
                        <a:spcAft>
                          <a:spcPts val="800"/>
                        </a:spcAft>
                      </a:pPr>
                      <a:r>
                        <a:rPr lang="en-US" sz="1400">
                          <a:effectLst/>
                        </a:rPr>
                        <a:t>69 (10.6)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59023075"/>
                  </a:ext>
                </a:extLst>
              </a:tr>
              <a:tr h="300310">
                <a:tc>
                  <a:txBody>
                    <a:bodyPr/>
                    <a:lstStyle/>
                    <a:p>
                      <a:pPr marL="360045" marR="0">
                        <a:lnSpc>
                          <a:spcPct val="100000"/>
                        </a:lnSpc>
                        <a:spcBef>
                          <a:spcPts val="0"/>
                        </a:spcBef>
                        <a:spcAft>
                          <a:spcPts val="800"/>
                        </a:spcAft>
                      </a:pPr>
                      <a:r>
                        <a:rPr lang="en-US" sz="1400" b="0">
                          <a:effectLst/>
                        </a:rPr>
                        <a:t>Docetaxel</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800"/>
                        </a:spcAft>
                      </a:pPr>
                      <a:r>
                        <a:rPr lang="en-US" sz="1400">
                          <a:effectLst/>
                        </a:rPr>
                        <a:t>52 (8.0)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800"/>
                        </a:spcAft>
                      </a:pPr>
                      <a:r>
                        <a:rPr lang="en-US" sz="1400" dirty="0">
                          <a:effectLst/>
                        </a:rPr>
                        <a:t>67 (10.3)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2950" marR="32950" marT="32950" marB="32950">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4227392"/>
                  </a:ext>
                </a:extLst>
              </a:tr>
            </a:tbl>
          </a:graphicData>
        </a:graphic>
      </p:graphicFrame>
    </p:spTree>
    <p:extLst>
      <p:ext uri="{BB962C8B-B14F-4D97-AF65-F5344CB8AC3E}">
        <p14:creationId xmlns:p14="http://schemas.microsoft.com/office/powerpoint/2010/main" val="222950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B0979-8DE3-4EE5-9015-057F5247240C}"/>
              </a:ext>
            </a:extLst>
          </p:cNvPr>
          <p:cNvSpPr>
            <a:spLocks noGrp="1"/>
          </p:cNvSpPr>
          <p:nvPr>
            <p:ph type="title"/>
          </p:nvPr>
        </p:nvSpPr>
        <p:spPr>
          <a:xfrm>
            <a:off x="414840" y="181939"/>
            <a:ext cx="9804334" cy="782031"/>
          </a:xfrm>
        </p:spPr>
        <p:txBody>
          <a:bodyPr anchor="ctr"/>
          <a:lstStyle/>
          <a:p>
            <a:r>
              <a:rPr lang="en-US" cap="none" dirty="0"/>
              <a:t>ARASENS: Adverse Events</a:t>
            </a:r>
          </a:p>
        </p:txBody>
      </p:sp>
      <p:sp>
        <p:nvSpPr>
          <p:cNvPr id="5" name="TextBox 4">
            <a:extLst>
              <a:ext uri="{FF2B5EF4-FFF2-40B4-BE49-F238E27FC236}">
                <a16:creationId xmlns:a16="http://schemas.microsoft.com/office/drawing/2014/main" id="{DE23C7F8-BC4C-4728-BF70-36BC604B8FF9}"/>
              </a:ext>
            </a:extLst>
          </p:cNvPr>
          <p:cNvSpPr txBox="1"/>
          <p:nvPr/>
        </p:nvSpPr>
        <p:spPr bwMode="gray">
          <a:xfrm>
            <a:off x="9671680" y="4192991"/>
            <a:ext cx="24426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Arial"/>
                <a:cs typeface="Arial"/>
              </a:rPr>
              <a:t>*Patients may have had more than 1 treatment-emergent adverse event. Adverse events are described using the Medical Dictionary for Regulatory Activities preferred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lumMod val="50000"/>
                    <a:lumOff val="50000"/>
                  </a:srgbClr>
                </a:solidFill>
                <a:effectLst/>
                <a:uLnTx/>
                <a:uFillTx/>
                <a:latin typeface="Arial"/>
                <a:cs typeface="Arial"/>
              </a:rPr>
              <a:t>†</a:t>
            </a:r>
            <a:r>
              <a:rPr kumimoji="0" lang="en-US" sz="1000" b="0" i="0" u="none" strike="noStrike" kern="1200" cap="none" spc="0" normalizeH="0" baseline="0" noProof="0" dirty="0">
                <a:ln>
                  <a:noFill/>
                </a:ln>
                <a:solidFill>
                  <a:srgbClr val="000000">
                    <a:lumMod val="50000"/>
                    <a:lumOff val="50000"/>
                  </a:srgbClr>
                </a:solidFill>
                <a:effectLst/>
                <a:uLnTx/>
                <a:uFillTx/>
                <a:latin typeface="Arial"/>
                <a:cs typeface="Arial"/>
              </a:rPr>
              <a:t>Neutropenia includes preferred terms of leukopenia, neutropenia, decreased neutrophil count, and decreased white blood cell count.</a:t>
            </a:r>
          </a:p>
        </p:txBody>
      </p:sp>
      <p:graphicFrame>
        <p:nvGraphicFramePr>
          <p:cNvPr id="7" name="Table 6">
            <a:extLst>
              <a:ext uri="{FF2B5EF4-FFF2-40B4-BE49-F238E27FC236}">
                <a16:creationId xmlns:a16="http://schemas.microsoft.com/office/drawing/2014/main" id="{30BB9EAE-3F37-46D1-804A-975089D92E62}"/>
              </a:ext>
            </a:extLst>
          </p:cNvPr>
          <p:cNvGraphicFramePr>
            <a:graphicFrameLocks noGrp="1"/>
          </p:cNvGraphicFramePr>
          <p:nvPr>
            <p:extLst>
              <p:ext uri="{D42A27DB-BD31-4B8C-83A1-F6EECF244321}">
                <p14:modId xmlns:p14="http://schemas.microsoft.com/office/powerpoint/2010/main" val="974797295"/>
              </p:ext>
            </p:extLst>
          </p:nvPr>
        </p:nvGraphicFramePr>
        <p:xfrm>
          <a:off x="375512" y="1180597"/>
          <a:ext cx="9122863" cy="5587814"/>
        </p:xfrm>
        <a:graphic>
          <a:graphicData uri="http://schemas.openxmlformats.org/drawingml/2006/table">
            <a:tbl>
              <a:tblPr>
                <a:tableStyleId>{5C22544A-7EE6-4342-B048-85BDC9FD1C3A}</a:tableStyleId>
              </a:tblPr>
              <a:tblGrid>
                <a:gridCol w="2702121">
                  <a:extLst>
                    <a:ext uri="{9D8B030D-6E8A-4147-A177-3AD203B41FA5}">
                      <a16:colId xmlns:a16="http://schemas.microsoft.com/office/drawing/2014/main" val="1779737948"/>
                    </a:ext>
                  </a:extLst>
                </a:gridCol>
                <a:gridCol w="3210371">
                  <a:extLst>
                    <a:ext uri="{9D8B030D-6E8A-4147-A177-3AD203B41FA5}">
                      <a16:colId xmlns:a16="http://schemas.microsoft.com/office/drawing/2014/main" val="1117732283"/>
                    </a:ext>
                  </a:extLst>
                </a:gridCol>
                <a:gridCol w="3210371">
                  <a:extLst>
                    <a:ext uri="{9D8B030D-6E8A-4147-A177-3AD203B41FA5}">
                      <a16:colId xmlns:a16="http://schemas.microsoft.com/office/drawing/2014/main" val="1894791386"/>
                    </a:ext>
                  </a:extLst>
                </a:gridCol>
              </a:tblGrid>
              <a:tr h="254838">
                <a:tc rowSpan="2">
                  <a:txBody>
                    <a:bodyPr/>
                    <a:lstStyle/>
                    <a:p>
                      <a:pPr marL="91440" algn="l" fontAlgn="t"/>
                      <a:r>
                        <a:rPr lang="en-US" sz="1200" b="1" i="0" u="none" strike="noStrike" dirty="0">
                          <a:solidFill>
                            <a:schemeClr val="bg1"/>
                          </a:solidFill>
                          <a:effectLst/>
                          <a:latin typeface="+mn-lt"/>
                        </a:rPr>
                        <a:t>Adverse Event*</a:t>
                      </a:r>
                    </a:p>
                  </a:txBody>
                  <a:tcPr marL="6673" marR="6673" marT="0" marB="0" anchor="ctr">
                    <a:lnR w="12700" cap="flat" cmpd="sng" algn="ctr">
                      <a:solidFill>
                        <a:schemeClr val="bg2"/>
                      </a:solidFill>
                      <a:prstDash val="solid"/>
                      <a:round/>
                      <a:headEnd type="none" w="med" len="med"/>
                      <a:tailEnd type="none" w="med" len="med"/>
                    </a:lnR>
                    <a:solidFill>
                      <a:srgbClr val="1F4288"/>
                    </a:solidFill>
                  </a:tcPr>
                </a:tc>
                <a:tc>
                  <a:txBody>
                    <a:bodyPr/>
                    <a:lstStyle/>
                    <a:p>
                      <a:pPr algn="ctr" fontAlgn="t"/>
                      <a:r>
                        <a:rPr lang="en-US" sz="1200" b="1" i="0" u="none" strike="noStrike" dirty="0">
                          <a:solidFill>
                            <a:schemeClr val="bg1"/>
                          </a:solidFill>
                          <a:effectLst/>
                          <a:latin typeface="+mn-lt"/>
                        </a:rPr>
                        <a:t>Darolutamide + ADT</a:t>
                      </a:r>
                      <a:br>
                        <a:rPr lang="en-US" sz="1200" b="1" i="0" u="none" strike="noStrike" dirty="0">
                          <a:solidFill>
                            <a:schemeClr val="bg1"/>
                          </a:solidFill>
                          <a:effectLst/>
                          <a:latin typeface="+mn-lt"/>
                        </a:rPr>
                      </a:br>
                      <a:r>
                        <a:rPr lang="en-US" sz="1200" b="1" i="0" u="none" strike="noStrike" dirty="0">
                          <a:solidFill>
                            <a:schemeClr val="bg1"/>
                          </a:solidFill>
                          <a:effectLst/>
                          <a:latin typeface="+mn-lt"/>
                        </a:rPr>
                        <a:t>+ Docetaxel (N</a:t>
                      </a:r>
                      <a:r>
                        <a:rPr lang="en-US" sz="1200" b="1" i="0" u="none" strike="noStrike" kern="1200" dirty="0">
                          <a:solidFill>
                            <a:schemeClr val="bg1"/>
                          </a:solidFill>
                          <a:effectLst/>
                          <a:latin typeface="+mn-lt"/>
                          <a:ea typeface="+mn-ea"/>
                          <a:cs typeface="+mn-cs"/>
                        </a:rPr>
                        <a:t>=652)</a:t>
                      </a:r>
                    </a:p>
                  </a:txBody>
                  <a:tcPr marL="6673" marR="60053"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0B7EB"/>
                    </a:solidFill>
                  </a:tcPr>
                </a:tc>
                <a:tc>
                  <a:txBody>
                    <a:bodyPr/>
                    <a:lstStyle/>
                    <a:p>
                      <a:pPr algn="ctr" fontAlgn="t"/>
                      <a:r>
                        <a:rPr lang="en-US" sz="1200" b="1" i="0" u="none" strike="noStrike" dirty="0">
                          <a:solidFill>
                            <a:schemeClr val="bg1"/>
                          </a:solidFill>
                          <a:effectLst/>
                          <a:latin typeface="+mn-lt"/>
                        </a:rPr>
                        <a:t>Placebo + ADT</a:t>
                      </a:r>
                      <a:br>
                        <a:rPr lang="en-US" sz="1200" b="1" i="0" u="none" strike="noStrike" dirty="0">
                          <a:solidFill>
                            <a:schemeClr val="bg1"/>
                          </a:solidFill>
                          <a:effectLst/>
                          <a:latin typeface="+mn-lt"/>
                        </a:rPr>
                      </a:br>
                      <a:r>
                        <a:rPr lang="en-US" sz="1200" b="1" i="0" u="none" strike="noStrike" dirty="0">
                          <a:solidFill>
                            <a:schemeClr val="bg1"/>
                          </a:solidFill>
                          <a:effectLst/>
                          <a:latin typeface="+mn-lt"/>
                        </a:rPr>
                        <a:t>+ Docetaxel (N=</a:t>
                      </a:r>
                      <a:r>
                        <a:rPr lang="en-US" sz="1200" b="1" i="0" u="none" strike="noStrike" kern="1200" dirty="0">
                          <a:solidFill>
                            <a:schemeClr val="bg1"/>
                          </a:solidFill>
                          <a:effectLst/>
                          <a:latin typeface="+mn-lt"/>
                          <a:ea typeface="+mn-ea"/>
                          <a:cs typeface="+mn-cs"/>
                        </a:rPr>
                        <a:t>650)</a:t>
                      </a:r>
                    </a:p>
                  </a:txBody>
                  <a:tcPr marL="6673" marR="60053" marT="0" marB="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939598"/>
                    </a:solidFill>
                  </a:tcPr>
                </a:tc>
                <a:extLst>
                  <a:ext uri="{0D108BD9-81ED-4DB2-BD59-A6C34878D82A}">
                    <a16:rowId xmlns:a16="http://schemas.microsoft.com/office/drawing/2014/main" val="3746662875"/>
                  </a:ext>
                </a:extLst>
              </a:tr>
              <a:tr h="222437">
                <a:tc vMerge="1">
                  <a:txBody>
                    <a:bodyPr/>
                    <a:lstStyle/>
                    <a:p>
                      <a:pPr algn="l" fontAlgn="t"/>
                      <a:endParaRPr lang="en-US" sz="1400" b="0" i="0" u="none" strike="noStrike">
                        <a:solidFill>
                          <a:srgbClr val="000000"/>
                        </a:solidFill>
                        <a:effectLst/>
                        <a:latin typeface="Arial" panose="020B0604020202020204" pitchFamily="34" charset="0"/>
                      </a:endParaRPr>
                    </a:p>
                  </a:txBody>
                  <a:tcPr marL="6673" marR="6673" marT="6673" marB="0"/>
                </a:tc>
                <a:tc>
                  <a:txBody>
                    <a:bodyPr/>
                    <a:lstStyle/>
                    <a:p>
                      <a:pPr algn="ctr" fontAlgn="t"/>
                      <a:r>
                        <a:rPr lang="en-US" sz="1200" b="1" i="0" u="none" strike="noStrike" dirty="0">
                          <a:solidFill>
                            <a:schemeClr val="bg1"/>
                          </a:solidFill>
                          <a:effectLst/>
                          <a:latin typeface="+mn-lt"/>
                        </a:rPr>
                        <a:t>No. of patients (%)</a:t>
                      </a:r>
                    </a:p>
                  </a:txBody>
                  <a:tcPr marL="6673" marR="60053"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30B7EB"/>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n-lt"/>
                        </a:rPr>
                        <a:t>No. of patients (%)</a:t>
                      </a:r>
                    </a:p>
                  </a:txBody>
                  <a:tcPr marL="6673" marR="60053" marT="0" marB="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solidFill>
                      <a:srgbClr val="939598"/>
                    </a:solidFill>
                  </a:tcPr>
                </a:tc>
                <a:extLst>
                  <a:ext uri="{0D108BD9-81ED-4DB2-BD59-A6C34878D82A}">
                    <a16:rowId xmlns:a16="http://schemas.microsoft.com/office/drawing/2014/main" val="2565259554"/>
                  </a:ext>
                </a:extLst>
              </a:tr>
              <a:tr h="161877">
                <a:tc>
                  <a:txBody>
                    <a:bodyPr/>
                    <a:lstStyle/>
                    <a:p>
                      <a:pPr marL="91440" algn="l" fontAlgn="t"/>
                      <a:r>
                        <a:rPr lang="en-US" sz="1050" u="none" strike="noStrike" dirty="0">
                          <a:effectLst/>
                          <a:latin typeface="+mn-lt"/>
                        </a:rPr>
                        <a:t>Alopecia</a:t>
                      </a:r>
                      <a:endParaRPr lang="en-US" sz="1050" b="0" i="0" u="none" strike="noStrike" dirty="0">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264 (40.5)</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264 (40.6)</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0938099"/>
                  </a:ext>
                </a:extLst>
              </a:tr>
              <a:tr h="161877">
                <a:tc>
                  <a:txBody>
                    <a:bodyPr/>
                    <a:lstStyle/>
                    <a:p>
                      <a:pPr marL="91440" algn="l" fontAlgn="t"/>
                      <a:r>
                        <a:rPr lang="en-US" sz="1050" u="none" strike="noStrike">
                          <a:effectLst/>
                          <a:latin typeface="+mn-lt"/>
                        </a:rPr>
                        <a:t>Neutropenia</a:t>
                      </a:r>
                      <a:r>
                        <a:rPr lang="en-US" sz="1050" u="none" strike="noStrike" baseline="30000">
                          <a:effectLst/>
                          <a:latin typeface="+mn-lt"/>
                        </a:rPr>
                        <a:t>†</a:t>
                      </a:r>
                      <a:endParaRPr lang="en-US" sz="1050" b="0" i="0" u="none" strike="noStrike" baseline="30000">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256 (39.3)</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252 (38.8)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80970338"/>
                  </a:ext>
                </a:extLst>
              </a:tr>
              <a:tr h="161877">
                <a:tc>
                  <a:txBody>
                    <a:bodyPr/>
                    <a:lstStyle/>
                    <a:p>
                      <a:pPr marL="91440" algn="l" fontAlgn="t"/>
                      <a:r>
                        <a:rPr lang="en-US" sz="1050" u="none" strike="noStrike">
                          <a:effectLst/>
                          <a:latin typeface="+mn-lt"/>
                        </a:rPr>
                        <a:t>Fatigue</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216 (33.1)</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214 (32.9)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8631376"/>
                  </a:ext>
                </a:extLst>
              </a:tr>
              <a:tr h="161877">
                <a:tc>
                  <a:txBody>
                    <a:bodyPr/>
                    <a:lstStyle/>
                    <a:p>
                      <a:pPr marL="91440" algn="l" fontAlgn="t"/>
                      <a:r>
                        <a:rPr lang="en-US" sz="1050" u="none" strike="noStrike">
                          <a:effectLst/>
                          <a:latin typeface="+mn-lt"/>
                        </a:rPr>
                        <a:t>Anemia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181 (27.8)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163 (25.1)</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186950439"/>
                  </a:ext>
                </a:extLst>
              </a:tr>
              <a:tr h="161877">
                <a:tc>
                  <a:txBody>
                    <a:bodyPr/>
                    <a:lstStyle/>
                    <a:p>
                      <a:pPr marL="91440" algn="l" fontAlgn="t"/>
                      <a:r>
                        <a:rPr lang="en-US" sz="1050" u="none" strike="noStrike">
                          <a:effectLst/>
                          <a:latin typeface="+mn-lt"/>
                        </a:rPr>
                        <a:t>Arthralgia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178 (27.3)</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174 (26.8)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95651332"/>
                  </a:ext>
                </a:extLst>
              </a:tr>
              <a:tr h="161877">
                <a:tc>
                  <a:txBody>
                    <a:bodyPr/>
                    <a:lstStyle/>
                    <a:p>
                      <a:pPr marL="91440" algn="l" fontAlgn="t"/>
                      <a:r>
                        <a:rPr lang="en-US" sz="1050" u="none" strike="noStrike">
                          <a:effectLst/>
                          <a:latin typeface="+mn-lt"/>
                        </a:rPr>
                        <a:t>Peripheral edema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173 (26.5)</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169 (26.0)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48228776"/>
                  </a:ext>
                </a:extLst>
              </a:tr>
              <a:tr h="161877">
                <a:tc>
                  <a:txBody>
                    <a:bodyPr/>
                    <a:lstStyle/>
                    <a:p>
                      <a:pPr marL="91440" algn="l" fontAlgn="t"/>
                      <a:r>
                        <a:rPr lang="en-US" sz="1050" u="none" strike="noStrike">
                          <a:effectLst/>
                          <a:latin typeface="+mn-lt"/>
                        </a:rPr>
                        <a:t>Diarrhea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dirty="0">
                          <a:effectLst/>
                          <a:latin typeface="+mn-lt"/>
                        </a:rPr>
                        <a:t>167 (25.6)</a:t>
                      </a:r>
                      <a:endParaRPr lang="en-US" sz="1050" b="0" i="0" u="none" strike="noStrike" dirty="0">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156 (24.0)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9854855"/>
                  </a:ext>
                </a:extLst>
              </a:tr>
              <a:tr h="161877">
                <a:tc>
                  <a:txBody>
                    <a:bodyPr/>
                    <a:lstStyle/>
                    <a:p>
                      <a:pPr marL="91440" algn="l" fontAlgn="t"/>
                      <a:r>
                        <a:rPr lang="en-US" sz="1050" u="none" strike="noStrike">
                          <a:effectLst/>
                          <a:latin typeface="+mn-lt"/>
                        </a:rPr>
                        <a:t>Constipation</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147 (22.5)</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130 (20.0)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43233821"/>
                  </a:ext>
                </a:extLst>
              </a:tr>
              <a:tr h="161877">
                <a:tc>
                  <a:txBody>
                    <a:bodyPr/>
                    <a:lstStyle/>
                    <a:p>
                      <a:pPr marL="91440" algn="l" fontAlgn="t"/>
                      <a:r>
                        <a:rPr lang="en-US" sz="1050" u="none" strike="noStrike">
                          <a:effectLst/>
                          <a:latin typeface="+mn-lt"/>
                        </a:rPr>
                        <a:t>Hot flush</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124 (19.0)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122 (18.8)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44983768"/>
                  </a:ext>
                </a:extLst>
              </a:tr>
              <a:tr h="161877">
                <a:tc>
                  <a:txBody>
                    <a:bodyPr/>
                    <a:lstStyle/>
                    <a:p>
                      <a:pPr marL="91440" algn="l" fontAlgn="t"/>
                      <a:r>
                        <a:rPr lang="en-US" sz="1050" u="none" strike="noStrike">
                          <a:effectLst/>
                          <a:latin typeface="+mn-lt"/>
                        </a:rPr>
                        <a:t>Back pain</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123 (18.9)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123 (18.9)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863082994"/>
                  </a:ext>
                </a:extLst>
              </a:tr>
              <a:tr h="161877">
                <a:tc>
                  <a:txBody>
                    <a:bodyPr/>
                    <a:lstStyle/>
                    <a:p>
                      <a:pPr marL="91440" algn="l" fontAlgn="t"/>
                      <a:r>
                        <a:rPr lang="en-US" sz="1050" u="none" strike="noStrike">
                          <a:effectLst/>
                          <a:latin typeface="+mn-lt"/>
                        </a:rPr>
                        <a:t>Decreased appetite</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121 (18.6)</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85 (13.1)</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60896742"/>
                  </a:ext>
                </a:extLst>
              </a:tr>
              <a:tr h="161877">
                <a:tc>
                  <a:txBody>
                    <a:bodyPr/>
                    <a:lstStyle/>
                    <a:p>
                      <a:pPr marL="91440" algn="l" fontAlgn="t"/>
                      <a:r>
                        <a:rPr lang="en-US" sz="1050" u="none" strike="noStrike">
                          <a:effectLst/>
                          <a:latin typeface="+mn-lt"/>
                        </a:rPr>
                        <a:t>Increased weight</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116 (17.8)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102 (15.7)</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94319826"/>
                  </a:ext>
                </a:extLst>
              </a:tr>
              <a:tr h="161877">
                <a:tc>
                  <a:txBody>
                    <a:bodyPr/>
                    <a:lstStyle/>
                    <a:p>
                      <a:pPr marL="91440" algn="l" fontAlgn="t"/>
                      <a:r>
                        <a:rPr lang="en-US" sz="1050" u="none" strike="noStrike">
                          <a:effectLst/>
                          <a:latin typeface="+mn-lt"/>
                        </a:rPr>
                        <a:t>Nausea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115 (17.6)</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133 (20.5)</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75452589"/>
                  </a:ext>
                </a:extLst>
              </a:tr>
              <a:tr h="161877">
                <a:tc>
                  <a:txBody>
                    <a:bodyPr/>
                    <a:lstStyle/>
                    <a:p>
                      <a:pPr marL="91440" algn="l" fontAlgn="t"/>
                      <a:r>
                        <a:rPr lang="en-US" sz="1050" u="none" strike="noStrike">
                          <a:effectLst/>
                          <a:latin typeface="+mn-lt"/>
                        </a:rPr>
                        <a:t>Increased alanine aminotransferase</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102 (15.6)</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84 (12.9)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28233852"/>
                  </a:ext>
                </a:extLst>
              </a:tr>
              <a:tr h="161877">
                <a:tc>
                  <a:txBody>
                    <a:bodyPr/>
                    <a:lstStyle/>
                    <a:p>
                      <a:pPr marL="91440" algn="l" fontAlgn="t"/>
                      <a:r>
                        <a:rPr lang="en-US" sz="1050" u="none" strike="noStrike">
                          <a:effectLst/>
                          <a:latin typeface="+mn-lt"/>
                        </a:rPr>
                        <a:t>Pain in extremity</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98 (15.0)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78 (12.0)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6395695"/>
                  </a:ext>
                </a:extLst>
              </a:tr>
              <a:tr h="161877">
                <a:tc>
                  <a:txBody>
                    <a:bodyPr/>
                    <a:lstStyle/>
                    <a:p>
                      <a:pPr marL="91440" algn="l" fontAlgn="t"/>
                      <a:r>
                        <a:rPr lang="en-US" sz="1050" u="none" strike="noStrike">
                          <a:effectLst/>
                          <a:latin typeface="+mn-lt"/>
                        </a:rPr>
                        <a:t>Increased aspartate aminotransferase</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91 (14.0)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68 (10.5)</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8706119"/>
                  </a:ext>
                </a:extLst>
              </a:tr>
              <a:tr h="161877">
                <a:tc>
                  <a:txBody>
                    <a:bodyPr/>
                    <a:lstStyle/>
                    <a:p>
                      <a:pPr marL="91440" algn="l" fontAlgn="t"/>
                      <a:r>
                        <a:rPr lang="en-US" sz="1050" u="none" strike="noStrike">
                          <a:effectLst/>
                          <a:latin typeface="+mn-lt"/>
                        </a:rPr>
                        <a:t>Pyrexia</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86 (13.2)</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90 (13.8)</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5593705"/>
                  </a:ext>
                </a:extLst>
              </a:tr>
              <a:tr h="161877">
                <a:tc>
                  <a:txBody>
                    <a:bodyPr/>
                    <a:lstStyle/>
                    <a:p>
                      <a:pPr marL="91440" algn="l" fontAlgn="t"/>
                      <a:r>
                        <a:rPr lang="en-US" sz="1050" u="none" strike="noStrike">
                          <a:effectLst/>
                          <a:latin typeface="+mn-lt"/>
                        </a:rPr>
                        <a:t>Hypertension</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85 (13.0)</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59 (9.1)</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942491061"/>
                  </a:ext>
                </a:extLst>
              </a:tr>
              <a:tr h="161877">
                <a:tc>
                  <a:txBody>
                    <a:bodyPr/>
                    <a:lstStyle/>
                    <a:p>
                      <a:pPr marL="91440" algn="l" fontAlgn="t"/>
                      <a:r>
                        <a:rPr lang="en-US" sz="1050" u="none" strike="noStrike">
                          <a:effectLst/>
                          <a:latin typeface="+mn-lt"/>
                        </a:rPr>
                        <a:t>Cough</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84 (12.9)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u="none" strike="noStrike">
                          <a:effectLst/>
                          <a:latin typeface="+mn-lt"/>
                        </a:rPr>
                        <a:t>73 (11.2)</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1557267"/>
                  </a:ext>
                </a:extLst>
              </a:tr>
              <a:tr h="161877">
                <a:tc>
                  <a:txBody>
                    <a:bodyPr/>
                    <a:lstStyle/>
                    <a:p>
                      <a:pPr marL="91440" algn="l" fontAlgn="t"/>
                      <a:r>
                        <a:rPr lang="en-US" sz="1050" u="none" strike="noStrike">
                          <a:effectLst/>
                          <a:latin typeface="+mn-lt"/>
                        </a:rPr>
                        <a:t>Bone pain</a:t>
                      </a:r>
                      <a:endParaRPr lang="en-US" sz="1050" b="0" i="0" u="none" strike="noStrike">
                        <a:solidFill>
                          <a:srgbClr val="000000"/>
                        </a:solidFill>
                        <a:effectLst/>
                        <a:latin typeface="+mn-lt"/>
                      </a:endParaRP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81 (12.4)</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u="none" strike="noStrike">
                          <a:effectLst/>
                          <a:latin typeface="+mn-lt"/>
                        </a:rPr>
                        <a:t>84 (12.9)</a:t>
                      </a:r>
                      <a:endParaRPr lang="en-US" sz="1050" b="0" i="0" u="none" strike="noStrike">
                        <a:solidFill>
                          <a:srgbClr val="000000"/>
                        </a:solidFill>
                        <a:effectLst/>
                        <a:latin typeface="+mn-lt"/>
                      </a:endParaRP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13206760"/>
                  </a:ext>
                </a:extLst>
              </a:tr>
              <a:tr h="16187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050" b="0" i="0" u="none" strike="noStrike">
                          <a:solidFill>
                            <a:srgbClr val="000000"/>
                          </a:solidFill>
                          <a:effectLst/>
                          <a:latin typeface="+mn-lt"/>
                        </a:rPr>
                        <a:t>Peripheral neuropathy</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50" u="none" strike="noStrike" kern="1200">
                          <a:solidFill>
                            <a:schemeClr val="dk1"/>
                          </a:solidFill>
                          <a:effectLst/>
                          <a:latin typeface="+mn-lt"/>
                          <a:ea typeface="+mn-ea"/>
                          <a:cs typeface="+mn-cs"/>
                        </a:rPr>
                        <a:t>76 (11.7)</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a:solidFill>
                            <a:srgbClr val="000000"/>
                          </a:solidFill>
                          <a:effectLst/>
                          <a:latin typeface="+mn-lt"/>
                        </a:rPr>
                        <a:t>67 (10.3)</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0120349"/>
                  </a:ext>
                </a:extLst>
              </a:tr>
              <a:tr h="150372">
                <a:tc>
                  <a:txBody>
                    <a:bodyPr/>
                    <a:lstStyle/>
                    <a:p>
                      <a:pPr marL="91440" algn="l" fontAlgn="t"/>
                      <a:r>
                        <a:rPr lang="en-US" sz="1050" b="0" i="0" u="none" strike="noStrike">
                          <a:solidFill>
                            <a:srgbClr val="000000"/>
                          </a:solidFill>
                          <a:effectLst/>
                          <a:latin typeface="+mn-lt"/>
                        </a:rPr>
                        <a:t>Insomnia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74 (11.3)</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b="0" i="0" u="none" strike="noStrike">
                          <a:solidFill>
                            <a:srgbClr val="000000"/>
                          </a:solidFill>
                          <a:effectLst/>
                          <a:latin typeface="+mn-lt"/>
                        </a:rPr>
                        <a:t>81 (12.5)</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30187299"/>
                  </a:ext>
                </a:extLst>
              </a:tr>
              <a:tr h="150372">
                <a:tc>
                  <a:txBody>
                    <a:bodyPr/>
                    <a:lstStyle/>
                    <a:p>
                      <a:pPr marL="91440" algn="l" fontAlgn="t"/>
                      <a:r>
                        <a:rPr lang="en-US" sz="1050" b="0" i="0" u="none" strike="noStrike">
                          <a:solidFill>
                            <a:srgbClr val="000000"/>
                          </a:solidFill>
                          <a:effectLst/>
                          <a:latin typeface="+mn-lt"/>
                        </a:rPr>
                        <a:t>Hyperglycemia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74 (11.3)</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a:solidFill>
                            <a:srgbClr val="000000"/>
                          </a:solidFill>
                          <a:effectLst/>
                          <a:latin typeface="+mn-lt"/>
                        </a:rPr>
                        <a:t>61 (9.4)</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37214176"/>
                  </a:ext>
                </a:extLst>
              </a:tr>
              <a:tr h="150372">
                <a:tc>
                  <a:txBody>
                    <a:bodyPr/>
                    <a:lstStyle/>
                    <a:p>
                      <a:pPr marL="91440" algn="l" fontAlgn="t"/>
                      <a:r>
                        <a:rPr lang="en-US" sz="1050" b="0" i="0" u="none" strike="noStrike">
                          <a:solidFill>
                            <a:srgbClr val="000000"/>
                          </a:solidFill>
                          <a:effectLst/>
                          <a:latin typeface="+mn-lt"/>
                        </a:rPr>
                        <a:t>Myalgia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73 (11.2)</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b="0" i="0" u="none" strike="noStrike">
                          <a:solidFill>
                            <a:srgbClr val="000000"/>
                          </a:solidFill>
                          <a:effectLst/>
                          <a:latin typeface="+mn-lt"/>
                        </a:rPr>
                        <a:t>63 (9.7)</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25163875"/>
                  </a:ext>
                </a:extLst>
              </a:tr>
              <a:tr h="150372">
                <a:tc>
                  <a:txBody>
                    <a:bodyPr/>
                    <a:lstStyle/>
                    <a:p>
                      <a:pPr marL="91440" algn="l" fontAlgn="t"/>
                      <a:r>
                        <a:rPr lang="en-US" sz="1050" b="0" i="0" u="none" strike="noStrike">
                          <a:solidFill>
                            <a:srgbClr val="000000"/>
                          </a:solidFill>
                          <a:effectLst/>
                          <a:latin typeface="+mn-lt"/>
                        </a:rPr>
                        <a:t>Dysgeusia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69 (10.6)</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a:solidFill>
                            <a:srgbClr val="000000"/>
                          </a:solidFill>
                          <a:effectLst/>
                          <a:latin typeface="+mn-lt"/>
                        </a:rPr>
                        <a:t>80 (12.3)</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53736572"/>
                  </a:ext>
                </a:extLst>
              </a:tr>
              <a:tr h="150372">
                <a:tc>
                  <a:txBody>
                    <a:bodyPr/>
                    <a:lstStyle/>
                    <a:p>
                      <a:pPr marL="91440" algn="l" fontAlgn="t"/>
                      <a:r>
                        <a:rPr lang="en-US" sz="1050" b="0" i="0" u="none" strike="noStrike">
                          <a:solidFill>
                            <a:srgbClr val="000000"/>
                          </a:solidFill>
                          <a:effectLst/>
                          <a:latin typeface="+mn-lt"/>
                        </a:rPr>
                        <a:t>Asthenia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68 (10.4)</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b="0" i="0" u="none" strike="noStrike">
                          <a:solidFill>
                            <a:srgbClr val="000000"/>
                          </a:solidFill>
                          <a:effectLst/>
                          <a:latin typeface="+mn-lt"/>
                        </a:rPr>
                        <a:t>65 (10.0)</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946407695"/>
                  </a:ext>
                </a:extLst>
              </a:tr>
              <a:tr h="150372">
                <a:tc>
                  <a:txBody>
                    <a:bodyPr/>
                    <a:lstStyle/>
                    <a:p>
                      <a:pPr marL="91440" algn="l" fontAlgn="t"/>
                      <a:r>
                        <a:rPr lang="en-US" sz="1050" b="0" i="0" u="none" strike="noStrike">
                          <a:solidFill>
                            <a:srgbClr val="000000"/>
                          </a:solidFill>
                          <a:effectLst/>
                          <a:latin typeface="+mn-lt"/>
                        </a:rPr>
                        <a:t>Stomatitis</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66 (10.1)</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a:solidFill>
                            <a:srgbClr val="000000"/>
                          </a:solidFill>
                          <a:effectLst/>
                          <a:latin typeface="+mn-lt"/>
                        </a:rPr>
                        <a:t>57 (8.8)</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07924573"/>
                  </a:ext>
                </a:extLst>
              </a:tr>
              <a:tr h="150372">
                <a:tc>
                  <a:txBody>
                    <a:bodyPr/>
                    <a:lstStyle/>
                    <a:p>
                      <a:pPr marL="91440" algn="l" fontAlgn="t"/>
                      <a:r>
                        <a:rPr lang="en-US" sz="1050" b="0" i="0" u="none" strike="noStrike">
                          <a:solidFill>
                            <a:srgbClr val="000000"/>
                          </a:solidFill>
                          <a:effectLst/>
                          <a:latin typeface="+mn-lt"/>
                        </a:rPr>
                        <a:t>Peripheral sensory neuropathy</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65 (10.0)</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b="0" i="0" u="none" strike="noStrike">
                          <a:solidFill>
                            <a:srgbClr val="000000"/>
                          </a:solidFill>
                          <a:effectLst/>
                          <a:latin typeface="+mn-lt"/>
                        </a:rPr>
                        <a:t>67 (10.3)</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28917045"/>
                  </a:ext>
                </a:extLst>
              </a:tr>
              <a:tr h="150372">
                <a:tc>
                  <a:txBody>
                    <a:bodyPr/>
                    <a:lstStyle/>
                    <a:p>
                      <a:pPr marL="91440" algn="l" fontAlgn="t"/>
                      <a:r>
                        <a:rPr lang="en-US" sz="1050" b="0" i="0" u="none" strike="noStrike">
                          <a:solidFill>
                            <a:srgbClr val="000000"/>
                          </a:solidFill>
                          <a:effectLst/>
                          <a:latin typeface="+mn-lt"/>
                        </a:rPr>
                        <a:t>Urinary tract infection</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61 (9.4)</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a:solidFill>
                            <a:srgbClr val="000000"/>
                          </a:solidFill>
                          <a:effectLst/>
                          <a:latin typeface="+mn-lt"/>
                        </a:rPr>
                        <a:t>67 (10.3)</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72317661"/>
                  </a:ext>
                </a:extLst>
              </a:tr>
              <a:tr h="150372">
                <a:tc>
                  <a:txBody>
                    <a:bodyPr/>
                    <a:lstStyle/>
                    <a:p>
                      <a:pPr marL="91440" algn="l" fontAlgn="t"/>
                      <a:r>
                        <a:rPr lang="en-US" sz="1050" b="0" i="0" u="none" strike="noStrike">
                          <a:solidFill>
                            <a:srgbClr val="000000"/>
                          </a:solidFill>
                          <a:effectLst/>
                          <a:latin typeface="+mn-lt"/>
                        </a:rPr>
                        <a:t>Dyspnea</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59 (9.0)</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050" b="0" i="0" u="none" strike="noStrike">
                          <a:solidFill>
                            <a:srgbClr val="000000"/>
                          </a:solidFill>
                          <a:effectLst/>
                          <a:latin typeface="+mn-lt"/>
                        </a:rPr>
                        <a:t>71 (10.9)</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59935812"/>
                  </a:ext>
                </a:extLst>
              </a:tr>
              <a:tr h="150372">
                <a:tc>
                  <a:txBody>
                    <a:bodyPr/>
                    <a:lstStyle/>
                    <a:p>
                      <a:pPr marL="91440" algn="l" fontAlgn="t"/>
                      <a:r>
                        <a:rPr lang="en-US" sz="1050" b="0" i="0" u="none" strike="noStrike">
                          <a:solidFill>
                            <a:srgbClr val="000000"/>
                          </a:solidFill>
                          <a:effectLst/>
                          <a:latin typeface="+mn-lt"/>
                        </a:rPr>
                        <a:t>Malaise</a:t>
                      </a:r>
                    </a:p>
                  </a:txBody>
                  <a:tcPr marL="0" marR="0" marT="0" marB="0">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t" latinLnBrk="0" hangingPunct="1"/>
                      <a:r>
                        <a:rPr lang="en-US" sz="1050" u="none" strike="noStrike" kern="1200">
                          <a:solidFill>
                            <a:schemeClr val="dk1"/>
                          </a:solidFill>
                          <a:effectLst/>
                          <a:latin typeface="+mn-lt"/>
                          <a:ea typeface="+mn-ea"/>
                          <a:cs typeface="+mn-cs"/>
                        </a:rPr>
                        <a:t>57 (8.7)</a:t>
                      </a: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t"/>
                      <a:r>
                        <a:rPr lang="en-US" sz="1050" b="0" i="0" u="none" strike="noStrike" dirty="0">
                          <a:solidFill>
                            <a:srgbClr val="000000"/>
                          </a:solidFill>
                          <a:effectLst/>
                          <a:latin typeface="+mn-lt"/>
                        </a:rPr>
                        <a:t>66 (10.2)</a:t>
                      </a:r>
                    </a:p>
                  </a:txBody>
                  <a:tcPr marL="0" marR="0" marT="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5781782"/>
                  </a:ext>
                </a:extLst>
              </a:tr>
            </a:tbl>
          </a:graphicData>
        </a:graphic>
      </p:graphicFrame>
      <p:sp>
        <p:nvSpPr>
          <p:cNvPr id="12" name="Footer Placeholder 4">
            <a:extLst>
              <a:ext uri="{FF2B5EF4-FFF2-40B4-BE49-F238E27FC236}">
                <a16:creationId xmlns:a16="http://schemas.microsoft.com/office/drawing/2014/main" id="{73E541E0-0C41-4207-92F7-C72D33E12C43}"/>
              </a:ext>
            </a:extLst>
          </p:cNvPr>
          <p:cNvSpPr txBox="1">
            <a:spLocks/>
          </p:cNvSpPr>
          <p:nvPr/>
        </p:nvSpPr>
        <p:spPr>
          <a:xfrm>
            <a:off x="9452655" y="6486012"/>
            <a:ext cx="2686336" cy="380098"/>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rgbClr val="7F7F7F"/>
                </a:solidFill>
              </a:rPr>
              <a:t>Smith MR, et al. </a:t>
            </a:r>
            <a:r>
              <a:rPr lang="en-US" sz="700" dirty="0" err="1">
                <a:solidFill>
                  <a:srgbClr val="7F7F7F"/>
                </a:solidFill>
              </a:rPr>
              <a:t>Darolutamide</a:t>
            </a:r>
            <a:r>
              <a:rPr lang="en-US" sz="700" dirty="0">
                <a:solidFill>
                  <a:srgbClr val="7F7F7F"/>
                </a:solidFill>
              </a:rPr>
              <a:t> and Survival in Metastatic, Hormone-Sensitive Prostate Cancer. N </a:t>
            </a:r>
            <a:r>
              <a:rPr lang="en-US" sz="700" dirty="0" err="1">
                <a:solidFill>
                  <a:srgbClr val="7F7F7F"/>
                </a:solidFill>
              </a:rPr>
              <a:t>Engl</a:t>
            </a:r>
            <a:r>
              <a:rPr lang="en-US" sz="700" dirty="0">
                <a:solidFill>
                  <a:srgbClr val="7F7F7F"/>
                </a:solidFill>
              </a:rPr>
              <a:t> J Med. 2022 Mar 24;386(12):1132-1142. </a:t>
            </a:r>
            <a:r>
              <a:rPr lang="en-US" sz="700" dirty="0" err="1">
                <a:solidFill>
                  <a:srgbClr val="7F7F7F"/>
                </a:solidFill>
              </a:rPr>
              <a:t>doi</a:t>
            </a:r>
            <a:r>
              <a:rPr lang="en-US" sz="700" dirty="0">
                <a:solidFill>
                  <a:srgbClr val="7F7F7F"/>
                </a:solidFill>
              </a:rPr>
              <a:t>: 10.1056/NEJMoa2119115</a:t>
            </a:r>
            <a:endParaRPr kumimoji="0" lang="en-US" sz="700" b="0" i="0" u="none" strike="noStrike" kern="1200" cap="none" spc="0" normalizeH="0" baseline="0" noProof="0" dirty="0">
              <a:ln>
                <a:noFill/>
              </a:ln>
              <a:solidFill>
                <a:srgbClr val="000000">
                  <a:lumMod val="50000"/>
                  <a:lumOff val="50000"/>
                </a:srgbClr>
              </a:solidFill>
              <a:effectLst/>
              <a:uLnTx/>
              <a:uFillTx/>
              <a:latin typeface="Arial"/>
              <a:cs typeface="Arial"/>
            </a:endParaRPr>
          </a:p>
        </p:txBody>
      </p:sp>
      <p:grpSp>
        <p:nvGrpSpPr>
          <p:cNvPr id="6" name="Group 5">
            <a:extLst>
              <a:ext uri="{FF2B5EF4-FFF2-40B4-BE49-F238E27FC236}">
                <a16:creationId xmlns:a16="http://schemas.microsoft.com/office/drawing/2014/main" id="{E569B15E-FF83-4185-8BBB-8E75A4F6904F}"/>
              </a:ext>
            </a:extLst>
          </p:cNvPr>
          <p:cNvGrpSpPr/>
          <p:nvPr/>
        </p:nvGrpSpPr>
        <p:grpSpPr>
          <a:xfrm>
            <a:off x="9452655" y="1204969"/>
            <a:ext cx="2661685" cy="2978284"/>
            <a:chOff x="9632621" y="3695061"/>
            <a:chExt cx="2661685" cy="2978284"/>
          </a:xfrm>
        </p:grpSpPr>
        <p:sp>
          <p:nvSpPr>
            <p:cNvPr id="8" name="Rectangle 7">
              <a:extLst>
                <a:ext uri="{FF2B5EF4-FFF2-40B4-BE49-F238E27FC236}">
                  <a16:creationId xmlns:a16="http://schemas.microsoft.com/office/drawing/2014/main" id="{9B838EF8-CFF6-4B79-9435-3D40FCC5CAD2}"/>
                </a:ext>
              </a:extLst>
            </p:cNvPr>
            <p:cNvSpPr/>
            <p:nvPr/>
          </p:nvSpPr>
          <p:spPr>
            <a:xfrm>
              <a:off x="9851646" y="3980300"/>
              <a:ext cx="2442660" cy="2693045"/>
            </a:xfrm>
            <a:prstGeom prst="rect">
              <a:avLst/>
            </a:prstGeom>
            <a:solidFill>
              <a:schemeClr val="accent1"/>
            </a:solidFill>
          </p:spPr>
          <p:txBody>
            <a:bodyPr wrap="square" lIns="182880" tIns="182880" rIns="73152"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cs typeface="Arial"/>
                </a:rPr>
                <a:t>The incidences of the most common adverse events, many of which are known toxicities of docetaxel, were highest during the docetaxel treatment period for both groups and progressively decreased thereafter.</a:t>
              </a:r>
            </a:p>
          </p:txBody>
        </p:sp>
        <p:grpSp>
          <p:nvGrpSpPr>
            <p:cNvPr id="9" name="Group 8">
              <a:extLst>
                <a:ext uri="{FF2B5EF4-FFF2-40B4-BE49-F238E27FC236}">
                  <a16:creationId xmlns:a16="http://schemas.microsoft.com/office/drawing/2014/main" id="{61D17A56-6D7C-42C0-80A2-EC8B29F0185F}"/>
                </a:ext>
              </a:extLst>
            </p:cNvPr>
            <p:cNvGrpSpPr/>
            <p:nvPr/>
          </p:nvGrpSpPr>
          <p:grpSpPr>
            <a:xfrm>
              <a:off x="9632621" y="3695061"/>
              <a:ext cx="548640" cy="548640"/>
              <a:chOff x="10281535" y="2527900"/>
              <a:chExt cx="548640" cy="548640"/>
            </a:xfrm>
          </p:grpSpPr>
          <p:sp>
            <p:nvSpPr>
              <p:cNvPr id="10" name="Oval 9">
                <a:extLst>
                  <a:ext uri="{FF2B5EF4-FFF2-40B4-BE49-F238E27FC236}">
                    <a16:creationId xmlns:a16="http://schemas.microsoft.com/office/drawing/2014/main" id="{0F42EDBA-0108-48BA-BB83-DBE56BED18ED}"/>
                  </a:ext>
                </a:extLst>
              </p:cNvPr>
              <p:cNvSpPr/>
              <p:nvPr/>
            </p:nvSpPr>
            <p:spPr bwMode="gray">
              <a:xfrm>
                <a:off x="10281535" y="2527900"/>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pic>
            <p:nvPicPr>
              <p:cNvPr id="11" name="Graphic 10" descr="Lightbulb and gear">
                <a:extLst>
                  <a:ext uri="{FF2B5EF4-FFF2-40B4-BE49-F238E27FC236}">
                    <a16:creationId xmlns:a16="http://schemas.microsoft.com/office/drawing/2014/main" id="{B638FE8C-6BDA-4EE9-A87E-66896614FF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7255" y="2553666"/>
                <a:ext cx="457200" cy="457200"/>
              </a:xfrm>
              <a:prstGeom prst="rect">
                <a:avLst/>
              </a:prstGeom>
            </p:spPr>
          </p:pic>
        </p:grpSp>
      </p:grpSp>
    </p:spTree>
    <p:extLst>
      <p:ext uri="{BB962C8B-B14F-4D97-AF65-F5344CB8AC3E}">
        <p14:creationId xmlns:p14="http://schemas.microsoft.com/office/powerpoint/2010/main" val="3244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A965F-3FBC-4519-A3B5-42F657787024}"/>
              </a:ext>
            </a:extLst>
          </p:cNvPr>
          <p:cNvSpPr>
            <a:spLocks noGrp="1"/>
          </p:cNvSpPr>
          <p:nvPr>
            <p:ph type="title"/>
          </p:nvPr>
        </p:nvSpPr>
        <p:spPr>
          <a:xfrm>
            <a:off x="414839" y="181939"/>
            <a:ext cx="10009321" cy="782031"/>
          </a:xfrm>
        </p:spPr>
        <p:txBody>
          <a:bodyPr anchor="ctr"/>
          <a:lstStyle/>
          <a:p>
            <a:r>
              <a:rPr lang="en-US" cap="none" dirty="0"/>
              <a:t>ARASENS: Adverse Events of Interest</a:t>
            </a:r>
          </a:p>
        </p:txBody>
      </p:sp>
      <p:graphicFrame>
        <p:nvGraphicFramePr>
          <p:cNvPr id="5" name="Table 4">
            <a:extLst>
              <a:ext uri="{FF2B5EF4-FFF2-40B4-BE49-F238E27FC236}">
                <a16:creationId xmlns:a16="http://schemas.microsoft.com/office/drawing/2014/main" id="{7C8ACA6F-50D8-45FF-8FC2-B6500472FEEE}"/>
              </a:ext>
            </a:extLst>
          </p:cNvPr>
          <p:cNvGraphicFramePr>
            <a:graphicFrameLocks noGrp="1"/>
          </p:cNvGraphicFramePr>
          <p:nvPr>
            <p:extLst>
              <p:ext uri="{D42A27DB-BD31-4B8C-83A1-F6EECF244321}">
                <p14:modId xmlns:p14="http://schemas.microsoft.com/office/powerpoint/2010/main" val="562618232"/>
              </p:ext>
            </p:extLst>
          </p:nvPr>
        </p:nvGraphicFramePr>
        <p:xfrm>
          <a:off x="414840" y="1061442"/>
          <a:ext cx="9106186" cy="5718048"/>
        </p:xfrm>
        <a:graphic>
          <a:graphicData uri="http://schemas.openxmlformats.org/drawingml/2006/table">
            <a:tbl>
              <a:tblPr>
                <a:tableStyleId>{5C22544A-7EE6-4342-B048-85BDC9FD1C3A}</a:tableStyleId>
              </a:tblPr>
              <a:tblGrid>
                <a:gridCol w="4050358">
                  <a:extLst>
                    <a:ext uri="{9D8B030D-6E8A-4147-A177-3AD203B41FA5}">
                      <a16:colId xmlns:a16="http://schemas.microsoft.com/office/drawing/2014/main" val="1062992252"/>
                    </a:ext>
                  </a:extLst>
                </a:gridCol>
                <a:gridCol w="2527914">
                  <a:extLst>
                    <a:ext uri="{9D8B030D-6E8A-4147-A177-3AD203B41FA5}">
                      <a16:colId xmlns:a16="http://schemas.microsoft.com/office/drawing/2014/main" val="2170764255"/>
                    </a:ext>
                  </a:extLst>
                </a:gridCol>
                <a:gridCol w="2527914">
                  <a:extLst>
                    <a:ext uri="{9D8B030D-6E8A-4147-A177-3AD203B41FA5}">
                      <a16:colId xmlns:a16="http://schemas.microsoft.com/office/drawing/2014/main" val="3245215673"/>
                    </a:ext>
                  </a:extLst>
                </a:gridCol>
              </a:tblGrid>
              <a:tr h="810786">
                <a:tc rowSpan="2">
                  <a:txBody>
                    <a:bodyPr/>
                    <a:lstStyle/>
                    <a:p>
                      <a:pPr algn="l" fontAlgn="t"/>
                      <a:r>
                        <a:rPr lang="en-US" sz="1400" b="1" i="0" u="none" strike="noStrike" dirty="0">
                          <a:solidFill>
                            <a:schemeClr val="bg1"/>
                          </a:solidFill>
                          <a:effectLst/>
                          <a:latin typeface="+mn-lt"/>
                        </a:rPr>
                        <a:t>Adverse Event</a:t>
                      </a:r>
                    </a:p>
                  </a:txBody>
                  <a:tcPr marL="6673" marR="6673"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F4288"/>
                    </a:solidFill>
                  </a:tcPr>
                </a:tc>
                <a:tc>
                  <a:txBody>
                    <a:bodyPr/>
                    <a:lstStyle/>
                    <a:p>
                      <a:pPr algn="ctr" fontAlgn="t"/>
                      <a:r>
                        <a:rPr lang="en-US" sz="1400" b="1" i="0" u="none" strike="noStrike" dirty="0">
                          <a:solidFill>
                            <a:schemeClr val="bg1"/>
                          </a:solidFill>
                          <a:effectLst/>
                          <a:latin typeface="+mn-lt"/>
                        </a:rPr>
                        <a:t>Darolutamide + ADT</a:t>
                      </a:r>
                      <a:br>
                        <a:rPr lang="en-US" sz="1400" b="1" i="0" u="none" strike="noStrike" dirty="0">
                          <a:solidFill>
                            <a:schemeClr val="bg1"/>
                          </a:solidFill>
                          <a:effectLst/>
                          <a:latin typeface="+mn-lt"/>
                        </a:rPr>
                      </a:br>
                      <a:r>
                        <a:rPr lang="en-US" sz="1400" b="1" i="0" u="none" strike="noStrike" dirty="0">
                          <a:solidFill>
                            <a:schemeClr val="bg1"/>
                          </a:solidFill>
                          <a:effectLst/>
                          <a:latin typeface="+mn-lt"/>
                        </a:rPr>
                        <a:t>+ Docetaxel</a:t>
                      </a:r>
                      <a:br>
                        <a:rPr lang="en-US" sz="1400" b="1" i="0" u="none" strike="noStrike" dirty="0">
                          <a:solidFill>
                            <a:schemeClr val="bg1"/>
                          </a:solidFill>
                          <a:effectLst/>
                          <a:latin typeface="+mn-lt"/>
                        </a:rPr>
                      </a:br>
                      <a:r>
                        <a:rPr lang="en-US" sz="1400" b="1" i="0" u="none" strike="noStrike" dirty="0">
                          <a:solidFill>
                            <a:schemeClr val="bg1"/>
                          </a:solidFill>
                          <a:effectLst/>
                          <a:latin typeface="+mn-lt"/>
                        </a:rPr>
                        <a:t>(N=652)</a:t>
                      </a:r>
                    </a:p>
                  </a:txBody>
                  <a:tcPr marL="6673" marR="60053" marT="91440" marB="914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pPr algn="ctr" fontAlgn="t"/>
                      <a:r>
                        <a:rPr lang="en-US" sz="1400" b="1" i="0" u="none" strike="noStrike" dirty="0">
                          <a:solidFill>
                            <a:schemeClr val="bg1"/>
                          </a:solidFill>
                          <a:effectLst/>
                          <a:latin typeface="+mn-lt"/>
                        </a:rPr>
                        <a:t>Placebo + ADT</a:t>
                      </a:r>
                      <a:br>
                        <a:rPr lang="en-US" sz="1400" b="1" i="0" u="none" strike="noStrike" dirty="0">
                          <a:solidFill>
                            <a:schemeClr val="bg1"/>
                          </a:solidFill>
                          <a:effectLst/>
                          <a:latin typeface="+mn-lt"/>
                        </a:rPr>
                      </a:br>
                      <a:r>
                        <a:rPr lang="en-US" sz="1400" b="1" i="0" u="none" strike="noStrike" dirty="0">
                          <a:solidFill>
                            <a:schemeClr val="bg1"/>
                          </a:solidFill>
                          <a:effectLst/>
                          <a:latin typeface="+mn-lt"/>
                        </a:rPr>
                        <a:t>+ Docetaxel</a:t>
                      </a:r>
                    </a:p>
                    <a:p>
                      <a:pPr algn="ctr" fontAlgn="t"/>
                      <a:r>
                        <a:rPr lang="en-US" sz="1400" b="1" i="0" u="none" strike="noStrike" dirty="0">
                          <a:solidFill>
                            <a:schemeClr val="bg1"/>
                          </a:solidFill>
                          <a:effectLst/>
                          <a:latin typeface="+mn-lt"/>
                        </a:rPr>
                        <a:t>(N=650)</a:t>
                      </a:r>
                    </a:p>
                  </a:txBody>
                  <a:tcPr marL="6673" marR="60053" marT="91440" marB="914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39598"/>
                    </a:solidFill>
                  </a:tcPr>
                </a:tc>
                <a:extLst>
                  <a:ext uri="{0D108BD9-81ED-4DB2-BD59-A6C34878D82A}">
                    <a16:rowId xmlns:a16="http://schemas.microsoft.com/office/drawing/2014/main" val="1419995592"/>
                  </a:ext>
                </a:extLst>
              </a:tr>
              <a:tr h="390378">
                <a:tc vMerge="1">
                  <a:txBody>
                    <a:bodyPr/>
                    <a:lstStyle/>
                    <a:p>
                      <a:pPr algn="l" fontAlgn="t"/>
                      <a:endParaRPr lang="en-US" sz="1400" b="0" i="0" u="none" strike="noStrike">
                        <a:solidFill>
                          <a:srgbClr val="000000"/>
                        </a:solidFill>
                        <a:effectLst/>
                        <a:latin typeface="Arial" panose="020B0604020202020204" pitchFamily="34" charset="0"/>
                      </a:endParaRPr>
                    </a:p>
                  </a:txBody>
                  <a:tcPr marL="6673" marR="6673" marT="6673" marB="0"/>
                </a:tc>
                <a:tc>
                  <a:txBody>
                    <a:bodyPr/>
                    <a:lstStyle/>
                    <a:p>
                      <a:pPr algn="ctr" fontAlgn="t"/>
                      <a:r>
                        <a:rPr lang="en-US" sz="1400" b="1" i="0" u="none" strike="noStrike" dirty="0">
                          <a:solidFill>
                            <a:schemeClr val="bg1"/>
                          </a:solidFill>
                          <a:effectLst/>
                          <a:latin typeface="+mn-lt"/>
                        </a:rPr>
                        <a:t>No. of patients (%)</a:t>
                      </a:r>
                    </a:p>
                  </a:txBody>
                  <a:tcPr marL="6673" marR="60053" marT="91440" marB="914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mn-lt"/>
                        </a:rPr>
                        <a:t>No. of patients (%)</a:t>
                      </a:r>
                    </a:p>
                  </a:txBody>
                  <a:tcPr marL="6673" marR="60053" marT="91440" marB="9144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39598"/>
                    </a:solidFill>
                  </a:tcPr>
                </a:tc>
                <a:extLst>
                  <a:ext uri="{0D108BD9-81ED-4DB2-BD59-A6C34878D82A}">
                    <a16:rowId xmlns:a16="http://schemas.microsoft.com/office/drawing/2014/main" val="2658196256"/>
                  </a:ext>
                </a:extLst>
              </a:tr>
              <a:tr h="246239">
                <a:tc gridSpan="3">
                  <a:txBody>
                    <a:bodyPr/>
                    <a:lstStyle/>
                    <a:p>
                      <a:pPr algn="l" fontAlgn="t"/>
                      <a:r>
                        <a:rPr lang="en-US" sz="1400" b="1" i="0" u="none" strike="noStrike">
                          <a:solidFill>
                            <a:schemeClr val="tx1"/>
                          </a:solidFill>
                          <a:effectLst/>
                          <a:latin typeface="+mn-lt"/>
                        </a:rPr>
                        <a:t>Events commonly associated with ADT or ARPI therapy</a:t>
                      </a:r>
                    </a:p>
                  </a:txBody>
                  <a:tcPr marL="6673" marR="6673" marT="18288" marB="18288" anchor="ctr">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400" b="0" i="0" u="none" strike="noStrike">
                        <a:solidFill>
                          <a:schemeClr val="tx1"/>
                        </a:solidFill>
                        <a:effectLst/>
                        <a:latin typeface="+mn-lt"/>
                      </a:endParaRPr>
                    </a:p>
                  </a:txBody>
                  <a:tcPr marL="6673" marR="600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400" b="0" i="0" u="none" strike="noStrike">
                        <a:solidFill>
                          <a:schemeClr val="tx1"/>
                        </a:solidFill>
                        <a:effectLst/>
                        <a:latin typeface="+mn-lt"/>
                      </a:endParaRPr>
                    </a:p>
                  </a:txBody>
                  <a:tcPr marL="6673" marR="60053"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190805148"/>
                  </a:ext>
                </a:extLst>
              </a:tr>
              <a:tr h="246239">
                <a:tc>
                  <a:txBody>
                    <a:bodyPr/>
                    <a:lstStyle/>
                    <a:p>
                      <a:pPr algn="l" fontAlgn="t"/>
                      <a:r>
                        <a:rPr lang="en-US" sz="1400" b="0" i="0" u="none" strike="noStrike">
                          <a:solidFill>
                            <a:srgbClr val="000000"/>
                          </a:solidFill>
                          <a:effectLst/>
                          <a:latin typeface="Arial" panose="020B0604020202020204" pitchFamily="34" charset="0"/>
                        </a:rPr>
                        <a:t>Fatigue</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216 (33.1)</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214 (32.9)</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7384310"/>
                  </a:ext>
                </a:extLst>
              </a:tr>
              <a:tr h="246239">
                <a:tc>
                  <a:txBody>
                    <a:bodyPr/>
                    <a:lstStyle/>
                    <a:p>
                      <a:pPr algn="l" fontAlgn="t"/>
                      <a:r>
                        <a:rPr lang="en-US" sz="1400" b="0" i="0" u="none" strike="noStrike">
                          <a:solidFill>
                            <a:srgbClr val="000000"/>
                          </a:solidFill>
                          <a:effectLst/>
                          <a:latin typeface="Arial" panose="020B0604020202020204" pitchFamily="34" charset="0"/>
                        </a:rPr>
                        <a:t>Vasodilatation and flushing</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133 (20.4)</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141 (21.7)</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35001006"/>
                  </a:ext>
                </a:extLst>
              </a:tr>
              <a:tr h="246239">
                <a:tc>
                  <a:txBody>
                    <a:bodyPr/>
                    <a:lstStyle/>
                    <a:p>
                      <a:pPr algn="l" fontAlgn="t"/>
                      <a:r>
                        <a:rPr lang="en-US" sz="1400" b="0" i="0" u="none" strike="noStrike">
                          <a:solidFill>
                            <a:srgbClr val="000000"/>
                          </a:solidFill>
                          <a:effectLst/>
                          <a:latin typeface="Arial" panose="020B0604020202020204" pitchFamily="34" charset="0"/>
                        </a:rPr>
                        <a:t>Rash</a:t>
                      </a:r>
                      <a:r>
                        <a:rPr lang="en-US" sz="1400" b="0" i="0" u="none" strike="noStrike">
                          <a:solidFill>
                            <a:srgbClr val="000000"/>
                          </a:solidFill>
                          <a:effectLst/>
                          <a:latin typeface="Trebuchet MS" panose="020B0603020202020204" pitchFamily="34" charset="0"/>
                        </a:rPr>
                        <a:t>*</a:t>
                      </a:r>
                      <a:endParaRPr lang="en-US" sz="1400" b="0" i="0" u="none" strike="noStrike">
                        <a:solidFill>
                          <a:srgbClr val="000000"/>
                        </a:solidFill>
                        <a:effectLst/>
                        <a:latin typeface="Arial" panose="020B0604020202020204" pitchFamily="34" charset="0"/>
                      </a:endParaRP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dirty="0">
                          <a:solidFill>
                            <a:srgbClr val="000000"/>
                          </a:solidFill>
                          <a:effectLst/>
                          <a:latin typeface="Arial" panose="020B0604020202020204" pitchFamily="34" charset="0"/>
                        </a:rPr>
                        <a:t>108 (16.6)</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88 (13.5)</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6550373"/>
                  </a:ext>
                </a:extLst>
              </a:tr>
              <a:tr h="246239">
                <a:tc>
                  <a:txBody>
                    <a:bodyPr/>
                    <a:lstStyle/>
                    <a:p>
                      <a:pPr algn="l" fontAlgn="t"/>
                      <a:r>
                        <a:rPr lang="en-US" sz="1400" b="0" i="0" u="none" strike="noStrike">
                          <a:solidFill>
                            <a:srgbClr val="000000"/>
                          </a:solidFill>
                          <a:effectLst/>
                          <a:latin typeface="Arial" panose="020B0604020202020204" pitchFamily="34" charset="0"/>
                        </a:rPr>
                        <a:t>Diabetes mellitus and hyperglycemia</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99 (15.2)</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93 (14.3)</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9814184"/>
                  </a:ext>
                </a:extLst>
              </a:tr>
              <a:tr h="246239">
                <a:tc>
                  <a:txBody>
                    <a:bodyPr/>
                    <a:lstStyle/>
                    <a:p>
                      <a:pPr algn="l" fontAlgn="t"/>
                      <a:r>
                        <a:rPr lang="en-US" sz="1400" b="0" i="0" u="none" strike="noStrike">
                          <a:solidFill>
                            <a:srgbClr val="000000"/>
                          </a:solidFill>
                          <a:effectLst/>
                          <a:latin typeface="Arial" panose="020B0604020202020204" pitchFamily="34" charset="0"/>
                        </a:rPr>
                        <a:t>Hypertension</a:t>
                      </a:r>
                      <a:r>
                        <a:rPr lang="en-US" sz="1400" b="0" i="0" u="none" strike="noStrike" baseline="30000">
                          <a:solidFill>
                            <a:srgbClr val="000000"/>
                          </a:solidFill>
                          <a:effectLst/>
                          <a:latin typeface="Trebuchet MS" panose="020B0603020202020204" pitchFamily="34" charset="0"/>
                        </a:rPr>
                        <a:t>†</a:t>
                      </a:r>
                      <a:endParaRPr lang="en-US" sz="1400" b="0" i="0" u="none" strike="noStrike" baseline="30000">
                        <a:solidFill>
                          <a:srgbClr val="000000"/>
                        </a:solidFill>
                        <a:effectLst/>
                        <a:latin typeface="Arial" panose="020B0604020202020204" pitchFamily="34" charset="0"/>
                      </a:endParaRP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89 (13.7)</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60 (9.2)</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1601080"/>
                  </a:ext>
                </a:extLst>
              </a:tr>
              <a:tr h="246239">
                <a:tc>
                  <a:txBody>
                    <a:bodyPr/>
                    <a:lstStyle/>
                    <a:p>
                      <a:pPr algn="l" fontAlgn="t"/>
                      <a:r>
                        <a:rPr lang="en-US" sz="1400" b="0" i="0" u="none" strike="noStrike" dirty="0">
                          <a:solidFill>
                            <a:srgbClr val="000000"/>
                          </a:solidFill>
                          <a:effectLst/>
                          <a:latin typeface="Arial" panose="020B0604020202020204" pitchFamily="34" charset="0"/>
                        </a:rPr>
                        <a:t>Cardiac disorder</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71 (10.9)</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76 (11.7)</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16017008"/>
                  </a:ext>
                </a:extLst>
              </a:tr>
              <a:tr h="246239">
                <a:tc>
                  <a:txBody>
                    <a:bodyPr/>
                    <a:lstStyle/>
                    <a:p>
                      <a:pPr algn="l" fontAlgn="t"/>
                      <a:r>
                        <a:rPr lang="en-US" sz="1400" b="0" i="0" u="none" strike="noStrike">
                          <a:solidFill>
                            <a:srgbClr val="000000"/>
                          </a:solidFill>
                          <a:effectLst/>
                          <a:latin typeface="Arial" panose="020B0604020202020204" pitchFamily="34" charset="0"/>
                        </a:rPr>
                        <a:t>Cardiac arrhythmia</a:t>
                      </a:r>
                      <a:r>
                        <a:rPr lang="en-US" sz="1400" b="0" i="0" u="none" strike="noStrike" kern="1200" baseline="30000">
                          <a:solidFill>
                            <a:srgbClr val="000000"/>
                          </a:solidFill>
                          <a:effectLst/>
                          <a:latin typeface="Trebuchet MS" panose="020B0603020202020204" pitchFamily="34" charset="0"/>
                          <a:ea typeface="+mn-ea"/>
                          <a:cs typeface="+mn-cs"/>
                        </a:rPr>
                        <a:t>†</a:t>
                      </a:r>
                    </a:p>
                  </a:txBody>
                  <a:tcPr marL="25717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52 (8.0)</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55 (8.5)</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2766528"/>
                  </a:ext>
                </a:extLst>
              </a:tr>
              <a:tr h="246239">
                <a:tc>
                  <a:txBody>
                    <a:bodyPr/>
                    <a:lstStyle/>
                    <a:p>
                      <a:pPr algn="l" fontAlgn="t"/>
                      <a:r>
                        <a:rPr lang="en-US" sz="1400" b="0" i="0" u="none" strike="noStrike">
                          <a:solidFill>
                            <a:srgbClr val="000000"/>
                          </a:solidFill>
                          <a:effectLst/>
                          <a:latin typeface="Arial" panose="020B0604020202020204" pitchFamily="34" charset="0"/>
                        </a:rPr>
                        <a:t>Coronary artery disorder</a:t>
                      </a:r>
                      <a:r>
                        <a:rPr lang="en-US" sz="1400" b="0" i="0" u="none" strike="noStrike" kern="1200" baseline="30000">
                          <a:solidFill>
                            <a:srgbClr val="000000"/>
                          </a:solidFill>
                          <a:effectLst/>
                          <a:latin typeface="Trebuchet MS" panose="020B0603020202020204" pitchFamily="34" charset="0"/>
                          <a:ea typeface="+mn-ea"/>
                          <a:cs typeface="+mn-cs"/>
                        </a:rPr>
                        <a:t>†</a:t>
                      </a:r>
                    </a:p>
                  </a:txBody>
                  <a:tcPr marL="25717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dirty="0">
                          <a:solidFill>
                            <a:srgbClr val="000000"/>
                          </a:solidFill>
                          <a:effectLst/>
                          <a:latin typeface="Arial" panose="020B0604020202020204" pitchFamily="34" charset="0"/>
                        </a:rPr>
                        <a:t>19 (2.9)</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13 (2.0)</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864808"/>
                  </a:ext>
                </a:extLst>
              </a:tr>
              <a:tr h="246239">
                <a:tc>
                  <a:txBody>
                    <a:bodyPr/>
                    <a:lstStyle/>
                    <a:p>
                      <a:pPr algn="l" fontAlgn="t"/>
                      <a:r>
                        <a:rPr lang="en-US" sz="1400" b="0" i="0" u="none" strike="noStrike">
                          <a:solidFill>
                            <a:srgbClr val="000000"/>
                          </a:solidFill>
                          <a:effectLst/>
                          <a:latin typeface="Arial" panose="020B0604020202020204" pitchFamily="34" charset="0"/>
                        </a:rPr>
                        <a:t>Heart failure</a:t>
                      </a:r>
                      <a:r>
                        <a:rPr lang="en-US" sz="1400" b="0" i="0" u="none" strike="noStrike" kern="1200" baseline="30000">
                          <a:solidFill>
                            <a:srgbClr val="000000"/>
                          </a:solidFill>
                          <a:effectLst/>
                          <a:latin typeface="Trebuchet MS" panose="020B0603020202020204" pitchFamily="34" charset="0"/>
                          <a:ea typeface="+mn-ea"/>
                          <a:cs typeface="+mn-cs"/>
                        </a:rPr>
                        <a:t>†</a:t>
                      </a:r>
                    </a:p>
                  </a:txBody>
                  <a:tcPr marL="25717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4 (0.6)</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13 (2.0)</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823393"/>
                  </a:ext>
                </a:extLst>
              </a:tr>
              <a:tr h="246239">
                <a:tc>
                  <a:txBody>
                    <a:bodyPr/>
                    <a:lstStyle/>
                    <a:p>
                      <a:pPr algn="l" fontAlgn="t"/>
                      <a:r>
                        <a:rPr lang="en-US" sz="1400" b="0" i="0" u="none" strike="noStrike">
                          <a:solidFill>
                            <a:srgbClr val="000000"/>
                          </a:solidFill>
                          <a:effectLst/>
                          <a:latin typeface="Arial" panose="020B0604020202020204" pitchFamily="34" charset="0"/>
                        </a:rPr>
                        <a:t>Bone fracture</a:t>
                      </a:r>
                      <a:r>
                        <a:rPr lang="en-US" sz="1400" b="0" i="0" u="none" strike="noStrike" kern="1200" baseline="30000">
                          <a:solidFill>
                            <a:srgbClr val="000000"/>
                          </a:solidFill>
                          <a:effectLst/>
                          <a:latin typeface="Trebuchet MS" panose="020B0603020202020204" pitchFamily="34" charset="0"/>
                          <a:ea typeface="+mn-ea"/>
                          <a:cs typeface="+mn-cs"/>
                        </a:rPr>
                        <a:t>‡</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49 (7.5)</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33 (5.1)</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78796318"/>
                  </a:ext>
                </a:extLst>
              </a:tr>
              <a:tr h="246239">
                <a:tc>
                  <a:txBody>
                    <a:bodyPr/>
                    <a:lstStyle/>
                    <a:p>
                      <a:pPr algn="l" fontAlgn="t"/>
                      <a:r>
                        <a:rPr lang="en-US" sz="1400" b="0" i="0" u="none" strike="noStrike">
                          <a:solidFill>
                            <a:srgbClr val="000000"/>
                          </a:solidFill>
                          <a:effectLst/>
                          <a:latin typeface="Arial" panose="020B0604020202020204" pitchFamily="34" charset="0"/>
                        </a:rPr>
                        <a:t>Falls, including accident</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43 (6.6)</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30 (4.6)</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4980174"/>
                  </a:ext>
                </a:extLst>
              </a:tr>
              <a:tr h="246239">
                <a:tc>
                  <a:txBody>
                    <a:bodyPr/>
                    <a:lstStyle/>
                    <a:p>
                      <a:pPr algn="l" fontAlgn="t"/>
                      <a:r>
                        <a:rPr lang="en-US" sz="1400" b="0" i="0" u="none" strike="noStrike">
                          <a:solidFill>
                            <a:srgbClr val="000000"/>
                          </a:solidFill>
                          <a:effectLst/>
                          <a:latin typeface="Arial" panose="020B0604020202020204" pitchFamily="34" charset="0"/>
                        </a:rPr>
                        <a:t>Mental-impairment disorder</a:t>
                      </a:r>
                      <a:r>
                        <a:rPr lang="en-US" sz="1400" b="0" i="0" u="none" strike="noStrike" kern="1200" baseline="30000">
                          <a:solidFill>
                            <a:srgbClr val="000000"/>
                          </a:solidFill>
                          <a:effectLst/>
                          <a:latin typeface="Trebuchet MS" panose="020B0603020202020204" pitchFamily="34" charset="0"/>
                          <a:ea typeface="+mn-ea"/>
                          <a:cs typeface="+mn-cs"/>
                        </a:rPr>
                        <a:t>†</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23 (3.5)</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15 (2.3)</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33260417"/>
                  </a:ext>
                </a:extLst>
              </a:tr>
              <a:tr h="246239">
                <a:tc>
                  <a:txBody>
                    <a:bodyPr/>
                    <a:lstStyle/>
                    <a:p>
                      <a:pPr algn="l" fontAlgn="t"/>
                      <a:r>
                        <a:rPr lang="en-US" sz="1400" b="0" i="0" u="none" strike="noStrike">
                          <a:solidFill>
                            <a:srgbClr val="000000"/>
                          </a:solidFill>
                          <a:effectLst/>
                          <a:latin typeface="Arial" panose="020B0604020202020204" pitchFamily="34" charset="0"/>
                        </a:rPr>
                        <a:t>Weight decreased</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22 (3.4)</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35 (5.4)</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3759998"/>
                  </a:ext>
                </a:extLst>
              </a:tr>
              <a:tr h="246239">
                <a:tc>
                  <a:txBody>
                    <a:bodyPr/>
                    <a:lstStyle/>
                    <a:p>
                      <a:pPr algn="l" fontAlgn="t"/>
                      <a:r>
                        <a:rPr lang="en-US" sz="1400" b="0" i="0" u="none" strike="noStrike">
                          <a:solidFill>
                            <a:srgbClr val="000000"/>
                          </a:solidFill>
                          <a:effectLst/>
                          <a:latin typeface="Arial" panose="020B0604020202020204" pitchFamily="34" charset="0"/>
                        </a:rPr>
                        <a:t>Depressed-mood disorder</a:t>
                      </a:r>
                      <a:r>
                        <a:rPr lang="en-US" sz="1400" b="0" i="0" u="none" strike="noStrike" kern="1200" baseline="30000">
                          <a:solidFill>
                            <a:srgbClr val="000000"/>
                          </a:solidFill>
                          <a:effectLst/>
                          <a:latin typeface="Trebuchet MS" panose="020B0603020202020204" pitchFamily="34" charset="0"/>
                          <a:ea typeface="+mn-ea"/>
                          <a:cs typeface="+mn-cs"/>
                        </a:rPr>
                        <a:t>†</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21 (3.2)</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24 (3.7)</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9288506"/>
                  </a:ext>
                </a:extLst>
              </a:tr>
              <a:tr h="246239">
                <a:tc>
                  <a:txBody>
                    <a:bodyPr/>
                    <a:lstStyle/>
                    <a:p>
                      <a:pPr algn="l" fontAlgn="t"/>
                      <a:r>
                        <a:rPr lang="en-US" sz="1400" b="0" i="0" u="none" strike="noStrike">
                          <a:solidFill>
                            <a:srgbClr val="000000"/>
                          </a:solidFill>
                          <a:effectLst/>
                          <a:latin typeface="Arial" panose="020B0604020202020204" pitchFamily="34" charset="0"/>
                        </a:rPr>
                        <a:t>Breast disorders/gynecomastia</a:t>
                      </a:r>
                      <a:r>
                        <a:rPr lang="en-US" sz="1400" b="0" i="0" u="none" strike="noStrike" kern="1200" baseline="30000">
                          <a:solidFill>
                            <a:srgbClr val="000000"/>
                          </a:solidFill>
                          <a:effectLst/>
                          <a:latin typeface="Trebuchet MS" panose="020B0603020202020204" pitchFamily="34" charset="0"/>
                          <a:ea typeface="+mn-ea"/>
                          <a:cs typeface="+mn-cs"/>
                        </a:rPr>
                        <a:t>†</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21 (3.2)</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10 (1.5)</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69546226"/>
                  </a:ext>
                </a:extLst>
              </a:tr>
              <a:tr h="246239">
                <a:tc>
                  <a:txBody>
                    <a:bodyPr/>
                    <a:lstStyle/>
                    <a:p>
                      <a:pPr algn="l" fontAlgn="t"/>
                      <a:r>
                        <a:rPr lang="en-US" sz="1400" b="0" i="0" u="none" strike="noStrike">
                          <a:solidFill>
                            <a:srgbClr val="000000"/>
                          </a:solidFill>
                          <a:effectLst/>
                          <a:latin typeface="Arial" panose="020B0604020202020204" pitchFamily="34" charset="0"/>
                        </a:rPr>
                        <a:t>Cerebral ischemia</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8 (1.2)</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t"/>
                      <a:r>
                        <a:rPr lang="en-US" sz="1400" b="0" i="0" u="none" strike="noStrike">
                          <a:solidFill>
                            <a:srgbClr val="000000"/>
                          </a:solidFill>
                          <a:effectLst/>
                          <a:latin typeface="Arial" panose="020B0604020202020204" pitchFamily="34" charset="0"/>
                        </a:rPr>
                        <a:t>8 (1.2)</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4458107"/>
                  </a:ext>
                </a:extLst>
              </a:tr>
              <a:tr h="246239">
                <a:tc>
                  <a:txBody>
                    <a:bodyPr/>
                    <a:lstStyle/>
                    <a:p>
                      <a:pPr algn="l" fontAlgn="t"/>
                      <a:r>
                        <a:rPr lang="en-US" sz="1400" b="0" i="0" u="none" strike="noStrike">
                          <a:solidFill>
                            <a:srgbClr val="000000"/>
                          </a:solidFill>
                          <a:effectLst/>
                          <a:latin typeface="Arial" panose="020B0604020202020204" pitchFamily="34" charset="0"/>
                        </a:rPr>
                        <a:t>Seizure</a:t>
                      </a:r>
                    </a:p>
                  </a:txBody>
                  <a:tcPr marL="85725" marR="9525" marT="18288" marB="18288">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400" b="0" i="0" u="none" strike="noStrike">
                          <a:solidFill>
                            <a:srgbClr val="000000"/>
                          </a:solidFill>
                          <a:effectLst/>
                          <a:latin typeface="Arial" panose="020B0604020202020204" pitchFamily="34" charset="0"/>
                        </a:rPr>
                        <a:t>4 (0.6)</a:t>
                      </a:r>
                    </a:p>
                  </a:txBody>
                  <a:tcPr marL="0" marR="0" marT="18288" marB="1828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t"/>
                      <a:r>
                        <a:rPr lang="en-US" sz="1400" b="0" i="0" u="none" strike="noStrike" dirty="0">
                          <a:solidFill>
                            <a:srgbClr val="000000"/>
                          </a:solidFill>
                          <a:effectLst/>
                          <a:latin typeface="Arial" panose="020B0604020202020204" pitchFamily="34" charset="0"/>
                        </a:rPr>
                        <a:t>1 (0.2)</a:t>
                      </a:r>
                    </a:p>
                  </a:txBody>
                  <a:tcPr marL="0" marR="0" marT="18288" marB="1828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85658082"/>
                  </a:ext>
                </a:extLst>
              </a:tr>
            </a:tbl>
          </a:graphicData>
        </a:graphic>
      </p:graphicFrame>
      <p:sp>
        <p:nvSpPr>
          <p:cNvPr id="6" name="Footer Placeholder 4">
            <a:extLst>
              <a:ext uri="{FF2B5EF4-FFF2-40B4-BE49-F238E27FC236}">
                <a16:creationId xmlns:a16="http://schemas.microsoft.com/office/drawing/2014/main" id="{532F4D09-AC08-44F0-AA39-4E12A88BFA52}"/>
              </a:ext>
            </a:extLst>
          </p:cNvPr>
          <p:cNvSpPr txBox="1">
            <a:spLocks/>
          </p:cNvSpPr>
          <p:nvPr/>
        </p:nvSpPr>
        <p:spPr>
          <a:xfrm>
            <a:off x="9727837" y="4910794"/>
            <a:ext cx="2394770" cy="680549"/>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rgbClr val="7F7F7F"/>
                </a:solidFill>
              </a:rPr>
              <a:t>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a:t>
            </a:r>
            <a:endParaRPr lang="en-US" sz="800" b="0" i="0" u="none" strike="noStrike" dirty="0">
              <a:solidFill>
                <a:schemeClr val="tx1">
                  <a:lumMod val="50000"/>
                  <a:lumOff val="50000"/>
                </a:schemeClr>
              </a:solidFill>
              <a:effectLst/>
              <a:latin typeface="+mn-lt"/>
            </a:endParaRPr>
          </a:p>
        </p:txBody>
      </p:sp>
      <p:grpSp>
        <p:nvGrpSpPr>
          <p:cNvPr id="27" name="Group 26">
            <a:extLst>
              <a:ext uri="{FF2B5EF4-FFF2-40B4-BE49-F238E27FC236}">
                <a16:creationId xmlns:a16="http://schemas.microsoft.com/office/drawing/2014/main" id="{B088EB29-54F0-44CE-8DB0-0FE43C61A96D}"/>
              </a:ext>
            </a:extLst>
          </p:cNvPr>
          <p:cNvGrpSpPr/>
          <p:nvPr/>
        </p:nvGrpSpPr>
        <p:grpSpPr>
          <a:xfrm>
            <a:off x="9678341" y="1197143"/>
            <a:ext cx="2394770" cy="2369957"/>
            <a:chOff x="9678341" y="3780167"/>
            <a:chExt cx="2394770" cy="2369957"/>
          </a:xfrm>
        </p:grpSpPr>
        <p:sp>
          <p:nvSpPr>
            <p:cNvPr id="28" name="Rectangle 27">
              <a:extLst>
                <a:ext uri="{FF2B5EF4-FFF2-40B4-BE49-F238E27FC236}">
                  <a16:creationId xmlns:a16="http://schemas.microsoft.com/office/drawing/2014/main" id="{AB252508-C9B8-46F6-8913-A9B6FB7D0121}"/>
                </a:ext>
              </a:extLst>
            </p:cNvPr>
            <p:cNvSpPr/>
            <p:nvPr/>
          </p:nvSpPr>
          <p:spPr>
            <a:xfrm>
              <a:off x="9754870" y="3980299"/>
              <a:ext cx="2318241" cy="2169825"/>
            </a:xfrm>
            <a:prstGeom prst="rect">
              <a:avLst/>
            </a:prstGeom>
            <a:solidFill>
              <a:schemeClr val="accent1"/>
            </a:solidFill>
          </p:spPr>
          <p:txBody>
            <a:bodyPr wrap="square" lIns="182880" tIns="182880" rIns="73152">
              <a:spAutoFit/>
            </a:bodyPr>
            <a:lstStyle/>
            <a:p>
              <a:pPr lvl="0" defTabSz="1219170">
                <a:defRPr/>
              </a:pPr>
              <a:endParaRPr lang="en-US" sz="1400" dirty="0">
                <a:solidFill>
                  <a:schemeClr val="bg1"/>
                </a:solidFill>
              </a:endParaRPr>
            </a:p>
            <a:p>
              <a:pPr lvl="0" defTabSz="1219170">
                <a:defRPr/>
              </a:pPr>
              <a:r>
                <a:rPr lang="en-US" sz="1400" dirty="0">
                  <a:solidFill>
                    <a:schemeClr val="bg1"/>
                  </a:solidFill>
                </a:rPr>
                <a:t>In ARASENS, the low rates of AEs typically associated with AR pathway inhibitors are consistent with the favorable safety profile of </a:t>
              </a:r>
              <a:r>
                <a:rPr lang="en-US" sz="1400" dirty="0" err="1">
                  <a:solidFill>
                    <a:schemeClr val="bg1"/>
                  </a:solidFill>
                </a:rPr>
                <a:t>darolutamide</a:t>
              </a:r>
              <a:r>
                <a:rPr lang="en-US" sz="1400" dirty="0">
                  <a:solidFill>
                    <a:schemeClr val="bg1"/>
                  </a:solidFill>
                </a:rPr>
                <a:t> in patients with </a:t>
              </a:r>
              <a:r>
                <a:rPr lang="en-US" sz="1400" dirty="0" err="1">
                  <a:solidFill>
                    <a:schemeClr val="bg1"/>
                  </a:solidFill>
                </a:rPr>
                <a:t>nmCRPC</a:t>
              </a:r>
              <a:r>
                <a:rPr lang="en-US" sz="1400" dirty="0">
                  <a:solidFill>
                    <a:schemeClr val="bg1"/>
                  </a:solidFill>
                </a:rPr>
                <a:t>.</a:t>
              </a:r>
            </a:p>
          </p:txBody>
        </p:sp>
        <p:grpSp>
          <p:nvGrpSpPr>
            <p:cNvPr id="29" name="Group 28">
              <a:extLst>
                <a:ext uri="{FF2B5EF4-FFF2-40B4-BE49-F238E27FC236}">
                  <a16:creationId xmlns:a16="http://schemas.microsoft.com/office/drawing/2014/main" id="{ACC3EC95-C7C0-4C53-BE25-45324F266070}"/>
                </a:ext>
              </a:extLst>
            </p:cNvPr>
            <p:cNvGrpSpPr/>
            <p:nvPr/>
          </p:nvGrpSpPr>
          <p:grpSpPr>
            <a:xfrm>
              <a:off x="9678341" y="3780167"/>
              <a:ext cx="548640" cy="548640"/>
              <a:chOff x="10327255" y="2613006"/>
              <a:chExt cx="548640" cy="548640"/>
            </a:xfrm>
          </p:grpSpPr>
          <p:sp>
            <p:nvSpPr>
              <p:cNvPr id="30" name="Oval 29">
                <a:extLst>
                  <a:ext uri="{FF2B5EF4-FFF2-40B4-BE49-F238E27FC236}">
                    <a16:creationId xmlns:a16="http://schemas.microsoft.com/office/drawing/2014/main" id="{57BF00E4-CDD5-41B6-B80F-E45E7A484054}"/>
                  </a:ext>
                </a:extLst>
              </p:cNvPr>
              <p:cNvSpPr/>
              <p:nvPr/>
            </p:nvSpPr>
            <p:spPr bwMode="gray">
              <a:xfrm>
                <a:off x="10327255" y="2613006"/>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 name="Graphic 30" descr="Lightbulb and gear">
                <a:extLst>
                  <a:ext uri="{FF2B5EF4-FFF2-40B4-BE49-F238E27FC236}">
                    <a16:creationId xmlns:a16="http://schemas.microsoft.com/office/drawing/2014/main" id="{F5665B27-F41E-4270-868F-34012FCE25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2975" y="2654153"/>
                <a:ext cx="457200" cy="457200"/>
              </a:xfrm>
              <a:prstGeom prst="rect">
                <a:avLst/>
              </a:prstGeom>
            </p:spPr>
          </p:pic>
        </p:grpSp>
      </p:grpSp>
      <p:grpSp>
        <p:nvGrpSpPr>
          <p:cNvPr id="32" name="Group 31">
            <a:extLst>
              <a:ext uri="{FF2B5EF4-FFF2-40B4-BE49-F238E27FC236}">
                <a16:creationId xmlns:a16="http://schemas.microsoft.com/office/drawing/2014/main" id="{D0D4D2C3-2088-4047-B3FE-BCEBBCB44BC8}"/>
              </a:ext>
            </a:extLst>
          </p:cNvPr>
          <p:cNvGrpSpPr/>
          <p:nvPr/>
        </p:nvGrpSpPr>
        <p:grpSpPr>
          <a:xfrm>
            <a:off x="9600854" y="3520320"/>
            <a:ext cx="2472257" cy="1429627"/>
            <a:chOff x="9600854" y="1084448"/>
            <a:chExt cx="2472257" cy="1429627"/>
          </a:xfrm>
        </p:grpSpPr>
        <p:sp>
          <p:nvSpPr>
            <p:cNvPr id="33" name="Rectangle 32">
              <a:extLst>
                <a:ext uri="{FF2B5EF4-FFF2-40B4-BE49-F238E27FC236}">
                  <a16:creationId xmlns:a16="http://schemas.microsoft.com/office/drawing/2014/main" id="{6A6647A2-15F3-4CD1-ABE9-7D21BA89D4D5}"/>
                </a:ext>
              </a:extLst>
            </p:cNvPr>
            <p:cNvSpPr/>
            <p:nvPr/>
          </p:nvSpPr>
          <p:spPr>
            <a:xfrm>
              <a:off x="9754870" y="1421468"/>
              <a:ext cx="2318241" cy="1092607"/>
            </a:xfrm>
            <a:prstGeom prst="rect">
              <a:avLst/>
            </a:prstGeom>
            <a:solidFill>
              <a:schemeClr val="accent1"/>
            </a:solidFill>
          </p:spPr>
          <p:txBody>
            <a:bodyPr wrap="square" lIns="182880" tIns="182880" rIns="73152">
              <a:spAutoFit/>
            </a:bodyPr>
            <a:lstStyle/>
            <a:p>
              <a:pPr lvl="0" defTabSz="1219170">
                <a:defRPr/>
              </a:pPr>
              <a:r>
                <a:rPr lang="en-US" sz="1400" dirty="0">
                  <a:solidFill>
                    <a:schemeClr val="bg1"/>
                  </a:solidFill>
                </a:rPr>
                <a:t>Incidences of rash and hypertension were higher in the </a:t>
              </a:r>
              <a:r>
                <a:rPr lang="en-US" sz="1400" dirty="0" err="1">
                  <a:solidFill>
                    <a:schemeClr val="bg1"/>
                  </a:solidFill>
                </a:rPr>
                <a:t>darolutamide</a:t>
              </a:r>
              <a:r>
                <a:rPr lang="en-US" sz="1400" dirty="0">
                  <a:solidFill>
                    <a:schemeClr val="bg1"/>
                  </a:solidFill>
                </a:rPr>
                <a:t> arm than in the placebo arm.</a:t>
              </a:r>
            </a:p>
          </p:txBody>
        </p:sp>
        <p:grpSp>
          <p:nvGrpSpPr>
            <p:cNvPr id="34" name="Group 33">
              <a:extLst>
                <a:ext uri="{FF2B5EF4-FFF2-40B4-BE49-F238E27FC236}">
                  <a16:creationId xmlns:a16="http://schemas.microsoft.com/office/drawing/2014/main" id="{F82E18A7-EDE0-4E70-89D4-A6F749C9E33E}"/>
                </a:ext>
              </a:extLst>
            </p:cNvPr>
            <p:cNvGrpSpPr/>
            <p:nvPr/>
          </p:nvGrpSpPr>
          <p:grpSpPr>
            <a:xfrm>
              <a:off x="9600854" y="1084448"/>
              <a:ext cx="548640" cy="548640"/>
              <a:chOff x="10249768" y="2550306"/>
              <a:chExt cx="548640" cy="548640"/>
            </a:xfrm>
          </p:grpSpPr>
          <p:sp>
            <p:nvSpPr>
              <p:cNvPr id="35" name="Oval 34">
                <a:extLst>
                  <a:ext uri="{FF2B5EF4-FFF2-40B4-BE49-F238E27FC236}">
                    <a16:creationId xmlns:a16="http://schemas.microsoft.com/office/drawing/2014/main" id="{48E43F5F-CA49-4894-BD22-CF09CD0972FB}"/>
                  </a:ext>
                </a:extLst>
              </p:cNvPr>
              <p:cNvSpPr/>
              <p:nvPr/>
            </p:nvSpPr>
            <p:spPr bwMode="gray">
              <a:xfrm>
                <a:off x="10249768" y="2550306"/>
                <a:ext cx="548640" cy="5486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6" name="Graphic 35" descr="Lightbulb and gear">
                <a:extLst>
                  <a:ext uri="{FF2B5EF4-FFF2-40B4-BE49-F238E27FC236}">
                    <a16:creationId xmlns:a16="http://schemas.microsoft.com/office/drawing/2014/main" id="{9933FCA0-F85D-443D-980D-F89B345731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5488" y="2596026"/>
                <a:ext cx="457200" cy="457200"/>
              </a:xfrm>
              <a:prstGeom prst="rect">
                <a:avLst/>
              </a:prstGeom>
            </p:spPr>
          </p:pic>
        </p:grpSp>
      </p:grpSp>
    </p:spTree>
    <p:extLst>
      <p:ext uri="{BB962C8B-B14F-4D97-AF65-F5344CB8AC3E}">
        <p14:creationId xmlns:p14="http://schemas.microsoft.com/office/powerpoint/2010/main" val="37312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D1E221-D521-4B8F-B206-DA7ED20592F2}"/>
              </a:ext>
            </a:extLst>
          </p:cNvPr>
          <p:cNvPicPr>
            <a:picLocks noChangeAspect="1"/>
          </p:cNvPicPr>
          <p:nvPr/>
        </p:nvPicPr>
        <p:blipFill>
          <a:blip r:embed="rId2"/>
          <a:stretch>
            <a:fillRect/>
          </a:stretch>
        </p:blipFill>
        <p:spPr>
          <a:xfrm>
            <a:off x="498000" y="1185406"/>
            <a:ext cx="11196000" cy="5366573"/>
          </a:xfrm>
          <a:prstGeom prst="rect">
            <a:avLst/>
          </a:prstGeom>
        </p:spPr>
      </p:pic>
      <p:sp>
        <p:nvSpPr>
          <p:cNvPr id="7" name="Textfeld 6">
            <a:extLst>
              <a:ext uri="{FF2B5EF4-FFF2-40B4-BE49-F238E27FC236}">
                <a16:creationId xmlns:a16="http://schemas.microsoft.com/office/drawing/2014/main" id="{CCEEEECB-A964-44F8-9384-B23513FE4885}"/>
              </a:ext>
            </a:extLst>
          </p:cNvPr>
          <p:cNvSpPr txBox="1"/>
          <p:nvPr/>
        </p:nvSpPr>
        <p:spPr bwMode="gray">
          <a:xfrm>
            <a:off x="1350793" y="6624867"/>
            <a:ext cx="949041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000000"/>
                </a:solidFill>
                <a:effectLst/>
                <a:uLnTx/>
                <a:uFillTx/>
                <a:latin typeface="Arial"/>
                <a:cs typeface="Arial"/>
              </a:rPr>
              <a:t>1.Crawford et al.</a:t>
            </a:r>
            <a:r>
              <a:rPr kumimoji="0" lang="en-US" sz="700" b="0" i="0" u="none" strike="noStrike" kern="1200" cap="none" spc="0" normalizeH="0" baseline="0" noProof="0" dirty="0">
                <a:ln>
                  <a:noFill/>
                </a:ln>
                <a:solidFill>
                  <a:srgbClr val="000000"/>
                </a:solidFill>
                <a:effectLst/>
                <a:uLnTx/>
                <a:uFillTx/>
                <a:latin typeface="Arial"/>
                <a:cs typeface="Arial"/>
              </a:rPr>
              <a:t> LBA01-07OVERALL SAFETY AND INCIDENCES OF ADVERSE EVENTS BY TIME INTERVAL WITH DAROLUTAMIDE PLUSANDROGEN-DEPRIVATION THERAPY AND DOCETAXEL IN THEPHASE 3 ARASENS TRIAL. THE JOURNAL OF UROLOGY  (2022) Vol. 207, No. 5S, Supplement</a:t>
            </a:r>
            <a:endParaRPr kumimoji="0" lang="de-DE" sz="700" b="0" i="0" u="none" strike="noStrike" kern="1200" cap="none" spc="0" normalizeH="0" baseline="0" noProof="0" dirty="0" err="1">
              <a:ln>
                <a:noFill/>
              </a:ln>
              <a:solidFill>
                <a:srgbClr val="000000"/>
              </a:solidFill>
              <a:effectLst/>
              <a:uLnTx/>
              <a:uFillTx/>
              <a:latin typeface="Arial"/>
              <a:cs typeface="Arial"/>
            </a:endParaRPr>
          </a:p>
        </p:txBody>
      </p:sp>
      <p:sp>
        <p:nvSpPr>
          <p:cNvPr id="11" name="Title 2">
            <a:extLst>
              <a:ext uri="{FF2B5EF4-FFF2-40B4-BE49-F238E27FC236}">
                <a16:creationId xmlns:a16="http://schemas.microsoft.com/office/drawing/2014/main" id="{7F89462E-3F09-4098-8261-5C9E9C567771}"/>
              </a:ext>
            </a:extLst>
          </p:cNvPr>
          <p:cNvSpPr>
            <a:spLocks noGrp="1"/>
          </p:cNvSpPr>
          <p:nvPr>
            <p:ph type="title"/>
          </p:nvPr>
        </p:nvSpPr>
        <p:spPr>
          <a:xfrm>
            <a:off x="414338" y="182563"/>
            <a:ext cx="9655175" cy="781050"/>
          </a:xfrm>
        </p:spPr>
        <p:txBody>
          <a:bodyPr anchor="ctr"/>
          <a:lstStyle/>
          <a:p>
            <a:r>
              <a:rPr lang="en-US" cap="none" dirty="0"/>
              <a:t>ARASENS: Adverse Events by time interval</a:t>
            </a:r>
          </a:p>
        </p:txBody>
      </p:sp>
    </p:spTree>
    <p:extLst>
      <p:ext uri="{BB962C8B-B14F-4D97-AF65-F5344CB8AC3E}">
        <p14:creationId xmlns:p14="http://schemas.microsoft.com/office/powerpoint/2010/main" val="399605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85EA9F-A1D4-41B1-B998-87CF9B7F030C}"/>
              </a:ext>
            </a:extLst>
          </p:cNvPr>
          <p:cNvPicPr>
            <a:picLocks noChangeAspect="1"/>
          </p:cNvPicPr>
          <p:nvPr/>
        </p:nvPicPr>
        <p:blipFill>
          <a:blip r:embed="rId2"/>
          <a:stretch>
            <a:fillRect/>
          </a:stretch>
        </p:blipFill>
        <p:spPr>
          <a:xfrm>
            <a:off x="498000" y="1196851"/>
            <a:ext cx="11196000" cy="5380960"/>
          </a:xfrm>
          <a:prstGeom prst="rect">
            <a:avLst/>
          </a:prstGeom>
        </p:spPr>
      </p:pic>
      <p:sp>
        <p:nvSpPr>
          <p:cNvPr id="7" name="Textfeld 6">
            <a:extLst>
              <a:ext uri="{FF2B5EF4-FFF2-40B4-BE49-F238E27FC236}">
                <a16:creationId xmlns:a16="http://schemas.microsoft.com/office/drawing/2014/main" id="{7D2CB96E-90CE-417F-BAA5-D154CE707570}"/>
              </a:ext>
            </a:extLst>
          </p:cNvPr>
          <p:cNvSpPr txBox="1"/>
          <p:nvPr/>
        </p:nvSpPr>
        <p:spPr bwMode="gray">
          <a:xfrm>
            <a:off x="1350793" y="6624867"/>
            <a:ext cx="949041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700" b="0" i="0" u="none" strike="noStrike" kern="1200" cap="none" spc="0" normalizeH="0" baseline="0" noProof="0" dirty="0">
                <a:ln>
                  <a:noFill/>
                </a:ln>
                <a:solidFill>
                  <a:srgbClr val="000000"/>
                </a:solidFill>
                <a:effectLst/>
                <a:uLnTx/>
                <a:uFillTx/>
                <a:latin typeface="Arial"/>
                <a:cs typeface="Arial"/>
              </a:rPr>
              <a:t>1.Crawford et al.</a:t>
            </a:r>
            <a:r>
              <a:rPr kumimoji="0" lang="en-US" sz="700" b="0" i="0" u="none" strike="noStrike" kern="1200" cap="none" spc="0" normalizeH="0" baseline="0" noProof="0" dirty="0">
                <a:ln>
                  <a:noFill/>
                </a:ln>
                <a:solidFill>
                  <a:srgbClr val="000000"/>
                </a:solidFill>
                <a:effectLst/>
                <a:uLnTx/>
                <a:uFillTx/>
                <a:latin typeface="Arial"/>
                <a:cs typeface="Arial"/>
              </a:rPr>
              <a:t> LBA01-07OVERALL SAFETY AND INCIDENCES OF ADVERSE EVENTS BY TIME INTERVAL WITH DAROLUTAMIDE PLUSANDROGEN-DEPRIVATION THERAPY AND DOCETAXEL IN THEPHASE 3 ARASENS TRIAL. THE JOURNAL OF UROLOGY  (2022) Vol. 207, No. 5S, Supplement</a:t>
            </a:r>
            <a:endParaRPr kumimoji="0" lang="de-DE" sz="700" b="0" i="0" u="none" strike="noStrike" kern="1200" cap="none" spc="0" normalizeH="0" baseline="0" noProof="0" dirty="0" err="1">
              <a:ln>
                <a:noFill/>
              </a:ln>
              <a:solidFill>
                <a:srgbClr val="000000"/>
              </a:solidFill>
              <a:effectLst/>
              <a:uLnTx/>
              <a:uFillTx/>
              <a:latin typeface="Arial"/>
              <a:cs typeface="Arial"/>
            </a:endParaRPr>
          </a:p>
        </p:txBody>
      </p:sp>
      <p:sp>
        <p:nvSpPr>
          <p:cNvPr id="11" name="Title 2">
            <a:extLst>
              <a:ext uri="{FF2B5EF4-FFF2-40B4-BE49-F238E27FC236}">
                <a16:creationId xmlns:a16="http://schemas.microsoft.com/office/drawing/2014/main" id="{568A8081-D7EA-47B4-9EF5-C4FF03DB3A65}"/>
              </a:ext>
            </a:extLst>
          </p:cNvPr>
          <p:cNvSpPr>
            <a:spLocks noGrp="1"/>
          </p:cNvSpPr>
          <p:nvPr>
            <p:ph type="title"/>
          </p:nvPr>
        </p:nvSpPr>
        <p:spPr>
          <a:xfrm>
            <a:off x="414338" y="182563"/>
            <a:ext cx="9655175" cy="781050"/>
          </a:xfrm>
        </p:spPr>
        <p:txBody>
          <a:bodyPr anchor="ctr"/>
          <a:lstStyle/>
          <a:p>
            <a:r>
              <a:rPr lang="en-US" cap="none" dirty="0"/>
              <a:t>ARASENS: Adverse Events by time interval</a:t>
            </a:r>
          </a:p>
        </p:txBody>
      </p:sp>
    </p:spTree>
    <p:extLst>
      <p:ext uri="{BB962C8B-B14F-4D97-AF65-F5344CB8AC3E}">
        <p14:creationId xmlns:p14="http://schemas.microsoft.com/office/powerpoint/2010/main" val="39833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40716D6-82F9-47ED-82AC-9A8634BD7A57}"/>
              </a:ext>
            </a:extLst>
          </p:cNvPr>
          <p:cNvPicPr>
            <a:picLocks noChangeAspect="1"/>
          </p:cNvPicPr>
          <p:nvPr/>
        </p:nvPicPr>
        <p:blipFill rotWithShape="1">
          <a:blip r:embed="rId2"/>
          <a:srcRect t="2902"/>
          <a:stretch/>
        </p:blipFill>
        <p:spPr>
          <a:xfrm>
            <a:off x="0" y="3"/>
            <a:ext cx="12192000" cy="6651130"/>
          </a:xfrm>
          <a:prstGeom prst="rect">
            <a:avLst/>
          </a:prstGeom>
        </p:spPr>
      </p:pic>
      <p:sp>
        <p:nvSpPr>
          <p:cNvPr id="3" name="Textfeld 2">
            <a:extLst>
              <a:ext uri="{FF2B5EF4-FFF2-40B4-BE49-F238E27FC236}">
                <a16:creationId xmlns:a16="http://schemas.microsoft.com/office/drawing/2014/main" id="{3EFC618A-2911-4019-855C-66528587A8DA}"/>
              </a:ext>
            </a:extLst>
          </p:cNvPr>
          <p:cNvSpPr txBox="1"/>
          <p:nvPr/>
        </p:nvSpPr>
        <p:spPr bwMode="gray">
          <a:xfrm flipH="1">
            <a:off x="99391" y="6715001"/>
            <a:ext cx="8872329"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err="1">
                <a:ln>
                  <a:noFill/>
                </a:ln>
                <a:solidFill>
                  <a:srgbClr val="000000"/>
                </a:solidFill>
                <a:effectLst/>
                <a:uLnTx/>
                <a:uFillTx/>
                <a:latin typeface="Arial"/>
                <a:cs typeface="Arial"/>
              </a:rPr>
              <a:t>Fizazi</a:t>
            </a:r>
            <a:r>
              <a:rPr kumimoji="0" lang="de-CH" sz="800" b="0" i="0" u="none" strike="noStrike" kern="1200" cap="none" spc="0" normalizeH="0" baseline="0" noProof="0" dirty="0">
                <a:ln>
                  <a:noFill/>
                </a:ln>
                <a:solidFill>
                  <a:srgbClr val="000000"/>
                </a:solidFill>
                <a:effectLst/>
                <a:uLnTx/>
                <a:uFillTx/>
                <a:latin typeface="Arial"/>
                <a:cs typeface="Arial"/>
              </a:rPr>
              <a:t> et al., </a:t>
            </a:r>
            <a:r>
              <a:rPr kumimoji="0" lang="en-US" sz="800" b="0" i="0" u="none" strike="noStrike" kern="1200" cap="none" spc="0" normalizeH="0" baseline="0" noProof="0" dirty="0">
                <a:ln>
                  <a:noFill/>
                </a:ln>
                <a:solidFill>
                  <a:srgbClr val="000000"/>
                </a:solidFill>
                <a:effectLst/>
                <a:uLnTx/>
                <a:uFillTx/>
                <a:latin typeface="Arial"/>
                <a:cs typeface="Arial"/>
              </a:rPr>
              <a:t>Quality of life and patient-relevant endpoints with </a:t>
            </a:r>
            <a:r>
              <a:rPr kumimoji="0" lang="en-US" sz="800" b="0" i="0" u="none" strike="noStrike" kern="1200" cap="none" spc="0" normalizeH="0" baseline="0" noProof="0" dirty="0" err="1">
                <a:ln>
                  <a:noFill/>
                </a:ln>
                <a:solidFill>
                  <a:srgbClr val="000000"/>
                </a:solidFill>
                <a:effectLst/>
                <a:uLnTx/>
                <a:uFillTx/>
                <a:latin typeface="Arial"/>
                <a:cs typeface="Arial"/>
              </a:rPr>
              <a:t>darolutamide</a:t>
            </a:r>
            <a:r>
              <a:rPr kumimoji="0" lang="en-US" sz="800" b="0" i="0" u="none" strike="noStrike" kern="1200" cap="none" spc="0" normalizeH="0" baseline="0" noProof="0" dirty="0">
                <a:ln>
                  <a:noFill/>
                </a:ln>
                <a:solidFill>
                  <a:srgbClr val="000000"/>
                </a:solidFill>
                <a:effectLst/>
                <a:uLnTx/>
                <a:uFillTx/>
                <a:latin typeface="Arial"/>
                <a:cs typeface="Arial"/>
              </a:rPr>
              <a:t> in the phase III ARASENS study. Annals of Oncology (2022) 33 (suppl_7): S616-S652. 10.1016/</a:t>
            </a:r>
            <a:r>
              <a:rPr kumimoji="0" lang="en-US" sz="800" b="0" i="0" u="none" strike="noStrike" kern="1200" cap="none" spc="0" normalizeH="0" baseline="0" noProof="0" dirty="0" err="1">
                <a:ln>
                  <a:noFill/>
                </a:ln>
                <a:solidFill>
                  <a:srgbClr val="000000"/>
                </a:solidFill>
                <a:effectLst/>
                <a:uLnTx/>
                <a:uFillTx/>
                <a:latin typeface="Arial"/>
                <a:cs typeface="Arial"/>
              </a:rPr>
              <a:t>annonc</a:t>
            </a:r>
            <a:r>
              <a:rPr kumimoji="0" lang="en-US" sz="800" b="0" i="0" u="none" strike="noStrike" kern="1200" cap="none" spc="0" normalizeH="0" baseline="0" noProof="0" dirty="0">
                <a:ln>
                  <a:noFill/>
                </a:ln>
                <a:solidFill>
                  <a:srgbClr val="000000"/>
                </a:solidFill>
                <a:effectLst/>
                <a:uLnTx/>
                <a:uFillTx/>
                <a:latin typeface="Arial"/>
                <a:cs typeface="Arial"/>
              </a:rPr>
              <a:t>/annonc1070</a:t>
            </a:r>
            <a:r>
              <a:rPr kumimoji="0" lang="de-CH" sz="800" b="0" i="0" u="none" strike="noStrike" kern="1200" cap="none" spc="0" normalizeH="0" baseline="0" noProof="0" dirty="0">
                <a:ln>
                  <a:noFill/>
                </a:ln>
                <a:solidFill>
                  <a:srgbClr val="000000"/>
                </a:solidFill>
                <a:effectLst/>
                <a:uLnTx/>
                <a:uFillTx/>
                <a:latin typeface="Arial"/>
                <a:cs typeface="Arial"/>
              </a:rPr>
              <a:t> </a:t>
            </a:r>
            <a:endParaRPr kumimoji="0" lang="de-DE" sz="800" b="0" i="0" u="none" strike="noStrike" kern="1200" cap="none" spc="0" normalizeH="0" baseline="0" noProof="0" dirty="0" err="1">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6884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FA57328-512C-449E-8EA3-9123532F4433}"/>
              </a:ext>
            </a:extLst>
          </p:cNvPr>
          <p:cNvSpPr>
            <a:spLocks noGrp="1"/>
          </p:cNvSpPr>
          <p:nvPr>
            <p:ph type="pic" sz="quarter" idx="16"/>
          </p:nvPr>
        </p:nvSpPr>
        <p:spPr/>
        <p:txBody>
          <a:bodyPr/>
          <a:lstStyle/>
          <a:p>
            <a:endParaRPr lang="en-CH"/>
          </a:p>
        </p:txBody>
      </p:sp>
      <p:pic>
        <p:nvPicPr>
          <p:cNvPr id="4" name="Grafik 3">
            <a:extLst>
              <a:ext uri="{FF2B5EF4-FFF2-40B4-BE49-F238E27FC236}">
                <a16:creationId xmlns:a16="http://schemas.microsoft.com/office/drawing/2014/main" id="{0B97C82B-9828-4F1A-AD13-9B7DDE2630EB}"/>
              </a:ext>
            </a:extLst>
          </p:cNvPr>
          <p:cNvPicPr>
            <a:picLocks noChangeAspect="1"/>
          </p:cNvPicPr>
          <p:nvPr/>
        </p:nvPicPr>
        <p:blipFill rotWithShape="1">
          <a:blip r:embed="rId2"/>
          <a:srcRect t="3378"/>
          <a:stretch/>
        </p:blipFill>
        <p:spPr>
          <a:xfrm>
            <a:off x="0" y="9941"/>
            <a:ext cx="12192000" cy="6612111"/>
          </a:xfrm>
          <a:prstGeom prst="rect">
            <a:avLst/>
          </a:prstGeom>
        </p:spPr>
      </p:pic>
      <p:sp>
        <p:nvSpPr>
          <p:cNvPr id="5" name="Textfeld 4">
            <a:extLst>
              <a:ext uri="{FF2B5EF4-FFF2-40B4-BE49-F238E27FC236}">
                <a16:creationId xmlns:a16="http://schemas.microsoft.com/office/drawing/2014/main" id="{49BA0C4A-C4FE-438E-9E97-75B826C09C11}"/>
              </a:ext>
            </a:extLst>
          </p:cNvPr>
          <p:cNvSpPr txBox="1"/>
          <p:nvPr/>
        </p:nvSpPr>
        <p:spPr bwMode="gray">
          <a:xfrm flipH="1">
            <a:off x="99391" y="6715001"/>
            <a:ext cx="8872329"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err="1">
                <a:ln>
                  <a:noFill/>
                </a:ln>
                <a:solidFill>
                  <a:srgbClr val="000000"/>
                </a:solidFill>
                <a:effectLst/>
                <a:uLnTx/>
                <a:uFillTx/>
                <a:latin typeface="Arial"/>
                <a:cs typeface="Arial"/>
              </a:rPr>
              <a:t>Fizazi</a:t>
            </a:r>
            <a:r>
              <a:rPr kumimoji="0" lang="de-CH" sz="800" b="0" i="0" u="none" strike="noStrike" kern="1200" cap="none" spc="0" normalizeH="0" baseline="0" noProof="0" dirty="0">
                <a:ln>
                  <a:noFill/>
                </a:ln>
                <a:solidFill>
                  <a:srgbClr val="000000"/>
                </a:solidFill>
                <a:effectLst/>
                <a:uLnTx/>
                <a:uFillTx/>
                <a:latin typeface="Arial"/>
                <a:cs typeface="Arial"/>
              </a:rPr>
              <a:t> et al., </a:t>
            </a:r>
            <a:r>
              <a:rPr kumimoji="0" lang="en-US" sz="800" b="0" i="0" u="none" strike="noStrike" kern="1200" cap="none" spc="0" normalizeH="0" baseline="0" noProof="0" dirty="0">
                <a:ln>
                  <a:noFill/>
                </a:ln>
                <a:solidFill>
                  <a:srgbClr val="000000"/>
                </a:solidFill>
                <a:effectLst/>
                <a:uLnTx/>
                <a:uFillTx/>
                <a:latin typeface="Arial"/>
                <a:cs typeface="Arial"/>
              </a:rPr>
              <a:t>Quality of life and patient-relevant endpoints with </a:t>
            </a:r>
            <a:r>
              <a:rPr kumimoji="0" lang="en-US" sz="800" b="0" i="0" u="none" strike="noStrike" kern="1200" cap="none" spc="0" normalizeH="0" baseline="0" noProof="0" dirty="0" err="1">
                <a:ln>
                  <a:noFill/>
                </a:ln>
                <a:solidFill>
                  <a:srgbClr val="000000"/>
                </a:solidFill>
                <a:effectLst/>
                <a:uLnTx/>
                <a:uFillTx/>
                <a:latin typeface="Arial"/>
                <a:cs typeface="Arial"/>
              </a:rPr>
              <a:t>darolutamide</a:t>
            </a:r>
            <a:r>
              <a:rPr kumimoji="0" lang="en-US" sz="800" b="0" i="0" u="none" strike="noStrike" kern="1200" cap="none" spc="0" normalizeH="0" baseline="0" noProof="0" dirty="0">
                <a:ln>
                  <a:noFill/>
                </a:ln>
                <a:solidFill>
                  <a:srgbClr val="000000"/>
                </a:solidFill>
                <a:effectLst/>
                <a:uLnTx/>
                <a:uFillTx/>
                <a:latin typeface="Arial"/>
                <a:cs typeface="Arial"/>
              </a:rPr>
              <a:t> in the phase III ARASENS study. Annals of Oncology (2022) 33 (suppl_7): S616-S652. 10.1016/</a:t>
            </a:r>
            <a:r>
              <a:rPr kumimoji="0" lang="en-US" sz="800" b="0" i="0" u="none" strike="noStrike" kern="1200" cap="none" spc="0" normalizeH="0" baseline="0" noProof="0" dirty="0" err="1">
                <a:ln>
                  <a:noFill/>
                </a:ln>
                <a:solidFill>
                  <a:srgbClr val="000000"/>
                </a:solidFill>
                <a:effectLst/>
                <a:uLnTx/>
                <a:uFillTx/>
                <a:latin typeface="Arial"/>
                <a:cs typeface="Arial"/>
              </a:rPr>
              <a:t>annonc</a:t>
            </a:r>
            <a:r>
              <a:rPr kumimoji="0" lang="en-US" sz="800" b="0" i="0" u="none" strike="noStrike" kern="1200" cap="none" spc="0" normalizeH="0" baseline="0" noProof="0" dirty="0">
                <a:ln>
                  <a:noFill/>
                </a:ln>
                <a:solidFill>
                  <a:srgbClr val="000000"/>
                </a:solidFill>
                <a:effectLst/>
                <a:uLnTx/>
                <a:uFillTx/>
                <a:latin typeface="Arial"/>
                <a:cs typeface="Arial"/>
              </a:rPr>
              <a:t>/annonc1070</a:t>
            </a:r>
            <a:r>
              <a:rPr kumimoji="0" lang="de-CH" sz="800" b="0" i="0" u="none" strike="noStrike" kern="1200" cap="none" spc="0" normalizeH="0" baseline="0" noProof="0" dirty="0">
                <a:ln>
                  <a:noFill/>
                </a:ln>
                <a:solidFill>
                  <a:srgbClr val="000000"/>
                </a:solidFill>
                <a:effectLst/>
                <a:uLnTx/>
                <a:uFillTx/>
                <a:latin typeface="Arial"/>
                <a:cs typeface="Arial"/>
              </a:rPr>
              <a:t> </a:t>
            </a:r>
            <a:endParaRPr kumimoji="0" lang="de-DE" sz="800" b="0" i="0" u="none" strike="noStrike" kern="1200" cap="none" spc="0" normalizeH="0" baseline="0" noProof="0" dirty="0" err="1">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25345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en-US" b="1" cap="none" dirty="0"/>
              <a:t>Disclaimer</a:t>
            </a:r>
            <a:endParaRPr lang="de-DE" b="1" cap="none" dirty="0"/>
          </a:p>
        </p:txBody>
      </p:sp>
      <p:sp>
        <p:nvSpPr>
          <p:cNvPr id="9" name="Textfeld 8"/>
          <p:cNvSpPr txBox="1"/>
          <p:nvPr/>
        </p:nvSpPr>
        <p:spPr bwMode="gray">
          <a:xfrm>
            <a:off x="1003870" y="1638803"/>
            <a:ext cx="10184268" cy="4431983"/>
          </a:xfrm>
          <a:prstGeom prst="rect">
            <a:avLst/>
          </a:prstGeom>
          <a:noFill/>
        </p:spPr>
        <p:txBody>
          <a:bodyPr wrap="square" lIns="0" tIns="0" rIns="0" bIns="0"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1F4288"/>
                </a:solidFill>
                <a:effectLst/>
                <a:uLnTx/>
                <a:uFillTx/>
                <a:latin typeface="Arial"/>
                <a:cs typeface="Arial"/>
              </a:rPr>
              <a:t>The following has been developed in response to an unsolicited request for slides for a scientific presentation, is for scientific information purposes only and does not represent promotion of a non-licensed indication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F4288"/>
              </a:solidFill>
              <a:effectLst/>
              <a:uLnTx/>
              <a:uFillTx/>
              <a:latin typeface="Arial"/>
              <a:cs typeface="Arial"/>
            </a:endParaRPr>
          </a:p>
          <a:p>
            <a:pPr marL="285750" indent="-285750" fontAlgn="base">
              <a:spcBef>
                <a:spcPct val="0"/>
              </a:spcBef>
              <a:spcAft>
                <a:spcPct val="0"/>
              </a:spcAft>
              <a:buFont typeface="Wingdings" panose="05000000000000000000" pitchFamily="2" charset="2"/>
              <a:buChar char="§"/>
            </a:pPr>
            <a:r>
              <a:rPr kumimoji="0" lang="en-US" sz="1800" b="0" i="0" u="none" strike="noStrike" kern="1200" cap="none" spc="0" normalizeH="0" baseline="0" noProof="0" dirty="0">
                <a:ln>
                  <a:noFill/>
                </a:ln>
                <a:solidFill>
                  <a:srgbClr val="1F4288"/>
                </a:solidFill>
                <a:effectLst/>
                <a:uLnTx/>
                <a:uFillTx/>
                <a:latin typeface="Arial"/>
                <a:cs typeface="Arial"/>
              </a:rPr>
              <a:t>NUBEQA, in combination with docetaxel and androgen deprivation therapy (ADT), is indicated for the treatment of adult patients with metastatic hormone-sensitive prostate cancer (</a:t>
            </a:r>
            <a:r>
              <a:rPr kumimoji="0" lang="en-US" sz="1800" b="0" i="0" u="none" strike="noStrike" kern="1200" cap="none" spc="0" normalizeH="0" baseline="0" noProof="0" dirty="0" err="1">
                <a:ln>
                  <a:noFill/>
                </a:ln>
                <a:solidFill>
                  <a:srgbClr val="1F4288"/>
                </a:solidFill>
                <a:effectLst/>
                <a:uLnTx/>
                <a:uFillTx/>
                <a:latin typeface="Arial"/>
                <a:cs typeface="Arial"/>
              </a:rPr>
              <a:t>mHSPC</a:t>
            </a:r>
            <a:r>
              <a:rPr kumimoji="0" lang="en-US" sz="1800" b="0" i="0" u="none" strike="noStrike" kern="1200" cap="none" spc="0" normalizeH="0" baseline="0" noProof="0" dirty="0">
                <a:ln>
                  <a:noFill/>
                </a:ln>
                <a:solidFill>
                  <a:srgbClr val="1F4288"/>
                </a:solidFill>
                <a:effectLst/>
                <a:uLnTx/>
                <a:uFillTx/>
                <a:latin typeface="Arial"/>
                <a:cs typeface="Arial"/>
              </a:rPr>
              <a:t>), for whom docetaxel therapy is indicated.</a:t>
            </a:r>
            <a:r>
              <a:rPr kumimoji="0" lang="en-US" sz="1800" b="0" i="0" u="none" strike="noStrike" kern="1200" cap="none" spc="0" normalizeH="0" baseline="30000" noProof="0" dirty="0">
                <a:ln>
                  <a:noFill/>
                </a:ln>
                <a:solidFill>
                  <a:srgbClr val="1F4288"/>
                </a:solidFill>
                <a:effectLst/>
                <a:uLnTx/>
                <a:uFillTx/>
                <a:latin typeface="Arial"/>
                <a:cs typeface="Arial"/>
              </a:rPr>
              <a:t>1</a:t>
            </a:r>
            <a:r>
              <a:rPr kumimoji="0" lang="en-US" sz="1800" b="0" i="0" u="none" strike="noStrike" kern="1200" cap="none" spc="0" normalizeH="0" baseline="0" noProof="0" dirty="0">
                <a:ln>
                  <a:noFill/>
                </a:ln>
                <a:solidFill>
                  <a:srgbClr val="1F4288"/>
                </a:solidFill>
                <a:effectLst/>
                <a:uLnTx/>
                <a:uFillTx/>
                <a:latin typeface="Arial"/>
                <a:cs typeface="Arial"/>
              </a:rPr>
              <a:t>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F4288"/>
              </a:solidFill>
              <a:effectLst/>
              <a:uLnTx/>
              <a:uFillTx/>
              <a:latin typeface="Arial"/>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1F4288"/>
                </a:solidFill>
                <a:effectLst/>
                <a:uLnTx/>
                <a:uFillTx/>
                <a:latin typeface="Arial"/>
                <a:cs typeface="Arial"/>
              </a:rPr>
              <a:t>Darolutamide is approved in combination with androgen deprivation therapy (ADT), is indicated for the treatment of adult patients with non-metastatic, castration-resistant prostate cancer (NM-CRPC) who are at high risk of developing metastases (especially PSADT ≤ 10 months).</a:t>
            </a:r>
            <a:r>
              <a:rPr kumimoji="0" lang="en-US" sz="1800" b="0" i="0" u="none" strike="noStrike" kern="1200" cap="none" spc="0" normalizeH="0" baseline="30000" noProof="0" dirty="0">
                <a:ln>
                  <a:noFill/>
                </a:ln>
                <a:solidFill>
                  <a:srgbClr val="1F4288"/>
                </a:solidFill>
                <a:effectLst/>
                <a:uLnTx/>
                <a:uFillTx/>
                <a:latin typeface="Arial"/>
                <a:cs typeface="Arial"/>
              </a:rPr>
              <a:t>1</a:t>
            </a:r>
            <a:r>
              <a:rPr kumimoji="0" lang="en-US" sz="1800" b="0" i="0" u="none" strike="noStrike" kern="1200" cap="none" spc="0" normalizeH="0" baseline="0" noProof="0" dirty="0">
                <a:ln>
                  <a:noFill/>
                </a:ln>
                <a:solidFill>
                  <a:srgbClr val="1F4288"/>
                </a:solidFill>
                <a:effectLst/>
                <a:uLnTx/>
                <a:uFillTx/>
                <a:latin typeface="Arial"/>
                <a:cs typeface="Arial"/>
              </a:rPr>
              <a:t>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F4288"/>
              </a:solidFill>
              <a:effectLst/>
              <a:uLnTx/>
              <a:uFillTx/>
              <a:latin typeface="Arial"/>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1F4288"/>
                </a:solidFill>
                <a:effectLst/>
                <a:uLnTx/>
                <a:uFillTx/>
                <a:latin typeface="Arial"/>
                <a:cs typeface="Arial"/>
              </a:rPr>
              <a:t>This presentation may not be duplicated or distributed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F4288"/>
              </a:solidFill>
              <a:effectLst/>
              <a:uLnTx/>
              <a:uFillTx/>
              <a:latin typeface="Arial"/>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1F4288"/>
                </a:solidFill>
                <a:effectLst/>
                <a:uLnTx/>
                <a:uFillTx/>
                <a:latin typeface="Arial"/>
                <a:cs typeface="Arial"/>
              </a:rPr>
              <a:t>Bayer (Schweiz) AG does not take any responsibility for any misuse of this information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de-DE" sz="1800" b="0" i="0" u="none" strike="noStrike" kern="1200" cap="none" spc="0" normalizeH="0" baseline="0" noProof="0" dirty="0">
              <a:ln>
                <a:noFill/>
              </a:ln>
              <a:solidFill>
                <a:srgbClr val="000000"/>
              </a:solidFill>
              <a:effectLst/>
              <a:uLnTx/>
              <a:uFillTx/>
              <a:latin typeface="Arial"/>
              <a:cs typeface="Arial"/>
            </a:endParaRPr>
          </a:p>
        </p:txBody>
      </p:sp>
      <p:sp>
        <p:nvSpPr>
          <p:cNvPr id="4" name="Textfeld 3">
            <a:extLst>
              <a:ext uri="{FF2B5EF4-FFF2-40B4-BE49-F238E27FC236}">
                <a16:creationId xmlns:a16="http://schemas.microsoft.com/office/drawing/2014/main" id="{B83D9958-08AF-4342-B446-1521A5903221}"/>
              </a:ext>
            </a:extLst>
          </p:cNvPr>
          <p:cNvSpPr txBox="1"/>
          <p:nvPr/>
        </p:nvSpPr>
        <p:spPr bwMode="gray">
          <a:xfrm>
            <a:off x="514648" y="6443328"/>
            <a:ext cx="2827697" cy="12311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800" b="0" i="0" u="none" strike="noStrike" kern="1200" cap="none" spc="0" normalizeH="0" baseline="0" noProof="0">
                <a:ln>
                  <a:noFill/>
                </a:ln>
                <a:solidFill>
                  <a:srgbClr val="FFFFFF">
                    <a:lumMod val="50000"/>
                  </a:srgbClr>
                </a:solidFill>
                <a:effectLst/>
                <a:uLnTx/>
                <a:uFillTx/>
                <a:latin typeface="Arial"/>
                <a:cs typeface="Arial"/>
              </a:rPr>
              <a:t>1. Professional Information NUBEQA; www.swissmedicinfo.ch</a:t>
            </a:r>
          </a:p>
        </p:txBody>
      </p:sp>
    </p:spTree>
    <p:extLst>
      <p:ext uri="{BB962C8B-B14F-4D97-AF65-F5344CB8AC3E}">
        <p14:creationId xmlns:p14="http://schemas.microsoft.com/office/powerpoint/2010/main" val="3426277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CBCC0-23BF-43A1-80D6-E80C21A3992C}"/>
              </a:ext>
            </a:extLst>
          </p:cNvPr>
          <p:cNvSpPr>
            <a:spLocks noGrp="1"/>
          </p:cNvSpPr>
          <p:nvPr>
            <p:ph type="body" sz="quarter" idx="14"/>
          </p:nvPr>
        </p:nvSpPr>
        <p:spPr>
          <a:xfrm>
            <a:off x="531049" y="2175821"/>
            <a:ext cx="5220680" cy="3302785"/>
          </a:xfrm>
          <a:ln w="15875">
            <a:solidFill>
              <a:schemeClr val="accent2"/>
            </a:solidFill>
          </a:ln>
        </p:spPr>
        <p:txBody>
          <a:bodyPr lIns="91440" tIns="91440" rIns="91440" bIns="91440"/>
          <a:lstStyle/>
          <a:p>
            <a:pPr marL="360363" lvl="1" indent="-360363">
              <a:buFont typeface="Arial" panose="020B0604020202020204" pitchFamily="34" charset="0"/>
              <a:buChar char="•"/>
              <a:defRPr/>
            </a:pPr>
            <a:r>
              <a:rPr lang="en-US" sz="2000" dirty="0">
                <a:solidFill>
                  <a:srgbClr val="1F4288"/>
                </a:solidFill>
                <a:cs typeface="Arial"/>
              </a:rPr>
              <a:t>T</a:t>
            </a:r>
            <a:r>
              <a:rPr kumimoji="0" lang="en-US" sz="2000" b="0" i="0" u="none" strike="noStrike" kern="1200" cap="none" spc="0" normalizeH="0" baseline="0" noProof="0" dirty="0">
                <a:ln>
                  <a:noFill/>
                </a:ln>
                <a:solidFill>
                  <a:srgbClr val="1F4288"/>
                </a:solidFill>
                <a:effectLst/>
                <a:uLnTx/>
                <a:uFillTx/>
                <a:cs typeface="Arial"/>
              </a:rPr>
              <a:t>he combination of </a:t>
            </a:r>
            <a:r>
              <a:rPr lang="en-US" sz="2000" dirty="0" err="1">
                <a:solidFill>
                  <a:srgbClr val="1F4288"/>
                </a:solidFill>
              </a:rPr>
              <a:t>darolutamide</a:t>
            </a:r>
            <a:r>
              <a:rPr kumimoji="0" lang="en-US" sz="2000" b="0" i="0" u="none" strike="noStrike" kern="1200" cap="none" spc="0" normalizeH="0" baseline="0" noProof="0" dirty="0">
                <a:ln>
                  <a:noFill/>
                </a:ln>
                <a:solidFill>
                  <a:srgbClr val="1F4288"/>
                </a:solidFill>
                <a:effectLst/>
                <a:uLnTx/>
                <a:uFillTx/>
                <a:cs typeface="Arial"/>
              </a:rPr>
              <a:t> + ADT with docetaxel significantly improved overall survival by reducing the risk of death by 32.5% (HR=0.68) compared to docetaxel + ADT </a:t>
            </a:r>
          </a:p>
          <a:p>
            <a:pPr marL="342900" marR="0" lvl="1" indent="-3429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288"/>
                </a:solidFill>
                <a:effectLst/>
                <a:uLnTx/>
                <a:uFillTx/>
                <a:cs typeface="Arial"/>
              </a:rPr>
              <a:t>This effect was consistent across most subgroups and other clinically relevant endpoints, including time to CRPC and time to pain progression </a:t>
            </a:r>
          </a:p>
        </p:txBody>
      </p:sp>
      <p:sp>
        <p:nvSpPr>
          <p:cNvPr id="8" name="Text Placeholder 7">
            <a:extLst>
              <a:ext uri="{FF2B5EF4-FFF2-40B4-BE49-F238E27FC236}">
                <a16:creationId xmlns:a16="http://schemas.microsoft.com/office/drawing/2014/main" id="{0E3B619D-7E97-4F83-BB5E-785DD677D349}"/>
              </a:ext>
            </a:extLst>
          </p:cNvPr>
          <p:cNvSpPr>
            <a:spLocks noGrp="1"/>
          </p:cNvSpPr>
          <p:nvPr>
            <p:ph type="body" sz="quarter" idx="15"/>
          </p:nvPr>
        </p:nvSpPr>
        <p:spPr>
          <a:xfrm>
            <a:off x="6194649" y="2175821"/>
            <a:ext cx="5220680" cy="3302786"/>
          </a:xfrm>
          <a:ln w="15875">
            <a:solidFill>
              <a:schemeClr val="accent4"/>
            </a:solidFill>
          </a:ln>
        </p:spPr>
        <p:txBody>
          <a:bodyPr lIns="91440" tIns="91440" rIns="91440" bIns="91440"/>
          <a:lstStyle/>
          <a:p>
            <a:pPr marL="342900" lvl="1" indent="-342900">
              <a:lnSpc>
                <a:spcPct val="100000"/>
              </a:lnSpc>
              <a:spcBef>
                <a:spcPts val="3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1F4288"/>
                </a:solidFill>
                <a:effectLst/>
                <a:uLnTx/>
                <a:uFillTx/>
                <a:cs typeface="Arial"/>
              </a:rPr>
              <a:t>The combination of </a:t>
            </a:r>
            <a:r>
              <a:rPr lang="en-US" sz="2000" dirty="0" err="1">
                <a:solidFill>
                  <a:srgbClr val="1F4288"/>
                </a:solidFill>
                <a:cs typeface="Arial"/>
              </a:rPr>
              <a:t>darolutamide</a:t>
            </a:r>
            <a:r>
              <a:rPr lang="en-US" sz="2000" dirty="0">
                <a:solidFill>
                  <a:srgbClr val="1F4288"/>
                </a:solidFill>
                <a:cs typeface="Arial"/>
              </a:rPr>
              <a:t> + ADT with docetaxel resulted in minimal additional toxicity </a:t>
            </a:r>
            <a:r>
              <a:rPr lang="en-US" sz="2000" dirty="0">
                <a:solidFill>
                  <a:srgbClr val="1F4288"/>
                </a:solidFill>
              </a:rPr>
              <a:t>compared with docetaxel + ADT</a:t>
            </a:r>
          </a:p>
          <a:p>
            <a:pPr marL="360363" lvl="1" indent="-360363">
              <a:buFont typeface="Arial" panose="020B0604020202020204" pitchFamily="34" charset="0"/>
              <a:buChar char="•"/>
              <a:defRPr/>
            </a:pPr>
            <a:r>
              <a:rPr lang="en-US" sz="2000" dirty="0">
                <a:solidFill>
                  <a:srgbClr val="1F4288"/>
                </a:solidFill>
                <a:ea typeface="Calibri" panose="020F0502020204030204" pitchFamily="34" charset="0"/>
                <a:cs typeface="Times New Roman" panose="02020603050405020304" pitchFamily="18" charset="0"/>
              </a:rPr>
              <a:t>The incidences of the most common adverse events, many of which are known toxicities of docetaxel, were highest during the docetaxel treatment period for both groups and progressively decreased thereafter</a:t>
            </a:r>
          </a:p>
        </p:txBody>
      </p:sp>
      <p:sp>
        <p:nvSpPr>
          <p:cNvPr id="5" name="Title 4">
            <a:extLst>
              <a:ext uri="{FF2B5EF4-FFF2-40B4-BE49-F238E27FC236}">
                <a16:creationId xmlns:a16="http://schemas.microsoft.com/office/drawing/2014/main" id="{A4427485-58C8-45E5-8CF8-6ED6871E1EAF}"/>
              </a:ext>
            </a:extLst>
          </p:cNvPr>
          <p:cNvSpPr>
            <a:spLocks noGrp="1"/>
          </p:cNvSpPr>
          <p:nvPr>
            <p:ph type="title"/>
          </p:nvPr>
        </p:nvSpPr>
        <p:spPr/>
        <p:txBody>
          <a:bodyPr/>
          <a:lstStyle/>
          <a:p>
            <a:r>
              <a:rPr lang="en-US" cap="none" dirty="0"/>
              <a:t>ARASENS Trial: Conclusions</a:t>
            </a:r>
          </a:p>
        </p:txBody>
      </p:sp>
      <p:sp>
        <p:nvSpPr>
          <p:cNvPr id="9" name="Rectangle 8">
            <a:extLst>
              <a:ext uri="{FF2B5EF4-FFF2-40B4-BE49-F238E27FC236}">
                <a16:creationId xmlns:a16="http://schemas.microsoft.com/office/drawing/2014/main" id="{87667473-EE3E-4899-A62A-5D32D511913B}"/>
              </a:ext>
            </a:extLst>
          </p:cNvPr>
          <p:cNvSpPr/>
          <p:nvPr/>
        </p:nvSpPr>
        <p:spPr bwMode="gray">
          <a:xfrm>
            <a:off x="1272207" y="1688775"/>
            <a:ext cx="3803374" cy="487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cs typeface="Arial"/>
              </a:rPr>
              <a:t>Efficacy</a:t>
            </a:r>
          </a:p>
        </p:txBody>
      </p:sp>
      <p:sp>
        <p:nvSpPr>
          <p:cNvPr id="11" name="Rectangle 10">
            <a:extLst>
              <a:ext uri="{FF2B5EF4-FFF2-40B4-BE49-F238E27FC236}">
                <a16:creationId xmlns:a16="http://schemas.microsoft.com/office/drawing/2014/main" id="{47DFEBC2-4507-4E53-AD5F-076F87F68734}"/>
              </a:ext>
            </a:extLst>
          </p:cNvPr>
          <p:cNvSpPr/>
          <p:nvPr/>
        </p:nvSpPr>
        <p:spPr bwMode="gray">
          <a:xfrm>
            <a:off x="6903302" y="1688775"/>
            <a:ext cx="3803374" cy="4870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cs typeface="Arial"/>
              </a:rPr>
              <a:t>Safety</a:t>
            </a:r>
          </a:p>
        </p:txBody>
      </p:sp>
      <p:sp>
        <p:nvSpPr>
          <p:cNvPr id="12" name="Footer Placeholder 4">
            <a:extLst>
              <a:ext uri="{FF2B5EF4-FFF2-40B4-BE49-F238E27FC236}">
                <a16:creationId xmlns:a16="http://schemas.microsoft.com/office/drawing/2014/main" id="{DA5691C8-3730-41FD-8203-6EC967DFB099}"/>
              </a:ext>
            </a:extLst>
          </p:cNvPr>
          <p:cNvSpPr txBox="1">
            <a:spLocks/>
          </p:cNvSpPr>
          <p:nvPr/>
        </p:nvSpPr>
        <p:spPr>
          <a:xfrm>
            <a:off x="457200" y="6400800"/>
            <a:ext cx="10142426" cy="457200"/>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Arial"/>
                <a:cs typeface="Arial"/>
              </a:rPr>
              <a:t>Smith MR, et al. Darolutamide and Survival in Metastatic, Hormone-Sensitive Prostate Cancer. N </a:t>
            </a:r>
            <a:r>
              <a:rPr kumimoji="0" lang="en-US" sz="800" b="0" i="0" u="none" strike="noStrike" kern="1200" cap="none" spc="0" normalizeH="0" baseline="0" noProof="0" dirty="0" err="1">
                <a:ln>
                  <a:noFill/>
                </a:ln>
                <a:solidFill>
                  <a:srgbClr val="7F7F7F"/>
                </a:solidFill>
                <a:effectLst/>
                <a:uLnTx/>
                <a:uFillTx/>
                <a:latin typeface="Arial"/>
                <a:cs typeface="Arial"/>
              </a:rPr>
              <a:t>Engl</a:t>
            </a:r>
            <a:r>
              <a:rPr kumimoji="0" lang="en-US" sz="800" b="0" i="0" u="none" strike="noStrike" kern="1200" cap="none" spc="0" normalizeH="0" baseline="0" noProof="0" dirty="0">
                <a:ln>
                  <a:noFill/>
                </a:ln>
                <a:solidFill>
                  <a:srgbClr val="7F7F7F"/>
                </a:solidFill>
                <a:effectLst/>
                <a:uLnTx/>
                <a:uFillTx/>
                <a:latin typeface="Arial"/>
                <a:cs typeface="Arial"/>
              </a:rPr>
              <a:t> J Med. 2022 Mar 24;386(12):1132-1142. </a:t>
            </a:r>
            <a:r>
              <a:rPr kumimoji="0" lang="en-US" sz="800" b="0" i="0" u="none" strike="noStrike" kern="1200" cap="none" spc="0" normalizeH="0" baseline="0" noProof="0" dirty="0" err="1">
                <a:ln>
                  <a:noFill/>
                </a:ln>
                <a:solidFill>
                  <a:srgbClr val="7F7F7F"/>
                </a:solidFill>
                <a:effectLst/>
                <a:uLnTx/>
                <a:uFillTx/>
                <a:latin typeface="Arial"/>
                <a:cs typeface="Arial"/>
              </a:rPr>
              <a:t>doi</a:t>
            </a:r>
            <a:r>
              <a:rPr kumimoji="0" lang="en-US" sz="800" b="0" i="0" u="none" strike="noStrike" kern="1200" cap="none" spc="0" normalizeH="0" baseline="0" noProof="0" dirty="0">
                <a:ln>
                  <a:noFill/>
                </a:ln>
                <a:solidFill>
                  <a:srgbClr val="7F7F7F"/>
                </a:solidFill>
                <a:effectLst/>
                <a:uLnTx/>
                <a:uFillTx/>
                <a:latin typeface="Arial"/>
                <a:cs typeface="Arial"/>
              </a:rPr>
              <a:t>: 10.1056/NEJMoa2119115</a:t>
            </a:r>
            <a:endParaRPr kumimoji="0" lang="en-US" sz="800" b="0" i="0" u="none" strike="noStrike" kern="1200" cap="none" spc="0" normalizeH="0" baseline="0" noProof="0" dirty="0">
              <a:ln>
                <a:noFill/>
              </a:ln>
              <a:solidFill>
                <a:srgbClr val="000000">
                  <a:lumMod val="50000"/>
                  <a:lumOff val="50000"/>
                </a:srgbClr>
              </a:solidFill>
              <a:effectLst/>
              <a:uLnTx/>
              <a:uFillTx/>
              <a:latin typeface="Arial"/>
              <a:cs typeface="Arial"/>
            </a:endParaRPr>
          </a:p>
        </p:txBody>
      </p:sp>
    </p:spTree>
    <p:extLst>
      <p:ext uri="{BB962C8B-B14F-4D97-AF65-F5344CB8AC3E}">
        <p14:creationId xmlns:p14="http://schemas.microsoft.com/office/powerpoint/2010/main" val="10452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A1E40F2-B86A-47CC-A8EC-0E4971389699}"/>
              </a:ext>
            </a:extLst>
          </p:cNvPr>
          <p:cNvSpPr>
            <a:spLocks noGrp="1"/>
          </p:cNvSpPr>
          <p:nvPr>
            <p:ph type="title"/>
          </p:nvPr>
        </p:nvSpPr>
        <p:spPr/>
        <p:txBody>
          <a:bodyPr/>
          <a:lstStyle/>
          <a:p>
            <a:r>
              <a:rPr lang="de-DE" b="1" i="0" dirty="0">
                <a:solidFill>
                  <a:srgbClr val="FFFFFF"/>
                </a:solidFill>
                <a:effectLst/>
                <a:latin typeface="Arial" panose="020B0604020202020204" pitchFamily="34" charset="0"/>
              </a:rPr>
              <a:t>Short Professional Information</a:t>
            </a:r>
            <a:endParaRPr lang="de-DE" dirty="0"/>
          </a:p>
        </p:txBody>
      </p:sp>
      <p:sp>
        <p:nvSpPr>
          <p:cNvPr id="7" name="Textfeld 6">
            <a:extLst>
              <a:ext uri="{FF2B5EF4-FFF2-40B4-BE49-F238E27FC236}">
                <a16:creationId xmlns:a16="http://schemas.microsoft.com/office/drawing/2014/main" id="{B38C6853-D574-44D8-8ACA-899F398FB86A}"/>
              </a:ext>
            </a:extLst>
          </p:cNvPr>
          <p:cNvSpPr txBox="1"/>
          <p:nvPr/>
        </p:nvSpPr>
        <p:spPr bwMode="gray">
          <a:xfrm>
            <a:off x="85288" y="1188603"/>
            <a:ext cx="12021424" cy="5105950"/>
          </a:xfrm>
          <a:prstGeom prst="rect">
            <a:avLst/>
          </a:prstGeom>
          <a:noFill/>
        </p:spPr>
        <p:txBody>
          <a:bodyPr wrap="square">
            <a:spAutoFit/>
          </a:bodyPr>
          <a:lstStyle/>
          <a:p>
            <a:pPr algn="just">
              <a:lnSpc>
                <a:spcPct val="107000"/>
              </a:lnSpc>
              <a:spcAft>
                <a:spcPts val="1000"/>
              </a:spcAft>
            </a:pP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This</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medicinal</a:t>
            </a:r>
            <a:r>
              <a:rPr lang="it-IT" sz="1200" b="1" dirty="0">
                <a:effectLst/>
                <a:latin typeface="Arial" panose="020B0604020202020204" pitchFamily="34" charset="0"/>
                <a:ea typeface="Calibri" panose="020F0502020204030204" pitchFamily="34" charset="0"/>
                <a:cs typeface="Times New Roman" panose="02020603050405020304" pitchFamily="18" charset="0"/>
              </a:rPr>
              <a:t> product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is</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subject</a:t>
            </a:r>
            <a:r>
              <a:rPr lang="it-IT" sz="1200" b="1" dirty="0">
                <a:effectLst/>
                <a:latin typeface="Arial" panose="020B0604020202020204" pitchFamily="34" charset="0"/>
                <a:ea typeface="Calibri" panose="020F0502020204030204" pitchFamily="34" charset="0"/>
                <a:cs typeface="Times New Roman" panose="02020603050405020304" pitchFamily="18" charset="0"/>
              </a:rPr>
              <a:t> to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additional</a:t>
            </a:r>
            <a:r>
              <a:rPr lang="it-IT" sz="1200" b="1" dirty="0">
                <a:effectLst/>
                <a:latin typeface="Arial" panose="020B0604020202020204" pitchFamily="34" charset="0"/>
                <a:ea typeface="Calibri" panose="020F0502020204030204" pitchFamily="34" charset="0"/>
                <a:cs typeface="Times New Roman" panose="02020603050405020304" pitchFamily="18" charset="0"/>
              </a:rPr>
              <a:t> monitoring. </a:t>
            </a:r>
            <a:r>
              <a:rPr lang="it-IT" sz="1200" dirty="0">
                <a:effectLst/>
                <a:latin typeface="Arial" panose="020B0604020202020204" pitchFamily="34" charset="0"/>
                <a:ea typeface="Calibri" panose="020F0502020204030204" pitchFamily="34" charset="0"/>
                <a:cs typeface="Times New Roman" panose="02020603050405020304" pitchFamily="18" charset="0"/>
              </a:rPr>
              <a:t>For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further</a:t>
            </a:r>
            <a:r>
              <a:rPr lang="it-IT" sz="1200" dirty="0">
                <a:effectLst/>
                <a:latin typeface="Arial" panose="020B0604020202020204" pitchFamily="34" charset="0"/>
                <a:ea typeface="Calibri" panose="020F0502020204030204" pitchFamily="34" charset="0"/>
                <a:cs typeface="Times New Roman" panose="02020603050405020304" pitchFamily="18" charset="0"/>
              </a:rPr>
              <a:t> information,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see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Summary</a:t>
            </a:r>
            <a:r>
              <a:rPr lang="it-IT" sz="1200" dirty="0">
                <a:effectLst/>
                <a:latin typeface="Arial" panose="020B0604020202020204" pitchFamily="34" charset="0"/>
                <a:ea typeface="Calibri" panose="020F0502020204030204" pitchFamily="34" charset="0"/>
                <a:cs typeface="Times New Roman" panose="02020603050405020304" pitchFamily="18" charset="0"/>
              </a:rPr>
              <a:t> of Product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Characteristics</a:t>
            </a:r>
            <a:r>
              <a:rPr lang="it-IT" sz="1200"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a:t>
            </a:r>
            <a:r>
              <a:rPr lang="it-IT" sz="1200" dirty="0">
                <a:effectLst/>
                <a:latin typeface="Arial" panose="020B0604020202020204" pitchFamily="34" charset="0"/>
                <a:ea typeface="Calibri" panose="020F0502020204030204" pitchFamily="34" charset="0"/>
                <a:cs typeface="Times New Roman" panose="02020603050405020304" pitchFamily="18" charset="0"/>
              </a:rPr>
              <a:t> Information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Leaflet</a:t>
            </a:r>
            <a:r>
              <a:rPr lang="it-IT" sz="1200" dirty="0">
                <a:effectLst/>
                <a:latin typeface="Arial" panose="020B0604020202020204" pitchFamily="34" charset="0"/>
                <a:ea typeface="Calibri" panose="020F0502020204030204" pitchFamily="34" charset="0"/>
                <a:cs typeface="Times New Roman" panose="02020603050405020304" pitchFamily="18" charset="0"/>
              </a:rPr>
              <a:t> for NUBEQA</a:t>
            </a:r>
            <a:r>
              <a:rPr lang="it-IT" sz="1200" baseline="30000"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www.swissmedicinfo</a:t>
            </a:r>
            <a:r>
              <a:rPr lang="it-IT" sz="1200" dirty="0">
                <a:effectLst/>
                <a:latin typeface="Arial" panose="020B0604020202020204" pitchFamily="34" charset="0"/>
                <a:ea typeface="Calibri" panose="020F0502020204030204" pitchFamily="34" charset="0"/>
                <a:cs typeface="Times New Roman" panose="02020603050405020304" pitchFamily="18" charset="0"/>
              </a:rPr>
              <a:t>.ch.</a:t>
            </a:r>
            <a:endParaRPr lang="en-CH"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sz="1200" b="1" dirty="0">
                <a:effectLst/>
                <a:latin typeface="Arial" panose="020B0604020202020204" pitchFamily="34" charset="0"/>
                <a:ea typeface="Calibri" panose="020F0502020204030204" pitchFamily="34" charset="0"/>
                <a:cs typeface="Times New Roman" panose="02020603050405020304" pitchFamily="18" charset="0"/>
              </a:rPr>
              <a:t>Short product information NUBEQA</a:t>
            </a:r>
            <a:r>
              <a:rPr lang="it-IT" sz="1200" b="1" baseline="30000" dirty="0">
                <a:effectLst/>
                <a:latin typeface="Arial" panose="020B0604020202020204" pitchFamily="34" charset="0"/>
                <a:ea typeface="Calibri" panose="020F0502020204030204" pitchFamily="34" charset="0"/>
                <a:cs typeface="Times New Roman" panose="02020603050405020304" pitchFamily="18" charset="0"/>
              </a:rPr>
              <a:t>®</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CH"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it-IT" sz="1200" b="1" dirty="0">
                <a:effectLst/>
                <a:latin typeface="Arial" panose="020B0604020202020204" pitchFamily="34" charset="0"/>
                <a:ea typeface="Calibri" panose="020F0502020204030204" pitchFamily="34" charset="0"/>
                <a:cs typeface="Times New Roman" panose="02020603050405020304" pitchFamily="18" charset="0"/>
              </a:rPr>
              <a:t>Active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substance</a:t>
            </a:r>
            <a:r>
              <a:rPr lang="it-IT" sz="1200" b="1"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Darolutamide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Indication</a:t>
            </a:r>
            <a:r>
              <a:rPr lang="it-IT" sz="1200" b="1"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NUBEQA, in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combination</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docetaxel</a:t>
            </a:r>
            <a:r>
              <a:rPr lang="it-IT" sz="1200" dirty="0">
                <a:effectLst/>
                <a:latin typeface="Arial" panose="020B0604020202020204" pitchFamily="34" charset="0"/>
                <a:ea typeface="Calibri" panose="020F0502020204030204" pitchFamily="34" charset="0"/>
                <a:cs typeface="Times New Roman" panose="02020603050405020304" pitchFamily="18" charset="0"/>
              </a:rPr>
              <a:t> and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androgen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deprivation</a:t>
            </a:r>
            <a:r>
              <a:rPr lang="it-IT" sz="1200" dirty="0">
                <a:effectLst/>
                <a:latin typeface="Arial" panose="020B0604020202020204" pitchFamily="34" charset="0"/>
                <a:ea typeface="Calibri" panose="020F0502020204030204" pitchFamily="34" charset="0"/>
                <a:cs typeface="Times New Roman" panose="02020603050405020304" pitchFamily="18" charset="0"/>
              </a:rPr>
              <a:t> therapy (ADT),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indicated</a:t>
            </a:r>
            <a:r>
              <a:rPr lang="it-IT" sz="1200" dirty="0">
                <a:effectLst/>
                <a:latin typeface="Arial" panose="020B0604020202020204" pitchFamily="34" charset="0"/>
                <a:ea typeface="Calibri" panose="020F0502020204030204" pitchFamily="34" charset="0"/>
                <a:cs typeface="Times New Roman" panose="02020603050405020304" pitchFamily="18" charset="0"/>
              </a:rPr>
              <a:t> for the treatment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adult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metastatic</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hormone</a:t>
            </a:r>
            <a:r>
              <a:rPr lang="it-IT" sz="1200" dirty="0">
                <a:effectLst/>
                <a:latin typeface="Arial" panose="020B0604020202020204" pitchFamily="34" charset="0"/>
                <a:ea typeface="Calibri" panose="020F0502020204030204" pitchFamily="34" charset="0"/>
                <a:cs typeface="Times New Roman" panose="02020603050405020304" pitchFamily="18" charset="0"/>
              </a:rPr>
              <a:t>-sensitive prostate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cancer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mHSPC</a:t>
            </a:r>
            <a:r>
              <a:rPr lang="it-IT" sz="1200" dirty="0">
                <a:effectLst/>
                <a:latin typeface="Arial" panose="020B0604020202020204" pitchFamily="34" charset="0"/>
                <a:ea typeface="Calibri" panose="020F0502020204030204" pitchFamily="34" charset="0"/>
                <a:cs typeface="Times New Roman" panose="02020603050405020304" pitchFamily="18" charset="0"/>
              </a:rPr>
              <a:t>), for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whom</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docetaxel</a:t>
            </a:r>
            <a:r>
              <a:rPr lang="it-IT" sz="1200" dirty="0">
                <a:effectLst/>
                <a:latin typeface="Arial" panose="020B0604020202020204" pitchFamily="34" charset="0"/>
                <a:ea typeface="Calibri" panose="020F0502020204030204" pitchFamily="34" charset="0"/>
                <a:cs typeface="Times New Roman" panose="02020603050405020304" pitchFamily="18" charset="0"/>
              </a:rPr>
              <a:t> therapy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indicated</a:t>
            </a:r>
            <a:r>
              <a:rPr lang="it-IT" sz="1200" dirty="0">
                <a:effectLst/>
                <a:latin typeface="Arial" panose="020B0604020202020204" pitchFamily="34" charset="0"/>
                <a:ea typeface="Calibri" panose="020F0502020204030204" pitchFamily="34" charset="0"/>
                <a:cs typeface="Times New Roman" panose="02020603050405020304" pitchFamily="18" charset="0"/>
              </a:rPr>
              <a:t>. NUBEQA, in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combination</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ADT,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indicated</a:t>
            </a:r>
            <a:r>
              <a:rPr lang="it-IT" sz="1200" dirty="0">
                <a:effectLst/>
                <a:latin typeface="Arial" panose="020B0604020202020204" pitchFamily="34" charset="0"/>
                <a:ea typeface="Calibri" panose="020F0502020204030204" pitchFamily="34" charset="0"/>
                <a:cs typeface="Times New Roman" panose="02020603050405020304" pitchFamily="18" charset="0"/>
              </a:rPr>
              <a:t> for the treatment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adult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non-</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metastatic</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castration-resistant</a:t>
            </a:r>
            <a:r>
              <a:rPr lang="it-IT" sz="1200" dirty="0">
                <a:effectLst/>
                <a:latin typeface="Arial" panose="020B0604020202020204" pitchFamily="34" charset="0"/>
                <a:ea typeface="Calibri" panose="020F0502020204030204" pitchFamily="34" charset="0"/>
                <a:cs typeface="Times New Roman" panose="02020603050405020304" pitchFamily="18" charset="0"/>
              </a:rPr>
              <a:t> prostate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cancer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nmCRPC</a:t>
            </a:r>
            <a:r>
              <a:rPr lang="it-IT" sz="1200" dirty="0">
                <a:effectLst/>
                <a:latin typeface="Arial" panose="020B0604020202020204" pitchFamily="34" charset="0"/>
                <a:ea typeface="Calibri" panose="020F0502020204030204" pitchFamily="34" charset="0"/>
                <a:cs typeface="Times New Roman" panose="02020603050405020304" pitchFamily="18" charset="0"/>
              </a:rPr>
              <a:t>), for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those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who</a:t>
            </a:r>
            <a:r>
              <a:rPr lang="it-IT" sz="1200" dirty="0">
                <a:effectLst/>
                <a:latin typeface="Arial" panose="020B0604020202020204" pitchFamily="34" charset="0"/>
                <a:ea typeface="Calibri" panose="020F0502020204030204" pitchFamily="34" charset="0"/>
                <a:cs typeface="Times New Roman" panose="02020603050405020304" pitchFamily="18" charset="0"/>
              </a:rPr>
              <a:t> are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at</a:t>
            </a:r>
            <a:r>
              <a:rPr lang="it-IT" sz="1200" dirty="0">
                <a:effectLst/>
                <a:latin typeface="Arial" panose="020B0604020202020204" pitchFamily="34" charset="0"/>
                <a:ea typeface="Calibri" panose="020F0502020204030204" pitchFamily="34" charset="0"/>
                <a:cs typeface="Times New Roman" panose="02020603050405020304" pitchFamily="18" charset="0"/>
              </a:rPr>
              <a:t> high risk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developing</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metastases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especially</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 PSADT ≤ 10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months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Dosage</a:t>
            </a:r>
            <a:r>
              <a:rPr lang="it-IT" sz="1200" b="1" dirty="0">
                <a:effectLst/>
                <a:latin typeface="Arial" panose="020B0604020202020204" pitchFamily="34" charset="0"/>
                <a:ea typeface="Calibri" panose="020F0502020204030204" pitchFamily="34" charset="0"/>
                <a:cs typeface="Times New Roman" panose="02020603050405020304" pitchFamily="18" charset="0"/>
              </a:rPr>
              <a:t>/Administration: </a:t>
            </a:r>
            <a:r>
              <a:rPr lang="it-IT" sz="1200" dirty="0">
                <a:effectLst/>
                <a:latin typeface="Arial" panose="020B0604020202020204" pitchFamily="34" charset="0"/>
                <a:ea typeface="Calibri" panose="020F0502020204030204" pitchFamily="34" charset="0"/>
                <a:cs typeface="Times New Roman" panose="02020603050405020304" pitchFamily="18" charset="0"/>
              </a:rPr>
              <a:t>600 mg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two</a:t>
            </a:r>
            <a:r>
              <a:rPr lang="it-IT" sz="1200" dirty="0">
                <a:effectLst/>
                <a:latin typeface="Arial" panose="020B0604020202020204" pitchFamily="34" charset="0"/>
                <a:ea typeface="Calibri" panose="020F0502020204030204" pitchFamily="34" charset="0"/>
                <a:cs typeface="Times New Roman" panose="02020603050405020304" pitchFamily="18" charset="0"/>
              </a:rPr>
              <a:t> 300-mg film-</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coated</a:t>
            </a:r>
            <a:r>
              <a:rPr lang="it-IT" sz="1200" dirty="0">
                <a:effectLst/>
                <a:latin typeface="Arial" panose="020B0604020202020204" pitchFamily="34" charset="0"/>
                <a:ea typeface="Calibri" panose="020F0502020204030204" pitchFamily="34" charset="0"/>
                <a:cs typeface="Times New Roman" panose="02020603050405020304" pitchFamily="18" charset="0"/>
              </a:rPr>
              <a:t> tablets)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taken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twice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daily</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total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daily</a:t>
            </a:r>
            <a:r>
              <a:rPr lang="it-IT" sz="1200" dirty="0">
                <a:effectLst/>
                <a:latin typeface="Arial" panose="020B0604020202020204" pitchFamily="34" charset="0"/>
                <a:ea typeface="Calibri" panose="020F0502020204030204" pitchFamily="34" charset="0"/>
                <a:cs typeface="Times New Roman" panose="02020603050405020304" pitchFamily="18" charset="0"/>
              </a:rPr>
              <a:t> dose of 1200 mg).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receiving</a:t>
            </a:r>
            <a:r>
              <a:rPr lang="it-IT" sz="1200" dirty="0">
                <a:effectLst/>
                <a:latin typeface="Arial" panose="020B0604020202020204" pitchFamily="34" charset="0"/>
                <a:ea typeface="Calibri" panose="020F0502020204030204" pitchFamily="34" charset="0"/>
                <a:cs typeface="Times New Roman" panose="02020603050405020304" pitchFamily="18" charset="0"/>
              </a:rPr>
              <a:t> NUBEQA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should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also</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receive</a:t>
            </a:r>
            <a:r>
              <a:rPr lang="it-IT" sz="1200" dirty="0">
                <a:effectLst/>
                <a:latin typeface="Arial" panose="020B0604020202020204" pitchFamily="34" charset="0"/>
                <a:ea typeface="Calibri" panose="020F0502020204030204" pitchFamily="34" charset="0"/>
                <a:cs typeface="Times New Roman" panose="02020603050405020304" pitchFamily="18" charset="0"/>
              </a:rPr>
              <a:t> an LHRH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analogue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concurrently</a:t>
            </a:r>
            <a:r>
              <a:rPr lang="it-IT" sz="1200" dirty="0">
                <a:effectLst/>
                <a:latin typeface="Arial" panose="020B0604020202020204" pitchFamily="34" charset="0"/>
                <a:ea typeface="Calibri" panose="020F0502020204030204" pitchFamily="34" charset="0"/>
                <a:cs typeface="Times New Roman" panose="02020603050405020304" pitchFamily="18" charset="0"/>
              </a:rPr>
              <a:t> 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have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had</a:t>
            </a:r>
            <a:r>
              <a:rPr lang="it-IT" sz="1200" dirty="0">
                <a:effectLst/>
                <a:latin typeface="Arial" panose="020B0604020202020204" pitchFamily="34" charset="0"/>
                <a:ea typeface="Calibri" panose="020F0502020204030204" pitchFamily="34" charset="0"/>
                <a:cs typeface="Times New Roman" panose="02020603050405020304" pitchFamily="18" charset="0"/>
              </a:rPr>
              <a:t> 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bilateral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orchiectomy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mHSPC</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should</a:t>
            </a:r>
            <a:r>
              <a:rPr lang="it-IT" sz="1200" dirty="0">
                <a:effectLst/>
                <a:latin typeface="Arial" panose="020B0604020202020204" pitchFamily="34" charset="0"/>
                <a:ea typeface="Calibri" panose="020F0502020204030204" pitchFamily="34" charset="0"/>
                <a:cs typeface="Times New Roman" panose="02020603050405020304" pitchFamily="18" charset="0"/>
              </a:rPr>
              <a:t> start treatment with NUBEQA in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combination</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six</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cycles</a:t>
            </a:r>
            <a:r>
              <a:rPr lang="it-IT" sz="1200" dirty="0">
                <a:effectLst/>
                <a:latin typeface="Arial" panose="020B0604020202020204" pitchFamily="34" charset="0"/>
                <a:ea typeface="Calibri" panose="020F0502020204030204" pitchFamily="34" charset="0"/>
                <a:cs typeface="Times New Roman" panose="02020603050405020304" pitchFamily="18" charset="0"/>
              </a:rPr>
              <a:t>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docetaxel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Contraindications</a:t>
            </a:r>
            <a:r>
              <a:rPr lang="it-IT" sz="1200" b="1"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Hypersensitivity</a:t>
            </a:r>
            <a:r>
              <a:rPr lang="it-IT" sz="1200" dirty="0">
                <a:effectLst/>
                <a:latin typeface="Arial" panose="020B0604020202020204" pitchFamily="34" charset="0"/>
                <a:ea typeface="Calibri" panose="020F0502020204030204" pitchFamily="34" charset="0"/>
                <a:cs typeface="Times New Roman" panose="02020603050405020304" pitchFamily="18" charset="0"/>
              </a:rPr>
              <a:t> to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active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pharmaceutical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ingredient</a:t>
            </a:r>
            <a:r>
              <a:rPr lang="it-IT" sz="1200" dirty="0">
                <a:effectLst/>
                <a:latin typeface="Arial" panose="020B0604020202020204" pitchFamily="34" charset="0"/>
                <a:ea typeface="Calibri" panose="020F0502020204030204" pitchFamily="34" charset="0"/>
                <a:cs typeface="Times New Roman" panose="02020603050405020304" pitchFamily="18" charset="0"/>
              </a:rPr>
              <a:t> or to one of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excipients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Women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who</a:t>
            </a:r>
            <a:r>
              <a:rPr lang="it-IT" sz="1200" dirty="0">
                <a:effectLst/>
                <a:latin typeface="Arial" panose="020B0604020202020204" pitchFamily="34" charset="0"/>
                <a:ea typeface="Calibri" panose="020F0502020204030204" pitchFamily="34" charset="0"/>
                <a:cs typeface="Times New Roman" panose="02020603050405020304" pitchFamily="18" charset="0"/>
              </a:rPr>
              <a:t> are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pregnant</a:t>
            </a:r>
            <a:r>
              <a:rPr lang="it-IT" sz="1200" dirty="0">
                <a:effectLst/>
                <a:latin typeface="Arial" panose="020B0604020202020204" pitchFamily="34" charset="0"/>
                <a:ea typeface="Calibri" panose="020F0502020204030204" pitchFamily="34" charset="0"/>
                <a:cs typeface="Times New Roman" panose="02020603050405020304" pitchFamily="18" charset="0"/>
              </a:rPr>
              <a:t> or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childbearing</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potential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a:effectLst/>
                <a:latin typeface="Arial" panose="020B0604020202020204" pitchFamily="34" charset="0"/>
                <a:ea typeface="Calibri" panose="020F0502020204030204" pitchFamily="34" charset="0"/>
                <a:cs typeface="Times New Roman" panose="02020603050405020304" pitchFamily="18" charset="0"/>
              </a:rPr>
              <a:t>Special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warnings</a:t>
            </a:r>
            <a:r>
              <a:rPr lang="it-IT" sz="1200" b="1" dirty="0">
                <a:effectLst/>
                <a:latin typeface="Arial" panose="020B0604020202020204" pitchFamily="34" charset="0"/>
                <a:ea typeface="Calibri" panose="020F0502020204030204" pitchFamily="34" charset="0"/>
                <a:cs typeface="Times New Roman" panose="02020603050405020304" pitchFamily="18" charset="0"/>
              </a:rPr>
              <a:t>/</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precautions</a:t>
            </a:r>
            <a:r>
              <a:rPr lang="it-IT" sz="1200" b="1" dirty="0">
                <a:effectLst/>
                <a:latin typeface="Arial" panose="020B0604020202020204" pitchFamily="34" charset="0"/>
                <a:ea typeface="Calibri" panose="020F0502020204030204" pitchFamily="34" charset="0"/>
                <a:cs typeface="Times New Roman" panose="02020603050405020304" pitchFamily="18" charset="0"/>
              </a:rPr>
              <a:t> for use: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Renal</a:t>
            </a:r>
            <a:r>
              <a:rPr lang="it-IT" sz="1200"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hepatic</a:t>
            </a:r>
            <a:r>
              <a:rPr lang="it-IT" sz="1200" dirty="0">
                <a:effectLst/>
                <a:latin typeface="Arial" panose="020B0604020202020204" pitchFamily="34" charset="0"/>
                <a:ea typeface="Calibri" panose="020F0502020204030204" pitchFamily="34" charset="0"/>
                <a:cs typeface="Times New Roman" panose="02020603050405020304" pitchFamily="18" charset="0"/>
              </a:rPr>
              <a:t> impairment: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Closely</a:t>
            </a:r>
            <a:r>
              <a:rPr lang="it-IT" sz="1200" dirty="0">
                <a:effectLst/>
                <a:latin typeface="Arial" panose="020B0604020202020204" pitchFamily="34" charset="0"/>
                <a:ea typeface="Calibri" panose="020F0502020204030204" pitchFamily="34" charset="0"/>
                <a:cs typeface="Times New Roman" panose="02020603050405020304" pitchFamily="18" charset="0"/>
              </a:rPr>
              <a:t> monitor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severe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renal</a:t>
            </a:r>
            <a:r>
              <a:rPr lang="it-IT" sz="1200" dirty="0">
                <a:effectLst/>
                <a:latin typeface="Arial" panose="020B0604020202020204" pitchFamily="34" charset="0"/>
                <a:ea typeface="Calibri" panose="020F0502020204030204" pitchFamily="34" charset="0"/>
                <a:cs typeface="Times New Roman" panose="02020603050405020304" pitchFamily="18" charset="0"/>
              </a:rPr>
              <a:t> impairment or moderate/severe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hepatic</a:t>
            </a:r>
            <a:r>
              <a:rPr lang="it-IT" sz="1200" dirty="0">
                <a:effectLst/>
                <a:latin typeface="Arial" panose="020B0604020202020204" pitchFamily="34" charset="0"/>
                <a:ea typeface="Calibri" panose="020F0502020204030204" pitchFamily="34" charset="0"/>
                <a:cs typeface="Times New Roman" panose="02020603050405020304" pitchFamily="18" charset="0"/>
              </a:rPr>
              <a:t> impairment for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adverse</a:t>
            </a:r>
            <a:r>
              <a:rPr lang="it-IT" sz="1200" dirty="0">
                <a:effectLst/>
                <a:latin typeface="Arial" panose="020B0604020202020204" pitchFamily="34" charset="0"/>
                <a:ea typeface="Calibri" panose="020F0502020204030204" pitchFamily="34" charset="0"/>
                <a:cs typeface="Times New Roman" panose="02020603050405020304" pitchFamily="18" charset="0"/>
              </a:rPr>
              <a:t> reactions.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Hepatotoxicity</a:t>
            </a:r>
            <a:r>
              <a:rPr lang="it-IT" sz="1200" dirty="0">
                <a:effectLst/>
                <a:latin typeface="Arial" panose="020B0604020202020204" pitchFamily="34" charset="0"/>
                <a:ea typeface="Calibri" panose="020F0502020204030204" pitchFamily="34" charset="0"/>
                <a:cs typeface="Times New Roman" panose="02020603050405020304" pitchFamily="18" charset="0"/>
              </a:rPr>
              <a:t>: In case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liver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function</a:t>
            </a:r>
            <a:r>
              <a:rPr lang="it-IT" sz="1200" dirty="0">
                <a:effectLst/>
                <a:latin typeface="Arial" panose="020B0604020202020204" pitchFamily="34" charset="0"/>
                <a:ea typeface="Calibri" panose="020F0502020204030204" pitchFamily="34" charset="0"/>
                <a:cs typeface="Times New Roman" panose="02020603050405020304" pitchFamily="18" charset="0"/>
              </a:rPr>
              <a:t> test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abnormalities</a:t>
            </a:r>
            <a:r>
              <a:rPr lang="it-IT" sz="1200" dirty="0">
                <a:effectLst/>
                <a:latin typeface="Arial" panose="020B0604020202020204" pitchFamily="34" charset="0"/>
                <a:ea typeface="Calibri" panose="020F0502020204030204" pitchFamily="34" charset="0"/>
                <a:cs typeface="Times New Roman" panose="02020603050405020304" pitchFamily="18" charset="0"/>
              </a:rPr>
              <a:t> suggestive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idiosyncratic</a:t>
            </a:r>
            <a:r>
              <a:rPr lang="it-IT" sz="1200" dirty="0">
                <a:effectLst/>
                <a:latin typeface="Arial" panose="020B0604020202020204" pitchFamily="34" charset="0"/>
                <a:ea typeface="Calibri" panose="020F0502020204030204" pitchFamily="34" charset="0"/>
                <a:cs typeface="Times New Roman" panose="02020603050405020304" pitchFamily="18" charset="0"/>
              </a:rPr>
              <a:t> DILI, NUBEQA must be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permanently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discontinued</a:t>
            </a:r>
            <a:r>
              <a:rPr lang="it-IT" sz="1200" dirty="0">
                <a:effectLst/>
                <a:latin typeface="Arial" panose="020B0604020202020204" pitchFamily="34" charset="0"/>
                <a:ea typeface="Calibri" panose="020F0502020204030204" pitchFamily="34" charset="0"/>
                <a:cs typeface="Times New Roman" panose="02020603050405020304" pitchFamily="18" charset="0"/>
              </a:rPr>
              <a:t>. ADT can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prolong</a:t>
            </a:r>
            <a:r>
              <a:rPr lang="it-IT" sz="1200" dirty="0">
                <a:effectLst/>
                <a:latin typeface="Arial" panose="020B0604020202020204" pitchFamily="34" charset="0"/>
                <a:ea typeface="Calibri" panose="020F0502020204030204" pitchFamily="34" charset="0"/>
                <a:cs typeface="Times New Roman" panose="02020603050405020304" pitchFamily="18" charset="0"/>
              </a:rPr>
              <a:t> the QT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interval</a:t>
            </a:r>
            <a:r>
              <a:rPr lang="it-IT" sz="1200" dirty="0">
                <a:effectLst/>
                <a:latin typeface="Arial" panose="020B0604020202020204" pitchFamily="34" charset="0"/>
                <a:ea typeface="Calibri" panose="020F0502020204030204" pitchFamily="34" charset="0"/>
                <a:cs typeface="Times New Roman" panose="02020603050405020304" pitchFamily="18" charset="0"/>
              </a:rPr>
              <a:t>: In case of risk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factors</a:t>
            </a:r>
            <a:r>
              <a:rPr lang="it-IT" sz="1200" dirty="0">
                <a:effectLst/>
                <a:latin typeface="Arial" panose="020B0604020202020204" pitchFamily="34" charset="0"/>
                <a:ea typeface="Calibri" panose="020F0502020204030204" pitchFamily="34" charset="0"/>
                <a:cs typeface="Times New Roman" panose="02020603050405020304" pitchFamily="18" charset="0"/>
              </a:rPr>
              <a:t> 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concomitant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medication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that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prolong</a:t>
            </a:r>
            <a:r>
              <a:rPr lang="it-IT" sz="1200" dirty="0">
                <a:effectLst/>
                <a:latin typeface="Arial" panose="020B0604020202020204" pitchFamily="34" charset="0"/>
                <a:ea typeface="Calibri" panose="020F0502020204030204" pitchFamily="34" charset="0"/>
                <a:cs typeface="Times New Roman" panose="02020603050405020304" pitchFamily="18" charset="0"/>
              </a:rPr>
              <a:t> the QT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interval</a:t>
            </a:r>
            <a:r>
              <a:rPr lang="it-IT" sz="1200" dirty="0">
                <a:effectLst/>
                <a:latin typeface="Arial" panose="020B0604020202020204" pitchFamily="34" charset="0"/>
                <a:ea typeface="Calibri" panose="020F0502020204030204" pitchFamily="34" charset="0"/>
                <a:cs typeface="Times New Roman" panose="02020603050405020304" pitchFamily="18" charset="0"/>
              </a:rPr>
              <a:t>, ECG monitoring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should</a:t>
            </a:r>
            <a:r>
              <a:rPr lang="it-IT" sz="1200" dirty="0">
                <a:effectLst/>
                <a:latin typeface="Arial" panose="020B0604020202020204" pitchFamily="34" charset="0"/>
                <a:ea typeface="Calibri" panose="020F0502020204030204" pitchFamily="34" charset="0"/>
                <a:cs typeface="Times New Roman" panose="02020603050405020304" pitchFamily="18" charset="0"/>
              </a:rPr>
              <a:t> be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considered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Contraception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Sexually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active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must use 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highly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effective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form</a:t>
            </a:r>
            <a:r>
              <a:rPr lang="it-IT" sz="1200" dirty="0">
                <a:effectLst/>
                <a:latin typeface="Arial" panose="020B0604020202020204" pitchFamily="34" charset="0"/>
                <a:ea typeface="Calibri" panose="020F0502020204030204" pitchFamily="34" charset="0"/>
                <a:cs typeface="Times New Roman" panose="02020603050405020304" pitchFamily="18" charset="0"/>
              </a:rPr>
              <a:t>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contraception</a:t>
            </a:r>
            <a:r>
              <a:rPr lang="it-IT" sz="1200" dirty="0">
                <a:effectLst/>
                <a:latin typeface="Arial" panose="020B0604020202020204" pitchFamily="34" charset="0"/>
                <a:ea typeface="Calibri" panose="020F0502020204030204" pitchFamily="34" charset="0"/>
                <a:cs typeface="Times New Roman" panose="02020603050405020304" pitchFamily="18" charset="0"/>
              </a:rPr>
              <a:t>. Bone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density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may</a:t>
            </a:r>
            <a:r>
              <a:rPr lang="it-IT" sz="1200" dirty="0">
                <a:effectLst/>
                <a:latin typeface="Arial" panose="020B0604020202020204" pitchFamily="34" charset="0"/>
                <a:ea typeface="Calibri" panose="020F0502020204030204" pitchFamily="34" charset="0"/>
                <a:cs typeface="Times New Roman" panose="02020603050405020304" pitchFamily="18" charset="0"/>
              </a:rPr>
              <a:t> be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affected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during</a:t>
            </a:r>
            <a:r>
              <a:rPr lang="it-IT" sz="1200" dirty="0">
                <a:effectLst/>
                <a:latin typeface="Arial" panose="020B0604020202020204" pitchFamily="34" charset="0"/>
                <a:ea typeface="Calibri" panose="020F0502020204030204" pitchFamily="34" charset="0"/>
                <a:cs typeface="Times New Roman" panose="02020603050405020304" pitchFamily="18" charset="0"/>
              </a:rPr>
              <a:t> treatment with NUBEQA due to long-</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term</a:t>
            </a:r>
            <a:r>
              <a:rPr lang="it-IT" sz="1200" dirty="0">
                <a:effectLst/>
                <a:latin typeface="Arial" panose="020B0604020202020204" pitchFamily="34" charset="0"/>
                <a:ea typeface="Calibri" panose="020F0502020204030204" pitchFamily="34" charset="0"/>
                <a:cs typeface="Times New Roman" panose="02020603050405020304" pitchFamily="18" charset="0"/>
              </a:rPr>
              <a:t> testosterone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suppression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Recent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cariovascular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disease</a:t>
            </a:r>
            <a:r>
              <a:rPr lang="it-IT" sz="1200" dirty="0">
                <a:effectLst/>
                <a:latin typeface="Arial" panose="020B0604020202020204" pitchFamily="34" charset="0"/>
                <a:ea typeface="Calibri" panose="020F0502020204030204" pitchFamily="34" charset="0"/>
                <a:cs typeface="Times New Roman" panose="02020603050405020304" pitchFamily="18" charset="0"/>
              </a:rPr>
              <a:t>: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safety</a:t>
            </a:r>
            <a:r>
              <a:rPr lang="it-IT" sz="1200" dirty="0">
                <a:effectLst/>
                <a:latin typeface="Arial" panose="020B0604020202020204" pitchFamily="34" charset="0"/>
                <a:ea typeface="Calibri" panose="020F0502020204030204" pitchFamily="34" charset="0"/>
                <a:cs typeface="Times New Roman" panose="02020603050405020304" pitchFamily="18" charset="0"/>
              </a:rPr>
              <a:t> of NUBEQA in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patients</a:t>
            </a:r>
            <a:r>
              <a:rPr lang="it-IT" sz="1200" dirty="0">
                <a:effectLst/>
                <a:latin typeface="Arial" panose="020B0604020202020204" pitchFamily="34" charset="0"/>
                <a:ea typeface="Calibri" panose="020F0502020204030204" pitchFamily="34" charset="0"/>
                <a:cs typeface="Times New Roman" panose="02020603050405020304" pitchFamily="18" charset="0"/>
              </a:rPr>
              <a:t> with 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clinically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relevant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cardiovascular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disease</a:t>
            </a:r>
            <a:r>
              <a:rPr lang="it-IT" sz="1200" dirty="0">
                <a:effectLst/>
                <a:latin typeface="Arial" panose="020B0604020202020204" pitchFamily="34" charset="0"/>
                <a:ea typeface="Calibri" panose="020F0502020204030204" pitchFamily="34" charset="0"/>
                <a:cs typeface="Times New Roman" panose="02020603050405020304" pitchFamily="18" charset="0"/>
              </a:rPr>
              <a:t> in the last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six</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months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has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not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been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proven</a:t>
            </a:r>
            <a:r>
              <a:rPr lang="it-IT" sz="1200" dirty="0">
                <a:effectLst/>
                <a:latin typeface="Arial" panose="020B0604020202020204" pitchFamily="34" charset="0"/>
                <a:ea typeface="Calibri" panose="020F0502020204030204" pitchFamily="34" charset="0"/>
                <a:cs typeface="Times New Roman" panose="02020603050405020304" pitchFamily="18" charset="0"/>
              </a:rPr>
              <a:t>, follow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current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guidelines</a:t>
            </a:r>
            <a:r>
              <a:rPr lang="it-IT" sz="1200" dirty="0">
                <a:effectLst/>
                <a:latin typeface="Arial" panose="020B0604020202020204" pitchFamily="34" charset="0"/>
                <a:ea typeface="Calibri" panose="020F0502020204030204" pitchFamily="34" charset="0"/>
                <a:cs typeface="Times New Roman" panose="02020603050405020304" pitchFamily="18" charset="0"/>
              </a:rPr>
              <a:t>.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prescribed</a:t>
            </a:r>
            <a:r>
              <a:rPr lang="it-IT" sz="1200" dirty="0">
                <a:effectLst/>
                <a:latin typeface="Arial" panose="020B0604020202020204" pitchFamily="34" charset="0"/>
                <a:ea typeface="Calibri" panose="020F0502020204030204" pitchFamily="34" charset="0"/>
                <a:cs typeface="Times New Roman" panose="02020603050405020304" pitchFamily="18" charset="0"/>
              </a:rPr>
              <a:t> dose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practically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sodium</a:t>
            </a:r>
            <a:r>
              <a:rPr lang="it-IT" sz="1200" dirty="0">
                <a:effectLst/>
                <a:latin typeface="Arial" panose="020B0604020202020204" pitchFamily="34" charset="0"/>
                <a:ea typeface="Calibri" panose="020F0502020204030204" pitchFamily="34" charset="0"/>
                <a:cs typeface="Times New Roman" panose="02020603050405020304" pitchFamily="18" charset="0"/>
              </a:rPr>
              <a:t> free”. Do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not</a:t>
            </a:r>
            <a:r>
              <a:rPr lang="it-IT" sz="1200" dirty="0">
                <a:effectLst/>
                <a:latin typeface="Arial" panose="020B0604020202020204" pitchFamily="34" charset="0"/>
                <a:ea typeface="Calibri" panose="020F0502020204030204" pitchFamily="34" charset="0"/>
                <a:cs typeface="Times New Roman" panose="02020603050405020304" pitchFamily="18" charset="0"/>
              </a:rPr>
              <a:t> take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if</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you</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have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hereditary</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galactose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intolerance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total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lactase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deficiency</a:t>
            </a:r>
            <a:r>
              <a:rPr lang="it-IT" sz="1200" dirty="0">
                <a:effectLst/>
                <a:latin typeface="Arial" panose="020B0604020202020204" pitchFamily="34" charset="0"/>
                <a:ea typeface="Calibri" panose="020F0502020204030204" pitchFamily="34" charset="0"/>
                <a:cs typeface="Times New Roman" panose="02020603050405020304" pitchFamily="18" charset="0"/>
              </a:rPr>
              <a:t>, 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glucose-galactose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malabsorption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Adverse</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effects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i="1" dirty="0">
                <a:effectLst/>
                <a:latin typeface="Arial" panose="020B0604020202020204" pitchFamily="34" charset="0"/>
                <a:ea typeface="Calibri" panose="020F0502020204030204" pitchFamily="34" charset="0"/>
                <a:cs typeface="Times New Roman" panose="02020603050405020304" pitchFamily="18" charset="0"/>
              </a:rPr>
              <a:t>NUBEQA</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Very</a:t>
            </a:r>
            <a:r>
              <a:rPr lang="it-IT" sz="1200" dirty="0">
                <a:effectLst/>
                <a:latin typeface="Arial" panose="020B0604020202020204" pitchFamily="34" charset="0"/>
                <a:ea typeface="Calibri" panose="020F0502020204030204" pitchFamily="34" charset="0"/>
                <a:cs typeface="Times New Roman" panose="02020603050405020304" pitchFamily="18" charset="0"/>
              </a:rPr>
              <a:t> common: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Neutrophil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count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AST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bilirubin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fatigue. Common: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Ischaemic</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heart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disease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cardiac</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failure</a:t>
            </a:r>
            <a:r>
              <a:rPr lang="it-IT" sz="1200" dirty="0">
                <a:effectLst/>
                <a:latin typeface="Arial" panose="020B0604020202020204" pitchFamily="34" charset="0"/>
                <a:ea typeface="Calibri" panose="020F0502020204030204" pitchFamily="34" charset="0"/>
                <a:cs typeface="Times New Roman" panose="02020603050405020304" pitchFamily="18" charset="0"/>
              </a:rPr>
              <a:t>, rash,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pain</a:t>
            </a:r>
            <a:r>
              <a:rPr lang="it-IT" sz="1200" dirty="0">
                <a:effectLst/>
                <a:latin typeface="Arial" panose="020B0604020202020204" pitchFamily="34" charset="0"/>
                <a:ea typeface="Calibri" panose="020F0502020204030204" pitchFamily="34" charset="0"/>
                <a:cs typeface="Times New Roman" panose="02020603050405020304" pitchFamily="18" charset="0"/>
              </a:rPr>
              <a:t> in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extremities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musculoskeletal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pain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fractures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i="1" dirty="0">
                <a:effectLst/>
                <a:latin typeface="Arial" panose="020B0604020202020204" pitchFamily="34" charset="0"/>
                <a:ea typeface="Calibri" panose="020F0502020204030204" pitchFamily="34" charset="0"/>
                <a:cs typeface="Times New Roman" panose="02020603050405020304" pitchFamily="18" charset="0"/>
              </a:rPr>
              <a:t>NUBEQA in </a:t>
            </a:r>
            <a:r>
              <a:rPr lang="it-IT" sz="1200" i="1" dirty="0" err="1">
                <a:effectLst/>
                <a:latin typeface="Arial" panose="020B0604020202020204" pitchFamily="34" charset="0"/>
                <a:ea typeface="Calibri" panose="020F0502020204030204" pitchFamily="34" charset="0"/>
                <a:cs typeface="Times New Roman" panose="02020603050405020304" pitchFamily="18" charset="0"/>
              </a:rPr>
              <a:t>combination</a:t>
            </a:r>
            <a:r>
              <a:rPr lang="it-IT" sz="1200" i="1" dirty="0">
                <a:effectLst/>
                <a:latin typeface="Arial" panose="020B0604020202020204" pitchFamily="34" charset="0"/>
                <a:ea typeface="Calibri" panose="020F0502020204030204" pitchFamily="34" charset="0"/>
                <a:cs typeface="Times New Roman" panose="02020603050405020304" pitchFamily="18" charset="0"/>
              </a:rPr>
              <a:t> with </a:t>
            </a:r>
            <a:r>
              <a:rPr lang="it-IT" sz="1200" i="1" dirty="0" err="1">
                <a:effectLst/>
                <a:latin typeface="Arial" panose="020B0604020202020204" pitchFamily="34" charset="0"/>
                <a:ea typeface="Calibri" panose="020F0502020204030204" pitchFamily="34" charset="0"/>
                <a:cs typeface="Times New Roman" panose="02020603050405020304" pitchFamily="18" charset="0"/>
              </a:rPr>
              <a:t>docetaxel</a:t>
            </a:r>
            <a:r>
              <a:rPr lang="it-IT" sz="1200" i="1"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Very</a:t>
            </a:r>
            <a:r>
              <a:rPr lang="it-IT" sz="1200" dirty="0">
                <a:effectLst/>
                <a:latin typeface="Arial" panose="020B0604020202020204" pitchFamily="34" charset="0"/>
                <a:ea typeface="Calibri" panose="020F0502020204030204" pitchFamily="34" charset="0"/>
                <a:cs typeface="Times New Roman" panose="02020603050405020304" pitchFamily="18" charset="0"/>
              </a:rPr>
              <a:t> common: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Hypertension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including</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occasional</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hypertensive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emergency</a:t>
            </a:r>
            <a:r>
              <a:rPr lang="it-IT" sz="1200" dirty="0">
                <a:effectLst/>
                <a:latin typeface="Arial" panose="020B0604020202020204" pitchFamily="34" charset="0"/>
                <a:ea typeface="Calibri" panose="020F0502020204030204" pitchFamily="34" charset="0"/>
                <a:cs typeface="Times New Roman" panose="02020603050405020304" pitchFamily="18" charset="0"/>
              </a:rPr>
              <a:t>, AST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ALT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bilirubin</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increased</a:t>
            </a:r>
            <a:r>
              <a:rPr lang="it-IT" sz="1200" dirty="0">
                <a:effectLst/>
                <a:latin typeface="Arial" panose="020B0604020202020204" pitchFamily="34" charset="0"/>
                <a:ea typeface="Calibri" panose="020F0502020204030204" pitchFamily="34" charset="0"/>
                <a:cs typeface="Times New Roman" panose="02020603050405020304" pitchFamily="18" charset="0"/>
              </a:rPr>
              <a:t>, rash. </a:t>
            </a:r>
            <a:r>
              <a:rPr lang="it-IT" sz="1200" b="1" dirty="0">
                <a:effectLst/>
                <a:latin typeface="Arial" panose="020B0604020202020204" pitchFamily="34" charset="0"/>
                <a:ea typeface="Calibri" panose="020F0502020204030204" pitchFamily="34" charset="0"/>
                <a:cs typeface="Times New Roman" panose="02020603050405020304" pitchFamily="18" charset="0"/>
              </a:rPr>
              <a:t>Interactions: </a:t>
            </a:r>
            <a:r>
              <a:rPr lang="it-IT" sz="1200" dirty="0">
                <a:effectLst/>
                <a:latin typeface="Arial" panose="020B0604020202020204" pitchFamily="34" charset="0"/>
                <a:ea typeface="Calibri" panose="020F0502020204030204" pitchFamily="34" charset="0"/>
                <a:cs typeface="Times New Roman" panose="02020603050405020304" pitchFamily="18" charset="0"/>
              </a:rPr>
              <a:t>BCRP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inhibitor</a:t>
            </a:r>
            <a:r>
              <a:rPr lang="it-IT" sz="1200" dirty="0">
                <a:effectLst/>
                <a:latin typeface="Arial" panose="020B0604020202020204" pitchFamily="34" charset="0"/>
                <a:ea typeface="Calibri" panose="020F0502020204030204" pitchFamily="34" charset="0"/>
                <a:cs typeface="Times New Roman" panose="02020603050405020304" pitchFamily="18" charset="0"/>
              </a:rPr>
              <a:t>, OATP 1B1 and 1B3, in the case of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concurrent</a:t>
            </a:r>
            <a:r>
              <a:rPr lang="it-IT" sz="1200" dirty="0">
                <a:effectLst/>
                <a:latin typeface="Arial" panose="020B0604020202020204" pitchFamily="34" charset="0"/>
                <a:ea typeface="Calibri" panose="020F0502020204030204" pitchFamily="34" charset="0"/>
                <a:cs typeface="Times New Roman" panose="02020603050405020304" pitchFamily="18" charset="0"/>
              </a:rPr>
              <a:t> use with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corresponding</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substrates</a:t>
            </a:r>
            <a:r>
              <a:rPr lang="it-IT" sz="1200" dirty="0">
                <a:effectLst/>
                <a:latin typeface="Arial" panose="020B0604020202020204" pitchFamily="34" charset="0"/>
                <a:ea typeface="Calibri" panose="020F0502020204030204" pitchFamily="34" charset="0"/>
                <a:cs typeface="Times New Roman" panose="02020603050405020304" pitchFamily="18" charset="0"/>
              </a:rPr>
              <a:t>, follow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recommendations</a:t>
            </a:r>
            <a:r>
              <a:rPr lang="it-IT" sz="1200" dirty="0">
                <a:effectLst/>
                <a:latin typeface="Arial" panose="020B0604020202020204" pitchFamily="34" charset="0"/>
                <a:ea typeface="Calibri" panose="020F0502020204030204" pitchFamily="34" charset="0"/>
                <a:cs typeface="Times New Roman" panose="02020603050405020304" pitchFamily="18" charset="0"/>
              </a:rPr>
              <a:t> in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respective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prescribing</a:t>
            </a:r>
            <a:r>
              <a:rPr lang="it-IT" sz="1200" dirty="0">
                <a:effectLst/>
                <a:latin typeface="Arial" panose="020B0604020202020204" pitchFamily="34" charset="0"/>
                <a:ea typeface="Calibri" panose="020F0502020204030204" pitchFamily="34" charset="0"/>
                <a:cs typeface="Times New Roman" panose="02020603050405020304" pitchFamily="18" charset="0"/>
              </a:rPr>
              <a:t> information.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Weak</a:t>
            </a:r>
            <a:r>
              <a:rPr lang="it-IT" sz="1200" dirty="0">
                <a:effectLst/>
                <a:latin typeface="Arial" panose="020B0604020202020204" pitchFamily="34" charset="0"/>
                <a:ea typeface="Calibri" panose="020F0502020204030204" pitchFamily="34" charset="0"/>
                <a:cs typeface="Times New Roman" panose="02020603050405020304" pitchFamily="18" charset="0"/>
              </a:rPr>
              <a:t> CYP3A4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inducer</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Substrate</a:t>
            </a:r>
            <a:r>
              <a:rPr lang="it-IT" sz="1200" dirty="0">
                <a:effectLst/>
                <a:latin typeface="Arial" panose="020B0604020202020204" pitchFamily="34" charset="0"/>
                <a:ea typeface="Calibri" panose="020F0502020204030204" pitchFamily="34" charset="0"/>
                <a:cs typeface="Times New Roman" panose="02020603050405020304" pitchFamily="18" charset="0"/>
              </a:rPr>
              <a:t> of CYP3A4, P-</a:t>
            </a:r>
            <a:r>
              <a:rPr lang="it-IT" sz="1200" dirty="0" err="1">
                <a:effectLst/>
                <a:latin typeface="Arial" panose="020B0604020202020204" pitchFamily="34" charset="0"/>
                <a:ea typeface="Calibri" panose="020F0502020204030204" pitchFamily="34" charset="0"/>
                <a:cs typeface="Times New Roman" panose="02020603050405020304" pitchFamily="18" charset="0"/>
              </a:rPr>
              <a:t>gp</a:t>
            </a:r>
            <a:r>
              <a:rPr lang="it-IT" sz="1200" dirty="0">
                <a:effectLst/>
                <a:latin typeface="Arial" panose="020B0604020202020204" pitchFamily="34" charset="0"/>
                <a:ea typeface="Calibri" panose="020F0502020204030204" pitchFamily="34" charset="0"/>
                <a:cs typeface="Times New Roman" panose="02020603050405020304" pitchFamily="18" charset="0"/>
              </a:rPr>
              <a:t>, and BCRP. Use of strong CYP3A4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inducers</a:t>
            </a:r>
            <a:r>
              <a:rPr lang="it-IT" sz="1200" dirty="0">
                <a:effectLst/>
                <a:latin typeface="Arial" panose="020B0604020202020204" pitchFamily="34" charset="0"/>
                <a:ea typeface="Calibri" panose="020F0502020204030204" pitchFamily="34" charset="0"/>
                <a:cs typeface="Times New Roman" panose="02020603050405020304" pitchFamily="18" charset="0"/>
              </a:rPr>
              <a:t> and P-</a:t>
            </a:r>
            <a:r>
              <a:rPr lang="it-IT" sz="1200" dirty="0" err="1">
                <a:effectLst/>
                <a:latin typeface="Arial" panose="020B0604020202020204" pitchFamily="34" charset="0"/>
                <a:ea typeface="Calibri" panose="020F0502020204030204" pitchFamily="34" charset="0"/>
                <a:cs typeface="Times New Roman" panose="02020603050405020304" pitchFamily="18" charset="0"/>
              </a:rPr>
              <a:t>gp</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inducers</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during</a:t>
            </a:r>
            <a:r>
              <a:rPr lang="it-IT" sz="1200" dirty="0">
                <a:effectLst/>
                <a:latin typeface="Arial" panose="020B0604020202020204" pitchFamily="34" charset="0"/>
                <a:ea typeface="Calibri" panose="020F0502020204030204" pitchFamily="34" charset="0"/>
                <a:cs typeface="Times New Roman" panose="02020603050405020304" pitchFamily="18" charset="0"/>
              </a:rPr>
              <a:t> treatment with NUBEQA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should</a:t>
            </a:r>
            <a:r>
              <a:rPr lang="it-IT" sz="1200" dirty="0">
                <a:effectLst/>
                <a:latin typeface="Arial" panose="020B0604020202020204" pitchFamily="34" charset="0"/>
                <a:ea typeface="Calibri" panose="020F0502020204030204" pitchFamily="34" charset="0"/>
                <a:cs typeface="Times New Roman" panose="02020603050405020304" pitchFamily="18" charset="0"/>
              </a:rPr>
              <a:t> be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avoided</a:t>
            </a:r>
            <a:r>
              <a:rPr lang="it-IT" sz="1200" dirty="0">
                <a:effectLst/>
                <a:latin typeface="Arial" panose="020B0604020202020204" pitchFamily="34" charset="0"/>
                <a:ea typeface="Calibri" panose="020F0502020204030204" pitchFamily="34" charset="0"/>
                <a:cs typeface="Times New Roman" panose="02020603050405020304" pitchFamily="18" charset="0"/>
              </a:rPr>
              <a:t>.</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Dispensing</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category</a:t>
            </a:r>
            <a:r>
              <a:rPr lang="it-IT" sz="1200" b="1" dirty="0">
                <a:effectLst/>
                <a:latin typeface="Arial" panose="020B0604020202020204" pitchFamily="34" charset="0"/>
                <a:ea typeface="Calibri" panose="020F0502020204030204" pitchFamily="34" charset="0"/>
                <a:cs typeface="Times New Roman" panose="02020603050405020304" pitchFamily="18" charset="0"/>
              </a:rPr>
              <a:t>:</a:t>
            </a:r>
            <a:r>
              <a:rPr lang="it-IT" sz="1200" dirty="0">
                <a:effectLst/>
                <a:latin typeface="Arial" panose="020B0604020202020204" pitchFamily="34" charset="0"/>
                <a:ea typeface="Calibri" panose="020F0502020204030204" pitchFamily="34" charset="0"/>
                <a:cs typeface="Times New Roman" panose="02020603050405020304" pitchFamily="18" charset="0"/>
              </a:rPr>
              <a:t> B.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Authorization</a:t>
            </a:r>
            <a:r>
              <a:rPr lang="it-IT" sz="1200" b="1" dirty="0">
                <a:effectLst/>
                <a:latin typeface="Arial" panose="020B0604020202020204" pitchFamily="34" charset="0"/>
                <a:ea typeface="Calibri" panose="020F0502020204030204" pitchFamily="34" charset="0"/>
                <a:cs typeface="Times New Roman" panose="02020603050405020304" pitchFamily="18" charset="0"/>
              </a:rPr>
              <a:t> holder</a:t>
            </a:r>
            <a:r>
              <a:rPr lang="it-IT" sz="1200" dirty="0">
                <a:effectLst/>
                <a:latin typeface="Arial" panose="020B0604020202020204" pitchFamily="34" charset="0"/>
                <a:ea typeface="Calibri" panose="020F0502020204030204" pitchFamily="34" charset="0"/>
                <a:cs typeface="Times New Roman" panose="02020603050405020304" pitchFamily="18" charset="0"/>
              </a:rPr>
              <a:t>: Bayer (Schweiz) AG,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Uetlibergstrasse</a:t>
            </a:r>
            <a:r>
              <a:rPr lang="it-IT" sz="1200" dirty="0">
                <a:effectLst/>
                <a:latin typeface="Arial" panose="020B0604020202020204" pitchFamily="34" charset="0"/>
                <a:ea typeface="Calibri" panose="020F0502020204030204" pitchFamily="34" charset="0"/>
                <a:cs typeface="Times New Roman" panose="02020603050405020304" pitchFamily="18" charset="0"/>
              </a:rPr>
              <a:t> 132, 8045 Zurich. For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detailed</a:t>
            </a:r>
            <a:r>
              <a:rPr lang="it-IT" sz="1200" dirty="0">
                <a:effectLst/>
                <a:latin typeface="Arial" panose="020B0604020202020204" pitchFamily="34" charset="0"/>
                <a:ea typeface="Calibri" panose="020F0502020204030204" pitchFamily="34" charset="0"/>
                <a:cs typeface="Times New Roman" panose="02020603050405020304" pitchFamily="18" charset="0"/>
              </a:rPr>
              <a:t> information,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please</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refer</a:t>
            </a:r>
            <a:r>
              <a:rPr lang="it-IT" sz="1200" dirty="0">
                <a:effectLst/>
                <a:latin typeface="Arial" panose="020B0604020202020204" pitchFamily="34" charset="0"/>
                <a:ea typeface="Calibri" panose="020F0502020204030204" pitchFamily="34" charset="0"/>
                <a:cs typeface="Times New Roman" panose="02020603050405020304" pitchFamily="18" charset="0"/>
              </a:rPr>
              <a:t> to the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published</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medicinal</a:t>
            </a:r>
            <a:r>
              <a:rPr lang="it-IT" sz="1200" dirty="0">
                <a:effectLst/>
                <a:latin typeface="Arial" panose="020B0604020202020204" pitchFamily="34" charset="0"/>
                <a:ea typeface="Calibri" panose="020F0502020204030204" pitchFamily="34" charset="0"/>
                <a:cs typeface="Times New Roman" panose="02020603050405020304" pitchFamily="18" charset="0"/>
              </a:rPr>
              <a:t> product information </a:t>
            </a:r>
            <a:r>
              <a:rPr lang="it-IT" sz="1200" dirty="0" err="1">
                <a:effectLst/>
                <a:latin typeface="Arial" panose="020B0604020202020204" pitchFamily="34" charset="0"/>
                <a:ea typeface="Calibri" panose="020F0502020204030204" pitchFamily="34" charset="0"/>
                <a:cs typeface="Times New Roman" panose="02020603050405020304" pitchFamily="18" charset="0"/>
              </a:rPr>
              <a:t>at</a:t>
            </a:r>
            <a:r>
              <a:rPr lang="it-IT" sz="1200" dirty="0">
                <a:effectLst/>
                <a:latin typeface="Arial" panose="020B0604020202020204" pitchFamily="34" charset="0"/>
                <a:ea typeface="Calibri" panose="020F0502020204030204" pitchFamily="34" charset="0"/>
                <a:cs typeface="Times New Roman" panose="02020603050405020304" pitchFamily="18" charset="0"/>
              </a:rPr>
              <a:t> www.swissmedicinfo.ch.</a:t>
            </a:r>
            <a:endParaRPr lang="en-CH"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CH" sz="1200" dirty="0">
                <a:effectLst/>
                <a:latin typeface="Arial" panose="020B0604020202020204" pitchFamily="34" charset="0"/>
                <a:ea typeface="Calibri" panose="020F0502020204030204" pitchFamily="34" charset="0"/>
                <a:cs typeface="Times New Roman" panose="02020603050405020304" pitchFamily="18" charset="0"/>
              </a:rPr>
              <a:t>MA-M_DAR-CH-0198-3 12/23</a:t>
            </a:r>
            <a:endParaRPr lang="en-CH"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99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7768E21-7EC5-4D4B-8AEE-A9E40183406C}"/>
              </a:ext>
            </a:extLst>
          </p:cNvPr>
          <p:cNvSpPr>
            <a:spLocks noGrp="1"/>
          </p:cNvSpPr>
          <p:nvPr>
            <p:ph type="title"/>
          </p:nvPr>
        </p:nvSpPr>
        <p:spPr/>
        <p:txBody>
          <a:bodyPr/>
          <a:lstStyle/>
          <a:p>
            <a:r>
              <a:rPr lang="de-CH" cap="none" dirty="0"/>
              <a:t>Table of Content</a:t>
            </a:r>
          </a:p>
        </p:txBody>
      </p:sp>
      <p:sp>
        <p:nvSpPr>
          <p:cNvPr id="6" name="Textplatzhalter 5">
            <a:extLst>
              <a:ext uri="{FF2B5EF4-FFF2-40B4-BE49-F238E27FC236}">
                <a16:creationId xmlns:a16="http://schemas.microsoft.com/office/drawing/2014/main" id="{BA9A5A7A-354A-4606-8DF0-2109B1EB14E0}"/>
              </a:ext>
            </a:extLst>
          </p:cNvPr>
          <p:cNvSpPr>
            <a:spLocks noGrp="1"/>
          </p:cNvSpPr>
          <p:nvPr>
            <p:ph type="body" sz="quarter" idx="14"/>
          </p:nvPr>
        </p:nvSpPr>
        <p:spPr>
          <a:xfrm>
            <a:off x="621619" y="1872182"/>
            <a:ext cx="11193569" cy="3113637"/>
          </a:xfrm>
        </p:spPr>
        <p:txBody>
          <a:bodyPr/>
          <a:lstStyle/>
          <a:p>
            <a:pPr marL="342900" indent="-342900">
              <a:lnSpc>
                <a:spcPct val="200000"/>
              </a:lnSpc>
              <a:buAutoNum type="arabicPeriod"/>
            </a:pPr>
            <a:r>
              <a:rPr lang="de-CH" sz="3200" b="1" dirty="0" err="1">
                <a:solidFill>
                  <a:srgbClr val="1F4288"/>
                </a:solidFill>
                <a:hlinkClick r:id="rId3" action="ppaction://hlinksldjump">
                  <a:extLst>
                    <a:ext uri="{A12FA001-AC4F-418D-AE19-62706E023703}">
                      <ahyp:hlinkClr xmlns:ahyp="http://schemas.microsoft.com/office/drawing/2018/hyperlinkcolor" val="tx"/>
                    </a:ext>
                  </a:extLst>
                </a:hlinkClick>
              </a:rPr>
              <a:t>What</a:t>
            </a:r>
            <a:r>
              <a:rPr lang="de-CH" sz="3200" b="1" dirty="0">
                <a:solidFill>
                  <a:srgbClr val="1F4288"/>
                </a:solidFill>
                <a:hlinkClick r:id="rId3" action="ppaction://hlinksldjump">
                  <a:extLst>
                    <a:ext uri="{A12FA001-AC4F-418D-AE19-62706E023703}">
                      <ahyp:hlinkClr xmlns:ahyp="http://schemas.microsoft.com/office/drawing/2018/hyperlinkcolor" val="tx"/>
                    </a:ext>
                  </a:extLst>
                </a:hlinkClick>
              </a:rPr>
              <a:t> </a:t>
            </a:r>
            <a:r>
              <a:rPr lang="de-CH" sz="3200" b="1" dirty="0" err="1">
                <a:solidFill>
                  <a:srgbClr val="1F4288"/>
                </a:solidFill>
                <a:hlinkClick r:id="rId3" action="ppaction://hlinksldjump">
                  <a:extLst>
                    <a:ext uri="{A12FA001-AC4F-418D-AE19-62706E023703}">
                      <ahyp:hlinkClr xmlns:ahyp="http://schemas.microsoft.com/office/drawing/2018/hyperlinkcolor" val="tx"/>
                    </a:ext>
                  </a:extLst>
                </a:hlinkClick>
              </a:rPr>
              <a:t>is</a:t>
            </a:r>
            <a:r>
              <a:rPr lang="de-CH" sz="3200" b="1" dirty="0">
                <a:solidFill>
                  <a:srgbClr val="1F4288"/>
                </a:solidFill>
                <a:hlinkClick r:id="rId3" action="ppaction://hlinksldjump">
                  <a:extLst>
                    <a:ext uri="{A12FA001-AC4F-418D-AE19-62706E023703}">
                      <ahyp:hlinkClr xmlns:ahyp="http://schemas.microsoft.com/office/drawing/2018/hyperlinkcolor" val="tx"/>
                    </a:ext>
                  </a:extLst>
                </a:hlinkClick>
              </a:rPr>
              <a:t> </a:t>
            </a:r>
            <a:r>
              <a:rPr lang="de-CH" sz="3200" b="1" dirty="0" err="1">
                <a:solidFill>
                  <a:srgbClr val="1F4288"/>
                </a:solidFill>
                <a:hlinkClick r:id="rId3" action="ppaction://hlinksldjump">
                  <a:extLst>
                    <a:ext uri="{A12FA001-AC4F-418D-AE19-62706E023703}">
                      <ahyp:hlinkClr xmlns:ahyp="http://schemas.microsoft.com/office/drawing/2018/hyperlinkcolor" val="tx"/>
                    </a:ext>
                  </a:extLst>
                </a:hlinkClick>
              </a:rPr>
              <a:t>Darolutamide</a:t>
            </a:r>
            <a:r>
              <a:rPr lang="de-CH" sz="3200" b="1" dirty="0">
                <a:solidFill>
                  <a:srgbClr val="1F4288"/>
                </a:solidFill>
                <a:hlinkClick r:id="rId3" action="ppaction://hlinksldjump">
                  <a:extLst>
                    <a:ext uri="{A12FA001-AC4F-418D-AE19-62706E023703}">
                      <ahyp:hlinkClr xmlns:ahyp="http://schemas.microsoft.com/office/drawing/2018/hyperlinkcolor" val="tx"/>
                    </a:ext>
                  </a:extLst>
                </a:hlinkClick>
              </a:rPr>
              <a:t>?</a:t>
            </a:r>
            <a:endParaRPr lang="de-CH" sz="3200" b="1" dirty="0">
              <a:solidFill>
                <a:srgbClr val="1F4288"/>
              </a:solidFill>
            </a:endParaRPr>
          </a:p>
          <a:p>
            <a:pPr marL="342900" indent="-342900">
              <a:lnSpc>
                <a:spcPct val="200000"/>
              </a:lnSpc>
              <a:buAutoNum type="arabicPeriod"/>
            </a:pPr>
            <a:r>
              <a:rPr lang="en-US" sz="3200" b="1" dirty="0">
                <a:solidFill>
                  <a:srgbClr val="1F4288"/>
                </a:solidFill>
                <a:hlinkClick r:id="rId4" action="ppaction://hlinksldjump">
                  <a:extLst>
                    <a:ext uri="{A12FA001-AC4F-418D-AE19-62706E023703}">
                      <ahyp:hlinkClr xmlns:ahyp="http://schemas.microsoft.com/office/drawing/2018/hyperlinkcolor" val="tx"/>
                    </a:ext>
                  </a:extLst>
                </a:hlinkClick>
              </a:rPr>
              <a:t>ARASENS: Phase 3 Study in </a:t>
            </a:r>
            <a:r>
              <a:rPr lang="en-US" sz="3200" b="1" dirty="0" err="1">
                <a:solidFill>
                  <a:srgbClr val="1F4288"/>
                </a:solidFill>
                <a:hlinkClick r:id="rId4" action="ppaction://hlinksldjump">
                  <a:extLst>
                    <a:ext uri="{A12FA001-AC4F-418D-AE19-62706E023703}">
                      <ahyp:hlinkClr xmlns:ahyp="http://schemas.microsoft.com/office/drawing/2018/hyperlinkcolor" val="tx"/>
                    </a:ext>
                  </a:extLst>
                </a:hlinkClick>
              </a:rPr>
              <a:t>mHSPC</a:t>
            </a:r>
            <a:endParaRPr lang="en-US" sz="3200" b="1" dirty="0">
              <a:solidFill>
                <a:srgbClr val="1F4288"/>
              </a:solidFill>
            </a:endParaRPr>
          </a:p>
        </p:txBody>
      </p:sp>
    </p:spTree>
    <p:extLst>
      <p:ext uri="{BB962C8B-B14F-4D97-AF65-F5344CB8AC3E}">
        <p14:creationId xmlns:p14="http://schemas.microsoft.com/office/powerpoint/2010/main" val="41463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3737D-D6C3-6500-7ACB-2A02817F139B}"/>
              </a:ext>
            </a:extLst>
          </p:cNvPr>
          <p:cNvSpPr>
            <a:spLocks noGrp="1"/>
          </p:cNvSpPr>
          <p:nvPr>
            <p:ph type="title"/>
          </p:nvPr>
        </p:nvSpPr>
        <p:spPr/>
        <p:txBody>
          <a:bodyPr/>
          <a:lstStyle/>
          <a:p>
            <a:r>
              <a:rPr lang="de-CH" dirty="0" err="1"/>
              <a:t>What</a:t>
            </a:r>
            <a:r>
              <a:rPr lang="de-CH" dirty="0"/>
              <a:t> </a:t>
            </a:r>
            <a:r>
              <a:rPr lang="de-CH" dirty="0" err="1"/>
              <a:t>is</a:t>
            </a:r>
            <a:r>
              <a:rPr lang="de-CH" dirty="0"/>
              <a:t> </a:t>
            </a:r>
            <a:r>
              <a:rPr lang="de-CH" dirty="0" err="1"/>
              <a:t>darolutamide</a:t>
            </a:r>
            <a:r>
              <a:rPr lang="de-CH" dirty="0"/>
              <a:t>?</a:t>
            </a:r>
            <a:endParaRPr lang="en-CH" dirty="0"/>
          </a:p>
        </p:txBody>
      </p:sp>
      <p:sp>
        <p:nvSpPr>
          <p:cNvPr id="5" name="Foliennummernplatzhalter 4">
            <a:extLst>
              <a:ext uri="{FF2B5EF4-FFF2-40B4-BE49-F238E27FC236}">
                <a16:creationId xmlns:a16="http://schemas.microsoft.com/office/drawing/2014/main" id="{D29B47C5-4521-E0CD-E7FF-97EA7DEAE148}"/>
              </a:ext>
            </a:extLst>
          </p:cNvPr>
          <p:cNvSpPr>
            <a:spLocks noGrp="1"/>
          </p:cNvSpPr>
          <p:nvPr>
            <p:ph type="sldNum" sz="quarter" idx="12"/>
          </p:nvPr>
        </p:nvSpPr>
        <p:spPr/>
        <p:txBody>
          <a:bodyPr/>
          <a:lstStyle/>
          <a:p>
            <a:fld id="{C0AFECD8-B8AF-5C4E-B306-A0438013ED66}" type="slidenum">
              <a:rPr lang="en-US" smtClean="0"/>
              <a:t>4</a:t>
            </a:fld>
            <a:endParaRPr lang="en-US" dirty="0"/>
          </a:p>
        </p:txBody>
      </p:sp>
    </p:spTree>
    <p:extLst>
      <p:ext uri="{BB962C8B-B14F-4D97-AF65-F5344CB8AC3E}">
        <p14:creationId xmlns:p14="http://schemas.microsoft.com/office/powerpoint/2010/main" val="37752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A33FF-2491-4ED3-9D17-8A45B4C0DA0B}"/>
              </a:ext>
            </a:extLst>
          </p:cNvPr>
          <p:cNvSpPr>
            <a:spLocks noGrp="1"/>
          </p:cNvSpPr>
          <p:nvPr>
            <p:ph type="title"/>
          </p:nvPr>
        </p:nvSpPr>
        <p:spPr>
          <a:xfrm>
            <a:off x="407670" y="183356"/>
            <a:ext cx="10799866" cy="782031"/>
          </a:xfrm>
        </p:spPr>
        <p:txBody>
          <a:bodyPr anchor="ctr">
            <a:noAutofit/>
          </a:bodyPr>
          <a:lstStyle/>
          <a:p>
            <a:r>
              <a:rPr lang="en-US" sz="2700" cap="none" dirty="0" err="1"/>
              <a:t>Darolutamide</a:t>
            </a:r>
            <a:r>
              <a:rPr lang="en-US" sz="2700" cap="none" dirty="0"/>
              <a:t> is a potent Androgen Receptor Inhibitor </a:t>
            </a:r>
            <a:br>
              <a:rPr lang="en-US" sz="2700" cap="none" dirty="0"/>
            </a:br>
            <a:r>
              <a:rPr lang="en-US" sz="2700" cap="none" dirty="0"/>
              <a:t>with an established Efficacy Profile and </a:t>
            </a:r>
            <a:br>
              <a:rPr lang="en-US" sz="2700" cap="none" dirty="0"/>
            </a:br>
            <a:r>
              <a:rPr lang="en-US" sz="2700" cap="none" dirty="0"/>
              <a:t>Favorable Tolerability Profile across indications</a:t>
            </a:r>
            <a:endParaRPr lang="en-US" sz="2700" strike="sngStrike" cap="none" dirty="0">
              <a:solidFill>
                <a:srgbClr val="C00000"/>
              </a:solidFill>
            </a:endParaRPr>
          </a:p>
        </p:txBody>
      </p:sp>
      <p:sp>
        <p:nvSpPr>
          <p:cNvPr id="8" name="Footer Placeholder 4">
            <a:extLst>
              <a:ext uri="{FF2B5EF4-FFF2-40B4-BE49-F238E27FC236}">
                <a16:creationId xmlns:a16="http://schemas.microsoft.com/office/drawing/2014/main" id="{624BCCDD-F67D-4E83-ADCB-0FBB838A49FC}"/>
              </a:ext>
            </a:extLst>
          </p:cNvPr>
          <p:cNvSpPr>
            <a:spLocks noGrp="1"/>
          </p:cNvSpPr>
          <p:nvPr>
            <p:ph type="ftr" sz="quarter" idx="15"/>
          </p:nvPr>
        </p:nvSpPr>
        <p:spPr>
          <a:xfrm>
            <a:off x="457201" y="5679438"/>
            <a:ext cx="9562288" cy="1232289"/>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1.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Moilanen</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AM et al. Discovery of ODM-201, a new-generation androgen receptor inhibitor targeting resistance mechanisms to androgen signaling-directed prostate cancer therapies. Sci Rep. 2015 Jul 3;5:12007.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10.1038/srep12007</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2. </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Sasaki T, Sugimura Y. The Importance of Time to Prostate-Specific Antigen (PSA) Nadir after Primary Androgen Deprivation Therapy in Hormone-Naïve Prostate Cancer Patients. J Clin Med. 2018 Dec 18;7(12):565.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10.3390/jcm7120565. 3. Balk SP, Knudsen KE. AR, the cell cycle, and prostate cancer.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Nucl</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Recept</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Signal. 2008 Feb 1;6:e001.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10.1621/nrs.06001. 4. Wen S,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Niu</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Y, Lee SO, Chang C. Androgen receptor (AR) positive vs negative roles in prostate cancer cell deaths including apoptosis,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anoikis</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entosis</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necrosis and autophagic cell death. Cancer Treat Rev. 2014 Feb;40(1):31-40.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10.1016/j.ctrv.2013.07.008. 5.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Mout</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L, et al. Continued androgen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signalling</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inhibition improves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cabazitaxel</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efficacy in prostate cancer.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EBioMedicine</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2021 Nov;73:103681.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cs typeface="Arial"/>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cs typeface="Arial"/>
              </a:rPr>
              <a:t>: 10.1016/j.ebiom.2021.103681. </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6.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Fizazi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K et al; ARAMIS Investigators. Nonmetastatic, Castration-Resistant Prostate Cancer and Survival with Darolutamide. N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Engl</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J Med. 2020 Sep 10;383(11):1040-1049. 7.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Fizazi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K, et al; ARAMIS Investigators. Darolutamide in Nonmetastatic, Castration-Resistant Prostate Cancer. N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Engl</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J Med. 2019 Mar 28;380(13):1235-1246.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10.1056/NEJMoa1815671. 8.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Nubeqa</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Professional information, www.swissmedicinfo.ch. 9. Shore N, et al. Evaluation of Clinically Relevant Drug-Drug Interactions and Population Pharmacokinetics of Darolutamide in Patients with Nonmetastatic Castration-Resistant Prostate Cancer: Results of Pre-Specified and Post Hoc Analyses of the Phase III ARAMIS Trial. Target Oncol. 2019 Oct;14(5):527-539. </a:t>
            </a:r>
            <a:r>
              <a:rPr kumimoji="0" lang="en-US" sz="600" b="0" i="0" u="none" strike="noStrike" kern="1200" cap="none" spc="0" normalizeH="0" baseline="0" noProof="0" dirty="0" err="1">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doi</a:t>
            </a:r>
            <a:r>
              <a:rPr kumimoji="0" lang="en-US" sz="600" b="0" i="0" u="none" strike="noStrike" kern="1200" cap="none" spc="0" normalizeH="0" baseline="0" noProof="0" dirty="0">
                <a:ln>
                  <a:noFill/>
                </a:ln>
                <a:solidFill>
                  <a:srgbClr val="000000">
                    <a:lumMod val="50000"/>
                    <a:lumOff val="50000"/>
                  </a:srgbClr>
                </a:solidFill>
                <a:effectLst/>
                <a:uLnTx/>
                <a:uFillTx/>
                <a:latin typeface="Arial"/>
                <a:ea typeface="ＭＳ Ｐゴシック" pitchFamily="-106" charset="-128"/>
                <a:cs typeface="Arial" panose="020B0604020202020204" pitchFamily="34" charset="0"/>
              </a:rPr>
              <a:t>: 10.1007/s11523-019-00674-0. </a:t>
            </a:r>
          </a:p>
        </p:txBody>
      </p:sp>
      <p:pic>
        <p:nvPicPr>
          <p:cNvPr id="9" name="Picture 8" descr="Diagram&#10;&#10;Description automatically generated">
            <a:extLst>
              <a:ext uri="{FF2B5EF4-FFF2-40B4-BE49-F238E27FC236}">
                <a16:creationId xmlns:a16="http://schemas.microsoft.com/office/drawing/2014/main" id="{880D8872-97CD-43BA-AC38-84A33932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993" y="3590136"/>
            <a:ext cx="1712483" cy="1701232"/>
          </a:xfrm>
          <a:prstGeom prst="rect">
            <a:avLst/>
          </a:prstGeom>
        </p:spPr>
      </p:pic>
      <p:sp>
        <p:nvSpPr>
          <p:cNvPr id="10" name="Rectangle 9">
            <a:extLst>
              <a:ext uri="{FF2B5EF4-FFF2-40B4-BE49-F238E27FC236}">
                <a16:creationId xmlns:a16="http://schemas.microsoft.com/office/drawing/2014/main" id="{F3C528D2-20FD-4BC3-9031-FBB494698606}"/>
              </a:ext>
            </a:extLst>
          </p:cNvPr>
          <p:cNvSpPr/>
          <p:nvPr/>
        </p:nvSpPr>
        <p:spPr bwMode="gray">
          <a:xfrm>
            <a:off x="224281" y="1178562"/>
            <a:ext cx="2895343" cy="578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cs typeface="Arial"/>
              </a:rPr>
              <a:t>Darolutamide </a:t>
            </a:r>
            <a:br>
              <a:rPr kumimoji="0" lang="en-US" sz="1600" b="1" i="0" u="none" strike="noStrike" kern="1200" cap="none" spc="0" normalizeH="0" baseline="0" noProof="0" dirty="0">
                <a:ln>
                  <a:noFill/>
                </a:ln>
                <a:solidFill>
                  <a:srgbClr val="FFFFFF"/>
                </a:solidFill>
                <a:effectLst/>
                <a:uLnTx/>
                <a:uFillTx/>
                <a:latin typeface="Arial"/>
                <a:cs typeface="Arial"/>
              </a:rPr>
            </a:br>
            <a:r>
              <a:rPr kumimoji="0" lang="en-US" sz="1600" b="1" i="0" u="none" strike="noStrike" kern="1200" cap="none" spc="0" normalizeH="0" baseline="0" noProof="0" dirty="0">
                <a:ln>
                  <a:noFill/>
                </a:ln>
                <a:solidFill>
                  <a:srgbClr val="FFFFFF"/>
                </a:solidFill>
                <a:effectLst/>
                <a:uLnTx/>
                <a:uFillTx/>
                <a:latin typeface="Arial"/>
                <a:cs typeface="Arial"/>
              </a:rPr>
              <a:t>Mechanism of Action</a:t>
            </a:r>
          </a:p>
        </p:txBody>
      </p:sp>
      <p:sp>
        <p:nvSpPr>
          <p:cNvPr id="11" name="TextBox 10">
            <a:extLst>
              <a:ext uri="{FF2B5EF4-FFF2-40B4-BE49-F238E27FC236}">
                <a16:creationId xmlns:a16="http://schemas.microsoft.com/office/drawing/2014/main" id="{44F4C203-1DD2-4366-B122-DC19AC1FF27A}"/>
              </a:ext>
            </a:extLst>
          </p:cNvPr>
          <p:cNvSpPr txBox="1"/>
          <p:nvPr/>
        </p:nvSpPr>
        <p:spPr bwMode="gray">
          <a:xfrm>
            <a:off x="3938155" y="4583753"/>
            <a:ext cx="667600" cy="61433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F4288"/>
                </a:solidFill>
                <a:effectLst/>
                <a:uLnTx/>
                <a:uFillTx/>
                <a:latin typeface="Calibri" panose="020F0502020204030204" pitchFamily="34" charset="0"/>
                <a:cs typeface="Calibri" panose="020F0502020204030204" pitchFamily="34" charset="0"/>
              </a:rPr>
              <a:t>Inhibits PSA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F4288"/>
                </a:solidFill>
                <a:effectLst/>
                <a:uLnTx/>
                <a:uFillTx/>
                <a:latin typeface="Calibri" panose="020F0502020204030204" pitchFamily="34" charset="0"/>
                <a:cs typeface="Calibri" panose="020F0502020204030204" pitchFamily="34" charset="0"/>
              </a:rPr>
              <a:t>Expression</a:t>
            </a:r>
          </a:p>
        </p:txBody>
      </p:sp>
      <p:sp>
        <p:nvSpPr>
          <p:cNvPr id="12" name="Text Placeholder 7">
            <a:extLst>
              <a:ext uri="{FF2B5EF4-FFF2-40B4-BE49-F238E27FC236}">
                <a16:creationId xmlns:a16="http://schemas.microsoft.com/office/drawing/2014/main" id="{1BCC56BC-86D4-411D-B96D-BFFDE43D06C0}"/>
              </a:ext>
            </a:extLst>
          </p:cNvPr>
          <p:cNvSpPr txBox="1">
            <a:spLocks/>
          </p:cNvSpPr>
          <p:nvPr/>
        </p:nvSpPr>
        <p:spPr>
          <a:xfrm>
            <a:off x="457200" y="1744673"/>
            <a:ext cx="5486400" cy="3693089"/>
          </a:xfrm>
          <a:prstGeom prst="rect">
            <a:avLst/>
          </a:prstGeom>
          <a:ln w="28575">
            <a:solidFill>
              <a:schemeClr val="accent4"/>
            </a:solidFill>
          </a:ln>
        </p:spPr>
        <p:txBody>
          <a:bodyPr vert="horz" lIns="182880" tIns="91440" rIns="182880" bIns="45720" rtlCol="0" anchor="t" anchorCtr="0"/>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0000" marR="0" lvl="1" indent="-270000" algn="l" defTabSz="914400" rtl="0" eaLnBrk="1" fontAlgn="auto" latinLnBrk="0" hangingPunct="1">
              <a:lnSpc>
                <a:spcPct val="10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Darolutamide is a potent androgen receptor inhibitor</a:t>
            </a:r>
            <a:r>
              <a:rPr kumimoji="0" lang="en-US" sz="1600" b="0" i="0" u="none" strike="noStrike" kern="1200" cap="none" spc="0" normalizeH="0" baseline="30000" noProof="0" dirty="0">
                <a:ln>
                  <a:noFill/>
                </a:ln>
                <a:solidFill>
                  <a:srgbClr val="1F4288"/>
                </a:solidFill>
                <a:effectLst/>
                <a:uLnTx/>
                <a:uFillTx/>
                <a:latin typeface="Arial"/>
                <a:cs typeface="Arial"/>
              </a:rPr>
              <a:t>1</a:t>
            </a:r>
          </a:p>
          <a:p>
            <a:pPr marL="270000" marR="0" lvl="1" indent="-270000" algn="l" defTabSz="914400" rtl="0" eaLnBrk="1" fontAlgn="auto" latinLnBrk="0" hangingPunct="1">
              <a:lnSpc>
                <a:spcPct val="10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AR inhibition blocks nuclear translocation of the AR, preventing growth and promoting apoptosis of prostate cancer cells</a:t>
            </a:r>
            <a:r>
              <a:rPr kumimoji="0" lang="en-US" sz="1600" b="0" i="0" u="none" strike="noStrike" kern="1200" cap="none" spc="0" normalizeH="0" baseline="30000" noProof="0" dirty="0">
                <a:ln>
                  <a:noFill/>
                </a:ln>
                <a:solidFill>
                  <a:srgbClr val="1F4288"/>
                </a:solidFill>
                <a:effectLst/>
                <a:uLnTx/>
                <a:uFillTx/>
                <a:latin typeface="Arial"/>
                <a:cs typeface="Arial"/>
              </a:rPr>
              <a:t>1-4</a:t>
            </a:r>
          </a:p>
          <a:p>
            <a:pPr marL="270000" marR="0" lvl="1" indent="-270000" algn="l" defTabSz="914400" rtl="0" eaLnBrk="1" fontAlgn="auto" latinLnBrk="0" hangingPunct="1">
              <a:lnSpc>
                <a:spcPct val="10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Preclinical models have demonstrated targeting the AR can enhance </a:t>
            </a:r>
            <a:r>
              <a:rPr kumimoji="0" lang="en-US" sz="1600" b="0" i="0" u="none" strike="noStrike" kern="1200" cap="none" spc="0" normalizeH="0" baseline="0" noProof="0" dirty="0" err="1">
                <a:ln>
                  <a:noFill/>
                </a:ln>
                <a:solidFill>
                  <a:srgbClr val="1F4288"/>
                </a:solidFill>
                <a:effectLst/>
                <a:uLnTx/>
                <a:uFillTx/>
                <a:latin typeface="Arial"/>
                <a:cs typeface="Arial"/>
              </a:rPr>
              <a:t>taxane</a:t>
            </a:r>
            <a:r>
              <a:rPr kumimoji="0" lang="en-US" sz="1600" b="0" i="0" u="none" strike="noStrike" kern="1200" cap="none" spc="0" normalizeH="0" baseline="0" noProof="0" dirty="0">
                <a:ln>
                  <a:noFill/>
                </a:ln>
                <a:solidFill>
                  <a:srgbClr val="1F4288"/>
                </a:solidFill>
                <a:effectLst/>
                <a:uLnTx/>
                <a:uFillTx/>
                <a:latin typeface="Arial"/>
                <a:cs typeface="Arial"/>
              </a:rPr>
              <a:t>-induced cellular apoptosis</a:t>
            </a:r>
            <a:r>
              <a:rPr kumimoji="0" lang="en-US" sz="1600" b="0" i="0" u="none" strike="noStrike" kern="1200" cap="none" spc="0" normalizeH="0" baseline="30000" noProof="0" dirty="0">
                <a:ln>
                  <a:noFill/>
                </a:ln>
                <a:solidFill>
                  <a:srgbClr val="1F4288"/>
                </a:solidFill>
                <a:effectLst/>
                <a:uLnTx/>
                <a:uFillTx/>
                <a:latin typeface="Arial"/>
                <a:cs typeface="Arial"/>
              </a:rPr>
              <a:t>5</a:t>
            </a:r>
          </a:p>
        </p:txBody>
      </p:sp>
      <p:pic>
        <p:nvPicPr>
          <p:cNvPr id="13" name="Picture 10">
            <a:extLst>
              <a:ext uri="{FF2B5EF4-FFF2-40B4-BE49-F238E27FC236}">
                <a16:creationId xmlns:a16="http://schemas.microsoft.com/office/drawing/2014/main" id="{923E9B08-486F-4F7E-B66A-F4EB527FFA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9200" r="90000">
                        <a14:foregroundMark x1="9200" y1="51400" x2="9200" y2="51400"/>
                        <a14:foregroundMark x1="76600" y1="44800" x2="76600" y2="44800"/>
                        <a14:foregroundMark x1="78200" y1="46600" x2="78200" y2="46600"/>
                        <a14:foregroundMark x1="66800" y1="82000" x2="66800" y2="82000"/>
                      </a14:backgroundRemoval>
                    </a14:imgEffect>
                  </a14:imgLayer>
                </a14:imgProps>
              </a:ext>
              <a:ext uri="{28A0092B-C50C-407E-A947-70E740481C1C}">
                <a14:useLocalDpi xmlns:a14="http://schemas.microsoft.com/office/drawing/2010/main" val="0"/>
              </a:ext>
            </a:extLst>
          </a:blip>
          <a:srcRect/>
          <a:stretch>
            <a:fillRect/>
          </a:stretch>
        </p:blipFill>
        <p:spPr bwMode="auto">
          <a:xfrm>
            <a:off x="9674187" y="2937136"/>
            <a:ext cx="2396920" cy="2396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7">
            <a:extLst>
              <a:ext uri="{FF2B5EF4-FFF2-40B4-BE49-F238E27FC236}">
                <a16:creationId xmlns:a16="http://schemas.microsoft.com/office/drawing/2014/main" id="{958A3D43-3813-4E9E-BDB7-163575DB8ADA}"/>
              </a:ext>
            </a:extLst>
          </p:cNvPr>
          <p:cNvSpPr txBox="1">
            <a:spLocks/>
          </p:cNvSpPr>
          <p:nvPr/>
        </p:nvSpPr>
        <p:spPr>
          <a:xfrm>
            <a:off x="6295232" y="1744673"/>
            <a:ext cx="5486400" cy="3693089"/>
          </a:xfrm>
          <a:prstGeom prst="rect">
            <a:avLst/>
          </a:prstGeom>
          <a:ln w="28575">
            <a:solidFill>
              <a:schemeClr val="accent4"/>
            </a:solidFill>
          </a:ln>
        </p:spPr>
        <p:txBody>
          <a:bodyPr vert="horz" lIns="182880" tIns="91440" rIns="182880" bIns="45720" rtlCol="0" anchor="t" anchorCtr="0"/>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0000" marR="0" lvl="1" indent="-270000" algn="l" defTabSz="914400" rtl="0" eaLnBrk="1" fontAlgn="base" latinLnBrk="0" hangingPunct="1">
              <a:lnSpc>
                <a:spcPct val="9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A strong efficacy profile in patients with </a:t>
            </a:r>
            <a:r>
              <a:rPr kumimoji="0" lang="en-US" sz="1600" b="0" i="0" u="none" strike="noStrike" kern="1200" cap="none" spc="0" normalizeH="0" baseline="0" noProof="0" dirty="0" err="1">
                <a:ln>
                  <a:noFill/>
                </a:ln>
                <a:solidFill>
                  <a:srgbClr val="1F4288"/>
                </a:solidFill>
                <a:effectLst/>
                <a:uLnTx/>
                <a:uFillTx/>
                <a:latin typeface="Arial"/>
                <a:cs typeface="Arial"/>
              </a:rPr>
              <a:t>nmCRPC</a:t>
            </a:r>
            <a:r>
              <a:rPr kumimoji="0" lang="en-US" sz="1600" b="0" i="0" u="none" strike="noStrike" kern="1200" cap="none" spc="0" normalizeH="0" baseline="0" noProof="0" dirty="0">
                <a:ln>
                  <a:noFill/>
                </a:ln>
                <a:solidFill>
                  <a:srgbClr val="1F4288"/>
                </a:solidFill>
                <a:effectLst/>
                <a:uLnTx/>
                <a:uFillTx/>
                <a:latin typeface="Arial"/>
                <a:cs typeface="Arial"/>
              </a:rPr>
              <a:t>, significantly prolonging overall survival and delaying development of metastases and disease progression</a:t>
            </a:r>
            <a:r>
              <a:rPr kumimoji="0" lang="en-US" sz="1600" b="0" i="0" u="none" strike="noStrike" kern="1200" cap="none" spc="0" normalizeH="0" baseline="30000" noProof="0" dirty="0">
                <a:ln>
                  <a:noFill/>
                </a:ln>
                <a:solidFill>
                  <a:srgbClr val="1F4288"/>
                </a:solidFill>
                <a:effectLst/>
                <a:uLnTx/>
                <a:uFillTx/>
                <a:latin typeface="Arial"/>
                <a:cs typeface="Arial"/>
              </a:rPr>
              <a:t>6</a:t>
            </a:r>
          </a:p>
          <a:p>
            <a:pPr marL="270000" marR="0" lvl="1" indent="-270000" algn="l" defTabSz="914400" rtl="0" eaLnBrk="1" fontAlgn="base" latinLnBrk="0" hangingPunct="1">
              <a:lnSpc>
                <a:spcPct val="9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A favorable safety profile, with most AEs commonly associated with </a:t>
            </a:r>
            <a:r>
              <a:rPr kumimoji="0" lang="en-US" sz="1600" b="0" i="0" u="none" strike="noStrike" kern="1200" cap="none" spc="0" normalizeH="0" baseline="0" noProof="0" dirty="0" err="1">
                <a:ln>
                  <a:noFill/>
                </a:ln>
                <a:solidFill>
                  <a:srgbClr val="1F4288"/>
                </a:solidFill>
                <a:effectLst/>
                <a:uLnTx/>
                <a:uFillTx/>
                <a:latin typeface="Arial"/>
                <a:cs typeface="Arial"/>
              </a:rPr>
              <a:t>ARis</a:t>
            </a:r>
            <a:r>
              <a:rPr kumimoji="0" lang="en-US" sz="1600" b="0" i="0" u="none" strike="noStrike" kern="1200" cap="none" spc="0" normalizeH="0" baseline="0" noProof="0" dirty="0">
                <a:ln>
                  <a:noFill/>
                </a:ln>
                <a:solidFill>
                  <a:srgbClr val="1F4288"/>
                </a:solidFill>
                <a:effectLst/>
                <a:uLnTx/>
                <a:uFillTx/>
                <a:latin typeface="Arial"/>
                <a:cs typeface="Arial"/>
              </a:rPr>
              <a:t> showing a &lt;2% difference between </a:t>
            </a:r>
            <a:r>
              <a:rPr kumimoji="0" lang="en-US" sz="1600" b="0" i="0" u="none" strike="noStrike" kern="1200" cap="none" spc="0" normalizeH="0" baseline="0" noProof="0" dirty="0" err="1">
                <a:ln>
                  <a:noFill/>
                </a:ln>
                <a:solidFill>
                  <a:srgbClr val="1F4288"/>
                </a:solidFill>
                <a:effectLst/>
                <a:uLnTx/>
                <a:uFillTx/>
                <a:latin typeface="Arial"/>
                <a:cs typeface="Arial"/>
              </a:rPr>
              <a:t>darolutamide</a:t>
            </a:r>
            <a:r>
              <a:rPr kumimoji="0" lang="en-US" sz="1600" b="0" i="0" u="none" strike="noStrike" kern="1200" cap="none" spc="0" normalizeH="0" baseline="0" noProof="0" dirty="0">
                <a:ln>
                  <a:noFill/>
                </a:ln>
                <a:solidFill>
                  <a:srgbClr val="1F4288"/>
                </a:solidFill>
                <a:effectLst/>
                <a:uLnTx/>
                <a:uFillTx/>
                <a:latin typeface="Arial"/>
                <a:cs typeface="Arial"/>
              </a:rPr>
              <a:t> and placebo in patients with nmCRPC</a:t>
            </a:r>
            <a:r>
              <a:rPr kumimoji="0" lang="en-US" sz="1600" b="0" i="0" u="none" strike="noStrike" kern="1200" cap="none" spc="0" normalizeH="0" baseline="30000" noProof="0" dirty="0">
                <a:ln>
                  <a:noFill/>
                </a:ln>
                <a:solidFill>
                  <a:srgbClr val="1F4288"/>
                </a:solidFill>
                <a:effectLst/>
                <a:uLnTx/>
                <a:uFillTx/>
                <a:latin typeface="Arial"/>
                <a:cs typeface="Arial"/>
              </a:rPr>
              <a:t>6,7</a:t>
            </a:r>
          </a:p>
          <a:p>
            <a:pPr marL="270000" marR="0" lvl="1" indent="-270000" algn="l" defTabSz="914400" rtl="0" eaLnBrk="1" fontAlgn="base" latinLnBrk="0" hangingPunct="1">
              <a:lnSpc>
                <a:spcPct val="90000"/>
              </a:lnSpc>
              <a:spcBef>
                <a:spcPts val="300"/>
              </a:spcBef>
              <a:spcAft>
                <a:spcPts val="600"/>
              </a:spcAft>
              <a:buClrTx/>
              <a:buSzTx/>
              <a:buFontTx/>
              <a:buBlip>
                <a:blip r:embed="rId4"/>
              </a:buBlip>
              <a:tabLst/>
              <a:defRPr/>
            </a:pPr>
            <a:r>
              <a:rPr kumimoji="0" lang="en-US" sz="1600" b="0" i="0" u="none" strike="noStrike" kern="1200" cap="none" spc="0" normalizeH="0" baseline="0" noProof="0" dirty="0">
                <a:ln>
                  <a:noFill/>
                </a:ln>
                <a:solidFill>
                  <a:srgbClr val="1F4288"/>
                </a:solidFill>
                <a:effectLst/>
                <a:uLnTx/>
                <a:uFillTx/>
                <a:latin typeface="Arial"/>
                <a:cs typeface="Arial"/>
              </a:rPr>
              <a:t>Limited potential for DDIs with </a:t>
            </a:r>
            <a:br>
              <a:rPr kumimoji="0" lang="en-US" sz="1600" b="0" i="0" u="none" strike="noStrike" kern="1200" cap="none" spc="0" normalizeH="0" baseline="0" noProof="0" dirty="0">
                <a:ln>
                  <a:noFill/>
                </a:ln>
                <a:solidFill>
                  <a:srgbClr val="1F4288"/>
                </a:solidFill>
                <a:effectLst/>
                <a:uLnTx/>
                <a:uFillTx/>
                <a:latin typeface="Arial"/>
                <a:cs typeface="Arial"/>
              </a:rPr>
            </a:br>
            <a:r>
              <a:rPr kumimoji="0" lang="en-US" sz="1600" b="0" i="0" u="none" strike="noStrike" kern="1200" cap="none" spc="0" normalizeH="0" baseline="0" noProof="0" dirty="0">
                <a:ln>
                  <a:noFill/>
                </a:ln>
                <a:solidFill>
                  <a:srgbClr val="1F4288"/>
                </a:solidFill>
                <a:effectLst/>
                <a:uLnTx/>
                <a:uFillTx/>
                <a:latin typeface="Arial"/>
                <a:cs typeface="Arial"/>
              </a:rPr>
              <a:t>medications commonly taken </a:t>
            </a:r>
            <a:br>
              <a:rPr kumimoji="0" lang="en-US" sz="1600" b="0" i="0" u="none" strike="noStrike" kern="1200" cap="none" spc="0" normalizeH="0" baseline="0" noProof="0" dirty="0">
                <a:ln>
                  <a:noFill/>
                </a:ln>
                <a:solidFill>
                  <a:srgbClr val="1F4288"/>
                </a:solidFill>
                <a:effectLst/>
                <a:uLnTx/>
                <a:uFillTx/>
                <a:latin typeface="Arial"/>
                <a:cs typeface="Arial"/>
              </a:rPr>
            </a:br>
            <a:r>
              <a:rPr kumimoji="0" lang="en-US" sz="1600" b="0" i="0" u="none" strike="noStrike" kern="1200" cap="none" spc="0" normalizeH="0" baseline="0" noProof="0" dirty="0">
                <a:ln>
                  <a:noFill/>
                </a:ln>
                <a:solidFill>
                  <a:srgbClr val="1F4288"/>
                </a:solidFill>
                <a:effectLst/>
                <a:uLnTx/>
                <a:uFillTx/>
                <a:latin typeface="Arial"/>
                <a:cs typeface="Arial"/>
              </a:rPr>
              <a:t>by patients with prostate cancer</a:t>
            </a:r>
            <a:r>
              <a:rPr kumimoji="0" lang="en-US" sz="1600" b="0" i="0" u="none" strike="noStrike" kern="1200" cap="none" spc="0" normalizeH="0" baseline="30000" noProof="0" dirty="0">
                <a:ln>
                  <a:noFill/>
                </a:ln>
                <a:solidFill>
                  <a:srgbClr val="1F4288"/>
                </a:solidFill>
                <a:effectLst/>
                <a:uLnTx/>
                <a:uFillTx/>
                <a:latin typeface="Arial"/>
                <a:cs typeface="Arial"/>
              </a:rPr>
              <a:t>8,9</a:t>
            </a:r>
          </a:p>
        </p:txBody>
      </p:sp>
      <p:sp>
        <p:nvSpPr>
          <p:cNvPr id="15" name="Rectangle 14">
            <a:extLst>
              <a:ext uri="{FF2B5EF4-FFF2-40B4-BE49-F238E27FC236}">
                <a16:creationId xmlns:a16="http://schemas.microsoft.com/office/drawing/2014/main" id="{21769D0C-7CC9-457F-97CF-4271991D381A}"/>
              </a:ext>
            </a:extLst>
          </p:cNvPr>
          <p:cNvSpPr/>
          <p:nvPr/>
        </p:nvSpPr>
        <p:spPr bwMode="gray">
          <a:xfrm>
            <a:off x="6079603" y="1178562"/>
            <a:ext cx="3628768" cy="578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cs typeface="Arial"/>
              </a:rPr>
              <a:t>Darolutamide Is a Potent Androgen Receptor Inhibitor With</a:t>
            </a:r>
            <a:r>
              <a:rPr kumimoji="0" lang="en-US" sz="1600" b="1" i="0" u="none" strike="noStrike" kern="1200" cap="none" spc="0" normalizeH="0" baseline="30000" noProof="0" dirty="0">
                <a:ln>
                  <a:noFill/>
                </a:ln>
                <a:solidFill>
                  <a:srgbClr val="FFFFFF"/>
                </a:solidFill>
                <a:effectLst/>
                <a:uLnTx/>
                <a:uFillTx/>
                <a:latin typeface="Arial"/>
                <a:cs typeface="Arial"/>
              </a:rPr>
              <a:t>1</a:t>
            </a:r>
            <a:r>
              <a:rPr kumimoji="0" lang="en-US" sz="1600" b="1" i="0" u="none" strike="noStrike" kern="1200" cap="none" spc="0" normalizeH="0" baseline="0" noProof="0" dirty="0">
                <a:ln>
                  <a:noFill/>
                </a:ln>
                <a:solidFill>
                  <a:srgbClr val="FFFFFF"/>
                </a:solidFill>
                <a:effectLst/>
                <a:uLnTx/>
                <a:uFillTx/>
                <a:latin typeface="Arial"/>
                <a:cs typeface="Arial"/>
              </a:rPr>
              <a:t>:</a:t>
            </a:r>
          </a:p>
        </p:txBody>
      </p:sp>
      <p:sp>
        <p:nvSpPr>
          <p:cNvPr id="16" name="TextBox 15">
            <a:extLst>
              <a:ext uri="{FF2B5EF4-FFF2-40B4-BE49-F238E27FC236}">
                <a16:creationId xmlns:a16="http://schemas.microsoft.com/office/drawing/2014/main" id="{0A2C8CDB-E0AB-437A-99F2-E86C444231B7}"/>
              </a:ext>
            </a:extLst>
          </p:cNvPr>
          <p:cNvSpPr txBox="1"/>
          <p:nvPr/>
        </p:nvSpPr>
        <p:spPr>
          <a:xfrm>
            <a:off x="9541574" y="4447786"/>
            <a:ext cx="1388522" cy="271934"/>
          </a:xfrm>
          <a:prstGeom prst="rect">
            <a:avLst/>
          </a:prstGeom>
          <a:noFill/>
        </p:spPr>
        <p:txBody>
          <a:bodyPr wrap="none" bIns="0" rtlCol="0" anchor="t">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1F4288"/>
                </a:solidFill>
                <a:effectLst/>
                <a:uLnTx/>
                <a:uFillTx/>
                <a:latin typeface="Arial"/>
                <a:ea typeface="Arial Unicode MS"/>
                <a:cs typeface="Arial"/>
              </a:rPr>
              <a:t>Darolutamide</a:t>
            </a:r>
          </a:p>
        </p:txBody>
      </p:sp>
    </p:spTree>
    <p:extLst>
      <p:ext uri="{BB962C8B-B14F-4D97-AF65-F5344CB8AC3E}">
        <p14:creationId xmlns:p14="http://schemas.microsoft.com/office/powerpoint/2010/main" val="348656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3737D-D6C3-6500-7ACB-2A02817F139B}"/>
              </a:ext>
            </a:extLst>
          </p:cNvPr>
          <p:cNvSpPr>
            <a:spLocks noGrp="1"/>
          </p:cNvSpPr>
          <p:nvPr>
            <p:ph type="title"/>
          </p:nvPr>
        </p:nvSpPr>
        <p:spPr>
          <a:xfrm>
            <a:off x="516609" y="1621897"/>
            <a:ext cx="5424689" cy="2852737"/>
          </a:xfrm>
        </p:spPr>
        <p:txBody>
          <a:bodyPr/>
          <a:lstStyle/>
          <a:p>
            <a:r>
              <a:rPr lang="en-US" dirty="0"/>
              <a:t>ARASENS: </a:t>
            </a:r>
            <a:br>
              <a:rPr lang="en-US" dirty="0"/>
            </a:br>
            <a:r>
              <a:rPr lang="en-US" dirty="0"/>
              <a:t>Phase 3 Study </a:t>
            </a:r>
            <a:br>
              <a:rPr lang="en-US" dirty="0"/>
            </a:br>
            <a:r>
              <a:rPr lang="en-US" dirty="0"/>
              <a:t>in </a:t>
            </a:r>
            <a:r>
              <a:rPr lang="en-US" dirty="0" err="1"/>
              <a:t>mHSPC</a:t>
            </a:r>
            <a:endParaRPr lang="en-CH" dirty="0"/>
          </a:p>
        </p:txBody>
      </p:sp>
      <p:sp>
        <p:nvSpPr>
          <p:cNvPr id="5" name="Foliennummernplatzhalter 4">
            <a:extLst>
              <a:ext uri="{FF2B5EF4-FFF2-40B4-BE49-F238E27FC236}">
                <a16:creationId xmlns:a16="http://schemas.microsoft.com/office/drawing/2014/main" id="{D29B47C5-4521-E0CD-E7FF-97EA7DEAE148}"/>
              </a:ext>
            </a:extLst>
          </p:cNvPr>
          <p:cNvSpPr>
            <a:spLocks noGrp="1"/>
          </p:cNvSpPr>
          <p:nvPr>
            <p:ph type="sldNum" sz="quarter" idx="12"/>
          </p:nvPr>
        </p:nvSpPr>
        <p:spPr/>
        <p:txBody>
          <a:bodyPr/>
          <a:lstStyle/>
          <a:p>
            <a:fld id="{C0AFECD8-B8AF-5C4E-B306-A0438013ED66}" type="slidenum">
              <a:rPr lang="en-US" smtClean="0"/>
              <a:t>6</a:t>
            </a:fld>
            <a:endParaRPr lang="en-US" dirty="0"/>
          </a:p>
        </p:txBody>
      </p:sp>
    </p:spTree>
    <p:extLst>
      <p:ext uri="{BB962C8B-B14F-4D97-AF65-F5344CB8AC3E}">
        <p14:creationId xmlns:p14="http://schemas.microsoft.com/office/powerpoint/2010/main" val="170889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a:extLst>
              <a:ext uri="{FF2B5EF4-FFF2-40B4-BE49-F238E27FC236}">
                <a16:creationId xmlns:a16="http://schemas.microsoft.com/office/drawing/2014/main" id="{F3DDB3F2-CA7D-40BB-A68F-8319D6A7E234}"/>
              </a:ext>
            </a:extLst>
          </p:cNvPr>
          <p:cNvSpPr txBox="1">
            <a:spLocks noChangeArrowheads="1"/>
          </p:cNvSpPr>
          <p:nvPr/>
        </p:nvSpPr>
        <p:spPr bwMode="gray">
          <a:xfrm>
            <a:off x="589757" y="1295400"/>
            <a:ext cx="11193462" cy="385319"/>
          </a:xfrm>
          <a:prstGeom prst="rect">
            <a:avLst/>
          </a:prstGeom>
          <a:noFill/>
          <a:ln>
            <a:noFill/>
          </a:ln>
        </p:spPr>
        <p:txBody>
          <a:bodyPr vert="horz" wrap="square" lIns="0" tIns="0" rIns="0" bIns="0" numCol="1" anchor="t" anchorCtr="0" compatLnSpc="1">
            <a:prstTxWarp prst="textNoShape">
              <a:avLst/>
            </a:prstTxWarp>
          </a:bodyPr>
          <a:lstStyle>
            <a:lvl1pPr algn="l" rtl="0" fontAlgn="base">
              <a:spcBef>
                <a:spcPts val="1200"/>
              </a:spcBef>
              <a:spcAft>
                <a:spcPts val="600"/>
              </a:spcAft>
              <a:buFont typeface="Arial" panose="020B0604020202020204" pitchFamily="34" charset="0"/>
              <a:defRPr kern="1200">
                <a:solidFill>
                  <a:schemeClr val="tx1"/>
                </a:solidFill>
                <a:latin typeface="+mn-lt"/>
                <a:ea typeface="+mn-ea"/>
                <a:cs typeface="+mn-cs"/>
              </a:defRPr>
            </a:lvl1pPr>
            <a:lvl2pPr marL="269875" indent="-269875" algn="l" rtl="0" fontAlgn="base">
              <a:spcBef>
                <a:spcPts val="300"/>
              </a:spcBef>
              <a:spcAft>
                <a:spcPts val="600"/>
              </a:spcAft>
              <a:buBlip>
                <a:blip r:embed="rId3"/>
              </a:buBlip>
              <a:defRPr kern="1200">
                <a:solidFill>
                  <a:schemeClr val="tx1"/>
                </a:solidFill>
                <a:latin typeface="+mn-lt"/>
                <a:ea typeface="+mn-ea"/>
                <a:cs typeface="+mn-cs"/>
              </a:defRPr>
            </a:lvl2pPr>
            <a:lvl3pPr marL="539750" indent="-269875" algn="l" rtl="0" fontAlgn="base">
              <a:spcBef>
                <a:spcPts val="300"/>
              </a:spcBef>
              <a:spcAft>
                <a:spcPts val="600"/>
              </a:spcAft>
              <a:buBlip>
                <a:blip r:embed="rId4"/>
              </a:buBlip>
              <a:defRPr kern="1200">
                <a:solidFill>
                  <a:schemeClr val="tx1"/>
                </a:solidFill>
                <a:latin typeface="+mn-lt"/>
                <a:ea typeface="+mn-ea"/>
                <a:cs typeface="+mn-cs"/>
              </a:defRPr>
            </a:lvl3pPr>
            <a:lvl4pPr marL="809625" indent="-269875" algn="l" rtl="0" fontAlgn="base">
              <a:spcBef>
                <a:spcPts val="300"/>
              </a:spcBef>
              <a:spcAft>
                <a:spcPts val="600"/>
              </a:spcAft>
              <a:buBlip>
                <a:blip r:embed="rId5"/>
              </a:buBlip>
              <a:defRPr kern="1200">
                <a:solidFill>
                  <a:schemeClr val="tx1"/>
                </a:solidFill>
                <a:latin typeface="+mn-lt"/>
                <a:ea typeface="+mn-ea"/>
                <a:cs typeface="+mn-cs"/>
              </a:defRPr>
            </a:lvl4pPr>
            <a:lvl5pPr marL="1079500" indent="-269875" algn="l" rtl="0" fontAlgn="base">
              <a:spcBef>
                <a:spcPts val="300"/>
              </a:spcBef>
              <a:spcAft>
                <a:spcPts val="600"/>
              </a:spcAft>
              <a:buBlip>
                <a:blip r:embed="rId6"/>
              </a:buBlip>
              <a:defRPr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marL="270000" lvl="1" indent="-270000">
              <a:spcBef>
                <a:spcPts val="0"/>
              </a:spcBef>
              <a:defRPr/>
            </a:pPr>
            <a:r>
              <a:rPr lang="en-US" altLang="en-US" dirty="0">
                <a:solidFill>
                  <a:srgbClr val="1F4288"/>
                </a:solidFill>
              </a:rPr>
              <a:t>Global, randomized, double-blind, placebo-controlled phase 3 study (</a:t>
            </a:r>
            <a:r>
              <a:rPr kumimoji="0" lang="en-US" altLang="en-US" b="0" i="0" u="none" strike="noStrike" kern="1200" cap="none" spc="0" normalizeH="0" baseline="0" noProof="0" dirty="0">
                <a:ln>
                  <a:noFill/>
                </a:ln>
                <a:solidFill>
                  <a:srgbClr val="1F4288"/>
                </a:solidFill>
                <a:effectLst/>
                <a:uLnTx/>
                <a:uFillTx/>
                <a:latin typeface="Arial"/>
                <a:cs typeface="Arial"/>
                <a:hlinkClick r:id="rId7">
                  <a:extLst>
                    <a:ext uri="{A12FA001-AC4F-418D-AE19-62706E023703}">
                      <ahyp:hlinkClr xmlns:ahyp="http://schemas.microsoft.com/office/drawing/2018/hyperlinkcolor" val="tx"/>
                    </a:ext>
                  </a:extLst>
                </a:hlinkClick>
              </a:rPr>
              <a:t>NCT02799602</a:t>
            </a:r>
            <a:r>
              <a:rPr kumimoji="0" lang="en-US" altLang="en-US" b="0" i="0" u="none" strike="noStrike" kern="1200" cap="none" spc="0" normalizeH="0" baseline="0" noProof="0" dirty="0">
                <a:ln>
                  <a:noFill/>
                </a:ln>
                <a:solidFill>
                  <a:srgbClr val="1F4288"/>
                </a:solidFill>
                <a:effectLst/>
                <a:uLnTx/>
                <a:uFillTx/>
                <a:latin typeface="Arial"/>
                <a:cs typeface="Arial"/>
              </a:rPr>
              <a:t>)</a:t>
            </a:r>
            <a:r>
              <a:rPr kumimoji="0" lang="en-US" altLang="en-US" b="0" i="0" u="none" strike="noStrike" kern="1200" cap="none" spc="0" normalizeH="0" baseline="30000" noProof="0" dirty="0">
                <a:ln>
                  <a:noFill/>
                </a:ln>
                <a:solidFill>
                  <a:srgbClr val="1F4288"/>
                </a:solidFill>
                <a:effectLst/>
                <a:uLnTx/>
                <a:uFillTx/>
                <a:latin typeface="Arial"/>
                <a:cs typeface="Arial"/>
              </a:rPr>
              <a:t>1,2</a:t>
            </a:r>
          </a:p>
          <a:p>
            <a:pPr marL="270000" lvl="1" indent="-270000">
              <a:spcBef>
                <a:spcPts val="0"/>
              </a:spcBef>
              <a:defRPr/>
            </a:pPr>
            <a:endParaRPr lang="en-US" altLang="en-US" dirty="0">
              <a:solidFill>
                <a:srgbClr val="1F4288"/>
              </a:solidFill>
              <a:latin typeface="Arial"/>
              <a:cs typeface="Arial"/>
            </a:endParaRPr>
          </a:p>
          <a:p>
            <a:pPr marL="270000" lvl="1" indent="-270000">
              <a:spcBef>
                <a:spcPts val="0"/>
              </a:spcBef>
              <a:defRPr/>
            </a:pPr>
            <a:endParaRPr kumimoji="0" lang="en-US" altLang="en-US" b="0" i="0" u="none" strike="noStrike" kern="1200" cap="none" spc="0" normalizeH="0" baseline="0" noProof="0" dirty="0">
              <a:ln>
                <a:noFill/>
              </a:ln>
              <a:solidFill>
                <a:srgbClr val="000000"/>
              </a:solidFill>
              <a:effectLst/>
              <a:uLnTx/>
              <a:uFillTx/>
              <a:latin typeface="Arial"/>
              <a:cs typeface="Arial"/>
            </a:endParaRPr>
          </a:p>
          <a:p>
            <a:pPr marL="270000" lvl="1" indent="-270000">
              <a:spcBef>
                <a:spcPts val="0"/>
              </a:spcBef>
              <a:defRPr/>
            </a:pPr>
            <a:endParaRPr lang="en-US" altLang="en-US" dirty="0">
              <a:solidFill>
                <a:srgbClr val="000000"/>
              </a:solidFill>
              <a:latin typeface="Arial"/>
              <a:cs typeface="Arial"/>
            </a:endParaRPr>
          </a:p>
          <a:p>
            <a:pPr marL="270000" lvl="1" indent="-270000">
              <a:spcBef>
                <a:spcPts val="0"/>
              </a:spcBef>
              <a:defRPr/>
            </a:pPr>
            <a:endParaRPr kumimoji="0" lang="en-US" altLang="en-US" b="0" i="0" u="none" strike="noStrike" kern="1200" cap="none" spc="0" normalizeH="0" baseline="0" noProof="0" dirty="0">
              <a:ln>
                <a:noFill/>
              </a:ln>
              <a:solidFill>
                <a:srgbClr val="1F4288"/>
              </a:solidFill>
              <a:effectLst/>
              <a:uLnTx/>
              <a:uFillTx/>
              <a:latin typeface="Arial"/>
              <a:cs typeface="Arial"/>
            </a:endParaRPr>
          </a:p>
          <a:p>
            <a:pPr marL="270000" lvl="1" indent="-270000">
              <a:spcBef>
                <a:spcPts val="0"/>
              </a:spcBef>
              <a:defRPr/>
            </a:pPr>
            <a:endParaRPr lang="en-US" altLang="en-US" dirty="0">
              <a:solidFill>
                <a:srgbClr val="1F4288"/>
              </a:solidFill>
              <a:latin typeface="Arial"/>
              <a:cs typeface="Arial"/>
            </a:endParaRPr>
          </a:p>
          <a:p>
            <a:pPr marL="270000" lvl="1" indent="-270000">
              <a:spcBef>
                <a:spcPts val="0"/>
              </a:spcBef>
              <a:defRPr/>
            </a:pPr>
            <a:endParaRPr kumimoji="0" lang="en-US" altLang="en-US" b="0" i="0" u="none" strike="noStrike" kern="1200" cap="none" spc="0" normalizeH="0" baseline="0" noProof="0" dirty="0">
              <a:ln>
                <a:noFill/>
              </a:ln>
              <a:solidFill>
                <a:srgbClr val="1F4288"/>
              </a:solidFill>
              <a:effectLst/>
              <a:uLnTx/>
              <a:uFillTx/>
              <a:latin typeface="Arial"/>
              <a:cs typeface="Arial"/>
            </a:endParaRPr>
          </a:p>
          <a:p>
            <a:pPr marL="270000" lvl="1" indent="-270000">
              <a:spcBef>
                <a:spcPts val="0"/>
              </a:spcBef>
              <a:defRPr/>
            </a:pPr>
            <a:endParaRPr lang="en-US" altLang="en-US" dirty="0">
              <a:solidFill>
                <a:srgbClr val="1F4288"/>
              </a:solidFill>
              <a:latin typeface="Arial"/>
              <a:cs typeface="Arial"/>
            </a:endParaRPr>
          </a:p>
          <a:p>
            <a:pPr marL="270000" lvl="1" indent="-270000">
              <a:spcBef>
                <a:spcPts val="0"/>
              </a:spcBef>
              <a:defRPr/>
            </a:pPr>
            <a:endParaRPr lang="en-US" altLang="en-US" dirty="0">
              <a:solidFill>
                <a:srgbClr val="1F4288"/>
              </a:solidFill>
            </a:endParaRPr>
          </a:p>
          <a:p>
            <a:pPr marL="270000" lvl="1" indent="-270000">
              <a:spcBef>
                <a:spcPts val="0"/>
              </a:spcBef>
              <a:defRPr/>
            </a:pPr>
            <a:endParaRPr lang="en-US" altLang="en-US" dirty="0">
              <a:solidFill>
                <a:srgbClr val="1F4288"/>
              </a:solidFill>
            </a:endParaRPr>
          </a:p>
          <a:p>
            <a:pPr marL="270000" lvl="1" indent="-270000">
              <a:spcBef>
                <a:spcPts val="0"/>
              </a:spcBef>
              <a:defRPr/>
            </a:pPr>
            <a:endParaRPr lang="en-US" altLang="en-US" dirty="0">
              <a:solidFill>
                <a:srgbClr val="1F4288"/>
              </a:solidFill>
            </a:endParaRPr>
          </a:p>
          <a:p>
            <a:pPr marL="270000" lvl="1" indent="-270000">
              <a:spcBef>
                <a:spcPts val="0"/>
              </a:spcBef>
              <a:defRPr/>
            </a:pPr>
            <a:r>
              <a:rPr lang="en-US" altLang="en-US" dirty="0">
                <a:solidFill>
                  <a:srgbClr val="1F4288"/>
                </a:solidFill>
              </a:rPr>
              <a:t>The primary analysis was conducted after 533 deaths </a:t>
            </a:r>
          </a:p>
          <a:p>
            <a:pPr marL="270000" lvl="1" indent="-270000">
              <a:spcBef>
                <a:spcPts val="0"/>
              </a:spcBef>
              <a:defRPr/>
            </a:pPr>
            <a:r>
              <a:rPr lang="en-US" altLang="en-US" dirty="0">
                <a:solidFill>
                  <a:srgbClr val="1F4288"/>
                </a:solidFill>
              </a:rPr>
              <a:t>Secondary efficacy endpoints were tested hierarchically</a:t>
            </a:r>
          </a:p>
        </p:txBody>
      </p:sp>
      <p:sp>
        <p:nvSpPr>
          <p:cNvPr id="3" name="Title 2">
            <a:extLst>
              <a:ext uri="{FF2B5EF4-FFF2-40B4-BE49-F238E27FC236}">
                <a16:creationId xmlns:a16="http://schemas.microsoft.com/office/drawing/2014/main" id="{01778FF0-FD12-4824-ACAA-37059D38A1BC}"/>
              </a:ext>
            </a:extLst>
          </p:cNvPr>
          <p:cNvSpPr>
            <a:spLocks noGrp="1"/>
          </p:cNvSpPr>
          <p:nvPr>
            <p:ph type="title"/>
          </p:nvPr>
        </p:nvSpPr>
        <p:spPr>
          <a:xfrm>
            <a:off x="414839" y="181939"/>
            <a:ext cx="9816555" cy="782031"/>
          </a:xfrm>
        </p:spPr>
        <p:txBody>
          <a:bodyPr anchor="ctr"/>
          <a:lstStyle/>
          <a:p>
            <a:r>
              <a:rPr lang="en-US" cap="none" dirty="0"/>
              <a:t>ARASENS Study Design</a:t>
            </a:r>
          </a:p>
        </p:txBody>
      </p:sp>
      <p:sp>
        <p:nvSpPr>
          <p:cNvPr id="34" name="Footer Placeholder 4">
            <a:extLst>
              <a:ext uri="{FF2B5EF4-FFF2-40B4-BE49-F238E27FC236}">
                <a16:creationId xmlns:a16="http://schemas.microsoft.com/office/drawing/2014/main" id="{459D90E4-FA08-43FF-8DD7-2ECF982BD08E}"/>
              </a:ext>
            </a:extLst>
          </p:cNvPr>
          <p:cNvSpPr txBox="1">
            <a:spLocks/>
          </p:cNvSpPr>
          <p:nvPr/>
        </p:nvSpPr>
        <p:spPr>
          <a:xfrm>
            <a:off x="457200" y="6011671"/>
            <a:ext cx="10991850" cy="846329"/>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ct val="0"/>
              </a:spcAft>
              <a:defRPr/>
            </a:pPr>
            <a:r>
              <a:rPr lang="en-US" altLang="en-US" sz="800" dirty="0">
                <a:solidFill>
                  <a:srgbClr val="7F7F7F"/>
                </a:solidFill>
              </a:rPr>
              <a:t>*Starting ≤6 weeks after start of study drug at 75 mg/m</a:t>
            </a:r>
            <a:r>
              <a:rPr lang="en-US" altLang="en-US" sz="800" baseline="30000" dirty="0">
                <a:solidFill>
                  <a:srgbClr val="7F7F7F"/>
                </a:solidFill>
              </a:rPr>
              <a:t>2</a:t>
            </a:r>
            <a:r>
              <a:rPr lang="en-US" altLang="en-US" sz="800" dirty="0">
                <a:solidFill>
                  <a:srgbClr val="7F7F7F"/>
                </a:solidFill>
              </a:rPr>
              <a:t> / 3 weeks, 6 cycles (in combination with prednisone/prednisolone at the discretion of the investigator).</a:t>
            </a:r>
            <a:br>
              <a:rPr lang="en-US" altLang="en-US" sz="800" dirty="0">
                <a:solidFill>
                  <a:srgbClr val="7F7F7F"/>
                </a:solidFill>
              </a:rPr>
            </a:br>
            <a:r>
              <a:rPr lang="en-US" altLang="en-US" sz="800" baseline="30000" dirty="0">
                <a:solidFill>
                  <a:srgbClr val="7F7F7F"/>
                </a:solidFill>
              </a:rPr>
              <a:t>#</a:t>
            </a:r>
            <a:r>
              <a:rPr lang="en-US" altLang="en-US" sz="800" dirty="0">
                <a:solidFill>
                  <a:srgbClr val="7F7F7F"/>
                </a:solidFill>
              </a:rPr>
              <a:t>Investigators’ choice (including orchiectomy) starting ≤12 weeks before randomization </a:t>
            </a:r>
            <a:br>
              <a:rPr lang="en-US" altLang="en-US" sz="800" dirty="0">
                <a:solidFill>
                  <a:srgbClr val="7F7F7F"/>
                </a:solidFill>
              </a:rPr>
            </a:br>
            <a:r>
              <a:rPr lang="en-US" altLang="en-US" sz="800" baseline="30000" dirty="0">
                <a:solidFill>
                  <a:srgbClr val="7F7F7F"/>
                </a:solidFill>
              </a:rPr>
              <a:t>†</a:t>
            </a:r>
            <a:r>
              <a:rPr lang="en-US" altLang="en-US" sz="800" dirty="0">
                <a:solidFill>
                  <a:srgbClr val="7F7F7F"/>
                </a:solidFill>
              </a:rPr>
              <a:t>One enrolled patient was excluded from all analysis sets because of Good Clinical Practice violations.</a:t>
            </a:r>
          </a:p>
          <a:p>
            <a:pPr lvl="0">
              <a:spcAft>
                <a:spcPct val="0"/>
              </a:spcAft>
              <a:defRPr/>
            </a:pPr>
            <a:r>
              <a:rPr lang="en-US" altLang="en-US" sz="800" baseline="30000" dirty="0">
                <a:solidFill>
                  <a:srgbClr val="7F7F7F"/>
                </a:solidFill>
              </a:rPr>
              <a:t>‡</a:t>
            </a:r>
            <a:r>
              <a:rPr lang="en-US" altLang="en-US" sz="800" dirty="0">
                <a:solidFill>
                  <a:srgbClr val="7F7F7F"/>
                </a:solidFill>
              </a:rPr>
              <a:t>One patient randomized to the placebo group but who received </a:t>
            </a:r>
            <a:r>
              <a:rPr lang="en-US" altLang="en-US" sz="800" dirty="0" err="1">
                <a:solidFill>
                  <a:srgbClr val="7F7F7F"/>
                </a:solidFill>
              </a:rPr>
              <a:t>darolutamide</a:t>
            </a:r>
            <a:r>
              <a:rPr lang="en-US" altLang="en-US" sz="800" dirty="0">
                <a:solidFill>
                  <a:srgbClr val="7F7F7F"/>
                </a:solidFill>
              </a:rPr>
              <a:t> was included in the placebo group for the full analysis set and in the </a:t>
            </a:r>
            <a:r>
              <a:rPr lang="en-US" altLang="en-US" sz="800" dirty="0" err="1">
                <a:solidFill>
                  <a:srgbClr val="7F7F7F"/>
                </a:solidFill>
              </a:rPr>
              <a:t>darolutamide</a:t>
            </a:r>
            <a:r>
              <a:rPr lang="en-US" altLang="en-US" sz="800" dirty="0">
                <a:solidFill>
                  <a:srgbClr val="7F7F7F"/>
                </a:solidFill>
              </a:rPr>
              <a:t> group for the safety analysis set.</a:t>
            </a:r>
          </a:p>
          <a:p>
            <a:pPr>
              <a:spcAft>
                <a:spcPct val="0"/>
              </a:spcAft>
              <a:defRPr/>
            </a:pPr>
            <a:r>
              <a:rPr lang="en-US" sz="800" dirty="0">
                <a:solidFill>
                  <a:srgbClr val="7F7F7F"/>
                </a:solidFill>
              </a:rPr>
              <a:t>1. 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 2. </a:t>
            </a:r>
            <a:r>
              <a:rPr lang="en-US" sz="800" dirty="0">
                <a:solidFill>
                  <a:schemeClr val="tx1">
                    <a:lumMod val="50000"/>
                    <a:lumOff val="50000"/>
                  </a:schemeClr>
                </a:solidFill>
              </a:rPr>
              <a:t>ClinicalTrials.gov identifier: NCT0279960. Accessed January 2022. </a:t>
            </a:r>
            <a:r>
              <a:rPr lang="en-US" sz="800"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https://clinicaltrials.gov/ct2/show/NCT02799602</a:t>
            </a:r>
            <a:r>
              <a:rPr lang="en-US" sz="800" dirty="0">
                <a:solidFill>
                  <a:schemeClr val="tx1">
                    <a:lumMod val="50000"/>
                    <a:lumOff val="50000"/>
                  </a:schemeClr>
                </a:solidFill>
              </a:rPr>
              <a:t>.</a:t>
            </a:r>
            <a:endParaRPr lang="en-US" sz="800" dirty="0">
              <a:solidFill>
                <a:srgbClr val="7F7F7F"/>
              </a:solidFill>
            </a:endParaRPr>
          </a:p>
        </p:txBody>
      </p:sp>
      <p:sp>
        <p:nvSpPr>
          <p:cNvPr id="16" name="Left Brace 15">
            <a:extLst>
              <a:ext uri="{FF2B5EF4-FFF2-40B4-BE49-F238E27FC236}">
                <a16:creationId xmlns:a16="http://schemas.microsoft.com/office/drawing/2014/main" id="{C830D2E4-A7FB-4ED5-8F9D-C89B4A0F0106}"/>
              </a:ext>
            </a:extLst>
          </p:cNvPr>
          <p:cNvSpPr/>
          <p:nvPr/>
        </p:nvSpPr>
        <p:spPr bwMode="gray">
          <a:xfrm>
            <a:off x="3515798" y="2847077"/>
            <a:ext cx="757421" cy="1376858"/>
          </a:xfrm>
          <a:prstGeom prst="leftBrace">
            <a:avLst>
              <a:gd name="adj1" fmla="val 0"/>
              <a:gd name="adj2" fmla="val 50000"/>
            </a:avLst>
          </a:prstGeom>
          <a:ln w="1905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D336287-97EB-41FB-95B6-16739FB36C35}"/>
              </a:ext>
            </a:extLst>
          </p:cNvPr>
          <p:cNvSpPr txBox="1"/>
          <p:nvPr/>
        </p:nvSpPr>
        <p:spPr bwMode="gray">
          <a:xfrm>
            <a:off x="7269905" y="4563116"/>
            <a:ext cx="13196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288"/>
                </a:solidFill>
                <a:effectLst/>
                <a:uLnTx/>
                <a:uFillTx/>
                <a:latin typeface="Arial" panose="020B0604020202020204" pitchFamily="34" charset="0"/>
                <a:ea typeface="Times New Roman" panose="02020603050405020304" pitchFamily="18" charset="0"/>
                <a:cs typeface="Times New Roman" panose="02020603050405020304" pitchFamily="18" charset="0"/>
              </a:rPr>
              <a:t>Data cutoff: </a:t>
            </a:r>
            <a:br>
              <a:rPr kumimoji="0" lang="en-US" sz="1200" b="1" i="0" u="none" strike="noStrike" kern="1200" cap="none" spc="0" normalizeH="0" baseline="0" noProof="0" dirty="0">
                <a:ln>
                  <a:noFill/>
                </a:ln>
                <a:solidFill>
                  <a:srgbClr val="1F4288"/>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1200" b="1" i="0" u="none" strike="noStrike" kern="1200" cap="none" spc="0" normalizeH="0" baseline="0" noProof="0" dirty="0">
                <a:ln>
                  <a:noFill/>
                </a:ln>
                <a:solidFill>
                  <a:srgbClr val="1F4288"/>
                </a:solidFill>
                <a:effectLst/>
                <a:uLnTx/>
                <a:uFillTx/>
                <a:latin typeface="Arial" panose="020B0604020202020204" pitchFamily="34" charset="0"/>
                <a:ea typeface="Times New Roman" panose="02020603050405020304" pitchFamily="18" charset="0"/>
                <a:cs typeface="Times New Roman" panose="02020603050405020304" pitchFamily="18" charset="0"/>
              </a:rPr>
              <a:t>Oct. 25, 2021</a:t>
            </a:r>
            <a:endParaRPr kumimoji="0" lang="en-US" sz="1200" b="1" i="0" u="none" strike="noStrike" kern="1200" cap="none" spc="0" normalizeH="0" baseline="0" noProof="0" dirty="0">
              <a:ln>
                <a:noFill/>
              </a:ln>
              <a:solidFill>
                <a:srgbClr val="1F4288"/>
              </a:solidFill>
              <a:effectLst/>
              <a:uLnTx/>
              <a:uFillTx/>
              <a:latin typeface="Arial"/>
              <a:cs typeface="Arial"/>
            </a:endParaRPr>
          </a:p>
        </p:txBody>
      </p:sp>
      <p:sp>
        <p:nvSpPr>
          <p:cNvPr id="25" name="Rounded Rectangle 6">
            <a:extLst>
              <a:ext uri="{FF2B5EF4-FFF2-40B4-BE49-F238E27FC236}">
                <a16:creationId xmlns:a16="http://schemas.microsoft.com/office/drawing/2014/main" id="{A79E0842-0878-494E-A484-12EE8D0BAD46}"/>
              </a:ext>
            </a:extLst>
          </p:cNvPr>
          <p:cNvSpPr/>
          <p:nvPr/>
        </p:nvSpPr>
        <p:spPr bwMode="auto">
          <a:xfrm>
            <a:off x="70040" y="2677162"/>
            <a:ext cx="3445758" cy="1731243"/>
          </a:xfrm>
          <a:prstGeom prst="rect">
            <a:avLst/>
          </a:prstGeom>
          <a:solidFill>
            <a:srgbClr val="1F4288"/>
          </a:solidFill>
          <a:ln w="9525" cap="flat" cmpd="sng" algn="ctr">
            <a:noFill/>
            <a:prstDash val="solid"/>
          </a:ln>
          <a:effectLst/>
        </p:spPr>
        <p:txBody>
          <a:bodyPr wrap="square" tIns="91440" bIns="9144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cs typeface="Arial"/>
              </a:rPr>
              <a:t>Patients (N=1306)</a:t>
            </a:r>
            <a:endParaRPr kumimoji="0" lang="en-US" sz="1400" b="1" i="0" u="none" strike="noStrike" kern="0" cap="none" spc="0" normalizeH="0" baseline="30000" noProof="0" dirty="0">
              <a:ln>
                <a:noFill/>
              </a:ln>
              <a:solidFill>
                <a:srgbClr val="FFFFFF"/>
              </a:solidFill>
              <a:effectLst/>
              <a:uLnTx/>
              <a:uFillTx/>
              <a:latin typeface="Arial"/>
              <a:cs typeface="Arial"/>
            </a:endParaRPr>
          </a:p>
          <a:p>
            <a:pPr marL="114297" marR="0" lvl="0" indent="-11429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err="1">
                <a:ln>
                  <a:noFill/>
                </a:ln>
                <a:solidFill>
                  <a:srgbClr val="FFFFFF"/>
                </a:solidFill>
                <a:effectLst/>
                <a:uLnTx/>
                <a:uFillTx/>
                <a:latin typeface="Arial"/>
                <a:cs typeface="Arial"/>
              </a:rPr>
              <a:t>mHSPC</a:t>
            </a:r>
            <a:endParaRPr kumimoji="0" lang="en-US" sz="1400" b="0" i="0" u="none" strike="noStrike" kern="0" cap="none" spc="0" normalizeH="0" baseline="0" noProof="0" dirty="0">
              <a:ln>
                <a:noFill/>
              </a:ln>
              <a:solidFill>
                <a:srgbClr val="FFFFFF"/>
              </a:solidFill>
              <a:effectLst/>
              <a:uLnTx/>
              <a:uFillTx/>
              <a:latin typeface="Arial"/>
              <a:cs typeface="Arial"/>
            </a:endParaRPr>
          </a:p>
          <a:p>
            <a:pPr marL="114297" marR="0" lvl="0" indent="-11429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cs typeface="Arial"/>
              </a:rPr>
              <a:t>ECOG PS ≤1</a:t>
            </a:r>
          </a:p>
          <a:p>
            <a:pPr marL="114297" marR="0" lvl="0" indent="-114297" algn="l" defTabSz="914377" rtl="0" eaLnBrk="1" fontAlgn="auto" latinLnBrk="0" hangingPunct="1">
              <a:lnSpc>
                <a:spcPct val="100000"/>
              </a:lnSpc>
              <a:spcBef>
                <a:spcPts val="0"/>
              </a:spcBef>
              <a:spcAft>
                <a:spcPts val="267"/>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cs typeface="Arial"/>
              </a:rPr>
              <a:t>Candidates for ADT and docetaxel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cs typeface="Arial"/>
              </a:rPr>
              <a:t>Stratification</a:t>
            </a:r>
            <a:endParaRPr kumimoji="0" lang="en-US" sz="1400" b="0" i="0" u="none" strike="noStrike" kern="0" cap="none" spc="0" normalizeH="0" baseline="0" noProof="0" dirty="0">
              <a:ln>
                <a:noFill/>
              </a:ln>
              <a:solidFill>
                <a:srgbClr val="FFFFFF"/>
              </a:solidFill>
              <a:effectLst/>
              <a:uLnTx/>
              <a:uFillTx/>
              <a:latin typeface="Arial"/>
              <a:cs typeface="Arial"/>
            </a:endParaRPr>
          </a:p>
          <a:p>
            <a:pPr marL="114297" marR="0" lvl="0" indent="-11429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cs typeface="Arial"/>
              </a:rPr>
              <a:t>Extent of disease: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M1a vs M1b vs M1c</a:t>
            </a:r>
            <a:endParaRPr kumimoji="0" lang="en-US" sz="1400" b="0" i="0" u="none" strike="noStrike" kern="0" cap="none" spc="0" normalizeH="0" baseline="0" noProof="0" dirty="0">
              <a:ln>
                <a:noFill/>
              </a:ln>
              <a:solidFill>
                <a:srgbClr val="FFFFFF"/>
              </a:solidFill>
              <a:effectLst/>
              <a:uLnTx/>
              <a:uFillTx/>
              <a:latin typeface="Arial"/>
              <a:cs typeface="Arial"/>
            </a:endParaRPr>
          </a:p>
          <a:p>
            <a:pPr marL="114297" marR="0" lvl="0" indent="-11429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cs typeface="Arial"/>
              </a:rPr>
              <a:t>Alkaline phosphatase levels &lt; vs ≥ ULN</a:t>
            </a:r>
          </a:p>
        </p:txBody>
      </p:sp>
      <p:sp>
        <p:nvSpPr>
          <p:cNvPr id="26" name="Rounded Rectangle 9">
            <a:extLst>
              <a:ext uri="{FF2B5EF4-FFF2-40B4-BE49-F238E27FC236}">
                <a16:creationId xmlns:a16="http://schemas.microsoft.com/office/drawing/2014/main" id="{C4B9CB8B-7B07-40A0-8698-107B8467D2B2}"/>
              </a:ext>
            </a:extLst>
          </p:cNvPr>
          <p:cNvSpPr/>
          <p:nvPr/>
        </p:nvSpPr>
        <p:spPr bwMode="auto">
          <a:xfrm>
            <a:off x="8364354" y="2069657"/>
            <a:ext cx="3742715" cy="2913699"/>
          </a:xfrm>
          <a:prstGeom prst="rect">
            <a:avLst/>
          </a:prstGeom>
          <a:solidFill>
            <a:schemeClr val="bg1"/>
          </a:solidFill>
          <a:ln w="19050" cap="flat" cmpd="sng" algn="ctr">
            <a:solidFill>
              <a:srgbClr val="002060"/>
            </a:solidFill>
            <a:prstDash val="solid"/>
          </a:ln>
          <a:effectLst/>
        </p:spPr>
        <p:txBody>
          <a:bodyPr lIns="60960" rIns="60960" anchor="ctr"/>
          <a:lstStyle/>
          <a:p>
            <a:pPr lvl="0">
              <a:defRPr/>
            </a:pPr>
            <a:r>
              <a:rPr lang="en-US" sz="1400" b="1" u="sng" kern="0" dirty="0">
                <a:solidFill>
                  <a:srgbClr val="1F4288"/>
                </a:solidFill>
              </a:rPr>
              <a:t>Endpoints</a:t>
            </a:r>
            <a:endParaRPr kumimoji="0" lang="en-US" sz="1400" b="1" i="0" u="sng" strike="noStrike" kern="0" cap="none" spc="0" normalizeH="0" baseline="0" noProof="0" dirty="0">
              <a:ln>
                <a:noFill/>
              </a:ln>
              <a:solidFill>
                <a:srgbClr val="1F4288"/>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1F4288"/>
                </a:solidFill>
                <a:latin typeface="Arial"/>
                <a:cs typeface="Arial"/>
              </a:rPr>
              <a:t>Primary: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288"/>
                </a:solidFill>
                <a:effectLst/>
                <a:uLnTx/>
                <a:uFillTx/>
                <a:latin typeface="Arial"/>
                <a:cs typeface="Arial"/>
              </a:rPr>
              <a:t>Secondary</a:t>
            </a:r>
          </a:p>
          <a:p>
            <a:pPr marL="177800" marR="0" lvl="3" indent="-17780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0" cap="none" spc="0" normalizeH="0" baseline="0" noProof="0" dirty="0">
                <a:ln>
                  <a:noFill/>
                </a:ln>
                <a:solidFill>
                  <a:srgbClr val="1F4288"/>
                </a:solidFill>
                <a:effectLst/>
                <a:uLnTx/>
                <a:uFillTx/>
                <a:latin typeface="Arial"/>
                <a:cs typeface="Arial"/>
              </a:rPr>
              <a:t>Time to castration-resistant prostate cancer</a:t>
            </a:r>
          </a:p>
          <a:p>
            <a:pPr marL="177800" lvl="3" indent="-177800">
              <a:buBlip>
                <a:blip r:embed="rId5"/>
              </a:buBlip>
              <a:defRPr/>
            </a:pPr>
            <a:r>
              <a:rPr lang="en-US" sz="1200" kern="0" dirty="0">
                <a:solidFill>
                  <a:srgbClr val="1F4288"/>
                </a:solidFill>
              </a:rPr>
              <a:t>Time to pain progression</a:t>
            </a:r>
          </a:p>
          <a:p>
            <a:pPr marL="177800" lvl="3" indent="-177800">
              <a:buBlip>
                <a:blip r:embed="rId5"/>
              </a:buBlip>
              <a:defRPr/>
            </a:pPr>
            <a:r>
              <a:rPr lang="en-US" sz="1200" kern="0" dirty="0">
                <a:solidFill>
                  <a:srgbClr val="1F4288"/>
                </a:solidFill>
              </a:rPr>
              <a:t>Symptomatic skeletal event-free survival (SSE-FS)</a:t>
            </a:r>
          </a:p>
          <a:p>
            <a:pPr marL="177800" lvl="3" indent="-177800">
              <a:buBlip>
                <a:blip r:embed="rId5"/>
              </a:buBlip>
              <a:defRPr/>
            </a:pPr>
            <a:r>
              <a:rPr lang="en-US" sz="1200" kern="0" dirty="0">
                <a:solidFill>
                  <a:srgbClr val="1F4288"/>
                </a:solidFill>
              </a:rPr>
              <a:t>Time to first symptomatic skeletal event (SSE)</a:t>
            </a:r>
          </a:p>
          <a:p>
            <a:pPr marL="177800" marR="0" lvl="3" indent="-17780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0" cap="none" spc="0" normalizeH="0" baseline="0" noProof="0" dirty="0">
                <a:ln>
                  <a:noFill/>
                </a:ln>
                <a:solidFill>
                  <a:srgbClr val="1F4288"/>
                </a:solidFill>
                <a:effectLst/>
                <a:uLnTx/>
                <a:uFillTx/>
                <a:latin typeface="Arial"/>
                <a:cs typeface="Arial"/>
              </a:rPr>
              <a:t>Time to initiation of subsequent antineoplastic therapy</a:t>
            </a:r>
          </a:p>
          <a:p>
            <a:pPr marL="177800" lvl="3" indent="-177800">
              <a:buBlip>
                <a:blip r:embed="rId5"/>
              </a:buBlip>
              <a:defRPr/>
            </a:pPr>
            <a:r>
              <a:rPr lang="en-US" sz="1200" kern="0" dirty="0">
                <a:solidFill>
                  <a:srgbClr val="1F4288"/>
                </a:solidFill>
              </a:rPr>
              <a:t>Time to worsening of physical symptoms of disease</a:t>
            </a:r>
          </a:p>
          <a:p>
            <a:pPr marL="177800" marR="0" lvl="3" indent="-17780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0" cap="none" spc="0" normalizeH="0" baseline="0" noProof="0" dirty="0">
                <a:ln>
                  <a:noFill/>
                </a:ln>
                <a:solidFill>
                  <a:srgbClr val="1F4288"/>
                </a:solidFill>
                <a:effectLst/>
                <a:uLnTx/>
                <a:uFillTx/>
                <a:latin typeface="Arial"/>
                <a:cs typeface="Arial"/>
              </a:rPr>
              <a:t>Time to initiation of opioid use for ≥7 consecutive days</a:t>
            </a:r>
          </a:p>
          <a:p>
            <a:pPr marL="177800" marR="0" lvl="3" indent="-17780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0" cap="none" spc="0" normalizeH="0" baseline="0" noProof="0" dirty="0">
                <a:ln>
                  <a:noFill/>
                </a:ln>
                <a:solidFill>
                  <a:srgbClr val="1F4288"/>
                </a:solidFill>
                <a:effectLst/>
                <a:uLnTx/>
                <a:uFillTx/>
                <a:latin typeface="Arial"/>
                <a:cs typeface="Arial"/>
              </a:rPr>
              <a:t>Safety</a:t>
            </a:r>
          </a:p>
        </p:txBody>
      </p:sp>
      <p:sp>
        <p:nvSpPr>
          <p:cNvPr id="27" name="Rounded Rectangle 7">
            <a:extLst>
              <a:ext uri="{FF2B5EF4-FFF2-40B4-BE49-F238E27FC236}">
                <a16:creationId xmlns:a16="http://schemas.microsoft.com/office/drawing/2014/main" id="{07F736BD-A6AA-4A01-83A3-66A7846DE9AF}"/>
              </a:ext>
            </a:extLst>
          </p:cNvPr>
          <p:cNvSpPr/>
          <p:nvPr/>
        </p:nvSpPr>
        <p:spPr bwMode="auto">
          <a:xfrm>
            <a:off x="4273219" y="2586375"/>
            <a:ext cx="3898231" cy="542899"/>
          </a:xfrm>
          <a:prstGeom prst="homePlate">
            <a:avLst/>
          </a:prstGeom>
          <a:solidFill>
            <a:schemeClr val="accent2"/>
          </a:solidFill>
          <a:ln w="19050" cap="flat" cmpd="sng" algn="ctr">
            <a:noFill/>
            <a:prstDash val="solid"/>
          </a:ln>
          <a:effectLst/>
        </p:spPr>
        <p:txBody>
          <a:bodyPr lIns="91440" tIns="45720" rIns="60960" anchor="ctr" anchorCtr="0"/>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cs typeface="Arial"/>
              </a:rPr>
              <a:t>Darolutamide (600 mg bid) + ADT</a:t>
            </a:r>
            <a:r>
              <a:rPr kumimoji="0" lang="en-US" sz="1600" b="1" i="0" u="none" strike="noStrike" kern="0" cap="none" spc="0" normalizeH="0" baseline="30000" noProof="0" dirty="0">
                <a:ln>
                  <a:noFill/>
                </a:ln>
                <a:solidFill>
                  <a:srgbClr val="FFFFFF"/>
                </a:solidFill>
                <a:effectLst/>
                <a:uLnTx/>
                <a:uFillTx/>
                <a:latin typeface="Arial"/>
                <a:cs typeface="Arial"/>
              </a:rPr>
              <a:t>#</a:t>
            </a:r>
          </a:p>
        </p:txBody>
      </p:sp>
      <p:sp>
        <p:nvSpPr>
          <p:cNvPr id="28" name="Rounded Rectangle 8">
            <a:extLst>
              <a:ext uri="{FF2B5EF4-FFF2-40B4-BE49-F238E27FC236}">
                <a16:creationId xmlns:a16="http://schemas.microsoft.com/office/drawing/2014/main" id="{D20E5684-3C7F-4434-B820-BEE51F08F249}"/>
              </a:ext>
            </a:extLst>
          </p:cNvPr>
          <p:cNvSpPr/>
          <p:nvPr/>
        </p:nvSpPr>
        <p:spPr bwMode="auto">
          <a:xfrm>
            <a:off x="4273219" y="3952889"/>
            <a:ext cx="3898231" cy="542899"/>
          </a:xfrm>
          <a:prstGeom prst="homePlate">
            <a:avLst/>
          </a:prstGeom>
          <a:solidFill>
            <a:srgbClr val="939598"/>
          </a:solidFill>
          <a:ln w="19050" cap="flat" cmpd="sng" algn="ctr">
            <a:noFill/>
            <a:prstDash val="solid"/>
          </a:ln>
          <a:effectLst/>
        </p:spPr>
        <p:txBody>
          <a:bodyPr lIns="91440" tIns="45720" rIns="60960" anchor="ctr" anchorCtr="0"/>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rPr>
              <a:t>Placebo + ADT</a:t>
            </a:r>
            <a:r>
              <a:rPr kumimoji="0" lang="en-US" sz="1600" b="1" i="0" u="none" strike="noStrike" kern="0" cap="none" spc="0" normalizeH="0" baseline="30000" noProof="0">
                <a:ln>
                  <a:noFill/>
                </a:ln>
                <a:solidFill>
                  <a:srgbClr val="FFFFFF"/>
                </a:solidFill>
                <a:effectLst/>
                <a:uLnTx/>
                <a:uFillTx/>
                <a:latin typeface="Arial"/>
                <a:cs typeface="Arial"/>
              </a:rPr>
              <a:t>#</a:t>
            </a:r>
          </a:p>
        </p:txBody>
      </p:sp>
      <p:sp>
        <p:nvSpPr>
          <p:cNvPr id="30" name="TextBox 29">
            <a:extLst>
              <a:ext uri="{FF2B5EF4-FFF2-40B4-BE49-F238E27FC236}">
                <a16:creationId xmlns:a16="http://schemas.microsoft.com/office/drawing/2014/main" id="{3476CC24-48C6-46D8-A15E-2610181D8B5D}"/>
              </a:ext>
            </a:extLst>
          </p:cNvPr>
          <p:cNvSpPr txBox="1"/>
          <p:nvPr/>
        </p:nvSpPr>
        <p:spPr bwMode="gray">
          <a:xfrm>
            <a:off x="3626917" y="3291000"/>
            <a:ext cx="1000338" cy="521681"/>
          </a:xfrm>
          <a:prstGeom prst="rect">
            <a:avLst/>
          </a:prstGeom>
          <a:solidFill>
            <a:schemeClr val="bg1"/>
          </a:solidFill>
          <a:ln w="22225">
            <a:solidFill>
              <a:srgbClr val="10384F"/>
            </a:solidFill>
          </a:ln>
        </p:spPr>
        <p:txBody>
          <a:bodyPr wrap="square" lIns="18288" tIns="18288" rIns="18288" bIns="18288" rtlCol="0" anchor="ctr">
            <a:spAutoFit/>
          </a:bodyPr>
          <a:lstStyle/>
          <a:p>
            <a:pPr lvl="0" algn="ctr">
              <a:defRPr/>
            </a:pPr>
            <a:r>
              <a:rPr lang="en-US" sz="1050" b="1">
                <a:latin typeface="Arial" panose="020B0604020202020204" pitchFamily="34" charset="0"/>
                <a:cs typeface="Arial" panose="020B0604020202020204" pitchFamily="34" charset="0"/>
              </a:rPr>
              <a:t>1:1</a:t>
            </a:r>
            <a:br>
              <a:rPr lang="en-US" sz="1050" b="1">
                <a:latin typeface="Arial" panose="020B0604020202020204" pitchFamily="34" charset="0"/>
                <a:cs typeface="Arial" panose="020B0604020202020204" pitchFamily="34" charset="0"/>
              </a:rPr>
            </a:br>
            <a:r>
              <a:rPr lang="en-US" sz="1050" b="1">
                <a:latin typeface="Arial" panose="020B0604020202020204" pitchFamily="34" charset="0"/>
                <a:cs typeface="Arial" panose="020B0604020202020204" pitchFamily="34" charset="0"/>
              </a:rPr>
              <a:t>Randomization</a:t>
            </a:r>
            <a:br>
              <a:rPr lang="en-US" sz="1050" b="1">
                <a:latin typeface="Arial" panose="020B0604020202020204" pitchFamily="34" charset="0"/>
                <a:cs typeface="Arial" panose="020B0604020202020204" pitchFamily="34" charset="0"/>
              </a:rPr>
            </a:br>
            <a:r>
              <a:rPr lang="en-US" sz="1050" b="1">
                <a:latin typeface="Arial" panose="020B0604020202020204" pitchFamily="34" charset="0"/>
                <a:cs typeface="Arial" panose="020B0604020202020204" pitchFamily="34" charset="0"/>
              </a:rPr>
              <a:t>(N=1305</a:t>
            </a:r>
            <a:r>
              <a:rPr lang="en-US" altLang="en-US" sz="1050" b="1" baseline="30000">
                <a:latin typeface="Arial" panose="020B0604020202020204" pitchFamily="34" charset="0"/>
                <a:cs typeface="Arial" panose="020B0604020202020204" pitchFamily="34" charset="0"/>
              </a:rPr>
              <a:t>†</a:t>
            </a:r>
            <a:r>
              <a:rPr lang="en-US" sz="1050" b="1">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5ABA034-A947-44C0-B68D-E1D674DE2589}"/>
              </a:ext>
            </a:extLst>
          </p:cNvPr>
          <p:cNvSpPr txBox="1"/>
          <p:nvPr/>
        </p:nvSpPr>
        <p:spPr bwMode="gray">
          <a:xfrm>
            <a:off x="2755090" y="4552501"/>
            <a:ext cx="15110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288"/>
                </a:solidFill>
                <a:effectLst/>
                <a:uLnTx/>
                <a:uFillTx/>
                <a:latin typeface="Arial" panose="020B0604020202020204" pitchFamily="34" charset="0"/>
                <a:ea typeface="Times New Roman" panose="02020603050405020304" pitchFamily="18" charset="0"/>
                <a:cs typeface="Times New Roman" panose="02020603050405020304" pitchFamily="18" charset="0"/>
              </a:rPr>
              <a:t>FPFV: Nov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F4288"/>
                </a:solidFill>
                <a:latin typeface="Arial" panose="020B0604020202020204" pitchFamily="34" charset="0"/>
                <a:cs typeface="Times New Roman" panose="02020603050405020304" pitchFamily="18" charset="0"/>
              </a:rPr>
              <a:t>LPFV: Jun 2018</a:t>
            </a:r>
            <a:endParaRPr kumimoji="0" lang="en-US" sz="1200" b="1" i="0" u="none" strike="noStrike" kern="1200" cap="none" spc="0" normalizeH="0" baseline="0" noProof="0" dirty="0">
              <a:ln>
                <a:noFill/>
              </a:ln>
              <a:solidFill>
                <a:srgbClr val="1F4288"/>
              </a:solidFill>
              <a:effectLst/>
              <a:uLnTx/>
              <a:uFillTx/>
              <a:latin typeface="Arial"/>
              <a:cs typeface="Arial"/>
            </a:endParaRPr>
          </a:p>
        </p:txBody>
      </p:sp>
      <p:sp>
        <p:nvSpPr>
          <p:cNvPr id="32" name="Parallelogram 31">
            <a:extLst>
              <a:ext uri="{FF2B5EF4-FFF2-40B4-BE49-F238E27FC236}">
                <a16:creationId xmlns:a16="http://schemas.microsoft.com/office/drawing/2014/main" id="{BE118253-BBC6-4305-B7E4-FDE41F26B7F0}"/>
              </a:ext>
            </a:extLst>
          </p:cNvPr>
          <p:cNvSpPr/>
          <p:nvPr/>
        </p:nvSpPr>
        <p:spPr bwMode="gray">
          <a:xfrm>
            <a:off x="4285861" y="2273863"/>
            <a:ext cx="1527797" cy="276834"/>
          </a:xfrm>
          <a:prstGeom prst="parallelogram">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US" sz="1400" b="1">
                <a:solidFill>
                  <a:schemeClr val="bg1"/>
                </a:solidFill>
              </a:rPr>
              <a:t>Docetaxel × 6*</a:t>
            </a:r>
            <a:endParaRPr lang="en-US" sz="1400">
              <a:solidFill>
                <a:schemeClr val="bg1"/>
              </a:solidFill>
            </a:endParaRPr>
          </a:p>
        </p:txBody>
      </p:sp>
      <p:sp>
        <p:nvSpPr>
          <p:cNvPr id="33" name="Parallelogram 32">
            <a:extLst>
              <a:ext uri="{FF2B5EF4-FFF2-40B4-BE49-F238E27FC236}">
                <a16:creationId xmlns:a16="http://schemas.microsoft.com/office/drawing/2014/main" id="{CC01252A-C467-427E-91C7-B99E389B3CB2}"/>
              </a:ext>
            </a:extLst>
          </p:cNvPr>
          <p:cNvSpPr/>
          <p:nvPr/>
        </p:nvSpPr>
        <p:spPr bwMode="gray">
          <a:xfrm>
            <a:off x="4247361" y="4501665"/>
            <a:ext cx="1537422" cy="272468"/>
          </a:xfrm>
          <a:prstGeom prst="parallelogram">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US" sz="1400" b="1">
                <a:solidFill>
                  <a:schemeClr val="bg1"/>
                </a:solidFill>
              </a:rPr>
              <a:t>Docetaxel × 6*</a:t>
            </a:r>
            <a:endParaRPr lang="en-US" sz="1400">
              <a:solidFill>
                <a:schemeClr val="bg1"/>
              </a:solidFill>
            </a:endParaRPr>
          </a:p>
        </p:txBody>
      </p:sp>
    </p:spTree>
    <p:extLst>
      <p:ext uri="{BB962C8B-B14F-4D97-AF65-F5344CB8AC3E}">
        <p14:creationId xmlns:p14="http://schemas.microsoft.com/office/powerpoint/2010/main" val="410818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8388-2ED1-4B81-9D5B-AAAA526A4DA4}"/>
              </a:ext>
            </a:extLst>
          </p:cNvPr>
          <p:cNvSpPr>
            <a:spLocks noGrp="1"/>
          </p:cNvSpPr>
          <p:nvPr>
            <p:ph type="title"/>
          </p:nvPr>
        </p:nvSpPr>
        <p:spPr/>
        <p:txBody>
          <a:bodyPr anchor="ctr"/>
          <a:lstStyle/>
          <a:p>
            <a:r>
              <a:rPr lang="en-US"/>
              <a:t>ARASENS: Patient Demographics I</a:t>
            </a:r>
          </a:p>
        </p:txBody>
      </p:sp>
      <p:graphicFrame>
        <p:nvGraphicFramePr>
          <p:cNvPr id="4" name="Table 3">
            <a:extLst>
              <a:ext uri="{FF2B5EF4-FFF2-40B4-BE49-F238E27FC236}">
                <a16:creationId xmlns:a16="http://schemas.microsoft.com/office/drawing/2014/main" id="{157FF074-8278-4679-AFDD-428D121ED808}"/>
              </a:ext>
            </a:extLst>
          </p:cNvPr>
          <p:cNvGraphicFramePr>
            <a:graphicFrameLocks noGrp="1"/>
          </p:cNvGraphicFramePr>
          <p:nvPr>
            <p:extLst>
              <p:ext uri="{D42A27DB-BD31-4B8C-83A1-F6EECF244321}">
                <p14:modId xmlns:p14="http://schemas.microsoft.com/office/powerpoint/2010/main" val="3454469634"/>
              </p:ext>
            </p:extLst>
          </p:nvPr>
        </p:nvGraphicFramePr>
        <p:xfrm>
          <a:off x="1106506" y="1141265"/>
          <a:ext cx="7918262" cy="5671719"/>
        </p:xfrm>
        <a:graphic>
          <a:graphicData uri="http://schemas.openxmlformats.org/drawingml/2006/table">
            <a:tbl>
              <a:tblPr firstRow="1" firstCol="1" bandRow="1">
                <a:tableStyleId>{69012ECD-51FC-41F1-AA8D-1B2483CD663E}</a:tableStyleId>
              </a:tblPr>
              <a:tblGrid>
                <a:gridCol w="4515963">
                  <a:extLst>
                    <a:ext uri="{9D8B030D-6E8A-4147-A177-3AD203B41FA5}">
                      <a16:colId xmlns:a16="http://schemas.microsoft.com/office/drawing/2014/main" val="4126393022"/>
                    </a:ext>
                  </a:extLst>
                </a:gridCol>
                <a:gridCol w="1490018">
                  <a:extLst>
                    <a:ext uri="{9D8B030D-6E8A-4147-A177-3AD203B41FA5}">
                      <a16:colId xmlns:a16="http://schemas.microsoft.com/office/drawing/2014/main" val="758311993"/>
                    </a:ext>
                  </a:extLst>
                </a:gridCol>
                <a:gridCol w="1912281">
                  <a:extLst>
                    <a:ext uri="{9D8B030D-6E8A-4147-A177-3AD203B41FA5}">
                      <a16:colId xmlns:a16="http://schemas.microsoft.com/office/drawing/2014/main" val="3745876363"/>
                    </a:ext>
                  </a:extLst>
                </a:gridCol>
              </a:tblGrid>
              <a:tr h="474879">
                <a:tc>
                  <a:txBody>
                    <a:bodyPr/>
                    <a:lstStyle/>
                    <a:p>
                      <a:pPr marL="0" marR="0">
                        <a:lnSpc>
                          <a:spcPct val="100000"/>
                        </a:lnSpc>
                        <a:spcBef>
                          <a:spcPts val="0"/>
                        </a:spcBef>
                        <a:spcAft>
                          <a:spcPts val="0"/>
                        </a:spcAft>
                      </a:pPr>
                      <a:r>
                        <a:rPr lang="en-US" sz="1100" dirty="0">
                          <a:effectLst/>
                        </a:rPr>
                        <a:t>Characteristic</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7403" marB="7403"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1F4288"/>
                    </a:solidFill>
                  </a:tcPr>
                </a:tc>
                <a:tc>
                  <a:txBody>
                    <a:bodyPr/>
                    <a:lstStyle/>
                    <a:p>
                      <a:pPr marL="0" marR="0" algn="ctr">
                        <a:lnSpc>
                          <a:spcPct val="100000"/>
                        </a:lnSpc>
                        <a:spcBef>
                          <a:spcPts val="0"/>
                        </a:spcBef>
                        <a:spcAft>
                          <a:spcPts val="0"/>
                        </a:spcAft>
                      </a:pPr>
                      <a:r>
                        <a:rPr lang="en-US" sz="1000" dirty="0">
                          <a:effectLst/>
                        </a:rPr>
                        <a:t>Darolutamide + ADT </a:t>
                      </a:r>
                      <a:br>
                        <a:rPr lang="en-US" sz="1000" dirty="0">
                          <a:effectLst/>
                        </a:rPr>
                      </a:br>
                      <a:r>
                        <a:rPr lang="en-US" sz="1000" dirty="0">
                          <a:effectLst/>
                        </a:rPr>
                        <a:t>+ Docetaxel </a:t>
                      </a:r>
                      <a:br>
                        <a:rPr lang="en-US" sz="1000" dirty="0">
                          <a:effectLst/>
                        </a:rPr>
                      </a:br>
                      <a:r>
                        <a:rPr lang="en-US" sz="1000" dirty="0">
                          <a:effectLst/>
                        </a:rPr>
                        <a:t>(N=651)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7403" marB="7403" anchor="ctr">
                    <a:lnT w="127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US" sz="1000" dirty="0">
                          <a:solidFill>
                            <a:schemeClr val="bg1"/>
                          </a:solidFill>
                          <a:effectLst/>
                        </a:rPr>
                        <a:t>Placebo + ADT </a:t>
                      </a:r>
                      <a:br>
                        <a:rPr lang="en-US" sz="1000" dirty="0">
                          <a:solidFill>
                            <a:schemeClr val="bg1"/>
                          </a:solidFill>
                          <a:effectLst/>
                        </a:rPr>
                      </a:br>
                      <a:r>
                        <a:rPr lang="en-US" sz="1000" dirty="0">
                          <a:solidFill>
                            <a:schemeClr val="bg1"/>
                          </a:solidFill>
                          <a:effectLst/>
                        </a:rPr>
                        <a:t>+ Docetaxel </a:t>
                      </a:r>
                      <a:br>
                        <a:rPr lang="en-US" sz="1000" dirty="0">
                          <a:solidFill>
                            <a:schemeClr val="bg1"/>
                          </a:solidFill>
                          <a:effectLst/>
                        </a:rPr>
                      </a:br>
                      <a:r>
                        <a:rPr lang="en-US" sz="1000" dirty="0">
                          <a:solidFill>
                            <a:schemeClr val="bg1"/>
                          </a:solidFill>
                          <a:effectLst/>
                        </a:rPr>
                        <a:t>(N=654)</a:t>
                      </a:r>
                      <a:endParaRPr lang="en-US"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7403" marB="7403"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939598"/>
                    </a:solidFill>
                  </a:tcPr>
                </a:tc>
                <a:extLst>
                  <a:ext uri="{0D108BD9-81ED-4DB2-BD59-A6C34878D82A}">
                    <a16:rowId xmlns:a16="http://schemas.microsoft.com/office/drawing/2014/main" val="3700585074"/>
                  </a:ext>
                </a:extLst>
              </a:tr>
              <a:tr h="164681">
                <a:tc>
                  <a:txBody>
                    <a:bodyPr/>
                    <a:lstStyle/>
                    <a:p>
                      <a:pPr marL="0" marR="0">
                        <a:lnSpc>
                          <a:spcPct val="100000"/>
                        </a:lnSpc>
                        <a:spcBef>
                          <a:spcPts val="0"/>
                        </a:spcBef>
                        <a:spcAft>
                          <a:spcPts val="0"/>
                        </a:spcAft>
                      </a:pPr>
                      <a:r>
                        <a:rPr lang="en-US" sz="1100">
                          <a:solidFill>
                            <a:srgbClr val="1F4288"/>
                          </a:solidFill>
                          <a:effectLst/>
                        </a:rPr>
                        <a:t>Median age (range) — year</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67 (41-89)</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67 (42-86)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01400237"/>
                  </a:ext>
                </a:extLst>
              </a:tr>
              <a:tr h="164681">
                <a:tc>
                  <a:txBody>
                    <a:bodyPr/>
                    <a:lstStyle/>
                    <a:p>
                      <a:pPr marL="0" marR="0">
                        <a:lnSpc>
                          <a:spcPct val="100000"/>
                        </a:lnSpc>
                        <a:spcBef>
                          <a:spcPts val="0"/>
                        </a:spcBef>
                        <a:spcAft>
                          <a:spcPts val="0"/>
                        </a:spcAft>
                      </a:pPr>
                      <a:r>
                        <a:rPr lang="en-US" sz="1100">
                          <a:solidFill>
                            <a:srgbClr val="1F4288"/>
                          </a:solidFill>
                          <a:effectLst/>
                        </a:rPr>
                        <a:t>ECOG performance status —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129833027"/>
                  </a:ext>
                </a:extLst>
              </a:tr>
              <a:tr h="164681">
                <a:tc>
                  <a:txBody>
                    <a:bodyPr/>
                    <a:lstStyle/>
                    <a:p>
                      <a:pPr marL="360045" marR="0">
                        <a:lnSpc>
                          <a:spcPct val="100000"/>
                        </a:lnSpc>
                        <a:spcBef>
                          <a:spcPts val="0"/>
                        </a:spcBef>
                        <a:spcAft>
                          <a:spcPts val="0"/>
                        </a:spcAft>
                      </a:pPr>
                      <a:r>
                        <a:rPr lang="en-US" sz="1100" b="0">
                          <a:solidFill>
                            <a:srgbClr val="1F4288"/>
                          </a:solidFill>
                          <a:effectLst/>
                        </a:rPr>
                        <a:t>0</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466 (71.6)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462 (70.6)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919621309"/>
                  </a:ext>
                </a:extLst>
              </a:tr>
              <a:tr h="164681">
                <a:tc>
                  <a:txBody>
                    <a:bodyPr/>
                    <a:lstStyle/>
                    <a:p>
                      <a:pPr marL="360045" marR="0">
                        <a:lnSpc>
                          <a:spcPct val="100000"/>
                        </a:lnSpc>
                        <a:spcBef>
                          <a:spcPts val="0"/>
                        </a:spcBef>
                        <a:spcAft>
                          <a:spcPts val="0"/>
                        </a:spcAft>
                      </a:pPr>
                      <a:r>
                        <a:rPr lang="en-US" sz="1100" b="0">
                          <a:solidFill>
                            <a:srgbClr val="1F4288"/>
                          </a:solidFill>
                          <a:effectLst/>
                        </a:rPr>
                        <a:t>1</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185 (28.4)</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190 (29.1)</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195014211"/>
                  </a:ext>
                </a:extLst>
              </a:tr>
              <a:tr h="164681">
                <a:tc>
                  <a:txBody>
                    <a:bodyPr/>
                    <a:lstStyle/>
                    <a:p>
                      <a:pPr marL="0" marR="0">
                        <a:lnSpc>
                          <a:spcPct val="100000"/>
                        </a:lnSpc>
                        <a:spcBef>
                          <a:spcPts val="0"/>
                        </a:spcBef>
                        <a:spcAft>
                          <a:spcPts val="0"/>
                        </a:spcAft>
                      </a:pPr>
                      <a:r>
                        <a:rPr lang="en-US" sz="1100">
                          <a:solidFill>
                            <a:srgbClr val="1F4288"/>
                          </a:solidFill>
                          <a:effectLst/>
                        </a:rPr>
                        <a:t>Race —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23850345"/>
                  </a:ext>
                </a:extLst>
              </a:tr>
              <a:tr h="164681">
                <a:tc>
                  <a:txBody>
                    <a:bodyPr/>
                    <a:lstStyle/>
                    <a:p>
                      <a:pPr marL="360045" marR="0">
                        <a:lnSpc>
                          <a:spcPct val="100000"/>
                        </a:lnSpc>
                        <a:spcBef>
                          <a:spcPts val="0"/>
                        </a:spcBef>
                        <a:spcAft>
                          <a:spcPts val="0"/>
                        </a:spcAft>
                      </a:pPr>
                      <a:r>
                        <a:rPr lang="en-US" sz="1100" b="0">
                          <a:solidFill>
                            <a:srgbClr val="1F4288"/>
                          </a:solidFill>
                          <a:effectLst/>
                        </a:rPr>
                        <a:t>White</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345 (53.0)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333 (50.9)</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244380292"/>
                  </a:ext>
                </a:extLst>
              </a:tr>
              <a:tr h="164681">
                <a:tc>
                  <a:txBody>
                    <a:bodyPr/>
                    <a:lstStyle/>
                    <a:p>
                      <a:pPr marL="360045" marR="0">
                        <a:lnSpc>
                          <a:spcPct val="100000"/>
                        </a:lnSpc>
                        <a:spcBef>
                          <a:spcPts val="0"/>
                        </a:spcBef>
                        <a:spcAft>
                          <a:spcPts val="0"/>
                        </a:spcAft>
                      </a:pPr>
                      <a:r>
                        <a:rPr lang="en-US" sz="1100" b="0">
                          <a:solidFill>
                            <a:srgbClr val="1F4288"/>
                          </a:solidFill>
                          <a:effectLst/>
                        </a:rPr>
                        <a:t>Asian</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230 (35.3)</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245 (37.5)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297180822"/>
                  </a:ext>
                </a:extLst>
              </a:tr>
              <a:tr h="164681">
                <a:tc>
                  <a:txBody>
                    <a:bodyPr/>
                    <a:lstStyle/>
                    <a:p>
                      <a:pPr marL="360045" marR="0">
                        <a:lnSpc>
                          <a:spcPct val="100000"/>
                        </a:lnSpc>
                        <a:spcBef>
                          <a:spcPts val="0"/>
                        </a:spcBef>
                        <a:spcAft>
                          <a:spcPts val="0"/>
                        </a:spcAft>
                      </a:pPr>
                      <a:r>
                        <a:rPr lang="en-US" sz="1100" b="0">
                          <a:solidFill>
                            <a:srgbClr val="1F4288"/>
                          </a:solidFill>
                          <a:effectLst/>
                        </a:rPr>
                        <a:t>Black or African American</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26 (4.0)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28 (4.3)</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993053673"/>
                  </a:ext>
                </a:extLst>
              </a:tr>
              <a:tr h="164681">
                <a:tc>
                  <a:txBody>
                    <a:bodyPr/>
                    <a:lstStyle/>
                    <a:p>
                      <a:pPr marL="360045" marR="0">
                        <a:lnSpc>
                          <a:spcPct val="100000"/>
                        </a:lnSpc>
                        <a:spcBef>
                          <a:spcPts val="0"/>
                        </a:spcBef>
                        <a:spcAft>
                          <a:spcPts val="0"/>
                        </a:spcAft>
                      </a:pPr>
                      <a:r>
                        <a:rPr lang="en-US" sz="1100" b="0">
                          <a:solidFill>
                            <a:srgbClr val="1F4288"/>
                          </a:solidFill>
                          <a:effectLst/>
                        </a:rPr>
                        <a:t>Other</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7 (1.1)</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2 (0.3)</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965053678"/>
                  </a:ext>
                </a:extLst>
              </a:tr>
              <a:tr h="164681">
                <a:tc>
                  <a:txBody>
                    <a:bodyPr/>
                    <a:lstStyle/>
                    <a:p>
                      <a:pPr marL="360045" marR="0">
                        <a:lnSpc>
                          <a:spcPct val="100000"/>
                        </a:lnSpc>
                        <a:spcBef>
                          <a:spcPts val="0"/>
                        </a:spcBef>
                        <a:spcAft>
                          <a:spcPts val="0"/>
                        </a:spcAft>
                      </a:pPr>
                      <a:r>
                        <a:rPr lang="en-US" sz="1100" b="0">
                          <a:solidFill>
                            <a:srgbClr val="1F4288"/>
                          </a:solidFill>
                          <a:effectLst/>
                        </a:rPr>
                        <a:t>Not reported</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43 (6.6)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46 (7.0)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603024397"/>
                  </a:ext>
                </a:extLst>
              </a:tr>
              <a:tr h="164681">
                <a:tc>
                  <a:txBody>
                    <a:bodyPr/>
                    <a:lstStyle/>
                    <a:p>
                      <a:pPr marL="0" marR="0">
                        <a:lnSpc>
                          <a:spcPct val="100000"/>
                        </a:lnSpc>
                        <a:spcBef>
                          <a:spcPts val="0"/>
                        </a:spcBef>
                        <a:spcAft>
                          <a:spcPts val="0"/>
                        </a:spcAft>
                      </a:pPr>
                      <a:r>
                        <a:rPr lang="en-US" sz="1100">
                          <a:solidFill>
                            <a:srgbClr val="1F4288"/>
                          </a:solidFill>
                          <a:effectLst/>
                        </a:rPr>
                        <a:t>Region —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269418125"/>
                  </a:ext>
                </a:extLst>
              </a:tr>
              <a:tr h="164681">
                <a:tc>
                  <a:txBody>
                    <a:bodyPr/>
                    <a:lstStyle/>
                    <a:p>
                      <a:pPr marL="360045" marR="0">
                        <a:lnSpc>
                          <a:spcPct val="100000"/>
                        </a:lnSpc>
                        <a:spcBef>
                          <a:spcPts val="0"/>
                        </a:spcBef>
                        <a:spcAft>
                          <a:spcPts val="0"/>
                        </a:spcAft>
                      </a:pPr>
                      <a:r>
                        <a:rPr lang="en-US" sz="1100" b="0">
                          <a:solidFill>
                            <a:srgbClr val="1F4288"/>
                          </a:solidFill>
                          <a:effectLst/>
                        </a:rPr>
                        <a:t>North America</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125 (19.2)</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119 (18.2)</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191948499"/>
                  </a:ext>
                </a:extLst>
              </a:tr>
              <a:tr h="164681">
                <a:tc>
                  <a:txBody>
                    <a:bodyPr/>
                    <a:lstStyle/>
                    <a:p>
                      <a:pPr marL="360045" marR="0">
                        <a:lnSpc>
                          <a:spcPct val="100000"/>
                        </a:lnSpc>
                        <a:spcBef>
                          <a:spcPts val="0"/>
                        </a:spcBef>
                        <a:spcAft>
                          <a:spcPts val="0"/>
                        </a:spcAft>
                      </a:pPr>
                      <a:r>
                        <a:rPr lang="en-US" sz="1100" b="0">
                          <a:solidFill>
                            <a:srgbClr val="1F4288"/>
                          </a:solidFill>
                          <a:effectLst/>
                        </a:rPr>
                        <a:t>Asia Pacific</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229 (35.2)</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lumMod val="95000"/>
                      </a:schemeClr>
                    </a:solidFill>
                  </a:tcPr>
                </a:tc>
                <a:tc>
                  <a:txBody>
                    <a:bodyPr/>
                    <a:lstStyle/>
                    <a:p>
                      <a:pPr marL="0" marR="0" algn="ctr">
                        <a:lnSpc>
                          <a:spcPct val="100000"/>
                        </a:lnSpc>
                        <a:spcBef>
                          <a:spcPts val="0"/>
                        </a:spcBef>
                        <a:spcAft>
                          <a:spcPts val="0"/>
                        </a:spcAft>
                      </a:pPr>
                      <a:r>
                        <a:rPr lang="en-US" sz="1100">
                          <a:solidFill>
                            <a:srgbClr val="1F4288"/>
                          </a:solidFill>
                          <a:effectLst/>
                        </a:rPr>
                        <a:t>244 (37.3)</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568494030"/>
                  </a:ext>
                </a:extLst>
              </a:tr>
              <a:tr h="164681">
                <a:tc>
                  <a:txBody>
                    <a:bodyPr/>
                    <a:lstStyle/>
                    <a:p>
                      <a:pPr marL="360045" marR="0">
                        <a:lnSpc>
                          <a:spcPct val="100000"/>
                        </a:lnSpc>
                        <a:spcBef>
                          <a:spcPts val="0"/>
                        </a:spcBef>
                        <a:spcAft>
                          <a:spcPts val="0"/>
                        </a:spcAft>
                      </a:pPr>
                      <a:r>
                        <a:rPr lang="en-US" sz="1100" b="0">
                          <a:solidFill>
                            <a:srgbClr val="1F4288"/>
                          </a:solidFill>
                          <a:effectLst/>
                        </a:rPr>
                        <a:t>Rest of the World</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297 (45.6)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291 (44.5)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53075144"/>
                  </a:ext>
                </a:extLst>
              </a:tr>
              <a:tr h="164681">
                <a:tc>
                  <a:txBody>
                    <a:bodyPr/>
                    <a:lstStyle/>
                    <a:p>
                      <a:pPr marL="0" marR="0">
                        <a:lnSpc>
                          <a:spcPct val="100000"/>
                        </a:lnSpc>
                        <a:spcBef>
                          <a:spcPts val="0"/>
                        </a:spcBef>
                        <a:spcAft>
                          <a:spcPts val="0"/>
                        </a:spcAft>
                      </a:pPr>
                      <a:r>
                        <a:rPr lang="en-US" sz="1100">
                          <a:solidFill>
                            <a:srgbClr val="1F4288"/>
                          </a:solidFill>
                          <a:effectLst/>
                        </a:rPr>
                        <a:t>Gleason score at initial diagnosis —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056061548"/>
                  </a:ext>
                </a:extLst>
              </a:tr>
              <a:tr h="164681">
                <a:tc>
                  <a:txBody>
                    <a:bodyPr/>
                    <a:lstStyle/>
                    <a:p>
                      <a:pPr marL="360045" marR="0">
                        <a:lnSpc>
                          <a:spcPct val="100000"/>
                        </a:lnSpc>
                        <a:spcBef>
                          <a:spcPts val="0"/>
                        </a:spcBef>
                        <a:spcAft>
                          <a:spcPts val="0"/>
                        </a:spcAft>
                      </a:pPr>
                      <a:r>
                        <a:rPr lang="en-US" sz="1100" b="0">
                          <a:solidFill>
                            <a:srgbClr val="1F4288"/>
                          </a:solidFill>
                          <a:effectLst/>
                        </a:rPr>
                        <a:t>&lt;8</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122 (18.7)</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118 (18.0)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75332593"/>
                  </a:ext>
                </a:extLst>
              </a:tr>
              <a:tr h="164681">
                <a:tc>
                  <a:txBody>
                    <a:bodyPr/>
                    <a:lstStyle/>
                    <a:p>
                      <a:pPr marL="360045" marR="0">
                        <a:lnSpc>
                          <a:spcPct val="100000"/>
                        </a:lnSpc>
                        <a:spcBef>
                          <a:spcPts val="0"/>
                        </a:spcBef>
                        <a:spcAft>
                          <a:spcPts val="0"/>
                        </a:spcAft>
                      </a:pPr>
                      <a:r>
                        <a:rPr lang="en-US" sz="1100" b="0">
                          <a:solidFill>
                            <a:srgbClr val="1F4288"/>
                          </a:solidFill>
                          <a:effectLst/>
                        </a:rPr>
                        <a:t>≥8</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505 (77.6)</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516 (78.9)</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706806915"/>
                  </a:ext>
                </a:extLst>
              </a:tr>
              <a:tr h="164681">
                <a:tc>
                  <a:txBody>
                    <a:bodyPr/>
                    <a:lstStyle/>
                    <a:p>
                      <a:pPr marL="360045" marR="0">
                        <a:lnSpc>
                          <a:spcPct val="100000"/>
                        </a:lnSpc>
                        <a:spcBef>
                          <a:spcPts val="0"/>
                        </a:spcBef>
                        <a:spcAft>
                          <a:spcPts val="0"/>
                        </a:spcAft>
                      </a:pPr>
                      <a:r>
                        <a:rPr lang="en-US" sz="1100" b="0">
                          <a:solidFill>
                            <a:srgbClr val="1F4288"/>
                          </a:solidFill>
                          <a:effectLst/>
                        </a:rPr>
                        <a:t>Missing</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24 (3.7)</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20 (3.1)</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21189605"/>
                  </a:ext>
                </a:extLst>
              </a:tr>
              <a:tr h="164681">
                <a:tc>
                  <a:txBody>
                    <a:bodyPr/>
                    <a:lstStyle/>
                    <a:p>
                      <a:pPr marL="0" marR="0">
                        <a:lnSpc>
                          <a:spcPct val="100000"/>
                        </a:lnSpc>
                        <a:spcBef>
                          <a:spcPts val="0"/>
                        </a:spcBef>
                        <a:spcAft>
                          <a:spcPts val="0"/>
                        </a:spcAft>
                      </a:pPr>
                      <a:r>
                        <a:rPr lang="en-US" sz="1100">
                          <a:solidFill>
                            <a:srgbClr val="1F4288"/>
                          </a:solidFill>
                          <a:effectLst/>
                        </a:rPr>
                        <a:t>Metastatic stage at initial diagnosis—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3138530769"/>
                  </a:ext>
                </a:extLst>
              </a:tr>
              <a:tr h="164681">
                <a:tc>
                  <a:txBody>
                    <a:bodyPr/>
                    <a:lstStyle/>
                    <a:p>
                      <a:pPr marL="360045" marR="0">
                        <a:lnSpc>
                          <a:spcPct val="100000"/>
                        </a:lnSpc>
                        <a:spcBef>
                          <a:spcPts val="0"/>
                        </a:spcBef>
                        <a:spcAft>
                          <a:spcPts val="0"/>
                        </a:spcAft>
                      </a:pPr>
                      <a:r>
                        <a:rPr lang="en-US" sz="1100" b="0" strike="noStrike">
                          <a:solidFill>
                            <a:srgbClr val="1F4288"/>
                          </a:solidFill>
                          <a:effectLst/>
                        </a:rPr>
                        <a:t>M1 (de novo)</a:t>
                      </a:r>
                      <a:endParaRPr lang="en-US" sz="1100" b="0" strike="noStrike">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558 (85.7)</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566 (86.5)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309488804"/>
                  </a:ext>
                </a:extLst>
              </a:tr>
              <a:tr h="164681">
                <a:tc>
                  <a:txBody>
                    <a:bodyPr/>
                    <a:lstStyle/>
                    <a:p>
                      <a:pPr marL="0" marR="0" indent="366395">
                        <a:lnSpc>
                          <a:spcPct val="100000"/>
                        </a:lnSpc>
                        <a:spcBef>
                          <a:spcPts val="0"/>
                        </a:spcBef>
                        <a:spcAft>
                          <a:spcPts val="0"/>
                        </a:spcAft>
                      </a:pPr>
                      <a:r>
                        <a:rPr lang="en-US" sz="1100" b="0" strike="noStrike">
                          <a:solidFill>
                            <a:srgbClr val="1F4288"/>
                          </a:solidFill>
                          <a:effectLst/>
                        </a:rPr>
                        <a:t>M0 (recurrent)</a:t>
                      </a:r>
                      <a:endParaRPr lang="en-US" sz="1100" b="0" strike="noStrike">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86 (13.2)</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82 (12.5)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614337583"/>
                  </a:ext>
                </a:extLst>
              </a:tr>
              <a:tr h="164681">
                <a:tc>
                  <a:txBody>
                    <a:bodyPr/>
                    <a:lstStyle/>
                    <a:p>
                      <a:pPr marL="0" marR="0" indent="366395">
                        <a:lnSpc>
                          <a:spcPct val="100000"/>
                        </a:lnSpc>
                        <a:spcBef>
                          <a:spcPts val="0"/>
                        </a:spcBef>
                        <a:spcAft>
                          <a:spcPts val="0"/>
                        </a:spcAft>
                      </a:pPr>
                      <a:r>
                        <a:rPr lang="en-US" sz="1100" b="0">
                          <a:solidFill>
                            <a:srgbClr val="1F4288"/>
                          </a:solidFill>
                          <a:effectLst/>
                        </a:rPr>
                        <a:t>Mx</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7 (1.1)</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6 (0.9)</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85660844"/>
                  </a:ext>
                </a:extLst>
              </a:tr>
              <a:tr h="164681">
                <a:tc>
                  <a:txBody>
                    <a:bodyPr/>
                    <a:lstStyle/>
                    <a:p>
                      <a:pPr marL="0" marR="0">
                        <a:lnSpc>
                          <a:spcPct val="100000"/>
                        </a:lnSpc>
                        <a:spcBef>
                          <a:spcPts val="0"/>
                        </a:spcBef>
                        <a:spcAft>
                          <a:spcPts val="0"/>
                        </a:spcAft>
                      </a:pPr>
                      <a:r>
                        <a:rPr lang="en-US" sz="1100">
                          <a:solidFill>
                            <a:srgbClr val="1F4288"/>
                          </a:solidFill>
                          <a:effectLst/>
                        </a:rPr>
                        <a:t>Metastatic stage at screening— no.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533776645"/>
                  </a:ext>
                </a:extLst>
              </a:tr>
              <a:tr h="164681">
                <a:tc>
                  <a:txBody>
                    <a:bodyPr/>
                    <a:lstStyle/>
                    <a:p>
                      <a:pPr marL="360045" marR="0">
                        <a:lnSpc>
                          <a:spcPct val="100000"/>
                        </a:lnSpc>
                        <a:spcBef>
                          <a:spcPts val="0"/>
                        </a:spcBef>
                        <a:spcAft>
                          <a:spcPts val="0"/>
                        </a:spcAft>
                      </a:pPr>
                      <a:r>
                        <a:rPr lang="en-US" sz="1100" b="0">
                          <a:solidFill>
                            <a:srgbClr val="1F4288"/>
                          </a:solidFill>
                          <a:effectLst/>
                        </a:rPr>
                        <a:t>M1a</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23 (3.5)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16 (2.4)</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313492665"/>
                  </a:ext>
                </a:extLst>
              </a:tr>
              <a:tr h="164681">
                <a:tc>
                  <a:txBody>
                    <a:bodyPr/>
                    <a:lstStyle/>
                    <a:p>
                      <a:pPr marL="360045" marR="0">
                        <a:lnSpc>
                          <a:spcPct val="100000"/>
                        </a:lnSpc>
                        <a:spcBef>
                          <a:spcPts val="0"/>
                        </a:spcBef>
                        <a:spcAft>
                          <a:spcPts val="0"/>
                        </a:spcAft>
                      </a:pPr>
                      <a:r>
                        <a:rPr lang="en-US" sz="1100" b="0">
                          <a:solidFill>
                            <a:srgbClr val="1F4288"/>
                          </a:solidFill>
                          <a:effectLst/>
                        </a:rPr>
                        <a:t>M1b</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517 (79.4)</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520 (79.5)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652557027"/>
                  </a:ext>
                </a:extLst>
              </a:tr>
              <a:tr h="164681">
                <a:tc>
                  <a:txBody>
                    <a:bodyPr/>
                    <a:lstStyle/>
                    <a:p>
                      <a:pPr marL="360045" marR="0">
                        <a:lnSpc>
                          <a:spcPct val="100000"/>
                        </a:lnSpc>
                        <a:spcBef>
                          <a:spcPts val="0"/>
                        </a:spcBef>
                        <a:spcAft>
                          <a:spcPts val="0"/>
                        </a:spcAft>
                      </a:pPr>
                      <a:r>
                        <a:rPr lang="en-US" sz="1100" b="0">
                          <a:solidFill>
                            <a:srgbClr val="1F4288"/>
                          </a:solidFill>
                          <a:effectLst/>
                        </a:rPr>
                        <a:t>M1c</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111 (17.1)</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118 (18.0)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608906448"/>
                  </a:ext>
                </a:extLst>
              </a:tr>
              <a:tr h="164681">
                <a:tc>
                  <a:txBody>
                    <a:bodyPr/>
                    <a:lstStyle/>
                    <a:p>
                      <a:pPr marL="0" marR="0">
                        <a:lnSpc>
                          <a:spcPct val="100000"/>
                        </a:lnSpc>
                        <a:spcBef>
                          <a:spcPts val="0"/>
                        </a:spcBef>
                        <a:spcAft>
                          <a:spcPts val="0"/>
                        </a:spcAft>
                      </a:pPr>
                      <a:r>
                        <a:rPr lang="en-US" sz="1100">
                          <a:solidFill>
                            <a:srgbClr val="1F4288"/>
                          </a:solidFill>
                          <a:effectLst/>
                        </a:rPr>
                        <a:t>Median serum PSA concentration at baseline (range) — ng/mL</a:t>
                      </a:r>
                      <a:r>
                        <a:rPr lang="en-US" sz="1100" baseline="0">
                          <a:solidFill>
                            <a:srgbClr val="1F4288"/>
                          </a:solidFill>
                          <a:effectLst/>
                        </a:rPr>
                        <a:t>*</a:t>
                      </a:r>
                      <a:endParaRPr lang="en-US" sz="1100" baseline="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30.3 (0.0-9219.0)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24.2 (0.0-11,947.0)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637597259"/>
                  </a:ext>
                </a:extLst>
              </a:tr>
              <a:tr h="164681">
                <a:tc>
                  <a:txBody>
                    <a:bodyPr/>
                    <a:lstStyle/>
                    <a:p>
                      <a:pPr marL="0" marR="0">
                        <a:lnSpc>
                          <a:spcPct val="100000"/>
                        </a:lnSpc>
                        <a:spcBef>
                          <a:spcPts val="0"/>
                        </a:spcBef>
                        <a:spcAft>
                          <a:spcPts val="0"/>
                        </a:spcAft>
                      </a:pPr>
                      <a:r>
                        <a:rPr lang="en-US" sz="1100">
                          <a:solidFill>
                            <a:srgbClr val="1F4288"/>
                          </a:solidFill>
                          <a:effectLst/>
                        </a:rPr>
                        <a:t>Median serum ALP level (range) at baseline — U/L</a:t>
                      </a:r>
                      <a:r>
                        <a:rPr lang="en-US" sz="1100" baseline="0">
                          <a:solidFill>
                            <a:srgbClr val="1F4288"/>
                          </a:solidFill>
                          <a:effectLst/>
                        </a:rPr>
                        <a:t>*</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148 (40-4885)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140 (36-7680)</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482822032"/>
                  </a:ext>
                </a:extLst>
              </a:tr>
              <a:tr h="164681">
                <a:tc>
                  <a:txBody>
                    <a:bodyPr/>
                    <a:lstStyle/>
                    <a:p>
                      <a:pPr marL="0" marR="0">
                        <a:lnSpc>
                          <a:spcPct val="100000"/>
                        </a:lnSpc>
                        <a:spcBef>
                          <a:spcPts val="0"/>
                        </a:spcBef>
                        <a:spcAft>
                          <a:spcPts val="0"/>
                        </a:spcAft>
                      </a:pPr>
                      <a:r>
                        <a:rPr lang="en-US" sz="1100">
                          <a:solidFill>
                            <a:srgbClr val="1F4288"/>
                          </a:solidFill>
                          <a:effectLst/>
                        </a:rPr>
                        <a:t>Alkaline phosphatase category at baseline — no. (%)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 </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3781516997"/>
                  </a:ext>
                </a:extLst>
              </a:tr>
              <a:tr h="164681">
                <a:tc>
                  <a:txBody>
                    <a:bodyPr/>
                    <a:lstStyle/>
                    <a:p>
                      <a:pPr marL="360045" marR="0">
                        <a:lnSpc>
                          <a:spcPct val="100000"/>
                        </a:lnSpc>
                        <a:spcBef>
                          <a:spcPts val="0"/>
                        </a:spcBef>
                        <a:spcAft>
                          <a:spcPts val="0"/>
                        </a:spcAft>
                      </a:pPr>
                      <a:r>
                        <a:rPr lang="en-US" sz="1100" b="0">
                          <a:solidFill>
                            <a:srgbClr val="1F4288"/>
                          </a:solidFill>
                          <a:effectLst/>
                        </a:rPr>
                        <a:t>&lt;upper limit of normal</a:t>
                      </a:r>
                      <a:r>
                        <a:rPr lang="en-US" sz="1100" baseline="0">
                          <a:solidFill>
                            <a:srgbClr val="1F4288"/>
                          </a:solidFill>
                          <a:effectLst/>
                        </a:rPr>
                        <a:t>*</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290 (44.5)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solidFill>
                      <a:schemeClr val="bg1"/>
                    </a:solidFill>
                  </a:tcPr>
                </a:tc>
                <a:tc>
                  <a:txBody>
                    <a:bodyPr/>
                    <a:lstStyle/>
                    <a:p>
                      <a:pPr marL="0" marR="0" algn="ctr">
                        <a:lnSpc>
                          <a:spcPct val="100000"/>
                        </a:lnSpc>
                        <a:spcBef>
                          <a:spcPts val="0"/>
                        </a:spcBef>
                        <a:spcAft>
                          <a:spcPts val="0"/>
                        </a:spcAft>
                      </a:pPr>
                      <a:r>
                        <a:rPr lang="en-US" sz="1100">
                          <a:solidFill>
                            <a:srgbClr val="1F4288"/>
                          </a:solidFill>
                          <a:effectLst/>
                        </a:rPr>
                        <a:t>291 (44.5)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743620418"/>
                  </a:ext>
                </a:extLst>
              </a:tr>
              <a:tr h="164681">
                <a:tc>
                  <a:txBody>
                    <a:bodyPr/>
                    <a:lstStyle/>
                    <a:p>
                      <a:pPr marL="360045" marR="0">
                        <a:lnSpc>
                          <a:spcPct val="100000"/>
                        </a:lnSpc>
                        <a:spcBef>
                          <a:spcPts val="0"/>
                        </a:spcBef>
                        <a:spcAft>
                          <a:spcPts val="0"/>
                        </a:spcAft>
                      </a:pPr>
                      <a:r>
                        <a:rPr lang="en-US" sz="1100" b="0">
                          <a:solidFill>
                            <a:srgbClr val="1F4288"/>
                          </a:solidFill>
                          <a:effectLst/>
                        </a:rPr>
                        <a:t>≥upper limit of normal</a:t>
                      </a:r>
                      <a:r>
                        <a:rPr lang="en-US" sz="1100" baseline="0">
                          <a:solidFill>
                            <a:srgbClr val="1F4288"/>
                          </a:solidFill>
                          <a:effectLst/>
                        </a:rPr>
                        <a:t>*</a:t>
                      </a:r>
                      <a:endParaRPr lang="en-US" sz="1100" b="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92015" marR="15071" marT="0" marB="0">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100">
                          <a:solidFill>
                            <a:srgbClr val="1F4288"/>
                          </a:solidFill>
                          <a:effectLst/>
                        </a:rPr>
                        <a:t>361 (55.5)</a:t>
                      </a:r>
                      <a:endParaRPr lang="en-US" sz="110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100" dirty="0">
                          <a:solidFill>
                            <a:srgbClr val="1F4288"/>
                          </a:solidFill>
                          <a:effectLst/>
                        </a:rPr>
                        <a:t>363 (55.5)</a:t>
                      </a:r>
                      <a:endParaRPr lang="en-US" sz="1100" dirty="0">
                        <a:solidFill>
                          <a:srgbClr val="1F4288"/>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5071" marR="15071"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008675471"/>
                  </a:ext>
                </a:extLst>
              </a:tr>
            </a:tbl>
          </a:graphicData>
        </a:graphic>
      </p:graphicFrame>
      <p:sp>
        <p:nvSpPr>
          <p:cNvPr id="7" name="Footer Placeholder 4">
            <a:extLst>
              <a:ext uri="{FF2B5EF4-FFF2-40B4-BE49-F238E27FC236}">
                <a16:creationId xmlns:a16="http://schemas.microsoft.com/office/drawing/2014/main" id="{6E843A29-4E3A-4BDF-8614-E0486422EC33}"/>
              </a:ext>
            </a:extLst>
          </p:cNvPr>
          <p:cNvSpPr txBox="1">
            <a:spLocks/>
          </p:cNvSpPr>
          <p:nvPr/>
        </p:nvSpPr>
        <p:spPr>
          <a:xfrm>
            <a:off x="9845964" y="6400800"/>
            <a:ext cx="2440419" cy="457200"/>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a:solidFill>
                  <a:srgbClr val="7F7F7F"/>
                </a:solidFill>
              </a:rPr>
              <a:t>Smith MR, et al. Darolutamide and Survival in Metastatic, Hormone-Sensitive Prostate Cancer. N </a:t>
            </a:r>
            <a:r>
              <a:rPr lang="en-US" sz="800" dirty="0" err="1">
                <a:solidFill>
                  <a:srgbClr val="7F7F7F"/>
                </a:solidFill>
              </a:rPr>
              <a:t>Engl</a:t>
            </a:r>
            <a:r>
              <a:rPr lang="en-US" sz="800" dirty="0">
                <a:solidFill>
                  <a:srgbClr val="7F7F7F"/>
                </a:solidFill>
              </a:rPr>
              <a:t> J Med. 2022 Mar 24;386(12):1132-1142. </a:t>
            </a:r>
            <a:r>
              <a:rPr lang="en-US" sz="800" dirty="0" err="1">
                <a:solidFill>
                  <a:srgbClr val="7F7F7F"/>
                </a:solidFill>
              </a:rPr>
              <a:t>doi</a:t>
            </a:r>
            <a:r>
              <a:rPr lang="en-US" sz="800" dirty="0">
                <a:solidFill>
                  <a:srgbClr val="7F7F7F"/>
                </a:solidFill>
              </a:rPr>
              <a:t>: 10.1056/NEJMoa2119115.</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5676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C062CCB-9235-4095-974E-72A3304FC354}"/>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789" t="1322" r="4093" b="52631"/>
          <a:stretch/>
        </p:blipFill>
        <p:spPr>
          <a:xfrm>
            <a:off x="1079891" y="1204621"/>
            <a:ext cx="7554868" cy="2655123"/>
          </a:xfrm>
          <a:prstGeom prst="rect">
            <a:avLst/>
          </a:prstGeom>
        </p:spPr>
      </p:pic>
      <p:sp>
        <p:nvSpPr>
          <p:cNvPr id="5" name="Title 4">
            <a:extLst>
              <a:ext uri="{FF2B5EF4-FFF2-40B4-BE49-F238E27FC236}">
                <a16:creationId xmlns:a16="http://schemas.microsoft.com/office/drawing/2014/main" id="{787AA448-7734-47D0-9190-D52E701CDAAA}"/>
              </a:ext>
            </a:extLst>
          </p:cNvPr>
          <p:cNvSpPr>
            <a:spLocks noGrp="1"/>
          </p:cNvSpPr>
          <p:nvPr>
            <p:ph type="title"/>
          </p:nvPr>
        </p:nvSpPr>
        <p:spPr/>
        <p:txBody>
          <a:bodyPr anchor="ctr"/>
          <a:lstStyle/>
          <a:p>
            <a:r>
              <a:rPr kumimoji="0" lang="en-US" b="1" i="0" u="none" strike="noStrike" kern="1200" cap="none" spc="0" normalizeH="0" baseline="0" noProof="0">
                <a:ln>
                  <a:noFill/>
                </a:ln>
                <a:solidFill>
                  <a:srgbClr val="FFFFFF"/>
                </a:solidFill>
                <a:effectLst/>
                <a:uLnTx/>
                <a:uFillTx/>
                <a:latin typeface="Arial"/>
                <a:cs typeface="Futura" panose="020B0602020204020303" pitchFamily="34" charset="-79"/>
              </a:rPr>
              <a:t>ARASENS: Overall Survival</a:t>
            </a:r>
            <a:endParaRPr lang="en-US" baseline="30000"/>
          </a:p>
        </p:txBody>
      </p:sp>
      <p:sp>
        <p:nvSpPr>
          <p:cNvPr id="10" name="TextBox 9">
            <a:extLst>
              <a:ext uri="{FF2B5EF4-FFF2-40B4-BE49-F238E27FC236}">
                <a16:creationId xmlns:a16="http://schemas.microsoft.com/office/drawing/2014/main" id="{4FB6CE42-1DD8-4D82-B83A-71B1991B8875}"/>
              </a:ext>
            </a:extLst>
          </p:cNvPr>
          <p:cNvSpPr txBox="1"/>
          <p:nvPr/>
        </p:nvSpPr>
        <p:spPr bwMode="gray">
          <a:xfrm>
            <a:off x="5628262" y="1952063"/>
            <a:ext cx="2188724" cy="457201"/>
          </a:xfrm>
          <a:prstGeom prst="rect">
            <a:avLst/>
          </a:prstGeom>
          <a:noFill/>
        </p:spPr>
        <p:txBody>
          <a:bodyPr wrap="none" lIns="0" tIns="0" rIns="0" bIns="0" rtlCol="0">
            <a:noAutofit/>
          </a:bodyPr>
          <a:lstStyle/>
          <a:p>
            <a:r>
              <a:rPr lang="en-US" sz="1400" b="1" dirty="0">
                <a:solidFill>
                  <a:srgbClr val="231ED8"/>
                </a:solidFill>
              </a:rPr>
              <a:t>Darolutamide + ADT + docetaxel</a:t>
            </a:r>
          </a:p>
          <a:p>
            <a:r>
              <a:rPr lang="en-US" sz="1400" dirty="0">
                <a:solidFill>
                  <a:srgbClr val="231ED8"/>
                </a:solidFill>
              </a:rPr>
              <a:t>Median NE (95% CI, NE-NE)</a:t>
            </a:r>
          </a:p>
        </p:txBody>
      </p:sp>
      <p:sp>
        <p:nvSpPr>
          <p:cNvPr id="12" name="TextBox 11">
            <a:extLst>
              <a:ext uri="{FF2B5EF4-FFF2-40B4-BE49-F238E27FC236}">
                <a16:creationId xmlns:a16="http://schemas.microsoft.com/office/drawing/2014/main" id="{82FBF22C-3178-4EC0-BFFD-4EF4F0DA827F}"/>
              </a:ext>
            </a:extLst>
          </p:cNvPr>
          <p:cNvSpPr txBox="1"/>
          <p:nvPr/>
        </p:nvSpPr>
        <p:spPr bwMode="gray">
          <a:xfrm>
            <a:off x="4824919" y="3629649"/>
            <a:ext cx="2542161" cy="457201"/>
          </a:xfrm>
          <a:prstGeom prst="rect">
            <a:avLst/>
          </a:prstGeom>
          <a:noFill/>
        </p:spPr>
        <p:txBody>
          <a:bodyPr wrap="none" lIns="0" tIns="0" rIns="0" bIns="0" rtlCol="0">
            <a:noAutofit/>
          </a:bodyPr>
          <a:lstStyle/>
          <a:p>
            <a:r>
              <a:rPr lang="en-US" sz="1400" b="1">
                <a:solidFill>
                  <a:srgbClr val="B2182B"/>
                </a:solidFill>
              </a:rPr>
              <a:t>Placebo + ADT + docetaxel</a:t>
            </a:r>
          </a:p>
          <a:p>
            <a:r>
              <a:rPr lang="en-US" sz="1400">
                <a:solidFill>
                  <a:srgbClr val="B2182B"/>
                </a:solidFill>
              </a:rPr>
              <a:t>Median 48.9 months (95% CI, 44.4-NE)</a:t>
            </a:r>
          </a:p>
        </p:txBody>
      </p:sp>
      <p:cxnSp>
        <p:nvCxnSpPr>
          <p:cNvPr id="19" name="Straight Connector 18">
            <a:extLst>
              <a:ext uri="{FF2B5EF4-FFF2-40B4-BE49-F238E27FC236}">
                <a16:creationId xmlns:a16="http://schemas.microsoft.com/office/drawing/2014/main" id="{E82C33CC-8969-4761-940D-922F41BFCECA}"/>
              </a:ext>
            </a:extLst>
          </p:cNvPr>
          <p:cNvCxnSpPr>
            <a:cxnSpLocks/>
          </p:cNvCxnSpPr>
          <p:nvPr/>
        </p:nvCxnSpPr>
        <p:spPr bwMode="gray">
          <a:xfrm>
            <a:off x="1030104" y="1200747"/>
            <a:ext cx="0" cy="453568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92A233-AA4C-4F2B-9356-F3AB2D41B763}"/>
              </a:ext>
            </a:extLst>
          </p:cNvPr>
          <p:cNvSpPr txBox="1"/>
          <p:nvPr/>
        </p:nvSpPr>
        <p:spPr bwMode="gray">
          <a:xfrm>
            <a:off x="1546114" y="5821679"/>
            <a:ext cx="57708" cy="123111"/>
          </a:xfrm>
          <a:prstGeom prst="rect">
            <a:avLst/>
          </a:prstGeom>
          <a:noFill/>
        </p:spPr>
        <p:txBody>
          <a:bodyPr wrap="square" lIns="0" tIns="0" rIns="0" bIns="0" rtlCol="0" anchor="ctr">
            <a:spAutoFit/>
          </a:bodyPr>
          <a:lstStyle/>
          <a:p>
            <a:pPr algn="ctr"/>
            <a:r>
              <a:rPr lang="en-PH" sz="800"/>
              <a:t>3</a:t>
            </a:r>
          </a:p>
        </p:txBody>
      </p:sp>
      <p:sp>
        <p:nvSpPr>
          <p:cNvPr id="24" name="TextBox 23">
            <a:extLst>
              <a:ext uri="{FF2B5EF4-FFF2-40B4-BE49-F238E27FC236}">
                <a16:creationId xmlns:a16="http://schemas.microsoft.com/office/drawing/2014/main" id="{A07C4AED-D053-4FBF-B222-B30B3CE45ED7}"/>
              </a:ext>
            </a:extLst>
          </p:cNvPr>
          <p:cNvSpPr txBox="1"/>
          <p:nvPr/>
        </p:nvSpPr>
        <p:spPr bwMode="gray">
          <a:xfrm>
            <a:off x="1167431" y="5821679"/>
            <a:ext cx="57708" cy="123111"/>
          </a:xfrm>
          <a:prstGeom prst="rect">
            <a:avLst/>
          </a:prstGeom>
          <a:noFill/>
        </p:spPr>
        <p:txBody>
          <a:bodyPr wrap="square" lIns="0" tIns="0" rIns="0" bIns="0" rtlCol="0" anchor="ctr">
            <a:spAutoFit/>
          </a:bodyPr>
          <a:lstStyle/>
          <a:p>
            <a:pPr algn="ctr"/>
            <a:r>
              <a:rPr lang="en-PH" sz="800"/>
              <a:t>0</a:t>
            </a:r>
          </a:p>
        </p:txBody>
      </p:sp>
      <p:sp>
        <p:nvSpPr>
          <p:cNvPr id="25" name="TextBox 24">
            <a:extLst>
              <a:ext uri="{FF2B5EF4-FFF2-40B4-BE49-F238E27FC236}">
                <a16:creationId xmlns:a16="http://schemas.microsoft.com/office/drawing/2014/main" id="{FB193C4E-CBF4-409A-84C6-278CF007F0E5}"/>
              </a:ext>
            </a:extLst>
          </p:cNvPr>
          <p:cNvSpPr txBox="1"/>
          <p:nvPr/>
        </p:nvSpPr>
        <p:spPr bwMode="gray">
          <a:xfrm>
            <a:off x="1924796" y="5821679"/>
            <a:ext cx="57708" cy="123111"/>
          </a:xfrm>
          <a:prstGeom prst="rect">
            <a:avLst/>
          </a:prstGeom>
          <a:noFill/>
        </p:spPr>
        <p:txBody>
          <a:bodyPr wrap="square" lIns="0" tIns="0" rIns="0" bIns="0" rtlCol="0" anchor="ctr">
            <a:spAutoFit/>
          </a:bodyPr>
          <a:lstStyle/>
          <a:p>
            <a:pPr algn="ctr"/>
            <a:r>
              <a:rPr lang="en-PH" sz="800"/>
              <a:t>6</a:t>
            </a:r>
          </a:p>
        </p:txBody>
      </p:sp>
      <p:sp>
        <p:nvSpPr>
          <p:cNvPr id="26" name="TextBox 25">
            <a:extLst>
              <a:ext uri="{FF2B5EF4-FFF2-40B4-BE49-F238E27FC236}">
                <a16:creationId xmlns:a16="http://schemas.microsoft.com/office/drawing/2014/main" id="{32F00691-7AE5-45D2-9590-76BD310A4164}"/>
              </a:ext>
            </a:extLst>
          </p:cNvPr>
          <p:cNvSpPr txBox="1"/>
          <p:nvPr/>
        </p:nvSpPr>
        <p:spPr bwMode="gray">
          <a:xfrm>
            <a:off x="2303479" y="5821679"/>
            <a:ext cx="57708" cy="123111"/>
          </a:xfrm>
          <a:prstGeom prst="rect">
            <a:avLst/>
          </a:prstGeom>
          <a:noFill/>
        </p:spPr>
        <p:txBody>
          <a:bodyPr wrap="square" lIns="0" tIns="0" rIns="0" bIns="0" rtlCol="0" anchor="ctr">
            <a:spAutoFit/>
          </a:bodyPr>
          <a:lstStyle/>
          <a:p>
            <a:pPr algn="ctr"/>
            <a:r>
              <a:rPr lang="en-PH" sz="800"/>
              <a:t>9</a:t>
            </a:r>
          </a:p>
        </p:txBody>
      </p:sp>
      <p:sp>
        <p:nvSpPr>
          <p:cNvPr id="27" name="TextBox 26">
            <a:extLst>
              <a:ext uri="{FF2B5EF4-FFF2-40B4-BE49-F238E27FC236}">
                <a16:creationId xmlns:a16="http://schemas.microsoft.com/office/drawing/2014/main" id="{0D0095B1-66DD-4A78-8B4F-86D9C8D5D33A}"/>
              </a:ext>
            </a:extLst>
          </p:cNvPr>
          <p:cNvSpPr txBox="1"/>
          <p:nvPr/>
        </p:nvSpPr>
        <p:spPr bwMode="gray">
          <a:xfrm>
            <a:off x="2653308" y="5824434"/>
            <a:ext cx="115416" cy="123111"/>
          </a:xfrm>
          <a:prstGeom prst="rect">
            <a:avLst/>
          </a:prstGeom>
          <a:noFill/>
        </p:spPr>
        <p:txBody>
          <a:bodyPr wrap="square" lIns="0" tIns="0" rIns="0" bIns="0" rtlCol="0" anchor="ctr">
            <a:spAutoFit/>
          </a:bodyPr>
          <a:lstStyle/>
          <a:p>
            <a:pPr algn="ctr"/>
            <a:r>
              <a:rPr lang="en-PH" sz="800"/>
              <a:t>12</a:t>
            </a:r>
          </a:p>
        </p:txBody>
      </p:sp>
      <p:sp>
        <p:nvSpPr>
          <p:cNvPr id="28" name="TextBox 27">
            <a:extLst>
              <a:ext uri="{FF2B5EF4-FFF2-40B4-BE49-F238E27FC236}">
                <a16:creationId xmlns:a16="http://schemas.microsoft.com/office/drawing/2014/main" id="{9651709B-9066-4D9A-ABA2-742BA3849339}"/>
              </a:ext>
            </a:extLst>
          </p:cNvPr>
          <p:cNvSpPr txBox="1"/>
          <p:nvPr/>
        </p:nvSpPr>
        <p:spPr bwMode="gray">
          <a:xfrm>
            <a:off x="3031990" y="5824434"/>
            <a:ext cx="115416" cy="123111"/>
          </a:xfrm>
          <a:prstGeom prst="rect">
            <a:avLst/>
          </a:prstGeom>
          <a:noFill/>
        </p:spPr>
        <p:txBody>
          <a:bodyPr wrap="square" lIns="0" tIns="0" rIns="0" bIns="0" rtlCol="0" anchor="ctr">
            <a:spAutoFit/>
          </a:bodyPr>
          <a:lstStyle/>
          <a:p>
            <a:pPr algn="ctr"/>
            <a:r>
              <a:rPr lang="en-PH" sz="800"/>
              <a:t>15</a:t>
            </a:r>
          </a:p>
        </p:txBody>
      </p:sp>
      <p:sp>
        <p:nvSpPr>
          <p:cNvPr id="29" name="TextBox 28">
            <a:extLst>
              <a:ext uri="{FF2B5EF4-FFF2-40B4-BE49-F238E27FC236}">
                <a16:creationId xmlns:a16="http://schemas.microsoft.com/office/drawing/2014/main" id="{98275590-5DAE-4B0A-AC3F-D26673A57B6D}"/>
              </a:ext>
            </a:extLst>
          </p:cNvPr>
          <p:cNvSpPr txBox="1"/>
          <p:nvPr/>
        </p:nvSpPr>
        <p:spPr bwMode="gray">
          <a:xfrm>
            <a:off x="3410673" y="5824434"/>
            <a:ext cx="115416" cy="123111"/>
          </a:xfrm>
          <a:prstGeom prst="rect">
            <a:avLst/>
          </a:prstGeom>
          <a:noFill/>
        </p:spPr>
        <p:txBody>
          <a:bodyPr wrap="square" lIns="0" tIns="0" rIns="0" bIns="0" rtlCol="0" anchor="ctr">
            <a:spAutoFit/>
          </a:bodyPr>
          <a:lstStyle/>
          <a:p>
            <a:pPr algn="ctr"/>
            <a:r>
              <a:rPr lang="en-PH" sz="800"/>
              <a:t>18</a:t>
            </a:r>
          </a:p>
        </p:txBody>
      </p:sp>
      <p:sp>
        <p:nvSpPr>
          <p:cNvPr id="30" name="TextBox 29">
            <a:extLst>
              <a:ext uri="{FF2B5EF4-FFF2-40B4-BE49-F238E27FC236}">
                <a16:creationId xmlns:a16="http://schemas.microsoft.com/office/drawing/2014/main" id="{6273EB66-765F-48DA-A4A1-B88C1AE3CB66}"/>
              </a:ext>
            </a:extLst>
          </p:cNvPr>
          <p:cNvSpPr txBox="1"/>
          <p:nvPr/>
        </p:nvSpPr>
        <p:spPr bwMode="gray">
          <a:xfrm>
            <a:off x="3789355" y="5824434"/>
            <a:ext cx="115416" cy="123111"/>
          </a:xfrm>
          <a:prstGeom prst="rect">
            <a:avLst/>
          </a:prstGeom>
          <a:noFill/>
        </p:spPr>
        <p:txBody>
          <a:bodyPr wrap="square" lIns="0" tIns="0" rIns="0" bIns="0" rtlCol="0" anchor="ctr">
            <a:spAutoFit/>
          </a:bodyPr>
          <a:lstStyle/>
          <a:p>
            <a:pPr algn="ctr"/>
            <a:r>
              <a:rPr lang="en-PH" sz="800"/>
              <a:t>21</a:t>
            </a:r>
          </a:p>
        </p:txBody>
      </p:sp>
      <p:sp>
        <p:nvSpPr>
          <p:cNvPr id="31" name="TextBox 30">
            <a:extLst>
              <a:ext uri="{FF2B5EF4-FFF2-40B4-BE49-F238E27FC236}">
                <a16:creationId xmlns:a16="http://schemas.microsoft.com/office/drawing/2014/main" id="{3494E453-1EC3-4AFC-8439-8925E2E930B7}"/>
              </a:ext>
            </a:extLst>
          </p:cNvPr>
          <p:cNvSpPr txBox="1"/>
          <p:nvPr/>
        </p:nvSpPr>
        <p:spPr bwMode="gray">
          <a:xfrm>
            <a:off x="4168038" y="5824434"/>
            <a:ext cx="115416" cy="123111"/>
          </a:xfrm>
          <a:prstGeom prst="rect">
            <a:avLst/>
          </a:prstGeom>
          <a:noFill/>
        </p:spPr>
        <p:txBody>
          <a:bodyPr wrap="square" lIns="0" tIns="0" rIns="0" bIns="0" rtlCol="0" anchor="ctr">
            <a:spAutoFit/>
          </a:bodyPr>
          <a:lstStyle/>
          <a:p>
            <a:pPr algn="ctr"/>
            <a:r>
              <a:rPr lang="en-PH" sz="800"/>
              <a:t>24</a:t>
            </a:r>
          </a:p>
        </p:txBody>
      </p:sp>
      <p:sp>
        <p:nvSpPr>
          <p:cNvPr id="32" name="TextBox 31">
            <a:extLst>
              <a:ext uri="{FF2B5EF4-FFF2-40B4-BE49-F238E27FC236}">
                <a16:creationId xmlns:a16="http://schemas.microsoft.com/office/drawing/2014/main" id="{6533C62F-AE50-47E6-BD54-9D09C6E742B9}"/>
              </a:ext>
            </a:extLst>
          </p:cNvPr>
          <p:cNvSpPr txBox="1"/>
          <p:nvPr/>
        </p:nvSpPr>
        <p:spPr bwMode="gray">
          <a:xfrm>
            <a:off x="4546721" y="5824434"/>
            <a:ext cx="115416" cy="123111"/>
          </a:xfrm>
          <a:prstGeom prst="rect">
            <a:avLst/>
          </a:prstGeom>
          <a:noFill/>
        </p:spPr>
        <p:txBody>
          <a:bodyPr wrap="square" lIns="0" tIns="0" rIns="0" bIns="0" rtlCol="0" anchor="ctr">
            <a:spAutoFit/>
          </a:bodyPr>
          <a:lstStyle/>
          <a:p>
            <a:pPr algn="ctr"/>
            <a:r>
              <a:rPr lang="en-PH" sz="800"/>
              <a:t>27</a:t>
            </a:r>
          </a:p>
        </p:txBody>
      </p:sp>
      <p:sp>
        <p:nvSpPr>
          <p:cNvPr id="33" name="TextBox 32">
            <a:extLst>
              <a:ext uri="{FF2B5EF4-FFF2-40B4-BE49-F238E27FC236}">
                <a16:creationId xmlns:a16="http://schemas.microsoft.com/office/drawing/2014/main" id="{47D1F21A-7E87-49C6-B825-0BAF8FC872F2}"/>
              </a:ext>
            </a:extLst>
          </p:cNvPr>
          <p:cNvSpPr txBox="1"/>
          <p:nvPr/>
        </p:nvSpPr>
        <p:spPr bwMode="gray">
          <a:xfrm>
            <a:off x="4925403" y="5824434"/>
            <a:ext cx="115416" cy="123111"/>
          </a:xfrm>
          <a:prstGeom prst="rect">
            <a:avLst/>
          </a:prstGeom>
          <a:noFill/>
        </p:spPr>
        <p:txBody>
          <a:bodyPr wrap="square" lIns="0" tIns="0" rIns="0" bIns="0" rtlCol="0" anchor="ctr">
            <a:spAutoFit/>
          </a:bodyPr>
          <a:lstStyle/>
          <a:p>
            <a:pPr algn="ctr"/>
            <a:r>
              <a:rPr lang="en-PH" sz="800"/>
              <a:t>30</a:t>
            </a:r>
          </a:p>
        </p:txBody>
      </p:sp>
      <p:sp>
        <p:nvSpPr>
          <p:cNvPr id="34" name="TextBox 33">
            <a:extLst>
              <a:ext uri="{FF2B5EF4-FFF2-40B4-BE49-F238E27FC236}">
                <a16:creationId xmlns:a16="http://schemas.microsoft.com/office/drawing/2014/main" id="{24D3963A-E45A-4EE8-B9B7-99A9FE72D288}"/>
              </a:ext>
            </a:extLst>
          </p:cNvPr>
          <p:cNvSpPr txBox="1"/>
          <p:nvPr/>
        </p:nvSpPr>
        <p:spPr bwMode="gray">
          <a:xfrm>
            <a:off x="5304085" y="5824434"/>
            <a:ext cx="115416" cy="123111"/>
          </a:xfrm>
          <a:prstGeom prst="rect">
            <a:avLst/>
          </a:prstGeom>
          <a:noFill/>
        </p:spPr>
        <p:txBody>
          <a:bodyPr wrap="square" lIns="0" tIns="0" rIns="0" bIns="0" rtlCol="0" anchor="ctr">
            <a:spAutoFit/>
          </a:bodyPr>
          <a:lstStyle/>
          <a:p>
            <a:pPr algn="ctr"/>
            <a:r>
              <a:rPr lang="en-PH" sz="800"/>
              <a:t>33</a:t>
            </a:r>
          </a:p>
        </p:txBody>
      </p:sp>
      <p:sp>
        <p:nvSpPr>
          <p:cNvPr id="35" name="TextBox 34">
            <a:extLst>
              <a:ext uri="{FF2B5EF4-FFF2-40B4-BE49-F238E27FC236}">
                <a16:creationId xmlns:a16="http://schemas.microsoft.com/office/drawing/2014/main" id="{B9C756DA-1E0C-49D8-B036-E3ABEA9314DB}"/>
              </a:ext>
            </a:extLst>
          </p:cNvPr>
          <p:cNvSpPr txBox="1"/>
          <p:nvPr/>
        </p:nvSpPr>
        <p:spPr bwMode="gray">
          <a:xfrm>
            <a:off x="5682768" y="5824434"/>
            <a:ext cx="115416" cy="123111"/>
          </a:xfrm>
          <a:prstGeom prst="rect">
            <a:avLst/>
          </a:prstGeom>
          <a:noFill/>
        </p:spPr>
        <p:txBody>
          <a:bodyPr wrap="square" lIns="0" tIns="0" rIns="0" bIns="0" rtlCol="0" anchor="ctr">
            <a:spAutoFit/>
          </a:bodyPr>
          <a:lstStyle/>
          <a:p>
            <a:pPr algn="ctr"/>
            <a:r>
              <a:rPr lang="en-PH" sz="800"/>
              <a:t>36</a:t>
            </a:r>
          </a:p>
        </p:txBody>
      </p:sp>
      <p:sp>
        <p:nvSpPr>
          <p:cNvPr id="36" name="TextBox 35">
            <a:extLst>
              <a:ext uri="{FF2B5EF4-FFF2-40B4-BE49-F238E27FC236}">
                <a16:creationId xmlns:a16="http://schemas.microsoft.com/office/drawing/2014/main" id="{356A89E8-AB6D-46BB-8157-C1B7FEF297F7}"/>
              </a:ext>
            </a:extLst>
          </p:cNvPr>
          <p:cNvSpPr txBox="1"/>
          <p:nvPr/>
        </p:nvSpPr>
        <p:spPr bwMode="gray">
          <a:xfrm>
            <a:off x="6061451" y="5824434"/>
            <a:ext cx="115416" cy="123111"/>
          </a:xfrm>
          <a:prstGeom prst="rect">
            <a:avLst/>
          </a:prstGeom>
          <a:noFill/>
        </p:spPr>
        <p:txBody>
          <a:bodyPr wrap="square" lIns="0" tIns="0" rIns="0" bIns="0" rtlCol="0" anchor="ctr">
            <a:spAutoFit/>
          </a:bodyPr>
          <a:lstStyle/>
          <a:p>
            <a:pPr algn="ctr"/>
            <a:r>
              <a:rPr lang="en-PH" sz="800"/>
              <a:t>39</a:t>
            </a:r>
          </a:p>
        </p:txBody>
      </p:sp>
      <p:sp>
        <p:nvSpPr>
          <p:cNvPr id="37" name="TextBox 36">
            <a:extLst>
              <a:ext uri="{FF2B5EF4-FFF2-40B4-BE49-F238E27FC236}">
                <a16:creationId xmlns:a16="http://schemas.microsoft.com/office/drawing/2014/main" id="{310C60A9-7B92-40B4-9CB9-E0714893F1AF}"/>
              </a:ext>
            </a:extLst>
          </p:cNvPr>
          <p:cNvSpPr txBox="1"/>
          <p:nvPr/>
        </p:nvSpPr>
        <p:spPr bwMode="gray">
          <a:xfrm>
            <a:off x="6440133" y="5824434"/>
            <a:ext cx="115416" cy="123111"/>
          </a:xfrm>
          <a:prstGeom prst="rect">
            <a:avLst/>
          </a:prstGeom>
          <a:noFill/>
        </p:spPr>
        <p:txBody>
          <a:bodyPr wrap="square" lIns="0" tIns="0" rIns="0" bIns="0" rtlCol="0" anchor="ctr">
            <a:spAutoFit/>
          </a:bodyPr>
          <a:lstStyle/>
          <a:p>
            <a:pPr algn="ctr"/>
            <a:r>
              <a:rPr lang="en-PH" sz="800"/>
              <a:t>42</a:t>
            </a:r>
          </a:p>
        </p:txBody>
      </p:sp>
      <p:sp>
        <p:nvSpPr>
          <p:cNvPr id="38" name="TextBox 37">
            <a:extLst>
              <a:ext uri="{FF2B5EF4-FFF2-40B4-BE49-F238E27FC236}">
                <a16:creationId xmlns:a16="http://schemas.microsoft.com/office/drawing/2014/main" id="{478F3E60-3CB3-4B62-B359-747CCB8D02AF}"/>
              </a:ext>
            </a:extLst>
          </p:cNvPr>
          <p:cNvSpPr txBox="1"/>
          <p:nvPr/>
        </p:nvSpPr>
        <p:spPr bwMode="gray">
          <a:xfrm>
            <a:off x="6818815" y="5824434"/>
            <a:ext cx="115416" cy="123111"/>
          </a:xfrm>
          <a:prstGeom prst="rect">
            <a:avLst/>
          </a:prstGeom>
          <a:noFill/>
        </p:spPr>
        <p:txBody>
          <a:bodyPr wrap="square" lIns="0" tIns="0" rIns="0" bIns="0" rtlCol="0" anchor="ctr">
            <a:spAutoFit/>
          </a:bodyPr>
          <a:lstStyle/>
          <a:p>
            <a:pPr algn="ctr"/>
            <a:r>
              <a:rPr lang="en-PH" sz="800"/>
              <a:t>45</a:t>
            </a:r>
          </a:p>
        </p:txBody>
      </p:sp>
      <p:sp>
        <p:nvSpPr>
          <p:cNvPr id="39" name="TextBox 38">
            <a:extLst>
              <a:ext uri="{FF2B5EF4-FFF2-40B4-BE49-F238E27FC236}">
                <a16:creationId xmlns:a16="http://schemas.microsoft.com/office/drawing/2014/main" id="{AF07680D-0A49-48AD-A7F2-239B9B95A4D0}"/>
              </a:ext>
            </a:extLst>
          </p:cNvPr>
          <p:cNvSpPr txBox="1"/>
          <p:nvPr/>
        </p:nvSpPr>
        <p:spPr bwMode="gray">
          <a:xfrm>
            <a:off x="7197497" y="5824434"/>
            <a:ext cx="115416" cy="123111"/>
          </a:xfrm>
          <a:prstGeom prst="rect">
            <a:avLst/>
          </a:prstGeom>
          <a:noFill/>
        </p:spPr>
        <p:txBody>
          <a:bodyPr wrap="square" lIns="0" tIns="0" rIns="0" bIns="0" rtlCol="0" anchor="ctr">
            <a:spAutoFit/>
          </a:bodyPr>
          <a:lstStyle/>
          <a:p>
            <a:pPr algn="ctr"/>
            <a:r>
              <a:rPr lang="en-PH" sz="800"/>
              <a:t>48</a:t>
            </a:r>
          </a:p>
        </p:txBody>
      </p:sp>
      <p:sp>
        <p:nvSpPr>
          <p:cNvPr id="40" name="TextBox 39">
            <a:extLst>
              <a:ext uri="{FF2B5EF4-FFF2-40B4-BE49-F238E27FC236}">
                <a16:creationId xmlns:a16="http://schemas.microsoft.com/office/drawing/2014/main" id="{C3BC42FB-CDFF-4B05-8336-12BE81332188}"/>
              </a:ext>
            </a:extLst>
          </p:cNvPr>
          <p:cNvSpPr txBox="1"/>
          <p:nvPr/>
        </p:nvSpPr>
        <p:spPr bwMode="gray">
          <a:xfrm>
            <a:off x="7576181" y="5824434"/>
            <a:ext cx="115416" cy="123111"/>
          </a:xfrm>
          <a:prstGeom prst="rect">
            <a:avLst/>
          </a:prstGeom>
          <a:noFill/>
        </p:spPr>
        <p:txBody>
          <a:bodyPr wrap="square" lIns="0" tIns="0" rIns="0" bIns="0" rtlCol="0" anchor="ctr">
            <a:spAutoFit/>
          </a:bodyPr>
          <a:lstStyle/>
          <a:p>
            <a:pPr algn="ctr"/>
            <a:r>
              <a:rPr lang="en-PH" sz="800"/>
              <a:t>51</a:t>
            </a:r>
          </a:p>
        </p:txBody>
      </p:sp>
      <p:sp>
        <p:nvSpPr>
          <p:cNvPr id="41" name="TextBox 40">
            <a:extLst>
              <a:ext uri="{FF2B5EF4-FFF2-40B4-BE49-F238E27FC236}">
                <a16:creationId xmlns:a16="http://schemas.microsoft.com/office/drawing/2014/main" id="{D23A920B-CAF8-4386-B36B-A281583FE96F}"/>
              </a:ext>
            </a:extLst>
          </p:cNvPr>
          <p:cNvSpPr txBox="1"/>
          <p:nvPr/>
        </p:nvSpPr>
        <p:spPr bwMode="gray">
          <a:xfrm>
            <a:off x="7954863" y="5824434"/>
            <a:ext cx="115416" cy="123111"/>
          </a:xfrm>
          <a:prstGeom prst="rect">
            <a:avLst/>
          </a:prstGeom>
          <a:noFill/>
        </p:spPr>
        <p:txBody>
          <a:bodyPr wrap="square" lIns="0" tIns="0" rIns="0" bIns="0" rtlCol="0" anchor="ctr">
            <a:spAutoFit/>
          </a:bodyPr>
          <a:lstStyle/>
          <a:p>
            <a:pPr algn="ctr"/>
            <a:r>
              <a:rPr lang="en-PH" sz="800"/>
              <a:t>54</a:t>
            </a:r>
          </a:p>
        </p:txBody>
      </p:sp>
      <p:sp>
        <p:nvSpPr>
          <p:cNvPr id="42" name="TextBox 41">
            <a:extLst>
              <a:ext uri="{FF2B5EF4-FFF2-40B4-BE49-F238E27FC236}">
                <a16:creationId xmlns:a16="http://schemas.microsoft.com/office/drawing/2014/main" id="{250DA220-A368-493F-B1B4-55DAB6C5413C}"/>
              </a:ext>
            </a:extLst>
          </p:cNvPr>
          <p:cNvSpPr txBox="1"/>
          <p:nvPr/>
        </p:nvSpPr>
        <p:spPr bwMode="gray">
          <a:xfrm>
            <a:off x="8333545" y="5824434"/>
            <a:ext cx="115416" cy="123111"/>
          </a:xfrm>
          <a:prstGeom prst="rect">
            <a:avLst/>
          </a:prstGeom>
          <a:noFill/>
        </p:spPr>
        <p:txBody>
          <a:bodyPr wrap="square" lIns="0" tIns="0" rIns="0" bIns="0" rtlCol="0" anchor="ctr">
            <a:spAutoFit/>
          </a:bodyPr>
          <a:lstStyle/>
          <a:p>
            <a:pPr algn="ctr"/>
            <a:r>
              <a:rPr lang="en-PH" sz="800"/>
              <a:t>57</a:t>
            </a:r>
          </a:p>
        </p:txBody>
      </p:sp>
      <p:sp>
        <p:nvSpPr>
          <p:cNvPr id="43" name="TextBox 42">
            <a:extLst>
              <a:ext uri="{FF2B5EF4-FFF2-40B4-BE49-F238E27FC236}">
                <a16:creationId xmlns:a16="http://schemas.microsoft.com/office/drawing/2014/main" id="{04AAA044-8817-48FB-A1CC-4B0DAB37F268}"/>
              </a:ext>
            </a:extLst>
          </p:cNvPr>
          <p:cNvSpPr txBox="1"/>
          <p:nvPr/>
        </p:nvSpPr>
        <p:spPr bwMode="gray">
          <a:xfrm>
            <a:off x="8712222" y="5824434"/>
            <a:ext cx="115416" cy="123111"/>
          </a:xfrm>
          <a:prstGeom prst="rect">
            <a:avLst/>
          </a:prstGeom>
          <a:noFill/>
        </p:spPr>
        <p:txBody>
          <a:bodyPr wrap="square" lIns="0" tIns="0" rIns="0" bIns="0" rtlCol="0" anchor="ctr">
            <a:spAutoFit/>
          </a:bodyPr>
          <a:lstStyle/>
          <a:p>
            <a:pPr algn="ctr"/>
            <a:r>
              <a:rPr lang="en-PH" sz="800"/>
              <a:t>60</a:t>
            </a:r>
          </a:p>
        </p:txBody>
      </p:sp>
      <p:cxnSp>
        <p:nvCxnSpPr>
          <p:cNvPr id="45" name="Straight Connector 44">
            <a:extLst>
              <a:ext uri="{FF2B5EF4-FFF2-40B4-BE49-F238E27FC236}">
                <a16:creationId xmlns:a16="http://schemas.microsoft.com/office/drawing/2014/main" id="{58C59473-7A0C-4D89-BFD9-5728B20EC558}"/>
              </a:ext>
            </a:extLst>
          </p:cNvPr>
          <p:cNvCxnSpPr>
            <a:cxnSpLocks/>
          </p:cNvCxnSpPr>
          <p:nvPr/>
        </p:nvCxnSpPr>
        <p:spPr bwMode="gray">
          <a:xfrm rot="5400000" flipV="1">
            <a:off x="998682" y="3452213"/>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7A956B-4348-4290-9DC6-C4DA550A8C5A}"/>
              </a:ext>
            </a:extLst>
          </p:cNvPr>
          <p:cNvCxnSpPr>
            <a:cxnSpLocks/>
          </p:cNvCxnSpPr>
          <p:nvPr/>
        </p:nvCxnSpPr>
        <p:spPr bwMode="gray">
          <a:xfrm rot="5400000" flipV="1">
            <a:off x="998681" y="3009562"/>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8F4F70-7989-4209-84F3-180B8F9D18AF}"/>
              </a:ext>
            </a:extLst>
          </p:cNvPr>
          <p:cNvCxnSpPr>
            <a:cxnSpLocks/>
          </p:cNvCxnSpPr>
          <p:nvPr/>
        </p:nvCxnSpPr>
        <p:spPr bwMode="gray">
          <a:xfrm rot="5400000" flipV="1">
            <a:off x="998681" y="2566913"/>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F6F96B-FFEA-4A9A-ADBD-0777F8785543}"/>
              </a:ext>
            </a:extLst>
          </p:cNvPr>
          <p:cNvCxnSpPr>
            <a:cxnSpLocks/>
          </p:cNvCxnSpPr>
          <p:nvPr/>
        </p:nvCxnSpPr>
        <p:spPr bwMode="gray">
          <a:xfrm rot="5400000" flipV="1">
            <a:off x="998681" y="2124262"/>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75D7A9A-EE6A-41C7-AE62-805D3C216186}"/>
              </a:ext>
            </a:extLst>
          </p:cNvPr>
          <p:cNvCxnSpPr>
            <a:cxnSpLocks/>
          </p:cNvCxnSpPr>
          <p:nvPr/>
        </p:nvCxnSpPr>
        <p:spPr bwMode="gray">
          <a:xfrm rot="5400000" flipV="1">
            <a:off x="998681" y="1681612"/>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DFEE83-481D-49C1-9ADA-4116B2618D7B}"/>
              </a:ext>
            </a:extLst>
          </p:cNvPr>
          <p:cNvCxnSpPr>
            <a:cxnSpLocks/>
          </p:cNvCxnSpPr>
          <p:nvPr/>
        </p:nvCxnSpPr>
        <p:spPr bwMode="gray">
          <a:xfrm rot="5400000" flipV="1">
            <a:off x="998681" y="1238963"/>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2675D12-F537-4694-84BD-3C4F136F5441}"/>
              </a:ext>
            </a:extLst>
          </p:cNvPr>
          <p:cNvSpPr txBox="1"/>
          <p:nvPr/>
        </p:nvSpPr>
        <p:spPr bwMode="gray">
          <a:xfrm>
            <a:off x="789802" y="5641127"/>
            <a:ext cx="144270" cy="123111"/>
          </a:xfrm>
          <a:prstGeom prst="rect">
            <a:avLst/>
          </a:prstGeom>
          <a:noFill/>
        </p:spPr>
        <p:txBody>
          <a:bodyPr wrap="square" lIns="0" tIns="0" rIns="0" bIns="0" rtlCol="0" anchor="ctr">
            <a:spAutoFit/>
          </a:bodyPr>
          <a:lstStyle/>
          <a:p>
            <a:pPr algn="r"/>
            <a:r>
              <a:rPr lang="en-PH" sz="800"/>
              <a:t>0.0</a:t>
            </a:r>
          </a:p>
        </p:txBody>
      </p:sp>
      <p:sp>
        <p:nvSpPr>
          <p:cNvPr id="52" name="TextBox 51">
            <a:extLst>
              <a:ext uri="{FF2B5EF4-FFF2-40B4-BE49-F238E27FC236}">
                <a16:creationId xmlns:a16="http://schemas.microsoft.com/office/drawing/2014/main" id="{02CEB3F4-F72C-4091-A811-7EEE37A3A0B3}"/>
              </a:ext>
            </a:extLst>
          </p:cNvPr>
          <p:cNvSpPr txBox="1"/>
          <p:nvPr/>
        </p:nvSpPr>
        <p:spPr bwMode="gray">
          <a:xfrm>
            <a:off x="755945" y="3872347"/>
            <a:ext cx="193376" cy="123111"/>
          </a:xfrm>
          <a:prstGeom prst="rect">
            <a:avLst/>
          </a:prstGeom>
          <a:noFill/>
        </p:spPr>
        <p:txBody>
          <a:bodyPr wrap="square" lIns="0" tIns="0" rIns="0" bIns="0" rtlCol="0" anchor="ctr">
            <a:spAutoFit/>
          </a:bodyPr>
          <a:lstStyle/>
          <a:p>
            <a:pPr algn="r"/>
            <a:r>
              <a:rPr lang="en-PH" sz="800"/>
              <a:t>0.4</a:t>
            </a:r>
          </a:p>
        </p:txBody>
      </p:sp>
      <p:sp>
        <p:nvSpPr>
          <p:cNvPr id="53" name="TextBox 52">
            <a:extLst>
              <a:ext uri="{FF2B5EF4-FFF2-40B4-BE49-F238E27FC236}">
                <a16:creationId xmlns:a16="http://schemas.microsoft.com/office/drawing/2014/main" id="{78D183BC-1657-4B99-B1BD-0FDBCF4ABAED}"/>
              </a:ext>
            </a:extLst>
          </p:cNvPr>
          <p:cNvSpPr txBox="1"/>
          <p:nvPr/>
        </p:nvSpPr>
        <p:spPr bwMode="gray">
          <a:xfrm>
            <a:off x="791564" y="3419553"/>
            <a:ext cx="144270" cy="123111"/>
          </a:xfrm>
          <a:prstGeom prst="rect">
            <a:avLst/>
          </a:prstGeom>
          <a:noFill/>
        </p:spPr>
        <p:txBody>
          <a:bodyPr wrap="square" lIns="0" tIns="0" rIns="0" bIns="0" rtlCol="0" anchor="ctr">
            <a:spAutoFit/>
          </a:bodyPr>
          <a:lstStyle/>
          <a:p>
            <a:pPr algn="r"/>
            <a:r>
              <a:rPr lang="en-PH" sz="800"/>
              <a:t>0.5</a:t>
            </a:r>
          </a:p>
        </p:txBody>
      </p:sp>
      <p:sp>
        <p:nvSpPr>
          <p:cNvPr id="54" name="TextBox 53">
            <a:extLst>
              <a:ext uri="{FF2B5EF4-FFF2-40B4-BE49-F238E27FC236}">
                <a16:creationId xmlns:a16="http://schemas.microsoft.com/office/drawing/2014/main" id="{8F1BAAD4-2E51-449E-AD51-964589C82458}"/>
              </a:ext>
            </a:extLst>
          </p:cNvPr>
          <p:cNvSpPr txBox="1"/>
          <p:nvPr/>
        </p:nvSpPr>
        <p:spPr bwMode="gray">
          <a:xfrm>
            <a:off x="793328" y="2976904"/>
            <a:ext cx="144270" cy="123111"/>
          </a:xfrm>
          <a:prstGeom prst="rect">
            <a:avLst/>
          </a:prstGeom>
          <a:noFill/>
        </p:spPr>
        <p:txBody>
          <a:bodyPr wrap="square" lIns="0" tIns="0" rIns="0" bIns="0" rtlCol="0" anchor="ctr">
            <a:spAutoFit/>
          </a:bodyPr>
          <a:lstStyle/>
          <a:p>
            <a:pPr algn="r"/>
            <a:r>
              <a:rPr lang="en-PH" sz="800"/>
              <a:t>0.6</a:t>
            </a:r>
          </a:p>
        </p:txBody>
      </p:sp>
      <p:sp>
        <p:nvSpPr>
          <p:cNvPr id="55" name="TextBox 54">
            <a:extLst>
              <a:ext uri="{FF2B5EF4-FFF2-40B4-BE49-F238E27FC236}">
                <a16:creationId xmlns:a16="http://schemas.microsoft.com/office/drawing/2014/main" id="{2C9FB272-F10B-4717-B79E-490516E4E472}"/>
              </a:ext>
            </a:extLst>
          </p:cNvPr>
          <p:cNvSpPr txBox="1"/>
          <p:nvPr/>
        </p:nvSpPr>
        <p:spPr bwMode="gray">
          <a:xfrm>
            <a:off x="795091" y="2534253"/>
            <a:ext cx="144270" cy="123111"/>
          </a:xfrm>
          <a:prstGeom prst="rect">
            <a:avLst/>
          </a:prstGeom>
          <a:noFill/>
        </p:spPr>
        <p:txBody>
          <a:bodyPr wrap="square" lIns="0" tIns="0" rIns="0" bIns="0" rtlCol="0" anchor="ctr">
            <a:spAutoFit/>
          </a:bodyPr>
          <a:lstStyle/>
          <a:p>
            <a:pPr algn="r"/>
            <a:r>
              <a:rPr lang="en-PH" sz="800"/>
              <a:t>0.7</a:t>
            </a:r>
          </a:p>
        </p:txBody>
      </p:sp>
      <p:sp>
        <p:nvSpPr>
          <p:cNvPr id="56" name="TextBox 55">
            <a:extLst>
              <a:ext uri="{FF2B5EF4-FFF2-40B4-BE49-F238E27FC236}">
                <a16:creationId xmlns:a16="http://schemas.microsoft.com/office/drawing/2014/main" id="{81288895-E493-4A77-9286-657A6643BA9D}"/>
              </a:ext>
            </a:extLst>
          </p:cNvPr>
          <p:cNvSpPr txBox="1"/>
          <p:nvPr/>
        </p:nvSpPr>
        <p:spPr bwMode="gray">
          <a:xfrm>
            <a:off x="796853" y="2091603"/>
            <a:ext cx="144270" cy="123111"/>
          </a:xfrm>
          <a:prstGeom prst="rect">
            <a:avLst/>
          </a:prstGeom>
          <a:noFill/>
        </p:spPr>
        <p:txBody>
          <a:bodyPr wrap="square" lIns="0" tIns="0" rIns="0" bIns="0" rtlCol="0" anchor="ctr">
            <a:spAutoFit/>
          </a:bodyPr>
          <a:lstStyle/>
          <a:p>
            <a:pPr algn="r"/>
            <a:r>
              <a:rPr lang="en-PH" sz="800"/>
              <a:t>0.8</a:t>
            </a:r>
          </a:p>
        </p:txBody>
      </p:sp>
      <p:sp>
        <p:nvSpPr>
          <p:cNvPr id="57" name="TextBox 56">
            <a:extLst>
              <a:ext uri="{FF2B5EF4-FFF2-40B4-BE49-F238E27FC236}">
                <a16:creationId xmlns:a16="http://schemas.microsoft.com/office/drawing/2014/main" id="{86F1D28A-CACF-4520-B377-B0939A6E0F0E}"/>
              </a:ext>
            </a:extLst>
          </p:cNvPr>
          <p:cNvSpPr txBox="1"/>
          <p:nvPr/>
        </p:nvSpPr>
        <p:spPr bwMode="gray">
          <a:xfrm>
            <a:off x="798617" y="1648953"/>
            <a:ext cx="144270" cy="123111"/>
          </a:xfrm>
          <a:prstGeom prst="rect">
            <a:avLst/>
          </a:prstGeom>
          <a:noFill/>
        </p:spPr>
        <p:txBody>
          <a:bodyPr wrap="square" lIns="0" tIns="0" rIns="0" bIns="0" rtlCol="0" anchor="ctr">
            <a:spAutoFit/>
          </a:bodyPr>
          <a:lstStyle/>
          <a:p>
            <a:pPr algn="r"/>
            <a:r>
              <a:rPr lang="en-PH" sz="800"/>
              <a:t>0.9</a:t>
            </a:r>
          </a:p>
        </p:txBody>
      </p:sp>
      <p:sp>
        <p:nvSpPr>
          <p:cNvPr id="58" name="TextBox 57">
            <a:extLst>
              <a:ext uri="{FF2B5EF4-FFF2-40B4-BE49-F238E27FC236}">
                <a16:creationId xmlns:a16="http://schemas.microsoft.com/office/drawing/2014/main" id="{24BB65FE-4D3C-4189-BF25-10B4CA084AED}"/>
              </a:ext>
            </a:extLst>
          </p:cNvPr>
          <p:cNvSpPr txBox="1"/>
          <p:nvPr/>
        </p:nvSpPr>
        <p:spPr bwMode="gray">
          <a:xfrm>
            <a:off x="800380" y="1206303"/>
            <a:ext cx="144270" cy="123111"/>
          </a:xfrm>
          <a:prstGeom prst="rect">
            <a:avLst/>
          </a:prstGeom>
          <a:noFill/>
        </p:spPr>
        <p:txBody>
          <a:bodyPr wrap="square" lIns="0" tIns="0" rIns="0" bIns="0" rtlCol="0" anchor="ctr">
            <a:spAutoFit/>
          </a:bodyPr>
          <a:lstStyle/>
          <a:p>
            <a:pPr algn="r"/>
            <a:r>
              <a:rPr lang="en-PH" sz="800"/>
              <a:t>1.0</a:t>
            </a:r>
          </a:p>
        </p:txBody>
      </p:sp>
      <p:sp>
        <p:nvSpPr>
          <p:cNvPr id="59" name="TextBox 58">
            <a:extLst>
              <a:ext uri="{FF2B5EF4-FFF2-40B4-BE49-F238E27FC236}">
                <a16:creationId xmlns:a16="http://schemas.microsoft.com/office/drawing/2014/main" id="{51C20A40-C096-4088-BDDA-493B5CB59C9E}"/>
              </a:ext>
            </a:extLst>
          </p:cNvPr>
          <p:cNvSpPr txBox="1"/>
          <p:nvPr/>
        </p:nvSpPr>
        <p:spPr bwMode="gray">
          <a:xfrm rot="16200000">
            <a:off x="-35047" y="3399253"/>
            <a:ext cx="1255152" cy="161583"/>
          </a:xfrm>
          <a:prstGeom prst="rect">
            <a:avLst/>
          </a:prstGeom>
          <a:noFill/>
        </p:spPr>
        <p:txBody>
          <a:bodyPr wrap="square" lIns="0" tIns="0" rIns="0" bIns="0" rtlCol="0" anchor="ctr">
            <a:spAutoFit/>
          </a:bodyPr>
          <a:lstStyle/>
          <a:p>
            <a:pPr algn="ctr"/>
            <a:r>
              <a:rPr lang="en-PH" sz="1050" b="1"/>
              <a:t>Survival Probability</a:t>
            </a:r>
          </a:p>
        </p:txBody>
      </p:sp>
      <p:sp>
        <p:nvSpPr>
          <p:cNvPr id="69" name="TextBox 68">
            <a:extLst>
              <a:ext uri="{FF2B5EF4-FFF2-40B4-BE49-F238E27FC236}">
                <a16:creationId xmlns:a16="http://schemas.microsoft.com/office/drawing/2014/main" id="{345D25A2-0E9D-4B73-A412-B165866F1160}"/>
              </a:ext>
            </a:extLst>
          </p:cNvPr>
          <p:cNvSpPr txBox="1"/>
          <p:nvPr/>
        </p:nvSpPr>
        <p:spPr bwMode="gray">
          <a:xfrm>
            <a:off x="4610221" y="5969153"/>
            <a:ext cx="452512" cy="181058"/>
          </a:xfrm>
          <a:prstGeom prst="rect">
            <a:avLst/>
          </a:prstGeom>
          <a:noFill/>
        </p:spPr>
        <p:txBody>
          <a:bodyPr wrap="square" lIns="18288" tIns="18288" rIns="18288" bIns="18288" rtlCol="0" anchor="ctr">
            <a:spAutoFit/>
          </a:bodyPr>
          <a:lstStyle/>
          <a:p>
            <a:pPr algn="ctr"/>
            <a:r>
              <a:rPr lang="en-PH" sz="900" b="1"/>
              <a:t>Months</a:t>
            </a:r>
          </a:p>
        </p:txBody>
      </p:sp>
      <p:sp>
        <p:nvSpPr>
          <p:cNvPr id="91" name="TextBox 90">
            <a:extLst>
              <a:ext uri="{FF2B5EF4-FFF2-40B4-BE49-F238E27FC236}">
                <a16:creationId xmlns:a16="http://schemas.microsoft.com/office/drawing/2014/main" id="{AC15CB85-A08D-4727-A06E-5E29DF03C7B1}"/>
              </a:ext>
            </a:extLst>
          </p:cNvPr>
          <p:cNvSpPr txBox="1"/>
          <p:nvPr/>
        </p:nvSpPr>
        <p:spPr bwMode="gray">
          <a:xfrm>
            <a:off x="755945" y="4315422"/>
            <a:ext cx="193376" cy="123111"/>
          </a:xfrm>
          <a:prstGeom prst="rect">
            <a:avLst/>
          </a:prstGeom>
          <a:noFill/>
        </p:spPr>
        <p:txBody>
          <a:bodyPr wrap="square" lIns="0" tIns="0" rIns="0" bIns="0" rtlCol="0" anchor="ctr">
            <a:spAutoFit/>
          </a:bodyPr>
          <a:lstStyle/>
          <a:p>
            <a:pPr algn="r"/>
            <a:r>
              <a:rPr lang="en-PH" sz="800"/>
              <a:t>0.3</a:t>
            </a:r>
          </a:p>
        </p:txBody>
      </p:sp>
      <p:sp>
        <p:nvSpPr>
          <p:cNvPr id="93" name="TextBox 92">
            <a:extLst>
              <a:ext uri="{FF2B5EF4-FFF2-40B4-BE49-F238E27FC236}">
                <a16:creationId xmlns:a16="http://schemas.microsoft.com/office/drawing/2014/main" id="{7956D551-0D88-432D-9E25-92C1B532238A}"/>
              </a:ext>
            </a:extLst>
          </p:cNvPr>
          <p:cNvSpPr txBox="1"/>
          <p:nvPr/>
        </p:nvSpPr>
        <p:spPr bwMode="gray">
          <a:xfrm>
            <a:off x="755945" y="4766117"/>
            <a:ext cx="193376" cy="123111"/>
          </a:xfrm>
          <a:prstGeom prst="rect">
            <a:avLst/>
          </a:prstGeom>
          <a:noFill/>
        </p:spPr>
        <p:txBody>
          <a:bodyPr wrap="square" lIns="0" tIns="0" rIns="0" bIns="0" rtlCol="0" anchor="ctr">
            <a:spAutoFit/>
          </a:bodyPr>
          <a:lstStyle/>
          <a:p>
            <a:pPr algn="r"/>
            <a:r>
              <a:rPr lang="en-PH" sz="800"/>
              <a:t>0.2</a:t>
            </a:r>
          </a:p>
        </p:txBody>
      </p:sp>
      <p:sp>
        <p:nvSpPr>
          <p:cNvPr id="95" name="TextBox 94">
            <a:extLst>
              <a:ext uri="{FF2B5EF4-FFF2-40B4-BE49-F238E27FC236}">
                <a16:creationId xmlns:a16="http://schemas.microsoft.com/office/drawing/2014/main" id="{BC384038-127D-4B1C-831C-8D8AA815EE15}"/>
              </a:ext>
            </a:extLst>
          </p:cNvPr>
          <p:cNvSpPr txBox="1"/>
          <p:nvPr/>
        </p:nvSpPr>
        <p:spPr bwMode="gray">
          <a:xfrm>
            <a:off x="755945" y="5200717"/>
            <a:ext cx="193376" cy="123111"/>
          </a:xfrm>
          <a:prstGeom prst="rect">
            <a:avLst/>
          </a:prstGeom>
          <a:noFill/>
        </p:spPr>
        <p:txBody>
          <a:bodyPr wrap="square" lIns="0" tIns="0" rIns="0" bIns="0" rtlCol="0" anchor="ctr">
            <a:spAutoFit/>
          </a:bodyPr>
          <a:lstStyle/>
          <a:p>
            <a:pPr algn="r"/>
            <a:r>
              <a:rPr lang="en-PH" sz="800"/>
              <a:t>0.1</a:t>
            </a:r>
          </a:p>
        </p:txBody>
      </p:sp>
      <p:cxnSp>
        <p:nvCxnSpPr>
          <p:cNvPr id="111" name="Straight Connector 110">
            <a:extLst>
              <a:ext uri="{FF2B5EF4-FFF2-40B4-BE49-F238E27FC236}">
                <a16:creationId xmlns:a16="http://schemas.microsoft.com/office/drawing/2014/main" id="{15412FCF-F5A7-4980-B36A-EF489C03912C}"/>
              </a:ext>
            </a:extLst>
          </p:cNvPr>
          <p:cNvCxnSpPr>
            <a:cxnSpLocks/>
          </p:cNvCxnSpPr>
          <p:nvPr/>
        </p:nvCxnSpPr>
        <p:spPr bwMode="gray">
          <a:xfrm>
            <a:off x="967258" y="5706448"/>
            <a:ext cx="786038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3" name="Table 113">
            <a:extLst>
              <a:ext uri="{FF2B5EF4-FFF2-40B4-BE49-F238E27FC236}">
                <a16:creationId xmlns:a16="http://schemas.microsoft.com/office/drawing/2014/main" id="{FB2CC7EF-A5E2-4749-A306-7FD6687F8497}"/>
              </a:ext>
            </a:extLst>
          </p:cNvPr>
          <p:cNvGraphicFramePr>
            <a:graphicFrameLocks noGrp="1"/>
          </p:cNvGraphicFramePr>
          <p:nvPr/>
        </p:nvGraphicFramePr>
        <p:xfrm>
          <a:off x="1010962" y="6202022"/>
          <a:ext cx="7932078" cy="426720"/>
        </p:xfrm>
        <a:graphic>
          <a:graphicData uri="http://schemas.openxmlformats.org/drawingml/2006/table">
            <a:tbl>
              <a:tblPr firstRow="1" bandRow="1">
                <a:tableStyleId>{5C22544A-7EE6-4342-B048-85BDC9FD1C3A}</a:tableStyleId>
              </a:tblPr>
              <a:tblGrid>
                <a:gridCol w="377718">
                  <a:extLst>
                    <a:ext uri="{9D8B030D-6E8A-4147-A177-3AD203B41FA5}">
                      <a16:colId xmlns:a16="http://schemas.microsoft.com/office/drawing/2014/main" val="2608072350"/>
                    </a:ext>
                  </a:extLst>
                </a:gridCol>
                <a:gridCol w="377718">
                  <a:extLst>
                    <a:ext uri="{9D8B030D-6E8A-4147-A177-3AD203B41FA5}">
                      <a16:colId xmlns:a16="http://schemas.microsoft.com/office/drawing/2014/main" val="993169901"/>
                    </a:ext>
                  </a:extLst>
                </a:gridCol>
                <a:gridCol w="377718">
                  <a:extLst>
                    <a:ext uri="{9D8B030D-6E8A-4147-A177-3AD203B41FA5}">
                      <a16:colId xmlns:a16="http://schemas.microsoft.com/office/drawing/2014/main" val="396754706"/>
                    </a:ext>
                  </a:extLst>
                </a:gridCol>
                <a:gridCol w="377718">
                  <a:extLst>
                    <a:ext uri="{9D8B030D-6E8A-4147-A177-3AD203B41FA5}">
                      <a16:colId xmlns:a16="http://schemas.microsoft.com/office/drawing/2014/main" val="2242170918"/>
                    </a:ext>
                  </a:extLst>
                </a:gridCol>
                <a:gridCol w="377718">
                  <a:extLst>
                    <a:ext uri="{9D8B030D-6E8A-4147-A177-3AD203B41FA5}">
                      <a16:colId xmlns:a16="http://schemas.microsoft.com/office/drawing/2014/main" val="1496658206"/>
                    </a:ext>
                  </a:extLst>
                </a:gridCol>
                <a:gridCol w="377718">
                  <a:extLst>
                    <a:ext uri="{9D8B030D-6E8A-4147-A177-3AD203B41FA5}">
                      <a16:colId xmlns:a16="http://schemas.microsoft.com/office/drawing/2014/main" val="2976842800"/>
                    </a:ext>
                  </a:extLst>
                </a:gridCol>
                <a:gridCol w="377718">
                  <a:extLst>
                    <a:ext uri="{9D8B030D-6E8A-4147-A177-3AD203B41FA5}">
                      <a16:colId xmlns:a16="http://schemas.microsoft.com/office/drawing/2014/main" val="2404532825"/>
                    </a:ext>
                  </a:extLst>
                </a:gridCol>
                <a:gridCol w="377718">
                  <a:extLst>
                    <a:ext uri="{9D8B030D-6E8A-4147-A177-3AD203B41FA5}">
                      <a16:colId xmlns:a16="http://schemas.microsoft.com/office/drawing/2014/main" val="695086159"/>
                    </a:ext>
                  </a:extLst>
                </a:gridCol>
                <a:gridCol w="377718">
                  <a:extLst>
                    <a:ext uri="{9D8B030D-6E8A-4147-A177-3AD203B41FA5}">
                      <a16:colId xmlns:a16="http://schemas.microsoft.com/office/drawing/2014/main" val="1614096237"/>
                    </a:ext>
                  </a:extLst>
                </a:gridCol>
                <a:gridCol w="377718">
                  <a:extLst>
                    <a:ext uri="{9D8B030D-6E8A-4147-A177-3AD203B41FA5}">
                      <a16:colId xmlns:a16="http://schemas.microsoft.com/office/drawing/2014/main" val="420795187"/>
                    </a:ext>
                  </a:extLst>
                </a:gridCol>
                <a:gridCol w="377718">
                  <a:extLst>
                    <a:ext uri="{9D8B030D-6E8A-4147-A177-3AD203B41FA5}">
                      <a16:colId xmlns:a16="http://schemas.microsoft.com/office/drawing/2014/main" val="395765986"/>
                    </a:ext>
                  </a:extLst>
                </a:gridCol>
                <a:gridCol w="377718">
                  <a:extLst>
                    <a:ext uri="{9D8B030D-6E8A-4147-A177-3AD203B41FA5}">
                      <a16:colId xmlns:a16="http://schemas.microsoft.com/office/drawing/2014/main" val="3447749336"/>
                    </a:ext>
                  </a:extLst>
                </a:gridCol>
                <a:gridCol w="377718">
                  <a:extLst>
                    <a:ext uri="{9D8B030D-6E8A-4147-A177-3AD203B41FA5}">
                      <a16:colId xmlns:a16="http://schemas.microsoft.com/office/drawing/2014/main" val="3015254781"/>
                    </a:ext>
                  </a:extLst>
                </a:gridCol>
                <a:gridCol w="377718">
                  <a:extLst>
                    <a:ext uri="{9D8B030D-6E8A-4147-A177-3AD203B41FA5}">
                      <a16:colId xmlns:a16="http://schemas.microsoft.com/office/drawing/2014/main" val="537677714"/>
                    </a:ext>
                  </a:extLst>
                </a:gridCol>
                <a:gridCol w="377718">
                  <a:extLst>
                    <a:ext uri="{9D8B030D-6E8A-4147-A177-3AD203B41FA5}">
                      <a16:colId xmlns:a16="http://schemas.microsoft.com/office/drawing/2014/main" val="2568810203"/>
                    </a:ext>
                  </a:extLst>
                </a:gridCol>
                <a:gridCol w="377718">
                  <a:extLst>
                    <a:ext uri="{9D8B030D-6E8A-4147-A177-3AD203B41FA5}">
                      <a16:colId xmlns:a16="http://schemas.microsoft.com/office/drawing/2014/main" val="238821427"/>
                    </a:ext>
                  </a:extLst>
                </a:gridCol>
                <a:gridCol w="377718">
                  <a:extLst>
                    <a:ext uri="{9D8B030D-6E8A-4147-A177-3AD203B41FA5}">
                      <a16:colId xmlns:a16="http://schemas.microsoft.com/office/drawing/2014/main" val="169529906"/>
                    </a:ext>
                  </a:extLst>
                </a:gridCol>
                <a:gridCol w="377718">
                  <a:extLst>
                    <a:ext uri="{9D8B030D-6E8A-4147-A177-3AD203B41FA5}">
                      <a16:colId xmlns:a16="http://schemas.microsoft.com/office/drawing/2014/main" val="2472616587"/>
                    </a:ext>
                  </a:extLst>
                </a:gridCol>
                <a:gridCol w="377718">
                  <a:extLst>
                    <a:ext uri="{9D8B030D-6E8A-4147-A177-3AD203B41FA5}">
                      <a16:colId xmlns:a16="http://schemas.microsoft.com/office/drawing/2014/main" val="3407228698"/>
                    </a:ext>
                  </a:extLst>
                </a:gridCol>
                <a:gridCol w="377718">
                  <a:extLst>
                    <a:ext uri="{9D8B030D-6E8A-4147-A177-3AD203B41FA5}">
                      <a16:colId xmlns:a16="http://schemas.microsoft.com/office/drawing/2014/main" val="2260900496"/>
                    </a:ext>
                  </a:extLst>
                </a:gridCol>
                <a:gridCol w="377718">
                  <a:extLst>
                    <a:ext uri="{9D8B030D-6E8A-4147-A177-3AD203B41FA5}">
                      <a16:colId xmlns:a16="http://schemas.microsoft.com/office/drawing/2014/main" val="1481539484"/>
                    </a:ext>
                  </a:extLst>
                </a:gridCol>
              </a:tblGrid>
              <a:tr h="189621">
                <a:tc>
                  <a:txBody>
                    <a:bodyPr/>
                    <a:lstStyle/>
                    <a:p>
                      <a:pPr algn="ctr"/>
                      <a:r>
                        <a:rPr lang="en-US" sz="800" b="1">
                          <a:solidFill>
                            <a:schemeClr val="tx1"/>
                          </a:solidFill>
                        </a:rPr>
                        <a:t>651</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645</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637</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627</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608</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593</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570</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548</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525</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509</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486</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468</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452</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436</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402</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267</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139</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56</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9</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0</a:t>
                      </a:r>
                    </a:p>
                  </a:txBody>
                  <a:tcPr>
                    <a:lnT w="12700" cap="flat" cmpd="sng" algn="ctr">
                      <a:solidFill>
                        <a:schemeClr val="tx1"/>
                      </a:solidFill>
                      <a:prstDash val="solid"/>
                      <a:round/>
                      <a:headEnd type="none" w="med" len="med"/>
                      <a:tailEnd type="none" w="med" len="med"/>
                    </a:lnT>
                    <a:noFill/>
                  </a:tcPr>
                </a:tc>
                <a:tc>
                  <a:txBody>
                    <a:bodyPr/>
                    <a:lstStyle/>
                    <a:p>
                      <a:pPr algn="ctr"/>
                      <a:r>
                        <a:rPr lang="en-US" sz="800" b="1">
                          <a:solidFill>
                            <a:schemeClr val="tx1"/>
                          </a:solidFill>
                        </a:rPr>
                        <a:t>0</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78848379"/>
                  </a:ext>
                </a:extLst>
              </a:tr>
              <a:tr h="189621">
                <a:tc>
                  <a:txBody>
                    <a:bodyPr/>
                    <a:lstStyle/>
                    <a:p>
                      <a:pPr algn="ctr"/>
                      <a:r>
                        <a:rPr lang="en-US" sz="800" b="1">
                          <a:solidFill>
                            <a:schemeClr val="tx1"/>
                          </a:solidFill>
                        </a:rPr>
                        <a:t>654</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646</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630</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607</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580</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565</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535</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510</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488</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470</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441</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424</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402</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383</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340</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218</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107</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37</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6</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1</a:t>
                      </a:r>
                    </a:p>
                  </a:txBody>
                  <a:tcPr>
                    <a:lnB w="12700" cap="flat" cmpd="sng" algn="ctr">
                      <a:solidFill>
                        <a:schemeClr val="tx1"/>
                      </a:solidFill>
                      <a:prstDash val="solid"/>
                      <a:round/>
                      <a:headEnd type="none" w="med" len="med"/>
                      <a:tailEnd type="none" w="med" len="med"/>
                    </a:lnB>
                    <a:noFill/>
                  </a:tcPr>
                </a:tc>
                <a:tc>
                  <a:txBody>
                    <a:bodyPr/>
                    <a:lstStyle/>
                    <a:p>
                      <a:pPr algn="ctr"/>
                      <a:r>
                        <a:rPr lang="en-US" sz="800" b="1">
                          <a:solidFill>
                            <a:schemeClr val="tx1"/>
                          </a:solidFill>
                        </a:rPr>
                        <a:t>0</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8376552"/>
                  </a:ext>
                </a:extLst>
              </a:tr>
            </a:tbl>
          </a:graphicData>
        </a:graphic>
      </p:graphicFrame>
      <p:sp>
        <p:nvSpPr>
          <p:cNvPr id="114" name="TextBox 113">
            <a:extLst>
              <a:ext uri="{FF2B5EF4-FFF2-40B4-BE49-F238E27FC236}">
                <a16:creationId xmlns:a16="http://schemas.microsoft.com/office/drawing/2014/main" id="{A1CD4B3E-6F51-4DA3-B9E9-7EB8E736536A}"/>
              </a:ext>
            </a:extLst>
          </p:cNvPr>
          <p:cNvSpPr txBox="1"/>
          <p:nvPr/>
        </p:nvSpPr>
        <p:spPr bwMode="gray">
          <a:xfrm>
            <a:off x="1063327" y="6042552"/>
            <a:ext cx="1423467" cy="138499"/>
          </a:xfrm>
          <a:prstGeom prst="rect">
            <a:avLst/>
          </a:prstGeom>
          <a:noFill/>
        </p:spPr>
        <p:txBody>
          <a:bodyPr wrap="square" lIns="0" tIns="0" rIns="0" bIns="0" rtlCol="0" anchor="ctr">
            <a:spAutoFit/>
          </a:bodyPr>
          <a:lstStyle/>
          <a:p>
            <a:pPr algn="ctr"/>
            <a:r>
              <a:rPr lang="en-PH" sz="900" b="1"/>
              <a:t>Number of patients at risk</a:t>
            </a:r>
          </a:p>
        </p:txBody>
      </p:sp>
      <p:sp>
        <p:nvSpPr>
          <p:cNvPr id="115" name="TextBox 114">
            <a:extLst>
              <a:ext uri="{FF2B5EF4-FFF2-40B4-BE49-F238E27FC236}">
                <a16:creationId xmlns:a16="http://schemas.microsoft.com/office/drawing/2014/main" id="{598C4D29-728E-4949-9910-7548FA5F99D0}"/>
              </a:ext>
            </a:extLst>
          </p:cNvPr>
          <p:cNvSpPr txBox="1"/>
          <p:nvPr/>
        </p:nvSpPr>
        <p:spPr bwMode="gray">
          <a:xfrm>
            <a:off x="261300" y="6257472"/>
            <a:ext cx="737381" cy="138499"/>
          </a:xfrm>
          <a:prstGeom prst="rect">
            <a:avLst/>
          </a:prstGeom>
          <a:noFill/>
        </p:spPr>
        <p:txBody>
          <a:bodyPr wrap="square" lIns="0" tIns="0" rIns="0" bIns="0" rtlCol="0" anchor="ctr">
            <a:spAutoFit/>
          </a:bodyPr>
          <a:lstStyle/>
          <a:p>
            <a:pPr algn="ctr"/>
            <a:r>
              <a:rPr lang="en-PH" sz="900" b="1"/>
              <a:t>Darolutamide</a:t>
            </a:r>
          </a:p>
        </p:txBody>
      </p:sp>
      <p:sp>
        <p:nvSpPr>
          <p:cNvPr id="116" name="TextBox 115">
            <a:extLst>
              <a:ext uri="{FF2B5EF4-FFF2-40B4-BE49-F238E27FC236}">
                <a16:creationId xmlns:a16="http://schemas.microsoft.com/office/drawing/2014/main" id="{517FE53F-BA8C-474C-A833-13A6F0FAAD98}"/>
              </a:ext>
            </a:extLst>
          </p:cNvPr>
          <p:cNvSpPr txBox="1"/>
          <p:nvPr/>
        </p:nvSpPr>
        <p:spPr bwMode="gray">
          <a:xfrm>
            <a:off x="408776" y="6457207"/>
            <a:ext cx="442430" cy="138499"/>
          </a:xfrm>
          <a:prstGeom prst="rect">
            <a:avLst/>
          </a:prstGeom>
          <a:noFill/>
        </p:spPr>
        <p:txBody>
          <a:bodyPr wrap="square" lIns="0" tIns="0" rIns="0" bIns="0" rtlCol="0" anchor="ctr">
            <a:spAutoFit/>
          </a:bodyPr>
          <a:lstStyle/>
          <a:p>
            <a:pPr algn="ctr"/>
            <a:r>
              <a:rPr lang="en-PH" sz="900" b="1"/>
              <a:t>Placebo</a:t>
            </a:r>
          </a:p>
        </p:txBody>
      </p:sp>
      <p:cxnSp>
        <p:nvCxnSpPr>
          <p:cNvPr id="117" name="Straight Connector 116">
            <a:extLst>
              <a:ext uri="{FF2B5EF4-FFF2-40B4-BE49-F238E27FC236}">
                <a16:creationId xmlns:a16="http://schemas.microsoft.com/office/drawing/2014/main" id="{32C293EF-DF38-4907-AC8F-97E7FE9A43D1}"/>
              </a:ext>
            </a:extLst>
          </p:cNvPr>
          <p:cNvCxnSpPr>
            <a:cxnSpLocks/>
          </p:cNvCxnSpPr>
          <p:nvPr/>
        </p:nvCxnSpPr>
        <p:spPr bwMode="gray">
          <a:xfrm rot="5400000">
            <a:off x="1142977"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3AA7895-A9C0-48B6-8214-0C4BAFA255D2}"/>
              </a:ext>
            </a:extLst>
          </p:cNvPr>
          <p:cNvCxnSpPr>
            <a:cxnSpLocks/>
          </p:cNvCxnSpPr>
          <p:nvPr/>
        </p:nvCxnSpPr>
        <p:spPr bwMode="gray">
          <a:xfrm rot="5400000">
            <a:off x="1521856"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0B6D00D-D51A-4212-A44D-77BDCD7A0B6F}"/>
              </a:ext>
            </a:extLst>
          </p:cNvPr>
          <p:cNvCxnSpPr>
            <a:cxnSpLocks/>
          </p:cNvCxnSpPr>
          <p:nvPr/>
        </p:nvCxnSpPr>
        <p:spPr bwMode="gray">
          <a:xfrm rot="5400000">
            <a:off x="1900735"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46CAE05-D12D-4C9A-801E-17F0B255FF7D}"/>
              </a:ext>
            </a:extLst>
          </p:cNvPr>
          <p:cNvCxnSpPr>
            <a:cxnSpLocks/>
          </p:cNvCxnSpPr>
          <p:nvPr/>
        </p:nvCxnSpPr>
        <p:spPr bwMode="gray">
          <a:xfrm rot="5400000">
            <a:off x="2281261"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ECC08C-3BA4-46AC-B6C9-BDAEA7DCF722}"/>
              </a:ext>
            </a:extLst>
          </p:cNvPr>
          <p:cNvCxnSpPr>
            <a:cxnSpLocks/>
          </p:cNvCxnSpPr>
          <p:nvPr/>
        </p:nvCxnSpPr>
        <p:spPr bwMode="gray">
          <a:xfrm rot="5400000">
            <a:off x="2669658"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8F21DF7-6CA8-44C8-BBE7-06DC0E43BD2C}"/>
              </a:ext>
            </a:extLst>
          </p:cNvPr>
          <p:cNvCxnSpPr>
            <a:cxnSpLocks/>
          </p:cNvCxnSpPr>
          <p:nvPr/>
        </p:nvCxnSpPr>
        <p:spPr bwMode="gray">
          <a:xfrm rot="5400000">
            <a:off x="3039266"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F55FAF6-08AB-42AB-9213-A524ED561A4F}"/>
              </a:ext>
            </a:extLst>
          </p:cNvPr>
          <p:cNvCxnSpPr>
            <a:cxnSpLocks/>
          </p:cNvCxnSpPr>
          <p:nvPr/>
        </p:nvCxnSpPr>
        <p:spPr bwMode="gray">
          <a:xfrm rot="5400000">
            <a:off x="3417948"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6BEF994-14F0-4638-A22F-D1CBCED89D46}"/>
              </a:ext>
            </a:extLst>
          </p:cNvPr>
          <p:cNvCxnSpPr>
            <a:cxnSpLocks/>
          </p:cNvCxnSpPr>
          <p:nvPr/>
        </p:nvCxnSpPr>
        <p:spPr bwMode="gray">
          <a:xfrm rot="5400000">
            <a:off x="3788764"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3D708F1-A931-4D17-964B-B8FA5F86B5BE}"/>
              </a:ext>
            </a:extLst>
          </p:cNvPr>
          <p:cNvCxnSpPr>
            <a:cxnSpLocks/>
          </p:cNvCxnSpPr>
          <p:nvPr/>
        </p:nvCxnSpPr>
        <p:spPr bwMode="gray">
          <a:xfrm rot="5400000">
            <a:off x="4184176"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F6EC9D-F3A7-4F3A-BBDF-CB9B0DF92E0E}"/>
              </a:ext>
            </a:extLst>
          </p:cNvPr>
          <p:cNvCxnSpPr>
            <a:cxnSpLocks/>
          </p:cNvCxnSpPr>
          <p:nvPr/>
        </p:nvCxnSpPr>
        <p:spPr bwMode="gray">
          <a:xfrm rot="5400000">
            <a:off x="4554504"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5B94A76-E8A4-4BE6-84CD-0735F79F0147}"/>
              </a:ext>
            </a:extLst>
          </p:cNvPr>
          <p:cNvCxnSpPr>
            <a:cxnSpLocks/>
          </p:cNvCxnSpPr>
          <p:nvPr/>
        </p:nvCxnSpPr>
        <p:spPr bwMode="gray">
          <a:xfrm rot="5400000">
            <a:off x="4933185"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B5D47C9-8304-4CDB-9328-A7EA16C81589}"/>
              </a:ext>
            </a:extLst>
          </p:cNvPr>
          <p:cNvCxnSpPr>
            <a:cxnSpLocks/>
          </p:cNvCxnSpPr>
          <p:nvPr/>
        </p:nvCxnSpPr>
        <p:spPr bwMode="gray">
          <a:xfrm rot="5400000">
            <a:off x="5304441"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DBFE03F-999A-4E5B-95AF-7FA2BD40E7B0}"/>
              </a:ext>
            </a:extLst>
          </p:cNvPr>
          <p:cNvCxnSpPr>
            <a:cxnSpLocks/>
          </p:cNvCxnSpPr>
          <p:nvPr/>
        </p:nvCxnSpPr>
        <p:spPr bwMode="gray">
          <a:xfrm rot="5400000">
            <a:off x="5692673"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A78FE09-71B7-4279-BD33-BF76B1EA4BAA}"/>
              </a:ext>
            </a:extLst>
          </p:cNvPr>
          <p:cNvCxnSpPr>
            <a:cxnSpLocks/>
          </p:cNvCxnSpPr>
          <p:nvPr/>
        </p:nvCxnSpPr>
        <p:spPr bwMode="gray">
          <a:xfrm rot="5400000">
            <a:off x="6061808"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F189BA4-DCF9-4DC1-8FEC-CBA1C61AF73B}"/>
              </a:ext>
            </a:extLst>
          </p:cNvPr>
          <p:cNvCxnSpPr>
            <a:cxnSpLocks/>
          </p:cNvCxnSpPr>
          <p:nvPr/>
        </p:nvCxnSpPr>
        <p:spPr bwMode="gray">
          <a:xfrm rot="5400000">
            <a:off x="6445054"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E0C71C4-66F0-4478-8DC6-6857F0D4DE65}"/>
              </a:ext>
            </a:extLst>
          </p:cNvPr>
          <p:cNvCxnSpPr>
            <a:cxnSpLocks/>
          </p:cNvCxnSpPr>
          <p:nvPr/>
        </p:nvCxnSpPr>
        <p:spPr bwMode="gray">
          <a:xfrm rot="5400000">
            <a:off x="6819782"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244E01F-5C9F-493E-8938-78CE18FB3B4A}"/>
              </a:ext>
            </a:extLst>
          </p:cNvPr>
          <p:cNvCxnSpPr>
            <a:cxnSpLocks/>
          </p:cNvCxnSpPr>
          <p:nvPr/>
        </p:nvCxnSpPr>
        <p:spPr bwMode="gray">
          <a:xfrm rot="5400000">
            <a:off x="7205051"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2541F21-503D-4F42-A1AF-CB3E3274EC56}"/>
              </a:ext>
            </a:extLst>
          </p:cNvPr>
          <p:cNvCxnSpPr>
            <a:cxnSpLocks/>
          </p:cNvCxnSpPr>
          <p:nvPr/>
        </p:nvCxnSpPr>
        <p:spPr bwMode="gray">
          <a:xfrm rot="5400000">
            <a:off x="7576538"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CCFE45-11B1-4227-AB03-141F09E1F1AB}"/>
              </a:ext>
            </a:extLst>
          </p:cNvPr>
          <p:cNvCxnSpPr>
            <a:cxnSpLocks/>
          </p:cNvCxnSpPr>
          <p:nvPr/>
        </p:nvCxnSpPr>
        <p:spPr bwMode="gray">
          <a:xfrm rot="5400000">
            <a:off x="7955220"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15F45FD-6DEF-4126-A8B0-2EC7E6B4B52C}"/>
              </a:ext>
            </a:extLst>
          </p:cNvPr>
          <p:cNvCxnSpPr>
            <a:cxnSpLocks/>
          </p:cNvCxnSpPr>
          <p:nvPr/>
        </p:nvCxnSpPr>
        <p:spPr bwMode="gray">
          <a:xfrm rot="5400000">
            <a:off x="8332002"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8FA148F-6554-4650-8246-1A2A527AD4E9}"/>
              </a:ext>
            </a:extLst>
          </p:cNvPr>
          <p:cNvCxnSpPr>
            <a:cxnSpLocks/>
          </p:cNvCxnSpPr>
          <p:nvPr/>
        </p:nvCxnSpPr>
        <p:spPr bwMode="gray">
          <a:xfrm rot="5400000">
            <a:off x="8713118" y="5769215"/>
            <a:ext cx="94272" cy="2"/>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Footer Placeholder 4">
            <a:extLst>
              <a:ext uri="{FF2B5EF4-FFF2-40B4-BE49-F238E27FC236}">
                <a16:creationId xmlns:a16="http://schemas.microsoft.com/office/drawing/2014/main" id="{25CDF6C7-07D5-4B21-9C44-9C6B5DC76E5E}"/>
              </a:ext>
            </a:extLst>
          </p:cNvPr>
          <p:cNvSpPr txBox="1">
            <a:spLocks/>
          </p:cNvSpPr>
          <p:nvPr/>
        </p:nvSpPr>
        <p:spPr>
          <a:xfrm>
            <a:off x="8901357" y="6526456"/>
            <a:ext cx="3243420" cy="380098"/>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800" b="0" i="0" u="none" strike="noStrike" dirty="0">
              <a:solidFill>
                <a:schemeClr val="tx1">
                  <a:lumMod val="50000"/>
                  <a:lumOff val="50000"/>
                </a:schemeClr>
              </a:solidFill>
              <a:effectLst/>
              <a:latin typeface="+mn-lt"/>
            </a:endParaRPr>
          </a:p>
          <a:p>
            <a:pPr>
              <a:defRPr/>
            </a:pPr>
            <a:r>
              <a:rPr lang="en-US" sz="700" dirty="0">
                <a:solidFill>
                  <a:srgbClr val="7F7F7F"/>
                </a:solidFill>
              </a:rPr>
              <a:t>Smith MR, et al. Darolutamide and Survival in Metastatic, Hormone-Sensitive Prostate Cancer. N </a:t>
            </a:r>
            <a:r>
              <a:rPr lang="en-US" sz="700" dirty="0" err="1">
                <a:solidFill>
                  <a:srgbClr val="7F7F7F"/>
                </a:solidFill>
              </a:rPr>
              <a:t>Engl</a:t>
            </a:r>
            <a:r>
              <a:rPr lang="en-US" sz="700" dirty="0">
                <a:solidFill>
                  <a:srgbClr val="7F7F7F"/>
                </a:solidFill>
              </a:rPr>
              <a:t> J Med. 2022 Mar 24;386(12):1132-1142. </a:t>
            </a:r>
            <a:r>
              <a:rPr lang="en-US" sz="700" dirty="0" err="1">
                <a:solidFill>
                  <a:srgbClr val="7F7F7F"/>
                </a:solidFill>
              </a:rPr>
              <a:t>doi</a:t>
            </a:r>
            <a:r>
              <a:rPr lang="en-US" sz="700" dirty="0">
                <a:solidFill>
                  <a:srgbClr val="7F7F7F"/>
                </a:solidFill>
              </a:rPr>
              <a:t>: 10.1056/NEJMoa2119115</a:t>
            </a:r>
            <a:endParaRPr lang="en-US" sz="700" b="0" i="0" u="none" strike="noStrike" dirty="0">
              <a:solidFill>
                <a:schemeClr val="tx1">
                  <a:lumMod val="50000"/>
                  <a:lumOff val="50000"/>
                </a:schemeClr>
              </a:solidFill>
              <a:effectLst/>
              <a:latin typeface="+mn-lt"/>
            </a:endParaRPr>
          </a:p>
        </p:txBody>
      </p:sp>
      <p:cxnSp>
        <p:nvCxnSpPr>
          <p:cNvPr id="97" name="Straight Connector 96">
            <a:extLst>
              <a:ext uri="{FF2B5EF4-FFF2-40B4-BE49-F238E27FC236}">
                <a16:creationId xmlns:a16="http://schemas.microsoft.com/office/drawing/2014/main" id="{318E4D06-A864-42D3-BF84-54BD0C9A60C7}"/>
              </a:ext>
            </a:extLst>
          </p:cNvPr>
          <p:cNvCxnSpPr>
            <a:cxnSpLocks/>
          </p:cNvCxnSpPr>
          <p:nvPr/>
        </p:nvCxnSpPr>
        <p:spPr bwMode="gray">
          <a:xfrm rot="5400000" flipV="1">
            <a:off x="998683" y="3910258"/>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F3E9EB6-E32D-4072-86E4-465B3F486C56}"/>
              </a:ext>
            </a:extLst>
          </p:cNvPr>
          <p:cNvCxnSpPr>
            <a:cxnSpLocks/>
          </p:cNvCxnSpPr>
          <p:nvPr/>
        </p:nvCxnSpPr>
        <p:spPr bwMode="gray">
          <a:xfrm rot="5400000" flipV="1">
            <a:off x="998684" y="4352231"/>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CEE8851-F0FA-499F-A0BD-BC05309D9517}"/>
              </a:ext>
            </a:extLst>
          </p:cNvPr>
          <p:cNvCxnSpPr>
            <a:cxnSpLocks/>
          </p:cNvCxnSpPr>
          <p:nvPr/>
        </p:nvCxnSpPr>
        <p:spPr bwMode="gray">
          <a:xfrm rot="5400000" flipV="1">
            <a:off x="998685" y="4802754"/>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E8E8D86-2243-4223-BC89-16D43BCF95E2}"/>
              </a:ext>
            </a:extLst>
          </p:cNvPr>
          <p:cNvCxnSpPr>
            <a:cxnSpLocks/>
          </p:cNvCxnSpPr>
          <p:nvPr/>
        </p:nvCxnSpPr>
        <p:spPr bwMode="gray">
          <a:xfrm rot="5400000" flipV="1">
            <a:off x="998686" y="5232374"/>
            <a:ext cx="0" cy="62847"/>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EB0AF67-A4B7-40DF-97A2-5AEC5F8B1915}"/>
              </a:ext>
            </a:extLst>
          </p:cNvPr>
          <p:cNvSpPr txBox="1"/>
          <p:nvPr/>
        </p:nvSpPr>
        <p:spPr bwMode="gray">
          <a:xfrm>
            <a:off x="9603410" y="1122831"/>
            <a:ext cx="2589213" cy="297347"/>
          </a:xfrm>
          <a:prstGeom prst="rect">
            <a:avLst/>
          </a:prstGeom>
          <a:solidFill>
            <a:schemeClr val="accent1"/>
          </a:solidFill>
        </p:spPr>
        <p:txBody>
          <a:bodyPr lIns="0" tIns="121920" rIns="0" bIns="121920" anchor="ctr"/>
          <a:lstStyle/>
          <a:p>
            <a:pPr marL="0" marR="0" lvl="0" indent="0" algn="ctr" defTabSz="16285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rPr>
              <a:t>Primary endpoint</a:t>
            </a:r>
            <a:endParaRPr kumimoji="0" lang="en-US" sz="1600" b="1" i="0" u="none" strike="noStrike" kern="0" cap="none" spc="0" normalizeH="0" noProof="0">
              <a:ln>
                <a:noFill/>
              </a:ln>
              <a:solidFill>
                <a:srgbClr val="FFFFFF"/>
              </a:solidFill>
              <a:effectLst/>
              <a:uLnTx/>
              <a:uFillTx/>
            </a:endParaRPr>
          </a:p>
        </p:txBody>
      </p:sp>
      <p:sp>
        <p:nvSpPr>
          <p:cNvPr id="86" name="Rectangle 85">
            <a:extLst>
              <a:ext uri="{FF2B5EF4-FFF2-40B4-BE49-F238E27FC236}">
                <a16:creationId xmlns:a16="http://schemas.microsoft.com/office/drawing/2014/main" id="{CBA9736B-02DE-4B26-A197-53E39DD44E99}"/>
              </a:ext>
            </a:extLst>
          </p:cNvPr>
          <p:cNvSpPr/>
          <p:nvPr/>
        </p:nvSpPr>
        <p:spPr bwMode="gray">
          <a:xfrm>
            <a:off x="8901357" y="1510575"/>
            <a:ext cx="3132306" cy="1471345"/>
          </a:xfrm>
          <a:prstGeom prst="rect">
            <a:avLst/>
          </a:pr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Hazard ratio for overall survival,</a:t>
            </a:r>
          </a:p>
          <a:p>
            <a:pPr algn="ctr"/>
            <a:r>
              <a:rPr lang="en-US" sz="1600"/>
              <a:t>0.68 (95% CI, 0.57-0.80)</a:t>
            </a:r>
          </a:p>
          <a:p>
            <a:pPr algn="ctr"/>
            <a:r>
              <a:rPr lang="en-US" sz="1600" i="1"/>
              <a:t>P</a:t>
            </a:r>
            <a:r>
              <a:rPr lang="en-US" sz="1600"/>
              <a:t>&lt;0.001</a:t>
            </a:r>
            <a:endParaRPr lang="en-US" sz="1200" i="1" baseline="30000"/>
          </a:p>
        </p:txBody>
      </p:sp>
      <p:grpSp>
        <p:nvGrpSpPr>
          <p:cNvPr id="87" name="Group 86">
            <a:extLst>
              <a:ext uri="{FF2B5EF4-FFF2-40B4-BE49-F238E27FC236}">
                <a16:creationId xmlns:a16="http://schemas.microsoft.com/office/drawing/2014/main" id="{77092552-BCDB-47DF-B91B-939A6F83E0FE}"/>
              </a:ext>
            </a:extLst>
          </p:cNvPr>
          <p:cNvGrpSpPr/>
          <p:nvPr/>
        </p:nvGrpSpPr>
        <p:grpSpPr>
          <a:xfrm>
            <a:off x="8901357" y="3078710"/>
            <a:ext cx="3132306" cy="2149725"/>
            <a:chOff x="8978630" y="2925858"/>
            <a:chExt cx="3132306" cy="2149725"/>
          </a:xfrm>
          <a:solidFill>
            <a:srgbClr val="1F4288"/>
          </a:solidFill>
        </p:grpSpPr>
        <p:sp>
          <p:nvSpPr>
            <p:cNvPr id="88" name="Rectangle 87">
              <a:extLst>
                <a:ext uri="{FF2B5EF4-FFF2-40B4-BE49-F238E27FC236}">
                  <a16:creationId xmlns:a16="http://schemas.microsoft.com/office/drawing/2014/main" id="{6433B826-2EFC-4E41-AB25-9BE14685A056}"/>
                </a:ext>
              </a:extLst>
            </p:cNvPr>
            <p:cNvSpPr/>
            <p:nvPr/>
          </p:nvSpPr>
          <p:spPr bwMode="gray">
            <a:xfrm>
              <a:off x="8978630" y="3330563"/>
              <a:ext cx="3132306" cy="1745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cs typeface="Arial"/>
                </a:rPr>
                <a:t>Patients’ 4-year survival rate increased from </a:t>
              </a:r>
              <a:r>
                <a:rPr kumimoji="0" lang="en-US" sz="1600" b="1" i="0" u="none" strike="noStrike" kern="1200" cap="none" spc="0" normalizeH="0" baseline="0" noProof="0" dirty="0">
                  <a:ln>
                    <a:noFill/>
                  </a:ln>
                  <a:solidFill>
                    <a:schemeClr val="bg1"/>
                  </a:solidFill>
                  <a:effectLst/>
                  <a:uLnTx/>
                  <a:uFillTx/>
                  <a:latin typeface="Arial"/>
                  <a:cs typeface="Arial"/>
                </a:rPr>
                <a:t>50.4 %</a:t>
              </a:r>
              <a:r>
                <a:rPr kumimoji="0" lang="en-US" sz="1600" i="0" u="none" strike="noStrike" kern="1200" cap="none" spc="0" normalizeH="0" baseline="0" noProof="0" dirty="0">
                  <a:ln>
                    <a:noFill/>
                  </a:ln>
                  <a:solidFill>
                    <a:schemeClr val="bg1"/>
                  </a:solidFill>
                  <a:effectLst/>
                  <a:uLnTx/>
                  <a:uFillTx/>
                  <a:latin typeface="Arial"/>
                  <a:cs typeface="Arial"/>
                </a:rPr>
                <a:t> with docetaxel + ADT </a:t>
              </a:r>
              <a:r>
                <a:rPr kumimoji="0" lang="en-US" sz="1600" b="0" i="0" u="none" strike="noStrike" kern="1200" cap="none" spc="0" normalizeH="0" baseline="0" noProof="0" dirty="0">
                  <a:ln>
                    <a:noFill/>
                  </a:ln>
                  <a:solidFill>
                    <a:schemeClr val="bg1"/>
                  </a:solidFill>
                  <a:effectLst/>
                  <a:uLnTx/>
                  <a:uFillTx/>
                  <a:latin typeface="Arial"/>
                  <a:cs typeface="Arial"/>
                </a:rPr>
                <a:t>to </a:t>
              </a:r>
              <a:r>
                <a:rPr kumimoji="0" lang="en-US" sz="1600" b="1" i="0" u="none" strike="noStrike" kern="1200" cap="none" spc="0" normalizeH="0" baseline="0" noProof="0" dirty="0">
                  <a:ln>
                    <a:noFill/>
                  </a:ln>
                  <a:solidFill>
                    <a:schemeClr val="bg1"/>
                  </a:solidFill>
                  <a:effectLst/>
                  <a:uLnTx/>
                  <a:uFillTx/>
                  <a:latin typeface="Arial"/>
                  <a:cs typeface="Arial"/>
                </a:rPr>
                <a:t>62.7 %</a:t>
              </a:r>
              <a:r>
                <a:rPr kumimoji="0" lang="en-US" sz="1600" i="0" u="none" strike="noStrike" kern="1200" cap="none" spc="0" normalizeH="0" baseline="0" noProof="0" dirty="0">
                  <a:ln>
                    <a:noFill/>
                  </a:ln>
                  <a:solidFill>
                    <a:schemeClr val="bg1"/>
                  </a:solidFill>
                  <a:effectLst/>
                  <a:uLnTx/>
                  <a:uFillTx/>
                  <a:latin typeface="Arial"/>
                  <a:cs typeface="Arial"/>
                </a:rPr>
                <a:t> with the combination of </a:t>
              </a:r>
              <a:r>
                <a:rPr kumimoji="0" lang="en-US" sz="1600" i="0" u="none" strike="noStrike" kern="1200" cap="none" spc="0" normalizeH="0" baseline="0" noProof="0" dirty="0" err="1">
                  <a:ln>
                    <a:noFill/>
                  </a:ln>
                  <a:solidFill>
                    <a:schemeClr val="bg1"/>
                  </a:solidFill>
                  <a:effectLst/>
                  <a:uLnTx/>
                  <a:uFillTx/>
                  <a:latin typeface="Arial"/>
                  <a:cs typeface="Arial"/>
                </a:rPr>
                <a:t>darolutamide</a:t>
              </a:r>
              <a:r>
                <a:rPr kumimoji="0" lang="en-US" sz="1600" i="0" u="none" strike="noStrike" kern="1200" cap="none" spc="0" normalizeH="0" baseline="0" noProof="0" dirty="0">
                  <a:ln>
                    <a:noFill/>
                  </a:ln>
                  <a:solidFill>
                    <a:schemeClr val="bg1"/>
                  </a:solidFill>
                  <a:effectLst/>
                  <a:uLnTx/>
                  <a:uFillTx/>
                  <a:latin typeface="Arial"/>
                  <a:cs typeface="Arial"/>
                </a:rPr>
                <a:t> + ADT with docetaxel</a:t>
              </a:r>
              <a:endParaRPr kumimoji="0" lang="en-US" sz="1600" i="0" u="none" strike="noStrike" kern="1200" cap="none" spc="0" normalizeH="0" baseline="30000" noProof="0" dirty="0">
                <a:ln>
                  <a:noFill/>
                </a:ln>
                <a:solidFill>
                  <a:schemeClr val="bg1"/>
                </a:solidFill>
                <a:effectLst/>
                <a:uLnTx/>
                <a:uFillTx/>
                <a:latin typeface="Arial"/>
                <a:cs typeface="Arial"/>
              </a:endParaRPr>
            </a:p>
          </p:txBody>
        </p:sp>
        <p:grpSp>
          <p:nvGrpSpPr>
            <p:cNvPr id="89" name="Group 88">
              <a:extLst>
                <a:ext uri="{FF2B5EF4-FFF2-40B4-BE49-F238E27FC236}">
                  <a16:creationId xmlns:a16="http://schemas.microsoft.com/office/drawing/2014/main" id="{9174B8B2-E285-423B-8198-E9ED6F670C05}"/>
                </a:ext>
              </a:extLst>
            </p:cNvPr>
            <p:cNvGrpSpPr/>
            <p:nvPr/>
          </p:nvGrpSpPr>
          <p:grpSpPr>
            <a:xfrm>
              <a:off x="10168507" y="2925858"/>
              <a:ext cx="742037" cy="731520"/>
              <a:chOff x="10168507" y="3984102"/>
              <a:chExt cx="742037" cy="731520"/>
            </a:xfrm>
            <a:grpFill/>
          </p:grpSpPr>
          <p:sp>
            <p:nvSpPr>
              <p:cNvPr id="90" name="Oval 89">
                <a:extLst>
                  <a:ext uri="{FF2B5EF4-FFF2-40B4-BE49-F238E27FC236}">
                    <a16:creationId xmlns:a16="http://schemas.microsoft.com/office/drawing/2014/main" id="{741EC868-7E6C-4F46-B7FD-41A35E01811E}"/>
                  </a:ext>
                </a:extLst>
              </p:cNvPr>
              <p:cNvSpPr/>
              <p:nvPr/>
            </p:nvSpPr>
            <p:spPr bwMode="gray">
              <a:xfrm>
                <a:off x="10179023" y="3984102"/>
                <a:ext cx="731520" cy="7315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92" name="Graphic 91" descr="Open hand outline">
                <a:extLst>
                  <a:ext uri="{FF2B5EF4-FFF2-40B4-BE49-F238E27FC236}">
                    <a16:creationId xmlns:a16="http://schemas.microsoft.com/office/drawing/2014/main" id="{DF65A613-901F-4CD6-9C1F-9D07120C94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39639" flipH="1">
                <a:off x="10168507" y="4262343"/>
                <a:ext cx="405746" cy="405746"/>
              </a:xfrm>
              <a:prstGeom prst="rect">
                <a:avLst/>
              </a:prstGeom>
            </p:spPr>
          </p:pic>
          <p:pic>
            <p:nvPicPr>
              <p:cNvPr id="94" name="Graphic 93" descr="Open hand outline">
                <a:extLst>
                  <a:ext uri="{FF2B5EF4-FFF2-40B4-BE49-F238E27FC236}">
                    <a16:creationId xmlns:a16="http://schemas.microsoft.com/office/drawing/2014/main" id="{BF135CD5-9D31-4AEC-8448-9B25044714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460361">
                <a:off x="10504798" y="4254621"/>
                <a:ext cx="405746" cy="405746"/>
              </a:xfrm>
              <a:prstGeom prst="rect">
                <a:avLst/>
              </a:prstGeom>
            </p:spPr>
          </p:pic>
          <p:pic>
            <p:nvPicPr>
              <p:cNvPr id="96" name="Graphic 95" descr="Heart with solid fill">
                <a:extLst>
                  <a:ext uri="{FF2B5EF4-FFF2-40B4-BE49-F238E27FC236}">
                    <a16:creationId xmlns:a16="http://schemas.microsoft.com/office/drawing/2014/main" id="{7200B4D2-2899-4F6A-A844-ACA20374E0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18191" y="4042901"/>
                <a:ext cx="447429" cy="447429"/>
              </a:xfrm>
              <a:custGeom>
                <a:avLst/>
                <a:gdLst>
                  <a:gd name="connsiteX0" fmla="*/ 208062 w 447429"/>
                  <a:gd name="connsiteY0" fmla="*/ 154028 h 447429"/>
                  <a:gd name="connsiteX1" fmla="*/ 208062 w 447429"/>
                  <a:gd name="connsiteY1" fmla="*/ 194203 h 447429"/>
                  <a:gd name="connsiteX2" fmla="*/ 169985 w 447429"/>
                  <a:gd name="connsiteY2" fmla="*/ 194203 h 447429"/>
                  <a:gd name="connsiteX3" fmla="*/ 169985 w 447429"/>
                  <a:gd name="connsiteY3" fmla="*/ 230048 h 447429"/>
                  <a:gd name="connsiteX4" fmla="*/ 208062 w 447429"/>
                  <a:gd name="connsiteY4" fmla="*/ 230048 h 447429"/>
                  <a:gd name="connsiteX5" fmla="*/ 208062 w 447429"/>
                  <a:gd name="connsiteY5" fmla="*/ 270223 h 447429"/>
                  <a:gd name="connsiteX6" fmla="*/ 243906 w 447429"/>
                  <a:gd name="connsiteY6" fmla="*/ 270223 h 447429"/>
                  <a:gd name="connsiteX7" fmla="*/ 243906 w 447429"/>
                  <a:gd name="connsiteY7" fmla="*/ 230048 h 447429"/>
                  <a:gd name="connsiteX8" fmla="*/ 281983 w 447429"/>
                  <a:gd name="connsiteY8" fmla="*/ 230048 h 447429"/>
                  <a:gd name="connsiteX9" fmla="*/ 281983 w 447429"/>
                  <a:gd name="connsiteY9" fmla="*/ 194203 h 447429"/>
                  <a:gd name="connsiteX10" fmla="*/ 243906 w 447429"/>
                  <a:gd name="connsiteY10" fmla="*/ 194203 h 447429"/>
                  <a:gd name="connsiteX11" fmla="*/ 243906 w 447429"/>
                  <a:gd name="connsiteY11" fmla="*/ 154028 h 447429"/>
                  <a:gd name="connsiteX12" fmla="*/ 0 w 447429"/>
                  <a:gd name="connsiteY12" fmla="*/ 0 h 447429"/>
                  <a:gd name="connsiteX13" fmla="*/ 447429 w 447429"/>
                  <a:gd name="connsiteY13" fmla="*/ 0 h 447429"/>
                  <a:gd name="connsiteX14" fmla="*/ 447429 w 447429"/>
                  <a:gd name="connsiteY14" fmla="*/ 447429 h 447429"/>
                  <a:gd name="connsiteX15" fmla="*/ 0 w 447429"/>
                  <a:gd name="connsiteY15" fmla="*/ 447429 h 44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29" h="447429">
                    <a:moveTo>
                      <a:pt x="208062" y="154028"/>
                    </a:moveTo>
                    <a:lnTo>
                      <a:pt x="208062" y="194203"/>
                    </a:lnTo>
                    <a:lnTo>
                      <a:pt x="169985" y="194203"/>
                    </a:lnTo>
                    <a:lnTo>
                      <a:pt x="169985" y="230048"/>
                    </a:lnTo>
                    <a:lnTo>
                      <a:pt x="208062" y="230048"/>
                    </a:lnTo>
                    <a:lnTo>
                      <a:pt x="208062" y="270223"/>
                    </a:lnTo>
                    <a:lnTo>
                      <a:pt x="243906" y="270223"/>
                    </a:lnTo>
                    <a:lnTo>
                      <a:pt x="243906" y="230048"/>
                    </a:lnTo>
                    <a:lnTo>
                      <a:pt x="281983" y="230048"/>
                    </a:lnTo>
                    <a:lnTo>
                      <a:pt x="281983" y="194203"/>
                    </a:lnTo>
                    <a:lnTo>
                      <a:pt x="243906" y="194203"/>
                    </a:lnTo>
                    <a:lnTo>
                      <a:pt x="243906" y="154028"/>
                    </a:lnTo>
                    <a:close/>
                    <a:moveTo>
                      <a:pt x="0" y="0"/>
                    </a:moveTo>
                    <a:lnTo>
                      <a:pt x="447429" y="0"/>
                    </a:lnTo>
                    <a:lnTo>
                      <a:pt x="447429" y="447429"/>
                    </a:lnTo>
                    <a:lnTo>
                      <a:pt x="0" y="447429"/>
                    </a:lnTo>
                    <a:close/>
                  </a:path>
                </a:pathLst>
              </a:custGeom>
            </p:spPr>
          </p:pic>
        </p:grpSp>
      </p:grpSp>
      <p:sp>
        <p:nvSpPr>
          <p:cNvPr id="100" name="Rectangle 85">
            <a:hlinkClick r:id="" action="ppaction://noaction"/>
            <a:extLst>
              <a:ext uri="{FF2B5EF4-FFF2-40B4-BE49-F238E27FC236}">
                <a16:creationId xmlns:a16="http://schemas.microsoft.com/office/drawing/2014/main" id="{3AA910B1-CD1F-4745-89E9-B538F33C15C2}"/>
              </a:ext>
            </a:extLst>
          </p:cNvPr>
          <p:cNvSpPr/>
          <p:nvPr/>
        </p:nvSpPr>
        <p:spPr bwMode="gray">
          <a:xfrm>
            <a:off x="8887244" y="5323395"/>
            <a:ext cx="3132306" cy="604641"/>
          </a:xfrm>
          <a:prstGeom prst="rect">
            <a:avLst/>
          </a:prstGeom>
          <a:solidFill>
            <a:srgbClr val="1F4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OS by Stratification Factors</a:t>
            </a:r>
            <a:br>
              <a:rPr lang="en-US" sz="1600" dirty="0"/>
            </a:br>
            <a:r>
              <a:rPr lang="en-US" sz="1600" dirty="0"/>
              <a:t>(EAU 22) </a:t>
            </a:r>
            <a:endParaRPr lang="en-US" sz="1200" i="1" baseline="30000" dirty="0"/>
          </a:p>
        </p:txBody>
      </p:sp>
    </p:spTree>
    <p:extLst>
      <p:ext uri="{BB962C8B-B14F-4D97-AF65-F5344CB8AC3E}">
        <p14:creationId xmlns:p14="http://schemas.microsoft.com/office/powerpoint/2010/main" val="14333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1">
      <a:dk1>
        <a:srgbClr val="223C78"/>
      </a:dk1>
      <a:lt1>
        <a:srgbClr val="FFFFFF"/>
      </a:lt1>
      <a:dk2>
        <a:srgbClr val="939598"/>
      </a:dk2>
      <a:lt2>
        <a:srgbClr val="F3FAFF"/>
      </a:lt2>
      <a:accent1>
        <a:srgbClr val="F16623"/>
      </a:accent1>
      <a:accent2>
        <a:srgbClr val="009EDB"/>
      </a:accent2>
      <a:accent3>
        <a:srgbClr val="B8D6A2"/>
      </a:accent3>
      <a:accent4>
        <a:srgbClr val="223C78"/>
      </a:accent4>
      <a:accent5>
        <a:srgbClr val="404140"/>
      </a:accent5>
      <a:accent6>
        <a:srgbClr val="77787B"/>
      </a:accent6>
      <a:hlink>
        <a:srgbClr val="F16623"/>
      </a:hlink>
      <a:folHlink>
        <a:srgbClr val="77787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6B2E086CF2C243903AC4D389B7F67D" ma:contentTypeVersion="14" ma:contentTypeDescription="Create a new document." ma:contentTypeScope="" ma:versionID="d49b525ad94f7944dbfc05cf72f139f8">
  <xsd:schema xmlns:xsd="http://www.w3.org/2001/XMLSchema" xmlns:xs="http://www.w3.org/2001/XMLSchema" xmlns:p="http://schemas.microsoft.com/office/2006/metadata/properties" xmlns:ns1="http://schemas.microsoft.com/sharepoint/v3" xmlns:ns2="1a4d292e-883c-434b-96e3-060cfff16c86" xmlns:ns3="60e175a8-a91d-45cb-b64c-1894803b351b" xmlns:ns4="5a91a428-e1a2-4fcd-a197-de3b6b3887e8" targetNamespace="http://schemas.microsoft.com/office/2006/metadata/properties" ma:root="true" ma:fieldsID="2e96b00a87f7b1a1ca7714e35dc6dc7d" ns1:_="" ns2:_="" ns3:_="" ns4:_="">
    <xsd:import namespace="http://schemas.microsoft.com/sharepoint/v3"/>
    <xsd:import namespace="1a4d292e-883c-434b-96e3-060cfff16c86"/>
    <xsd:import namespace="60e175a8-a91d-45cb-b64c-1894803b351b"/>
    <xsd:import namespace="5a91a428-e1a2-4fcd-a197-de3b6b3887e8"/>
    <xsd:element name="properties">
      <xsd:complexType>
        <xsd:sequence>
          <xsd:element name="documentManagement">
            <xsd:complexType>
              <xsd:all>
                <xsd:element ref="ns2:TaxCatchAll" minOccurs="0"/>
                <xsd:element ref="ns2:TaxCatchAllLabel" minOccurs="0"/>
                <xsd:element ref="ns1:_dlc_Exempt" minOccurs="0"/>
                <xsd:element ref="ns1:_dlc_ExpireDateSaved" minOccurs="0"/>
                <xsd:element ref="ns1:_dlc_ExpireDate" minOccurs="0"/>
                <xsd:element ref="ns3:MediaServiceEventHashCod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DateTaken" minOccurs="0"/>
                <xsd:element ref="ns3:MediaServiceObjectDetectorVersions" minOccurs="0"/>
                <xsd:element ref="ns3:MediaLengthInSeconds" minOccurs="0"/>
                <xsd:element ref="ns3:lcf76f155ced4ddcb4097134ff3c332f"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false">
      <xsd:simpleType>
        <xsd:restriction base="dms:Unknown"/>
      </xsd:simpleType>
    </xsd:element>
    <xsd:element name="_dlc_ExpireDateSaved" ma:index="11" nillable="true" ma:displayName="Original Expiration Date" ma:hidden="true" ma:internalName="_dlc_ExpireDateSaved" ma:readOnly="false">
      <xsd:simpleType>
        <xsd:restriction base="dms:DateTime"/>
      </xsd:simpleType>
    </xsd:element>
    <xsd:element name="_dlc_ExpireDate" ma:index="1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4d292e-883c-434b-96e3-060cfff16c8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828a39b-429d-4cd1-82b9-e41b43116422}" ma:internalName="TaxCatchAll" ma:showField="CatchAllData" ma:web="5a91a428-e1a2-4fcd-a197-de3b6b3887e8">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828a39b-429d-4cd1-82b9-e41b43116422}" ma:internalName="TaxCatchAllLabel" ma:readOnly="true" ma:showField="CatchAllDataLabel" ma:web="5a91a428-e1a2-4fcd-a197-de3b6b3887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e175a8-a91d-45cb-b64c-1894803b351b" elementFormDefault="qualified">
    <xsd:import namespace="http://schemas.microsoft.com/office/2006/documentManagement/types"/>
    <xsd:import namespace="http://schemas.microsoft.com/office/infopath/2007/PartnerControls"/>
    <xsd:element name="MediaServiceEventHashCode" ma:index="13" nillable="true" ma:displayName="MediaServiceEventHashCode" ma:hidden="true" ma:internalName="MediaServiceEventHashCode"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bc43322-b630-4bac-8b27-31def233d1d0"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91a428-e1a2-4fcd-a197-de3b6b3887e8"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a4d292e-883c-434b-96e3-060cfff16c86" xsi:nil="true"/>
    <_dlc_ExpireDateSaved xmlns="http://schemas.microsoft.com/sharepoint/v3" xsi:nil="true"/>
    <_dlc_ExpireDate xmlns="http://schemas.microsoft.com/sharepoint/v3" xsi:nil="true"/>
    <_dlc_Exempt xmlns="http://schemas.microsoft.com/sharepoint/v3" xsi:nil="true"/>
    <lcf76f155ced4ddcb4097134ff3c332f xmlns="60e175a8-a91d-45cb-b64c-1894803b35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bc43322-b630-4bac-8b27-31def233d1d0" ContentTypeId="0x0101" PreviousValue="false"/>
</file>

<file path=customXml/itemProps1.xml><?xml version="1.0" encoding="utf-8"?>
<ds:datastoreItem xmlns:ds="http://schemas.openxmlformats.org/officeDocument/2006/customXml" ds:itemID="{9A7AA6FA-402E-4FC9-8FC2-6D6A4FF2D911}"/>
</file>

<file path=customXml/itemProps2.xml><?xml version="1.0" encoding="utf-8"?>
<ds:datastoreItem xmlns:ds="http://schemas.openxmlformats.org/officeDocument/2006/customXml" ds:itemID="{2DB77516-D0FD-4CEB-A8E9-6A320542B739}">
  <ds:schemaRefs>
    <ds:schemaRef ds:uri="http://schemas.microsoft.com/office/2006/metadata/properties"/>
    <ds:schemaRef ds:uri="http://schemas.microsoft.com/office/infopath/2007/PartnerControls"/>
    <ds:schemaRef ds:uri="1a4d292e-883c-434b-96e3-060cfff16c86"/>
    <ds:schemaRef ds:uri="http://schemas.microsoft.com/sharepoint/v3"/>
    <ds:schemaRef ds:uri="c4d4b58b-8123-4ce4-9dc3-e37d4ba47911"/>
    <ds:schemaRef ds:uri="52c41914-47fd-4263-9e1b-d8877e82f575"/>
  </ds:schemaRefs>
</ds:datastoreItem>
</file>

<file path=customXml/itemProps3.xml><?xml version="1.0" encoding="utf-8"?>
<ds:datastoreItem xmlns:ds="http://schemas.openxmlformats.org/officeDocument/2006/customXml" ds:itemID="{5F0398A0-0404-4A02-A188-E461FE82E2AE}">
  <ds:schemaRefs>
    <ds:schemaRef ds:uri="http://schemas.microsoft.com/sharepoint/v3/contenttype/forms"/>
  </ds:schemaRefs>
</ds:datastoreItem>
</file>

<file path=customXml/itemProps4.xml><?xml version="1.0" encoding="utf-8"?>
<ds:datastoreItem xmlns:ds="http://schemas.openxmlformats.org/officeDocument/2006/customXml" ds:itemID="{CE55914B-F0AB-4959-BDAB-460DF0CD69E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1222</TotalTime>
  <Words>4496</Words>
  <Application>Microsoft Office PowerPoint</Application>
  <PresentationFormat>Breitbild</PresentationFormat>
  <Paragraphs>629</Paragraphs>
  <Slides>21</Slides>
  <Notes>14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21</vt:i4>
      </vt:variant>
    </vt:vector>
  </HeadingPairs>
  <TitlesOfParts>
    <vt:vector size="30" baseType="lpstr">
      <vt:lpstr>Arial</vt:lpstr>
      <vt:lpstr>ArialMT</vt:lpstr>
      <vt:lpstr>Calibri</vt:lpstr>
      <vt:lpstr>Courier New</vt:lpstr>
      <vt:lpstr>Helvetica</vt:lpstr>
      <vt:lpstr>Times New Roman</vt:lpstr>
      <vt:lpstr>Trebuchet MS</vt:lpstr>
      <vt:lpstr>Wingdings</vt:lpstr>
      <vt:lpstr>Office Theme</vt:lpstr>
      <vt:lpstr>Darolutamide in mHSPC (NUBEQA®)</vt:lpstr>
      <vt:lpstr>Disclaimer</vt:lpstr>
      <vt:lpstr>Table of Content</vt:lpstr>
      <vt:lpstr>What is darolutamide?</vt:lpstr>
      <vt:lpstr>Darolutamide is a potent Androgen Receptor Inhibitor  with an established Efficacy Profile and  Favorable Tolerability Profile across indications</vt:lpstr>
      <vt:lpstr>ARASENS:  Phase 3 Study  in mHSPC</vt:lpstr>
      <vt:lpstr>ARASENS Study Design</vt:lpstr>
      <vt:lpstr>ARASENS: Patient Demographics I</vt:lpstr>
      <vt:lpstr>ARASENS: Overall Survival</vt:lpstr>
      <vt:lpstr>ARASENS: Time to CRPC</vt:lpstr>
      <vt:lpstr>ARASENS: Secondary Endpoints </vt:lpstr>
      <vt:lpstr>ARASENS: Overall Survival in Subgroups</vt:lpstr>
      <vt:lpstr>ARASENS: Safety</vt:lpstr>
      <vt:lpstr>ARASENS: Adverse Events</vt:lpstr>
      <vt:lpstr>ARASENS: Adverse Events of Interest</vt:lpstr>
      <vt:lpstr>ARASENS: Adverse Events by time interval</vt:lpstr>
      <vt:lpstr>ARASENS: Adverse Events by time interval</vt:lpstr>
      <vt:lpstr>PowerPoint-Präsentation</vt:lpstr>
      <vt:lpstr>PowerPoint-Präsentation</vt:lpstr>
      <vt:lpstr>ARASENS Trial: Conclusions</vt:lpstr>
      <vt:lpstr>Short Professional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 Kenneth (NYC-ART)</dc:creator>
  <cp:lastModifiedBy>Alexa Becker</cp:lastModifiedBy>
  <cp:revision>73</cp:revision>
  <cp:lastPrinted>2019-04-30T15:59:32Z</cp:lastPrinted>
  <dcterms:created xsi:type="dcterms:W3CDTF">2019-04-25T18:42:33Z</dcterms:created>
  <dcterms:modified xsi:type="dcterms:W3CDTF">2024-06-07T08:51:23Z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0x010100066B2E086CF2C243903AC4D389B7F67D</vt:lpwstr>
  </property>
  <property fmtid="{D5CDD505-2E9C-101B-9397-08002B2CF9AE}" pid="3" name="MSIP_Label_7f850223-87a8-40c3-9eb2-432606efca2a_Enabled">
    <vt:lpwstr>true</vt:lpwstr>
  </property>
  <property fmtid="{D5CDD505-2E9C-101B-9397-08002B2CF9AE}" pid="4" name="MSIP_Label_7f850223-87a8-40c3-9eb2-432606efca2a_SetDate">
    <vt:lpwstr>2022-04-19T12:42:07Z</vt:lpwstr>
  </property>
  <property fmtid="{D5CDD505-2E9C-101B-9397-08002B2CF9AE}" pid="5" name="MSIP_Label_7f850223-87a8-40c3-9eb2-432606efca2a_Method">
    <vt:lpwstr>Standard</vt:lpwstr>
  </property>
  <property fmtid="{D5CDD505-2E9C-101B-9397-08002B2CF9AE}" pid="6" name="MSIP_Label_7f850223-87a8-40c3-9eb2-432606efca2a_Name">
    <vt:lpwstr>7f850223-87a8-40c3-9eb2-432606efca2a</vt:lpwstr>
  </property>
  <property fmtid="{D5CDD505-2E9C-101B-9397-08002B2CF9AE}" pid="7" name="MSIP_Label_7f850223-87a8-40c3-9eb2-432606efca2a_SiteId">
    <vt:lpwstr>fcb2b37b-5da0-466b-9b83-0014b67a7c78</vt:lpwstr>
  </property>
  <property fmtid="{D5CDD505-2E9C-101B-9397-08002B2CF9AE}" pid="8" name="MSIP_Label_7f850223-87a8-40c3-9eb2-432606efca2a_ActionId">
    <vt:lpwstr>fbcf19f7-98fa-40ed-ab78-1fc6b85d05c0</vt:lpwstr>
  </property>
  <property fmtid="{D5CDD505-2E9C-101B-9397-08002B2CF9AE}" pid="9" name="MSIP_Label_7f850223-87a8-40c3-9eb2-432606efca2a_ContentBits">
    <vt:lpwstr>0</vt:lpwstr>
  </property>
</Properties>
</file>