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2"/>
  </p:notesMasterIdLst>
  <p:sldIdLst>
    <p:sldId id="264" r:id="rId6"/>
    <p:sldId id="431" r:id="rId7"/>
    <p:sldId id="432" r:id="rId8"/>
    <p:sldId id="2147483637" r:id="rId9"/>
    <p:sldId id="433" r:id="rId10"/>
    <p:sldId id="357" r:id="rId11"/>
    <p:sldId id="435" r:id="rId12"/>
    <p:sldId id="267" r:id="rId13"/>
    <p:sldId id="2147469930" r:id="rId14"/>
    <p:sldId id="2147469931" r:id="rId15"/>
    <p:sldId id="268" r:id="rId16"/>
    <p:sldId id="436" r:id="rId17"/>
    <p:sldId id="437" r:id="rId18"/>
    <p:sldId id="2147481552" r:id="rId19"/>
    <p:sldId id="2147483632" r:id="rId20"/>
    <p:sldId id="2423" r:id="rId21"/>
    <p:sldId id="322" r:id="rId22"/>
    <p:sldId id="323" r:id="rId23"/>
    <p:sldId id="324" r:id="rId24"/>
    <p:sldId id="325" r:id="rId25"/>
    <p:sldId id="326" r:id="rId26"/>
    <p:sldId id="327" r:id="rId27"/>
    <p:sldId id="328" r:id="rId28"/>
    <p:sldId id="329" r:id="rId29"/>
    <p:sldId id="330" r:id="rId30"/>
    <p:sldId id="419" r:id="rId31"/>
    <p:sldId id="2147483633" r:id="rId32"/>
    <p:sldId id="332" r:id="rId33"/>
    <p:sldId id="333" r:id="rId34"/>
    <p:sldId id="334" r:id="rId35"/>
    <p:sldId id="2147483634" r:id="rId36"/>
    <p:sldId id="2147476561" r:id="rId37"/>
    <p:sldId id="2147470331" r:id="rId38"/>
    <p:sldId id="263" r:id="rId39"/>
    <p:sldId id="265" r:id="rId40"/>
    <p:sldId id="2147483639" r:id="rId41"/>
    <p:sldId id="2147483640" r:id="rId42"/>
    <p:sldId id="2147375339" r:id="rId43"/>
    <p:sldId id="2147483635" r:id="rId44"/>
    <p:sldId id="2147483642" r:id="rId45"/>
    <p:sldId id="2147483644" r:id="rId46"/>
    <p:sldId id="2147483641" r:id="rId47"/>
    <p:sldId id="2147483646" r:id="rId48"/>
    <p:sldId id="340" r:id="rId49"/>
    <p:sldId id="2147483647" r:id="rId50"/>
    <p:sldId id="2147483590" r:id="rId51"/>
    <p:sldId id="257" r:id="rId52"/>
    <p:sldId id="2147483636" r:id="rId53"/>
    <p:sldId id="364" r:id="rId54"/>
    <p:sldId id="256" r:id="rId55"/>
    <p:sldId id="259" r:id="rId56"/>
    <p:sldId id="367" r:id="rId57"/>
    <p:sldId id="260" r:id="rId58"/>
    <p:sldId id="261" r:id="rId59"/>
    <p:sldId id="2147375153" r:id="rId60"/>
    <p:sldId id="258" r:id="rId61"/>
  </p:sldIdLst>
  <p:sldSz cx="12192000" cy="6858000"/>
  <p:notesSz cx="6858000" cy="9144000"/>
  <p:custDataLst>
    <p:tags r:id="rId63"/>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F20C5-B7EA-400B-9EFC-AC773F51B573}">
          <p14:sldIdLst>
            <p14:sldId id="264"/>
            <p14:sldId id="431"/>
            <p14:sldId id="432"/>
          </p14:sldIdLst>
        </p14:section>
        <p14:section name="Darolutamide in mHSPC" id="{203B1EA2-6AE8-4501-A3C5-044F4877794D}">
          <p14:sldIdLst>
            <p14:sldId id="2147483637"/>
            <p14:sldId id="433"/>
            <p14:sldId id="357"/>
            <p14:sldId id="435"/>
            <p14:sldId id="267"/>
            <p14:sldId id="2147469930"/>
            <p14:sldId id="2147469931"/>
            <p14:sldId id="268"/>
            <p14:sldId id="436"/>
          </p14:sldIdLst>
        </p14:section>
        <p14:section name="ARANOTE - main results" id="{7E94C0A8-6EF5-40A0-87F9-359D3BF4E672}">
          <p14:sldIdLst>
            <p14:sldId id="437"/>
            <p14:sldId id="2147481552"/>
            <p14:sldId id="2147483632"/>
            <p14:sldId id="2423"/>
            <p14:sldId id="322"/>
            <p14:sldId id="323"/>
            <p14:sldId id="324"/>
            <p14:sldId id="325"/>
            <p14:sldId id="326"/>
            <p14:sldId id="327"/>
            <p14:sldId id="328"/>
            <p14:sldId id="329"/>
            <p14:sldId id="330"/>
            <p14:sldId id="419"/>
            <p14:sldId id="2147483633"/>
            <p14:sldId id="332"/>
            <p14:sldId id="333"/>
            <p14:sldId id="334"/>
          </p14:sldIdLst>
        </p14:section>
        <p14:section name="ARANOTE - Disease Volume" id="{4520E7A6-C43A-4476-A625-74E57213A7A0}">
          <p14:sldIdLst>
            <p14:sldId id="2147483634"/>
            <p14:sldId id="2147476561"/>
            <p14:sldId id="2147470331"/>
            <p14:sldId id="263"/>
            <p14:sldId id="265"/>
            <p14:sldId id="2147483639"/>
            <p14:sldId id="2147483640"/>
            <p14:sldId id="2147375339"/>
          </p14:sldIdLst>
        </p14:section>
        <p14:section name="ARANOTE - PSA Responses" id="{5D3BCEFB-A679-4832-B857-465395E96B69}">
          <p14:sldIdLst>
            <p14:sldId id="2147483635"/>
            <p14:sldId id="2147483642"/>
            <p14:sldId id="2147483644"/>
            <p14:sldId id="2147483641"/>
            <p14:sldId id="2147483646"/>
            <p14:sldId id="340"/>
            <p14:sldId id="2147483647"/>
            <p14:sldId id="2147483590"/>
            <p14:sldId id="257"/>
          </p14:sldIdLst>
        </p14:section>
        <p14:section name="ARANOTE - HRQoL" id="{64E194D7-707B-49B8-8715-6AA44DCBF124}">
          <p14:sldIdLst>
            <p14:sldId id="2147483636"/>
            <p14:sldId id="364"/>
            <p14:sldId id="256"/>
            <p14:sldId id="259"/>
            <p14:sldId id="367"/>
            <p14:sldId id="260"/>
            <p14:sldId id="261"/>
            <p14:sldId id="2147375153"/>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29D309-EAB9-844C-9228-8E50B50E5F5B}" name="Annegret Riehm" initials="AR" userId="S::annegret.riehm@bayer.com::b696880e-cf25-4ae8-bf12-51eb935d7256" providerId="AD"/>
  <p188:author id="{6D8E1624-8108-E5E9-21D1-8BE92D3525C5}" name="Ingeborg van Cruechten" initials="Iv" userId="S::ingeborg.vancruechten@bayer.com::184d7bc7-2933-4e49-8383-d7774bed409a" providerId="AD"/>
  <p188:author id="{79B0C85B-CE00-C122-527F-E95A29566FA0}" name="Lea Scheib" initials="LS" userId="S::lea.scheib@s-f.com::e1aa1c6a-65ab-4ea7-a443-a16b9d97be0b" providerId="AD"/>
  <p188:author id="{49C82373-1369-ACDF-E827-6EE889D8D43F}" name="Elke Joeckel" initials="EJ" userId="S::elke.joeckel@s-f.com::f64d28ac-c135-4185-9ad7-6a6932dfc3eb" providerId="AD"/>
  <p188:author id="{2DDB6889-7032-243B-0728-BFDD3846C1D4}" name="Kristin Fritsch" initials="KF" userId="S::kristin.fritsch@bayer.com::cb17481a-23c2-48a9-abb1-06b1976fb766" providerId="AD"/>
  <p188:author id="{416EF2DC-A99E-EED7-B5A7-59A9216DEA02}" name="Facundo Ortiz" initials="FO" userId="2f7d3fb8466f18d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84F"/>
    <a:srgbClr val="0091DF"/>
    <a:srgbClr val="FFFFFF"/>
    <a:srgbClr val="8DBF33"/>
    <a:srgbClr val="7F7F7F"/>
    <a:srgbClr val="89D329"/>
    <a:srgbClr val="FF3968"/>
    <a:srgbClr val="FFBECE"/>
    <a:srgbClr val="FF3162"/>
    <a:srgbClr val="BCE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C9754-F04F-4462-8ED5-9A68983137DB}" v="36" dt="2025-09-02T09:12:3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68" autoAdjust="0"/>
    <p:restoredTop sz="93552" autoAdjust="0"/>
  </p:normalViewPr>
  <p:slideViewPr>
    <p:cSldViewPr snapToGrid="0">
      <p:cViewPr varScale="1">
        <p:scale>
          <a:sx n="103" d="100"/>
          <a:sy n="103" d="100"/>
        </p:scale>
        <p:origin x="1506" y="11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tags" Target="tags/tag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90913004934645"/>
          <c:y val="9.9723224998035875E-2"/>
          <c:w val="0.77007250237187586"/>
          <c:h val="0.6794962788176907"/>
        </c:manualLayout>
      </c:layout>
      <c:barChart>
        <c:barDir val="bar"/>
        <c:grouping val="clustered"/>
        <c:varyColors val="0"/>
        <c:ser>
          <c:idx val="0"/>
          <c:order val="0"/>
          <c:tx>
            <c:strRef>
              <c:f>Sheet1!$B$1</c:f>
              <c:strCache>
                <c:ptCount val="1"/>
                <c:pt idx="0">
                  <c:v>HR</c:v>
                </c:pt>
              </c:strCache>
            </c:strRef>
          </c:tx>
          <c:spPr>
            <a:noFill/>
            <a:ln>
              <a:noFill/>
            </a:ln>
            <a:effectLst/>
          </c:spPr>
          <c:invertIfNegative val="0"/>
          <c:cat>
            <c:strRef>
              <c:f>Sheet1!$A$2:$A$7</c:f>
              <c:strCache>
                <c:ptCount val="5"/>
                <c:pt idx="0">
                  <c:v>Time to pain progression</c:v>
                </c:pt>
                <c:pt idx="1">
                  <c:v>Time to initiation of subsequent therapy</c:v>
                </c:pt>
                <c:pt idx="2">
                  <c:v>Time to PSA progression</c:v>
                </c:pt>
                <c:pt idx="3">
                  <c:v>Time to mCRPC</c:v>
                </c:pt>
                <c:pt idx="4">
                  <c:v>Overall Survival</c:v>
                </c:pt>
              </c:strCache>
            </c:strRef>
          </c:cat>
          <c:val>
            <c:numRef>
              <c:f>Sheet1!$B$2:$B$7</c:f>
              <c:numCache>
                <c:formatCode>General</c:formatCode>
                <c:ptCount val="6"/>
                <c:pt idx="0">
                  <c:v>0.72</c:v>
                </c:pt>
                <c:pt idx="1">
                  <c:v>0.4</c:v>
                </c:pt>
                <c:pt idx="2">
                  <c:v>0.31</c:v>
                </c:pt>
                <c:pt idx="3">
                  <c:v>0.4</c:v>
                </c:pt>
                <c:pt idx="4">
                  <c:v>0.78</c:v>
                </c:pt>
              </c:numCache>
            </c:numRef>
          </c:val>
          <c:extLst>
            <c:ext xmlns:c16="http://schemas.microsoft.com/office/drawing/2014/chart" uri="{C3380CC4-5D6E-409C-BE32-E72D297353CC}">
              <c16:uniqueId val="{00000000-CDD0-42BC-A936-1B7B0AEA083B}"/>
            </c:ext>
          </c:extLst>
        </c:ser>
        <c:dLbls>
          <c:showLegendKey val="0"/>
          <c:showVal val="0"/>
          <c:showCatName val="0"/>
          <c:showSerName val="0"/>
          <c:showPercent val="0"/>
          <c:showBubbleSize val="0"/>
        </c:dLbls>
        <c:gapWidth val="182"/>
        <c:axId val="1087063312"/>
        <c:axId val="1087071952"/>
      </c:barChart>
      <c:scatterChart>
        <c:scatterStyle val="lineMarker"/>
        <c:varyColors val="0"/>
        <c:ser>
          <c:idx val="1"/>
          <c:order val="1"/>
          <c:spPr>
            <a:ln w="25400" cap="rnd">
              <a:noFill/>
              <a:round/>
            </a:ln>
            <a:effectLst/>
          </c:spPr>
          <c:marker>
            <c:symbol val="square"/>
            <c:size val="11"/>
            <c:spPr>
              <a:solidFill>
                <a:schemeClr val="tx1"/>
              </a:solidFill>
              <a:ln w="9525">
                <a:noFill/>
              </a:ln>
              <a:effectLst/>
            </c:spPr>
          </c:marker>
          <c:errBars>
            <c:errDir val="x"/>
            <c:errBarType val="both"/>
            <c:errValType val="cust"/>
            <c:noEndCap val="0"/>
            <c:plus>
              <c:numRef>
                <c:f>Sheet1!$F$2:$F$7</c:f>
                <c:numCache>
                  <c:formatCode>General</c:formatCode>
                  <c:ptCount val="6"/>
                  <c:pt idx="0">
                    <c:v>0.24</c:v>
                  </c:pt>
                  <c:pt idx="1">
                    <c:v>0.16000000000000003</c:v>
                  </c:pt>
                  <c:pt idx="2">
                    <c:v>9.9999999999999978E-2</c:v>
                  </c:pt>
                  <c:pt idx="3">
                    <c:v>0.10999999999999999</c:v>
                  </c:pt>
                  <c:pt idx="4">
                    <c:v>0.27</c:v>
                  </c:pt>
                </c:numCache>
              </c:numRef>
            </c:plus>
            <c:minus>
              <c:numRef>
                <c:f>Sheet1!$D$2:$D$7</c:f>
                <c:numCache>
                  <c:formatCode>General</c:formatCode>
                  <c:ptCount val="6"/>
                  <c:pt idx="0">
                    <c:v>0.17999999999999994</c:v>
                  </c:pt>
                  <c:pt idx="1">
                    <c:v>0.11000000000000004</c:v>
                  </c:pt>
                  <c:pt idx="2">
                    <c:v>7.9999999999999988E-2</c:v>
                  </c:pt>
                  <c:pt idx="3">
                    <c:v>8.0000000000000016E-2</c:v>
                  </c:pt>
                  <c:pt idx="4">
                    <c:v>0.20000000000000007</c:v>
                  </c:pt>
                </c:numCache>
              </c:numRef>
            </c:minus>
            <c:spPr>
              <a:noFill/>
              <a:ln w="15875" cap="flat" cmpd="sng" algn="ctr">
                <a:solidFill>
                  <a:schemeClr val="tx1"/>
                </a:solidFill>
                <a:round/>
              </a:ln>
              <a:effectLst/>
            </c:spPr>
          </c:errBars>
          <c:xVal>
            <c:numRef>
              <c:f>Sheet1!$B$2:$B$7</c:f>
              <c:numCache>
                <c:formatCode>General</c:formatCode>
                <c:ptCount val="6"/>
                <c:pt idx="0">
                  <c:v>0.72</c:v>
                </c:pt>
                <c:pt idx="1">
                  <c:v>0.4</c:v>
                </c:pt>
                <c:pt idx="2">
                  <c:v>0.31</c:v>
                </c:pt>
                <c:pt idx="3">
                  <c:v>0.4</c:v>
                </c:pt>
                <c:pt idx="4">
                  <c:v>0.78</c:v>
                </c:pt>
              </c:numCache>
            </c:numRef>
          </c:xVal>
          <c:yVal>
            <c:numRef>
              <c:f>Sheet1!$G$2:$G$7</c:f>
              <c:numCache>
                <c:formatCode>General</c:formatCode>
                <c:ptCount val="6"/>
                <c:pt idx="0">
                  <c:v>0.5</c:v>
                </c:pt>
                <c:pt idx="1">
                  <c:v>1.5</c:v>
                </c:pt>
                <c:pt idx="2">
                  <c:v>2.5</c:v>
                </c:pt>
                <c:pt idx="3">
                  <c:v>3.5</c:v>
                </c:pt>
                <c:pt idx="4">
                  <c:v>4.5</c:v>
                </c:pt>
              </c:numCache>
            </c:numRef>
          </c:yVal>
          <c:smooth val="0"/>
          <c:extLst>
            <c:ext xmlns:c16="http://schemas.microsoft.com/office/drawing/2014/chart" uri="{C3380CC4-5D6E-409C-BE32-E72D297353CC}">
              <c16:uniqueId val="{00000001-CDD0-42BC-A936-1B7B0AEA083B}"/>
            </c:ext>
          </c:extLst>
        </c:ser>
        <c:dLbls>
          <c:showLegendKey val="0"/>
          <c:showVal val="0"/>
          <c:showCatName val="0"/>
          <c:showSerName val="0"/>
          <c:showPercent val="0"/>
          <c:showBubbleSize val="0"/>
        </c:dLbls>
        <c:axId val="544061232"/>
        <c:axId val="544083792"/>
      </c:scatterChart>
      <c:catAx>
        <c:axId val="1087063312"/>
        <c:scaling>
          <c:orientation val="minMax"/>
        </c:scaling>
        <c:delete val="1"/>
        <c:axPos val="l"/>
        <c:numFmt formatCode="General" sourceLinked="1"/>
        <c:majorTickMark val="none"/>
        <c:minorTickMark val="none"/>
        <c:tickLblPos val="nextTo"/>
        <c:crossAx val="1087071952"/>
        <c:crosses val="autoZero"/>
        <c:auto val="1"/>
        <c:lblAlgn val="ctr"/>
        <c:lblOffset val="100"/>
        <c:noMultiLvlLbl val="0"/>
      </c:catAx>
      <c:valAx>
        <c:axId val="1087071952"/>
        <c:scaling>
          <c:logBase val="10"/>
          <c:orientation val="minMax"/>
          <c:max val="10"/>
          <c:min val="0.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rgbClr val="443247"/>
                </a:solidFill>
                <a:latin typeface="+mn-lt"/>
                <a:ea typeface="+mn-ea"/>
                <a:cs typeface="+mn-cs"/>
              </a:defRPr>
            </a:pPr>
            <a:endParaRPr lang="de-DE"/>
          </a:p>
        </c:txPr>
        <c:crossAx val="1087063312"/>
        <c:crosses val="autoZero"/>
        <c:crossBetween val="between"/>
      </c:valAx>
      <c:valAx>
        <c:axId val="544083792"/>
        <c:scaling>
          <c:orientation val="minMax"/>
        </c:scaling>
        <c:delete val="1"/>
        <c:axPos val="r"/>
        <c:numFmt formatCode="General" sourceLinked="1"/>
        <c:majorTickMark val="out"/>
        <c:minorTickMark val="none"/>
        <c:tickLblPos val="nextTo"/>
        <c:crossAx val="544061232"/>
        <c:crosses val="max"/>
        <c:crossBetween val="midCat"/>
      </c:valAx>
      <c:valAx>
        <c:axId val="544061232"/>
        <c:scaling>
          <c:logBase val="10"/>
          <c:orientation val="minMax"/>
        </c:scaling>
        <c:delete val="1"/>
        <c:axPos val="b"/>
        <c:numFmt formatCode="General" sourceLinked="1"/>
        <c:majorTickMark val="out"/>
        <c:minorTickMark val="none"/>
        <c:tickLblPos val="nextTo"/>
        <c:crossAx val="5440837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80868366900529"/>
          <c:y val="9.2598623860337556E-2"/>
          <c:w val="0.76261154619035132"/>
          <c:h val="0.72582634163528659"/>
        </c:manualLayout>
      </c:layout>
      <c:barChart>
        <c:barDir val="col"/>
        <c:grouping val="clustered"/>
        <c:varyColors val="0"/>
        <c:ser>
          <c:idx val="0"/>
          <c:order val="0"/>
          <c:tx>
            <c:strRef>
              <c:f>Sheet1!$B$1</c:f>
              <c:strCache>
                <c:ptCount val="1"/>
                <c:pt idx="0">
                  <c:v>Darolutamide (n=97)</c:v>
                </c:pt>
              </c:strCache>
            </c:strRef>
          </c:tx>
          <c:spPr>
            <a:solidFill>
              <a:srgbClr val="0091D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91DF"/>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Sheet1!$B$2:$B$6</c:f>
              <c:numCache>
                <c:formatCode>0.0</c:formatCode>
                <c:ptCount val="5"/>
                <c:pt idx="0" formatCode="General">
                  <c:v>71.099999999999994</c:v>
                </c:pt>
                <c:pt idx="1">
                  <c:v>82.5</c:v>
                </c:pt>
                <c:pt idx="2">
                  <c:v>85.6</c:v>
                </c:pt>
                <c:pt idx="3">
                  <c:v>86.6</c:v>
                </c:pt>
                <c:pt idx="4">
                  <c:v>87.6</c:v>
                </c:pt>
              </c:numCache>
            </c:numRef>
          </c:val>
          <c:extLst>
            <c:ext xmlns:c16="http://schemas.microsoft.com/office/drawing/2014/chart" uri="{C3380CC4-5D6E-409C-BE32-E72D297353CC}">
              <c16:uniqueId val="{00000000-A64F-4434-A889-321C478AF546}"/>
            </c:ext>
          </c:extLst>
        </c:ser>
        <c:ser>
          <c:idx val="1"/>
          <c:order val="1"/>
          <c:tx>
            <c:strRef>
              <c:f>Sheet1!$C$1</c:f>
              <c:strCache>
                <c:ptCount val="1"/>
                <c:pt idx="0">
                  <c:v>Placebo (n=46)</c:v>
                </c:pt>
              </c:strCache>
            </c:strRef>
          </c:tx>
          <c:spPr>
            <a:solidFill>
              <a:srgbClr val="77787B"/>
            </a:solidFill>
            <a:ln>
              <a:noFill/>
            </a:ln>
            <a:effectLst/>
          </c:spPr>
          <c:invertIfNegative val="0"/>
          <c:dLbls>
            <c:dLbl>
              <c:idx val="0"/>
              <c:layout>
                <c:manualLayout>
                  <c:x val="9.99890563158835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4F-4434-A889-321C478AF546}"/>
                </c:ext>
              </c:extLst>
            </c:dLbl>
            <c:dLbl>
              <c:idx val="1"/>
              <c:layout>
                <c:manualLayout>
                  <c:x val="9.9989056315883534E-3"/>
                  <c:y val="-3.58737503859252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4F-4434-A889-321C478AF546}"/>
                </c:ext>
              </c:extLst>
            </c:dLbl>
            <c:dLbl>
              <c:idx val="2"/>
              <c:layout>
                <c:manualLayout>
                  <c:x val="1.33318741754510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4F-4434-A889-321C478AF546}"/>
                </c:ext>
              </c:extLst>
            </c:dLbl>
            <c:dLbl>
              <c:idx val="3"/>
              <c:layout>
                <c:manualLayout>
                  <c:x val="9.99890563158835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4F-4434-A889-321C478AF546}"/>
                </c:ext>
              </c:extLst>
            </c:dLbl>
            <c:dLbl>
              <c:idx val="4"/>
              <c:layout>
                <c:manualLayout>
                  <c:x val="1.3331874175451138E-2"/>
                  <c:y val="3.58737503859252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4F-4434-A889-321C478AF546}"/>
                </c:ext>
              </c:extLst>
            </c:dLbl>
            <c:spPr>
              <a:noFill/>
              <a:ln>
                <a:noFill/>
              </a:ln>
              <a:effectLst/>
            </c:spPr>
            <c:txPr>
              <a:bodyPr rot="0" spcFirstLastPara="1" vertOverflow="ellipsis" vert="horz" wrap="square" anchor="ctr" anchorCtr="1"/>
              <a:lstStyle/>
              <a:p>
                <a:pPr>
                  <a:defRPr sz="900" b="1"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Sheet1!$C$2:$C$6</c:f>
              <c:numCache>
                <c:formatCode>0.0</c:formatCode>
                <c:ptCount val="5"/>
                <c:pt idx="0" formatCode="General">
                  <c:v>34.799999999999997</c:v>
                </c:pt>
                <c:pt idx="1">
                  <c:v>37</c:v>
                </c:pt>
                <c:pt idx="2">
                  <c:v>41.3</c:v>
                </c:pt>
                <c:pt idx="3">
                  <c:v>41.3</c:v>
                </c:pt>
                <c:pt idx="4">
                  <c:v>43.5</c:v>
                </c:pt>
              </c:numCache>
            </c:numRef>
          </c:val>
          <c:extLst>
            <c:ext xmlns:c16="http://schemas.microsoft.com/office/drawing/2014/chart" uri="{C3380CC4-5D6E-409C-BE32-E72D297353CC}">
              <c16:uniqueId val="{00000006-A64F-4434-A889-321C478AF546}"/>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9525" cap="flat" cmpd="sng" algn="ctr">
            <a:solidFill>
              <a:srgbClr val="77787B"/>
            </a:solidFill>
            <a:round/>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0" sourceLinked="0"/>
        <c:majorTickMark val="out"/>
        <c:minorTickMark val="none"/>
        <c:tickLblPos val="nextTo"/>
        <c:spPr>
          <a:noFill/>
          <a:ln>
            <a:solidFill>
              <a:srgbClr val="77787B"/>
            </a:solidFill>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de-D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4882924864424"/>
          <c:y val="0.11609315732301201"/>
          <c:w val="0.77296037500465908"/>
          <c:h val="0.73356391171196078"/>
        </c:manualLayout>
      </c:layout>
      <c:barChart>
        <c:barDir val="col"/>
        <c:grouping val="clustered"/>
        <c:varyColors val="0"/>
        <c:ser>
          <c:idx val="0"/>
          <c:order val="0"/>
          <c:tx>
            <c:strRef>
              <c:f>Sheet1!$B$1</c:f>
              <c:strCache>
                <c:ptCount val="1"/>
                <c:pt idx="0">
                  <c:v>Darolutamide (n=108)</c:v>
                </c:pt>
              </c:strCache>
            </c:strRef>
          </c:tx>
          <c:spPr>
            <a:solidFill>
              <a:srgbClr val="0091D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91DF"/>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Sheet1!$B$2:$B$6</c:f>
              <c:numCache>
                <c:formatCode>0.0</c:formatCode>
                <c:ptCount val="5"/>
                <c:pt idx="0" formatCode="General">
                  <c:v>41.7</c:v>
                </c:pt>
                <c:pt idx="1">
                  <c:v>55.6</c:v>
                </c:pt>
                <c:pt idx="2">
                  <c:v>60.2</c:v>
                </c:pt>
                <c:pt idx="3">
                  <c:v>62</c:v>
                </c:pt>
                <c:pt idx="4">
                  <c:v>64.8</c:v>
                </c:pt>
              </c:numCache>
            </c:numRef>
          </c:val>
          <c:extLst>
            <c:ext xmlns:c16="http://schemas.microsoft.com/office/drawing/2014/chart" uri="{C3380CC4-5D6E-409C-BE32-E72D297353CC}">
              <c16:uniqueId val="{00000000-BF83-4A66-A91F-4114E1DDD4FD}"/>
            </c:ext>
          </c:extLst>
        </c:ser>
        <c:ser>
          <c:idx val="1"/>
          <c:order val="1"/>
          <c:tx>
            <c:strRef>
              <c:f>Sheet1!$C$1</c:f>
              <c:strCache>
                <c:ptCount val="1"/>
                <c:pt idx="0">
                  <c:v>Placebo (n=57)</c:v>
                </c:pt>
              </c:strCache>
            </c:strRef>
          </c:tx>
          <c:spPr>
            <a:solidFill>
              <a:srgbClr val="77787B"/>
            </a:solidFill>
            <a:ln>
              <a:noFill/>
            </a:ln>
            <a:effectLst/>
          </c:spPr>
          <c:invertIfNegative val="0"/>
          <c:dLbls>
            <c:dLbl>
              <c:idx val="3"/>
              <c:layout>
                <c:manualLayout>
                  <c:x val="1.392235491700303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83-4A66-A91F-4114E1DDD4FD}"/>
                </c:ext>
              </c:extLst>
            </c:dLbl>
            <c:dLbl>
              <c:idx val="4"/>
              <c:layout>
                <c:manualLayout>
                  <c:x val="6.961177458501516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83-4A66-A91F-4114E1DDD4FD}"/>
                </c:ext>
              </c:extLst>
            </c:dLbl>
            <c:spPr>
              <a:noFill/>
              <a:ln>
                <a:noFill/>
              </a:ln>
              <a:effectLst/>
            </c:spPr>
            <c:txPr>
              <a:bodyPr rot="0" spcFirstLastPara="1" vertOverflow="ellipsis" vert="horz" wrap="square" anchor="ctr" anchorCtr="1"/>
              <a:lstStyle/>
              <a:p>
                <a:pPr>
                  <a:defRPr sz="900" b="1"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Sheet1!$C$2:$C$6</c:f>
              <c:numCache>
                <c:formatCode>0.0</c:formatCode>
                <c:ptCount val="5"/>
                <c:pt idx="0" formatCode="General">
                  <c:v>3.5</c:v>
                </c:pt>
                <c:pt idx="1">
                  <c:v>7</c:v>
                </c:pt>
                <c:pt idx="2">
                  <c:v>7</c:v>
                </c:pt>
                <c:pt idx="3">
                  <c:v>10.5</c:v>
                </c:pt>
                <c:pt idx="4">
                  <c:v>14</c:v>
                </c:pt>
              </c:numCache>
            </c:numRef>
          </c:val>
          <c:extLst>
            <c:ext xmlns:c16="http://schemas.microsoft.com/office/drawing/2014/chart" uri="{C3380CC4-5D6E-409C-BE32-E72D297353CC}">
              <c16:uniqueId val="{00000003-BF83-4A66-A91F-4114E1DDD4FD}"/>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9525" cap="flat" cmpd="sng" algn="ctr">
            <a:solidFill>
              <a:srgbClr val="77787B"/>
            </a:solidFill>
            <a:round/>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0" sourceLinked="0"/>
        <c:majorTickMark val="out"/>
        <c:minorTickMark val="none"/>
        <c:tickLblPos val="nextTo"/>
        <c:spPr>
          <a:noFill/>
          <a:ln>
            <a:solidFill>
              <a:srgbClr val="77787B"/>
            </a:solidFill>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57033722713982"/>
          <c:y val="0.12460158201464169"/>
          <c:w val="0.77151654570934136"/>
          <c:h val="0.72745897724223729"/>
        </c:manualLayout>
      </c:layout>
      <c:barChart>
        <c:barDir val="col"/>
        <c:grouping val="clustered"/>
        <c:varyColors val="0"/>
        <c:ser>
          <c:idx val="0"/>
          <c:order val="0"/>
          <c:tx>
            <c:strRef>
              <c:f>Sheet1!$B$1</c:f>
              <c:strCache>
                <c:ptCount val="1"/>
                <c:pt idx="0">
                  <c:v>Darolutamide (n=220)</c:v>
                </c:pt>
              </c:strCache>
            </c:strRef>
          </c:tx>
          <c:spPr>
            <a:solidFill>
              <a:srgbClr val="0091DF"/>
            </a:solidFill>
            <a:ln>
              <a:noFill/>
            </a:ln>
            <a:effectLst/>
          </c:spPr>
          <c:invertIfNegative val="0"/>
          <c:dLbls>
            <c:spPr>
              <a:noFill/>
              <a:ln>
                <a:noFill/>
              </a:ln>
              <a:effectLst/>
            </c:spPr>
            <c:txPr>
              <a:bodyPr rot="0" spcFirstLastPara="1" vertOverflow="ellipsis" vert="horz" wrap="square" anchor="ctr" anchorCtr="0"/>
              <a:lstStyle/>
              <a:p>
                <a:pPr algn="ctr">
                  <a:defRPr lang="en-US" sz="900" b="1" i="0" u="none" strike="noStrike" kern="1200" baseline="0">
                    <a:solidFill>
                      <a:srgbClr val="0091DF"/>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Sheet1!$B$2:$B$6</c:f>
              <c:numCache>
                <c:formatCode>0.0</c:formatCode>
                <c:ptCount val="5"/>
                <c:pt idx="0">
                  <c:v>20</c:v>
                </c:pt>
                <c:pt idx="1">
                  <c:v>36.799999999999997</c:v>
                </c:pt>
                <c:pt idx="2">
                  <c:v>41.4</c:v>
                </c:pt>
                <c:pt idx="3">
                  <c:v>44.1</c:v>
                </c:pt>
                <c:pt idx="4">
                  <c:v>50.5</c:v>
                </c:pt>
              </c:numCache>
            </c:numRef>
          </c:val>
          <c:extLst>
            <c:ext xmlns:c16="http://schemas.microsoft.com/office/drawing/2014/chart" uri="{C3380CC4-5D6E-409C-BE32-E72D297353CC}">
              <c16:uniqueId val="{00000000-3915-4EAA-8604-324BA6F1CC97}"/>
            </c:ext>
          </c:extLst>
        </c:ser>
        <c:ser>
          <c:idx val="1"/>
          <c:order val="1"/>
          <c:tx>
            <c:strRef>
              <c:f>Sheet1!$C$1</c:f>
              <c:strCache>
                <c:ptCount val="1"/>
                <c:pt idx="0">
                  <c:v>Placebo (n=108)</c:v>
                </c:pt>
              </c:strCache>
            </c:strRef>
          </c:tx>
          <c:spPr>
            <a:solidFill>
              <a:srgbClr val="77787B"/>
            </a:solidFill>
            <a:ln>
              <a:noFill/>
            </a:ln>
            <a:effectLst/>
          </c:spPr>
          <c:invertIfNegative val="0"/>
          <c:dLbls>
            <c:dLbl>
              <c:idx val="4"/>
              <c:layout>
                <c:manualLayout>
                  <c:x val="3.446563342135186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5-4EAA-8604-324BA6F1CC97}"/>
                </c:ext>
              </c:extLst>
            </c:dLbl>
            <c:spPr>
              <a:noFill/>
              <a:ln>
                <a:noFill/>
              </a:ln>
              <a:effectLst/>
            </c:spPr>
            <c:txPr>
              <a:bodyPr rot="0" spcFirstLastPara="1" vertOverflow="ellipsis" vert="horz" wrap="square" anchor="ctr" anchorCtr="0"/>
              <a:lstStyle/>
              <a:p>
                <a:pPr algn="ctr">
                  <a:defRPr lang="en-US" sz="900" b="1"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Sheet1!$C$2:$C$6</c:f>
              <c:numCache>
                <c:formatCode>0.0</c:formatCode>
                <c:ptCount val="5"/>
                <c:pt idx="0" formatCode="General">
                  <c:v>0.9</c:v>
                </c:pt>
                <c:pt idx="1">
                  <c:v>5.6</c:v>
                </c:pt>
                <c:pt idx="2">
                  <c:v>7.4</c:v>
                </c:pt>
                <c:pt idx="3">
                  <c:v>7.4</c:v>
                </c:pt>
                <c:pt idx="4">
                  <c:v>10.199999999999999</c:v>
                </c:pt>
              </c:numCache>
            </c:numRef>
          </c:val>
          <c:extLst>
            <c:ext xmlns:c16="http://schemas.microsoft.com/office/drawing/2014/chart" uri="{C3380CC4-5D6E-409C-BE32-E72D297353CC}">
              <c16:uniqueId val="{00000002-3915-4EAA-8604-324BA6F1CC97}"/>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9525" cap="flat" cmpd="sng" algn="ctr">
            <a:solidFill>
              <a:srgbClr val="77787B"/>
            </a:solidFill>
            <a:round/>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0" sourceLinked="0"/>
        <c:majorTickMark val="out"/>
        <c:minorTickMark val="none"/>
        <c:tickLblPos val="nextTo"/>
        <c:spPr>
          <a:noFill/>
          <a:ln>
            <a:solidFill>
              <a:srgbClr val="77787B"/>
            </a:solidFill>
          </a:ln>
          <a:effectLst/>
        </c:spPr>
        <c:txPr>
          <a:bodyPr rot="-60000000" spcFirstLastPara="1" vertOverflow="ellipsis" vert="horz" wrap="square" anchor="ctr" anchorCtr="1"/>
          <a:lstStyle/>
          <a:p>
            <a:pPr>
              <a:defRPr sz="900" b="0" i="0" u="none" strike="noStrike" kern="1200" baseline="0">
                <a:solidFill>
                  <a:srgbClr val="77787B"/>
                </a:solidFill>
                <a:latin typeface="Arial" panose="020B0604020202020204" pitchFamily="34" charset="0"/>
                <a:ea typeface="+mn-ea"/>
                <a:cs typeface="Arial" panose="020B0604020202020204" pitchFamily="34" charset="0"/>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1910449128094"/>
          <c:y val="3.9553124361538697E-2"/>
          <c:w val="0.82563093195522019"/>
          <c:h val="0.86606802530706428"/>
        </c:manualLayout>
      </c:layout>
      <c:barChart>
        <c:barDir val="col"/>
        <c:grouping val="clustered"/>
        <c:varyColors val="0"/>
        <c:ser>
          <c:idx val="0"/>
          <c:order val="0"/>
          <c:tx>
            <c:strRef>
              <c:f>Sheet1!$B$1</c:f>
              <c:strCache>
                <c:ptCount val="1"/>
                <c:pt idx="0">
                  <c:v>Darolutamid (n = 425#)</c:v>
                </c:pt>
              </c:strCache>
            </c:strRef>
          </c:tx>
          <c:spPr>
            <a:solidFill>
              <a:srgbClr val="0091D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91DF"/>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Sheet1!$B$2:$B$6</c:f>
              <c:numCache>
                <c:formatCode>0.0</c:formatCode>
                <c:ptCount val="5"/>
                <c:pt idx="0" formatCode="General">
                  <c:v>37.200000000000003</c:v>
                </c:pt>
                <c:pt idx="1">
                  <c:v>52</c:v>
                </c:pt>
                <c:pt idx="2" formatCode="General">
                  <c:v>56.2</c:v>
                </c:pt>
                <c:pt idx="3" formatCode="General">
                  <c:v>58.4</c:v>
                </c:pt>
                <c:pt idx="4" formatCode="General">
                  <c:v>62.6</c:v>
                </c:pt>
              </c:numCache>
            </c:numRef>
          </c:val>
          <c:extLst>
            <c:ext xmlns:c16="http://schemas.microsoft.com/office/drawing/2014/chart" uri="{C3380CC4-5D6E-409C-BE32-E72D297353CC}">
              <c16:uniqueId val="{00000000-09B5-4A4E-BD15-A6E4B17D8003}"/>
            </c:ext>
          </c:extLst>
        </c:ser>
        <c:ser>
          <c:idx val="1"/>
          <c:order val="1"/>
          <c:tx>
            <c:strRef>
              <c:f>Sheet1!$C$1</c:f>
              <c:strCache>
                <c:ptCount val="1"/>
                <c:pt idx="0">
                  <c:v>Placebo (n = 211#)</c:v>
                </c:pt>
              </c:strCache>
            </c:strRef>
          </c:tx>
          <c:spPr>
            <a:solidFill>
              <a:srgbClr val="77787B"/>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77787B"/>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c:v>
                </c:pt>
                <c:pt idx="1">
                  <c:v>24</c:v>
                </c:pt>
                <c:pt idx="2">
                  <c:v>36</c:v>
                </c:pt>
                <c:pt idx="3">
                  <c:v>48</c:v>
                </c:pt>
                <c:pt idx="4">
                  <c:v>at any time</c:v>
                </c:pt>
              </c:strCache>
            </c:strRef>
          </c:cat>
          <c:val>
            <c:numRef>
              <c:f>Sheet1!$C$2:$C$6</c:f>
              <c:numCache>
                <c:formatCode>General</c:formatCode>
                <c:ptCount val="5"/>
                <c:pt idx="0" formatCode="0.0">
                  <c:v>9</c:v>
                </c:pt>
                <c:pt idx="1">
                  <c:v>12.8</c:v>
                </c:pt>
                <c:pt idx="2">
                  <c:v>14.7</c:v>
                </c:pt>
                <c:pt idx="3">
                  <c:v>15.6</c:v>
                </c:pt>
                <c:pt idx="4">
                  <c:v>18.5</c:v>
                </c:pt>
              </c:numCache>
            </c:numRef>
          </c:val>
          <c:extLst>
            <c:ext xmlns:c16="http://schemas.microsoft.com/office/drawing/2014/chart" uri="{C3380CC4-5D6E-409C-BE32-E72D297353CC}">
              <c16:uniqueId val="{00000001-09B5-4A4E-BD15-A6E4B17D8003}"/>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15875" cap="flat" cmpd="sng" algn="ctr">
            <a:solidFill>
              <a:srgbClr val="FFFFFF">
                <a:lumMod val="50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General" sourceLinked="1"/>
        <c:majorTickMark val="out"/>
        <c:minorTickMark val="none"/>
        <c:tickLblPos val="nextTo"/>
        <c:spPr>
          <a:noFill/>
          <a:ln w="15875">
            <a:solidFill>
              <a:srgbClr val="FFFFFF">
                <a:lumMod val="50000"/>
              </a:srgb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noFill/>
    </a:ln>
    <a:effectLst/>
  </c:spPr>
  <c:txPr>
    <a:bodyPr/>
    <a:lstStyle/>
    <a:p>
      <a:pPr>
        <a:defRPr sz="800">
          <a:solidFill>
            <a:schemeClr val="tx1">
              <a:lumMod val="65000"/>
              <a:lumOff val="35000"/>
            </a:schemeClr>
          </a:solidFill>
          <a:latin typeface="+mj-lt"/>
        </a:defRPr>
      </a:pPr>
      <a:endParaRPr lang="de-D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52808610133918E-2"/>
          <c:y val="0.37098252840919288"/>
          <c:w val="0.89132143399045605"/>
          <c:h val="0.54825201533152379"/>
        </c:manualLayout>
      </c:layout>
      <c:barChart>
        <c:barDir val="col"/>
        <c:grouping val="clustered"/>
        <c:varyColors val="0"/>
        <c:ser>
          <c:idx val="0"/>
          <c:order val="0"/>
          <c:tx>
            <c:strRef>
              <c:f>Sheet1!$B$1</c:f>
              <c:strCache>
                <c:ptCount val="1"/>
                <c:pt idx="0">
                  <c:v>Active</c:v>
                </c:pt>
              </c:strCache>
            </c:strRef>
          </c:tx>
          <c:spPr>
            <a:solidFill>
              <a:schemeClr val="accent2"/>
            </a:solidFill>
            <a:ln>
              <a:solidFill>
                <a:schemeClr val="accent2"/>
              </a:solid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78F-44B1-8802-656FE53E5B64}"/>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F78F-44B1-8802-656FE53E5B6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78F-44B1-8802-656FE53E5B64}"/>
              </c:ext>
            </c:extLst>
          </c:dPt>
          <c:dPt>
            <c:idx val="3"/>
            <c:invertIfNegative val="0"/>
            <c:bubble3D val="0"/>
            <c:spPr>
              <a:solidFill>
                <a:schemeClr val="tx2"/>
              </a:solidFill>
              <a:ln>
                <a:noFill/>
              </a:ln>
              <a:effectLst/>
            </c:spPr>
            <c:extLst>
              <c:ext xmlns:c16="http://schemas.microsoft.com/office/drawing/2014/chart" uri="{C3380CC4-5D6E-409C-BE32-E72D297353CC}">
                <c16:uniqueId val="{00000007-F78F-44B1-8802-656FE53E5B6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ARASENS1</c:v>
                </c:pt>
                <c:pt idx="1">
                  <c:v>ARANOTE</c:v>
                </c:pt>
                <c:pt idx="2">
                  <c:v>ARCHES</c:v>
                </c:pt>
                <c:pt idx="3">
                  <c:v>TITAN</c:v>
                </c:pt>
              </c:strCache>
            </c:strRef>
          </c:cat>
          <c:val>
            <c:numRef>
              <c:f>Sheet1!$B$2:$B$5</c:f>
              <c:numCache>
                <c:formatCode>General</c:formatCode>
                <c:ptCount val="4"/>
                <c:pt idx="0">
                  <c:v>30.3</c:v>
                </c:pt>
                <c:pt idx="1">
                  <c:v>21.4</c:v>
                </c:pt>
                <c:pt idx="2">
                  <c:v>5.4</c:v>
                </c:pt>
                <c:pt idx="3">
                  <c:v>5.97</c:v>
                </c:pt>
              </c:numCache>
            </c:numRef>
          </c:val>
          <c:extLst>
            <c:ext xmlns:c16="http://schemas.microsoft.com/office/drawing/2014/chart" uri="{C3380CC4-5D6E-409C-BE32-E72D297353CC}">
              <c16:uniqueId val="{00000008-F78F-44B1-8802-656FE53E5B64}"/>
            </c:ext>
          </c:extLst>
        </c:ser>
        <c:ser>
          <c:idx val="1"/>
          <c:order val="1"/>
          <c:tx>
            <c:strRef>
              <c:f>Sheet1!$C$1</c:f>
              <c:strCache>
                <c:ptCount val="1"/>
                <c:pt idx="0">
                  <c:v>Control</c:v>
                </c:pt>
              </c:strCache>
            </c:strRef>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ARASENS1</c:v>
                </c:pt>
                <c:pt idx="1">
                  <c:v>ARANOTE</c:v>
                </c:pt>
                <c:pt idx="2">
                  <c:v>ARCHES</c:v>
                </c:pt>
                <c:pt idx="3">
                  <c:v>TITAN</c:v>
                </c:pt>
              </c:strCache>
            </c:strRef>
          </c:cat>
          <c:val>
            <c:numRef>
              <c:f>Sheet1!$C$2:$C$5</c:f>
              <c:numCache>
                <c:formatCode>General</c:formatCode>
                <c:ptCount val="4"/>
                <c:pt idx="0">
                  <c:v>24.2</c:v>
                </c:pt>
                <c:pt idx="1">
                  <c:v>21.2</c:v>
                </c:pt>
                <c:pt idx="2">
                  <c:v>5.0999999999999996</c:v>
                </c:pt>
                <c:pt idx="3">
                  <c:v>4.0199999999999996</c:v>
                </c:pt>
              </c:numCache>
            </c:numRef>
          </c:val>
          <c:extLst>
            <c:ext xmlns:c16="http://schemas.microsoft.com/office/drawing/2014/chart" uri="{C3380CC4-5D6E-409C-BE32-E72D297353CC}">
              <c16:uniqueId val="{00000009-F78F-44B1-8802-656FE53E5B64}"/>
            </c:ext>
          </c:extLst>
        </c:ser>
        <c:dLbls>
          <c:dLblPos val="outEnd"/>
          <c:showLegendKey val="0"/>
          <c:showVal val="1"/>
          <c:showCatName val="0"/>
          <c:showSerName val="0"/>
          <c:showPercent val="0"/>
          <c:showBubbleSize val="0"/>
        </c:dLbls>
        <c:gapWidth val="219"/>
        <c:overlap val="-27"/>
        <c:axId val="303536496"/>
        <c:axId val="303536016"/>
      </c:barChart>
      <c:catAx>
        <c:axId val="303536496"/>
        <c:scaling>
          <c:orientation val="minMax"/>
        </c:scaling>
        <c:delete val="0"/>
        <c:axPos val="b"/>
        <c:numFmt formatCode="General" sourceLinked="1"/>
        <c:majorTickMark val="out"/>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03536016"/>
        <c:crosses val="autoZero"/>
        <c:auto val="1"/>
        <c:lblAlgn val="ctr"/>
        <c:lblOffset val="100"/>
        <c:noMultiLvlLbl val="0"/>
      </c:catAx>
      <c:valAx>
        <c:axId val="3035360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Median PSA (ng/mL)</a:t>
                </a:r>
              </a:p>
              <a:p>
                <a:pPr>
                  <a:defRPr sz="1200">
                    <a:solidFill>
                      <a:schemeClr val="tx1"/>
                    </a:solidFill>
                  </a:defRPr>
                </a:pPr>
                <a:r>
                  <a:rPr lang="en-US" sz="1200">
                    <a:solidFill>
                      <a:schemeClr val="tx1"/>
                    </a:solidFill>
                  </a:rPr>
                  <a:t>at baseline</a:t>
                </a:r>
              </a:p>
            </c:rich>
          </c:tx>
          <c:layout>
            <c:manualLayout>
              <c:xMode val="edge"/>
              <c:yMode val="edge"/>
              <c:x val="1.0207070472543605E-2"/>
              <c:y val="0.434161529476713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3536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91717333417276E-2"/>
          <c:y val="2.5784607899540068E-2"/>
          <c:w val="0.96000828377796754"/>
          <c:h val="0.88927531962670092"/>
        </c:manualLayout>
      </c:layout>
      <c:barChart>
        <c:barDir val="bar"/>
        <c:grouping val="clustered"/>
        <c:varyColors val="0"/>
        <c:ser>
          <c:idx val="0"/>
          <c:order val="0"/>
          <c:tx>
            <c:strRef>
              <c:f>Sheet1!$B$1</c:f>
              <c:strCache>
                <c:ptCount val="1"/>
                <c:pt idx="0">
                  <c:v>Placebo</c:v>
                </c:pt>
              </c:strCache>
            </c:strRef>
          </c:tx>
          <c:spPr>
            <a:solidFill>
              <a:srgbClr val="77787B"/>
            </a:solidFill>
            <a:ln>
              <a:noFill/>
            </a:ln>
            <a:effectLst/>
          </c:spPr>
          <c:invertIfNegative val="0"/>
          <c:dPt>
            <c:idx val="0"/>
            <c:invertIfNegative val="0"/>
            <c:bubble3D val="0"/>
            <c:spPr>
              <a:solidFill>
                <a:srgbClr val="77787B"/>
              </a:solidFill>
              <a:ln>
                <a:noFill/>
              </a:ln>
              <a:effectLst/>
            </c:spPr>
            <c:extLst>
              <c:ext xmlns:c16="http://schemas.microsoft.com/office/drawing/2014/chart" uri="{C3380CC4-5D6E-409C-BE32-E72D297353CC}">
                <c16:uniqueId val="{00000001-8025-46CA-8EA4-95CDBE3A5C5C}"/>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r>
                      <a:rPr lang="en-US" dirty="0"/>
                      <a:t>9.0%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6908733580835603"/>
                      <c:h val="0.17265822494239713"/>
                    </c:manualLayout>
                  </c15:layout>
                  <c15:showDataLabelsRange val="0"/>
                </c:ext>
                <c:ext xmlns:c16="http://schemas.microsoft.com/office/drawing/2014/chart" uri="{C3380CC4-5D6E-409C-BE32-E72D297353CC}">
                  <c16:uniqueId val="{00000001-8025-46CA-8EA4-95CDBE3A5C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c:f>
              <c:strCache>
                <c:ptCount val="1"/>
                <c:pt idx="0">
                  <c:v>Discontinuation</c:v>
                </c:pt>
              </c:strCache>
            </c:strRef>
          </c:cat>
          <c:val>
            <c:numRef>
              <c:f>Sheet1!$B$2</c:f>
              <c:numCache>
                <c:formatCode>0.00%</c:formatCode>
                <c:ptCount val="1"/>
                <c:pt idx="0">
                  <c:v>0.09</c:v>
                </c:pt>
              </c:numCache>
            </c:numRef>
          </c:val>
          <c:extLst>
            <c:ext xmlns:c16="http://schemas.microsoft.com/office/drawing/2014/chart" uri="{C3380CC4-5D6E-409C-BE32-E72D297353CC}">
              <c16:uniqueId val="{00000002-8025-46CA-8EA4-95CDBE3A5C5C}"/>
            </c:ext>
          </c:extLst>
        </c:ser>
        <c:ser>
          <c:idx val="1"/>
          <c:order val="1"/>
          <c:tx>
            <c:strRef>
              <c:f>Sheet1!$C$1</c:f>
              <c:strCache>
                <c:ptCount val="1"/>
                <c:pt idx="0">
                  <c:v>Darolutamide</c:v>
                </c:pt>
              </c:strCache>
            </c:strRef>
          </c:tx>
          <c:spPr>
            <a:solidFill>
              <a:srgbClr val="0091DF"/>
            </a:solidFill>
            <a:ln>
              <a:noFill/>
            </a:ln>
            <a:effectLst/>
          </c:spPr>
          <c:invertIfNegative val="0"/>
          <c:dLbls>
            <c:dLbl>
              <c:idx val="0"/>
              <c:layout>
                <c:manualLayout>
                  <c:x val="-7.675813127395177E-3"/>
                  <c:y val="1.428651636431893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0091DF"/>
                        </a:solidFill>
                        <a:latin typeface="+mn-lt"/>
                        <a:ea typeface="+mn-ea"/>
                        <a:cs typeface="+mn-cs"/>
                      </a:defRPr>
                    </a:pPr>
                    <a:r>
                      <a:rPr lang="en-US" dirty="0"/>
                      <a:t>6.1 %</a:t>
                    </a:r>
                  </a:p>
                </c:rich>
              </c:tx>
              <c:numFmt formatCode="#.#%"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91DF"/>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0.3344899044985169"/>
                      <c:h val="0.31076116541302973"/>
                    </c:manualLayout>
                  </c15:layout>
                  <c15:showDataLabelsRange val="0"/>
                </c:ext>
                <c:ext xmlns:c16="http://schemas.microsoft.com/office/drawing/2014/chart" uri="{C3380CC4-5D6E-409C-BE32-E72D297353CC}">
                  <c16:uniqueId val="{00000003-8025-46CA-8EA4-95CDBE3A5C5C}"/>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1DF"/>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Discontinuation</c:v>
                </c:pt>
              </c:strCache>
            </c:strRef>
          </c:cat>
          <c:val>
            <c:numRef>
              <c:f>Sheet1!$C$2</c:f>
              <c:numCache>
                <c:formatCode>0.00%</c:formatCode>
                <c:ptCount val="1"/>
                <c:pt idx="0">
                  <c:v>6.0999999999999999E-2</c:v>
                </c:pt>
              </c:numCache>
            </c:numRef>
          </c:val>
          <c:extLst>
            <c:ext xmlns:c16="http://schemas.microsoft.com/office/drawing/2014/chart" uri="{C3380CC4-5D6E-409C-BE32-E72D297353CC}">
              <c16:uniqueId val="{00000004-8025-46CA-8EA4-95CDBE3A5C5C}"/>
            </c:ext>
          </c:extLst>
        </c:ser>
        <c:dLbls>
          <c:dLblPos val="outEnd"/>
          <c:showLegendKey val="0"/>
          <c:showVal val="1"/>
          <c:showCatName val="0"/>
          <c:showSerName val="0"/>
          <c:showPercent val="0"/>
          <c:showBubbleSize val="0"/>
        </c:dLbls>
        <c:gapWidth val="50"/>
        <c:axId val="299044111"/>
        <c:axId val="299028719"/>
      </c:barChart>
      <c:catAx>
        <c:axId val="299044111"/>
        <c:scaling>
          <c:orientation val="minMax"/>
        </c:scaling>
        <c:delete val="0"/>
        <c:axPos val="l"/>
        <c:numFmt formatCode="General" sourceLinked="1"/>
        <c:majorTickMark val="out"/>
        <c:minorTickMark val="none"/>
        <c:tickLblPos val="none"/>
        <c:spPr>
          <a:noFill/>
          <a:ln w="9525" cap="flat" cmpd="sng" algn="ctr">
            <a:solidFill>
              <a:schemeClr val="accent3"/>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99028719"/>
        <c:crosses val="autoZero"/>
        <c:auto val="1"/>
        <c:lblAlgn val="ctr"/>
        <c:lblOffset val="100"/>
        <c:noMultiLvlLbl val="0"/>
      </c:catAx>
      <c:valAx>
        <c:axId val="299028719"/>
        <c:scaling>
          <c:orientation val="minMax"/>
          <c:max val="1"/>
          <c:min val="0"/>
        </c:scaling>
        <c:delete val="0"/>
        <c:axPos val="b"/>
        <c:numFmt formatCode="0%" sourceLinked="0"/>
        <c:majorTickMark val="out"/>
        <c:minorTickMark val="none"/>
        <c:tickLblPos val="nextTo"/>
        <c:spPr>
          <a:noFill/>
          <a:ln>
            <a:solidFill>
              <a:schemeClr val="accent3">
                <a:lumMod val="50000"/>
              </a:schemeClr>
            </a:solidFill>
          </a:ln>
          <a:effectLst/>
        </c:spPr>
        <c:txPr>
          <a:bodyPr rot="-60000000" spcFirstLastPara="1" vertOverflow="ellipsis" vert="horz" wrap="square" anchor="ctr" anchorCtr="1"/>
          <a:lstStyle/>
          <a:p>
            <a:pPr>
              <a:defRPr sz="1000" b="0" i="0" u="none" strike="noStrike" kern="1200" baseline="0">
                <a:solidFill>
                  <a:srgbClr val="77787B"/>
                </a:solidFill>
                <a:latin typeface="+mn-lt"/>
                <a:ea typeface="+mn-ea"/>
                <a:cs typeface="+mn-cs"/>
              </a:defRPr>
            </a:pPr>
            <a:endParaRPr lang="de-DE"/>
          </a:p>
        </c:txPr>
        <c:crossAx val="299044111"/>
        <c:crosses val="autoZero"/>
        <c:crossBetween val="between"/>
        <c:majorUnit val="0.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95188101487317E-2"/>
          <c:y val="7.1743638877824881E-2"/>
          <c:w val="0.81502333041703123"/>
          <c:h val="0.92825636112217513"/>
        </c:manualLayout>
      </c:layout>
      <c:barChart>
        <c:barDir val="bar"/>
        <c:grouping val="clustered"/>
        <c:varyColors val="0"/>
        <c:ser>
          <c:idx val="0"/>
          <c:order val="0"/>
          <c:tx>
            <c:strRef>
              <c:f>Sheet1!$B$1</c:f>
              <c:strCache>
                <c:ptCount val="1"/>
                <c:pt idx="0">
                  <c:v>Apa  + ADT</c:v>
                </c:pt>
              </c:strCache>
            </c:strRef>
          </c:tx>
          <c:spPr>
            <a:solidFill>
              <a:srgbClr val="00617F"/>
            </a:solidFill>
            <a:ln>
              <a:noFill/>
            </a:ln>
            <a:effectLst/>
          </c:spPr>
          <c:invertIfNegative val="0"/>
          <c:dLbls>
            <c:dLbl>
              <c:idx val="0"/>
              <c:numFmt formatCode="\ #0.0&quot;%&quot;" sourceLinked="0"/>
              <c:spPr>
                <a:noFill/>
                <a:ln>
                  <a:noFill/>
                </a:ln>
                <a:effectLst/>
              </c:spPr>
              <c:txPr>
                <a:bodyPr wrap="square" lIns="38100" tIns="19050" rIns="38100" bIns="19050" anchor="ctr">
                  <a:noAutofit/>
                </a:bodyPr>
                <a:lstStyle/>
                <a:p>
                  <a:pPr>
                    <a:defRPr sz="1200"/>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9880055177630715"/>
                      <c:h val="0.16039417872585168"/>
                    </c:manualLayout>
                  </c15:layout>
                </c:ext>
                <c:ext xmlns:c16="http://schemas.microsoft.com/office/drawing/2014/chart" uri="{C3380CC4-5D6E-409C-BE32-E72D297353CC}">
                  <c16:uniqueId val="{00000000-5011-484F-95CB-51C9590FC87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1-484F-95CB-51C9590FC87F}"/>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11-484F-95CB-51C9590FC87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11-484F-95CB-51C9590FC87F}"/>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Sheet1!$B$2</c:f>
              <c:numCache>
                <c:formatCode>General</c:formatCode>
                <c:ptCount val="1"/>
                <c:pt idx="0">
                  <c:v>7.2</c:v>
                </c:pt>
              </c:numCache>
            </c:numRef>
          </c:val>
          <c:extLst>
            <c:ext xmlns:c16="http://schemas.microsoft.com/office/drawing/2014/chart" uri="{C3380CC4-5D6E-409C-BE32-E72D297353CC}">
              <c16:uniqueId val="{00000004-5011-484F-95CB-51C9590FC87F}"/>
            </c:ext>
          </c:extLst>
        </c:ser>
        <c:ser>
          <c:idx val="1"/>
          <c:order val="1"/>
          <c:tx>
            <c:strRef>
              <c:f>Sheet1!$C$1</c:f>
              <c:strCache>
                <c:ptCount val="1"/>
                <c:pt idx="0">
                  <c:v>Placebo + ADT</c:v>
                </c:pt>
              </c:strCache>
            </c:strRef>
          </c:tx>
          <c:spPr>
            <a:solidFill>
              <a:srgbClr val="77787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1-484F-95CB-51C9590FC87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1-484F-95CB-51C9590FC87F}"/>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1-484F-95CB-51C9590FC87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1-484F-95CB-51C9590FC87F}"/>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Sheet1!$C$2</c:f>
              <c:numCache>
                <c:formatCode>General</c:formatCode>
                <c:ptCount val="1"/>
                <c:pt idx="0">
                  <c:v>5.2</c:v>
                </c:pt>
              </c:numCache>
            </c:numRef>
          </c:val>
          <c:extLst>
            <c:ext xmlns:c16="http://schemas.microsoft.com/office/drawing/2014/chart" uri="{C3380CC4-5D6E-409C-BE32-E72D297353CC}">
              <c16:uniqueId val="{00000009-5011-484F-95CB-51C9590FC87F}"/>
            </c:ext>
          </c:extLst>
        </c:ser>
        <c:dLbls>
          <c:dLblPos val="outEnd"/>
          <c:showLegendKey val="0"/>
          <c:showVal val="1"/>
          <c:showCatName val="0"/>
          <c:showSerName val="0"/>
          <c:showPercent val="0"/>
          <c:showBubbleSize val="0"/>
        </c:dLbls>
        <c:gapWidth val="60"/>
        <c:overlap val="-30"/>
        <c:axId val="1998466016"/>
        <c:axId val="1"/>
      </c:barChart>
      <c:catAx>
        <c:axId val="1998466016"/>
        <c:scaling>
          <c:orientation val="maxMin"/>
        </c:scaling>
        <c:delete val="1"/>
        <c:axPos val="l"/>
        <c:numFmt formatCode="General" sourceLinked="1"/>
        <c:majorTickMark val="none"/>
        <c:minorTickMark val="none"/>
        <c:tickLblPos val="none"/>
        <c:crossAx val="1"/>
        <c:crosses val="autoZero"/>
        <c:auto val="1"/>
        <c:lblAlgn val="ctr"/>
        <c:lblOffset val="100"/>
        <c:noMultiLvlLbl val="0"/>
      </c:catAx>
      <c:valAx>
        <c:axId val="1"/>
        <c:scaling>
          <c:orientation val="minMax"/>
          <c:max val="20"/>
          <c:min val="0"/>
        </c:scaling>
        <c:delete val="0"/>
        <c:axPos val="t"/>
        <c:numFmt formatCode="\ #0&quot;%&quot;" sourceLinked="0"/>
        <c:majorTickMark val="out"/>
        <c:minorTickMark val="none"/>
        <c:tickLblPos val="high"/>
        <c:spPr>
          <a:noFill/>
          <a:ln>
            <a:noFill/>
          </a:ln>
          <a:effectLst/>
        </c:spPr>
        <c:txPr>
          <a:bodyPr rot="-60000000" vert="horz"/>
          <a:lstStyle/>
          <a:p>
            <a:pPr>
              <a:defRPr sz="900">
                <a:solidFill>
                  <a:schemeClr val="tx1">
                    <a:lumMod val="50000"/>
                    <a:lumOff val="50000"/>
                  </a:schemeClr>
                </a:solidFill>
              </a:defRPr>
            </a:pPr>
            <a:endParaRPr lang="de-DE"/>
          </a:p>
        </c:txPr>
        <c:crossAx val="1998466016"/>
        <c:crosses val="autoZero"/>
        <c:crossBetween val="between"/>
        <c:majorUnit val="10"/>
      </c:valAx>
      <c:spPr>
        <a:noFill/>
        <a:ln w="25351">
          <a:noFill/>
        </a:ln>
      </c:spPr>
    </c:plotArea>
    <c:plotVisOnly val="1"/>
    <c:dispBlanksAs val="gap"/>
    <c:showDLblsOverMax val="0"/>
  </c:chart>
  <c:spPr>
    <a:noFill/>
    <a:ln>
      <a:noFill/>
    </a:ln>
    <a:effectLst/>
  </c:spPr>
  <c:txPr>
    <a:bodyPr/>
    <a:lstStyle/>
    <a:p>
      <a:pPr>
        <a:defRPr sz="12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95188101487317E-2"/>
          <c:y val="7.1743638877824881E-2"/>
          <c:w val="0.81502333041703123"/>
          <c:h val="0.92825636112217513"/>
        </c:manualLayout>
      </c:layout>
      <c:barChart>
        <c:barDir val="bar"/>
        <c:grouping val="clustered"/>
        <c:varyColors val="0"/>
        <c:ser>
          <c:idx val="0"/>
          <c:order val="0"/>
          <c:tx>
            <c:strRef>
              <c:f>Sheet1!$B$1</c:f>
              <c:strCache>
                <c:ptCount val="1"/>
                <c:pt idx="0">
                  <c:v>Daro + ADT</c:v>
                </c:pt>
              </c:strCache>
            </c:strRef>
          </c:tx>
          <c:spPr>
            <a:solidFill>
              <a:srgbClr val="0091DF"/>
            </a:solidFill>
            <a:ln>
              <a:noFill/>
            </a:ln>
            <a:effectLst/>
          </c:spPr>
          <c:invertIfNegative val="0"/>
          <c:dLbls>
            <c:dLbl>
              <c:idx val="0"/>
              <c:numFmt formatCode="\ #0.0&quot;%&quot;" sourceLinked="0"/>
              <c:spPr>
                <a:noFill/>
                <a:ln>
                  <a:noFill/>
                </a:ln>
                <a:effectLst/>
              </c:spPr>
              <c:txPr>
                <a:bodyPr wrap="square" lIns="38100" tIns="19050" rIns="38100" bIns="19050" anchor="ctr">
                  <a:noAutofit/>
                </a:bodyPr>
                <a:lstStyle/>
                <a:p>
                  <a:pPr>
                    <a:defRPr sz="1200"/>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9880055177630715"/>
                      <c:h val="0.16039417872585168"/>
                    </c:manualLayout>
                  </c15:layout>
                </c:ext>
                <c:ext xmlns:c16="http://schemas.microsoft.com/office/drawing/2014/chart" uri="{C3380CC4-5D6E-409C-BE32-E72D297353CC}">
                  <c16:uniqueId val="{00000000-2DE1-4597-BAF6-601911B5944C}"/>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1-4597-BAF6-601911B5944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E1-4597-BAF6-601911B5944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1-4597-BAF6-601911B5944C}"/>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Sheet1!$B$2</c:f>
              <c:numCache>
                <c:formatCode>General</c:formatCode>
                <c:ptCount val="1"/>
                <c:pt idx="0">
                  <c:v>6.1</c:v>
                </c:pt>
              </c:numCache>
            </c:numRef>
          </c:val>
          <c:extLst>
            <c:ext xmlns:c16="http://schemas.microsoft.com/office/drawing/2014/chart" uri="{C3380CC4-5D6E-409C-BE32-E72D297353CC}">
              <c16:uniqueId val="{00000004-2DE1-4597-BAF6-601911B5944C}"/>
            </c:ext>
          </c:extLst>
        </c:ser>
        <c:ser>
          <c:idx val="1"/>
          <c:order val="1"/>
          <c:tx>
            <c:strRef>
              <c:f>Sheet1!$C$1</c:f>
              <c:strCache>
                <c:ptCount val="1"/>
                <c:pt idx="0">
                  <c:v>Placebo + ADT</c:v>
                </c:pt>
              </c:strCache>
            </c:strRef>
          </c:tx>
          <c:spPr>
            <a:solidFill>
              <a:srgbClr val="77787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E1-4597-BAF6-601911B5944C}"/>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E1-4597-BAF6-601911B5944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E1-4597-BAF6-601911B5944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E1-4597-BAF6-601911B5944C}"/>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Sheet1!$C$2</c:f>
              <c:numCache>
                <c:formatCode>General</c:formatCode>
                <c:ptCount val="1"/>
                <c:pt idx="0">
                  <c:v>9</c:v>
                </c:pt>
              </c:numCache>
            </c:numRef>
          </c:val>
          <c:extLst>
            <c:ext xmlns:c16="http://schemas.microsoft.com/office/drawing/2014/chart" uri="{C3380CC4-5D6E-409C-BE32-E72D297353CC}">
              <c16:uniqueId val="{00000009-2DE1-4597-BAF6-601911B5944C}"/>
            </c:ext>
          </c:extLst>
        </c:ser>
        <c:dLbls>
          <c:dLblPos val="outEnd"/>
          <c:showLegendKey val="0"/>
          <c:showVal val="1"/>
          <c:showCatName val="0"/>
          <c:showSerName val="0"/>
          <c:showPercent val="0"/>
          <c:showBubbleSize val="0"/>
        </c:dLbls>
        <c:gapWidth val="60"/>
        <c:overlap val="-30"/>
        <c:axId val="1998466016"/>
        <c:axId val="1"/>
      </c:barChart>
      <c:catAx>
        <c:axId val="1998466016"/>
        <c:scaling>
          <c:orientation val="maxMin"/>
        </c:scaling>
        <c:delete val="1"/>
        <c:axPos val="l"/>
        <c:numFmt formatCode="General" sourceLinked="1"/>
        <c:majorTickMark val="none"/>
        <c:minorTickMark val="none"/>
        <c:tickLblPos val="none"/>
        <c:crossAx val="1"/>
        <c:crosses val="autoZero"/>
        <c:auto val="1"/>
        <c:lblAlgn val="ctr"/>
        <c:lblOffset val="100"/>
        <c:noMultiLvlLbl val="0"/>
      </c:catAx>
      <c:valAx>
        <c:axId val="1"/>
        <c:scaling>
          <c:orientation val="minMax"/>
          <c:max val="20"/>
          <c:min val="0"/>
        </c:scaling>
        <c:delete val="0"/>
        <c:axPos val="t"/>
        <c:numFmt formatCode="\ #0&quot;%&quot;" sourceLinked="0"/>
        <c:majorTickMark val="out"/>
        <c:minorTickMark val="none"/>
        <c:tickLblPos val="high"/>
        <c:spPr>
          <a:noFill/>
          <a:ln>
            <a:noFill/>
          </a:ln>
          <a:effectLst/>
        </c:spPr>
        <c:txPr>
          <a:bodyPr rot="-60000000" vert="horz"/>
          <a:lstStyle/>
          <a:p>
            <a:pPr>
              <a:defRPr sz="900">
                <a:solidFill>
                  <a:schemeClr val="tx1">
                    <a:lumMod val="50000"/>
                    <a:lumOff val="50000"/>
                  </a:schemeClr>
                </a:solidFill>
              </a:defRPr>
            </a:pPr>
            <a:endParaRPr lang="de-DE"/>
          </a:p>
        </c:txPr>
        <c:crossAx val="1998466016"/>
        <c:crosses val="autoZero"/>
        <c:crossBetween val="between"/>
        <c:majorUnit val="10"/>
      </c:valAx>
      <c:spPr>
        <a:noFill/>
        <a:ln w="25351">
          <a:noFill/>
        </a:ln>
      </c:spPr>
    </c:plotArea>
    <c:plotVisOnly val="1"/>
    <c:dispBlanksAs val="gap"/>
    <c:showDLblsOverMax val="0"/>
  </c:chart>
  <c:spPr>
    <a:noFill/>
    <a:ln>
      <a:noFill/>
    </a:ln>
    <a:effectLst/>
  </c:spPr>
  <c:txPr>
    <a:bodyPr/>
    <a:lstStyle/>
    <a:p>
      <a:pPr>
        <a:defRPr sz="12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95188101487317E-2"/>
          <c:y val="7.1743638877824881E-2"/>
          <c:w val="0.81502333041703123"/>
          <c:h val="0.92825636112217513"/>
        </c:manualLayout>
      </c:layout>
      <c:barChart>
        <c:barDir val="bar"/>
        <c:grouping val="clustered"/>
        <c:varyColors val="0"/>
        <c:ser>
          <c:idx val="0"/>
          <c:order val="0"/>
          <c:tx>
            <c:strRef>
              <c:f>Sheet1!$B$1</c:f>
              <c:strCache>
                <c:ptCount val="1"/>
                <c:pt idx="0">
                  <c:v>Apa  + ADT</c:v>
                </c:pt>
              </c:strCache>
            </c:strRef>
          </c:tx>
          <c:spPr>
            <a:solidFill>
              <a:srgbClr val="624963"/>
            </a:solidFill>
            <a:ln>
              <a:noFill/>
            </a:ln>
            <a:effectLst/>
          </c:spPr>
          <c:invertIfNegative val="0"/>
          <c:dLbls>
            <c:dLbl>
              <c:idx val="0"/>
              <c:numFmt formatCode="\ #0.0&quot;%&quot;" sourceLinked="0"/>
              <c:spPr>
                <a:noFill/>
                <a:ln>
                  <a:noFill/>
                </a:ln>
                <a:effectLst/>
              </c:spPr>
              <c:txPr>
                <a:bodyPr wrap="square" lIns="38100" tIns="19050" rIns="38100" bIns="19050" anchor="ctr">
                  <a:noAutofit/>
                </a:bodyPr>
                <a:lstStyle/>
                <a:p>
                  <a:pPr>
                    <a:defRPr sz="1200"/>
                  </a:pPr>
                  <a:endParaRPr lang="de-DE"/>
                </a:p>
              </c:txPr>
              <c:showLegendKey val="0"/>
              <c:showVal val="1"/>
              <c:showCatName val="0"/>
              <c:showSerName val="0"/>
              <c:showPercent val="0"/>
              <c:showBubbleSize val="0"/>
              <c:extLst>
                <c:ext xmlns:c15="http://schemas.microsoft.com/office/drawing/2012/chart" uri="{CE6537A1-D6FC-4f65-9D91-7224C49458BB}">
                  <c15:layout>
                    <c:manualLayout>
                      <c:w val="0.24526397090988628"/>
                      <c:h val="0.25169821397393372"/>
                    </c:manualLayout>
                  </c15:layout>
                </c:ext>
                <c:ext xmlns:c16="http://schemas.microsoft.com/office/drawing/2014/chart" uri="{C3380CC4-5D6E-409C-BE32-E72D297353CC}">
                  <c16:uniqueId val="{00000000-5475-441F-AF5F-74F3F093B1D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75-441F-AF5F-74F3F093B1D9}"/>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75-441F-AF5F-74F3F093B1D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75-441F-AF5F-74F3F093B1D9}"/>
                </c:ext>
              </c:extLst>
            </c:dLbl>
            <c:numFmt formatCode="\ #0.0&quot;%&quot;" sourceLinked="0"/>
            <c:spPr>
              <a:noFill/>
              <a:ln>
                <a:noFill/>
              </a:ln>
              <a:effectLst/>
            </c:spPr>
            <c:txPr>
              <a:bodyPr wrap="square" lIns="38100" tIns="19050" rIns="38100" bIns="19050" anchor="ctr">
                <a:spAutoFit/>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Sheet1!$B$2</c:f>
              <c:numCache>
                <c:formatCode>General</c:formatCode>
                <c:ptCount val="1"/>
                <c:pt idx="0">
                  <c:v>12.2</c:v>
                </c:pt>
              </c:numCache>
            </c:numRef>
          </c:val>
          <c:extLst>
            <c:ext xmlns:c16="http://schemas.microsoft.com/office/drawing/2014/chart" uri="{C3380CC4-5D6E-409C-BE32-E72D297353CC}">
              <c16:uniqueId val="{00000004-5475-441F-AF5F-74F3F093B1D9}"/>
            </c:ext>
          </c:extLst>
        </c:ser>
        <c:ser>
          <c:idx val="1"/>
          <c:order val="1"/>
          <c:tx>
            <c:strRef>
              <c:f>Sheet1!$C$1</c:f>
              <c:strCache>
                <c:ptCount val="1"/>
                <c:pt idx="0">
                  <c:v>Placebo + ADT</c:v>
                </c:pt>
              </c:strCache>
            </c:strRef>
          </c:tx>
          <c:spPr>
            <a:solidFill>
              <a:srgbClr val="77787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5569567475940508"/>
                      <c:h val="0.48912876025758217"/>
                    </c:manualLayout>
                  </c15:layout>
                </c:ext>
                <c:ext xmlns:c16="http://schemas.microsoft.com/office/drawing/2014/chart" uri="{C3380CC4-5D6E-409C-BE32-E72D297353CC}">
                  <c16:uniqueId val="{00000005-5475-441F-AF5F-74F3F093B1D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75-441F-AF5F-74F3F093B1D9}"/>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75-441F-AF5F-74F3F093B1D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75-441F-AF5F-74F3F093B1D9}"/>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Sheet1!$C$2</c:f>
              <c:numCache>
                <c:formatCode>General</c:formatCode>
                <c:ptCount val="1"/>
                <c:pt idx="0">
                  <c:v>10.1</c:v>
                </c:pt>
              </c:numCache>
            </c:numRef>
          </c:val>
          <c:extLst>
            <c:ext xmlns:c16="http://schemas.microsoft.com/office/drawing/2014/chart" uri="{C3380CC4-5D6E-409C-BE32-E72D297353CC}">
              <c16:uniqueId val="{00000009-5475-441F-AF5F-74F3F093B1D9}"/>
            </c:ext>
          </c:extLst>
        </c:ser>
        <c:dLbls>
          <c:dLblPos val="outEnd"/>
          <c:showLegendKey val="0"/>
          <c:showVal val="1"/>
          <c:showCatName val="0"/>
          <c:showSerName val="0"/>
          <c:showPercent val="0"/>
          <c:showBubbleSize val="0"/>
        </c:dLbls>
        <c:gapWidth val="60"/>
        <c:overlap val="-30"/>
        <c:axId val="1998466016"/>
        <c:axId val="1"/>
      </c:barChart>
      <c:catAx>
        <c:axId val="1998466016"/>
        <c:scaling>
          <c:orientation val="maxMin"/>
        </c:scaling>
        <c:delete val="1"/>
        <c:axPos val="l"/>
        <c:numFmt formatCode="General" sourceLinked="1"/>
        <c:majorTickMark val="none"/>
        <c:minorTickMark val="none"/>
        <c:tickLblPos val="none"/>
        <c:crossAx val="1"/>
        <c:crosses val="autoZero"/>
        <c:auto val="1"/>
        <c:lblAlgn val="ctr"/>
        <c:lblOffset val="100"/>
        <c:noMultiLvlLbl val="0"/>
      </c:catAx>
      <c:valAx>
        <c:axId val="1"/>
        <c:scaling>
          <c:orientation val="minMax"/>
          <c:max val="20"/>
          <c:min val="0"/>
        </c:scaling>
        <c:delete val="0"/>
        <c:axPos val="t"/>
        <c:numFmt formatCode="\ #0&quot;%&quot;" sourceLinked="0"/>
        <c:majorTickMark val="out"/>
        <c:minorTickMark val="none"/>
        <c:tickLblPos val="high"/>
        <c:spPr>
          <a:noFill/>
          <a:ln>
            <a:noFill/>
          </a:ln>
          <a:effectLst/>
        </c:spPr>
        <c:txPr>
          <a:bodyPr rot="-60000000" vert="horz"/>
          <a:lstStyle/>
          <a:p>
            <a:pPr>
              <a:defRPr sz="900">
                <a:solidFill>
                  <a:schemeClr val="tx1">
                    <a:lumMod val="50000"/>
                    <a:lumOff val="50000"/>
                  </a:schemeClr>
                </a:solidFill>
              </a:defRPr>
            </a:pPr>
            <a:endParaRPr lang="de-DE"/>
          </a:p>
        </c:txPr>
        <c:crossAx val="1998466016"/>
        <c:crosses val="autoZero"/>
        <c:crossBetween val="between"/>
        <c:majorUnit val="10"/>
      </c:valAx>
      <c:spPr>
        <a:noFill/>
        <a:ln w="25351">
          <a:noFill/>
        </a:ln>
      </c:spPr>
    </c:plotArea>
    <c:plotVisOnly val="1"/>
    <c:dispBlanksAs val="gap"/>
    <c:showDLblsOverMax val="0"/>
  </c:chart>
  <c:spPr>
    <a:noFill/>
    <a:ln>
      <a:noFill/>
    </a:ln>
    <a:effectLst/>
  </c:spPr>
  <c:txPr>
    <a:bodyPr/>
    <a:lstStyle/>
    <a:p>
      <a:pPr>
        <a:defRPr sz="12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95188101487317E-2"/>
          <c:y val="7.1743638877824881E-2"/>
          <c:w val="0.81502333041703123"/>
          <c:h val="0.92825636112217513"/>
        </c:manualLayout>
      </c:layout>
      <c:barChart>
        <c:barDir val="bar"/>
        <c:grouping val="clustered"/>
        <c:varyColors val="0"/>
        <c:ser>
          <c:idx val="0"/>
          <c:order val="0"/>
          <c:tx>
            <c:strRef>
              <c:f>Sheet1!$B$1</c:f>
              <c:strCache>
                <c:ptCount val="1"/>
                <c:pt idx="0">
                  <c:v>Apa  + ADT</c:v>
                </c:pt>
              </c:strCache>
            </c:strRef>
          </c:tx>
          <c:spPr>
            <a:solidFill>
              <a:srgbClr val="2B6636"/>
            </a:solidFill>
            <a:ln>
              <a:noFill/>
            </a:ln>
            <a:effectLst/>
          </c:spPr>
          <c:invertIfNegative val="0"/>
          <c:dLbls>
            <c:dLbl>
              <c:idx val="0"/>
              <c:numFmt formatCode="\ #0.0&quot;%&quot;" sourceLinked="0"/>
              <c:spPr>
                <a:noFill/>
                <a:ln>
                  <a:noFill/>
                </a:ln>
                <a:effectLst/>
              </c:spPr>
              <c:txPr>
                <a:bodyPr wrap="square" lIns="38100" tIns="19050" rIns="38100" bIns="19050" anchor="ctr">
                  <a:noAutofit/>
                </a:bodyPr>
                <a:lstStyle/>
                <a:p>
                  <a:pPr>
                    <a:defRPr sz="1200"/>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9880055177630715"/>
                      <c:h val="0.16039417872585168"/>
                    </c:manualLayout>
                  </c15:layout>
                </c:ext>
                <c:ext xmlns:c16="http://schemas.microsoft.com/office/drawing/2014/chart" uri="{C3380CC4-5D6E-409C-BE32-E72D297353CC}">
                  <c16:uniqueId val="{00000000-4B34-4153-A14E-CFDB6955F21C}"/>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34-4153-A14E-CFDB6955F21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34-4153-A14E-CFDB6955F21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34-4153-A14E-CFDB6955F21C}"/>
                </c:ext>
              </c:extLst>
            </c:dLbl>
            <c:numFmt formatCode="\ #0.0&quot;%&quot;" sourceLinked="0"/>
            <c:spPr>
              <a:noFill/>
              <a:ln>
                <a:noFill/>
              </a:ln>
              <a:effectLst/>
            </c:spPr>
            <c:txPr>
              <a:bodyPr wrap="square" lIns="38100" tIns="19050" rIns="38100" bIns="19050" anchor="ctr">
                <a:spAutoFit/>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Sheet1!$B$2</c:f>
              <c:numCache>
                <c:formatCode>General</c:formatCode>
                <c:ptCount val="1"/>
                <c:pt idx="0">
                  <c:v>8</c:v>
                </c:pt>
              </c:numCache>
            </c:numRef>
          </c:val>
          <c:extLst>
            <c:ext xmlns:c16="http://schemas.microsoft.com/office/drawing/2014/chart" uri="{C3380CC4-5D6E-409C-BE32-E72D297353CC}">
              <c16:uniqueId val="{00000004-4B34-4153-A14E-CFDB6955F21C}"/>
            </c:ext>
          </c:extLst>
        </c:ser>
        <c:ser>
          <c:idx val="1"/>
          <c:order val="1"/>
          <c:tx>
            <c:strRef>
              <c:f>Sheet1!$C$1</c:f>
              <c:strCache>
                <c:ptCount val="1"/>
                <c:pt idx="0">
                  <c:v>Placebo + ADT</c:v>
                </c:pt>
              </c:strCache>
            </c:strRef>
          </c:tx>
          <c:spPr>
            <a:solidFill>
              <a:srgbClr val="77787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34-4153-A14E-CFDB6955F21C}"/>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34-4153-A14E-CFDB6955F21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34-4153-A14E-CFDB6955F21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34-4153-A14E-CFDB6955F21C}"/>
                </c:ext>
              </c:extLst>
            </c:dLbl>
            <c:numFmt formatCode="\ #0.0&quot;%&quot;" sourceLinked="0"/>
            <c:spPr>
              <a:noFill/>
              <a:ln>
                <a:noFill/>
              </a:ln>
              <a:effectLst/>
            </c:spPr>
            <c:txPr>
              <a:bodyPr wrap="square" lIns="38100" tIns="19050" rIns="38100" bIns="19050" anchor="ctr">
                <a:spAutoFit/>
              </a:bodyPr>
              <a:lstStyle/>
              <a:p>
                <a:pPr>
                  <a:defRPr sz="12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Discount due to TEAEs</c:v>
                </c:pt>
              </c:strCache>
            </c:strRef>
          </c:cat>
          <c:val>
            <c:numRef>
              <c:f>Sheet1!$C$2</c:f>
              <c:numCache>
                <c:formatCode>General</c:formatCode>
                <c:ptCount val="1"/>
                <c:pt idx="0">
                  <c:v>5.3</c:v>
                </c:pt>
              </c:numCache>
            </c:numRef>
          </c:val>
          <c:extLst>
            <c:ext xmlns:c16="http://schemas.microsoft.com/office/drawing/2014/chart" uri="{C3380CC4-5D6E-409C-BE32-E72D297353CC}">
              <c16:uniqueId val="{00000009-4B34-4153-A14E-CFDB6955F21C}"/>
            </c:ext>
          </c:extLst>
        </c:ser>
        <c:dLbls>
          <c:dLblPos val="outEnd"/>
          <c:showLegendKey val="0"/>
          <c:showVal val="1"/>
          <c:showCatName val="0"/>
          <c:showSerName val="0"/>
          <c:showPercent val="0"/>
          <c:showBubbleSize val="0"/>
        </c:dLbls>
        <c:gapWidth val="60"/>
        <c:overlap val="-30"/>
        <c:axId val="1998466016"/>
        <c:axId val="1"/>
      </c:barChart>
      <c:catAx>
        <c:axId val="1998466016"/>
        <c:scaling>
          <c:orientation val="maxMin"/>
        </c:scaling>
        <c:delete val="1"/>
        <c:axPos val="l"/>
        <c:numFmt formatCode="General" sourceLinked="1"/>
        <c:majorTickMark val="none"/>
        <c:minorTickMark val="none"/>
        <c:tickLblPos val="none"/>
        <c:crossAx val="1"/>
        <c:crosses val="autoZero"/>
        <c:auto val="1"/>
        <c:lblAlgn val="ctr"/>
        <c:lblOffset val="100"/>
        <c:noMultiLvlLbl val="0"/>
      </c:catAx>
      <c:valAx>
        <c:axId val="1"/>
        <c:scaling>
          <c:orientation val="minMax"/>
          <c:max val="20"/>
          <c:min val="0"/>
        </c:scaling>
        <c:delete val="0"/>
        <c:axPos val="t"/>
        <c:numFmt formatCode="\ #0&quot;%&quot;" sourceLinked="0"/>
        <c:majorTickMark val="out"/>
        <c:minorTickMark val="none"/>
        <c:tickLblPos val="high"/>
        <c:spPr>
          <a:noFill/>
          <a:ln>
            <a:noFill/>
          </a:ln>
          <a:effectLst/>
        </c:spPr>
        <c:txPr>
          <a:bodyPr rot="-60000000" vert="horz"/>
          <a:lstStyle/>
          <a:p>
            <a:pPr>
              <a:defRPr sz="900">
                <a:solidFill>
                  <a:schemeClr val="tx1">
                    <a:lumMod val="50000"/>
                    <a:lumOff val="50000"/>
                  </a:schemeClr>
                </a:solidFill>
              </a:defRPr>
            </a:pPr>
            <a:endParaRPr lang="de-DE"/>
          </a:p>
        </c:txPr>
        <c:crossAx val="1998466016"/>
        <c:crosses val="autoZero"/>
        <c:crossBetween val="between"/>
        <c:majorUnit val="10"/>
      </c:valAx>
      <c:spPr>
        <a:noFill/>
        <a:ln w="25351">
          <a:noFill/>
        </a:ln>
      </c:spPr>
    </c:plotArea>
    <c:plotVisOnly val="1"/>
    <c:dispBlanksAs val="gap"/>
    <c:showDLblsOverMax val="0"/>
  </c:chart>
  <c:spPr>
    <a:noFill/>
    <a:ln>
      <a:noFill/>
    </a:ln>
    <a:effectLst/>
  </c:spPr>
  <c:txPr>
    <a:bodyPr/>
    <a:lstStyle/>
    <a:p>
      <a:pPr>
        <a:defRPr sz="12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3708727092342"/>
          <c:y val="9.666954296138959E-2"/>
          <c:w val="0.48615258572760617"/>
          <c:h val="0.87411479059083563"/>
        </c:manualLayout>
      </c:layout>
      <c:barChart>
        <c:barDir val="bar"/>
        <c:grouping val="clustered"/>
        <c:varyColors val="0"/>
        <c:ser>
          <c:idx val="0"/>
          <c:order val="0"/>
          <c:tx>
            <c:strRef>
              <c:f>Sheet1!$B$1</c:f>
              <c:strCache>
                <c:ptCount val="1"/>
                <c:pt idx="0">
                  <c:v>Darolutamide + ADT (n = 445)</c:v>
                </c:pt>
              </c:strCache>
            </c:strRef>
          </c:tx>
          <c:spPr>
            <a:solidFill>
              <a:srgbClr val="0091DF"/>
            </a:solidFill>
            <a:ln>
              <a:noFill/>
            </a:ln>
            <a:effectLst/>
          </c:spPr>
          <c:invertIfNegative val="0"/>
          <c:dLbls>
            <c:numFmt formatCode="\ #0.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Fatigue</c:v>
                </c:pt>
                <c:pt idx="1">
                  <c:v>mental impairment</c:v>
                </c:pt>
                <c:pt idx="2">
                  <c:v>High blood pressure</c:v>
                </c:pt>
                <c:pt idx="3">
                  <c:v>Cardiac arrhythmias</c:v>
                </c:pt>
                <c:pt idx="4">
                  <c:v>Coronary heart disease</c:v>
                </c:pt>
                <c:pt idx="5">
                  <c:v>Heart failure</c:v>
                </c:pt>
                <c:pt idx="6">
                  <c:v>Falls, including accidents</c:v>
                </c:pt>
                <c:pt idx="7">
                  <c:v>Bone fractures</c:v>
                </c:pt>
                <c:pt idx="8">
                  <c:v>Vasodilation and hot flashes</c:v>
                </c:pt>
                <c:pt idx="9">
                  <c:v>Diabetes mellitus and hyperglycemia</c:v>
                </c:pt>
                <c:pt idx="10">
                  <c:v>Skin rash</c:v>
                </c:pt>
              </c:strCache>
            </c:strRef>
          </c:cat>
          <c:val>
            <c:numRef>
              <c:f>Sheet1!$B$2:$B$12</c:f>
              <c:numCache>
                <c:formatCode>General</c:formatCode>
                <c:ptCount val="11"/>
                <c:pt idx="0">
                  <c:v>5.6</c:v>
                </c:pt>
                <c:pt idx="1">
                  <c:v>1.6</c:v>
                </c:pt>
                <c:pt idx="2">
                  <c:v>9.4</c:v>
                </c:pt>
                <c:pt idx="3">
                  <c:v>8.8000000000000007</c:v>
                </c:pt>
                <c:pt idx="4">
                  <c:v>3.6</c:v>
                </c:pt>
                <c:pt idx="5">
                  <c:v>0.9</c:v>
                </c:pt>
                <c:pt idx="6">
                  <c:v>1.3</c:v>
                </c:pt>
                <c:pt idx="7">
                  <c:v>4</c:v>
                </c:pt>
                <c:pt idx="8">
                  <c:v>9.1999999999999993</c:v>
                </c:pt>
                <c:pt idx="9">
                  <c:v>9</c:v>
                </c:pt>
                <c:pt idx="10">
                  <c:v>4.3</c:v>
                </c:pt>
              </c:numCache>
            </c:numRef>
          </c:val>
          <c:extLst>
            <c:ext xmlns:c16="http://schemas.microsoft.com/office/drawing/2014/chart" uri="{C3380CC4-5D6E-409C-BE32-E72D297353CC}">
              <c16:uniqueId val="{00000000-83BF-4EBC-A25F-41AE861D8864}"/>
            </c:ext>
          </c:extLst>
        </c:ser>
        <c:ser>
          <c:idx val="1"/>
          <c:order val="1"/>
          <c:tx>
            <c:strRef>
              <c:f>Sheet1!$C$1</c:f>
              <c:strCache>
                <c:ptCount val="1"/>
                <c:pt idx="0">
                  <c:v>Placebo + ADT (n = 221 )</c:v>
                </c:pt>
              </c:strCache>
            </c:strRef>
          </c:tx>
          <c:spPr>
            <a:solidFill>
              <a:schemeClr val="bg1">
                <a:lumMod val="50000"/>
                <a:alpha val="75000"/>
              </a:schemeClr>
            </a:solidFill>
            <a:ln>
              <a:noFill/>
            </a:ln>
            <a:effectLst/>
          </c:spPr>
          <c:invertIfNegative val="0"/>
          <c:dLbls>
            <c:numFmt formatCode="\ #0.0&quot;%&quot;" sourceLinked="0"/>
            <c:spPr>
              <a:noFill/>
              <a:ln>
                <a:noFill/>
              </a:ln>
              <a:effectLst/>
            </c:spPr>
            <c:txPr>
              <a:bodyPr rot="0" spcFirstLastPara="1" vertOverflow="ellipsis" vert="horz" wrap="square" lIns="0" tIns="0" rIns="38100" bIns="19050" anchor="ctr" anchorCtr="0">
                <a:spAutoFit/>
              </a:bodyPr>
              <a:lstStyle/>
              <a:p>
                <a:pPr algn="l">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Fatigue</c:v>
                </c:pt>
                <c:pt idx="1">
                  <c:v>mental impairment</c:v>
                </c:pt>
                <c:pt idx="2">
                  <c:v>High blood pressure</c:v>
                </c:pt>
                <c:pt idx="3">
                  <c:v>Cardiac arrhythmias</c:v>
                </c:pt>
                <c:pt idx="4">
                  <c:v>Coronary heart disease</c:v>
                </c:pt>
                <c:pt idx="5">
                  <c:v>Heart failure</c:v>
                </c:pt>
                <c:pt idx="6">
                  <c:v>Falls, including accidents</c:v>
                </c:pt>
                <c:pt idx="7">
                  <c:v>Bone fractures</c:v>
                </c:pt>
                <c:pt idx="8">
                  <c:v>Vasodilation and hot flashes</c:v>
                </c:pt>
                <c:pt idx="9">
                  <c:v>Diabetes mellitus and hyperglycemia</c:v>
                </c:pt>
                <c:pt idx="10">
                  <c:v>Skin rash</c:v>
                </c:pt>
              </c:strCache>
            </c:strRef>
          </c:cat>
          <c:val>
            <c:numRef>
              <c:f>Sheet1!$C$2:$C$12</c:f>
              <c:numCache>
                <c:formatCode>General</c:formatCode>
                <c:ptCount val="11"/>
                <c:pt idx="0">
                  <c:v>8.1</c:v>
                </c:pt>
                <c:pt idx="1">
                  <c:v>0.5</c:v>
                </c:pt>
                <c:pt idx="2">
                  <c:v>9.5</c:v>
                </c:pt>
                <c:pt idx="3">
                  <c:v>6.8</c:v>
                </c:pt>
                <c:pt idx="4">
                  <c:v>1.4</c:v>
                </c:pt>
                <c:pt idx="5">
                  <c:v>0.9</c:v>
                </c:pt>
                <c:pt idx="6">
                  <c:v>0.9</c:v>
                </c:pt>
                <c:pt idx="7">
                  <c:v>2.2999999999999998</c:v>
                </c:pt>
                <c:pt idx="8">
                  <c:v>7.2</c:v>
                </c:pt>
                <c:pt idx="9">
                  <c:v>9.5</c:v>
                </c:pt>
                <c:pt idx="10">
                  <c:v>3.6</c:v>
                </c:pt>
              </c:numCache>
            </c:numRef>
          </c:val>
          <c:extLst>
            <c:ext xmlns:c16="http://schemas.microsoft.com/office/drawing/2014/chart" uri="{C3380CC4-5D6E-409C-BE32-E72D297353CC}">
              <c16:uniqueId val="{00000001-83BF-4EBC-A25F-41AE861D8864}"/>
            </c:ext>
          </c:extLst>
        </c:ser>
        <c:dLbls>
          <c:dLblPos val="outEnd"/>
          <c:showLegendKey val="0"/>
          <c:showVal val="1"/>
          <c:showCatName val="0"/>
          <c:showSerName val="0"/>
          <c:showPercent val="0"/>
          <c:showBubbleSize val="0"/>
        </c:dLbls>
        <c:gapWidth val="60"/>
        <c:overlap val="-7"/>
        <c:axId val="1687479695"/>
        <c:axId val="1687483439"/>
      </c:barChart>
      <c:catAx>
        <c:axId val="16874796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0384F"/>
                </a:solidFill>
                <a:latin typeface="+mn-lt"/>
                <a:ea typeface="+mn-ea"/>
                <a:cs typeface="+mn-cs"/>
              </a:defRPr>
            </a:pPr>
            <a:endParaRPr lang="de-DE"/>
          </a:p>
        </c:txPr>
        <c:crossAx val="1687483439"/>
        <c:crosses val="autoZero"/>
        <c:auto val="1"/>
        <c:lblAlgn val="ctr"/>
        <c:lblOffset val="100"/>
        <c:noMultiLvlLbl val="0"/>
      </c:catAx>
      <c:valAx>
        <c:axId val="1687483439"/>
        <c:scaling>
          <c:orientation val="minMax"/>
          <c:max val="20"/>
          <c:min val="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9F9F9F"/>
                </a:solidFill>
                <a:latin typeface="+mn-lt"/>
                <a:ea typeface="+mn-ea"/>
                <a:cs typeface="+mn-cs"/>
              </a:defRPr>
            </a:pPr>
            <a:endParaRPr lang="de-DE"/>
          </a:p>
        </c:txPr>
        <c:crossAx val="1687479695"/>
        <c:crosses val="autoZero"/>
        <c:crossBetween val="between"/>
        <c:majorUnit val="10"/>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rgbClr val="0091DF"/>
                </a:solidFill>
                <a:latin typeface="+mn-lt"/>
                <a:ea typeface="+mn-ea"/>
                <a:cs typeface="+mn-cs"/>
              </a:defRPr>
            </a:pPr>
            <a:endParaRPr lang="de-DE"/>
          </a:p>
        </c:txPr>
      </c:legendEntry>
      <c:legendEntry>
        <c:idx val="1"/>
        <c:txPr>
          <a:bodyPr rot="0" spcFirstLastPara="1" vertOverflow="ellipsis" vert="horz" wrap="square" anchor="ctr" anchorCtr="1"/>
          <a:lstStyle/>
          <a:p>
            <a:pPr>
              <a:defRPr sz="1200" b="0" i="0" u="none" strike="noStrike" kern="1200" baseline="0">
                <a:solidFill>
                  <a:srgbClr val="9F9F9F"/>
                </a:solidFill>
                <a:latin typeface="+mn-lt"/>
                <a:ea typeface="+mn-ea"/>
                <a:cs typeface="+mn-cs"/>
              </a:defRPr>
            </a:pPr>
            <a:endParaRPr lang="de-DE"/>
          </a:p>
        </c:txPr>
      </c:legendEntry>
      <c:layout>
        <c:manualLayout>
          <c:xMode val="edge"/>
          <c:yMode val="edge"/>
          <c:x val="0.7499958111332462"/>
          <c:y val="0.87028700033874329"/>
          <c:w val="0.24794355851976541"/>
          <c:h val="0.100180636542796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5865363419229"/>
          <c:y val="3.9553280708671652E-2"/>
          <c:w val="0.81126682682295914"/>
          <c:h val="0.86606802530706428"/>
        </c:manualLayout>
      </c:layout>
      <c:barChart>
        <c:barDir val="col"/>
        <c:grouping val="clustered"/>
        <c:varyColors val="0"/>
        <c:ser>
          <c:idx val="0"/>
          <c:order val="0"/>
          <c:tx>
            <c:strRef>
              <c:f>Sheet1!$B$1</c:f>
              <c:strCache>
                <c:ptCount val="1"/>
                <c:pt idx="0">
                  <c:v>Darolutamide (n=121)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c:v>
                </c:pt>
                <c:pt idx="1">
                  <c:v>36</c:v>
                </c:pt>
                <c:pt idx="2">
                  <c:v>48</c:v>
                </c:pt>
                <c:pt idx="3">
                  <c:v>at any time</c:v>
                </c:pt>
              </c:strCache>
            </c:strRef>
          </c:cat>
          <c:val>
            <c:numRef>
              <c:f>Sheet1!$B$2:$B$5</c:f>
              <c:numCache>
                <c:formatCode>General</c:formatCode>
                <c:ptCount val="4"/>
                <c:pt idx="0" formatCode="0.0">
                  <c:v>71.900000000000006</c:v>
                </c:pt>
                <c:pt idx="1">
                  <c:v>77.7</c:v>
                </c:pt>
                <c:pt idx="2">
                  <c:v>79.3</c:v>
                </c:pt>
                <c:pt idx="3">
                  <c:v>82.6</c:v>
                </c:pt>
              </c:numCache>
            </c:numRef>
          </c:val>
          <c:extLst>
            <c:ext xmlns:c16="http://schemas.microsoft.com/office/drawing/2014/chart" uri="{C3380CC4-5D6E-409C-BE32-E72D297353CC}">
              <c16:uniqueId val="{00000000-5888-4D01-8762-5A1793475FBC}"/>
            </c:ext>
          </c:extLst>
        </c:ser>
        <c:ser>
          <c:idx val="1"/>
          <c:order val="1"/>
          <c:tx>
            <c:strRef>
              <c:f>Sheet1!$C$1</c:f>
              <c:strCache>
                <c:ptCount val="1"/>
                <c:pt idx="0">
                  <c:v>Placebo (n=63)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c:v>
                </c:pt>
                <c:pt idx="1">
                  <c:v>36</c:v>
                </c:pt>
                <c:pt idx="2">
                  <c:v>48</c:v>
                </c:pt>
                <c:pt idx="3">
                  <c:v>at any time</c:v>
                </c:pt>
              </c:strCache>
            </c:strRef>
          </c:cat>
          <c:val>
            <c:numRef>
              <c:f>Sheet1!$C$2:$C$5</c:f>
              <c:numCache>
                <c:formatCode>0.0</c:formatCode>
                <c:ptCount val="4"/>
                <c:pt idx="0" formatCode="General">
                  <c:v>17.5</c:v>
                </c:pt>
                <c:pt idx="1">
                  <c:v>19</c:v>
                </c:pt>
                <c:pt idx="2">
                  <c:v>19</c:v>
                </c:pt>
                <c:pt idx="3" formatCode="General">
                  <c:v>25.4</c:v>
                </c:pt>
              </c:numCache>
            </c:numRef>
          </c:val>
          <c:extLst>
            <c:ext xmlns:c16="http://schemas.microsoft.com/office/drawing/2014/chart" uri="{C3380CC4-5D6E-409C-BE32-E72D297353CC}">
              <c16:uniqueId val="{00000001-5888-4D01-8762-5A1793475FBC}"/>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0" sourceLinked="0"/>
        <c:majorTickMark val="out"/>
        <c:minorTickMark val="none"/>
        <c:tickLblPos val="nextTo"/>
        <c:spPr>
          <a:noFill/>
          <a:ln>
            <a:solidFill>
              <a:schemeClr val="accent2"/>
            </a:solid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lumMod val="65000"/>
              <a:lumOff val="35000"/>
            </a:schemeClr>
          </a:solidFill>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5865363419229"/>
          <c:y val="3.9553280708671652E-2"/>
          <c:w val="0.81126682682295914"/>
          <c:h val="0.86606802530706428"/>
        </c:manualLayout>
      </c:layout>
      <c:barChart>
        <c:barDir val="col"/>
        <c:grouping val="clustered"/>
        <c:varyColors val="0"/>
        <c:ser>
          <c:idx val="0"/>
          <c:order val="0"/>
          <c:tx>
            <c:strRef>
              <c:f>Sheet1!$B$1</c:f>
              <c:strCache>
                <c:ptCount val="1"/>
                <c:pt idx="0">
                  <c:v>Darolutamide (n=304)</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91DF"/>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c:v>
                </c:pt>
                <c:pt idx="1">
                  <c:v>36</c:v>
                </c:pt>
                <c:pt idx="2">
                  <c:v>48</c:v>
                </c:pt>
                <c:pt idx="3">
                  <c:v>at any time</c:v>
                </c:pt>
              </c:strCache>
            </c:strRef>
          </c:cat>
          <c:val>
            <c:numRef>
              <c:f>Sheet1!$B$2:$B$5</c:f>
              <c:numCache>
                <c:formatCode>0.0</c:formatCode>
                <c:ptCount val="4"/>
                <c:pt idx="0" formatCode="General">
                  <c:v>44.1</c:v>
                </c:pt>
                <c:pt idx="1">
                  <c:v>47.7</c:v>
                </c:pt>
                <c:pt idx="2">
                  <c:v>50</c:v>
                </c:pt>
                <c:pt idx="3" formatCode="General">
                  <c:v>54.6</c:v>
                </c:pt>
              </c:numCache>
            </c:numRef>
          </c:val>
          <c:extLst>
            <c:ext xmlns:c16="http://schemas.microsoft.com/office/drawing/2014/chart" uri="{C3380CC4-5D6E-409C-BE32-E72D297353CC}">
              <c16:uniqueId val="{00000000-0853-4131-A4F2-F4706835659A}"/>
            </c:ext>
          </c:extLst>
        </c:ser>
        <c:ser>
          <c:idx val="1"/>
          <c:order val="1"/>
          <c:tx>
            <c:strRef>
              <c:f>Sheet1!$C$1</c:f>
              <c:strCache>
                <c:ptCount val="1"/>
                <c:pt idx="0">
                  <c:v>Placebo (n=148)</c:v>
                </c:pt>
              </c:strCache>
            </c:strRef>
          </c:tx>
          <c:spPr>
            <a:solidFill>
              <a:srgbClr val="ED7D31"/>
            </a:solidFill>
            <a:ln>
              <a:solidFill>
                <a:schemeClr val="tx1">
                  <a:lumMod val="50000"/>
                  <a:lumOff val="50000"/>
                </a:schemeClr>
              </a:solid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0853-4131-A4F2-F4706835659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0853-4131-A4F2-F4706835659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0853-4131-A4F2-F4706835659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8-0853-4131-A4F2-F4706835659A}"/>
              </c:ext>
            </c:extLst>
          </c:dPt>
          <c:dLbls>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c:v>
                </c:pt>
                <c:pt idx="1">
                  <c:v>36</c:v>
                </c:pt>
                <c:pt idx="2">
                  <c:v>48</c:v>
                </c:pt>
                <c:pt idx="3">
                  <c:v>at any time</c:v>
                </c:pt>
              </c:strCache>
            </c:strRef>
          </c:cat>
          <c:val>
            <c:numRef>
              <c:f>Sheet1!$C$2:$C$5</c:f>
              <c:numCache>
                <c:formatCode>General</c:formatCode>
                <c:ptCount val="4"/>
                <c:pt idx="0">
                  <c:v>10.8</c:v>
                </c:pt>
                <c:pt idx="1">
                  <c:v>12.8</c:v>
                </c:pt>
                <c:pt idx="2">
                  <c:v>14.2</c:v>
                </c:pt>
                <c:pt idx="3">
                  <c:v>15.5</c:v>
                </c:pt>
              </c:numCache>
            </c:numRef>
          </c:val>
          <c:extLst>
            <c:ext xmlns:c16="http://schemas.microsoft.com/office/drawing/2014/chart" uri="{C3380CC4-5D6E-409C-BE32-E72D297353CC}">
              <c16:uniqueId val="{00000009-0853-4131-A4F2-F4706835659A}"/>
            </c:ext>
          </c:extLst>
        </c:ser>
        <c:dLbls>
          <c:dLblPos val="outEnd"/>
          <c:showLegendKey val="0"/>
          <c:showVal val="1"/>
          <c:showCatName val="0"/>
          <c:showSerName val="0"/>
          <c:showPercent val="0"/>
          <c:showBubbleSize val="0"/>
        </c:dLbls>
        <c:gapWidth val="219"/>
        <c:overlap val="-27"/>
        <c:axId val="188511871"/>
        <c:axId val="188521855"/>
      </c:barChart>
      <c:catAx>
        <c:axId val="188511871"/>
        <c:scaling>
          <c:orientation val="minMax"/>
        </c:scaling>
        <c:delete val="0"/>
        <c:axPos val="b"/>
        <c:numFmt formatCode="General"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de-DE"/>
          </a:p>
        </c:txPr>
        <c:crossAx val="188521855"/>
        <c:crosses val="autoZero"/>
        <c:auto val="1"/>
        <c:lblAlgn val="ctr"/>
        <c:lblOffset val="100"/>
        <c:noMultiLvlLbl val="0"/>
      </c:catAx>
      <c:valAx>
        <c:axId val="188521855"/>
        <c:scaling>
          <c:orientation val="minMax"/>
          <c:max val="100"/>
          <c:min val="0"/>
        </c:scaling>
        <c:delete val="0"/>
        <c:axPos val="l"/>
        <c:numFmt formatCode="0" sourceLinked="0"/>
        <c:majorTickMark val="out"/>
        <c:minorTickMark val="none"/>
        <c:tickLblPos val="nextTo"/>
        <c:spPr>
          <a:noFill/>
          <a:ln>
            <a:solidFill>
              <a:schemeClr val="accent2"/>
            </a:solid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de-DE"/>
          </a:p>
        </c:txPr>
        <c:crossAx val="1885118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lumMod val="65000"/>
              <a:lumOff val="35000"/>
            </a:schemeClr>
          </a:solidFill>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D5EEE5F-1F3C-4236-9B2B-C9CEE37E33B6}" type="datetimeFigureOut">
              <a:rPr lang="de-DE" smtClean="0"/>
              <a:t>02.09.2025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93DFE1-44D1-4ACE-A6FC-FB05F89F6729}" type="slidenum">
              <a:rPr lang="de-DE" smtClean="0"/>
              <a:t>‹#›</a:t>
            </a:fld>
            <a:endParaRPr lang="de-DE"/>
          </a:p>
        </p:txBody>
      </p:sp>
    </p:spTree>
    <p:extLst>
      <p:ext uri="{BB962C8B-B14F-4D97-AF65-F5344CB8AC3E}">
        <p14:creationId xmlns:p14="http://schemas.microsoft.com/office/powerpoint/2010/main" val="44877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068B-4865-F409-AAA2-ECB681733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188E3-389A-9A16-958C-506B3E7B0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F7917-F01E-E272-EF4A-5FECD666581E}"/>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3980473F-C7B1-3C1B-6817-EC2AAF76DFB2}"/>
              </a:ext>
            </a:extLst>
          </p:cNvPr>
          <p:cNvSpPr>
            <a:spLocks noGrp="1"/>
          </p:cNvSpPr>
          <p:nvPr>
            <p:ph type="sldNum" sz="quarter" idx="5"/>
          </p:nvPr>
        </p:nvSpPr>
        <p:spPr/>
        <p:txBody>
          <a:bodyPr/>
          <a:lstStyle/>
          <a:p>
            <a:fld id="{B46897D8-B621-4400-8E77-A874696C1EA9}" type="slidenum">
              <a:rPr lang="de-DE" smtClean="0"/>
              <a:t>9</a:t>
            </a:fld>
            <a:endParaRPr lang="de-DE"/>
          </a:p>
        </p:txBody>
      </p:sp>
    </p:spTree>
    <p:extLst>
      <p:ext uri="{BB962C8B-B14F-4D97-AF65-F5344CB8AC3E}">
        <p14:creationId xmlns:p14="http://schemas.microsoft.com/office/powerpoint/2010/main" val="17843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21</a:t>
            </a:fld>
            <a:endParaRPr lang="de-DE"/>
          </a:p>
        </p:txBody>
      </p:sp>
    </p:spTree>
    <p:extLst>
      <p:ext uri="{BB962C8B-B14F-4D97-AF65-F5344CB8AC3E}">
        <p14:creationId xmlns:p14="http://schemas.microsoft.com/office/powerpoint/2010/main" val="414207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22</a:t>
            </a:fld>
            <a:endParaRPr lang="de-DE"/>
          </a:p>
        </p:txBody>
      </p:sp>
    </p:spTree>
    <p:extLst>
      <p:ext uri="{BB962C8B-B14F-4D97-AF65-F5344CB8AC3E}">
        <p14:creationId xmlns:p14="http://schemas.microsoft.com/office/powerpoint/2010/main" val="287875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9354-8BFD-680B-B90E-72E9582AFB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06225C-A647-8A58-3B62-9D0AC932E3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9ADA9F-F7EC-F580-F800-B0AF3C6B1B56}"/>
              </a:ext>
            </a:extLst>
          </p:cNvPr>
          <p:cNvSpPr>
            <a:spLocks noGrp="1"/>
          </p:cNvSpPr>
          <p:nvPr>
            <p:ph type="body" idx="1"/>
          </p:nvPr>
        </p:nvSpPr>
        <p:spPr/>
        <p:txBody>
          <a:bodyPr rtlCol="0"/>
          <a:lstStyle/>
          <a:p>
            <a:pPr rtl="0">
              <a:spcBef>
                <a:spcPts val="0"/>
              </a:spcBef>
              <a:defRPr/>
            </a:pPr>
            <a:endParaRPr lang="en-US" sz="1200" dirty="0">
              <a:solidFill>
                <a:schemeClr val="tx1">
                  <a:lumMod val="50000"/>
                  <a:lumOff val="50000"/>
                </a:schemeClr>
              </a:solidFill>
            </a:endParaRPr>
          </a:p>
        </p:txBody>
      </p:sp>
      <p:sp>
        <p:nvSpPr>
          <p:cNvPr id="4" name="Foliennummernplatzhalter 3">
            <a:extLst>
              <a:ext uri="{FF2B5EF4-FFF2-40B4-BE49-F238E27FC236}">
                <a16:creationId xmlns:a16="http://schemas.microsoft.com/office/drawing/2014/main" id="{C80935B5-31D0-302E-686A-ABE515F9D2EE}"/>
              </a:ext>
            </a:extLst>
          </p:cNvPr>
          <p:cNvSpPr>
            <a:spLocks noGrp="1"/>
          </p:cNvSpPr>
          <p:nvPr>
            <p:ph type="sldNum" sz="quarter" idx="5"/>
          </p:nvPr>
        </p:nvSpPr>
        <p:spPr/>
        <p:txBody>
          <a:bodyPr rtlCol="0"/>
          <a:lstStyle/>
          <a:p>
            <a:pPr rtl="0"/>
            <a:fld id="{D1FB1362-390D-4124-AD3F-611DFC6E8F34}" type="slidenum">
              <a:rPr lang="de-DE" smtClean="0"/>
              <a:t>23</a:t>
            </a:fld>
            <a:endParaRPr lang="de-DE"/>
          </a:p>
        </p:txBody>
      </p:sp>
    </p:spTree>
    <p:extLst>
      <p:ext uri="{BB962C8B-B14F-4D97-AF65-F5344CB8AC3E}">
        <p14:creationId xmlns:p14="http://schemas.microsoft.com/office/powerpoint/2010/main" val="325106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lumOff val="50000"/>
                </a:schemeClr>
              </a:solidFill>
            </a:endParaRPr>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24</a:t>
            </a:fld>
            <a:endParaRPr lang="de-DE"/>
          </a:p>
        </p:txBody>
      </p:sp>
    </p:spTree>
    <p:extLst>
      <p:ext uri="{BB962C8B-B14F-4D97-AF65-F5344CB8AC3E}">
        <p14:creationId xmlns:p14="http://schemas.microsoft.com/office/powerpoint/2010/main" val="313178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25</a:t>
            </a:fld>
            <a:endParaRPr lang="de-DE"/>
          </a:p>
        </p:txBody>
      </p:sp>
    </p:spTree>
    <p:extLst>
      <p:ext uri="{BB962C8B-B14F-4D97-AF65-F5344CB8AC3E}">
        <p14:creationId xmlns:p14="http://schemas.microsoft.com/office/powerpoint/2010/main" val="41931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28</a:t>
            </a:fld>
            <a:endParaRPr lang="de-DE"/>
          </a:p>
        </p:txBody>
      </p:sp>
    </p:spTree>
    <p:extLst>
      <p:ext uri="{BB962C8B-B14F-4D97-AF65-F5344CB8AC3E}">
        <p14:creationId xmlns:p14="http://schemas.microsoft.com/office/powerpoint/2010/main" val="69594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1F71-2ACF-1B74-95CE-B7F75279B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D4F47-AE77-B673-A12A-DBCE94DA3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5C67B-A6E9-615B-AE2C-AFC8DA25052A}"/>
              </a:ext>
            </a:extLst>
          </p:cNvPr>
          <p:cNvSpPr>
            <a:spLocks noGrp="1"/>
          </p:cNvSpPr>
          <p:nvPr>
            <p:ph type="body" idx="1"/>
          </p:nvPr>
        </p:nvSpPr>
        <p:spPr/>
        <p:txBody>
          <a:bodyPr/>
          <a:lstStyle/>
          <a:p>
            <a:r>
              <a:rPr lang="en-US" err="1"/>
              <a:t>mHSPC</a:t>
            </a:r>
            <a:r>
              <a:rPr lang="en-US"/>
              <a:t>, metastatic hormone-sensitive prostate cancer; </a:t>
            </a:r>
            <a:r>
              <a:rPr lang="en-US" err="1"/>
              <a:t>mets</a:t>
            </a:r>
            <a:r>
              <a:rPr lang="en-US"/>
              <a:t>, metastases. </a:t>
            </a:r>
          </a:p>
        </p:txBody>
      </p:sp>
      <p:sp>
        <p:nvSpPr>
          <p:cNvPr id="4" name="Slide Number Placeholder 3">
            <a:extLst>
              <a:ext uri="{FF2B5EF4-FFF2-40B4-BE49-F238E27FC236}">
                <a16:creationId xmlns:a16="http://schemas.microsoft.com/office/drawing/2014/main" id="{1FE830F2-32A0-B11C-CC5C-4F9CD6BC6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FB87F-AE93-4B5D-8772-B3215053F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6348DB8-A0AE-5590-9960-E24D9717EC84}"/>
              </a:ext>
            </a:extLst>
          </p:cNvPr>
          <p:cNvSpPr/>
          <p:nvPr/>
        </p:nvSpPr>
        <p:spPr>
          <a:xfrm>
            <a:off x="-882650" y="1676400"/>
            <a:ext cx="1568450" cy="83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Bullet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NCCN v1.2021 p23 (</a:t>
            </a:r>
            <a:r>
              <a:rPr kumimoji="0" lang="en-US" sz="800" b="0" i="0" u="none" strike="noStrike" kern="1200" cap="none" spc="0" normalizeH="0" baseline="0" noProof="0" err="1">
                <a:ln>
                  <a:noFill/>
                </a:ln>
                <a:solidFill>
                  <a:prstClr val="black"/>
                </a:solidFill>
                <a:effectLst/>
                <a:uLnTx/>
                <a:uFillTx/>
                <a:latin typeface="Calibri" panose="020F0502020204030204"/>
                <a:ea typeface="+mn-ea"/>
                <a:cs typeface="+mn-cs"/>
              </a:rPr>
              <a:t>hh,nn,uu</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footnotes)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EAU-EANM-ESTRO-ESUR-SIOG-Guidelines p87A, p88A</a:t>
            </a:r>
          </a:p>
        </p:txBody>
      </p:sp>
      <p:sp>
        <p:nvSpPr>
          <p:cNvPr id="8" name="Rectangle 7">
            <a:extLst>
              <a:ext uri="{FF2B5EF4-FFF2-40B4-BE49-F238E27FC236}">
                <a16:creationId xmlns:a16="http://schemas.microsoft.com/office/drawing/2014/main" id="{A506F605-B878-F406-6AE8-1C838DA7166B}"/>
              </a:ext>
            </a:extLst>
          </p:cNvPr>
          <p:cNvSpPr/>
          <p:nvPr/>
        </p:nvSpPr>
        <p:spPr>
          <a:xfrm>
            <a:off x="-882650" y="2730500"/>
            <a:ext cx="1568450" cy="582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Bullet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Fizazi K 2017 NEJM p3A</a:t>
            </a:r>
          </a:p>
        </p:txBody>
      </p:sp>
      <p:sp>
        <p:nvSpPr>
          <p:cNvPr id="9" name="Rectangle 8">
            <a:extLst>
              <a:ext uri="{FF2B5EF4-FFF2-40B4-BE49-F238E27FC236}">
                <a16:creationId xmlns:a16="http://schemas.microsoft.com/office/drawing/2014/main" id="{C3C7A614-7959-7DB0-BC8C-254DC374587E}"/>
              </a:ext>
            </a:extLst>
          </p:cNvPr>
          <p:cNvSpPr/>
          <p:nvPr/>
        </p:nvSpPr>
        <p:spPr>
          <a:xfrm>
            <a:off x="6172200" y="3596954"/>
            <a:ext cx="1568450" cy="582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Bullet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Hoyle AP 2019 Eur </a:t>
            </a:r>
            <a:r>
              <a:rPr kumimoji="0" lang="en-US" sz="800" b="0" i="0" u="none" strike="noStrike" kern="1200" cap="none" spc="0" normalizeH="0" baseline="0" noProof="0" err="1">
                <a:ln>
                  <a:noFill/>
                </a:ln>
                <a:solidFill>
                  <a:prstClr val="black"/>
                </a:solidFill>
                <a:effectLst/>
                <a:uLnTx/>
                <a:uFillTx/>
                <a:latin typeface="Calibri" panose="020F0502020204030204"/>
                <a:ea typeface="+mn-ea"/>
                <a:cs typeface="+mn-cs"/>
              </a:rPr>
              <a:t>Urol</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p7,8A</a:t>
            </a:r>
          </a:p>
        </p:txBody>
      </p:sp>
    </p:spTree>
    <p:extLst>
      <p:ext uri="{BB962C8B-B14F-4D97-AF65-F5344CB8AC3E}">
        <p14:creationId xmlns:p14="http://schemas.microsoft.com/office/powerpoint/2010/main" val="74429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latin typeface="+mn-lt"/>
              </a:rPr>
              <a:t>Baseline demographics and patient characteristics were generally balanced between the treatment arms in HV and LV subgroups (</a:t>
            </a:r>
            <a:r>
              <a:rPr lang="en-US" sz="1600" b="1" dirty="0">
                <a:latin typeface="+mn-lt"/>
              </a:rPr>
              <a:t>Table 1</a:t>
            </a:r>
            <a:r>
              <a:rPr lang="en-US" sz="1600" dirty="0">
                <a:latin typeface="+mn-lt"/>
              </a:rPr>
              <a:t>)</a:t>
            </a:r>
          </a:p>
          <a:p>
            <a:pPr lvl="2"/>
            <a:r>
              <a:rPr lang="en-US" sz="1600" dirty="0">
                <a:latin typeface="+mn-lt"/>
              </a:rPr>
              <a:t>Patients with LV disease had some better prognostic parameters at baseline than patients with HV disease, including more patients with an Eastern Cooperative Oncology Group performance status of 0, Gleason score of </a:t>
            </a:r>
            <a:r>
              <a:rPr lang="en-US" sz="1600" dirty="0">
                <a:latin typeface="+mn-lt"/>
                <a:cs typeface="Arial" panose="020B0604020202020204" pitchFamily="34" charset="0"/>
              </a:rPr>
              <a:t>&lt;8</a:t>
            </a:r>
            <a:r>
              <a:rPr lang="en-US" sz="1600" dirty="0">
                <a:latin typeface="+mn-lt"/>
              </a:rPr>
              <a:t>, and who received prior local therapy, and lower median serum PSA levels</a:t>
            </a:r>
            <a:endParaRPr lang="en-GB" sz="1600" dirty="0"/>
          </a:p>
        </p:txBody>
      </p:sp>
      <p:sp>
        <p:nvSpPr>
          <p:cNvPr id="4" name="Slide Number Placeholder 3"/>
          <p:cNvSpPr>
            <a:spLocks noGrp="1"/>
          </p:cNvSpPr>
          <p:nvPr>
            <p:ph type="sldNum" sz="quarter" idx="5"/>
          </p:nvPr>
        </p:nvSpPr>
        <p:spPr/>
        <p:txBody>
          <a:bodyPr/>
          <a:lstStyle/>
          <a:p>
            <a:fld id="{14242267-1B16-45E8-88B0-C8B5B5D7627D}" type="slidenum">
              <a:rPr lang="en-US" smtClean="0"/>
              <a:t>33</a:t>
            </a:fld>
            <a:endParaRPr lang="en-US"/>
          </a:p>
        </p:txBody>
      </p:sp>
    </p:spTree>
    <p:extLst>
      <p:ext uri="{BB962C8B-B14F-4D97-AF65-F5344CB8AC3E}">
        <p14:creationId xmlns:p14="http://schemas.microsoft.com/office/powerpoint/2010/main" val="38517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latin typeface="+mn-lt"/>
              </a:rPr>
              <a:t>The </a:t>
            </a:r>
            <a:r>
              <a:rPr lang="en-SG" sz="1200" dirty="0" err="1">
                <a:latin typeface="+mn-lt"/>
              </a:rPr>
              <a:t>rPFS</a:t>
            </a:r>
            <a:r>
              <a:rPr lang="en-SG" sz="1200" dirty="0">
                <a:latin typeface="+mn-lt"/>
              </a:rPr>
              <a:t> benefit with </a:t>
            </a:r>
            <a:r>
              <a:rPr lang="en-SG" sz="1200" dirty="0" err="1">
                <a:latin typeface="+mn-lt"/>
              </a:rPr>
              <a:t>darolutamide</a:t>
            </a:r>
            <a:r>
              <a:rPr lang="en-SG" sz="1200" dirty="0">
                <a:latin typeface="+mn-lt"/>
              </a:rPr>
              <a:t> + ADT was generally consistent across subgroups by baseline and stratification factors in the HV and LV subgroups</a:t>
            </a:r>
            <a:endParaRPr lang="en-GB" sz="1200" dirty="0">
              <a:latin typeface="+mn-lt"/>
            </a:endParaRPr>
          </a:p>
          <a:p>
            <a:endParaRPr lang="en-US" dirty="0"/>
          </a:p>
        </p:txBody>
      </p:sp>
      <p:sp>
        <p:nvSpPr>
          <p:cNvPr id="4" name="Slide Number Placeholder 3"/>
          <p:cNvSpPr>
            <a:spLocks noGrp="1"/>
          </p:cNvSpPr>
          <p:nvPr>
            <p:ph type="sldNum" sz="quarter" idx="5"/>
          </p:nvPr>
        </p:nvSpPr>
        <p:spPr/>
        <p:txBody>
          <a:bodyPr/>
          <a:lstStyle/>
          <a:p>
            <a:fld id="{14DAB0E3-B4EF-45AF-BC1D-D512DF6A4207}" type="slidenum">
              <a:rPr lang="en-US" smtClean="0"/>
              <a:t>34</a:t>
            </a:fld>
            <a:endParaRPr lang="en-US"/>
          </a:p>
        </p:txBody>
      </p:sp>
    </p:spTree>
    <p:extLst>
      <p:ext uri="{BB962C8B-B14F-4D97-AF65-F5344CB8AC3E}">
        <p14:creationId xmlns:p14="http://schemas.microsoft.com/office/powerpoint/2010/main" val="95549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AB0E3-B4EF-45AF-BC1D-D512DF6A4207}" type="slidenum">
              <a:rPr lang="en-US" smtClean="0"/>
              <a:t>35</a:t>
            </a:fld>
            <a:endParaRPr lang="en-US"/>
          </a:p>
        </p:txBody>
      </p:sp>
    </p:spTree>
    <p:extLst>
      <p:ext uri="{BB962C8B-B14F-4D97-AF65-F5344CB8AC3E}">
        <p14:creationId xmlns:p14="http://schemas.microsoft.com/office/powerpoint/2010/main" val="282424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068B-4865-F409-AAA2-ECB681733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188E3-389A-9A16-958C-506B3E7B0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F7917-F01E-E272-EF4A-5FECD666581E}"/>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3980473F-C7B1-3C1B-6817-EC2AAF76DFB2}"/>
              </a:ext>
            </a:extLst>
          </p:cNvPr>
          <p:cNvSpPr>
            <a:spLocks noGrp="1"/>
          </p:cNvSpPr>
          <p:nvPr>
            <p:ph type="sldNum" sz="quarter" idx="5"/>
          </p:nvPr>
        </p:nvSpPr>
        <p:spPr/>
        <p:txBody>
          <a:bodyPr/>
          <a:lstStyle/>
          <a:p>
            <a:fld id="{B46897D8-B621-4400-8E77-A874696C1EA9}" type="slidenum">
              <a:rPr lang="de-DE" smtClean="0"/>
              <a:t>10</a:t>
            </a:fld>
            <a:endParaRPr lang="de-DE"/>
          </a:p>
        </p:txBody>
      </p:sp>
    </p:spTree>
    <p:extLst>
      <p:ext uri="{BB962C8B-B14F-4D97-AF65-F5344CB8AC3E}">
        <p14:creationId xmlns:p14="http://schemas.microsoft.com/office/powerpoint/2010/main" val="255521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42267-1B16-45E8-88B0-C8B5B5D7627D}" type="slidenum">
              <a:rPr lang="en-US" smtClean="0"/>
              <a:t>37</a:t>
            </a:fld>
            <a:endParaRPr lang="en-US"/>
          </a:p>
        </p:txBody>
      </p:sp>
    </p:spTree>
    <p:extLst>
      <p:ext uri="{BB962C8B-B14F-4D97-AF65-F5344CB8AC3E}">
        <p14:creationId xmlns:p14="http://schemas.microsoft.com/office/powerpoint/2010/main" val="1253070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839C5-EEF3-4CBC-B63E-B9D8EBAB6F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8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41</a:t>
            </a:fld>
            <a:endParaRPr lang="de-DE"/>
          </a:p>
        </p:txBody>
      </p:sp>
    </p:spTree>
    <p:extLst>
      <p:ext uri="{BB962C8B-B14F-4D97-AF65-F5344CB8AC3E}">
        <p14:creationId xmlns:p14="http://schemas.microsoft.com/office/powerpoint/2010/main" val="191972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4CA3-5094-36FD-96B8-DEBDCDBED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EA00C-A4E9-6145-A91D-26464E500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09C76-11D0-E2D6-9D90-B1A26E0B89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7FC06E-1B89-06F4-3973-F249D63B0F1B}"/>
              </a:ext>
            </a:extLst>
          </p:cNvPr>
          <p:cNvSpPr>
            <a:spLocks noGrp="1"/>
          </p:cNvSpPr>
          <p:nvPr>
            <p:ph type="sldNum" sz="quarter" idx="5"/>
          </p:nvPr>
        </p:nvSpPr>
        <p:spPr/>
        <p:txBody>
          <a:bodyPr/>
          <a:lstStyle/>
          <a:p>
            <a:fld id="{DF2B1D63-B9EC-4CC4-99CB-4E2D8AF01837}" type="slidenum">
              <a:rPr lang="en-US" smtClean="0"/>
              <a:t>43</a:t>
            </a:fld>
            <a:endParaRPr lang="en-US"/>
          </a:p>
        </p:txBody>
      </p:sp>
      <p:sp>
        <p:nvSpPr>
          <p:cNvPr id="11" name="Rectangle 10">
            <a:extLst>
              <a:ext uri="{FF2B5EF4-FFF2-40B4-BE49-F238E27FC236}">
                <a16:creationId xmlns:a16="http://schemas.microsoft.com/office/drawing/2014/main" id="{12DBA50B-1F2E-2458-A680-28B85A879A57}"/>
              </a:ext>
            </a:extLst>
          </p:cNvPr>
          <p:cNvSpPr/>
          <p:nvPr/>
        </p:nvSpPr>
        <p:spPr>
          <a:xfrm>
            <a:off x="-1243966" y="1211580"/>
            <a:ext cx="1762125" cy="373380"/>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highlight>
                  <a:srgbClr val="00FF00"/>
                </a:highlight>
              </a:rPr>
              <a:t>Saad F 2024 Eur Urol p3/col2/sec3.3/para1/L1-5</a:t>
            </a:r>
          </a:p>
        </p:txBody>
      </p:sp>
      <p:sp>
        <p:nvSpPr>
          <p:cNvPr id="12" name="Rectangle 11">
            <a:extLst>
              <a:ext uri="{FF2B5EF4-FFF2-40B4-BE49-F238E27FC236}">
                <a16:creationId xmlns:a16="http://schemas.microsoft.com/office/drawing/2014/main" id="{D523B631-DCA0-DD45-2B77-3A0783BD4EE2}"/>
              </a:ext>
            </a:extLst>
          </p:cNvPr>
          <p:cNvSpPr/>
          <p:nvPr/>
        </p:nvSpPr>
        <p:spPr>
          <a:xfrm>
            <a:off x="762000" y="1203960"/>
            <a:ext cx="4404360" cy="3962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13" name="Straight Connector 12">
            <a:extLst>
              <a:ext uri="{FF2B5EF4-FFF2-40B4-BE49-F238E27FC236}">
                <a16:creationId xmlns:a16="http://schemas.microsoft.com/office/drawing/2014/main" id="{16C6B7CD-01CD-C612-13BD-4DB825945C4F}"/>
              </a:ext>
            </a:extLst>
          </p:cNvPr>
          <p:cNvCxnSpPr>
            <a:cxnSpLocks/>
            <a:stCxn id="11" idx="3"/>
            <a:endCxn id="12" idx="1"/>
          </p:cNvCxnSpPr>
          <p:nvPr/>
        </p:nvCxnSpPr>
        <p:spPr>
          <a:xfrm>
            <a:off x="518159" y="1398270"/>
            <a:ext cx="243841" cy="38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C81C29-BD9D-67AB-66C9-0A03431A7FC0}"/>
              </a:ext>
            </a:extLst>
          </p:cNvPr>
          <p:cNvSpPr/>
          <p:nvPr/>
        </p:nvSpPr>
        <p:spPr>
          <a:xfrm>
            <a:off x="-1318260" y="2569845"/>
            <a:ext cx="1762125" cy="373380"/>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highlight>
                  <a:srgbClr val="00FF00"/>
                </a:highlight>
              </a:rPr>
              <a:t>Saad F 2024 Eur Urol p6/figure2A</a:t>
            </a:r>
          </a:p>
        </p:txBody>
      </p:sp>
      <p:sp>
        <p:nvSpPr>
          <p:cNvPr id="15" name="Rectangle 14">
            <a:extLst>
              <a:ext uri="{FF2B5EF4-FFF2-40B4-BE49-F238E27FC236}">
                <a16:creationId xmlns:a16="http://schemas.microsoft.com/office/drawing/2014/main" id="{6217989D-BBA2-C5F7-170C-4849C175F1C1}"/>
              </a:ext>
            </a:extLst>
          </p:cNvPr>
          <p:cNvSpPr/>
          <p:nvPr/>
        </p:nvSpPr>
        <p:spPr>
          <a:xfrm>
            <a:off x="747713" y="1685132"/>
            <a:ext cx="3271837" cy="21642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16" name="Straight Connector 15">
            <a:extLst>
              <a:ext uri="{FF2B5EF4-FFF2-40B4-BE49-F238E27FC236}">
                <a16:creationId xmlns:a16="http://schemas.microsoft.com/office/drawing/2014/main" id="{A6BB9E82-83A6-BBF5-A1B2-577AACD903F8}"/>
              </a:ext>
            </a:extLst>
          </p:cNvPr>
          <p:cNvCxnSpPr>
            <a:cxnSpLocks/>
            <a:stCxn id="14" idx="3"/>
            <a:endCxn id="15" idx="1"/>
          </p:cNvCxnSpPr>
          <p:nvPr/>
        </p:nvCxnSpPr>
        <p:spPr>
          <a:xfrm>
            <a:off x="443865" y="2756535"/>
            <a:ext cx="303848" cy="107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77713E-D1BD-849B-0531-0B59754E8074}"/>
              </a:ext>
            </a:extLst>
          </p:cNvPr>
          <p:cNvSpPr/>
          <p:nvPr/>
        </p:nvSpPr>
        <p:spPr>
          <a:xfrm>
            <a:off x="-1176339" y="3747451"/>
            <a:ext cx="1762125" cy="373380"/>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highlight>
                  <a:srgbClr val="00FF00"/>
                </a:highlight>
              </a:rPr>
              <a:t>Footnote a: Saad F 2024 Eur Urol p3/col1/para3/L4-7</a:t>
            </a:r>
          </a:p>
        </p:txBody>
      </p:sp>
      <p:sp>
        <p:nvSpPr>
          <p:cNvPr id="18" name="Rectangle 17">
            <a:extLst>
              <a:ext uri="{FF2B5EF4-FFF2-40B4-BE49-F238E27FC236}">
                <a16:creationId xmlns:a16="http://schemas.microsoft.com/office/drawing/2014/main" id="{AC746B32-63E2-F20D-CED7-56ECDCC843AE}"/>
              </a:ext>
            </a:extLst>
          </p:cNvPr>
          <p:cNvSpPr/>
          <p:nvPr/>
        </p:nvSpPr>
        <p:spPr>
          <a:xfrm>
            <a:off x="6234113" y="2569845"/>
            <a:ext cx="2139315" cy="570786"/>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highlight>
                  <a:srgbClr val="00FF00"/>
                </a:highlight>
              </a:rPr>
              <a:t>Saad F 2024 Eur Urol </a:t>
            </a:r>
          </a:p>
          <a:p>
            <a:pPr marL="171450" indent="-171450">
              <a:buFont typeface="Arial" panose="020B0604020202020204" pitchFamily="34" charset="0"/>
              <a:buChar char="•"/>
            </a:pPr>
            <a:r>
              <a:rPr lang="en-US" sz="800">
                <a:solidFill>
                  <a:schemeClr val="tx1"/>
                </a:solidFill>
                <a:highlight>
                  <a:srgbClr val="00FF00"/>
                </a:highlight>
              </a:rPr>
              <a:t>Bullet 1: p3/col2/sec3.3/para1/L1-5</a:t>
            </a:r>
          </a:p>
          <a:p>
            <a:pPr marL="171450" indent="-171450">
              <a:buFont typeface="Arial" panose="020B0604020202020204" pitchFamily="34" charset="0"/>
              <a:buChar char="•"/>
            </a:pPr>
            <a:r>
              <a:rPr lang="en-US" sz="800">
                <a:solidFill>
                  <a:schemeClr val="tx1"/>
                </a:solidFill>
                <a:highlight>
                  <a:srgbClr val="00FF00"/>
                </a:highlight>
              </a:rPr>
              <a:t>Bullet 2: p3/col2/sec3.3/para1/L5-8, p4/col1/para1</a:t>
            </a:r>
          </a:p>
        </p:txBody>
      </p:sp>
      <p:sp>
        <p:nvSpPr>
          <p:cNvPr id="19" name="Rectangle 18">
            <a:extLst>
              <a:ext uri="{FF2B5EF4-FFF2-40B4-BE49-F238E27FC236}">
                <a16:creationId xmlns:a16="http://schemas.microsoft.com/office/drawing/2014/main" id="{A8BC5B48-52C3-0327-5D17-DB24027FCAA3}"/>
              </a:ext>
            </a:extLst>
          </p:cNvPr>
          <p:cNvSpPr/>
          <p:nvPr/>
        </p:nvSpPr>
        <p:spPr>
          <a:xfrm>
            <a:off x="4440555" y="2295964"/>
            <a:ext cx="1236345" cy="11520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20" name="Straight Connector 19">
            <a:extLst>
              <a:ext uri="{FF2B5EF4-FFF2-40B4-BE49-F238E27FC236}">
                <a16:creationId xmlns:a16="http://schemas.microsoft.com/office/drawing/2014/main" id="{0E4F3BCB-84A4-D5F7-A256-D9AED1FE92E9}"/>
              </a:ext>
            </a:extLst>
          </p:cNvPr>
          <p:cNvCxnSpPr>
            <a:cxnSpLocks/>
            <a:stCxn id="19" idx="3"/>
            <a:endCxn id="18" idx="1"/>
          </p:cNvCxnSpPr>
          <p:nvPr/>
        </p:nvCxnSpPr>
        <p:spPr>
          <a:xfrm flipV="1">
            <a:off x="5676900" y="2855238"/>
            <a:ext cx="557213" cy="167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79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45</a:t>
            </a:fld>
            <a:endParaRPr lang="de-DE"/>
          </a:p>
        </p:txBody>
      </p:sp>
    </p:spTree>
    <p:extLst>
      <p:ext uri="{BB962C8B-B14F-4D97-AF65-F5344CB8AC3E}">
        <p14:creationId xmlns:p14="http://schemas.microsoft.com/office/powerpoint/2010/main" val="337306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E65E-065B-8163-3677-477E7B5B9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8E75D-17D2-A143-8862-EEBD0BD93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F0136-58B5-F020-B2AB-F3D0CF44AA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3B1CEE-A091-101E-7A1F-8B41EBDECE2B}"/>
              </a:ext>
            </a:extLst>
          </p:cNvPr>
          <p:cNvSpPr>
            <a:spLocks noGrp="1"/>
          </p:cNvSpPr>
          <p:nvPr>
            <p:ph type="sldNum" sz="quarter" idx="5"/>
          </p:nvPr>
        </p:nvSpPr>
        <p:spPr/>
        <p:txBody>
          <a:bodyPr/>
          <a:lstStyle/>
          <a:p>
            <a:fld id="{14242267-1B16-45E8-88B0-C8B5B5D7627D}" type="slidenum">
              <a:rPr lang="en-US" smtClean="0"/>
              <a:t>46</a:t>
            </a:fld>
            <a:endParaRPr lang="en-US"/>
          </a:p>
        </p:txBody>
      </p:sp>
      <p:sp>
        <p:nvSpPr>
          <p:cNvPr id="5" name="TextBox 4">
            <a:extLst>
              <a:ext uri="{FF2B5EF4-FFF2-40B4-BE49-F238E27FC236}">
                <a16:creationId xmlns:a16="http://schemas.microsoft.com/office/drawing/2014/main" id="{9B1E4991-BC10-FF10-9B95-A2092DEE3D10}"/>
              </a:ext>
            </a:extLst>
          </p:cNvPr>
          <p:cNvSpPr txBox="1"/>
          <p:nvPr/>
        </p:nvSpPr>
        <p:spPr>
          <a:xfrm>
            <a:off x="-1718153" y="703173"/>
            <a:ext cx="2051050" cy="3416320"/>
          </a:xfrm>
          <a:prstGeom prst="rect">
            <a:avLst/>
          </a:prstGeom>
          <a:solidFill>
            <a:schemeClr val="bg1"/>
          </a:solidFill>
          <a:ln w="12700">
            <a:solidFill>
              <a:schemeClr val="tx1"/>
            </a:solidFill>
          </a:ln>
        </p:spPr>
        <p:txBody>
          <a:bodyPr wrap="square" rtlCol="0">
            <a:spAutoFit/>
          </a:bodyPr>
          <a:lstStyle/>
          <a:p>
            <a:r>
              <a:rPr lang="en-US" sz="800" b="1">
                <a:highlight>
                  <a:srgbClr val="00FF00"/>
                </a:highlight>
              </a:rPr>
              <a:t>Full DC</a:t>
            </a:r>
          </a:p>
          <a:p>
            <a:endParaRPr lang="en-US" sz="800" b="1">
              <a:highlight>
                <a:srgbClr val="00FF00"/>
              </a:highlight>
            </a:endParaRPr>
          </a:p>
          <a:p>
            <a:r>
              <a:rPr lang="en-US" sz="800" b="1">
                <a:highlight>
                  <a:srgbClr val="00FF00"/>
                </a:highlight>
              </a:rPr>
              <a:t>ARASENS</a:t>
            </a:r>
          </a:p>
          <a:p>
            <a:r>
              <a:rPr lang="en-US" sz="800">
                <a:highlight>
                  <a:srgbClr val="00FF00"/>
                </a:highlight>
              </a:rPr>
              <a:t>Smith MR 2022 NEJM (ARASENS), p2A (name of trial), 5A (baseline characteristics), 5B (baseline PSA)</a:t>
            </a:r>
          </a:p>
          <a:p>
            <a:endParaRPr lang="en-US" sz="800">
              <a:highlight>
                <a:srgbClr val="00FF00"/>
              </a:highlight>
            </a:endParaRPr>
          </a:p>
          <a:p>
            <a:r>
              <a:rPr lang="en-US" sz="800" b="1">
                <a:highlight>
                  <a:srgbClr val="00FF00"/>
                </a:highlight>
              </a:rPr>
              <a:t>ARCHES</a:t>
            </a:r>
          </a:p>
          <a:p>
            <a:r>
              <a:rPr lang="en-US" sz="800">
                <a:highlight>
                  <a:srgbClr val="00FF00"/>
                </a:highlight>
              </a:rPr>
              <a:t>Armstrong AJ 2019 J Clin Oncol (ARCHES), p2B (name of trial), 5C (baseline), 6B (baseline PSA)</a:t>
            </a:r>
          </a:p>
          <a:p>
            <a:endParaRPr lang="en-US" sz="800">
              <a:highlight>
                <a:srgbClr val="00FF00"/>
              </a:highlight>
            </a:endParaRPr>
          </a:p>
          <a:p>
            <a:r>
              <a:rPr lang="en-US" sz="800" b="1">
                <a:highlight>
                  <a:srgbClr val="00FF00"/>
                </a:highlight>
              </a:rPr>
              <a:t>TITAN</a:t>
            </a:r>
          </a:p>
          <a:p>
            <a:r>
              <a:rPr lang="sv-SE" sz="800">
                <a:highlight>
                  <a:srgbClr val="00FF00"/>
                </a:highlight>
              </a:rPr>
              <a:t>Chi KN 2019 NEJM (TITAN), </a:t>
            </a:r>
            <a:r>
              <a:rPr lang="en-US" sz="800">
                <a:highlight>
                  <a:srgbClr val="00FF00"/>
                </a:highlight>
              </a:rPr>
              <a:t>p2A (name), 5C (baseline), 5D (PSA)</a:t>
            </a:r>
          </a:p>
          <a:p>
            <a:endParaRPr lang="en-US" sz="800">
              <a:highlight>
                <a:srgbClr val="00FF00"/>
              </a:highlight>
            </a:endParaRPr>
          </a:p>
          <a:p>
            <a:r>
              <a:rPr lang="en-US" sz="800" b="1">
                <a:highlight>
                  <a:srgbClr val="00FF00"/>
                </a:highlight>
              </a:rPr>
              <a:t>LATITUDE</a:t>
            </a:r>
          </a:p>
          <a:p>
            <a:r>
              <a:rPr lang="pt-BR" sz="800">
                <a:highlight>
                  <a:srgbClr val="00FF00"/>
                </a:highlight>
              </a:rPr>
              <a:t>Matsubara N 2020 Eur Urol, p2A (name), 4C (baseline PSA)</a:t>
            </a:r>
            <a:endParaRPr lang="en-US" sz="800">
              <a:highlight>
                <a:srgbClr val="00FF00"/>
              </a:highlight>
            </a:endParaRPr>
          </a:p>
          <a:p>
            <a:endParaRPr lang="en-US" sz="800">
              <a:highlight>
                <a:srgbClr val="00FF00"/>
              </a:highlight>
            </a:endParaRPr>
          </a:p>
          <a:p>
            <a:r>
              <a:rPr lang="en-US" sz="800" b="1">
                <a:highlight>
                  <a:srgbClr val="00FF00"/>
                </a:highlight>
              </a:rPr>
              <a:t>CHAARTED</a:t>
            </a:r>
          </a:p>
          <a:p>
            <a:r>
              <a:rPr lang="en-US" sz="800">
                <a:highlight>
                  <a:srgbClr val="00FF00"/>
                </a:highlight>
              </a:rPr>
              <a:t>Sweeney CJ 2015 NEJM (CHAARTED), p5B (baseline), 5C (PSA, second part of footer a), 1A (NCT number)</a:t>
            </a:r>
          </a:p>
          <a:p>
            <a:endParaRPr lang="en-US" sz="800">
              <a:highlight>
                <a:srgbClr val="00FF00"/>
              </a:highlight>
            </a:endParaRPr>
          </a:p>
          <a:p>
            <a:r>
              <a:rPr lang="en-US" sz="800">
                <a:highlight>
                  <a:srgbClr val="00FF00"/>
                </a:highlight>
              </a:rPr>
              <a:t>NCT00309985 (CHAARTED) Accessed 24-05-21, 1A (trial name and NCT number)</a:t>
            </a:r>
          </a:p>
        </p:txBody>
      </p:sp>
      <p:sp>
        <p:nvSpPr>
          <p:cNvPr id="6" name="Rectangle 5">
            <a:extLst>
              <a:ext uri="{FF2B5EF4-FFF2-40B4-BE49-F238E27FC236}">
                <a16:creationId xmlns:a16="http://schemas.microsoft.com/office/drawing/2014/main" id="{D859D606-62E1-A1BD-2C43-08DF184D8127}"/>
              </a:ext>
            </a:extLst>
          </p:cNvPr>
          <p:cNvSpPr/>
          <p:nvPr/>
        </p:nvSpPr>
        <p:spPr>
          <a:xfrm>
            <a:off x="6513831" y="1393715"/>
            <a:ext cx="2098828" cy="1017618"/>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800">
                <a:solidFill>
                  <a:schemeClr val="tx1"/>
                </a:solidFill>
                <a:highlight>
                  <a:srgbClr val="00FF00"/>
                </a:highlight>
              </a:rPr>
              <a:t>ARASENS: Saad F 2024 </a:t>
            </a:r>
            <a:r>
              <a:rPr lang="en-US" sz="800" err="1">
                <a:solidFill>
                  <a:schemeClr val="tx1"/>
                </a:solidFill>
                <a:highlight>
                  <a:srgbClr val="00FF00"/>
                </a:highlight>
              </a:rPr>
              <a:t>Eur</a:t>
            </a:r>
            <a:r>
              <a:rPr lang="en-US" sz="800">
                <a:solidFill>
                  <a:schemeClr val="tx1"/>
                </a:solidFill>
                <a:highlight>
                  <a:srgbClr val="00FF00"/>
                </a:highlight>
              </a:rPr>
              <a:t> </a:t>
            </a:r>
            <a:r>
              <a:rPr lang="en-US" sz="800" err="1">
                <a:solidFill>
                  <a:schemeClr val="tx1"/>
                </a:solidFill>
                <a:highlight>
                  <a:srgbClr val="00FF00"/>
                </a:highlight>
              </a:rPr>
              <a:t>Urol</a:t>
            </a:r>
            <a:r>
              <a:rPr lang="en-US" sz="800">
                <a:solidFill>
                  <a:schemeClr val="tx1"/>
                </a:solidFill>
                <a:highlight>
                  <a:srgbClr val="00FF00"/>
                </a:highlight>
              </a:rPr>
              <a:t> p4/table1 (median PSA in all patients = 28)</a:t>
            </a:r>
          </a:p>
          <a:p>
            <a:pPr marL="171450" indent="-171450">
              <a:buFont typeface="Arial" panose="020B0604020202020204" pitchFamily="34" charset="0"/>
              <a:buChar char="•"/>
            </a:pPr>
            <a:r>
              <a:rPr lang="it-IT" sz="800">
                <a:solidFill>
                  <a:schemeClr val="tx1"/>
                </a:solidFill>
                <a:highlight>
                  <a:srgbClr val="00FF00"/>
                </a:highlight>
              </a:rPr>
              <a:t>TITAN: Chi KN 2019 NEJM TITAN appendix p11A, p20/table/row6 (median PSA ~4-6)</a:t>
            </a:r>
          </a:p>
          <a:p>
            <a:pPr marL="342900" lvl="1" indent="-171450">
              <a:buFont typeface="Arial" panose="020B0604020202020204" pitchFamily="34" charset="0"/>
              <a:buChar char="•"/>
            </a:pPr>
            <a:r>
              <a:rPr lang="it-IT" sz="800">
                <a:solidFill>
                  <a:schemeClr val="tx1"/>
                </a:solidFill>
                <a:highlight>
                  <a:srgbClr val="00FF00"/>
                </a:highlight>
              </a:rPr>
              <a:t>Calculation: ~5 x5 = ~25 = ~28</a:t>
            </a:r>
          </a:p>
          <a:p>
            <a:pPr marL="171450" indent="-171450">
              <a:buFont typeface="Arial" panose="020B0604020202020204" pitchFamily="34" charset="0"/>
              <a:buChar char="•"/>
            </a:pPr>
            <a:r>
              <a:rPr lang="it-IT" sz="800">
                <a:solidFill>
                  <a:schemeClr val="tx1"/>
                </a:solidFill>
                <a:highlight>
                  <a:srgbClr val="00FF00"/>
                </a:highlight>
              </a:rPr>
              <a:t>ARCHES: </a:t>
            </a: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Armstrong AJ 2019 J Clin Oncol (ARCHES) p6B (median PSA ~5)</a:t>
            </a:r>
          </a:p>
          <a:p>
            <a:pPr marL="342900" lvl="1" indent="-171450">
              <a:buFont typeface="Arial" panose="020B0604020202020204" pitchFamily="34" charset="0"/>
              <a:buChar char="•"/>
            </a:pPr>
            <a:r>
              <a:rPr lang="it-IT" sz="800">
                <a:solidFill>
                  <a:schemeClr val="tx1"/>
                </a:solidFill>
                <a:highlight>
                  <a:srgbClr val="00FF00"/>
                </a:highlight>
              </a:rPr>
              <a:t>Calculation: ~5 x5 = ~25 = ~28</a:t>
            </a:r>
          </a:p>
        </p:txBody>
      </p:sp>
      <p:sp>
        <p:nvSpPr>
          <p:cNvPr id="7" name="Rectangle 6">
            <a:extLst>
              <a:ext uri="{FF2B5EF4-FFF2-40B4-BE49-F238E27FC236}">
                <a16:creationId xmlns:a16="http://schemas.microsoft.com/office/drawing/2014/main" id="{0F2865DC-B42E-CCF9-D69C-B26EB887AF93}"/>
              </a:ext>
            </a:extLst>
          </p:cNvPr>
          <p:cNvSpPr/>
          <p:nvPr/>
        </p:nvSpPr>
        <p:spPr>
          <a:xfrm>
            <a:off x="4785043" y="1848935"/>
            <a:ext cx="1387157" cy="3761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8" name="Straight Connector 7">
            <a:extLst>
              <a:ext uri="{FF2B5EF4-FFF2-40B4-BE49-F238E27FC236}">
                <a16:creationId xmlns:a16="http://schemas.microsoft.com/office/drawing/2014/main" id="{0C7E69E9-61C1-BFB8-AFA0-96857C7DA8D7}"/>
              </a:ext>
            </a:extLst>
          </p:cNvPr>
          <p:cNvCxnSpPr>
            <a:cxnSpLocks/>
            <a:stCxn id="7" idx="3"/>
            <a:endCxn id="6" idx="1"/>
          </p:cNvCxnSpPr>
          <p:nvPr/>
        </p:nvCxnSpPr>
        <p:spPr>
          <a:xfrm flipV="1">
            <a:off x="6172200" y="1902524"/>
            <a:ext cx="341631" cy="1344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ADFC5A-7DA3-69BE-10C6-A876050ECB61}"/>
              </a:ext>
            </a:extLst>
          </p:cNvPr>
          <p:cNvSpPr/>
          <p:nvPr/>
        </p:nvSpPr>
        <p:spPr>
          <a:xfrm>
            <a:off x="6513831" y="2470076"/>
            <a:ext cx="2661919" cy="2152724"/>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ARASENS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Smith MR 2022 NEJM (ARASENS) p2B, 3A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Armstrong AJ 2019 J Clin Oncol (ARCHES) p2C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TITAN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Chi KN 2019 NEJM (TITAN</a:t>
            </a: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LATITUDE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Matsubara N 2020 Eur Urol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CHAARTED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Sweeney CJ 2015 NEJM (CHAARTED) 2A, 3B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prstClr val="black"/>
                </a:solidFill>
                <a:highlight>
                  <a:srgbClr val="00FF00"/>
                </a:highlight>
                <a:latin typeface="Calibri" panose="020F0502020204030204"/>
              </a:rPr>
              <a:t>Note: The other trials allowed an induction period or previous adjuvant </a:t>
            </a:r>
            <a:r>
              <a:rPr lang="en-US" sz="800" err="1">
                <a:solidFill>
                  <a:prstClr val="black"/>
                </a:solidFill>
                <a:highlight>
                  <a:srgbClr val="00FF00"/>
                </a:highlight>
                <a:latin typeface="Calibri" panose="020F0502020204030204"/>
              </a:rPr>
              <a:t>tx</a:t>
            </a:r>
            <a:r>
              <a:rPr lang="en-US" sz="800">
                <a:solidFill>
                  <a:prstClr val="black"/>
                </a:solidFill>
                <a:highlight>
                  <a:srgbClr val="00FF00"/>
                </a:highlight>
                <a:latin typeface="Calibri" panose="020F0502020204030204"/>
              </a:rPr>
              <a:t> but none allowed pts to be receiving continuous ADT for </a:t>
            </a:r>
            <a:r>
              <a:rPr lang="en-US" sz="800" err="1">
                <a:solidFill>
                  <a:prstClr val="black"/>
                </a:solidFill>
                <a:highlight>
                  <a:srgbClr val="00FF00"/>
                </a:highlight>
                <a:latin typeface="Calibri" panose="020F0502020204030204"/>
              </a:rPr>
              <a:t>mHSPC</a:t>
            </a:r>
            <a:r>
              <a:rPr lang="en-US" sz="800">
                <a:solidFill>
                  <a:prstClr val="black"/>
                </a:solidFill>
                <a:highlight>
                  <a:srgbClr val="00FF00"/>
                </a:highlight>
                <a:latin typeface="Calibri" panose="020F0502020204030204"/>
              </a:rPr>
              <a:t> like CHAARTED</a:t>
            </a: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FEDE3D-65D8-F04B-2A58-FF63451DCF51}"/>
              </a:ext>
            </a:extLst>
          </p:cNvPr>
          <p:cNvSpPr/>
          <p:nvPr/>
        </p:nvSpPr>
        <p:spPr>
          <a:xfrm>
            <a:off x="4785043" y="2225040"/>
            <a:ext cx="1387157" cy="8074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11" name="Straight Connector 10">
            <a:extLst>
              <a:ext uri="{FF2B5EF4-FFF2-40B4-BE49-F238E27FC236}">
                <a16:creationId xmlns:a16="http://schemas.microsoft.com/office/drawing/2014/main" id="{BBB766FF-3162-EB01-2D5E-F424CA55806D}"/>
              </a:ext>
            </a:extLst>
          </p:cNvPr>
          <p:cNvCxnSpPr>
            <a:cxnSpLocks/>
            <a:stCxn id="10" idx="3"/>
            <a:endCxn id="9" idx="1"/>
          </p:cNvCxnSpPr>
          <p:nvPr/>
        </p:nvCxnSpPr>
        <p:spPr>
          <a:xfrm>
            <a:off x="6172200" y="2628758"/>
            <a:ext cx="341631" cy="9176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829B119-AC30-E3D9-96FA-ABC07DC52834}"/>
              </a:ext>
            </a:extLst>
          </p:cNvPr>
          <p:cNvSpPr/>
          <p:nvPr/>
        </p:nvSpPr>
        <p:spPr>
          <a:xfrm>
            <a:off x="862013" y="1662640"/>
            <a:ext cx="3818096" cy="23188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cxnSp>
        <p:nvCxnSpPr>
          <p:cNvPr id="13" name="Straight Connector 12">
            <a:extLst>
              <a:ext uri="{FF2B5EF4-FFF2-40B4-BE49-F238E27FC236}">
                <a16:creationId xmlns:a16="http://schemas.microsoft.com/office/drawing/2014/main" id="{FB75F7E9-8843-D74C-0762-C1E0EF75C7E6}"/>
              </a:ext>
            </a:extLst>
          </p:cNvPr>
          <p:cNvCxnSpPr>
            <a:cxnSpLocks/>
            <a:stCxn id="5" idx="3"/>
            <a:endCxn id="12" idx="1"/>
          </p:cNvCxnSpPr>
          <p:nvPr/>
        </p:nvCxnSpPr>
        <p:spPr>
          <a:xfrm>
            <a:off x="332897" y="2411333"/>
            <a:ext cx="529116" cy="4107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BE6A100-144B-FD05-2F60-DB13034FE9F3}"/>
              </a:ext>
            </a:extLst>
          </p:cNvPr>
          <p:cNvSpPr/>
          <p:nvPr/>
        </p:nvSpPr>
        <p:spPr>
          <a:xfrm>
            <a:off x="-2211547" y="4122668"/>
            <a:ext cx="2544444" cy="2305050"/>
          </a:xfrm>
          <a:prstGeom prst="rect">
            <a:avLst/>
          </a:prstGeom>
          <a:solidFill>
            <a:schemeClr val="bg1">
              <a:lumMod val="9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Footnote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ARASENS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Smith MR 2022 NEJM (ARASENS) p2B, 3A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Armstrong AJ 2019 J Clin Oncol (ARCHES) p2C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TITAN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Chi KN 2019 NEJM (TITAN</a:t>
            </a: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LATITUDE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Matsubara N 2020 Eur Urol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CHAARTED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Sweeney CJ 2015 NEJM (CHAARTED) 2A, 3B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prstClr val="black"/>
                </a:solidFill>
                <a:highlight>
                  <a:srgbClr val="00FF00"/>
                </a:highlight>
                <a:latin typeface="Calibri" panose="020F0502020204030204"/>
              </a:rPr>
              <a:t>Note: The other trials allowed an induction period or previous adjuvant </a:t>
            </a:r>
            <a:r>
              <a:rPr lang="en-US" sz="800" err="1">
                <a:solidFill>
                  <a:prstClr val="black"/>
                </a:solidFill>
                <a:highlight>
                  <a:srgbClr val="00FF00"/>
                </a:highlight>
                <a:latin typeface="Calibri" panose="020F0502020204030204"/>
              </a:rPr>
              <a:t>tx</a:t>
            </a:r>
            <a:r>
              <a:rPr lang="en-US" sz="800">
                <a:solidFill>
                  <a:prstClr val="black"/>
                </a:solidFill>
                <a:highlight>
                  <a:srgbClr val="00FF00"/>
                </a:highlight>
                <a:latin typeface="Calibri" panose="020F0502020204030204"/>
              </a:rPr>
              <a:t> but none allowed pts to be receiving continuous ADT for </a:t>
            </a:r>
            <a:r>
              <a:rPr lang="en-US" sz="800" err="1">
                <a:solidFill>
                  <a:prstClr val="black"/>
                </a:solidFill>
                <a:highlight>
                  <a:srgbClr val="00FF00"/>
                </a:highlight>
                <a:latin typeface="Calibri" panose="020F0502020204030204"/>
              </a:rPr>
              <a:t>mHSPC</a:t>
            </a:r>
            <a:r>
              <a:rPr lang="en-US" sz="800">
                <a:solidFill>
                  <a:prstClr val="black"/>
                </a:solidFill>
                <a:highlight>
                  <a:srgbClr val="00FF00"/>
                </a:highlight>
                <a:latin typeface="Calibri" panose="020F0502020204030204"/>
              </a:rPr>
              <a:t> like CHAARTED</a:t>
            </a:r>
            <a:endParaRPr kumimoji="0" lang="en-US" sz="8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endParaRPr>
          </a:p>
        </p:txBody>
      </p:sp>
    </p:spTree>
    <p:extLst>
      <p:ext uri="{BB962C8B-B14F-4D97-AF65-F5344CB8AC3E}">
        <p14:creationId xmlns:p14="http://schemas.microsoft.com/office/powerpoint/2010/main" val="2073707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Batang" panose="02030600000101010101" pitchFamily="18" charset="-127"/>
              </a:rPr>
              <a:t>Note: In ARANOTE, PSA was measured centrally and the assays used had increased sensitivity for measuring PSA to enable detection of deeper reductions in PSA to levels &lt;0.02 ng/mL</a:t>
            </a:r>
          </a:p>
          <a:p>
            <a:endParaRPr lang="en-GB" dirty="0"/>
          </a:p>
        </p:txBody>
      </p:sp>
      <p:sp>
        <p:nvSpPr>
          <p:cNvPr id="4" name="Slide Number Placeholder 3"/>
          <p:cNvSpPr>
            <a:spLocks noGrp="1"/>
          </p:cNvSpPr>
          <p:nvPr>
            <p:ph type="sldNum" sz="quarter" idx="5"/>
          </p:nvPr>
        </p:nvSpPr>
        <p:spPr/>
        <p:txBody>
          <a:bodyPr/>
          <a:lstStyle/>
          <a:p>
            <a:fld id="{DF2B1D63-B9EC-4CC4-99CB-4E2D8AF01837}" type="slidenum">
              <a:rPr lang="en-US" smtClean="0"/>
              <a:t>47</a:t>
            </a:fld>
            <a:endParaRPr lang="en-US"/>
          </a:p>
        </p:txBody>
      </p:sp>
    </p:spTree>
    <p:extLst>
      <p:ext uri="{BB962C8B-B14F-4D97-AF65-F5344CB8AC3E}">
        <p14:creationId xmlns:p14="http://schemas.microsoft.com/office/powerpoint/2010/main" val="357817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6693DFE1-44D1-4ACE-A6FC-FB05F89F6729}" type="slidenum">
              <a:rPr lang="de-DE" smtClean="0"/>
              <a:t>49</a:t>
            </a:fld>
            <a:endParaRPr lang="de-DE"/>
          </a:p>
        </p:txBody>
      </p:sp>
    </p:spTree>
    <p:extLst>
      <p:ext uri="{BB962C8B-B14F-4D97-AF65-F5344CB8AC3E}">
        <p14:creationId xmlns:p14="http://schemas.microsoft.com/office/powerpoint/2010/main" val="216922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1. </a:t>
            </a:r>
            <a:r>
              <a:rPr lang="en-US" sz="1200" dirty="0">
                <a:latin typeface="Arial" panose="020B0604020202020204" pitchFamily="34" charset="0"/>
                <a:cs typeface="Arial" panose="020B0604020202020204" pitchFamily="34" charset="0"/>
              </a:rPr>
              <a:t>Referenced with permission from the NCCN Clinical Practice Guidelines in Oncology (NCCN Guidelines</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for Prostate Cancer V.2.2025. © National Comprehensive Cancer Network, Inc. 2024. All rights reserved. Accessed December 19, 2024. To view the most recent and complete version of the guideline, go online to NCCN.org. </a:t>
            </a:r>
            <a:r>
              <a:rPr lang="en-US" sz="1200" b="1" dirty="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Lowrance W, et al. </a:t>
            </a:r>
            <a:r>
              <a:rPr lang="en-US" sz="1200" i="1" dirty="0">
                <a:latin typeface="Arial" panose="020B0604020202020204" pitchFamily="34" charset="0"/>
                <a:cs typeface="Arial" panose="020B0604020202020204" pitchFamily="34" charset="0"/>
              </a:rPr>
              <a:t>J Urol</a:t>
            </a:r>
            <a:r>
              <a:rPr lang="en-US" sz="1200" dirty="0">
                <a:latin typeface="Arial" panose="020B0604020202020204" pitchFamily="34" charset="0"/>
                <a:cs typeface="Arial" panose="020B0604020202020204" pitchFamily="34" charset="0"/>
              </a:rPr>
              <a:t>. 2023;209(6):1082-1090. </a:t>
            </a:r>
            <a:r>
              <a:rPr lang="en-US" sz="1200" b="1" dirty="0">
                <a:latin typeface="Arial" panose="020B0604020202020204" pitchFamily="34" charset="0"/>
                <a:cs typeface="Arial" panose="020B0604020202020204" pitchFamily="34" charset="0"/>
              </a:rPr>
              <a:t>3. </a:t>
            </a:r>
            <a:r>
              <a:rPr lang="en-US" sz="1200" dirty="0" err="1">
                <a:latin typeface="Arial" panose="020B0604020202020204" pitchFamily="34" charset="0"/>
                <a:cs typeface="Arial" panose="020B0604020202020204" pitchFamily="34" charset="0"/>
              </a:rPr>
              <a:t>Fizazi</a:t>
            </a:r>
            <a:r>
              <a:rPr lang="en-US" sz="1200" dirty="0">
                <a:latin typeface="Arial" panose="020B0604020202020204" pitchFamily="34" charset="0"/>
                <a:cs typeface="Arial" panose="020B0604020202020204" pitchFamily="34" charset="0"/>
              </a:rPr>
              <a:t> K, et al. </a:t>
            </a:r>
            <a:r>
              <a:rPr lang="en-US" sz="1200" i="1" dirty="0">
                <a:latin typeface="Arial" panose="020B0604020202020204" pitchFamily="34" charset="0"/>
                <a:cs typeface="Arial" panose="020B0604020202020204" pitchFamily="34" charset="0"/>
              </a:rPr>
              <a:t>Ann Oncol</a:t>
            </a:r>
            <a:r>
              <a:rPr lang="en-US" sz="1200" dirty="0">
                <a:latin typeface="Arial" panose="020B0604020202020204" pitchFamily="34" charset="0"/>
                <a:cs typeface="Arial" panose="020B0604020202020204" pitchFamily="34" charset="0"/>
              </a:rPr>
              <a:t>. 2023;34(6):557-563. </a:t>
            </a:r>
            <a:r>
              <a:rPr lang="en-US" sz="1200" b="1" dirty="0">
                <a:latin typeface="Arial" panose="020B0604020202020204" pitchFamily="34" charset="0"/>
                <a:cs typeface="Arial" panose="020B0604020202020204" pitchFamily="34" charset="0"/>
              </a:rPr>
              <a:t>4. </a:t>
            </a:r>
            <a:r>
              <a:rPr lang="en-US" sz="1200" b="0" i="0" dirty="0">
                <a:solidFill>
                  <a:srgbClr val="152443"/>
                </a:solidFill>
                <a:effectLst/>
                <a:latin typeface="Roboto" panose="02000000000000000000" pitchFamily="2" charset="0"/>
              </a:rPr>
              <a:t>EAU Guidelines. </a:t>
            </a:r>
            <a:r>
              <a:rPr lang="en-US" sz="1200" b="0" i="0" dirty="0" err="1">
                <a:solidFill>
                  <a:srgbClr val="152443"/>
                </a:solidFill>
                <a:effectLst/>
                <a:latin typeface="Roboto" panose="02000000000000000000" pitchFamily="2" charset="0"/>
              </a:rPr>
              <a:t>Edn</a:t>
            </a:r>
            <a:r>
              <a:rPr lang="en-US" sz="1200" b="0" i="0" dirty="0">
                <a:solidFill>
                  <a:srgbClr val="152443"/>
                </a:solidFill>
                <a:effectLst/>
                <a:latin typeface="Roboto" panose="02000000000000000000" pitchFamily="2" charset="0"/>
              </a:rPr>
              <a:t>. presented at the EAU Annual Congress Madrid 2025. </a:t>
            </a:r>
            <a:r>
              <a:rPr lang="de-CH" sz="1200" b="0" i="0" dirty="0">
                <a:solidFill>
                  <a:srgbClr val="152443"/>
                </a:solidFill>
                <a:effectLst/>
                <a:latin typeface="Roboto" panose="02000000000000000000" pitchFamily="2" charset="0"/>
              </a:rPr>
              <a:t>http://uroweb.org/guidelines/compilations-of-all-guidelines/</a:t>
            </a:r>
            <a:endParaRPr lang="en-US" sz="1200" i="0" dirty="0"/>
          </a:p>
          <a:p>
            <a:endParaRPr lang="de-CH" dirty="0"/>
          </a:p>
        </p:txBody>
      </p:sp>
      <p:sp>
        <p:nvSpPr>
          <p:cNvPr id="4" name="Slide Number Placeholder 3"/>
          <p:cNvSpPr>
            <a:spLocks noGrp="1"/>
          </p:cNvSpPr>
          <p:nvPr>
            <p:ph type="sldNum" sz="quarter" idx="5"/>
          </p:nvPr>
        </p:nvSpPr>
        <p:spPr/>
        <p:txBody>
          <a:bodyPr/>
          <a:lstStyle/>
          <a:p>
            <a:pPr rtl="0"/>
            <a:fld id="{6693DFE1-44D1-4ACE-A6FC-FB05F89F6729}" type="slidenum">
              <a:rPr lang="de-DE" smtClean="0"/>
              <a:t>12</a:t>
            </a:fld>
            <a:endParaRPr lang="de-DE"/>
          </a:p>
        </p:txBody>
      </p:sp>
    </p:spTree>
    <p:extLst>
      <p:ext uri="{BB962C8B-B14F-4D97-AF65-F5344CB8AC3E}">
        <p14:creationId xmlns:p14="http://schemas.microsoft.com/office/powerpoint/2010/main" val="55951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that are usually not involved in clinical trials</a:t>
            </a:r>
          </a:p>
          <a:p>
            <a:r>
              <a:rPr lang="en-US" dirty="0"/>
              <a:t>Done in countries where there was no access to a doublet therapy</a:t>
            </a:r>
          </a:p>
        </p:txBody>
      </p:sp>
      <p:sp>
        <p:nvSpPr>
          <p:cNvPr id="4" name="Slide Number Placeholder 3"/>
          <p:cNvSpPr>
            <a:spLocks noGrp="1"/>
          </p:cNvSpPr>
          <p:nvPr>
            <p:ph type="sldNum" sz="quarter" idx="5"/>
          </p:nvPr>
        </p:nvSpPr>
        <p:spPr/>
        <p:txBody>
          <a:bodyPr/>
          <a:lstStyle/>
          <a:p>
            <a:fld id="{D607BE5A-4009-44D4-AE4E-CFCC73A87F88}" type="slidenum">
              <a:rPr lang="en-GB" smtClean="0"/>
              <a:t>14</a:t>
            </a:fld>
            <a:endParaRPr lang="en-GB"/>
          </a:p>
        </p:txBody>
      </p:sp>
      <p:sp>
        <p:nvSpPr>
          <p:cNvPr id="5" name="TextBox 4">
            <a:extLst>
              <a:ext uri="{FF2B5EF4-FFF2-40B4-BE49-F238E27FC236}">
                <a16:creationId xmlns:a16="http://schemas.microsoft.com/office/drawing/2014/main" id="{295EE812-9028-7DC7-FB3B-E07194150653}"/>
              </a:ext>
            </a:extLst>
          </p:cNvPr>
          <p:cNvSpPr txBox="1"/>
          <p:nvPr/>
        </p:nvSpPr>
        <p:spPr>
          <a:xfrm>
            <a:off x="-1390650" y="1928813"/>
            <a:ext cx="2076450" cy="830997"/>
          </a:xfrm>
          <a:prstGeom prst="rect">
            <a:avLst/>
          </a:prstGeom>
          <a:solidFill>
            <a:schemeClr val="bg1"/>
          </a:solidFill>
          <a:ln w="12700">
            <a:solidFill>
              <a:schemeClr val="tx1"/>
            </a:solidFill>
          </a:ln>
        </p:spPr>
        <p:txBody>
          <a:bodyPr wrap="square" rtlCol="0">
            <a:spAutoFit/>
          </a:bodyPr>
          <a:lstStyle/>
          <a:p>
            <a:r>
              <a:rPr lang="en-US" sz="800">
                <a:highlight>
                  <a:srgbClr val="00FFFF"/>
                </a:highlight>
              </a:rPr>
              <a:t>Full DC</a:t>
            </a:r>
          </a:p>
          <a:p>
            <a:endParaRPr lang="en-US" sz="800" b="1">
              <a:highlight>
                <a:srgbClr val="00FFFF"/>
              </a:highlight>
            </a:endParaRPr>
          </a:p>
          <a:p>
            <a:r>
              <a:rPr lang="en-US" sz="800" b="1">
                <a:highlight>
                  <a:srgbClr val="00FFFF"/>
                </a:highlight>
              </a:rPr>
              <a:t>Haresh_ASCO-GU 2022_abstr TPS200_Poster</a:t>
            </a:r>
          </a:p>
          <a:p>
            <a:endParaRPr lang="en-US" sz="800">
              <a:highlight>
                <a:srgbClr val="00FFFF"/>
              </a:highlight>
            </a:endParaRPr>
          </a:p>
          <a:p>
            <a:r>
              <a:rPr lang="en-US" sz="800" b="1">
                <a:highlight>
                  <a:srgbClr val="00FFFF"/>
                </a:highlight>
              </a:rPr>
              <a:t>Map, legend</a:t>
            </a:r>
          </a:p>
          <a:p>
            <a:r>
              <a:rPr lang="en-US" sz="800">
                <a:highlight>
                  <a:srgbClr val="00FFFF"/>
                </a:highlight>
              </a:rPr>
              <a:t>p1D</a:t>
            </a:r>
          </a:p>
        </p:txBody>
      </p:sp>
    </p:spTree>
    <p:extLst>
      <p:ext uri="{BB962C8B-B14F-4D97-AF65-F5344CB8AC3E}">
        <p14:creationId xmlns:p14="http://schemas.microsoft.com/office/powerpoint/2010/main" val="73097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8">
              <a:defRPr/>
            </a:pPr>
            <a:r>
              <a:rPr lang="en-US" sz="800" kern="1200" dirty="0">
                <a:solidFill>
                  <a:srgbClr val="7F7F7F"/>
                </a:solidFill>
                <a:latin typeface="Arial"/>
                <a:ea typeface="Calibri" panose="020F0502020204030204" pitchFamily="34" charset="0"/>
                <a:cs typeface="Arial"/>
              </a:rPr>
              <a:t>Script Note: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ARANOTE was designed to establish darolutamide + ADT as an efficacious option with a differentiated tolerability and low potential for drug-drug interactions, without docetaxel for patients with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mHSPC</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regimen could provide physicians and patients the option to tailor their use of darolutamide with and without docetaxel to meet patient needs and preferences</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Following the positive results of the primary analysis, the open label phase of the study commenced</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Study participants who are on study treatment (either darolutamide or placebo), were offered the opportunity to receive darolutamide in the open-label phase of the study until final analysis which will assess OS and safety.</a:t>
            </a:r>
          </a:p>
          <a:p>
            <a:pPr marL="0" indent="0" defTabSz="914218">
              <a:buFont typeface="Arial" panose="020B0604020202020204" pitchFamily="34" charset="0"/>
              <a:buNone/>
              <a:defRPr/>
            </a:pPr>
            <a:r>
              <a:rPr lang="en-US" sz="800" kern="1200" dirty="0">
                <a:solidFill>
                  <a:srgbClr val="7F7F7F"/>
                </a:solidFill>
                <a:latin typeface="Arial"/>
                <a:ea typeface="Calibri" panose="020F0502020204030204" pitchFamily="34" charset="0"/>
                <a:cs typeface="Arial"/>
              </a:rPr>
              <a:t>+++++</a:t>
            </a:r>
          </a:p>
          <a:p>
            <a:pPr defTabSz="914218">
              <a:defRPr/>
            </a:pPr>
            <a:endParaRPr lang="en-US" sz="800" baseline="30000" dirty="0">
              <a:solidFill>
                <a:srgbClr val="7F7F7F"/>
              </a:solidFill>
              <a:latin typeface="Arial"/>
              <a:ea typeface="Calibri" panose="020F0502020204030204" pitchFamily="34" charset="0"/>
              <a:cs typeface="Arial"/>
            </a:endParaRPr>
          </a:p>
          <a:p>
            <a:pPr defTabSz="914218">
              <a:defRPr/>
            </a:pPr>
            <a:r>
              <a:rPr lang="en-US" sz="800" baseline="30000" dirty="0" err="1">
                <a:solidFill>
                  <a:srgbClr val="7F7F7F"/>
                </a:solidFill>
                <a:latin typeface="Arial"/>
                <a:ea typeface="Calibri" panose="020F0502020204030204" pitchFamily="34" charset="0"/>
                <a:cs typeface="Arial"/>
              </a:rPr>
              <a:t>a</a:t>
            </a:r>
            <a:r>
              <a:rPr lang="en-US" sz="800" dirty="0" err="1">
                <a:solidFill>
                  <a:srgbClr val="7F7F7F"/>
                </a:solidFill>
                <a:latin typeface="Arial"/>
                <a:ea typeface="Calibri" panose="020F0502020204030204" pitchFamily="34" charset="0"/>
                <a:cs typeface="Arial"/>
              </a:rPr>
              <a:t>Metastatic</a:t>
            </a:r>
            <a:r>
              <a:rPr lang="en-US" sz="800" dirty="0">
                <a:solidFill>
                  <a:srgbClr val="7F7F7F"/>
                </a:solidFill>
                <a:latin typeface="Arial"/>
                <a:ea typeface="Calibri" panose="020F0502020204030204" pitchFamily="34" charset="0"/>
                <a:cs typeface="Arial"/>
              </a:rPr>
              <a:t> disease confirmed by conventional imaging method either by a positive </a:t>
            </a:r>
            <a:r>
              <a:rPr lang="en-US" sz="800" baseline="30000" dirty="0">
                <a:solidFill>
                  <a:srgbClr val="7F7F7F"/>
                </a:solidFill>
                <a:latin typeface="Arial"/>
                <a:ea typeface="Calibri" panose="020F0502020204030204" pitchFamily="34" charset="0"/>
                <a:cs typeface="Arial"/>
              </a:rPr>
              <a:t>99m</a:t>
            </a:r>
            <a:r>
              <a:rPr lang="en-US" sz="800" dirty="0">
                <a:solidFill>
                  <a:srgbClr val="7F7F7F"/>
                </a:solidFill>
                <a:latin typeface="Arial"/>
                <a:ea typeface="Calibri" panose="020F0502020204030204" pitchFamily="34" charset="0"/>
                <a:cs typeface="Arial"/>
              </a:rPr>
              <a:t>Tc-phosphonate bone scan, or soft tissue or visceral metastases, either by contrast-enhanced abdominal/pelvic/chest CT or MRI scan assessed by central review.</a:t>
            </a:r>
          </a:p>
          <a:p>
            <a:pPr defTabSz="914218">
              <a:defRPr/>
            </a:pPr>
            <a:r>
              <a:rPr lang="en-US" sz="800" dirty="0">
                <a:solidFill>
                  <a:srgbClr val="7F7F7F"/>
                </a:solidFill>
                <a:latin typeface="Arial"/>
                <a:ea typeface="Calibri" panose="020F0502020204030204" pitchFamily="34" charset="0"/>
                <a:cs typeface="Arial"/>
              </a:rPr>
              <a:t>ADT, androgen </a:t>
            </a:r>
            <a:r>
              <a:rPr lang="en-US" sz="800" dirty="0">
                <a:solidFill>
                  <a:srgbClr val="7F7F7F"/>
                </a:solidFill>
                <a:latin typeface="Arial"/>
                <a:cs typeface="Arial"/>
              </a:rPr>
              <a:t>deprivation therapy; </a:t>
            </a:r>
            <a:r>
              <a:rPr lang="en-US" sz="800" dirty="0">
                <a:solidFill>
                  <a:srgbClr val="7F7F7F"/>
                </a:solidFill>
              </a:rPr>
              <a:t>AE, adverse event; </a:t>
            </a:r>
            <a:r>
              <a:rPr lang="en-US" sz="800" dirty="0">
                <a:solidFill>
                  <a:srgbClr val="7F7F7F"/>
                </a:solidFill>
                <a:latin typeface="Arial"/>
                <a:cs typeface="Arial"/>
              </a:rPr>
              <a:t>bid, twice a day; BPI-SF, Brief Pain Inventory-Short Form; CRPC, castration-resistant prostate cancer; CT, computed tomography; ECOG PS, Eastern Cooperative Oncology Group performance status; FACT-P, Functional Assessment of Cancer Therapy – Prostate; </a:t>
            </a:r>
            <a:r>
              <a:rPr lang="en-US" sz="800" dirty="0" err="1">
                <a:solidFill>
                  <a:srgbClr val="7F7F7F"/>
                </a:solidFill>
                <a:latin typeface="Arial"/>
                <a:cs typeface="Arial"/>
              </a:rPr>
              <a:t>mHSPC</a:t>
            </a:r>
            <a:r>
              <a:rPr lang="en-US" sz="800" dirty="0">
                <a:solidFill>
                  <a:srgbClr val="7F7F7F"/>
                </a:solidFill>
                <a:latin typeface="Arial"/>
                <a:cs typeface="Arial"/>
              </a:rPr>
              <a:t>, metastatic hormone-sensitive prostate cancer; MRI, magnetic resonance imaging; NCI-CTCAE, National Cancer Institute-Common Terminology Criteria for Adverse Events; OS, overall survival; </a:t>
            </a:r>
            <a:r>
              <a:rPr lang="en-US" sz="800" dirty="0">
                <a:solidFill>
                  <a:srgbClr val="000000">
                    <a:lumMod val="50000"/>
                    <a:lumOff val="50000"/>
                  </a:srgbClr>
                </a:solidFill>
              </a:rPr>
              <a:t>PFS2, progression-free survival 2;</a:t>
            </a:r>
            <a:r>
              <a:rPr lang="en-US" sz="800" dirty="0">
                <a:solidFill>
                  <a:srgbClr val="7F7F7F"/>
                </a:solidFill>
                <a:latin typeface="Arial"/>
                <a:cs typeface="Arial"/>
              </a:rPr>
              <a:t> PSA, prostate-specific antigen; </a:t>
            </a:r>
            <a:r>
              <a:rPr lang="en-US" sz="800" dirty="0" err="1">
                <a:solidFill>
                  <a:srgbClr val="7F7F7F"/>
                </a:solidFill>
                <a:latin typeface="Arial"/>
                <a:cs typeface="Arial"/>
              </a:rPr>
              <a:t>rPFS</a:t>
            </a:r>
            <a:r>
              <a:rPr lang="en-US" sz="800" dirty="0">
                <a:solidFill>
                  <a:srgbClr val="7F7F7F"/>
                </a:solidFill>
                <a:latin typeface="Arial"/>
                <a:cs typeface="Arial"/>
              </a:rPr>
              <a:t>, radiographic progression-free survival; </a:t>
            </a:r>
            <a:br>
              <a:rPr lang="en-US" sz="800" dirty="0">
                <a:solidFill>
                  <a:srgbClr val="7F7F7F"/>
                </a:solidFill>
                <a:latin typeface="Arial"/>
                <a:cs typeface="Arial"/>
              </a:rPr>
            </a:br>
            <a:r>
              <a:rPr lang="en-US" sz="800" dirty="0">
                <a:solidFill>
                  <a:srgbClr val="000000">
                    <a:lumMod val="50000"/>
                    <a:lumOff val="50000"/>
                  </a:srgbClr>
                </a:solidFill>
              </a:rPr>
              <a:t>SSE, symptomatic skeletal event</a:t>
            </a:r>
            <a:r>
              <a:rPr lang="en-US" sz="800" dirty="0">
                <a:solidFill>
                  <a:srgbClr val="7F7F7F"/>
                </a:solidFill>
                <a:latin typeface="Arial"/>
                <a:cs typeface="Arial"/>
              </a:rPr>
              <a:t>.</a:t>
            </a:r>
          </a:p>
          <a:p>
            <a:pPr defTabSz="914218">
              <a:defRPr/>
            </a:pPr>
            <a:r>
              <a:rPr lang="en-US" sz="800" dirty="0">
                <a:solidFill>
                  <a:srgbClr val="7F7F7F"/>
                </a:solidFill>
                <a:latin typeface="Arial"/>
                <a:cs typeface="Arial"/>
              </a:rPr>
              <a:t>1. Clinicaltrials.gov identifier: </a:t>
            </a:r>
            <a:r>
              <a:rPr lang="en-GB" sz="800" dirty="0">
                <a:solidFill>
                  <a:srgbClr val="7F7F7F"/>
                </a:solidFill>
                <a:latin typeface="Arial"/>
                <a:cs typeface="Arial"/>
              </a:rPr>
              <a:t>NCT04736199. Accessed June 2024.</a:t>
            </a:r>
            <a:r>
              <a:rPr lang="en-US" sz="800" dirty="0">
                <a:solidFill>
                  <a:srgbClr val="7F7F7F"/>
                </a:solidFill>
                <a:latin typeface="Arial"/>
                <a:cs typeface="Arial"/>
              </a:rPr>
              <a:t> https://clinicaltrials.gov/ct2/show/NCT04736199. 2. Haresh KP, et al. Poster presented at: American Society of Clinical Oncology Genitourinary Cancers Symposium; February 17-19, 2022. Abstract TPS200. 3. </a:t>
            </a:r>
            <a:r>
              <a:rPr lang="fr-FR" sz="1800" b="0" i="0" u="none" strike="noStrike" dirty="0">
                <a:solidFill>
                  <a:srgbClr val="7F7F7F"/>
                </a:solidFill>
                <a:effectLst/>
                <a:latin typeface="Arial" panose="020B0604020202020204" pitchFamily="34" charset="0"/>
              </a:rPr>
              <a:t>Saad F, et al. </a:t>
            </a:r>
            <a:r>
              <a:rPr lang="fr-FR" sz="1800" b="0" i="1" u="none" strike="noStrike" dirty="0">
                <a:solidFill>
                  <a:srgbClr val="7F7F7F"/>
                </a:solidFill>
                <a:effectLst/>
                <a:latin typeface="Arial" panose="020B0604020202020204" pitchFamily="34" charset="0"/>
              </a:rPr>
              <a:t>J Clin </a:t>
            </a:r>
            <a:r>
              <a:rPr lang="fr-FR" sz="1800" b="0" i="1" u="none" strike="noStrike" dirty="0" err="1">
                <a:solidFill>
                  <a:srgbClr val="7F7F7F"/>
                </a:solidFill>
                <a:effectLst/>
                <a:latin typeface="Arial" panose="020B0604020202020204" pitchFamily="34" charset="0"/>
              </a:rPr>
              <a:t>Oncol</a:t>
            </a:r>
            <a:r>
              <a:rPr lang="fr-FR" sz="1800" b="0" i="0" u="none" strike="noStrike" dirty="0">
                <a:solidFill>
                  <a:srgbClr val="7F7F7F"/>
                </a:solidFill>
                <a:effectLst/>
                <a:latin typeface="Arial" panose="020B0604020202020204" pitchFamily="34" charset="0"/>
              </a:rPr>
              <a:t>. 2024. doi:10.1200/JCO-24-01798. </a:t>
            </a:r>
            <a:r>
              <a:rPr lang="fr-FR" sz="1800" b="0" i="0" dirty="0">
                <a:solidFill>
                  <a:srgbClr val="000000"/>
                </a:solidFill>
                <a:effectLst/>
                <a:latin typeface="Arial" panose="020B0604020202020204" pitchFamily="34" charset="0"/>
              </a:rPr>
              <a:t>​</a:t>
            </a:r>
            <a:endParaRPr lang="en-US" sz="800" dirty="0">
              <a:solidFill>
                <a:srgbClr val="000000">
                  <a:lumMod val="50000"/>
                  <a:lumOff val="50000"/>
                </a:srgbClr>
              </a:solidFill>
            </a:endParaRPr>
          </a:p>
          <a:p>
            <a:endParaRPr lang="en-US" sz="800" dirty="0">
              <a:solidFill>
                <a:srgbClr val="000000">
                  <a:lumMod val="50000"/>
                  <a:lumOff val="50000"/>
                </a:srgbClr>
              </a:solidFill>
            </a:endParaRPr>
          </a:p>
          <a:p>
            <a:endParaRPr lang="en-US" dirty="0"/>
          </a:p>
        </p:txBody>
      </p:sp>
      <p:sp>
        <p:nvSpPr>
          <p:cNvPr id="4" name="Slide Number Placeholder 3"/>
          <p:cNvSpPr>
            <a:spLocks noGrp="1"/>
          </p:cNvSpPr>
          <p:nvPr>
            <p:ph type="sldNum" sz="quarter" idx="5"/>
          </p:nvPr>
        </p:nvSpPr>
        <p:spPr/>
        <p:txBody>
          <a:bodyPr/>
          <a:lstStyle/>
          <a:p>
            <a:fld id="{82827203-CE68-44C1-A704-6D90B8462E0D}" type="slidenum">
              <a:rPr lang="en-US" smtClean="0"/>
              <a:t>15</a:t>
            </a:fld>
            <a:endParaRPr lang="en-US"/>
          </a:p>
        </p:txBody>
      </p:sp>
    </p:spTree>
    <p:extLst>
      <p:ext uri="{BB962C8B-B14F-4D97-AF65-F5344CB8AC3E}">
        <p14:creationId xmlns:p14="http://schemas.microsoft.com/office/powerpoint/2010/main" val="95146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6693DFE1-44D1-4ACE-A6FC-FB05F89F6729}" type="slidenum">
              <a:rPr lang="de-DE" smtClean="0"/>
              <a:t>17</a:t>
            </a:fld>
            <a:endParaRPr lang="de-DE"/>
          </a:p>
        </p:txBody>
      </p:sp>
    </p:spTree>
    <p:extLst>
      <p:ext uri="{BB962C8B-B14F-4D97-AF65-F5344CB8AC3E}">
        <p14:creationId xmlns:p14="http://schemas.microsoft.com/office/powerpoint/2010/main" val="194732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18</a:t>
            </a:fld>
            <a:endParaRPr lang="de-DE"/>
          </a:p>
        </p:txBody>
      </p:sp>
    </p:spTree>
    <p:extLst>
      <p:ext uri="{BB962C8B-B14F-4D97-AF65-F5344CB8AC3E}">
        <p14:creationId xmlns:p14="http://schemas.microsoft.com/office/powerpoint/2010/main" val="238544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19</a:t>
            </a:fld>
            <a:endParaRPr lang="de-DE"/>
          </a:p>
        </p:txBody>
      </p:sp>
    </p:spTree>
    <p:extLst>
      <p:ext uri="{BB962C8B-B14F-4D97-AF65-F5344CB8AC3E}">
        <p14:creationId xmlns:p14="http://schemas.microsoft.com/office/powerpoint/2010/main" val="394966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rtlCol="0"/>
          <a:lstStyle/>
          <a:p>
            <a:pPr rtl="0"/>
            <a:fld id="{D1FB1362-390D-4124-AD3F-611DFC6E8F34}" type="slidenum">
              <a:rPr lang="de-DE" smtClean="0"/>
              <a:t>20</a:t>
            </a:fld>
            <a:endParaRPr lang="de-DE"/>
          </a:p>
        </p:txBody>
      </p:sp>
    </p:spTree>
    <p:extLst>
      <p:ext uri="{BB962C8B-B14F-4D97-AF65-F5344CB8AC3E}">
        <p14:creationId xmlns:p14="http://schemas.microsoft.com/office/powerpoint/2010/main" val="1881820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übergreifend">
    <p:spTree>
      <p:nvGrpSpPr>
        <p:cNvPr id="1" name=""/>
        <p:cNvGrpSpPr/>
        <p:nvPr/>
      </p:nvGrpSpPr>
      <p:grpSpPr>
        <a:xfrm>
          <a:off x="0" y="0"/>
          <a:ext cx="0" cy="0"/>
          <a:chOff x="0" y="0"/>
          <a:chExt cx="0" cy="0"/>
        </a:xfrm>
      </p:grpSpPr>
      <p:pic>
        <p:nvPicPr>
          <p:cNvPr id="3" name="Grafik 2" descr="Ein Bild, das Screenshot, Grafiken, Grafikdesign enthält.&#10;&#10;KI-generierte Inhalte können fehlerhaft sein.">
            <a:extLst>
              <a:ext uri="{FF2B5EF4-FFF2-40B4-BE49-F238E27FC236}">
                <a16:creationId xmlns:a16="http://schemas.microsoft.com/office/drawing/2014/main" id="{0D37B58B-7C74-37C1-C5C9-88FC89762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2">
            <a:extLst>
              <a:ext uri="{FF2B5EF4-FFF2-40B4-BE49-F238E27FC236}">
                <a16:creationId xmlns:a16="http://schemas.microsoft.com/office/drawing/2014/main" id="{2447D29E-D9F1-C500-B3FA-DC94BD15779E}"/>
              </a:ext>
            </a:extLst>
          </p:cNvPr>
          <p:cNvSpPr>
            <a:spLocks noGrp="1"/>
          </p:cNvSpPr>
          <p:nvPr>
            <p:ph type="body" idx="10" hasCustomPrompt="1"/>
          </p:nvPr>
        </p:nvSpPr>
        <p:spPr>
          <a:xfrm>
            <a:off x="2320411" y="1578001"/>
            <a:ext cx="9385453" cy="4129396"/>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7" name="Slide Number Placeholder 5">
            <a:extLst>
              <a:ext uri="{FF2B5EF4-FFF2-40B4-BE49-F238E27FC236}">
                <a16:creationId xmlns:a16="http://schemas.microsoft.com/office/drawing/2014/main" id="{8040E464-BE87-750A-2F19-B24323D86FB1}"/>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10" name="Footer Placeholder 4">
            <a:extLst>
              <a:ext uri="{FF2B5EF4-FFF2-40B4-BE49-F238E27FC236}">
                <a16:creationId xmlns:a16="http://schemas.microsoft.com/office/drawing/2014/main" id="{A6263351-2E88-BFA1-0AAC-A86103099B6C}"/>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12" name="Rectangle 11">
            <a:extLst>
              <a:ext uri="{FF2B5EF4-FFF2-40B4-BE49-F238E27FC236}">
                <a16:creationId xmlns:a16="http://schemas.microsoft.com/office/drawing/2014/main" id="{17F7B32E-6376-7E97-8F1F-380DE3595837}"/>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8" descr="A black and white logo&#10;&#10;AI-generated content may be incorrect.">
            <a:extLst>
              <a:ext uri="{FF2B5EF4-FFF2-40B4-BE49-F238E27FC236}">
                <a16:creationId xmlns:a16="http://schemas.microsoft.com/office/drawing/2014/main" id="{9CC6F734-7C39-F2DD-5581-524AD6A9D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28978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nmCRPC leer">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Grafik 15" descr="Ein Bild, das Screenshot, Dunkelheit, Schwarz enthält.&#10;&#10;KI-generierte Inhalte können fehlerhaft sein.">
            <a:extLst>
              <a:ext uri="{FF2B5EF4-FFF2-40B4-BE49-F238E27FC236}">
                <a16:creationId xmlns:a16="http://schemas.microsoft.com/office/drawing/2014/main" id="{A164A656-580F-81A9-89AD-65BB6C613D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2" name="Slide Number Placeholder 5">
            <a:extLst>
              <a:ext uri="{FF2B5EF4-FFF2-40B4-BE49-F238E27FC236}">
                <a16:creationId xmlns:a16="http://schemas.microsoft.com/office/drawing/2014/main" id="{AEE0618D-B34A-07BD-57FF-F5BC928F9EDE}"/>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3" name="Rectangle 2">
            <a:extLst>
              <a:ext uri="{FF2B5EF4-FFF2-40B4-BE49-F238E27FC236}">
                <a16:creationId xmlns:a16="http://schemas.microsoft.com/office/drawing/2014/main" id="{C1AF26C6-DB9B-179A-3B0A-4F4BD26E2BF7}"/>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Picture 4" descr="A black and white logo&#10;&#10;AI-generated content may be incorrect.">
            <a:extLst>
              <a:ext uri="{FF2B5EF4-FFF2-40B4-BE49-F238E27FC236}">
                <a16:creationId xmlns:a16="http://schemas.microsoft.com/office/drawing/2014/main" id="{C255E40A-BE45-A0FA-4FD3-B5BA6F9770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39209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HSPC">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pic>
        <p:nvPicPr>
          <p:cNvPr id="3" name="Grafik 2" descr="Ein Bild, das Screenshot, Dunkelheit enthält.&#10;&#10;KI-generierte Inhalte können fehlerhaft sein.">
            <a:extLst>
              <a:ext uri="{FF2B5EF4-FFF2-40B4-BE49-F238E27FC236}">
                <a16:creationId xmlns:a16="http://schemas.microsoft.com/office/drawing/2014/main" id="{014E50EA-4F1D-65FC-F088-27022E2F13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platzhalter 2">
            <a:extLst>
              <a:ext uri="{FF2B5EF4-FFF2-40B4-BE49-F238E27FC236}">
                <a16:creationId xmlns:a16="http://schemas.microsoft.com/office/drawing/2014/main" id="{C8485439-9767-84A4-259E-0B6EB7090164}"/>
              </a:ext>
            </a:extLst>
          </p:cNvPr>
          <p:cNvSpPr>
            <a:spLocks noGrp="1"/>
          </p:cNvSpPr>
          <p:nvPr>
            <p:ph type="body" idx="10" hasCustomPrompt="1"/>
          </p:nvPr>
        </p:nvSpPr>
        <p:spPr>
          <a:xfrm>
            <a:off x="2320411" y="1578001"/>
            <a:ext cx="9385453" cy="4129396"/>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8" name="Slide Number Placeholder 5">
            <a:extLst>
              <a:ext uri="{FF2B5EF4-FFF2-40B4-BE49-F238E27FC236}">
                <a16:creationId xmlns:a16="http://schemas.microsoft.com/office/drawing/2014/main" id="{52FA0BEF-C44C-7097-DCCB-0E89BECAC9F9}"/>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02F7E81B-E93C-68FA-59EA-8EB0888706A8}"/>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Picture 4" descr="A black and white logo&#10;&#10;AI-generated content may be incorrect.">
            <a:extLst>
              <a:ext uri="{FF2B5EF4-FFF2-40B4-BE49-F238E27FC236}">
                <a16:creationId xmlns:a16="http://schemas.microsoft.com/office/drawing/2014/main" id="{D52DDD4E-2C20-8868-3BBA-32553D79B0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8614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HSPC mit Untertitel">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pic>
        <p:nvPicPr>
          <p:cNvPr id="3" name="Grafik 2" descr="Ein Bild, das Screenshot, Dunkelheit enthält.&#10;&#10;KI-generierte Inhalte können fehlerhaft sein.">
            <a:extLst>
              <a:ext uri="{FF2B5EF4-FFF2-40B4-BE49-F238E27FC236}">
                <a16:creationId xmlns:a16="http://schemas.microsoft.com/office/drawing/2014/main" id="{014E50EA-4F1D-65FC-F088-27022E2F13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platzhalter 2">
            <a:extLst>
              <a:ext uri="{FF2B5EF4-FFF2-40B4-BE49-F238E27FC236}">
                <a16:creationId xmlns:a16="http://schemas.microsoft.com/office/drawing/2014/main" id="{93CA3B95-C37C-BD13-AA7D-3BDF42BAEE48}"/>
              </a:ext>
            </a:extLst>
          </p:cNvPr>
          <p:cNvSpPr>
            <a:spLocks noGrp="1"/>
          </p:cNvSpPr>
          <p:nvPr>
            <p:ph type="body" idx="1" hasCustomPrompt="1"/>
          </p:nvPr>
        </p:nvSpPr>
        <p:spPr>
          <a:xfrm>
            <a:off x="2320412" y="4401084"/>
            <a:ext cx="9385453" cy="1688567"/>
          </a:xfrm>
          <a:prstGeom prst="rect">
            <a:avLst/>
          </a:prstGeom>
        </p:spPr>
        <p:txBody>
          <a:bodyPr rtlCol="0"/>
          <a:lstStyle>
            <a:lvl1pPr marL="0" indent="0">
              <a:buNone/>
              <a:defRPr sz="24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8" name="Textplatzhalter 2">
            <a:extLst>
              <a:ext uri="{FF2B5EF4-FFF2-40B4-BE49-F238E27FC236}">
                <a16:creationId xmlns:a16="http://schemas.microsoft.com/office/drawing/2014/main" id="{333DBB2E-B32E-85D7-7D82-437DE800B4C7}"/>
              </a:ext>
            </a:extLst>
          </p:cNvPr>
          <p:cNvSpPr>
            <a:spLocks noGrp="1"/>
          </p:cNvSpPr>
          <p:nvPr>
            <p:ph type="body" idx="10" hasCustomPrompt="1"/>
          </p:nvPr>
        </p:nvSpPr>
        <p:spPr>
          <a:xfrm>
            <a:off x="2320411" y="1578001"/>
            <a:ext cx="9385453" cy="2615228"/>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9" name="Slide Number Placeholder 5">
            <a:extLst>
              <a:ext uri="{FF2B5EF4-FFF2-40B4-BE49-F238E27FC236}">
                <a16:creationId xmlns:a16="http://schemas.microsoft.com/office/drawing/2014/main" id="{60B09D33-4E68-0349-C01F-67468C00F729}"/>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578A24D2-8180-D885-DBBE-0BE4CFEE6BDA}"/>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Picture 4" descr="A black and white logo&#10;&#10;AI-generated content may be incorrect.">
            <a:extLst>
              <a:ext uri="{FF2B5EF4-FFF2-40B4-BE49-F238E27FC236}">
                <a16:creationId xmlns:a16="http://schemas.microsoft.com/office/drawing/2014/main" id="{B3A9D80E-54B9-7F56-EF93-25E0E44467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308490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HSPC mit Untertitel 2">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pic>
        <p:nvPicPr>
          <p:cNvPr id="3" name="Grafik 2" descr="Ein Bild, das Screenshot, Dunkelheit enthält.&#10;&#10;KI-generierte Inhalte können fehlerhaft sein.">
            <a:extLst>
              <a:ext uri="{FF2B5EF4-FFF2-40B4-BE49-F238E27FC236}">
                <a16:creationId xmlns:a16="http://schemas.microsoft.com/office/drawing/2014/main" id="{014E50EA-4F1D-65FC-F088-27022E2F13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platzhalter 2">
            <a:extLst>
              <a:ext uri="{FF2B5EF4-FFF2-40B4-BE49-F238E27FC236}">
                <a16:creationId xmlns:a16="http://schemas.microsoft.com/office/drawing/2014/main" id="{A544C7C7-DFBF-0740-01B1-BC05FCEC4968}"/>
              </a:ext>
            </a:extLst>
          </p:cNvPr>
          <p:cNvSpPr>
            <a:spLocks noGrp="1"/>
          </p:cNvSpPr>
          <p:nvPr>
            <p:ph type="body" idx="1" hasCustomPrompt="1"/>
          </p:nvPr>
        </p:nvSpPr>
        <p:spPr>
          <a:xfrm>
            <a:off x="2320412" y="5201265"/>
            <a:ext cx="9385453" cy="888386"/>
          </a:xfrm>
          <a:prstGeom prst="rect">
            <a:avLst/>
          </a:prstGeom>
        </p:spPr>
        <p:txBody>
          <a:bodyPr rtlCol="0"/>
          <a:lstStyle>
            <a:lvl1pPr marL="0" indent="0">
              <a:buNone/>
              <a:defRPr sz="2400">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5" name="Textplatzhalter 2">
            <a:extLst>
              <a:ext uri="{FF2B5EF4-FFF2-40B4-BE49-F238E27FC236}">
                <a16:creationId xmlns:a16="http://schemas.microsoft.com/office/drawing/2014/main" id="{761C4B7B-51B3-9AB0-FA23-B9AF653E5382}"/>
              </a:ext>
            </a:extLst>
          </p:cNvPr>
          <p:cNvSpPr>
            <a:spLocks noGrp="1"/>
          </p:cNvSpPr>
          <p:nvPr>
            <p:ph type="body" idx="10" hasCustomPrompt="1"/>
          </p:nvPr>
        </p:nvSpPr>
        <p:spPr>
          <a:xfrm>
            <a:off x="2320411" y="1578002"/>
            <a:ext cx="9385453" cy="3438380"/>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7" name="Slide Number Placeholder 5">
            <a:extLst>
              <a:ext uri="{FF2B5EF4-FFF2-40B4-BE49-F238E27FC236}">
                <a16:creationId xmlns:a16="http://schemas.microsoft.com/office/drawing/2014/main" id="{89B30A13-81FB-C43E-F234-BBADDF0BF66E}"/>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8" name="Rectangle 7">
            <a:extLst>
              <a:ext uri="{FF2B5EF4-FFF2-40B4-BE49-F238E27FC236}">
                <a16:creationId xmlns:a16="http://schemas.microsoft.com/office/drawing/2014/main" id="{F9751CF8-D75E-8F15-F3F0-1E9529703300}"/>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8" descr="A black and white logo&#10;&#10;AI-generated content may be incorrect.">
            <a:extLst>
              <a:ext uri="{FF2B5EF4-FFF2-40B4-BE49-F238E27FC236}">
                <a16:creationId xmlns:a16="http://schemas.microsoft.com/office/drawing/2014/main" id="{23CE76AE-2647-3F07-614A-D2DAA3C166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818418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HSPC und Inhalt">
    <p:spTree>
      <p:nvGrpSpPr>
        <p:cNvPr id="1" name=""/>
        <p:cNvGrpSpPr/>
        <p:nvPr/>
      </p:nvGrpSpPr>
      <p:grpSpPr>
        <a:xfrm>
          <a:off x="0" y="0"/>
          <a:ext cx="0" cy="0"/>
          <a:chOff x="0" y="0"/>
          <a:chExt cx="0" cy="0"/>
        </a:xfrm>
      </p:grpSpPr>
      <p:pic>
        <p:nvPicPr>
          <p:cNvPr id="3" name="Grafik 2" descr="Ein Bild, das Screenshot, Dunkelheit enthält.&#10;&#10;KI-generierte Inhalte können fehlerhaft sein.">
            <a:extLst>
              <a:ext uri="{FF2B5EF4-FFF2-40B4-BE49-F238E27FC236}">
                <a16:creationId xmlns:a16="http://schemas.microsoft.com/office/drawing/2014/main" id="{014E50EA-4F1D-65FC-F088-27022E2F1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2" name="Text Placeholder 10 (left)">
            <a:extLst>
              <a:ext uri="{FF2B5EF4-FFF2-40B4-BE49-F238E27FC236}">
                <a16:creationId xmlns:a16="http://schemas.microsoft.com/office/drawing/2014/main" id="{0473A8D8-7F66-6766-1D8F-DF9867E879F6}"/>
              </a:ext>
            </a:extLst>
          </p:cNvPr>
          <p:cNvSpPr>
            <a:spLocks noGrp="1"/>
          </p:cNvSpPr>
          <p:nvPr>
            <p:ph type="body" sz="quarter" idx="14"/>
          </p:nvPr>
        </p:nvSpPr>
        <p:spPr bwMode="gray">
          <a:xfrm>
            <a:off x="2320413" y="3818316"/>
            <a:ext cx="9385453" cy="2351589"/>
          </a:xfrm>
          <a:prstGeom prst="rect">
            <a:avLst/>
          </a:prstGeom>
        </p:spPr>
        <p:txBody>
          <a:bodyPr rtlCol="0"/>
          <a:lstStyle>
            <a:lvl1pPr marL="0" indent="0">
              <a:buFont typeface="Arial" panose="020B0604020202020204" pitchFamily="34" charset="0"/>
              <a:buNone/>
              <a:defRPr>
                <a:solidFill>
                  <a:schemeClr val="tx1"/>
                </a:solidFill>
              </a:defRPr>
            </a:lvl1pPr>
            <a:lvl2pPr marL="270000" indent="-270000">
              <a:buFont typeface="Arial" panose="020B0604020202020204" pitchFamily="34" charset="0"/>
              <a:buChar char="•"/>
              <a:defRPr>
                <a:solidFill>
                  <a:schemeClr val="tx1"/>
                </a:solidFill>
              </a:defRPr>
            </a:lvl2pPr>
            <a:lvl3pPr marL="540000" indent="-270000">
              <a:buFont typeface="Arial" panose="020B0604020202020204" pitchFamily="34" charset="0"/>
              <a:buChar char="•"/>
              <a:defRPr>
                <a:solidFill>
                  <a:schemeClr val="tx1"/>
                </a:solidFill>
              </a:defRPr>
            </a:lvl3pPr>
            <a:lvl4pPr marL="810000" indent="-270000">
              <a:buFont typeface="Arial" panose="020B0604020202020204" pitchFamily="34" charset="0"/>
              <a:buChar char="•"/>
              <a:defRPr>
                <a:solidFill>
                  <a:schemeClr val="tx1"/>
                </a:solidFill>
              </a:defRPr>
            </a:lvl4pPr>
            <a:lvl5pPr marL="1080000" indent="-270000">
              <a:buFont typeface="Arial" panose="020B0604020202020204" pitchFamily="34" charset="0"/>
              <a:buChar char="•"/>
              <a:defRPr>
                <a:solidFill>
                  <a:schemeClr val="tx1"/>
                </a:solidFill>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5" name="Textplatzhalter 2">
            <a:extLst>
              <a:ext uri="{FF2B5EF4-FFF2-40B4-BE49-F238E27FC236}">
                <a16:creationId xmlns:a16="http://schemas.microsoft.com/office/drawing/2014/main" id="{6A38E735-063C-C7FB-36EE-308082BB83DF}"/>
              </a:ext>
            </a:extLst>
          </p:cNvPr>
          <p:cNvSpPr>
            <a:spLocks noGrp="1"/>
          </p:cNvSpPr>
          <p:nvPr>
            <p:ph type="body" idx="10" hasCustomPrompt="1"/>
          </p:nvPr>
        </p:nvSpPr>
        <p:spPr>
          <a:xfrm>
            <a:off x="2320411" y="1578001"/>
            <a:ext cx="9385453" cy="2064622"/>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7" name="Slide Number Placeholder 5">
            <a:extLst>
              <a:ext uri="{FF2B5EF4-FFF2-40B4-BE49-F238E27FC236}">
                <a16:creationId xmlns:a16="http://schemas.microsoft.com/office/drawing/2014/main" id="{70A786D7-7D3B-6583-B123-2FEDFC60AC58}"/>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8" name="Rectangle 7">
            <a:extLst>
              <a:ext uri="{FF2B5EF4-FFF2-40B4-BE49-F238E27FC236}">
                <a16:creationId xmlns:a16="http://schemas.microsoft.com/office/drawing/2014/main" id="{F35DBF11-BF87-B3DD-A4FF-2EDE42C07C45}"/>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8" descr="A black and white logo&#10;&#10;AI-generated content may be incorrect.">
            <a:extLst>
              <a:ext uri="{FF2B5EF4-FFF2-40B4-BE49-F238E27FC236}">
                <a16:creationId xmlns:a16="http://schemas.microsoft.com/office/drawing/2014/main" id="{4A71EB07-8200-775E-5A73-F4B1AA0F50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579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mHSPC leer">
    <p:spTree>
      <p:nvGrpSpPr>
        <p:cNvPr id="1" name=""/>
        <p:cNvGrpSpPr/>
        <p:nvPr/>
      </p:nvGrpSpPr>
      <p:grpSpPr>
        <a:xfrm>
          <a:off x="0" y="0"/>
          <a:ext cx="0" cy="0"/>
          <a:chOff x="0" y="0"/>
          <a:chExt cx="0" cy="0"/>
        </a:xfrm>
      </p:grpSpPr>
      <p:pic>
        <p:nvPicPr>
          <p:cNvPr id="3" name="Grafik 2" descr="Ein Bild, das Screenshot, Dunkelheit enthält.&#10;&#10;KI-generierte Inhalte können fehlerhaft sein.">
            <a:extLst>
              <a:ext uri="{FF2B5EF4-FFF2-40B4-BE49-F238E27FC236}">
                <a16:creationId xmlns:a16="http://schemas.microsoft.com/office/drawing/2014/main" id="{014E50EA-4F1D-65FC-F088-27022E2F1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5">
            <a:extLst>
              <a:ext uri="{FF2B5EF4-FFF2-40B4-BE49-F238E27FC236}">
                <a16:creationId xmlns:a16="http://schemas.microsoft.com/office/drawing/2014/main" id="{350325D2-0C52-D881-C723-512DE1E6BA78}"/>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7" name="Footer Placeholder 4">
            <a:extLst>
              <a:ext uri="{FF2B5EF4-FFF2-40B4-BE49-F238E27FC236}">
                <a16:creationId xmlns:a16="http://schemas.microsoft.com/office/drawing/2014/main" id="{6BD0950E-68AE-73DD-FEB0-3D8ED7332AE1}"/>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5" name="Rectangle 4">
            <a:extLst>
              <a:ext uri="{FF2B5EF4-FFF2-40B4-BE49-F238E27FC236}">
                <a16:creationId xmlns:a16="http://schemas.microsoft.com/office/drawing/2014/main" id="{A05C60BA-06CC-1F0B-3433-A9268792E20C}"/>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Picture 5" descr="A black and white logo&#10;&#10;AI-generated content may be incorrect.">
            <a:extLst>
              <a:ext uri="{FF2B5EF4-FFF2-40B4-BE49-F238E27FC236}">
                <a16:creationId xmlns:a16="http://schemas.microsoft.com/office/drawing/2014/main" id="{38524B21-9BC2-EE13-9304-037D4DAF3A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969859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a:extLst>
              <a:ext uri="{FF2B5EF4-FFF2-40B4-BE49-F238E27FC236}">
                <a16:creationId xmlns:a16="http://schemas.microsoft.com/office/drawing/2014/main" id="{B2EFE890-0BEE-BC6F-74AF-1B0845FC761A}"/>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11" name="Text Placeholder 10 (left)">
            <a:extLst>
              <a:ext uri="{FF2B5EF4-FFF2-40B4-BE49-F238E27FC236}">
                <a16:creationId xmlns:a16="http://schemas.microsoft.com/office/drawing/2014/main" id="{C8BBBB07-1044-F2A3-0CF5-94838CC661DA}"/>
              </a:ext>
            </a:extLst>
          </p:cNvPr>
          <p:cNvSpPr>
            <a:spLocks noGrp="1"/>
          </p:cNvSpPr>
          <p:nvPr>
            <p:ph type="body" sz="quarter" idx="14"/>
          </p:nvPr>
        </p:nvSpPr>
        <p:spPr bwMode="gray">
          <a:xfrm>
            <a:off x="245804" y="1366684"/>
            <a:ext cx="11460060" cy="4798142"/>
          </a:xfrm>
          <a:prstGeom prst="rect">
            <a:avLst/>
          </a:prstGeom>
        </p:spPr>
        <p:txBody>
          <a:bodyPr rtlCol="0"/>
          <a:lstStyle>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12" name="Slide Number Placeholder 5">
            <a:extLst>
              <a:ext uri="{FF2B5EF4-FFF2-40B4-BE49-F238E27FC236}">
                <a16:creationId xmlns:a16="http://schemas.microsoft.com/office/drawing/2014/main" id="{96BF1E9E-BF79-9DC1-E7EE-5A29283A289D}"/>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13" name="Footer Placeholder 4">
            <a:extLst>
              <a:ext uri="{FF2B5EF4-FFF2-40B4-BE49-F238E27FC236}">
                <a16:creationId xmlns:a16="http://schemas.microsoft.com/office/drawing/2014/main" id="{F45FC9FD-08D2-142D-4059-BA2CB4FCE28A}"/>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pic>
        <p:nvPicPr>
          <p:cNvPr id="15" name="Grafik 14" descr="Ein Bild, das Screenshot, Schwarz enthält.&#10;&#10;KI-generierte Inhalte können fehlerhaft sein.">
            <a:extLst>
              <a:ext uri="{FF2B5EF4-FFF2-40B4-BE49-F238E27FC236}">
                <a16:creationId xmlns:a16="http://schemas.microsoft.com/office/drawing/2014/main" id="{84A6E555-2BC0-E90B-6F6C-25D9D94486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F0727F8-CEE2-FFE3-7ABA-76DA434D726D}"/>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descr="A black and white logo&#10;&#10;AI-generated content may be incorrect.">
            <a:extLst>
              <a:ext uri="{FF2B5EF4-FFF2-40B4-BE49-F238E27FC236}">
                <a16:creationId xmlns:a16="http://schemas.microsoft.com/office/drawing/2014/main" id="{88005480-DBE3-A018-FB4D-32711B882F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369441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und Untertitel">
    <p:spTree>
      <p:nvGrpSpPr>
        <p:cNvPr id="1" name=""/>
        <p:cNvGrpSpPr/>
        <p:nvPr/>
      </p:nvGrpSpPr>
      <p:grpSpPr>
        <a:xfrm>
          <a:off x="0" y="0"/>
          <a:ext cx="0" cy="0"/>
          <a:chOff x="0" y="0"/>
          <a:chExt cx="0" cy="0"/>
        </a:xfrm>
      </p:grpSpPr>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AC2CA63-B7D5-735E-40CD-1D4C51378300}"/>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Subtitle 2">
            <a:extLst>
              <a:ext uri="{FF2B5EF4-FFF2-40B4-BE49-F238E27FC236}">
                <a16:creationId xmlns:a16="http://schemas.microsoft.com/office/drawing/2014/main" id="{BD245E94-AFD5-11CE-2B42-74C90BF3C1BC}"/>
              </a:ext>
            </a:extLst>
          </p:cNvPr>
          <p:cNvSpPr>
            <a:spLocks noGrp="1"/>
          </p:cNvSpPr>
          <p:nvPr>
            <p:ph type="subTitle" idx="13"/>
          </p:nvPr>
        </p:nvSpPr>
        <p:spPr bwMode="gray">
          <a:xfrm>
            <a:off x="245805" y="1356803"/>
            <a:ext cx="11460061" cy="298248"/>
          </a:xfrm>
          <a:prstGeom prst="rect">
            <a:avLst/>
          </a:prstGeom>
        </p:spPr>
        <p:txBody>
          <a:bodyPr rtlCol="0" anchor="t"/>
          <a:lstStyle>
            <a:lvl1pPr marL="0" indent="0" algn="l">
              <a:buNone/>
              <a:defRPr sz="1800">
                <a:solidFill>
                  <a:schemeClr val="tx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rtl="0"/>
            <a:r>
              <a:rPr lang="en-us"/>
              <a:t>Master-Untertitelformat bearbeiten</a:t>
            </a:r>
          </a:p>
        </p:txBody>
      </p:sp>
      <p:sp>
        <p:nvSpPr>
          <p:cNvPr id="5" name="Text Placeholder 10">
            <a:extLst>
              <a:ext uri="{FF2B5EF4-FFF2-40B4-BE49-F238E27FC236}">
                <a16:creationId xmlns:a16="http://schemas.microsoft.com/office/drawing/2014/main" id="{481FB545-0866-5F30-FFCD-753AED306E61}"/>
              </a:ext>
            </a:extLst>
          </p:cNvPr>
          <p:cNvSpPr>
            <a:spLocks noGrp="1"/>
          </p:cNvSpPr>
          <p:nvPr>
            <p:ph type="body" sz="quarter" idx="15"/>
          </p:nvPr>
        </p:nvSpPr>
        <p:spPr bwMode="gray">
          <a:xfrm>
            <a:off x="245806" y="1794617"/>
            <a:ext cx="11438229" cy="4491884"/>
          </a:xfrm>
          <a:prstGeom prst="rect">
            <a:avLst/>
          </a:prstGeom>
        </p:spPr>
        <p:txBody>
          <a:bodyPr rtlCol="0"/>
          <a:lstStyle>
            <a:lvl1pPr marL="0" indent="0">
              <a:buFont typeface="Arial" panose="020B0604020202020204" pitchFamily="34" charset="0"/>
              <a:buNone/>
              <a:defRPr/>
            </a:lvl1pPr>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8" name="Slide Number Placeholder 5">
            <a:extLst>
              <a:ext uri="{FF2B5EF4-FFF2-40B4-BE49-F238E27FC236}">
                <a16:creationId xmlns:a16="http://schemas.microsoft.com/office/drawing/2014/main" id="{3B0A3929-E820-357D-5856-98247B0A7A6F}"/>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9" name="Footer Placeholder 4">
            <a:extLst>
              <a:ext uri="{FF2B5EF4-FFF2-40B4-BE49-F238E27FC236}">
                <a16:creationId xmlns:a16="http://schemas.microsoft.com/office/drawing/2014/main" id="{F881BCBF-A14F-5132-ED63-2B09FC88427D}"/>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pic>
        <p:nvPicPr>
          <p:cNvPr id="13" name="Grafik 12" descr="Ein Bild, das Screenshot, Schwarz enthält.&#10;&#10;KI-generierte Inhalte können fehlerhaft sein.">
            <a:extLst>
              <a:ext uri="{FF2B5EF4-FFF2-40B4-BE49-F238E27FC236}">
                <a16:creationId xmlns:a16="http://schemas.microsoft.com/office/drawing/2014/main" id="{94E19D60-5066-92AE-02BD-1B7E4A13A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EF36F80-4529-EACA-958C-A3D200CE12E9}"/>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Picture 9" descr="A black and white logo&#10;&#10;AI-generated content may be incorrect.">
            <a:extLst>
              <a:ext uri="{FF2B5EF4-FFF2-40B4-BE49-F238E27FC236}">
                <a16:creationId xmlns:a16="http://schemas.microsoft.com/office/drawing/2014/main" id="{2F8EC572-16C3-A05D-0862-6CA14B859B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2658456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4E0C32D-9BE6-C164-0BD7-21F96AE24871}"/>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Text Placeholder 10">
            <a:extLst>
              <a:ext uri="{FF2B5EF4-FFF2-40B4-BE49-F238E27FC236}">
                <a16:creationId xmlns:a16="http://schemas.microsoft.com/office/drawing/2014/main" id="{D294F8BE-A1A3-3150-B258-CE735CFEF15C}"/>
              </a:ext>
            </a:extLst>
          </p:cNvPr>
          <p:cNvSpPr>
            <a:spLocks noGrp="1"/>
          </p:cNvSpPr>
          <p:nvPr>
            <p:ph type="body" sz="quarter" idx="14"/>
          </p:nvPr>
        </p:nvSpPr>
        <p:spPr bwMode="gray">
          <a:xfrm>
            <a:off x="245806" y="1366658"/>
            <a:ext cx="11438229" cy="2176642"/>
          </a:xfrm>
          <a:prstGeom prst="rect">
            <a:avLst/>
          </a:prstGeom>
        </p:spPr>
        <p:txBody>
          <a:bodyPr rtlCol="0"/>
          <a:lstStyle>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5" name="Text Placeholder 10">
            <a:extLst>
              <a:ext uri="{FF2B5EF4-FFF2-40B4-BE49-F238E27FC236}">
                <a16:creationId xmlns:a16="http://schemas.microsoft.com/office/drawing/2014/main" id="{7172524F-4A9A-AF44-8731-DFEC33AE42B7}"/>
              </a:ext>
            </a:extLst>
          </p:cNvPr>
          <p:cNvSpPr>
            <a:spLocks noGrp="1"/>
          </p:cNvSpPr>
          <p:nvPr>
            <p:ph type="body" sz="quarter" idx="15"/>
          </p:nvPr>
        </p:nvSpPr>
        <p:spPr bwMode="gray">
          <a:xfrm>
            <a:off x="245806" y="3696929"/>
            <a:ext cx="11438229" cy="2589571"/>
          </a:xfrm>
          <a:prstGeom prst="rect">
            <a:avLst/>
          </a:prstGeom>
        </p:spPr>
        <p:txBody>
          <a:bodyPr rtlCol="0"/>
          <a:lstStyle>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8" name="Slide Number Placeholder 5">
            <a:extLst>
              <a:ext uri="{FF2B5EF4-FFF2-40B4-BE49-F238E27FC236}">
                <a16:creationId xmlns:a16="http://schemas.microsoft.com/office/drawing/2014/main" id="{0310A52D-04E6-A539-BFA8-C36B1F4436A3}"/>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9" name="Footer Placeholder 4">
            <a:extLst>
              <a:ext uri="{FF2B5EF4-FFF2-40B4-BE49-F238E27FC236}">
                <a16:creationId xmlns:a16="http://schemas.microsoft.com/office/drawing/2014/main" id="{40C71F1B-5B8F-EEC8-7D34-72350278F857}"/>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sp>
        <p:nvSpPr>
          <p:cNvPr id="7" name="Rectangle 6">
            <a:extLst>
              <a:ext uri="{FF2B5EF4-FFF2-40B4-BE49-F238E27FC236}">
                <a16:creationId xmlns:a16="http://schemas.microsoft.com/office/drawing/2014/main" id="{BABAD6D0-13B4-73B6-AE7B-5B17A577D3AD}"/>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Picture 9" descr="A black and white logo&#10;&#10;AI-generated content may be incorrect.">
            <a:extLst>
              <a:ext uri="{FF2B5EF4-FFF2-40B4-BE49-F238E27FC236}">
                <a16:creationId xmlns:a16="http://schemas.microsoft.com/office/drawing/2014/main" id="{B1864FED-E491-05DB-10CB-C24C4A0517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259037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e Vergleich">
    <p:spTree>
      <p:nvGrpSpPr>
        <p:cNvPr id="1" name=""/>
        <p:cNvGrpSpPr/>
        <p:nvPr/>
      </p:nvGrpSpPr>
      <p:grpSpPr>
        <a:xfrm>
          <a:off x="0" y="0"/>
          <a:ext cx="0" cy="0"/>
          <a:chOff x="0" y="0"/>
          <a:chExt cx="0" cy="0"/>
        </a:xfrm>
      </p:grpSpPr>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8444892-67D6-72C8-E2E2-7347C4328040}"/>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Text Placeholder 10 (left)">
            <a:extLst>
              <a:ext uri="{FF2B5EF4-FFF2-40B4-BE49-F238E27FC236}">
                <a16:creationId xmlns:a16="http://schemas.microsoft.com/office/drawing/2014/main" id="{BAACE8A9-1D51-9A45-862C-17AB7A746862}"/>
              </a:ext>
            </a:extLst>
          </p:cNvPr>
          <p:cNvSpPr>
            <a:spLocks noGrp="1"/>
          </p:cNvSpPr>
          <p:nvPr>
            <p:ph type="body" sz="quarter" idx="14"/>
          </p:nvPr>
        </p:nvSpPr>
        <p:spPr bwMode="gray">
          <a:xfrm>
            <a:off x="245804" y="1366684"/>
            <a:ext cx="5472000" cy="4798142"/>
          </a:xfrm>
          <a:prstGeom prst="rect">
            <a:avLst/>
          </a:prstGeom>
        </p:spPr>
        <p:txBody>
          <a:bodyPr rtlCol="0"/>
          <a:lstStyle>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5" name="Text Placeholder 10 (right)">
            <a:extLst>
              <a:ext uri="{FF2B5EF4-FFF2-40B4-BE49-F238E27FC236}">
                <a16:creationId xmlns:a16="http://schemas.microsoft.com/office/drawing/2014/main" id="{E2873C1A-B216-9C6B-ADED-7E887279F8F8}"/>
              </a:ext>
            </a:extLst>
          </p:cNvPr>
          <p:cNvSpPr>
            <a:spLocks noGrp="1"/>
          </p:cNvSpPr>
          <p:nvPr>
            <p:ph type="body" sz="quarter" idx="15"/>
          </p:nvPr>
        </p:nvSpPr>
        <p:spPr bwMode="gray">
          <a:xfrm>
            <a:off x="6232691" y="1366684"/>
            <a:ext cx="5472000" cy="4798142"/>
          </a:xfrm>
          <a:prstGeom prst="rect">
            <a:avLst/>
          </a:prstGeom>
        </p:spPr>
        <p:txBody>
          <a:bodyPr rtlCol="0"/>
          <a:lstStyle>
            <a:lvl1pPr>
              <a:defRPr/>
            </a:lvl1pPr>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8" name="Slide Number Placeholder 5">
            <a:extLst>
              <a:ext uri="{FF2B5EF4-FFF2-40B4-BE49-F238E27FC236}">
                <a16:creationId xmlns:a16="http://schemas.microsoft.com/office/drawing/2014/main" id="{A22308B3-11F9-664C-8881-197D9219EF09}"/>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9" name="Footer Placeholder 4">
            <a:extLst>
              <a:ext uri="{FF2B5EF4-FFF2-40B4-BE49-F238E27FC236}">
                <a16:creationId xmlns:a16="http://schemas.microsoft.com/office/drawing/2014/main" id="{25CCD48C-25D2-55BE-C574-43B45791F3D1}"/>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sp>
        <p:nvSpPr>
          <p:cNvPr id="7" name="Rectangle 6">
            <a:extLst>
              <a:ext uri="{FF2B5EF4-FFF2-40B4-BE49-F238E27FC236}">
                <a16:creationId xmlns:a16="http://schemas.microsoft.com/office/drawing/2014/main" id="{3C64FF38-F768-3CE3-D232-4B1A8D94948C}"/>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Picture 9" descr="A black and white logo&#10;&#10;AI-generated content may be incorrect.">
            <a:extLst>
              <a:ext uri="{FF2B5EF4-FFF2-40B4-BE49-F238E27FC236}">
                <a16:creationId xmlns:a16="http://schemas.microsoft.com/office/drawing/2014/main" id="{907B20E1-AB26-7C81-2CDC-55F101A3E9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42800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Untertitel">
    <p:spTree>
      <p:nvGrpSpPr>
        <p:cNvPr id="1" name=""/>
        <p:cNvGrpSpPr/>
        <p:nvPr/>
      </p:nvGrpSpPr>
      <p:grpSpPr>
        <a:xfrm>
          <a:off x="0" y="0"/>
          <a:ext cx="0" cy="0"/>
          <a:chOff x="0" y="0"/>
          <a:chExt cx="0" cy="0"/>
        </a:xfrm>
      </p:grpSpPr>
      <p:pic>
        <p:nvPicPr>
          <p:cNvPr id="2" name="Grafik 1" descr="Ein Bild, das Screenshot, Grafiken, Grafikdesign enthält.&#10;&#10;KI-generierte Inhalte können fehlerhaft sein.">
            <a:extLst>
              <a:ext uri="{FF2B5EF4-FFF2-40B4-BE49-F238E27FC236}">
                <a16:creationId xmlns:a16="http://schemas.microsoft.com/office/drawing/2014/main" id="{57F63CEA-E10F-0D37-060C-3145FD57C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platzhalter 2">
            <a:extLst>
              <a:ext uri="{FF2B5EF4-FFF2-40B4-BE49-F238E27FC236}">
                <a16:creationId xmlns:a16="http://schemas.microsoft.com/office/drawing/2014/main" id="{8AEBF070-B2CE-CF97-7FC7-E9EA9E001DD3}"/>
              </a:ext>
            </a:extLst>
          </p:cNvPr>
          <p:cNvSpPr>
            <a:spLocks noGrp="1"/>
          </p:cNvSpPr>
          <p:nvPr>
            <p:ph type="body" idx="1" hasCustomPrompt="1"/>
          </p:nvPr>
        </p:nvSpPr>
        <p:spPr>
          <a:xfrm>
            <a:off x="2320412" y="4401084"/>
            <a:ext cx="9385453" cy="1688567"/>
          </a:xfrm>
          <a:prstGeom prst="rect">
            <a:avLst/>
          </a:prstGeom>
        </p:spPr>
        <p:txBody>
          <a:bodyPr rtlCol="0"/>
          <a:lstStyle>
            <a:lvl1pPr marL="0" indent="0">
              <a:buNone/>
              <a:defRPr sz="24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7" name="Slide Number Placeholder 5">
            <a:extLst>
              <a:ext uri="{FF2B5EF4-FFF2-40B4-BE49-F238E27FC236}">
                <a16:creationId xmlns:a16="http://schemas.microsoft.com/office/drawing/2014/main" id="{B4909C6B-F408-5B12-0EA2-119640C9F285}"/>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8" name="Footer Placeholder 4">
            <a:extLst>
              <a:ext uri="{FF2B5EF4-FFF2-40B4-BE49-F238E27FC236}">
                <a16:creationId xmlns:a16="http://schemas.microsoft.com/office/drawing/2014/main" id="{174714B8-43D4-67D7-0C15-5B91ECFCDB02}"/>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10" name="Textplatzhalter 2">
            <a:extLst>
              <a:ext uri="{FF2B5EF4-FFF2-40B4-BE49-F238E27FC236}">
                <a16:creationId xmlns:a16="http://schemas.microsoft.com/office/drawing/2014/main" id="{63B3536C-5D3E-CB11-8214-B1D2C7B689F4}"/>
              </a:ext>
            </a:extLst>
          </p:cNvPr>
          <p:cNvSpPr>
            <a:spLocks noGrp="1"/>
          </p:cNvSpPr>
          <p:nvPr>
            <p:ph type="body" idx="10" hasCustomPrompt="1"/>
          </p:nvPr>
        </p:nvSpPr>
        <p:spPr>
          <a:xfrm>
            <a:off x="2320411" y="1578001"/>
            <a:ext cx="9385453" cy="2615228"/>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3" name="Rectangle 2">
            <a:extLst>
              <a:ext uri="{FF2B5EF4-FFF2-40B4-BE49-F238E27FC236}">
                <a16:creationId xmlns:a16="http://schemas.microsoft.com/office/drawing/2014/main" id="{22CFFBB4-6B32-39EA-6D0B-0231B2133C71}"/>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Picture 4" descr="A black and white logo&#10;&#10;AI-generated content may be incorrect.">
            <a:extLst>
              <a:ext uri="{FF2B5EF4-FFF2-40B4-BE49-F238E27FC236}">
                <a16:creationId xmlns:a16="http://schemas.microsoft.com/office/drawing/2014/main" id="{DE10E7E1-324C-9B25-A925-C9790EA13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31916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Vergleich 2">
    <p:spTree>
      <p:nvGrpSpPr>
        <p:cNvPr id="1" name=""/>
        <p:cNvGrpSpPr/>
        <p:nvPr/>
      </p:nvGrpSpPr>
      <p:grpSpPr>
        <a:xfrm>
          <a:off x="0" y="0"/>
          <a:ext cx="0" cy="0"/>
          <a:chOff x="0" y="0"/>
          <a:chExt cx="0" cy="0"/>
        </a:xfrm>
      </p:grpSpPr>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AC2CA63-B7D5-735E-40CD-1D4C51378300}"/>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Text Placeholder 10 (left)">
            <a:extLst>
              <a:ext uri="{FF2B5EF4-FFF2-40B4-BE49-F238E27FC236}">
                <a16:creationId xmlns:a16="http://schemas.microsoft.com/office/drawing/2014/main" id="{C92D49B3-9938-ACC5-14C7-A39F6B5316AC}"/>
              </a:ext>
            </a:extLst>
          </p:cNvPr>
          <p:cNvSpPr>
            <a:spLocks noGrp="1"/>
          </p:cNvSpPr>
          <p:nvPr>
            <p:ph type="body" sz="quarter" idx="14"/>
          </p:nvPr>
        </p:nvSpPr>
        <p:spPr bwMode="gray">
          <a:xfrm>
            <a:off x="245804" y="2163096"/>
            <a:ext cx="5472000" cy="4001729"/>
          </a:xfrm>
          <a:prstGeom prst="rect">
            <a:avLst/>
          </a:prstGeom>
        </p:spPr>
        <p:txBody>
          <a:bodyPr rtlCol="0"/>
          <a:lstStyle>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5" name="Text Placeholder 10 (right)">
            <a:extLst>
              <a:ext uri="{FF2B5EF4-FFF2-40B4-BE49-F238E27FC236}">
                <a16:creationId xmlns:a16="http://schemas.microsoft.com/office/drawing/2014/main" id="{413D01F9-4104-BC47-40E6-B36210F84552}"/>
              </a:ext>
            </a:extLst>
          </p:cNvPr>
          <p:cNvSpPr>
            <a:spLocks noGrp="1"/>
          </p:cNvSpPr>
          <p:nvPr>
            <p:ph type="body" sz="quarter" idx="15"/>
          </p:nvPr>
        </p:nvSpPr>
        <p:spPr bwMode="gray">
          <a:xfrm>
            <a:off x="6232691" y="2163096"/>
            <a:ext cx="5472000" cy="4001729"/>
          </a:xfrm>
          <a:prstGeom prst="rect">
            <a:avLst/>
          </a:prstGeom>
        </p:spPr>
        <p:txBody>
          <a:bodyPr rtlCol="0"/>
          <a:lstStyle>
            <a:lvl1pPr>
              <a:defRPr/>
            </a:lvl1pPr>
            <a:lvl2pPr marL="270000" indent="-270000">
              <a:buFont typeface="Arial" panose="020B0604020202020204" pitchFamily="34" charset="0"/>
              <a:buChar char="•"/>
              <a:defRPr/>
            </a:lvl2pPr>
            <a:lvl3pPr marL="540000" indent="-270000">
              <a:buFont typeface="Arial" panose="020B0604020202020204" pitchFamily="34" charset="0"/>
              <a:buChar char="•"/>
              <a:defRPr/>
            </a:lvl3pPr>
            <a:lvl4pPr marL="810000" indent="-270000">
              <a:buFont typeface="Arial" panose="020B0604020202020204" pitchFamily="34" charset="0"/>
              <a:buChar char="•"/>
              <a:defRPr/>
            </a:lvl4pPr>
            <a:lvl5pPr marL="1080000" indent="-270000">
              <a:buFont typeface="Arial" panose="020B0604020202020204" pitchFamily="34" charset="0"/>
              <a:buChar char="•"/>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8" name="Textplatzhalter 2">
            <a:extLst>
              <a:ext uri="{FF2B5EF4-FFF2-40B4-BE49-F238E27FC236}">
                <a16:creationId xmlns:a16="http://schemas.microsoft.com/office/drawing/2014/main" id="{B99F211A-6942-8533-B5E7-6BC68EDEF090}"/>
              </a:ext>
            </a:extLst>
          </p:cNvPr>
          <p:cNvSpPr>
            <a:spLocks noGrp="1"/>
          </p:cNvSpPr>
          <p:nvPr>
            <p:ph type="body" idx="1"/>
          </p:nvPr>
        </p:nvSpPr>
        <p:spPr>
          <a:xfrm>
            <a:off x="245804" y="1352838"/>
            <a:ext cx="5472000" cy="756000"/>
          </a:xfrm>
          <a:prstGeom prst="rect">
            <a:avLst/>
          </a:prstGeom>
        </p:spPr>
        <p:txBody>
          <a:bodyPr rtlCol="0" anchor="b"/>
          <a:lstStyle>
            <a:lvl1pPr marL="0" indent="0" algn="l">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Mastertextformat bearbeiten</a:t>
            </a:r>
          </a:p>
        </p:txBody>
      </p:sp>
      <p:sp>
        <p:nvSpPr>
          <p:cNvPr id="9" name="Textplatzhalter 4">
            <a:extLst>
              <a:ext uri="{FF2B5EF4-FFF2-40B4-BE49-F238E27FC236}">
                <a16:creationId xmlns:a16="http://schemas.microsoft.com/office/drawing/2014/main" id="{80621262-272B-8C88-1A5E-9F107884896E}"/>
              </a:ext>
            </a:extLst>
          </p:cNvPr>
          <p:cNvSpPr>
            <a:spLocks noGrp="1"/>
          </p:cNvSpPr>
          <p:nvPr>
            <p:ph type="body" sz="quarter" idx="16"/>
          </p:nvPr>
        </p:nvSpPr>
        <p:spPr>
          <a:xfrm>
            <a:off x="6232690" y="1352838"/>
            <a:ext cx="5472000" cy="756000"/>
          </a:xfrm>
          <a:prstGeom prst="rect">
            <a:avLst/>
          </a:prstGeom>
        </p:spPr>
        <p:txBody>
          <a:bodyPr rtlCol="0" anchor="b"/>
          <a:lstStyle>
            <a:lvl1pPr marL="0" indent="0" algn="l">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Mastertextformat bearbeiten</a:t>
            </a:r>
          </a:p>
        </p:txBody>
      </p:sp>
      <p:sp>
        <p:nvSpPr>
          <p:cNvPr id="10" name="Slide Number Placeholder 5">
            <a:extLst>
              <a:ext uri="{FF2B5EF4-FFF2-40B4-BE49-F238E27FC236}">
                <a16:creationId xmlns:a16="http://schemas.microsoft.com/office/drawing/2014/main" id="{F9E8381F-B4F3-E3E3-7CF7-DF2098DB32CD}"/>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11" name="Footer Placeholder 4">
            <a:extLst>
              <a:ext uri="{FF2B5EF4-FFF2-40B4-BE49-F238E27FC236}">
                <a16:creationId xmlns:a16="http://schemas.microsoft.com/office/drawing/2014/main" id="{ECF3D481-A3D3-65DD-FC47-DD7F1A96BAAA}"/>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sp>
        <p:nvSpPr>
          <p:cNvPr id="7" name="Rectangle 6">
            <a:extLst>
              <a:ext uri="{FF2B5EF4-FFF2-40B4-BE49-F238E27FC236}">
                <a16:creationId xmlns:a16="http://schemas.microsoft.com/office/drawing/2014/main" id="{E57E4AA3-0E2D-E519-28E1-5AD6CA4194A9}"/>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Picture 11" descr="A black and white logo&#10;&#10;AI-generated content may be incorrect.">
            <a:extLst>
              <a:ext uri="{FF2B5EF4-FFF2-40B4-BE49-F238E27FC236}">
                <a16:creationId xmlns:a16="http://schemas.microsoft.com/office/drawing/2014/main" id="{FBE87CBE-42FE-4A28-2E17-DA1C527C68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2147406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Benutzerdefiniertes Layout">
    <p:spTree>
      <p:nvGrpSpPr>
        <p:cNvPr id="1" name=""/>
        <p:cNvGrpSpPr/>
        <p:nvPr/>
      </p:nvGrpSpPr>
      <p:grpSpPr>
        <a:xfrm>
          <a:off x="0" y="0"/>
          <a:ext cx="0" cy="0"/>
          <a:chOff x="0" y="0"/>
          <a:chExt cx="0" cy="0"/>
        </a:xfrm>
      </p:grpSpPr>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003038C-638C-C62D-88E8-9611FC9EF1C6}"/>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Bildplatzhalter 2">
            <a:extLst>
              <a:ext uri="{FF2B5EF4-FFF2-40B4-BE49-F238E27FC236}">
                <a16:creationId xmlns:a16="http://schemas.microsoft.com/office/drawing/2014/main" id="{29B3B6B6-B350-9854-E49D-1F67EA21EF8A}"/>
              </a:ext>
            </a:extLst>
          </p:cNvPr>
          <p:cNvSpPr>
            <a:spLocks noGrp="1"/>
          </p:cNvSpPr>
          <p:nvPr>
            <p:ph type="pic" idx="1"/>
          </p:nvPr>
        </p:nvSpPr>
        <p:spPr>
          <a:xfrm>
            <a:off x="5183188" y="1358780"/>
            <a:ext cx="6172200" cy="4815877"/>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de-DE"/>
          </a:p>
        </p:txBody>
      </p:sp>
      <p:sp>
        <p:nvSpPr>
          <p:cNvPr id="5" name="Textplatzhalter 2">
            <a:extLst>
              <a:ext uri="{FF2B5EF4-FFF2-40B4-BE49-F238E27FC236}">
                <a16:creationId xmlns:a16="http://schemas.microsoft.com/office/drawing/2014/main" id="{1A3356B7-1FC8-F30D-628B-19AB8BBF3FC7}"/>
              </a:ext>
            </a:extLst>
          </p:cNvPr>
          <p:cNvSpPr>
            <a:spLocks noGrp="1"/>
          </p:cNvSpPr>
          <p:nvPr>
            <p:ph type="body" idx="12"/>
          </p:nvPr>
        </p:nvSpPr>
        <p:spPr>
          <a:xfrm>
            <a:off x="245804" y="1358780"/>
            <a:ext cx="4562170" cy="4815877"/>
          </a:xfrm>
          <a:prstGeom prst="rect">
            <a:avLst/>
          </a:prstGeom>
        </p:spPr>
        <p:txBody>
          <a:bodyPr rtlCol="0"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Mastertextformat bearbeiten</a:t>
            </a:r>
          </a:p>
        </p:txBody>
      </p:sp>
      <p:sp>
        <p:nvSpPr>
          <p:cNvPr id="8" name="Slide Number Placeholder 5">
            <a:extLst>
              <a:ext uri="{FF2B5EF4-FFF2-40B4-BE49-F238E27FC236}">
                <a16:creationId xmlns:a16="http://schemas.microsoft.com/office/drawing/2014/main" id="{F15DF674-1B89-D075-26E5-E2CF51519604}"/>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9" name="Footer Placeholder 4">
            <a:extLst>
              <a:ext uri="{FF2B5EF4-FFF2-40B4-BE49-F238E27FC236}">
                <a16:creationId xmlns:a16="http://schemas.microsoft.com/office/drawing/2014/main" id="{4B16D743-E634-7C73-B584-6023D7729491}"/>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sp>
        <p:nvSpPr>
          <p:cNvPr id="7" name="Rectangle 6">
            <a:extLst>
              <a:ext uri="{FF2B5EF4-FFF2-40B4-BE49-F238E27FC236}">
                <a16:creationId xmlns:a16="http://schemas.microsoft.com/office/drawing/2014/main" id="{9CBEC6E5-6D88-570F-C2DE-D235554AF7C8}"/>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Picture 9" descr="A black and white logo&#10;&#10;AI-generated content may be incorrect.">
            <a:extLst>
              <a:ext uri="{FF2B5EF4-FFF2-40B4-BE49-F238E27FC236}">
                <a16:creationId xmlns:a16="http://schemas.microsoft.com/office/drawing/2014/main" id="{A90DD40E-CFEA-3C87-F190-0F54B4DAF2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117867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leer">
    <p:spTree>
      <p:nvGrpSpPr>
        <p:cNvPr id="1" name=""/>
        <p:cNvGrpSpPr/>
        <p:nvPr/>
      </p:nvGrpSpPr>
      <p:grpSpPr>
        <a:xfrm>
          <a:off x="0" y="0"/>
          <a:ext cx="0" cy="0"/>
          <a:chOff x="0" y="0"/>
          <a:chExt cx="0" cy="0"/>
        </a:xfrm>
      </p:grpSpPr>
      <p:pic>
        <p:nvPicPr>
          <p:cNvPr id="4" name="Grafik 3" descr="Ein Bild, das Screenshot, Grafiken enthält.&#10;&#10;KI-generierte Inhalte können fehlerhaft sein.">
            <a:extLst>
              <a:ext uri="{FF2B5EF4-FFF2-40B4-BE49-F238E27FC236}">
                <a16:creationId xmlns:a16="http://schemas.microsoft.com/office/drawing/2014/main" id="{C6DE32AD-25B0-E659-F2CC-9287FFC5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37C8E5F-B616-D26C-CDD3-3C13AC930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003038C-638C-C62D-88E8-9611FC9EF1C6}"/>
              </a:ext>
            </a:extLst>
          </p:cNvPr>
          <p:cNvSpPr>
            <a:spLocks noGrp="1"/>
          </p:cNvSpPr>
          <p:nvPr>
            <p:ph type="title"/>
          </p:nvPr>
        </p:nvSpPr>
        <p:spPr bwMode="gray">
          <a:xfrm>
            <a:off x="245806" y="181939"/>
            <a:ext cx="9641092" cy="782031"/>
          </a:xfrm>
          <a:prstGeom prst="rect">
            <a:avLst/>
          </a:prstGeom>
          <a:noFill/>
        </p:spPr>
        <p:txBody>
          <a:bodyPr wrap="square" rtlCol="0">
            <a:noAutofit/>
          </a:bodyPr>
          <a:lstStyle/>
          <a:p>
            <a:pPr marL="0" lvl="0" rtl="0"/>
            <a:r>
              <a:rPr lang="en-us"/>
              <a:t>Mastertitelformat bearbeiten</a:t>
            </a:r>
            <a:endParaRPr lang="en-US"/>
          </a:p>
        </p:txBody>
      </p:sp>
      <p:sp>
        <p:nvSpPr>
          <p:cNvPr id="3" name="Slide Number Placeholder 5">
            <a:extLst>
              <a:ext uri="{FF2B5EF4-FFF2-40B4-BE49-F238E27FC236}">
                <a16:creationId xmlns:a16="http://schemas.microsoft.com/office/drawing/2014/main" id="{09B67CC4-7F32-8800-F66D-AEC57D5470FE}"/>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5" name="Footer Placeholder 4">
            <a:extLst>
              <a:ext uri="{FF2B5EF4-FFF2-40B4-BE49-F238E27FC236}">
                <a16:creationId xmlns:a16="http://schemas.microsoft.com/office/drawing/2014/main" id="{E348CB62-59FB-8A0D-991F-38B8CDC4BF6B}"/>
              </a:ext>
            </a:extLst>
          </p:cNvPr>
          <p:cNvSpPr>
            <a:spLocks noGrp="1"/>
          </p:cNvSpPr>
          <p:nvPr>
            <p:ph type="ftr" sz="quarter" idx="3"/>
          </p:nvPr>
        </p:nvSpPr>
        <p:spPr>
          <a:xfrm>
            <a:off x="245807" y="6440129"/>
            <a:ext cx="11460058" cy="357059"/>
          </a:xfrm>
          <a:prstGeom prst="rect">
            <a:avLst/>
          </a:prstGeom>
        </p:spPr>
        <p:txBody>
          <a:bodyPr vert="horz" lIns="91440" tIns="45720" rIns="91440" bIns="45720" rtlCol="0" anchor="b"/>
          <a:lstStyle>
            <a:lvl1pPr algn="l">
              <a:defRPr sz="800">
                <a:solidFill>
                  <a:srgbClr val="959F98"/>
                </a:solidFill>
              </a:defRPr>
            </a:lvl1pPr>
          </a:lstStyle>
          <a:p>
            <a:pPr rtl="0"/>
            <a:endParaRPr lang="en-US"/>
          </a:p>
        </p:txBody>
      </p:sp>
      <p:sp>
        <p:nvSpPr>
          <p:cNvPr id="7" name="Rectangle 6">
            <a:extLst>
              <a:ext uri="{FF2B5EF4-FFF2-40B4-BE49-F238E27FC236}">
                <a16:creationId xmlns:a16="http://schemas.microsoft.com/office/drawing/2014/main" id="{1DF6CEB6-9F16-694C-7DAA-85631194F8E1}"/>
              </a:ext>
            </a:extLst>
          </p:cNvPr>
          <p:cNvSpPr/>
          <p:nvPr userDrawn="1"/>
        </p:nvSpPr>
        <p:spPr bwMode="gray">
          <a:xfrm>
            <a:off x="10748513" y="120770"/>
            <a:ext cx="1218444" cy="8432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8" descr="A black and white logo&#10;&#10;AI-generated content may be incorrect.">
            <a:extLst>
              <a:ext uri="{FF2B5EF4-FFF2-40B4-BE49-F238E27FC236}">
                <a16:creationId xmlns:a16="http://schemas.microsoft.com/office/drawing/2014/main" id="{823D62CE-74A7-6F83-FD4A-AD39B607F7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9174" y="344370"/>
            <a:ext cx="1351783" cy="396000"/>
          </a:xfrm>
          <a:prstGeom prst="rect">
            <a:avLst/>
          </a:prstGeom>
        </p:spPr>
      </p:pic>
    </p:spTree>
    <p:extLst>
      <p:ext uri="{BB962C8B-B14F-4D97-AF65-F5344CB8AC3E}">
        <p14:creationId xmlns:p14="http://schemas.microsoft.com/office/powerpoint/2010/main" val="374470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o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1BB9-B5A7-4A4E-BCC8-1B2D01A08C85}"/>
              </a:ext>
            </a:extLst>
          </p:cNvPr>
          <p:cNvSpPr>
            <a:spLocks noGrp="1"/>
          </p:cNvSpPr>
          <p:nvPr>
            <p:ph type="title"/>
          </p:nvPr>
        </p:nvSpPr>
        <p:spPr/>
        <p:txBody>
          <a:bodyPr rtlCol="0"/>
          <a:lstStyle>
            <a:lvl1pPr>
              <a:defRPr/>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51F139DE-402E-4979-B6F1-51154AC2A2FB}"/>
              </a:ext>
            </a:extLst>
          </p:cNvPr>
          <p:cNvSpPr>
            <a:spLocks noGrp="1"/>
          </p:cNvSpPr>
          <p:nvPr>
            <p:ph type="ftr" sz="quarter" idx="10"/>
          </p:nvPr>
        </p:nvSpPr>
        <p:spPr/>
        <p:txBody>
          <a:bodyPr rtlCol="0"/>
          <a:lstStyle/>
          <a:p>
            <a:pPr rtl="0"/>
            <a:endParaRPr lang="en-US"/>
          </a:p>
        </p:txBody>
      </p:sp>
    </p:spTree>
    <p:extLst>
      <p:ext uri="{BB962C8B-B14F-4D97-AF65-F5344CB8AC3E}">
        <p14:creationId xmlns:p14="http://schemas.microsoft.com/office/powerpoint/2010/main" val="4282394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no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10069236" y="6617933"/>
            <a:ext cx="392377" cy="108000"/>
          </a:xfrm>
        </p:spPr>
        <p:txBody>
          <a:bodyPr/>
          <a:lstStyle/>
          <a:p>
            <a:fld id="{EEAD9179-7A6B-4268-BEB2-F3B8EB06115B}" type="slidenum">
              <a:rPr lang="en-US" smtClean="0"/>
              <a:t>‹#›</a:t>
            </a:fld>
            <a:endParaRPr lang="en-US"/>
          </a:p>
        </p:txBody>
      </p:sp>
      <p:sp>
        <p:nvSpPr>
          <p:cNvPr id="11" name="Text Placeholder 10"/>
          <p:cNvSpPr>
            <a:spLocks noGrp="1"/>
          </p:cNvSpPr>
          <p:nvPr>
            <p:ph type="body" sz="quarter" idx="14"/>
          </p:nvPr>
        </p:nvSpPr>
        <p:spPr bwMode="gray">
          <a:xfrm>
            <a:off x="490466" y="1295401"/>
            <a:ext cx="11193569" cy="49911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C54F63-F91E-4FB9-B337-0BF43F37959B}"/>
              </a:ext>
            </a:extLst>
          </p:cNvPr>
          <p:cNvSpPr>
            <a:spLocks noGrp="1"/>
          </p:cNvSpPr>
          <p:nvPr>
            <p:ph type="ftr" sz="quarter" idx="15"/>
          </p:nvPr>
        </p:nvSpPr>
        <p:spPr/>
        <p:txBody>
          <a:bodyPr/>
          <a:lstStyle/>
          <a:p>
            <a:endParaRPr lang="en-US"/>
          </a:p>
        </p:txBody>
      </p:sp>
      <p:sp>
        <p:nvSpPr>
          <p:cNvPr id="3" name="Title 2">
            <a:extLst>
              <a:ext uri="{FF2B5EF4-FFF2-40B4-BE49-F238E27FC236}">
                <a16:creationId xmlns:a16="http://schemas.microsoft.com/office/drawing/2014/main" id="{99189A2F-0CB6-4272-8B68-50D5EA7001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62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sp>
        <p:nvSpPr>
          <p:cNvPr id="2" name="Title 1">
            <a:extLst>
              <a:ext uri="{FF2B5EF4-FFF2-40B4-BE49-F238E27FC236}">
                <a16:creationId xmlns:a16="http://schemas.microsoft.com/office/drawing/2014/main" id="{C25E8203-1FB3-486B-83D7-3614934F18E6}"/>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CA2A5A31-514C-4E11-BB0E-A0DF45B8D063}"/>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664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o 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F139DE-402E-4979-B6F1-51154AC2A2FB}"/>
              </a:ext>
            </a:extLst>
          </p:cNvPr>
          <p:cNvSpPr>
            <a:spLocks noGrp="1"/>
          </p:cNvSpPr>
          <p:nvPr>
            <p:ph type="ftr" sz="quarter" idx="10"/>
          </p:nvPr>
        </p:nvSpPr>
        <p:spPr>
          <a:xfrm>
            <a:off x="493840" y="6476515"/>
            <a:ext cx="9785354" cy="320673"/>
          </a:xfrm>
        </p:spPr>
        <p:txBody>
          <a:bodyPr/>
          <a:lstStyle/>
          <a:p>
            <a:r>
              <a:rPr lang="en-US"/>
              <a:t>Click to add footer</a:t>
            </a:r>
            <a:endParaRPr lang="en-GB"/>
          </a:p>
        </p:txBody>
      </p:sp>
      <p:sp>
        <p:nvSpPr>
          <p:cNvPr id="5" name="Slide Number Placeholder 5">
            <a:extLst>
              <a:ext uri="{FF2B5EF4-FFF2-40B4-BE49-F238E27FC236}">
                <a16:creationId xmlns:a16="http://schemas.microsoft.com/office/drawing/2014/main" id="{E0BE9507-904B-49AF-B345-708D8EB38D49}"/>
              </a:ext>
            </a:extLst>
          </p:cNvPr>
          <p:cNvSpPr>
            <a:spLocks noGrp="1"/>
          </p:cNvSpPr>
          <p:nvPr>
            <p:ph type="sldNum" sz="quarter" idx="12"/>
          </p:nvPr>
        </p:nvSpPr>
        <p:spPr bwMode="gray">
          <a:xfrm>
            <a:off x="10242613" y="6617933"/>
            <a:ext cx="392377" cy="108000"/>
          </a:xfrm>
        </p:spPr>
        <p:txBody>
          <a:bodyPr/>
          <a:lstStyle/>
          <a:p>
            <a:fld id="{EEAD9179-7A6B-4268-BEB2-F3B8EB06115B}" type="slidenum">
              <a:rPr lang="en-US" smtClean="0"/>
              <a:t>‹#›</a:t>
            </a:fld>
            <a:endParaRPr lang="en-US"/>
          </a:p>
        </p:txBody>
      </p:sp>
      <p:sp>
        <p:nvSpPr>
          <p:cNvPr id="4" name="Title 1">
            <a:extLst>
              <a:ext uri="{FF2B5EF4-FFF2-40B4-BE49-F238E27FC236}">
                <a16:creationId xmlns:a16="http://schemas.microsoft.com/office/drawing/2014/main" id="{CB6E8A0D-967C-549F-912E-9E844B751054}"/>
              </a:ext>
            </a:extLst>
          </p:cNvPr>
          <p:cNvSpPr>
            <a:spLocks noGrp="1"/>
          </p:cNvSpPr>
          <p:nvPr>
            <p:ph type="title"/>
          </p:nvPr>
        </p:nvSpPr>
        <p:spPr bwMode="gray">
          <a:xfrm>
            <a:off x="403337" y="187690"/>
            <a:ext cx="9665899" cy="782031"/>
          </a:xfr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588280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AADF22-57BE-5644-9C47-1004662BB291}"/>
              </a:ext>
            </a:extLst>
          </p:cNvPr>
          <p:cNvPicPr>
            <a:picLocks noChangeAspect="1"/>
          </p:cNvPicPr>
          <p:nvPr/>
        </p:nvPicPr>
        <p:blipFill>
          <a:blip r:embed="rId2"/>
          <a:srcRect/>
          <a:stretch/>
        </p:blipFill>
        <p:spPr>
          <a:xfrm>
            <a:off x="0" y="0"/>
            <a:ext cx="12193587" cy="6858000"/>
          </a:xfrm>
          <a:prstGeom prst="rect">
            <a:avLst/>
          </a:prstGeom>
        </p:spPr>
      </p:pic>
      <p:sp>
        <p:nvSpPr>
          <p:cNvPr id="3" name="Subtitle 2"/>
          <p:cNvSpPr>
            <a:spLocks noGrp="1"/>
          </p:cNvSpPr>
          <p:nvPr>
            <p:ph type="subTitle" idx="1"/>
          </p:nvPr>
        </p:nvSpPr>
        <p:spPr bwMode="gray">
          <a:xfrm>
            <a:off x="4026263" y="3054609"/>
            <a:ext cx="7393184" cy="592952"/>
          </a:xfrm>
        </p:spPr>
        <p:txBody>
          <a:bodyPr anchor="b"/>
          <a:lstStyle>
            <a:lvl1pPr marL="0" indent="0" algn="r">
              <a:buNone/>
              <a:defRPr sz="21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pPr algn="r"/>
            <a:r>
              <a:rPr lang="en-US" sz="2100">
                <a:solidFill>
                  <a:schemeClr val="bg1"/>
                </a:solidFill>
                <a:latin typeface="Arial" panose="020B0604020202020204" pitchFamily="34" charset="0"/>
                <a:cs typeface="Arial" panose="020B0604020202020204" pitchFamily="34" charset="0"/>
              </a:rPr>
              <a:t>Click to edit Master subtitle style</a:t>
            </a:r>
          </a:p>
        </p:txBody>
      </p:sp>
      <p:sp>
        <p:nvSpPr>
          <p:cNvPr id="21" name="Text Placeholder 20"/>
          <p:cNvSpPr>
            <a:spLocks noGrp="1"/>
          </p:cNvSpPr>
          <p:nvPr>
            <p:ph type="body" sz="quarter" idx="13"/>
          </p:nvPr>
        </p:nvSpPr>
        <p:spPr bwMode="gray">
          <a:xfrm>
            <a:off x="7818979" y="6192985"/>
            <a:ext cx="3600469" cy="238811"/>
          </a:xfrm>
        </p:spPr>
        <p:txBody>
          <a:bodyPr anchor="ctr"/>
          <a:lstStyle>
            <a:lvl1pPr algn="r">
              <a:spcBef>
                <a:spcPts val="0"/>
              </a:spcBef>
              <a:spcAft>
                <a:spcPts val="0"/>
              </a:spcAft>
              <a:defRPr sz="1200" b="0">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p:txBody>
      </p:sp>
      <p:sp>
        <p:nvSpPr>
          <p:cNvPr id="4" name="Title 3">
            <a:extLst>
              <a:ext uri="{FF2B5EF4-FFF2-40B4-BE49-F238E27FC236}">
                <a16:creationId xmlns:a16="http://schemas.microsoft.com/office/drawing/2014/main" id="{3255CE6D-5EF3-4419-9F4A-FABB73D91E4E}"/>
              </a:ext>
            </a:extLst>
          </p:cNvPr>
          <p:cNvSpPr>
            <a:spLocks noGrp="1"/>
          </p:cNvSpPr>
          <p:nvPr>
            <p:ph type="title"/>
          </p:nvPr>
        </p:nvSpPr>
        <p:spPr>
          <a:xfrm>
            <a:off x="3378425" y="1591194"/>
            <a:ext cx="8167324" cy="1515981"/>
          </a:xfrm>
        </p:spPr>
        <p:txBody>
          <a:bodyPr/>
          <a:lstStyle>
            <a:lvl1pPr algn="r">
              <a:defRPr sz="4000"/>
            </a:lvl1pPr>
          </a:lstStyle>
          <a:p>
            <a:r>
              <a:rPr lang="en-US"/>
              <a:t>Click to edit Master title style</a:t>
            </a:r>
          </a:p>
        </p:txBody>
      </p:sp>
    </p:spTree>
    <p:extLst>
      <p:ext uri="{BB962C8B-B14F-4D97-AF65-F5344CB8AC3E}">
        <p14:creationId xmlns:p14="http://schemas.microsoft.com/office/powerpoint/2010/main" val="235378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Untertitel 2">
    <p:spTree>
      <p:nvGrpSpPr>
        <p:cNvPr id="1" name=""/>
        <p:cNvGrpSpPr/>
        <p:nvPr/>
      </p:nvGrpSpPr>
      <p:grpSpPr>
        <a:xfrm>
          <a:off x="0" y="0"/>
          <a:ext cx="0" cy="0"/>
          <a:chOff x="0" y="0"/>
          <a:chExt cx="0" cy="0"/>
        </a:xfrm>
      </p:grpSpPr>
      <p:pic>
        <p:nvPicPr>
          <p:cNvPr id="6" name="Grafik 5" descr="Ein Bild, das Screenshot, Grafiken, Grafikdesign enthält.&#10;&#10;KI-generierte Inhalte können fehlerhaft sein.">
            <a:extLst>
              <a:ext uri="{FF2B5EF4-FFF2-40B4-BE49-F238E27FC236}">
                <a16:creationId xmlns:a16="http://schemas.microsoft.com/office/drawing/2014/main" id="{1D0949E1-4056-646C-EBE5-6594143AB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platzhalter 2">
            <a:extLst>
              <a:ext uri="{FF2B5EF4-FFF2-40B4-BE49-F238E27FC236}">
                <a16:creationId xmlns:a16="http://schemas.microsoft.com/office/drawing/2014/main" id="{8AEBF070-B2CE-CF97-7FC7-E9EA9E001DD3}"/>
              </a:ext>
            </a:extLst>
          </p:cNvPr>
          <p:cNvSpPr>
            <a:spLocks noGrp="1"/>
          </p:cNvSpPr>
          <p:nvPr>
            <p:ph type="body" idx="1" hasCustomPrompt="1"/>
          </p:nvPr>
        </p:nvSpPr>
        <p:spPr>
          <a:xfrm>
            <a:off x="2320412" y="5201265"/>
            <a:ext cx="9385453" cy="888386"/>
          </a:xfrm>
          <a:prstGeom prst="rect">
            <a:avLst/>
          </a:prstGeom>
        </p:spPr>
        <p:txBody>
          <a:bodyPr rtlCol="0"/>
          <a:lstStyle>
            <a:lvl1pPr marL="0" indent="0">
              <a:buNone/>
              <a:defRPr sz="2400">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2" name="Textplatzhalter 2">
            <a:extLst>
              <a:ext uri="{FF2B5EF4-FFF2-40B4-BE49-F238E27FC236}">
                <a16:creationId xmlns:a16="http://schemas.microsoft.com/office/drawing/2014/main" id="{E40059FD-CCE3-C57C-E481-5DA82849C58A}"/>
              </a:ext>
            </a:extLst>
          </p:cNvPr>
          <p:cNvSpPr>
            <a:spLocks noGrp="1"/>
          </p:cNvSpPr>
          <p:nvPr>
            <p:ph type="body" idx="10" hasCustomPrompt="1"/>
          </p:nvPr>
        </p:nvSpPr>
        <p:spPr>
          <a:xfrm>
            <a:off x="2320411" y="1578002"/>
            <a:ext cx="9385453" cy="3438380"/>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3" name="Slide Number Placeholder 5">
            <a:extLst>
              <a:ext uri="{FF2B5EF4-FFF2-40B4-BE49-F238E27FC236}">
                <a16:creationId xmlns:a16="http://schemas.microsoft.com/office/drawing/2014/main" id="{BE719A74-D2E1-AE19-70F4-9934C1EEC126}"/>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5" name="Footer Placeholder 4">
            <a:extLst>
              <a:ext uri="{FF2B5EF4-FFF2-40B4-BE49-F238E27FC236}">
                <a16:creationId xmlns:a16="http://schemas.microsoft.com/office/drawing/2014/main" id="{BAB77060-7A8E-3C06-AD0B-9C1F0E99C058}"/>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7" name="Rectangle 6">
            <a:extLst>
              <a:ext uri="{FF2B5EF4-FFF2-40B4-BE49-F238E27FC236}">
                <a16:creationId xmlns:a16="http://schemas.microsoft.com/office/drawing/2014/main" id="{5B2D8A39-F053-9D6E-0D5C-A617A49DFE73}"/>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Picture 7" descr="A black and white logo&#10;&#10;AI-generated content may be incorrect.">
            <a:extLst>
              <a:ext uri="{FF2B5EF4-FFF2-40B4-BE49-F238E27FC236}">
                <a16:creationId xmlns:a16="http://schemas.microsoft.com/office/drawing/2014/main" id="{89F89A95-83D9-3CB8-8521-A38987967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45469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 name="Grafik 3" descr="Ein Bild, das Screenshot, Grafiken, Grafikdesign enthält.&#10;&#10;KI-generierte Inhalte können fehlerhaft sein.">
            <a:extLst>
              <a:ext uri="{FF2B5EF4-FFF2-40B4-BE49-F238E27FC236}">
                <a16:creationId xmlns:a16="http://schemas.microsoft.com/office/drawing/2014/main" id="{EBF0F37B-BABE-2615-7F7B-61907E21C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10 (left)">
            <a:extLst>
              <a:ext uri="{FF2B5EF4-FFF2-40B4-BE49-F238E27FC236}">
                <a16:creationId xmlns:a16="http://schemas.microsoft.com/office/drawing/2014/main" id="{F4CFDAF0-C82B-04A8-D19D-E71E63560819}"/>
              </a:ext>
            </a:extLst>
          </p:cNvPr>
          <p:cNvSpPr>
            <a:spLocks noGrp="1"/>
          </p:cNvSpPr>
          <p:nvPr>
            <p:ph type="body" sz="quarter" idx="14"/>
          </p:nvPr>
        </p:nvSpPr>
        <p:spPr bwMode="gray">
          <a:xfrm>
            <a:off x="2320413" y="3818316"/>
            <a:ext cx="9385453" cy="2351589"/>
          </a:xfrm>
          <a:prstGeom prst="rect">
            <a:avLst/>
          </a:prstGeom>
        </p:spPr>
        <p:txBody>
          <a:bodyPr rtlCol="0"/>
          <a:lstStyle>
            <a:lvl1pPr marL="0" indent="0">
              <a:buFont typeface="Arial" panose="020B0604020202020204" pitchFamily="34" charset="0"/>
              <a:buNone/>
              <a:defRPr>
                <a:solidFill>
                  <a:schemeClr val="tx1"/>
                </a:solidFill>
              </a:defRPr>
            </a:lvl1pPr>
            <a:lvl2pPr marL="270000" indent="-270000">
              <a:buFont typeface="Arial" panose="020B0604020202020204" pitchFamily="34" charset="0"/>
              <a:buChar char="•"/>
              <a:defRPr>
                <a:solidFill>
                  <a:schemeClr val="tx1"/>
                </a:solidFill>
              </a:defRPr>
            </a:lvl2pPr>
            <a:lvl3pPr marL="540000" indent="-270000">
              <a:buFont typeface="Arial" panose="020B0604020202020204" pitchFamily="34" charset="0"/>
              <a:buChar char="•"/>
              <a:defRPr>
                <a:solidFill>
                  <a:schemeClr val="tx1"/>
                </a:solidFill>
              </a:defRPr>
            </a:lvl3pPr>
            <a:lvl4pPr marL="810000" indent="-270000">
              <a:buFont typeface="Arial" panose="020B0604020202020204" pitchFamily="34" charset="0"/>
              <a:buChar char="•"/>
              <a:defRPr>
                <a:solidFill>
                  <a:schemeClr val="tx1"/>
                </a:solidFill>
              </a:defRPr>
            </a:lvl4pPr>
            <a:lvl5pPr marL="1080000" indent="-270000">
              <a:buFont typeface="Arial" panose="020B0604020202020204" pitchFamily="34" charset="0"/>
              <a:buChar char="•"/>
              <a:defRPr>
                <a:solidFill>
                  <a:schemeClr val="tx1"/>
                </a:solidFill>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13" name="Textplatzhalter 2">
            <a:extLst>
              <a:ext uri="{FF2B5EF4-FFF2-40B4-BE49-F238E27FC236}">
                <a16:creationId xmlns:a16="http://schemas.microsoft.com/office/drawing/2014/main" id="{8568FAAA-CEAD-B112-9DED-2F12AD9165F3}"/>
              </a:ext>
            </a:extLst>
          </p:cNvPr>
          <p:cNvSpPr>
            <a:spLocks noGrp="1"/>
          </p:cNvSpPr>
          <p:nvPr>
            <p:ph type="body" idx="10" hasCustomPrompt="1"/>
          </p:nvPr>
        </p:nvSpPr>
        <p:spPr>
          <a:xfrm>
            <a:off x="2320411" y="1578001"/>
            <a:ext cx="9385453" cy="2064622"/>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2" name="Slide Number Placeholder 5">
            <a:extLst>
              <a:ext uri="{FF2B5EF4-FFF2-40B4-BE49-F238E27FC236}">
                <a16:creationId xmlns:a16="http://schemas.microsoft.com/office/drawing/2014/main" id="{8EB3C79D-0AC6-ADAD-5F9C-97F8CDE45716}"/>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3" name="Footer Placeholder 4">
            <a:extLst>
              <a:ext uri="{FF2B5EF4-FFF2-40B4-BE49-F238E27FC236}">
                <a16:creationId xmlns:a16="http://schemas.microsoft.com/office/drawing/2014/main" id="{BEAC34AA-2FE0-191A-A7C1-1D7BE07D90C9}"/>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5" name="Rectangle 4">
            <a:extLst>
              <a:ext uri="{FF2B5EF4-FFF2-40B4-BE49-F238E27FC236}">
                <a16:creationId xmlns:a16="http://schemas.microsoft.com/office/drawing/2014/main" id="{2B8D7A7D-B78A-6C0A-5F0F-9786B24C5BB6}"/>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Picture 5" descr="A black and white logo&#10;&#10;AI-generated content may be incorrect.">
            <a:extLst>
              <a:ext uri="{FF2B5EF4-FFF2-40B4-BE49-F238E27FC236}">
                <a16:creationId xmlns:a16="http://schemas.microsoft.com/office/drawing/2014/main" id="{D963A808-F1B2-0D8B-350D-6311EAB35A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68637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3" name="Grafik 2" descr="Ein Bild, das Screenshot, Grafiken, Grafikdesign enthält.&#10;&#10;KI-generierte Inhalte können fehlerhaft sein.">
            <a:extLst>
              <a:ext uri="{FF2B5EF4-FFF2-40B4-BE49-F238E27FC236}">
                <a16:creationId xmlns:a16="http://schemas.microsoft.com/office/drawing/2014/main" id="{32D9375A-A48E-D332-7E69-3203B6851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5">
            <a:extLst>
              <a:ext uri="{FF2B5EF4-FFF2-40B4-BE49-F238E27FC236}">
                <a16:creationId xmlns:a16="http://schemas.microsoft.com/office/drawing/2014/main" id="{69718604-10F4-C4C2-C6BF-092615C01DD8}"/>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5" name="Footer Placeholder 4">
            <a:extLst>
              <a:ext uri="{FF2B5EF4-FFF2-40B4-BE49-F238E27FC236}">
                <a16:creationId xmlns:a16="http://schemas.microsoft.com/office/drawing/2014/main" id="{0BEA2F47-BB5C-A829-21C7-A2A5C9607347}"/>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4" name="Rectangle 3">
            <a:extLst>
              <a:ext uri="{FF2B5EF4-FFF2-40B4-BE49-F238E27FC236}">
                <a16:creationId xmlns:a16="http://schemas.microsoft.com/office/drawing/2014/main" id="{F54D0285-DD8E-47D9-9E2A-56D75BA8C43C}"/>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Picture 5" descr="A black and white logo&#10;&#10;AI-generated content may be incorrect.">
            <a:extLst>
              <a:ext uri="{FF2B5EF4-FFF2-40B4-BE49-F238E27FC236}">
                <a16:creationId xmlns:a16="http://schemas.microsoft.com/office/drawing/2014/main" id="{58A9BEBA-214D-D8AC-3D0D-2888F38C14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88222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nmCRPC">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Grafik 15" descr="Ein Bild, das Screenshot, Dunkelheit, Schwarz enthält.&#10;&#10;KI-generierte Inhalte können fehlerhaft sein.">
            <a:extLst>
              <a:ext uri="{FF2B5EF4-FFF2-40B4-BE49-F238E27FC236}">
                <a16:creationId xmlns:a16="http://schemas.microsoft.com/office/drawing/2014/main" id="{A164A656-580F-81A9-89AD-65BB6C613D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platzhalter 2">
            <a:extLst>
              <a:ext uri="{FF2B5EF4-FFF2-40B4-BE49-F238E27FC236}">
                <a16:creationId xmlns:a16="http://schemas.microsoft.com/office/drawing/2014/main" id="{A2CE12AB-BC31-AC89-8AFD-82F41C96074C}"/>
              </a:ext>
            </a:extLst>
          </p:cNvPr>
          <p:cNvSpPr>
            <a:spLocks noGrp="1"/>
          </p:cNvSpPr>
          <p:nvPr>
            <p:ph type="body" idx="10" hasCustomPrompt="1"/>
          </p:nvPr>
        </p:nvSpPr>
        <p:spPr>
          <a:xfrm>
            <a:off x="2320411" y="1578001"/>
            <a:ext cx="9385453" cy="4129396"/>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19" name="Slide Number Placeholder 5">
            <a:extLst>
              <a:ext uri="{FF2B5EF4-FFF2-40B4-BE49-F238E27FC236}">
                <a16:creationId xmlns:a16="http://schemas.microsoft.com/office/drawing/2014/main" id="{A1D1B3F0-0EAC-85FC-015F-B908EC4083CD}"/>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216FAF4B-1703-8CCA-A131-BEF4CCF9DB13}"/>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descr="A black and white logo&#10;&#10;AI-generated content may be incorrect.">
            <a:extLst>
              <a:ext uri="{FF2B5EF4-FFF2-40B4-BE49-F238E27FC236}">
                <a16:creationId xmlns:a16="http://schemas.microsoft.com/office/drawing/2014/main" id="{90C7AE5A-2A79-9E54-2028-8A6C756A3E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38398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nmCRPC mit Untertitel">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Grafik 15" descr="Ein Bild, das Screenshot, Dunkelheit, Schwarz enthält.&#10;&#10;KI-generierte Inhalte können fehlerhaft sein.">
            <a:extLst>
              <a:ext uri="{FF2B5EF4-FFF2-40B4-BE49-F238E27FC236}">
                <a16:creationId xmlns:a16="http://schemas.microsoft.com/office/drawing/2014/main" id="{A164A656-580F-81A9-89AD-65BB6C613D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5" name="Textplatzhalter 2">
            <a:extLst>
              <a:ext uri="{FF2B5EF4-FFF2-40B4-BE49-F238E27FC236}">
                <a16:creationId xmlns:a16="http://schemas.microsoft.com/office/drawing/2014/main" id="{BCC9B281-E84A-D17A-2CA5-31F19AB66055}"/>
              </a:ext>
            </a:extLst>
          </p:cNvPr>
          <p:cNvSpPr>
            <a:spLocks noGrp="1"/>
          </p:cNvSpPr>
          <p:nvPr>
            <p:ph type="body" idx="1" hasCustomPrompt="1"/>
          </p:nvPr>
        </p:nvSpPr>
        <p:spPr>
          <a:xfrm>
            <a:off x="2320412" y="4401084"/>
            <a:ext cx="9385453" cy="1688567"/>
          </a:xfrm>
          <a:prstGeom prst="rect">
            <a:avLst/>
          </a:prstGeom>
        </p:spPr>
        <p:txBody>
          <a:bodyPr rtlCol="0"/>
          <a:lstStyle>
            <a:lvl1pPr marL="0" indent="0">
              <a:buNone/>
              <a:defRPr sz="24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7" name="Textplatzhalter 2">
            <a:extLst>
              <a:ext uri="{FF2B5EF4-FFF2-40B4-BE49-F238E27FC236}">
                <a16:creationId xmlns:a16="http://schemas.microsoft.com/office/drawing/2014/main" id="{40BF8425-42EC-69DC-4615-919DE8FA49B4}"/>
              </a:ext>
            </a:extLst>
          </p:cNvPr>
          <p:cNvSpPr>
            <a:spLocks noGrp="1"/>
          </p:cNvSpPr>
          <p:nvPr>
            <p:ph type="body" idx="10" hasCustomPrompt="1"/>
          </p:nvPr>
        </p:nvSpPr>
        <p:spPr>
          <a:xfrm>
            <a:off x="2320411" y="1578001"/>
            <a:ext cx="9385453" cy="2615228"/>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8" name="Slide Number Placeholder 5">
            <a:extLst>
              <a:ext uri="{FF2B5EF4-FFF2-40B4-BE49-F238E27FC236}">
                <a16:creationId xmlns:a16="http://schemas.microsoft.com/office/drawing/2014/main" id="{85195DD3-CBF9-4BFB-4DCF-12C268609777}"/>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FB6D69A8-DB6E-3304-D1CD-19184F4D196E}"/>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descr="A black and white logo&#10;&#10;AI-generated content may be incorrect.">
            <a:extLst>
              <a:ext uri="{FF2B5EF4-FFF2-40B4-BE49-F238E27FC236}">
                <a16:creationId xmlns:a16="http://schemas.microsoft.com/office/drawing/2014/main" id="{43A23AF8-53EE-723F-58C4-38F861DF2F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45516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nmCRPC mit Untertitel 2">
    <p:spTree>
      <p:nvGrpSpPr>
        <p:cNvPr id="1" name=""/>
        <p:cNvGrpSpPr/>
        <p:nvPr/>
      </p:nvGrpSpPr>
      <p:grpSpPr>
        <a:xfrm>
          <a:off x="0" y="0"/>
          <a:ext cx="0" cy="0"/>
          <a:chOff x="0" y="0"/>
          <a:chExt cx="0" cy="0"/>
        </a:xfrm>
      </p:grpSpPr>
      <p:pic>
        <p:nvPicPr>
          <p:cNvPr id="16" name="Grafik 15" descr="Ein Bild, das Screenshot, Dunkelheit, Schwarz enthält.&#10;&#10;KI-generierte Inhalte können fehlerhaft sein.">
            <a:extLst>
              <a:ext uri="{FF2B5EF4-FFF2-40B4-BE49-F238E27FC236}">
                <a16:creationId xmlns:a16="http://schemas.microsoft.com/office/drawing/2014/main" id="{A164A656-580F-81A9-89AD-65BB6C613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5" name="Textplatzhalter 2">
            <a:extLst>
              <a:ext uri="{FF2B5EF4-FFF2-40B4-BE49-F238E27FC236}">
                <a16:creationId xmlns:a16="http://schemas.microsoft.com/office/drawing/2014/main" id="{A25463CF-750F-A97E-C3E7-D26C4DD172BB}"/>
              </a:ext>
            </a:extLst>
          </p:cNvPr>
          <p:cNvSpPr>
            <a:spLocks noGrp="1"/>
          </p:cNvSpPr>
          <p:nvPr>
            <p:ph type="body" idx="1" hasCustomPrompt="1"/>
          </p:nvPr>
        </p:nvSpPr>
        <p:spPr>
          <a:xfrm>
            <a:off x="2320412" y="5201265"/>
            <a:ext cx="9385453" cy="888386"/>
          </a:xfrm>
          <a:prstGeom prst="rect">
            <a:avLst/>
          </a:prstGeom>
        </p:spPr>
        <p:txBody>
          <a:bodyPr rtlCol="0"/>
          <a:lstStyle>
            <a:lvl1pPr marL="0" indent="0">
              <a:buNone/>
              <a:defRPr sz="2400">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Master-Untertitelformat bearbeiten</a:t>
            </a:r>
          </a:p>
        </p:txBody>
      </p:sp>
      <p:sp>
        <p:nvSpPr>
          <p:cNvPr id="7" name="Textplatzhalter 2">
            <a:extLst>
              <a:ext uri="{FF2B5EF4-FFF2-40B4-BE49-F238E27FC236}">
                <a16:creationId xmlns:a16="http://schemas.microsoft.com/office/drawing/2014/main" id="{2F919D54-7610-56C9-2B81-99AACAF8E44E}"/>
              </a:ext>
            </a:extLst>
          </p:cNvPr>
          <p:cNvSpPr>
            <a:spLocks noGrp="1"/>
          </p:cNvSpPr>
          <p:nvPr>
            <p:ph type="body" idx="10" hasCustomPrompt="1"/>
          </p:nvPr>
        </p:nvSpPr>
        <p:spPr>
          <a:xfrm>
            <a:off x="2320411" y="1578002"/>
            <a:ext cx="9385453" cy="3438380"/>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8" name="Slide Number Placeholder 5">
            <a:extLst>
              <a:ext uri="{FF2B5EF4-FFF2-40B4-BE49-F238E27FC236}">
                <a16:creationId xmlns:a16="http://schemas.microsoft.com/office/drawing/2014/main" id="{B7E04ED0-1DA1-3F3A-2EA3-B1532B71ED1F}"/>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CD1E3D12-8DAE-B057-04E3-A69282995B7E}"/>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descr="A black and white logo&#10;&#10;AI-generated content may be incorrect.">
            <a:extLst>
              <a:ext uri="{FF2B5EF4-FFF2-40B4-BE49-F238E27FC236}">
                <a16:creationId xmlns:a16="http://schemas.microsoft.com/office/drawing/2014/main" id="{6CE91542-F9AC-BBA4-3EE0-D2FB69B474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177300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nmCRPC und Inhalt">
    <p:spTree>
      <p:nvGrpSpPr>
        <p:cNvPr id="1" name=""/>
        <p:cNvGrpSpPr/>
        <p:nvPr/>
      </p:nvGrpSpPr>
      <p:grpSpPr>
        <a:xfrm>
          <a:off x="0" y="0"/>
          <a:ext cx="0" cy="0"/>
          <a:chOff x="0" y="0"/>
          <a:chExt cx="0" cy="0"/>
        </a:xfrm>
      </p:grpSpPr>
      <p:pic>
        <p:nvPicPr>
          <p:cNvPr id="12" name="Grafik 11" descr="Ein Bild, das Screenshot, Himmel, Schwarz enthält.&#10;&#10;KI-generierte Inhalte können fehlerhaft sein.">
            <a:extLst>
              <a:ext uri="{FF2B5EF4-FFF2-40B4-BE49-F238E27FC236}">
                <a16:creationId xmlns:a16="http://schemas.microsoft.com/office/drawing/2014/main" id="{279383F3-613A-C1CB-B237-59E49AC0F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fik 3" descr="Ein Bild, das Screenshot, Grafiken enthält.&#10;&#10;KI-generierte Inhalte können fehlerhaft sein.">
            <a:extLst>
              <a:ext uri="{FF2B5EF4-FFF2-40B4-BE49-F238E27FC236}">
                <a16:creationId xmlns:a16="http://schemas.microsoft.com/office/drawing/2014/main" id="{AFAC9282-0BC0-6B65-11D9-8C9F0FAFB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descr="Ein Bild, das Screenshot, Schwarz enthält.&#10;&#10;KI-generierte Inhalte können fehlerhaft sein.">
            <a:extLst>
              <a:ext uri="{FF2B5EF4-FFF2-40B4-BE49-F238E27FC236}">
                <a16:creationId xmlns:a16="http://schemas.microsoft.com/office/drawing/2014/main" id="{9843F5E8-5050-D2FB-F928-0752C0F72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Grafik 15" descr="Ein Bild, das Screenshot, Dunkelheit, Schwarz enthält.&#10;&#10;KI-generierte Inhalte können fehlerhaft sein.">
            <a:extLst>
              <a:ext uri="{FF2B5EF4-FFF2-40B4-BE49-F238E27FC236}">
                <a16:creationId xmlns:a16="http://schemas.microsoft.com/office/drawing/2014/main" id="{A164A656-580F-81A9-89AD-65BB6C613D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ooter Placeholder 4">
            <a:extLst>
              <a:ext uri="{FF2B5EF4-FFF2-40B4-BE49-F238E27FC236}">
                <a16:creationId xmlns:a16="http://schemas.microsoft.com/office/drawing/2014/main" id="{BFF79BF3-795B-FDC3-9FBA-7802C985D00B}"/>
              </a:ext>
            </a:extLst>
          </p:cNvPr>
          <p:cNvSpPr>
            <a:spLocks noGrp="1"/>
          </p:cNvSpPr>
          <p:nvPr>
            <p:ph type="ftr" sz="quarter" idx="3"/>
          </p:nvPr>
        </p:nvSpPr>
        <p:spPr>
          <a:xfrm>
            <a:off x="2320413" y="6440129"/>
            <a:ext cx="9385451" cy="357059"/>
          </a:xfrm>
          <a:prstGeom prst="rect">
            <a:avLst/>
          </a:prstGeom>
        </p:spPr>
        <p:txBody>
          <a:bodyPr vert="horz" lIns="91440" tIns="45720" rIns="91440" bIns="45720" rtlCol="0" anchor="b"/>
          <a:lstStyle>
            <a:lvl1pPr algn="l">
              <a:defRPr sz="1000">
                <a:solidFill>
                  <a:srgbClr val="959F98"/>
                </a:solidFill>
              </a:defRPr>
            </a:lvl1pPr>
          </a:lstStyle>
          <a:p>
            <a:pPr rtl="0"/>
            <a:endParaRPr lang="en-US"/>
          </a:p>
        </p:txBody>
      </p:sp>
      <p:sp>
        <p:nvSpPr>
          <p:cNvPr id="5" name="Text Placeholder 10 (left)">
            <a:extLst>
              <a:ext uri="{FF2B5EF4-FFF2-40B4-BE49-F238E27FC236}">
                <a16:creationId xmlns:a16="http://schemas.microsoft.com/office/drawing/2014/main" id="{36AF13B5-F5BF-B9E1-A5A4-6F83A6DCA57D}"/>
              </a:ext>
            </a:extLst>
          </p:cNvPr>
          <p:cNvSpPr>
            <a:spLocks noGrp="1"/>
          </p:cNvSpPr>
          <p:nvPr>
            <p:ph type="body" sz="quarter" idx="14"/>
          </p:nvPr>
        </p:nvSpPr>
        <p:spPr bwMode="gray">
          <a:xfrm>
            <a:off x="2320413" y="3818316"/>
            <a:ext cx="9385453" cy="2351589"/>
          </a:xfrm>
          <a:prstGeom prst="rect">
            <a:avLst/>
          </a:prstGeom>
        </p:spPr>
        <p:txBody>
          <a:bodyPr rtlCol="0"/>
          <a:lstStyle>
            <a:lvl1pPr marL="0" indent="0">
              <a:buFont typeface="Arial" panose="020B0604020202020204" pitchFamily="34" charset="0"/>
              <a:buNone/>
              <a:defRPr>
                <a:solidFill>
                  <a:schemeClr val="tx1"/>
                </a:solidFill>
              </a:defRPr>
            </a:lvl1pPr>
            <a:lvl2pPr marL="270000" indent="-270000">
              <a:buFont typeface="Arial" panose="020B0604020202020204" pitchFamily="34" charset="0"/>
              <a:buChar char="•"/>
              <a:defRPr>
                <a:solidFill>
                  <a:schemeClr val="tx1"/>
                </a:solidFill>
              </a:defRPr>
            </a:lvl2pPr>
            <a:lvl3pPr marL="540000" indent="-270000">
              <a:buFont typeface="Arial" panose="020B0604020202020204" pitchFamily="34" charset="0"/>
              <a:buChar char="•"/>
              <a:defRPr>
                <a:solidFill>
                  <a:schemeClr val="tx1"/>
                </a:solidFill>
              </a:defRPr>
            </a:lvl3pPr>
            <a:lvl4pPr marL="810000" indent="-270000">
              <a:buFont typeface="Arial" panose="020B0604020202020204" pitchFamily="34" charset="0"/>
              <a:buChar char="•"/>
              <a:defRPr>
                <a:solidFill>
                  <a:schemeClr val="tx1"/>
                </a:solidFill>
              </a:defRPr>
            </a:lvl4pPr>
            <a:lvl5pPr marL="1080000" indent="-270000">
              <a:buFont typeface="Arial" panose="020B0604020202020204" pitchFamily="34" charset="0"/>
              <a:buChar char="•"/>
              <a:defRPr>
                <a:solidFill>
                  <a:schemeClr val="tx1"/>
                </a:solidFill>
              </a:defRPr>
            </a:lvl5pPr>
          </a:lstStyle>
          <a:p>
            <a:pPr lvl="0" rtl="0"/>
            <a:r>
              <a:rPr lang="en-us"/>
              <a:t>Mastertextformat bearbeiten</a:t>
            </a:r>
          </a:p>
          <a:p>
            <a:pPr lvl="1" rtl="0"/>
            <a:r>
              <a:rPr lang="en-us"/>
              <a:t>Zweite Ebene</a:t>
            </a:r>
          </a:p>
          <a:p>
            <a:pPr lvl="2" rtl="0"/>
            <a:r>
              <a:rPr lang="en-us"/>
              <a:t>Dritte Ebene</a:t>
            </a:r>
          </a:p>
          <a:p>
            <a:pPr lvl="3" rtl="0"/>
            <a:r>
              <a:rPr lang="en-us"/>
              <a:t>Vierte Ebene</a:t>
            </a:r>
          </a:p>
          <a:p>
            <a:pPr lvl="4" rtl="0"/>
            <a:r>
              <a:rPr lang="en-us"/>
              <a:t>Fünfte Ebene</a:t>
            </a:r>
            <a:endParaRPr lang="en-US"/>
          </a:p>
        </p:txBody>
      </p:sp>
      <p:sp>
        <p:nvSpPr>
          <p:cNvPr id="7" name="Textplatzhalter 2">
            <a:extLst>
              <a:ext uri="{FF2B5EF4-FFF2-40B4-BE49-F238E27FC236}">
                <a16:creationId xmlns:a16="http://schemas.microsoft.com/office/drawing/2014/main" id="{802B617C-099D-2664-E0BB-FD6B9294E5C2}"/>
              </a:ext>
            </a:extLst>
          </p:cNvPr>
          <p:cNvSpPr>
            <a:spLocks noGrp="1"/>
          </p:cNvSpPr>
          <p:nvPr>
            <p:ph type="body" idx="10" hasCustomPrompt="1"/>
          </p:nvPr>
        </p:nvSpPr>
        <p:spPr>
          <a:xfrm>
            <a:off x="2320411" y="1578001"/>
            <a:ext cx="9385453" cy="2064622"/>
          </a:xfrm>
          <a:prstGeom prst="rect">
            <a:avLst/>
          </a:prstGeom>
        </p:spPr>
        <p:txBody>
          <a:bodyPr rtlCol="0"/>
          <a:lstStyle>
            <a:lvl1pPr marL="0" indent="0">
              <a:buNone/>
              <a:defRPr sz="4800" b="1">
                <a:solidFill>
                  <a:srgbClr val="0091D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en-us" cap="all">
                <a:solidFill>
                  <a:srgbClr val="10384F"/>
                </a:solidFill>
              </a:rPr>
              <a:t>Mastertitelformat bearbeiten</a:t>
            </a:r>
          </a:p>
        </p:txBody>
      </p:sp>
      <p:sp>
        <p:nvSpPr>
          <p:cNvPr id="8" name="Slide Number Placeholder 5">
            <a:extLst>
              <a:ext uri="{FF2B5EF4-FFF2-40B4-BE49-F238E27FC236}">
                <a16:creationId xmlns:a16="http://schemas.microsoft.com/office/drawing/2014/main" id="{9DDE0EDA-68B1-09EA-C435-AF8765729760}"/>
              </a:ext>
            </a:extLst>
          </p:cNvPr>
          <p:cNvSpPr>
            <a:spLocks noGrp="1"/>
          </p:cNvSpPr>
          <p:nvPr>
            <p:ph type="sldNum" sz="quarter" idx="4"/>
          </p:nvPr>
        </p:nvSpPr>
        <p:spPr bwMode="gray">
          <a:xfrm rot="16200000">
            <a:off x="11498957" y="6221188"/>
            <a:ext cx="1044000" cy="108000"/>
          </a:xfrm>
          <a:prstGeom prst="rect">
            <a:avLst/>
          </a:prstGeom>
        </p:spPr>
        <p:txBody>
          <a:bodyPr vert="horz" lIns="0" tIns="0" rIns="0" bIns="0" rtlCol="0" anchor="t">
            <a:noAutofit/>
          </a:bodyPr>
          <a:lstStyle>
            <a:lvl1pPr algn="ctr">
              <a:defRPr sz="700">
                <a:solidFill>
                  <a:srgbClr val="959F98"/>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rtl="0"/>
            <a:fld id="{EEAD9179-7A6B-4268-BEB2-F3B8EB06115B}" type="slidenum">
              <a:rPr lang="en-US" smtClean="0"/>
              <a:pPr rtl="0"/>
              <a:t>‹#›</a:t>
            </a:fld>
            <a:endParaRPr lang="en-US"/>
          </a:p>
        </p:txBody>
      </p:sp>
      <p:sp>
        <p:nvSpPr>
          <p:cNvPr id="2" name="Rectangle 1">
            <a:extLst>
              <a:ext uri="{FF2B5EF4-FFF2-40B4-BE49-F238E27FC236}">
                <a16:creationId xmlns:a16="http://schemas.microsoft.com/office/drawing/2014/main" id="{69BFA71F-9677-0C3D-777B-D6212233298A}"/>
              </a:ext>
            </a:extLst>
          </p:cNvPr>
          <p:cNvSpPr/>
          <p:nvPr userDrawn="1"/>
        </p:nvSpPr>
        <p:spPr bwMode="gray">
          <a:xfrm>
            <a:off x="232913" y="94891"/>
            <a:ext cx="1414732" cy="940279"/>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descr="A black and white logo&#10;&#10;AI-generated content may be incorrect.">
            <a:extLst>
              <a:ext uri="{FF2B5EF4-FFF2-40B4-BE49-F238E27FC236}">
                <a16:creationId xmlns:a16="http://schemas.microsoft.com/office/drawing/2014/main" id="{C2095460-2D9F-5150-BA94-F4F2EB1A35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40" y="250166"/>
            <a:ext cx="1890075" cy="553691"/>
          </a:xfrm>
          <a:prstGeom prst="rect">
            <a:avLst/>
          </a:prstGeom>
        </p:spPr>
      </p:pic>
    </p:spTree>
    <p:extLst>
      <p:ext uri="{BB962C8B-B14F-4D97-AF65-F5344CB8AC3E}">
        <p14:creationId xmlns:p14="http://schemas.microsoft.com/office/powerpoint/2010/main" val="337564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l" defTabSz="914400" rtl="0" eaLnBrk="1" latinLnBrk="0" hangingPunct="1">
        <a:spcBef>
          <a:spcPct val="0"/>
        </a:spcBef>
        <a:buNone/>
        <a:defRPr lang="en-US" sz="2400" b="1" kern="1200" cap="none" baseline="0">
          <a:solidFill>
            <a:schemeClr val="bg1"/>
          </a:solidFill>
          <a:latin typeface="+mn-lt"/>
          <a:ea typeface="+mn-ea"/>
          <a:cs typeface="Futura" panose="020B0602020204020303" pitchFamily="34" charset="-79"/>
        </a:defRPr>
      </a:lvl1pPr>
    </p:titleStyle>
    <p:body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31"/>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32"/>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2"/>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2"/>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2"/>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2"/>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6" pos="7422">
          <p15:clr>
            <a:srgbClr val="F26B43"/>
          </p15:clr>
        </p15:guide>
        <p15:guide id="7" pos="2376">
          <p15:clr>
            <a:srgbClr val="F26B43"/>
          </p15:clr>
        </p15:guide>
        <p15:guide id="8" pos="312">
          <p15:clr>
            <a:srgbClr val="F26B43"/>
          </p15:clr>
        </p15:guide>
        <p15:guide id="9" pos="619">
          <p15:clr>
            <a:srgbClr val="F26B43"/>
          </p15:clr>
        </p15:guide>
        <p15:guide id="10" orient="horz" pos="2478">
          <p15:clr>
            <a:srgbClr val="F26B43"/>
          </p15:clr>
        </p15:guide>
        <p15:guide id="11" orient="horz" pos="2592">
          <p15:clr>
            <a:srgbClr val="F26B43"/>
          </p15:clr>
        </p15:guide>
        <p15:guide id="12" orient="horz" pos="3960">
          <p15:clr>
            <a:srgbClr val="F26B43"/>
          </p15:clr>
        </p15:guide>
        <p15:guide id="16" orient="horz" pos="27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hyperlink" Target="https://pubmed.ncbi.nlm.nih.gov/39426080/" TargetMode="External"/><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www.swissmedicinfo.ch/" TargetMode="External"/><Relationship Id="rId2" Type="http://schemas.openxmlformats.org/officeDocument/2006/relationships/slideLayout" Target="../slideLayouts/slideLayout2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esmo.org/guidelines/guidelines-by-topic/genitourinary-cancers/prostate-cancer/eupdate-prostate-cancer-treatment-recommendations" TargetMode="External"/><Relationship Id="rId5" Type="http://schemas.openxmlformats.org/officeDocument/2006/relationships/hyperlink" Target="https://www.auanet.org/guidelines-and-quality/guidelines/advanced-prostate-cancer" TargetMode="Externa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hyperlink" Target="https://clinicaltrials.gov/ct2/show/NCT0473619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1.xml"/><Relationship Id="rId7" Type="http://schemas.openxmlformats.org/officeDocument/2006/relationships/image" Target="../media/image30.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9.png"/><Relationship Id="rId5" Type="http://schemas.openxmlformats.org/officeDocument/2006/relationships/hyperlink" Target="https://clinicaltrials.gov/ct2/show/NCT04736199" TargetMode="External"/><Relationship Id="rId4" Type="http://schemas.openxmlformats.org/officeDocument/2006/relationships/slideLayout" Target="../slideLayouts/slideLayout22.xml"/><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spezialitaetenliste.ch/" TargetMode="External"/><Relationship Id="rId2" Type="http://schemas.openxmlformats.org/officeDocument/2006/relationships/hyperlink" Target="http://www.swissmedicinfo.ch/"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3.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png"/><Relationship Id="rId5" Type="http://schemas.openxmlformats.org/officeDocument/2006/relationships/tags" Target="../tags/tag36.xml"/><Relationship Id="rId15" Type="http://schemas.openxmlformats.org/officeDocument/2006/relationships/image" Target="../media/image38.png"/><Relationship Id="rId10" Type="http://schemas.openxmlformats.org/officeDocument/2006/relationships/notesSlide" Target="../notesSlides/notesSlide16.xml"/><Relationship Id="rId4" Type="http://schemas.openxmlformats.org/officeDocument/2006/relationships/tags" Target="../tags/tag35.xml"/><Relationship Id="rId9" Type="http://schemas.openxmlformats.org/officeDocument/2006/relationships/slideLayout" Target="../slideLayouts/slideLayout22.xml"/><Relationship Id="rId1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40.png"/><Relationship Id="rId4" Type="http://schemas.openxmlformats.org/officeDocument/2006/relationships/notesSlide" Target="../notesSlides/notesSlide18.xml"/><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3.png"/><Relationship Id="rId3" Type="http://schemas.openxmlformats.org/officeDocument/2006/relationships/tags" Target="../tags/tag44.xml"/><Relationship Id="rId21" Type="http://schemas.openxmlformats.org/officeDocument/2006/relationships/image" Target="../media/image42.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2.png"/><Relationship Id="rId2" Type="http://schemas.openxmlformats.org/officeDocument/2006/relationships/tags" Target="../tags/tag43.xml"/><Relationship Id="rId16" Type="http://schemas.openxmlformats.org/officeDocument/2006/relationships/image" Target="../media/image1.png"/><Relationship Id="rId20" Type="http://schemas.openxmlformats.org/officeDocument/2006/relationships/image" Target="../media/image41.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notesSlide" Target="../notesSlides/notesSlide19.xml"/><Relationship Id="rId10" Type="http://schemas.openxmlformats.org/officeDocument/2006/relationships/tags" Target="../tags/tag51.xml"/><Relationship Id="rId19" Type="http://schemas.openxmlformats.org/officeDocument/2006/relationships/image" Target="../media/image4.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6.xml"/><Relationship Id="rId5" Type="http://schemas.openxmlformats.org/officeDocument/2006/relationships/tags" Target="../tags/tag59.xml"/><Relationship Id="rId10" Type="http://schemas.openxmlformats.org/officeDocument/2006/relationships/image" Target="../media/image4.png"/><Relationship Id="rId4" Type="http://schemas.openxmlformats.org/officeDocument/2006/relationships/tags" Target="../tags/tag58.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2.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1.png"/><Relationship Id="rId17" Type="http://schemas.openxmlformats.org/officeDocument/2006/relationships/chart" Target="../charts/chart9.xml"/><Relationship Id="rId2" Type="http://schemas.openxmlformats.org/officeDocument/2006/relationships/tags" Target="../tags/tag61.xml"/><Relationship Id="rId16" Type="http://schemas.openxmlformats.org/officeDocument/2006/relationships/chart" Target="../charts/chart8.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20.xml"/><Relationship Id="rId5" Type="http://schemas.openxmlformats.org/officeDocument/2006/relationships/tags" Target="../tags/tag64.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notesSlide" Target="../notesSlides/notesSlide2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2.xml"/><Relationship Id="rId5" Type="http://schemas.openxmlformats.org/officeDocument/2006/relationships/tags" Target="../tags/tag73.xml"/><Relationship Id="rId4" Type="http://schemas.openxmlformats.org/officeDocument/2006/relationships/tags" Target="../tags/tag7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chart" Target="../charts/chart12.xml"/><Relationship Id="rId3" Type="http://schemas.openxmlformats.org/officeDocument/2006/relationships/tags" Target="../tags/tag76.xml"/><Relationship Id="rId21" Type="http://schemas.openxmlformats.org/officeDocument/2006/relationships/image" Target="../media/image1.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chart" Target="../charts/chart11.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chart" Target="../charts/chart10.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image" Target="../media/image4.png"/><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image" Target="../media/image3.png"/><Relationship Id="rId10" Type="http://schemas.openxmlformats.org/officeDocument/2006/relationships/tags" Target="../tags/tag83.xml"/><Relationship Id="rId19" Type="http://schemas.openxmlformats.org/officeDocument/2006/relationships/slideLayout" Target="../slideLayouts/slideLayout16.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4.xml"/><Relationship Id="rId7" Type="http://schemas.openxmlformats.org/officeDocument/2006/relationships/image" Target="../media/image3.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3.xm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4.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swissmedicinfo.ch/"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xml"/><Relationship Id="rId4"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0366AEA-AB3D-2F81-0216-F535132FC4D8}"/>
              </a:ext>
            </a:extLst>
          </p:cNvPr>
          <p:cNvSpPr>
            <a:spLocks noGrp="1"/>
          </p:cNvSpPr>
          <p:nvPr>
            <p:ph type="body" idx="10"/>
          </p:nvPr>
        </p:nvSpPr>
        <p:spPr>
          <a:prstGeom prst="rect">
            <a:avLst/>
          </a:prstGeom>
        </p:spPr>
        <p:txBody>
          <a:bodyPr rtlCol="0"/>
          <a:lstStyle/>
          <a:p>
            <a:pPr rtl="0"/>
            <a:r>
              <a:rPr lang="en-us" sz="4800" dirty="0">
                <a:solidFill>
                  <a:schemeClr val="tx1"/>
                </a:solidFill>
              </a:rPr>
              <a:t>Darolutamide (NUBEQA</a:t>
            </a:r>
            <a:r>
              <a:rPr lang="en-US" sz="4800" baseline="30000" dirty="0">
                <a:solidFill>
                  <a:schemeClr val="tx1"/>
                </a:solidFill>
              </a:rPr>
              <a:t>®</a:t>
            </a:r>
            <a:r>
              <a:rPr lang="en-US" sz="4800" dirty="0">
                <a:solidFill>
                  <a:schemeClr val="tx1"/>
                </a:solidFill>
              </a:rPr>
              <a:t>) </a:t>
            </a:r>
          </a:p>
          <a:p>
            <a:pPr rtl="0"/>
            <a:r>
              <a:rPr lang="en-us" sz="4800" dirty="0">
                <a:solidFill>
                  <a:schemeClr val="tx1"/>
                </a:solidFill>
              </a:rPr>
              <a:t>in </a:t>
            </a:r>
            <a:r>
              <a:rPr lang="de-DE" dirty="0">
                <a:solidFill>
                  <a:schemeClr val="tx1"/>
                </a:solidFill>
              </a:rPr>
              <a:t>mHSPC</a:t>
            </a:r>
          </a:p>
          <a:p>
            <a:pPr rtl="0"/>
            <a:endParaRPr lang="de-DE" dirty="0">
              <a:solidFill>
                <a:schemeClr val="tx1"/>
              </a:solidFill>
            </a:endParaRPr>
          </a:p>
          <a:p>
            <a:pPr rtl="0"/>
            <a:r>
              <a:rPr lang="de-DE" sz="4800" dirty="0">
                <a:solidFill>
                  <a:schemeClr val="tx1"/>
                </a:solidFill>
              </a:rPr>
              <a:t>The ARANOTE Tri</a:t>
            </a:r>
            <a:r>
              <a:rPr lang="de-DE" dirty="0">
                <a:solidFill>
                  <a:schemeClr val="tx1"/>
                </a:solidFill>
              </a:rPr>
              <a:t>al</a:t>
            </a:r>
            <a:endParaRPr lang="en-us" sz="4800" dirty="0">
              <a:solidFill>
                <a:schemeClr val="tx1"/>
              </a:solidFill>
            </a:endParaRPr>
          </a:p>
        </p:txBody>
      </p:sp>
      <p:sp>
        <p:nvSpPr>
          <p:cNvPr id="5" name="TextBox 4">
            <a:extLst>
              <a:ext uri="{FF2B5EF4-FFF2-40B4-BE49-F238E27FC236}">
                <a16:creationId xmlns:a16="http://schemas.microsoft.com/office/drawing/2014/main" id="{D328FC50-D527-983D-956D-508C485B541C}"/>
              </a:ext>
            </a:extLst>
          </p:cNvPr>
          <p:cNvSpPr txBox="1"/>
          <p:nvPr/>
        </p:nvSpPr>
        <p:spPr bwMode="gray">
          <a:xfrm>
            <a:off x="9801225" y="6501884"/>
            <a:ext cx="6096000" cy="261610"/>
          </a:xfrm>
          <a:prstGeom prst="rect">
            <a:avLst/>
          </a:prstGeom>
          <a:noFill/>
        </p:spPr>
        <p:txBody>
          <a:bodyPr wrap="square">
            <a:spAutoFit/>
          </a:bodyPr>
          <a:lstStyle/>
          <a:p>
            <a:r>
              <a:rPr lang="de-CH" sz="1100" b="0" i="0" dirty="0">
                <a:solidFill>
                  <a:schemeClr val="bg1">
                    <a:lumMod val="50000"/>
                  </a:schemeClr>
                </a:solidFill>
                <a:effectLst/>
                <a:latin typeface="Arial" panose="020B0604020202020204" pitchFamily="34" charset="0"/>
              </a:rPr>
              <a:t>MA-M_DAR-CH-0331-1   09/2025</a:t>
            </a:r>
            <a:endParaRPr lang="de-CH" sz="1100" dirty="0">
              <a:solidFill>
                <a:schemeClr val="bg1">
                  <a:lumMod val="50000"/>
                </a:schemeClr>
              </a:solidFill>
            </a:endParaRPr>
          </a:p>
        </p:txBody>
      </p:sp>
    </p:spTree>
    <p:extLst>
      <p:ext uri="{BB962C8B-B14F-4D97-AF65-F5344CB8AC3E}">
        <p14:creationId xmlns:p14="http://schemas.microsoft.com/office/powerpoint/2010/main" val="299485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95E12-1E45-68CA-6787-CFD111543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71E19-310D-9C3B-8978-5FCC20C6AC28}"/>
              </a:ext>
            </a:extLst>
          </p:cNvPr>
          <p:cNvSpPr>
            <a:spLocks noGrp="1"/>
          </p:cNvSpPr>
          <p:nvPr>
            <p:ph type="title"/>
          </p:nvPr>
        </p:nvSpPr>
        <p:spPr/>
        <p:txBody>
          <a:bodyPr>
            <a:normAutofit fontScale="90000"/>
          </a:bodyPr>
          <a:lstStyle/>
          <a:p>
            <a:r>
              <a:rPr lang="de-CH" dirty="0"/>
              <a:t>Drug-Drug Interactions of ARPIs with Clinically Relevant Co-medications*</a:t>
            </a:r>
            <a:endParaRPr lang="de-DE" sz="2400" cap="none" baseline="30000" dirty="0"/>
          </a:p>
        </p:txBody>
      </p:sp>
      <p:graphicFrame>
        <p:nvGraphicFramePr>
          <p:cNvPr id="5" name="Table 9">
            <a:extLst>
              <a:ext uri="{FF2B5EF4-FFF2-40B4-BE49-F238E27FC236}">
                <a16:creationId xmlns:a16="http://schemas.microsoft.com/office/drawing/2014/main" id="{5EBCFE21-5807-7602-479A-A6B62CD0BF81}"/>
              </a:ext>
            </a:extLst>
          </p:cNvPr>
          <p:cNvGraphicFramePr>
            <a:graphicFrameLocks/>
          </p:cNvGraphicFramePr>
          <p:nvPr>
            <p:custDataLst>
              <p:tags r:id="rId1"/>
            </p:custDataLst>
            <p:extLst>
              <p:ext uri="{D42A27DB-BD31-4B8C-83A1-F6EECF244321}">
                <p14:modId xmlns:p14="http://schemas.microsoft.com/office/powerpoint/2010/main" val="1730015257"/>
              </p:ext>
            </p:extLst>
          </p:nvPr>
        </p:nvGraphicFramePr>
        <p:xfrm>
          <a:off x="464543" y="1315947"/>
          <a:ext cx="5631456" cy="4326555"/>
        </p:xfrm>
        <a:graphic>
          <a:graphicData uri="http://schemas.openxmlformats.org/drawingml/2006/table">
            <a:tbl>
              <a:tblPr firstRow="1" bandRow="1"/>
              <a:tblGrid>
                <a:gridCol w="1636117">
                  <a:extLst>
                    <a:ext uri="{9D8B030D-6E8A-4147-A177-3AD203B41FA5}">
                      <a16:colId xmlns:a16="http://schemas.microsoft.com/office/drawing/2014/main" val="851948152"/>
                    </a:ext>
                  </a:extLst>
                </a:gridCol>
                <a:gridCol w="1556660">
                  <a:extLst>
                    <a:ext uri="{9D8B030D-6E8A-4147-A177-3AD203B41FA5}">
                      <a16:colId xmlns:a16="http://schemas.microsoft.com/office/drawing/2014/main" val="701096665"/>
                    </a:ext>
                  </a:extLst>
                </a:gridCol>
                <a:gridCol w="613678">
                  <a:extLst>
                    <a:ext uri="{9D8B030D-6E8A-4147-A177-3AD203B41FA5}">
                      <a16:colId xmlns:a16="http://schemas.microsoft.com/office/drawing/2014/main" val="939599150"/>
                    </a:ext>
                  </a:extLst>
                </a:gridCol>
                <a:gridCol w="631928">
                  <a:extLst>
                    <a:ext uri="{9D8B030D-6E8A-4147-A177-3AD203B41FA5}">
                      <a16:colId xmlns:a16="http://schemas.microsoft.com/office/drawing/2014/main" val="3884805216"/>
                    </a:ext>
                  </a:extLst>
                </a:gridCol>
                <a:gridCol w="592183">
                  <a:extLst>
                    <a:ext uri="{9D8B030D-6E8A-4147-A177-3AD203B41FA5}">
                      <a16:colId xmlns:a16="http://schemas.microsoft.com/office/drawing/2014/main" val="1779836527"/>
                    </a:ext>
                  </a:extLst>
                </a:gridCol>
                <a:gridCol w="600890">
                  <a:extLst>
                    <a:ext uri="{9D8B030D-6E8A-4147-A177-3AD203B41FA5}">
                      <a16:colId xmlns:a16="http://schemas.microsoft.com/office/drawing/2014/main" val="891477470"/>
                    </a:ext>
                  </a:extLst>
                </a:gridCol>
              </a:tblGrid>
              <a:tr h="288437">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ctr"/>
                      <a:r>
                        <a:rPr lang="en-GB" sz="1100" b="0" u="none" strike="noStrike" dirty="0">
                          <a:solidFill>
                            <a:schemeClr val="bg1"/>
                          </a:solidFill>
                          <a:effectLst/>
                        </a:rPr>
                        <a:t>WIRKSTOFFKLASSE</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ctr"/>
                      <a:r>
                        <a:rPr lang="en-GB" sz="1100" b="0" u="none" strike="noStrike" dirty="0">
                          <a:solidFill>
                            <a:schemeClr val="bg1"/>
                          </a:solidFill>
                          <a:effectLst/>
                        </a:rPr>
                        <a:t>WIRKSTOFF</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gridSpan="4">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b"/>
                      <a:r>
                        <a:rPr lang="en-GB" sz="1100" b="0" u="none" strike="noStrike" dirty="0">
                          <a:solidFill>
                            <a:schemeClr val="bg1"/>
                          </a:solidFill>
                          <a:effectLst/>
                        </a:rPr>
                        <a:t>WECHSELWIRKUNG</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03413041"/>
                  </a:ext>
                </a:extLst>
              </a:tr>
              <a:tr h="288437">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DARO </a:t>
                      </a:r>
                    </a:p>
                    <a:p>
                      <a:pPr algn="ctr" fontAlgn="b"/>
                      <a:r>
                        <a:rPr lang="en-GB" sz="600" b="0" u="none" strike="noStrike">
                          <a:solidFill>
                            <a:srgbClr val="000000"/>
                          </a:solidFill>
                          <a:effectLst/>
                        </a:rPr>
                        <a:t>[</a:t>
                      </a:r>
                      <a:r>
                        <a:rPr lang="en-GB" sz="600" b="0" u="none" strike="noStrike" baseline="0">
                          <a:solidFill>
                            <a:srgbClr val="000000"/>
                          </a:solidFill>
                          <a:effectLst/>
                        </a:rPr>
                        <a:t>1,6]</a:t>
                      </a:r>
                      <a:endParaRPr lang="en-GB" sz="8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ABI </a:t>
                      </a:r>
                    </a:p>
                    <a:p>
                      <a:pPr algn="ctr" fontAlgn="b"/>
                      <a:r>
                        <a:rPr lang="en-GB" sz="600" b="0" u="none" strike="noStrike">
                          <a:solidFill>
                            <a:srgbClr val="000000"/>
                          </a:solidFill>
                          <a:effectLst/>
                        </a:rPr>
                        <a:t>[2,6]</a:t>
                      </a:r>
                      <a:endParaRPr lang="en-GB" sz="11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APA </a:t>
                      </a:r>
                    </a:p>
                    <a:p>
                      <a:pPr algn="ctr" fontAlgn="b"/>
                      <a:r>
                        <a:rPr lang="en-GB" sz="600" b="0" u="none" strike="noStrike">
                          <a:solidFill>
                            <a:srgbClr val="000000"/>
                          </a:solidFill>
                          <a:effectLst/>
                        </a:rPr>
                        <a:t>[3,6]</a:t>
                      </a:r>
                      <a:endParaRPr lang="en-GB" sz="8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ENZA </a:t>
                      </a:r>
                    </a:p>
                    <a:p>
                      <a:pPr algn="ctr" fontAlgn="b"/>
                      <a:r>
                        <a:rPr lang="en-GB" sz="600" b="0" u="none" strike="noStrike">
                          <a:solidFill>
                            <a:srgbClr val="000000"/>
                          </a:solidFill>
                          <a:effectLst/>
                        </a:rPr>
                        <a:t>[4,6]</a:t>
                      </a:r>
                      <a:endParaRPr lang="en-GB" sz="6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579545"/>
                  </a:ext>
                </a:extLst>
              </a:tr>
              <a:tr h="288437">
                <a:tc rowSpan="3">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dirty="0">
                          <a:solidFill>
                            <a:srgbClr val="000000"/>
                          </a:solidFill>
                          <a:effectLst/>
                          <a:latin typeface="Arial" panose="020B0604020202020204" pitchFamily="34" charset="0"/>
                        </a:rPr>
                        <a:t>Hypnotics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err="1">
                          <a:solidFill>
                            <a:srgbClr val="000000"/>
                          </a:solidFill>
                          <a:effectLst/>
                          <a:latin typeface="Arial" panose="020B0604020202020204" pitchFamily="34" charset="0"/>
                        </a:rPr>
                        <a:t>Diazepame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18558112"/>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err="1">
                          <a:solidFill>
                            <a:srgbClr val="000000"/>
                          </a:solidFill>
                          <a:effectLst/>
                          <a:latin typeface="Arial" panose="020B0604020202020204" pitchFamily="34" charset="0"/>
                        </a:rPr>
                        <a:t>Midazolame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29783773"/>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a:solidFill>
                            <a:srgbClr val="000000"/>
                          </a:solidFill>
                          <a:effectLst/>
                          <a:latin typeface="Arial" panose="020B0604020202020204" pitchFamily="34" charset="0"/>
                        </a:rPr>
                        <a:t>Zopiclon </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704914304"/>
                  </a:ext>
                </a:extLst>
              </a:tr>
              <a:tr h="288437">
                <a:tc rowSpan="5">
                  <a:txBody>
                    <a:bodyPr/>
                    <a:lstStyle/>
                    <a:p>
                      <a:pPr algn="ctr" fontAlgn="ctr"/>
                      <a:r>
                        <a:rPr lang="en-GB" sz="1000" b="1" i="0" u="none" strike="noStrike" dirty="0" err="1">
                          <a:solidFill>
                            <a:srgbClr val="000000"/>
                          </a:solidFill>
                          <a:effectLst/>
                          <a:latin typeface="Arial" panose="020B0604020202020204" pitchFamily="34" charset="0"/>
                        </a:rPr>
                        <a:t>Analgetics</a:t>
                      </a:r>
                      <a:r>
                        <a:rPr lang="en-GB" sz="10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a:solidFill>
                            <a:srgbClr val="000000"/>
                          </a:solidFill>
                          <a:effectLst/>
                          <a:latin typeface="Arial" panose="020B0604020202020204" pitchFamily="34" charset="0"/>
                        </a:rPr>
                        <a:t>Diclofenac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077897905"/>
                  </a:ext>
                </a:extLst>
              </a:tr>
              <a:tr h="288437">
                <a:tc vMerge="1">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a:solidFill>
                            <a:srgbClr val="000000"/>
                          </a:solidFill>
                          <a:effectLst/>
                          <a:latin typeface="Arial" panose="020B0604020202020204" pitchFamily="34" charset="0"/>
                        </a:rPr>
                        <a:t>Fentanyl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59312638"/>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a:solidFill>
                            <a:srgbClr val="000000"/>
                          </a:solidFill>
                          <a:effectLst/>
                          <a:latin typeface="Arial" panose="020B0604020202020204" pitchFamily="34" charset="0"/>
                        </a:rPr>
                        <a:t>Morphium</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11971437"/>
                  </a:ext>
                </a:extLst>
              </a:tr>
              <a:tr h="288437">
                <a:tc vMerge="1">
                  <a:txBody>
                    <a:bodyPr/>
                    <a:lstStyle/>
                    <a:p>
                      <a:endParaRPr lang="de-DE"/>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Oxycodone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36256825"/>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err="1">
                          <a:solidFill>
                            <a:srgbClr val="000000"/>
                          </a:solidFill>
                          <a:effectLst/>
                          <a:latin typeface="Arial" panose="020B0604020202020204" pitchFamily="34" charset="0"/>
                        </a:rPr>
                        <a:t>Tramadole</a:t>
                      </a:r>
                      <a:r>
                        <a:rPr lang="en-GB" sz="1000" b="0" i="0" u="none" strike="noStrike" dirty="0">
                          <a:solidFill>
                            <a:srgbClr val="000000"/>
                          </a:solidFill>
                          <a:effectLst/>
                          <a:latin typeface="Arial" panose="020B0604020202020204" pitchFamily="34" charset="0"/>
                        </a:rPr>
                        <a:t>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8815347"/>
                  </a:ext>
                </a:extLst>
              </a:tr>
              <a:tr h="288437">
                <a:tc rowSpan="2">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dirty="0">
                          <a:solidFill>
                            <a:srgbClr val="000000"/>
                          </a:solidFill>
                          <a:effectLst/>
                          <a:latin typeface="Arial" panose="020B0604020202020204" pitchFamily="34" charset="0"/>
                        </a:rPr>
                        <a:t>Antitussives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Codeine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34650511"/>
                  </a:ext>
                </a:extLst>
              </a:tr>
              <a:tr h="288437">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err="1">
                          <a:solidFill>
                            <a:srgbClr val="000000"/>
                          </a:solidFill>
                          <a:effectLst/>
                          <a:latin typeface="Arial" panose="020B0604020202020204" pitchFamily="34" charset="0"/>
                        </a:rPr>
                        <a:t>Dextromethorphane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000915960"/>
                  </a:ext>
                </a:extLst>
              </a:tr>
              <a:tr h="288437">
                <a:tc rowSpan="3">
                  <a:txBody>
                    <a:bodyPr/>
                    <a:lstStyle/>
                    <a:p>
                      <a:pPr algn="ctr" fontAlgn="ctr"/>
                      <a:r>
                        <a:rPr lang="en-GB" sz="1000" b="1" i="0" u="none" strike="noStrike" dirty="0">
                          <a:solidFill>
                            <a:srgbClr val="000000"/>
                          </a:solidFill>
                          <a:effectLst/>
                          <a:latin typeface="Arial" panose="020B0604020202020204" pitchFamily="34" charset="0"/>
                        </a:rPr>
                        <a:t>Antihypertensives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rial" panose="020B0604020202020204" pitchFamily="34" charset="0"/>
                        </a:rPr>
                        <a:t>Amlodipine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52794327"/>
                  </a:ext>
                </a:extLst>
              </a:tr>
              <a:tr h="288437">
                <a:tc vMerge="1">
                  <a:txBody>
                    <a:bodyPr/>
                    <a:lstStyle/>
                    <a:p>
                      <a:pPr algn="ctr" fontAlgn="ct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l" fontAlgn="b"/>
                      <a:r>
                        <a:rPr lang="en-GB" sz="1000" b="0" i="0" u="none" strike="noStrike">
                          <a:solidFill>
                            <a:srgbClr val="000000"/>
                          </a:solidFill>
                          <a:effectLst/>
                          <a:latin typeface="Arial" panose="020B0604020202020204" pitchFamily="34" charset="0"/>
                        </a:rPr>
                        <a:t>Hydrochlorothiazid</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62838763"/>
                  </a:ext>
                </a:extLst>
              </a:tr>
              <a:tr h="288437">
                <a:tc vMerge="1">
                  <a:txBody>
                    <a:bodyPr/>
                    <a:lstStyle/>
                    <a:p>
                      <a:pPr algn="ctr" fontAlgn="ct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rial" panose="020B0604020202020204" pitchFamily="34" charset="0"/>
                        </a:rPr>
                        <a:t>Valsartan</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39232150"/>
                  </a:ext>
                </a:extLst>
              </a:tr>
            </a:tbl>
          </a:graphicData>
        </a:graphic>
      </p:graphicFrame>
      <p:sp>
        <p:nvSpPr>
          <p:cNvPr id="7" name="TextBox 6">
            <a:extLst>
              <a:ext uri="{FF2B5EF4-FFF2-40B4-BE49-F238E27FC236}">
                <a16:creationId xmlns:a16="http://schemas.microsoft.com/office/drawing/2014/main" id="{832EAA4E-2DBB-B6FF-51FF-99D8E87E425B}"/>
              </a:ext>
            </a:extLst>
          </p:cNvPr>
          <p:cNvSpPr txBox="1"/>
          <p:nvPr>
            <p:custDataLst>
              <p:tags r:id="rId2"/>
            </p:custDataLst>
          </p:nvPr>
        </p:nvSpPr>
        <p:spPr bwMode="gray">
          <a:xfrm>
            <a:off x="6546438" y="4092532"/>
            <a:ext cx="5375267" cy="1868621"/>
          </a:xfrm>
          <a:prstGeom prst="rect">
            <a:avLst/>
          </a:prstGeom>
          <a:noFill/>
        </p:spPr>
        <p:txBody>
          <a:bodyPr wrap="square" lIns="0" tIns="0" rIns="0" bIns="0" rtlCol="0">
            <a:noAutofit/>
          </a:bodyPr>
          <a:lstStyle/>
          <a:p>
            <a:pPr algn="just"/>
            <a:r>
              <a:rPr lang="de-DE" sz="800" dirty="0">
                <a:solidFill>
                  <a:srgbClr val="00B050"/>
                </a:solidFill>
                <a:latin typeface="Arial"/>
                <a:cs typeface="Arial"/>
              </a:rPr>
              <a:t>Green – no restrictions for concommitant use</a:t>
            </a:r>
          </a:p>
          <a:p>
            <a:pPr algn="just"/>
            <a:r>
              <a:rPr lang="de-DE" sz="800" dirty="0">
                <a:solidFill>
                  <a:srgbClr val="FFC000"/>
                </a:solidFill>
                <a:latin typeface="Arial"/>
                <a:cs typeface="Arial"/>
              </a:rPr>
              <a:t>Yellow – with caution, need for dose adaptation possible</a:t>
            </a:r>
          </a:p>
          <a:p>
            <a:pPr algn="just"/>
            <a:r>
              <a:rPr lang="de-DE" sz="800" dirty="0">
                <a:solidFill>
                  <a:srgbClr val="FF0000"/>
                </a:solidFill>
                <a:latin typeface="Arial"/>
                <a:cs typeface="Arial"/>
              </a:rPr>
              <a:t>Red – contraindication / avoid concommitant use / consider change of treatment</a:t>
            </a:r>
          </a:p>
          <a:p>
            <a:pPr algn="just"/>
            <a:endParaRPr lang="de-DE" sz="800" dirty="0">
              <a:solidFill>
                <a:srgbClr val="000000"/>
              </a:solidFill>
              <a:latin typeface="Arial"/>
              <a:cs typeface="Arial"/>
            </a:endParaRPr>
          </a:p>
          <a:p>
            <a:pPr algn="just"/>
            <a:r>
              <a:rPr lang="en-US" sz="800" dirty="0">
                <a:solidFill>
                  <a:srgbClr val="000000"/>
                </a:solidFill>
                <a:latin typeface="Arial"/>
                <a:cs typeface="Arial"/>
              </a:rPr>
              <a:t>ADT: Androgen Deprivation Therapy; ARPIs: Androgen Receptor Pathway Inhibitors</a:t>
            </a:r>
          </a:p>
          <a:p>
            <a:pPr algn="just"/>
            <a:r>
              <a:rPr lang="de-DE" sz="800" dirty="0">
                <a:solidFill>
                  <a:srgbClr val="000000"/>
                </a:solidFill>
                <a:latin typeface="Arial"/>
                <a:cs typeface="Arial"/>
              </a:rPr>
              <a:t>Daro: Darolutamide; Abi: Abirateron; Apa: Apalutamide; Enza: Enzalutamide</a:t>
            </a:r>
          </a:p>
          <a:p>
            <a:pPr algn="just"/>
            <a:endParaRPr lang="de-DE" sz="800" dirty="0">
              <a:solidFill>
                <a:srgbClr val="000000"/>
              </a:solidFill>
              <a:latin typeface="Arial"/>
              <a:cs typeface="Arial"/>
            </a:endParaRPr>
          </a:p>
          <a:p>
            <a:pPr algn="just"/>
            <a:r>
              <a:rPr lang="de-DE" sz="800" dirty="0">
                <a:solidFill>
                  <a:srgbClr val="000000"/>
                </a:solidFill>
                <a:latin typeface="Arial"/>
                <a:cs typeface="Arial"/>
              </a:rPr>
              <a:t>* The following tables contain medication commonly prescribed in patients with prostate cancer. The listing is not exhaustive. For further information, please consult the respective drug product information.</a:t>
            </a:r>
          </a:p>
          <a:p>
            <a:pPr algn="just"/>
            <a:r>
              <a:rPr lang="de-DE" sz="800" dirty="0">
                <a:solidFill>
                  <a:srgbClr val="000000"/>
                </a:solidFill>
                <a:latin typeface="Arial"/>
                <a:cs typeface="Arial"/>
              </a:rPr>
              <a:t>§ The link above leads to an external website. Bayer (Schweiz) AG has no influence on design and content of the site and disclaims any respnsibility for the content and any consequences arising therefrom.</a:t>
            </a:r>
          </a:p>
        </p:txBody>
      </p:sp>
      <p:graphicFrame>
        <p:nvGraphicFramePr>
          <p:cNvPr id="4" name="Table 3">
            <a:extLst>
              <a:ext uri="{FF2B5EF4-FFF2-40B4-BE49-F238E27FC236}">
                <a16:creationId xmlns:a16="http://schemas.microsoft.com/office/drawing/2014/main" id="{3BCED3B4-A706-2180-7EB7-67CAC8FB8808}"/>
              </a:ext>
            </a:extLst>
          </p:cNvPr>
          <p:cNvGraphicFramePr>
            <a:graphicFrameLocks noGrp="1"/>
          </p:cNvGraphicFramePr>
          <p:nvPr>
            <p:extLst>
              <p:ext uri="{D42A27DB-BD31-4B8C-83A1-F6EECF244321}">
                <p14:modId xmlns:p14="http://schemas.microsoft.com/office/powerpoint/2010/main" val="3394228876"/>
              </p:ext>
            </p:extLst>
          </p:nvPr>
        </p:nvGraphicFramePr>
        <p:xfrm>
          <a:off x="6546438" y="1290320"/>
          <a:ext cx="3169062" cy="1803400"/>
        </p:xfrm>
        <a:graphic>
          <a:graphicData uri="http://schemas.openxmlformats.org/drawingml/2006/table">
            <a:tbl>
              <a:tblPr firstRow="1" bandRow="1">
                <a:tableStyleId>{21E4AEA4-8DFA-4A89-87EB-49C32662AFE0}</a:tableStyleId>
              </a:tblPr>
              <a:tblGrid>
                <a:gridCol w="3169062">
                  <a:extLst>
                    <a:ext uri="{9D8B030D-6E8A-4147-A177-3AD203B41FA5}">
                      <a16:colId xmlns:a16="http://schemas.microsoft.com/office/drawing/2014/main" val="1171888637"/>
                    </a:ext>
                  </a:extLst>
                </a:gridCol>
              </a:tblGrid>
              <a:tr h="370840">
                <a:tc>
                  <a:txBody>
                    <a:bodyPr/>
                    <a:lstStyle/>
                    <a:p>
                      <a:r>
                        <a:rPr lang="de-DE" sz="1100" cap="all" baseline="0" dirty="0"/>
                        <a:t>Publikation</a:t>
                      </a:r>
                      <a:r>
                        <a:rPr lang="de-CH" sz="1100" baseline="30000" dirty="0"/>
                        <a:t>§</a:t>
                      </a:r>
                      <a:endParaRPr lang="de-DE" sz="1100" baseline="30000" dirty="0"/>
                    </a:p>
                  </a:txBody>
                  <a:tcPr/>
                </a:tc>
                <a:extLst>
                  <a:ext uri="{0D108BD9-81ED-4DB2-BD59-A6C34878D82A}">
                    <a16:rowId xmlns:a16="http://schemas.microsoft.com/office/drawing/2014/main" val="2827210036"/>
                  </a:ext>
                </a:extLst>
              </a:tr>
              <a:tr h="370840">
                <a:tc>
                  <a:txBody>
                    <a:bodyPr/>
                    <a:lstStyle/>
                    <a:p>
                      <a:pPr algn="just"/>
                      <a:r>
                        <a:rPr lang="de-DE" sz="1100" b="1" dirty="0">
                          <a:solidFill>
                            <a:schemeClr val="tx1"/>
                          </a:solidFill>
                          <a:hlinkClick r:id="" action="ppaction://noaction">
                            <a:extLst>
                              <a:ext uri="{A12FA001-AC4F-418D-AE19-62706E023703}">
                                <ahyp:hlinkClr xmlns:ahyp="http://schemas.microsoft.com/office/drawing/2018/hyperlinkcolor" val="tx"/>
                              </a:ext>
                            </a:extLst>
                          </a:hlinkClick>
                        </a:rPr>
                        <a:t>Androgen </a:t>
                      </a:r>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receptor</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t>
                      </a:r>
                    </a:p>
                    <a:p>
                      <a:pPr algn="just"/>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pathway</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t>
                      </a:r>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inhibitors</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and </a:t>
                      </a:r>
                    </a:p>
                    <a:p>
                      <a:pPr algn="just"/>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drug-drug</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t>
                      </a:r>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interactions</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t>
                      </a:r>
                    </a:p>
                    <a:p>
                      <a:pPr algn="just"/>
                      <a:r>
                        <a:rPr lang="de-DE" sz="1100" b="1" dirty="0">
                          <a:solidFill>
                            <a:schemeClr val="tx1"/>
                          </a:solidFill>
                          <a:hlinkClick r:id="" action="ppaction://noaction">
                            <a:extLst>
                              <a:ext uri="{A12FA001-AC4F-418D-AE19-62706E023703}">
                                <ahyp:hlinkClr xmlns:ahyp="http://schemas.microsoft.com/office/drawing/2018/hyperlinkcolor" val="tx"/>
                              </a:ext>
                            </a:extLst>
                          </a:hlinkClick>
                        </a:rPr>
                        <a:t>in </a:t>
                      </a:r>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prostate</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a:t>
                      </a:r>
                      <a:r>
                        <a:rPr lang="de-DE" sz="1100" b="1" dirty="0" err="1">
                          <a:solidFill>
                            <a:schemeClr val="tx1"/>
                          </a:solidFill>
                          <a:hlinkClick r:id="" action="ppaction://noaction">
                            <a:extLst>
                              <a:ext uri="{A12FA001-AC4F-418D-AE19-62706E023703}">
                                <ahyp:hlinkClr xmlns:ahyp="http://schemas.microsoft.com/office/drawing/2018/hyperlinkcolor" val="tx"/>
                              </a:ext>
                            </a:extLst>
                          </a:hlinkClick>
                        </a:rPr>
                        <a:t>cancer</a:t>
                      </a:r>
                      <a:r>
                        <a:rPr lang="de-DE" sz="1100" b="1" dirty="0">
                          <a:solidFill>
                            <a:schemeClr val="tx1"/>
                          </a:solidFill>
                          <a:hlinkClick r:id="" action="ppaction://noaction">
                            <a:extLst>
                              <a:ext uri="{A12FA001-AC4F-418D-AE19-62706E023703}">
                                <ahyp:hlinkClr xmlns:ahyp="http://schemas.microsoft.com/office/drawing/2018/hyperlinkcolor" val="tx"/>
                              </a:ext>
                            </a:extLst>
                          </a:hlinkClick>
                        </a:rPr>
                        <a:t> von </a:t>
                      </a:r>
                    </a:p>
                    <a:p>
                      <a:pPr algn="just"/>
                      <a:r>
                        <a:rPr lang="de-DE" sz="1100" b="1" dirty="0">
                          <a:solidFill>
                            <a:schemeClr val="tx1"/>
                          </a:solidFill>
                          <a:hlinkClick r:id="" action="ppaction://noaction">
                            <a:extLst>
                              <a:ext uri="{A12FA001-AC4F-418D-AE19-62706E023703}">
                                <ahyp:hlinkClr xmlns:ahyp="http://schemas.microsoft.com/office/drawing/2018/hyperlinkcolor" val="tx"/>
                              </a:ext>
                            </a:extLst>
                          </a:hlinkClick>
                        </a:rPr>
                        <a:t>ESMO Open Review</a:t>
                      </a:r>
                      <a:r>
                        <a:rPr lang="de-DE" sz="1100" b="1" baseline="30000" dirty="0">
                          <a:solidFill>
                            <a:schemeClr val="tx1"/>
                          </a:solidFill>
                          <a:hlinkClick r:id="rId5">
                            <a:extLst>
                              <a:ext uri="{A12FA001-AC4F-418D-AE19-62706E023703}">
                                <ahyp:hlinkClr xmlns:ahyp="http://schemas.microsoft.com/office/drawing/2018/hyperlinkcolor" val="tx"/>
                              </a:ext>
                            </a:extLst>
                          </a:hlinkClick>
                        </a:rPr>
                        <a:t>§,6 </a:t>
                      </a:r>
                      <a:endParaRPr lang="de-DE" sz="1100" b="1" baseline="30000" dirty="0">
                        <a:solidFill>
                          <a:schemeClr val="tx1"/>
                        </a:solidFill>
                      </a:endParaRPr>
                    </a:p>
                    <a:p>
                      <a:pPr algn="just"/>
                      <a:endParaRPr lang="de-DE" sz="1100" b="1" baseline="30000" dirty="0">
                        <a:solidFill>
                          <a:schemeClr val="tx1"/>
                        </a:solidFill>
                      </a:endParaRPr>
                    </a:p>
                    <a:p>
                      <a:pPr algn="just"/>
                      <a:endParaRPr lang="de-DE" sz="1100" b="1" baseline="30000" dirty="0">
                        <a:solidFill>
                          <a:schemeClr val="tx1"/>
                        </a:solidFill>
                      </a:endParaRPr>
                    </a:p>
                    <a:p>
                      <a:pPr algn="just"/>
                      <a:r>
                        <a:rPr lang="de-DE" sz="1100" b="1" baseline="30000" dirty="0">
                          <a:solidFill>
                            <a:schemeClr val="tx1"/>
                          </a:solidFill>
                        </a:rPr>
                        <a:t>Review article designed to help recognize potential drug-drug interactions between ARPIs and commonly used drugs</a:t>
                      </a:r>
                      <a:endParaRPr lang="de-DE" sz="1100" dirty="0"/>
                    </a:p>
                  </a:txBody>
                  <a:tcPr/>
                </a:tc>
                <a:extLst>
                  <a:ext uri="{0D108BD9-81ED-4DB2-BD59-A6C34878D82A}">
                    <a16:rowId xmlns:a16="http://schemas.microsoft.com/office/drawing/2014/main" val="4206633679"/>
                  </a:ext>
                </a:extLst>
              </a:tr>
            </a:tbl>
          </a:graphicData>
        </a:graphic>
      </p:graphicFrame>
      <p:pic>
        <p:nvPicPr>
          <p:cNvPr id="6" name="Picture 5">
            <a:extLst>
              <a:ext uri="{FF2B5EF4-FFF2-40B4-BE49-F238E27FC236}">
                <a16:creationId xmlns:a16="http://schemas.microsoft.com/office/drawing/2014/main" id="{38B575E6-DA11-771E-ADC9-4754C2876BDB}"/>
              </a:ext>
            </a:extLst>
          </p:cNvPr>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89086" y="1759787"/>
            <a:ext cx="845390" cy="845390"/>
          </a:xfrm>
          <a:prstGeom prst="rect">
            <a:avLst/>
          </a:prstGeom>
        </p:spPr>
      </p:pic>
      <p:sp>
        <p:nvSpPr>
          <p:cNvPr id="9" name="Textfeld 8">
            <a:extLst>
              <a:ext uri="{FF2B5EF4-FFF2-40B4-BE49-F238E27FC236}">
                <a16:creationId xmlns:a16="http://schemas.microsoft.com/office/drawing/2014/main" id="{358C0039-3159-5269-A3A2-BA2264602904}"/>
              </a:ext>
            </a:extLst>
          </p:cNvPr>
          <p:cNvSpPr txBox="1"/>
          <p:nvPr/>
        </p:nvSpPr>
        <p:spPr bwMode="gray">
          <a:xfrm>
            <a:off x="464543" y="5961153"/>
            <a:ext cx="6097088" cy="646331"/>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n-US"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Fachinformation</a:t>
            </a:r>
            <a:r>
              <a:rPr kumimoji="0" lang="en-US"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Schweiz </a:t>
            </a:r>
            <a:r>
              <a:rPr kumimoji="0" lang="en-US"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Nubeqa</a:t>
            </a:r>
            <a:r>
              <a:rPr kumimoji="0" lang="en-US"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(Darolutamide): www.swissmedicinfo.ch</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Fachinformation Schweiz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Zytiga</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Arbirateron</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www.swissmedicinfo.ch</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Fachinformation Schweiz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Erleada</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Apalutamid</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www.swissmedicinfo.ch</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Fachinformation Schweiz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Xtandi</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Enzalutamid</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www.swissmedicinfo.ch</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Fachinformation Schweiz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Orgovyx</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Relugolix</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www.swissmedicinfo.ch</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Bolek</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H, et al. Androgen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receptor</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pathway</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inhibitors</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and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drug-drug</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interactions</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in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prostate</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a:t>
            </a:r>
            <a:r>
              <a:rPr kumimoji="0" lang="de-DE" altLang="en-US" sz="600" b="0" i="0" u="none" strike="noStrike" kern="1200" cap="none" spc="0" normalizeH="0" baseline="0" noProof="0" dirty="0" err="1">
                <a:ln>
                  <a:noFill/>
                </a:ln>
                <a:solidFill>
                  <a:srgbClr val="77787B"/>
                </a:solidFill>
                <a:effectLst/>
                <a:uLnTx/>
                <a:uFillTx/>
                <a:latin typeface="Arial" panose="020B0604020202020204" pitchFamily="34" charset="0"/>
                <a:ea typeface="+mn-ea"/>
                <a:cs typeface="Arial" panose="020B0604020202020204" pitchFamily="34" charset="0"/>
              </a:rPr>
              <a:t>cancer</a:t>
            </a:r>
            <a:r>
              <a:rPr kumimoji="0" lang="de-DE" altLang="en-US" sz="600" b="0" i="0" u="none" strike="noStrike" kern="1200" cap="none" spc="0" normalizeH="0" baseline="0" noProof="0" dirty="0">
                <a:ln>
                  <a:noFill/>
                </a:ln>
                <a:solidFill>
                  <a:srgbClr val="77787B"/>
                </a:solidFill>
                <a:effectLst/>
                <a:uLnTx/>
                <a:uFillTx/>
                <a:latin typeface="Arial" panose="020B0604020202020204" pitchFamily="34" charset="0"/>
                <a:ea typeface="+mn-ea"/>
                <a:cs typeface="Arial" panose="020B0604020202020204" pitchFamily="34" charset="0"/>
              </a:rPr>
              <a:t>. ESMO Open 2024;9(11):103736.</a:t>
            </a:r>
          </a:p>
        </p:txBody>
      </p:sp>
    </p:spTree>
    <p:extLst>
      <p:ext uri="{BB962C8B-B14F-4D97-AF65-F5344CB8AC3E}">
        <p14:creationId xmlns:p14="http://schemas.microsoft.com/office/powerpoint/2010/main" val="213893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BEC26-AC35-FE3F-7DF9-01CC83AFC4AC}"/>
              </a:ext>
            </a:extLst>
          </p:cNvPr>
          <p:cNvSpPr>
            <a:spLocks noGrp="1"/>
          </p:cNvSpPr>
          <p:nvPr>
            <p:ph type="title"/>
          </p:nvPr>
        </p:nvSpPr>
        <p:spPr/>
        <p:txBody>
          <a:bodyPr rtlCol="0" anchor="ctr"/>
          <a:lstStyle/>
          <a:p>
            <a:pPr rtl="0"/>
            <a:r>
              <a:rPr lang="en-us" dirty="0"/>
              <a:t>Darolutamide timeline Switzerland</a:t>
            </a:r>
            <a:endParaRPr lang="de-DE" dirty="0"/>
          </a:p>
        </p:txBody>
      </p:sp>
      <p:sp>
        <p:nvSpPr>
          <p:cNvPr id="4" name="Fußzeilenplatzhalter 3">
            <a:extLst>
              <a:ext uri="{FF2B5EF4-FFF2-40B4-BE49-F238E27FC236}">
                <a16:creationId xmlns:a16="http://schemas.microsoft.com/office/drawing/2014/main" id="{0186CB3A-55A7-1BE0-1779-209601002135}"/>
              </a:ext>
            </a:extLst>
          </p:cNvPr>
          <p:cNvSpPr>
            <a:spLocks noGrp="1"/>
          </p:cNvSpPr>
          <p:nvPr>
            <p:ph type="ftr" sz="quarter" idx="3"/>
          </p:nvPr>
        </p:nvSpPr>
        <p:spPr/>
        <p:txBody>
          <a:bodyPr rtlCol="0"/>
          <a:lstStyle/>
          <a:p>
            <a:pPr>
              <a:defRPr/>
            </a:pPr>
            <a:r>
              <a:rPr lang="de-CH" dirty="0">
                <a:solidFill>
                  <a:srgbClr val="FFFFFF">
                    <a:lumMod val="50000"/>
                  </a:srgbClr>
                </a:solidFill>
              </a:rPr>
              <a:t>Darolutamide (NUBEQA)  professional information on </a:t>
            </a:r>
            <a:r>
              <a:rPr lang="de-CH" dirty="0">
                <a:solidFill>
                  <a:srgbClr val="FFFFFF">
                    <a:lumMod val="50000"/>
                  </a:srgbClr>
                </a:solidFill>
                <a:hlinkClick r:id="rId3"/>
              </a:rPr>
              <a:t>www.swissmedicinfo.ch</a:t>
            </a:r>
            <a:endParaRPr lang="de-CH" dirty="0"/>
          </a:p>
        </p:txBody>
      </p:sp>
      <p:sp>
        <p:nvSpPr>
          <p:cNvPr id="6" name="Text Placeholder 17">
            <a:extLst>
              <a:ext uri="{FF2B5EF4-FFF2-40B4-BE49-F238E27FC236}">
                <a16:creationId xmlns:a16="http://schemas.microsoft.com/office/drawing/2014/main" id="{15B03B78-074D-F1C6-03E5-6C2463D60523}"/>
              </a:ext>
            </a:extLst>
          </p:cNvPr>
          <p:cNvSpPr txBox="1">
            <a:spLocks/>
          </p:cNvSpPr>
          <p:nvPr/>
        </p:nvSpPr>
        <p:spPr bwMode="gray">
          <a:xfrm>
            <a:off x="1644070" y="3616459"/>
            <a:ext cx="1220717" cy="416538"/>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dirty="0">
                <a:ln>
                  <a:noFill/>
                </a:ln>
                <a:solidFill>
                  <a:srgbClr val="FFFFFF"/>
                </a:solidFill>
                <a:effectLst/>
                <a:uLnTx/>
                <a:uFillTx/>
                <a:latin typeface="Arial"/>
                <a:ea typeface="+mn-ea"/>
                <a:cs typeface="Arial"/>
              </a:rPr>
              <a:t>2020</a:t>
            </a:r>
          </a:p>
        </p:txBody>
      </p:sp>
      <p:sp>
        <p:nvSpPr>
          <p:cNvPr id="9" name="Text Placeholder 17">
            <a:extLst>
              <a:ext uri="{FF2B5EF4-FFF2-40B4-BE49-F238E27FC236}">
                <a16:creationId xmlns:a16="http://schemas.microsoft.com/office/drawing/2014/main" id="{D2A3F235-3F39-D83D-306B-7C3AE007045F}"/>
              </a:ext>
            </a:extLst>
          </p:cNvPr>
          <p:cNvSpPr txBox="1">
            <a:spLocks/>
          </p:cNvSpPr>
          <p:nvPr/>
        </p:nvSpPr>
        <p:spPr bwMode="gray">
          <a:xfrm>
            <a:off x="544784" y="3621231"/>
            <a:ext cx="238894" cy="411766"/>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endParaRPr kumimoji="0" lang="de-DE" sz="1200" b="0" i="0" u="none" strike="noStrike" kern="1200" cap="none" spc="0" normalizeH="0" baseline="0" noProof="0">
              <a:ln>
                <a:noFill/>
              </a:ln>
              <a:solidFill>
                <a:srgbClr val="FFFFFF"/>
              </a:solidFill>
              <a:effectLst/>
              <a:uLnTx/>
              <a:uFillTx/>
              <a:latin typeface="Arial"/>
              <a:ea typeface="+mn-ea"/>
              <a:cs typeface="Arial"/>
            </a:endParaRPr>
          </a:p>
        </p:txBody>
      </p:sp>
      <p:cxnSp>
        <p:nvCxnSpPr>
          <p:cNvPr id="10" name="Gerade Verbindung 184">
            <a:extLst>
              <a:ext uri="{FF2B5EF4-FFF2-40B4-BE49-F238E27FC236}">
                <a16:creationId xmlns:a16="http://schemas.microsoft.com/office/drawing/2014/main" id="{A6D3A68B-9F6E-657F-BD8F-4873AF5A9D0D}"/>
              </a:ext>
            </a:extLst>
          </p:cNvPr>
          <p:cNvCxnSpPr>
            <a:cxnSpLocks/>
          </p:cNvCxnSpPr>
          <p:nvPr>
            <p:custDataLst>
              <p:tags r:id="rId1"/>
            </p:custDataLst>
          </p:nvPr>
        </p:nvCxnSpPr>
        <p:spPr bwMode="gray">
          <a:xfrm>
            <a:off x="8233461" y="4654111"/>
            <a:ext cx="0" cy="0"/>
          </a:xfrm>
          <a:prstGeom prst="line">
            <a:avLst/>
          </a:prstGeom>
          <a:noFill/>
          <a:ln w="12700" cap="flat" cmpd="sng" algn="ctr">
            <a:solidFill>
              <a:srgbClr val="FFCC00"/>
            </a:solidFill>
            <a:prstDash val="dash"/>
            <a:round/>
            <a:headEnd type="none" w="med" len="med"/>
            <a:tailEnd type="none" w="med" len="med"/>
          </a:ln>
          <a:effectLst/>
        </p:spPr>
      </p:cxnSp>
      <p:sp>
        <p:nvSpPr>
          <p:cNvPr id="11" name="Text Placeholder 17">
            <a:extLst>
              <a:ext uri="{FF2B5EF4-FFF2-40B4-BE49-F238E27FC236}">
                <a16:creationId xmlns:a16="http://schemas.microsoft.com/office/drawing/2014/main" id="{4E2271B6-83BA-5CAC-2B82-5CD355D538D4}"/>
              </a:ext>
            </a:extLst>
          </p:cNvPr>
          <p:cNvSpPr txBox="1">
            <a:spLocks/>
          </p:cNvSpPr>
          <p:nvPr/>
        </p:nvSpPr>
        <p:spPr bwMode="gray">
          <a:xfrm>
            <a:off x="853964" y="3616459"/>
            <a:ext cx="700576" cy="416539"/>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2019</a:t>
            </a:r>
          </a:p>
        </p:txBody>
      </p:sp>
      <p:sp>
        <p:nvSpPr>
          <p:cNvPr id="12" name="Text Placeholder 17">
            <a:extLst>
              <a:ext uri="{FF2B5EF4-FFF2-40B4-BE49-F238E27FC236}">
                <a16:creationId xmlns:a16="http://schemas.microsoft.com/office/drawing/2014/main" id="{7EEEBACB-0B1F-FED2-BCA4-1D6B1A72FABA}"/>
              </a:ext>
            </a:extLst>
          </p:cNvPr>
          <p:cNvSpPr txBox="1">
            <a:spLocks/>
          </p:cNvSpPr>
          <p:nvPr/>
        </p:nvSpPr>
        <p:spPr bwMode="gray">
          <a:xfrm>
            <a:off x="2954164" y="3612261"/>
            <a:ext cx="1891346" cy="420737"/>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2021</a:t>
            </a:r>
          </a:p>
        </p:txBody>
      </p:sp>
      <p:sp>
        <p:nvSpPr>
          <p:cNvPr id="13" name="Text Placeholder 17">
            <a:extLst>
              <a:ext uri="{FF2B5EF4-FFF2-40B4-BE49-F238E27FC236}">
                <a16:creationId xmlns:a16="http://schemas.microsoft.com/office/drawing/2014/main" id="{0BF53527-8257-1086-2599-239A13FC5F35}"/>
              </a:ext>
            </a:extLst>
          </p:cNvPr>
          <p:cNvSpPr txBox="1">
            <a:spLocks/>
          </p:cNvSpPr>
          <p:nvPr/>
        </p:nvSpPr>
        <p:spPr bwMode="gray">
          <a:xfrm>
            <a:off x="4934890" y="3609764"/>
            <a:ext cx="1834573" cy="420737"/>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2022</a:t>
            </a:r>
          </a:p>
        </p:txBody>
      </p:sp>
      <p:cxnSp>
        <p:nvCxnSpPr>
          <p:cNvPr id="14" name="Gerade Verbindung 126">
            <a:extLst>
              <a:ext uri="{FF2B5EF4-FFF2-40B4-BE49-F238E27FC236}">
                <a16:creationId xmlns:a16="http://schemas.microsoft.com/office/drawing/2014/main" id="{D37B88BB-6B78-7948-1758-22FCCA30DD91}"/>
              </a:ext>
            </a:extLst>
          </p:cNvPr>
          <p:cNvCxnSpPr>
            <a:cxnSpLocks/>
            <a:stCxn id="15" idx="0"/>
          </p:cNvCxnSpPr>
          <p:nvPr/>
        </p:nvCxnSpPr>
        <p:spPr bwMode="gray">
          <a:xfrm flipV="1">
            <a:off x="1120367" y="4088823"/>
            <a:ext cx="0" cy="803790"/>
          </a:xfrm>
          <a:prstGeom prst="line">
            <a:avLst/>
          </a:prstGeom>
          <a:noFill/>
          <a:ln w="12700" cap="flat" cmpd="sng" algn="ctr">
            <a:solidFill>
              <a:srgbClr val="009EDB"/>
            </a:solidFill>
            <a:prstDash val="solid"/>
            <a:miter lim="800000"/>
            <a:headEnd type="none" w="sm" len="sm"/>
            <a:tailEnd type="oval" w="sm" len="sm"/>
          </a:ln>
          <a:effectLst/>
        </p:spPr>
      </p:cxnSp>
      <p:sp>
        <p:nvSpPr>
          <p:cNvPr id="15" name="Text Placeholder 17">
            <a:extLst>
              <a:ext uri="{FF2B5EF4-FFF2-40B4-BE49-F238E27FC236}">
                <a16:creationId xmlns:a16="http://schemas.microsoft.com/office/drawing/2014/main" id="{3DFAC5C9-04D8-CD33-C91C-17E1494233E7}"/>
              </a:ext>
            </a:extLst>
          </p:cNvPr>
          <p:cNvSpPr txBox="1">
            <a:spLocks/>
          </p:cNvSpPr>
          <p:nvPr/>
        </p:nvSpPr>
        <p:spPr bwMode="gray">
          <a:xfrm>
            <a:off x="457200" y="4892613"/>
            <a:ext cx="1326333" cy="792000"/>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b="0" dirty="0">
                <a:solidFill>
                  <a:srgbClr val="10384F"/>
                </a:solidFill>
                <a:latin typeface="Arial"/>
                <a:cs typeface="Arial"/>
              </a:rPr>
              <a:t>Publication</a:t>
            </a:r>
            <a:endParaRPr kumimoji="0" lang="de-DE" sz="1400" b="0" i="0" u="none" strike="noStrike" kern="1200" cap="none" spc="0" normalizeH="0" baseline="0" noProof="0" dirty="0">
              <a:ln>
                <a:noFill/>
              </a:ln>
              <a:solidFill>
                <a:srgbClr val="10384F"/>
              </a:solidFill>
              <a:effectLst/>
              <a:uLnTx/>
              <a:uFillTx/>
              <a:latin typeface="Arial"/>
              <a:ea typeface="+mn-ea"/>
              <a:cs typeface="Arial"/>
            </a:endParaRP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400" b="0" i="0" u="none" strike="noStrike" kern="1200" cap="none" spc="0" normalizeH="0" baseline="0" noProof="0" dirty="0">
                <a:ln>
                  <a:noFill/>
                </a:ln>
                <a:solidFill>
                  <a:srgbClr val="10384F"/>
                </a:solidFill>
                <a:effectLst/>
                <a:uLnTx/>
                <a:uFillTx/>
                <a:latin typeface="Arial"/>
                <a:ea typeface="+mn-ea"/>
                <a:cs typeface="Arial"/>
              </a:rPr>
              <a:t>ARAMIS-Trial</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February 2019</a:t>
            </a:r>
            <a:endParaRPr kumimoji="0" lang="de-DE" sz="1400" i="0" u="none" strike="noStrike" kern="1200" cap="none" spc="0" normalizeH="0" baseline="0" noProof="0" dirty="0">
              <a:ln>
                <a:noFill/>
              </a:ln>
              <a:solidFill>
                <a:srgbClr val="10384F"/>
              </a:solidFill>
              <a:effectLst/>
              <a:uLnTx/>
              <a:uFillTx/>
              <a:latin typeface="Arial"/>
              <a:ea typeface="+mn-ea"/>
              <a:cs typeface="Arial"/>
            </a:endParaRPr>
          </a:p>
        </p:txBody>
      </p:sp>
      <p:sp>
        <p:nvSpPr>
          <p:cNvPr id="16" name="Text Placeholder 17">
            <a:extLst>
              <a:ext uri="{FF2B5EF4-FFF2-40B4-BE49-F238E27FC236}">
                <a16:creationId xmlns:a16="http://schemas.microsoft.com/office/drawing/2014/main" id="{7C762853-61A9-4D86-F6F1-4C950675475B}"/>
              </a:ext>
            </a:extLst>
          </p:cNvPr>
          <p:cNvSpPr txBox="1">
            <a:spLocks/>
          </p:cNvSpPr>
          <p:nvPr/>
        </p:nvSpPr>
        <p:spPr bwMode="gray">
          <a:xfrm>
            <a:off x="366351" y="1647156"/>
            <a:ext cx="3114837" cy="1197313"/>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400" b="0" i="0" u="none" strike="noStrike" kern="1200" cap="none" spc="0" normalizeH="0" baseline="0" noProof="0" dirty="0">
                <a:ln>
                  <a:noFill/>
                </a:ln>
                <a:solidFill>
                  <a:srgbClr val="10384F"/>
                </a:solidFill>
                <a:effectLst/>
                <a:uLnTx/>
                <a:uFillTx/>
                <a:latin typeface="Arial"/>
                <a:ea typeface="+mn-ea"/>
                <a:cs typeface="Arial"/>
              </a:rPr>
              <a:t>Swissmedic approval of Darolutamide for high-risk nmCRPC</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June 2020</a:t>
            </a:r>
            <a:endParaRPr kumimoji="0" lang="de-DE" sz="1400" i="0" u="none" strike="noStrike" kern="1200" cap="none" spc="0" normalizeH="0" baseline="0" noProof="0" dirty="0">
              <a:ln>
                <a:noFill/>
              </a:ln>
              <a:solidFill>
                <a:srgbClr val="10384F"/>
              </a:solidFill>
              <a:effectLst/>
              <a:uLnTx/>
              <a:uFillTx/>
              <a:latin typeface="Arial"/>
              <a:ea typeface="+mn-ea"/>
              <a:cs typeface="Arial"/>
            </a:endParaRPr>
          </a:p>
        </p:txBody>
      </p:sp>
      <p:cxnSp>
        <p:nvCxnSpPr>
          <p:cNvPr id="17" name="Gerade Verbindung 73">
            <a:extLst>
              <a:ext uri="{FF2B5EF4-FFF2-40B4-BE49-F238E27FC236}">
                <a16:creationId xmlns:a16="http://schemas.microsoft.com/office/drawing/2014/main" id="{5BF69F51-36B5-97E4-89A9-D1945FE6E01B}"/>
              </a:ext>
            </a:extLst>
          </p:cNvPr>
          <p:cNvCxnSpPr>
            <a:cxnSpLocks/>
          </p:cNvCxnSpPr>
          <p:nvPr/>
        </p:nvCxnSpPr>
        <p:spPr bwMode="gray">
          <a:xfrm>
            <a:off x="1923770" y="2888255"/>
            <a:ext cx="151" cy="668957"/>
          </a:xfrm>
          <a:prstGeom prst="line">
            <a:avLst/>
          </a:prstGeom>
          <a:noFill/>
          <a:ln w="12700" cap="flat" cmpd="sng" algn="ctr">
            <a:solidFill>
              <a:srgbClr val="0091DF"/>
            </a:solidFill>
            <a:prstDash val="solid"/>
            <a:miter lim="800000"/>
            <a:headEnd type="none" w="sm" len="sm"/>
            <a:tailEnd type="oval" w="sm" len="sm"/>
          </a:ln>
          <a:effectLst/>
        </p:spPr>
      </p:cxnSp>
      <p:cxnSp>
        <p:nvCxnSpPr>
          <p:cNvPr id="18" name="Gerade Verbindung 126">
            <a:extLst>
              <a:ext uri="{FF2B5EF4-FFF2-40B4-BE49-F238E27FC236}">
                <a16:creationId xmlns:a16="http://schemas.microsoft.com/office/drawing/2014/main" id="{F22DC572-1FDF-E188-26DA-0F1D4DAFA3C4}"/>
              </a:ext>
            </a:extLst>
          </p:cNvPr>
          <p:cNvCxnSpPr>
            <a:cxnSpLocks/>
            <a:stCxn id="19" idx="0"/>
          </p:cNvCxnSpPr>
          <p:nvPr/>
        </p:nvCxnSpPr>
        <p:spPr bwMode="gray">
          <a:xfrm flipV="1">
            <a:off x="5143616" y="4088823"/>
            <a:ext cx="0" cy="803790"/>
          </a:xfrm>
          <a:prstGeom prst="line">
            <a:avLst/>
          </a:prstGeom>
          <a:noFill/>
          <a:ln w="12700" cap="flat" cmpd="sng" algn="ctr">
            <a:solidFill>
              <a:srgbClr val="009EDB"/>
            </a:solidFill>
            <a:prstDash val="solid"/>
            <a:miter lim="800000"/>
            <a:headEnd type="none" w="sm" len="sm"/>
            <a:tailEnd type="oval" w="sm" len="sm"/>
          </a:ln>
          <a:effectLst/>
        </p:spPr>
      </p:cxnSp>
      <p:sp>
        <p:nvSpPr>
          <p:cNvPr id="19" name="Text Placeholder 17">
            <a:extLst>
              <a:ext uri="{FF2B5EF4-FFF2-40B4-BE49-F238E27FC236}">
                <a16:creationId xmlns:a16="http://schemas.microsoft.com/office/drawing/2014/main" id="{0715A59B-3F6E-0C34-0ECE-8AFA001AE8F9}"/>
              </a:ext>
            </a:extLst>
          </p:cNvPr>
          <p:cNvSpPr txBox="1">
            <a:spLocks/>
          </p:cNvSpPr>
          <p:nvPr/>
        </p:nvSpPr>
        <p:spPr bwMode="gray">
          <a:xfrm>
            <a:off x="4294755" y="4892613"/>
            <a:ext cx="1697721" cy="792000"/>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400" b="0" i="0" u="none" strike="noStrike" kern="1200" cap="none" spc="0" normalizeH="0" baseline="0" noProof="0" dirty="0">
                <a:ln>
                  <a:noFill/>
                </a:ln>
                <a:solidFill>
                  <a:srgbClr val="10384F"/>
                </a:solidFill>
                <a:effectLst/>
                <a:uLnTx/>
                <a:uFillTx/>
                <a:latin typeface="Arial"/>
                <a:ea typeface="+mn-ea"/>
                <a:cs typeface="Arial"/>
              </a:rPr>
              <a:t>Publication</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400" b="0" i="0" u="none" strike="noStrike" kern="1200" cap="none" spc="0" normalizeH="0" baseline="0" noProof="0" dirty="0">
                <a:ln>
                  <a:noFill/>
                </a:ln>
                <a:solidFill>
                  <a:srgbClr val="10384F"/>
                </a:solidFill>
                <a:effectLst/>
                <a:uLnTx/>
                <a:uFillTx/>
                <a:latin typeface="Arial"/>
                <a:ea typeface="+mn-ea"/>
                <a:cs typeface="Arial"/>
              </a:rPr>
              <a:t>ARASENS-Trial</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February 2022</a:t>
            </a:r>
            <a:r>
              <a:rPr kumimoji="0" lang="de-DE" sz="1400" i="0" u="none" strike="noStrike" kern="1200" cap="none" spc="0" normalizeH="0" baseline="0" noProof="0" dirty="0">
                <a:ln>
                  <a:noFill/>
                </a:ln>
                <a:solidFill>
                  <a:srgbClr val="10384F"/>
                </a:solidFill>
                <a:effectLst/>
                <a:uLnTx/>
                <a:uFillTx/>
                <a:latin typeface="Arial"/>
                <a:ea typeface="+mn-ea"/>
                <a:cs typeface="Arial"/>
              </a:rPr>
              <a:t> </a:t>
            </a:r>
          </a:p>
        </p:txBody>
      </p:sp>
      <p:sp>
        <p:nvSpPr>
          <p:cNvPr id="20" name="Text Placeholder 17">
            <a:extLst>
              <a:ext uri="{FF2B5EF4-FFF2-40B4-BE49-F238E27FC236}">
                <a16:creationId xmlns:a16="http://schemas.microsoft.com/office/drawing/2014/main" id="{B11349ED-7229-9939-D137-CE3CC9CA84BE}"/>
              </a:ext>
            </a:extLst>
          </p:cNvPr>
          <p:cNvSpPr txBox="1">
            <a:spLocks/>
          </p:cNvSpPr>
          <p:nvPr/>
        </p:nvSpPr>
        <p:spPr bwMode="gray">
          <a:xfrm>
            <a:off x="11592683" y="3608061"/>
            <a:ext cx="223199" cy="424936"/>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endParaRPr kumimoji="0" lang="de-DE" sz="1200" b="0" i="0" u="none" strike="noStrike" kern="1200" cap="none" spc="0" normalizeH="0" baseline="0" noProof="0">
              <a:ln>
                <a:noFill/>
              </a:ln>
              <a:solidFill>
                <a:srgbClr val="FFFFFF"/>
              </a:solidFill>
              <a:effectLst/>
              <a:uLnTx/>
              <a:uFillTx/>
              <a:latin typeface="Arial"/>
              <a:ea typeface="+mn-ea"/>
              <a:cs typeface="Arial"/>
            </a:endParaRPr>
          </a:p>
        </p:txBody>
      </p:sp>
      <p:sp>
        <p:nvSpPr>
          <p:cNvPr id="21" name="Text Placeholder 17">
            <a:extLst>
              <a:ext uri="{FF2B5EF4-FFF2-40B4-BE49-F238E27FC236}">
                <a16:creationId xmlns:a16="http://schemas.microsoft.com/office/drawing/2014/main" id="{D2A3BAF6-E1AD-75C5-D548-50FFD7DE8061}"/>
              </a:ext>
            </a:extLst>
          </p:cNvPr>
          <p:cNvSpPr txBox="1">
            <a:spLocks/>
          </p:cNvSpPr>
          <p:nvPr/>
        </p:nvSpPr>
        <p:spPr bwMode="gray">
          <a:xfrm>
            <a:off x="6866863" y="3608061"/>
            <a:ext cx="1139222" cy="424936"/>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2023</a:t>
            </a:r>
          </a:p>
        </p:txBody>
      </p:sp>
      <p:sp>
        <p:nvSpPr>
          <p:cNvPr id="22" name="Text Placeholder 17">
            <a:extLst>
              <a:ext uri="{FF2B5EF4-FFF2-40B4-BE49-F238E27FC236}">
                <a16:creationId xmlns:a16="http://schemas.microsoft.com/office/drawing/2014/main" id="{2A68676B-E637-A9CA-04B9-F301A07685A4}"/>
              </a:ext>
            </a:extLst>
          </p:cNvPr>
          <p:cNvSpPr txBox="1">
            <a:spLocks/>
          </p:cNvSpPr>
          <p:nvPr/>
        </p:nvSpPr>
        <p:spPr bwMode="gray">
          <a:xfrm>
            <a:off x="5562488" y="1703756"/>
            <a:ext cx="3035917" cy="1197313"/>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lvl="0">
              <a:buClr>
                <a:srgbClr val="009EDB"/>
              </a:buClr>
              <a:defRPr/>
            </a:pPr>
            <a:r>
              <a:rPr lang="de-DE" sz="1400" b="0" dirty="0">
                <a:solidFill>
                  <a:srgbClr val="10384F"/>
                </a:solidFill>
              </a:rPr>
              <a:t>Swissmedic approval of Darolutamide for </a:t>
            </a:r>
            <a:r>
              <a:rPr kumimoji="0" lang="de-DE" sz="1400" b="0" i="0" u="none" strike="noStrike" kern="1200" cap="none" spc="0" normalizeH="0" baseline="0" noProof="0" dirty="0">
                <a:ln>
                  <a:noFill/>
                </a:ln>
                <a:solidFill>
                  <a:srgbClr val="10384F"/>
                </a:solidFill>
                <a:effectLst/>
                <a:uLnTx/>
                <a:uFillTx/>
                <a:latin typeface="Arial"/>
                <a:ea typeface="+mn-ea"/>
                <a:cs typeface="Arial"/>
              </a:rPr>
              <a:t>mHSPC</a:t>
            </a:r>
            <a:r>
              <a:rPr lang="de-DE" sz="1400" b="0" dirty="0">
                <a:solidFill>
                  <a:srgbClr val="10384F"/>
                </a:solidFill>
                <a:latin typeface="Arial"/>
                <a:cs typeface="Arial"/>
              </a:rPr>
              <a:t> in combination with Docetaxel + ADT</a:t>
            </a:r>
            <a:endParaRPr kumimoji="0" lang="de-DE" sz="1400" b="0" i="0" u="none" strike="noStrike" kern="1200" cap="none" spc="0" normalizeH="0" baseline="0" noProof="0" dirty="0">
              <a:ln>
                <a:noFill/>
              </a:ln>
              <a:solidFill>
                <a:srgbClr val="10384F"/>
              </a:solidFill>
              <a:effectLst/>
              <a:uLnTx/>
              <a:uFillTx/>
              <a:latin typeface="Arial"/>
              <a:ea typeface="+mn-ea"/>
              <a:cs typeface="Arial"/>
            </a:endParaRP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January 2023</a:t>
            </a:r>
          </a:p>
        </p:txBody>
      </p:sp>
      <p:cxnSp>
        <p:nvCxnSpPr>
          <p:cNvPr id="23" name="Gerade Verbindung 126">
            <a:extLst>
              <a:ext uri="{FF2B5EF4-FFF2-40B4-BE49-F238E27FC236}">
                <a16:creationId xmlns:a16="http://schemas.microsoft.com/office/drawing/2014/main" id="{5DABFF1D-02B7-DCD1-8FFC-CE1FABAF426D}"/>
              </a:ext>
            </a:extLst>
          </p:cNvPr>
          <p:cNvCxnSpPr>
            <a:cxnSpLocks/>
          </p:cNvCxnSpPr>
          <p:nvPr/>
        </p:nvCxnSpPr>
        <p:spPr bwMode="gray">
          <a:xfrm flipH="1">
            <a:off x="7080447" y="2901069"/>
            <a:ext cx="4970" cy="647999"/>
          </a:xfrm>
          <a:prstGeom prst="line">
            <a:avLst/>
          </a:prstGeom>
          <a:noFill/>
          <a:ln w="12700" cap="flat" cmpd="sng" algn="ctr">
            <a:solidFill>
              <a:srgbClr val="0091DF"/>
            </a:solidFill>
            <a:prstDash val="solid"/>
            <a:miter lim="800000"/>
            <a:headEnd type="none" w="sm" len="sm"/>
            <a:tailEnd type="oval" w="sm" len="sm"/>
          </a:ln>
          <a:effectLst/>
        </p:spPr>
      </p:cxnSp>
      <p:sp>
        <p:nvSpPr>
          <p:cNvPr id="24" name="Text Placeholder 17">
            <a:extLst>
              <a:ext uri="{FF2B5EF4-FFF2-40B4-BE49-F238E27FC236}">
                <a16:creationId xmlns:a16="http://schemas.microsoft.com/office/drawing/2014/main" id="{03A4451E-85E9-12D4-31CE-2C66F822FC3E}"/>
              </a:ext>
            </a:extLst>
          </p:cNvPr>
          <p:cNvSpPr txBox="1">
            <a:spLocks/>
          </p:cNvSpPr>
          <p:nvPr/>
        </p:nvSpPr>
        <p:spPr bwMode="gray">
          <a:xfrm>
            <a:off x="9898564" y="3608061"/>
            <a:ext cx="1596900" cy="424936"/>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2025</a:t>
            </a:r>
          </a:p>
        </p:txBody>
      </p:sp>
      <p:sp>
        <p:nvSpPr>
          <p:cNvPr id="25" name="Text Placeholder 17">
            <a:extLst>
              <a:ext uri="{FF2B5EF4-FFF2-40B4-BE49-F238E27FC236}">
                <a16:creationId xmlns:a16="http://schemas.microsoft.com/office/drawing/2014/main" id="{69C13541-3A1F-B8CE-4229-DC734F50C953}"/>
              </a:ext>
            </a:extLst>
          </p:cNvPr>
          <p:cNvSpPr txBox="1">
            <a:spLocks/>
          </p:cNvSpPr>
          <p:nvPr/>
        </p:nvSpPr>
        <p:spPr bwMode="gray">
          <a:xfrm>
            <a:off x="8100471" y="3614647"/>
            <a:ext cx="1711332" cy="418351"/>
          </a:xfrm>
          <a:prstGeom prst="rect">
            <a:avLst/>
          </a:prstGeom>
          <a:solidFill>
            <a:srgbClr val="0091DF"/>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marL="0" marR="0" lvl="0" indent="0" algn="l"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200" b="1" i="0" u="none" strike="noStrike" kern="1200" cap="none" spc="0" normalizeH="0" baseline="0" noProof="0">
                <a:ln>
                  <a:noFill/>
                </a:ln>
                <a:solidFill>
                  <a:srgbClr val="FFFFFF"/>
                </a:solidFill>
                <a:effectLst/>
                <a:uLnTx/>
                <a:uFillTx/>
                <a:latin typeface="Arial"/>
                <a:ea typeface="+mn-ea"/>
                <a:cs typeface="Arial"/>
              </a:rPr>
              <a:t>2024</a:t>
            </a:r>
          </a:p>
        </p:txBody>
      </p:sp>
      <p:cxnSp>
        <p:nvCxnSpPr>
          <p:cNvPr id="26" name="Gerade Verbindung 126">
            <a:extLst>
              <a:ext uri="{FF2B5EF4-FFF2-40B4-BE49-F238E27FC236}">
                <a16:creationId xmlns:a16="http://schemas.microsoft.com/office/drawing/2014/main" id="{F8D4BB94-1946-C785-53C9-2A786A854A8B}"/>
              </a:ext>
            </a:extLst>
          </p:cNvPr>
          <p:cNvCxnSpPr>
            <a:cxnSpLocks/>
            <a:stCxn id="27" idx="0"/>
          </p:cNvCxnSpPr>
          <p:nvPr/>
        </p:nvCxnSpPr>
        <p:spPr bwMode="gray">
          <a:xfrm flipV="1">
            <a:off x="9331159" y="4088823"/>
            <a:ext cx="259" cy="803790"/>
          </a:xfrm>
          <a:prstGeom prst="line">
            <a:avLst/>
          </a:prstGeom>
          <a:noFill/>
          <a:ln w="12700" cap="flat" cmpd="sng" algn="ctr">
            <a:solidFill>
              <a:srgbClr val="009EDB"/>
            </a:solidFill>
            <a:prstDash val="solid"/>
            <a:miter lim="800000"/>
            <a:headEnd type="none" w="sm" len="sm"/>
            <a:tailEnd type="oval" w="sm" len="sm"/>
          </a:ln>
          <a:effectLst/>
        </p:spPr>
      </p:cxnSp>
      <p:sp>
        <p:nvSpPr>
          <p:cNvPr id="27" name="Text Placeholder 17">
            <a:extLst>
              <a:ext uri="{FF2B5EF4-FFF2-40B4-BE49-F238E27FC236}">
                <a16:creationId xmlns:a16="http://schemas.microsoft.com/office/drawing/2014/main" id="{AF6B7A4D-8E55-EB38-A2AE-12701B0BACD2}"/>
              </a:ext>
            </a:extLst>
          </p:cNvPr>
          <p:cNvSpPr txBox="1">
            <a:spLocks/>
          </p:cNvSpPr>
          <p:nvPr/>
        </p:nvSpPr>
        <p:spPr bwMode="gray">
          <a:xfrm>
            <a:off x="8405876" y="4892613"/>
            <a:ext cx="1850565" cy="792000"/>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b="0" dirty="0">
                <a:solidFill>
                  <a:srgbClr val="10384F"/>
                </a:solidFill>
                <a:latin typeface="Arial"/>
                <a:cs typeface="Arial"/>
              </a:rPr>
              <a:t>Publication</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kumimoji="0" lang="de-DE" sz="1400" b="0" i="0" u="none" strike="noStrike" kern="1200" cap="none" spc="0" normalizeH="0" baseline="0" noProof="0" dirty="0">
                <a:ln>
                  <a:noFill/>
                </a:ln>
                <a:solidFill>
                  <a:srgbClr val="10384F"/>
                </a:solidFill>
                <a:effectLst/>
                <a:uLnTx/>
                <a:uFillTx/>
                <a:latin typeface="Arial"/>
                <a:ea typeface="+mn-ea"/>
                <a:cs typeface="Arial"/>
              </a:rPr>
              <a:t>ARANOTE-Trial</a:t>
            </a: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September 2024</a:t>
            </a:r>
            <a:endParaRPr kumimoji="0" lang="de-DE" sz="1400" i="0" u="none" strike="noStrike" kern="1200" cap="none" spc="0" normalizeH="0" baseline="0" noProof="0" dirty="0">
              <a:ln>
                <a:noFill/>
              </a:ln>
              <a:solidFill>
                <a:srgbClr val="10384F"/>
              </a:solidFill>
              <a:effectLst/>
              <a:uLnTx/>
              <a:uFillTx/>
              <a:latin typeface="Arial"/>
              <a:ea typeface="+mn-ea"/>
              <a:cs typeface="Arial"/>
            </a:endParaRPr>
          </a:p>
        </p:txBody>
      </p:sp>
      <p:sp>
        <p:nvSpPr>
          <p:cNvPr id="28" name="Text Placeholder 17">
            <a:extLst>
              <a:ext uri="{FF2B5EF4-FFF2-40B4-BE49-F238E27FC236}">
                <a16:creationId xmlns:a16="http://schemas.microsoft.com/office/drawing/2014/main" id="{D302C568-25E0-927D-546E-87F5851CE833}"/>
              </a:ext>
            </a:extLst>
          </p:cNvPr>
          <p:cNvSpPr txBox="1">
            <a:spLocks/>
          </p:cNvSpPr>
          <p:nvPr/>
        </p:nvSpPr>
        <p:spPr bwMode="gray">
          <a:xfrm>
            <a:off x="9229280" y="1708585"/>
            <a:ext cx="2890686" cy="1187747"/>
          </a:xfrm>
          <a:prstGeom prst="rect">
            <a:avLst/>
          </a:prstGeom>
          <a:solidFill>
            <a:srgbClr val="F3FAFF">
              <a:lumMod val="90000"/>
            </a:srgbClr>
          </a:solidFill>
        </p:spPr>
        <p:txBody>
          <a:bodyPr lIns="7200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lvl="0">
              <a:buClr>
                <a:srgbClr val="009EDB"/>
              </a:buClr>
              <a:defRPr/>
            </a:pPr>
            <a:r>
              <a:rPr lang="de-DE" sz="1400" b="0" dirty="0">
                <a:solidFill>
                  <a:srgbClr val="10384F"/>
                </a:solidFill>
              </a:rPr>
              <a:t>Swissmedic approval of Darolutamide for </a:t>
            </a:r>
            <a:r>
              <a:rPr kumimoji="0" lang="de-DE" sz="1400" b="0" i="0" u="none" strike="noStrike" kern="1200" cap="none" spc="0" normalizeH="0" baseline="0" noProof="0" dirty="0">
                <a:ln>
                  <a:noFill/>
                </a:ln>
                <a:solidFill>
                  <a:srgbClr val="10384F"/>
                </a:solidFill>
                <a:effectLst/>
                <a:uLnTx/>
                <a:uFillTx/>
                <a:latin typeface="Arial"/>
                <a:ea typeface="+mn-ea"/>
                <a:cs typeface="Arial"/>
              </a:rPr>
              <a:t>mHSPC </a:t>
            </a:r>
            <a:r>
              <a:rPr lang="de-DE" sz="1400" b="0" dirty="0">
                <a:solidFill>
                  <a:srgbClr val="10384F"/>
                </a:solidFill>
                <a:latin typeface="Arial"/>
                <a:cs typeface="Arial"/>
              </a:rPr>
              <a:t>in combination mit ADT</a:t>
            </a:r>
            <a:endParaRPr kumimoji="0" lang="de-DE" sz="1400" b="0" i="0" u="none" strike="noStrike" kern="1200" cap="none" spc="0" normalizeH="0" baseline="0" noProof="0" dirty="0">
              <a:ln>
                <a:noFill/>
              </a:ln>
              <a:solidFill>
                <a:srgbClr val="10384F"/>
              </a:solidFill>
              <a:effectLst/>
              <a:uLnTx/>
              <a:uFillTx/>
              <a:latin typeface="Arial"/>
              <a:ea typeface="+mn-ea"/>
              <a:cs typeface="Arial"/>
            </a:endParaRPr>
          </a:p>
          <a:p>
            <a:pPr marL="0" marR="0" lvl="0" indent="0" defTabSz="1221456" rtl="0" eaLnBrk="1" fontAlgn="auto" latinLnBrk="0" hangingPunct="1">
              <a:lnSpc>
                <a:spcPct val="100000"/>
              </a:lnSpc>
              <a:spcBef>
                <a:spcPts val="0"/>
              </a:spcBef>
              <a:spcAft>
                <a:spcPts val="0"/>
              </a:spcAft>
              <a:buClr>
                <a:srgbClr val="009EDB"/>
              </a:buClr>
              <a:buSzPct val="110000"/>
              <a:buFont typeface="Arial" panose="020B0604020202020204" pitchFamily="34" charset="0"/>
              <a:buNone/>
              <a:tabLst/>
              <a:defRPr/>
            </a:pPr>
            <a:r>
              <a:rPr lang="de-DE" sz="1400" dirty="0">
                <a:solidFill>
                  <a:srgbClr val="10384F"/>
                </a:solidFill>
                <a:latin typeface="Arial"/>
                <a:cs typeface="Arial"/>
              </a:rPr>
              <a:t>Juli 2025</a:t>
            </a:r>
            <a:endParaRPr kumimoji="0" lang="de-DE" sz="1400" i="0" u="none" strike="noStrike" kern="1200" cap="none" spc="0" normalizeH="0" baseline="0" noProof="0" dirty="0">
              <a:ln>
                <a:noFill/>
              </a:ln>
              <a:solidFill>
                <a:srgbClr val="10384F"/>
              </a:solidFill>
              <a:effectLst/>
              <a:uLnTx/>
              <a:uFillTx/>
              <a:latin typeface="Arial"/>
              <a:ea typeface="+mn-ea"/>
              <a:cs typeface="Arial"/>
            </a:endParaRPr>
          </a:p>
        </p:txBody>
      </p:sp>
      <p:cxnSp>
        <p:nvCxnSpPr>
          <p:cNvPr id="29" name="Gerade Verbindung 126">
            <a:extLst>
              <a:ext uri="{FF2B5EF4-FFF2-40B4-BE49-F238E27FC236}">
                <a16:creationId xmlns:a16="http://schemas.microsoft.com/office/drawing/2014/main" id="{180D9355-B62F-2A02-E0C7-DBCA2D3596A5}"/>
              </a:ext>
            </a:extLst>
          </p:cNvPr>
          <p:cNvCxnSpPr>
            <a:cxnSpLocks/>
          </p:cNvCxnSpPr>
          <p:nvPr/>
        </p:nvCxnSpPr>
        <p:spPr bwMode="gray">
          <a:xfrm>
            <a:off x="10674623" y="2916969"/>
            <a:ext cx="0" cy="649290"/>
          </a:xfrm>
          <a:prstGeom prst="line">
            <a:avLst/>
          </a:prstGeom>
          <a:noFill/>
          <a:ln w="12700" cap="flat" cmpd="sng" algn="ctr">
            <a:solidFill>
              <a:srgbClr val="0091DF"/>
            </a:solidFill>
            <a:prstDash val="solid"/>
            <a:miter lim="800000"/>
            <a:headEnd type="none" w="sm" len="sm"/>
            <a:tailEnd type="oval" w="sm" len="sm"/>
          </a:ln>
          <a:effectLst/>
        </p:spPr>
      </p:cxnSp>
    </p:spTree>
    <p:extLst>
      <p:ext uri="{BB962C8B-B14F-4D97-AF65-F5344CB8AC3E}">
        <p14:creationId xmlns:p14="http://schemas.microsoft.com/office/powerpoint/2010/main" val="30076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2B53-E772-A3EE-C8AD-A78825814350}"/>
              </a:ext>
            </a:extLst>
          </p:cNvPr>
          <p:cNvSpPr>
            <a:spLocks noGrp="1"/>
          </p:cNvSpPr>
          <p:nvPr>
            <p:ph type="title"/>
          </p:nvPr>
        </p:nvSpPr>
        <p:spPr/>
        <p:txBody>
          <a:bodyPr/>
          <a:lstStyle/>
          <a:p>
            <a:r>
              <a:rPr lang="en-US" dirty="0"/>
              <a:t>Darolutamide Is a Guideline Recommended Standard of Care for Patients With Either </a:t>
            </a:r>
            <a:r>
              <a:rPr lang="en-US" dirty="0" err="1"/>
              <a:t>nmCRPC</a:t>
            </a:r>
            <a:r>
              <a:rPr lang="en-US" dirty="0"/>
              <a:t> or </a:t>
            </a:r>
            <a:r>
              <a:rPr lang="en-US" dirty="0" err="1"/>
              <a:t>mHSPC</a:t>
            </a:r>
            <a:endParaRPr lang="de-CH" dirty="0"/>
          </a:p>
        </p:txBody>
      </p:sp>
      <p:sp>
        <p:nvSpPr>
          <p:cNvPr id="4" name="Footer Placeholder 3">
            <a:extLst>
              <a:ext uri="{FF2B5EF4-FFF2-40B4-BE49-F238E27FC236}">
                <a16:creationId xmlns:a16="http://schemas.microsoft.com/office/drawing/2014/main" id="{8B66F987-B6CC-F6DF-5753-7FE9535D5D0C}"/>
              </a:ext>
            </a:extLst>
          </p:cNvPr>
          <p:cNvSpPr>
            <a:spLocks noGrp="1"/>
          </p:cNvSpPr>
          <p:nvPr>
            <p:ph type="ftr" sz="quarter" idx="3"/>
          </p:nvPr>
        </p:nvSpPr>
        <p:spPr>
          <a:xfrm>
            <a:off x="245807" y="6561208"/>
            <a:ext cx="11721150" cy="235980"/>
          </a:xfrm>
        </p:spPr>
        <p:txBody>
          <a:bodyPr/>
          <a:lstStyle/>
          <a:p>
            <a:pPr rtl="0"/>
            <a:endParaRPr lang="en-US" dirty="0"/>
          </a:p>
          <a:p>
            <a:pPr rtl="0"/>
            <a:r>
              <a:rPr lang="en-US" baseline="30000" dirty="0" err="1"/>
              <a:t>a</a:t>
            </a:r>
            <a:r>
              <a:rPr lang="en-US" dirty="0" err="1"/>
              <a:t>Other</a:t>
            </a:r>
            <a:r>
              <a:rPr lang="en-US" dirty="0"/>
              <a:t> recommended regimen: category 2A for high-volume, category 2B for low-volume.  </a:t>
            </a:r>
            <a:r>
              <a:rPr lang="en-US" baseline="30000" dirty="0" err="1"/>
              <a:t>b</a:t>
            </a:r>
            <a:r>
              <a:rPr lang="en-US" dirty="0" err="1"/>
              <a:t>With</a:t>
            </a:r>
            <a:r>
              <a:rPr lang="en-US" dirty="0"/>
              <a:t> prednisone. </a:t>
            </a:r>
            <a:r>
              <a:rPr lang="en-US" baseline="30000" dirty="0" err="1"/>
              <a:t>c</a:t>
            </a:r>
            <a:r>
              <a:rPr lang="en-US" dirty="0" err="1"/>
              <a:t>Defined</a:t>
            </a:r>
            <a:r>
              <a:rPr lang="en-US" dirty="0"/>
              <a:t> per the CHAARTED definition as the presence of visceral metastases or ≥4 bone lesions with ≥1 beyond the vertebral bodies and pelvis. </a:t>
            </a:r>
            <a:r>
              <a:rPr lang="en-US" baseline="30000" dirty="0" err="1"/>
              <a:t>d</a:t>
            </a:r>
            <a:r>
              <a:rPr lang="en-US" dirty="0" err="1"/>
              <a:t>Category</a:t>
            </a:r>
            <a:r>
              <a:rPr lang="en-US" dirty="0"/>
              <a:t> 1 preferred regimen for high-volume, category 2B other recommended regimen for low-volume. </a:t>
            </a:r>
            <a:r>
              <a:rPr lang="en-US" baseline="30000" dirty="0" err="1"/>
              <a:t>e</a:t>
            </a:r>
            <a:r>
              <a:rPr lang="en-US" dirty="0" err="1"/>
              <a:t>Category</a:t>
            </a:r>
            <a:r>
              <a:rPr lang="en-US" dirty="0"/>
              <a:t> 2B recommendation.  </a:t>
            </a:r>
            <a:r>
              <a:rPr lang="en-US" baseline="30000" dirty="0" err="1"/>
              <a:t>f</a:t>
            </a:r>
            <a:r>
              <a:rPr lang="en-US" dirty="0" err="1"/>
              <a:t>Recommended</a:t>
            </a:r>
            <a:r>
              <a:rPr lang="en-US" dirty="0"/>
              <a:t> for high-risk </a:t>
            </a:r>
            <a:r>
              <a:rPr lang="en-US" dirty="0" err="1"/>
              <a:t>mHSPC</a:t>
            </a:r>
            <a:r>
              <a:rPr lang="en-US" dirty="0"/>
              <a:t>. </a:t>
            </a:r>
            <a:r>
              <a:rPr lang="en-US" dirty="0" err="1"/>
              <a:t>gLow</a:t>
            </a:r>
            <a:r>
              <a:rPr lang="en-US" dirty="0"/>
              <a:t>-volume level 1 recommendation, high-volume level 2 recommendation. </a:t>
            </a:r>
            <a:r>
              <a:rPr lang="en-US" baseline="30000" dirty="0" err="1"/>
              <a:t>h</a:t>
            </a:r>
            <a:r>
              <a:rPr lang="en-US" dirty="0" err="1"/>
              <a:t>Level</a:t>
            </a:r>
            <a:r>
              <a:rPr lang="en-US" dirty="0"/>
              <a:t> 2 recommendation. </a:t>
            </a:r>
            <a:r>
              <a:rPr lang="en-US" baseline="30000" dirty="0" err="1"/>
              <a:t>i</a:t>
            </a:r>
            <a:r>
              <a:rPr lang="en-US" dirty="0" err="1"/>
              <a:t>weak</a:t>
            </a:r>
            <a:r>
              <a:rPr lang="en-US" dirty="0"/>
              <a:t> recommendation</a:t>
            </a:r>
          </a:p>
          <a:p>
            <a:pPr rtl="0"/>
            <a:r>
              <a:rPr lang="en-US" dirty="0"/>
              <a:t>ADT, androgen deprivation therapy; AUA, American Urological Association; CSCO, Chinese Society of Clinical Oncology; ESMO, European Society for Medical Oncology; </a:t>
            </a:r>
            <a:r>
              <a:rPr lang="en-US" dirty="0" err="1"/>
              <a:t>mHSPC</a:t>
            </a:r>
            <a:r>
              <a:rPr lang="en-US" dirty="0"/>
              <a:t>, metastatic hormone-sensitive prostate cancer; NCCN, National Comprehensive Cancer Network; </a:t>
            </a:r>
            <a:r>
              <a:rPr lang="en-US" dirty="0" err="1"/>
              <a:t>nmCRPC</a:t>
            </a:r>
            <a:r>
              <a:rPr lang="en-US" dirty="0"/>
              <a:t>, nonmetastatic castration-resistant prostate cancer.</a:t>
            </a:r>
          </a:p>
        </p:txBody>
      </p:sp>
      <p:sp>
        <p:nvSpPr>
          <p:cNvPr id="5" name="TextBox 4">
            <a:extLst>
              <a:ext uri="{FF2B5EF4-FFF2-40B4-BE49-F238E27FC236}">
                <a16:creationId xmlns:a16="http://schemas.microsoft.com/office/drawing/2014/main" id="{59C09071-8EDF-4D91-5A74-C451873C8E3D}"/>
              </a:ext>
            </a:extLst>
          </p:cNvPr>
          <p:cNvSpPr txBox="1"/>
          <p:nvPr/>
        </p:nvSpPr>
        <p:spPr bwMode="gray">
          <a:xfrm rot="16200000">
            <a:off x="-546644" y="2863496"/>
            <a:ext cx="1574360" cy="319224"/>
          </a:xfrm>
          <a:prstGeom prst="rect">
            <a:avLst/>
          </a:prstGeom>
          <a:noFill/>
        </p:spPr>
        <p:txBody>
          <a:bodyPr wrap="square" lIns="0" tIns="0" rIns="0" bIns="0" rtlCol="0" anchor="ctr">
            <a:noAutofit/>
          </a:bodyPr>
          <a:lstStyle/>
          <a:p>
            <a:pPr algn="ctr" defTabSz="914309"/>
            <a:r>
              <a:rPr lang="en-US" sz="1400" b="1" err="1">
                <a:latin typeface="Arial"/>
                <a:cs typeface="Arial"/>
              </a:rPr>
              <a:t>mHSPC</a:t>
            </a:r>
            <a:r>
              <a:rPr lang="en-US" sz="1400" b="1">
                <a:latin typeface="Arial"/>
                <a:cs typeface="Arial"/>
              </a:rPr>
              <a:t> </a:t>
            </a:r>
            <a:endParaRPr lang="en-US" sz="1400" b="1" baseline="30000">
              <a:latin typeface="Arial"/>
              <a:cs typeface="Arial"/>
            </a:endParaRPr>
          </a:p>
        </p:txBody>
      </p:sp>
      <p:sp>
        <p:nvSpPr>
          <p:cNvPr id="6" name="TextBox 5">
            <a:extLst>
              <a:ext uri="{FF2B5EF4-FFF2-40B4-BE49-F238E27FC236}">
                <a16:creationId xmlns:a16="http://schemas.microsoft.com/office/drawing/2014/main" id="{2B227AB8-A40D-1C6E-A9B7-EBFF977EA895}"/>
              </a:ext>
            </a:extLst>
          </p:cNvPr>
          <p:cNvSpPr txBox="1"/>
          <p:nvPr/>
        </p:nvSpPr>
        <p:spPr bwMode="gray">
          <a:xfrm rot="16200000">
            <a:off x="-332298" y="4985091"/>
            <a:ext cx="1145668" cy="319224"/>
          </a:xfrm>
          <a:prstGeom prst="rect">
            <a:avLst/>
          </a:prstGeom>
          <a:noFill/>
        </p:spPr>
        <p:txBody>
          <a:bodyPr wrap="square" lIns="0" tIns="0" rIns="0" bIns="0" rtlCol="0" anchor="ctr">
            <a:noAutofit/>
          </a:bodyPr>
          <a:lstStyle/>
          <a:p>
            <a:pPr algn="ctr" defTabSz="914309"/>
            <a:r>
              <a:rPr lang="en-US" sz="1400" b="1" err="1">
                <a:latin typeface="Arial"/>
                <a:cs typeface="Arial"/>
              </a:rPr>
              <a:t>nmCRPC</a:t>
            </a:r>
            <a:r>
              <a:rPr lang="en-US" sz="1400" b="1">
                <a:latin typeface="Arial"/>
                <a:cs typeface="Arial"/>
              </a:rPr>
              <a:t> </a:t>
            </a:r>
            <a:endParaRPr lang="en-US" sz="1400" b="1" baseline="30000">
              <a:latin typeface="Arial"/>
              <a:cs typeface="Arial"/>
            </a:endParaRPr>
          </a:p>
        </p:txBody>
      </p:sp>
      <p:graphicFrame>
        <p:nvGraphicFramePr>
          <p:cNvPr id="7" name="Table 7">
            <a:extLst>
              <a:ext uri="{FF2B5EF4-FFF2-40B4-BE49-F238E27FC236}">
                <a16:creationId xmlns:a16="http://schemas.microsoft.com/office/drawing/2014/main" id="{B146106E-4C2F-D10B-3E47-AD8D31A819AE}"/>
              </a:ext>
            </a:extLst>
          </p:cNvPr>
          <p:cNvGraphicFramePr>
            <a:graphicFrameLocks noGrp="1"/>
          </p:cNvGraphicFramePr>
          <p:nvPr>
            <p:extLst>
              <p:ext uri="{D42A27DB-BD31-4B8C-83A1-F6EECF244321}">
                <p14:modId xmlns:p14="http://schemas.microsoft.com/office/powerpoint/2010/main" val="243965604"/>
              </p:ext>
            </p:extLst>
          </p:nvPr>
        </p:nvGraphicFramePr>
        <p:xfrm>
          <a:off x="468784" y="1135285"/>
          <a:ext cx="10959728" cy="4876073"/>
        </p:xfrm>
        <a:graphic>
          <a:graphicData uri="http://schemas.openxmlformats.org/drawingml/2006/table">
            <a:tbl>
              <a:tblPr firstRow="1" bandRow="1"/>
              <a:tblGrid>
                <a:gridCol w="2739932">
                  <a:extLst>
                    <a:ext uri="{9D8B030D-6E8A-4147-A177-3AD203B41FA5}">
                      <a16:colId xmlns:a16="http://schemas.microsoft.com/office/drawing/2014/main" val="2534503845"/>
                    </a:ext>
                  </a:extLst>
                </a:gridCol>
                <a:gridCol w="2739932">
                  <a:extLst>
                    <a:ext uri="{9D8B030D-6E8A-4147-A177-3AD203B41FA5}">
                      <a16:colId xmlns:a16="http://schemas.microsoft.com/office/drawing/2014/main" val="3963917359"/>
                    </a:ext>
                  </a:extLst>
                </a:gridCol>
                <a:gridCol w="2739932">
                  <a:extLst>
                    <a:ext uri="{9D8B030D-6E8A-4147-A177-3AD203B41FA5}">
                      <a16:colId xmlns:a16="http://schemas.microsoft.com/office/drawing/2014/main" val="2861585"/>
                    </a:ext>
                  </a:extLst>
                </a:gridCol>
                <a:gridCol w="2739932">
                  <a:extLst>
                    <a:ext uri="{9D8B030D-6E8A-4147-A177-3AD203B41FA5}">
                      <a16:colId xmlns:a16="http://schemas.microsoft.com/office/drawing/2014/main" val="4177441715"/>
                    </a:ext>
                  </a:extLst>
                </a:gridCol>
              </a:tblGrid>
              <a:tr h="202160">
                <a:tc grid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a:r>
                        <a:rPr lang="en-US" sz="1050"/>
                        <a:t>North America</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hMerge="1">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a:endParaRPr lang="en-US" sz="140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gridSpan="2">
                  <a:txBody>
                    <a:bodyPr/>
                    <a:lstStyle/>
                    <a:p>
                      <a:pPr marL="0" algn="ctr" defTabSz="914400" rtl="0" eaLnBrk="1" latinLnBrk="0" hangingPunct="1"/>
                      <a:r>
                        <a:rPr lang="en-US" sz="1050" b="1" kern="1200" dirty="0">
                          <a:solidFill>
                            <a:schemeClr val="bg1"/>
                          </a:solidFill>
                          <a:latin typeface="+mn-lt"/>
                          <a:ea typeface="+mn-ea"/>
                          <a:cs typeface="+mn-cs"/>
                        </a:rPr>
                        <a:t>Europe</a:t>
                      </a:r>
                    </a:p>
                  </a:txBody>
                  <a:tcPr marL="18288" marR="18288" marT="18288" marB="18288"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DF"/>
                    </a:solidFill>
                  </a:tcPr>
                </a:tc>
                <a:tc hMerge="1">
                  <a:txBody>
                    <a:bodyPr/>
                    <a:lstStyle/>
                    <a:p>
                      <a:endParaRPr dirty="0"/>
                    </a:p>
                  </a:txBody>
                  <a:tcPr marL="18288" marR="18288" marT="18288" marB="18288"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4617838"/>
                  </a:ext>
                </a:extLst>
              </a:tr>
              <a:tr h="239771">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ctr"/>
                      <a:r>
                        <a:rPr lang="en-US" sz="1050" b="1" dirty="0">
                          <a:solidFill>
                            <a:schemeClr val="tx1"/>
                          </a:solidFill>
                        </a:rPr>
                        <a:t>NCCN (</a:t>
                      </a:r>
                      <a:r>
                        <a:rPr lang="en-US" sz="1050" b="1" u="sng" dirty="0">
                          <a:solidFill>
                            <a:schemeClr val="tx1"/>
                          </a:solidFill>
                        </a:rPr>
                        <a:t>April 2025</a:t>
                      </a:r>
                      <a:r>
                        <a:rPr lang="en-US" sz="1050" b="1" dirty="0">
                          <a:solidFill>
                            <a:schemeClr val="tx1"/>
                          </a:solidFill>
                        </a:rPr>
                        <a:t>)</a:t>
                      </a:r>
                      <a:r>
                        <a:rPr lang="en-US" sz="1050" b="1" baseline="30000" dirty="0">
                          <a:solidFill>
                            <a:schemeClr val="tx1"/>
                          </a:solidFill>
                        </a:rPr>
                        <a:t>1</a:t>
                      </a:r>
                    </a:p>
                  </a:txBody>
                  <a:tcPr marL="18288" marR="18288" marT="36576" marB="3657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ctr"/>
                      <a:r>
                        <a:rPr lang="en-US" sz="1050" b="1">
                          <a:solidFill>
                            <a:schemeClr val="tx1"/>
                          </a:solidFill>
                        </a:rPr>
                        <a:t>AUA (</a:t>
                      </a:r>
                      <a:r>
                        <a:rPr lang="en-US" sz="1050" b="1">
                          <a:solidFill>
                            <a:schemeClr val="tx1"/>
                          </a:solidFill>
                          <a:hlinkClick r:id="rId5">
                            <a:extLst>
                              <a:ext uri="{A12FA001-AC4F-418D-AE19-62706E023703}">
                                <ahyp:hlinkClr xmlns:ahyp="http://schemas.microsoft.com/office/drawing/2018/hyperlinkcolor" val="tx"/>
                              </a:ext>
                            </a:extLst>
                          </a:hlinkClick>
                        </a:rPr>
                        <a:t>2023</a:t>
                      </a:r>
                      <a:r>
                        <a:rPr lang="en-US" sz="1050" b="1">
                          <a:solidFill>
                            <a:schemeClr val="tx1"/>
                          </a:solidFill>
                        </a:rPr>
                        <a:t>)</a:t>
                      </a:r>
                      <a:r>
                        <a:rPr lang="en-US" sz="1050" b="1" baseline="30000">
                          <a:solidFill>
                            <a:schemeClr val="tx1"/>
                          </a:solidFill>
                        </a:rPr>
                        <a:t>2</a:t>
                      </a:r>
                    </a:p>
                  </a:txBody>
                  <a:tcPr marL="18288" marR="18288" marT="36576" marB="3657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ctr"/>
                      <a:r>
                        <a:rPr lang="en-US" sz="1050" b="1" dirty="0">
                          <a:solidFill>
                            <a:schemeClr val="tx1"/>
                          </a:solidFill>
                        </a:rPr>
                        <a:t>ESMO (</a:t>
                      </a:r>
                      <a:r>
                        <a:rPr lang="en-US" sz="1050" b="1" dirty="0">
                          <a:solidFill>
                            <a:schemeClr val="tx1"/>
                          </a:solidFill>
                          <a:hlinkClick r:id="rId6">
                            <a:extLst>
                              <a:ext uri="{A12FA001-AC4F-418D-AE19-62706E023703}">
                                <ahyp:hlinkClr xmlns:ahyp="http://schemas.microsoft.com/office/drawing/2018/hyperlinkcolor" val="tx"/>
                              </a:ext>
                            </a:extLst>
                          </a:hlinkClick>
                        </a:rPr>
                        <a:t>Mar 2023</a:t>
                      </a:r>
                      <a:r>
                        <a:rPr lang="en-US" sz="1050" b="1" dirty="0">
                          <a:solidFill>
                            <a:schemeClr val="tx1"/>
                          </a:solidFill>
                        </a:rPr>
                        <a:t>)</a:t>
                      </a:r>
                      <a:r>
                        <a:rPr lang="en-US" sz="1050" b="1" baseline="30000" dirty="0">
                          <a:solidFill>
                            <a:schemeClr val="tx1"/>
                          </a:solidFill>
                        </a:rPr>
                        <a:t>3</a:t>
                      </a:r>
                    </a:p>
                  </a:txBody>
                  <a:tcPr marL="18288" marR="18288" marT="36576" marB="3657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ctr"/>
                      <a:r>
                        <a:rPr lang="en-US" sz="1050" b="1" dirty="0">
                          <a:solidFill>
                            <a:schemeClr val="tx1"/>
                          </a:solidFill>
                        </a:rPr>
                        <a:t>EAU (</a:t>
                      </a:r>
                      <a:r>
                        <a:rPr lang="en-US" sz="1050" b="1" u="none" dirty="0">
                          <a:solidFill>
                            <a:schemeClr val="tx1"/>
                          </a:solidFill>
                        </a:rPr>
                        <a:t>2025</a:t>
                      </a:r>
                      <a:r>
                        <a:rPr lang="en-US" sz="1050" b="1" dirty="0">
                          <a:solidFill>
                            <a:schemeClr val="tx1"/>
                          </a:solidFill>
                        </a:rPr>
                        <a:t>)</a:t>
                      </a:r>
                      <a:r>
                        <a:rPr lang="en-US" sz="1050" b="1" baseline="30000" dirty="0">
                          <a:solidFill>
                            <a:schemeClr val="tx1"/>
                          </a:solidFill>
                        </a:rPr>
                        <a:t>4</a:t>
                      </a:r>
                    </a:p>
                  </a:txBody>
                  <a:tcPr marL="18288" marR="18288" marT="36576" marB="36576"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15467507"/>
                  </a:ext>
                </a:extLst>
              </a:tr>
              <a:tr h="1391612">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ctr">
                        <a:buFont typeface="Arial" panose="020B0604020202020204" pitchFamily="34" charset="0"/>
                        <a:buNone/>
                      </a:pPr>
                      <a:r>
                        <a:rPr lang="en-US" sz="1050" b="1" u="none" dirty="0">
                          <a:solidFill>
                            <a:schemeClr val="tx1"/>
                          </a:solidFill>
                        </a:rPr>
                        <a:t>All </a:t>
                      </a:r>
                      <a:r>
                        <a:rPr lang="en-US" sz="1050" b="1" u="none" dirty="0" err="1">
                          <a:solidFill>
                            <a:schemeClr val="tx1"/>
                          </a:solidFill>
                        </a:rPr>
                        <a:t>mHSPC</a:t>
                      </a:r>
                      <a:endParaRPr lang="en-US" sz="1050" b="1" u="none" dirty="0">
                        <a:solidFill>
                          <a:schemeClr val="tx1"/>
                        </a:solidFill>
                      </a:endParaRPr>
                    </a:p>
                    <a:p>
                      <a:pPr marL="0" indent="0" algn="ctr">
                        <a:buFont typeface="Arial" panose="020B0604020202020204" pitchFamily="34" charset="0"/>
                        <a:buNone/>
                      </a:pPr>
                      <a:endParaRPr lang="en-US" sz="1050" b="0" dirty="0">
                        <a:solidFill>
                          <a:schemeClr val="accent1">
                            <a:lumMod val="75000"/>
                            <a:lumOff val="25000"/>
                          </a:schemeClr>
                        </a:solidFill>
                      </a:endParaRPr>
                    </a:p>
                    <a:p>
                      <a:pPr marL="0" indent="0" algn="ctr">
                        <a:buFont typeface="Arial" panose="020B0604020202020204" pitchFamily="34" charset="0"/>
                        <a:buNone/>
                      </a:pPr>
                      <a:endParaRPr lang="en-US" sz="1050" b="0" dirty="0">
                        <a:solidFill>
                          <a:schemeClr val="accent1">
                            <a:lumMod val="75000"/>
                            <a:lumOff val="25000"/>
                          </a:schemeClr>
                        </a:solidFill>
                      </a:endParaRPr>
                    </a:p>
                    <a:p>
                      <a:pPr marL="0" indent="0" algn="ctr">
                        <a:buFont typeface="Arial" panose="020B0604020202020204" pitchFamily="34" charset="0"/>
                        <a:buNone/>
                      </a:pPr>
                      <a:endParaRPr lang="en-US" sz="1050" b="0" dirty="0">
                        <a:solidFill>
                          <a:schemeClr val="accent1">
                            <a:lumMod val="75000"/>
                            <a:lumOff val="25000"/>
                          </a:schemeClr>
                        </a:solidFill>
                      </a:endParaRPr>
                    </a:p>
                    <a:p>
                      <a:pPr marL="0" indent="0" algn="ctr">
                        <a:buFont typeface="Arial" panose="020B0604020202020204" pitchFamily="34" charset="0"/>
                        <a:buNone/>
                      </a:pPr>
                      <a:r>
                        <a:rPr lang="en-US" sz="1050" b="0" dirty="0" err="1">
                          <a:solidFill>
                            <a:srgbClr val="0091DF"/>
                          </a:solidFill>
                        </a:rPr>
                        <a:t>Abiraterone</a:t>
                      </a:r>
                      <a:r>
                        <a:rPr lang="en-US" sz="1050" b="0" baseline="30000" dirty="0" err="1">
                          <a:solidFill>
                            <a:srgbClr val="0091DF"/>
                          </a:solidFill>
                        </a:rPr>
                        <a:t>b</a:t>
                      </a:r>
                      <a:r>
                        <a:rPr lang="en-US" sz="1050" b="0" dirty="0">
                          <a:solidFill>
                            <a:srgbClr val="0091DF"/>
                          </a:solidFill>
                        </a:rPr>
                        <a:t> + ADT </a:t>
                      </a:r>
                    </a:p>
                    <a:p>
                      <a:pPr marL="0" indent="0" algn="ctr">
                        <a:buFont typeface="Arial" panose="020B0604020202020204" pitchFamily="34" charset="0"/>
                        <a:buNone/>
                      </a:pPr>
                      <a:r>
                        <a:rPr lang="en-US" sz="1050" b="0" dirty="0">
                          <a:solidFill>
                            <a:srgbClr val="0091DF"/>
                          </a:solidFill>
                        </a:rPr>
                        <a:t>Apalutamide + ADT </a:t>
                      </a:r>
                    </a:p>
                    <a:p>
                      <a:pPr marL="0" indent="0" algn="ctr">
                        <a:buFont typeface="Arial" panose="020B0604020202020204" pitchFamily="34" charset="0"/>
                        <a:buNone/>
                      </a:pPr>
                      <a:r>
                        <a:rPr lang="en-US" sz="1050" b="0" kern="1200" dirty="0">
                          <a:solidFill>
                            <a:srgbClr val="0091DF"/>
                          </a:solidFill>
                          <a:latin typeface="Arial"/>
                          <a:cs typeface="Arial"/>
                        </a:rPr>
                        <a:t>Enzalutamide + ADT </a:t>
                      </a:r>
                    </a:p>
                    <a:p>
                      <a:pPr marL="0" indent="0" algn="ctr">
                        <a:buFont typeface="Arial" panose="020B0604020202020204" pitchFamily="34" charset="0"/>
                        <a:buNone/>
                      </a:pPr>
                      <a:endParaRPr lang="en-US" sz="1050" b="0" kern="1200" dirty="0">
                        <a:solidFill>
                          <a:schemeClr val="accent1">
                            <a:lumMod val="75000"/>
                            <a:lumOff val="25000"/>
                          </a:schemeClr>
                        </a:solidFill>
                        <a:latin typeface="Arial"/>
                        <a:cs typeface="Arial"/>
                      </a:endParaRP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Arial"/>
                          <a:cs typeface="Arial"/>
                        </a:rPr>
                        <a:t>All </a:t>
                      </a:r>
                      <a:r>
                        <a:rPr lang="en-US" sz="1050" b="1" u="none" kern="1200" dirty="0" err="1">
                          <a:solidFill>
                            <a:schemeClr val="tx1"/>
                          </a:solidFill>
                          <a:latin typeface="Arial"/>
                          <a:cs typeface="Arial"/>
                        </a:rPr>
                        <a:t>mHSPC</a:t>
                      </a:r>
                      <a:endParaRPr lang="en-US" sz="1050" b="1" u="none" kern="1200" dirty="0">
                        <a:solidFill>
                          <a:schemeClr val="tx1"/>
                        </a:solidFill>
                        <a:latin typeface="Arial"/>
                        <a:cs typeface="Arial"/>
                      </a:endParaRPr>
                    </a:p>
                    <a:p>
                      <a:pPr marL="0" indent="0" algn="ctr">
                        <a:buFont typeface="Arial" panose="020B0604020202020204" pitchFamily="34" charset="0"/>
                        <a:buNone/>
                      </a:pPr>
                      <a:endParaRPr lang="en-US" sz="1050" b="1" kern="1200" dirty="0">
                        <a:solidFill>
                          <a:schemeClr val="tx1">
                            <a:lumMod val="50000"/>
                            <a:lumOff val="50000"/>
                          </a:schemeClr>
                        </a:solidFill>
                        <a:latin typeface="Arial"/>
                        <a:cs typeface="Arial"/>
                      </a:endParaRPr>
                    </a:p>
                    <a:p>
                      <a:pPr marL="0" indent="0" algn="ctr">
                        <a:buFont typeface="Arial" panose="020B0604020202020204" pitchFamily="34" charset="0"/>
                        <a:buNone/>
                      </a:pPr>
                      <a:endParaRPr lang="en-US" sz="1050" b="0" kern="1200" dirty="0">
                        <a:solidFill>
                          <a:schemeClr val="accent1">
                            <a:lumMod val="75000"/>
                            <a:lumOff val="25000"/>
                          </a:schemeClr>
                        </a:solidFill>
                        <a:latin typeface="Arial"/>
                        <a:cs typeface="Arial"/>
                      </a:endParaRPr>
                    </a:p>
                    <a:p>
                      <a:pPr marL="0" indent="0" algn="ctr">
                        <a:buFont typeface="Arial" panose="020B0604020202020204" pitchFamily="34" charset="0"/>
                        <a:buNone/>
                      </a:pPr>
                      <a:endParaRPr lang="en-US" sz="1050" b="0" kern="1200" dirty="0">
                        <a:solidFill>
                          <a:schemeClr val="accent1">
                            <a:lumMod val="75000"/>
                            <a:lumOff val="25000"/>
                          </a:schemeClr>
                        </a:solidFill>
                        <a:latin typeface="Arial"/>
                        <a:cs typeface="Arial"/>
                      </a:endParaRPr>
                    </a:p>
                    <a:p>
                      <a:pPr marL="0" indent="0" algn="ctr">
                        <a:buFont typeface="Arial" panose="020B0604020202020204" pitchFamily="34" charset="0"/>
                        <a:buNone/>
                      </a:pPr>
                      <a:r>
                        <a:rPr lang="en-US" sz="1050" b="0" kern="1200" dirty="0" err="1">
                          <a:solidFill>
                            <a:srgbClr val="0091DF"/>
                          </a:solidFill>
                          <a:latin typeface="Arial"/>
                          <a:cs typeface="Arial"/>
                        </a:rPr>
                        <a:t>Abiraterone</a:t>
                      </a:r>
                      <a:r>
                        <a:rPr lang="en-US" sz="1050" b="0" kern="1200" baseline="30000" dirty="0" err="1">
                          <a:solidFill>
                            <a:srgbClr val="0091DF"/>
                          </a:solidFill>
                          <a:latin typeface="Arial"/>
                          <a:cs typeface="Arial"/>
                        </a:rPr>
                        <a:t>b</a:t>
                      </a:r>
                      <a:r>
                        <a:rPr lang="en-US" sz="1050" b="0" kern="1200" dirty="0">
                          <a:solidFill>
                            <a:srgbClr val="0091DF"/>
                          </a:solidFill>
                          <a:latin typeface="Arial"/>
                          <a:cs typeface="Arial"/>
                        </a:rPr>
                        <a:t> + ADT</a:t>
                      </a:r>
                    </a:p>
                    <a:p>
                      <a:pPr marL="0" indent="0" algn="ctr">
                        <a:buFont typeface="Arial" panose="020B0604020202020204" pitchFamily="34" charset="0"/>
                        <a:buNone/>
                      </a:pPr>
                      <a:r>
                        <a:rPr lang="en-US" sz="1050" b="0" kern="1200" dirty="0">
                          <a:solidFill>
                            <a:srgbClr val="0091DF"/>
                          </a:solidFill>
                          <a:latin typeface="Arial"/>
                          <a:cs typeface="Arial"/>
                        </a:rPr>
                        <a:t>Apalutamide + ADT </a:t>
                      </a:r>
                    </a:p>
                    <a:p>
                      <a:pPr marL="0" indent="0" algn="ctr">
                        <a:buFont typeface="Arial" panose="020B0604020202020204" pitchFamily="34" charset="0"/>
                        <a:buNone/>
                      </a:pPr>
                      <a:r>
                        <a:rPr lang="en-US" sz="1050" b="0" kern="1200" dirty="0">
                          <a:solidFill>
                            <a:srgbClr val="0091DF"/>
                          </a:solidFill>
                          <a:latin typeface="Arial"/>
                          <a:cs typeface="Arial"/>
                        </a:rPr>
                        <a:t>Enzalutamide + ADT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rgbClr val="0091DF"/>
                          </a:solidFill>
                          <a:latin typeface="Arial"/>
                          <a:ea typeface="+mn-ea"/>
                          <a:cs typeface="Arial"/>
                        </a:rPr>
                        <a:t>Docetaxel + ADT </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Arial"/>
                          <a:cs typeface="Arial"/>
                        </a:rPr>
                        <a:t>All </a:t>
                      </a:r>
                      <a:r>
                        <a:rPr lang="en-US" sz="1050" b="1" u="none" kern="1200" dirty="0" err="1">
                          <a:solidFill>
                            <a:schemeClr val="tx1"/>
                          </a:solidFill>
                          <a:latin typeface="Arial"/>
                          <a:cs typeface="Arial"/>
                        </a:rPr>
                        <a:t>mHSPC</a:t>
                      </a:r>
                      <a:endParaRPr lang="en-US" sz="1050" b="1" u="none" kern="1200" dirty="0">
                        <a:solidFill>
                          <a:schemeClr val="tx1"/>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kern="1200" dirty="0">
                        <a:solidFill>
                          <a:schemeClr val="accent1"/>
                        </a:solidFill>
                        <a:latin typeface="Arial"/>
                        <a:cs typeface="Arial"/>
                      </a:endParaRPr>
                    </a:p>
                    <a:p>
                      <a:pPr marL="0" indent="0" algn="ctr">
                        <a:buFont typeface="Arial" panose="020B0604020202020204" pitchFamily="34" charset="0"/>
                        <a:buNone/>
                      </a:pPr>
                      <a:endParaRPr lang="en-US" sz="1050" b="1" kern="1200" dirty="0">
                        <a:solidFill>
                          <a:schemeClr val="tx1">
                            <a:lumMod val="50000"/>
                            <a:lumOff val="50000"/>
                          </a:schemeClr>
                        </a:solidFill>
                        <a:latin typeface="Arial"/>
                        <a:ea typeface="+mn-ea"/>
                        <a:cs typeface="Arial"/>
                      </a:endParaRPr>
                    </a:p>
                    <a:p>
                      <a:pPr marL="0" indent="0" algn="ctr">
                        <a:buFont typeface="Arial" panose="020B0604020202020204" pitchFamily="34" charset="0"/>
                        <a:buNone/>
                      </a:pPr>
                      <a:endParaRPr lang="en-US" sz="1050" b="1" kern="1200" dirty="0">
                        <a:solidFill>
                          <a:schemeClr val="tx1">
                            <a:lumMod val="50000"/>
                            <a:lumOff val="50000"/>
                          </a:schemeClr>
                        </a:solidFill>
                        <a:latin typeface="Arial"/>
                        <a:ea typeface="+mn-ea"/>
                        <a:cs typeface="Arial"/>
                      </a:endParaRPr>
                    </a:p>
                    <a:p>
                      <a:pPr marL="0" indent="0" algn="ctr" defTabSz="914400" rtl="0" eaLnBrk="1" latinLnBrk="0" hangingPunct="1">
                        <a:buFont typeface="Arial" panose="020B0604020202020204" pitchFamily="34" charset="0"/>
                        <a:buNone/>
                      </a:pPr>
                      <a:r>
                        <a:rPr lang="en-US" sz="1050" b="0" kern="1200" dirty="0" err="1">
                          <a:solidFill>
                            <a:srgbClr val="0091DF"/>
                          </a:solidFill>
                          <a:latin typeface="Arial"/>
                          <a:ea typeface="+mn-ea"/>
                          <a:cs typeface="Arial"/>
                        </a:rPr>
                        <a:t>Abiraterone</a:t>
                      </a:r>
                      <a:r>
                        <a:rPr lang="en-US" sz="1050" b="0" kern="1200" baseline="30000" dirty="0" err="1">
                          <a:solidFill>
                            <a:srgbClr val="0091DF"/>
                          </a:solidFill>
                          <a:latin typeface="Arial"/>
                          <a:ea typeface="+mn-ea"/>
                          <a:cs typeface="Arial"/>
                        </a:rPr>
                        <a:t>b,f</a:t>
                      </a:r>
                      <a:r>
                        <a:rPr lang="en-US" sz="1050" b="0" kern="1200" dirty="0">
                          <a:solidFill>
                            <a:srgbClr val="0091DF"/>
                          </a:solidFill>
                          <a:latin typeface="Arial"/>
                          <a:ea typeface="+mn-ea"/>
                          <a:cs typeface="Arial"/>
                        </a:rPr>
                        <a:t> + ADT</a:t>
                      </a:r>
                    </a:p>
                    <a:p>
                      <a:pPr marL="0" indent="0" algn="ctr" defTabSz="914400" rtl="0" eaLnBrk="1" latinLnBrk="0" hangingPunct="1">
                        <a:buFont typeface="Arial" panose="020B0604020202020204" pitchFamily="34" charset="0"/>
                        <a:buNone/>
                      </a:pPr>
                      <a:r>
                        <a:rPr lang="en-US" sz="1050" b="0" kern="1200" dirty="0">
                          <a:solidFill>
                            <a:srgbClr val="0091DF"/>
                          </a:solidFill>
                          <a:latin typeface="Arial"/>
                          <a:ea typeface="Arial Unicode MS"/>
                          <a:cs typeface="Arial"/>
                        </a:rPr>
                        <a:t>Apalutamide + ADT</a:t>
                      </a:r>
                    </a:p>
                    <a:p>
                      <a:pPr marL="0" indent="0" algn="ctr" defTabSz="914400" rtl="0" eaLnBrk="1" latinLnBrk="0" hangingPunct="1">
                        <a:buFont typeface="Arial" panose="020B0604020202020204" pitchFamily="34" charset="0"/>
                        <a:buNone/>
                      </a:pPr>
                      <a:r>
                        <a:rPr lang="en-US" sz="1050" b="0" kern="1200" dirty="0">
                          <a:solidFill>
                            <a:srgbClr val="0091DF"/>
                          </a:solidFill>
                          <a:latin typeface="Arial"/>
                          <a:ea typeface="Arial Unicode MS"/>
                          <a:cs typeface="Arial"/>
                        </a:rPr>
                        <a:t>Enzalutamide + ADT</a:t>
                      </a:r>
                    </a:p>
                    <a:p>
                      <a:pPr marL="0" indent="0" algn="ctr" defTabSz="914400" rtl="0" eaLnBrk="1" latinLnBrk="0" hangingPunct="1">
                        <a:buFont typeface="Arial" panose="020B0604020202020204" pitchFamily="34" charset="0"/>
                        <a:buNone/>
                      </a:pPr>
                      <a:r>
                        <a:rPr lang="en-US" sz="1050" b="0" kern="1200" dirty="0">
                          <a:solidFill>
                            <a:srgbClr val="0091DF"/>
                          </a:solidFill>
                          <a:latin typeface="Arial"/>
                          <a:ea typeface="Arial Unicode MS"/>
                          <a:cs typeface="Arial"/>
                        </a:rPr>
                        <a:t>Docetaxel </a:t>
                      </a:r>
                      <a:r>
                        <a:rPr lang="en-US" sz="1050" b="0" kern="1200" dirty="0">
                          <a:solidFill>
                            <a:srgbClr val="0091DF"/>
                          </a:solidFill>
                          <a:latin typeface="Arial"/>
                          <a:cs typeface="Arial"/>
                        </a:rPr>
                        <a:t>± pred </a:t>
                      </a:r>
                      <a:r>
                        <a:rPr lang="en-US" sz="1050" b="0" kern="1200" dirty="0">
                          <a:solidFill>
                            <a:srgbClr val="0091DF"/>
                          </a:solidFill>
                          <a:latin typeface="Arial"/>
                          <a:ea typeface="Arial Unicode MS"/>
                          <a:cs typeface="Arial"/>
                        </a:rPr>
                        <a:t>+ 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Arial"/>
                          <a:cs typeface="Arial"/>
                        </a:rPr>
                        <a:t>All mHSPC</a:t>
                      </a:r>
                      <a:endParaRPr lang="en-US" sz="1050" b="1" u="none" kern="1200" baseline="30000" dirty="0">
                        <a:solidFill>
                          <a:schemeClr val="tx1"/>
                        </a:solidFill>
                        <a:latin typeface="Arial"/>
                        <a:cs typeface="Arial"/>
                      </a:endParaRPr>
                    </a:p>
                    <a:p>
                      <a:pPr marL="0" indent="0" algn="ctr" defTabSz="914400" rtl="0" eaLnBrk="1" latinLnBrk="0" hangingPunct="1">
                        <a:buFont typeface="Arial" panose="020B0604020202020204" pitchFamily="34" charset="0"/>
                        <a:buNone/>
                      </a:pPr>
                      <a:endParaRPr lang="en-US" sz="1050" b="1" kern="1200" dirty="0">
                        <a:solidFill>
                          <a:schemeClr val="accent1"/>
                        </a:solidFill>
                        <a:latin typeface="+mn-lt"/>
                        <a:cs typeface="+mn-cs"/>
                      </a:endParaRPr>
                    </a:p>
                    <a:p>
                      <a:pPr marL="0" indent="0" algn="ctr" defTabSz="914400" rtl="0" eaLnBrk="1" latinLnBrk="0" hangingPunct="1">
                        <a:buFont typeface="Arial" panose="020B0604020202020204" pitchFamily="34" charset="0"/>
                        <a:buNone/>
                      </a:pPr>
                      <a:endParaRPr lang="en-US" sz="1050" b="1" kern="1200" dirty="0">
                        <a:solidFill>
                          <a:schemeClr val="tx1">
                            <a:lumMod val="50000"/>
                            <a:lumOff val="50000"/>
                          </a:schemeClr>
                        </a:solidFill>
                        <a:latin typeface="+mn-lt"/>
                        <a:ea typeface="+mn-ea"/>
                        <a:cs typeface="Arial"/>
                      </a:endParaRPr>
                    </a:p>
                    <a:p>
                      <a:pPr marL="0" indent="0" algn="ctr" defTabSz="914400" rtl="0" eaLnBrk="1" latinLnBrk="0" hangingPunct="1">
                        <a:buFont typeface="Arial" panose="020B0604020202020204" pitchFamily="34" charset="0"/>
                        <a:buNone/>
                      </a:pPr>
                      <a:endParaRPr lang="en-US" sz="1050" b="1" kern="1200" dirty="0">
                        <a:solidFill>
                          <a:schemeClr val="tx1">
                            <a:lumMod val="50000"/>
                            <a:lumOff val="50000"/>
                          </a:schemeClr>
                        </a:solidFill>
                        <a:latin typeface="+mn-lt"/>
                        <a:ea typeface="+mn-ea"/>
                        <a:cs typeface="Arial"/>
                      </a:endParaRPr>
                    </a:p>
                    <a:p>
                      <a:pPr marL="0" indent="0" algn="ctr" defTabSz="914400" rtl="0" eaLnBrk="1" latinLnBrk="0" hangingPunct="1">
                        <a:buFont typeface="Arial" panose="020B0604020202020204" pitchFamily="34" charset="0"/>
                        <a:buNone/>
                      </a:pPr>
                      <a:r>
                        <a:rPr lang="en-US" sz="1050" b="0" kern="1200" dirty="0">
                          <a:solidFill>
                            <a:srgbClr val="0091DF"/>
                          </a:solidFill>
                          <a:latin typeface="Arial"/>
                          <a:ea typeface="+mn-ea"/>
                          <a:cs typeface="Arial"/>
                        </a:rPr>
                        <a:t>Abiraterone + ADT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rgbClr val="0091DF"/>
                          </a:solidFill>
                          <a:latin typeface="Arial"/>
                          <a:ea typeface="+mn-ea"/>
                          <a:cs typeface="Arial"/>
                        </a:rPr>
                        <a:t>Apalutamide + ADT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rgbClr val="0091DF"/>
                          </a:solidFill>
                          <a:latin typeface="Arial"/>
                          <a:cs typeface="Arial"/>
                        </a:rPr>
                        <a:t>Enzalutamide + ADT </a:t>
                      </a:r>
                    </a:p>
                  </a:txBody>
                  <a:tcPr marL="18288" marR="18288" marT="36576" marB="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10879200"/>
                  </a:ext>
                </a:extLst>
              </a:tr>
              <a:tr h="141114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mn-lt"/>
                          <a:cs typeface="+mn-cs"/>
                        </a:rPr>
                        <a:t>High-</a:t>
                      </a:r>
                      <a:r>
                        <a:rPr lang="en-US" sz="1050" b="1" u="none" kern="1200" dirty="0" err="1">
                          <a:solidFill>
                            <a:schemeClr val="tx1"/>
                          </a:solidFill>
                          <a:latin typeface="+mn-lt"/>
                          <a:cs typeface="+mn-cs"/>
                        </a:rPr>
                        <a:t>volume</a:t>
                      </a:r>
                      <a:r>
                        <a:rPr lang="en-US" sz="1050" b="1" u="none" kern="1200" baseline="30000" dirty="0" err="1">
                          <a:solidFill>
                            <a:schemeClr val="tx1"/>
                          </a:solidFill>
                          <a:latin typeface="+mn-lt"/>
                          <a:cs typeface="+mn-cs"/>
                        </a:rPr>
                        <a:t>c</a:t>
                      </a:r>
                      <a:endParaRPr lang="en-US" sz="1050" b="1" u="none" kern="1200" baseline="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baseline="0" dirty="0">
                          <a:solidFill>
                            <a:schemeClr val="tx1"/>
                          </a:solidFill>
                          <a:latin typeface="+mn-lt"/>
                          <a:cs typeface="+mn-cs"/>
                        </a:rPr>
                        <a:t>Low-volume + de novo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kern="1200" dirty="0">
                        <a:solidFill>
                          <a:schemeClr val="accent1">
                            <a:lumMod val="75000"/>
                            <a:lumOff val="25000"/>
                          </a:schemeClr>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accent1">
                            <a:lumMod val="75000"/>
                            <a:lumOff val="25000"/>
                          </a:schemeClr>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accent1">
                            <a:lumMod val="75000"/>
                            <a:lumOff val="25000"/>
                          </a:schemeClr>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err="1">
                          <a:solidFill>
                            <a:srgbClr val="0091DF"/>
                          </a:solidFill>
                          <a:latin typeface="+mn-lt"/>
                          <a:cs typeface="+mn-cs"/>
                        </a:rPr>
                        <a:t>Abiraterone</a:t>
                      </a:r>
                      <a:r>
                        <a:rPr lang="en-US" sz="1050" b="0" kern="1200" baseline="30000" dirty="0" err="1">
                          <a:solidFill>
                            <a:srgbClr val="0091DF"/>
                          </a:solidFill>
                          <a:latin typeface="+mn-lt"/>
                          <a:cs typeface="+mn-cs"/>
                        </a:rPr>
                        <a:t>b</a:t>
                      </a:r>
                      <a:r>
                        <a:rPr lang="en-US" sz="1050" b="0" kern="1200" dirty="0">
                          <a:solidFill>
                            <a:srgbClr val="0091DF"/>
                          </a:solidFill>
                          <a:latin typeface="+mn-lt"/>
                          <a:cs typeface="+mn-cs"/>
                        </a:rPr>
                        <a:t> + ADT with </a:t>
                      </a:r>
                      <a:r>
                        <a:rPr lang="en-US" sz="1050" b="0" kern="1200" dirty="0" err="1">
                          <a:solidFill>
                            <a:srgbClr val="0091DF"/>
                          </a:solidFill>
                          <a:latin typeface="+mn-lt"/>
                          <a:cs typeface="+mn-cs"/>
                        </a:rPr>
                        <a:t>docetaxel</a:t>
                      </a:r>
                      <a:r>
                        <a:rPr lang="en-US" sz="1050" b="0" kern="1200" baseline="30000" dirty="0" err="1">
                          <a:solidFill>
                            <a:srgbClr val="0091DF"/>
                          </a:solidFill>
                          <a:latin typeface="+mn-lt"/>
                          <a:cs typeface="+mn-cs"/>
                        </a:rPr>
                        <a:t>d</a:t>
                      </a:r>
                      <a:r>
                        <a:rPr lang="en-US" sz="1050" b="0" kern="1200" dirty="0">
                          <a:solidFill>
                            <a:srgbClr val="0091DF"/>
                          </a:solidFill>
                          <a:latin typeface="+mn-lt"/>
                          <a:cs typeface="+mn-cs"/>
                        </a:rPr>
                        <a:t> </a:t>
                      </a:r>
                      <a:endParaRPr lang="en-US" sz="1050" b="1" kern="1200" dirty="0">
                        <a:solidFill>
                          <a:srgbClr val="0091DF"/>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mn-lt"/>
                          <a:cs typeface="+mn-cs"/>
                        </a:rPr>
                        <a:t>Apalutamide + ADT with </a:t>
                      </a:r>
                      <a:r>
                        <a:rPr lang="en-IN" sz="1050" b="0" kern="1200" dirty="0" err="1">
                          <a:solidFill>
                            <a:srgbClr val="0091DF"/>
                          </a:solidFill>
                          <a:latin typeface="+mn-lt"/>
                          <a:cs typeface="+mn-cs"/>
                        </a:rPr>
                        <a:t>docetaxel</a:t>
                      </a:r>
                      <a:r>
                        <a:rPr lang="en-IN" sz="1050" b="0" kern="1200" baseline="30000" dirty="0" err="1">
                          <a:solidFill>
                            <a:srgbClr val="0091DF"/>
                          </a:solidFill>
                          <a:latin typeface="+mn-lt"/>
                          <a:cs typeface="+mn-cs"/>
                        </a:rPr>
                        <a:t>e</a:t>
                      </a:r>
                      <a:endParaRPr lang="en-IN" sz="1050" b="0" kern="1200" dirty="0">
                        <a:solidFill>
                          <a:srgbClr val="0091DF"/>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mn-lt"/>
                          <a:cs typeface="+mn-cs"/>
                        </a:rPr>
                        <a:t>Enzalutamide + ADT with </a:t>
                      </a:r>
                      <a:r>
                        <a:rPr lang="en-IN" sz="1050" b="0" kern="1200" dirty="0" err="1">
                          <a:solidFill>
                            <a:srgbClr val="0091DF"/>
                          </a:solidFill>
                          <a:latin typeface="+mn-lt"/>
                          <a:cs typeface="+mn-cs"/>
                        </a:rPr>
                        <a:t>docetaxel</a:t>
                      </a:r>
                      <a:r>
                        <a:rPr lang="en-IN" sz="1050" b="0" kern="1200" baseline="30000" dirty="0" err="1">
                          <a:solidFill>
                            <a:srgbClr val="0091DF"/>
                          </a:solidFill>
                          <a:latin typeface="+mn-lt"/>
                          <a:cs typeface="+mn-cs"/>
                        </a:rPr>
                        <a:t>e</a:t>
                      </a:r>
                      <a:endParaRPr lang="en-IN" sz="1050" b="0" kern="1200" dirty="0">
                        <a:solidFill>
                          <a:srgbClr val="0091DF"/>
                        </a:solidFill>
                        <a:latin typeface="+mn-lt"/>
                        <a:cs typeface="+mn-cs"/>
                      </a:endParaRP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mn-lt"/>
                          <a:cs typeface="+mn-cs"/>
                        </a:rPr>
                        <a:t>de novo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kern="1200" dirty="0">
                        <a:solidFill>
                          <a:schemeClr val="tx1">
                            <a:lumMod val="50000"/>
                            <a:lumOff val="50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kern="1200" dirty="0">
                        <a:solidFill>
                          <a:schemeClr val="accent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dirty="0">
                          <a:solidFill>
                            <a:srgbClr val="10384F"/>
                          </a:solidFill>
                          <a:latin typeface="+mn-lt"/>
                          <a:cs typeface="+mn-cs"/>
                        </a:rPr>
                        <a:t>Darolutamide + ADT + docetaxel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rgbClr val="0091DF"/>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err="1">
                          <a:solidFill>
                            <a:srgbClr val="0091DF"/>
                          </a:solidFill>
                          <a:latin typeface="Arial"/>
                          <a:ea typeface="+mn-ea"/>
                          <a:cs typeface="Arial"/>
                        </a:rPr>
                        <a:t>Abiraterone</a:t>
                      </a:r>
                      <a:r>
                        <a:rPr lang="en-US" sz="1050" b="0" kern="1200" baseline="30000" dirty="0" err="1">
                          <a:solidFill>
                            <a:srgbClr val="0091DF"/>
                          </a:solidFill>
                          <a:latin typeface="Arial"/>
                          <a:ea typeface="+mn-ea"/>
                          <a:cs typeface="Arial"/>
                        </a:rPr>
                        <a:t>b</a:t>
                      </a:r>
                      <a:r>
                        <a:rPr lang="en-US" sz="1050" b="0" kern="1200" dirty="0">
                          <a:solidFill>
                            <a:srgbClr val="0091DF"/>
                          </a:solidFill>
                          <a:latin typeface="Arial"/>
                          <a:ea typeface="+mn-ea"/>
                          <a:cs typeface="Arial"/>
                        </a:rPr>
                        <a:t> + ADT with docetaxel </a:t>
                      </a:r>
                      <a:endParaRPr lang="en-US" sz="1050" b="0" kern="1200" dirty="0">
                        <a:solidFill>
                          <a:srgbClr val="0091DF"/>
                        </a:solidFill>
                        <a:latin typeface="Arial"/>
                        <a:cs typeface="Arial"/>
                      </a:endParaRP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dirty="0">
                          <a:solidFill>
                            <a:schemeClr val="tx1"/>
                          </a:solidFill>
                          <a:latin typeface="+mn-lt"/>
                          <a:ea typeface="+mn-ea"/>
                          <a:cs typeface="+mn-cs"/>
                        </a:rPr>
                        <a:t>de novo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u="sng" kern="1200" dirty="0">
                        <a:solidFill>
                          <a:schemeClr val="tx1">
                            <a:lumMod val="50000"/>
                            <a:lumOff val="50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u="sng" kern="1200" dirty="0">
                        <a:solidFill>
                          <a:srgbClr val="0091DF"/>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err="1">
                          <a:solidFill>
                            <a:srgbClr val="0091DF"/>
                          </a:solidFill>
                          <a:latin typeface="Arial"/>
                          <a:cs typeface="Arial"/>
                        </a:rPr>
                        <a:t>Abiraterone</a:t>
                      </a:r>
                      <a:r>
                        <a:rPr lang="en-US" sz="1050" b="0" kern="1200" baseline="30000" dirty="0" err="1">
                          <a:solidFill>
                            <a:srgbClr val="0091DF"/>
                          </a:solidFill>
                          <a:latin typeface="Arial"/>
                          <a:cs typeface="Arial"/>
                        </a:rPr>
                        <a:t>a</a:t>
                      </a:r>
                      <a:r>
                        <a:rPr lang="en-US" sz="1050" b="0" kern="1200" dirty="0">
                          <a:solidFill>
                            <a:srgbClr val="0091DF"/>
                          </a:solidFill>
                          <a:latin typeface="Arial"/>
                          <a:cs typeface="Arial"/>
                        </a:rPr>
                        <a:t> + ADT with docetaxel</a:t>
                      </a:r>
                      <a:endParaRPr lang="en-US" sz="1050" b="0" kern="1200" dirty="0">
                        <a:solidFill>
                          <a:srgbClr val="0091DF"/>
                        </a:solidFill>
                        <a:latin typeface="Arial"/>
                        <a:ea typeface="+mn-ea"/>
                        <a:cs typeface="Arial"/>
                      </a:endParaRP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u="none" kern="1200" baseline="0" dirty="0">
                          <a:solidFill>
                            <a:schemeClr val="tx1"/>
                          </a:solidFill>
                          <a:latin typeface="+mn-lt"/>
                          <a:ea typeface="+mn-ea"/>
                          <a:cs typeface="+mn-cs"/>
                        </a:rPr>
                        <a:t>Fit for docetaxel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u="none" kern="1200" baseline="300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u="none" kern="1200" baseline="300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rgbClr val="0091D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rgbClr val="0091DF"/>
                          </a:solidFill>
                          <a:latin typeface="Arial"/>
                          <a:cs typeface="Arial"/>
                        </a:rPr>
                        <a:t>Abiraterone + ADT with docetaxel </a:t>
                      </a:r>
                      <a:endParaRPr lang="en-US" sz="1050" b="0" kern="1200" dirty="0">
                        <a:solidFill>
                          <a:srgbClr val="0091DF"/>
                        </a:solidFill>
                        <a:latin typeface="Arial"/>
                        <a:ea typeface="+mn-ea"/>
                        <a:cs typeface="Arial"/>
                      </a:endParaRPr>
                    </a:p>
                  </a:txBody>
                  <a:tcPr marL="18288" marR="18288" marT="36576" marB="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0120090"/>
                  </a:ext>
                </a:extLst>
              </a:tr>
              <a:tr h="56886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Arial"/>
                          <a:cs typeface="Arial"/>
                        </a:rPr>
                        <a:t>PSADT &gt;10 months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1" u="none" kern="1200" dirty="0">
                        <a:solidFill>
                          <a:schemeClr val="tx1"/>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PSADT &gt;10 months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ea typeface="+mn-ea"/>
                          <a:cs typeface="Arial"/>
                        </a:rPr>
                        <a:t>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kern="1200" dirty="0">
                          <a:solidFill>
                            <a:schemeClr val="tx1"/>
                          </a:solidFill>
                          <a:latin typeface="+mn-lt"/>
                          <a:cs typeface="+mn-cs"/>
                        </a:rPr>
                        <a:t>Low risk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No guidance</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PSADT &gt;10 months</a:t>
                      </a:r>
                      <a:endParaRPr lang="en-IN" sz="1050" b="1" u="none" kern="1200" baseline="300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No guidance</a:t>
                      </a:r>
                    </a:p>
                  </a:txBody>
                  <a:tcPr marL="18288" marR="18288" marT="36576" marB="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92608530"/>
                  </a:ext>
                </a:extLst>
              </a:tr>
              <a:tr h="106251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PSADT ≤10 months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1" u="none"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ea typeface="+mn-ea"/>
                          <a:cs typeface="Arial"/>
                        </a:rPr>
                        <a:t>Apalutamide + ADT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ea typeface="+mn-ea"/>
                          <a:cs typeface="Arial"/>
                        </a:rPr>
                        <a:t>Enzalutamide + 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PSADT ≤10 months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u="none"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ea typeface="+mn-ea"/>
                          <a:cs typeface="Arial"/>
                        </a:rPr>
                        <a:t>Apalutamide + ADT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ea typeface="+mn-ea"/>
                          <a:cs typeface="Arial"/>
                        </a:rPr>
                        <a:t>Enzalutamide + 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High risk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Apalutamide + ADT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Enzalutamide + ADT</a:t>
                      </a:r>
                    </a:p>
                  </a:txBody>
                  <a:tcPr marL="18288" marR="18288" marT="36576" marB="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1" u="none" kern="1200" dirty="0">
                          <a:solidFill>
                            <a:schemeClr val="tx1"/>
                          </a:solidFill>
                          <a:latin typeface="+mn-lt"/>
                          <a:cs typeface="+mn-cs"/>
                        </a:rPr>
                        <a:t>PSADT ≤10 months</a:t>
                      </a:r>
                      <a:endParaRPr lang="en-IN" sz="1050" b="1" u="none" kern="1200" baseline="300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u="none" kern="1200" dirty="0">
                        <a:solidFill>
                          <a:schemeClr val="tx1"/>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50" b="0" kern="1200" dirty="0">
                        <a:solidFill>
                          <a:schemeClr val="accent1">
                            <a:lumMod val="75000"/>
                            <a:lumOff val="25000"/>
                          </a:scheme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Apalutamide + ADT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50" b="0" kern="1200" dirty="0">
                          <a:solidFill>
                            <a:srgbClr val="0091DF"/>
                          </a:solidFill>
                          <a:latin typeface="Arial"/>
                          <a:cs typeface="Arial"/>
                        </a:rPr>
                        <a:t>Enzalutamide + ADT</a:t>
                      </a:r>
                    </a:p>
                  </a:txBody>
                  <a:tcPr marL="18288" marR="18288" marT="36576" marB="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80321989"/>
                  </a:ext>
                </a:extLst>
              </a:tr>
            </a:tbl>
          </a:graphicData>
        </a:graphic>
      </p:graphicFrame>
      <p:sp>
        <p:nvSpPr>
          <p:cNvPr id="8" name="Rectangle 7">
            <a:extLst>
              <a:ext uri="{FF2B5EF4-FFF2-40B4-BE49-F238E27FC236}">
                <a16:creationId xmlns:a16="http://schemas.microsoft.com/office/drawing/2014/main" id="{9BF9CA86-4DCE-2DD0-EEE8-92EBC4B6D7FA}"/>
              </a:ext>
            </a:extLst>
          </p:cNvPr>
          <p:cNvSpPr/>
          <p:nvPr/>
        </p:nvSpPr>
        <p:spPr bwMode="gray">
          <a:xfrm>
            <a:off x="5961349" y="5251864"/>
            <a:ext cx="2715768" cy="274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err="1">
                <a:solidFill>
                  <a:schemeClr val="tx1"/>
                </a:solidFill>
                <a:latin typeface="Arial"/>
                <a:cs typeface="Arial"/>
              </a:rPr>
              <a:t>Darolutamide</a:t>
            </a:r>
            <a:r>
              <a:rPr lang="en-US" sz="1100" b="1">
                <a:solidFill>
                  <a:schemeClr val="tx1"/>
                </a:solidFill>
                <a:latin typeface="Arial"/>
                <a:cs typeface="Arial"/>
              </a:rPr>
              <a:t> + ADT</a:t>
            </a:r>
          </a:p>
        </p:txBody>
      </p:sp>
      <p:sp>
        <p:nvSpPr>
          <p:cNvPr id="9" name="Rectangle 8">
            <a:extLst>
              <a:ext uri="{FF2B5EF4-FFF2-40B4-BE49-F238E27FC236}">
                <a16:creationId xmlns:a16="http://schemas.microsoft.com/office/drawing/2014/main" id="{F7B843FB-0BC8-2DA3-BEEE-F80CAECD7024}"/>
              </a:ext>
            </a:extLst>
          </p:cNvPr>
          <p:cNvSpPr/>
          <p:nvPr/>
        </p:nvSpPr>
        <p:spPr bwMode="gray">
          <a:xfrm>
            <a:off x="8704817" y="5250253"/>
            <a:ext cx="2729236" cy="274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err="1">
                <a:solidFill>
                  <a:schemeClr val="tx1"/>
                </a:solidFill>
                <a:latin typeface="Arial"/>
                <a:cs typeface="Arial"/>
              </a:rPr>
              <a:t>Darolutamide</a:t>
            </a:r>
            <a:r>
              <a:rPr lang="en-US" sz="1100" b="1" dirty="0">
                <a:solidFill>
                  <a:schemeClr val="tx1"/>
                </a:solidFill>
                <a:latin typeface="Arial"/>
                <a:cs typeface="Arial"/>
              </a:rPr>
              <a:t> + ADT</a:t>
            </a:r>
          </a:p>
        </p:txBody>
      </p:sp>
      <p:sp>
        <p:nvSpPr>
          <p:cNvPr id="10" name="Rectangle 9">
            <a:extLst>
              <a:ext uri="{FF2B5EF4-FFF2-40B4-BE49-F238E27FC236}">
                <a16:creationId xmlns:a16="http://schemas.microsoft.com/office/drawing/2014/main" id="{6306A0C9-7BB7-CFD0-4ECD-E19E89A56ACB}"/>
              </a:ext>
            </a:extLst>
          </p:cNvPr>
          <p:cNvSpPr/>
          <p:nvPr/>
        </p:nvSpPr>
        <p:spPr bwMode="gray">
          <a:xfrm>
            <a:off x="5961349" y="1865596"/>
            <a:ext cx="2715768" cy="274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a:solidFill>
                  <a:schemeClr val="tx1"/>
                </a:solidFill>
                <a:latin typeface="Arial"/>
                <a:cs typeface="Arial"/>
              </a:rPr>
              <a:t>Darolutamide + ADT with docetaxel</a:t>
            </a:r>
          </a:p>
        </p:txBody>
      </p:sp>
      <p:sp>
        <p:nvSpPr>
          <p:cNvPr id="11" name="Rectangle 10">
            <a:extLst>
              <a:ext uri="{FF2B5EF4-FFF2-40B4-BE49-F238E27FC236}">
                <a16:creationId xmlns:a16="http://schemas.microsoft.com/office/drawing/2014/main" id="{398DDC66-CB0F-1E0B-2F49-704C796CCB5A}"/>
              </a:ext>
            </a:extLst>
          </p:cNvPr>
          <p:cNvSpPr/>
          <p:nvPr/>
        </p:nvSpPr>
        <p:spPr bwMode="gray">
          <a:xfrm>
            <a:off x="8704817" y="1865596"/>
            <a:ext cx="2729187" cy="274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err="1">
                <a:solidFill>
                  <a:schemeClr val="tx1"/>
                </a:solidFill>
                <a:latin typeface="Arial"/>
                <a:cs typeface="Arial"/>
              </a:rPr>
              <a:t>Darolutamide</a:t>
            </a:r>
            <a:r>
              <a:rPr lang="en-US" sz="1100" b="1" dirty="0">
                <a:solidFill>
                  <a:schemeClr val="tx1"/>
                </a:solidFill>
                <a:latin typeface="Arial"/>
                <a:cs typeface="Arial"/>
              </a:rPr>
              <a:t> + </a:t>
            </a:r>
            <a:r>
              <a:rPr lang="en-US" sz="1100" b="1" dirty="0" err="1">
                <a:solidFill>
                  <a:schemeClr val="tx1"/>
                </a:solidFill>
                <a:latin typeface="Arial"/>
                <a:cs typeface="Arial"/>
              </a:rPr>
              <a:t>ADT</a:t>
            </a:r>
            <a:r>
              <a:rPr lang="en-US" sz="1100" b="1" baseline="30000" dirty="0" err="1">
                <a:solidFill>
                  <a:schemeClr val="tx1"/>
                </a:solidFill>
                <a:latin typeface="Arial"/>
                <a:cs typeface="Arial"/>
              </a:rPr>
              <a:t>i</a:t>
            </a:r>
            <a:endParaRPr lang="en-US" sz="1100" b="1" baseline="30000" dirty="0">
              <a:solidFill>
                <a:schemeClr val="tx1"/>
              </a:solidFill>
              <a:latin typeface="Arial"/>
              <a:cs typeface="Arial"/>
            </a:endParaRPr>
          </a:p>
        </p:txBody>
      </p:sp>
      <p:sp>
        <p:nvSpPr>
          <p:cNvPr id="12" name="Rectangle 11">
            <a:extLst>
              <a:ext uri="{FF2B5EF4-FFF2-40B4-BE49-F238E27FC236}">
                <a16:creationId xmlns:a16="http://schemas.microsoft.com/office/drawing/2014/main" id="{E9DB413E-FAA1-280C-17A0-DDD036BC14C3}"/>
              </a:ext>
            </a:extLst>
          </p:cNvPr>
          <p:cNvSpPr/>
          <p:nvPr/>
        </p:nvSpPr>
        <p:spPr bwMode="gray">
          <a:xfrm>
            <a:off x="468784" y="1865596"/>
            <a:ext cx="2715768" cy="274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err="1">
                <a:solidFill>
                  <a:schemeClr val="tx1"/>
                </a:solidFill>
                <a:latin typeface="Arial"/>
                <a:cs typeface="Arial"/>
              </a:rPr>
              <a:t>Darolutamide</a:t>
            </a:r>
            <a:r>
              <a:rPr lang="en-US" sz="1100" b="1">
                <a:solidFill>
                  <a:schemeClr val="tx1"/>
                </a:solidFill>
                <a:latin typeface="Arial"/>
                <a:cs typeface="Arial"/>
              </a:rPr>
              <a:t> + </a:t>
            </a:r>
            <a:r>
              <a:rPr lang="en-US" sz="1100" b="1" err="1">
                <a:solidFill>
                  <a:schemeClr val="tx1"/>
                </a:solidFill>
                <a:latin typeface="Arial"/>
                <a:cs typeface="Arial"/>
              </a:rPr>
              <a:t>ADT</a:t>
            </a:r>
            <a:r>
              <a:rPr lang="en-US" sz="1100" b="1" baseline="30000" err="1">
                <a:solidFill>
                  <a:schemeClr val="tx1"/>
                </a:solidFill>
                <a:latin typeface="Arial"/>
                <a:cs typeface="Arial"/>
              </a:rPr>
              <a:t>a</a:t>
            </a:r>
            <a:endParaRPr lang="en-US" sz="1100" b="1">
              <a:solidFill>
                <a:schemeClr val="tx1"/>
              </a:solidFill>
              <a:latin typeface="Arial"/>
              <a:cs typeface="Arial"/>
            </a:endParaRPr>
          </a:p>
        </p:txBody>
      </p:sp>
      <p:sp>
        <p:nvSpPr>
          <p:cNvPr id="13" name="Rectangle 12">
            <a:extLst>
              <a:ext uri="{FF2B5EF4-FFF2-40B4-BE49-F238E27FC236}">
                <a16:creationId xmlns:a16="http://schemas.microsoft.com/office/drawing/2014/main" id="{D5C4B18F-5097-2981-231B-3B3CB83DE4E3}"/>
              </a:ext>
            </a:extLst>
          </p:cNvPr>
          <p:cNvSpPr/>
          <p:nvPr>
            <p:custDataLst>
              <p:tags r:id="rId1"/>
            </p:custDataLst>
          </p:nvPr>
        </p:nvSpPr>
        <p:spPr bwMode="gray">
          <a:xfrm>
            <a:off x="468784" y="3424623"/>
            <a:ext cx="2715768" cy="274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err="1">
                <a:solidFill>
                  <a:schemeClr val="tx1"/>
                </a:solidFill>
                <a:latin typeface="Arial"/>
                <a:cs typeface="Arial"/>
              </a:rPr>
              <a:t>Darolutamide</a:t>
            </a:r>
            <a:r>
              <a:rPr lang="en-US" sz="1100" b="1" dirty="0">
                <a:solidFill>
                  <a:schemeClr val="tx1"/>
                </a:solidFill>
                <a:latin typeface="Arial"/>
                <a:cs typeface="Arial"/>
              </a:rPr>
              <a:t> + ADT with </a:t>
            </a:r>
            <a:r>
              <a:rPr lang="en-US" sz="1100" b="1" dirty="0" err="1">
                <a:solidFill>
                  <a:schemeClr val="tx1"/>
                </a:solidFill>
                <a:latin typeface="Arial"/>
                <a:cs typeface="Arial"/>
              </a:rPr>
              <a:t>docetaxel</a:t>
            </a:r>
            <a:r>
              <a:rPr lang="en-US" sz="1100" b="1" baseline="30000" dirty="0" err="1">
                <a:solidFill>
                  <a:schemeClr val="tx1"/>
                </a:solidFill>
                <a:latin typeface="Arial"/>
                <a:cs typeface="Arial"/>
              </a:rPr>
              <a:t>d</a:t>
            </a:r>
            <a:endParaRPr lang="en-US" sz="1100" b="1" dirty="0">
              <a:solidFill>
                <a:schemeClr val="tx1"/>
              </a:solidFill>
              <a:latin typeface="Arial"/>
              <a:cs typeface="Arial"/>
            </a:endParaRPr>
          </a:p>
        </p:txBody>
      </p:sp>
      <p:sp>
        <p:nvSpPr>
          <p:cNvPr id="14" name="Rectangle 13">
            <a:extLst>
              <a:ext uri="{FF2B5EF4-FFF2-40B4-BE49-F238E27FC236}">
                <a16:creationId xmlns:a16="http://schemas.microsoft.com/office/drawing/2014/main" id="{D261C115-BB7D-9B5E-5B49-5664E3972BA7}"/>
              </a:ext>
            </a:extLst>
          </p:cNvPr>
          <p:cNvSpPr/>
          <p:nvPr/>
        </p:nvSpPr>
        <p:spPr bwMode="gray">
          <a:xfrm>
            <a:off x="468784" y="5250253"/>
            <a:ext cx="2715768" cy="274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a:solidFill>
                  <a:schemeClr val="tx1"/>
                </a:solidFill>
                <a:latin typeface="Arial"/>
                <a:cs typeface="Arial"/>
              </a:rPr>
              <a:t>Darolutamide + ADT</a:t>
            </a:r>
          </a:p>
        </p:txBody>
      </p:sp>
      <p:sp>
        <p:nvSpPr>
          <p:cNvPr id="15" name="Rectangle 14">
            <a:extLst>
              <a:ext uri="{FF2B5EF4-FFF2-40B4-BE49-F238E27FC236}">
                <a16:creationId xmlns:a16="http://schemas.microsoft.com/office/drawing/2014/main" id="{91B83FD0-FF88-424F-69E9-77CEEFC7375F}"/>
              </a:ext>
            </a:extLst>
          </p:cNvPr>
          <p:cNvSpPr/>
          <p:nvPr/>
        </p:nvSpPr>
        <p:spPr bwMode="gray">
          <a:xfrm>
            <a:off x="3224096" y="5250253"/>
            <a:ext cx="2715768" cy="274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err="1">
                <a:solidFill>
                  <a:schemeClr val="tx1"/>
                </a:solidFill>
                <a:latin typeface="Arial"/>
                <a:cs typeface="Arial"/>
              </a:rPr>
              <a:t>Darolutamide</a:t>
            </a:r>
            <a:r>
              <a:rPr lang="en-US" sz="1100" b="1">
                <a:solidFill>
                  <a:schemeClr val="tx1"/>
                </a:solidFill>
                <a:latin typeface="Arial"/>
                <a:cs typeface="Arial"/>
              </a:rPr>
              <a:t> + ADT</a:t>
            </a:r>
          </a:p>
        </p:txBody>
      </p:sp>
      <p:sp>
        <p:nvSpPr>
          <p:cNvPr id="16" name="Rectangle 9">
            <a:extLst>
              <a:ext uri="{FF2B5EF4-FFF2-40B4-BE49-F238E27FC236}">
                <a16:creationId xmlns:a16="http://schemas.microsoft.com/office/drawing/2014/main" id="{9EE98474-4B44-F628-5EDE-6AAD13220458}"/>
              </a:ext>
            </a:extLst>
          </p:cNvPr>
          <p:cNvSpPr/>
          <p:nvPr>
            <p:custDataLst>
              <p:tags r:id="rId2"/>
            </p:custDataLst>
          </p:nvPr>
        </p:nvSpPr>
        <p:spPr bwMode="gray">
          <a:xfrm>
            <a:off x="8704817" y="3424623"/>
            <a:ext cx="2715768" cy="274320"/>
          </a:xfrm>
          <a:prstGeom prst="rect">
            <a:avLst/>
          </a:prstGeom>
          <a:solidFill>
            <a:srgbClr val="9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err="1">
                <a:solidFill>
                  <a:schemeClr val="tx1"/>
                </a:solidFill>
                <a:latin typeface="Arial"/>
                <a:cs typeface="Arial"/>
              </a:rPr>
              <a:t>Darolutamide</a:t>
            </a:r>
            <a:r>
              <a:rPr lang="en-US" sz="1100" b="1" dirty="0">
                <a:solidFill>
                  <a:schemeClr val="tx1"/>
                </a:solidFill>
                <a:latin typeface="Arial"/>
                <a:cs typeface="Arial"/>
              </a:rPr>
              <a:t> + ADT with docetaxel</a:t>
            </a:r>
          </a:p>
        </p:txBody>
      </p:sp>
    </p:spTree>
    <p:extLst>
      <p:ext uri="{BB962C8B-B14F-4D97-AF65-F5344CB8AC3E}">
        <p14:creationId xmlns:p14="http://schemas.microsoft.com/office/powerpoint/2010/main" val="253107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760CFA1-2AB7-D01E-C8F8-709B3F5DCD41}"/>
              </a:ext>
            </a:extLst>
          </p:cNvPr>
          <p:cNvSpPr>
            <a:spLocks noGrp="1"/>
          </p:cNvSpPr>
          <p:nvPr>
            <p:ph type="body" idx="10"/>
          </p:nvPr>
        </p:nvSpPr>
        <p:spPr/>
        <p:txBody>
          <a:bodyPr/>
          <a:lstStyle/>
          <a:p>
            <a:r>
              <a:rPr lang="de-CH" dirty="0"/>
              <a:t>ARANOTE</a:t>
            </a:r>
          </a:p>
          <a:p>
            <a:r>
              <a:rPr lang="de-CH" dirty="0"/>
              <a:t>Phase 3 study in mHSPC</a:t>
            </a:r>
          </a:p>
        </p:txBody>
      </p:sp>
      <p:sp>
        <p:nvSpPr>
          <p:cNvPr id="4" name="Footer Placeholder 3">
            <a:extLst>
              <a:ext uri="{FF2B5EF4-FFF2-40B4-BE49-F238E27FC236}">
                <a16:creationId xmlns:a16="http://schemas.microsoft.com/office/drawing/2014/main" id="{170FF775-9331-761B-9483-0B62442BCD6F}"/>
              </a:ext>
            </a:extLst>
          </p:cNvPr>
          <p:cNvSpPr>
            <a:spLocks noGrp="1"/>
          </p:cNvSpPr>
          <p:nvPr>
            <p:ph type="ftr" sz="quarter" idx="3"/>
          </p:nvPr>
        </p:nvSpPr>
        <p:spPr/>
        <p:txBody>
          <a:bodyPr/>
          <a:lstStyle/>
          <a:p>
            <a:pPr rtl="0"/>
            <a:endParaRPr lang="en-US"/>
          </a:p>
        </p:txBody>
      </p:sp>
    </p:spTree>
    <p:extLst>
      <p:ext uri="{BB962C8B-B14F-4D97-AF65-F5344CB8AC3E}">
        <p14:creationId xmlns:p14="http://schemas.microsoft.com/office/powerpoint/2010/main" val="67159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44BE07-9538-488C-B5B9-FE556A6217BE}"/>
              </a:ext>
            </a:extLst>
          </p:cNvPr>
          <p:cNvSpPr>
            <a:spLocks noGrp="1"/>
          </p:cNvSpPr>
          <p:nvPr>
            <p:ph type="title"/>
          </p:nvPr>
        </p:nvSpPr>
        <p:spPr/>
        <p:txBody>
          <a:bodyPr/>
          <a:lstStyle/>
          <a:p>
            <a:r>
              <a:rPr lang="en-US"/>
              <a:t>ARANOTE Is a Global Trial Conducted Across 15 Regions, Representing a Diverse Population of Patients</a:t>
            </a:r>
          </a:p>
        </p:txBody>
      </p:sp>
      <p:sp>
        <p:nvSpPr>
          <p:cNvPr id="7" name="Footer Placeholder 6">
            <a:extLst>
              <a:ext uri="{FF2B5EF4-FFF2-40B4-BE49-F238E27FC236}">
                <a16:creationId xmlns:a16="http://schemas.microsoft.com/office/drawing/2014/main" id="{721F52A3-4459-4E4E-A262-AF1310286859}"/>
              </a:ext>
            </a:extLst>
          </p:cNvPr>
          <p:cNvSpPr>
            <a:spLocks noGrp="1"/>
          </p:cNvSpPr>
          <p:nvPr>
            <p:ph type="ftr" sz="quarter" idx="3"/>
          </p:nvPr>
        </p:nvSpPr>
        <p:spPr/>
        <p:txBody>
          <a:bodyPr l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cs typeface="Arial"/>
              </a:rPr>
              <a:t>Haresh KP, et al. Poster presented at: The American Society of Clinical Oncology Genitourinary Cancers Symposium; February 17-19, 2022. Abstract #TPS200.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7F7F7F"/>
              </a:solidFill>
              <a:highlight>
                <a:srgbClr val="FFFF00"/>
              </a:highlight>
              <a:cs typeface="Arial"/>
            </a:endParaRPr>
          </a:p>
        </p:txBody>
      </p:sp>
      <p:pic>
        <p:nvPicPr>
          <p:cNvPr id="3" name="!!sites map">
            <a:extLst>
              <a:ext uri="{FF2B5EF4-FFF2-40B4-BE49-F238E27FC236}">
                <a16:creationId xmlns:a16="http://schemas.microsoft.com/office/drawing/2014/main" id="{AB051227-5392-5587-E17F-B663F33904D2}"/>
              </a:ext>
            </a:extLst>
          </p:cNvPr>
          <p:cNvPicPr>
            <a:picLocks noChangeAspect="1"/>
          </p:cNvPicPr>
          <p:nvPr/>
        </p:nvPicPr>
        <p:blipFill rotWithShape="1">
          <a:blip r:embed="rId3"/>
          <a:srcRect l="2495" t="7830" r="2994" b="33664"/>
          <a:stretch/>
        </p:blipFill>
        <p:spPr>
          <a:xfrm>
            <a:off x="366155" y="1851116"/>
            <a:ext cx="8134594" cy="4263072"/>
          </a:xfrm>
          <a:prstGeom prst="rect">
            <a:avLst/>
          </a:prstGeom>
        </p:spPr>
      </p:pic>
      <p:sp>
        <p:nvSpPr>
          <p:cNvPr id="8" name="TextBox 7">
            <a:extLst>
              <a:ext uri="{FF2B5EF4-FFF2-40B4-BE49-F238E27FC236}">
                <a16:creationId xmlns:a16="http://schemas.microsoft.com/office/drawing/2014/main" id="{21BB2E03-D258-9591-60DE-3AB757F9D152}"/>
              </a:ext>
            </a:extLst>
          </p:cNvPr>
          <p:cNvSpPr txBox="1"/>
          <p:nvPr/>
        </p:nvSpPr>
        <p:spPr bwMode="gray">
          <a:xfrm>
            <a:off x="8138980" y="2357614"/>
            <a:ext cx="1827980" cy="385047"/>
          </a:xfrm>
          <a:prstGeom prst="rect">
            <a:avLst/>
          </a:prstGeom>
          <a:noFill/>
        </p:spPr>
        <p:txBody>
          <a:bodyPr wrap="square" lIns="91440" tIns="91440" rIns="0" bIns="0" rtlCol="0">
            <a:noAutofit/>
          </a:bodyPr>
          <a:lstStyle/>
          <a:p>
            <a:r>
              <a:rPr lang="en-GB" b="1"/>
              <a:t>Trial Sites</a:t>
            </a:r>
            <a:endParaRPr lang="en-US" b="1"/>
          </a:p>
        </p:txBody>
      </p:sp>
      <p:sp>
        <p:nvSpPr>
          <p:cNvPr id="289" name="Rectangle 288">
            <a:extLst>
              <a:ext uri="{FF2B5EF4-FFF2-40B4-BE49-F238E27FC236}">
                <a16:creationId xmlns:a16="http://schemas.microsoft.com/office/drawing/2014/main" id="{616696DE-1548-317C-387F-3E41F05AFB3C}"/>
              </a:ext>
            </a:extLst>
          </p:cNvPr>
          <p:cNvSpPr>
            <a:spLocks/>
          </p:cNvSpPr>
          <p:nvPr/>
        </p:nvSpPr>
        <p:spPr bwMode="gray">
          <a:xfrm>
            <a:off x="8229600" y="2814680"/>
            <a:ext cx="1737360" cy="284994"/>
          </a:xfrm>
          <a:prstGeom prst="rect">
            <a:avLst/>
          </a:prstGeom>
          <a:solidFill>
            <a:srgbClr val="F0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Australia</a:t>
            </a:r>
          </a:p>
        </p:txBody>
      </p:sp>
      <p:sp>
        <p:nvSpPr>
          <p:cNvPr id="290" name="Rectangle 289">
            <a:extLst>
              <a:ext uri="{FF2B5EF4-FFF2-40B4-BE49-F238E27FC236}">
                <a16:creationId xmlns:a16="http://schemas.microsoft.com/office/drawing/2014/main" id="{A08BE080-37BF-D744-3F4C-0C6BBFB0ED81}"/>
              </a:ext>
            </a:extLst>
          </p:cNvPr>
          <p:cNvSpPr>
            <a:spLocks/>
          </p:cNvSpPr>
          <p:nvPr/>
        </p:nvSpPr>
        <p:spPr bwMode="gray">
          <a:xfrm>
            <a:off x="8229600" y="3934859"/>
            <a:ext cx="1737360" cy="284994"/>
          </a:xfrm>
          <a:prstGeom prst="rect">
            <a:avLst/>
          </a:prstGeom>
          <a:solidFill>
            <a:srgbClr val="4A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China</a:t>
            </a:r>
          </a:p>
        </p:txBody>
      </p:sp>
      <p:sp>
        <p:nvSpPr>
          <p:cNvPr id="291" name="Rectangle 290">
            <a:extLst>
              <a:ext uri="{FF2B5EF4-FFF2-40B4-BE49-F238E27FC236}">
                <a16:creationId xmlns:a16="http://schemas.microsoft.com/office/drawing/2014/main" id="{58686454-DB63-B3E3-43DE-96FA71223056}"/>
              </a:ext>
            </a:extLst>
          </p:cNvPr>
          <p:cNvSpPr>
            <a:spLocks/>
          </p:cNvSpPr>
          <p:nvPr/>
        </p:nvSpPr>
        <p:spPr bwMode="gray">
          <a:xfrm>
            <a:off x="8229600" y="3093722"/>
            <a:ext cx="1737360" cy="284994"/>
          </a:xfrm>
          <a:prstGeom prst="rect">
            <a:avLst/>
          </a:prstGeom>
          <a:solidFill>
            <a:srgbClr val="8A5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Brazil</a:t>
            </a:r>
          </a:p>
        </p:txBody>
      </p:sp>
      <p:sp>
        <p:nvSpPr>
          <p:cNvPr id="292" name="Rectangle 291">
            <a:extLst>
              <a:ext uri="{FF2B5EF4-FFF2-40B4-BE49-F238E27FC236}">
                <a16:creationId xmlns:a16="http://schemas.microsoft.com/office/drawing/2014/main" id="{6F2EEC12-7B5D-435E-6A0A-B74A0D12F078}"/>
              </a:ext>
            </a:extLst>
          </p:cNvPr>
          <p:cNvSpPr>
            <a:spLocks/>
          </p:cNvSpPr>
          <p:nvPr/>
        </p:nvSpPr>
        <p:spPr bwMode="gray">
          <a:xfrm>
            <a:off x="8229600" y="4220967"/>
            <a:ext cx="1737360" cy="284994"/>
          </a:xfrm>
          <a:prstGeom prst="rect">
            <a:avLst/>
          </a:prstGeom>
          <a:solidFill>
            <a:srgbClr val="F2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India</a:t>
            </a:r>
          </a:p>
        </p:txBody>
      </p:sp>
      <p:sp>
        <p:nvSpPr>
          <p:cNvPr id="293" name="Rectangle 292">
            <a:extLst>
              <a:ext uri="{FF2B5EF4-FFF2-40B4-BE49-F238E27FC236}">
                <a16:creationId xmlns:a16="http://schemas.microsoft.com/office/drawing/2014/main" id="{2F2A54CB-79DA-E838-EEC7-861447A57609}"/>
              </a:ext>
            </a:extLst>
          </p:cNvPr>
          <p:cNvSpPr>
            <a:spLocks/>
          </p:cNvSpPr>
          <p:nvPr/>
        </p:nvSpPr>
        <p:spPr bwMode="gray">
          <a:xfrm>
            <a:off x="8229600" y="3372764"/>
            <a:ext cx="1737360" cy="284994"/>
          </a:xfrm>
          <a:prstGeom prst="rect">
            <a:avLst/>
          </a:prstGeom>
          <a:solidFill>
            <a:srgbClr val="007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Canada</a:t>
            </a:r>
          </a:p>
        </p:txBody>
      </p:sp>
      <p:sp>
        <p:nvSpPr>
          <p:cNvPr id="294" name="Rectangle 293">
            <a:extLst>
              <a:ext uri="{FF2B5EF4-FFF2-40B4-BE49-F238E27FC236}">
                <a16:creationId xmlns:a16="http://schemas.microsoft.com/office/drawing/2014/main" id="{8B169FDF-A70B-09B1-FC93-3D459712F2C0}"/>
              </a:ext>
            </a:extLst>
          </p:cNvPr>
          <p:cNvSpPr>
            <a:spLocks/>
          </p:cNvSpPr>
          <p:nvPr/>
        </p:nvSpPr>
        <p:spPr bwMode="gray">
          <a:xfrm>
            <a:off x="8229600" y="4500009"/>
            <a:ext cx="1737360" cy="284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Latvia</a:t>
            </a:r>
          </a:p>
        </p:txBody>
      </p:sp>
      <p:sp>
        <p:nvSpPr>
          <p:cNvPr id="295" name="Rectangle 294">
            <a:extLst>
              <a:ext uri="{FF2B5EF4-FFF2-40B4-BE49-F238E27FC236}">
                <a16:creationId xmlns:a16="http://schemas.microsoft.com/office/drawing/2014/main" id="{8CA799D7-1ED6-4064-05BF-352E4FC50597}"/>
              </a:ext>
            </a:extLst>
          </p:cNvPr>
          <p:cNvSpPr>
            <a:spLocks/>
          </p:cNvSpPr>
          <p:nvPr/>
        </p:nvSpPr>
        <p:spPr bwMode="gray">
          <a:xfrm>
            <a:off x="8229600" y="3651806"/>
            <a:ext cx="1737360" cy="284994"/>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Chile</a:t>
            </a:r>
          </a:p>
        </p:txBody>
      </p:sp>
      <p:sp>
        <p:nvSpPr>
          <p:cNvPr id="296" name="Rectangle 295">
            <a:extLst>
              <a:ext uri="{FF2B5EF4-FFF2-40B4-BE49-F238E27FC236}">
                <a16:creationId xmlns:a16="http://schemas.microsoft.com/office/drawing/2014/main" id="{A1742A04-4EAE-77A2-8E44-E5232CD8B466}"/>
              </a:ext>
            </a:extLst>
          </p:cNvPr>
          <p:cNvSpPr>
            <a:spLocks/>
          </p:cNvSpPr>
          <p:nvPr/>
        </p:nvSpPr>
        <p:spPr bwMode="gray">
          <a:xfrm>
            <a:off x="8229600" y="4779051"/>
            <a:ext cx="1737360" cy="2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Lithuania</a:t>
            </a:r>
          </a:p>
        </p:txBody>
      </p:sp>
      <p:sp>
        <p:nvSpPr>
          <p:cNvPr id="297" name="Rectangle 296">
            <a:extLst>
              <a:ext uri="{FF2B5EF4-FFF2-40B4-BE49-F238E27FC236}">
                <a16:creationId xmlns:a16="http://schemas.microsoft.com/office/drawing/2014/main" id="{77A831FC-4230-898B-35D4-F1E17C92F531}"/>
              </a:ext>
            </a:extLst>
          </p:cNvPr>
          <p:cNvSpPr>
            <a:spLocks/>
          </p:cNvSpPr>
          <p:nvPr/>
        </p:nvSpPr>
        <p:spPr bwMode="gray">
          <a:xfrm>
            <a:off x="10023468" y="2814680"/>
            <a:ext cx="1737360" cy="284994"/>
          </a:xfrm>
          <a:prstGeom prst="rect">
            <a:avLst/>
          </a:prstGeom>
          <a:solidFill>
            <a:srgbClr val="9E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New Zealand</a:t>
            </a:r>
          </a:p>
        </p:txBody>
      </p:sp>
      <p:sp>
        <p:nvSpPr>
          <p:cNvPr id="298" name="Rectangle 297">
            <a:extLst>
              <a:ext uri="{FF2B5EF4-FFF2-40B4-BE49-F238E27FC236}">
                <a16:creationId xmlns:a16="http://schemas.microsoft.com/office/drawing/2014/main" id="{47DCF571-53E6-FAB3-4DC5-5BA0E5EC5DF0}"/>
              </a:ext>
            </a:extLst>
          </p:cNvPr>
          <p:cNvSpPr>
            <a:spLocks/>
          </p:cNvSpPr>
          <p:nvPr/>
        </p:nvSpPr>
        <p:spPr bwMode="gray">
          <a:xfrm>
            <a:off x="10023468" y="3930848"/>
            <a:ext cx="1737360" cy="284994"/>
          </a:xfrm>
          <a:prstGeom prst="rect">
            <a:avLst/>
          </a:prstGeom>
          <a:solidFill>
            <a:srgbClr val="80B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Spain</a:t>
            </a:r>
          </a:p>
        </p:txBody>
      </p:sp>
      <p:sp>
        <p:nvSpPr>
          <p:cNvPr id="299" name="Rectangle 298">
            <a:extLst>
              <a:ext uri="{FF2B5EF4-FFF2-40B4-BE49-F238E27FC236}">
                <a16:creationId xmlns:a16="http://schemas.microsoft.com/office/drawing/2014/main" id="{F7F25090-49B7-8868-056F-3E37147AFEDB}"/>
              </a:ext>
            </a:extLst>
          </p:cNvPr>
          <p:cNvSpPr>
            <a:spLocks/>
          </p:cNvSpPr>
          <p:nvPr/>
        </p:nvSpPr>
        <p:spPr bwMode="gray">
          <a:xfrm>
            <a:off x="10023468" y="3093723"/>
            <a:ext cx="1737360" cy="284994"/>
          </a:xfrm>
          <a:prstGeom prst="rect">
            <a:avLst/>
          </a:prstGeom>
          <a:solidFill>
            <a:srgbClr val="E6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Peru</a:t>
            </a:r>
          </a:p>
        </p:txBody>
      </p:sp>
      <p:sp>
        <p:nvSpPr>
          <p:cNvPr id="300" name="Rectangle 299">
            <a:extLst>
              <a:ext uri="{FF2B5EF4-FFF2-40B4-BE49-F238E27FC236}">
                <a16:creationId xmlns:a16="http://schemas.microsoft.com/office/drawing/2014/main" id="{9E7F306C-8FE5-D40A-6CD6-67C027664323}"/>
              </a:ext>
            </a:extLst>
          </p:cNvPr>
          <p:cNvSpPr>
            <a:spLocks/>
          </p:cNvSpPr>
          <p:nvPr/>
        </p:nvSpPr>
        <p:spPr bwMode="gray">
          <a:xfrm>
            <a:off x="10023468" y="4209891"/>
            <a:ext cx="1737360" cy="284994"/>
          </a:xfrm>
          <a:prstGeom prst="rect">
            <a:avLst/>
          </a:prstGeom>
          <a:solidFill>
            <a:srgbClr val="B0C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Taiwan</a:t>
            </a:r>
          </a:p>
        </p:txBody>
      </p:sp>
      <p:sp>
        <p:nvSpPr>
          <p:cNvPr id="301" name="Rectangle 300">
            <a:extLst>
              <a:ext uri="{FF2B5EF4-FFF2-40B4-BE49-F238E27FC236}">
                <a16:creationId xmlns:a16="http://schemas.microsoft.com/office/drawing/2014/main" id="{A14DDD72-FB56-11A3-FA2E-5BE6D584C701}"/>
              </a:ext>
            </a:extLst>
          </p:cNvPr>
          <p:cNvSpPr>
            <a:spLocks/>
          </p:cNvSpPr>
          <p:nvPr/>
        </p:nvSpPr>
        <p:spPr bwMode="gray">
          <a:xfrm>
            <a:off x="10023468" y="3372765"/>
            <a:ext cx="1737360" cy="284994"/>
          </a:xfrm>
          <a:prstGeom prst="rect">
            <a:avLst/>
          </a:prstGeom>
          <a:solidFill>
            <a:srgbClr val="997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Russian Federation</a:t>
            </a:r>
          </a:p>
        </p:txBody>
      </p:sp>
      <p:sp>
        <p:nvSpPr>
          <p:cNvPr id="302" name="Rectangle 301">
            <a:extLst>
              <a:ext uri="{FF2B5EF4-FFF2-40B4-BE49-F238E27FC236}">
                <a16:creationId xmlns:a16="http://schemas.microsoft.com/office/drawing/2014/main" id="{575A4043-0F14-2C2D-EA33-EEB8B46CD8D6}"/>
              </a:ext>
            </a:extLst>
          </p:cNvPr>
          <p:cNvSpPr>
            <a:spLocks/>
          </p:cNvSpPr>
          <p:nvPr/>
        </p:nvSpPr>
        <p:spPr bwMode="gray">
          <a:xfrm>
            <a:off x="10023468" y="4488933"/>
            <a:ext cx="1737360" cy="284994"/>
          </a:xfrm>
          <a:prstGeom prst="rect">
            <a:avLst/>
          </a:prstGeom>
          <a:solidFill>
            <a:srgbClr val="337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Ukraine</a:t>
            </a:r>
          </a:p>
        </p:txBody>
      </p:sp>
      <p:sp>
        <p:nvSpPr>
          <p:cNvPr id="303" name="Rectangle 302">
            <a:extLst>
              <a:ext uri="{FF2B5EF4-FFF2-40B4-BE49-F238E27FC236}">
                <a16:creationId xmlns:a16="http://schemas.microsoft.com/office/drawing/2014/main" id="{8D91655B-84AD-1CBD-220F-D6E861FC748F}"/>
              </a:ext>
            </a:extLst>
          </p:cNvPr>
          <p:cNvSpPr>
            <a:spLocks/>
          </p:cNvSpPr>
          <p:nvPr/>
        </p:nvSpPr>
        <p:spPr bwMode="gray">
          <a:xfrm>
            <a:off x="10023468" y="3651807"/>
            <a:ext cx="1737360" cy="284994"/>
          </a:xfrm>
          <a:prstGeom prst="rect">
            <a:avLst/>
          </a:prstGeom>
          <a:solidFill>
            <a:srgbClr val="66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South Africa</a:t>
            </a:r>
          </a:p>
        </p:txBody>
      </p:sp>
    </p:spTree>
    <p:extLst>
      <p:ext uri="{BB962C8B-B14F-4D97-AF65-F5344CB8AC3E}">
        <p14:creationId xmlns:p14="http://schemas.microsoft.com/office/powerpoint/2010/main" val="263840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6C8BD-EDED-92D6-F957-21EDBABAC709}"/>
            </a:ext>
          </a:extLst>
        </p:cNvPr>
        <p:cNvGrpSpPr/>
        <p:nvPr/>
      </p:nvGrpSpPr>
      <p:grpSpPr>
        <a:xfrm>
          <a:off x="0" y="0"/>
          <a:ext cx="0" cy="0"/>
          <a:chOff x="0" y="0"/>
          <a:chExt cx="0" cy="0"/>
        </a:xfrm>
      </p:grpSpPr>
      <p:sp>
        <p:nvSpPr>
          <p:cNvPr id="6" name="Rounded Rectangle 6">
            <a:extLst>
              <a:ext uri="{FF2B5EF4-FFF2-40B4-BE49-F238E27FC236}">
                <a16:creationId xmlns:a16="http://schemas.microsoft.com/office/drawing/2014/main" id="{77583748-B3F0-9562-6EDB-8E639D44F828}"/>
              </a:ext>
            </a:extLst>
          </p:cNvPr>
          <p:cNvSpPr/>
          <p:nvPr/>
        </p:nvSpPr>
        <p:spPr>
          <a:xfrm>
            <a:off x="414840" y="1732432"/>
            <a:ext cx="1972993" cy="3062377"/>
          </a:xfrm>
          <a:prstGeom prst="rect">
            <a:avLst/>
          </a:prstGeom>
          <a:solidFill>
            <a:srgbClr val="10384F"/>
          </a:solidFill>
          <a:ln w="9525" cap="flat" cmpd="sng" algn="ctr">
            <a:noFill/>
            <a:prstDash val="solid"/>
          </a:ln>
          <a:effectLst/>
        </p:spPr>
        <p:txBody>
          <a:bodyPr wrap="square" lIns="91416" tIns="45720" rIns="91440" bIns="45720" rtlCol="0" anchor="t">
            <a:spAutoFit/>
          </a:bodyPr>
          <a:lstStyle/>
          <a:p>
            <a:pPr defTabSz="914127">
              <a:spcAft>
                <a:spcPts val="600"/>
              </a:spcAft>
              <a:defRPr/>
            </a:pPr>
            <a:r>
              <a:rPr lang="en-US" sz="1400" b="1" kern="0" dirty="0">
                <a:solidFill>
                  <a:srgbClr val="FFFFFF"/>
                </a:solidFill>
                <a:latin typeface="Arial"/>
                <a:cs typeface="Arial"/>
              </a:rPr>
              <a:t>Patients (N=665)</a:t>
            </a:r>
            <a:endParaRPr lang="en-US" sz="1400" b="1" kern="0" baseline="30000" dirty="0">
              <a:solidFill>
                <a:srgbClr val="FFFFFF"/>
              </a:solidFill>
              <a:latin typeface="Arial"/>
              <a:cs typeface="Arial"/>
            </a:endParaRPr>
          </a:p>
          <a:p>
            <a:pPr marL="269821" indent="-269821" defTabSz="914127">
              <a:spcBef>
                <a:spcPts val="200"/>
              </a:spcBef>
              <a:spcAft>
                <a:spcPts val="200"/>
              </a:spcAft>
              <a:buFont typeface="Arial" panose="020B0604020202020204" pitchFamily="34" charset="0"/>
              <a:buChar char="•"/>
              <a:defRPr/>
            </a:pPr>
            <a:r>
              <a:rPr lang="en-US" sz="1100" kern="0" dirty="0" err="1">
                <a:solidFill>
                  <a:schemeClr val="bg1"/>
                </a:solidFill>
                <a:latin typeface="Arial"/>
                <a:cs typeface="Arial"/>
              </a:rPr>
              <a:t>mHSPC</a:t>
            </a:r>
            <a:r>
              <a:rPr lang="en-US" sz="1100" kern="0" baseline="30000" dirty="0" err="1">
                <a:solidFill>
                  <a:schemeClr val="bg1"/>
                </a:solidFill>
                <a:latin typeface="Arial"/>
                <a:cs typeface="Arial"/>
              </a:rPr>
              <a:t>a</a:t>
            </a:r>
            <a:endParaRPr lang="en-US" sz="1100" kern="0" baseline="30000" dirty="0">
              <a:solidFill>
                <a:schemeClr val="bg1"/>
              </a:solidFill>
              <a:latin typeface="Arial"/>
              <a:cs typeface="Arial"/>
            </a:endParaRPr>
          </a:p>
          <a:p>
            <a:pPr marL="269821" indent="-269821" defTabSz="914127">
              <a:spcBef>
                <a:spcPts val="200"/>
              </a:spcBef>
              <a:spcAft>
                <a:spcPts val="200"/>
              </a:spcAft>
              <a:buFont typeface="Arial" panose="020B0604020202020204" pitchFamily="34" charset="0"/>
              <a:buChar char="•"/>
              <a:defRPr/>
            </a:pPr>
            <a:r>
              <a:rPr lang="en-US" sz="1100" kern="0" dirty="0">
                <a:solidFill>
                  <a:schemeClr val="bg1"/>
                </a:solidFill>
                <a:latin typeface="Arial"/>
                <a:cs typeface="Arial"/>
              </a:rPr>
              <a:t>Histologically or cytologically confirmed adenocarcinoma of the prostate</a:t>
            </a:r>
          </a:p>
          <a:p>
            <a:pPr marL="269821" indent="-269821" defTabSz="914127">
              <a:spcBef>
                <a:spcPts val="200"/>
              </a:spcBef>
              <a:spcAft>
                <a:spcPts val="200"/>
              </a:spcAft>
              <a:buFont typeface="Arial" panose="020B0604020202020204" pitchFamily="34" charset="0"/>
              <a:buChar char="•"/>
              <a:defRPr/>
            </a:pPr>
            <a:r>
              <a:rPr lang="en-US" sz="1100" kern="0" dirty="0">
                <a:solidFill>
                  <a:schemeClr val="bg1"/>
                </a:solidFill>
                <a:latin typeface="Arial"/>
                <a:cs typeface="Arial"/>
              </a:rPr>
              <a:t>ECOG PS: 0-2</a:t>
            </a:r>
          </a:p>
          <a:p>
            <a:pPr marL="113643" indent="-113643" defTabSz="914127">
              <a:spcAft>
                <a:spcPts val="600"/>
              </a:spcAft>
              <a:buFont typeface="Arial" panose="020B0604020202020204" pitchFamily="34" charset="0"/>
              <a:buChar char="•"/>
              <a:defRPr/>
            </a:pPr>
            <a:endParaRPr lang="en-US" sz="1400" kern="0" dirty="0">
              <a:solidFill>
                <a:srgbClr val="FFFFFF"/>
              </a:solidFill>
              <a:latin typeface="Arial"/>
              <a:cs typeface="Arial"/>
            </a:endParaRPr>
          </a:p>
          <a:p>
            <a:pPr defTabSz="914127">
              <a:spcAft>
                <a:spcPts val="600"/>
              </a:spcAft>
              <a:defRPr/>
            </a:pPr>
            <a:r>
              <a:rPr lang="en-US" sz="1400" kern="0" dirty="0">
                <a:solidFill>
                  <a:srgbClr val="FFFFFF"/>
                </a:solidFill>
                <a:latin typeface="Arial"/>
                <a:cs typeface="Arial"/>
              </a:rPr>
              <a:t>Stratification Factors:</a:t>
            </a:r>
          </a:p>
          <a:p>
            <a:pPr marL="269821" indent="-269821" defTabSz="914127">
              <a:spcBef>
                <a:spcPts val="200"/>
              </a:spcBef>
              <a:spcAft>
                <a:spcPts val="200"/>
              </a:spcAft>
              <a:buFont typeface="Arial" panose="020B0604020202020204" pitchFamily="34" charset="0"/>
              <a:buChar char="•"/>
              <a:defRPr/>
            </a:pPr>
            <a:r>
              <a:rPr lang="en-US" sz="1100" kern="0" dirty="0">
                <a:solidFill>
                  <a:schemeClr val="bg1"/>
                </a:solidFill>
                <a:latin typeface="Arial"/>
                <a:cs typeface="Arial"/>
              </a:rPr>
              <a:t>Visceral metastases (accessed by central review): present/absent </a:t>
            </a:r>
          </a:p>
          <a:p>
            <a:pPr marL="269821" indent="-269821" defTabSz="914127">
              <a:spcBef>
                <a:spcPts val="200"/>
              </a:spcBef>
              <a:spcAft>
                <a:spcPts val="200"/>
              </a:spcAft>
              <a:buFont typeface="Arial" panose="020B0604020202020204" pitchFamily="34" charset="0"/>
              <a:buChar char="•"/>
              <a:defRPr/>
            </a:pPr>
            <a:r>
              <a:rPr lang="en-US" sz="1100" kern="0" dirty="0">
                <a:solidFill>
                  <a:schemeClr val="bg1"/>
                </a:solidFill>
                <a:latin typeface="Arial"/>
                <a:cs typeface="Arial"/>
              </a:rPr>
              <a:t>Prior local therapy: Yes/No</a:t>
            </a:r>
          </a:p>
        </p:txBody>
      </p:sp>
      <p:grpSp>
        <p:nvGrpSpPr>
          <p:cNvPr id="8" name="Group 7">
            <a:extLst>
              <a:ext uri="{FF2B5EF4-FFF2-40B4-BE49-F238E27FC236}">
                <a16:creationId xmlns:a16="http://schemas.microsoft.com/office/drawing/2014/main" id="{C9FE29EB-02D1-5BA1-F0AC-5C7E2860521C}"/>
              </a:ext>
            </a:extLst>
          </p:cNvPr>
          <p:cNvGrpSpPr/>
          <p:nvPr/>
        </p:nvGrpSpPr>
        <p:grpSpPr>
          <a:xfrm>
            <a:off x="2891906" y="2104135"/>
            <a:ext cx="1220704" cy="2625456"/>
            <a:chOff x="3915102" y="2490552"/>
            <a:chExt cx="1220704" cy="2603415"/>
          </a:xfrm>
        </p:grpSpPr>
        <p:sp>
          <p:nvSpPr>
            <p:cNvPr id="9" name="Rounded Rectangle 7">
              <a:extLst>
                <a:ext uri="{FF2B5EF4-FFF2-40B4-BE49-F238E27FC236}">
                  <a16:creationId xmlns:a16="http://schemas.microsoft.com/office/drawing/2014/main" id="{00D169C3-D852-E44A-2173-2E2C5892455E}"/>
                </a:ext>
              </a:extLst>
            </p:cNvPr>
            <p:cNvSpPr/>
            <p:nvPr/>
          </p:nvSpPr>
          <p:spPr>
            <a:xfrm>
              <a:off x="3915102" y="2490552"/>
              <a:ext cx="1220704" cy="821049"/>
            </a:xfrm>
            <a:prstGeom prst="rect">
              <a:avLst/>
            </a:prstGeom>
            <a:solidFill>
              <a:srgbClr val="0091DF"/>
            </a:solidFill>
            <a:ln w="9525" cap="flat" cmpd="sng" algn="ctr">
              <a:noFill/>
              <a:prstDash val="solid"/>
            </a:ln>
            <a:effectLst/>
          </p:spPr>
          <p:txBody>
            <a:bodyPr rtlCol="0" anchor="ctr">
              <a:noAutofit/>
            </a:bodyPr>
            <a:lstStyle/>
            <a:p>
              <a:pPr algn="ctr" defTabSz="914127">
                <a:defRPr/>
              </a:pPr>
              <a:r>
                <a:rPr lang="en-US" sz="1200" b="1" kern="0" dirty="0">
                  <a:solidFill>
                    <a:srgbClr val="FFFFFF"/>
                  </a:solidFill>
                  <a:latin typeface="Arial"/>
                  <a:cs typeface="Arial"/>
                </a:rPr>
                <a:t>N=446</a:t>
              </a:r>
            </a:p>
            <a:p>
              <a:pPr algn="ctr" defTabSz="914127">
                <a:defRPr/>
              </a:pPr>
              <a:r>
                <a:rPr lang="en-US" sz="1200" b="1" kern="0" dirty="0">
                  <a:solidFill>
                    <a:srgbClr val="FFFFFF"/>
                  </a:solidFill>
                  <a:latin typeface="Arial"/>
                  <a:cs typeface="Arial"/>
                </a:rPr>
                <a:t>Darolutamide 600 mg bid</a:t>
              </a:r>
              <a:br>
                <a:rPr lang="en-US" sz="1200" b="1" kern="0" dirty="0">
                  <a:solidFill>
                    <a:srgbClr val="FFFFFF"/>
                  </a:solidFill>
                  <a:latin typeface="Arial"/>
                  <a:cs typeface="Arial"/>
                </a:rPr>
              </a:br>
              <a:r>
                <a:rPr lang="en-US" sz="1200" b="1" kern="0" dirty="0">
                  <a:solidFill>
                    <a:srgbClr val="FFFFFF"/>
                  </a:solidFill>
                  <a:latin typeface="Arial"/>
                  <a:cs typeface="Arial"/>
                </a:rPr>
                <a:t>+ ADT </a:t>
              </a:r>
              <a:endParaRPr lang="en-US" sz="1200" b="1" kern="0" baseline="30000" dirty="0">
                <a:solidFill>
                  <a:srgbClr val="FFFFFF"/>
                </a:solidFill>
                <a:latin typeface="Arial"/>
                <a:cs typeface="Arial"/>
              </a:endParaRPr>
            </a:p>
          </p:txBody>
        </p:sp>
        <p:sp>
          <p:nvSpPr>
            <p:cNvPr id="10" name="Rounded Rectangle 8">
              <a:extLst>
                <a:ext uri="{FF2B5EF4-FFF2-40B4-BE49-F238E27FC236}">
                  <a16:creationId xmlns:a16="http://schemas.microsoft.com/office/drawing/2014/main" id="{0AC16A6E-A355-47CB-BCBF-3335F82A60AC}"/>
                </a:ext>
              </a:extLst>
            </p:cNvPr>
            <p:cNvSpPr/>
            <p:nvPr/>
          </p:nvSpPr>
          <p:spPr>
            <a:xfrm>
              <a:off x="3915102" y="4272918"/>
              <a:ext cx="1220704" cy="821049"/>
            </a:xfrm>
            <a:prstGeom prst="rect">
              <a:avLst/>
            </a:prstGeom>
            <a:solidFill>
              <a:schemeClr val="bg1">
                <a:lumMod val="50000"/>
              </a:schemeClr>
            </a:solidFill>
            <a:ln w="25400" cap="flat" cmpd="sng" algn="ctr">
              <a:noFill/>
              <a:prstDash val="solid"/>
            </a:ln>
            <a:effectLst/>
          </p:spPr>
          <p:txBody>
            <a:bodyPr rtlCol="0" anchor="ctr"/>
            <a:lstStyle/>
            <a:p>
              <a:pPr algn="ctr" defTabSz="914127">
                <a:defRPr/>
              </a:pPr>
              <a:r>
                <a:rPr lang="en-US" sz="1200" b="1" kern="0" dirty="0">
                  <a:solidFill>
                    <a:srgbClr val="FFFFFF"/>
                  </a:solidFill>
                  <a:latin typeface="Arial"/>
                  <a:cs typeface="Arial"/>
                </a:rPr>
                <a:t>N=223</a:t>
              </a:r>
            </a:p>
            <a:p>
              <a:pPr algn="ctr" defTabSz="914127">
                <a:defRPr/>
              </a:pPr>
              <a:r>
                <a:rPr lang="en-US" sz="1200" b="1" kern="0" dirty="0">
                  <a:solidFill>
                    <a:srgbClr val="FFFFFF"/>
                  </a:solidFill>
                  <a:latin typeface="Arial"/>
                  <a:cs typeface="Arial"/>
                </a:rPr>
                <a:t>Placebo </a:t>
              </a:r>
              <a:br>
                <a:rPr lang="en-US" sz="1200" b="1" kern="0" dirty="0">
                  <a:solidFill>
                    <a:srgbClr val="FFFFFF"/>
                  </a:solidFill>
                  <a:latin typeface="Arial"/>
                  <a:cs typeface="Arial"/>
                </a:rPr>
              </a:br>
              <a:r>
                <a:rPr lang="en-US" sz="1200" b="1" kern="0" dirty="0">
                  <a:solidFill>
                    <a:srgbClr val="FFFFFF"/>
                  </a:solidFill>
                  <a:latin typeface="Arial"/>
                  <a:cs typeface="Arial"/>
                </a:rPr>
                <a:t>+ ADT</a:t>
              </a:r>
            </a:p>
          </p:txBody>
        </p:sp>
      </p:grpSp>
      <p:cxnSp>
        <p:nvCxnSpPr>
          <p:cNvPr id="11" name="Elbow Connector 11">
            <a:extLst>
              <a:ext uri="{FF2B5EF4-FFF2-40B4-BE49-F238E27FC236}">
                <a16:creationId xmlns:a16="http://schemas.microsoft.com/office/drawing/2014/main" id="{9A2FBDD4-FE57-F4B3-FF78-A20C02293133}"/>
              </a:ext>
            </a:extLst>
          </p:cNvPr>
          <p:cNvCxnSpPr>
            <a:cxnSpLocks/>
            <a:stCxn id="6" idx="3"/>
            <a:endCxn id="9" idx="1"/>
          </p:cNvCxnSpPr>
          <p:nvPr/>
        </p:nvCxnSpPr>
        <p:spPr>
          <a:xfrm flipV="1">
            <a:off x="2387833" y="2518135"/>
            <a:ext cx="504073" cy="745486"/>
          </a:xfrm>
          <a:prstGeom prst="bentConnector3">
            <a:avLst>
              <a:gd name="adj1" fmla="val 50000"/>
            </a:avLst>
          </a:prstGeom>
          <a:noFill/>
          <a:ln w="12700" cap="flat" cmpd="sng" algn="ctr">
            <a:solidFill>
              <a:srgbClr val="10384F"/>
            </a:solidFill>
            <a:prstDash val="solid"/>
            <a:tailEnd type="triangle" w="lg" len="lg"/>
          </a:ln>
          <a:effectLst/>
        </p:spPr>
      </p:cxnSp>
      <p:cxnSp>
        <p:nvCxnSpPr>
          <p:cNvPr id="12" name="Elbow Connector 14">
            <a:extLst>
              <a:ext uri="{FF2B5EF4-FFF2-40B4-BE49-F238E27FC236}">
                <a16:creationId xmlns:a16="http://schemas.microsoft.com/office/drawing/2014/main" id="{0812CB54-FE3E-FF0A-659B-7FC59B2B5A17}"/>
              </a:ext>
            </a:extLst>
          </p:cNvPr>
          <p:cNvCxnSpPr>
            <a:cxnSpLocks/>
            <a:endCxn id="10" idx="1"/>
          </p:cNvCxnSpPr>
          <p:nvPr/>
        </p:nvCxnSpPr>
        <p:spPr>
          <a:xfrm rot="16200000" flipH="1">
            <a:off x="2373365" y="3797050"/>
            <a:ext cx="805828" cy="231254"/>
          </a:xfrm>
          <a:prstGeom prst="bentConnector2">
            <a:avLst/>
          </a:prstGeom>
          <a:noFill/>
          <a:ln w="12700" cap="flat" cmpd="sng" algn="ctr">
            <a:solidFill>
              <a:srgbClr val="10384F"/>
            </a:solidFill>
            <a:prstDash val="solid"/>
            <a:tailEnd type="triangle" w="lg" len="lg"/>
          </a:ln>
          <a:effectLst/>
        </p:spPr>
      </p:cxnSp>
      <p:cxnSp>
        <p:nvCxnSpPr>
          <p:cNvPr id="13" name="Elbow Connector 22">
            <a:extLst>
              <a:ext uri="{FF2B5EF4-FFF2-40B4-BE49-F238E27FC236}">
                <a16:creationId xmlns:a16="http://schemas.microsoft.com/office/drawing/2014/main" id="{F73B0B9F-A4B9-2EC0-1121-1058EBE2003D}"/>
              </a:ext>
            </a:extLst>
          </p:cNvPr>
          <p:cNvCxnSpPr>
            <a:cxnSpLocks/>
            <a:stCxn id="9" idx="3"/>
          </p:cNvCxnSpPr>
          <p:nvPr/>
        </p:nvCxnSpPr>
        <p:spPr>
          <a:xfrm>
            <a:off x="4112610" y="2518135"/>
            <a:ext cx="741295" cy="750815"/>
          </a:xfrm>
          <a:prstGeom prst="bentConnector3">
            <a:avLst>
              <a:gd name="adj1" fmla="val 50000"/>
            </a:avLst>
          </a:prstGeom>
          <a:noFill/>
          <a:ln w="12700" cap="flat" cmpd="sng" algn="ctr">
            <a:solidFill>
              <a:srgbClr val="10384F"/>
            </a:solidFill>
            <a:prstDash val="solid"/>
            <a:tailEnd type="triangle" w="lg" len="lg"/>
          </a:ln>
          <a:effectLst/>
        </p:spPr>
      </p:cxnSp>
      <p:sp>
        <p:nvSpPr>
          <p:cNvPr id="15" name="TextBox 14">
            <a:extLst>
              <a:ext uri="{FF2B5EF4-FFF2-40B4-BE49-F238E27FC236}">
                <a16:creationId xmlns:a16="http://schemas.microsoft.com/office/drawing/2014/main" id="{6CE216FC-B6E9-6893-48F9-7EBBCADD9272}"/>
              </a:ext>
            </a:extLst>
          </p:cNvPr>
          <p:cNvSpPr txBox="1"/>
          <p:nvPr/>
        </p:nvSpPr>
        <p:spPr>
          <a:xfrm>
            <a:off x="2460859" y="3048218"/>
            <a:ext cx="1147678" cy="461545"/>
          </a:xfrm>
          <a:prstGeom prst="rect">
            <a:avLst/>
          </a:prstGeom>
          <a:solidFill>
            <a:schemeClr val="tx1">
              <a:lumMod val="10000"/>
              <a:lumOff val="90000"/>
            </a:schemeClr>
          </a:solidFill>
          <a:ln>
            <a:noFill/>
          </a:ln>
        </p:spPr>
        <p:txBody>
          <a:bodyPr wrap="square" lIns="0" rIns="0" rtlCol="0" anchor="ctr" anchorCtr="0">
            <a:spAutoFit/>
          </a:bodyPr>
          <a:lstStyle/>
          <a:p>
            <a:pPr algn="ctr" defTabSz="914127">
              <a:defRPr/>
            </a:pPr>
            <a:r>
              <a:rPr lang="en-US" sz="1200" b="1" kern="0" dirty="0">
                <a:solidFill>
                  <a:prstClr val="black"/>
                </a:solidFill>
                <a:latin typeface="Arial"/>
                <a:cs typeface="Arial"/>
              </a:rPr>
              <a:t>2:1 </a:t>
            </a:r>
            <a:br>
              <a:rPr lang="en-US" sz="1200" b="1" kern="0" dirty="0">
                <a:solidFill>
                  <a:prstClr val="black"/>
                </a:solidFill>
                <a:latin typeface="Arial"/>
                <a:cs typeface="Arial"/>
              </a:rPr>
            </a:br>
            <a:r>
              <a:rPr lang="en-US" sz="1200" b="1" kern="0" dirty="0">
                <a:solidFill>
                  <a:prstClr val="black"/>
                </a:solidFill>
                <a:latin typeface="Arial"/>
                <a:cs typeface="Arial"/>
              </a:rPr>
              <a:t>randomization</a:t>
            </a:r>
          </a:p>
        </p:txBody>
      </p:sp>
      <p:grpSp>
        <p:nvGrpSpPr>
          <p:cNvPr id="17" name="Group 16">
            <a:extLst>
              <a:ext uri="{FF2B5EF4-FFF2-40B4-BE49-F238E27FC236}">
                <a16:creationId xmlns:a16="http://schemas.microsoft.com/office/drawing/2014/main" id="{0734ECD2-21E1-7C50-F7A9-E6A207BF14E6}"/>
              </a:ext>
            </a:extLst>
          </p:cNvPr>
          <p:cNvGrpSpPr/>
          <p:nvPr/>
        </p:nvGrpSpPr>
        <p:grpSpPr>
          <a:xfrm>
            <a:off x="8295149" y="2104135"/>
            <a:ext cx="1220704" cy="2626240"/>
            <a:chOff x="8312817" y="2490552"/>
            <a:chExt cx="1220704" cy="2619120"/>
          </a:xfrm>
        </p:grpSpPr>
        <p:sp>
          <p:nvSpPr>
            <p:cNvPr id="18" name="Rounded Rectangle 7">
              <a:extLst>
                <a:ext uri="{FF2B5EF4-FFF2-40B4-BE49-F238E27FC236}">
                  <a16:creationId xmlns:a16="http://schemas.microsoft.com/office/drawing/2014/main" id="{8F5E90F4-581B-651D-E95B-6ACE89F78E1C}"/>
                </a:ext>
              </a:extLst>
            </p:cNvPr>
            <p:cNvSpPr/>
            <p:nvPr/>
          </p:nvSpPr>
          <p:spPr>
            <a:xfrm>
              <a:off x="8312817" y="2490552"/>
              <a:ext cx="1220704" cy="825756"/>
            </a:xfrm>
            <a:prstGeom prst="rect">
              <a:avLst/>
            </a:prstGeom>
            <a:solidFill>
              <a:srgbClr val="0091DF"/>
            </a:solidFill>
            <a:ln w="9525" cap="flat" cmpd="sng" algn="ctr">
              <a:noFill/>
              <a:prstDash val="solid"/>
            </a:ln>
            <a:effectLst/>
          </p:spPr>
          <p:txBody>
            <a:bodyPr rtlCol="0" anchor="ctr">
              <a:normAutofit/>
            </a:bodyPr>
            <a:lstStyle/>
            <a:p>
              <a:pPr algn="ctr" defTabSz="914127">
                <a:defRPr/>
              </a:pPr>
              <a:r>
                <a:rPr lang="en-US" sz="1200" b="1" kern="0" dirty="0">
                  <a:solidFill>
                    <a:srgbClr val="FFFFFF"/>
                  </a:solidFill>
                  <a:latin typeface="Arial"/>
                  <a:cs typeface="Arial"/>
                </a:rPr>
                <a:t>Open-label darolutamide</a:t>
              </a:r>
              <a:endParaRPr lang="en-US" sz="1200" b="1" kern="0" baseline="30000" dirty="0">
                <a:solidFill>
                  <a:srgbClr val="FFFFFF"/>
                </a:solidFill>
                <a:latin typeface="Arial"/>
                <a:cs typeface="Arial"/>
              </a:endParaRPr>
            </a:p>
          </p:txBody>
        </p:sp>
        <p:sp>
          <p:nvSpPr>
            <p:cNvPr id="19" name="Rounded Rectangle 7">
              <a:extLst>
                <a:ext uri="{FF2B5EF4-FFF2-40B4-BE49-F238E27FC236}">
                  <a16:creationId xmlns:a16="http://schemas.microsoft.com/office/drawing/2014/main" id="{B4427FD9-F3BF-858E-B7CD-8C32686CF3E7}"/>
                </a:ext>
              </a:extLst>
            </p:cNvPr>
            <p:cNvSpPr/>
            <p:nvPr/>
          </p:nvSpPr>
          <p:spPr>
            <a:xfrm>
              <a:off x="8312817" y="4283917"/>
              <a:ext cx="1220704" cy="825755"/>
            </a:xfrm>
            <a:prstGeom prst="rect">
              <a:avLst/>
            </a:prstGeom>
            <a:solidFill>
              <a:srgbClr val="0091DF"/>
            </a:solidFill>
            <a:ln w="9525" cap="flat" cmpd="sng" algn="ctr">
              <a:noFill/>
              <a:prstDash val="solid"/>
            </a:ln>
            <a:effectLst/>
          </p:spPr>
          <p:txBody>
            <a:bodyPr rtlCol="0" anchor="ctr">
              <a:noAutofit/>
            </a:bodyPr>
            <a:lstStyle/>
            <a:p>
              <a:pPr algn="ctr" defTabSz="914127">
                <a:defRPr/>
              </a:pPr>
              <a:r>
                <a:rPr lang="en-US" sz="1200" b="1" kern="0" dirty="0">
                  <a:solidFill>
                    <a:srgbClr val="FFFFFF"/>
                  </a:solidFill>
                  <a:latin typeface="Arial"/>
                  <a:cs typeface="Arial"/>
                </a:rPr>
                <a:t>Crossover to open-label darolutamide</a:t>
              </a:r>
              <a:endParaRPr lang="en-US" sz="1200" b="1" kern="0" baseline="30000" dirty="0">
                <a:solidFill>
                  <a:srgbClr val="FFFFFF"/>
                </a:solidFill>
                <a:latin typeface="Arial"/>
                <a:cs typeface="Arial"/>
              </a:endParaRPr>
            </a:p>
          </p:txBody>
        </p:sp>
      </p:grpSp>
      <p:cxnSp>
        <p:nvCxnSpPr>
          <p:cNvPr id="20" name="Elbow Connector 24">
            <a:extLst>
              <a:ext uri="{FF2B5EF4-FFF2-40B4-BE49-F238E27FC236}">
                <a16:creationId xmlns:a16="http://schemas.microsoft.com/office/drawing/2014/main" id="{5EE16192-42C9-FB36-4E5B-51CAB623EEB5}"/>
              </a:ext>
            </a:extLst>
          </p:cNvPr>
          <p:cNvCxnSpPr>
            <a:cxnSpLocks/>
          </p:cNvCxnSpPr>
          <p:nvPr/>
        </p:nvCxnSpPr>
        <p:spPr>
          <a:xfrm>
            <a:off x="7211024" y="3275097"/>
            <a:ext cx="1084125" cy="958509"/>
          </a:xfrm>
          <a:prstGeom prst="bentConnector3">
            <a:avLst>
              <a:gd name="adj1" fmla="val 50000"/>
            </a:avLst>
          </a:prstGeom>
          <a:noFill/>
          <a:ln w="12700" cap="flat" cmpd="sng" algn="ctr">
            <a:solidFill>
              <a:srgbClr val="10384F"/>
            </a:solidFill>
            <a:prstDash val="solid"/>
            <a:tailEnd type="triangle" w="lg" len="lg"/>
          </a:ln>
          <a:effectLst/>
        </p:spPr>
      </p:cxnSp>
      <p:cxnSp>
        <p:nvCxnSpPr>
          <p:cNvPr id="21" name="Elbow Connector 24">
            <a:extLst>
              <a:ext uri="{FF2B5EF4-FFF2-40B4-BE49-F238E27FC236}">
                <a16:creationId xmlns:a16="http://schemas.microsoft.com/office/drawing/2014/main" id="{B8E7A4FB-5696-9D21-7DCC-64AA7F43AB9B}"/>
              </a:ext>
            </a:extLst>
          </p:cNvPr>
          <p:cNvCxnSpPr>
            <a:cxnSpLocks/>
            <a:endCxn id="18" idx="1"/>
          </p:cNvCxnSpPr>
          <p:nvPr/>
        </p:nvCxnSpPr>
        <p:spPr>
          <a:xfrm flipV="1">
            <a:off x="7211024" y="2518135"/>
            <a:ext cx="1084125" cy="756962"/>
          </a:xfrm>
          <a:prstGeom prst="bentConnector3">
            <a:avLst>
              <a:gd name="adj1" fmla="val 50000"/>
            </a:avLst>
          </a:prstGeom>
          <a:noFill/>
          <a:ln w="12700" cap="flat" cmpd="sng" algn="ctr">
            <a:solidFill>
              <a:srgbClr val="10384F"/>
            </a:solidFill>
            <a:prstDash val="solid"/>
            <a:tailEnd type="triangle" w="lg" len="lg"/>
          </a:ln>
          <a:effectLst/>
        </p:spPr>
      </p:cxnSp>
      <p:cxnSp>
        <p:nvCxnSpPr>
          <p:cNvPr id="22" name="Elbow Connector 24">
            <a:extLst>
              <a:ext uri="{FF2B5EF4-FFF2-40B4-BE49-F238E27FC236}">
                <a16:creationId xmlns:a16="http://schemas.microsoft.com/office/drawing/2014/main" id="{6A17EB85-4B1B-F134-18BD-BCE203ECBF20}"/>
              </a:ext>
            </a:extLst>
          </p:cNvPr>
          <p:cNvCxnSpPr>
            <a:cxnSpLocks/>
            <a:stCxn id="19" idx="3"/>
          </p:cNvCxnSpPr>
          <p:nvPr/>
        </p:nvCxnSpPr>
        <p:spPr>
          <a:xfrm flipV="1">
            <a:off x="9515853" y="3268950"/>
            <a:ext cx="443452" cy="1047425"/>
          </a:xfrm>
          <a:prstGeom prst="bentConnector3">
            <a:avLst>
              <a:gd name="adj1" fmla="val 50000"/>
            </a:avLst>
          </a:prstGeom>
          <a:noFill/>
          <a:ln w="12700" cap="flat" cmpd="sng" algn="ctr">
            <a:solidFill>
              <a:srgbClr val="10384F"/>
            </a:solidFill>
            <a:prstDash val="solid"/>
            <a:tailEnd type="triangle" w="lg" len="lg"/>
          </a:ln>
          <a:effectLst/>
        </p:spPr>
      </p:cxnSp>
      <p:cxnSp>
        <p:nvCxnSpPr>
          <p:cNvPr id="23" name="Elbow Connector 24">
            <a:extLst>
              <a:ext uri="{FF2B5EF4-FFF2-40B4-BE49-F238E27FC236}">
                <a16:creationId xmlns:a16="http://schemas.microsoft.com/office/drawing/2014/main" id="{9ACF7A89-57AC-397B-079C-522F7843CB3C}"/>
              </a:ext>
            </a:extLst>
          </p:cNvPr>
          <p:cNvCxnSpPr>
            <a:cxnSpLocks/>
            <a:stCxn id="18" idx="3"/>
          </p:cNvCxnSpPr>
          <p:nvPr/>
        </p:nvCxnSpPr>
        <p:spPr>
          <a:xfrm>
            <a:off x="9515853" y="2518136"/>
            <a:ext cx="443452" cy="750814"/>
          </a:xfrm>
          <a:prstGeom prst="bentConnector3">
            <a:avLst>
              <a:gd name="adj1" fmla="val 50000"/>
            </a:avLst>
          </a:prstGeom>
          <a:noFill/>
          <a:ln w="12700" cap="flat" cmpd="sng" algn="ctr">
            <a:solidFill>
              <a:srgbClr val="10384F"/>
            </a:solidFill>
            <a:prstDash val="solid"/>
            <a:tailEnd type="triangle" w="lg" len="lg"/>
          </a:ln>
          <a:effectLst/>
        </p:spPr>
      </p:cxnSp>
      <p:sp>
        <p:nvSpPr>
          <p:cNvPr id="24" name="TextBox 23">
            <a:extLst>
              <a:ext uri="{FF2B5EF4-FFF2-40B4-BE49-F238E27FC236}">
                <a16:creationId xmlns:a16="http://schemas.microsoft.com/office/drawing/2014/main" id="{6E363897-DF72-77AA-84A1-7638B2AAD94B}"/>
              </a:ext>
            </a:extLst>
          </p:cNvPr>
          <p:cNvSpPr txBox="1"/>
          <p:nvPr/>
        </p:nvSpPr>
        <p:spPr>
          <a:xfrm>
            <a:off x="414841" y="1224365"/>
            <a:ext cx="6814280" cy="276999"/>
          </a:xfrm>
          <a:prstGeom prst="rect">
            <a:avLst/>
          </a:prstGeom>
          <a:solidFill>
            <a:schemeClr val="bg1"/>
          </a:solidFill>
          <a:effectLst>
            <a:outerShdw dist="25400" dir="5400000" algn="ctr" rotWithShape="0">
              <a:schemeClr val="tx1"/>
            </a:outerShdw>
          </a:effectLst>
        </p:spPr>
        <p:txBody>
          <a:bodyPr wrap="square" rtlCol="0">
            <a:spAutoFit/>
          </a:bodyPr>
          <a:lstStyle/>
          <a:p>
            <a:pPr algn="ctr" defTabSz="914127">
              <a:defRPr/>
            </a:pPr>
            <a:r>
              <a:rPr lang="en-US" sz="1200" b="1" kern="0" dirty="0">
                <a:latin typeface="Arial"/>
                <a:cs typeface="Arial"/>
              </a:rPr>
              <a:t>Double-blind phase – until primary analysis </a:t>
            </a:r>
          </a:p>
        </p:txBody>
      </p:sp>
      <p:sp>
        <p:nvSpPr>
          <p:cNvPr id="25" name="TextBox 24">
            <a:extLst>
              <a:ext uri="{FF2B5EF4-FFF2-40B4-BE49-F238E27FC236}">
                <a16:creationId xmlns:a16="http://schemas.microsoft.com/office/drawing/2014/main" id="{6A991B87-8BA7-95F1-BA97-DF926FDB6F94}"/>
              </a:ext>
            </a:extLst>
          </p:cNvPr>
          <p:cNvSpPr txBox="1"/>
          <p:nvPr/>
        </p:nvSpPr>
        <p:spPr>
          <a:xfrm>
            <a:off x="7702550" y="1224365"/>
            <a:ext cx="3875169" cy="276999"/>
          </a:xfrm>
          <a:prstGeom prst="rect">
            <a:avLst/>
          </a:prstGeom>
          <a:solidFill>
            <a:schemeClr val="bg1"/>
          </a:solidFill>
          <a:effectLst>
            <a:outerShdw dist="25400" dir="5400000" algn="ctr" rotWithShape="0">
              <a:schemeClr val="tx1"/>
            </a:outerShdw>
          </a:effectLst>
        </p:spPr>
        <p:txBody>
          <a:bodyPr wrap="square" rtlCol="0">
            <a:spAutoFit/>
          </a:bodyPr>
          <a:lstStyle/>
          <a:p>
            <a:pPr algn="ctr" defTabSz="914127">
              <a:defRPr/>
            </a:pPr>
            <a:r>
              <a:rPr lang="en-US" sz="1200" b="1" kern="0" dirty="0">
                <a:latin typeface="Arial"/>
                <a:cs typeface="Arial"/>
              </a:rPr>
              <a:t>Open-label phase – until final analysis</a:t>
            </a:r>
          </a:p>
        </p:txBody>
      </p:sp>
      <p:sp>
        <p:nvSpPr>
          <p:cNvPr id="30" name="Title 1">
            <a:extLst>
              <a:ext uri="{FF2B5EF4-FFF2-40B4-BE49-F238E27FC236}">
                <a16:creationId xmlns:a16="http://schemas.microsoft.com/office/drawing/2014/main" id="{6069CAB7-8239-8F8E-F5ED-03885FDECCF9}"/>
              </a:ext>
            </a:extLst>
          </p:cNvPr>
          <p:cNvSpPr>
            <a:spLocks noGrp="1"/>
          </p:cNvSpPr>
          <p:nvPr>
            <p:ph type="title"/>
          </p:nvPr>
        </p:nvSpPr>
        <p:spPr/>
        <p:txBody>
          <a:bodyPr anchor="ctr"/>
          <a:lstStyle/>
          <a:p>
            <a:r>
              <a:rPr lang="en-US" altLang="en-US" dirty="0"/>
              <a:t>ARANOTE Study Design</a:t>
            </a:r>
            <a:r>
              <a:rPr lang="en-US" altLang="en-US" baseline="30000" dirty="0"/>
              <a:t>1,2</a:t>
            </a:r>
            <a:endParaRPr lang="en-US" baseline="30000" dirty="0"/>
          </a:p>
        </p:txBody>
      </p:sp>
      <p:sp>
        <p:nvSpPr>
          <p:cNvPr id="27" name="Text Placeholder 16">
            <a:extLst>
              <a:ext uri="{FF2B5EF4-FFF2-40B4-BE49-F238E27FC236}">
                <a16:creationId xmlns:a16="http://schemas.microsoft.com/office/drawing/2014/main" id="{3A08B2E8-D40D-6AF4-B2AA-9D8E30656183}"/>
              </a:ext>
            </a:extLst>
          </p:cNvPr>
          <p:cNvSpPr>
            <a:spLocks noGrp="1"/>
          </p:cNvSpPr>
          <p:nvPr>
            <p:ph type="body" sz="quarter" idx="4294967295"/>
          </p:nvPr>
        </p:nvSpPr>
        <p:spPr>
          <a:xfrm>
            <a:off x="319590" y="4910892"/>
            <a:ext cx="2572316" cy="333576"/>
          </a:xfrm>
        </p:spPr>
        <p:txBody>
          <a:bodyPr/>
          <a:lstStyle/>
          <a:p>
            <a:pPr marL="0" lvl="1" indent="0" defTabSz="914127">
              <a:spcBef>
                <a:spcPts val="600"/>
              </a:spcBef>
              <a:spcAft>
                <a:spcPts val="0"/>
              </a:spcAft>
              <a:buNone/>
              <a:tabLst>
                <a:tab pos="3486150" algn="l"/>
              </a:tabLst>
              <a:defRPr/>
            </a:pPr>
            <a:r>
              <a:rPr lang="en-US" sz="1200" kern="0" dirty="0"/>
              <a:t>ClinicalTrials.gov: NCT04736199</a:t>
            </a:r>
            <a:endParaRPr lang="en-US" sz="1200" dirty="0"/>
          </a:p>
        </p:txBody>
      </p:sp>
      <p:sp>
        <p:nvSpPr>
          <p:cNvPr id="31" name="Footer Placeholder 4">
            <a:extLst>
              <a:ext uri="{FF2B5EF4-FFF2-40B4-BE49-F238E27FC236}">
                <a16:creationId xmlns:a16="http://schemas.microsoft.com/office/drawing/2014/main" id="{C5B09F73-B410-2CBC-7FAC-8E6EAAB53265}"/>
              </a:ext>
            </a:extLst>
          </p:cNvPr>
          <p:cNvSpPr txBox="1">
            <a:spLocks/>
          </p:cNvSpPr>
          <p:nvPr/>
        </p:nvSpPr>
        <p:spPr bwMode="gray">
          <a:xfrm>
            <a:off x="402140" y="6474412"/>
            <a:ext cx="11688260" cy="333576"/>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9pPr>
          </a:lstStyle>
          <a:p>
            <a:pPr>
              <a:spcBef>
                <a:spcPts val="0"/>
              </a:spcBef>
              <a:spcAft>
                <a:spcPts val="0"/>
              </a:spcAft>
            </a:pPr>
            <a:r>
              <a:rPr lang="en-US" sz="800" baseline="30000" dirty="0" err="1">
                <a:solidFill>
                  <a:srgbClr val="000000">
                    <a:lumMod val="50000"/>
                    <a:lumOff val="50000"/>
                  </a:srgbClr>
                </a:solidFill>
                <a:latin typeface="Arial"/>
                <a:cs typeface="Arial"/>
              </a:rPr>
              <a:t>a</a:t>
            </a:r>
            <a:r>
              <a:rPr lang="en-US" sz="800" dirty="0" err="1">
                <a:solidFill>
                  <a:srgbClr val="000000">
                    <a:lumMod val="50000"/>
                    <a:lumOff val="50000"/>
                  </a:srgbClr>
                </a:solidFill>
                <a:latin typeface="Arial"/>
                <a:cs typeface="Arial"/>
              </a:rPr>
              <a:t>rPFS</a:t>
            </a:r>
            <a:r>
              <a:rPr lang="en-US" sz="800" dirty="0">
                <a:solidFill>
                  <a:srgbClr val="000000">
                    <a:lumMod val="50000"/>
                    <a:lumOff val="50000"/>
                  </a:srgbClr>
                </a:solidFill>
                <a:latin typeface="Arial"/>
                <a:cs typeface="Arial"/>
              </a:rPr>
              <a:t> assessed by central review based on RECIST v 1.1 criteria for soft tissue metastases and PCWG3 criteria for bone metastases.</a:t>
            </a:r>
          </a:p>
          <a:p>
            <a:pPr>
              <a:spcBef>
                <a:spcPts val="0"/>
              </a:spcBef>
              <a:spcAft>
                <a:spcPts val="0"/>
              </a:spcAft>
            </a:pPr>
            <a:r>
              <a:rPr lang="en-US" sz="800" dirty="0">
                <a:solidFill>
                  <a:srgbClr val="000000">
                    <a:lumMod val="50000"/>
                    <a:lumOff val="50000"/>
                  </a:srgbClr>
                </a:solidFill>
                <a:latin typeface="Arial"/>
                <a:cs typeface="Arial"/>
              </a:rPr>
              <a:t>1. ClinicalTrials.gov identifier: NCT04736199. August 2024. </a:t>
            </a:r>
            <a:r>
              <a:rPr lang="en-US" sz="800" dirty="0">
                <a:solidFill>
                  <a:srgbClr val="000000">
                    <a:lumMod val="50000"/>
                    <a:lumOff val="50000"/>
                  </a:srgbClr>
                </a:solidFill>
                <a:latin typeface="Arial"/>
                <a:cs typeface="Arial"/>
                <a:hlinkClick r:id="rId9"/>
              </a:rPr>
              <a:t>https://clinicaltrials.gov/ct2/show/NCT04736199</a:t>
            </a:r>
            <a:r>
              <a:rPr lang="en-US" sz="800" dirty="0">
                <a:solidFill>
                  <a:srgbClr val="000000">
                    <a:lumMod val="50000"/>
                    <a:lumOff val="50000"/>
                  </a:srgbClr>
                </a:solidFill>
                <a:latin typeface="Arial"/>
                <a:cs typeface="Arial"/>
              </a:rPr>
              <a:t>. 2. Saad F, et al. J Clin Oncol 2024; 42:4271-4281. ​</a:t>
            </a:r>
          </a:p>
        </p:txBody>
      </p:sp>
      <p:sp>
        <p:nvSpPr>
          <p:cNvPr id="63" name="Rounded Rectangle 9">
            <a:extLst>
              <a:ext uri="{FF2B5EF4-FFF2-40B4-BE49-F238E27FC236}">
                <a16:creationId xmlns:a16="http://schemas.microsoft.com/office/drawing/2014/main" id="{DF377E58-FAA4-4AEE-D072-4247EF9C3977}"/>
              </a:ext>
            </a:extLst>
          </p:cNvPr>
          <p:cNvSpPr/>
          <p:nvPr>
            <p:custDataLst>
              <p:tags r:id="rId1"/>
            </p:custDataLst>
          </p:nvPr>
        </p:nvSpPr>
        <p:spPr>
          <a:xfrm>
            <a:off x="4851393" y="1732432"/>
            <a:ext cx="2377728" cy="4334520"/>
          </a:xfrm>
          <a:prstGeom prst="rect">
            <a:avLst/>
          </a:prstGeom>
          <a:solidFill>
            <a:srgbClr val="FFFFFF"/>
          </a:solidFill>
          <a:ln w="28575" cap="flat" cmpd="sng" algn="ctr">
            <a:noFill/>
            <a:prstDash val="solid"/>
          </a:ln>
          <a:effectLst>
            <a:outerShdw dist="25400" dir="13200000" algn="ctr" rotWithShape="0">
              <a:srgbClr val="89D329"/>
            </a:outerShdw>
          </a:effectLst>
        </p:spPr>
        <p:txBody>
          <a:bodyPr lIns="91416" tIns="45720" rIns="0" bIns="45720" rtlCol="0" anchor="t">
            <a:spAutoFit/>
          </a:bodyPr>
          <a:lstStyle>
            <a:lvl1pPr marL="270000" indent="-270000" algn="l" defTabSz="914400" rtl="0" eaLnBrk="1" latinLnBrk="0" hangingPunct="1">
              <a:buFontTx/>
              <a:buBlip>
                <a:blip r:embed="rId5"/>
              </a:buBlip>
            </a:lvl1pPr>
            <a:lvl2pPr marL="270000" indent="-270000" algn="l" defTabSz="914400" rtl="0" eaLnBrk="1" latinLnBrk="0" hangingPunct="1">
              <a:buFontTx/>
              <a:buBlip>
                <a:blip r:embed="rId5"/>
              </a:buBlip>
            </a:lvl2pPr>
            <a:lvl3pPr marL="540000" indent="-270000" algn="l" defTabSz="914400" rtl="0" eaLnBrk="1" latinLnBrk="0" hangingPunct="1">
              <a:buFontTx/>
              <a:buBlip>
                <a:blip r:embed="rId6"/>
              </a:buBlip>
            </a:lvl3pPr>
            <a:lvl4pPr marL="810000" indent="-270000" algn="l" defTabSz="914400" rtl="0" eaLnBrk="1" latinLnBrk="0" hangingPunct="1">
              <a:buFontTx/>
              <a:buBlip>
                <a:blip r:embed="rId7"/>
              </a:buBlip>
            </a:lvl4pPr>
            <a:lvl5pPr marL="1080000" indent="-270000" algn="l" defTabSz="914400" rtl="0" eaLnBrk="1" latinLnBrk="0" hangingPunct="1">
              <a:buFontTx/>
              <a:buBlip>
                <a:blip r:embed="rId8"/>
              </a:buBlip>
            </a:lvl5pPr>
            <a:lvl6pPr marL="1080000" indent="-270000" algn="l" defTabSz="914400" rtl="0" eaLnBrk="1" latinLnBrk="0" hangingPunct="1">
              <a:buFontTx/>
              <a:buBlip>
                <a:blip r:embed="rId8"/>
              </a:buBlip>
            </a:lvl6pPr>
            <a:lvl7pPr marL="1080000" indent="-270000" algn="l" defTabSz="914400" rtl="0" eaLnBrk="1" latinLnBrk="0" hangingPunct="1">
              <a:buFontTx/>
              <a:buBlip>
                <a:blip r:embed="rId8"/>
              </a:buBlip>
            </a:lvl7pPr>
            <a:lvl8pPr marL="1080000" indent="-270000" algn="l" defTabSz="914400" rtl="0" eaLnBrk="1" latinLnBrk="0" hangingPunct="1">
              <a:buFontTx/>
              <a:buBlip>
                <a:blip r:embed="rId8"/>
              </a:buBlip>
            </a:lvl8pPr>
            <a:lvl9pPr marL="1080000" indent="-270000" algn="l" defTabSz="914400" rtl="0" eaLnBrk="1" latinLnBrk="0" hangingPunct="1">
              <a:buFontTx/>
              <a:buBlip>
                <a:blip r:embed="rId8"/>
              </a:buBlip>
            </a:lvl9pPr>
          </a:lstStyle>
          <a:p>
            <a:pPr marL="0" marR="0" lvl="0" indent="0" algn="l" defTabSz="914127" rtl="0" eaLnBrk="1" fontAlgn="auto" latinLnBrk="0" hangingPunct="1">
              <a:lnSpc>
                <a:spcPct val="100000"/>
              </a:lnSpc>
              <a:spcBef>
                <a:spcPts val="200"/>
              </a:spcBef>
              <a:spcAft>
                <a:spcPts val="200"/>
              </a:spcAft>
              <a:buClrTx/>
              <a:buSzTx/>
              <a:buFontTx/>
              <a:buNone/>
              <a:tabLst/>
              <a:defRPr/>
            </a:pPr>
            <a:r>
              <a:rPr kumimoji="0" lang="en-US" sz="1100" b="1" i="0" u="none" strike="noStrike" kern="0" cap="none" spc="0" normalizeH="0" baseline="0" noProof="0" dirty="0">
                <a:ln>
                  <a:noFill/>
                </a:ln>
                <a:solidFill>
                  <a:srgbClr val="10384F"/>
                </a:solidFill>
                <a:effectLst/>
                <a:uLnTx/>
                <a:uFillTx/>
              </a:rPr>
              <a:t>Primary Endpoint: </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1" i="0" u="none" strike="noStrike" kern="0" cap="none" spc="0" normalizeH="0" baseline="0" noProof="0" dirty="0" err="1">
                <a:ln>
                  <a:noFill/>
                </a:ln>
                <a:solidFill>
                  <a:srgbClr val="10384F"/>
                </a:solidFill>
                <a:effectLst/>
                <a:uLnTx/>
                <a:uFillTx/>
              </a:rPr>
              <a:t>rPFS</a:t>
            </a:r>
            <a:endParaRPr kumimoji="0" lang="en-US" sz="1100" b="1" i="0" u="none" strike="noStrike" kern="0" cap="none" spc="0" normalizeH="0" baseline="0" noProof="0" dirty="0">
              <a:ln>
                <a:noFill/>
              </a:ln>
              <a:solidFill>
                <a:srgbClr val="10384F"/>
              </a:solidFill>
              <a:effectLst/>
              <a:uLnTx/>
              <a:uFillTx/>
            </a:endParaRPr>
          </a:p>
          <a:p>
            <a:pPr marL="0" marR="0" lvl="0" indent="0" algn="l" defTabSz="914127" rtl="0" eaLnBrk="1" fontAlgn="auto" latinLnBrk="0" hangingPunct="1">
              <a:lnSpc>
                <a:spcPct val="100000"/>
              </a:lnSpc>
              <a:spcBef>
                <a:spcPts val="1200"/>
              </a:spcBef>
              <a:spcAft>
                <a:spcPts val="200"/>
              </a:spcAft>
              <a:buClrTx/>
              <a:buSzTx/>
              <a:buFontTx/>
              <a:buNone/>
              <a:tabLst/>
              <a:defRPr/>
            </a:pPr>
            <a:r>
              <a:rPr kumimoji="0" lang="en-US" sz="1100" b="1" i="0" u="none" strike="noStrike" kern="0" cap="none" spc="0" normalizeH="0" baseline="0" noProof="0" dirty="0">
                <a:ln>
                  <a:noFill/>
                </a:ln>
                <a:solidFill>
                  <a:srgbClr val="10384F"/>
                </a:solidFill>
                <a:effectLst/>
                <a:uLnTx/>
                <a:uFillTx/>
              </a:rPr>
              <a:t>Secondary Endpoints: </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OS (key secondary endpoint)</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initiation of subsequent antineoplastic therapy</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CRPC</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PSA progression</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Rates of undetectable PSA </a:t>
            </a:r>
            <a:br>
              <a:rPr kumimoji="0" lang="en-US" sz="1000" b="0" i="0" u="none" strike="noStrike" kern="0" cap="none" spc="0" normalizeH="0" baseline="0" noProof="0" dirty="0">
                <a:ln>
                  <a:noFill/>
                </a:ln>
                <a:solidFill>
                  <a:srgbClr val="10384F"/>
                </a:solidFill>
                <a:effectLst/>
                <a:uLnTx/>
                <a:uFillTx/>
              </a:rPr>
            </a:br>
            <a:r>
              <a:rPr kumimoji="0" lang="en-US" sz="1000" b="0" i="0" u="none" strike="noStrike" kern="0" cap="none" spc="0" normalizeH="0" baseline="0" noProof="0" dirty="0">
                <a:ln>
                  <a:noFill/>
                </a:ln>
                <a:solidFill>
                  <a:srgbClr val="10384F"/>
                </a:solidFill>
                <a:effectLst/>
                <a:uLnTx/>
                <a:uFillTx/>
              </a:rPr>
              <a:t>(&lt;0.2 ng/mL)</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pain progression </a:t>
            </a:r>
            <a:br>
              <a:rPr kumimoji="0" lang="en-US" sz="1000" b="0" i="0" u="none" strike="noStrike" kern="0" cap="none" spc="0" normalizeH="0" baseline="0" noProof="0" dirty="0">
                <a:ln>
                  <a:noFill/>
                </a:ln>
                <a:solidFill>
                  <a:srgbClr val="10384F"/>
                </a:solidFill>
                <a:effectLst/>
                <a:uLnTx/>
                <a:uFillTx/>
              </a:rPr>
            </a:br>
            <a:r>
              <a:rPr kumimoji="0" lang="en-US" sz="1000" b="0" i="0" u="none" strike="noStrike" kern="0" cap="none" spc="0" normalizeH="0" baseline="0" noProof="0" dirty="0">
                <a:ln>
                  <a:noFill/>
                </a:ln>
                <a:solidFill>
                  <a:srgbClr val="10384F"/>
                </a:solidFill>
                <a:effectLst/>
                <a:uLnTx/>
                <a:uFillTx/>
              </a:rPr>
              <a:t>(BPI-SF)</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Safety </a:t>
            </a:r>
            <a:br>
              <a:rPr kumimoji="0" lang="en-US" sz="1000" b="0" i="0" u="none" strike="noStrike" kern="0" cap="none" spc="0" normalizeH="0" baseline="0" noProof="0" dirty="0">
                <a:ln>
                  <a:noFill/>
                </a:ln>
                <a:solidFill>
                  <a:srgbClr val="10384F"/>
                </a:solidFill>
                <a:effectLst/>
                <a:uLnTx/>
                <a:uFillTx/>
              </a:rPr>
            </a:br>
            <a:r>
              <a:rPr kumimoji="0" lang="en-US" sz="1000" b="0" i="0" u="none" strike="noStrike" kern="0" cap="none" spc="0" normalizeH="0" baseline="0" noProof="0" dirty="0">
                <a:ln>
                  <a:noFill/>
                </a:ln>
                <a:solidFill>
                  <a:srgbClr val="10384F"/>
                </a:solidFill>
                <a:effectLst/>
                <a:uLnTx/>
                <a:uFillTx/>
              </a:rPr>
              <a:t>(AE using NCI-CTCAE v5.0)</a:t>
            </a:r>
          </a:p>
          <a:p>
            <a:pPr marL="0" marR="0" lvl="0" indent="0" algn="l" defTabSz="914127" rtl="0" eaLnBrk="1" fontAlgn="auto" latinLnBrk="0" hangingPunct="1">
              <a:lnSpc>
                <a:spcPct val="100000"/>
              </a:lnSpc>
              <a:spcBef>
                <a:spcPts val="1200"/>
              </a:spcBef>
              <a:spcAft>
                <a:spcPts val="200"/>
              </a:spcAft>
              <a:buClrTx/>
              <a:buSzTx/>
              <a:buFontTx/>
              <a:buNone/>
              <a:tabLst/>
              <a:defRPr/>
            </a:pPr>
            <a:r>
              <a:rPr kumimoji="0" lang="en-US" sz="1100" b="1" i="0" u="none" strike="noStrike" kern="0" cap="none" spc="0" normalizeH="0" baseline="0" noProof="0" dirty="0">
                <a:ln>
                  <a:noFill/>
                </a:ln>
                <a:solidFill>
                  <a:srgbClr val="10384F"/>
                </a:solidFill>
                <a:effectLst/>
                <a:uLnTx/>
                <a:uFillTx/>
              </a:rPr>
              <a:t>Other Prespecified Endpoints:</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PFS2</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SSE</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deterioration of FACT-P total</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0384F"/>
                </a:solidFill>
                <a:effectLst/>
                <a:uLnTx/>
                <a:uFillTx/>
              </a:rPr>
              <a:t>Time to first prostate cancer-related invasive procedure</a:t>
            </a:r>
          </a:p>
        </p:txBody>
      </p:sp>
      <p:sp>
        <p:nvSpPr>
          <p:cNvPr id="74" name="Rounded Rectangle 9">
            <a:extLst>
              <a:ext uri="{FF2B5EF4-FFF2-40B4-BE49-F238E27FC236}">
                <a16:creationId xmlns:a16="http://schemas.microsoft.com/office/drawing/2014/main" id="{B3BC8B3A-9278-C000-DD79-8FFB02838293}"/>
              </a:ext>
            </a:extLst>
          </p:cNvPr>
          <p:cNvSpPr/>
          <p:nvPr>
            <p:custDataLst>
              <p:tags r:id="rId2"/>
            </p:custDataLst>
          </p:nvPr>
        </p:nvSpPr>
        <p:spPr>
          <a:xfrm>
            <a:off x="9955743" y="1732432"/>
            <a:ext cx="1621976" cy="2721412"/>
          </a:xfrm>
          <a:prstGeom prst="rect">
            <a:avLst/>
          </a:prstGeom>
          <a:solidFill>
            <a:srgbClr val="FFFFFF"/>
          </a:solidFill>
          <a:ln w="28575" cap="flat" cmpd="sng" algn="ctr">
            <a:noFill/>
            <a:prstDash val="solid"/>
          </a:ln>
          <a:effectLst>
            <a:outerShdw dist="25400" dir="13200000" algn="ctr" rotWithShape="0">
              <a:srgbClr val="89D329"/>
            </a:outerShdw>
          </a:effectLst>
        </p:spPr>
        <p:txBody>
          <a:bodyPr lIns="91416" tIns="45720" rIns="0" bIns="45720" rtlCol="0" anchor="t"/>
          <a:lstStyle>
            <a:lvl1pPr marL="270000" indent="-270000" algn="l" defTabSz="914400" rtl="0" eaLnBrk="1" latinLnBrk="0" hangingPunct="1">
              <a:buFontTx/>
              <a:buBlip>
                <a:blip r:embed="rId5"/>
              </a:buBlip>
            </a:lvl1pPr>
            <a:lvl2pPr marL="270000" indent="-270000" algn="l" defTabSz="914400" rtl="0" eaLnBrk="1" latinLnBrk="0" hangingPunct="1">
              <a:buFontTx/>
              <a:buBlip>
                <a:blip r:embed="rId5"/>
              </a:buBlip>
            </a:lvl2pPr>
            <a:lvl3pPr marL="540000" indent="-270000" algn="l" defTabSz="914400" rtl="0" eaLnBrk="1" latinLnBrk="0" hangingPunct="1">
              <a:buFontTx/>
              <a:buBlip>
                <a:blip r:embed="rId6"/>
              </a:buBlip>
            </a:lvl3pPr>
            <a:lvl4pPr marL="810000" indent="-270000" algn="l" defTabSz="914400" rtl="0" eaLnBrk="1" latinLnBrk="0" hangingPunct="1">
              <a:buFontTx/>
              <a:buBlip>
                <a:blip r:embed="rId7"/>
              </a:buBlip>
            </a:lvl4pPr>
            <a:lvl5pPr marL="1080000" indent="-270000" algn="l" defTabSz="914400" rtl="0" eaLnBrk="1" latinLnBrk="0" hangingPunct="1">
              <a:buFontTx/>
              <a:buBlip>
                <a:blip r:embed="rId8"/>
              </a:buBlip>
            </a:lvl5pPr>
            <a:lvl6pPr marL="1080000" indent="-270000" algn="l" defTabSz="914400" rtl="0" eaLnBrk="1" latinLnBrk="0" hangingPunct="1">
              <a:buFontTx/>
              <a:buBlip>
                <a:blip r:embed="rId8"/>
              </a:buBlip>
            </a:lvl6pPr>
            <a:lvl7pPr marL="1080000" indent="-270000" algn="l" defTabSz="914400" rtl="0" eaLnBrk="1" latinLnBrk="0" hangingPunct="1">
              <a:buFontTx/>
              <a:buBlip>
                <a:blip r:embed="rId8"/>
              </a:buBlip>
            </a:lvl7pPr>
            <a:lvl8pPr marL="1080000" indent="-270000" algn="l" defTabSz="914400" rtl="0" eaLnBrk="1" latinLnBrk="0" hangingPunct="1">
              <a:buFontTx/>
              <a:buBlip>
                <a:blip r:embed="rId8"/>
              </a:buBlip>
            </a:lvl8pPr>
            <a:lvl9pPr marL="1080000" indent="-270000" algn="l" defTabSz="914400" rtl="0" eaLnBrk="1" latinLnBrk="0" hangingPunct="1">
              <a:buFontTx/>
              <a:buBlip>
                <a:blip r:embed="rId8"/>
              </a:buBlip>
            </a:lvl9pPr>
          </a:lstStyle>
          <a:p>
            <a:pPr marL="0" marR="0" lvl="0" indent="0" algn="l" defTabSz="914127" rtl="0" eaLnBrk="1" fontAlgn="auto" latinLnBrk="0" hangingPunct="1">
              <a:lnSpc>
                <a:spcPct val="100000"/>
              </a:lnSpc>
              <a:spcBef>
                <a:spcPts val="200"/>
              </a:spcBef>
              <a:spcAft>
                <a:spcPts val="200"/>
              </a:spcAft>
              <a:buClrTx/>
              <a:buSzTx/>
              <a:buFontTx/>
              <a:buNone/>
              <a:tabLst/>
              <a:defRPr/>
            </a:pPr>
            <a:r>
              <a:rPr kumimoji="0" lang="en-US" sz="1100" b="1" i="0" u="none" strike="noStrike" kern="0" cap="none" spc="0" normalizeH="0" baseline="0" noProof="0" dirty="0">
                <a:ln>
                  <a:noFill/>
                </a:ln>
                <a:solidFill>
                  <a:srgbClr val="10384F"/>
                </a:solidFill>
                <a:effectLst/>
                <a:uLnTx/>
                <a:uFillTx/>
              </a:rPr>
              <a:t>Selected Endpoints: </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10384F"/>
                </a:solidFill>
                <a:effectLst/>
                <a:uLnTx/>
                <a:uFillTx/>
              </a:rPr>
              <a:t>OS</a:t>
            </a:r>
          </a:p>
          <a:p>
            <a:pPr marR="0" lvl="0" algn="l" defTabSz="91412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10384F"/>
                </a:solidFill>
                <a:effectLst/>
                <a:uLnTx/>
                <a:uFillTx/>
              </a:rPr>
              <a:t>Safety </a:t>
            </a:r>
          </a:p>
        </p:txBody>
      </p:sp>
      <p:cxnSp>
        <p:nvCxnSpPr>
          <p:cNvPr id="85" name="Elbow Connector 22">
            <a:extLst>
              <a:ext uri="{FF2B5EF4-FFF2-40B4-BE49-F238E27FC236}">
                <a16:creationId xmlns:a16="http://schemas.microsoft.com/office/drawing/2014/main" id="{56EBE803-653E-1D07-6EEE-859E4DB7BDD9}"/>
              </a:ext>
            </a:extLst>
          </p:cNvPr>
          <p:cNvCxnSpPr>
            <a:cxnSpLocks/>
            <a:stCxn id="10" idx="3"/>
          </p:cNvCxnSpPr>
          <p:nvPr/>
        </p:nvCxnSpPr>
        <p:spPr>
          <a:xfrm flipV="1">
            <a:off x="4112610" y="3268950"/>
            <a:ext cx="741295" cy="1046641"/>
          </a:xfrm>
          <a:prstGeom prst="bentConnector3">
            <a:avLst>
              <a:gd name="adj1" fmla="val 50000"/>
            </a:avLst>
          </a:prstGeom>
          <a:noFill/>
          <a:ln w="12700" cap="flat" cmpd="sng" algn="ctr">
            <a:solidFill>
              <a:srgbClr val="10384F"/>
            </a:solidFill>
            <a:prstDash val="solid"/>
            <a:tailEnd type="triangle" w="lg" len="lg"/>
          </a:ln>
          <a:effectLst/>
        </p:spPr>
      </p:cxnSp>
      <p:sp>
        <p:nvSpPr>
          <p:cNvPr id="101" name="Text Placeholder 16">
            <a:extLst>
              <a:ext uri="{FF2B5EF4-FFF2-40B4-BE49-F238E27FC236}">
                <a16:creationId xmlns:a16="http://schemas.microsoft.com/office/drawing/2014/main" id="{832D04BF-5AD1-5A39-BEDD-2DEC934A4054}"/>
              </a:ext>
            </a:extLst>
          </p:cNvPr>
          <p:cNvSpPr txBox="1">
            <a:spLocks/>
          </p:cNvSpPr>
          <p:nvPr/>
        </p:nvSpPr>
        <p:spPr>
          <a:xfrm>
            <a:off x="319590" y="5448111"/>
            <a:ext cx="3846010" cy="868152"/>
          </a:xfrm>
        </p:spPr>
        <p:txBody>
          <a:bodyPr/>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9pPr>
          </a:lstStyle>
          <a:p>
            <a:pPr marL="0" lvl="1" indent="0">
              <a:spcBef>
                <a:spcPts val="0"/>
              </a:spcBef>
              <a:spcAft>
                <a:spcPts val="1200"/>
              </a:spcAft>
              <a:buNone/>
            </a:pPr>
            <a:r>
              <a:rPr lang="en-US" sz="1100" dirty="0"/>
              <a:t>Data Cutoff: June 7, 2024</a:t>
            </a:r>
          </a:p>
          <a:p>
            <a:pPr marL="0" lvl="1" indent="0">
              <a:spcBef>
                <a:spcPts val="0"/>
              </a:spcBef>
              <a:spcAft>
                <a:spcPts val="0"/>
              </a:spcAft>
              <a:buNone/>
            </a:pPr>
            <a:r>
              <a:rPr lang="en-US" sz="1100" dirty="0"/>
              <a:t>Median follow-up: </a:t>
            </a:r>
          </a:p>
          <a:p>
            <a:pPr marL="0" lvl="1" indent="0">
              <a:spcBef>
                <a:spcPts val="0"/>
              </a:spcBef>
              <a:spcAft>
                <a:spcPts val="0"/>
              </a:spcAft>
              <a:buNone/>
            </a:pPr>
            <a:r>
              <a:rPr lang="en-US" sz="1100" dirty="0"/>
              <a:t>- darolutamide group 25.3 months; </a:t>
            </a:r>
          </a:p>
          <a:p>
            <a:pPr marL="0" lvl="1" indent="0">
              <a:spcBef>
                <a:spcPts val="0"/>
              </a:spcBef>
              <a:spcAft>
                <a:spcPts val="0"/>
              </a:spcAft>
              <a:buNone/>
            </a:pPr>
            <a:r>
              <a:rPr lang="en-US" sz="1100" dirty="0"/>
              <a:t>- placebo group 25.0 months</a:t>
            </a:r>
          </a:p>
        </p:txBody>
      </p:sp>
    </p:spTree>
    <p:extLst>
      <p:ext uri="{BB962C8B-B14F-4D97-AF65-F5344CB8AC3E}">
        <p14:creationId xmlns:p14="http://schemas.microsoft.com/office/powerpoint/2010/main" val="3916746087"/>
      </p:ext>
    </p:extLst>
  </p:cSld>
  <p:clrMapOvr>
    <a:masterClrMapping/>
  </p:clrMapOvr>
  <mc:AlternateContent xmlns:mc="http://schemas.openxmlformats.org/markup-compatibility/2006" xmlns:p14="http://schemas.microsoft.com/office/powerpoint/2010/main">
    <mc:Choice Requires="p14">
      <p:transition spd="med" p14:dur="700" advTm="61824">
        <p:fade/>
      </p:transition>
    </mc:Choice>
    <mc:Fallback xmlns="">
      <p:transition spd="med" advTm="6182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A1B06C-977A-ACFC-9DBF-A3A77335368F}"/>
              </a:ext>
            </a:extLst>
          </p:cNvPr>
          <p:cNvSpPr>
            <a:spLocks noGrp="1"/>
          </p:cNvSpPr>
          <p:nvPr>
            <p:ph type="title"/>
          </p:nvPr>
        </p:nvSpPr>
        <p:spPr/>
        <p:txBody>
          <a:bodyPr anchor="ctr"/>
          <a:lstStyle/>
          <a:p>
            <a:r>
              <a:rPr lang="en-GB" dirty="0"/>
              <a:t>ARANOTE Key Eligibility Criteria</a:t>
            </a:r>
            <a:r>
              <a:rPr lang="en-GB" baseline="30000" dirty="0"/>
              <a:t>1,2</a:t>
            </a:r>
            <a:endParaRPr lang="de-DE" baseline="30000" dirty="0"/>
          </a:p>
        </p:txBody>
      </p:sp>
      <p:sp>
        <p:nvSpPr>
          <p:cNvPr id="4" name="Footer Placeholder 3">
            <a:extLst>
              <a:ext uri="{FF2B5EF4-FFF2-40B4-BE49-F238E27FC236}">
                <a16:creationId xmlns:a16="http://schemas.microsoft.com/office/drawing/2014/main" id="{3E6954C1-8229-6DDC-8B1D-D1FEEED50049}"/>
              </a:ext>
            </a:extLst>
          </p:cNvPr>
          <p:cNvSpPr>
            <a:spLocks noGrp="1"/>
          </p:cNvSpPr>
          <p:nvPr>
            <p:ph type="ftr" sz="quarter" idx="3"/>
            <p:custDataLst>
              <p:tags r:id="rId1"/>
            </p:custDataLst>
          </p:nvPr>
        </p:nvSpPr>
        <p:spPr>
          <a:xfrm>
            <a:off x="245807" y="6335523"/>
            <a:ext cx="11460058" cy="461665"/>
          </a:xfrm>
        </p:spPr>
        <p:txBody>
          <a:bodyPr>
            <a:spAutoFit/>
          </a:bodyPr>
          <a:lstStyle/>
          <a:p>
            <a:br>
              <a:rPr lang="en-US" sz="800" dirty="0"/>
            </a:br>
            <a:r>
              <a:rPr lang="en-US" sz="800" baseline="30000" dirty="0" err="1">
                <a:solidFill>
                  <a:srgbClr val="7F7F7F"/>
                </a:solidFill>
                <a:latin typeface="Arial"/>
                <a:cs typeface="Arial"/>
              </a:rPr>
              <a:t>a</a:t>
            </a:r>
            <a:r>
              <a:rPr lang="en-US" sz="800" dirty="0" err="1">
                <a:solidFill>
                  <a:srgbClr val="7F7F7F"/>
                </a:solidFill>
                <a:latin typeface="Arial"/>
                <a:cs typeface="Arial"/>
              </a:rPr>
              <a:t>Metastatic</a:t>
            </a:r>
            <a:r>
              <a:rPr lang="en-US" sz="800" dirty="0">
                <a:solidFill>
                  <a:srgbClr val="7F7F7F"/>
                </a:solidFill>
                <a:latin typeface="Arial"/>
                <a:cs typeface="Arial"/>
              </a:rPr>
              <a:t> disease confirmed by conventional imaging method either by a positive </a:t>
            </a:r>
            <a:r>
              <a:rPr lang="en-US" sz="800" baseline="30000" dirty="0">
                <a:solidFill>
                  <a:srgbClr val="7F7F7F"/>
                </a:solidFill>
                <a:latin typeface="Arial"/>
                <a:cs typeface="Arial"/>
              </a:rPr>
              <a:t>99m</a:t>
            </a:r>
            <a:r>
              <a:rPr lang="en-US" sz="800" dirty="0">
                <a:solidFill>
                  <a:srgbClr val="7F7F7F"/>
                </a:solidFill>
                <a:latin typeface="Arial"/>
                <a:cs typeface="Arial"/>
              </a:rPr>
              <a:t>Tc-phosphonate bone scan, or soft tissue or visceral metastases, either by contrast-enhanced abdominal/pelvic/chest CT or MRI scan assessed by central review.</a:t>
            </a:r>
          </a:p>
          <a:p>
            <a:r>
              <a:rPr lang="en-US" dirty="0">
                <a:solidFill>
                  <a:srgbClr val="000000">
                    <a:lumMod val="50000"/>
                    <a:lumOff val="50000"/>
                  </a:srgbClr>
                </a:solidFill>
              </a:rPr>
              <a:t>1. ClinicalTrials.gov identifier: NCT04736199. August 2024. </a:t>
            </a:r>
            <a:r>
              <a:rPr lang="en-US" dirty="0">
                <a:solidFill>
                  <a:srgbClr val="000000">
                    <a:lumMod val="50000"/>
                    <a:lumOff val="50000"/>
                  </a:srgbClr>
                </a:solidFill>
                <a:hlinkClick r:id="rId5"/>
              </a:rPr>
              <a:t>https://clinicaltrials.gov/ct2/show/NCT04736199</a:t>
            </a:r>
            <a:r>
              <a:rPr lang="en-US" dirty="0">
                <a:solidFill>
                  <a:srgbClr val="000000">
                    <a:lumMod val="50000"/>
                    <a:lumOff val="50000"/>
                  </a:srgbClr>
                </a:solidFill>
              </a:rPr>
              <a:t>. 2. Saad F, et al. J Clin Oncol 2024; 42:4271-4281.</a:t>
            </a:r>
            <a:endParaRPr lang="en-US" sz="800" dirty="0">
              <a:solidFill>
                <a:srgbClr val="7F7F7F"/>
              </a:solidFill>
              <a:latin typeface="Arial"/>
              <a:cs typeface="Arial"/>
            </a:endParaRPr>
          </a:p>
        </p:txBody>
      </p:sp>
      <p:sp>
        <p:nvSpPr>
          <p:cNvPr id="12" name="Rectangle 9">
            <a:extLst>
              <a:ext uri="{FF2B5EF4-FFF2-40B4-BE49-F238E27FC236}">
                <a16:creationId xmlns:a16="http://schemas.microsoft.com/office/drawing/2014/main" id="{0CB5A2DC-2321-928C-1E67-E95F84FF8652}"/>
              </a:ext>
            </a:extLst>
          </p:cNvPr>
          <p:cNvSpPr/>
          <p:nvPr>
            <p:custDataLst>
              <p:tags r:id="rId2"/>
            </p:custDataLst>
          </p:nvPr>
        </p:nvSpPr>
        <p:spPr bwMode="gray">
          <a:xfrm>
            <a:off x="1024129" y="2044917"/>
            <a:ext cx="3748758" cy="3327045"/>
          </a:xfrm>
          <a:prstGeom prst="rect">
            <a:avLst/>
          </a:prstGeom>
          <a:solidFill>
            <a:srgbClr val="FFFFFF"/>
          </a:solidFill>
          <a:ln w="25400" cap="flat" cmpd="sng" algn="ctr">
            <a:noFill/>
            <a:prstDash val="solid"/>
          </a:ln>
          <a:effectLst>
            <a:outerShdw dist="25400" dir="13200000" algn="ctr" rotWithShape="0">
              <a:srgbClr val="89D329"/>
            </a:outerShdw>
          </a:effectLst>
        </p:spPr>
        <p:txBody>
          <a:bodyPr lIns="182856" tIns="182856" rIns="182856" bIns="91428" rtlCol="0" anchor="t"/>
          <a:lstStyle/>
          <a:p>
            <a:pPr marL="0" marR="0" lvl="1" indent="0" defTabSz="914309" eaLnBrk="1" fontAlgn="auto" latinLnBrk="0" hangingPunct="1">
              <a:lnSpc>
                <a:spcPct val="100000"/>
              </a:lnSpc>
              <a:spcBef>
                <a:spcPts val="300"/>
              </a:spcBef>
              <a:spcAft>
                <a:spcPts val="6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cs typeface="Arial"/>
              </a:rPr>
              <a:t>Inclusion Criteria</a:t>
            </a:r>
            <a:r>
              <a:rPr kumimoji="0" lang="en-US" sz="1600" b="0" i="0" u="none" strike="noStrike" kern="0" cap="none" spc="0" normalizeH="0" baseline="0" noProof="0" dirty="0">
                <a:ln>
                  <a:noFill/>
                </a:ln>
                <a:solidFill>
                  <a:srgbClr val="000000"/>
                </a:solidFill>
                <a:effectLst/>
                <a:uLnTx/>
                <a:uFillTx/>
                <a:latin typeface="Arial"/>
                <a:cs typeface="Arial"/>
              </a:rPr>
              <a:t> </a:t>
            </a:r>
          </a:p>
          <a:p>
            <a:pPr marL="269875" marR="0" lvl="1" indent="-269875"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Documented metastatic disease confirmed by conventional imaging method - central </a:t>
            </a:r>
            <a:r>
              <a:rPr kumimoji="0" lang="en-US" sz="1200" b="0" i="0" u="none" strike="noStrike" kern="0" cap="none" spc="0" normalizeH="0" baseline="0" noProof="0" dirty="0" err="1">
                <a:ln>
                  <a:noFill/>
                </a:ln>
                <a:solidFill>
                  <a:srgbClr val="000000"/>
                </a:solidFill>
                <a:effectLst/>
                <a:uLnTx/>
                <a:uFillTx/>
                <a:latin typeface="Arial"/>
                <a:cs typeface="Arial"/>
              </a:rPr>
              <a:t>review</a:t>
            </a:r>
            <a:r>
              <a:rPr kumimoji="0" lang="en-US" sz="1200" b="0" i="0" u="none" strike="noStrike" kern="0" cap="none" spc="0" normalizeH="0" baseline="30000" noProof="0" dirty="0" err="1">
                <a:ln>
                  <a:noFill/>
                </a:ln>
                <a:solidFill>
                  <a:srgbClr val="000000"/>
                </a:solidFill>
                <a:effectLst/>
                <a:uLnTx/>
                <a:uFillTx/>
                <a:latin typeface="Arial"/>
                <a:cs typeface="Arial"/>
              </a:rPr>
              <a:t>a</a:t>
            </a:r>
            <a:endParaRPr kumimoji="0" lang="en-US" sz="1200" b="0" i="0" u="none" strike="noStrike" kern="0" cap="none" spc="0" normalizeH="0" baseline="30000" noProof="0" dirty="0">
              <a:ln>
                <a:noFill/>
              </a:ln>
              <a:solidFill>
                <a:srgbClr val="000000"/>
              </a:solidFill>
              <a:effectLst/>
              <a:uLnTx/>
              <a:uFillTx/>
              <a:latin typeface="Arial"/>
              <a:cs typeface="Arial"/>
            </a:endParaRPr>
          </a:p>
          <a:p>
            <a:pPr marL="269875" marR="0" lvl="1" indent="-269875"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Started ADT (LHRH agonist/antagonist or orchiectomy) with or without first-generation anti-androgen (≤12 weeks before randomization)</a:t>
            </a:r>
          </a:p>
          <a:p>
            <a:pPr marL="269875" marR="0" lvl="1" indent="-269875"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ECOG performance status 0, 1, or 2</a:t>
            </a:r>
          </a:p>
          <a:p>
            <a:pPr marL="269875" marR="0" lvl="1" indent="-269875"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Adequate bone marrow, liver, and renal function</a:t>
            </a:r>
          </a:p>
          <a:p>
            <a:pPr marL="269875" marR="0" lvl="1" indent="-269875"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Included both de novo and recurrent disease</a:t>
            </a:r>
            <a:endParaRPr kumimoji="0" lang="en-GB" sz="1200" b="0" i="0" u="none" strike="noStrike" kern="0" cap="none" spc="0" normalizeH="0" baseline="0" noProof="0" dirty="0">
              <a:ln>
                <a:noFill/>
              </a:ln>
              <a:solidFill>
                <a:srgbClr val="000000"/>
              </a:solidFill>
              <a:effectLst/>
              <a:uLnTx/>
              <a:uFillTx/>
              <a:latin typeface="Arial"/>
              <a:cs typeface="Arial"/>
            </a:endParaRPr>
          </a:p>
          <a:p>
            <a:pPr marL="269875" marR="0" lvl="2" indent="0" defTabSz="914309" eaLnBrk="1" fontAlgn="auto" latinLnBrk="0" hangingPunct="1">
              <a:lnSpc>
                <a:spcPct val="100000"/>
              </a:lnSpc>
              <a:spcBef>
                <a:spcPts val="300"/>
              </a:spcBef>
              <a:spcAft>
                <a:spcPts val="6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endParaRPr>
          </a:p>
        </p:txBody>
      </p:sp>
      <p:pic>
        <p:nvPicPr>
          <p:cNvPr id="13" name="Graphic 23" descr="Checkbox Checked outline">
            <a:extLst>
              <a:ext uri="{FF2B5EF4-FFF2-40B4-BE49-F238E27FC236}">
                <a16:creationId xmlns:a16="http://schemas.microsoft.com/office/drawing/2014/main" id="{207A7E7A-6C62-6F40-0B84-2271F85213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599" y="1745863"/>
            <a:ext cx="731425" cy="731425"/>
          </a:xfrm>
          <a:prstGeom prst="rect">
            <a:avLst/>
          </a:prstGeom>
        </p:spPr>
      </p:pic>
      <p:sp>
        <p:nvSpPr>
          <p:cNvPr id="14" name="Rectangle 22">
            <a:extLst>
              <a:ext uri="{FF2B5EF4-FFF2-40B4-BE49-F238E27FC236}">
                <a16:creationId xmlns:a16="http://schemas.microsoft.com/office/drawing/2014/main" id="{D2D86C7E-0762-8B90-A613-DB0D8364B096}"/>
              </a:ext>
            </a:extLst>
          </p:cNvPr>
          <p:cNvSpPr/>
          <p:nvPr>
            <p:custDataLst>
              <p:tags r:id="rId3"/>
            </p:custDataLst>
          </p:nvPr>
        </p:nvSpPr>
        <p:spPr bwMode="gray">
          <a:xfrm>
            <a:off x="6095207" y="1951576"/>
            <a:ext cx="4822321" cy="3678658"/>
          </a:xfrm>
          <a:prstGeom prst="rect">
            <a:avLst/>
          </a:prstGeom>
          <a:solidFill>
            <a:srgbClr val="FFFFFF"/>
          </a:solidFill>
          <a:ln w="25400" cap="flat" cmpd="sng" algn="ctr">
            <a:noFill/>
            <a:prstDash val="solid"/>
          </a:ln>
          <a:effectLst>
            <a:outerShdw dist="25400" dir="13200000" algn="ctr" rotWithShape="0">
              <a:srgbClr val="FF3968"/>
            </a:outerShdw>
          </a:effectLst>
        </p:spPr>
        <p:txBody>
          <a:bodyPr lIns="182856" tIns="182856" rIns="182856" bIns="91428" rtlCol="0" anchor="t"/>
          <a:lstStyle/>
          <a:p>
            <a:pPr marL="0" marR="0" lvl="1" indent="0" defTabSz="914309" eaLnBrk="1" fontAlgn="auto" latinLnBrk="0" hangingPunct="1">
              <a:lnSpc>
                <a:spcPct val="100000"/>
              </a:lnSpc>
              <a:spcBef>
                <a:spcPts val="300"/>
              </a:spcBef>
              <a:spcAft>
                <a:spcPts val="6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cs typeface="Arial"/>
              </a:rPr>
              <a:t>Exclusion Criteria</a:t>
            </a:r>
            <a:r>
              <a:rPr kumimoji="0" lang="en-US" sz="1600" b="0" i="0" u="none" strike="noStrike" kern="0" cap="none" spc="0" normalizeH="0" baseline="0" noProof="0" dirty="0">
                <a:ln>
                  <a:noFill/>
                </a:ln>
                <a:solidFill>
                  <a:srgbClr val="000000"/>
                </a:solidFill>
                <a:effectLst/>
                <a:uLnTx/>
                <a:uFillTx/>
                <a:latin typeface="Arial"/>
                <a:cs typeface="Arial"/>
              </a:rPr>
              <a:t> </a:t>
            </a:r>
          </a:p>
          <a:p>
            <a:pPr marL="285750" marR="0" lvl="1" indent="-285750"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rPr>
              <a:t>Regional lymph node metastases only (N1, below the aortic bifurcation)</a:t>
            </a:r>
          </a:p>
          <a:p>
            <a:pPr marL="285750" marR="0" lvl="1" indent="-285750"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rPr>
              <a:t>Baseline </a:t>
            </a:r>
            <a:r>
              <a:rPr kumimoji="0" lang="en-US" sz="1400" b="0" i="0" u="none" strike="noStrike" kern="0" cap="none" spc="0" normalizeH="0" baseline="0" noProof="0" dirty="0" err="1">
                <a:ln>
                  <a:noFill/>
                </a:ln>
                <a:solidFill>
                  <a:srgbClr val="000000"/>
                </a:solidFill>
                <a:effectLst/>
                <a:uLnTx/>
                <a:uFillTx/>
                <a:latin typeface="Arial"/>
                <a:cs typeface="Arial"/>
              </a:rPr>
              <a:t>superscan</a:t>
            </a:r>
            <a:endParaRPr kumimoji="0" lang="en-US" sz="1400" b="0" i="0" u="none" strike="noStrike" kern="0" cap="none" spc="0" normalizeH="0" baseline="0" noProof="0" dirty="0">
              <a:ln>
                <a:noFill/>
              </a:ln>
              <a:solidFill>
                <a:srgbClr val="000000"/>
              </a:solidFill>
              <a:effectLst/>
              <a:uLnTx/>
              <a:uFillTx/>
              <a:latin typeface="Arial"/>
              <a:cs typeface="Arial"/>
            </a:endParaRPr>
          </a:p>
          <a:p>
            <a:pPr marL="285750" marR="0" lvl="1" indent="-285750" defTabSz="914309"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rPr>
              <a:t>Prior treatment with: </a:t>
            </a:r>
          </a:p>
          <a:p>
            <a:pPr marL="539750" marR="0" lvl="2" indent="-269875" defTabSz="91440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LHRH agonist or antagonist started &gt;12 weeks before study treatment starts except neoadjuvant and/or adjuvant therapy for a duration of ≤24 months and completed </a:t>
            </a:r>
            <a:br>
              <a:rPr kumimoji="0" lang="en-US" sz="1200" b="0" i="0" u="none" strike="noStrike" kern="0" cap="none" spc="0" normalizeH="0" baseline="0" noProof="0" dirty="0">
                <a:ln>
                  <a:noFill/>
                </a:ln>
                <a:solidFill>
                  <a:srgbClr val="000000"/>
                </a:solidFill>
                <a:effectLst/>
                <a:uLnTx/>
                <a:uFillTx/>
                <a:latin typeface="Arial"/>
                <a:cs typeface="Arial"/>
              </a:rPr>
            </a:br>
            <a:r>
              <a:rPr kumimoji="0" lang="en-US" sz="1200" b="0" i="0" u="none" strike="noStrike" kern="0" cap="none" spc="0" normalizeH="0" baseline="0" noProof="0" dirty="0">
                <a:ln>
                  <a:noFill/>
                </a:ln>
                <a:solidFill>
                  <a:srgbClr val="000000"/>
                </a:solidFill>
                <a:effectLst/>
                <a:uLnTx/>
                <a:uFillTx/>
                <a:latin typeface="Arial"/>
                <a:cs typeface="Arial"/>
              </a:rPr>
              <a:t>≥12 months prior to randomization </a:t>
            </a:r>
          </a:p>
          <a:p>
            <a:pPr marL="539750" marR="0" lvl="2" indent="-269875" defTabSz="91440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Second-generation ARIs or other investigational </a:t>
            </a:r>
            <a:r>
              <a:rPr kumimoji="0" lang="en-US" sz="1200" b="0" i="0" u="none" strike="noStrike" kern="0" cap="none" spc="0" normalizeH="0" baseline="0" noProof="0" dirty="0" err="1">
                <a:ln>
                  <a:noFill/>
                </a:ln>
                <a:solidFill>
                  <a:srgbClr val="000000"/>
                </a:solidFill>
                <a:effectLst/>
                <a:uLnTx/>
                <a:uFillTx/>
                <a:latin typeface="Arial"/>
                <a:cs typeface="Arial"/>
              </a:rPr>
              <a:t>ARis</a:t>
            </a:r>
            <a:r>
              <a:rPr kumimoji="0" lang="en-US" sz="1200" b="0" i="0" u="none" strike="noStrike" kern="0" cap="none" spc="0" normalizeH="0" baseline="0" noProof="0" dirty="0">
                <a:ln>
                  <a:noFill/>
                </a:ln>
                <a:solidFill>
                  <a:srgbClr val="000000"/>
                </a:solidFill>
                <a:effectLst/>
                <a:uLnTx/>
                <a:uFillTx/>
                <a:latin typeface="Arial"/>
                <a:cs typeface="Arial"/>
              </a:rPr>
              <a:t> </a:t>
            </a:r>
          </a:p>
          <a:p>
            <a:pPr marL="539750" marR="0" lvl="2" indent="-269875" defTabSz="91440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CYP17 enzyme inhibitors as antineoplastic treatment </a:t>
            </a:r>
          </a:p>
          <a:p>
            <a:pPr marL="539750" marR="0" lvl="2" indent="-269875" defTabSz="91440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Chemotherapy (docetaxel or immunotherapy for PC)</a:t>
            </a:r>
          </a:p>
          <a:p>
            <a:pPr marL="539750" marR="0" lvl="2" indent="-269875" defTabSz="91440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Radiotherapy in the 2 weeks prior to randomization</a:t>
            </a:r>
          </a:p>
        </p:txBody>
      </p:sp>
      <p:pic>
        <p:nvPicPr>
          <p:cNvPr id="15" name="Graphic 44">
            <a:extLst>
              <a:ext uri="{FF2B5EF4-FFF2-40B4-BE49-F238E27FC236}">
                <a16:creationId xmlns:a16="http://schemas.microsoft.com/office/drawing/2014/main" id="{06D605FF-55CB-1EBC-46B1-A2F84DB681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9" r="69"/>
          <a:stretch/>
        </p:blipFill>
        <p:spPr>
          <a:xfrm>
            <a:off x="5241356" y="1741085"/>
            <a:ext cx="730410" cy="731425"/>
          </a:xfrm>
          <a:prstGeom prst="rect">
            <a:avLst/>
          </a:prstGeom>
        </p:spPr>
      </p:pic>
    </p:spTree>
    <p:extLst>
      <p:ext uri="{BB962C8B-B14F-4D97-AF65-F5344CB8AC3E}">
        <p14:creationId xmlns:p14="http://schemas.microsoft.com/office/powerpoint/2010/main" val="102166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08662-0915-775F-427D-D90C76738415}"/>
              </a:ext>
            </a:extLst>
          </p:cNvPr>
          <p:cNvSpPr>
            <a:spLocks noGrp="1"/>
          </p:cNvSpPr>
          <p:nvPr>
            <p:ph type="title"/>
          </p:nvPr>
        </p:nvSpPr>
        <p:spPr/>
        <p:txBody>
          <a:bodyPr rtlCol="0" anchor="ctr"/>
          <a:lstStyle/>
          <a:p>
            <a:pPr rtl="0"/>
            <a:r>
              <a:rPr lang="en-us" dirty="0"/>
              <a:t>ARANOTE: Patient demographics and baseline characteristics</a:t>
            </a:r>
            <a:endParaRPr lang="de-DE" dirty="0"/>
          </a:p>
        </p:txBody>
      </p:sp>
      <p:sp>
        <p:nvSpPr>
          <p:cNvPr id="4" name="Fußzeilenplatzhalter 3">
            <a:extLst>
              <a:ext uri="{FF2B5EF4-FFF2-40B4-BE49-F238E27FC236}">
                <a16:creationId xmlns:a16="http://schemas.microsoft.com/office/drawing/2014/main" id="{8C67BC64-90E7-4391-3637-37E6621791D2}"/>
              </a:ext>
            </a:extLst>
          </p:cNvPr>
          <p:cNvSpPr>
            <a:spLocks noGrp="1"/>
          </p:cNvSpPr>
          <p:nvPr>
            <p:ph type="ftr" sz="quarter" idx="3"/>
          </p:nvPr>
        </p:nvSpPr>
        <p:spPr>
          <a:xfrm>
            <a:off x="245807" y="6248401"/>
            <a:ext cx="11460058" cy="548788"/>
          </a:xfrm>
        </p:spPr>
        <p:txBody>
          <a:bodyPr rtlCol="0"/>
          <a:lstStyle/>
          <a:p>
            <a:pPr rtl="0"/>
            <a:r>
              <a:rPr lang="en-us" baseline="30000" dirty="0" err="1"/>
              <a:t>a</a:t>
            </a:r>
            <a:r>
              <a:rPr lang="en-us" dirty="0" err="1">
                <a:latin typeface="Arial"/>
                <a:ea typeface="Calibri"/>
                <a:cs typeface="Arial"/>
              </a:rPr>
              <a:t>Disease</a:t>
            </a:r>
            <a:r>
              <a:rPr lang="en-us" dirty="0">
                <a:latin typeface="Arial"/>
                <a:ea typeface="Calibri"/>
                <a:cs typeface="Arial"/>
              </a:rPr>
              <a:t> volume defined by the CHAARTED criteria: Presence of visceral metastases and/or ≥ 4 bone metastases with ≥ 1 outside the vertebral bodies and pelvis (Sweeney CJ, et al. N Engl J Med. 2015;373:737-746).</a:t>
            </a:r>
          </a:p>
          <a:p>
            <a:pPr rtl="0"/>
            <a:endParaRPr lang="en-us" dirty="0">
              <a:latin typeface="Arial"/>
              <a:ea typeface="Calibri"/>
              <a:cs typeface="Arial"/>
            </a:endParaRPr>
          </a:p>
          <a:p>
            <a:r>
              <a:rPr lang="en-US" dirty="0">
                <a:latin typeface="Arial"/>
                <a:ea typeface="Calibri"/>
                <a:cs typeface="Arial"/>
              </a:rPr>
              <a:t>Saad F, et al. J Clin Oncol 2024; 42:4271-4281. </a:t>
            </a:r>
            <a:r>
              <a:rPr lang="en-us" dirty="0"/>
              <a:t>​</a:t>
            </a:r>
          </a:p>
        </p:txBody>
      </p:sp>
      <p:graphicFrame>
        <p:nvGraphicFramePr>
          <p:cNvPr id="6" name="Content Placeholder 8">
            <a:extLst>
              <a:ext uri="{FF2B5EF4-FFF2-40B4-BE49-F238E27FC236}">
                <a16:creationId xmlns:a16="http://schemas.microsoft.com/office/drawing/2014/main" id="{05879AF2-8A82-C510-5C15-34B14954F6D9}"/>
              </a:ext>
            </a:extLst>
          </p:cNvPr>
          <p:cNvGraphicFramePr>
            <a:graphicFrameLocks/>
          </p:cNvGraphicFramePr>
          <p:nvPr>
            <p:extLst>
              <p:ext uri="{D42A27DB-BD31-4B8C-83A1-F6EECF244321}">
                <p14:modId xmlns:p14="http://schemas.microsoft.com/office/powerpoint/2010/main" val="1422437809"/>
              </p:ext>
            </p:extLst>
          </p:nvPr>
        </p:nvGraphicFramePr>
        <p:xfrm>
          <a:off x="415579" y="1285141"/>
          <a:ext cx="11290286" cy="4612800"/>
        </p:xfrm>
        <a:graphic>
          <a:graphicData uri="http://schemas.openxmlformats.org/drawingml/2006/table">
            <a:tbl>
              <a:tblPr firstRow="1" firstCol="1" bandRow="1">
                <a:tableStyleId>{5C22544A-7EE6-4342-B048-85BDC9FD1C3A}</a:tableStyleId>
              </a:tblPr>
              <a:tblGrid>
                <a:gridCol w="2927711">
                  <a:extLst>
                    <a:ext uri="{9D8B030D-6E8A-4147-A177-3AD203B41FA5}">
                      <a16:colId xmlns:a16="http://schemas.microsoft.com/office/drawing/2014/main" val="1688670964"/>
                    </a:ext>
                  </a:extLst>
                </a:gridCol>
                <a:gridCol w="2145709">
                  <a:extLst>
                    <a:ext uri="{9D8B030D-6E8A-4147-A177-3AD203B41FA5}">
                      <a16:colId xmlns:a16="http://schemas.microsoft.com/office/drawing/2014/main" val="2700097529"/>
                    </a:ext>
                  </a:extLst>
                </a:gridCol>
                <a:gridCol w="3108433">
                  <a:extLst>
                    <a:ext uri="{9D8B030D-6E8A-4147-A177-3AD203B41FA5}">
                      <a16:colId xmlns:a16="http://schemas.microsoft.com/office/drawing/2014/main" val="2689004107"/>
                    </a:ext>
                  </a:extLst>
                </a:gridCol>
                <a:gridCol w="3108433">
                  <a:extLst>
                    <a:ext uri="{9D8B030D-6E8A-4147-A177-3AD203B41FA5}">
                      <a16:colId xmlns:a16="http://schemas.microsoft.com/office/drawing/2014/main" val="2323583896"/>
                    </a:ext>
                  </a:extLst>
                </a:gridCol>
              </a:tblGrid>
              <a:tr h="252000">
                <a:tc gridSpan="2">
                  <a:txBody>
                    <a:bodyPr/>
                    <a:lstStyle/>
                    <a:p>
                      <a:pPr rtl="0">
                        <a:lnSpc>
                          <a:spcPct val="100000"/>
                        </a:lnSpc>
                      </a:pPr>
                      <a:endParaRPr lang="en-US" sz="1100" noProof="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7491" marR="67491" marT="25200" marB="25200" anchor="b">
                    <a:lnB w="12700" cap="flat" cmpd="sng" algn="ctr">
                      <a:solidFill>
                        <a:schemeClr val="bg1"/>
                      </a:solidFill>
                      <a:prstDash val="solid"/>
                      <a:round/>
                      <a:headEnd type="none" w="med" len="med"/>
                      <a:tailEnd type="none" w="med" len="med"/>
                    </a:lnB>
                    <a:solidFill>
                      <a:schemeClr val="bg1"/>
                    </a:solidFill>
                  </a:tcPr>
                </a:tc>
                <a:tc hMerge="1">
                  <a:txBody>
                    <a:bodyPr/>
                    <a:lstStyle/>
                    <a:p>
                      <a:pPr rtl="0"/>
                      <a:endParaRPr lang="en-US"/>
                    </a:p>
                  </a:txBody>
                  <a:tcPr>
                    <a:lnL w="12700" cap="flat" cmpd="sng" algn="ctr">
                      <a:solidFill>
                        <a:schemeClr val="bg1"/>
                      </a:solidFill>
                      <a:prstDash val="solid"/>
                      <a:round/>
                      <a:headEnd type="none" w="med" len="med"/>
                      <a:tailEnd type="none" w="med" len="med"/>
                    </a:lnL>
                  </a:tcPr>
                </a:tc>
                <a:tc>
                  <a:txBody>
                    <a:bodyPr/>
                    <a:lstStyle/>
                    <a:p>
                      <a:pPr algn="ctr" rtl="0">
                        <a:lnSpc>
                          <a:spcPct val="100000"/>
                        </a:lnSpc>
                      </a:pPr>
                      <a:r>
                        <a:rPr lang="en-us" sz="1200" noProof="0">
                          <a:solidFill>
                            <a:schemeClr val="bg1"/>
                          </a:solidFill>
                          <a:effectLst/>
                        </a:rPr>
                        <a:t>Darolutamide + ADT (N = 446)</a:t>
                      </a:r>
                      <a:endPar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7491" marR="67491" marT="25200" marB="25200" anchor="ctr">
                    <a:lnB w="12700" cap="flat" cmpd="sng" algn="ctr">
                      <a:solidFill>
                        <a:schemeClr val="bg1"/>
                      </a:solidFill>
                      <a:prstDash val="solid"/>
                      <a:round/>
                      <a:headEnd type="none" w="med" len="med"/>
                      <a:tailEnd type="none" w="med" len="med"/>
                    </a:lnB>
                    <a:solidFill>
                      <a:schemeClr val="tx2"/>
                    </a:solidFill>
                  </a:tcPr>
                </a:tc>
                <a:tc>
                  <a:txBody>
                    <a:bodyPr/>
                    <a:lstStyle/>
                    <a:p>
                      <a:pPr algn="ctr" rtl="0">
                        <a:lnSpc>
                          <a:spcPct val="100000"/>
                        </a:lnSpc>
                      </a:pPr>
                      <a:r>
                        <a:rPr lang="en-us" sz="1200" noProof="0">
                          <a:solidFill>
                            <a:schemeClr val="bg1"/>
                          </a:solidFill>
                          <a:effectLst/>
                        </a:rPr>
                        <a:t>Placebo + ADT (N = 223)</a:t>
                      </a:r>
                      <a:endParaRPr lang="en-US" sz="1200" noProof="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7491" marR="67491" marT="25200" marB="25200"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51423068"/>
                  </a:ext>
                </a:extLst>
              </a:tr>
              <a:tr h="200738">
                <a:tc>
                  <a:txBody>
                    <a:bodyPr/>
                    <a:lstStyle/>
                    <a:p>
                      <a:pPr rtl="0">
                        <a:lnSpc>
                          <a:spcPct val="100000"/>
                        </a:lnSpc>
                      </a:pPr>
                      <a:r>
                        <a:rPr lang="en-us" sz="1100" b="1" noProof="0">
                          <a:solidFill>
                            <a:schemeClr val="tx1"/>
                          </a:solidFill>
                          <a:effectLst/>
                        </a:rPr>
                        <a:t>Age, median (measurement range), years </a:t>
                      </a:r>
                      <a:endParaRPr lang="en-US" sz="1100" b="1"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rtl="0">
                        <a:lnSpc>
                          <a:spcPct val="100000"/>
                        </a:lnSpc>
                      </a:pPr>
                      <a:endParaRPr lang="en-US" sz="1100" b="1"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70 (43</a:t>
                      </a:r>
                      <a:r>
                        <a:rPr lang="en-us" sz="1100" b="0">
                          <a:solidFill>
                            <a:schemeClr val="tx1"/>
                          </a:solidFill>
                          <a:effectLst/>
                          <a:latin typeface="+mn-lt"/>
                          <a:ea typeface="Batang" panose="02030600000101010101" pitchFamily="18" charset="-127"/>
                          <a:cs typeface="Arial" panose="020B0604020202020204" pitchFamily="34" charset="0"/>
                        </a:rPr>
                        <a:t>–</a:t>
                      </a:r>
                      <a:r>
                        <a:rPr lang="en-us" sz="1100" noProof="0">
                          <a:solidFill>
                            <a:schemeClr val="tx1"/>
                          </a:solidFill>
                          <a:effectLst/>
                          <a:latin typeface="+mn-lt"/>
                        </a:rPr>
                        <a:t>93)</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70 (45</a:t>
                      </a:r>
                      <a:r>
                        <a:rPr lang="en-us" sz="1100" b="0">
                          <a:solidFill>
                            <a:schemeClr val="tx1"/>
                          </a:solidFill>
                          <a:effectLst/>
                          <a:latin typeface="+mn-lt"/>
                          <a:ea typeface="Batang" panose="02030600000101010101" pitchFamily="18" charset="-127"/>
                          <a:cs typeface="Arial" panose="020B0604020202020204" pitchFamily="34" charset="0"/>
                        </a:rPr>
                        <a:t>–</a:t>
                      </a:r>
                      <a:r>
                        <a:rPr lang="en-us" sz="1100" noProof="0">
                          <a:solidFill>
                            <a:schemeClr val="tx1"/>
                          </a:solidFill>
                          <a:effectLst/>
                          <a:latin typeface="+mn-lt"/>
                        </a:rPr>
                        <a:t>91)</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044985331"/>
                  </a:ext>
                </a:extLst>
              </a:tr>
              <a:tr h="200738">
                <a:tc rowSpan="4">
                  <a:txBody>
                    <a:bodyPr/>
                    <a:lstStyle/>
                    <a:p>
                      <a:pPr rtl="0">
                        <a:lnSpc>
                          <a:spcPct val="100000"/>
                        </a:lnSpc>
                      </a:pPr>
                      <a:r>
                        <a:rPr lang="en-us" sz="1100" b="0" noProof="0">
                          <a:solidFill>
                            <a:schemeClr val="tx1"/>
                          </a:solidFill>
                          <a:effectLst/>
                        </a:rPr>
                        <a:t>Ethnicity, n (%)</a:t>
                      </a:r>
                      <a:endParaRPr lang="en-US" sz="1100" b="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rtl="0"/>
                      <a:r>
                        <a:rPr lang="en-us" sz="1100">
                          <a:solidFill>
                            <a:schemeClr val="tx1"/>
                          </a:solidFill>
                        </a:rPr>
                        <a:t>White</a:t>
                      </a: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251 (56.3)</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125 (56.1)</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993987718"/>
                  </a:ext>
                </a:extLst>
              </a:tr>
              <a:tr h="200738">
                <a:tc vMerge="1">
                  <a:txBody>
                    <a:bodyPr/>
                    <a:lstStyle/>
                    <a:p>
                      <a:pPr rtl="0">
                        <a:lnSpc>
                          <a:spcPct val="100000"/>
                        </a:lnSpc>
                      </a:pPr>
                      <a:endParaRPr lang="en-US" sz="1100" b="1" noProof="0">
                        <a:effectLst/>
                        <a:latin typeface="+mn-lt"/>
                        <a:ea typeface="Times New Roman" panose="02020603050405020304" pitchFamily="18" charset="0"/>
                        <a:cs typeface="Arial" panose="020B0604020202020204" pitchFamily="34" charset="0"/>
                      </a:endParaRPr>
                    </a:p>
                  </a:txBody>
                  <a:tcPr marL="90000" marR="90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a:solidFill>
                            <a:schemeClr val="tx1"/>
                          </a:solidFill>
                        </a:rPr>
                        <a:t>Asian</a:t>
                      </a:r>
                      <a:endParaRPr lang="en-US" sz="1100">
                        <a:solidFill>
                          <a:schemeClr val="tx1"/>
                        </a:solidFill>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144 (32.3)</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65 (29.1)</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104720652"/>
                  </a:ext>
                </a:extLst>
              </a:tr>
              <a:tr h="200738">
                <a:tc vMerge="1">
                  <a:txBody>
                    <a:bodyPr/>
                    <a:lstStyle/>
                    <a:p>
                      <a:pPr rtl="0">
                        <a:lnSpc>
                          <a:spcPct val="100000"/>
                        </a:lnSpc>
                      </a:pPr>
                      <a:endParaRPr lang="en-US" sz="1100" b="1" noProof="0">
                        <a:effectLst/>
                        <a:latin typeface="+mn-lt"/>
                        <a:ea typeface="Times New Roman" panose="02020603050405020304" pitchFamily="18" charset="0"/>
                        <a:cs typeface="Arial" panose="020B0604020202020204" pitchFamily="34" charset="0"/>
                      </a:endParaRPr>
                    </a:p>
                  </a:txBody>
                  <a:tcPr marL="90000" marR="90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a:solidFill>
                            <a:schemeClr val="tx1"/>
                          </a:solidFill>
                        </a:rPr>
                        <a:t>Black</a:t>
                      </a: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41 (9.2)</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24 (10.8)</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423513440"/>
                  </a:ext>
                </a:extLst>
              </a:tr>
              <a:tr h="200738">
                <a:tc vMerge="1">
                  <a:txBody>
                    <a:bodyPr/>
                    <a:lstStyle/>
                    <a:p>
                      <a:pPr rtl="0">
                        <a:lnSpc>
                          <a:spcPct val="100000"/>
                        </a:lnSpc>
                      </a:pPr>
                      <a:endParaRPr lang="en-US" sz="1100" b="1" noProof="0">
                        <a:effectLst/>
                        <a:latin typeface="+mn-lt"/>
                        <a:ea typeface="Times New Roman" panose="02020603050405020304" pitchFamily="18" charset="0"/>
                        <a:cs typeface="Arial" panose="020B0604020202020204" pitchFamily="34" charset="0"/>
                      </a:endParaRPr>
                    </a:p>
                  </a:txBody>
                  <a:tcPr marL="90000" marR="90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a:solidFill>
                            <a:schemeClr val="tx1"/>
                          </a:solidFill>
                        </a:rPr>
                        <a:t>Other</a:t>
                      </a: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10 (2.2)</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9 (4.0)</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49135341"/>
                  </a:ext>
                </a:extLst>
              </a:tr>
              <a:tr h="20073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Region, n (%)</a:t>
                      </a:r>
                      <a:endParaRPr lang="en-US" sz="1100" b="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Asian</a:t>
                      </a:r>
                      <a:endParaRPr lang="en-US" sz="1100" b="1"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141 (31.6)</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63 (28.3)</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57145890"/>
                  </a:ext>
                </a:extLst>
              </a:tr>
              <a:tr h="200738">
                <a:tc vMerge="1">
                  <a:txBody>
                    <a:bodyPr/>
                    <a:lstStyle/>
                    <a:p>
                      <a:pPr marL="0" rtl="0">
                        <a:lnSpc>
                          <a:spcPct val="100000"/>
                        </a:lnSpc>
                      </a:pPr>
                      <a:endParaRPr lang="en-US" sz="1200" b="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30" marR="8030" marT="3945" marB="3945"/>
                </a:tc>
                <a:tc>
                  <a:txBody>
                    <a:bodyPr/>
                    <a:lstStyle/>
                    <a:p>
                      <a:pPr rtl="0"/>
                      <a:r>
                        <a:rPr lang="en-us" sz="1100" b="0" noProof="0">
                          <a:solidFill>
                            <a:schemeClr val="tx1"/>
                          </a:solidFill>
                          <a:effectLst/>
                        </a:rPr>
                        <a:t>Latin America</a:t>
                      </a:r>
                      <a:endParaRPr lang="en-US" sz="110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119 (26.7)</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72 (32.3)</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735993131"/>
                  </a:ext>
                </a:extLst>
              </a:tr>
              <a:tr h="200738">
                <a:tc vMerge="1">
                  <a:txBody>
                    <a:bodyPr/>
                    <a:lstStyle/>
                    <a:p>
                      <a:pPr marL="0" rtl="0">
                        <a:lnSpc>
                          <a:spcPct val="100000"/>
                        </a:lnSpc>
                      </a:pPr>
                      <a:endParaRPr lang="en-US" sz="1200" b="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30" marR="8030" marT="3945" marB="3945"/>
                </a:tc>
                <a:tc>
                  <a:txBody>
                    <a:bodyPr/>
                    <a:lstStyle/>
                    <a:p>
                      <a:pPr rtl="0"/>
                      <a:r>
                        <a:rPr lang="en-us" sz="1100" b="0" noProof="0">
                          <a:solidFill>
                            <a:schemeClr val="tx1"/>
                          </a:solidFill>
                          <a:effectLst/>
                        </a:rPr>
                        <a:t>Europe and the rest of the world</a:t>
                      </a:r>
                      <a:endParaRPr lang="en-US" sz="110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186 (41.7)</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88 (39.5)</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779343778"/>
                  </a:ext>
                </a:extLst>
              </a:tr>
              <a:tr h="2007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EGOG PS, n (%)</a:t>
                      </a:r>
                      <a:endParaRPr lang="en-US" sz="1100" b="0" strike="sngStrike" baseline="300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0</a:t>
                      </a:r>
                      <a:endParaRPr lang="en-US" sz="1100" b="1" strike="sngStrike" baseline="300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235 (52.7)</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98 (43.9)</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412020979"/>
                  </a:ext>
                </a:extLst>
              </a:tr>
              <a:tr h="2007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strike="sngStrike" baseline="30000" noProof="0">
                        <a:solidFill>
                          <a:srgbClr val="FF0000"/>
                        </a:solidFill>
                        <a:effectLst/>
                        <a:latin typeface="+mn-lt"/>
                        <a:ea typeface="Times New Roman" panose="02020603050405020304" pitchFamily="18" charset="0"/>
                        <a:cs typeface="Arial" panose="020B0604020202020204" pitchFamily="34" charset="0"/>
                      </a:endParaRPr>
                    </a:p>
                  </a:txBody>
                  <a:tcPr marL="90000" marR="90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strike="noStrike" noProof="0">
                          <a:solidFill>
                            <a:schemeClr val="tx1"/>
                          </a:solidFill>
                          <a:effectLst/>
                        </a:rPr>
                        <a:t>1-2</a:t>
                      </a:r>
                      <a:endParaRPr lang="en-US" sz="1100" b="0" strike="noStrike" baseline="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211 (47.3)</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a:solidFill>
                            <a:schemeClr val="tx1"/>
                          </a:solidFill>
                          <a:effectLst/>
                          <a:latin typeface="+mn-lt"/>
                        </a:rPr>
                        <a:t>125 (56.1)</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310413324"/>
                  </a:ext>
                </a:extLst>
              </a:tr>
              <a:tr h="200738">
                <a:tc>
                  <a:txBody>
                    <a:bodyPr/>
                    <a:lstStyle/>
                    <a:p>
                      <a:pPr marL="0" rtl="0">
                        <a:lnSpc>
                          <a:spcPct val="100000"/>
                        </a:lnSpc>
                      </a:pPr>
                      <a:r>
                        <a:rPr lang="en-us" sz="1100" b="0" noProof="0">
                          <a:solidFill>
                            <a:schemeClr val="tx1"/>
                          </a:solidFill>
                          <a:effectLst/>
                        </a:rPr>
                        <a:t>Gleason score ≥ 8 at initial diagnosis, n (%)</a:t>
                      </a:r>
                      <a:endParaRPr lang="en-US" sz="1100" b="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rtl="0">
                        <a:lnSpc>
                          <a:spcPct val="100000"/>
                        </a:lnSpc>
                      </a:pPr>
                      <a:endParaRPr lang="en-US" sz="1100" b="1"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311 (69.7)</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algn="ctr" rtl="0">
                        <a:lnSpc>
                          <a:spcPct val="100000"/>
                        </a:lnSpc>
                      </a:pPr>
                      <a:r>
                        <a:rPr lang="en-us" sz="1100" noProof="0">
                          <a:solidFill>
                            <a:schemeClr val="tx1"/>
                          </a:solidFill>
                          <a:effectLst/>
                          <a:latin typeface="+mn-lt"/>
                        </a:rPr>
                        <a:t>146 (65.5)</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405383250"/>
                  </a:ext>
                </a:extLst>
              </a:tr>
              <a:tr h="200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dirty="0">
                          <a:solidFill>
                            <a:schemeClr val="tx1"/>
                          </a:solidFill>
                          <a:effectLst/>
                        </a:rPr>
                        <a:t>Serum PSA, median (range), ng/ml</a:t>
                      </a:r>
                      <a:endParaRPr lang="en-GB" sz="1100" b="0" baseline="0" dirty="0">
                        <a:solidFill>
                          <a:schemeClr val="tx1"/>
                        </a:solidFill>
                        <a:latin typeface="+mn-lt"/>
                        <a:cs typeface="Arial" panose="020B0604020202020204" pitchFamily="34" charset="0"/>
                      </a:endParaRPr>
                    </a:p>
                  </a:txBody>
                  <a:tcPr marL="67491" marR="67491" marT="25200" marB="25200">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a:solidFill>
                          <a:schemeClr val="tx1"/>
                        </a:solidFill>
                        <a:latin typeface="+mn-lt"/>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21.4 (0.02</a:t>
                      </a:r>
                      <a:r>
                        <a:rPr lang="en-us" sz="1100" b="0">
                          <a:solidFill>
                            <a:schemeClr val="tx1"/>
                          </a:solidFill>
                          <a:effectLst/>
                          <a:latin typeface="+mn-lt"/>
                          <a:ea typeface="Batang" panose="02030600000101010101" pitchFamily="18" charset="-127"/>
                          <a:cs typeface="Arial" panose="020B0604020202020204" pitchFamily="34" charset="0"/>
                        </a:rPr>
                        <a:t>–</a:t>
                      </a:r>
                      <a:r>
                        <a:rPr lang="en-us" sz="1100" noProof="0">
                          <a:solidFill>
                            <a:schemeClr val="tx1"/>
                          </a:solidFill>
                          <a:effectLst/>
                          <a:latin typeface="+mn-lt"/>
                        </a:rPr>
                        <a:t>15,915)</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21.2 (0.02</a:t>
                      </a:r>
                      <a:r>
                        <a:rPr lang="en-us" sz="1100" b="0">
                          <a:solidFill>
                            <a:schemeClr val="tx1"/>
                          </a:solidFill>
                          <a:effectLst/>
                          <a:latin typeface="+mn-lt"/>
                          <a:ea typeface="Batang" panose="02030600000101010101" pitchFamily="18" charset="-127"/>
                          <a:cs typeface="Arial" panose="020B0604020202020204" pitchFamily="34" charset="0"/>
                        </a:rPr>
                        <a:t>–</a:t>
                      </a:r>
                      <a:r>
                        <a:rPr lang="en-us" sz="1100" noProof="0">
                          <a:solidFill>
                            <a:schemeClr val="tx1"/>
                          </a:solidFill>
                          <a:effectLst/>
                          <a:latin typeface="+mn-lt"/>
                        </a:rPr>
                        <a:t>8533)</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236898155"/>
                  </a:ext>
                </a:extLst>
              </a:tr>
              <a:tr h="200738">
                <a:tc rowSpan="2">
                  <a:txBody>
                    <a:bodyPr/>
                    <a:lstStyle/>
                    <a:p>
                      <a:pPr rtl="0"/>
                      <a:r>
                        <a:rPr lang="en-us" sz="1100" b="0" noProof="0">
                          <a:solidFill>
                            <a:schemeClr val="tx1"/>
                          </a:solidFill>
                          <a:latin typeface="+mn-lt"/>
                        </a:rPr>
                        <a:t>Metastases at initial diagnosis </a:t>
                      </a:r>
                      <a:r>
                        <a:rPr lang="en-us" sz="1100" b="0" noProof="0">
                          <a:solidFill>
                            <a:schemeClr val="tx1"/>
                          </a:solidFill>
                        </a:rPr>
                        <a:t>, n (%)</a:t>
                      </a:r>
                      <a:endParaRPr lang="en-US" sz="1100" b="0" noProof="0">
                        <a:solidFill>
                          <a:schemeClr val="tx1"/>
                        </a:solidFill>
                        <a:latin typeface="+mn-lt"/>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rtl="0"/>
                      <a:r>
                        <a:rPr lang="en-us" sz="1100" b="1" noProof="0">
                          <a:solidFill>
                            <a:schemeClr val="tx1"/>
                          </a:solidFill>
                        </a:rPr>
                        <a:t>Yes</a:t>
                      </a:r>
                      <a:r>
                        <a:rPr lang="en-us" sz="1100" b="0">
                          <a:solidFill>
                            <a:schemeClr val="tx1"/>
                          </a:solidFill>
                          <a:effectLst/>
                          <a:latin typeface="Arial" panose="020B0604020202020204" pitchFamily="34" charset="0"/>
                          <a:ea typeface="Batang" panose="02030600000101010101" pitchFamily="18" charset="-127"/>
                          <a:cs typeface="Arial" panose="020B0604020202020204" pitchFamily="34" charset="0"/>
                        </a:rPr>
                        <a:t> – </a:t>
                      </a:r>
                      <a:r>
                        <a:rPr lang="en-us" sz="1100" b="1" noProof="0">
                          <a:solidFill>
                            <a:schemeClr val="tx1"/>
                          </a:solidFill>
                        </a:rPr>
                        <a:t>De novo</a:t>
                      </a:r>
                      <a:endParaRPr lang="en-US" sz="1100" b="1" strike="sngStrike" noProof="0" dirty="0">
                        <a:solidFill>
                          <a:schemeClr val="tx1"/>
                        </a:solidFill>
                        <a:latin typeface="+mn-lt"/>
                        <a:cs typeface="Arial"/>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b="1" kern="1200" noProof="0">
                          <a:solidFill>
                            <a:schemeClr val="tx1"/>
                          </a:solidFill>
                          <a:effectLst/>
                          <a:latin typeface="+mn-lt"/>
                        </a:rPr>
                        <a:t>317 (71.1)</a:t>
                      </a:r>
                      <a:endParaRPr lang="en-US" sz="1100" b="1" kern="1200" noProof="0">
                        <a:solidFill>
                          <a:schemeClr val="tx1"/>
                        </a:solidFill>
                        <a:effectLst/>
                        <a:latin typeface="+mn-lt"/>
                        <a:cs typeface="Arial"/>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b="1" kern="1200" noProof="0">
                          <a:solidFill>
                            <a:schemeClr val="tx1"/>
                          </a:solidFill>
                          <a:effectLst/>
                          <a:latin typeface="+mn-lt"/>
                        </a:rPr>
                        <a:t>168 (75.3)</a:t>
                      </a:r>
                      <a:endParaRPr lang="en-US" sz="1100" b="1" kern="1200" noProof="0">
                        <a:solidFill>
                          <a:schemeClr val="tx1"/>
                        </a:solidFill>
                        <a:effectLst/>
                        <a:latin typeface="+mn-lt"/>
                        <a:cs typeface="Arial"/>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454510786"/>
                  </a:ext>
                </a:extLst>
              </a:tr>
              <a:tr h="2007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noProof="0">
                        <a:solidFill>
                          <a:schemeClr val="bg1"/>
                        </a:solidFill>
                        <a:effectLst/>
                        <a:latin typeface="+mn-lt"/>
                        <a:ea typeface="Times New Roman" panose="02020603050405020304" pitchFamily="18"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0093CF"/>
                    </a:solidFill>
                  </a:tcPr>
                </a:tc>
                <a:tc>
                  <a:txBody>
                    <a:bodyPr/>
                    <a:lstStyle/>
                    <a:p>
                      <a:pPr rtl="0"/>
                      <a:r>
                        <a:rPr lang="en-us" sz="1100" b="0" noProof="0">
                          <a:solidFill>
                            <a:schemeClr val="tx1"/>
                          </a:solidFill>
                          <a:effectLst/>
                        </a:rPr>
                        <a:t>No </a:t>
                      </a:r>
                      <a:r>
                        <a:rPr lang="en-us" sz="1100" b="0">
                          <a:solidFill>
                            <a:schemeClr val="tx1"/>
                          </a:solidFill>
                          <a:effectLst/>
                          <a:latin typeface="Arial" panose="020B0604020202020204" pitchFamily="34" charset="0"/>
                          <a:ea typeface="Batang" panose="02030600000101010101" pitchFamily="18" charset="-127"/>
                          <a:cs typeface="Arial" panose="020B0604020202020204" pitchFamily="34" charset="0"/>
                        </a:rPr>
                        <a:t>–</a:t>
                      </a:r>
                      <a:r>
                        <a:rPr lang="en-us" sz="1100" b="0" noProof="0">
                          <a:solidFill>
                            <a:schemeClr val="tx1"/>
                          </a:solidFill>
                          <a:effectLst/>
                        </a:rPr>
                        <a:t> recurrent</a:t>
                      </a:r>
                      <a:endParaRPr lang="en-US" sz="1100" strike="sngStrike" dirty="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100 (22.4)</a:t>
                      </a:r>
                      <a:endParaRPr lang="en-US" sz="1100" kern="12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45 (20.2)</a:t>
                      </a:r>
                      <a:endParaRPr lang="en-US" sz="1100" kern="12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754382524"/>
                  </a:ext>
                </a:extLst>
              </a:tr>
              <a:tr h="2007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Disease volume, n (%) </a:t>
                      </a:r>
                      <a:r>
                        <a:rPr lang="en-us" sz="1100" b="0" baseline="30000" noProof="0">
                          <a:solidFill>
                            <a:schemeClr val="tx1"/>
                          </a:solidFill>
                          <a:effectLst/>
                        </a:rPr>
                        <a:t>a</a:t>
                      </a:r>
                      <a:endParaRPr lang="en-US" sz="1100" b="0" baseline="300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rPr>
                        <a:t>High</a:t>
                      </a:r>
                      <a:endParaRPr lang="en-US" sz="1100" b="1"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100" b="1" kern="1200" noProof="0">
                          <a:solidFill>
                            <a:schemeClr val="tx1"/>
                          </a:solidFill>
                          <a:effectLst/>
                          <a:latin typeface="+mn-lt"/>
                        </a:rPr>
                        <a:t>315 (70.6)</a:t>
                      </a:r>
                      <a:endParaRPr lang="en-US" sz="1100" b="1" kern="1200" noProof="0">
                        <a:solidFill>
                          <a:schemeClr val="tx1"/>
                        </a:solidFill>
                        <a:effectLst/>
                        <a:latin typeface="+mn-lt"/>
                        <a:ea typeface="Times New Roman" panose="02020603050405020304" pitchFamily="18" charset="0"/>
                        <a:cs typeface="Arial"/>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100" b="1" kern="1200" noProof="0">
                          <a:solidFill>
                            <a:schemeClr val="tx1"/>
                          </a:solidFill>
                          <a:effectLst/>
                          <a:latin typeface="+mn-lt"/>
                        </a:rPr>
                        <a:t>157 (70.4)</a:t>
                      </a:r>
                      <a:endParaRPr lang="en-US" sz="1100" b="1" kern="1200" noProof="0" dirty="0">
                        <a:solidFill>
                          <a:schemeClr val="tx1"/>
                        </a:solidFill>
                        <a:effectLst/>
                        <a:latin typeface="+mn-lt"/>
                        <a:ea typeface="Times New Roman" panose="02020603050405020304" pitchFamily="18" charset="0"/>
                        <a:cs typeface="Arial"/>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7528873"/>
                  </a:ext>
                </a:extLst>
              </a:tr>
              <a:tr h="2007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noProof="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0000" marR="90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b="0" kern="1200">
                          <a:solidFill>
                            <a:schemeClr val="tx1"/>
                          </a:solidFill>
                          <a:effectLst/>
                        </a:rPr>
                        <a:t>Low</a:t>
                      </a:r>
                      <a:endParaRPr lang="en-US" sz="110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131 (29.4)</a:t>
                      </a:r>
                      <a:endParaRPr lang="en-US" sz="1100" kern="12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66 (29.6)</a:t>
                      </a:r>
                      <a:endParaRPr lang="en-US" sz="1100" kern="12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286679403"/>
                  </a:ext>
                </a:extLst>
              </a:tr>
              <a:tr h="2007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Visceral metastases, n (%) </a:t>
                      </a:r>
                      <a:endParaRPr lang="en-US" sz="1100" b="0" strike="sngStrike" baseline="30000" noProof="0">
                        <a:solidFill>
                          <a:schemeClr val="tx1"/>
                        </a:solidFill>
                        <a:effectLst/>
                        <a:highlight>
                          <a:srgbClr val="00FFFF"/>
                        </a:highligh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rtl="0"/>
                      <a:r>
                        <a:rPr lang="en-us" sz="1100">
                          <a:solidFill>
                            <a:schemeClr val="tx1"/>
                          </a:solidFill>
                        </a:rPr>
                        <a:t>Yes</a:t>
                      </a:r>
                      <a:endParaRPr lang="en-US" sz="1100" dirty="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53 (11.9)</a:t>
                      </a:r>
                      <a:endParaRPr lang="en-US" sz="1100" kern="12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27 (12.1)</a:t>
                      </a:r>
                      <a:endParaRPr lang="en-US" sz="1100" kern="12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4182195413"/>
                  </a:ext>
                </a:extLst>
              </a:tr>
              <a:tr h="2007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noProof="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0000" marR="90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a:solidFill>
                            <a:schemeClr val="tx1"/>
                          </a:solidFill>
                        </a:rPr>
                        <a:t>No</a:t>
                      </a:r>
                      <a:endParaRPr lang="en-US" sz="110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393 (88.1)</a:t>
                      </a:r>
                      <a:endParaRPr lang="en-US" sz="1100" kern="12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lnSpc>
                          <a:spcPct val="100000"/>
                        </a:lnSpc>
                      </a:pPr>
                      <a:r>
                        <a:rPr lang="en-us" sz="1100" kern="1200" noProof="0">
                          <a:solidFill>
                            <a:schemeClr val="tx1"/>
                          </a:solidFill>
                          <a:effectLst/>
                          <a:latin typeface="+mn-lt"/>
                        </a:rPr>
                        <a:t>196 (87.9)</a:t>
                      </a:r>
                      <a:endParaRPr lang="en-US" sz="1100" kern="12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612642680"/>
                  </a:ext>
                </a:extLst>
              </a:tr>
              <a:tr h="2007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a:solidFill>
                            <a:schemeClr val="tx1"/>
                          </a:solidFill>
                          <a:effectLst/>
                        </a:rPr>
                        <a:t>Previous local therapy, n (%)</a:t>
                      </a:r>
                      <a:endParaRPr lang="en-US" sz="1100" b="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noProof="0">
                          <a:solidFill>
                            <a:schemeClr val="tx1"/>
                          </a:solidFill>
                          <a:effectLst/>
                          <a:latin typeface="+mn-lt"/>
                          <a:ea typeface="Times New Roman" panose="02020603050405020304" pitchFamily="18" charset="0"/>
                          <a:cs typeface="Arial"/>
                        </a:rPr>
                        <a:t>Yes</a:t>
                      </a:r>
                      <a:endParaRPr lang="en-US" sz="1100" b="1" noProof="0">
                        <a:solidFill>
                          <a:schemeClr val="tx1"/>
                        </a:solidFill>
                        <a:effectLst/>
                        <a:latin typeface="+mn-lt"/>
                        <a:ea typeface="Times New Roman" panose="02020603050405020304" pitchFamily="18" charset="0"/>
                        <a:cs typeface="Arial"/>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80 (17.9)</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lnSpc>
                          <a:spcPct val="100000"/>
                        </a:lnSpc>
                      </a:pPr>
                      <a:r>
                        <a:rPr lang="en-us" sz="1100" noProof="0">
                          <a:solidFill>
                            <a:schemeClr val="tx1"/>
                          </a:solidFill>
                          <a:effectLst/>
                          <a:latin typeface="+mn-lt"/>
                        </a:rPr>
                        <a:t>40 (17.9)</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752866788"/>
                  </a:ext>
                </a:extLst>
              </a:tr>
              <a:tr h="18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noProof="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0000" marR="90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5378"/>
                    </a:solidFill>
                  </a:tcPr>
                </a:tc>
                <a:tc>
                  <a:txBody>
                    <a:bodyPr/>
                    <a:lstStyle/>
                    <a:p>
                      <a:pPr rtl="0"/>
                      <a:r>
                        <a:rPr lang="en-us" sz="1100" b="0" kern="1200" dirty="0">
                          <a:solidFill>
                            <a:schemeClr val="tx1"/>
                          </a:solidFill>
                          <a:effectLst/>
                        </a:rPr>
                        <a:t>No</a:t>
                      </a:r>
                      <a:endParaRPr lang="en-US" sz="1100" dirty="0">
                        <a:solidFill>
                          <a:schemeClr val="tx1"/>
                        </a:solidFill>
                        <a:latin typeface="+mn-lt"/>
                      </a:endParaRPr>
                    </a:p>
                  </a:txBody>
                  <a:tcPr marL="67491" marR="67491" marT="25200" marB="252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bg1"/>
                    </a:solidFill>
                  </a:tcPr>
                </a:tc>
                <a:tc>
                  <a:txBody>
                    <a:bodyPr/>
                    <a:lstStyle/>
                    <a:p>
                      <a:pPr algn="ctr" rtl="0">
                        <a:lnSpc>
                          <a:spcPct val="100000"/>
                        </a:lnSpc>
                      </a:pPr>
                      <a:r>
                        <a:rPr lang="en-us" sz="1100" noProof="0">
                          <a:solidFill>
                            <a:schemeClr val="tx1"/>
                          </a:solidFill>
                          <a:effectLst/>
                          <a:latin typeface="+mn-lt"/>
                        </a:rPr>
                        <a:t>366 (82.1)</a:t>
                      </a:r>
                      <a:endParaRPr lang="en-US" sz="1100" noProof="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bg1"/>
                    </a:solidFill>
                  </a:tcPr>
                </a:tc>
                <a:tc>
                  <a:txBody>
                    <a:bodyPr/>
                    <a:lstStyle/>
                    <a:p>
                      <a:pPr algn="ctr" rtl="0">
                        <a:lnSpc>
                          <a:spcPct val="100000"/>
                        </a:lnSpc>
                      </a:pPr>
                      <a:r>
                        <a:rPr lang="en-us" sz="1100" noProof="0" dirty="0">
                          <a:solidFill>
                            <a:schemeClr val="tx1"/>
                          </a:solidFill>
                          <a:effectLst/>
                          <a:latin typeface="+mn-lt"/>
                        </a:rPr>
                        <a:t>183 (82.1)</a:t>
                      </a:r>
                      <a:endParaRPr lang="en-US" sz="1100" noProof="0" dirty="0">
                        <a:solidFill>
                          <a:schemeClr val="tx1"/>
                        </a:solidFill>
                        <a:effectLst/>
                        <a:latin typeface="+mn-lt"/>
                        <a:ea typeface="Times New Roman" panose="02020603050405020304" pitchFamily="18" charset="0"/>
                        <a:cs typeface="Arial" panose="020B0604020202020204" pitchFamily="34" charset="0"/>
                      </a:endParaRPr>
                    </a:p>
                  </a:txBody>
                  <a:tcPr marL="67491" marR="67491" marT="25200" marB="2520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3903167929"/>
                  </a:ext>
                </a:extLst>
              </a:tr>
            </a:tbl>
          </a:graphicData>
        </a:graphic>
      </p:graphicFrame>
    </p:spTree>
    <p:extLst>
      <p:ext uri="{BB962C8B-B14F-4D97-AF65-F5344CB8AC3E}">
        <p14:creationId xmlns:p14="http://schemas.microsoft.com/office/powerpoint/2010/main" val="307633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descr="Ein Bild, das Screenshot, Text enthält.&#10;&#10;KI-generierte Inhalte können fehlerhaft sein.">
            <a:extLst>
              <a:ext uri="{FF2B5EF4-FFF2-40B4-BE49-F238E27FC236}">
                <a16:creationId xmlns:a16="http://schemas.microsoft.com/office/drawing/2014/main" id="{164C47E8-ADB9-9516-C217-D6A6F981E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707" y="1515015"/>
            <a:ext cx="6624000" cy="3726000"/>
          </a:xfrm>
          <a:prstGeom prst="rect">
            <a:avLst/>
          </a:prstGeom>
        </p:spPr>
      </p:pic>
      <p:sp>
        <p:nvSpPr>
          <p:cNvPr id="2" name="Title 1">
            <a:extLst>
              <a:ext uri="{FF2B5EF4-FFF2-40B4-BE49-F238E27FC236}">
                <a16:creationId xmlns:a16="http://schemas.microsoft.com/office/drawing/2014/main" id="{C1694576-99A9-B2EC-C7E1-CE270D0ED88F}"/>
              </a:ext>
            </a:extLst>
          </p:cNvPr>
          <p:cNvSpPr>
            <a:spLocks noGrp="1"/>
          </p:cNvSpPr>
          <p:nvPr>
            <p:ph type="title"/>
          </p:nvPr>
        </p:nvSpPr>
        <p:spPr>
          <a:xfrm>
            <a:off x="245806" y="181939"/>
            <a:ext cx="10276144" cy="782031"/>
          </a:xfrm>
        </p:spPr>
        <p:txBody>
          <a:bodyPr anchor="ctr"/>
          <a:lstStyle/>
          <a:p>
            <a:r>
              <a:rPr lang="en-US" dirty="0"/>
              <a:t>ARANOTE: Radiographic Progression-free Survival</a:t>
            </a:r>
            <a:endParaRPr lang="de-CH" dirty="0"/>
          </a:p>
        </p:txBody>
      </p:sp>
      <p:sp>
        <p:nvSpPr>
          <p:cNvPr id="3" name="Textplatzhalter 2">
            <a:extLst>
              <a:ext uri="{FF2B5EF4-FFF2-40B4-BE49-F238E27FC236}">
                <a16:creationId xmlns:a16="http://schemas.microsoft.com/office/drawing/2014/main" id="{ACC4F399-D7A9-7464-7BCF-B11E9A911163}"/>
              </a:ext>
            </a:extLst>
          </p:cNvPr>
          <p:cNvSpPr>
            <a:spLocks noGrp="1"/>
          </p:cNvSpPr>
          <p:nvPr>
            <p:ph type="body" sz="quarter" idx="14"/>
          </p:nvPr>
        </p:nvSpPr>
        <p:spPr>
          <a:xfrm>
            <a:off x="264061" y="5913477"/>
            <a:ext cx="11460060" cy="266171"/>
          </a:xfrm>
        </p:spPr>
        <p:txBody>
          <a:bodyPr rtlCol="0"/>
          <a:lstStyle/>
          <a:p>
            <a:r>
              <a:rPr lang="en-us" sz="1100" dirty="0">
                <a:solidFill>
                  <a:srgbClr val="10384F"/>
                </a:solidFill>
              </a:rPr>
              <a:t>Median Follow up: Darolutamide 25.3 months; Placebo: 25.0 months</a:t>
            </a:r>
            <a:endParaRPr lang="en-US" sz="1100" dirty="0">
              <a:solidFill>
                <a:srgbClr val="10384F"/>
              </a:solidFill>
            </a:endParaRPr>
          </a:p>
          <a:p>
            <a:pPr rtl="0"/>
            <a:endParaRPr lang="en-US" sz="1100" dirty="0">
              <a:solidFill>
                <a:srgbClr val="10384F"/>
              </a:solidFill>
            </a:endParaRPr>
          </a:p>
        </p:txBody>
      </p:sp>
      <p:sp>
        <p:nvSpPr>
          <p:cNvPr id="5" name="Fußzeilenplatzhalter 4">
            <a:extLst>
              <a:ext uri="{FF2B5EF4-FFF2-40B4-BE49-F238E27FC236}">
                <a16:creationId xmlns:a16="http://schemas.microsoft.com/office/drawing/2014/main" id="{6A0517B6-B43B-B094-7C01-7360E491FAC0}"/>
              </a:ext>
            </a:extLst>
          </p:cNvPr>
          <p:cNvSpPr>
            <a:spLocks noGrp="1"/>
          </p:cNvSpPr>
          <p:nvPr>
            <p:ph type="ftr" sz="quarter" idx="3"/>
          </p:nvPr>
        </p:nvSpPr>
        <p:spPr/>
        <p:txBody>
          <a:bodyPr rtlCol="0"/>
          <a:lstStyle/>
          <a:p>
            <a:pPr rtl="0"/>
            <a:r>
              <a:rPr lang="en-us" baseline="30000" dirty="0" err="1"/>
              <a:t>a</a:t>
            </a:r>
            <a:r>
              <a:rPr lang="en-us" sz="800" dirty="0" err="1">
                <a:latin typeface="Arial"/>
                <a:ea typeface="Calibri"/>
                <a:cs typeface="Arial"/>
              </a:rPr>
              <a:t>Primary</a:t>
            </a:r>
            <a:r>
              <a:rPr lang="en-us" sz="800" dirty="0">
                <a:latin typeface="Arial"/>
                <a:ea typeface="Calibri"/>
                <a:cs typeface="Arial"/>
              </a:rPr>
              <a:t> analysis was performed after 222 events (darolutamide 128; placebo 94). </a:t>
            </a:r>
            <a:r>
              <a:rPr lang="en-us" sz="800" baseline="30000" dirty="0" err="1">
                <a:latin typeface="Arial"/>
                <a:ea typeface="Calibri"/>
                <a:cs typeface="Arial"/>
              </a:rPr>
              <a:t>b</a:t>
            </a:r>
            <a:r>
              <a:rPr lang="en-us" sz="800" dirty="0" err="1">
                <a:latin typeface="Arial"/>
                <a:ea typeface="Calibri"/>
                <a:cs typeface="Arial"/>
              </a:rPr>
              <a:t>HR</a:t>
            </a:r>
            <a:r>
              <a:rPr lang="en-us" sz="800" dirty="0">
                <a:latin typeface="Arial"/>
                <a:ea typeface="Calibri"/>
                <a:cs typeface="Arial"/>
              </a:rPr>
              <a:t> and 95% CI were calculated using the Cox model, stratified by visceral metastases (Y/N) and prior therapy (Y/N).</a:t>
            </a:r>
          </a:p>
          <a:p>
            <a:r>
              <a:rPr lang="en-us" dirty="0"/>
              <a:t>ADT, androgen deprivation therapy, NR; not reached;</a:t>
            </a:r>
          </a:p>
          <a:p>
            <a:endParaRPr lang="en-us" sz="800" dirty="0">
              <a:latin typeface="Arial"/>
              <a:ea typeface="Calibri"/>
              <a:cs typeface="Arial"/>
            </a:endParaRPr>
          </a:p>
          <a:p>
            <a:pPr rtl="0"/>
            <a:r>
              <a:rPr lang="en-US" dirty="0">
                <a:ea typeface="Calibri"/>
              </a:rPr>
              <a:t>Saad F, et al. J Clin Oncol 2024; 42:4271-4281</a:t>
            </a:r>
            <a:endParaRPr lang="de-DE" dirty="0"/>
          </a:p>
        </p:txBody>
      </p:sp>
      <p:sp>
        <p:nvSpPr>
          <p:cNvPr id="8" name="TextBox 89">
            <a:extLst>
              <a:ext uri="{FF2B5EF4-FFF2-40B4-BE49-F238E27FC236}">
                <a16:creationId xmlns:a16="http://schemas.microsoft.com/office/drawing/2014/main" id="{C75EE3E3-A435-64E3-3170-0893BC980361}"/>
              </a:ext>
            </a:extLst>
          </p:cNvPr>
          <p:cNvSpPr txBox="1"/>
          <p:nvPr/>
        </p:nvSpPr>
        <p:spPr>
          <a:xfrm>
            <a:off x="3630903" y="4928798"/>
            <a:ext cx="4263224" cy="144460"/>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 since randomization</a:t>
            </a:r>
          </a:p>
        </p:txBody>
      </p:sp>
      <p:sp>
        <p:nvSpPr>
          <p:cNvPr id="26" name="TextBox 180">
            <a:extLst>
              <a:ext uri="{FF2B5EF4-FFF2-40B4-BE49-F238E27FC236}">
                <a16:creationId xmlns:a16="http://schemas.microsoft.com/office/drawing/2014/main" id="{E161CED2-1BE5-E8A7-1CCB-E576F873D776}"/>
              </a:ext>
            </a:extLst>
          </p:cNvPr>
          <p:cNvSpPr txBox="1">
            <a:spLocks noChangeArrowheads="1"/>
          </p:cNvSpPr>
          <p:nvPr/>
        </p:nvSpPr>
        <p:spPr bwMode="auto">
          <a:xfrm flipH="1">
            <a:off x="8563353" y="2340143"/>
            <a:ext cx="2375152" cy="442035"/>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solidFill>
                  <a:schemeClr val="tx2"/>
                </a:solidFill>
                <a:effectLst/>
                <a:uLnTx/>
                <a:uFillTx/>
                <a:latin typeface="Arial" pitchFamily="34" charset="0"/>
              </a:rPr>
              <a:t>Darolutamide + ADT </a:t>
            </a:r>
          </a:p>
          <a:p>
            <a:pPr lvl="0" rtl="0" fontAlgn="base">
              <a:spcBef>
                <a:spcPct val="0"/>
              </a:spcBef>
              <a:spcAft>
                <a:spcPct val="0"/>
              </a:spcAft>
              <a:defRPr/>
            </a:pPr>
            <a:r>
              <a:rPr lang="en-us" sz="1200" b="1" i="0" u="none" strike="noStrike" kern="1200" cap="none" spc="0" normalizeH="0" noProof="0" dirty="0">
                <a:ln>
                  <a:noFill/>
                </a:ln>
                <a:solidFill>
                  <a:schemeClr val="tx2"/>
                </a:solidFill>
                <a:effectLst/>
                <a:uLnTx/>
                <a:uFillTx/>
                <a:latin typeface="Arial" pitchFamily="34" charset="0"/>
              </a:rPr>
              <a:t>Median, NR (95% CI: NR</a:t>
            </a:r>
            <a:r>
              <a:rPr lang="en-us" sz="1200" b="1" dirty="0">
                <a:solidFill>
                  <a:schemeClr val="tx2"/>
                </a:solidFill>
              </a:rPr>
              <a:t>–N</a:t>
            </a:r>
            <a:r>
              <a:rPr lang="en-us" sz="1200" b="1" i="0" u="none" strike="noStrike" kern="1200" cap="none" spc="0" normalizeH="0" noProof="0" dirty="0">
                <a:ln>
                  <a:noFill/>
                </a:ln>
                <a:solidFill>
                  <a:schemeClr val="tx2"/>
                </a:solidFill>
                <a:effectLst/>
                <a:uLnTx/>
                <a:uFillTx/>
                <a:latin typeface="Arial" pitchFamily="34" charset="0"/>
              </a:rPr>
              <a:t>R)</a:t>
            </a:r>
          </a:p>
        </p:txBody>
      </p:sp>
      <p:sp>
        <p:nvSpPr>
          <p:cNvPr id="27" name="TextBox 180">
            <a:extLst>
              <a:ext uri="{FF2B5EF4-FFF2-40B4-BE49-F238E27FC236}">
                <a16:creationId xmlns:a16="http://schemas.microsoft.com/office/drawing/2014/main" id="{E937B069-9B2C-8D88-6A29-D93F74A7F9EE}"/>
              </a:ext>
            </a:extLst>
          </p:cNvPr>
          <p:cNvSpPr txBox="1">
            <a:spLocks noChangeArrowheads="1"/>
          </p:cNvSpPr>
          <p:nvPr/>
        </p:nvSpPr>
        <p:spPr bwMode="auto">
          <a:xfrm flipH="1">
            <a:off x="7985693" y="3561578"/>
            <a:ext cx="2952812" cy="442035"/>
          </a:xfrm>
          <a:prstGeom prst="rect">
            <a:avLst/>
          </a:prstGeom>
          <a:solidFill>
            <a:schemeClr val="bg1"/>
          </a:solidFill>
          <a:ln w="12700">
            <a:solidFill>
              <a:schemeClr val="accent2"/>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rPr>
              <a:t>Placebo + ADT </a:t>
            </a:r>
          </a:p>
          <a:p>
            <a:pPr lvl="0" rtl="0" fontAlgn="base">
              <a:spcBef>
                <a:spcPct val="0"/>
              </a:spcBef>
              <a:spcAft>
                <a:spcPct val="0"/>
              </a:spcAft>
              <a:defRPr/>
            </a:pPr>
            <a:r>
              <a:rPr lang="en-us" sz="1200" b="1" i="0" u="none" strike="noStrike" kern="1200" cap="none" spc="0" normalizeH="0" noProof="0">
                <a:ln>
                  <a:noFill/>
                </a:ln>
                <a:solidFill>
                  <a:schemeClr val="accent2"/>
                </a:solidFill>
                <a:effectLst/>
                <a:uLnTx/>
                <a:uFillTx/>
                <a:latin typeface="Arial" pitchFamily="34" charset="0"/>
              </a:rPr>
              <a:t>Median 25.0 months (95% CI: </a:t>
            </a:r>
            <a:r>
              <a:rPr lang="en-us" sz="1200" b="1">
                <a:solidFill>
                  <a:schemeClr val="accent2"/>
                </a:solidFill>
              </a:rPr>
              <a:t>19.0–NR</a:t>
            </a:r>
            <a:r>
              <a:rPr lang="en-us" sz="1200" b="1" i="0" u="none" strike="noStrike" kern="1200" cap="none" spc="0" normalizeH="0" noProof="0">
                <a:ln>
                  <a:noFill/>
                </a:ln>
                <a:solidFill>
                  <a:schemeClr val="accent2"/>
                </a:solidFill>
                <a:effectLst/>
                <a:uLnTx/>
                <a:uFillTx/>
                <a:latin typeface="Arial" pitchFamily="34" charset="0"/>
              </a:rPr>
              <a:t>)</a:t>
            </a:r>
          </a:p>
        </p:txBody>
      </p:sp>
      <p:sp>
        <p:nvSpPr>
          <p:cNvPr id="28" name="TextBox 180">
            <a:extLst>
              <a:ext uri="{FF2B5EF4-FFF2-40B4-BE49-F238E27FC236}">
                <a16:creationId xmlns:a16="http://schemas.microsoft.com/office/drawing/2014/main" id="{1AA0A7B8-0810-E65B-96FC-2ADCB6EA149D}"/>
              </a:ext>
            </a:extLst>
          </p:cNvPr>
          <p:cNvSpPr txBox="1">
            <a:spLocks noChangeArrowheads="1"/>
          </p:cNvSpPr>
          <p:nvPr/>
        </p:nvSpPr>
        <p:spPr bwMode="auto">
          <a:xfrm flipH="1">
            <a:off x="3040846" y="3929497"/>
            <a:ext cx="1943903" cy="626701"/>
          </a:xfrm>
          <a:prstGeom prst="rect">
            <a:avLst/>
          </a:prstGeom>
          <a:noFill/>
          <a:ln w="12700">
            <a:solidFill>
              <a:schemeClr val="tx1"/>
            </a:solidFill>
            <a:miter lim="800000"/>
          </a:ln>
        </p:spPr>
        <p:txBody>
          <a:bodyPr wrap="square" lIns="36000" tIns="36000" rIns="36000" bIns="36000" rtlCol="0" anchor="t">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effectLst/>
                <a:uLnTx/>
                <a:uFillTx/>
                <a:latin typeface="Arial"/>
              </a:rPr>
              <a:t>HR for </a:t>
            </a:r>
            <a:r>
              <a:rPr lang="en-us" sz="1200" b="1" i="0" u="none" strike="noStrike" kern="1200" cap="none" spc="0" normalizeH="0" noProof="0" dirty="0" err="1">
                <a:ln>
                  <a:noFill/>
                </a:ln>
                <a:effectLst/>
                <a:uLnTx/>
                <a:uFillTx/>
                <a:latin typeface="Arial"/>
              </a:rPr>
              <a:t>rPFS</a:t>
            </a:r>
            <a:r>
              <a:rPr lang="en-us" sz="1200" b="1" i="0" u="none" strike="noStrike" kern="1200" cap="none" spc="0" normalizeH="0" baseline="30000" noProof="0" dirty="0" err="1">
                <a:ln>
                  <a:noFill/>
                </a:ln>
                <a:effectLst/>
                <a:uLnTx/>
                <a:uFillTx/>
                <a:latin typeface="Arial"/>
              </a:rPr>
              <a:t>a</a:t>
            </a:r>
            <a:r>
              <a:rPr lang="en-us" sz="1200" b="0" i="0" u="none" strike="noStrike" kern="1200" cap="none" spc="0" normalizeH="0" noProof="0" dirty="0">
                <a:ln>
                  <a:noFill/>
                </a:ln>
                <a:effectLst/>
                <a:uLnTx/>
                <a:uFillTx/>
                <a:latin typeface="Arial"/>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effectLst/>
                <a:uLnTx/>
                <a:uFillTx/>
                <a:latin typeface="Arial"/>
              </a:rPr>
              <a:t>0.54 (95% CI: 0.41–0.71)</a:t>
            </a:r>
            <a:r>
              <a:rPr lang="en-us" sz="1200" b="1" i="0" u="none" strike="noStrike" kern="1200" cap="none" spc="0" normalizeH="0" baseline="30000" noProof="0" dirty="0">
                <a:ln>
                  <a:noFill/>
                </a:ln>
                <a:effectLst/>
                <a:uLnTx/>
                <a:uFillTx/>
                <a:latin typeface="Arial"/>
              </a:rPr>
              <a:t>b</a:t>
            </a:r>
            <a:endParaRPr lang="pl-PL" sz="1200" b="1" i="0" u="none" strike="noStrike" kern="1200" cap="none" spc="0" normalizeH="0" baseline="30000" noProof="0" dirty="0">
              <a:ln>
                <a:noFill/>
              </a:ln>
              <a:effectLst/>
              <a:uLnTx/>
              <a:uFillTx/>
              <a:latin typeface="Arial"/>
            </a:endParaRPr>
          </a:p>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effectLst/>
                <a:uLnTx/>
                <a:uFillTx/>
                <a:latin typeface="Arial"/>
              </a:rPr>
              <a:t>p &lt; 0.0001</a:t>
            </a:r>
            <a:endParaRPr lang="pl-PL" sz="1200" b="1" i="0" u="none" strike="noStrike" kern="1200" cap="none" spc="0" normalizeH="0" baseline="0" noProof="0" dirty="0">
              <a:ln>
                <a:noFill/>
              </a:ln>
              <a:effectLst/>
              <a:uLnTx/>
              <a:uFillTx/>
              <a:latin typeface="Arial"/>
            </a:endParaRPr>
          </a:p>
        </p:txBody>
      </p:sp>
      <p:grpSp>
        <p:nvGrpSpPr>
          <p:cNvPr id="37" name="Gruppieren 36">
            <a:extLst>
              <a:ext uri="{FF2B5EF4-FFF2-40B4-BE49-F238E27FC236}">
                <a16:creationId xmlns:a16="http://schemas.microsoft.com/office/drawing/2014/main" id="{A54F7114-81AC-E11F-314F-701299C6B886}"/>
              </a:ext>
            </a:extLst>
          </p:cNvPr>
          <p:cNvGrpSpPr/>
          <p:nvPr/>
        </p:nvGrpSpPr>
        <p:grpSpPr>
          <a:xfrm>
            <a:off x="1276213" y="4977670"/>
            <a:ext cx="7824725" cy="787990"/>
            <a:chOff x="1276213" y="5212620"/>
            <a:chExt cx="7824725" cy="787990"/>
          </a:xfrm>
        </p:grpSpPr>
        <p:sp>
          <p:nvSpPr>
            <p:cNvPr id="9" name="Line 30">
              <a:extLst>
                <a:ext uri="{FF2B5EF4-FFF2-40B4-BE49-F238E27FC236}">
                  <a16:creationId xmlns:a16="http://schemas.microsoft.com/office/drawing/2014/main" id="{F08768F1-B5D3-835F-4DBE-ADB070854B60}"/>
                </a:ext>
              </a:extLst>
            </p:cNvPr>
            <p:cNvSpPr>
              <a:spLocks noChangeShapeType="1"/>
            </p:cNvSpPr>
            <p:nvPr/>
          </p:nvSpPr>
          <p:spPr bwMode="auto">
            <a:xfrm>
              <a:off x="2800938" y="5553764"/>
              <a:ext cx="630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0" name="Line 31">
              <a:extLst>
                <a:ext uri="{FF2B5EF4-FFF2-40B4-BE49-F238E27FC236}">
                  <a16:creationId xmlns:a16="http://schemas.microsoft.com/office/drawing/2014/main" id="{617D9519-7C85-9295-A52E-FF6A24869C37}"/>
                </a:ext>
              </a:extLst>
            </p:cNvPr>
            <p:cNvSpPr>
              <a:spLocks noChangeShapeType="1"/>
            </p:cNvSpPr>
            <p:nvPr/>
          </p:nvSpPr>
          <p:spPr bwMode="auto">
            <a:xfrm>
              <a:off x="2800938" y="6000610"/>
              <a:ext cx="630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1" name="TextBox 62">
              <a:extLst>
                <a:ext uri="{FF2B5EF4-FFF2-40B4-BE49-F238E27FC236}">
                  <a16:creationId xmlns:a16="http://schemas.microsoft.com/office/drawing/2014/main" id="{CACDF1E5-521D-D263-E3DB-8EB48407AA3F}"/>
                </a:ext>
              </a:extLst>
            </p:cNvPr>
            <p:cNvSpPr txBox="1"/>
            <p:nvPr/>
          </p:nvSpPr>
          <p:spPr>
            <a:xfrm>
              <a:off x="2825789" y="56426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223</a:t>
              </a:r>
            </a:p>
          </p:txBody>
        </p:sp>
        <p:sp>
          <p:nvSpPr>
            <p:cNvPr id="12" name="TextBox 63">
              <a:extLst>
                <a:ext uri="{FF2B5EF4-FFF2-40B4-BE49-F238E27FC236}">
                  <a16:creationId xmlns:a16="http://schemas.microsoft.com/office/drawing/2014/main" id="{A13EB24C-247C-99C6-92E3-3EED0B0306B7}"/>
                </a:ext>
              </a:extLst>
            </p:cNvPr>
            <p:cNvSpPr txBox="1"/>
            <p:nvPr/>
          </p:nvSpPr>
          <p:spPr>
            <a:xfrm>
              <a:off x="3254637"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422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197</a:t>
              </a:r>
            </a:p>
          </p:txBody>
        </p:sp>
        <p:sp>
          <p:nvSpPr>
            <p:cNvPr id="13" name="TextBox 64">
              <a:extLst>
                <a:ext uri="{FF2B5EF4-FFF2-40B4-BE49-F238E27FC236}">
                  <a16:creationId xmlns:a16="http://schemas.microsoft.com/office/drawing/2014/main" id="{CF8E3EE8-567D-F9AF-42D9-9448B842C22E}"/>
                </a:ext>
              </a:extLst>
            </p:cNvPr>
            <p:cNvSpPr txBox="1"/>
            <p:nvPr/>
          </p:nvSpPr>
          <p:spPr>
            <a:xfrm>
              <a:off x="4159874" y="5642670"/>
              <a:ext cx="397597"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358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158</a:t>
              </a:r>
            </a:p>
          </p:txBody>
        </p:sp>
        <p:sp>
          <p:nvSpPr>
            <p:cNvPr id="14" name="TextBox 65">
              <a:extLst>
                <a:ext uri="{FF2B5EF4-FFF2-40B4-BE49-F238E27FC236}">
                  <a16:creationId xmlns:a16="http://schemas.microsoft.com/office/drawing/2014/main" id="{BA390B47-216C-D860-02B0-EE6109667519}"/>
                </a:ext>
              </a:extLst>
            </p:cNvPr>
            <p:cNvSpPr txBox="1"/>
            <p:nvPr/>
          </p:nvSpPr>
          <p:spPr>
            <a:xfrm>
              <a:off x="4632275"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330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137</a:t>
              </a:r>
            </a:p>
          </p:txBody>
        </p:sp>
        <p:sp>
          <p:nvSpPr>
            <p:cNvPr id="15" name="TextBox 66">
              <a:extLst>
                <a:ext uri="{FF2B5EF4-FFF2-40B4-BE49-F238E27FC236}">
                  <a16:creationId xmlns:a16="http://schemas.microsoft.com/office/drawing/2014/main" id="{C25473D0-44B1-83F8-2B8B-C9740A820331}"/>
                </a:ext>
              </a:extLst>
            </p:cNvPr>
            <p:cNvSpPr txBox="1"/>
            <p:nvPr/>
          </p:nvSpPr>
          <p:spPr>
            <a:xfrm>
              <a:off x="5070716"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309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109</a:t>
              </a:r>
            </a:p>
          </p:txBody>
        </p:sp>
        <p:sp>
          <p:nvSpPr>
            <p:cNvPr id="16" name="TextBox 67">
              <a:extLst>
                <a:ext uri="{FF2B5EF4-FFF2-40B4-BE49-F238E27FC236}">
                  <a16:creationId xmlns:a16="http://schemas.microsoft.com/office/drawing/2014/main" id="{1E140DA2-FF7B-15DC-C8D1-B49BAFA9B2A2}"/>
                </a:ext>
              </a:extLst>
            </p:cNvPr>
            <p:cNvSpPr txBox="1"/>
            <p:nvPr/>
          </p:nvSpPr>
          <p:spPr>
            <a:xfrm>
              <a:off x="5553889" y="564267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285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96</a:t>
              </a:r>
            </a:p>
          </p:txBody>
        </p:sp>
        <p:sp>
          <p:nvSpPr>
            <p:cNvPr id="17" name="TextBox 68">
              <a:extLst>
                <a:ext uri="{FF2B5EF4-FFF2-40B4-BE49-F238E27FC236}">
                  <a16:creationId xmlns:a16="http://schemas.microsoft.com/office/drawing/2014/main" id="{828E5F5B-ABF1-E6A7-3399-FB46CF75F31F}"/>
                </a:ext>
              </a:extLst>
            </p:cNvPr>
            <p:cNvSpPr txBox="1"/>
            <p:nvPr/>
          </p:nvSpPr>
          <p:spPr>
            <a:xfrm>
              <a:off x="5963013"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262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83</a:t>
              </a:r>
            </a:p>
          </p:txBody>
        </p:sp>
        <p:sp>
          <p:nvSpPr>
            <p:cNvPr id="18" name="TextBox 69">
              <a:extLst>
                <a:ext uri="{FF2B5EF4-FFF2-40B4-BE49-F238E27FC236}">
                  <a16:creationId xmlns:a16="http://schemas.microsoft.com/office/drawing/2014/main" id="{74A81B11-F4A7-CBB6-59D3-81C181E4C7F2}"/>
                </a:ext>
              </a:extLst>
            </p:cNvPr>
            <p:cNvSpPr txBox="1"/>
            <p:nvPr/>
          </p:nvSpPr>
          <p:spPr>
            <a:xfrm>
              <a:off x="6401110"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186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58</a:t>
              </a:r>
            </a:p>
          </p:txBody>
        </p:sp>
        <p:sp>
          <p:nvSpPr>
            <p:cNvPr id="19" name="TextBox 70">
              <a:extLst>
                <a:ext uri="{FF2B5EF4-FFF2-40B4-BE49-F238E27FC236}">
                  <a16:creationId xmlns:a16="http://schemas.microsoft.com/office/drawing/2014/main" id="{CE733582-1586-EAF8-EF8C-E195C0C081E3}"/>
                </a:ext>
              </a:extLst>
            </p:cNvPr>
            <p:cNvSpPr txBox="1"/>
            <p:nvPr/>
          </p:nvSpPr>
          <p:spPr>
            <a:xfrm>
              <a:off x="6864373"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113</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32</a:t>
              </a:r>
            </a:p>
          </p:txBody>
        </p:sp>
        <p:sp>
          <p:nvSpPr>
            <p:cNvPr id="20" name="TextBox 71">
              <a:extLst>
                <a:ext uri="{FF2B5EF4-FFF2-40B4-BE49-F238E27FC236}">
                  <a16:creationId xmlns:a16="http://schemas.microsoft.com/office/drawing/2014/main" id="{74F1132E-7830-6FAA-42A9-611A871724C5}"/>
                </a:ext>
              </a:extLst>
            </p:cNvPr>
            <p:cNvSpPr txBox="1"/>
            <p:nvPr/>
          </p:nvSpPr>
          <p:spPr>
            <a:xfrm>
              <a:off x="7348264"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54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12</a:t>
              </a:r>
            </a:p>
          </p:txBody>
        </p:sp>
        <p:sp>
          <p:nvSpPr>
            <p:cNvPr id="21" name="TextBox 72">
              <a:extLst>
                <a:ext uri="{FF2B5EF4-FFF2-40B4-BE49-F238E27FC236}">
                  <a16:creationId xmlns:a16="http://schemas.microsoft.com/office/drawing/2014/main" id="{C9FBF8AB-72C4-EEA9-A8CC-2DEAA59E63C5}"/>
                </a:ext>
              </a:extLst>
            </p:cNvPr>
            <p:cNvSpPr txBox="1"/>
            <p:nvPr/>
          </p:nvSpPr>
          <p:spPr>
            <a:xfrm>
              <a:off x="7786888"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a:t>
              </a:r>
            </a:p>
          </p:txBody>
        </p:sp>
        <p:sp>
          <p:nvSpPr>
            <p:cNvPr id="22" name="TextBox 73">
              <a:extLst>
                <a:ext uri="{FF2B5EF4-FFF2-40B4-BE49-F238E27FC236}">
                  <a16:creationId xmlns:a16="http://schemas.microsoft.com/office/drawing/2014/main" id="{853C1ED9-E5F0-F1A8-39E1-178B4E5A445C}"/>
                </a:ext>
              </a:extLst>
            </p:cNvPr>
            <p:cNvSpPr txBox="1"/>
            <p:nvPr/>
          </p:nvSpPr>
          <p:spPr>
            <a:xfrm>
              <a:off x="8233197"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23" name="TextBox 74">
              <a:extLst>
                <a:ext uri="{FF2B5EF4-FFF2-40B4-BE49-F238E27FC236}">
                  <a16:creationId xmlns:a16="http://schemas.microsoft.com/office/drawing/2014/main" id="{C55DC752-3D15-C032-3421-9ABEA0A2223A}"/>
                </a:ext>
              </a:extLst>
            </p:cNvPr>
            <p:cNvSpPr txBox="1"/>
            <p:nvPr/>
          </p:nvSpPr>
          <p:spPr>
            <a:xfrm>
              <a:off x="8699162" y="56426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24" name="TextBox 75">
              <a:extLst>
                <a:ext uri="{FF2B5EF4-FFF2-40B4-BE49-F238E27FC236}">
                  <a16:creationId xmlns:a16="http://schemas.microsoft.com/office/drawing/2014/main" id="{1C959812-5C3B-8B50-2364-17B4589209F6}"/>
                </a:ext>
              </a:extLst>
            </p:cNvPr>
            <p:cNvSpPr txBox="1"/>
            <p:nvPr/>
          </p:nvSpPr>
          <p:spPr>
            <a:xfrm>
              <a:off x="1934641" y="5629042"/>
              <a:ext cx="737089"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Darolutamide</a:t>
              </a:r>
              <a:endParaRPr kumimoji="0" lang="de-DE" sz="1000" b="0" i="0" u="none" strike="noStrike" kern="1200" cap="none" spc="0" normalizeH="0" baseline="0" noProof="0">
                <a:ln>
                  <a:noFill/>
                </a:ln>
                <a:solidFill>
                  <a:srgbClr val="0091DF"/>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Placebo</a:t>
              </a:r>
            </a:p>
          </p:txBody>
        </p:sp>
        <p:sp>
          <p:nvSpPr>
            <p:cNvPr id="25" name="TextBox 58">
              <a:extLst>
                <a:ext uri="{FF2B5EF4-FFF2-40B4-BE49-F238E27FC236}">
                  <a16:creationId xmlns:a16="http://schemas.microsoft.com/office/drawing/2014/main" id="{6918EBB7-4D4E-1045-9A51-1C08466679BF}"/>
                </a:ext>
              </a:extLst>
            </p:cNvPr>
            <p:cNvSpPr txBox="1"/>
            <p:nvPr/>
          </p:nvSpPr>
          <p:spPr>
            <a:xfrm>
              <a:off x="1276213" y="5212620"/>
              <a:ext cx="1387879" cy="317441"/>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at risk</a:t>
              </a:r>
            </a:p>
          </p:txBody>
        </p:sp>
        <p:sp>
          <p:nvSpPr>
            <p:cNvPr id="36" name="TextBox 63">
              <a:extLst>
                <a:ext uri="{FF2B5EF4-FFF2-40B4-BE49-F238E27FC236}">
                  <a16:creationId xmlns:a16="http://schemas.microsoft.com/office/drawing/2014/main" id="{5009AEAA-B8CA-C821-694C-8149B96E03D3}"/>
                </a:ext>
              </a:extLst>
            </p:cNvPr>
            <p:cNvSpPr txBox="1"/>
            <p:nvPr/>
          </p:nvSpPr>
          <p:spPr>
            <a:xfrm>
              <a:off x="3707922" y="5645943"/>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388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178</a:t>
              </a:r>
            </a:p>
          </p:txBody>
        </p:sp>
      </p:grpSp>
      <p:cxnSp>
        <p:nvCxnSpPr>
          <p:cNvPr id="490" name="Straight Connector 975">
            <a:extLst>
              <a:ext uri="{FF2B5EF4-FFF2-40B4-BE49-F238E27FC236}">
                <a16:creationId xmlns:a16="http://schemas.microsoft.com/office/drawing/2014/main" id="{0C1FC25C-C20E-8A93-921B-F62DF9F94E07}"/>
              </a:ext>
            </a:extLst>
          </p:cNvPr>
          <p:cNvCxnSpPr>
            <a:cxnSpLocks/>
          </p:cNvCxnSpPr>
          <p:nvPr/>
        </p:nvCxnSpPr>
        <p:spPr>
          <a:xfrm flipV="1">
            <a:off x="6629755" y="1895317"/>
            <a:ext cx="0" cy="27360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91" name="Oval 976">
            <a:extLst>
              <a:ext uri="{FF2B5EF4-FFF2-40B4-BE49-F238E27FC236}">
                <a16:creationId xmlns:a16="http://schemas.microsoft.com/office/drawing/2014/main" id="{2B86F518-F277-CE00-30E0-E73BC5C89BBE}"/>
              </a:ext>
            </a:extLst>
          </p:cNvPr>
          <p:cNvSpPr/>
          <p:nvPr/>
        </p:nvSpPr>
        <p:spPr>
          <a:xfrm>
            <a:off x="6865951" y="1858341"/>
            <a:ext cx="457140" cy="4571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cap="none" spc="0" normalizeH="0" noProof="0">
                <a:ln>
                  <a:noFill/>
                </a:ln>
                <a:solidFill>
                  <a:srgbClr val="FFFFFF"/>
                </a:solidFill>
                <a:effectLst/>
                <a:uLnTx/>
                <a:uFillTx/>
                <a:latin typeface="Arial"/>
                <a:cs typeface="Arial"/>
              </a:rPr>
              <a:t>70.3</a:t>
            </a:r>
            <a:endParaRPr kumimoji="0" lang="en-US" sz="1050" b="1" i="0" u="none" strike="noStrike" kern="1200" cap="none" spc="0" normalizeH="0" baseline="0" noProof="0" dirty="0">
              <a:ln>
                <a:noFill/>
              </a:ln>
              <a:solidFill>
                <a:srgbClr val="FFFFFF"/>
              </a:solidFill>
              <a:effectLst/>
              <a:uLnTx/>
              <a:uFillTx/>
              <a:latin typeface="Arial"/>
              <a:cs typeface="Arial"/>
            </a:endParaRPr>
          </a:p>
        </p:txBody>
      </p:sp>
      <p:cxnSp>
        <p:nvCxnSpPr>
          <p:cNvPr id="492" name="Straight Connector 982">
            <a:extLst>
              <a:ext uri="{FF2B5EF4-FFF2-40B4-BE49-F238E27FC236}">
                <a16:creationId xmlns:a16="http://schemas.microsoft.com/office/drawing/2014/main" id="{5AE1C722-280C-DE23-2A27-DDF3329FD4CC}"/>
              </a:ext>
            </a:extLst>
          </p:cNvPr>
          <p:cNvCxnSpPr>
            <a:cxnSpLocks/>
            <a:stCxn id="491" idx="3"/>
          </p:cNvCxnSpPr>
          <p:nvPr/>
        </p:nvCxnSpPr>
        <p:spPr bwMode="gray">
          <a:xfrm flipH="1">
            <a:off x="6635672" y="2248535"/>
            <a:ext cx="297226" cy="454183"/>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493" name="Oval 983">
            <a:extLst>
              <a:ext uri="{FF2B5EF4-FFF2-40B4-BE49-F238E27FC236}">
                <a16:creationId xmlns:a16="http://schemas.microsoft.com/office/drawing/2014/main" id="{15DCAAC6-202B-9A9C-8088-442C0B43D4CF}"/>
              </a:ext>
            </a:extLst>
          </p:cNvPr>
          <p:cNvSpPr/>
          <p:nvPr/>
        </p:nvSpPr>
        <p:spPr>
          <a:xfrm>
            <a:off x="6886114" y="3685598"/>
            <a:ext cx="457140" cy="4571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cap="none" spc="0" normalizeH="0" noProof="0">
                <a:ln>
                  <a:noFill/>
                </a:ln>
                <a:solidFill>
                  <a:srgbClr val="FFFFFF"/>
                </a:solidFill>
                <a:effectLst/>
                <a:uLnTx/>
                <a:uFillTx/>
                <a:latin typeface="Arial"/>
                <a:cs typeface="Arial"/>
              </a:rPr>
              <a:t>52.1</a:t>
            </a:r>
            <a:endParaRPr kumimoji="0" lang="en-US" sz="1050" b="1" i="0" u="none" strike="noStrike" kern="1200" cap="none" spc="0" normalizeH="0" baseline="0" noProof="0" dirty="0">
              <a:ln>
                <a:noFill/>
              </a:ln>
              <a:solidFill>
                <a:srgbClr val="FFFFFF"/>
              </a:solidFill>
              <a:effectLst/>
              <a:uLnTx/>
              <a:uFillTx/>
              <a:latin typeface="Arial"/>
              <a:cs typeface="Arial"/>
            </a:endParaRPr>
          </a:p>
        </p:txBody>
      </p:sp>
      <p:cxnSp>
        <p:nvCxnSpPr>
          <p:cNvPr id="494" name="Straight Connector 984">
            <a:extLst>
              <a:ext uri="{FF2B5EF4-FFF2-40B4-BE49-F238E27FC236}">
                <a16:creationId xmlns:a16="http://schemas.microsoft.com/office/drawing/2014/main" id="{0138BD7F-223F-198B-8F57-889144ABCFF6}"/>
              </a:ext>
            </a:extLst>
          </p:cNvPr>
          <p:cNvCxnSpPr>
            <a:cxnSpLocks/>
            <a:stCxn id="493" idx="1"/>
          </p:cNvCxnSpPr>
          <p:nvPr/>
        </p:nvCxnSpPr>
        <p:spPr>
          <a:xfrm flipH="1" flipV="1">
            <a:off x="6623839" y="3192139"/>
            <a:ext cx="329223" cy="5604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57">
            <a:extLst>
              <a:ext uri="{FF2B5EF4-FFF2-40B4-BE49-F238E27FC236}">
                <a16:creationId xmlns:a16="http://schemas.microsoft.com/office/drawing/2014/main" id="{C8404493-DA56-1807-FF29-7515573A0970}"/>
              </a:ext>
            </a:extLst>
          </p:cNvPr>
          <p:cNvSpPr txBox="1"/>
          <p:nvPr/>
        </p:nvSpPr>
        <p:spPr>
          <a:xfrm rot="16200000">
            <a:off x="694233" y="3227395"/>
            <a:ext cx="3245920" cy="204479"/>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Probability of rPFS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4" name="Freihandform: Form 3">
            <a:extLst>
              <a:ext uri="{FF2B5EF4-FFF2-40B4-BE49-F238E27FC236}">
                <a16:creationId xmlns:a16="http://schemas.microsoft.com/office/drawing/2014/main" id="{6071EF99-5704-6B33-2FB7-452501F756B0}"/>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Primary endpoint </a:t>
            </a:r>
          </a:p>
        </p:txBody>
      </p:sp>
      <p:sp>
        <p:nvSpPr>
          <p:cNvPr id="34" name="Textplatzhalter 4">
            <a:extLst>
              <a:ext uri="{FF2B5EF4-FFF2-40B4-BE49-F238E27FC236}">
                <a16:creationId xmlns:a16="http://schemas.microsoft.com/office/drawing/2014/main" id="{E1650E86-4600-BE2B-1F76-1E316976B1EA}"/>
              </a:ext>
            </a:extLst>
          </p:cNvPr>
          <p:cNvSpPr txBox="1">
            <a:spLocks/>
          </p:cNvSpPr>
          <p:nvPr/>
        </p:nvSpPr>
        <p:spPr bwMode="gray">
          <a:xfrm>
            <a:off x="220908" y="1251712"/>
            <a:ext cx="11460060" cy="596587"/>
          </a:xfrm>
          <a:prstGeom prst="rect">
            <a:avLst/>
          </a:prstGeom>
        </p:spPr>
        <p:txBody>
          <a:bodyPr lIns="91440" tIns="45720" rIns="91440" bIns="45720" rtlCol="0" anchor="t"/>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9pPr>
          </a:lstStyle>
          <a:p>
            <a:pPr rtl="0"/>
            <a:r>
              <a:rPr lang="en-us" dirty="0">
                <a:solidFill>
                  <a:srgbClr val="10384F"/>
                </a:solidFill>
              </a:rPr>
              <a:t>Time to radiographic progression</a:t>
            </a:r>
          </a:p>
        </p:txBody>
      </p:sp>
    </p:spTree>
    <p:extLst>
      <p:ext uri="{BB962C8B-B14F-4D97-AF65-F5344CB8AC3E}">
        <p14:creationId xmlns:p14="http://schemas.microsoft.com/office/powerpoint/2010/main" val="371859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63D30-B4FD-6764-509E-BAB398EEA3C7}"/>
              </a:ext>
            </a:extLst>
          </p:cNvPr>
          <p:cNvSpPr>
            <a:spLocks noGrp="1"/>
          </p:cNvSpPr>
          <p:nvPr>
            <p:ph type="title"/>
          </p:nvPr>
        </p:nvSpPr>
        <p:spPr/>
        <p:txBody>
          <a:bodyPr wrap="square" lIns="91440" tIns="45720" rIns="91440" bIns="45720" rtlCol="0" anchor="ctr">
            <a:noAutofit/>
          </a:bodyPr>
          <a:lstStyle/>
          <a:p>
            <a:pPr rtl="0"/>
            <a:r>
              <a:rPr lang="en-us" dirty="0">
                <a:cs typeface="Futura"/>
              </a:rPr>
              <a:t>Triple or doublet therapy in </a:t>
            </a:r>
            <a:r>
              <a:rPr lang="en-us" dirty="0" err="1">
                <a:cs typeface="Futura"/>
              </a:rPr>
              <a:t>mHSPC</a:t>
            </a:r>
            <a:r>
              <a:rPr lang="en-us" dirty="0">
                <a:cs typeface="Futura"/>
              </a:rPr>
              <a:t>: A Network Meta-analysis</a:t>
            </a:r>
          </a:p>
        </p:txBody>
      </p:sp>
      <p:sp>
        <p:nvSpPr>
          <p:cNvPr id="5" name="Textplatzhalter 4">
            <a:extLst>
              <a:ext uri="{FF2B5EF4-FFF2-40B4-BE49-F238E27FC236}">
                <a16:creationId xmlns:a16="http://schemas.microsoft.com/office/drawing/2014/main" id="{891A9FF8-322E-E6FD-131B-FB212073EEDA}"/>
              </a:ext>
            </a:extLst>
          </p:cNvPr>
          <p:cNvSpPr>
            <a:spLocks noGrp="1"/>
          </p:cNvSpPr>
          <p:nvPr>
            <p:ph type="body" sz="quarter" idx="14"/>
          </p:nvPr>
        </p:nvSpPr>
        <p:spPr>
          <a:xfrm>
            <a:off x="245804" y="1366684"/>
            <a:ext cx="11460060" cy="596587"/>
          </a:xfrm>
        </p:spPr>
        <p:txBody>
          <a:bodyPr lIns="91440" tIns="45720" rIns="91440" bIns="45720" rtlCol="0" anchor="t"/>
          <a:lstStyle/>
          <a:p>
            <a:pPr rtl="0"/>
            <a:r>
              <a:rPr lang="en-us" dirty="0"/>
              <a:t>PFS analysis: </a:t>
            </a:r>
            <a:r>
              <a:rPr lang="en-us" sz="1800" dirty="0">
                <a:effectLst/>
              </a:rPr>
              <a:t>total cohort</a:t>
            </a:r>
            <a:endParaRPr lang="de-DE" dirty="0"/>
          </a:p>
        </p:txBody>
      </p:sp>
      <p:sp>
        <p:nvSpPr>
          <p:cNvPr id="4" name="Fußzeilenplatzhalter 3">
            <a:extLst>
              <a:ext uri="{FF2B5EF4-FFF2-40B4-BE49-F238E27FC236}">
                <a16:creationId xmlns:a16="http://schemas.microsoft.com/office/drawing/2014/main" id="{5F86440E-2312-1F31-7281-09DAD3B5FE43}"/>
              </a:ext>
            </a:extLst>
          </p:cNvPr>
          <p:cNvSpPr>
            <a:spLocks noGrp="1"/>
          </p:cNvSpPr>
          <p:nvPr>
            <p:ph type="ftr" sz="quarter" idx="3"/>
          </p:nvPr>
        </p:nvSpPr>
        <p:spPr>
          <a:xfrm>
            <a:off x="245807" y="6226597"/>
            <a:ext cx="11460058" cy="570591"/>
          </a:xfrm>
        </p:spPr>
        <p:txBody>
          <a:bodyPr rtlCol="0"/>
          <a:lstStyle/>
          <a:p>
            <a:pPr rtl="0"/>
            <a:r>
              <a:rPr lang="en-us" dirty="0"/>
              <a:t>Hoeh et al. European Urology Focus 2024 https://doi.org/10.1016/j.euf.2024.11.004.</a:t>
            </a:r>
          </a:p>
        </p:txBody>
      </p:sp>
      <p:graphicFrame>
        <p:nvGraphicFramePr>
          <p:cNvPr id="9" name="Table 2">
            <a:extLst>
              <a:ext uri="{FF2B5EF4-FFF2-40B4-BE49-F238E27FC236}">
                <a16:creationId xmlns:a16="http://schemas.microsoft.com/office/drawing/2014/main" id="{31F0BCFC-E6E6-D76B-4897-DAA67B73C165}"/>
              </a:ext>
            </a:extLst>
          </p:cNvPr>
          <p:cNvGraphicFramePr>
            <a:graphicFrameLocks noGrp="1"/>
          </p:cNvGraphicFramePr>
          <p:nvPr>
            <p:extLst>
              <p:ext uri="{D42A27DB-BD31-4B8C-83A1-F6EECF244321}">
                <p14:modId xmlns:p14="http://schemas.microsoft.com/office/powerpoint/2010/main" val="1520338490"/>
              </p:ext>
            </p:extLst>
          </p:nvPr>
        </p:nvGraphicFramePr>
        <p:xfrm>
          <a:off x="413906" y="2087457"/>
          <a:ext cx="11291958" cy="3316799"/>
        </p:xfrm>
        <a:graphic>
          <a:graphicData uri="http://schemas.openxmlformats.org/drawingml/2006/table">
            <a:tbl>
              <a:tblPr/>
              <a:tblGrid>
                <a:gridCol w="3378165">
                  <a:extLst>
                    <a:ext uri="{9D8B030D-6E8A-4147-A177-3AD203B41FA5}">
                      <a16:colId xmlns:a16="http://schemas.microsoft.com/office/drawing/2014/main" val="2245588358"/>
                    </a:ext>
                  </a:extLst>
                </a:gridCol>
                <a:gridCol w="2608729">
                  <a:extLst>
                    <a:ext uri="{9D8B030D-6E8A-4147-A177-3AD203B41FA5}">
                      <a16:colId xmlns:a16="http://schemas.microsoft.com/office/drawing/2014/main" val="674267202"/>
                    </a:ext>
                  </a:extLst>
                </a:gridCol>
                <a:gridCol w="932329">
                  <a:extLst>
                    <a:ext uri="{9D8B030D-6E8A-4147-A177-3AD203B41FA5}">
                      <a16:colId xmlns:a16="http://schemas.microsoft.com/office/drawing/2014/main" val="2021091187"/>
                    </a:ext>
                  </a:extLst>
                </a:gridCol>
                <a:gridCol w="1182523">
                  <a:extLst>
                    <a:ext uri="{9D8B030D-6E8A-4147-A177-3AD203B41FA5}">
                      <a16:colId xmlns:a16="http://schemas.microsoft.com/office/drawing/2014/main" val="2753688830"/>
                    </a:ext>
                  </a:extLst>
                </a:gridCol>
                <a:gridCol w="1595106">
                  <a:extLst>
                    <a:ext uri="{9D8B030D-6E8A-4147-A177-3AD203B41FA5}">
                      <a16:colId xmlns:a16="http://schemas.microsoft.com/office/drawing/2014/main" val="38140601"/>
                    </a:ext>
                  </a:extLst>
                </a:gridCol>
                <a:gridCol w="1595106">
                  <a:extLst>
                    <a:ext uri="{9D8B030D-6E8A-4147-A177-3AD203B41FA5}">
                      <a16:colId xmlns:a16="http://schemas.microsoft.com/office/drawing/2014/main" val="3619312805"/>
                    </a:ext>
                  </a:extLst>
                </a:gridCol>
              </a:tblGrid>
              <a:tr h="436799">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rtl="0" fontAlgn="t"/>
                      <a:r>
                        <a:rPr lang="en-us" sz="1400" b="1" u="none" strike="noStrike">
                          <a:solidFill>
                            <a:schemeClr val="tx1"/>
                          </a:solidFill>
                          <a:latin typeface="+mn-lt"/>
                        </a:rPr>
                        <a:t>Treatment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400" b="1" u="none" strike="noStrike">
                          <a:solidFill>
                            <a:schemeClr val="tx1"/>
                          </a:solidFill>
                          <a:latin typeface="+mn-lt"/>
                        </a:rPr>
                        <a:t>Hazard Ratio</a:t>
                      </a:r>
                      <a:endParaRPr lang="de-DE" sz="1400" b="0" u="none" strike="noStrike">
                        <a:solidFill>
                          <a:schemeClr val="tx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lvl="0" algn="ctr" rtl="0">
                        <a:buNone/>
                      </a:pPr>
                      <a:r>
                        <a:rPr lang="en-us" sz="1400" b="1" u="none" strike="noStrike" noProof="0">
                          <a:solidFill>
                            <a:schemeClr val="tx1"/>
                          </a:solidFill>
                          <a:latin typeface="+mn-lt"/>
                          <a:ea typeface="+mn-ea"/>
                          <a:cs typeface="+mn-cs"/>
                        </a:rPr>
                        <a:t>HR</a:t>
                      </a:r>
                      <a:endParaRPr lang="de-DE" sz="1200" b="0" u="none" strike="noStrike" dirty="0">
                        <a:solidFill>
                          <a:schemeClr val="tx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rtl="0">
                        <a:buNone/>
                      </a:pPr>
                      <a:r>
                        <a:rPr lang="en-us" sz="1400" b="1" u="none" strike="noStrike">
                          <a:solidFill>
                            <a:schemeClr val="tx1"/>
                          </a:solidFill>
                          <a:latin typeface="+mn-lt"/>
                        </a:rPr>
                        <a:t>95% KI</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rtl="0">
                        <a:buNone/>
                      </a:pPr>
                      <a:r>
                        <a:rPr lang="en-us" sz="1400" b="1" u="none" strike="noStrike">
                          <a:solidFill>
                            <a:schemeClr val="tx1"/>
                          </a:solidFill>
                          <a:latin typeface="+mn-lt"/>
                        </a:rPr>
                        <a:t>Weighting</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rtl="0">
                        <a:buNone/>
                      </a:pPr>
                      <a:r>
                        <a:rPr lang="en-us" sz="1400" b="1" u="none" strike="noStrike">
                          <a:solidFill>
                            <a:schemeClr val="tx1"/>
                          </a:solidFill>
                          <a:latin typeface="+mn-lt"/>
                        </a:rPr>
                        <a:t>p-value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5351588"/>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rtl="0" fontAlgn="ctr"/>
                      <a:r>
                        <a:rPr lang="en-us" sz="1200">
                          <a:solidFill>
                            <a:schemeClr val="tx1"/>
                          </a:solidFill>
                          <a:effectLst/>
                          <a:latin typeface="+mn-lt"/>
                        </a:rPr>
                        <a:t>Darolutamide + docetaxel</a:t>
                      </a:r>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(0.18; 0.41)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12.2%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4407816"/>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a:solidFill>
                            <a:schemeClr val="tx1"/>
                          </a:solidFill>
                          <a:effectLst/>
                          <a:latin typeface="+mn-lt"/>
                        </a:rPr>
                        <a:t>Abiraterone + Docetaxel + ADT</a:t>
                      </a:r>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(0.20; 0.55)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580533"/>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a:solidFill>
                            <a:schemeClr val="tx1"/>
                          </a:solidFill>
                          <a:effectLst/>
                          <a:latin typeface="+mn-lt"/>
                        </a:rPr>
                        <a:t>Enzalutamide + ADT</a:t>
                      </a:r>
                      <a:endParaRPr lang="de-DE" sz="1200" u="none" strike="noStrike"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(0.39; 0.65)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16.8%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5386693"/>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kern="1200">
                          <a:solidFill>
                            <a:schemeClr val="tx1"/>
                          </a:solidFill>
                          <a:effectLst/>
                          <a:latin typeface="Arial"/>
                          <a:ea typeface="Arial Unicode MS"/>
                          <a:cs typeface="Arial"/>
                        </a:rPr>
                        <a:t>Abiraterone + ADT</a:t>
                      </a:r>
                      <a:endParaRPr lang="de-DE" sz="1200" u="none" strike="noStrike" kern="1200">
                        <a:solidFill>
                          <a:schemeClr val="tx1"/>
                        </a:solidFill>
                        <a:latin typeface="Arial"/>
                        <a:ea typeface="Arial Unicode MS"/>
                        <a:cs typeface="Aria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(0.41; 0.66)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17.2%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040544"/>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kern="1200">
                          <a:solidFill>
                            <a:schemeClr val="tx1"/>
                          </a:solidFill>
                          <a:effectLst/>
                          <a:latin typeface="Arial"/>
                          <a:ea typeface="Arial Unicode MS"/>
                          <a:cs typeface="Arial"/>
                        </a:rPr>
                        <a:t>Darolutamide* </a:t>
                      </a:r>
                      <a:r>
                        <a:rPr lang="en-us" sz="1200">
                          <a:solidFill>
                            <a:schemeClr val="tx1"/>
                          </a:solidFill>
                          <a:effectLst/>
                          <a:latin typeface="+mn-lt"/>
                        </a:rPr>
                        <a:t>+ ADT</a:t>
                      </a:r>
                      <a:endParaRPr lang="de-DE" sz="1200" u="none" strike="noStrike">
                        <a:solidFill>
                          <a:schemeClr val="tx1"/>
                        </a:solidFill>
                        <a:latin typeface="+mn-lt"/>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(0.36; 0.81)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12.2%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4853448"/>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a:solidFill>
                            <a:schemeClr val="tx1"/>
                          </a:solidFill>
                          <a:effectLst/>
                          <a:latin typeface="+mn-lt"/>
                        </a:rPr>
                        <a:t>Apalutamide + ADT</a:t>
                      </a:r>
                      <a:endParaRPr lang="de-DE" sz="1200" u="none" strike="noStrike" dirty="0">
                        <a:solidFill>
                          <a:schemeClr val="tx1"/>
                        </a:solidFill>
                        <a:latin typeface="+mn-lt"/>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(0.44; 0.90)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2371539"/>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a:solidFill>
                            <a:schemeClr val="tx1"/>
                          </a:solidFill>
                          <a:effectLst/>
                          <a:latin typeface="+mn-lt"/>
                        </a:rPr>
                        <a:t>Docetaxel + ADT</a:t>
                      </a:r>
                      <a:endParaRPr lang="de-DE" sz="1200" u="none" strike="noStrike">
                        <a:solidFill>
                          <a:schemeClr val="tx1"/>
                        </a:solidFill>
                        <a:latin typeface="+mn-lt"/>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t"/>
                      <a:r>
                        <a:rPr lang="en-us" sz="1200" u="none" strike="noStrike">
                          <a:solidFill>
                            <a:schemeClr val="tx1"/>
                          </a:solidFill>
                          <a:latin typeface="+mn-lt"/>
                        </a:rPr>
                        <a:t>0.66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(0.54; 0.82)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18.2%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9883773"/>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indent="0" algn="l" rtl="0" fontAlgn="t"/>
                      <a:r>
                        <a:rPr lang="en-us" sz="1200" u="none" strike="noStrike">
                          <a:solidFill>
                            <a:schemeClr val="tx1"/>
                          </a:solidFill>
                          <a:latin typeface="+mn-lt"/>
                        </a:rPr>
                        <a:t>ADT</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endParaRPr lang="de-DE" sz="1200" u="none" strike="noStrike">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endParaRPr lang="de-DE" sz="1200" u="none" strike="noStrike"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a:solidFill>
                            <a:schemeClr val="tx1"/>
                          </a:solidFill>
                          <a:latin typeface="+mn-lt"/>
                        </a:rPr>
                        <a:t>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u="none" strike="noStrike" dirty="0">
                          <a:solidFill>
                            <a:schemeClr val="tx1"/>
                          </a:solidFill>
                          <a:latin typeface="+mn-lt"/>
                        </a:rPr>
                        <a:t>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97507"/>
                  </a:ext>
                </a:extLst>
              </a:tr>
            </a:tbl>
          </a:graphicData>
        </a:graphic>
      </p:graphicFrame>
      <p:grpSp>
        <p:nvGrpSpPr>
          <p:cNvPr id="37" name="Gruppieren 36">
            <a:extLst>
              <a:ext uri="{FF2B5EF4-FFF2-40B4-BE49-F238E27FC236}">
                <a16:creationId xmlns:a16="http://schemas.microsoft.com/office/drawing/2014/main" id="{50095DB3-AF2F-8E3E-1C97-3015507DFF45}"/>
              </a:ext>
            </a:extLst>
          </p:cNvPr>
          <p:cNvGrpSpPr/>
          <p:nvPr/>
        </p:nvGrpSpPr>
        <p:grpSpPr>
          <a:xfrm>
            <a:off x="3097083" y="2599765"/>
            <a:ext cx="3749752" cy="3245417"/>
            <a:chOff x="3097083" y="2465294"/>
            <a:chExt cx="3749752" cy="3245417"/>
          </a:xfrm>
        </p:grpSpPr>
        <p:cxnSp>
          <p:nvCxnSpPr>
            <p:cNvPr id="12" name="Gerader Verbinder 11">
              <a:extLst>
                <a:ext uri="{FF2B5EF4-FFF2-40B4-BE49-F238E27FC236}">
                  <a16:creationId xmlns:a16="http://schemas.microsoft.com/office/drawing/2014/main" id="{640961D0-5DB0-6F3C-B315-50E0DF3946A9}"/>
                </a:ext>
              </a:extLst>
            </p:cNvPr>
            <p:cNvCxnSpPr>
              <a:cxnSpLocks/>
            </p:cNvCxnSpPr>
            <p:nvPr/>
          </p:nvCxnSpPr>
          <p:spPr bwMode="gray">
            <a:xfrm>
              <a:off x="5844988" y="2465294"/>
              <a:ext cx="0" cy="295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78F8C9D-0A24-B40D-FC76-E8AF690AA29D}"/>
                </a:ext>
              </a:extLst>
            </p:cNvPr>
            <p:cNvCxnSpPr>
              <a:cxnSpLocks/>
            </p:cNvCxnSpPr>
            <p:nvPr/>
          </p:nvCxnSpPr>
          <p:spPr bwMode="gray">
            <a:xfrm rot="16200000">
              <a:off x="4960739" y="3621384"/>
              <a:ext cx="0" cy="331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3616EA3-82DE-41C8-6C2A-C5460E8AA2A7}"/>
                </a:ext>
              </a:extLst>
            </p:cNvPr>
            <p:cNvCxnSpPr>
              <a:cxnSpLocks/>
            </p:cNvCxnSpPr>
            <p:nvPr/>
          </p:nvCxnSpPr>
          <p:spPr bwMode="gray">
            <a:xfrm>
              <a:off x="3304739" y="5277382"/>
              <a:ext cx="0" cy="14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0956B58-F160-F83E-086A-E8200FC02AF4}"/>
                </a:ext>
              </a:extLst>
            </p:cNvPr>
            <p:cNvCxnSpPr>
              <a:cxnSpLocks/>
            </p:cNvCxnSpPr>
            <p:nvPr/>
          </p:nvCxnSpPr>
          <p:spPr bwMode="gray">
            <a:xfrm>
              <a:off x="5066352" y="5277382"/>
              <a:ext cx="0" cy="14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231EE56D-95FF-CFAC-9CCD-92A246836BE6}"/>
                </a:ext>
              </a:extLst>
            </p:cNvPr>
            <p:cNvCxnSpPr>
              <a:cxnSpLocks/>
            </p:cNvCxnSpPr>
            <p:nvPr/>
          </p:nvCxnSpPr>
          <p:spPr bwMode="gray">
            <a:xfrm>
              <a:off x="6616739" y="5277382"/>
              <a:ext cx="0" cy="14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platzhalter 4">
              <a:extLst>
                <a:ext uri="{FF2B5EF4-FFF2-40B4-BE49-F238E27FC236}">
                  <a16:creationId xmlns:a16="http://schemas.microsoft.com/office/drawing/2014/main" id="{3745D0AE-AA4C-F1A2-352D-D8D5E705C209}"/>
                </a:ext>
              </a:extLst>
            </p:cNvPr>
            <p:cNvSpPr txBox="1">
              <a:spLocks/>
            </p:cNvSpPr>
            <p:nvPr/>
          </p:nvSpPr>
          <p:spPr bwMode="gray">
            <a:xfrm>
              <a:off x="3097083" y="5412417"/>
              <a:ext cx="3749752" cy="298294"/>
            </a:xfrm>
            <a:prstGeom prst="rect">
              <a:avLst/>
            </a:prstGeom>
          </p:spPr>
          <p:txBody>
            <a:bodyPr rtlCol="0"/>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9pPr>
            </a:lstStyle>
            <a:p>
              <a:pPr rtl="0"/>
              <a:r>
                <a:rPr lang="en-us" sz="1200">
                  <a:solidFill>
                    <a:schemeClr val="accent2"/>
                  </a:solidFill>
                </a:rPr>
                <a:t>0.1	                    0.5               1	               2</a:t>
              </a:r>
            </a:p>
          </p:txBody>
        </p:sp>
        <p:cxnSp>
          <p:nvCxnSpPr>
            <p:cNvPr id="23" name="Gerader Verbinder 22">
              <a:extLst>
                <a:ext uri="{FF2B5EF4-FFF2-40B4-BE49-F238E27FC236}">
                  <a16:creationId xmlns:a16="http://schemas.microsoft.com/office/drawing/2014/main" id="{DE8E4ABE-07D6-AF3D-A662-207A483B318D}"/>
                </a:ext>
              </a:extLst>
            </p:cNvPr>
            <p:cNvCxnSpPr>
              <a:cxnSpLocks/>
            </p:cNvCxnSpPr>
            <p:nvPr/>
          </p:nvCxnSpPr>
          <p:spPr bwMode="gray">
            <a:xfrm rot="16200000">
              <a:off x="4418127" y="2129007"/>
              <a:ext cx="0" cy="900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1075881-B568-C016-C486-DE61681332C5}"/>
                </a:ext>
              </a:extLst>
            </p:cNvPr>
            <p:cNvCxnSpPr>
              <a:cxnSpLocks/>
            </p:cNvCxnSpPr>
            <p:nvPr/>
          </p:nvCxnSpPr>
          <p:spPr bwMode="gray">
            <a:xfrm rot="16200000">
              <a:off x="4633240" y="2397667"/>
              <a:ext cx="0" cy="1044000"/>
            </a:xfrm>
            <a:prstGeom prst="line">
              <a:avLst/>
            </a:prstGeom>
            <a:ln w="19050">
              <a:solidFill>
                <a:srgbClr val="62496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8783DCE6-AB7E-100D-6A1B-85739748FF34}"/>
                </a:ext>
              </a:extLst>
            </p:cNvPr>
            <p:cNvCxnSpPr>
              <a:cxnSpLocks/>
            </p:cNvCxnSpPr>
            <p:nvPr/>
          </p:nvCxnSpPr>
          <p:spPr bwMode="gray">
            <a:xfrm rot="16200000">
              <a:off x="5088988" y="3008187"/>
              <a:ext cx="0" cy="576000"/>
            </a:xfrm>
            <a:prstGeom prst="line">
              <a:avLst/>
            </a:prstGeom>
            <a:ln w="19050">
              <a:solidFill>
                <a:srgbClr val="00617F"/>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B53128D-6CC6-3512-B696-7BA89597DD6A}"/>
                </a:ext>
              </a:extLst>
            </p:cNvPr>
            <p:cNvCxnSpPr>
              <a:cxnSpLocks/>
            </p:cNvCxnSpPr>
            <p:nvPr/>
          </p:nvCxnSpPr>
          <p:spPr bwMode="gray">
            <a:xfrm rot="16200000">
              <a:off x="5137240" y="3388370"/>
              <a:ext cx="0" cy="540000"/>
            </a:xfrm>
            <a:prstGeom prst="line">
              <a:avLst/>
            </a:prstGeom>
            <a:ln w="19050">
              <a:solidFill>
                <a:srgbClr val="443247"/>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0FBDE2AC-77B2-9698-BFD7-BF7AFAB1C181}"/>
                </a:ext>
              </a:extLst>
            </p:cNvPr>
            <p:cNvCxnSpPr>
              <a:cxnSpLocks/>
            </p:cNvCxnSpPr>
            <p:nvPr/>
          </p:nvCxnSpPr>
          <p:spPr bwMode="gray">
            <a:xfrm rot="16200000">
              <a:off x="5147374" y="3606484"/>
              <a:ext cx="0" cy="86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D728759-1194-9EB9-D52E-5ED30FD00116}"/>
                </a:ext>
              </a:extLst>
            </p:cNvPr>
            <p:cNvCxnSpPr>
              <a:cxnSpLocks/>
            </p:cNvCxnSpPr>
            <p:nvPr/>
          </p:nvCxnSpPr>
          <p:spPr bwMode="gray">
            <a:xfrm rot="16200000">
              <a:off x="5347783" y="3990743"/>
              <a:ext cx="0" cy="792000"/>
            </a:xfrm>
            <a:prstGeom prst="line">
              <a:avLst/>
            </a:prstGeom>
            <a:ln w="19050">
              <a:solidFill>
                <a:srgbClr val="2B6636"/>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201027B-3B73-2C8C-1F40-4CA60357AE4C}"/>
                </a:ext>
              </a:extLst>
            </p:cNvPr>
            <p:cNvCxnSpPr>
              <a:cxnSpLocks/>
            </p:cNvCxnSpPr>
            <p:nvPr/>
          </p:nvCxnSpPr>
          <p:spPr bwMode="gray">
            <a:xfrm rot="16200000">
              <a:off x="5400402" y="4510919"/>
              <a:ext cx="0" cy="46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39D2F8A1-2813-7B2E-9A63-D5DE6F982005}"/>
                </a:ext>
              </a:extLst>
            </p:cNvPr>
            <p:cNvSpPr/>
            <p:nvPr/>
          </p:nvSpPr>
          <p:spPr bwMode="gray">
            <a:xfrm>
              <a:off x="4525240" y="2811667"/>
              <a:ext cx="216000" cy="216000"/>
            </a:xfrm>
            <a:prstGeom prst="rect">
              <a:avLst/>
            </a:prstGeom>
            <a:solidFill>
              <a:srgbClr val="62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Rechteck 30">
              <a:extLst>
                <a:ext uri="{FF2B5EF4-FFF2-40B4-BE49-F238E27FC236}">
                  <a16:creationId xmlns:a16="http://schemas.microsoft.com/office/drawing/2014/main" id="{4E440EB0-768B-8FD2-ACE3-B4B2E9B9C94B}"/>
                </a:ext>
              </a:extLst>
            </p:cNvPr>
            <p:cNvSpPr/>
            <p:nvPr/>
          </p:nvSpPr>
          <p:spPr bwMode="gray">
            <a:xfrm>
              <a:off x="4984596" y="3178839"/>
              <a:ext cx="216000" cy="216000"/>
            </a:xfrm>
            <a:prstGeom prst="rect">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2" name="Rechteck 31">
              <a:extLst>
                <a:ext uri="{FF2B5EF4-FFF2-40B4-BE49-F238E27FC236}">
                  <a16:creationId xmlns:a16="http://schemas.microsoft.com/office/drawing/2014/main" id="{D2434357-464E-8759-4028-CF3D9FF08947}"/>
                </a:ext>
              </a:extLst>
            </p:cNvPr>
            <p:cNvSpPr/>
            <p:nvPr/>
          </p:nvSpPr>
          <p:spPr bwMode="gray">
            <a:xfrm>
              <a:off x="5286988" y="4627008"/>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Rechteck 32">
              <a:extLst>
                <a:ext uri="{FF2B5EF4-FFF2-40B4-BE49-F238E27FC236}">
                  <a16:creationId xmlns:a16="http://schemas.microsoft.com/office/drawing/2014/main" id="{FF861935-105C-14F7-4EF9-5116EDD19299}"/>
                </a:ext>
              </a:extLst>
            </p:cNvPr>
            <p:cNvSpPr/>
            <p:nvPr/>
          </p:nvSpPr>
          <p:spPr bwMode="gray">
            <a:xfrm>
              <a:off x="4304571" y="247997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4" name="Rechteck 33">
              <a:extLst>
                <a:ext uri="{FF2B5EF4-FFF2-40B4-BE49-F238E27FC236}">
                  <a16:creationId xmlns:a16="http://schemas.microsoft.com/office/drawing/2014/main" id="{91EDBB86-2350-9716-C7DD-C5627554E07E}"/>
                </a:ext>
              </a:extLst>
            </p:cNvPr>
            <p:cNvSpPr/>
            <p:nvPr/>
          </p:nvSpPr>
          <p:spPr bwMode="gray">
            <a:xfrm>
              <a:off x="5239671" y="4283698"/>
              <a:ext cx="216000" cy="216000"/>
            </a:xfrm>
            <a:prstGeom prst="rect">
              <a:avLst/>
            </a:prstGeom>
            <a:solidFill>
              <a:srgbClr val="2B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Rechteck 34">
              <a:extLst>
                <a:ext uri="{FF2B5EF4-FFF2-40B4-BE49-F238E27FC236}">
                  <a16:creationId xmlns:a16="http://schemas.microsoft.com/office/drawing/2014/main" id="{A9F8E4AB-761B-BFFF-C9B8-D9A5BC80A9AB}"/>
                </a:ext>
              </a:extLst>
            </p:cNvPr>
            <p:cNvSpPr/>
            <p:nvPr/>
          </p:nvSpPr>
          <p:spPr bwMode="gray">
            <a:xfrm>
              <a:off x="5058402" y="391371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6" name="Rechteck 35">
              <a:extLst>
                <a:ext uri="{FF2B5EF4-FFF2-40B4-BE49-F238E27FC236}">
                  <a16:creationId xmlns:a16="http://schemas.microsoft.com/office/drawing/2014/main" id="{E186523E-CA1E-D8D8-5070-E21E0D10C6B9}"/>
                </a:ext>
              </a:extLst>
            </p:cNvPr>
            <p:cNvSpPr/>
            <p:nvPr/>
          </p:nvSpPr>
          <p:spPr bwMode="gray">
            <a:xfrm>
              <a:off x="5017364" y="3555737"/>
              <a:ext cx="216000" cy="216000"/>
            </a:xfrm>
            <a:prstGeom prst="rect">
              <a:avLst/>
            </a:prstGeom>
            <a:solidFill>
              <a:srgbClr val="62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Tree>
    <p:extLst>
      <p:ext uri="{BB962C8B-B14F-4D97-AF65-F5344CB8AC3E}">
        <p14:creationId xmlns:p14="http://schemas.microsoft.com/office/powerpoint/2010/main" val="134289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7">
            <a:extLst>
              <a:ext uri="{FF2B5EF4-FFF2-40B4-BE49-F238E27FC236}">
                <a16:creationId xmlns:a16="http://schemas.microsoft.com/office/drawing/2014/main" id="{6D8F9ED9-5243-0D1C-AF28-4AB35EE82B64}"/>
              </a:ext>
            </a:extLst>
          </p:cNvPr>
          <p:cNvSpPr txBox="1"/>
          <p:nvPr/>
        </p:nvSpPr>
        <p:spPr bwMode="gray">
          <a:xfrm>
            <a:off x="718148" y="1187212"/>
            <a:ext cx="10182942" cy="5309146"/>
          </a:xfrm>
          <a:prstGeom prst="rect">
            <a:avLst/>
          </a:prstGeom>
          <a:noFill/>
        </p:spPr>
        <p:txBody>
          <a:bodyPr wrap="square" lIns="0" tIns="0" rIns="0" bIns="0" rtlCol="0">
            <a:spAutoFit/>
          </a:bodyPr>
          <a:lstStyle/>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cs typeface="Arial"/>
              </a:rPr>
              <a:t>The following has been developed in response to an unsolicited request for slides for a scientific presentation, is for scientific information purposes only and does not represent promotion of a non-licensed indication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000000"/>
              </a:solidFill>
              <a:effectLst/>
              <a:uLnTx/>
              <a:uFillTx/>
              <a:latin typeface="Arial"/>
              <a:cs typeface="Arial"/>
            </a:endParaRP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1" u="none" strike="noStrike" kern="1200" cap="none" spc="0" normalizeH="0" baseline="0" noProof="0" dirty="0">
                <a:ln>
                  <a:noFill/>
                </a:ln>
                <a:solidFill>
                  <a:srgbClr val="000000"/>
                </a:solidFill>
                <a:effectLst/>
                <a:uLnTx/>
                <a:uFillTx/>
                <a:latin typeface="Arial"/>
                <a:cs typeface="Arial"/>
              </a:rPr>
              <a:t> </a:t>
            </a:r>
            <a:r>
              <a:rPr kumimoji="0" lang="en-US" sz="1500" b="0" i="1" u="none" strike="noStrike" kern="1200" cap="none" spc="0" normalizeH="0" baseline="0" noProof="0" dirty="0" err="1">
                <a:ln>
                  <a:noFill/>
                </a:ln>
                <a:solidFill>
                  <a:srgbClr val="000000"/>
                </a:solidFill>
                <a:effectLst/>
                <a:uLnTx/>
                <a:uFillTx/>
                <a:latin typeface="Arial"/>
                <a:cs typeface="Arial"/>
              </a:rPr>
              <a:t>Darolutamide</a:t>
            </a:r>
            <a:r>
              <a:rPr kumimoji="0" lang="en-US" sz="1500" b="0" i="1" u="none" strike="noStrike" kern="1200" cap="none" spc="0" normalizeH="0" baseline="0" noProof="0" dirty="0">
                <a:ln>
                  <a:noFill/>
                </a:ln>
                <a:solidFill>
                  <a:srgbClr val="000000"/>
                </a:solidFill>
                <a:effectLst/>
                <a:uLnTx/>
                <a:uFillTx/>
                <a:latin typeface="Arial"/>
                <a:cs typeface="Arial"/>
              </a:rPr>
              <a:t> is indicated</a:t>
            </a:r>
            <a:r>
              <a:rPr kumimoji="0" lang="en-US" sz="1500" b="0" i="1" u="none" strike="noStrike" kern="1200" cap="none" spc="0" normalizeH="0" baseline="30000" noProof="0" dirty="0">
                <a:ln>
                  <a:noFill/>
                </a:ln>
                <a:solidFill>
                  <a:srgbClr val="000000"/>
                </a:solidFill>
                <a:effectLst/>
                <a:uLnTx/>
                <a:uFillTx/>
                <a:latin typeface="Arial"/>
                <a:cs typeface="Arial"/>
              </a:rPr>
              <a:t>1</a:t>
            </a:r>
            <a:r>
              <a:rPr kumimoji="0" lang="en-US" sz="1500" b="0" i="1" u="none" strike="noStrike" kern="1200" cap="none" spc="0" normalizeH="0" baseline="0" noProof="0" dirty="0">
                <a:ln>
                  <a:noFill/>
                </a:ln>
                <a:solidFill>
                  <a:srgbClr val="000000"/>
                </a:solidFill>
                <a:effectLst/>
                <a:uLnTx/>
                <a:uFillTx/>
                <a:latin typeface="Arial"/>
                <a:cs typeface="Arial"/>
              </a:rPr>
              <a:t>:</a:t>
            </a:r>
          </a:p>
          <a:p>
            <a:pPr marL="742921" lvl="1" indent="-285721">
              <a:buFont typeface="Wingdings" panose="05000000000000000000" pitchFamily="2" charset="2"/>
              <a:buChar char="§"/>
              <a:defRPr/>
            </a:pPr>
            <a:r>
              <a:rPr kumimoji="0" lang="en-US" sz="1500" b="0" i="1" u="none" strike="noStrike" kern="1200" cap="none" spc="0" normalizeH="0" baseline="0" noProof="0" dirty="0">
                <a:ln>
                  <a:noFill/>
                </a:ln>
                <a:solidFill>
                  <a:srgbClr val="000000"/>
                </a:solidFill>
                <a:effectLst/>
                <a:uLnTx/>
                <a:uFillTx/>
                <a:latin typeface="Arial"/>
                <a:cs typeface="Arial"/>
              </a:rPr>
              <a:t>in combination with androgen deprivation therapy (ADT), for the treatment of adult patients with non metastatic castration resistant prostate cancer (NMCRPC) who are at high risk of developing metastases (especially PSADT ≤10 months).</a:t>
            </a:r>
          </a:p>
          <a:p>
            <a:pPr marL="742921" lvl="1" indent="-285721">
              <a:buFont typeface="Wingdings" panose="05000000000000000000" pitchFamily="2" charset="2"/>
              <a:buChar char="§"/>
              <a:defRPr/>
            </a:pPr>
            <a:r>
              <a:rPr kumimoji="0" lang="en-US" sz="1500" b="0" i="1" u="none" strike="noStrike" kern="1200" cap="none" spc="0" normalizeH="0" baseline="0" noProof="0" dirty="0">
                <a:ln>
                  <a:noFill/>
                </a:ln>
                <a:solidFill>
                  <a:srgbClr val="000000"/>
                </a:solidFill>
                <a:effectLst/>
                <a:uLnTx/>
                <a:uFillTx/>
                <a:latin typeface="Arial"/>
                <a:cs typeface="Arial"/>
              </a:rPr>
              <a:t>in combination with docetaxel and androgen deprivation therapy (ADT), is indicated for the treatment of adult patients with metastatic hormone sensitive prostate cancer ( mHSPC ) for whom docetaxel therapy is indicated.</a:t>
            </a:r>
            <a:endParaRPr lang="en-US" sz="1500" i="1" dirty="0">
              <a:solidFill>
                <a:srgbClr val="000000"/>
              </a:solidFill>
              <a:latin typeface="Arial"/>
              <a:cs typeface="Arial"/>
            </a:endParaRPr>
          </a:p>
          <a:p>
            <a:pPr marL="742921" lvl="1" indent="-285721">
              <a:buFont typeface="Wingdings" panose="05000000000000000000" pitchFamily="2" charset="2"/>
              <a:buChar char="§"/>
              <a:defRPr/>
            </a:pPr>
            <a:r>
              <a:rPr kumimoji="0" lang="en-US" sz="1500" b="0" i="1" u="none" strike="noStrike" kern="1200" cap="none" spc="0" normalizeH="0" baseline="0" noProof="0" dirty="0">
                <a:ln>
                  <a:noFill/>
                </a:ln>
                <a:solidFill>
                  <a:srgbClr val="000000"/>
                </a:solidFill>
                <a:effectLst/>
                <a:uLnTx/>
                <a:uFillTx/>
                <a:latin typeface="Arial"/>
                <a:cs typeface="Arial"/>
              </a:rPr>
              <a:t>in combination with androgen deprivation therapy (ADT) for the treatment of adult patients with metastatic hormone-sensitive prostate cancer (mHSPC).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cs typeface="Arial"/>
              </a:rPr>
              <a:t>Darolutamide is reimbursed as follows: Following approval of the assumption of costs by the health insurance provider with prior consultation with the trusted medical consultant. Darolutamide in combination with docetaxel and androgen deprivation therapy (ADT) is covered by health insurance for the treatment of adult patients with high volume/high risk metastatic hormone-sensitive prostate cancer (</a:t>
            </a:r>
            <a:r>
              <a:rPr kumimoji="0" lang="en-US" sz="1500" b="0" i="0" u="none" strike="noStrike" kern="1200" cap="none" spc="0" normalizeH="0" baseline="0" noProof="0" dirty="0" err="1">
                <a:ln>
                  <a:noFill/>
                </a:ln>
                <a:solidFill>
                  <a:srgbClr val="000000"/>
                </a:solidFill>
                <a:effectLst/>
                <a:uLnTx/>
                <a:uFillTx/>
                <a:latin typeface="Arial"/>
                <a:cs typeface="Arial"/>
              </a:rPr>
              <a:t>mHSPC</a:t>
            </a:r>
            <a:r>
              <a:rPr kumimoji="0" lang="en-US" sz="1500" b="0" i="0" u="none" strike="noStrike" kern="1200" cap="none" spc="0" normalizeH="0" baseline="0" noProof="0" dirty="0">
                <a:ln>
                  <a:noFill/>
                </a:ln>
                <a:solidFill>
                  <a:srgbClr val="000000"/>
                </a:solidFill>
                <a:effectLst/>
                <a:uLnTx/>
                <a:uFillTx/>
                <a:latin typeface="Arial"/>
                <a:cs typeface="Arial"/>
              </a:rPr>
              <a:t>) in whom docetaxel therapy is indicated (Eastern Cooperative Oncology Group (ECOG) performance-status score of 0 or 1). As maximum cover, reimbursement can be continued until disease progression or the onset of unacceptable toxicity.</a:t>
            </a:r>
            <a:r>
              <a:rPr kumimoji="0" lang="en-US" sz="1500" b="0" i="0" u="none" strike="noStrike" kern="1200" cap="none" spc="0" normalizeH="0" baseline="30000" noProof="0" dirty="0">
                <a:ln>
                  <a:noFill/>
                </a:ln>
                <a:solidFill>
                  <a:srgbClr val="000000"/>
                </a:solidFill>
                <a:effectLst/>
                <a:uLnTx/>
                <a:uFillTx/>
                <a:latin typeface="Arial"/>
                <a:cs typeface="Arial"/>
              </a:rPr>
              <a:t>2</a:t>
            </a: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srgbClr val="000000"/>
              </a:solidFill>
              <a:effectLst/>
              <a:uLnTx/>
              <a:uFillTx/>
              <a:latin typeface="Arial"/>
              <a:cs typeface="Arial"/>
            </a:endParaRP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cs typeface="Arial"/>
              </a:rPr>
              <a:t>This presentation may not be duplicated or distributed</a:t>
            </a: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srgbClr val="000000"/>
              </a:solidFill>
              <a:effectLst/>
              <a:uLnTx/>
              <a:uFillTx/>
              <a:latin typeface="Arial"/>
              <a:cs typeface="Arial"/>
            </a:endParaRP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cs typeface="Arial"/>
              </a:rPr>
              <a:t>Bayer (Schweiz) AG does not take any responsibility for any misuse of this information</a:t>
            </a:r>
          </a:p>
          <a:p>
            <a:pPr marL="285721" marR="0" lvl="0" indent="-28572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500" b="0" i="0" u="none" strike="noStrike" kern="1200" cap="none" spc="0" normalizeH="0" baseline="0" noProof="0" dirty="0">
              <a:ln>
                <a:noFill/>
              </a:ln>
              <a:solidFill>
                <a:srgbClr val="000000"/>
              </a:solidFill>
              <a:effectLst/>
              <a:uLnTx/>
              <a:uFillTx/>
              <a:latin typeface="Arial"/>
              <a:cs typeface="Arial"/>
            </a:endParaRPr>
          </a:p>
        </p:txBody>
      </p:sp>
      <p:sp>
        <p:nvSpPr>
          <p:cNvPr id="4" name="Textfeld 2">
            <a:extLst>
              <a:ext uri="{FF2B5EF4-FFF2-40B4-BE49-F238E27FC236}">
                <a16:creationId xmlns:a16="http://schemas.microsoft.com/office/drawing/2014/main" id="{21C3C4B8-FBF4-E7FF-4CE9-5CB1621F42A1}"/>
              </a:ext>
            </a:extLst>
          </p:cNvPr>
          <p:cNvSpPr txBox="1"/>
          <p:nvPr/>
        </p:nvSpPr>
        <p:spPr bwMode="gray">
          <a:xfrm>
            <a:off x="291015" y="6606811"/>
            <a:ext cx="6036909"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solidFill>
                  <a:srgbClr val="FFFFFF">
                    <a:lumMod val="50000"/>
                  </a:srgbClr>
                </a:solidFill>
                <a:latin typeface="Arial"/>
                <a:cs typeface="Arial"/>
              </a:rPr>
              <a:t>1. </a:t>
            </a:r>
            <a:r>
              <a:rPr kumimoji="0" lang="de-CH" sz="800" b="0" i="0" u="none" strike="noStrike" kern="1200" cap="none" spc="0" normalizeH="0" baseline="0" noProof="0" dirty="0">
                <a:ln>
                  <a:noFill/>
                </a:ln>
                <a:solidFill>
                  <a:srgbClr val="FFFFFF">
                    <a:lumMod val="50000"/>
                  </a:srgbClr>
                </a:solidFill>
                <a:effectLst/>
                <a:uLnTx/>
                <a:uFillTx/>
                <a:latin typeface="Arial"/>
                <a:cs typeface="Arial"/>
              </a:rPr>
              <a:t> Darolutamide (NUBEQA)  professional information on </a:t>
            </a:r>
            <a:r>
              <a:rPr kumimoji="0" lang="de-CH" sz="800" b="0" i="0" u="none" strike="noStrike" kern="1200" cap="none" spc="0" normalizeH="0" baseline="0" noProof="0" dirty="0">
                <a:ln>
                  <a:noFill/>
                </a:ln>
                <a:solidFill>
                  <a:srgbClr val="FFFFFF">
                    <a:lumMod val="50000"/>
                  </a:srgbClr>
                </a:solidFill>
                <a:effectLst/>
                <a:uLnTx/>
                <a:uFillTx/>
                <a:latin typeface="Arial"/>
                <a:cs typeface="Arial"/>
                <a:hlinkClick r:id="rId2"/>
              </a:rPr>
              <a:t>www.swissmedicinfo.ch</a:t>
            </a:r>
            <a:r>
              <a:rPr kumimoji="0" lang="de-CH" sz="800" b="0" i="0" u="none" strike="noStrike" kern="1200" cap="none" spc="0" normalizeH="0" baseline="0" noProof="0" dirty="0">
                <a:ln>
                  <a:noFill/>
                </a:ln>
                <a:solidFill>
                  <a:srgbClr val="FFFFFF">
                    <a:lumMod val="50000"/>
                  </a:srgbClr>
                </a:solidFill>
                <a:effectLst/>
                <a:uLnTx/>
                <a:uFillTx/>
                <a:latin typeface="Arial"/>
                <a:cs typeface="Arial"/>
              </a:rPr>
              <a:t>; 2. Spezialitätenliste in </a:t>
            </a:r>
            <a:r>
              <a:rPr kumimoji="0" lang="de-CH" sz="800" b="0" i="0" u="none" strike="noStrike" kern="1200" cap="none" spc="0" normalizeH="0" baseline="0" noProof="0" dirty="0">
                <a:ln>
                  <a:noFill/>
                </a:ln>
                <a:solidFill>
                  <a:srgbClr val="FFFFFF">
                    <a:lumMod val="50000"/>
                  </a:srgbClr>
                </a:solidFill>
                <a:effectLst/>
                <a:uLnTx/>
                <a:uFillTx/>
                <a:latin typeface="Arial"/>
                <a:cs typeface="Arial"/>
                <a:hlinkClick r:id="rId3"/>
              </a:rPr>
              <a:t>www.spezialitaetenliste.ch</a:t>
            </a:r>
            <a:r>
              <a:rPr kumimoji="0" lang="de-CH" sz="800" b="0" i="0" u="none" strike="noStrike" kern="1200" cap="none" spc="0" normalizeH="0" baseline="0" noProof="0" dirty="0">
                <a:ln>
                  <a:noFill/>
                </a:ln>
                <a:solidFill>
                  <a:srgbClr val="FFFFFF">
                    <a:lumMod val="50000"/>
                  </a:srgbClr>
                </a:solidFill>
                <a:effectLst/>
                <a:uLnTx/>
                <a:uFillTx/>
                <a:latin typeface="Arial"/>
                <a:cs typeface="Arial"/>
              </a:rPr>
              <a:t>   </a:t>
            </a:r>
          </a:p>
        </p:txBody>
      </p:sp>
      <p:sp>
        <p:nvSpPr>
          <p:cNvPr id="12" name="Title 11">
            <a:extLst>
              <a:ext uri="{FF2B5EF4-FFF2-40B4-BE49-F238E27FC236}">
                <a16:creationId xmlns:a16="http://schemas.microsoft.com/office/drawing/2014/main" id="{F866FBAA-C999-E0F2-8DBA-D2CCA1365B36}"/>
              </a:ext>
            </a:extLst>
          </p:cNvPr>
          <p:cNvSpPr>
            <a:spLocks noGrp="1"/>
          </p:cNvSpPr>
          <p:nvPr>
            <p:ph type="title"/>
          </p:nvPr>
        </p:nvSpPr>
        <p:spPr/>
        <p:txBody>
          <a:bodyPr anchor="ctr"/>
          <a:lstStyle/>
          <a:p>
            <a:r>
              <a:rPr lang="de-CH" dirty="0"/>
              <a:t>Disclaimer</a:t>
            </a:r>
          </a:p>
        </p:txBody>
      </p:sp>
    </p:spTree>
    <p:extLst>
      <p:ext uri="{BB962C8B-B14F-4D97-AF65-F5344CB8AC3E}">
        <p14:creationId xmlns:p14="http://schemas.microsoft.com/office/powerpoint/2010/main" val="371475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574CE-B8AB-A501-0637-C5CA6331C1A9}"/>
              </a:ext>
            </a:extLst>
          </p:cNvPr>
          <p:cNvSpPr>
            <a:spLocks noGrp="1"/>
          </p:cNvSpPr>
          <p:nvPr>
            <p:ph type="title"/>
          </p:nvPr>
        </p:nvSpPr>
        <p:spPr/>
        <p:txBody>
          <a:bodyPr wrap="square" lIns="91440" tIns="45720" rIns="91440" bIns="45720" rtlCol="0" anchor="t">
            <a:noAutofit/>
          </a:bodyPr>
          <a:lstStyle/>
          <a:p>
            <a:pPr rtl="0"/>
            <a:r>
              <a:rPr lang="en-us" dirty="0">
                <a:solidFill>
                  <a:srgbClr val="FFFFFF"/>
                </a:solidFill>
                <a:latin typeface="Arial"/>
                <a:cs typeface="Futura"/>
              </a:rPr>
              <a:t>ARANOTE: Radiografic Progression-free Survival</a:t>
            </a:r>
            <a:br>
              <a:rPr lang="en-us" dirty="0">
                <a:solidFill>
                  <a:srgbClr val="FFFFFF"/>
                </a:solidFill>
                <a:latin typeface="Arial"/>
                <a:cs typeface="Futura"/>
              </a:rPr>
            </a:br>
            <a:r>
              <a:rPr lang="en-US" dirty="0">
                <a:solidFill>
                  <a:srgbClr val="FFFFFF"/>
                </a:solidFill>
                <a:latin typeface="Arial"/>
                <a:cs typeface="Futura"/>
              </a:rPr>
              <a:t>Subgroup analysis</a:t>
            </a:r>
            <a:endParaRPr lang="en-US" dirty="0">
              <a:cs typeface="Futura"/>
            </a:endParaRPr>
          </a:p>
        </p:txBody>
      </p:sp>
      <p:sp>
        <p:nvSpPr>
          <p:cNvPr id="4" name="Fußzeilenplatzhalter 3">
            <a:extLst>
              <a:ext uri="{FF2B5EF4-FFF2-40B4-BE49-F238E27FC236}">
                <a16:creationId xmlns:a16="http://schemas.microsoft.com/office/drawing/2014/main" id="{4E593620-BC07-D0BC-1600-C0D400633383}"/>
              </a:ext>
            </a:extLst>
          </p:cNvPr>
          <p:cNvSpPr>
            <a:spLocks noGrp="1"/>
          </p:cNvSpPr>
          <p:nvPr>
            <p:ph type="ftr" sz="quarter" idx="3"/>
          </p:nvPr>
        </p:nvSpPr>
        <p:spPr>
          <a:xfrm>
            <a:off x="245807" y="6183717"/>
            <a:ext cx="11460058" cy="613471"/>
          </a:xfrm>
        </p:spPr>
        <p:txBody>
          <a:bodyPr rtlCol="0"/>
          <a:lstStyle/>
          <a:p>
            <a:pPr rtl="0"/>
            <a:r>
              <a:rPr lang="en-us" dirty="0"/>
              <a:t>HR and 95% CI were calculated from univariate analysis using unstratified Cox progression; ADT, androgen deprivation therapy; PSA, prostate-specific antigen; NR, not reached; </a:t>
            </a:r>
            <a:r>
              <a:rPr lang="en-us" dirty="0" err="1"/>
              <a:t>rPFS</a:t>
            </a:r>
            <a:r>
              <a:rPr lang="en-us" dirty="0"/>
              <a:t>, radiological progression-free survival; </a:t>
            </a:r>
          </a:p>
          <a:p>
            <a:pPr rtl="0"/>
            <a:endParaRPr lang="en-US" dirty="0"/>
          </a:p>
          <a:p>
            <a:r>
              <a:rPr lang="en-US" dirty="0">
                <a:ea typeface="Calibri"/>
              </a:rPr>
              <a:t>Saad F, et al. J Clin Oncol 2024; 42:4271-4281</a:t>
            </a:r>
            <a:endParaRPr lang="de-DE" dirty="0"/>
          </a:p>
        </p:txBody>
      </p:sp>
      <p:graphicFrame>
        <p:nvGraphicFramePr>
          <p:cNvPr id="116" name="Table 125">
            <a:extLst>
              <a:ext uri="{FF2B5EF4-FFF2-40B4-BE49-F238E27FC236}">
                <a16:creationId xmlns:a16="http://schemas.microsoft.com/office/drawing/2014/main" id="{5340F2C6-D770-AE1D-2890-4EC943B7649C}"/>
              </a:ext>
            </a:extLst>
          </p:cNvPr>
          <p:cNvGraphicFramePr>
            <a:graphicFrameLocks noGrp="1" noChangeAspect="1"/>
          </p:cNvGraphicFramePr>
          <p:nvPr>
            <p:extLst>
              <p:ext uri="{D42A27DB-BD31-4B8C-83A1-F6EECF244321}">
                <p14:modId xmlns:p14="http://schemas.microsoft.com/office/powerpoint/2010/main" val="2081580999"/>
              </p:ext>
            </p:extLst>
          </p:nvPr>
        </p:nvGraphicFramePr>
        <p:xfrm>
          <a:off x="403500" y="1430977"/>
          <a:ext cx="11307671" cy="4457227"/>
        </p:xfrm>
        <a:graphic>
          <a:graphicData uri="http://schemas.openxmlformats.org/drawingml/2006/table">
            <a:tbl>
              <a:tblPr/>
              <a:tblGrid>
                <a:gridCol w="1488859">
                  <a:extLst>
                    <a:ext uri="{9D8B030D-6E8A-4147-A177-3AD203B41FA5}">
                      <a16:colId xmlns:a16="http://schemas.microsoft.com/office/drawing/2014/main" val="1601005067"/>
                    </a:ext>
                  </a:extLst>
                </a:gridCol>
                <a:gridCol w="1440000">
                  <a:extLst>
                    <a:ext uri="{9D8B030D-6E8A-4147-A177-3AD203B41FA5}">
                      <a16:colId xmlns:a16="http://schemas.microsoft.com/office/drawing/2014/main" val="1013925897"/>
                    </a:ext>
                  </a:extLst>
                </a:gridCol>
                <a:gridCol w="1260000">
                  <a:extLst>
                    <a:ext uri="{9D8B030D-6E8A-4147-A177-3AD203B41FA5}">
                      <a16:colId xmlns:a16="http://schemas.microsoft.com/office/drawing/2014/main" val="3105504147"/>
                    </a:ext>
                  </a:extLst>
                </a:gridCol>
                <a:gridCol w="949406">
                  <a:extLst>
                    <a:ext uri="{9D8B030D-6E8A-4147-A177-3AD203B41FA5}">
                      <a16:colId xmlns:a16="http://schemas.microsoft.com/office/drawing/2014/main" val="3250429212"/>
                    </a:ext>
                  </a:extLst>
                </a:gridCol>
                <a:gridCol w="1260000">
                  <a:extLst>
                    <a:ext uri="{9D8B030D-6E8A-4147-A177-3AD203B41FA5}">
                      <a16:colId xmlns:a16="http://schemas.microsoft.com/office/drawing/2014/main" val="3276347722"/>
                    </a:ext>
                  </a:extLst>
                </a:gridCol>
                <a:gridCol w="949406">
                  <a:extLst>
                    <a:ext uri="{9D8B030D-6E8A-4147-A177-3AD203B41FA5}">
                      <a16:colId xmlns:a16="http://schemas.microsoft.com/office/drawing/2014/main" val="591519979"/>
                    </a:ext>
                  </a:extLst>
                </a:gridCol>
                <a:gridCol w="2664000">
                  <a:extLst>
                    <a:ext uri="{9D8B030D-6E8A-4147-A177-3AD203B41FA5}">
                      <a16:colId xmlns:a16="http://schemas.microsoft.com/office/drawing/2014/main" val="3410146265"/>
                    </a:ext>
                  </a:extLst>
                </a:gridCol>
                <a:gridCol w="1296000">
                  <a:extLst>
                    <a:ext uri="{9D8B030D-6E8A-4147-A177-3AD203B41FA5}">
                      <a16:colId xmlns:a16="http://schemas.microsoft.com/office/drawing/2014/main" val="3293210725"/>
                    </a:ext>
                  </a:extLst>
                </a:gridCol>
              </a:tblGrid>
              <a:tr h="163072">
                <a:tc rowSpan="2"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rtl="0">
                        <a:lnSpc>
                          <a:spcPct val="100000"/>
                        </a:lnSpc>
                      </a:pPr>
                      <a:endParaRPr lang="en-GB" sz="1000" b="1">
                        <a:solidFill>
                          <a:schemeClr val="bg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Darolutamide* (n = 446)</a:t>
                      </a:r>
                    </a:p>
                  </a:txBody>
                  <a:tcPr marL="36000" marR="36000" marT="7200" marB="72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Placebo (n = 223)</a:t>
                      </a:r>
                    </a:p>
                  </a:txBody>
                  <a:tcPr marL="36000" marR="36000" marT="7200" marB="72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540000" algn="l" rtl="0">
                        <a:lnSpc>
                          <a:spcPct val="100000"/>
                        </a:lnSpc>
                      </a:pPr>
                      <a:r>
                        <a:rPr lang="en-us" sz="900" b="1">
                          <a:solidFill>
                            <a:schemeClr val="tx1"/>
                          </a:solidFill>
                          <a:effectLst/>
                          <a:latin typeface="Arial" panose="020B0604020202020204" pitchFamily="34" charset="0"/>
                          <a:cs typeface="Arial" panose="020B0604020202020204" pitchFamily="34" charset="0"/>
                        </a:rPr>
                        <a:t>Stratified HR (95% CI)</a:t>
                      </a:r>
                      <a:endParaRPr lang="en-GB" sz="9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rtl="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DA0"/>
                    </a:solidFill>
                  </a:tcPr>
                </a:tc>
                <a:extLst>
                  <a:ext uri="{0D108BD9-81ED-4DB2-BD59-A6C34878D82A}">
                    <a16:rowId xmlns:a16="http://schemas.microsoft.com/office/drawing/2014/main" val="4076676233"/>
                  </a:ext>
                </a:extLst>
              </a:tr>
              <a:tr h="291081">
                <a:tc gridSpan="2"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rtl="0"/>
                      <a:endParaRPr lang="en-US"/>
                    </a:p>
                  </a:txBody>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b="1" dirty="0">
                          <a:solidFill>
                            <a:schemeClr val="bg1"/>
                          </a:solidFill>
                          <a:effectLst/>
                          <a:latin typeface="Arial" panose="020B0604020202020204" pitchFamily="34" charset="0"/>
                          <a:cs typeface="Arial" panose="020B0604020202020204" pitchFamily="34" charset="0"/>
                        </a:rPr>
                        <a:t>Events/Patients, n/N</a:t>
                      </a:r>
                      <a:endParaRPr lang="en-GB" sz="900" b="1" dirty="0">
                        <a:solidFill>
                          <a:schemeClr val="bg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Median, </a:t>
                      </a:r>
                      <a:br>
                        <a:rPr lang="en-GB" sz="900" b="1">
                          <a:solidFill>
                            <a:schemeClr val="bg1"/>
                          </a:solidFill>
                          <a:effectLst/>
                          <a:latin typeface="Arial" panose="020B0604020202020204" pitchFamily="34" charset="0"/>
                          <a:ea typeface="Batang" panose="02030600000101010101" pitchFamily="18" charset="-127"/>
                          <a:cs typeface="Arial" panose="020B0604020202020204" pitchFamily="34" charset="0"/>
                        </a:rPr>
                      </a:b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Months </a:t>
                      </a:r>
                    </a:p>
                  </a:txBody>
                  <a:tcPr marL="36000" marR="3600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900" b="1">
                          <a:solidFill>
                            <a:schemeClr val="bg1"/>
                          </a:solidFill>
                          <a:effectLst/>
                          <a:latin typeface="Arial" panose="020B0604020202020204" pitchFamily="34" charset="0"/>
                          <a:cs typeface="Arial" panose="020B0604020202020204" pitchFamily="34" charset="0"/>
                        </a:rPr>
                        <a:t>Events/Patients, n/N</a:t>
                      </a:r>
                      <a:endParaRPr lang="en-GB" sz="900" b="1">
                        <a:solidFill>
                          <a:schemeClr val="bg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Median, </a:t>
                      </a:r>
                      <a:br>
                        <a:rPr lang="en-GB" sz="900" b="1">
                          <a:solidFill>
                            <a:schemeClr val="bg1"/>
                          </a:solidFill>
                          <a:effectLst/>
                          <a:latin typeface="Arial" panose="020B0604020202020204" pitchFamily="34" charset="0"/>
                          <a:ea typeface="Batang" panose="02030600000101010101" pitchFamily="18" charset="-127"/>
                          <a:cs typeface="Arial" panose="020B0604020202020204" pitchFamily="34" charset="0"/>
                        </a:rPr>
                      </a:br>
                      <a:r>
                        <a:rPr lang="en-us" sz="900" b="1">
                          <a:solidFill>
                            <a:schemeClr val="bg1"/>
                          </a:solidFill>
                          <a:effectLst/>
                          <a:latin typeface="Arial" panose="020B0604020202020204" pitchFamily="34" charset="0"/>
                          <a:ea typeface="Batang" panose="02030600000101010101" pitchFamily="18" charset="-127"/>
                          <a:cs typeface="Arial" panose="020B0604020202020204" pitchFamily="34" charset="0"/>
                        </a:rPr>
                        <a:t>Months</a:t>
                      </a:r>
                      <a:endParaRPr lang="en-GB" sz="900" b="1">
                        <a:solidFill>
                          <a:schemeClr val="bg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gridSpan="2" vMerge="1">
                  <a:txBody>
                    <a:bodyPr/>
                    <a:lstStyle/>
                    <a:p>
                      <a:pP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977791"/>
                  </a:ext>
                </a:extLst>
              </a:tr>
              <a:tr h="152104">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900" b="1" i="0" u="none" strike="noStrike">
                          <a:solidFill>
                            <a:schemeClr val="tx1"/>
                          </a:solidFill>
                          <a:effectLst/>
                          <a:latin typeface="Arial" panose="020B0604020202020204" pitchFamily="34" charset="0"/>
                        </a:rPr>
                        <a:t>Total population</a:t>
                      </a:r>
                      <a:endParaRPr lang="en-US" sz="900" b="1" i="0" u="none" strike="noStrike">
                        <a:solidFill>
                          <a:schemeClr val="tx1"/>
                        </a:solidFill>
                        <a:effectLst/>
                        <a:latin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l" rtl="0" fontAlgn="t"/>
                      <a:endParaRPr lang="en-US" sz="1000" b="1" i="0" u="none" strike="noStrike">
                        <a:solidFill>
                          <a:schemeClr val="bg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128/446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94/223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0,54 (&gt;= 0,41; &lt;=0,71)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678003"/>
                  </a:ext>
                </a:extLst>
              </a:tr>
              <a:tr h="152104">
                <a:tc rowSpan="4">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900" b="1" i="0" u="none" strike="noStrike">
                          <a:solidFill>
                            <a:schemeClr val="tx1"/>
                          </a:solidFill>
                          <a:effectLst/>
                          <a:latin typeface="Arial" panose="020B0604020202020204" pitchFamily="34" charset="0"/>
                        </a:rPr>
                        <a:t>Age subgroups, years</a:t>
                      </a:r>
                      <a:endParaRPr lang="en-US" sz="900" b="1" i="0" u="none" strike="noStrike" dirty="0">
                        <a:solidFill>
                          <a:schemeClr val="tx1"/>
                        </a:solidFill>
                        <a:effectLst/>
                        <a:latin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900" b="1" i="0" u="none" strike="noStrike">
                          <a:solidFill>
                            <a:schemeClr val="tx1"/>
                          </a:solidFill>
                          <a:effectLst/>
                          <a:latin typeface="Arial" panose="020B0604020202020204" pitchFamily="34" charset="0"/>
                        </a:rPr>
                        <a:t>&lt; 65</a:t>
                      </a:r>
                      <a:endParaRPr lang="en-US" sz="900" b="1" i="0" u="none" strike="noStrike" dirty="0">
                        <a:solidFill>
                          <a:schemeClr val="tx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37/118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32/65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14.2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0,44 (&gt;= 0,27; &lt;=0,71)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36426"/>
                  </a:ext>
                </a:extLst>
              </a:tr>
              <a:tr h="152104">
                <a:tc vMerge="1">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l" rtl="0" fontAlgn="t"/>
                      <a:endParaRPr lang="en-US" sz="1000" b="1" i="0" u="none" strike="noStrike">
                        <a:solidFill>
                          <a:schemeClr val="bg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900" b="1" i="0" u="none" strike="noStrike">
                          <a:solidFill>
                            <a:schemeClr val="tx1"/>
                          </a:solidFill>
                          <a:effectLst/>
                          <a:latin typeface="Arial" panose="020B0604020202020204" pitchFamily="34" charset="0"/>
                        </a:rPr>
                        <a:t>65</a:t>
                      </a:r>
                      <a:r>
                        <a:rPr lang="en-us" sz="900" b="1" i="0" u="none" strike="noStrike">
                          <a:solidFill>
                            <a:schemeClr val="tx1"/>
                          </a:solidFill>
                          <a:effectLst/>
                          <a:latin typeface="Arial" panose="020B0604020202020204" pitchFamily="34" charset="0"/>
                          <a:cs typeface="Arial" panose="020B0604020202020204" pitchFamily="34" charset="0"/>
                        </a:rPr>
                        <a:t>–74</a:t>
                      </a:r>
                      <a:endParaRPr lang="en-GB" sz="900" b="1" i="0" u="none" strike="noStrike">
                        <a:solidFill>
                          <a:schemeClr val="tx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53/193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35/96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0,64 (&gt;= 0,41; &lt;=0,98)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168160"/>
                  </a:ext>
                </a:extLst>
              </a:tr>
              <a:tr h="152104">
                <a:tc vMerge="1">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l" rtl="0" fontAlgn="t"/>
                      <a:endParaRPr lang="en-GB" sz="1000" b="1" i="0" u="none" strike="noStrike">
                        <a:solidFill>
                          <a:schemeClr val="bg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900" b="1" i="0" u="none" strike="noStrike">
                          <a:solidFill>
                            <a:schemeClr val="tx1"/>
                          </a:solidFill>
                          <a:effectLst/>
                          <a:latin typeface="Arial" panose="020B0604020202020204" pitchFamily="34" charset="0"/>
                        </a:rPr>
                        <a:t>75</a:t>
                      </a:r>
                      <a:r>
                        <a:rPr lang="en-us" sz="900" b="1" i="0" u="none" strike="noStrike">
                          <a:solidFill>
                            <a:schemeClr val="tx1"/>
                          </a:solidFill>
                          <a:effectLst/>
                          <a:latin typeface="Arial" panose="020B0604020202020204" pitchFamily="34" charset="0"/>
                          <a:cs typeface="Arial" panose="020B0604020202020204" pitchFamily="34" charset="0"/>
                        </a:rPr>
                        <a:t>–84</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29/117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22/52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0,48 (&gt;= 0,27; &lt;=0,83)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378652"/>
                  </a:ext>
                </a:extLst>
              </a:tr>
              <a:tr h="152104">
                <a:tc vMerge="1">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 85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9/18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27.4</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5–10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19.2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0,51 (&gt;= 0,16; &lt;=1,66)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82127"/>
                  </a:ext>
                </a:extLst>
              </a:tr>
              <a:tr h="152104">
                <a:tc rowSpan="2">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dirty="0">
                          <a:solidFill>
                            <a:schemeClr val="tx1"/>
                          </a:solidFill>
                          <a:effectLst/>
                          <a:latin typeface="Arial" panose="020B0604020202020204" pitchFamily="34" charset="0"/>
                          <a:cs typeface="Arial" panose="020B0604020202020204" pitchFamily="34" charset="0"/>
                        </a:rPr>
                        <a:t>Baseline PSA values</a:t>
                      </a: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&lt; Median</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58/216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44/111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26.0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0.55 (0.37–0.81)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75738671"/>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 Median</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67/220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47/108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0.55 (0.38–0.80)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49209189"/>
                  </a:ext>
                </a:extLst>
              </a:tr>
              <a:tr h="152104">
                <a:tc rowSpan="2">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dirty="0" err="1">
                          <a:solidFill>
                            <a:schemeClr val="tx1"/>
                          </a:solidFill>
                          <a:effectLst/>
                          <a:latin typeface="Arial" panose="020B0604020202020204" pitchFamily="34" charset="0"/>
                          <a:cs typeface="Arial" panose="020B0604020202020204" pitchFamily="34" charset="0"/>
                        </a:rPr>
                        <a:t>ECOG</a:t>
                      </a:r>
                      <a:r>
                        <a:rPr lang="en-us" sz="900" b="1" i="0" u="none" strike="noStrike" dirty="0">
                          <a:solidFill>
                            <a:schemeClr val="tx1"/>
                          </a:solidFill>
                          <a:effectLst/>
                          <a:latin typeface="Arial" panose="020B0604020202020204" pitchFamily="34" charset="0"/>
                          <a:cs typeface="Arial" panose="020B0604020202020204" pitchFamily="34" charset="0"/>
                        </a:rPr>
                        <a:t> PS at baseline</a:t>
                      </a: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61/235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37/98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0.55 (0.37–0.83)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01814"/>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67/211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57/125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0.56 (0.39–0.79)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517284"/>
                  </a:ext>
                </a:extLst>
              </a:tr>
              <a:tr h="152104">
                <a:tc rowSpan="3">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Gleason score at initial diagnosis</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Missing/not examined</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5/13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4/10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13.8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endParaRPr lang="en-GB" sz="900" b="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8539624"/>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&lt; 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32/122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30/67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0.46 (0.28–0.75)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3874298"/>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 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91/311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60/146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0.58 (0.42–0.81)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06196068"/>
                  </a:ext>
                </a:extLst>
              </a:tr>
              <a:tr h="152104">
                <a:tc rowSpan="2">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Disease volume</a:t>
                      </a:r>
                      <a:endParaRPr lang="en-GB" sz="900" b="1" i="0" u="none" strike="noStrike" dirty="0">
                        <a:solidFill>
                          <a:schemeClr val="tx1"/>
                        </a:solidFill>
                        <a:effectLst/>
                        <a:latin typeface="Arial" panose="020B0604020202020204" pitchFamily="34" charset="0"/>
                        <a:cs typeface="Arial" panose="020B0604020202020204" pitchFamily="34" charset="0"/>
                      </a:endParaRPr>
                    </a:p>
                  </a:txBody>
                  <a:tcPr marL="36000" marR="36000" marT="7200" marB="7200">
                    <a:lnL w="190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High volume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113/315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30.2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75/157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19.2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0.60 (0.44–0.80)</a:t>
                      </a:r>
                    </a:p>
                  </a:txBody>
                  <a:tcPr marL="36000" marR="36000" marT="7200" marB="7200" anchor="ctr">
                    <a:lnL w="12700" cap="flat" cmpd="sng" algn="ctr">
                      <a:no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75970"/>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Low volume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15/131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19/66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0.30 (0.15–0.60)</a:t>
                      </a:r>
                    </a:p>
                  </a:txBody>
                  <a:tcPr marL="36000" marR="36000" marT="7200" marB="7200" anchor="ctr">
                    <a:lnL w="12700" cap="flat" cmpd="sng" algn="ctr">
                      <a:no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833324"/>
                  </a:ext>
                </a:extLst>
              </a:tr>
              <a:tr h="152104">
                <a:tc rowSpan="4">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Ethnicity</a:t>
                      </a: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White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76/251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55/125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0.52 (0.36–0.73)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671414008"/>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Asian</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38/144</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24/65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0.59 (0.35–0.98)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46747961"/>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dirty="0">
                          <a:solidFill>
                            <a:schemeClr val="tx1"/>
                          </a:solidFill>
                          <a:effectLst/>
                          <a:latin typeface="Arial" panose="020B0604020202020204" pitchFamily="34" charset="0"/>
                          <a:cs typeface="Arial" panose="020B0604020202020204" pitchFamily="34" charset="0"/>
                        </a:rPr>
                        <a:t>Black</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10/41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10/24</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0.51 (0.21–1.23)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04185157"/>
                  </a:ext>
                </a:extLst>
              </a:tr>
              <a:tr h="215962">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Other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4/10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13.7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endParaRPr lang="en-GB" sz="900" b="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76691353"/>
                  </a:ext>
                </a:extLst>
              </a:tr>
              <a:tr h="152104">
                <a:tc rowSpan="3">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Geographical region</a:t>
                      </a: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dirty="0">
                          <a:solidFill>
                            <a:schemeClr val="tx1"/>
                          </a:solidFill>
                          <a:effectLst/>
                          <a:latin typeface="Arial" panose="020B0604020202020204" pitchFamily="34" charset="0"/>
                          <a:cs typeface="Arial" panose="020B0604020202020204" pitchFamily="34" charset="0"/>
                        </a:rPr>
                        <a:t>Europe and the rest of the world</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56/186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39/88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22.6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0.50 (0.33–0.75)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7634691"/>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Asia</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37/141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23/63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0.60 (0.35–1.01)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9179600"/>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Latin America</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35/119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32/72</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0.56 (0.35–0.90)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4014044"/>
                  </a:ext>
                </a:extLst>
              </a:tr>
              <a:tr h="152104">
                <a:tc rowSpan="2">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Visceral metastases</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Yes</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21/53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13/27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0.71 (0.35–1.41)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68451491"/>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No</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107/393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81/196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0.52 (0.39–0.69)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92240202"/>
                  </a:ext>
                </a:extLst>
              </a:tr>
              <a:tr h="152104">
                <a:tc rowSpan="2">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Previous local therapy</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Yes</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19/80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18/40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19.5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a:solidFill>
                            <a:schemeClr val="tx1"/>
                          </a:solidFill>
                          <a:effectLst/>
                          <a:latin typeface="Arial" panose="020B0604020202020204" pitchFamily="34" charset="0"/>
                          <a:ea typeface="Batang" panose="02030600000101010101" pitchFamily="18" charset="-127"/>
                          <a:cs typeface="Arial" panose="020B0604020202020204" pitchFamily="34" charset="0"/>
                        </a:rPr>
                        <a:t>0.34 (0.17–0.66)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9097453"/>
                  </a:ext>
                </a:extLst>
              </a:tr>
              <a:tr h="152104">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900" b="1" i="0" u="none" strike="noStrike">
                          <a:solidFill>
                            <a:schemeClr val="tx1"/>
                          </a:solidFill>
                          <a:effectLst/>
                          <a:latin typeface="Arial" panose="020B0604020202020204" pitchFamily="34" charset="0"/>
                          <a:cs typeface="Arial" panose="020B0604020202020204" pitchFamily="34" charset="0"/>
                        </a:rPr>
                        <a:t>No</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109/366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b="0" i="0" u="none" strike="noStrike" kern="1200" cap="none" spc="0" normalizeH="0" noProof="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NR</a:t>
                      </a: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76/183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lnSpc>
                          <a:spcPct val="100000"/>
                        </a:lnSpc>
                      </a:pPr>
                      <a:r>
                        <a:rPr lang="en-us" sz="900">
                          <a:solidFill>
                            <a:schemeClr val="tx1"/>
                          </a:solidFill>
                          <a:effectLst/>
                          <a:latin typeface="Arial" panose="020B0604020202020204" pitchFamily="34" charset="0"/>
                          <a:ea typeface="Batang" panose="02030600000101010101" pitchFamily="18" charset="-127"/>
                          <a:cs typeface="Arial" panose="020B0604020202020204" pitchFamily="34" charset="0"/>
                        </a:rPr>
                        <a:t>25.0</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9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rtl="0">
                        <a:lnSpc>
                          <a:spcPct val="100000"/>
                        </a:lnSpc>
                      </a:pPr>
                      <a:r>
                        <a:rPr lang="en-us" sz="900" b="0" dirty="0">
                          <a:solidFill>
                            <a:schemeClr val="tx1"/>
                          </a:solidFill>
                          <a:effectLst/>
                          <a:latin typeface="Arial" panose="020B0604020202020204" pitchFamily="34" charset="0"/>
                          <a:ea typeface="Batang" panose="02030600000101010101" pitchFamily="18" charset="-127"/>
                          <a:cs typeface="Arial" panose="020B0604020202020204" pitchFamily="34" charset="0"/>
                        </a:rPr>
                        <a:t>0.59 (0.44–0.79)</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9610870"/>
                  </a:ext>
                </a:extLst>
              </a:tr>
            </a:tbl>
          </a:graphicData>
        </a:graphic>
      </p:graphicFrame>
      <p:grpSp>
        <p:nvGrpSpPr>
          <p:cNvPr id="226" name="Group 126">
            <a:extLst>
              <a:ext uri="{FF2B5EF4-FFF2-40B4-BE49-F238E27FC236}">
                <a16:creationId xmlns:a16="http://schemas.microsoft.com/office/drawing/2014/main" id="{749B4E61-BE2F-D210-FB26-7B9D4A87F38C}"/>
              </a:ext>
            </a:extLst>
          </p:cNvPr>
          <p:cNvGrpSpPr>
            <a:grpSpLocks noChangeAspect="1"/>
          </p:cNvGrpSpPr>
          <p:nvPr/>
        </p:nvGrpSpPr>
        <p:grpSpPr>
          <a:xfrm>
            <a:off x="7019369" y="1888036"/>
            <a:ext cx="3953435" cy="4320611"/>
            <a:chOff x="6742485" y="1817513"/>
            <a:chExt cx="3953435" cy="4936429"/>
          </a:xfrm>
        </p:grpSpPr>
        <p:sp>
          <p:nvSpPr>
            <p:cNvPr id="227" name="TextBox 127">
              <a:extLst>
                <a:ext uri="{FF2B5EF4-FFF2-40B4-BE49-F238E27FC236}">
                  <a16:creationId xmlns:a16="http://schemas.microsoft.com/office/drawing/2014/main" id="{246DA365-3150-3260-FCE1-F2E117700A33}"/>
                </a:ext>
              </a:extLst>
            </p:cNvPr>
            <p:cNvSpPr txBox="1"/>
            <p:nvPr/>
          </p:nvSpPr>
          <p:spPr>
            <a:xfrm>
              <a:off x="8702014" y="6211686"/>
              <a:ext cx="255198" cy="2853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2"/>
                  </a:solidFill>
                  <a:effectLst/>
                  <a:uLnTx/>
                  <a:uFillTx/>
                  <a:latin typeface="Arial"/>
                  <a:cs typeface="Arial"/>
                </a:rPr>
                <a:t>1</a:t>
              </a:r>
              <a:endParaRPr kumimoji="0" lang="en-US" sz="1000" b="0" i="0" u="none" strike="noStrike" kern="1200" cap="none" spc="0" normalizeH="0" baseline="0" noProof="0">
                <a:ln>
                  <a:noFill/>
                </a:ln>
                <a:solidFill>
                  <a:schemeClr val="accent2"/>
                </a:solidFill>
                <a:effectLst/>
                <a:uLnTx/>
                <a:uFillTx/>
                <a:latin typeface="Arial"/>
                <a:cs typeface="Arial"/>
              </a:endParaRPr>
            </a:p>
          </p:txBody>
        </p:sp>
        <p:cxnSp>
          <p:nvCxnSpPr>
            <p:cNvPr id="228" name="Straight Connector 128">
              <a:extLst>
                <a:ext uri="{FF2B5EF4-FFF2-40B4-BE49-F238E27FC236}">
                  <a16:creationId xmlns:a16="http://schemas.microsoft.com/office/drawing/2014/main" id="{17D9F880-CB9A-8822-66C2-8F92B3DFF8B8}"/>
                </a:ext>
              </a:extLst>
            </p:cNvPr>
            <p:cNvCxnSpPr>
              <a:cxnSpLocks/>
            </p:cNvCxnSpPr>
            <p:nvPr/>
          </p:nvCxnSpPr>
          <p:spPr>
            <a:xfrm>
              <a:off x="8827233" y="1817513"/>
              <a:ext cx="0" cy="439731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9" name="Group 129">
              <a:extLst>
                <a:ext uri="{FF2B5EF4-FFF2-40B4-BE49-F238E27FC236}">
                  <a16:creationId xmlns:a16="http://schemas.microsoft.com/office/drawing/2014/main" id="{CF6C1505-2002-F727-E4A7-DD73E352D8AE}"/>
                </a:ext>
              </a:extLst>
            </p:cNvPr>
            <p:cNvGrpSpPr/>
            <p:nvPr/>
          </p:nvGrpSpPr>
          <p:grpSpPr>
            <a:xfrm>
              <a:off x="7731999" y="1828628"/>
              <a:ext cx="1387082" cy="4345846"/>
              <a:chOff x="7731999" y="1828628"/>
              <a:chExt cx="1387082" cy="4345846"/>
            </a:xfrm>
          </p:grpSpPr>
          <p:cxnSp>
            <p:nvCxnSpPr>
              <p:cNvPr id="242" name="Straight Connector 142">
                <a:extLst>
                  <a:ext uri="{FF2B5EF4-FFF2-40B4-BE49-F238E27FC236}">
                    <a16:creationId xmlns:a16="http://schemas.microsoft.com/office/drawing/2014/main" id="{AEE2EBA9-58DC-3F7C-ECC3-D273A9515800}"/>
                  </a:ext>
                </a:extLst>
              </p:cNvPr>
              <p:cNvCxnSpPr>
                <a:cxnSpLocks/>
              </p:cNvCxnSpPr>
              <p:nvPr/>
            </p:nvCxnSpPr>
            <p:spPr>
              <a:xfrm>
                <a:off x="8308523" y="1839078"/>
                <a:ext cx="0" cy="132631"/>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143">
                <a:extLst>
                  <a:ext uri="{FF2B5EF4-FFF2-40B4-BE49-F238E27FC236}">
                    <a16:creationId xmlns:a16="http://schemas.microsoft.com/office/drawing/2014/main" id="{CA00B5CB-2EB4-D742-049B-92E9748DC334}"/>
                  </a:ext>
                </a:extLst>
              </p:cNvPr>
              <p:cNvCxnSpPr>
                <a:cxnSpLocks/>
              </p:cNvCxnSpPr>
              <p:nvPr/>
            </p:nvCxnSpPr>
            <p:spPr>
              <a:xfrm>
                <a:off x="8624291" y="1839078"/>
                <a:ext cx="0" cy="132631"/>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144">
                <a:extLst>
                  <a:ext uri="{FF2B5EF4-FFF2-40B4-BE49-F238E27FC236}">
                    <a16:creationId xmlns:a16="http://schemas.microsoft.com/office/drawing/2014/main" id="{4F69934C-DF3C-60FE-A65F-3F461C5E5C7E}"/>
                  </a:ext>
                </a:extLst>
              </p:cNvPr>
              <p:cNvCxnSpPr>
                <a:cxnSpLocks/>
              </p:cNvCxnSpPr>
              <p:nvPr/>
            </p:nvCxnSpPr>
            <p:spPr>
              <a:xfrm flipH="1">
                <a:off x="8311448" y="1905393"/>
                <a:ext cx="3168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Flowchart: Decision 145">
                <a:extLst>
                  <a:ext uri="{FF2B5EF4-FFF2-40B4-BE49-F238E27FC236}">
                    <a16:creationId xmlns:a16="http://schemas.microsoft.com/office/drawing/2014/main" id="{1D25B687-B7F0-D1DF-A012-C6C66F689346}"/>
                  </a:ext>
                </a:extLst>
              </p:cNvPr>
              <p:cNvSpPr/>
              <p:nvPr/>
            </p:nvSpPr>
            <p:spPr>
              <a:xfrm>
                <a:off x="8325359" y="1828628"/>
                <a:ext cx="144000" cy="144000"/>
              </a:xfrm>
              <a:prstGeom prst="flowChartDecision">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46" name="Straight Connector 146">
                <a:extLst>
                  <a:ext uri="{FF2B5EF4-FFF2-40B4-BE49-F238E27FC236}">
                    <a16:creationId xmlns:a16="http://schemas.microsoft.com/office/drawing/2014/main" id="{EBA007A2-7A96-CFE6-CF9F-E608FCD94D12}"/>
                  </a:ext>
                </a:extLst>
              </p:cNvPr>
              <p:cNvCxnSpPr>
                <a:cxnSpLocks/>
              </p:cNvCxnSpPr>
              <p:nvPr/>
            </p:nvCxnSpPr>
            <p:spPr>
              <a:xfrm>
                <a:off x="8076082" y="2027202"/>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147">
                <a:extLst>
                  <a:ext uri="{FF2B5EF4-FFF2-40B4-BE49-F238E27FC236}">
                    <a16:creationId xmlns:a16="http://schemas.microsoft.com/office/drawing/2014/main" id="{5D53BE5D-77F9-EFCE-35B2-BEB9995FB6B1}"/>
                  </a:ext>
                </a:extLst>
              </p:cNvPr>
              <p:cNvCxnSpPr>
                <a:cxnSpLocks/>
              </p:cNvCxnSpPr>
              <p:nvPr/>
            </p:nvCxnSpPr>
            <p:spPr>
              <a:xfrm>
                <a:off x="8625118" y="2027202"/>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148">
                <a:extLst>
                  <a:ext uri="{FF2B5EF4-FFF2-40B4-BE49-F238E27FC236}">
                    <a16:creationId xmlns:a16="http://schemas.microsoft.com/office/drawing/2014/main" id="{97D637B2-76AF-4A32-0707-5447919E845C}"/>
                  </a:ext>
                </a:extLst>
              </p:cNvPr>
              <p:cNvCxnSpPr>
                <a:cxnSpLocks/>
              </p:cNvCxnSpPr>
              <p:nvPr/>
            </p:nvCxnSpPr>
            <p:spPr>
              <a:xfrm flipH="1">
                <a:off x="8081167" y="2081202"/>
                <a:ext cx="547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Rectangle 149">
                <a:extLst>
                  <a:ext uri="{FF2B5EF4-FFF2-40B4-BE49-F238E27FC236}">
                    <a16:creationId xmlns:a16="http://schemas.microsoft.com/office/drawing/2014/main" id="{9D6E37EC-75A3-C534-40AD-B5214ED30C28}"/>
                  </a:ext>
                </a:extLst>
              </p:cNvPr>
              <p:cNvSpPr/>
              <p:nvPr/>
            </p:nvSpPr>
            <p:spPr>
              <a:xfrm>
                <a:off x="8223733" y="2037389"/>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50" name="Straight Connector 150">
                <a:extLst>
                  <a:ext uri="{FF2B5EF4-FFF2-40B4-BE49-F238E27FC236}">
                    <a16:creationId xmlns:a16="http://schemas.microsoft.com/office/drawing/2014/main" id="{946F72F6-359C-A273-A450-F5812F22CA36}"/>
                  </a:ext>
                </a:extLst>
              </p:cNvPr>
              <p:cNvCxnSpPr>
                <a:cxnSpLocks/>
              </p:cNvCxnSpPr>
              <p:nvPr/>
            </p:nvCxnSpPr>
            <p:spPr>
              <a:xfrm>
                <a:off x="8317292" y="2203414"/>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151">
                <a:extLst>
                  <a:ext uri="{FF2B5EF4-FFF2-40B4-BE49-F238E27FC236}">
                    <a16:creationId xmlns:a16="http://schemas.microsoft.com/office/drawing/2014/main" id="{A468B59B-CFCE-A48D-DC05-70F5BEB26B82}"/>
                  </a:ext>
                </a:extLst>
              </p:cNvPr>
              <p:cNvCxnSpPr>
                <a:cxnSpLocks/>
              </p:cNvCxnSpPr>
              <p:nvPr/>
            </p:nvCxnSpPr>
            <p:spPr>
              <a:xfrm>
                <a:off x="8811353" y="2203414"/>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152">
                <a:extLst>
                  <a:ext uri="{FF2B5EF4-FFF2-40B4-BE49-F238E27FC236}">
                    <a16:creationId xmlns:a16="http://schemas.microsoft.com/office/drawing/2014/main" id="{A3F66F23-3E53-B686-FCA3-8CE862ADE4DD}"/>
                  </a:ext>
                </a:extLst>
              </p:cNvPr>
              <p:cNvCxnSpPr>
                <a:cxnSpLocks/>
              </p:cNvCxnSpPr>
              <p:nvPr/>
            </p:nvCxnSpPr>
            <p:spPr>
              <a:xfrm flipH="1">
                <a:off x="8321824" y="2257414"/>
                <a:ext cx="4896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tangle 153">
                <a:extLst>
                  <a:ext uri="{FF2B5EF4-FFF2-40B4-BE49-F238E27FC236}">
                    <a16:creationId xmlns:a16="http://schemas.microsoft.com/office/drawing/2014/main" id="{D32E8EC3-727E-07E3-7E36-EFCEF271474A}"/>
                  </a:ext>
                </a:extLst>
              </p:cNvPr>
              <p:cNvSpPr/>
              <p:nvPr/>
            </p:nvSpPr>
            <p:spPr>
              <a:xfrm>
                <a:off x="8475189" y="2211220"/>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54" name="Straight Connector 154">
                <a:extLst>
                  <a:ext uri="{FF2B5EF4-FFF2-40B4-BE49-F238E27FC236}">
                    <a16:creationId xmlns:a16="http://schemas.microsoft.com/office/drawing/2014/main" id="{53456BE4-A011-D9DF-9E3F-00BD02CB6E01}"/>
                  </a:ext>
                </a:extLst>
              </p:cNvPr>
              <p:cNvCxnSpPr>
                <a:cxnSpLocks/>
              </p:cNvCxnSpPr>
              <p:nvPr/>
            </p:nvCxnSpPr>
            <p:spPr>
              <a:xfrm>
                <a:off x="8067245" y="2379627"/>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155">
                <a:extLst>
                  <a:ext uri="{FF2B5EF4-FFF2-40B4-BE49-F238E27FC236}">
                    <a16:creationId xmlns:a16="http://schemas.microsoft.com/office/drawing/2014/main" id="{7841F8CE-970E-5F37-5005-C106D8D74B7C}"/>
                  </a:ext>
                </a:extLst>
              </p:cNvPr>
              <p:cNvCxnSpPr>
                <a:cxnSpLocks/>
              </p:cNvCxnSpPr>
              <p:nvPr/>
            </p:nvCxnSpPr>
            <p:spPr>
              <a:xfrm>
                <a:off x="8725989" y="2379627"/>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156">
                <a:extLst>
                  <a:ext uri="{FF2B5EF4-FFF2-40B4-BE49-F238E27FC236}">
                    <a16:creationId xmlns:a16="http://schemas.microsoft.com/office/drawing/2014/main" id="{9BAF3EE9-F146-1FEE-A9B8-9AC04FF517BF}"/>
                  </a:ext>
                </a:extLst>
              </p:cNvPr>
              <p:cNvCxnSpPr>
                <a:cxnSpLocks/>
              </p:cNvCxnSpPr>
              <p:nvPr/>
            </p:nvCxnSpPr>
            <p:spPr>
              <a:xfrm flipH="1">
                <a:off x="8064509" y="2433627"/>
                <a:ext cx="663511"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Rectangle 157">
                <a:extLst>
                  <a:ext uri="{FF2B5EF4-FFF2-40B4-BE49-F238E27FC236}">
                    <a16:creationId xmlns:a16="http://schemas.microsoft.com/office/drawing/2014/main" id="{D7E0ACAB-9447-20F6-4087-367ED7FC5E66}"/>
                  </a:ext>
                </a:extLst>
              </p:cNvPr>
              <p:cNvSpPr/>
              <p:nvPr/>
            </p:nvSpPr>
            <p:spPr>
              <a:xfrm>
                <a:off x="8351727" y="2387433"/>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58" name="Straight Connector 158">
                <a:extLst>
                  <a:ext uri="{FF2B5EF4-FFF2-40B4-BE49-F238E27FC236}">
                    <a16:creationId xmlns:a16="http://schemas.microsoft.com/office/drawing/2014/main" id="{23EF2F55-B2D1-092F-8959-8E1A597726BF}"/>
                  </a:ext>
                </a:extLst>
              </p:cNvPr>
              <p:cNvCxnSpPr>
                <a:cxnSpLocks/>
              </p:cNvCxnSpPr>
              <p:nvPr/>
            </p:nvCxnSpPr>
            <p:spPr>
              <a:xfrm>
                <a:off x="7756914" y="2555843"/>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159">
                <a:extLst>
                  <a:ext uri="{FF2B5EF4-FFF2-40B4-BE49-F238E27FC236}">
                    <a16:creationId xmlns:a16="http://schemas.microsoft.com/office/drawing/2014/main" id="{08736F76-07F2-4C44-50A4-BEF2A4A7BD90}"/>
                  </a:ext>
                </a:extLst>
              </p:cNvPr>
              <p:cNvCxnSpPr>
                <a:cxnSpLocks/>
              </p:cNvCxnSpPr>
              <p:nvPr/>
            </p:nvCxnSpPr>
            <p:spPr>
              <a:xfrm>
                <a:off x="9118376" y="2555843"/>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160">
                <a:extLst>
                  <a:ext uri="{FF2B5EF4-FFF2-40B4-BE49-F238E27FC236}">
                    <a16:creationId xmlns:a16="http://schemas.microsoft.com/office/drawing/2014/main" id="{664F2E1D-34A7-BA18-83D4-87A09BC6331F}"/>
                  </a:ext>
                </a:extLst>
              </p:cNvPr>
              <p:cNvCxnSpPr>
                <a:cxnSpLocks/>
              </p:cNvCxnSpPr>
              <p:nvPr/>
            </p:nvCxnSpPr>
            <p:spPr>
              <a:xfrm flipH="1">
                <a:off x="7759874" y="2609843"/>
                <a:ext cx="1359207"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Rectangle 161">
                <a:extLst>
                  <a:ext uri="{FF2B5EF4-FFF2-40B4-BE49-F238E27FC236}">
                    <a16:creationId xmlns:a16="http://schemas.microsoft.com/office/drawing/2014/main" id="{F229706C-BD41-CE32-E180-28D14EA6FAF3}"/>
                  </a:ext>
                </a:extLst>
              </p:cNvPr>
              <p:cNvSpPr/>
              <p:nvPr/>
            </p:nvSpPr>
            <p:spPr>
              <a:xfrm>
                <a:off x="8360223" y="2561269"/>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62" name="Straight Connector 162">
                <a:extLst>
                  <a:ext uri="{FF2B5EF4-FFF2-40B4-BE49-F238E27FC236}">
                    <a16:creationId xmlns:a16="http://schemas.microsoft.com/office/drawing/2014/main" id="{273C9AAE-A865-183B-AC14-C5444B5BB56A}"/>
                  </a:ext>
                </a:extLst>
              </p:cNvPr>
              <p:cNvCxnSpPr>
                <a:cxnSpLocks/>
              </p:cNvCxnSpPr>
              <p:nvPr/>
            </p:nvCxnSpPr>
            <p:spPr>
              <a:xfrm>
                <a:off x="8247120" y="2732056"/>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163">
                <a:extLst>
                  <a:ext uri="{FF2B5EF4-FFF2-40B4-BE49-F238E27FC236}">
                    <a16:creationId xmlns:a16="http://schemas.microsoft.com/office/drawing/2014/main" id="{8AF47868-63F1-4CCD-2C58-2A97FE93591C}"/>
                  </a:ext>
                </a:extLst>
              </p:cNvPr>
              <p:cNvCxnSpPr>
                <a:cxnSpLocks/>
              </p:cNvCxnSpPr>
              <p:nvPr/>
            </p:nvCxnSpPr>
            <p:spPr>
              <a:xfrm>
                <a:off x="8706551" y="2732056"/>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164">
                <a:extLst>
                  <a:ext uri="{FF2B5EF4-FFF2-40B4-BE49-F238E27FC236}">
                    <a16:creationId xmlns:a16="http://schemas.microsoft.com/office/drawing/2014/main" id="{DA1D7B9F-C830-FADD-5F39-53562D8850B5}"/>
                  </a:ext>
                </a:extLst>
              </p:cNvPr>
              <p:cNvCxnSpPr>
                <a:cxnSpLocks/>
              </p:cNvCxnSpPr>
              <p:nvPr/>
            </p:nvCxnSpPr>
            <p:spPr>
              <a:xfrm flipH="1">
                <a:off x="8251375" y="2786056"/>
                <a:ext cx="457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Rectangle 165">
                <a:extLst>
                  <a:ext uri="{FF2B5EF4-FFF2-40B4-BE49-F238E27FC236}">
                    <a16:creationId xmlns:a16="http://schemas.microsoft.com/office/drawing/2014/main" id="{6638CA34-B48E-5110-1208-33F088E5D51A}"/>
                  </a:ext>
                </a:extLst>
              </p:cNvPr>
              <p:cNvSpPr/>
              <p:nvPr/>
            </p:nvSpPr>
            <p:spPr>
              <a:xfrm>
                <a:off x="8469934" y="2739862"/>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66" name="Straight Connector 166">
                <a:extLst>
                  <a:ext uri="{FF2B5EF4-FFF2-40B4-BE49-F238E27FC236}">
                    <a16:creationId xmlns:a16="http://schemas.microsoft.com/office/drawing/2014/main" id="{A8C5B5A8-4B4A-9EA5-5E2F-4EF671406C29}"/>
                  </a:ext>
                </a:extLst>
              </p:cNvPr>
              <p:cNvCxnSpPr>
                <a:cxnSpLocks/>
              </p:cNvCxnSpPr>
              <p:nvPr/>
            </p:nvCxnSpPr>
            <p:spPr>
              <a:xfrm>
                <a:off x="8264662" y="290826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167">
                <a:extLst>
                  <a:ext uri="{FF2B5EF4-FFF2-40B4-BE49-F238E27FC236}">
                    <a16:creationId xmlns:a16="http://schemas.microsoft.com/office/drawing/2014/main" id="{531837AD-AE2D-D155-2576-EAB7F0576B49}"/>
                  </a:ext>
                </a:extLst>
              </p:cNvPr>
              <p:cNvCxnSpPr>
                <a:cxnSpLocks/>
              </p:cNvCxnSpPr>
              <p:nvPr/>
            </p:nvCxnSpPr>
            <p:spPr>
              <a:xfrm>
                <a:off x="8702757" y="290826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168">
                <a:extLst>
                  <a:ext uri="{FF2B5EF4-FFF2-40B4-BE49-F238E27FC236}">
                    <a16:creationId xmlns:a16="http://schemas.microsoft.com/office/drawing/2014/main" id="{BF502146-6415-9604-B72E-F9F7958B8B4F}"/>
                  </a:ext>
                </a:extLst>
              </p:cNvPr>
              <p:cNvCxnSpPr>
                <a:cxnSpLocks/>
              </p:cNvCxnSpPr>
              <p:nvPr/>
            </p:nvCxnSpPr>
            <p:spPr>
              <a:xfrm flipH="1">
                <a:off x="8268720" y="2962269"/>
                <a:ext cx="439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Rectangle 169">
                <a:extLst>
                  <a:ext uri="{FF2B5EF4-FFF2-40B4-BE49-F238E27FC236}">
                    <a16:creationId xmlns:a16="http://schemas.microsoft.com/office/drawing/2014/main" id="{698FD871-5F74-DA71-B1A8-719873636B9D}"/>
                  </a:ext>
                </a:extLst>
              </p:cNvPr>
              <p:cNvSpPr/>
              <p:nvPr/>
            </p:nvSpPr>
            <p:spPr>
              <a:xfrm>
                <a:off x="8468357" y="2916075"/>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70" name="Straight Connector 170">
                <a:extLst>
                  <a:ext uri="{FF2B5EF4-FFF2-40B4-BE49-F238E27FC236}">
                    <a16:creationId xmlns:a16="http://schemas.microsoft.com/office/drawing/2014/main" id="{E5489493-63BD-D747-E21C-0C57C63DEFD0}"/>
                  </a:ext>
                </a:extLst>
              </p:cNvPr>
              <p:cNvCxnSpPr>
                <a:cxnSpLocks/>
              </p:cNvCxnSpPr>
              <p:nvPr/>
            </p:nvCxnSpPr>
            <p:spPr>
              <a:xfrm>
                <a:off x="8242733" y="3082100"/>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171">
                <a:extLst>
                  <a:ext uri="{FF2B5EF4-FFF2-40B4-BE49-F238E27FC236}">
                    <a16:creationId xmlns:a16="http://schemas.microsoft.com/office/drawing/2014/main" id="{1C7CA195-14C3-5D42-1FB3-98C8E2641CFC}"/>
                  </a:ext>
                </a:extLst>
              </p:cNvPr>
              <p:cNvCxnSpPr>
                <a:cxnSpLocks/>
              </p:cNvCxnSpPr>
              <p:nvPr/>
            </p:nvCxnSpPr>
            <p:spPr>
              <a:xfrm>
                <a:off x="8719233" y="3082100"/>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172">
                <a:extLst>
                  <a:ext uri="{FF2B5EF4-FFF2-40B4-BE49-F238E27FC236}">
                    <a16:creationId xmlns:a16="http://schemas.microsoft.com/office/drawing/2014/main" id="{FDCC56EF-C53F-7F65-36B1-B6D181652CA6}"/>
                  </a:ext>
                </a:extLst>
              </p:cNvPr>
              <p:cNvCxnSpPr>
                <a:cxnSpLocks/>
              </p:cNvCxnSpPr>
              <p:nvPr/>
            </p:nvCxnSpPr>
            <p:spPr>
              <a:xfrm flipH="1">
                <a:off x="8247146" y="3136100"/>
                <a:ext cx="475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Rectangle 173">
                <a:extLst>
                  <a:ext uri="{FF2B5EF4-FFF2-40B4-BE49-F238E27FC236}">
                    <a16:creationId xmlns:a16="http://schemas.microsoft.com/office/drawing/2014/main" id="{1F3B5178-A469-2F6A-4AFE-ABB3F30EE2C8}"/>
                  </a:ext>
                </a:extLst>
              </p:cNvPr>
              <p:cNvSpPr/>
              <p:nvPr/>
            </p:nvSpPr>
            <p:spPr>
              <a:xfrm>
                <a:off x="8464284" y="3092285"/>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74" name="Straight Connector 174">
                <a:extLst>
                  <a:ext uri="{FF2B5EF4-FFF2-40B4-BE49-F238E27FC236}">
                    <a16:creationId xmlns:a16="http://schemas.microsoft.com/office/drawing/2014/main" id="{F6D4E1E8-2462-8C81-7D8E-03BE6A328D37}"/>
                  </a:ext>
                </a:extLst>
              </p:cNvPr>
              <p:cNvCxnSpPr>
                <a:cxnSpLocks/>
              </p:cNvCxnSpPr>
              <p:nvPr/>
            </p:nvCxnSpPr>
            <p:spPr>
              <a:xfrm>
                <a:off x="8277821" y="325831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175">
                <a:extLst>
                  <a:ext uri="{FF2B5EF4-FFF2-40B4-BE49-F238E27FC236}">
                    <a16:creationId xmlns:a16="http://schemas.microsoft.com/office/drawing/2014/main" id="{4082E4E7-6A2F-E883-4829-1767428F2699}"/>
                  </a:ext>
                </a:extLst>
              </p:cNvPr>
              <p:cNvCxnSpPr>
                <a:cxnSpLocks/>
              </p:cNvCxnSpPr>
              <p:nvPr/>
            </p:nvCxnSpPr>
            <p:spPr>
              <a:xfrm>
                <a:off x="8692772" y="325831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176">
                <a:extLst>
                  <a:ext uri="{FF2B5EF4-FFF2-40B4-BE49-F238E27FC236}">
                    <a16:creationId xmlns:a16="http://schemas.microsoft.com/office/drawing/2014/main" id="{2B3D28C8-9440-4234-D28D-C66E401F5E87}"/>
                  </a:ext>
                </a:extLst>
              </p:cNvPr>
              <p:cNvCxnSpPr>
                <a:cxnSpLocks/>
              </p:cNvCxnSpPr>
              <p:nvPr/>
            </p:nvCxnSpPr>
            <p:spPr>
              <a:xfrm flipH="1">
                <a:off x="8281642" y="3312311"/>
                <a:ext cx="414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Rectangle 177">
                <a:extLst>
                  <a:ext uri="{FF2B5EF4-FFF2-40B4-BE49-F238E27FC236}">
                    <a16:creationId xmlns:a16="http://schemas.microsoft.com/office/drawing/2014/main" id="{F88D92D2-E8B0-AAF9-5FEA-0D0B0BED0F91}"/>
                  </a:ext>
                </a:extLst>
              </p:cNvPr>
              <p:cNvSpPr/>
              <p:nvPr/>
            </p:nvSpPr>
            <p:spPr>
              <a:xfrm>
                <a:off x="8474374" y="3263734"/>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78" name="Straight Connector 178">
                <a:extLst>
                  <a:ext uri="{FF2B5EF4-FFF2-40B4-BE49-F238E27FC236}">
                    <a16:creationId xmlns:a16="http://schemas.microsoft.com/office/drawing/2014/main" id="{6B27F12D-30DD-36DF-03D2-00AA9C85B15F}"/>
                  </a:ext>
                </a:extLst>
              </p:cNvPr>
              <p:cNvCxnSpPr>
                <a:cxnSpLocks/>
              </p:cNvCxnSpPr>
              <p:nvPr/>
            </p:nvCxnSpPr>
            <p:spPr>
              <a:xfrm>
                <a:off x="8080458" y="3610738"/>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179">
                <a:extLst>
                  <a:ext uri="{FF2B5EF4-FFF2-40B4-BE49-F238E27FC236}">
                    <a16:creationId xmlns:a16="http://schemas.microsoft.com/office/drawing/2014/main" id="{F170FD0C-1D68-7C68-BA21-BBEDC529AF10}"/>
                  </a:ext>
                </a:extLst>
              </p:cNvPr>
              <p:cNvCxnSpPr>
                <a:cxnSpLocks/>
              </p:cNvCxnSpPr>
              <p:nvPr/>
            </p:nvCxnSpPr>
            <p:spPr>
              <a:xfrm>
                <a:off x="8674623" y="3610738"/>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180">
                <a:extLst>
                  <a:ext uri="{FF2B5EF4-FFF2-40B4-BE49-F238E27FC236}">
                    <a16:creationId xmlns:a16="http://schemas.microsoft.com/office/drawing/2014/main" id="{B8245DD3-1404-F082-D5E7-0956DADC55B0}"/>
                  </a:ext>
                </a:extLst>
              </p:cNvPr>
              <p:cNvCxnSpPr>
                <a:cxnSpLocks/>
              </p:cNvCxnSpPr>
              <p:nvPr/>
            </p:nvCxnSpPr>
            <p:spPr>
              <a:xfrm flipH="1">
                <a:off x="8077169" y="3664738"/>
                <a:ext cx="602665"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Rectangle 181">
                <a:extLst>
                  <a:ext uri="{FF2B5EF4-FFF2-40B4-BE49-F238E27FC236}">
                    <a16:creationId xmlns:a16="http://schemas.microsoft.com/office/drawing/2014/main" id="{81375905-7EFB-B614-75E2-AE066846BA5F}"/>
                  </a:ext>
                </a:extLst>
              </p:cNvPr>
              <p:cNvSpPr/>
              <p:nvPr/>
            </p:nvSpPr>
            <p:spPr>
              <a:xfrm>
                <a:off x="8355567" y="3616162"/>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82" name="Straight Connector 182">
                <a:extLst>
                  <a:ext uri="{FF2B5EF4-FFF2-40B4-BE49-F238E27FC236}">
                    <a16:creationId xmlns:a16="http://schemas.microsoft.com/office/drawing/2014/main" id="{0D84F138-ADA4-4353-33B3-4177B5AD97EC}"/>
                  </a:ext>
                </a:extLst>
              </p:cNvPr>
              <p:cNvCxnSpPr>
                <a:cxnSpLocks/>
              </p:cNvCxnSpPr>
              <p:nvPr/>
            </p:nvCxnSpPr>
            <p:spPr>
              <a:xfrm>
                <a:off x="8326064" y="378694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183">
                <a:extLst>
                  <a:ext uri="{FF2B5EF4-FFF2-40B4-BE49-F238E27FC236}">
                    <a16:creationId xmlns:a16="http://schemas.microsoft.com/office/drawing/2014/main" id="{9E828A33-4917-A8B6-614A-0F2354C6266C}"/>
                  </a:ext>
                </a:extLst>
              </p:cNvPr>
              <p:cNvCxnSpPr>
                <a:cxnSpLocks/>
              </p:cNvCxnSpPr>
              <p:nvPr/>
            </p:nvCxnSpPr>
            <p:spPr>
              <a:xfrm>
                <a:off x="8716059" y="378694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184">
                <a:extLst>
                  <a:ext uri="{FF2B5EF4-FFF2-40B4-BE49-F238E27FC236}">
                    <a16:creationId xmlns:a16="http://schemas.microsoft.com/office/drawing/2014/main" id="{BEFAF23D-6967-1231-6F62-42AB68B8BE46}"/>
                  </a:ext>
                </a:extLst>
              </p:cNvPr>
              <p:cNvCxnSpPr>
                <a:cxnSpLocks/>
              </p:cNvCxnSpPr>
              <p:nvPr/>
            </p:nvCxnSpPr>
            <p:spPr>
              <a:xfrm flipH="1">
                <a:off x="8329608" y="3840949"/>
                <a:ext cx="389706"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185">
                <a:extLst>
                  <a:ext uri="{FF2B5EF4-FFF2-40B4-BE49-F238E27FC236}">
                    <a16:creationId xmlns:a16="http://schemas.microsoft.com/office/drawing/2014/main" id="{7841B720-15F0-6F48-DFE3-B88AF690C09C}"/>
                  </a:ext>
                </a:extLst>
              </p:cNvPr>
              <p:cNvSpPr/>
              <p:nvPr/>
            </p:nvSpPr>
            <p:spPr>
              <a:xfrm>
                <a:off x="8473269" y="3792372"/>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86" name="Straight Connector 186">
                <a:extLst>
                  <a:ext uri="{FF2B5EF4-FFF2-40B4-BE49-F238E27FC236}">
                    <a16:creationId xmlns:a16="http://schemas.microsoft.com/office/drawing/2014/main" id="{BB13C0F9-DB87-04C4-C4AB-0213F39A3B44}"/>
                  </a:ext>
                </a:extLst>
              </p:cNvPr>
              <p:cNvCxnSpPr>
                <a:cxnSpLocks/>
              </p:cNvCxnSpPr>
              <p:nvPr/>
            </p:nvCxnSpPr>
            <p:spPr>
              <a:xfrm>
                <a:off x="8352379" y="396554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187">
                <a:extLst>
                  <a:ext uri="{FF2B5EF4-FFF2-40B4-BE49-F238E27FC236}">
                    <a16:creationId xmlns:a16="http://schemas.microsoft.com/office/drawing/2014/main" id="{053D6AB2-AACF-9F09-818C-BCF1B5E0B310}"/>
                  </a:ext>
                </a:extLst>
              </p:cNvPr>
              <p:cNvCxnSpPr>
                <a:cxnSpLocks/>
              </p:cNvCxnSpPr>
              <p:nvPr/>
            </p:nvCxnSpPr>
            <p:spPr>
              <a:xfrm>
                <a:off x="8708236" y="396554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188">
                <a:extLst>
                  <a:ext uri="{FF2B5EF4-FFF2-40B4-BE49-F238E27FC236}">
                    <a16:creationId xmlns:a16="http://schemas.microsoft.com/office/drawing/2014/main" id="{4D7C0BD5-24E7-02B7-9A8D-7DEDBB40C131}"/>
                  </a:ext>
                </a:extLst>
              </p:cNvPr>
              <p:cNvCxnSpPr>
                <a:cxnSpLocks/>
              </p:cNvCxnSpPr>
              <p:nvPr/>
            </p:nvCxnSpPr>
            <p:spPr>
              <a:xfrm flipH="1">
                <a:off x="8355607" y="4019545"/>
                <a:ext cx="354936"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Rectangle 189">
                <a:extLst>
                  <a:ext uri="{FF2B5EF4-FFF2-40B4-BE49-F238E27FC236}">
                    <a16:creationId xmlns:a16="http://schemas.microsoft.com/office/drawing/2014/main" id="{C00BBEA4-E6D9-FE6C-336D-AA85AECEE05C}"/>
                  </a:ext>
                </a:extLst>
              </p:cNvPr>
              <p:cNvSpPr/>
              <p:nvPr/>
            </p:nvSpPr>
            <p:spPr>
              <a:xfrm>
                <a:off x="8468908" y="3970971"/>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90" name="Straight Connector 190">
                <a:extLst>
                  <a:ext uri="{FF2B5EF4-FFF2-40B4-BE49-F238E27FC236}">
                    <a16:creationId xmlns:a16="http://schemas.microsoft.com/office/drawing/2014/main" id="{3BF0364E-8769-2BE5-7890-CC86D3665CE8}"/>
                  </a:ext>
                </a:extLst>
              </p:cNvPr>
              <p:cNvCxnSpPr>
                <a:cxnSpLocks/>
              </p:cNvCxnSpPr>
              <p:nvPr/>
            </p:nvCxnSpPr>
            <p:spPr>
              <a:xfrm>
                <a:off x="7731999" y="4132966"/>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191">
                <a:extLst>
                  <a:ext uri="{FF2B5EF4-FFF2-40B4-BE49-F238E27FC236}">
                    <a16:creationId xmlns:a16="http://schemas.microsoft.com/office/drawing/2014/main" id="{4A38BD9C-3560-1762-C041-97AB31BB2A7E}"/>
                  </a:ext>
                </a:extLst>
              </p:cNvPr>
              <p:cNvCxnSpPr>
                <a:cxnSpLocks/>
              </p:cNvCxnSpPr>
              <p:nvPr/>
            </p:nvCxnSpPr>
            <p:spPr>
              <a:xfrm>
                <a:off x="8530341" y="4132966"/>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192">
                <a:extLst>
                  <a:ext uri="{FF2B5EF4-FFF2-40B4-BE49-F238E27FC236}">
                    <a16:creationId xmlns:a16="http://schemas.microsoft.com/office/drawing/2014/main" id="{0AA942A9-8CF9-4517-610E-76381036C427}"/>
                  </a:ext>
                </a:extLst>
              </p:cNvPr>
              <p:cNvCxnSpPr>
                <a:cxnSpLocks/>
              </p:cNvCxnSpPr>
              <p:nvPr/>
            </p:nvCxnSpPr>
            <p:spPr>
              <a:xfrm flipH="1">
                <a:off x="7736958" y="4186966"/>
                <a:ext cx="795634"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Rectangle 193">
                <a:extLst>
                  <a:ext uri="{FF2B5EF4-FFF2-40B4-BE49-F238E27FC236}">
                    <a16:creationId xmlns:a16="http://schemas.microsoft.com/office/drawing/2014/main" id="{36AA0DCE-1C5C-41D7-4FF7-49E8F3DFE02D}"/>
                  </a:ext>
                </a:extLst>
              </p:cNvPr>
              <p:cNvSpPr/>
              <p:nvPr/>
            </p:nvSpPr>
            <p:spPr>
              <a:xfrm>
                <a:off x="8054384" y="4133998"/>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94" name="Straight Connector 194">
                <a:extLst>
                  <a:ext uri="{FF2B5EF4-FFF2-40B4-BE49-F238E27FC236}">
                    <a16:creationId xmlns:a16="http://schemas.microsoft.com/office/drawing/2014/main" id="{A0684E0D-90DE-D5DB-3B29-C5C9A08CF8DC}"/>
                  </a:ext>
                </a:extLst>
              </p:cNvPr>
              <p:cNvCxnSpPr>
                <a:cxnSpLocks/>
              </p:cNvCxnSpPr>
              <p:nvPr/>
            </p:nvCxnSpPr>
            <p:spPr>
              <a:xfrm>
                <a:off x="8238351" y="431559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195">
                <a:extLst>
                  <a:ext uri="{FF2B5EF4-FFF2-40B4-BE49-F238E27FC236}">
                    <a16:creationId xmlns:a16="http://schemas.microsoft.com/office/drawing/2014/main" id="{426957A7-200F-B6EC-0B13-65266E9BADE7}"/>
                  </a:ext>
                </a:extLst>
              </p:cNvPr>
              <p:cNvCxnSpPr>
                <a:cxnSpLocks/>
              </p:cNvCxnSpPr>
              <p:nvPr/>
            </p:nvCxnSpPr>
            <p:spPr>
              <a:xfrm>
                <a:off x="8648954" y="431559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196">
                <a:extLst>
                  <a:ext uri="{FF2B5EF4-FFF2-40B4-BE49-F238E27FC236}">
                    <a16:creationId xmlns:a16="http://schemas.microsoft.com/office/drawing/2014/main" id="{49862068-4A6A-1790-29E2-93BF10971ADC}"/>
                  </a:ext>
                </a:extLst>
              </p:cNvPr>
              <p:cNvCxnSpPr>
                <a:cxnSpLocks/>
              </p:cNvCxnSpPr>
              <p:nvPr/>
            </p:nvCxnSpPr>
            <p:spPr>
              <a:xfrm flipH="1">
                <a:off x="8242132" y="4369591"/>
                <a:ext cx="410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Rectangle 197">
                <a:extLst>
                  <a:ext uri="{FF2B5EF4-FFF2-40B4-BE49-F238E27FC236}">
                    <a16:creationId xmlns:a16="http://schemas.microsoft.com/office/drawing/2014/main" id="{A604E41E-3895-D0E5-11AE-1CAA6D052FB6}"/>
                  </a:ext>
                </a:extLst>
              </p:cNvPr>
              <p:cNvSpPr/>
              <p:nvPr/>
            </p:nvSpPr>
            <p:spPr>
              <a:xfrm>
                <a:off x="8357316" y="4325780"/>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98" name="Straight Connector 198">
                <a:extLst>
                  <a:ext uri="{FF2B5EF4-FFF2-40B4-BE49-F238E27FC236}">
                    <a16:creationId xmlns:a16="http://schemas.microsoft.com/office/drawing/2014/main" id="{260EC828-638A-521F-A553-CCBD1D09370F}"/>
                  </a:ext>
                </a:extLst>
              </p:cNvPr>
              <p:cNvCxnSpPr>
                <a:cxnSpLocks/>
              </p:cNvCxnSpPr>
              <p:nvPr/>
            </p:nvCxnSpPr>
            <p:spPr>
              <a:xfrm>
                <a:off x="8223266" y="448942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199">
                <a:extLst>
                  <a:ext uri="{FF2B5EF4-FFF2-40B4-BE49-F238E27FC236}">
                    <a16:creationId xmlns:a16="http://schemas.microsoft.com/office/drawing/2014/main" id="{20E87FCF-D010-3238-CACC-0F89C1AFAD22}"/>
                  </a:ext>
                </a:extLst>
              </p:cNvPr>
              <p:cNvCxnSpPr>
                <a:cxnSpLocks/>
              </p:cNvCxnSpPr>
              <p:nvPr/>
            </p:nvCxnSpPr>
            <p:spPr>
              <a:xfrm>
                <a:off x="8816784" y="4489421"/>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00">
                <a:extLst>
                  <a:ext uri="{FF2B5EF4-FFF2-40B4-BE49-F238E27FC236}">
                    <a16:creationId xmlns:a16="http://schemas.microsoft.com/office/drawing/2014/main" id="{25CAA8E5-8C7B-2D07-D561-0621CA7FD9BE}"/>
                  </a:ext>
                </a:extLst>
              </p:cNvPr>
              <p:cNvCxnSpPr>
                <a:cxnSpLocks/>
              </p:cNvCxnSpPr>
              <p:nvPr/>
            </p:nvCxnSpPr>
            <p:spPr>
              <a:xfrm flipH="1">
                <a:off x="8226328" y="4543421"/>
                <a:ext cx="590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Rectangle 201">
                <a:extLst>
                  <a:ext uri="{FF2B5EF4-FFF2-40B4-BE49-F238E27FC236}">
                    <a16:creationId xmlns:a16="http://schemas.microsoft.com/office/drawing/2014/main" id="{259B62A9-69A6-3744-91A5-73D5CAFDB5DF}"/>
                  </a:ext>
                </a:extLst>
              </p:cNvPr>
              <p:cNvSpPr/>
              <p:nvPr/>
            </p:nvSpPr>
            <p:spPr>
              <a:xfrm>
                <a:off x="8464661" y="4497230"/>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02" name="Straight Connector 202">
                <a:extLst>
                  <a:ext uri="{FF2B5EF4-FFF2-40B4-BE49-F238E27FC236}">
                    <a16:creationId xmlns:a16="http://schemas.microsoft.com/office/drawing/2014/main" id="{C1BDB4D9-327E-0320-5A80-EDFAAEB149F3}"/>
                  </a:ext>
                </a:extLst>
              </p:cNvPr>
              <p:cNvCxnSpPr>
                <a:cxnSpLocks/>
              </p:cNvCxnSpPr>
              <p:nvPr/>
            </p:nvCxnSpPr>
            <p:spPr>
              <a:xfrm>
                <a:off x="7929902" y="4665630"/>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203">
                <a:extLst>
                  <a:ext uri="{FF2B5EF4-FFF2-40B4-BE49-F238E27FC236}">
                    <a16:creationId xmlns:a16="http://schemas.microsoft.com/office/drawing/2014/main" id="{E6819CEB-F925-992A-5D42-73C2A9E959FB}"/>
                  </a:ext>
                </a:extLst>
              </p:cNvPr>
              <p:cNvCxnSpPr>
                <a:cxnSpLocks/>
              </p:cNvCxnSpPr>
              <p:nvPr/>
            </p:nvCxnSpPr>
            <p:spPr>
              <a:xfrm>
                <a:off x="8940947" y="4665630"/>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204">
                <a:extLst>
                  <a:ext uri="{FF2B5EF4-FFF2-40B4-BE49-F238E27FC236}">
                    <a16:creationId xmlns:a16="http://schemas.microsoft.com/office/drawing/2014/main" id="{A072D937-3FF3-9970-6CC6-307AC939E748}"/>
                  </a:ext>
                </a:extLst>
              </p:cNvPr>
              <p:cNvCxnSpPr>
                <a:cxnSpLocks/>
              </p:cNvCxnSpPr>
              <p:nvPr/>
            </p:nvCxnSpPr>
            <p:spPr>
              <a:xfrm flipH="1">
                <a:off x="7931961" y="4719630"/>
                <a:ext cx="1008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Rectangle 205">
                <a:extLst>
                  <a:ext uri="{FF2B5EF4-FFF2-40B4-BE49-F238E27FC236}">
                    <a16:creationId xmlns:a16="http://schemas.microsoft.com/office/drawing/2014/main" id="{4697F585-6ACE-3B08-8DC1-9648CAE62A5F}"/>
                  </a:ext>
                </a:extLst>
              </p:cNvPr>
              <p:cNvSpPr/>
              <p:nvPr/>
            </p:nvSpPr>
            <p:spPr>
              <a:xfrm>
                <a:off x="8356863" y="4673441"/>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06" name="Straight Connector 206">
                <a:extLst>
                  <a:ext uri="{FF2B5EF4-FFF2-40B4-BE49-F238E27FC236}">
                    <a16:creationId xmlns:a16="http://schemas.microsoft.com/office/drawing/2014/main" id="{20889222-DA63-A731-9E72-A3878FC29016}"/>
                  </a:ext>
                </a:extLst>
              </p:cNvPr>
              <p:cNvCxnSpPr>
                <a:cxnSpLocks/>
              </p:cNvCxnSpPr>
              <p:nvPr/>
            </p:nvCxnSpPr>
            <p:spPr>
              <a:xfrm>
                <a:off x="8176953" y="5018057"/>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207">
                <a:extLst>
                  <a:ext uri="{FF2B5EF4-FFF2-40B4-BE49-F238E27FC236}">
                    <a16:creationId xmlns:a16="http://schemas.microsoft.com/office/drawing/2014/main" id="{EB132D20-BDE6-1316-7D36-B4A18F7FF46B}"/>
                  </a:ext>
                </a:extLst>
              </p:cNvPr>
              <p:cNvCxnSpPr>
                <a:cxnSpLocks/>
              </p:cNvCxnSpPr>
              <p:nvPr/>
            </p:nvCxnSpPr>
            <p:spPr>
              <a:xfrm>
                <a:off x="8661984" y="5018057"/>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208">
                <a:extLst>
                  <a:ext uri="{FF2B5EF4-FFF2-40B4-BE49-F238E27FC236}">
                    <a16:creationId xmlns:a16="http://schemas.microsoft.com/office/drawing/2014/main" id="{15BDCA53-527D-820A-4F12-2CC4E0CC9734}"/>
                  </a:ext>
                </a:extLst>
              </p:cNvPr>
              <p:cNvCxnSpPr>
                <a:cxnSpLocks/>
              </p:cNvCxnSpPr>
              <p:nvPr/>
            </p:nvCxnSpPr>
            <p:spPr>
              <a:xfrm flipH="1">
                <a:off x="8181445" y="5072057"/>
                <a:ext cx="482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Rectangle 209">
                <a:extLst>
                  <a:ext uri="{FF2B5EF4-FFF2-40B4-BE49-F238E27FC236}">
                    <a16:creationId xmlns:a16="http://schemas.microsoft.com/office/drawing/2014/main" id="{0452E4B2-2021-F418-0050-2ED8A4A87934}"/>
                  </a:ext>
                </a:extLst>
              </p:cNvPr>
              <p:cNvSpPr/>
              <p:nvPr/>
            </p:nvSpPr>
            <p:spPr>
              <a:xfrm>
                <a:off x="8353391" y="5023485"/>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10" name="Straight Connector 210">
                <a:extLst>
                  <a:ext uri="{FF2B5EF4-FFF2-40B4-BE49-F238E27FC236}">
                    <a16:creationId xmlns:a16="http://schemas.microsoft.com/office/drawing/2014/main" id="{281F8874-FF11-E7FB-7513-C16E93F00D0D}"/>
                  </a:ext>
                </a:extLst>
              </p:cNvPr>
              <p:cNvCxnSpPr>
                <a:cxnSpLocks/>
              </p:cNvCxnSpPr>
              <p:nvPr/>
            </p:nvCxnSpPr>
            <p:spPr>
              <a:xfrm>
                <a:off x="8216407" y="5194268"/>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211">
                <a:extLst>
                  <a:ext uri="{FF2B5EF4-FFF2-40B4-BE49-F238E27FC236}">
                    <a16:creationId xmlns:a16="http://schemas.microsoft.com/office/drawing/2014/main" id="{8F7A6CE3-0174-C498-1807-BDAD81D85B2D}"/>
                  </a:ext>
                </a:extLst>
              </p:cNvPr>
              <p:cNvCxnSpPr>
                <a:cxnSpLocks/>
              </p:cNvCxnSpPr>
              <p:nvPr/>
            </p:nvCxnSpPr>
            <p:spPr>
              <a:xfrm>
                <a:off x="8837985" y="5194268"/>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212">
                <a:extLst>
                  <a:ext uri="{FF2B5EF4-FFF2-40B4-BE49-F238E27FC236}">
                    <a16:creationId xmlns:a16="http://schemas.microsoft.com/office/drawing/2014/main" id="{FC95D6BE-AB51-3C4C-F282-77A7EBE6C9F5}"/>
                  </a:ext>
                </a:extLst>
              </p:cNvPr>
              <p:cNvCxnSpPr>
                <a:cxnSpLocks/>
              </p:cNvCxnSpPr>
              <p:nvPr/>
            </p:nvCxnSpPr>
            <p:spPr>
              <a:xfrm flipH="1">
                <a:off x="8222164" y="5248268"/>
                <a:ext cx="616615"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Rectangle 213">
                <a:extLst>
                  <a:ext uri="{FF2B5EF4-FFF2-40B4-BE49-F238E27FC236}">
                    <a16:creationId xmlns:a16="http://schemas.microsoft.com/office/drawing/2014/main" id="{7026DD9A-B909-12DE-DF01-91107FD44CF3}"/>
                  </a:ext>
                </a:extLst>
              </p:cNvPr>
              <p:cNvSpPr/>
              <p:nvPr/>
            </p:nvSpPr>
            <p:spPr>
              <a:xfrm>
                <a:off x="8464460" y="5204458"/>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14" name="Straight Connector 214">
                <a:extLst>
                  <a:ext uri="{FF2B5EF4-FFF2-40B4-BE49-F238E27FC236}">
                    <a16:creationId xmlns:a16="http://schemas.microsoft.com/office/drawing/2014/main" id="{A4290CC2-B958-1373-85DA-316175AA2C88}"/>
                  </a:ext>
                </a:extLst>
              </p:cNvPr>
              <p:cNvCxnSpPr>
                <a:cxnSpLocks/>
              </p:cNvCxnSpPr>
              <p:nvPr/>
            </p:nvCxnSpPr>
            <p:spPr>
              <a:xfrm>
                <a:off x="8207636" y="5370483"/>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215">
                <a:extLst>
                  <a:ext uri="{FF2B5EF4-FFF2-40B4-BE49-F238E27FC236}">
                    <a16:creationId xmlns:a16="http://schemas.microsoft.com/office/drawing/2014/main" id="{569CE1FE-65E0-83EB-A6F2-C0B880CC06A0}"/>
                  </a:ext>
                </a:extLst>
              </p:cNvPr>
              <p:cNvCxnSpPr>
                <a:cxnSpLocks/>
              </p:cNvCxnSpPr>
              <p:nvPr/>
            </p:nvCxnSpPr>
            <p:spPr>
              <a:xfrm>
                <a:off x="8771222" y="5370483"/>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216">
                <a:extLst>
                  <a:ext uri="{FF2B5EF4-FFF2-40B4-BE49-F238E27FC236}">
                    <a16:creationId xmlns:a16="http://schemas.microsoft.com/office/drawing/2014/main" id="{29E18B58-6942-7905-B82D-675453E9548A}"/>
                  </a:ext>
                </a:extLst>
              </p:cNvPr>
              <p:cNvCxnSpPr>
                <a:cxnSpLocks/>
              </p:cNvCxnSpPr>
              <p:nvPr/>
            </p:nvCxnSpPr>
            <p:spPr>
              <a:xfrm flipH="1">
                <a:off x="8212856" y="5424483"/>
                <a:ext cx="559086"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Rectangle 217">
                <a:extLst>
                  <a:ext uri="{FF2B5EF4-FFF2-40B4-BE49-F238E27FC236}">
                    <a16:creationId xmlns:a16="http://schemas.microsoft.com/office/drawing/2014/main" id="{E6FE1E66-1876-694D-A21C-8B468D1133D1}"/>
                  </a:ext>
                </a:extLst>
              </p:cNvPr>
              <p:cNvSpPr/>
              <p:nvPr/>
            </p:nvSpPr>
            <p:spPr>
              <a:xfrm>
                <a:off x="8467633" y="5378292"/>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18" name="Straight Connector 218">
                <a:extLst>
                  <a:ext uri="{FF2B5EF4-FFF2-40B4-BE49-F238E27FC236}">
                    <a16:creationId xmlns:a16="http://schemas.microsoft.com/office/drawing/2014/main" id="{A42452F2-E646-8F30-E32C-55542073586D}"/>
                  </a:ext>
                </a:extLst>
              </p:cNvPr>
              <p:cNvCxnSpPr>
                <a:cxnSpLocks/>
              </p:cNvCxnSpPr>
              <p:nvPr/>
            </p:nvCxnSpPr>
            <p:spPr>
              <a:xfrm>
                <a:off x="8225710" y="554669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219">
                <a:extLst>
                  <a:ext uri="{FF2B5EF4-FFF2-40B4-BE49-F238E27FC236}">
                    <a16:creationId xmlns:a16="http://schemas.microsoft.com/office/drawing/2014/main" id="{28ABA12D-2C0E-D96E-1A55-71D85418270D}"/>
                  </a:ext>
                </a:extLst>
              </p:cNvPr>
              <p:cNvCxnSpPr>
                <a:cxnSpLocks/>
              </p:cNvCxnSpPr>
              <p:nvPr/>
            </p:nvCxnSpPr>
            <p:spPr>
              <a:xfrm>
                <a:off x="9029663" y="554669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220">
                <a:extLst>
                  <a:ext uri="{FF2B5EF4-FFF2-40B4-BE49-F238E27FC236}">
                    <a16:creationId xmlns:a16="http://schemas.microsoft.com/office/drawing/2014/main" id="{4A5904BD-8436-A8B4-ADCC-F8AC49FDFCFF}"/>
                  </a:ext>
                </a:extLst>
              </p:cNvPr>
              <p:cNvCxnSpPr>
                <a:cxnSpLocks/>
              </p:cNvCxnSpPr>
              <p:nvPr/>
            </p:nvCxnSpPr>
            <p:spPr>
              <a:xfrm flipH="1">
                <a:off x="8228286" y="5600695"/>
                <a:ext cx="80241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Rectangle 221">
                <a:extLst>
                  <a:ext uri="{FF2B5EF4-FFF2-40B4-BE49-F238E27FC236}">
                    <a16:creationId xmlns:a16="http://schemas.microsoft.com/office/drawing/2014/main" id="{54A44E9C-0390-244F-B94F-7BF6B0763D65}"/>
                  </a:ext>
                </a:extLst>
              </p:cNvPr>
              <p:cNvSpPr/>
              <p:nvPr/>
            </p:nvSpPr>
            <p:spPr>
              <a:xfrm>
                <a:off x="8558862" y="5549740"/>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22" name="Straight Connector 222">
                <a:extLst>
                  <a:ext uri="{FF2B5EF4-FFF2-40B4-BE49-F238E27FC236}">
                    <a16:creationId xmlns:a16="http://schemas.microsoft.com/office/drawing/2014/main" id="{17E80472-707A-ABEE-E5C8-6664B5BBE6E8}"/>
                  </a:ext>
                </a:extLst>
              </p:cNvPr>
              <p:cNvCxnSpPr>
                <a:cxnSpLocks/>
              </p:cNvCxnSpPr>
              <p:nvPr/>
            </p:nvCxnSpPr>
            <p:spPr>
              <a:xfrm>
                <a:off x="8269053" y="572290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223">
                <a:extLst>
                  <a:ext uri="{FF2B5EF4-FFF2-40B4-BE49-F238E27FC236}">
                    <a16:creationId xmlns:a16="http://schemas.microsoft.com/office/drawing/2014/main" id="{88C7207B-DAD2-AD60-5567-C2222B08AFC9}"/>
                  </a:ext>
                </a:extLst>
              </p:cNvPr>
              <p:cNvCxnSpPr>
                <a:cxnSpLocks/>
              </p:cNvCxnSpPr>
              <p:nvPr/>
            </p:nvCxnSpPr>
            <p:spPr>
              <a:xfrm>
                <a:off x="8608999" y="5722905"/>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224">
                <a:extLst>
                  <a:ext uri="{FF2B5EF4-FFF2-40B4-BE49-F238E27FC236}">
                    <a16:creationId xmlns:a16="http://schemas.microsoft.com/office/drawing/2014/main" id="{863A33D9-8937-2D41-E113-18BE63DD32AE}"/>
                  </a:ext>
                </a:extLst>
              </p:cNvPr>
              <p:cNvCxnSpPr>
                <a:cxnSpLocks/>
              </p:cNvCxnSpPr>
              <p:nvPr/>
            </p:nvCxnSpPr>
            <p:spPr>
              <a:xfrm flipH="1">
                <a:off x="8272202" y="5776905"/>
                <a:ext cx="338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Rectangle 225">
                <a:extLst>
                  <a:ext uri="{FF2B5EF4-FFF2-40B4-BE49-F238E27FC236}">
                    <a16:creationId xmlns:a16="http://schemas.microsoft.com/office/drawing/2014/main" id="{E4FFBC38-7C32-84F3-A3EC-52647D86E363}"/>
                  </a:ext>
                </a:extLst>
              </p:cNvPr>
              <p:cNvSpPr/>
              <p:nvPr/>
            </p:nvSpPr>
            <p:spPr>
              <a:xfrm>
                <a:off x="8357623" y="5730712"/>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26" name="Straight Connector 226">
                <a:extLst>
                  <a:ext uri="{FF2B5EF4-FFF2-40B4-BE49-F238E27FC236}">
                    <a16:creationId xmlns:a16="http://schemas.microsoft.com/office/drawing/2014/main" id="{E971C82A-4D5F-6250-AF5A-95390FF929B0}"/>
                  </a:ext>
                </a:extLst>
              </p:cNvPr>
              <p:cNvCxnSpPr>
                <a:cxnSpLocks/>
              </p:cNvCxnSpPr>
              <p:nvPr/>
            </p:nvCxnSpPr>
            <p:spPr>
              <a:xfrm>
                <a:off x="7809072" y="5896738"/>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227">
                <a:extLst>
                  <a:ext uri="{FF2B5EF4-FFF2-40B4-BE49-F238E27FC236}">
                    <a16:creationId xmlns:a16="http://schemas.microsoft.com/office/drawing/2014/main" id="{0F86C659-FD45-B066-E1D8-BF6FF9AD17A2}"/>
                  </a:ext>
                </a:extLst>
              </p:cNvPr>
              <p:cNvCxnSpPr>
                <a:cxnSpLocks/>
              </p:cNvCxnSpPr>
              <p:nvPr/>
            </p:nvCxnSpPr>
            <p:spPr>
              <a:xfrm>
                <a:off x="8591127" y="5896737"/>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228">
                <a:extLst>
                  <a:ext uri="{FF2B5EF4-FFF2-40B4-BE49-F238E27FC236}">
                    <a16:creationId xmlns:a16="http://schemas.microsoft.com/office/drawing/2014/main" id="{74C26C3B-C352-F981-BE3A-616E6C1920E6}"/>
                  </a:ext>
                </a:extLst>
              </p:cNvPr>
              <p:cNvCxnSpPr>
                <a:cxnSpLocks/>
              </p:cNvCxnSpPr>
              <p:nvPr/>
            </p:nvCxnSpPr>
            <p:spPr>
              <a:xfrm flipH="1">
                <a:off x="7811445" y="5950737"/>
                <a:ext cx="780687"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Rectangle 229">
                <a:extLst>
                  <a:ext uri="{FF2B5EF4-FFF2-40B4-BE49-F238E27FC236}">
                    <a16:creationId xmlns:a16="http://schemas.microsoft.com/office/drawing/2014/main" id="{A49C6EC5-A669-6413-7B9B-7D40F898D7C1}"/>
                  </a:ext>
                </a:extLst>
              </p:cNvPr>
              <p:cNvSpPr/>
              <p:nvPr/>
            </p:nvSpPr>
            <p:spPr>
              <a:xfrm>
                <a:off x="8058518" y="5904546"/>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330" name="Straight Connector 230">
                <a:extLst>
                  <a:ext uri="{FF2B5EF4-FFF2-40B4-BE49-F238E27FC236}">
                    <a16:creationId xmlns:a16="http://schemas.microsoft.com/office/drawing/2014/main" id="{66914C9E-E5F9-80F0-26AC-287E114E0FEC}"/>
                  </a:ext>
                </a:extLst>
              </p:cNvPr>
              <p:cNvCxnSpPr>
                <a:cxnSpLocks/>
              </p:cNvCxnSpPr>
              <p:nvPr/>
            </p:nvCxnSpPr>
            <p:spPr>
              <a:xfrm>
                <a:off x="8347994" y="606580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231">
                <a:extLst>
                  <a:ext uri="{FF2B5EF4-FFF2-40B4-BE49-F238E27FC236}">
                    <a16:creationId xmlns:a16="http://schemas.microsoft.com/office/drawing/2014/main" id="{55105E5D-07A1-4944-5DFD-815C16EFC59A}"/>
                  </a:ext>
                </a:extLst>
              </p:cNvPr>
              <p:cNvCxnSpPr>
                <a:cxnSpLocks/>
              </p:cNvCxnSpPr>
              <p:nvPr/>
            </p:nvCxnSpPr>
            <p:spPr>
              <a:xfrm>
                <a:off x="8687940" y="6065809"/>
                <a:ext cx="0" cy="10800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232">
                <a:extLst>
                  <a:ext uri="{FF2B5EF4-FFF2-40B4-BE49-F238E27FC236}">
                    <a16:creationId xmlns:a16="http://schemas.microsoft.com/office/drawing/2014/main" id="{CF179579-E485-9FE1-77F3-AF50F08DAE40}"/>
                  </a:ext>
                </a:extLst>
              </p:cNvPr>
              <p:cNvCxnSpPr>
                <a:cxnSpLocks/>
              </p:cNvCxnSpPr>
              <p:nvPr/>
            </p:nvCxnSpPr>
            <p:spPr>
              <a:xfrm flipH="1">
                <a:off x="8351143" y="6119809"/>
                <a:ext cx="338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3" name="Rectangle 233">
                <a:extLst>
                  <a:ext uri="{FF2B5EF4-FFF2-40B4-BE49-F238E27FC236}">
                    <a16:creationId xmlns:a16="http://schemas.microsoft.com/office/drawing/2014/main" id="{018F8896-D266-C94E-96BE-4742C67F2272}"/>
                  </a:ext>
                </a:extLst>
              </p:cNvPr>
              <p:cNvSpPr/>
              <p:nvPr/>
            </p:nvSpPr>
            <p:spPr>
              <a:xfrm>
                <a:off x="8462876" y="6066474"/>
                <a:ext cx="108000" cy="1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pSp>
        <p:sp>
          <p:nvSpPr>
            <p:cNvPr id="230" name="TextBox 130">
              <a:extLst>
                <a:ext uri="{FF2B5EF4-FFF2-40B4-BE49-F238E27FC236}">
                  <a16:creationId xmlns:a16="http://schemas.microsoft.com/office/drawing/2014/main" id="{C675A467-A24F-7008-34C2-82E131E9AC33}"/>
                </a:ext>
              </a:extLst>
            </p:cNvPr>
            <p:cNvSpPr txBox="1"/>
            <p:nvPr/>
          </p:nvSpPr>
          <p:spPr>
            <a:xfrm>
              <a:off x="6742485" y="6486457"/>
              <a:ext cx="1697496" cy="2674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noProof="0" dirty="0">
                  <a:ln>
                    <a:noFill/>
                  </a:ln>
                  <a:solidFill>
                    <a:schemeClr val="tx2"/>
                  </a:solidFill>
                  <a:effectLst/>
                  <a:uLnTx/>
                  <a:uFillTx/>
                  <a:latin typeface="Arial"/>
                  <a:cs typeface="Arial" panose="020B0604020202020204" pitchFamily="34" charset="0"/>
                </a:rPr>
                <a:t>Darolutamide preferred</a:t>
              </a:r>
              <a:endParaRPr kumimoji="0" lang="en-US" sz="900" b="0" i="0" u="none" strike="noStrike" kern="1200" cap="none" spc="0" normalizeH="0" baseline="0" noProof="0" dirty="0">
                <a:ln>
                  <a:noFill/>
                </a:ln>
                <a:solidFill>
                  <a:schemeClr val="tx2"/>
                </a:solidFill>
                <a:effectLst/>
                <a:uLnTx/>
                <a:uFillTx/>
                <a:latin typeface="Arial"/>
                <a:cs typeface="Arial" panose="020B0604020202020204" pitchFamily="34" charset="0"/>
              </a:endParaRPr>
            </a:p>
          </p:txBody>
        </p:sp>
        <p:sp>
          <p:nvSpPr>
            <p:cNvPr id="231" name="TextBox 131">
              <a:extLst>
                <a:ext uri="{FF2B5EF4-FFF2-40B4-BE49-F238E27FC236}">
                  <a16:creationId xmlns:a16="http://schemas.microsoft.com/office/drawing/2014/main" id="{C522F60E-E2C0-6507-1A7A-491FB3A04EA5}"/>
                </a:ext>
              </a:extLst>
            </p:cNvPr>
            <p:cNvSpPr txBox="1"/>
            <p:nvPr/>
          </p:nvSpPr>
          <p:spPr>
            <a:xfrm>
              <a:off x="9212583" y="6486457"/>
              <a:ext cx="1483337" cy="2674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noProof="0">
                  <a:ln>
                    <a:noFill/>
                  </a:ln>
                  <a:solidFill>
                    <a:schemeClr val="accent2"/>
                  </a:solidFill>
                  <a:effectLst/>
                  <a:uLnTx/>
                  <a:uFillTx/>
                  <a:latin typeface="Arial"/>
                  <a:cs typeface="Arial" panose="020B0604020202020204" pitchFamily="34" charset="0"/>
                </a:rPr>
                <a:t>Placebo preferred</a:t>
              </a:r>
              <a:endParaRPr kumimoji="0" lang="en-US" sz="900" b="0" i="0" u="none" strike="noStrike" kern="1200" cap="none" spc="0" normalizeH="0" baseline="0" noProof="0">
                <a:ln>
                  <a:noFill/>
                </a:ln>
                <a:solidFill>
                  <a:schemeClr val="accent2"/>
                </a:solidFill>
                <a:effectLst/>
                <a:uLnTx/>
                <a:uFillTx/>
                <a:latin typeface="Arial"/>
                <a:cs typeface="Arial" panose="020B0604020202020204" pitchFamily="34" charset="0"/>
              </a:endParaRPr>
            </a:p>
          </p:txBody>
        </p:sp>
        <p:cxnSp>
          <p:nvCxnSpPr>
            <p:cNvPr id="232" name="Straight Arrow Connector 132">
              <a:extLst>
                <a:ext uri="{FF2B5EF4-FFF2-40B4-BE49-F238E27FC236}">
                  <a16:creationId xmlns:a16="http://schemas.microsoft.com/office/drawing/2014/main" id="{7E9241EC-D821-F18B-C8D0-84098B7BAF1F}"/>
                </a:ext>
              </a:extLst>
            </p:cNvPr>
            <p:cNvCxnSpPr>
              <a:cxnSpLocks/>
            </p:cNvCxnSpPr>
            <p:nvPr/>
          </p:nvCxnSpPr>
          <p:spPr>
            <a:xfrm flipH="1">
              <a:off x="7541263" y="6478598"/>
              <a:ext cx="797560" cy="0"/>
            </a:xfrm>
            <a:prstGeom prst="straightConnector1">
              <a:avLst/>
            </a:prstGeom>
            <a:noFill/>
            <a:ln w="19050" cap="flat" cmpd="sng" algn="ctr">
              <a:solidFill>
                <a:schemeClr val="tx2"/>
              </a:solidFill>
              <a:prstDash val="solid"/>
              <a:miter lim="800000"/>
              <a:tailEnd type="triangle"/>
            </a:ln>
            <a:effectLst/>
          </p:spPr>
        </p:cxnSp>
        <p:cxnSp>
          <p:nvCxnSpPr>
            <p:cNvPr id="233" name="Straight Arrow Connector 133">
              <a:extLst>
                <a:ext uri="{FF2B5EF4-FFF2-40B4-BE49-F238E27FC236}">
                  <a16:creationId xmlns:a16="http://schemas.microsoft.com/office/drawing/2014/main" id="{CBB3742C-E16F-B4E0-6BC1-C7E831ADFBA2}"/>
                </a:ext>
              </a:extLst>
            </p:cNvPr>
            <p:cNvCxnSpPr>
              <a:cxnSpLocks/>
            </p:cNvCxnSpPr>
            <p:nvPr/>
          </p:nvCxnSpPr>
          <p:spPr>
            <a:xfrm>
              <a:off x="9328891" y="6478600"/>
              <a:ext cx="799200" cy="0"/>
            </a:xfrm>
            <a:prstGeom prst="straightConnector1">
              <a:avLst/>
            </a:prstGeom>
            <a:noFill/>
            <a:ln w="19050" cap="flat" cmpd="sng" algn="ctr">
              <a:solidFill>
                <a:schemeClr val="accent2"/>
              </a:solidFill>
              <a:prstDash val="solid"/>
              <a:miter lim="800000"/>
              <a:tailEnd type="triangle"/>
            </a:ln>
            <a:effectLst/>
          </p:spPr>
        </p:cxnSp>
        <p:sp>
          <p:nvSpPr>
            <p:cNvPr id="236" name="TextBox 136">
              <a:extLst>
                <a:ext uri="{FF2B5EF4-FFF2-40B4-BE49-F238E27FC236}">
                  <a16:creationId xmlns:a16="http://schemas.microsoft.com/office/drawing/2014/main" id="{4D7932B3-4345-B8A0-7AE0-70B32F044C66}"/>
                </a:ext>
              </a:extLst>
            </p:cNvPr>
            <p:cNvSpPr txBox="1"/>
            <p:nvPr/>
          </p:nvSpPr>
          <p:spPr>
            <a:xfrm>
              <a:off x="8414511" y="6364760"/>
              <a:ext cx="838691" cy="2674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cap="none" spc="0" normalizeH="0" noProof="0">
                  <a:ln>
                    <a:noFill/>
                  </a:ln>
                  <a:effectLst/>
                  <a:uLnTx/>
                  <a:uFillTx/>
                  <a:latin typeface="Arial"/>
                  <a:cs typeface="Arial" panose="020B0604020202020204" pitchFamily="34" charset="0"/>
                </a:rPr>
                <a:t>HR (95% CI)</a:t>
              </a:r>
              <a:endParaRPr kumimoji="0" lang="en-US" sz="900" b="1" i="0" u="none" strike="noStrike" kern="1200" cap="none" spc="0" normalizeH="0" baseline="0" noProof="0" dirty="0">
                <a:ln>
                  <a:noFill/>
                </a:ln>
                <a:effectLst/>
                <a:uLnTx/>
                <a:uFillTx/>
                <a:latin typeface="Arial"/>
                <a:cs typeface="Arial" panose="020B0604020202020204" pitchFamily="34" charset="0"/>
              </a:endParaRPr>
            </a:p>
          </p:txBody>
        </p:sp>
        <p:sp>
          <p:nvSpPr>
            <p:cNvPr id="237" name="TextBox 137">
              <a:extLst>
                <a:ext uri="{FF2B5EF4-FFF2-40B4-BE49-F238E27FC236}">
                  <a16:creationId xmlns:a16="http://schemas.microsoft.com/office/drawing/2014/main" id="{534F6C80-A874-3FF4-10CE-5AC85E873377}"/>
                </a:ext>
              </a:extLst>
            </p:cNvPr>
            <p:cNvSpPr txBox="1"/>
            <p:nvPr/>
          </p:nvSpPr>
          <p:spPr>
            <a:xfrm>
              <a:off x="7315200" y="6211686"/>
              <a:ext cx="360996" cy="2853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2"/>
                  </a:solidFill>
                  <a:effectLst/>
                  <a:uLnTx/>
                  <a:uFillTx/>
                  <a:latin typeface="Arial"/>
                  <a:cs typeface="Arial"/>
                </a:rPr>
                <a:t>0.1</a:t>
              </a:r>
              <a:endParaRPr kumimoji="0" lang="en-US" sz="1000" b="0" i="0" u="none" strike="noStrike" kern="1200" cap="none" spc="0" normalizeH="0" baseline="0" noProof="0">
                <a:ln>
                  <a:noFill/>
                </a:ln>
                <a:solidFill>
                  <a:schemeClr val="accent2"/>
                </a:solidFill>
                <a:effectLst/>
                <a:uLnTx/>
                <a:uFillTx/>
                <a:latin typeface="Arial"/>
                <a:cs typeface="Arial"/>
              </a:endParaRPr>
            </a:p>
          </p:txBody>
        </p:sp>
        <p:sp>
          <p:nvSpPr>
            <p:cNvPr id="238" name="TextBox 138">
              <a:extLst>
                <a:ext uri="{FF2B5EF4-FFF2-40B4-BE49-F238E27FC236}">
                  <a16:creationId xmlns:a16="http://schemas.microsoft.com/office/drawing/2014/main" id="{263FB2E4-2EE1-A2F2-30EB-3841B30C2815}"/>
                </a:ext>
              </a:extLst>
            </p:cNvPr>
            <p:cNvSpPr txBox="1"/>
            <p:nvPr/>
          </p:nvSpPr>
          <p:spPr>
            <a:xfrm>
              <a:off x="10007454" y="6211686"/>
              <a:ext cx="325730" cy="2853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2"/>
                  </a:solidFill>
                  <a:effectLst/>
                  <a:uLnTx/>
                  <a:uFillTx/>
                  <a:latin typeface="Arial"/>
                  <a:cs typeface="Arial"/>
                </a:rPr>
                <a:t>10</a:t>
              </a:r>
              <a:endParaRPr kumimoji="0" lang="en-US" sz="1000" b="0" i="0" u="none" strike="noStrike" kern="1200" cap="none" spc="0" normalizeH="0" baseline="0" noProof="0">
                <a:ln>
                  <a:noFill/>
                </a:ln>
                <a:solidFill>
                  <a:schemeClr val="accent2"/>
                </a:solidFill>
                <a:effectLst/>
                <a:uLnTx/>
                <a:uFillTx/>
                <a:latin typeface="Arial"/>
                <a:cs typeface="Arial"/>
              </a:endParaRPr>
            </a:p>
          </p:txBody>
        </p:sp>
      </p:grpSp>
      <p:sp>
        <p:nvSpPr>
          <p:cNvPr id="7" name="Freihandform: Form 6">
            <a:extLst>
              <a:ext uri="{FF2B5EF4-FFF2-40B4-BE49-F238E27FC236}">
                <a16:creationId xmlns:a16="http://schemas.microsoft.com/office/drawing/2014/main" id="{2A2CF5BD-F770-5D7D-84D5-872024295513}"/>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dirty="0">
                <a:ln>
                  <a:noFill/>
                </a:ln>
                <a:solidFill>
                  <a:srgbClr val="FFFFFF"/>
                </a:solidFill>
                <a:effectLst/>
                <a:uLnTx/>
                <a:uFillTx/>
                <a:latin typeface="Arial"/>
                <a:cs typeface="Arial"/>
              </a:rPr>
              <a:t>Primary endpoint </a:t>
            </a:r>
          </a:p>
        </p:txBody>
      </p:sp>
    </p:spTree>
    <p:extLst>
      <p:ext uri="{BB962C8B-B14F-4D97-AF65-F5344CB8AC3E}">
        <p14:creationId xmlns:p14="http://schemas.microsoft.com/office/powerpoint/2010/main" val="262796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82">
            <a:extLst>
              <a:ext uri="{FF2B5EF4-FFF2-40B4-BE49-F238E27FC236}">
                <a16:creationId xmlns:a16="http://schemas.microsoft.com/office/drawing/2014/main" id="{9B308BE3-584D-928A-F667-36CAF568F595}"/>
              </a:ext>
            </a:extLst>
          </p:cNvPr>
          <p:cNvGraphicFramePr/>
          <p:nvPr>
            <p:extLst>
              <p:ext uri="{D42A27DB-BD31-4B8C-83A1-F6EECF244321}">
                <p14:modId xmlns:p14="http://schemas.microsoft.com/office/powerpoint/2010/main" val="2227112882"/>
              </p:ext>
            </p:extLst>
          </p:nvPr>
        </p:nvGraphicFramePr>
        <p:xfrm>
          <a:off x="6772246" y="2743579"/>
          <a:ext cx="3855598" cy="30038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67CC38E8-693D-5680-017A-7EF83D955FB8}"/>
              </a:ext>
            </a:extLst>
          </p:cNvPr>
          <p:cNvSpPr>
            <a:spLocks noGrp="1"/>
          </p:cNvSpPr>
          <p:nvPr>
            <p:ph type="title"/>
          </p:nvPr>
        </p:nvSpPr>
        <p:spPr/>
        <p:txBody>
          <a:bodyPr rtlCol="0" anchor="ctr"/>
          <a:lstStyle/>
          <a:p>
            <a:pPr rtl="0"/>
            <a:r>
              <a:rPr lang="en-us" dirty="0"/>
              <a:t>ARANOTE: Secondary Endpoints</a:t>
            </a:r>
            <a:endParaRPr lang="de-DE" dirty="0"/>
          </a:p>
        </p:txBody>
      </p:sp>
      <p:graphicFrame>
        <p:nvGraphicFramePr>
          <p:cNvPr id="14" name="Table 18">
            <a:extLst>
              <a:ext uri="{FF2B5EF4-FFF2-40B4-BE49-F238E27FC236}">
                <a16:creationId xmlns:a16="http://schemas.microsoft.com/office/drawing/2014/main" id="{E2EC831D-77F1-7F7F-8A7B-41735F653AE7}"/>
              </a:ext>
            </a:extLst>
          </p:cNvPr>
          <p:cNvGraphicFramePr>
            <a:graphicFrameLocks noGrp="1"/>
          </p:cNvGraphicFramePr>
          <p:nvPr>
            <p:extLst>
              <p:ext uri="{D42A27DB-BD31-4B8C-83A1-F6EECF244321}">
                <p14:modId xmlns:p14="http://schemas.microsoft.com/office/powerpoint/2010/main" val="4053247335"/>
              </p:ext>
            </p:extLst>
          </p:nvPr>
        </p:nvGraphicFramePr>
        <p:xfrm>
          <a:off x="394447" y="2207018"/>
          <a:ext cx="11311418" cy="2877288"/>
        </p:xfrm>
        <a:graphic>
          <a:graphicData uri="http://schemas.openxmlformats.org/drawingml/2006/table">
            <a:tbl>
              <a:tblPr/>
              <a:tblGrid>
                <a:gridCol w="3000987">
                  <a:extLst>
                    <a:ext uri="{9D8B030D-6E8A-4147-A177-3AD203B41FA5}">
                      <a16:colId xmlns:a16="http://schemas.microsoft.com/office/drawing/2014/main" val="1601005067"/>
                    </a:ext>
                  </a:extLst>
                </a:gridCol>
                <a:gridCol w="961856">
                  <a:extLst>
                    <a:ext uri="{9D8B030D-6E8A-4147-A177-3AD203B41FA5}">
                      <a16:colId xmlns:a16="http://schemas.microsoft.com/office/drawing/2014/main" val="3105504147"/>
                    </a:ext>
                  </a:extLst>
                </a:gridCol>
                <a:gridCol w="961856">
                  <a:extLst>
                    <a:ext uri="{9D8B030D-6E8A-4147-A177-3AD203B41FA5}">
                      <a16:colId xmlns:a16="http://schemas.microsoft.com/office/drawing/2014/main" val="3250429212"/>
                    </a:ext>
                  </a:extLst>
                </a:gridCol>
                <a:gridCol w="961856">
                  <a:extLst>
                    <a:ext uri="{9D8B030D-6E8A-4147-A177-3AD203B41FA5}">
                      <a16:colId xmlns:a16="http://schemas.microsoft.com/office/drawing/2014/main" val="3276347722"/>
                    </a:ext>
                  </a:extLst>
                </a:gridCol>
                <a:gridCol w="961856">
                  <a:extLst>
                    <a:ext uri="{9D8B030D-6E8A-4147-A177-3AD203B41FA5}">
                      <a16:colId xmlns:a16="http://schemas.microsoft.com/office/drawing/2014/main" val="591519979"/>
                    </a:ext>
                  </a:extLst>
                </a:gridCol>
                <a:gridCol w="2962514">
                  <a:extLst>
                    <a:ext uri="{9D8B030D-6E8A-4147-A177-3AD203B41FA5}">
                      <a16:colId xmlns:a16="http://schemas.microsoft.com/office/drawing/2014/main" val="3410146265"/>
                    </a:ext>
                  </a:extLst>
                </a:gridCol>
                <a:gridCol w="1500493">
                  <a:extLst>
                    <a:ext uri="{9D8B030D-6E8A-4147-A177-3AD203B41FA5}">
                      <a16:colId xmlns:a16="http://schemas.microsoft.com/office/drawing/2014/main" val="3293210725"/>
                    </a:ext>
                  </a:extLst>
                </a:gridCol>
              </a:tblGrid>
              <a:tr h="399600">
                <a:tc rowSpan="2">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r>
                        <a:rPr lang="en-us" sz="1200" b="1">
                          <a:solidFill>
                            <a:schemeClr val="tx1"/>
                          </a:solidFill>
                          <a:effectLst/>
                          <a:latin typeface="Arial"/>
                          <a:cs typeface="Arial"/>
                        </a:rPr>
                        <a:t>Endpoint</a:t>
                      </a:r>
                      <a:endParaRPr lang="en-GB" sz="1200" b="1" dirty="0">
                        <a:solidFill>
                          <a:schemeClr val="tx1"/>
                        </a:solidFill>
                        <a:effectLst/>
                        <a:latin typeface="Arial"/>
                        <a:ea typeface="Batang" panose="02030600000101010101" pitchFamily="18" charset="-127"/>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ea typeface="Batang"/>
                          <a:cs typeface="Arial"/>
                        </a:rPr>
                        <a:t>Darolutamide (n = 446)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ea typeface="Batang"/>
                          <a:cs typeface="Arial"/>
                        </a:rPr>
                        <a:t>Placebo (n = 223)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tx1"/>
                          </a:solidFill>
                          <a:effectLst/>
                          <a:latin typeface="Arial"/>
                          <a:cs typeface="Arial"/>
                        </a:rPr>
                        <a:t>Stratified HR </a:t>
                      </a:r>
                      <a:br>
                        <a:rPr lang="en-US" sz="1200" b="1" dirty="0">
                          <a:solidFill>
                            <a:srgbClr val="10384F"/>
                          </a:solidFill>
                          <a:effectLst/>
                          <a:latin typeface="Arial"/>
                          <a:cs typeface="Arial"/>
                        </a:rPr>
                      </a:br>
                      <a:r>
                        <a:rPr lang="en-us" sz="1200" b="1" dirty="0">
                          <a:solidFill>
                            <a:schemeClr val="tx1"/>
                          </a:solidFill>
                          <a:effectLst/>
                          <a:latin typeface="Arial"/>
                          <a:cs typeface="Arial"/>
                        </a:rPr>
                        <a:t>(95% KI)</a:t>
                      </a:r>
                      <a:endParaRPr lang="en-GB" sz="1200" b="1" dirty="0">
                        <a:solidFill>
                          <a:schemeClr val="tx1"/>
                        </a:solidFill>
                        <a:effectLst/>
                        <a:latin typeface="Arial"/>
                        <a:ea typeface="Batang" panose="02030600000101010101" pitchFamily="18" charset="-127"/>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pPr rtl="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DA0"/>
                    </a:solidFill>
                  </a:tcPr>
                </a:tc>
                <a:extLst>
                  <a:ext uri="{0D108BD9-81ED-4DB2-BD59-A6C34878D82A}">
                    <a16:rowId xmlns:a16="http://schemas.microsoft.com/office/drawing/2014/main" val="4076676233"/>
                  </a:ext>
                </a:extLst>
              </a:tr>
              <a:tr h="399600">
                <a:tc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cs typeface="Arial"/>
                        </a:rPr>
                        <a:t>n (%)</a:t>
                      </a:r>
                      <a:endParaRPr lang="en-GB" sz="1200" b="1">
                        <a:solidFill>
                          <a:schemeClr val="bg1"/>
                        </a:solidFill>
                        <a:effectLst/>
                        <a:latin typeface="Arial"/>
                        <a:ea typeface="Batang" panose="02030600000101010101" pitchFamily="18" charset="-127"/>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ea typeface="Batang"/>
                          <a:cs typeface="Arial"/>
                        </a:rPr>
                        <a:t>Median, months</a:t>
                      </a:r>
                      <a:endParaRPr lang="en-GB" sz="1200" b="1">
                        <a:solidFill>
                          <a:schemeClr val="bg1"/>
                        </a:solidFill>
                        <a:effectLst/>
                        <a:latin typeface="Arial"/>
                        <a:ea typeface="Batang"/>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cs typeface="Arial"/>
                        </a:rPr>
                        <a:t>n (%)</a:t>
                      </a:r>
                      <a:endParaRPr lang="en-GB" sz="1200" b="1">
                        <a:solidFill>
                          <a:schemeClr val="bg1"/>
                        </a:solidFill>
                        <a:effectLst/>
                        <a:latin typeface="Arial"/>
                        <a:ea typeface="Batang" panose="02030600000101010101" pitchFamily="18" charset="-127"/>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bg1"/>
                          </a:solidFill>
                          <a:effectLst/>
                          <a:latin typeface="Arial"/>
                          <a:ea typeface="Batang"/>
                          <a:cs typeface="Arial"/>
                        </a:rPr>
                        <a:t>Median, months</a:t>
                      </a:r>
                      <a:endParaRPr lang="en-GB" sz="1200" b="1">
                        <a:solidFill>
                          <a:schemeClr val="bg1"/>
                        </a:solidFill>
                        <a:effectLst/>
                        <a:latin typeface="Arial"/>
                        <a:ea typeface="Batang"/>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vMerge="1">
                  <a:txBody>
                    <a:bodyPr/>
                    <a:lstStyle/>
                    <a:p>
                      <a:pP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977791"/>
                  </a:ext>
                </a:extLst>
              </a:tr>
              <a:tr h="400542">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l" rtl="0" fontAlgn="t"/>
                      <a:r>
                        <a:rPr lang="en-us" sz="1200" b="0" i="0" u="none" strike="noStrike" dirty="0">
                          <a:solidFill>
                            <a:schemeClr val="tx1"/>
                          </a:solidFill>
                          <a:effectLst/>
                          <a:latin typeface="Arial"/>
                        </a:rPr>
                        <a:t>OS*</a:t>
                      </a:r>
                      <a:endParaRPr lang="en-US" sz="1200" b="1" i="0" u="none" strike="sngStrike" dirty="0">
                        <a:solidFill>
                          <a:schemeClr val="tx1"/>
                        </a:solidFill>
                        <a:effectLst/>
                        <a:highlight>
                          <a:srgbClr val="00FFFF"/>
                        </a:highlight>
                        <a:latin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dirty="0">
                          <a:solidFill>
                            <a:schemeClr val="tx1"/>
                          </a:solidFill>
                          <a:effectLst/>
                          <a:latin typeface="Arial"/>
                          <a:ea typeface="Batang"/>
                          <a:cs typeface="Arial"/>
                        </a:rPr>
                        <a:t>115 (26)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dirty="0">
                          <a:solidFill>
                            <a:schemeClr val="tx1"/>
                          </a:solidFill>
                          <a:effectLst/>
                          <a:latin typeface="Arial"/>
                          <a:ea typeface="Batang"/>
                          <a:cs typeface="Arial"/>
                        </a:rPr>
                        <a:t>70 (31)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endParaRPr lang="en-GB" sz="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tx1"/>
                          </a:solidFill>
                          <a:effectLst/>
                          <a:latin typeface="Arial"/>
                          <a:ea typeface="Batang"/>
                          <a:cs typeface="Arial"/>
                        </a:rPr>
                        <a:t>0.78 (0.58</a:t>
                      </a:r>
                      <a:r>
                        <a:rPr lang="en-us" sz="1200" b="1" kern="1200" noProof="0" dirty="0">
                          <a:solidFill>
                            <a:schemeClr val="tx1"/>
                          </a:solidFill>
                          <a:effectLst/>
                          <a:latin typeface="Arial"/>
                          <a:ea typeface="Batang"/>
                          <a:cs typeface="Arial"/>
                        </a:rPr>
                        <a:t>–</a:t>
                      </a:r>
                      <a:r>
                        <a:rPr lang="en-us" sz="1200" b="1" dirty="0">
                          <a:solidFill>
                            <a:schemeClr val="tx1"/>
                          </a:solidFill>
                          <a:effectLst/>
                          <a:latin typeface="Arial"/>
                          <a:ea typeface="Batang"/>
                          <a:cs typeface="Arial"/>
                        </a:rPr>
                        <a:t>1.05)</a:t>
                      </a:r>
                      <a:endParaRPr lang="en-GB" sz="1200" b="1" dirty="0">
                        <a:solidFill>
                          <a:schemeClr val="tx1"/>
                        </a:solidFill>
                        <a:effectLst/>
                        <a:latin typeface="Arial"/>
                        <a:ea typeface="Batang"/>
                        <a:cs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678003"/>
                  </a:ext>
                </a:extLst>
              </a:tr>
              <a:tr h="400542">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Arial"/>
                        </a:rPr>
                        <a:t>Time to mCRPC</a:t>
                      </a:r>
                      <a:endParaRPr lang="en-US" sz="1200" b="0" i="0" u="none" strike="noStrike">
                        <a:solidFill>
                          <a:schemeClr val="tx1"/>
                        </a:solidFill>
                        <a:effectLst/>
                        <a:latin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154 (34.5)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143 (64.1)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13.8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endParaRPr lang="en-GB" sz="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12157"/>
                      </a:schemeClr>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tx1"/>
                          </a:solidFill>
                          <a:effectLst/>
                          <a:latin typeface="Arial"/>
                          <a:ea typeface="Batang"/>
                          <a:cs typeface="Arial"/>
                        </a:rPr>
                        <a:t>0.40 (0.32</a:t>
                      </a:r>
                      <a:r>
                        <a:rPr lang="en-us" sz="1200" b="1" kern="1200" noProof="0">
                          <a:solidFill>
                            <a:schemeClr val="tx1"/>
                          </a:solidFill>
                          <a:effectLst/>
                          <a:latin typeface="Arial"/>
                          <a:ea typeface="Batang"/>
                          <a:cs typeface="Arial"/>
                        </a:rPr>
                        <a:t>–</a:t>
                      </a:r>
                      <a:r>
                        <a:rPr lang="en-us" sz="1200" b="1">
                          <a:solidFill>
                            <a:schemeClr val="tx1"/>
                          </a:solidFill>
                          <a:effectLst/>
                          <a:latin typeface="Arial"/>
                          <a:ea typeface="Batang"/>
                          <a:cs typeface="Arial"/>
                        </a:rPr>
                        <a:t>0.51)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alpha val="67059"/>
                      </a:srgbClr>
                    </a:solidFill>
                  </a:tcPr>
                </a:tc>
                <a:extLst>
                  <a:ext uri="{0D108BD9-81ED-4DB2-BD59-A6C34878D82A}">
                    <a16:rowId xmlns:a16="http://schemas.microsoft.com/office/drawing/2014/main" val="3613636426"/>
                  </a:ext>
                </a:extLst>
              </a:tr>
              <a:tr h="400542">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Arial"/>
                        </a:rPr>
                        <a:t>Time until PSA progress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93 (20.9)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108 (48.4)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16.8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tx1"/>
                          </a:solidFill>
                          <a:effectLst/>
                          <a:latin typeface="Arial"/>
                          <a:ea typeface="Batang"/>
                          <a:cs typeface="Arial"/>
                        </a:rPr>
                        <a:t>0.31 (0.23</a:t>
                      </a:r>
                      <a:r>
                        <a:rPr lang="en-us" sz="1200" b="1" kern="1200" noProof="0">
                          <a:solidFill>
                            <a:schemeClr val="tx1"/>
                          </a:solidFill>
                          <a:effectLst/>
                          <a:latin typeface="Arial"/>
                          <a:ea typeface="Batang"/>
                          <a:cs typeface="Arial"/>
                        </a:rPr>
                        <a:t>–</a:t>
                      </a:r>
                      <a:r>
                        <a:rPr lang="en-us" sz="1200" b="1">
                          <a:solidFill>
                            <a:schemeClr val="tx1"/>
                          </a:solidFill>
                          <a:effectLst/>
                          <a:latin typeface="Arial"/>
                          <a:ea typeface="Batang"/>
                          <a:cs typeface="Arial"/>
                        </a:rPr>
                        <a:t>0.41)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5168160"/>
                  </a:ext>
                </a:extLst>
              </a:tr>
              <a:tr h="400542">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Arial"/>
                        </a:rPr>
                        <a:t>Time to start of systemic follow-up therapy for prostate cancer</a:t>
                      </a:r>
                      <a:endParaRPr lang="en-GB" sz="1200" b="0" i="0" u="none" strike="noStrike">
                        <a:solidFill>
                          <a:schemeClr val="tx1"/>
                        </a:solidFill>
                        <a:effectLst/>
                        <a:latin typeface="Aria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68 (15.2)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74 (33.2)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12157"/>
                      </a:schemeClr>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a:solidFill>
                            <a:schemeClr val="tx1"/>
                          </a:solidFill>
                          <a:effectLst/>
                          <a:latin typeface="Arial"/>
                          <a:ea typeface="Batang"/>
                          <a:cs typeface="Arial"/>
                        </a:rPr>
                        <a:t>0.40 (0.29</a:t>
                      </a:r>
                      <a:r>
                        <a:rPr lang="en-us" sz="1200" b="1" kern="1200" noProof="0">
                          <a:solidFill>
                            <a:schemeClr val="tx1"/>
                          </a:solidFill>
                          <a:effectLst/>
                          <a:latin typeface="Arial"/>
                          <a:ea typeface="Batang"/>
                          <a:cs typeface="Arial"/>
                        </a:rPr>
                        <a:t>–</a:t>
                      </a:r>
                      <a:r>
                        <a:rPr lang="en-us" sz="1200" b="1">
                          <a:solidFill>
                            <a:schemeClr val="tx1"/>
                          </a:solidFill>
                          <a:effectLst/>
                          <a:latin typeface="Arial"/>
                          <a:ea typeface="Batang"/>
                          <a:cs typeface="Arial"/>
                        </a:rPr>
                        <a:t>0.56)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alpha val="67059"/>
                      </a:srgbClr>
                    </a:solidFill>
                  </a:tcPr>
                </a:tc>
                <a:extLst>
                  <a:ext uri="{0D108BD9-81ED-4DB2-BD59-A6C34878D82A}">
                    <a16:rowId xmlns:a16="http://schemas.microsoft.com/office/drawing/2014/main" val="3544378652"/>
                  </a:ext>
                </a:extLst>
              </a:tr>
              <a:tr h="400542">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Arial"/>
                        </a:rPr>
                        <a:t>Time until pain progression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124 (27.8)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NR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79 (35.4)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Arial"/>
                          <a:ea typeface="Batang"/>
                          <a:cs typeface="Arial"/>
                        </a:rPr>
                        <a:t>29.9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lvl1pPr marL="0" algn="l" defTabSz="914400" rtl="0" eaLnBrk="1" latinLnBrk="0" hangingPunct="1">
                        <a:defRPr sz="1800" kern="1200">
                          <a:solidFill>
                            <a:schemeClr val="dk1"/>
                          </a:solidFill>
                          <a:latin typeface="Aptos" panose="02110004020202020204"/>
                          <a:ea typeface="Arial Unicode MS"/>
                          <a:cs typeface="Arial"/>
                        </a:defRPr>
                      </a:lvl1pPr>
                      <a:lvl2pPr marL="457200" algn="l" defTabSz="914400" rtl="0" eaLnBrk="1" latinLnBrk="0" hangingPunct="1">
                        <a:defRPr sz="1800" kern="1200">
                          <a:solidFill>
                            <a:schemeClr val="dk1"/>
                          </a:solidFill>
                          <a:latin typeface="Aptos" panose="02110004020202020204"/>
                          <a:ea typeface="Arial Unicode MS"/>
                          <a:cs typeface="Arial"/>
                        </a:defRPr>
                      </a:lvl2pPr>
                      <a:lvl3pPr marL="914400" algn="l" defTabSz="914400" rtl="0" eaLnBrk="1" latinLnBrk="0" hangingPunct="1">
                        <a:defRPr sz="1800" kern="1200">
                          <a:solidFill>
                            <a:schemeClr val="dk1"/>
                          </a:solidFill>
                          <a:latin typeface="Aptos" panose="02110004020202020204"/>
                          <a:ea typeface="Arial Unicode MS"/>
                          <a:cs typeface="Arial"/>
                        </a:defRPr>
                      </a:lvl3pPr>
                      <a:lvl4pPr marL="1371600" algn="l" defTabSz="914400" rtl="0" eaLnBrk="1" latinLnBrk="0" hangingPunct="1">
                        <a:defRPr sz="1800" kern="1200">
                          <a:solidFill>
                            <a:schemeClr val="dk1"/>
                          </a:solidFill>
                          <a:latin typeface="Aptos" panose="02110004020202020204"/>
                          <a:ea typeface="Arial Unicode MS"/>
                          <a:cs typeface="Arial"/>
                        </a:defRPr>
                      </a:lvl4pPr>
                      <a:lvl5pPr marL="1828800" algn="l" defTabSz="914400" rtl="0" eaLnBrk="1" latinLnBrk="0" hangingPunct="1">
                        <a:defRPr sz="1800" kern="1200">
                          <a:solidFill>
                            <a:schemeClr val="dk1"/>
                          </a:solidFill>
                          <a:latin typeface="Aptos" panose="02110004020202020204"/>
                          <a:ea typeface="Arial Unicode MS"/>
                          <a:cs typeface="Arial"/>
                        </a:defRPr>
                      </a:lvl5pPr>
                      <a:lvl6pPr marL="2286000" algn="l" defTabSz="914400" rtl="0" eaLnBrk="1" latinLnBrk="0" hangingPunct="1">
                        <a:defRPr sz="1800" kern="1200">
                          <a:solidFill>
                            <a:schemeClr val="dk1"/>
                          </a:solidFill>
                          <a:latin typeface="Aptos" panose="02110004020202020204"/>
                          <a:ea typeface="Arial Unicode MS"/>
                          <a:cs typeface="Arial"/>
                        </a:defRPr>
                      </a:lvl6pPr>
                      <a:lvl7pPr marL="2743200" algn="l" defTabSz="914400" rtl="0" eaLnBrk="1" latinLnBrk="0" hangingPunct="1">
                        <a:defRPr sz="1800" kern="1200">
                          <a:solidFill>
                            <a:schemeClr val="dk1"/>
                          </a:solidFill>
                          <a:latin typeface="Aptos" panose="02110004020202020204"/>
                          <a:ea typeface="Arial Unicode MS"/>
                          <a:cs typeface="Arial"/>
                        </a:defRPr>
                      </a:lvl7pPr>
                      <a:lvl8pPr marL="3200400" algn="l" defTabSz="914400" rtl="0" eaLnBrk="1" latinLnBrk="0" hangingPunct="1">
                        <a:defRPr sz="1800" kern="1200">
                          <a:solidFill>
                            <a:schemeClr val="dk1"/>
                          </a:solidFill>
                          <a:latin typeface="Aptos" panose="02110004020202020204"/>
                          <a:ea typeface="Arial Unicode MS"/>
                          <a:cs typeface="Arial"/>
                        </a:defRPr>
                      </a:lvl8pPr>
                      <a:lvl9pPr marL="3657600" algn="l" defTabSz="914400" rtl="0" eaLnBrk="1" latinLnBrk="0" hangingPunct="1">
                        <a:defRPr sz="1800"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tx1"/>
                          </a:solidFill>
                          <a:effectLst/>
                          <a:latin typeface="Arial"/>
                          <a:ea typeface="Batang"/>
                          <a:cs typeface="Arial"/>
                        </a:rPr>
                        <a:t>0.72 (0.54</a:t>
                      </a:r>
                      <a:r>
                        <a:rPr lang="en-us" sz="1200" b="1" kern="1200" noProof="0" dirty="0">
                          <a:solidFill>
                            <a:schemeClr val="tx1"/>
                          </a:solidFill>
                          <a:effectLst/>
                          <a:latin typeface="Arial"/>
                          <a:ea typeface="Batang"/>
                          <a:cs typeface="Arial"/>
                        </a:rPr>
                        <a:t>–</a:t>
                      </a:r>
                      <a:r>
                        <a:rPr lang="en-us" sz="1200" b="1" dirty="0">
                          <a:solidFill>
                            <a:schemeClr val="tx1"/>
                          </a:solidFill>
                          <a:effectLst/>
                          <a:latin typeface="Arial"/>
                          <a:ea typeface="Batang"/>
                          <a:cs typeface="Arial"/>
                        </a:rPr>
                        <a:t>0.96)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76982127"/>
                  </a:ext>
                </a:extLst>
              </a:tr>
            </a:tbl>
          </a:graphicData>
        </a:graphic>
      </p:graphicFrame>
      <p:sp>
        <p:nvSpPr>
          <p:cNvPr id="3" name="Fußzeilenplatzhalter 3">
            <a:extLst>
              <a:ext uri="{FF2B5EF4-FFF2-40B4-BE49-F238E27FC236}">
                <a16:creationId xmlns:a16="http://schemas.microsoft.com/office/drawing/2014/main" id="{75833C00-063A-3FC4-2A04-AF5F83A332B2}"/>
              </a:ext>
            </a:extLst>
          </p:cNvPr>
          <p:cNvSpPr txBox="1">
            <a:spLocks/>
          </p:cNvSpPr>
          <p:nvPr/>
        </p:nvSpPr>
        <p:spPr>
          <a:xfrm>
            <a:off x="245807" y="6179789"/>
            <a:ext cx="11460058" cy="617400"/>
          </a:xfrm>
          <a:prstGeom prst="rect">
            <a:avLst/>
          </a:prstGeom>
        </p:spPr>
        <p:txBody>
          <a:bodyPr vert="horz" lIns="91440" tIns="45720" rIns="91440" bIns="45720" rtlCol="0" anchor="b"/>
          <a:lstStyle>
            <a:defPPr>
              <a:defRPr lang="de-DE"/>
            </a:defPPr>
            <a:lvl1pPr marL="0" algn="l" defTabSz="914400" rtl="0" eaLnBrk="1" latinLnBrk="0" hangingPunct="1">
              <a:defRPr sz="800" kern="1200">
                <a:solidFill>
                  <a:srgbClr val="959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dirty="0"/>
              <a:t>*Final OS analysis after 185 events; </a:t>
            </a:r>
            <a:r>
              <a:rPr lang="en-us" dirty="0" err="1"/>
              <a:t>mCRPC</a:t>
            </a:r>
            <a:r>
              <a:rPr lang="en-us" dirty="0"/>
              <a:t>, metastatic castration-resistant prostate cancer; OS, overall survival; PSA, prostate-specific antigen; NR, not reached;</a:t>
            </a:r>
          </a:p>
          <a:p>
            <a:pPr rtl="0"/>
            <a:endParaRPr lang="en-US" dirty="0"/>
          </a:p>
          <a:p>
            <a:r>
              <a:rPr lang="en-US" dirty="0"/>
              <a:t>Final OS data: </a:t>
            </a:r>
            <a:r>
              <a:rPr lang="en-US" dirty="0" err="1"/>
              <a:t>Nubeqa</a:t>
            </a:r>
            <a:r>
              <a:rPr lang="en-US" dirty="0"/>
              <a:t> FDA prescribing information on https://www.fda.gov/drugsatfda (accessed: 06.2025)</a:t>
            </a:r>
            <a:r>
              <a:rPr lang="en-us" dirty="0"/>
              <a:t> </a:t>
            </a:r>
            <a:endParaRPr lang="de-DE" b="1" dirty="0"/>
          </a:p>
          <a:p>
            <a:pPr rtl="0"/>
            <a:r>
              <a:rPr lang="en-US" dirty="0"/>
              <a:t>Saad F, et al. J Clin </a:t>
            </a:r>
            <a:r>
              <a:rPr lang="en-US" dirty="0" err="1"/>
              <a:t>Onc</a:t>
            </a:r>
            <a:r>
              <a:rPr lang="en-US" dirty="0"/>
              <a:t> 2024; 42:4271-4281. ​</a:t>
            </a:r>
          </a:p>
        </p:txBody>
      </p:sp>
      <p:sp>
        <p:nvSpPr>
          <p:cNvPr id="7" name="Freihandform: Form 6">
            <a:extLst>
              <a:ext uri="{FF2B5EF4-FFF2-40B4-BE49-F238E27FC236}">
                <a16:creationId xmlns:a16="http://schemas.microsoft.com/office/drawing/2014/main" id="{5D04BDA1-06F9-E85B-67E0-DD5A70A7C9F3}"/>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Secondary endpoints</a:t>
            </a:r>
          </a:p>
        </p:txBody>
      </p:sp>
      <p:sp>
        <p:nvSpPr>
          <p:cNvPr id="16" name="TextBox 46">
            <a:extLst>
              <a:ext uri="{FF2B5EF4-FFF2-40B4-BE49-F238E27FC236}">
                <a16:creationId xmlns:a16="http://schemas.microsoft.com/office/drawing/2014/main" id="{7CF5D076-B0E5-C755-514E-BB838C43AE1D}"/>
              </a:ext>
            </a:extLst>
          </p:cNvPr>
          <p:cNvSpPr txBox="1"/>
          <p:nvPr/>
        </p:nvSpPr>
        <p:spPr>
          <a:xfrm>
            <a:off x="6852931" y="5516631"/>
            <a:ext cx="142039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normalizeH="0" noProof="0">
                <a:ln>
                  <a:noFill/>
                </a:ln>
                <a:solidFill>
                  <a:schemeClr val="tx2"/>
                </a:solidFill>
                <a:effectLst/>
                <a:uLnTx/>
                <a:uFillTx/>
              </a:rPr>
              <a:t>Darolutamide preferred</a:t>
            </a:r>
            <a:endParaRPr kumimoji="0" lang="en-US" sz="1200" b="0" i="0" u="none" strike="noStrike" kern="0" cap="none" spc="0" normalizeH="0" baseline="0" noProof="0" dirty="0">
              <a:ln>
                <a:noFill/>
              </a:ln>
              <a:solidFill>
                <a:schemeClr val="tx2"/>
              </a:solidFill>
              <a:effectLst/>
              <a:uLnTx/>
              <a:uFillTx/>
            </a:endParaRPr>
          </a:p>
        </p:txBody>
      </p:sp>
      <p:sp>
        <p:nvSpPr>
          <p:cNvPr id="17" name="TextBox 78">
            <a:extLst>
              <a:ext uri="{FF2B5EF4-FFF2-40B4-BE49-F238E27FC236}">
                <a16:creationId xmlns:a16="http://schemas.microsoft.com/office/drawing/2014/main" id="{3A6349D4-8B65-DFD5-06A9-A90A729B67C5}"/>
              </a:ext>
            </a:extLst>
          </p:cNvPr>
          <p:cNvSpPr txBox="1"/>
          <p:nvPr/>
        </p:nvSpPr>
        <p:spPr>
          <a:xfrm>
            <a:off x="9065805" y="5516631"/>
            <a:ext cx="120774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normalizeH="0" noProof="0">
                <a:ln>
                  <a:noFill/>
                </a:ln>
                <a:solidFill>
                  <a:schemeClr val="accent2"/>
                </a:solidFill>
                <a:effectLst/>
                <a:uLnTx/>
                <a:uFillTx/>
              </a:rPr>
              <a:t>Placebo preferred</a:t>
            </a:r>
            <a:endParaRPr kumimoji="0" lang="en-US" sz="1200" b="0" i="0" u="none" strike="noStrike" kern="0" cap="none" spc="0" normalizeH="0" baseline="0" noProof="0">
              <a:ln>
                <a:noFill/>
              </a:ln>
              <a:solidFill>
                <a:schemeClr val="accent2"/>
              </a:solidFill>
              <a:effectLst/>
              <a:uLnTx/>
              <a:uFillTx/>
            </a:endParaRPr>
          </a:p>
        </p:txBody>
      </p:sp>
      <p:cxnSp>
        <p:nvCxnSpPr>
          <p:cNvPr id="18" name="Straight Arrow Connector 80">
            <a:extLst>
              <a:ext uri="{FF2B5EF4-FFF2-40B4-BE49-F238E27FC236}">
                <a16:creationId xmlns:a16="http://schemas.microsoft.com/office/drawing/2014/main" id="{689DB5E4-77B7-639C-E6BF-4FA1B1B36AB2}"/>
              </a:ext>
            </a:extLst>
          </p:cNvPr>
          <p:cNvCxnSpPr>
            <a:cxnSpLocks/>
          </p:cNvCxnSpPr>
          <p:nvPr/>
        </p:nvCxnSpPr>
        <p:spPr>
          <a:xfrm>
            <a:off x="9157245" y="5528093"/>
            <a:ext cx="797560" cy="0"/>
          </a:xfrm>
          <a:prstGeom prst="straightConnector1">
            <a:avLst/>
          </a:prstGeom>
          <a:noFill/>
          <a:ln w="19050" cap="flat" cmpd="sng" algn="ctr">
            <a:solidFill>
              <a:schemeClr val="accent2"/>
            </a:solidFill>
            <a:prstDash val="solid"/>
            <a:tailEnd type="triangle"/>
          </a:ln>
          <a:effectLst/>
        </p:spPr>
      </p:cxnSp>
      <p:cxnSp>
        <p:nvCxnSpPr>
          <p:cNvPr id="19" name="Straight Arrow Connector 81">
            <a:extLst>
              <a:ext uri="{FF2B5EF4-FFF2-40B4-BE49-F238E27FC236}">
                <a16:creationId xmlns:a16="http://schemas.microsoft.com/office/drawing/2014/main" id="{983D60F5-8D61-6A30-2D2E-E861243E694E}"/>
              </a:ext>
            </a:extLst>
          </p:cNvPr>
          <p:cNvCxnSpPr>
            <a:cxnSpLocks/>
          </p:cNvCxnSpPr>
          <p:nvPr/>
        </p:nvCxnSpPr>
        <p:spPr>
          <a:xfrm flipH="1">
            <a:off x="7394485" y="5528093"/>
            <a:ext cx="797560" cy="0"/>
          </a:xfrm>
          <a:prstGeom prst="straightConnector1">
            <a:avLst/>
          </a:prstGeom>
          <a:noFill/>
          <a:ln w="19050" cap="flat" cmpd="sng" algn="ctr">
            <a:solidFill>
              <a:schemeClr val="tx2"/>
            </a:solidFill>
            <a:prstDash val="solid"/>
            <a:tailEnd type="triangle"/>
          </a:ln>
          <a:effectLst/>
        </p:spPr>
      </p:cxnSp>
      <p:sp>
        <p:nvSpPr>
          <p:cNvPr id="21" name="TextBox 83">
            <a:extLst>
              <a:ext uri="{FF2B5EF4-FFF2-40B4-BE49-F238E27FC236}">
                <a16:creationId xmlns:a16="http://schemas.microsoft.com/office/drawing/2014/main" id="{957E8674-D6CF-0485-4BFC-262C947F7B94}"/>
              </a:ext>
            </a:extLst>
          </p:cNvPr>
          <p:cNvSpPr txBox="1"/>
          <p:nvPr/>
        </p:nvSpPr>
        <p:spPr bwMode="gray">
          <a:xfrm>
            <a:off x="8192045" y="5456896"/>
            <a:ext cx="965200" cy="14239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0" cap="none" spc="0" normalizeH="0" noProof="0">
                <a:ln>
                  <a:noFill/>
                </a:ln>
                <a:solidFill>
                  <a:schemeClr val="accent2"/>
                </a:solidFill>
                <a:effectLst/>
                <a:uLnTx/>
                <a:uFillTx/>
              </a:rPr>
              <a:t>HR (95% CI)</a:t>
            </a:r>
          </a:p>
        </p:txBody>
      </p:sp>
    </p:spTree>
    <p:extLst>
      <p:ext uri="{BB962C8B-B14F-4D97-AF65-F5344CB8AC3E}">
        <p14:creationId xmlns:p14="http://schemas.microsoft.com/office/powerpoint/2010/main" val="123442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068D8-936B-D17C-E96A-F397F7C5592C}"/>
              </a:ext>
            </a:extLst>
          </p:cNvPr>
          <p:cNvSpPr>
            <a:spLocks noGrp="1"/>
          </p:cNvSpPr>
          <p:nvPr>
            <p:ph type="title"/>
          </p:nvPr>
        </p:nvSpPr>
        <p:spPr/>
        <p:txBody>
          <a:bodyPr wrap="square" lIns="91440" tIns="45720" rIns="91440" bIns="45720" rtlCol="0" anchor="ctr">
            <a:noAutofit/>
          </a:bodyPr>
          <a:lstStyle/>
          <a:p>
            <a:pPr rtl="0"/>
            <a:r>
              <a:rPr lang="en-us" dirty="0">
                <a:solidFill>
                  <a:srgbClr val="FFFFFF"/>
                </a:solidFill>
                <a:latin typeface="Arial"/>
                <a:cs typeface="Futura"/>
              </a:rPr>
              <a:t>ARANOTE: Time to CRPC and Time to Pain Progression</a:t>
            </a:r>
            <a:r>
              <a:rPr lang="en-us" baseline="30000" dirty="0">
                <a:solidFill>
                  <a:srgbClr val="FFFFFF"/>
                </a:solidFill>
                <a:latin typeface="Arial"/>
                <a:cs typeface="Futura"/>
              </a:rPr>
              <a:t>1,2</a:t>
            </a:r>
            <a:r>
              <a:rPr lang="en-us" dirty="0">
                <a:solidFill>
                  <a:srgbClr val="FFFFFF"/>
                </a:solidFill>
                <a:latin typeface="Arial"/>
                <a:cs typeface="Futura"/>
              </a:rPr>
              <a:t> </a:t>
            </a:r>
            <a:endParaRPr lang="de-DE" dirty="0">
              <a:cs typeface="Futura"/>
            </a:endParaRPr>
          </a:p>
        </p:txBody>
      </p:sp>
      <p:sp>
        <p:nvSpPr>
          <p:cNvPr id="4" name="Fußzeilenplatzhalter 3">
            <a:extLst>
              <a:ext uri="{FF2B5EF4-FFF2-40B4-BE49-F238E27FC236}">
                <a16:creationId xmlns:a16="http://schemas.microsoft.com/office/drawing/2014/main" id="{B7AF044F-5287-9778-9320-8B99FAB992CB}"/>
              </a:ext>
            </a:extLst>
          </p:cNvPr>
          <p:cNvSpPr>
            <a:spLocks noGrp="1"/>
          </p:cNvSpPr>
          <p:nvPr>
            <p:ph type="ftr" sz="quarter" idx="3"/>
          </p:nvPr>
        </p:nvSpPr>
        <p:spPr>
          <a:xfrm>
            <a:off x="245807" y="6342205"/>
            <a:ext cx="11460058" cy="454983"/>
          </a:xfrm>
        </p:spPr>
        <p:txBody>
          <a:bodyPr rtlCol="0"/>
          <a:lstStyle/>
          <a:p>
            <a:r>
              <a:rPr lang="en-us" dirty="0" err="1"/>
              <a:t>mCRPC</a:t>
            </a:r>
            <a:r>
              <a:rPr lang="en-us" dirty="0"/>
              <a:t>, metastatic castration-resistant prostate cancer; PSA, prostate-specific antigen; NR, not reached; ADT, androgen deprivation therapy; </a:t>
            </a:r>
            <a:endParaRPr lang="en-US" dirty="0"/>
          </a:p>
          <a:p>
            <a:pPr marL="228600" indent="-228600">
              <a:buAutoNum type="arabicPeriod"/>
            </a:pPr>
            <a:endParaRPr lang="en-US" dirty="0"/>
          </a:p>
          <a:p>
            <a:pPr marL="228600" indent="-228600">
              <a:buAutoNum type="arabicPeriod"/>
            </a:pPr>
            <a:r>
              <a:rPr lang="en-US" dirty="0"/>
              <a:t>Saad F, et al. J Clin </a:t>
            </a:r>
            <a:r>
              <a:rPr lang="en-US" dirty="0" err="1"/>
              <a:t>Onc</a:t>
            </a:r>
            <a:r>
              <a:rPr lang="en-US" dirty="0"/>
              <a:t> 2024; 42:4271-4281.</a:t>
            </a:r>
            <a:r>
              <a:rPr lang="en-us" dirty="0"/>
              <a:t> 2. Saad F, et al. Presented at: European Society for Medical Oncology Congress 2024. 13-17. September 2024; Barcelona, Spain. Abstract LBA68.</a:t>
            </a:r>
          </a:p>
        </p:txBody>
      </p:sp>
      <p:sp>
        <p:nvSpPr>
          <p:cNvPr id="6" name="TextBox 6">
            <a:extLst>
              <a:ext uri="{FF2B5EF4-FFF2-40B4-BE49-F238E27FC236}">
                <a16:creationId xmlns:a16="http://schemas.microsoft.com/office/drawing/2014/main" id="{20250685-D349-8096-4C6D-4C03AF56C592}"/>
              </a:ext>
            </a:extLst>
          </p:cNvPr>
          <p:cNvSpPr txBox="1"/>
          <p:nvPr/>
        </p:nvSpPr>
        <p:spPr bwMode="gray">
          <a:xfrm>
            <a:off x="1018395" y="1401395"/>
            <a:ext cx="4114237" cy="663576"/>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u="none" strike="noStrike" kern="1200" cap="none" spc="0" normalizeH="0" noProof="0">
                <a:ln>
                  <a:noFill/>
                </a:ln>
                <a:effectLst/>
                <a:uLnTx/>
                <a:uFillTx/>
                <a:latin typeface="Arial"/>
                <a:cs typeface="Arial"/>
              </a:rPr>
              <a:t>Time to mCRPC </a:t>
            </a:r>
            <a:r>
              <a:rPr lang="en-us" u="none" strike="noStrike" kern="1200" cap="none" spc="0" normalizeH="0" baseline="30000" noProof="0">
                <a:ln>
                  <a:noFill/>
                </a:ln>
                <a:effectLst/>
                <a:uLnTx/>
                <a:uFillTx/>
                <a:latin typeface="Arial"/>
                <a:cs typeface="Arial"/>
              </a:rPr>
              <a:t>1.2</a:t>
            </a:r>
          </a:p>
        </p:txBody>
      </p:sp>
      <p:sp>
        <p:nvSpPr>
          <p:cNvPr id="7" name="TextBox 7">
            <a:extLst>
              <a:ext uri="{FF2B5EF4-FFF2-40B4-BE49-F238E27FC236}">
                <a16:creationId xmlns:a16="http://schemas.microsoft.com/office/drawing/2014/main" id="{D0BC6B13-D63A-5926-ECB8-84ED981ED255}"/>
              </a:ext>
            </a:extLst>
          </p:cNvPr>
          <p:cNvSpPr txBox="1"/>
          <p:nvPr/>
        </p:nvSpPr>
        <p:spPr bwMode="gray">
          <a:xfrm>
            <a:off x="6779226" y="1401395"/>
            <a:ext cx="3140623" cy="55399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i="0" u="none" strike="noStrike" kern="1200" cap="none" spc="0" normalizeH="0" noProof="0">
                <a:ln>
                  <a:noFill/>
                </a:ln>
                <a:effectLst/>
                <a:uLnTx/>
                <a:uFillTx/>
                <a:latin typeface="Arial"/>
                <a:cs typeface="Arial"/>
              </a:rPr>
              <a:t>Time </a:t>
            </a:r>
            <a:r>
              <a:rPr lang="en-us">
                <a:latin typeface="Arial"/>
                <a:cs typeface="Arial"/>
              </a:rPr>
              <a:t>to </a:t>
            </a:r>
            <a:r>
              <a:rPr lang="en-us" i="0" u="none" strike="noStrike" kern="1200" cap="none" spc="0" normalizeH="0" noProof="0">
                <a:ln>
                  <a:noFill/>
                </a:ln>
                <a:effectLst/>
                <a:uLnTx/>
                <a:uFillTx/>
                <a:latin typeface="Arial"/>
                <a:cs typeface="Arial"/>
              </a:rPr>
              <a:t> </a:t>
            </a:r>
            <a:r>
              <a:rPr lang="en-us">
                <a:latin typeface="Arial"/>
                <a:cs typeface="Arial"/>
              </a:rPr>
              <a:t>pain progression</a:t>
            </a:r>
            <a:r>
              <a:rPr lang="en-us" baseline="30000">
                <a:latin typeface="Arial"/>
                <a:cs typeface="Arial"/>
              </a:rPr>
              <a:t>2</a:t>
            </a:r>
            <a:r>
              <a:rPr lang="en-us" i="0" u="none" strike="noStrike" kern="1200" cap="none" spc="0" normalizeH="0" noProof="0">
                <a:ln>
                  <a:noFill/>
                </a:ln>
                <a:effectLst/>
                <a:uLnTx/>
                <a:uFillTx/>
                <a:latin typeface="Arial"/>
                <a:cs typeface="Arial"/>
              </a:rPr>
              <a:t> </a:t>
            </a:r>
            <a:endParaRPr kumimoji="0" lang="de-DE" sz="1400" i="0" u="none" strike="noStrike" kern="1200" cap="none" spc="0" normalizeH="0" baseline="0" noProof="0">
              <a:ln>
                <a:noFill/>
              </a:ln>
              <a:effectLst/>
              <a:uLnTx/>
              <a:uFillTx/>
              <a:latin typeface="Arial"/>
              <a:cs typeface="Arial"/>
            </a:endParaRPr>
          </a:p>
        </p:txBody>
      </p:sp>
      <p:grpSp>
        <p:nvGrpSpPr>
          <p:cNvPr id="26" name="Gruppieren 25">
            <a:extLst>
              <a:ext uri="{FF2B5EF4-FFF2-40B4-BE49-F238E27FC236}">
                <a16:creationId xmlns:a16="http://schemas.microsoft.com/office/drawing/2014/main" id="{61278F64-0469-D428-823E-237150420D33}"/>
              </a:ext>
            </a:extLst>
          </p:cNvPr>
          <p:cNvGrpSpPr/>
          <p:nvPr/>
        </p:nvGrpSpPr>
        <p:grpSpPr>
          <a:xfrm>
            <a:off x="346887" y="1997665"/>
            <a:ext cx="5822226" cy="3310548"/>
            <a:chOff x="346887" y="1997665"/>
            <a:chExt cx="5822226" cy="3310548"/>
          </a:xfrm>
        </p:grpSpPr>
        <p:pic>
          <p:nvPicPr>
            <p:cNvPr id="29" name="Grafik 28" descr="Ein Bild, das Screenshot, Karte, Reihe, Diagramm enthält.&#10;&#10;KI-generierte Inhalte können fehlerhaft sein.">
              <a:extLst>
                <a:ext uri="{FF2B5EF4-FFF2-40B4-BE49-F238E27FC236}">
                  <a16:creationId xmlns:a16="http://schemas.microsoft.com/office/drawing/2014/main" id="{3C1126FA-6F95-AD7D-4862-E42D4E54A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13" y="1997665"/>
              <a:ext cx="5760000" cy="3240000"/>
            </a:xfrm>
            <a:prstGeom prst="rect">
              <a:avLst/>
            </a:prstGeom>
          </p:spPr>
        </p:pic>
        <p:sp>
          <p:nvSpPr>
            <p:cNvPr id="8" name="TextBox 57">
              <a:extLst>
                <a:ext uri="{FF2B5EF4-FFF2-40B4-BE49-F238E27FC236}">
                  <a16:creationId xmlns:a16="http://schemas.microsoft.com/office/drawing/2014/main" id="{BF60203E-9B24-DAF8-7D01-41F2DA82DFAC}"/>
                </a:ext>
              </a:extLst>
            </p:cNvPr>
            <p:cNvSpPr txBox="1"/>
            <p:nvPr/>
          </p:nvSpPr>
          <p:spPr>
            <a:xfrm rot="16200000">
              <a:off x="-558628" y="3485752"/>
              <a:ext cx="196491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sp>
          <p:nvSpPr>
            <p:cNvPr id="9" name="TextBox 57">
              <a:extLst>
                <a:ext uri="{FF2B5EF4-FFF2-40B4-BE49-F238E27FC236}">
                  <a16:creationId xmlns:a16="http://schemas.microsoft.com/office/drawing/2014/main" id="{B9374740-CC44-0F09-EBB9-125A2A0C36C4}"/>
                </a:ext>
              </a:extLst>
            </p:cNvPr>
            <p:cNvSpPr txBox="1"/>
            <p:nvPr/>
          </p:nvSpPr>
          <p:spPr>
            <a:xfrm>
              <a:off x="1095106" y="5154325"/>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36" name="TextBox 180">
              <a:extLst>
                <a:ext uri="{FF2B5EF4-FFF2-40B4-BE49-F238E27FC236}">
                  <a16:creationId xmlns:a16="http://schemas.microsoft.com/office/drawing/2014/main" id="{AE042909-1C77-C236-5FD3-3B7FFFA127D2}"/>
                </a:ext>
              </a:extLst>
            </p:cNvPr>
            <p:cNvSpPr txBox="1">
              <a:spLocks noChangeArrowheads="1"/>
            </p:cNvSpPr>
            <p:nvPr/>
          </p:nvSpPr>
          <p:spPr bwMode="auto">
            <a:xfrm flipH="1">
              <a:off x="3585469" y="2539900"/>
              <a:ext cx="2176229" cy="442035"/>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solidFill>
                    <a:schemeClr val="tx2"/>
                  </a:solidFill>
                  <a:effectLst/>
                  <a:uLnTx/>
                  <a:uFillTx/>
                  <a:latin typeface="Arial" pitchFamily="34" charset="0"/>
                </a:rPr>
                <a:t>Darolutamide + ADT </a:t>
              </a:r>
            </a:p>
            <a:p>
              <a:pPr lvl="0" rtl="0" fontAlgn="base">
                <a:spcBef>
                  <a:spcPct val="0"/>
                </a:spcBef>
                <a:spcAft>
                  <a:spcPct val="0"/>
                </a:spcAft>
                <a:defRPr/>
              </a:pPr>
              <a:r>
                <a:rPr lang="en-us" sz="1200" b="1" i="0" u="none" strike="noStrike" kern="1200" cap="none" spc="0" normalizeH="0" noProof="0" dirty="0">
                  <a:ln>
                    <a:noFill/>
                  </a:ln>
                  <a:solidFill>
                    <a:schemeClr val="tx2"/>
                  </a:solidFill>
                  <a:effectLst/>
                  <a:uLnTx/>
                  <a:uFillTx/>
                  <a:latin typeface="Arial" pitchFamily="34" charset="0"/>
                </a:rPr>
                <a:t>Median NR (95% </a:t>
              </a:r>
              <a:r>
                <a:rPr lang="en-us" sz="1200" b="1" dirty="0">
                  <a:solidFill>
                    <a:schemeClr val="tx2"/>
                  </a:solidFill>
                </a:rPr>
                <a:t>C</a:t>
              </a:r>
              <a:r>
                <a:rPr lang="en-us" sz="1200" b="1" i="0" u="none" strike="noStrike" kern="1200" cap="none" spc="0" normalizeH="0" noProof="0" dirty="0">
                  <a:ln>
                    <a:noFill/>
                  </a:ln>
                  <a:solidFill>
                    <a:schemeClr val="tx2"/>
                  </a:solidFill>
                  <a:effectLst/>
                  <a:uLnTx/>
                  <a:uFillTx/>
                  <a:latin typeface="Arial" pitchFamily="34" charset="0"/>
                </a:rPr>
                <a:t>I: NR</a:t>
              </a:r>
              <a:r>
                <a:rPr lang="en-us" sz="1200" b="1" dirty="0">
                  <a:solidFill>
                    <a:schemeClr val="tx2"/>
                  </a:solidFill>
                </a:rPr>
                <a:t>–</a:t>
              </a:r>
              <a:r>
                <a:rPr lang="en-us" sz="1200" b="1" i="0" u="none" strike="noStrike" kern="1200" cap="none" spc="0" normalizeH="0" noProof="0" dirty="0">
                  <a:ln>
                    <a:noFill/>
                  </a:ln>
                  <a:solidFill>
                    <a:schemeClr val="tx2"/>
                  </a:solidFill>
                  <a:effectLst/>
                  <a:uLnTx/>
                  <a:uFillTx/>
                  <a:latin typeface="Arial" pitchFamily="34" charset="0"/>
                </a:rPr>
                <a:t>NR)</a:t>
              </a:r>
            </a:p>
          </p:txBody>
        </p:sp>
        <p:sp>
          <p:nvSpPr>
            <p:cNvPr id="37" name="TextBox 180">
              <a:extLst>
                <a:ext uri="{FF2B5EF4-FFF2-40B4-BE49-F238E27FC236}">
                  <a16:creationId xmlns:a16="http://schemas.microsoft.com/office/drawing/2014/main" id="{DAADE498-CA8B-0EDE-B087-23279F4A75EE}"/>
                </a:ext>
              </a:extLst>
            </p:cNvPr>
            <p:cNvSpPr txBox="1">
              <a:spLocks noChangeArrowheads="1"/>
            </p:cNvSpPr>
            <p:nvPr/>
          </p:nvSpPr>
          <p:spPr bwMode="auto">
            <a:xfrm flipH="1">
              <a:off x="4149228" y="3394947"/>
              <a:ext cx="1612470" cy="626701"/>
            </a:xfrm>
            <a:prstGeom prst="rect">
              <a:avLst/>
            </a:prstGeom>
            <a:solidFill>
              <a:schemeClr val="bg1"/>
            </a:solidFill>
            <a:ln w="12700">
              <a:solidFill>
                <a:schemeClr val="accent2"/>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rPr>
                <a:t>Placebo + ADT </a:t>
              </a:r>
            </a:p>
            <a:p>
              <a:pPr lvl="0" rtl="0" fontAlgn="base">
                <a:spcBef>
                  <a:spcPct val="0"/>
                </a:spcBef>
                <a:spcAft>
                  <a:spcPct val="0"/>
                </a:spcAft>
                <a:defRPr/>
              </a:pPr>
              <a:r>
                <a:rPr lang="en-us" sz="1200" b="1" i="0" u="none" strike="noStrike" kern="1200" cap="none" spc="0" normalizeH="0" noProof="0">
                  <a:ln>
                    <a:noFill/>
                  </a:ln>
                  <a:solidFill>
                    <a:schemeClr val="accent2"/>
                  </a:solidFill>
                  <a:effectLst/>
                  <a:uLnTx/>
                  <a:uFillTx/>
                  <a:latin typeface="Arial" pitchFamily="34" charset="0"/>
                </a:rPr>
                <a:t>Median 13.8 months (95% CI: 12.0</a:t>
              </a:r>
              <a:r>
                <a:rPr lang="en-us" sz="1200" b="1">
                  <a:solidFill>
                    <a:schemeClr val="accent2"/>
                  </a:solidFill>
                </a:rPr>
                <a:t>–1</a:t>
              </a:r>
              <a:r>
                <a:rPr lang="en-us" sz="1200" b="1" i="0" u="none" strike="noStrike" kern="1200" cap="none" spc="0" normalizeH="0" noProof="0">
                  <a:ln>
                    <a:noFill/>
                  </a:ln>
                  <a:solidFill>
                    <a:schemeClr val="accent2"/>
                  </a:solidFill>
                  <a:effectLst/>
                  <a:uLnTx/>
                  <a:uFillTx/>
                  <a:latin typeface="Arial" pitchFamily="34" charset="0"/>
                </a:rPr>
                <a:t>6.8)</a:t>
              </a:r>
            </a:p>
          </p:txBody>
        </p:sp>
        <p:sp>
          <p:nvSpPr>
            <p:cNvPr id="38" name="TextBox 180">
              <a:extLst>
                <a:ext uri="{FF2B5EF4-FFF2-40B4-BE49-F238E27FC236}">
                  <a16:creationId xmlns:a16="http://schemas.microsoft.com/office/drawing/2014/main" id="{5BF37DEA-CEFE-3BE0-58DC-24CF90161E57}"/>
                </a:ext>
              </a:extLst>
            </p:cNvPr>
            <p:cNvSpPr txBox="1">
              <a:spLocks noChangeArrowheads="1"/>
            </p:cNvSpPr>
            <p:nvPr/>
          </p:nvSpPr>
          <p:spPr bwMode="auto">
            <a:xfrm flipH="1">
              <a:off x="1002428" y="4385528"/>
              <a:ext cx="1591954"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lvl="0" rtl="0" fontAlgn="base">
                <a:spcBef>
                  <a:spcPct val="0"/>
                </a:spcBef>
                <a:spcAft>
                  <a:spcPct val="0"/>
                </a:spcAft>
                <a:defRPr/>
              </a:pPr>
              <a:r>
                <a:rPr lang="en-us" sz="1100" b="1" i="0" u="none" strike="noStrike" kern="1200" cap="none" spc="0" normalizeH="0" noProof="0" dirty="0">
                  <a:ln>
                    <a:noFill/>
                  </a:ln>
                  <a:effectLst/>
                  <a:uLnTx/>
                  <a:uFillTx/>
                  <a:latin typeface="Arial" pitchFamily="34" charset="0"/>
                </a:rPr>
                <a:t>HR</a:t>
              </a:r>
              <a:r>
                <a:rPr lang="en-us" sz="1100" b="1" dirty="0"/>
                <a:t> </a:t>
              </a:r>
              <a:r>
                <a:rPr lang="en-us" sz="1100" b="1" i="0" u="none" strike="noStrike" kern="1200" cap="none" spc="0" normalizeH="0" noProof="0" dirty="0">
                  <a:ln>
                    <a:noFill/>
                  </a:ln>
                  <a:effectLst/>
                  <a:uLnTx/>
                  <a:uFillTx/>
                  <a:latin typeface="Arial" pitchFamily="34" charset="0"/>
                </a:rPr>
                <a:t>0.40</a:t>
              </a:r>
              <a:br>
                <a:rPr kumimoji="0" lang="pl-PL" sz="1100" b="1" i="0" u="none" strike="noStrike" kern="1200" cap="none" spc="0" normalizeH="0" baseline="0" noProof="0" dirty="0">
                  <a:ln>
                    <a:noFill/>
                  </a:ln>
                  <a:effectLst/>
                  <a:uLnTx/>
                  <a:uFillTx/>
                  <a:latin typeface="Arial" pitchFamily="34" charset="0"/>
                </a:rPr>
              </a:br>
              <a:r>
                <a:rPr lang="en-us" sz="1100" b="1" i="0" u="none" strike="noStrike" kern="1200" cap="none" spc="0" normalizeH="0" noProof="0" dirty="0">
                  <a:ln>
                    <a:noFill/>
                  </a:ln>
                  <a:effectLst/>
                  <a:uLnTx/>
                  <a:uFillTx/>
                  <a:latin typeface="Arial" pitchFamily="34" charset="0"/>
                </a:rPr>
                <a:t>(95% CI: 0.32</a:t>
              </a:r>
              <a:r>
                <a:rPr lang="en-us" sz="1100" b="1" dirty="0"/>
                <a:t>–0.</a:t>
              </a:r>
              <a:r>
                <a:rPr lang="en-us" sz="1100" b="1" i="0" u="none" strike="noStrike" kern="1200" cap="none" spc="0" normalizeH="0" noProof="0" dirty="0">
                  <a:ln>
                    <a:noFill/>
                  </a:ln>
                  <a:effectLst/>
                  <a:uLnTx/>
                  <a:uFillTx/>
                  <a:latin typeface="Arial" pitchFamily="34" charset="0"/>
                </a:rPr>
                <a:t>51)</a:t>
              </a:r>
            </a:p>
          </p:txBody>
        </p:sp>
      </p:grpSp>
      <p:grpSp>
        <p:nvGrpSpPr>
          <p:cNvPr id="32" name="Gruppieren 31">
            <a:extLst>
              <a:ext uri="{FF2B5EF4-FFF2-40B4-BE49-F238E27FC236}">
                <a16:creationId xmlns:a16="http://schemas.microsoft.com/office/drawing/2014/main" id="{C315C184-94C1-9040-614F-0D0CE5758C0B}"/>
              </a:ext>
            </a:extLst>
          </p:cNvPr>
          <p:cNvGrpSpPr/>
          <p:nvPr/>
        </p:nvGrpSpPr>
        <p:grpSpPr>
          <a:xfrm>
            <a:off x="5978928" y="5381837"/>
            <a:ext cx="5741440" cy="666873"/>
            <a:chOff x="5978928" y="5381837"/>
            <a:chExt cx="5741440" cy="666873"/>
          </a:xfrm>
        </p:grpSpPr>
        <p:sp>
          <p:nvSpPr>
            <p:cNvPr id="39" name="Line 30">
              <a:extLst>
                <a:ext uri="{FF2B5EF4-FFF2-40B4-BE49-F238E27FC236}">
                  <a16:creationId xmlns:a16="http://schemas.microsoft.com/office/drawing/2014/main" id="{7FDADF0E-6B81-03CE-2EF3-0F2E308F6297}"/>
                </a:ext>
              </a:extLst>
            </p:cNvPr>
            <p:cNvSpPr>
              <a:spLocks noChangeShapeType="1"/>
            </p:cNvSpPr>
            <p:nvPr/>
          </p:nvSpPr>
          <p:spPr bwMode="auto">
            <a:xfrm>
              <a:off x="6813581" y="5601864"/>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0" name="Line 31">
              <a:extLst>
                <a:ext uri="{FF2B5EF4-FFF2-40B4-BE49-F238E27FC236}">
                  <a16:creationId xmlns:a16="http://schemas.microsoft.com/office/drawing/2014/main" id="{6AF63916-A1E6-1657-046A-E2785B86098D}"/>
                </a:ext>
              </a:extLst>
            </p:cNvPr>
            <p:cNvSpPr>
              <a:spLocks noChangeShapeType="1"/>
            </p:cNvSpPr>
            <p:nvPr/>
          </p:nvSpPr>
          <p:spPr bwMode="auto">
            <a:xfrm>
              <a:off x="6813581" y="6048710"/>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1" name="TextBox 62">
              <a:extLst>
                <a:ext uri="{FF2B5EF4-FFF2-40B4-BE49-F238E27FC236}">
                  <a16:creationId xmlns:a16="http://schemas.microsoft.com/office/drawing/2014/main" id="{A9ED122D-438E-A448-EDBA-01E7E6769590}"/>
                </a:ext>
              </a:extLst>
            </p:cNvPr>
            <p:cNvSpPr txBox="1"/>
            <p:nvPr/>
          </p:nvSpPr>
          <p:spPr>
            <a:xfrm>
              <a:off x="6754753"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223</a:t>
              </a:r>
            </a:p>
          </p:txBody>
        </p:sp>
        <p:sp>
          <p:nvSpPr>
            <p:cNvPr id="42" name="TextBox 63">
              <a:extLst>
                <a:ext uri="{FF2B5EF4-FFF2-40B4-BE49-F238E27FC236}">
                  <a16:creationId xmlns:a16="http://schemas.microsoft.com/office/drawing/2014/main" id="{54AF1C58-0EA6-9AEE-A628-86810EFB59F8}"/>
                </a:ext>
              </a:extLst>
            </p:cNvPr>
            <p:cNvSpPr txBox="1"/>
            <p:nvPr/>
          </p:nvSpPr>
          <p:spPr>
            <a:xfrm>
              <a:off x="7102382"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385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195</a:t>
              </a:r>
            </a:p>
          </p:txBody>
        </p:sp>
        <p:sp>
          <p:nvSpPr>
            <p:cNvPr id="44" name="TextBox 65">
              <a:extLst>
                <a:ext uri="{FF2B5EF4-FFF2-40B4-BE49-F238E27FC236}">
                  <a16:creationId xmlns:a16="http://schemas.microsoft.com/office/drawing/2014/main" id="{E5D0EAD1-DBD7-97CB-6109-DA53337EE845}"/>
                </a:ext>
              </a:extLst>
            </p:cNvPr>
            <p:cNvSpPr txBox="1"/>
            <p:nvPr/>
          </p:nvSpPr>
          <p:spPr>
            <a:xfrm>
              <a:off x="7810865"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310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146</a:t>
              </a:r>
            </a:p>
          </p:txBody>
        </p:sp>
        <p:sp>
          <p:nvSpPr>
            <p:cNvPr id="46" name="TextBox 67">
              <a:extLst>
                <a:ext uri="{FF2B5EF4-FFF2-40B4-BE49-F238E27FC236}">
                  <a16:creationId xmlns:a16="http://schemas.microsoft.com/office/drawing/2014/main" id="{C9F3EBF9-30A7-4FEB-C7AF-71BA0384F0A0}"/>
                </a:ext>
              </a:extLst>
            </p:cNvPr>
            <p:cNvSpPr txBox="1"/>
            <p:nvPr/>
          </p:nvSpPr>
          <p:spPr>
            <a:xfrm>
              <a:off x="8179394" y="569077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dirty="0">
                  <a:solidFill>
                    <a:srgbClr val="0091DF"/>
                  </a:solidFill>
                  <a:latin typeface="Arial"/>
                  <a:cs typeface="Arial"/>
                </a:rPr>
                <a:t>278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dirty="0">
                  <a:solidFill>
                    <a:srgbClr val="77787B"/>
                  </a:solidFill>
                  <a:latin typeface="Arial"/>
                  <a:cs typeface="Arial"/>
                </a:rPr>
                <a:t>127</a:t>
              </a:r>
            </a:p>
          </p:txBody>
        </p:sp>
        <p:sp>
          <p:nvSpPr>
            <p:cNvPr id="47" name="TextBox 68">
              <a:extLst>
                <a:ext uri="{FF2B5EF4-FFF2-40B4-BE49-F238E27FC236}">
                  <a16:creationId xmlns:a16="http://schemas.microsoft.com/office/drawing/2014/main" id="{2786721E-B201-963F-9CC8-F366D8446201}"/>
                </a:ext>
              </a:extLst>
            </p:cNvPr>
            <p:cNvSpPr txBox="1"/>
            <p:nvPr/>
          </p:nvSpPr>
          <p:spPr>
            <a:xfrm>
              <a:off x="8523636"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254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106</a:t>
              </a:r>
            </a:p>
          </p:txBody>
        </p:sp>
        <p:sp>
          <p:nvSpPr>
            <p:cNvPr id="49" name="TextBox 70">
              <a:extLst>
                <a:ext uri="{FF2B5EF4-FFF2-40B4-BE49-F238E27FC236}">
                  <a16:creationId xmlns:a16="http://schemas.microsoft.com/office/drawing/2014/main" id="{0B338D2B-2176-C594-FF8A-4E1DA1E36501}"/>
                </a:ext>
              </a:extLst>
            </p:cNvPr>
            <p:cNvSpPr txBox="1"/>
            <p:nvPr/>
          </p:nvSpPr>
          <p:spPr>
            <a:xfrm>
              <a:off x="891790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225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87</a:t>
              </a:r>
            </a:p>
          </p:txBody>
        </p:sp>
        <p:sp>
          <p:nvSpPr>
            <p:cNvPr id="50" name="TextBox 71">
              <a:extLst>
                <a:ext uri="{FF2B5EF4-FFF2-40B4-BE49-F238E27FC236}">
                  <a16:creationId xmlns:a16="http://schemas.microsoft.com/office/drawing/2014/main" id="{D371733C-5C9F-8D20-43A3-1897C939476F}"/>
                </a:ext>
              </a:extLst>
            </p:cNvPr>
            <p:cNvSpPr txBox="1"/>
            <p:nvPr/>
          </p:nvSpPr>
          <p:spPr>
            <a:xfrm>
              <a:off x="922883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209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74</a:t>
              </a:r>
            </a:p>
          </p:txBody>
        </p:sp>
        <p:sp>
          <p:nvSpPr>
            <p:cNvPr id="52" name="TextBox 73">
              <a:extLst>
                <a:ext uri="{FF2B5EF4-FFF2-40B4-BE49-F238E27FC236}">
                  <a16:creationId xmlns:a16="http://schemas.microsoft.com/office/drawing/2014/main" id="{D6010EA0-68E6-76D3-1921-CB1CB9258719}"/>
                </a:ext>
              </a:extLst>
            </p:cNvPr>
            <p:cNvSpPr txBox="1"/>
            <p:nvPr/>
          </p:nvSpPr>
          <p:spPr>
            <a:xfrm>
              <a:off x="957900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150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55</a:t>
              </a:r>
            </a:p>
          </p:txBody>
        </p:sp>
        <p:sp>
          <p:nvSpPr>
            <p:cNvPr id="53" name="TextBox 74">
              <a:extLst>
                <a:ext uri="{FF2B5EF4-FFF2-40B4-BE49-F238E27FC236}">
                  <a16:creationId xmlns:a16="http://schemas.microsoft.com/office/drawing/2014/main" id="{5DED5B80-1F85-C259-F9AF-C004DB548767}"/>
                </a:ext>
              </a:extLst>
            </p:cNvPr>
            <p:cNvSpPr txBox="1"/>
            <p:nvPr/>
          </p:nvSpPr>
          <p:spPr>
            <a:xfrm>
              <a:off x="9925335"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90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31</a:t>
              </a:r>
            </a:p>
          </p:txBody>
        </p:sp>
        <p:sp>
          <p:nvSpPr>
            <p:cNvPr id="54" name="TextBox 75">
              <a:extLst>
                <a:ext uri="{FF2B5EF4-FFF2-40B4-BE49-F238E27FC236}">
                  <a16:creationId xmlns:a16="http://schemas.microsoft.com/office/drawing/2014/main" id="{E36F642F-1AEA-B445-3B25-EA0E51C260EC}"/>
                </a:ext>
              </a:extLst>
            </p:cNvPr>
            <p:cNvSpPr txBox="1"/>
            <p:nvPr/>
          </p:nvSpPr>
          <p:spPr>
            <a:xfrm>
              <a:off x="5978928" y="5677142"/>
              <a:ext cx="737089"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Darolutamide</a:t>
              </a:r>
              <a:endParaRPr kumimoji="0" lang="de-DE" sz="1000" b="0" i="0" u="none" strike="noStrike" kern="1200" cap="none" spc="0" normalizeH="0" baseline="0" noProof="0">
                <a:ln>
                  <a:noFill/>
                </a:ln>
                <a:solidFill>
                  <a:srgbClr val="0091DF"/>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Placebo</a:t>
              </a:r>
            </a:p>
          </p:txBody>
        </p:sp>
        <p:sp>
          <p:nvSpPr>
            <p:cNvPr id="55" name="TextBox 58">
              <a:extLst>
                <a:ext uri="{FF2B5EF4-FFF2-40B4-BE49-F238E27FC236}">
                  <a16:creationId xmlns:a16="http://schemas.microsoft.com/office/drawing/2014/main" id="{0D083DEA-A1A6-588E-5B07-1931F4C61F54}"/>
                </a:ext>
              </a:extLst>
            </p:cNvPr>
            <p:cNvSpPr txBox="1"/>
            <p:nvPr/>
          </p:nvSpPr>
          <p:spPr>
            <a:xfrm>
              <a:off x="6024571" y="538183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dirty="0">
                  <a:ln>
                    <a:noFill/>
                  </a:ln>
                  <a:solidFill>
                    <a:srgbClr val="10384F"/>
                  </a:solidFill>
                  <a:effectLst/>
                  <a:uLnTx/>
                  <a:uFillTx/>
                  <a:latin typeface="Arial"/>
                  <a:cs typeface="Arial"/>
                </a:rPr>
                <a:t>Number of patients at risk</a:t>
              </a:r>
            </a:p>
          </p:txBody>
        </p:sp>
        <p:sp>
          <p:nvSpPr>
            <p:cNvPr id="56" name="TextBox 62">
              <a:extLst>
                <a:ext uri="{FF2B5EF4-FFF2-40B4-BE49-F238E27FC236}">
                  <a16:creationId xmlns:a16="http://schemas.microsoft.com/office/drawing/2014/main" id="{37CE2CE7-0063-3E52-23CB-347D1E0B8434}"/>
                </a:ext>
              </a:extLst>
            </p:cNvPr>
            <p:cNvSpPr txBox="1"/>
            <p:nvPr/>
          </p:nvSpPr>
          <p:spPr>
            <a:xfrm>
              <a:off x="10273798"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11</a:t>
              </a:r>
            </a:p>
          </p:txBody>
        </p:sp>
        <p:sp>
          <p:nvSpPr>
            <p:cNvPr id="58" name="TextBox 62">
              <a:extLst>
                <a:ext uri="{FF2B5EF4-FFF2-40B4-BE49-F238E27FC236}">
                  <a16:creationId xmlns:a16="http://schemas.microsoft.com/office/drawing/2014/main" id="{DA3AFBB8-9A62-BE79-A957-7F60BAB4AD9E}"/>
                </a:ext>
              </a:extLst>
            </p:cNvPr>
            <p:cNvSpPr txBox="1"/>
            <p:nvPr/>
          </p:nvSpPr>
          <p:spPr>
            <a:xfrm>
              <a:off x="10609774"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7</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a:t>
              </a:r>
            </a:p>
          </p:txBody>
        </p:sp>
        <p:sp>
          <p:nvSpPr>
            <p:cNvPr id="60" name="TextBox 62">
              <a:extLst>
                <a:ext uri="{FF2B5EF4-FFF2-40B4-BE49-F238E27FC236}">
                  <a16:creationId xmlns:a16="http://schemas.microsoft.com/office/drawing/2014/main" id="{7B834A02-7687-A817-DB54-7E3FE8703A5A}"/>
                </a:ext>
              </a:extLst>
            </p:cNvPr>
            <p:cNvSpPr txBox="1"/>
            <p:nvPr/>
          </p:nvSpPr>
          <p:spPr>
            <a:xfrm>
              <a:off x="10968555"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61" name="TextBox 62">
              <a:extLst>
                <a:ext uri="{FF2B5EF4-FFF2-40B4-BE49-F238E27FC236}">
                  <a16:creationId xmlns:a16="http://schemas.microsoft.com/office/drawing/2014/main" id="{2AD4C944-FD13-D80F-8DF4-764C3F0DE3A7}"/>
                </a:ext>
              </a:extLst>
            </p:cNvPr>
            <p:cNvSpPr txBox="1"/>
            <p:nvPr/>
          </p:nvSpPr>
          <p:spPr>
            <a:xfrm>
              <a:off x="11321148"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62" name="TextBox 63">
              <a:extLst>
                <a:ext uri="{FF2B5EF4-FFF2-40B4-BE49-F238E27FC236}">
                  <a16:creationId xmlns:a16="http://schemas.microsoft.com/office/drawing/2014/main" id="{9EABEA60-CF08-81C4-81C4-61FCD200C1E6}"/>
                </a:ext>
              </a:extLst>
            </p:cNvPr>
            <p:cNvSpPr txBox="1"/>
            <p:nvPr/>
          </p:nvSpPr>
          <p:spPr>
            <a:xfrm>
              <a:off x="7472691" y="5694043"/>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349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159</a:t>
              </a:r>
            </a:p>
          </p:txBody>
        </p:sp>
      </p:grpSp>
      <p:grpSp>
        <p:nvGrpSpPr>
          <p:cNvPr id="31" name="Gruppieren 30">
            <a:extLst>
              <a:ext uri="{FF2B5EF4-FFF2-40B4-BE49-F238E27FC236}">
                <a16:creationId xmlns:a16="http://schemas.microsoft.com/office/drawing/2014/main" id="{8A9ECA2D-6589-EDB6-A0A2-69BBCD0CC746}"/>
              </a:ext>
            </a:extLst>
          </p:cNvPr>
          <p:cNvGrpSpPr/>
          <p:nvPr/>
        </p:nvGrpSpPr>
        <p:grpSpPr>
          <a:xfrm>
            <a:off x="76524" y="5381837"/>
            <a:ext cx="5664946" cy="670225"/>
            <a:chOff x="76524" y="5381837"/>
            <a:chExt cx="5664946" cy="670225"/>
          </a:xfrm>
        </p:grpSpPr>
        <p:sp>
          <p:nvSpPr>
            <p:cNvPr id="12" name="Line 30">
              <a:extLst>
                <a:ext uri="{FF2B5EF4-FFF2-40B4-BE49-F238E27FC236}">
                  <a16:creationId xmlns:a16="http://schemas.microsoft.com/office/drawing/2014/main" id="{617B5C37-DF51-B6F4-38B5-1A405E229CFE}"/>
                </a:ext>
              </a:extLst>
            </p:cNvPr>
            <p:cNvSpPr>
              <a:spLocks noChangeShapeType="1"/>
            </p:cNvSpPr>
            <p:nvPr/>
          </p:nvSpPr>
          <p:spPr bwMode="auto">
            <a:xfrm>
              <a:off x="902122" y="5601864"/>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3" name="Line 31">
              <a:extLst>
                <a:ext uri="{FF2B5EF4-FFF2-40B4-BE49-F238E27FC236}">
                  <a16:creationId xmlns:a16="http://schemas.microsoft.com/office/drawing/2014/main" id="{0A056720-52A3-4A59-5824-142048EFC177}"/>
                </a:ext>
              </a:extLst>
            </p:cNvPr>
            <p:cNvSpPr>
              <a:spLocks noChangeShapeType="1"/>
            </p:cNvSpPr>
            <p:nvPr/>
          </p:nvSpPr>
          <p:spPr bwMode="auto">
            <a:xfrm>
              <a:off x="902122" y="6048710"/>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4" name="TextBox 62">
              <a:extLst>
                <a:ext uri="{FF2B5EF4-FFF2-40B4-BE49-F238E27FC236}">
                  <a16:creationId xmlns:a16="http://schemas.microsoft.com/office/drawing/2014/main" id="{A2C0BE07-5E1A-0F7E-D9BE-CA5367EDEACB}"/>
                </a:ext>
              </a:extLst>
            </p:cNvPr>
            <p:cNvSpPr txBox="1"/>
            <p:nvPr/>
          </p:nvSpPr>
          <p:spPr>
            <a:xfrm>
              <a:off x="817205"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223</a:t>
              </a:r>
            </a:p>
          </p:txBody>
        </p:sp>
        <p:sp>
          <p:nvSpPr>
            <p:cNvPr id="15" name="TextBox 63">
              <a:extLst>
                <a:ext uri="{FF2B5EF4-FFF2-40B4-BE49-F238E27FC236}">
                  <a16:creationId xmlns:a16="http://schemas.microsoft.com/office/drawing/2014/main" id="{0299CF98-AA9E-C8AB-8BBA-356930157470}"/>
                </a:ext>
              </a:extLst>
            </p:cNvPr>
            <p:cNvSpPr txBox="1"/>
            <p:nvPr/>
          </p:nvSpPr>
          <p:spPr>
            <a:xfrm>
              <a:off x="1140011"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417</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197</a:t>
              </a:r>
            </a:p>
          </p:txBody>
        </p:sp>
        <p:sp>
          <p:nvSpPr>
            <p:cNvPr id="16" name="TextBox 64">
              <a:extLst>
                <a:ext uri="{FF2B5EF4-FFF2-40B4-BE49-F238E27FC236}">
                  <a16:creationId xmlns:a16="http://schemas.microsoft.com/office/drawing/2014/main" id="{C9A341AB-BABF-6851-E6CA-22F2A3CEE59E}"/>
                </a:ext>
              </a:extLst>
            </p:cNvPr>
            <p:cNvSpPr txBox="1"/>
            <p:nvPr/>
          </p:nvSpPr>
          <p:spPr>
            <a:xfrm>
              <a:off x="1850447" y="5690770"/>
              <a:ext cx="397597"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339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139</a:t>
              </a:r>
            </a:p>
          </p:txBody>
        </p:sp>
        <p:sp>
          <p:nvSpPr>
            <p:cNvPr id="17" name="TextBox 65">
              <a:extLst>
                <a:ext uri="{FF2B5EF4-FFF2-40B4-BE49-F238E27FC236}">
                  <a16:creationId xmlns:a16="http://schemas.microsoft.com/office/drawing/2014/main" id="{9206DA86-0834-50B2-3541-ADA7E177333E}"/>
                </a:ext>
              </a:extLst>
            </p:cNvPr>
            <p:cNvSpPr txBox="1"/>
            <p:nvPr/>
          </p:nvSpPr>
          <p:spPr>
            <a:xfrm>
              <a:off x="2195163"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312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110</a:t>
              </a:r>
            </a:p>
          </p:txBody>
        </p:sp>
        <p:sp>
          <p:nvSpPr>
            <p:cNvPr id="18" name="TextBox 66">
              <a:extLst>
                <a:ext uri="{FF2B5EF4-FFF2-40B4-BE49-F238E27FC236}">
                  <a16:creationId xmlns:a16="http://schemas.microsoft.com/office/drawing/2014/main" id="{2F0C6ED1-5440-D432-40FC-52BCA8CE9175}"/>
                </a:ext>
              </a:extLst>
            </p:cNvPr>
            <p:cNvSpPr txBox="1"/>
            <p:nvPr/>
          </p:nvSpPr>
          <p:spPr>
            <a:xfrm>
              <a:off x="2561465"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293</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88</a:t>
              </a:r>
            </a:p>
          </p:txBody>
        </p:sp>
        <p:sp>
          <p:nvSpPr>
            <p:cNvPr id="19" name="TextBox 67">
              <a:extLst>
                <a:ext uri="{FF2B5EF4-FFF2-40B4-BE49-F238E27FC236}">
                  <a16:creationId xmlns:a16="http://schemas.microsoft.com/office/drawing/2014/main" id="{DAEBC928-DF33-0511-348F-81CA48B398B4}"/>
                </a:ext>
              </a:extLst>
            </p:cNvPr>
            <p:cNvSpPr txBox="1"/>
            <p:nvPr/>
          </p:nvSpPr>
          <p:spPr>
            <a:xfrm>
              <a:off x="2924226" y="569077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268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73</a:t>
              </a:r>
            </a:p>
          </p:txBody>
        </p:sp>
        <p:sp>
          <p:nvSpPr>
            <p:cNvPr id="20" name="TextBox 68">
              <a:extLst>
                <a:ext uri="{FF2B5EF4-FFF2-40B4-BE49-F238E27FC236}">
                  <a16:creationId xmlns:a16="http://schemas.microsoft.com/office/drawing/2014/main" id="{6922A40E-FCCA-EE8F-1FC6-2270BA135C69}"/>
                </a:ext>
              </a:extLst>
            </p:cNvPr>
            <p:cNvSpPr txBox="1"/>
            <p:nvPr/>
          </p:nvSpPr>
          <p:spPr>
            <a:xfrm>
              <a:off x="327351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245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61</a:t>
              </a:r>
            </a:p>
          </p:txBody>
        </p:sp>
        <p:sp>
          <p:nvSpPr>
            <p:cNvPr id="21" name="TextBox 69">
              <a:extLst>
                <a:ext uri="{FF2B5EF4-FFF2-40B4-BE49-F238E27FC236}">
                  <a16:creationId xmlns:a16="http://schemas.microsoft.com/office/drawing/2014/main" id="{B7DAD6F8-8F9A-BBE3-9F9B-2CD05642F699}"/>
                </a:ext>
              </a:extLst>
            </p:cNvPr>
            <p:cNvSpPr txBox="1"/>
            <p:nvPr/>
          </p:nvSpPr>
          <p:spPr>
            <a:xfrm>
              <a:off x="3608930"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177</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42</a:t>
              </a:r>
            </a:p>
          </p:txBody>
        </p:sp>
        <p:sp>
          <p:nvSpPr>
            <p:cNvPr id="22" name="TextBox 70">
              <a:extLst>
                <a:ext uri="{FF2B5EF4-FFF2-40B4-BE49-F238E27FC236}">
                  <a16:creationId xmlns:a16="http://schemas.microsoft.com/office/drawing/2014/main" id="{945B9FC3-A495-34A8-B1B8-B975BA690109}"/>
                </a:ext>
              </a:extLst>
            </p:cNvPr>
            <p:cNvSpPr txBox="1"/>
            <p:nvPr/>
          </p:nvSpPr>
          <p:spPr>
            <a:xfrm>
              <a:off x="392881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110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25</a:t>
              </a:r>
            </a:p>
          </p:txBody>
        </p:sp>
        <p:sp>
          <p:nvSpPr>
            <p:cNvPr id="23" name="TextBox 71">
              <a:extLst>
                <a:ext uri="{FF2B5EF4-FFF2-40B4-BE49-F238E27FC236}">
                  <a16:creationId xmlns:a16="http://schemas.microsoft.com/office/drawing/2014/main" id="{D52B615A-5EA2-99D0-15E7-11A3AC4F909E}"/>
                </a:ext>
              </a:extLst>
            </p:cNvPr>
            <p:cNvSpPr txBox="1"/>
            <p:nvPr/>
          </p:nvSpPr>
          <p:spPr>
            <a:xfrm>
              <a:off x="4313609"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51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25</a:t>
              </a:r>
            </a:p>
          </p:txBody>
        </p:sp>
        <p:sp>
          <p:nvSpPr>
            <p:cNvPr id="24" name="TextBox 72">
              <a:extLst>
                <a:ext uri="{FF2B5EF4-FFF2-40B4-BE49-F238E27FC236}">
                  <a16:creationId xmlns:a16="http://schemas.microsoft.com/office/drawing/2014/main" id="{25F6A0CD-8F04-6399-C779-A736E52D7E93}"/>
                </a:ext>
              </a:extLst>
            </p:cNvPr>
            <p:cNvSpPr txBox="1"/>
            <p:nvPr/>
          </p:nvSpPr>
          <p:spPr>
            <a:xfrm>
              <a:off x="4656009"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a:t>
              </a:r>
            </a:p>
          </p:txBody>
        </p:sp>
        <p:sp>
          <p:nvSpPr>
            <p:cNvPr id="27" name="TextBox 75">
              <a:extLst>
                <a:ext uri="{FF2B5EF4-FFF2-40B4-BE49-F238E27FC236}">
                  <a16:creationId xmlns:a16="http://schemas.microsoft.com/office/drawing/2014/main" id="{DD6BB755-DD56-B14C-CA0B-DEAE7640103F}"/>
                </a:ext>
              </a:extLst>
            </p:cNvPr>
            <p:cNvSpPr txBox="1"/>
            <p:nvPr/>
          </p:nvSpPr>
          <p:spPr>
            <a:xfrm>
              <a:off x="76524" y="5677142"/>
              <a:ext cx="737089"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Darolutamide</a:t>
              </a:r>
              <a:endParaRPr kumimoji="0" lang="de-DE" sz="1000" b="0" i="0" u="none" strike="noStrike" kern="1200" cap="none" spc="0" normalizeH="0" baseline="0" noProof="0">
                <a:ln>
                  <a:noFill/>
                </a:ln>
                <a:solidFill>
                  <a:srgbClr val="0091DF"/>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Placebo</a:t>
              </a:r>
            </a:p>
          </p:txBody>
        </p:sp>
        <p:sp>
          <p:nvSpPr>
            <p:cNvPr id="28" name="TextBox 58">
              <a:extLst>
                <a:ext uri="{FF2B5EF4-FFF2-40B4-BE49-F238E27FC236}">
                  <a16:creationId xmlns:a16="http://schemas.microsoft.com/office/drawing/2014/main" id="{44C20906-4F3D-6656-4F73-5DDA58559235}"/>
                </a:ext>
              </a:extLst>
            </p:cNvPr>
            <p:cNvSpPr txBox="1"/>
            <p:nvPr/>
          </p:nvSpPr>
          <p:spPr>
            <a:xfrm>
              <a:off x="122168" y="5381837"/>
              <a:ext cx="2787354"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dirty="0">
                  <a:ln>
                    <a:noFill/>
                  </a:ln>
                  <a:solidFill>
                    <a:srgbClr val="10384F"/>
                  </a:solidFill>
                  <a:effectLst/>
                  <a:uLnTx/>
                  <a:uFillTx/>
                  <a:latin typeface="Arial"/>
                  <a:cs typeface="Arial"/>
                </a:rPr>
                <a:t>Number of patients at risk</a:t>
              </a:r>
            </a:p>
          </p:txBody>
        </p:sp>
        <p:sp>
          <p:nvSpPr>
            <p:cNvPr id="33" name="TextBox 62">
              <a:extLst>
                <a:ext uri="{FF2B5EF4-FFF2-40B4-BE49-F238E27FC236}">
                  <a16:creationId xmlns:a16="http://schemas.microsoft.com/office/drawing/2014/main" id="{0E9C902F-773E-F1F4-B009-3D9B46739675}"/>
                </a:ext>
              </a:extLst>
            </p:cNvPr>
            <p:cNvSpPr txBox="1"/>
            <p:nvPr/>
          </p:nvSpPr>
          <p:spPr>
            <a:xfrm>
              <a:off x="4982048"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35" name="TextBox 63">
              <a:extLst>
                <a:ext uri="{FF2B5EF4-FFF2-40B4-BE49-F238E27FC236}">
                  <a16:creationId xmlns:a16="http://schemas.microsoft.com/office/drawing/2014/main" id="{D9F98548-BBDB-902A-2EA6-0B22C054A2BC}"/>
                </a:ext>
              </a:extLst>
            </p:cNvPr>
            <p:cNvSpPr txBox="1"/>
            <p:nvPr/>
          </p:nvSpPr>
          <p:spPr>
            <a:xfrm>
              <a:off x="1494451" y="5694043"/>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364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167</a:t>
              </a:r>
            </a:p>
          </p:txBody>
        </p:sp>
        <p:sp>
          <p:nvSpPr>
            <p:cNvPr id="66" name="TextBox 62">
              <a:extLst>
                <a:ext uri="{FF2B5EF4-FFF2-40B4-BE49-F238E27FC236}">
                  <a16:creationId xmlns:a16="http://schemas.microsoft.com/office/drawing/2014/main" id="{9D60FAAD-FFA0-0620-28AE-151E87853AC8}"/>
                </a:ext>
              </a:extLst>
            </p:cNvPr>
            <p:cNvSpPr txBox="1"/>
            <p:nvPr/>
          </p:nvSpPr>
          <p:spPr>
            <a:xfrm>
              <a:off x="5342250" y="5694122"/>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grpSp>
      <p:grpSp>
        <p:nvGrpSpPr>
          <p:cNvPr id="30" name="Gruppieren 29">
            <a:extLst>
              <a:ext uri="{FF2B5EF4-FFF2-40B4-BE49-F238E27FC236}">
                <a16:creationId xmlns:a16="http://schemas.microsoft.com/office/drawing/2014/main" id="{DD3C20BA-5235-6C60-904C-D8166FAE3387}"/>
              </a:ext>
            </a:extLst>
          </p:cNvPr>
          <p:cNvGrpSpPr/>
          <p:nvPr/>
        </p:nvGrpSpPr>
        <p:grpSpPr>
          <a:xfrm>
            <a:off x="6169369" y="2146841"/>
            <a:ext cx="6006165" cy="3161371"/>
            <a:chOff x="6169369" y="2146841"/>
            <a:chExt cx="6006165" cy="3161371"/>
          </a:xfrm>
        </p:grpSpPr>
        <p:pic>
          <p:nvPicPr>
            <p:cNvPr id="45" name="Grafik 44" descr="Ein Bild, das Screenshot, Reihe, Text enthält.&#10;&#10;KI-generierte Inhalte können fehlerhaft sein.">
              <a:extLst>
                <a:ext uri="{FF2B5EF4-FFF2-40B4-BE49-F238E27FC236}">
                  <a16:creationId xmlns:a16="http://schemas.microsoft.com/office/drawing/2014/main" id="{06BC4242-0F62-588E-6A15-FB8F47845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006" y="2146841"/>
              <a:ext cx="4932000" cy="2919216"/>
            </a:xfrm>
            <a:prstGeom prst="rect">
              <a:avLst/>
            </a:prstGeom>
          </p:spPr>
        </p:pic>
        <p:sp>
          <p:nvSpPr>
            <p:cNvPr id="11" name="TextBox 57">
              <a:extLst>
                <a:ext uri="{FF2B5EF4-FFF2-40B4-BE49-F238E27FC236}">
                  <a16:creationId xmlns:a16="http://schemas.microsoft.com/office/drawing/2014/main" id="{9C648CD1-4CFB-86F7-B500-F56457B40AE7}"/>
                </a:ext>
              </a:extLst>
            </p:cNvPr>
            <p:cNvSpPr txBox="1"/>
            <p:nvPr/>
          </p:nvSpPr>
          <p:spPr>
            <a:xfrm>
              <a:off x="6920409" y="5154324"/>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63" name="TextBox 180">
              <a:extLst>
                <a:ext uri="{FF2B5EF4-FFF2-40B4-BE49-F238E27FC236}">
                  <a16:creationId xmlns:a16="http://schemas.microsoft.com/office/drawing/2014/main" id="{160CAFA0-59F2-60B8-38C8-6915CFD4DB05}"/>
                </a:ext>
              </a:extLst>
            </p:cNvPr>
            <p:cNvSpPr txBox="1">
              <a:spLocks noChangeArrowheads="1"/>
            </p:cNvSpPr>
            <p:nvPr/>
          </p:nvSpPr>
          <p:spPr bwMode="auto">
            <a:xfrm flipH="1">
              <a:off x="9117517" y="2337392"/>
              <a:ext cx="2432185" cy="442035"/>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solidFill>
                    <a:schemeClr val="tx2"/>
                  </a:solidFill>
                  <a:effectLst/>
                  <a:uLnTx/>
                  <a:uFillTx/>
                  <a:latin typeface="Arial" pitchFamily="34" charset="0"/>
                </a:rPr>
                <a:t>Darolutamide + ADT </a:t>
              </a:r>
            </a:p>
            <a:p>
              <a:pPr lvl="0" rtl="0" fontAlgn="base">
                <a:spcBef>
                  <a:spcPct val="0"/>
                </a:spcBef>
                <a:spcAft>
                  <a:spcPct val="0"/>
                </a:spcAft>
                <a:defRPr/>
              </a:pPr>
              <a:r>
                <a:rPr lang="en-us" sz="1200" b="1" i="0" u="none" strike="noStrike" kern="1200" cap="none" spc="0" normalizeH="0" noProof="0" dirty="0">
                  <a:ln>
                    <a:noFill/>
                  </a:ln>
                  <a:solidFill>
                    <a:schemeClr val="tx2"/>
                  </a:solidFill>
                  <a:effectLst/>
                  <a:uLnTx/>
                  <a:uFillTx/>
                  <a:latin typeface="Arial" pitchFamily="34" charset="0"/>
                </a:rPr>
                <a:t>Median NR (95% CI: NR</a:t>
              </a:r>
              <a:r>
                <a:rPr lang="en-us" sz="1200" b="1" dirty="0">
                  <a:solidFill>
                    <a:schemeClr val="tx2"/>
                  </a:solidFill>
                </a:rPr>
                <a:t>–</a:t>
              </a:r>
              <a:r>
                <a:rPr lang="en-us" sz="1200" b="1" i="0" u="none" strike="noStrike" kern="1200" cap="none" spc="0" normalizeH="0" noProof="0" dirty="0">
                  <a:ln>
                    <a:noFill/>
                  </a:ln>
                  <a:solidFill>
                    <a:schemeClr val="tx2"/>
                  </a:solidFill>
                  <a:effectLst/>
                  <a:uLnTx/>
                  <a:uFillTx/>
                  <a:latin typeface="Arial" pitchFamily="34" charset="0"/>
                </a:rPr>
                <a:t>NR)</a:t>
              </a:r>
            </a:p>
          </p:txBody>
        </p:sp>
        <p:sp>
          <p:nvSpPr>
            <p:cNvPr id="64" name="TextBox 180">
              <a:extLst>
                <a:ext uri="{FF2B5EF4-FFF2-40B4-BE49-F238E27FC236}">
                  <a16:creationId xmlns:a16="http://schemas.microsoft.com/office/drawing/2014/main" id="{DE49275F-417E-120B-73F9-90B0C2F0EFF8}"/>
                </a:ext>
              </a:extLst>
            </p:cNvPr>
            <p:cNvSpPr txBox="1">
              <a:spLocks noChangeArrowheads="1"/>
            </p:cNvSpPr>
            <p:nvPr/>
          </p:nvSpPr>
          <p:spPr bwMode="auto">
            <a:xfrm flipH="1">
              <a:off x="9175045" y="3938542"/>
              <a:ext cx="3000489" cy="442035"/>
            </a:xfrm>
            <a:prstGeom prst="rect">
              <a:avLst/>
            </a:prstGeom>
            <a:solidFill>
              <a:schemeClr val="bg1"/>
            </a:solidFill>
            <a:ln w="12700">
              <a:solidFill>
                <a:schemeClr val="accent2"/>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rPr>
                <a:t>Placebo + ADT </a:t>
              </a:r>
            </a:p>
            <a:p>
              <a:pPr lvl="0" rtl="0" fontAlgn="base">
                <a:spcBef>
                  <a:spcPct val="0"/>
                </a:spcBef>
                <a:spcAft>
                  <a:spcPct val="0"/>
                </a:spcAft>
                <a:defRPr/>
              </a:pPr>
              <a:r>
                <a:rPr lang="en-us" sz="1200" b="1" i="0" u="none" strike="noStrike" kern="1200" cap="none" spc="0" normalizeH="0" noProof="0">
                  <a:ln>
                    <a:noFill/>
                  </a:ln>
                  <a:solidFill>
                    <a:schemeClr val="accent2"/>
                  </a:solidFill>
                  <a:effectLst/>
                  <a:uLnTx/>
                  <a:uFillTx/>
                  <a:latin typeface="Arial" pitchFamily="34" charset="0"/>
                </a:rPr>
                <a:t>Median 29.9 months (95% CI: 29.7</a:t>
              </a:r>
              <a:r>
                <a:rPr lang="en-us" sz="1200" b="1">
                  <a:solidFill>
                    <a:schemeClr val="accent2"/>
                  </a:solidFill>
                </a:rPr>
                <a:t>–</a:t>
              </a:r>
              <a:r>
                <a:rPr lang="en-us" sz="1200" b="1" i="0" u="none" strike="noStrike" kern="1200" cap="none" spc="0" normalizeH="0" noProof="0">
                  <a:ln>
                    <a:noFill/>
                  </a:ln>
                  <a:solidFill>
                    <a:schemeClr val="accent2"/>
                  </a:solidFill>
                  <a:effectLst/>
                  <a:uLnTx/>
                  <a:uFillTx/>
                  <a:latin typeface="Arial" pitchFamily="34" charset="0"/>
                </a:rPr>
                <a:t>NR)</a:t>
              </a:r>
            </a:p>
          </p:txBody>
        </p:sp>
        <p:sp>
          <p:nvSpPr>
            <p:cNvPr id="65" name="TextBox 180">
              <a:extLst>
                <a:ext uri="{FF2B5EF4-FFF2-40B4-BE49-F238E27FC236}">
                  <a16:creationId xmlns:a16="http://schemas.microsoft.com/office/drawing/2014/main" id="{09C6FBB4-45F4-F13F-2708-14603DC0C2E4}"/>
                </a:ext>
              </a:extLst>
            </p:cNvPr>
            <p:cNvSpPr txBox="1">
              <a:spLocks noChangeArrowheads="1"/>
            </p:cNvSpPr>
            <p:nvPr/>
          </p:nvSpPr>
          <p:spPr bwMode="auto">
            <a:xfrm flipH="1">
              <a:off x="6779225" y="4379347"/>
              <a:ext cx="1359141"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lvl="0" rtl="0" fontAlgn="base">
                <a:spcBef>
                  <a:spcPct val="0"/>
                </a:spcBef>
                <a:spcAft>
                  <a:spcPct val="0"/>
                </a:spcAft>
                <a:defRPr/>
              </a:pPr>
              <a:r>
                <a:rPr lang="en-us" sz="1100" b="1" i="0" u="none" strike="noStrike" kern="1200" cap="none" spc="0" normalizeH="0" noProof="0" dirty="0">
                  <a:ln>
                    <a:noFill/>
                  </a:ln>
                  <a:effectLst/>
                  <a:uLnTx/>
                  <a:uFillTx/>
                  <a:latin typeface="Arial" pitchFamily="34" charset="0"/>
                </a:rPr>
                <a:t>HR</a:t>
              </a:r>
              <a:r>
                <a:rPr lang="en-us" sz="1100" b="0" i="0" u="none" strike="noStrike" kern="1200" cap="none" spc="0" normalizeH="0" noProof="0" dirty="0">
                  <a:ln>
                    <a:noFill/>
                  </a:ln>
                  <a:effectLst/>
                  <a:uLnTx/>
                  <a:uFillTx/>
                  <a:latin typeface="Arial" pitchFamily="34" charset="0"/>
                </a:rPr>
                <a:t> </a:t>
              </a:r>
              <a:r>
                <a:rPr lang="en-us" sz="1100" b="1" i="0" u="none" strike="noStrike" kern="1200" cap="none" spc="0" normalizeH="0" noProof="0" dirty="0">
                  <a:ln>
                    <a:noFill/>
                  </a:ln>
                  <a:effectLst/>
                  <a:uLnTx/>
                  <a:uFillTx/>
                  <a:latin typeface="Arial" pitchFamily="34" charset="0"/>
                </a:rPr>
                <a:t>0.72</a:t>
              </a:r>
              <a:br>
                <a:rPr kumimoji="0" lang="pl-PL" sz="1100" b="1" i="0" u="none" strike="noStrike" kern="1200" cap="none" spc="0" normalizeH="0" baseline="0" noProof="0" dirty="0">
                  <a:ln>
                    <a:noFill/>
                  </a:ln>
                  <a:effectLst/>
                  <a:uLnTx/>
                  <a:uFillTx/>
                  <a:latin typeface="Arial" pitchFamily="34" charset="0"/>
                </a:rPr>
              </a:br>
              <a:r>
                <a:rPr lang="en-us" sz="1100" b="1" i="0" u="none" strike="noStrike" kern="1200" cap="none" spc="0" normalizeH="0" noProof="0" dirty="0">
                  <a:ln>
                    <a:noFill/>
                  </a:ln>
                  <a:effectLst/>
                  <a:uLnTx/>
                  <a:uFillTx/>
                  <a:latin typeface="Arial" pitchFamily="34" charset="0"/>
                </a:rPr>
                <a:t>(95% CI: 0.54</a:t>
              </a:r>
              <a:r>
                <a:rPr lang="en-us" sz="1100" b="1" dirty="0"/>
                <a:t>–</a:t>
              </a:r>
              <a:r>
                <a:rPr lang="en-us" sz="1100" b="1" i="0" u="none" strike="noStrike" kern="1200" cap="none" spc="0" normalizeH="0" noProof="0" dirty="0">
                  <a:ln>
                    <a:noFill/>
                  </a:ln>
                  <a:effectLst/>
                  <a:uLnTx/>
                  <a:uFillTx/>
                  <a:latin typeface="Arial" pitchFamily="34" charset="0"/>
                </a:rPr>
                <a:t>0.96)</a:t>
              </a:r>
            </a:p>
          </p:txBody>
        </p:sp>
        <p:sp>
          <p:nvSpPr>
            <p:cNvPr id="10" name="TextBox 57">
              <a:extLst>
                <a:ext uri="{FF2B5EF4-FFF2-40B4-BE49-F238E27FC236}">
                  <a16:creationId xmlns:a16="http://schemas.microsoft.com/office/drawing/2014/main" id="{EEC5EABD-D3D5-DB64-D96D-43D0C1AF4567}"/>
                </a:ext>
              </a:extLst>
            </p:cNvPr>
            <p:cNvSpPr txBox="1"/>
            <p:nvPr/>
          </p:nvSpPr>
          <p:spPr>
            <a:xfrm rot="16200000">
              <a:off x="5263853" y="3485751"/>
              <a:ext cx="1964919"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grpSp>
      <p:sp>
        <p:nvSpPr>
          <p:cNvPr id="3" name="Freihandform: Form 2">
            <a:extLst>
              <a:ext uri="{FF2B5EF4-FFF2-40B4-BE49-F238E27FC236}">
                <a16:creationId xmlns:a16="http://schemas.microsoft.com/office/drawing/2014/main" id="{8C4B824B-0DDD-7D1A-79B0-56E56A9CC5BA}"/>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Secondary endpoints</a:t>
            </a:r>
          </a:p>
        </p:txBody>
      </p:sp>
    </p:spTree>
    <p:extLst>
      <p:ext uri="{BB962C8B-B14F-4D97-AF65-F5344CB8AC3E}">
        <p14:creationId xmlns:p14="http://schemas.microsoft.com/office/powerpoint/2010/main" val="215217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9605F-C332-F219-8C2F-9C25C45B1B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79E2F9-F840-47C2-938B-133F97FCD06D}"/>
              </a:ext>
            </a:extLst>
          </p:cNvPr>
          <p:cNvSpPr>
            <a:spLocks noGrp="1"/>
          </p:cNvSpPr>
          <p:nvPr>
            <p:ph type="title"/>
          </p:nvPr>
        </p:nvSpPr>
        <p:spPr/>
        <p:txBody>
          <a:bodyPr rtlCol="0" anchor="ctr"/>
          <a:lstStyle/>
          <a:p>
            <a:pPr rtl="0"/>
            <a:r>
              <a:rPr lang="en-us" dirty="0">
                <a:solidFill>
                  <a:srgbClr val="FFFFFF"/>
                </a:solidFill>
                <a:latin typeface="Arial"/>
              </a:rPr>
              <a:t>ARANOTE:</a:t>
            </a:r>
            <a:r>
              <a:rPr lang="en-us" dirty="0">
                <a:cs typeface="Futura"/>
              </a:rPr>
              <a:t> PSA Response</a:t>
            </a:r>
            <a:endParaRPr lang="de-DE" dirty="0"/>
          </a:p>
        </p:txBody>
      </p:sp>
      <p:sp>
        <p:nvSpPr>
          <p:cNvPr id="4" name="Fußzeilenplatzhalter 3">
            <a:extLst>
              <a:ext uri="{FF2B5EF4-FFF2-40B4-BE49-F238E27FC236}">
                <a16:creationId xmlns:a16="http://schemas.microsoft.com/office/drawing/2014/main" id="{B18FB80E-D6E7-BFAF-5EDD-0EBB3A69A33D}"/>
              </a:ext>
            </a:extLst>
          </p:cNvPr>
          <p:cNvSpPr>
            <a:spLocks noGrp="1"/>
          </p:cNvSpPr>
          <p:nvPr>
            <p:ph type="ftr" sz="quarter" idx="3"/>
          </p:nvPr>
        </p:nvSpPr>
        <p:spPr>
          <a:xfrm>
            <a:off x="245807" y="6168149"/>
            <a:ext cx="11460058" cy="629040"/>
          </a:xfrm>
        </p:spPr>
        <p:txBody>
          <a:bodyPr rtlCol="0"/>
          <a:lstStyle/>
          <a:p>
            <a:r>
              <a:rPr lang="en-us" dirty="0"/>
              <a:t>PSA, prostate-specific antigen; NR, not reached; ADT, androgen deprivation therapy</a:t>
            </a:r>
            <a:endParaRPr lang="en-US" dirty="0"/>
          </a:p>
          <a:p>
            <a:endParaRPr lang="en-US" dirty="0"/>
          </a:p>
          <a:p>
            <a:r>
              <a:rPr lang="en-US" dirty="0"/>
              <a:t>Saad F, et al. J Clin </a:t>
            </a:r>
            <a:r>
              <a:rPr lang="en-US" dirty="0" err="1"/>
              <a:t>Onc</a:t>
            </a:r>
            <a:r>
              <a:rPr lang="en-US" dirty="0"/>
              <a:t> 2024; 42:4271-4281</a:t>
            </a:r>
            <a:endParaRPr lang="fr-FR" dirty="0"/>
          </a:p>
        </p:txBody>
      </p:sp>
      <p:sp>
        <p:nvSpPr>
          <p:cNvPr id="7" name="TextBox 7">
            <a:extLst>
              <a:ext uri="{FF2B5EF4-FFF2-40B4-BE49-F238E27FC236}">
                <a16:creationId xmlns:a16="http://schemas.microsoft.com/office/drawing/2014/main" id="{2F489BDC-C9F9-7086-28C4-20EFF1AF9969}"/>
              </a:ext>
            </a:extLst>
          </p:cNvPr>
          <p:cNvSpPr txBox="1"/>
          <p:nvPr/>
        </p:nvSpPr>
        <p:spPr bwMode="gray">
          <a:xfrm>
            <a:off x="6463942" y="1401394"/>
            <a:ext cx="2678228" cy="55399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i="0" u="none" strike="noStrike" kern="1200" cap="none" spc="0" normalizeH="0" noProof="0" dirty="0">
                <a:ln>
                  <a:noFill/>
                </a:ln>
                <a:effectLst/>
                <a:uLnTx/>
                <a:uFillTx/>
                <a:latin typeface="Arial"/>
                <a:cs typeface="Arial"/>
              </a:rPr>
              <a:t>Time until </a:t>
            </a:r>
            <a:r>
              <a:rPr lang="en-us" dirty="0">
                <a:latin typeface="Arial"/>
                <a:cs typeface="Arial"/>
              </a:rPr>
              <a:t>PSA progress</a:t>
            </a:r>
            <a:endParaRPr lang="de-DE" i="0" u="none" strike="noStrike" kern="1200" cap="none" spc="0" normalizeH="0" baseline="0" noProof="0" dirty="0">
              <a:ln>
                <a:noFill/>
              </a:ln>
              <a:effectLst/>
              <a:uLnTx/>
              <a:uFillTx/>
              <a:latin typeface="Arial"/>
              <a:cs typeface="Arial"/>
            </a:endParaRPr>
          </a:p>
        </p:txBody>
      </p:sp>
      <p:grpSp>
        <p:nvGrpSpPr>
          <p:cNvPr id="13" name="Gruppieren 12">
            <a:extLst>
              <a:ext uri="{FF2B5EF4-FFF2-40B4-BE49-F238E27FC236}">
                <a16:creationId xmlns:a16="http://schemas.microsoft.com/office/drawing/2014/main" id="{C4E15555-961D-F6CD-6A75-7B20EFE1F193}"/>
              </a:ext>
            </a:extLst>
          </p:cNvPr>
          <p:cNvGrpSpPr/>
          <p:nvPr/>
        </p:nvGrpSpPr>
        <p:grpSpPr>
          <a:xfrm>
            <a:off x="5978928" y="5381837"/>
            <a:ext cx="5741440" cy="666873"/>
            <a:chOff x="5978928" y="5381837"/>
            <a:chExt cx="5741440" cy="666873"/>
          </a:xfrm>
        </p:grpSpPr>
        <p:sp>
          <p:nvSpPr>
            <p:cNvPr id="39" name="Line 30">
              <a:extLst>
                <a:ext uri="{FF2B5EF4-FFF2-40B4-BE49-F238E27FC236}">
                  <a16:creationId xmlns:a16="http://schemas.microsoft.com/office/drawing/2014/main" id="{20C5C467-5451-4166-40BD-2B62823C99F6}"/>
                </a:ext>
              </a:extLst>
            </p:cNvPr>
            <p:cNvSpPr>
              <a:spLocks noChangeShapeType="1"/>
            </p:cNvSpPr>
            <p:nvPr/>
          </p:nvSpPr>
          <p:spPr bwMode="auto">
            <a:xfrm>
              <a:off x="6732102" y="5601864"/>
              <a:ext cx="493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0" name="Line 31">
              <a:extLst>
                <a:ext uri="{FF2B5EF4-FFF2-40B4-BE49-F238E27FC236}">
                  <a16:creationId xmlns:a16="http://schemas.microsoft.com/office/drawing/2014/main" id="{9DA41758-8639-7B85-2A4E-1A42412564A8}"/>
                </a:ext>
              </a:extLst>
            </p:cNvPr>
            <p:cNvSpPr>
              <a:spLocks noChangeShapeType="1"/>
            </p:cNvSpPr>
            <p:nvPr/>
          </p:nvSpPr>
          <p:spPr bwMode="auto">
            <a:xfrm>
              <a:off x="6732102" y="6048710"/>
              <a:ext cx="493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1" name="TextBox 62">
              <a:extLst>
                <a:ext uri="{FF2B5EF4-FFF2-40B4-BE49-F238E27FC236}">
                  <a16:creationId xmlns:a16="http://schemas.microsoft.com/office/drawing/2014/main" id="{C4EF20F1-BCE2-BFBB-E7A5-10C9B4C5CFBA}"/>
                </a:ext>
              </a:extLst>
            </p:cNvPr>
            <p:cNvSpPr txBox="1"/>
            <p:nvPr/>
          </p:nvSpPr>
          <p:spPr>
            <a:xfrm>
              <a:off x="6754753"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223</a:t>
              </a:r>
            </a:p>
          </p:txBody>
        </p:sp>
        <p:sp>
          <p:nvSpPr>
            <p:cNvPr id="42" name="TextBox 63">
              <a:extLst>
                <a:ext uri="{FF2B5EF4-FFF2-40B4-BE49-F238E27FC236}">
                  <a16:creationId xmlns:a16="http://schemas.microsoft.com/office/drawing/2014/main" id="{FACBAFD6-F228-17D4-ABD3-A5446806AC47}"/>
                </a:ext>
              </a:extLst>
            </p:cNvPr>
            <p:cNvSpPr txBox="1"/>
            <p:nvPr/>
          </p:nvSpPr>
          <p:spPr>
            <a:xfrm>
              <a:off x="7102382"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408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195</a:t>
              </a:r>
            </a:p>
          </p:txBody>
        </p:sp>
        <p:sp>
          <p:nvSpPr>
            <p:cNvPr id="44" name="TextBox 65">
              <a:extLst>
                <a:ext uri="{FF2B5EF4-FFF2-40B4-BE49-F238E27FC236}">
                  <a16:creationId xmlns:a16="http://schemas.microsoft.com/office/drawing/2014/main" id="{029F87C9-D4E2-3239-C1E7-387A58D01517}"/>
                </a:ext>
              </a:extLst>
            </p:cNvPr>
            <p:cNvSpPr txBox="1"/>
            <p:nvPr/>
          </p:nvSpPr>
          <p:spPr>
            <a:xfrm>
              <a:off x="7810865"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330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130</a:t>
              </a:r>
            </a:p>
          </p:txBody>
        </p:sp>
        <p:sp>
          <p:nvSpPr>
            <p:cNvPr id="46" name="TextBox 67">
              <a:extLst>
                <a:ext uri="{FF2B5EF4-FFF2-40B4-BE49-F238E27FC236}">
                  <a16:creationId xmlns:a16="http://schemas.microsoft.com/office/drawing/2014/main" id="{A729ED84-5902-FE9F-5595-8651FF6D71F5}"/>
                </a:ext>
              </a:extLst>
            </p:cNvPr>
            <p:cNvSpPr txBox="1"/>
            <p:nvPr/>
          </p:nvSpPr>
          <p:spPr>
            <a:xfrm>
              <a:off x="8179394" y="569077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301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102</a:t>
              </a:r>
            </a:p>
          </p:txBody>
        </p:sp>
        <p:sp>
          <p:nvSpPr>
            <p:cNvPr id="47" name="TextBox 68">
              <a:extLst>
                <a:ext uri="{FF2B5EF4-FFF2-40B4-BE49-F238E27FC236}">
                  <a16:creationId xmlns:a16="http://schemas.microsoft.com/office/drawing/2014/main" id="{8CA7E12A-DF83-0A03-623D-37402C0A71F6}"/>
                </a:ext>
              </a:extLst>
            </p:cNvPr>
            <p:cNvSpPr txBox="1"/>
            <p:nvPr/>
          </p:nvSpPr>
          <p:spPr>
            <a:xfrm>
              <a:off x="8523636"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280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81</a:t>
              </a:r>
            </a:p>
          </p:txBody>
        </p:sp>
        <p:sp>
          <p:nvSpPr>
            <p:cNvPr id="49" name="TextBox 70">
              <a:extLst>
                <a:ext uri="{FF2B5EF4-FFF2-40B4-BE49-F238E27FC236}">
                  <a16:creationId xmlns:a16="http://schemas.microsoft.com/office/drawing/2014/main" id="{3F18BC34-43D3-5197-54D4-8A64EABEF6F6}"/>
                </a:ext>
              </a:extLst>
            </p:cNvPr>
            <p:cNvSpPr txBox="1"/>
            <p:nvPr/>
          </p:nvSpPr>
          <p:spPr>
            <a:xfrm>
              <a:off x="891790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256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67</a:t>
              </a:r>
            </a:p>
          </p:txBody>
        </p:sp>
        <p:sp>
          <p:nvSpPr>
            <p:cNvPr id="50" name="TextBox 71">
              <a:extLst>
                <a:ext uri="{FF2B5EF4-FFF2-40B4-BE49-F238E27FC236}">
                  <a16:creationId xmlns:a16="http://schemas.microsoft.com/office/drawing/2014/main" id="{E1535297-3308-3A75-5A93-1F59EEAAC328}"/>
                </a:ext>
              </a:extLst>
            </p:cNvPr>
            <p:cNvSpPr txBox="1"/>
            <p:nvPr/>
          </p:nvSpPr>
          <p:spPr>
            <a:xfrm>
              <a:off x="922883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220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54</a:t>
              </a:r>
            </a:p>
          </p:txBody>
        </p:sp>
        <p:sp>
          <p:nvSpPr>
            <p:cNvPr id="52" name="TextBox 73">
              <a:extLst>
                <a:ext uri="{FF2B5EF4-FFF2-40B4-BE49-F238E27FC236}">
                  <a16:creationId xmlns:a16="http://schemas.microsoft.com/office/drawing/2014/main" id="{7FC48571-961B-ED04-9AD3-9C2AD1412C64}"/>
                </a:ext>
              </a:extLst>
            </p:cNvPr>
            <p:cNvSpPr txBox="1"/>
            <p:nvPr/>
          </p:nvSpPr>
          <p:spPr>
            <a:xfrm>
              <a:off x="9579007"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158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36</a:t>
              </a:r>
            </a:p>
          </p:txBody>
        </p:sp>
        <p:sp>
          <p:nvSpPr>
            <p:cNvPr id="53" name="TextBox 74">
              <a:extLst>
                <a:ext uri="{FF2B5EF4-FFF2-40B4-BE49-F238E27FC236}">
                  <a16:creationId xmlns:a16="http://schemas.microsoft.com/office/drawing/2014/main" id="{B95AD324-63BC-5E6F-79B1-2EA3418A47AE}"/>
                </a:ext>
              </a:extLst>
            </p:cNvPr>
            <p:cNvSpPr txBox="1"/>
            <p:nvPr/>
          </p:nvSpPr>
          <p:spPr>
            <a:xfrm>
              <a:off x="9925335" y="569077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95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20</a:t>
              </a:r>
            </a:p>
          </p:txBody>
        </p:sp>
        <p:sp>
          <p:nvSpPr>
            <p:cNvPr id="54" name="TextBox 75">
              <a:extLst>
                <a:ext uri="{FF2B5EF4-FFF2-40B4-BE49-F238E27FC236}">
                  <a16:creationId xmlns:a16="http://schemas.microsoft.com/office/drawing/2014/main" id="{F1FBB880-7083-A9EF-8D99-E57CD0739ADF}"/>
                </a:ext>
              </a:extLst>
            </p:cNvPr>
            <p:cNvSpPr txBox="1"/>
            <p:nvPr/>
          </p:nvSpPr>
          <p:spPr>
            <a:xfrm>
              <a:off x="5978928" y="5677142"/>
              <a:ext cx="737089"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Darolutamide</a:t>
              </a:r>
              <a:endParaRPr kumimoji="0" lang="de-DE" sz="1000" b="0" i="0" u="none" strike="noStrike" kern="1200" cap="none" spc="0" normalizeH="0" baseline="0" noProof="0">
                <a:ln>
                  <a:noFill/>
                </a:ln>
                <a:solidFill>
                  <a:srgbClr val="0091DF"/>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Placebo</a:t>
              </a:r>
            </a:p>
          </p:txBody>
        </p:sp>
        <p:sp>
          <p:nvSpPr>
            <p:cNvPr id="55" name="TextBox 58">
              <a:extLst>
                <a:ext uri="{FF2B5EF4-FFF2-40B4-BE49-F238E27FC236}">
                  <a16:creationId xmlns:a16="http://schemas.microsoft.com/office/drawing/2014/main" id="{FC684978-36B0-A843-C42F-0AF6D4C5F9E1}"/>
                </a:ext>
              </a:extLst>
            </p:cNvPr>
            <p:cNvSpPr txBox="1"/>
            <p:nvPr/>
          </p:nvSpPr>
          <p:spPr>
            <a:xfrm>
              <a:off x="6024571" y="538183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 at risk</a:t>
              </a:r>
            </a:p>
          </p:txBody>
        </p:sp>
        <p:sp>
          <p:nvSpPr>
            <p:cNvPr id="56" name="TextBox 62">
              <a:extLst>
                <a:ext uri="{FF2B5EF4-FFF2-40B4-BE49-F238E27FC236}">
                  <a16:creationId xmlns:a16="http://schemas.microsoft.com/office/drawing/2014/main" id="{4C516FA8-20BE-72A9-DC1C-8E0E8A7E1CBE}"/>
                </a:ext>
              </a:extLst>
            </p:cNvPr>
            <p:cNvSpPr txBox="1"/>
            <p:nvPr/>
          </p:nvSpPr>
          <p:spPr>
            <a:xfrm>
              <a:off x="10273798"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48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9</a:t>
              </a:r>
            </a:p>
          </p:txBody>
        </p:sp>
        <p:sp>
          <p:nvSpPr>
            <p:cNvPr id="58" name="TextBox 62">
              <a:extLst>
                <a:ext uri="{FF2B5EF4-FFF2-40B4-BE49-F238E27FC236}">
                  <a16:creationId xmlns:a16="http://schemas.microsoft.com/office/drawing/2014/main" id="{6934AC53-877C-C2F1-E7BE-076F7FF1502A}"/>
                </a:ext>
              </a:extLst>
            </p:cNvPr>
            <p:cNvSpPr txBox="1"/>
            <p:nvPr/>
          </p:nvSpPr>
          <p:spPr>
            <a:xfrm>
              <a:off x="10609774"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12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2</a:t>
              </a:r>
            </a:p>
          </p:txBody>
        </p:sp>
        <p:sp>
          <p:nvSpPr>
            <p:cNvPr id="60" name="TextBox 62">
              <a:extLst>
                <a:ext uri="{FF2B5EF4-FFF2-40B4-BE49-F238E27FC236}">
                  <a16:creationId xmlns:a16="http://schemas.microsoft.com/office/drawing/2014/main" id="{91BFF458-AB00-F5C9-85B7-F21F9AE25606}"/>
                </a:ext>
              </a:extLst>
            </p:cNvPr>
            <p:cNvSpPr txBox="1"/>
            <p:nvPr/>
          </p:nvSpPr>
          <p:spPr>
            <a:xfrm>
              <a:off x="10968555"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61" name="TextBox 62">
              <a:extLst>
                <a:ext uri="{FF2B5EF4-FFF2-40B4-BE49-F238E27FC236}">
                  <a16:creationId xmlns:a16="http://schemas.microsoft.com/office/drawing/2014/main" id="{0D6FAC55-D4C1-05C8-34AF-E155E4654441}"/>
                </a:ext>
              </a:extLst>
            </p:cNvPr>
            <p:cNvSpPr txBox="1"/>
            <p:nvPr/>
          </p:nvSpPr>
          <p:spPr>
            <a:xfrm>
              <a:off x="11321148" y="569077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0</a:t>
              </a:r>
            </a:p>
          </p:txBody>
        </p:sp>
        <p:sp>
          <p:nvSpPr>
            <p:cNvPr id="62" name="TextBox 63">
              <a:extLst>
                <a:ext uri="{FF2B5EF4-FFF2-40B4-BE49-F238E27FC236}">
                  <a16:creationId xmlns:a16="http://schemas.microsoft.com/office/drawing/2014/main" id="{EA49CC2A-CB28-150D-F714-FBAC2C6F45DC}"/>
                </a:ext>
              </a:extLst>
            </p:cNvPr>
            <p:cNvSpPr txBox="1"/>
            <p:nvPr/>
          </p:nvSpPr>
          <p:spPr>
            <a:xfrm>
              <a:off x="7472691" y="5694043"/>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0091DF"/>
                  </a:solidFill>
                  <a:latin typeface="Arial"/>
                  <a:cs typeface="Arial"/>
                </a:rPr>
                <a:t>357</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77787B"/>
                  </a:solidFill>
                  <a:latin typeface="Arial"/>
                  <a:cs typeface="Arial"/>
                </a:rPr>
                <a:t>158</a:t>
              </a:r>
            </a:p>
          </p:txBody>
        </p:sp>
      </p:grpSp>
      <p:grpSp>
        <p:nvGrpSpPr>
          <p:cNvPr id="14" name="Gruppieren 13">
            <a:extLst>
              <a:ext uri="{FF2B5EF4-FFF2-40B4-BE49-F238E27FC236}">
                <a16:creationId xmlns:a16="http://schemas.microsoft.com/office/drawing/2014/main" id="{E1C38B25-0337-FFE4-C087-EABCAED362B7}"/>
              </a:ext>
            </a:extLst>
          </p:cNvPr>
          <p:cNvGrpSpPr/>
          <p:nvPr/>
        </p:nvGrpSpPr>
        <p:grpSpPr>
          <a:xfrm>
            <a:off x="6169369" y="2079651"/>
            <a:ext cx="5771449" cy="3228561"/>
            <a:chOff x="6169369" y="2079651"/>
            <a:chExt cx="5771449" cy="3228561"/>
          </a:xfrm>
        </p:grpSpPr>
        <p:pic>
          <p:nvPicPr>
            <p:cNvPr id="31" name="Grafik 30" descr="Ein Bild, das Karte, Screenshot, Text enthält.&#10;&#10;KI-generierte Inhalte können fehlerhaft sein.">
              <a:extLst>
                <a:ext uri="{FF2B5EF4-FFF2-40B4-BE49-F238E27FC236}">
                  <a16:creationId xmlns:a16="http://schemas.microsoft.com/office/drawing/2014/main" id="{65C0927F-CA3D-3962-6D02-D0F4356D5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683" y="2079651"/>
              <a:ext cx="5618820" cy="3160586"/>
            </a:xfrm>
            <a:prstGeom prst="rect">
              <a:avLst/>
            </a:prstGeom>
          </p:spPr>
        </p:pic>
        <p:sp>
          <p:nvSpPr>
            <p:cNvPr id="11" name="TextBox 57">
              <a:extLst>
                <a:ext uri="{FF2B5EF4-FFF2-40B4-BE49-F238E27FC236}">
                  <a16:creationId xmlns:a16="http://schemas.microsoft.com/office/drawing/2014/main" id="{B9A3A1CD-0CA3-23AD-9F01-F07562D5B3F9}"/>
                </a:ext>
              </a:extLst>
            </p:cNvPr>
            <p:cNvSpPr txBox="1"/>
            <p:nvPr/>
          </p:nvSpPr>
          <p:spPr>
            <a:xfrm>
              <a:off x="6920409" y="5154324"/>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dirty="0">
                  <a:ln>
                    <a:noFill/>
                  </a:ln>
                  <a:solidFill>
                    <a:srgbClr val="77787B"/>
                  </a:solidFill>
                  <a:effectLst/>
                  <a:uLnTx/>
                  <a:uFillTx/>
                  <a:latin typeface="Arial"/>
                  <a:cs typeface="Arial"/>
                </a:rPr>
                <a:t>Time from randomization, months</a:t>
              </a:r>
            </a:p>
          </p:txBody>
        </p:sp>
        <p:sp>
          <p:nvSpPr>
            <p:cNvPr id="63" name="TextBox 180">
              <a:extLst>
                <a:ext uri="{FF2B5EF4-FFF2-40B4-BE49-F238E27FC236}">
                  <a16:creationId xmlns:a16="http://schemas.microsoft.com/office/drawing/2014/main" id="{7EFECEB9-AB0B-DC09-0625-6383624A7733}"/>
                </a:ext>
              </a:extLst>
            </p:cNvPr>
            <p:cNvSpPr txBox="1">
              <a:spLocks noChangeArrowheads="1"/>
            </p:cNvSpPr>
            <p:nvPr/>
          </p:nvSpPr>
          <p:spPr bwMode="auto">
            <a:xfrm flipH="1">
              <a:off x="9382767" y="2235608"/>
              <a:ext cx="2432185" cy="442035"/>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dirty="0">
                  <a:ln>
                    <a:noFill/>
                  </a:ln>
                  <a:solidFill>
                    <a:schemeClr val="tx2"/>
                  </a:solidFill>
                  <a:effectLst/>
                  <a:uLnTx/>
                  <a:uFillTx/>
                  <a:latin typeface="Arial" pitchFamily="34" charset="0"/>
                </a:rPr>
                <a:t>Darolutamide + ADT </a:t>
              </a:r>
            </a:p>
            <a:p>
              <a:pPr lvl="0" rtl="0" fontAlgn="base">
                <a:spcBef>
                  <a:spcPct val="0"/>
                </a:spcBef>
                <a:spcAft>
                  <a:spcPct val="0"/>
                </a:spcAft>
                <a:defRPr/>
              </a:pPr>
              <a:r>
                <a:rPr lang="en-us" sz="1200" b="1" i="0" u="none" strike="noStrike" kern="1200" cap="none" spc="0" normalizeH="0" noProof="0" dirty="0">
                  <a:ln>
                    <a:noFill/>
                  </a:ln>
                  <a:solidFill>
                    <a:schemeClr val="tx2"/>
                  </a:solidFill>
                  <a:effectLst/>
                  <a:uLnTx/>
                  <a:uFillTx/>
                  <a:latin typeface="Arial" pitchFamily="34" charset="0"/>
                </a:rPr>
                <a:t>Median NR (95% CI: NR</a:t>
              </a:r>
              <a:r>
                <a:rPr lang="en-us" sz="1200" b="1" dirty="0">
                  <a:solidFill>
                    <a:schemeClr val="tx2"/>
                  </a:solidFill>
                </a:rPr>
                <a:t>–</a:t>
              </a:r>
              <a:r>
                <a:rPr lang="en-us" sz="1200" b="1" i="0" u="none" strike="noStrike" kern="1200" cap="none" spc="0" normalizeH="0" noProof="0" dirty="0">
                  <a:ln>
                    <a:noFill/>
                  </a:ln>
                  <a:solidFill>
                    <a:schemeClr val="tx2"/>
                  </a:solidFill>
                  <a:effectLst/>
                  <a:uLnTx/>
                  <a:uFillTx/>
                  <a:latin typeface="Arial" pitchFamily="34" charset="0"/>
                </a:rPr>
                <a:t>NR)</a:t>
              </a:r>
            </a:p>
          </p:txBody>
        </p:sp>
        <p:sp>
          <p:nvSpPr>
            <p:cNvPr id="64" name="TextBox 180">
              <a:extLst>
                <a:ext uri="{FF2B5EF4-FFF2-40B4-BE49-F238E27FC236}">
                  <a16:creationId xmlns:a16="http://schemas.microsoft.com/office/drawing/2014/main" id="{CC683CEB-FABC-6E12-6083-ACAC77065946}"/>
                </a:ext>
              </a:extLst>
            </p:cNvPr>
            <p:cNvSpPr txBox="1">
              <a:spLocks noChangeArrowheads="1"/>
            </p:cNvSpPr>
            <p:nvPr/>
          </p:nvSpPr>
          <p:spPr bwMode="auto">
            <a:xfrm flipH="1">
              <a:off x="8852266" y="4117186"/>
              <a:ext cx="3088552" cy="442035"/>
            </a:xfrm>
            <a:prstGeom prst="rect">
              <a:avLst/>
            </a:prstGeom>
            <a:solidFill>
              <a:schemeClr val="bg1"/>
            </a:solidFill>
            <a:ln w="12700">
              <a:solidFill>
                <a:schemeClr val="accent2"/>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rPr>
                <a:t>Placebo + ADT </a:t>
              </a:r>
            </a:p>
            <a:p>
              <a:pPr lvl="0" rtl="0" fontAlgn="base">
                <a:spcBef>
                  <a:spcPct val="0"/>
                </a:spcBef>
                <a:spcAft>
                  <a:spcPct val="0"/>
                </a:spcAft>
                <a:defRPr/>
              </a:pPr>
              <a:r>
                <a:rPr lang="en-us" sz="1200" b="1" i="0" u="none" strike="noStrike" kern="1200" cap="none" spc="0" normalizeH="0" noProof="0">
                  <a:ln>
                    <a:noFill/>
                  </a:ln>
                  <a:solidFill>
                    <a:schemeClr val="accent2"/>
                  </a:solidFill>
                  <a:effectLst/>
                  <a:uLnTx/>
                  <a:uFillTx/>
                  <a:latin typeface="Arial" pitchFamily="34" charset="0"/>
                </a:rPr>
                <a:t>Median 16.8 months (95% CI: 13.9</a:t>
              </a:r>
              <a:r>
                <a:rPr lang="en-us" sz="1200" b="1">
                  <a:solidFill>
                    <a:schemeClr val="accent2"/>
                  </a:solidFill>
                </a:rPr>
                <a:t>–2</a:t>
              </a:r>
              <a:r>
                <a:rPr lang="en-us" sz="1200" b="1" i="0" u="none" strike="noStrike" kern="1200" cap="none" spc="0" normalizeH="0" noProof="0">
                  <a:ln>
                    <a:noFill/>
                  </a:ln>
                  <a:solidFill>
                    <a:schemeClr val="accent2"/>
                  </a:solidFill>
                  <a:effectLst/>
                  <a:uLnTx/>
                  <a:uFillTx/>
                  <a:latin typeface="Arial" pitchFamily="34" charset="0"/>
                </a:rPr>
                <a:t>0.1)</a:t>
              </a:r>
            </a:p>
          </p:txBody>
        </p:sp>
        <p:sp>
          <p:nvSpPr>
            <p:cNvPr id="65" name="TextBox 180">
              <a:extLst>
                <a:ext uri="{FF2B5EF4-FFF2-40B4-BE49-F238E27FC236}">
                  <a16:creationId xmlns:a16="http://schemas.microsoft.com/office/drawing/2014/main" id="{CD4A16BB-B1F6-5A5F-60AD-625BB297D169}"/>
                </a:ext>
              </a:extLst>
            </p:cNvPr>
            <p:cNvSpPr txBox="1">
              <a:spLocks noChangeArrowheads="1"/>
            </p:cNvSpPr>
            <p:nvPr/>
          </p:nvSpPr>
          <p:spPr bwMode="auto">
            <a:xfrm flipH="1">
              <a:off x="6779224" y="4379347"/>
              <a:ext cx="1637188"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lvl="0" rtl="0" fontAlgn="base">
                <a:spcBef>
                  <a:spcPct val="0"/>
                </a:spcBef>
                <a:spcAft>
                  <a:spcPct val="0"/>
                </a:spcAft>
                <a:defRPr/>
              </a:pPr>
              <a:r>
                <a:rPr lang="en-us" sz="1100" b="1" i="0" u="none" strike="noStrike" kern="1200" cap="none" spc="0" normalizeH="0" noProof="0" dirty="0">
                  <a:ln>
                    <a:noFill/>
                  </a:ln>
                  <a:effectLst/>
                  <a:uLnTx/>
                  <a:uFillTx/>
                  <a:latin typeface="Arial" pitchFamily="34" charset="0"/>
                </a:rPr>
                <a:t>HR:</a:t>
              </a:r>
              <a:r>
                <a:rPr lang="en-us" sz="1100" b="0" i="0" u="none" strike="noStrike" kern="1200" cap="none" spc="0" normalizeH="0" noProof="0" dirty="0">
                  <a:ln>
                    <a:noFill/>
                  </a:ln>
                  <a:effectLst/>
                  <a:uLnTx/>
                  <a:uFillTx/>
                  <a:latin typeface="Arial" pitchFamily="34" charset="0"/>
                </a:rPr>
                <a:t> </a:t>
              </a:r>
              <a:r>
                <a:rPr lang="en-us" sz="1100" b="1" i="0" u="none" strike="noStrike" kern="1200" cap="none" spc="0" normalizeH="0" noProof="0" dirty="0">
                  <a:ln>
                    <a:noFill/>
                  </a:ln>
                  <a:effectLst/>
                  <a:uLnTx/>
                  <a:uFillTx/>
                  <a:latin typeface="Arial" pitchFamily="34" charset="0"/>
                </a:rPr>
                <a:t>0.31</a:t>
              </a:r>
              <a:br>
                <a:rPr kumimoji="0" lang="pl-PL" sz="1100" b="1" i="0" u="none" strike="noStrike" kern="1200" cap="none" spc="0" normalizeH="0" baseline="0" noProof="0" dirty="0">
                  <a:ln>
                    <a:noFill/>
                  </a:ln>
                  <a:effectLst/>
                  <a:uLnTx/>
                  <a:uFillTx/>
                  <a:latin typeface="Arial" pitchFamily="34" charset="0"/>
                </a:rPr>
              </a:br>
              <a:r>
                <a:rPr lang="en-us" sz="1100" b="1" i="0" u="none" strike="noStrike" kern="1200" cap="none" spc="0" normalizeH="0" noProof="0" dirty="0">
                  <a:ln>
                    <a:noFill/>
                  </a:ln>
                  <a:effectLst/>
                  <a:uLnTx/>
                  <a:uFillTx/>
                  <a:latin typeface="Arial" pitchFamily="34" charset="0"/>
                </a:rPr>
                <a:t>(95% CI: 0.23</a:t>
              </a:r>
              <a:r>
                <a:rPr lang="en-us" sz="1100" b="1" dirty="0"/>
                <a:t>–</a:t>
              </a:r>
              <a:r>
                <a:rPr lang="en-us" sz="1100" b="1" i="0" u="none" strike="noStrike" kern="1200" cap="none" spc="0" normalizeH="0" noProof="0" dirty="0">
                  <a:ln>
                    <a:noFill/>
                  </a:ln>
                  <a:effectLst/>
                  <a:uLnTx/>
                  <a:uFillTx/>
                  <a:latin typeface="Arial" pitchFamily="34" charset="0"/>
                </a:rPr>
                <a:t>0.41)</a:t>
              </a:r>
            </a:p>
          </p:txBody>
        </p:sp>
        <p:sp>
          <p:nvSpPr>
            <p:cNvPr id="10" name="TextBox 57">
              <a:extLst>
                <a:ext uri="{FF2B5EF4-FFF2-40B4-BE49-F238E27FC236}">
                  <a16:creationId xmlns:a16="http://schemas.microsoft.com/office/drawing/2014/main" id="{18A4BFEF-6762-8CE4-91B4-B8BFD743F1F2}"/>
                </a:ext>
              </a:extLst>
            </p:cNvPr>
            <p:cNvSpPr txBox="1"/>
            <p:nvPr/>
          </p:nvSpPr>
          <p:spPr>
            <a:xfrm rot="16200000">
              <a:off x="5250273" y="3472171"/>
              <a:ext cx="1992079"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grpSp>
      <p:grpSp>
        <p:nvGrpSpPr>
          <p:cNvPr id="15" name="Gruppieren 14">
            <a:extLst>
              <a:ext uri="{FF2B5EF4-FFF2-40B4-BE49-F238E27FC236}">
                <a16:creationId xmlns:a16="http://schemas.microsoft.com/office/drawing/2014/main" id="{A15FAF9F-C794-A6CF-3173-764351CE1972}"/>
              </a:ext>
            </a:extLst>
          </p:cNvPr>
          <p:cNvGrpSpPr/>
          <p:nvPr/>
        </p:nvGrpSpPr>
        <p:grpSpPr>
          <a:xfrm>
            <a:off x="346887" y="1401395"/>
            <a:ext cx="5366512" cy="4408813"/>
            <a:chOff x="346887" y="1401395"/>
            <a:chExt cx="5366512" cy="4408813"/>
          </a:xfrm>
        </p:grpSpPr>
        <p:grpSp>
          <p:nvGrpSpPr>
            <p:cNvPr id="542" name="Gruppieren 541">
              <a:extLst>
                <a:ext uri="{FF2B5EF4-FFF2-40B4-BE49-F238E27FC236}">
                  <a16:creationId xmlns:a16="http://schemas.microsoft.com/office/drawing/2014/main" id="{1A07BA6C-C588-35FB-B9BB-4ACEF42A1A39}"/>
                </a:ext>
              </a:extLst>
            </p:cNvPr>
            <p:cNvGrpSpPr/>
            <p:nvPr/>
          </p:nvGrpSpPr>
          <p:grpSpPr>
            <a:xfrm>
              <a:off x="1335994" y="5533209"/>
              <a:ext cx="4006277" cy="276999"/>
              <a:chOff x="9048704" y="2226225"/>
              <a:chExt cx="4006277" cy="276999"/>
            </a:xfrm>
          </p:grpSpPr>
          <p:sp>
            <p:nvSpPr>
              <p:cNvPr id="543" name="Rectangle 35">
                <a:extLst>
                  <a:ext uri="{FF2B5EF4-FFF2-40B4-BE49-F238E27FC236}">
                    <a16:creationId xmlns:a16="http://schemas.microsoft.com/office/drawing/2014/main" id="{724498BB-B621-89FA-4F9B-00D1D46A889F}"/>
                  </a:ext>
                </a:extLst>
              </p:cNvPr>
              <p:cNvSpPr/>
              <p:nvPr/>
            </p:nvSpPr>
            <p:spPr>
              <a:xfrm>
                <a:off x="9048704" y="2311533"/>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544" name="Rectangle 36">
                <a:extLst>
                  <a:ext uri="{FF2B5EF4-FFF2-40B4-BE49-F238E27FC236}">
                    <a16:creationId xmlns:a16="http://schemas.microsoft.com/office/drawing/2014/main" id="{01FA8F0E-1517-068C-2625-F9354C2905DC}"/>
                  </a:ext>
                </a:extLst>
              </p:cNvPr>
              <p:cNvSpPr/>
              <p:nvPr/>
            </p:nvSpPr>
            <p:spPr>
              <a:xfrm>
                <a:off x="10902397" y="2311533"/>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545" name="TextBox 9">
                <a:extLst>
                  <a:ext uri="{FF2B5EF4-FFF2-40B4-BE49-F238E27FC236}">
                    <a16:creationId xmlns:a16="http://schemas.microsoft.com/office/drawing/2014/main" id="{F157FEA4-5CD5-81C0-F88E-BF7FFCA35925}"/>
                  </a:ext>
                </a:extLst>
              </p:cNvPr>
              <p:cNvSpPr txBox="1"/>
              <p:nvPr/>
            </p:nvSpPr>
            <p:spPr>
              <a:xfrm>
                <a:off x="9185864" y="2226225"/>
                <a:ext cx="186912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dirty="0">
                    <a:ln>
                      <a:noFill/>
                    </a:ln>
                    <a:solidFill>
                      <a:schemeClr val="tx2"/>
                    </a:solidFill>
                    <a:effectLst/>
                    <a:uLnTx/>
                    <a:uFillTx/>
                    <a:latin typeface="Arial" pitchFamily="34" charset="0"/>
                    <a:cs typeface="Arial" pitchFamily="34" charset="0"/>
                  </a:rPr>
                  <a:t>Darolutamide + ADT</a:t>
                </a:r>
              </a:p>
            </p:txBody>
          </p:sp>
          <p:sp>
            <p:nvSpPr>
              <p:cNvPr id="546" name="TextBox 10">
                <a:extLst>
                  <a:ext uri="{FF2B5EF4-FFF2-40B4-BE49-F238E27FC236}">
                    <a16:creationId xmlns:a16="http://schemas.microsoft.com/office/drawing/2014/main" id="{E0ED974B-87F9-416F-1DC9-E9D620B0DE14}"/>
                  </a:ext>
                </a:extLst>
              </p:cNvPr>
              <p:cNvSpPr txBox="1"/>
              <p:nvPr/>
            </p:nvSpPr>
            <p:spPr>
              <a:xfrm>
                <a:off x="11039557" y="2226225"/>
                <a:ext cx="201542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cs typeface="Arial" pitchFamily="34" charset="0"/>
                  </a:rPr>
                  <a:t>Placebo + ADT</a:t>
                </a:r>
              </a:p>
            </p:txBody>
          </p:sp>
        </p:grpSp>
        <p:grpSp>
          <p:nvGrpSpPr>
            <p:cNvPr id="5" name="Gruppieren 4">
              <a:extLst>
                <a:ext uri="{FF2B5EF4-FFF2-40B4-BE49-F238E27FC236}">
                  <a16:creationId xmlns:a16="http://schemas.microsoft.com/office/drawing/2014/main" id="{AB94CF30-4019-F040-4125-F0D6D2A2283A}"/>
                </a:ext>
              </a:extLst>
            </p:cNvPr>
            <p:cNvGrpSpPr/>
            <p:nvPr/>
          </p:nvGrpSpPr>
          <p:grpSpPr>
            <a:xfrm>
              <a:off x="346887" y="1401395"/>
              <a:ext cx="5366512" cy="3901911"/>
              <a:chOff x="346887" y="1401395"/>
              <a:chExt cx="5366512" cy="3901911"/>
            </a:xfrm>
          </p:grpSpPr>
          <p:sp>
            <p:nvSpPr>
              <p:cNvPr id="6" name="TextBox 6">
                <a:extLst>
                  <a:ext uri="{FF2B5EF4-FFF2-40B4-BE49-F238E27FC236}">
                    <a16:creationId xmlns:a16="http://schemas.microsoft.com/office/drawing/2014/main" id="{153543CA-9D94-C849-F7A2-CD6E31D83FB9}"/>
                  </a:ext>
                </a:extLst>
              </p:cNvPr>
              <p:cNvSpPr txBox="1"/>
              <p:nvPr/>
            </p:nvSpPr>
            <p:spPr bwMode="gray">
              <a:xfrm>
                <a:off x="1094595" y="1401395"/>
                <a:ext cx="4550555" cy="663576"/>
              </a:xfrm>
              <a:prstGeom prst="rect">
                <a:avLst/>
              </a:prstGeom>
              <a:noFill/>
            </p:spPr>
            <p:txBody>
              <a:bodyPr wrap="non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spcAft>
                    <a:spcPts val="300"/>
                  </a:spcAft>
                  <a:defRPr/>
                </a:pPr>
                <a:r>
                  <a:rPr lang="en-us" u="none" strike="noStrike" kern="1200" cap="none" spc="0" normalizeH="0" noProof="0" dirty="0">
                    <a:ln>
                      <a:noFill/>
                    </a:ln>
                    <a:effectLst/>
                    <a:uLnTx/>
                    <a:uFillTx/>
                    <a:latin typeface="Arial"/>
                    <a:cs typeface="Arial"/>
                  </a:rPr>
                  <a:t>PSA &lt;0.2 ng/ml at </a:t>
                </a:r>
                <a:r>
                  <a:rPr lang="de-CH" dirty="0">
                    <a:latin typeface="Arial"/>
                    <a:cs typeface="Arial"/>
                  </a:rPr>
                  <a:t>any time during treatment</a:t>
                </a:r>
                <a:endParaRPr lang="de-DE" u="none" strike="noStrike" kern="1200" cap="none" spc="0" normalizeH="0" baseline="0" noProof="0" dirty="0">
                  <a:ln>
                    <a:noFill/>
                  </a:ln>
                  <a:effectLst/>
                  <a:uLnTx/>
                  <a:uFillTx/>
                  <a:latin typeface="Arial"/>
                  <a:cs typeface="Arial"/>
                </a:endParaRPr>
              </a:p>
            </p:txBody>
          </p:sp>
          <p:sp>
            <p:nvSpPr>
              <p:cNvPr id="8" name="TextBox 57">
                <a:extLst>
                  <a:ext uri="{FF2B5EF4-FFF2-40B4-BE49-F238E27FC236}">
                    <a16:creationId xmlns:a16="http://schemas.microsoft.com/office/drawing/2014/main" id="{4656EB38-0C7C-E3BB-384C-060674C9B74F}"/>
                  </a:ext>
                </a:extLst>
              </p:cNvPr>
              <p:cNvSpPr txBox="1"/>
              <p:nvPr/>
            </p:nvSpPr>
            <p:spPr>
              <a:xfrm rot="16200000">
                <a:off x="-501614" y="3542768"/>
                <a:ext cx="1850889"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Patients</a:t>
                </a:r>
              </a:p>
            </p:txBody>
          </p:sp>
          <p:sp>
            <p:nvSpPr>
              <p:cNvPr id="9" name="TextBox 57">
                <a:extLst>
                  <a:ext uri="{FF2B5EF4-FFF2-40B4-BE49-F238E27FC236}">
                    <a16:creationId xmlns:a16="http://schemas.microsoft.com/office/drawing/2014/main" id="{157E4035-97ED-6632-40D8-38196FFE9D46}"/>
                  </a:ext>
                </a:extLst>
              </p:cNvPr>
              <p:cNvSpPr txBox="1"/>
              <p:nvPr/>
            </p:nvSpPr>
            <p:spPr>
              <a:xfrm>
                <a:off x="903143" y="5149418"/>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dirty="0">
                    <a:ln>
                      <a:noFill/>
                    </a:ln>
                    <a:solidFill>
                      <a:srgbClr val="77787B"/>
                    </a:solidFill>
                    <a:effectLst/>
                    <a:uLnTx/>
                    <a:uFillTx/>
                    <a:latin typeface="Arial"/>
                    <a:cs typeface="Arial"/>
                  </a:rPr>
                  <a:t>Overall population</a:t>
                </a:r>
              </a:p>
            </p:txBody>
          </p:sp>
          <p:grpSp>
            <p:nvGrpSpPr>
              <p:cNvPr id="51" name="Gruppieren 50">
                <a:extLst>
                  <a:ext uri="{FF2B5EF4-FFF2-40B4-BE49-F238E27FC236}">
                    <a16:creationId xmlns:a16="http://schemas.microsoft.com/office/drawing/2014/main" id="{186FE70C-1EE0-6C2F-E143-F2BE6F9444DB}"/>
                  </a:ext>
                </a:extLst>
              </p:cNvPr>
              <p:cNvGrpSpPr/>
              <p:nvPr/>
            </p:nvGrpSpPr>
            <p:grpSpPr>
              <a:xfrm>
                <a:off x="500774" y="2218680"/>
                <a:ext cx="5212625" cy="2890031"/>
                <a:chOff x="500774" y="2218680"/>
                <a:chExt cx="5212625" cy="2890031"/>
              </a:xfrm>
            </p:grpSpPr>
            <p:pic>
              <p:nvPicPr>
                <p:cNvPr id="29" name="Grafik 28" descr="Ein Bild, das Screenshot, Text, Diagramm, Design enthält.&#10;&#10;KI-generierte Inhalte können fehlerhaft sein.">
                  <a:extLst>
                    <a:ext uri="{FF2B5EF4-FFF2-40B4-BE49-F238E27FC236}">
                      <a16:creationId xmlns:a16="http://schemas.microsoft.com/office/drawing/2014/main" id="{8628D4AE-9B3E-A5EC-CBB7-070F80978797}"/>
                    </a:ext>
                  </a:extLst>
                </p:cNvPr>
                <p:cNvPicPr>
                  <a:picLocks noChangeAspect="1"/>
                </p:cNvPicPr>
                <p:nvPr/>
              </p:nvPicPr>
              <p:blipFill>
                <a:blip r:embed="rId4">
                  <a:extLst>
                    <a:ext uri="{28A0092B-C50C-407E-A947-70E740481C1C}">
                      <a14:useLocalDpi xmlns:a14="http://schemas.microsoft.com/office/drawing/2010/main" val="0"/>
                    </a:ext>
                  </a:extLst>
                </a:blip>
                <a:srcRect l="9503" b="10802"/>
                <a:stretch/>
              </p:blipFill>
              <p:spPr>
                <a:xfrm>
                  <a:off x="500774" y="2218680"/>
                  <a:ext cx="5212625" cy="2890031"/>
                </a:xfrm>
                <a:prstGeom prst="rect">
                  <a:avLst/>
                </a:prstGeom>
              </p:spPr>
            </p:pic>
            <p:sp>
              <p:nvSpPr>
                <p:cNvPr id="45" name="TextBox 57">
                  <a:extLst>
                    <a:ext uri="{FF2B5EF4-FFF2-40B4-BE49-F238E27FC236}">
                      <a16:creationId xmlns:a16="http://schemas.microsoft.com/office/drawing/2014/main" id="{AF85DE70-551C-6DE1-046D-03D7C180E3AE}"/>
                    </a:ext>
                  </a:extLst>
                </p:cNvPr>
                <p:cNvSpPr txBox="1"/>
                <p:nvPr/>
              </p:nvSpPr>
              <p:spPr>
                <a:xfrm>
                  <a:off x="2340391" y="3135890"/>
                  <a:ext cx="511131" cy="184666"/>
                </a:xfrm>
                <a:prstGeom prst="rect">
                  <a:avLst/>
                </a:prstGeom>
                <a:solidFill>
                  <a:schemeClr val="bg1"/>
                </a:solid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200" b="1">
                      <a:solidFill>
                        <a:schemeClr val="tx2"/>
                      </a:solidFill>
                      <a:latin typeface="Arial"/>
                      <a:cs typeface="Arial"/>
                    </a:rPr>
                    <a:t>62.6 %</a:t>
                  </a:r>
                  <a:endParaRPr kumimoji="0" lang="de-DE" sz="1200" b="1" i="0" u="none" strike="noStrike" kern="1200" cap="none" spc="0" normalizeH="0" baseline="0" noProof="0" dirty="0">
                    <a:ln>
                      <a:noFill/>
                    </a:ln>
                    <a:solidFill>
                      <a:schemeClr val="tx2"/>
                    </a:solidFill>
                    <a:effectLst/>
                    <a:uLnTx/>
                    <a:uFillTx/>
                    <a:latin typeface="Arial"/>
                    <a:cs typeface="Arial"/>
                  </a:endParaRPr>
                </a:p>
              </p:txBody>
            </p:sp>
            <p:sp>
              <p:nvSpPr>
                <p:cNvPr id="48" name="TextBox 57">
                  <a:extLst>
                    <a:ext uri="{FF2B5EF4-FFF2-40B4-BE49-F238E27FC236}">
                      <a16:creationId xmlns:a16="http://schemas.microsoft.com/office/drawing/2014/main" id="{D226BBFB-F11B-80FA-C466-93C7CA86A53E}"/>
                    </a:ext>
                  </a:extLst>
                </p:cNvPr>
                <p:cNvSpPr txBox="1"/>
                <p:nvPr/>
              </p:nvSpPr>
              <p:spPr>
                <a:xfrm>
                  <a:off x="3458684" y="4245870"/>
                  <a:ext cx="511131" cy="184666"/>
                </a:xfrm>
                <a:prstGeom prst="rect">
                  <a:avLst/>
                </a:prstGeom>
                <a:solidFill>
                  <a:schemeClr val="bg1"/>
                </a:solid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accent2"/>
                      </a:solidFill>
                      <a:effectLst/>
                      <a:uLnTx/>
                      <a:uFillTx/>
                      <a:latin typeface="Arial"/>
                      <a:cs typeface="Arial"/>
                    </a:rPr>
                    <a:t>18.5%</a:t>
                  </a:r>
                </a:p>
              </p:txBody>
            </p:sp>
          </p:grpSp>
        </p:grpSp>
      </p:grpSp>
      <p:sp>
        <p:nvSpPr>
          <p:cNvPr id="3" name="Freihandform: Form 2">
            <a:extLst>
              <a:ext uri="{FF2B5EF4-FFF2-40B4-BE49-F238E27FC236}">
                <a16:creationId xmlns:a16="http://schemas.microsoft.com/office/drawing/2014/main" id="{FBCC4AEE-DF4E-7E87-6CB2-99D73F487139}"/>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Secondary endpoints</a:t>
            </a:r>
          </a:p>
        </p:txBody>
      </p:sp>
    </p:spTree>
    <p:extLst>
      <p:ext uri="{BB962C8B-B14F-4D97-AF65-F5344CB8AC3E}">
        <p14:creationId xmlns:p14="http://schemas.microsoft.com/office/powerpoint/2010/main" val="158463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12CC4-AA9C-8148-C236-7B15B423861E}"/>
              </a:ext>
            </a:extLst>
          </p:cNvPr>
          <p:cNvSpPr>
            <a:spLocks noGrp="1"/>
          </p:cNvSpPr>
          <p:nvPr>
            <p:ph type="title"/>
          </p:nvPr>
        </p:nvSpPr>
        <p:spPr/>
        <p:txBody>
          <a:bodyPr rtlCol="0" anchor="ctr"/>
          <a:lstStyle/>
          <a:p>
            <a:pPr rtl="0"/>
            <a:r>
              <a:rPr lang="en-us" dirty="0">
                <a:cs typeface="Futura"/>
              </a:rPr>
              <a:t>ARANOTE: Subsequent Life-prolonging Anticancer Therapies </a:t>
            </a:r>
            <a:r>
              <a:rPr lang="en-us" baseline="30000" dirty="0">
                <a:cs typeface="Futura"/>
              </a:rPr>
              <a:t>a</a:t>
            </a:r>
            <a:endParaRPr lang="de-DE" dirty="0"/>
          </a:p>
        </p:txBody>
      </p:sp>
      <p:sp>
        <p:nvSpPr>
          <p:cNvPr id="4" name="Fußzeilenplatzhalter 3">
            <a:extLst>
              <a:ext uri="{FF2B5EF4-FFF2-40B4-BE49-F238E27FC236}">
                <a16:creationId xmlns:a16="http://schemas.microsoft.com/office/drawing/2014/main" id="{265A0414-5B45-8B31-A489-8FB1342E6CC3}"/>
              </a:ext>
            </a:extLst>
          </p:cNvPr>
          <p:cNvSpPr>
            <a:spLocks noGrp="1"/>
          </p:cNvSpPr>
          <p:nvPr>
            <p:ph type="ftr" sz="quarter" idx="3"/>
          </p:nvPr>
        </p:nvSpPr>
        <p:spPr>
          <a:xfrm>
            <a:off x="245807" y="6176683"/>
            <a:ext cx="11460058" cy="620506"/>
          </a:xfrm>
        </p:spPr>
        <p:txBody>
          <a:bodyPr rtlCol="0"/>
          <a:lstStyle/>
          <a:p>
            <a:r>
              <a:rPr lang="en-us" dirty="0"/>
              <a:t>a Life-prolonging subsequent therapies for prostate cancer are defined as abiraterone acetate, apalutamide, enzalutamide, docetaxel, </a:t>
            </a:r>
            <a:r>
              <a:rPr lang="en-us" dirty="0" err="1"/>
              <a:t>cabazitaxel</a:t>
            </a:r>
            <a:r>
              <a:rPr lang="en-us" dirty="0"/>
              <a:t>, radium-223, </a:t>
            </a:r>
            <a:r>
              <a:rPr lang="en-us" dirty="0" err="1"/>
              <a:t>sipuleucel</a:t>
            </a:r>
            <a:r>
              <a:rPr lang="en-us" dirty="0"/>
              <a:t>-T, lutetium-177–PSMA-617, rucaparib, and </a:t>
            </a:r>
            <a:r>
              <a:rPr lang="en-us" dirty="0" err="1"/>
              <a:t>olaparib</a:t>
            </a:r>
            <a:r>
              <a:rPr lang="en-us" dirty="0"/>
              <a:t>. b Patients could receive more than one life-prolonging antitumor therapy. c Four patients who had initiated life-prolonging therapy before discontinuation of study therapy are included. ADT, androgen deprivation therapy; </a:t>
            </a:r>
          </a:p>
          <a:p>
            <a:endParaRPr lang="en-us" dirty="0"/>
          </a:p>
          <a:p>
            <a:r>
              <a:rPr lang="en-US" dirty="0"/>
              <a:t>Saad F, et al. J Clin </a:t>
            </a:r>
            <a:r>
              <a:rPr lang="en-US" dirty="0" err="1"/>
              <a:t>Onc</a:t>
            </a:r>
            <a:r>
              <a:rPr lang="en-US" dirty="0"/>
              <a:t> 2024; 42:4271-4281</a:t>
            </a:r>
            <a:endParaRPr lang="fr-FR" dirty="0"/>
          </a:p>
        </p:txBody>
      </p:sp>
      <p:graphicFrame>
        <p:nvGraphicFramePr>
          <p:cNvPr id="6" name="Table 17">
            <a:extLst>
              <a:ext uri="{FF2B5EF4-FFF2-40B4-BE49-F238E27FC236}">
                <a16:creationId xmlns:a16="http://schemas.microsoft.com/office/drawing/2014/main" id="{09B5D495-6C82-CEB4-91B0-E7231366C6F3}"/>
              </a:ext>
            </a:extLst>
          </p:cNvPr>
          <p:cNvGraphicFramePr>
            <a:graphicFrameLocks noGrp="1"/>
          </p:cNvGraphicFramePr>
          <p:nvPr/>
        </p:nvGraphicFramePr>
        <p:xfrm>
          <a:off x="403411" y="1762816"/>
          <a:ext cx="11302453" cy="3937719"/>
        </p:xfrm>
        <a:graphic>
          <a:graphicData uri="http://schemas.openxmlformats.org/drawingml/2006/table">
            <a:tbl>
              <a:tblPr firstRow="1" bandRow="1"/>
              <a:tblGrid>
                <a:gridCol w="5300487">
                  <a:extLst>
                    <a:ext uri="{9D8B030D-6E8A-4147-A177-3AD203B41FA5}">
                      <a16:colId xmlns:a16="http://schemas.microsoft.com/office/drawing/2014/main" val="3716060464"/>
                    </a:ext>
                  </a:extLst>
                </a:gridCol>
                <a:gridCol w="3000983">
                  <a:extLst>
                    <a:ext uri="{9D8B030D-6E8A-4147-A177-3AD203B41FA5}">
                      <a16:colId xmlns:a16="http://schemas.microsoft.com/office/drawing/2014/main" val="936030031"/>
                    </a:ext>
                  </a:extLst>
                </a:gridCol>
                <a:gridCol w="3000983">
                  <a:extLst>
                    <a:ext uri="{9D8B030D-6E8A-4147-A177-3AD203B41FA5}">
                      <a16:colId xmlns:a16="http://schemas.microsoft.com/office/drawing/2014/main" val="3153590152"/>
                    </a:ext>
                  </a:extLst>
                </a:gridCol>
              </a:tblGrid>
              <a:tr h="697719">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l" rtl="0" fontAlgn="base"/>
                      <a:r>
                        <a:rPr lang="en-us" sz="1400" b="1" i="0" dirty="0">
                          <a:solidFill>
                            <a:schemeClr val="tx1"/>
                          </a:solidFill>
                          <a:effectLst/>
                        </a:rPr>
                        <a:t>Number of </a:t>
                      </a:r>
                      <a:r>
                        <a:rPr lang="en-us" sz="1400" b="1" i="0" dirty="0" err="1">
                          <a:solidFill>
                            <a:schemeClr val="tx1"/>
                          </a:solidFill>
                          <a:effectLst/>
                        </a:rPr>
                        <a:t>patients</a:t>
                      </a:r>
                      <a:r>
                        <a:rPr lang="en-us" sz="1400" b="1" i="0" baseline="30000" dirty="0" err="1">
                          <a:solidFill>
                            <a:schemeClr val="tx1"/>
                          </a:solidFill>
                          <a:effectLst/>
                        </a:rPr>
                        <a:t>b</a:t>
                      </a:r>
                      <a:r>
                        <a:rPr lang="en-us" sz="1400" b="1" i="0" baseline="30000" dirty="0">
                          <a:solidFill>
                            <a:schemeClr val="tx1"/>
                          </a:solidFill>
                          <a:effectLst/>
                        </a:rPr>
                        <a:t> </a:t>
                      </a:r>
                      <a:r>
                        <a:rPr lang="en-us" sz="1400" b="1" i="0" dirty="0">
                          <a:solidFill>
                            <a:schemeClr val="tx1"/>
                          </a:solidFill>
                          <a:effectLst/>
                        </a:rPr>
                        <a:t>(%) </a:t>
                      </a:r>
                    </a:p>
                    <a:p>
                      <a:pPr lvl="0" algn="l" rtl="0">
                        <a:buNone/>
                      </a:pPr>
                      <a:r>
                        <a:rPr lang="en-us" sz="1100" b="0" i="0" dirty="0">
                          <a:solidFill>
                            <a:schemeClr val="tx1"/>
                          </a:solidFill>
                          <a:effectLst/>
                        </a:rPr>
                        <a:t>2:1 randomization</a:t>
                      </a:r>
                      <a:endParaRPr lang="en-US" sz="1100" b="0" i="0" dirty="0">
                        <a:solidFill>
                          <a:schemeClr val="tx1"/>
                        </a:solidFill>
                        <a:effectLst/>
                      </a:endParaRPr>
                    </a:p>
                  </a:txBody>
                  <a:tcPr marL="71829" marR="71829" marT="35914" marB="35914" anchor="ctr">
                    <a:lnL w="12700" cmpd="sng">
                      <a:solidFill>
                        <a:srgbClr val="FFFFFF"/>
                      </a:solidFill>
                    </a:lnL>
                    <a:lnR w="12700" cmpd="sng">
                      <a:solidFill>
                        <a:srgbClr val="FFFFFF"/>
                      </a:solidFill>
                    </a:lnR>
                    <a:lnT w="12700" cmpd="sng">
                      <a:solidFill>
                        <a:srgbClr val="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rtl="0" fontAlgn="base"/>
                      <a:r>
                        <a:rPr lang="en-us" sz="1400" b="1">
                          <a:solidFill>
                            <a:schemeClr val="bg1"/>
                          </a:solidFill>
                          <a:effectLst/>
                        </a:rPr>
                        <a:t>Darolutamide + ADT </a:t>
                      </a:r>
                    </a:p>
                    <a:p>
                      <a:pPr algn="ctr" rtl="0" fontAlgn="base"/>
                      <a:r>
                        <a:rPr lang="en-us" sz="1400" b="1">
                          <a:solidFill>
                            <a:schemeClr val="bg1"/>
                          </a:solidFill>
                          <a:effectLst/>
                        </a:rPr>
                        <a:t>(N = 446)​</a:t>
                      </a:r>
                      <a:endParaRPr lang="en-US" sz="1400" b="1" i="0">
                        <a:solidFill>
                          <a:schemeClr val="bg1"/>
                        </a:solidFill>
                        <a:effectLst/>
                      </a:endParaRPr>
                    </a:p>
                  </a:txBody>
                  <a:tcPr marL="71829" marR="71829" marT="35914" marB="35914"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rtl="0" fontAlgn="base"/>
                      <a:r>
                        <a:rPr lang="en-us" sz="1400" b="1">
                          <a:solidFill>
                            <a:schemeClr val="bg1"/>
                          </a:solidFill>
                          <a:effectLst/>
                        </a:rPr>
                        <a:t>Placebo + ADT</a:t>
                      </a:r>
                    </a:p>
                    <a:p>
                      <a:pPr algn="ctr" rtl="0" fontAlgn="base"/>
                      <a:r>
                        <a:rPr lang="en-us" sz="1400" b="1">
                          <a:solidFill>
                            <a:schemeClr val="bg1"/>
                          </a:solidFill>
                          <a:effectLst/>
                        </a:rPr>
                        <a:t>(N = 223)​</a:t>
                      </a:r>
                      <a:endParaRPr lang="en-US" sz="1400" b="1" i="0">
                        <a:solidFill>
                          <a:schemeClr val="bg1"/>
                        </a:solidFill>
                        <a:effectLst/>
                      </a:endParaRPr>
                    </a:p>
                  </a:txBody>
                  <a:tcPr marL="71829" marR="71829" marT="35914" marB="35914" anchor="ctr">
                    <a:lnL w="12700"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extLst>
                  <a:ext uri="{0D108BD9-81ED-4DB2-BD59-A6C34878D82A}">
                    <a16:rowId xmlns:a16="http://schemas.microsoft.com/office/drawing/2014/main" val="3941059792"/>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rtl="0" fontAlgn="ctr"/>
                      <a:r>
                        <a:rPr lang="en-us" sz="1200" b="1" i="0" u="none" strike="noStrike">
                          <a:solidFill>
                            <a:schemeClr val="tx1"/>
                          </a:solidFill>
                          <a:effectLst/>
                          <a:latin typeface="Arial"/>
                        </a:rPr>
                        <a:t>Study therapy discontinuation, n (%)</a:t>
                      </a: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i="0">
                          <a:solidFill>
                            <a:schemeClr val="tx1"/>
                          </a:solidFill>
                          <a:effectLst/>
                        </a:rPr>
                        <a:t>203 </a:t>
                      </a:r>
                      <a:r>
                        <a:rPr lang="en-us" sz="1200" b="1" i="0">
                          <a:solidFill>
                            <a:schemeClr val="tx1"/>
                          </a:solidFill>
                          <a:effectLst/>
                        </a:rPr>
                        <a:t>(45.5)</a:t>
                      </a: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i="0">
                          <a:solidFill>
                            <a:schemeClr val="tx1"/>
                          </a:solidFill>
                          <a:effectLst/>
                        </a:rPr>
                        <a:t>160 </a:t>
                      </a:r>
                      <a:r>
                        <a:rPr lang="en-us" sz="1200" b="1" i="0">
                          <a:solidFill>
                            <a:schemeClr val="tx1"/>
                          </a:solidFill>
                          <a:effectLst/>
                        </a:rPr>
                        <a:t>(71.7)</a:t>
                      </a: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201963925"/>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rtl="0" fontAlgn="ctr"/>
                      <a:r>
                        <a:rPr lang="en-us" sz="1200" b="1" u="none" strike="noStrike">
                          <a:solidFill>
                            <a:schemeClr val="tx1"/>
                          </a:solidFill>
                          <a:effectLst/>
                        </a:rPr>
                        <a:t>Received life-prolonging antitumor follow-up therapy </a:t>
                      </a:r>
                      <a:r>
                        <a:rPr lang="en-us" sz="1200" b="1" u="none" strike="noStrike" baseline="30000">
                          <a:solidFill>
                            <a:schemeClr val="tx1"/>
                          </a:solidFill>
                          <a:effectLst/>
                        </a:rPr>
                        <a:t>c</a:t>
                      </a:r>
                      <a:r>
                        <a:rPr lang="en-us" sz="1200" b="1" u="none" strike="noStrike">
                          <a:solidFill>
                            <a:schemeClr val="tx1"/>
                          </a:solidFill>
                          <a:effectLst/>
                        </a:rPr>
                        <a:t> n/n (%)</a:t>
                      </a:r>
                      <a:endParaRPr lang="en-US" sz="1200" b="1" i="0" u="none" strike="noStrike">
                        <a:solidFill>
                          <a:schemeClr val="tx1"/>
                        </a:solidFill>
                        <a:effectLst/>
                        <a:latin typeface="Arial" panose="020B0604020202020204" pitchFamily="34" charset="0"/>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66/203 </a:t>
                      </a:r>
                      <a:r>
                        <a:rPr lang="en-us" sz="1200" b="1">
                          <a:solidFill>
                            <a:schemeClr val="tx1"/>
                          </a:solidFill>
                          <a:effectLst/>
                        </a:rPr>
                        <a:t>(32.5)​</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68/160 </a:t>
                      </a:r>
                      <a:r>
                        <a:rPr lang="en-us" sz="1200" b="1">
                          <a:solidFill>
                            <a:schemeClr val="tx1"/>
                          </a:solidFill>
                          <a:effectLst/>
                        </a:rPr>
                        <a:t>(42.5)​</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5018786"/>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Docetaxel</a:t>
                      </a:r>
                      <a:endParaRPr lang="en-US" sz="1200" b="0" i="0">
                        <a:solidFill>
                          <a:schemeClr val="tx1"/>
                        </a:solidFill>
                        <a:effectLst/>
                      </a:endParaRPr>
                    </a:p>
                  </a:txBody>
                  <a:tcPr marL="71829" marR="71829" marT="35914" marB="35914" anchor="ctr">
                    <a:lnL w="19050" cap="flat" cmpd="sng" algn="ctr">
                      <a:solidFill>
                        <a:schemeClr val="bg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46/203 </a:t>
                      </a:r>
                      <a:r>
                        <a:rPr lang="en-us" sz="1200" b="1">
                          <a:solidFill>
                            <a:schemeClr val="tx1"/>
                          </a:solidFill>
                          <a:effectLst/>
                        </a:rPr>
                        <a:t>(22.7)​</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46/160 </a:t>
                      </a:r>
                      <a:r>
                        <a:rPr lang="en-us" sz="1200" b="1">
                          <a:solidFill>
                            <a:schemeClr val="tx1"/>
                          </a:solidFill>
                          <a:effectLst/>
                        </a:rPr>
                        <a:t>(28.8)​</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11661579"/>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Abiraterone acetate</a:t>
                      </a:r>
                      <a:endParaRPr lang="en-US" sz="1200" b="0" i="0" strike="sngStrike">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u="none" strike="noStrike">
                          <a:solidFill>
                            <a:schemeClr val="tx1"/>
                          </a:solidFill>
                          <a:effectLst/>
                        </a:rPr>
                        <a:t>26</a:t>
                      </a:r>
                      <a:r>
                        <a:rPr lang="en-us" sz="1200" b="0">
                          <a:solidFill>
                            <a:schemeClr val="tx1"/>
                          </a:solidFill>
                          <a:effectLst/>
                        </a:rPr>
                        <a:t>/203</a:t>
                      </a:r>
                      <a:r>
                        <a:rPr lang="en-us" sz="1200" b="0" u="none" strike="noStrike">
                          <a:solidFill>
                            <a:schemeClr val="tx1"/>
                          </a:solidFill>
                          <a:effectLst/>
                        </a:rPr>
                        <a:t> </a:t>
                      </a:r>
                      <a:r>
                        <a:rPr lang="en-us" sz="1200" b="1" u="none" strike="noStrike">
                          <a:solidFill>
                            <a:schemeClr val="tx1"/>
                          </a:solidFill>
                          <a:effectLst/>
                        </a:rPr>
                        <a:t>(12.8)</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u="none" strike="noStrike">
                          <a:solidFill>
                            <a:schemeClr val="tx1"/>
                          </a:solidFill>
                          <a:effectLst/>
                        </a:rPr>
                        <a:t>21</a:t>
                      </a:r>
                      <a:r>
                        <a:rPr lang="en-us" sz="1200" b="0">
                          <a:solidFill>
                            <a:schemeClr val="tx1"/>
                          </a:solidFill>
                          <a:effectLst/>
                        </a:rPr>
                        <a:t>/160</a:t>
                      </a:r>
                      <a:r>
                        <a:rPr lang="en-us" sz="1200" b="1" u="none" strike="noStrike">
                          <a:solidFill>
                            <a:schemeClr val="tx1"/>
                          </a:solidFill>
                          <a:effectLst/>
                        </a:rPr>
                        <a:t> (13.1)</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7975643"/>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Enzalutamide</a:t>
                      </a:r>
                      <a:endParaRPr lang="en-US" sz="1200" b="0" i="0" dirty="0">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6/203 </a:t>
                      </a:r>
                      <a:r>
                        <a:rPr lang="en-us" sz="1200" b="1">
                          <a:solidFill>
                            <a:schemeClr val="tx1"/>
                          </a:solidFill>
                          <a:effectLst/>
                        </a:rPr>
                        <a:t>(3.0)​</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12/160 </a:t>
                      </a:r>
                      <a:r>
                        <a:rPr lang="en-us" sz="1200" b="1">
                          <a:solidFill>
                            <a:schemeClr val="tx1"/>
                          </a:solidFill>
                          <a:effectLst/>
                        </a:rPr>
                        <a:t>(7.5)​</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390231332"/>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Apalutamide</a:t>
                      </a:r>
                      <a:endParaRPr lang="en-US" sz="1200" b="0" i="0" dirty="0">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u="none" strike="noStrike">
                          <a:solidFill>
                            <a:schemeClr val="tx1"/>
                          </a:solidFill>
                          <a:effectLst/>
                        </a:rPr>
                        <a:t>3</a:t>
                      </a:r>
                      <a:r>
                        <a:rPr lang="en-us" sz="1200" b="0">
                          <a:solidFill>
                            <a:schemeClr val="tx1"/>
                          </a:solidFill>
                          <a:effectLst/>
                        </a:rPr>
                        <a:t>/203</a:t>
                      </a:r>
                      <a:r>
                        <a:rPr lang="en-us" sz="1200" b="0" u="none" strike="noStrike">
                          <a:solidFill>
                            <a:schemeClr val="tx1"/>
                          </a:solidFill>
                          <a:effectLst/>
                        </a:rPr>
                        <a:t> </a:t>
                      </a:r>
                      <a:r>
                        <a:rPr lang="en-us" sz="1200" b="1" u="none" strike="noStrike">
                          <a:solidFill>
                            <a:schemeClr val="tx1"/>
                          </a:solidFill>
                          <a:effectLst/>
                        </a:rPr>
                        <a:t>(1.5)</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1" u="none" strike="noStrike">
                          <a:solidFill>
                            <a:schemeClr val="tx1"/>
                          </a:solidFill>
                          <a:effectLst/>
                        </a:rPr>
                        <a:t>0</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8038145"/>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Cabazitaxel</a:t>
                      </a:r>
                      <a:endParaRPr lang="en-US" sz="1200" b="0" i="0">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2/203 </a:t>
                      </a:r>
                      <a:r>
                        <a:rPr lang="en-us" sz="1200" b="1">
                          <a:solidFill>
                            <a:schemeClr val="tx1"/>
                          </a:solidFill>
                          <a:effectLst/>
                        </a:rPr>
                        <a:t>(1.0)​</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a:solidFill>
                            <a:schemeClr val="tx1"/>
                          </a:solidFill>
                          <a:effectLst/>
                        </a:rPr>
                        <a:t>1/160 </a:t>
                      </a:r>
                      <a:r>
                        <a:rPr lang="en-us" sz="1200" b="1">
                          <a:solidFill>
                            <a:schemeClr val="tx1"/>
                          </a:solidFill>
                          <a:effectLst/>
                        </a:rPr>
                        <a:t>(0.6)​</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500131234"/>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Radium-223</a:t>
                      </a:r>
                      <a:endParaRPr lang="en-US" sz="1200" b="0" i="0">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u="none" strike="noStrike">
                          <a:solidFill>
                            <a:schemeClr val="tx1"/>
                          </a:solidFill>
                          <a:effectLst/>
                        </a:rPr>
                        <a:t>2 </a:t>
                      </a:r>
                      <a:r>
                        <a:rPr lang="en-us" sz="1200" b="0">
                          <a:solidFill>
                            <a:schemeClr val="tx1"/>
                          </a:solidFill>
                          <a:effectLst/>
                        </a:rPr>
                        <a:t>/203</a:t>
                      </a:r>
                      <a:r>
                        <a:rPr lang="en-us" sz="1200" b="0" u="none" strike="noStrike">
                          <a:solidFill>
                            <a:schemeClr val="tx1"/>
                          </a:solidFill>
                          <a:effectLst/>
                        </a:rPr>
                        <a:t> </a:t>
                      </a:r>
                      <a:r>
                        <a:rPr lang="en-us" sz="1200" b="1" u="none" strike="noStrike">
                          <a:solidFill>
                            <a:schemeClr val="tx1"/>
                          </a:solidFill>
                          <a:effectLst/>
                        </a:rPr>
                        <a:t>(1.0)</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1" u="none" strike="noStrike">
                          <a:solidFill>
                            <a:schemeClr val="tx1"/>
                          </a:solidFill>
                          <a:effectLst/>
                        </a:rPr>
                        <a:t>0</a:t>
                      </a:r>
                      <a:r>
                        <a:rPr lang="en-us" sz="1200" b="1" strike="sngStrike">
                          <a:solidFill>
                            <a:schemeClr val="tx1"/>
                          </a:solidFill>
                          <a:effectLst/>
                        </a:rPr>
                        <a:t>​</a:t>
                      </a:r>
                      <a:endParaRPr lang="en-US" sz="1200" b="1" i="0" strike="sngStrike">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107615"/>
                  </a:ext>
                </a:extLst>
              </a:tr>
              <a:tr h="360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79705" indent="0" algn="l" rtl="0" fontAlgn="base"/>
                      <a:r>
                        <a:rPr lang="en-us" sz="1200" b="0">
                          <a:solidFill>
                            <a:schemeClr val="tx1"/>
                          </a:solidFill>
                          <a:effectLst/>
                        </a:rPr>
                        <a:t>Olaparib</a:t>
                      </a:r>
                      <a:endParaRPr lang="en-US" sz="1200" b="0" i="0" dirty="0">
                        <a:solidFill>
                          <a:schemeClr val="tx1"/>
                        </a:solidFill>
                        <a:effectLst/>
                      </a:endParaRPr>
                    </a:p>
                  </a:txBody>
                  <a:tcPr marL="71829" marR="71829" marT="35914" marB="35914"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0" u="none" strike="noStrike">
                          <a:solidFill>
                            <a:schemeClr val="tx1"/>
                          </a:solidFill>
                          <a:effectLst/>
                        </a:rPr>
                        <a:t>1 </a:t>
                      </a:r>
                      <a:r>
                        <a:rPr lang="en-us" sz="1200" b="0">
                          <a:solidFill>
                            <a:schemeClr val="tx1"/>
                          </a:solidFill>
                          <a:effectLst/>
                        </a:rPr>
                        <a:t>/203</a:t>
                      </a:r>
                      <a:r>
                        <a:rPr lang="en-us" sz="1200" b="0" u="none" strike="noStrike">
                          <a:solidFill>
                            <a:schemeClr val="tx1"/>
                          </a:solidFill>
                          <a:effectLst/>
                        </a:rPr>
                        <a:t> </a:t>
                      </a:r>
                      <a:r>
                        <a:rPr lang="en-us" sz="1200" b="1" u="none" strike="noStrike">
                          <a:solidFill>
                            <a:schemeClr val="tx1"/>
                          </a:solidFill>
                          <a:effectLst/>
                        </a:rPr>
                        <a:t>(0.5)</a:t>
                      </a:r>
                      <a:r>
                        <a:rPr lang="en-us" sz="1200" b="1">
                          <a:solidFill>
                            <a:schemeClr val="tx1"/>
                          </a:solidFill>
                          <a:effectLst/>
                        </a:rPr>
                        <a:t>​</a:t>
                      </a:r>
                      <a:endParaRPr lang="en-US" sz="1200" b="1" i="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r>
                        <a:rPr lang="en-us" sz="1200" b="1" u="none" strike="noStrike" dirty="0">
                          <a:solidFill>
                            <a:schemeClr val="tx1"/>
                          </a:solidFill>
                          <a:effectLst/>
                        </a:rPr>
                        <a:t>0</a:t>
                      </a:r>
                      <a:r>
                        <a:rPr lang="en-us" sz="1200" b="1" dirty="0">
                          <a:solidFill>
                            <a:schemeClr val="tx1"/>
                          </a:solidFill>
                          <a:effectLst/>
                        </a:rPr>
                        <a:t>​</a:t>
                      </a:r>
                      <a:endParaRPr lang="en-US" sz="1200" b="1" i="0" dirty="0">
                        <a:solidFill>
                          <a:schemeClr val="tx1"/>
                        </a:solidFill>
                        <a:effectLst/>
                      </a:endParaRPr>
                    </a:p>
                  </a:txBody>
                  <a:tcPr marL="71829" marR="71829" marT="35914" marB="35914"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506388308"/>
                  </a:ext>
                </a:extLst>
              </a:tr>
            </a:tbl>
          </a:graphicData>
        </a:graphic>
      </p:graphicFrame>
    </p:spTree>
    <p:extLst>
      <p:ext uri="{BB962C8B-B14F-4D97-AF65-F5344CB8AC3E}">
        <p14:creationId xmlns:p14="http://schemas.microsoft.com/office/powerpoint/2010/main" val="367853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E757B-F93E-5947-654B-373A04B87479}"/>
              </a:ext>
            </a:extLst>
          </p:cNvPr>
          <p:cNvSpPr>
            <a:spLocks noGrp="1"/>
          </p:cNvSpPr>
          <p:nvPr>
            <p:ph type="title"/>
          </p:nvPr>
        </p:nvSpPr>
        <p:spPr/>
        <p:txBody>
          <a:bodyPr rtlCol="0"/>
          <a:lstStyle/>
          <a:p>
            <a:pPr rtl="0"/>
            <a:r>
              <a:rPr lang="en-us" dirty="0"/>
              <a:t>ARANOTE: Rates of TEAEs and TEAEs Leading to Permanent Discontinuation</a:t>
            </a:r>
            <a:endParaRPr lang="de-DE" dirty="0"/>
          </a:p>
        </p:txBody>
      </p:sp>
      <p:sp>
        <p:nvSpPr>
          <p:cNvPr id="4" name="Fußzeilenplatzhalter 3">
            <a:extLst>
              <a:ext uri="{FF2B5EF4-FFF2-40B4-BE49-F238E27FC236}">
                <a16:creationId xmlns:a16="http://schemas.microsoft.com/office/drawing/2014/main" id="{C69C1C82-16E5-834B-1BD2-BB04E3BA2E47}"/>
              </a:ext>
            </a:extLst>
          </p:cNvPr>
          <p:cNvSpPr>
            <a:spLocks noGrp="1"/>
          </p:cNvSpPr>
          <p:nvPr>
            <p:ph type="ftr" sz="quarter" idx="3"/>
          </p:nvPr>
        </p:nvSpPr>
        <p:spPr>
          <a:xfrm>
            <a:off x="245807" y="5763969"/>
            <a:ext cx="11460058" cy="1033219"/>
          </a:xfrm>
        </p:spPr>
        <p:txBody>
          <a:bodyPr rtlCol="0"/>
          <a:lstStyle/>
          <a:p>
            <a:r>
              <a:rPr lang="en-us" baseline="30000" dirty="0" err="1"/>
              <a:t>a</a:t>
            </a:r>
            <a:r>
              <a:rPr lang="en-us" dirty="0" err="1"/>
              <a:t>Two</a:t>
            </a:r>
            <a:r>
              <a:rPr lang="en-us" dirty="0"/>
              <a:t> patients randomized to the placebo group but receiving darolutamide will be investigated in the darolutamide group in the safety analysis. ADT, androgen deprivation therapy; ARPI, androgen receptor pathway inhibitor; AE, adverse event; TEAE, treatment-emergent adverse event.</a:t>
            </a:r>
          </a:p>
          <a:p>
            <a:endParaRPr lang="en-us" dirty="0"/>
          </a:p>
          <a:p>
            <a:r>
              <a:rPr lang="en-us" dirty="0"/>
              <a:t>1. </a:t>
            </a:r>
            <a:r>
              <a:rPr lang="en-US" dirty="0"/>
              <a:t>Saad F, et al. J Clin </a:t>
            </a:r>
            <a:r>
              <a:rPr lang="en-US" dirty="0" err="1"/>
              <a:t>Onc</a:t>
            </a:r>
            <a:r>
              <a:rPr lang="en-US" dirty="0"/>
              <a:t> 2024; 42:4271-4281</a:t>
            </a:r>
            <a:r>
              <a:rPr lang="en-us" dirty="0"/>
              <a:t>. 2. </a:t>
            </a:r>
            <a:r>
              <a:rPr lang="en-us" dirty="0" err="1"/>
              <a:t>Fizazi</a:t>
            </a:r>
            <a:r>
              <a:rPr lang="en-us" dirty="0"/>
              <a:t> K, et al. N Engl J Med. 2017;377(4):352-360. 3. </a:t>
            </a:r>
            <a:r>
              <a:rPr lang="en-us" dirty="0" err="1"/>
              <a:t>Fizazi</a:t>
            </a:r>
            <a:r>
              <a:rPr lang="en-us" dirty="0"/>
              <a:t> K, et al. Lancet Oncol. 2019;20(5):686-700. 4. Armstrong AJ, et al. J Clin Oncol. 2019;37(32):2974-2986. 5. Armstrong AJ, et al. presented at the European Society for Medical Oncology, Annual Meeting. 16.-20 September 2021. Virtual. Abstract LBA25. 6. Chi KN, et al. N Engl J Med. 2019;381(1):13-24. 7. Chi KN, et al. J Clin Oncol. 2021;39(20):2294-2303. 8. Smith M, et al. N Engl J Med. 2022;386(12):1132-1142. 9. </a:t>
            </a:r>
            <a:r>
              <a:rPr lang="en-us" dirty="0" err="1"/>
              <a:t>Fizazi</a:t>
            </a:r>
            <a:r>
              <a:rPr lang="en-us" dirty="0"/>
              <a:t> K. et al. Lancet. 2022;399(10336):1695-1707. 10. Davis ID, et al. N Engl J Med. 2019;381:121-131. 11. Sweeney CJ, et al. Lancet Oncol. 2023;24:323-334. 12. Sternberg CN, et al. N Engl J Med. 2020;382(23):2197-2206. 13. Smith MR, et al. </a:t>
            </a:r>
            <a:r>
              <a:rPr lang="en-us" dirty="0" err="1"/>
              <a:t>Eur</a:t>
            </a:r>
            <a:r>
              <a:rPr lang="en-us" dirty="0"/>
              <a:t> Urol. 2021;79:150-158. 14. </a:t>
            </a:r>
            <a:r>
              <a:rPr lang="en-us" dirty="0" err="1"/>
              <a:t>Fizazi</a:t>
            </a:r>
            <a:r>
              <a:rPr lang="en-us" dirty="0"/>
              <a:t> K, et al. N Engl J Med. 2020;383(11):1040-1049. </a:t>
            </a:r>
          </a:p>
        </p:txBody>
      </p:sp>
      <p:graphicFrame>
        <p:nvGraphicFramePr>
          <p:cNvPr id="6" name="Table 17">
            <a:extLst>
              <a:ext uri="{FF2B5EF4-FFF2-40B4-BE49-F238E27FC236}">
                <a16:creationId xmlns:a16="http://schemas.microsoft.com/office/drawing/2014/main" id="{587B30B9-5111-CC1C-8FD0-1C2EEE670599}"/>
              </a:ext>
            </a:extLst>
          </p:cNvPr>
          <p:cNvGraphicFramePr>
            <a:graphicFrameLocks noGrp="1"/>
          </p:cNvGraphicFramePr>
          <p:nvPr>
            <p:extLst>
              <p:ext uri="{D42A27DB-BD31-4B8C-83A1-F6EECF244321}">
                <p14:modId xmlns:p14="http://schemas.microsoft.com/office/powerpoint/2010/main" val="2774144009"/>
              </p:ext>
            </p:extLst>
          </p:nvPr>
        </p:nvGraphicFramePr>
        <p:xfrm>
          <a:off x="459454" y="2617784"/>
          <a:ext cx="5831995" cy="2171508"/>
        </p:xfrm>
        <a:graphic>
          <a:graphicData uri="http://schemas.openxmlformats.org/drawingml/2006/table">
            <a:tbl>
              <a:tblPr/>
              <a:tblGrid>
                <a:gridCol w="2520000">
                  <a:extLst>
                    <a:ext uri="{9D8B030D-6E8A-4147-A177-3AD203B41FA5}">
                      <a16:colId xmlns:a16="http://schemas.microsoft.com/office/drawing/2014/main" val="3858867940"/>
                    </a:ext>
                  </a:extLst>
                </a:gridCol>
                <a:gridCol w="1800000">
                  <a:extLst>
                    <a:ext uri="{9D8B030D-6E8A-4147-A177-3AD203B41FA5}">
                      <a16:colId xmlns:a16="http://schemas.microsoft.com/office/drawing/2014/main" val="610565188"/>
                    </a:ext>
                  </a:extLst>
                </a:gridCol>
                <a:gridCol w="1511995">
                  <a:extLst>
                    <a:ext uri="{9D8B030D-6E8A-4147-A177-3AD203B41FA5}">
                      <a16:colId xmlns:a16="http://schemas.microsoft.com/office/drawing/2014/main" val="553245543"/>
                    </a:ext>
                  </a:extLst>
                </a:gridCol>
              </a:tblGrid>
              <a:tr h="671301">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base"/>
                      <a:r>
                        <a:rPr lang="en-us" sz="1400" b="1" i="0" dirty="0">
                          <a:solidFill>
                            <a:schemeClr val="tx1"/>
                          </a:solidFill>
                          <a:effectLst/>
                          <a:latin typeface="Arial" panose="020B0604020202020204" pitchFamily="34" charset="0"/>
                        </a:rPr>
                        <a:t>Treatment-emergent adverse events, </a:t>
                      </a:r>
                    </a:p>
                    <a:p>
                      <a:pPr algn="l" rtl="0" fontAlgn="base"/>
                      <a:r>
                        <a:rPr lang="en-us" sz="1400" b="1" i="0" dirty="0">
                          <a:solidFill>
                            <a:schemeClr val="tx1"/>
                          </a:solidFill>
                          <a:effectLst/>
                          <a:latin typeface="Arial" panose="020B0604020202020204" pitchFamily="34" charset="0"/>
                        </a:rPr>
                        <a:t>number of patients (%)</a:t>
                      </a:r>
                      <a:endParaRPr lang="en-US" sz="1800" b="1" i="0" dirty="0">
                        <a:solidFill>
                          <a:schemeClr val="tx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400" b="1" i="0" dirty="0">
                          <a:solidFill>
                            <a:schemeClr val="bg1"/>
                          </a:solidFill>
                          <a:effectLst/>
                          <a:latin typeface="Arial" panose="020B0604020202020204" pitchFamily="34" charset="0"/>
                        </a:rPr>
                        <a:t>Darolutamide + ADT</a:t>
                      </a:r>
                      <a:br>
                        <a:rPr lang="en-US" sz="1400" b="1" i="0" dirty="0">
                          <a:solidFill>
                            <a:schemeClr val="bg1"/>
                          </a:solidFill>
                          <a:effectLst/>
                          <a:latin typeface="Arial" panose="020B0604020202020204" pitchFamily="34" charset="0"/>
                        </a:rPr>
                      </a:br>
                      <a:r>
                        <a:rPr lang="en-us" sz="1400" b="1" i="0" dirty="0">
                          <a:solidFill>
                            <a:schemeClr val="bg1"/>
                          </a:solidFill>
                          <a:effectLst/>
                          <a:latin typeface="Arial" panose="020B0604020202020204" pitchFamily="34" charset="0"/>
                        </a:rPr>
                        <a:t>(N = </a:t>
                      </a:r>
                      <a:r>
                        <a:rPr lang="en-us" sz="1400" b="1" i="0" dirty="0" err="1">
                          <a:solidFill>
                            <a:schemeClr val="bg1"/>
                          </a:solidFill>
                          <a:effectLst/>
                          <a:latin typeface="Arial" panose="020B0604020202020204" pitchFamily="34" charset="0"/>
                        </a:rPr>
                        <a:t>445</a:t>
                      </a:r>
                      <a:r>
                        <a:rPr lang="en-us" sz="1400" b="1" i="0" baseline="30000" dirty="0" err="1">
                          <a:solidFill>
                            <a:schemeClr val="bg1"/>
                          </a:solidFill>
                          <a:effectLst/>
                          <a:latin typeface="Arial" panose="020B0604020202020204" pitchFamily="34" charset="0"/>
                        </a:rPr>
                        <a:t>a</a:t>
                      </a:r>
                      <a:r>
                        <a:rPr lang="en-us" sz="1400" b="1" i="0" dirty="0">
                          <a:solidFill>
                            <a:schemeClr val="bg1"/>
                          </a:solidFill>
                          <a:effectLst/>
                          <a:latin typeface="Arial" panose="020B0604020202020204" pitchFamily="34" charset="0"/>
                        </a:rPr>
                        <a:t>)​</a:t>
                      </a:r>
                      <a:endParaRPr lang="en-US" sz="1400" b="1" i="0" dirty="0">
                        <a:solidFill>
                          <a:schemeClr val="bg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400" b="1" i="0">
                          <a:solidFill>
                            <a:schemeClr val="bg1"/>
                          </a:solidFill>
                          <a:effectLst/>
                          <a:latin typeface="Arial" panose="020B0604020202020204" pitchFamily="34" charset="0"/>
                        </a:rPr>
                        <a:t>Placebo + ADT</a:t>
                      </a:r>
                      <a:br>
                        <a:rPr lang="en-US" sz="1400" b="1" i="0">
                          <a:solidFill>
                            <a:schemeClr val="bg1"/>
                          </a:solidFill>
                          <a:effectLst/>
                          <a:latin typeface="Arial" panose="020B0604020202020204" pitchFamily="34" charset="0"/>
                        </a:rPr>
                      </a:br>
                      <a:r>
                        <a:rPr lang="en-us" sz="1400" b="1" i="0">
                          <a:solidFill>
                            <a:schemeClr val="bg1"/>
                          </a:solidFill>
                          <a:effectLst/>
                          <a:latin typeface="Arial" panose="020B0604020202020204" pitchFamily="34" charset="0"/>
                        </a:rPr>
                        <a:t>(N = 221</a:t>
                      </a:r>
                      <a:r>
                        <a:rPr lang="en-us" sz="1400" b="1" i="0" baseline="30000">
                          <a:solidFill>
                            <a:schemeClr val="bg1"/>
                          </a:solidFill>
                          <a:effectLst/>
                          <a:latin typeface="Arial" panose="020B0604020202020204" pitchFamily="34" charset="0"/>
                        </a:rPr>
                        <a:t>a</a:t>
                      </a:r>
                      <a:r>
                        <a:rPr lang="en-us" sz="1400" b="1" i="0">
                          <a:solidFill>
                            <a:schemeClr val="bg1"/>
                          </a:solidFill>
                          <a:effectLst/>
                          <a:latin typeface="Arial" panose="020B0604020202020204" pitchFamily="34" charset="0"/>
                        </a:rPr>
                        <a:t>)​</a:t>
                      </a:r>
                      <a:endParaRPr lang="en-US" sz="1400" b="1" i="0">
                        <a:solidFill>
                          <a:schemeClr val="bg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415263496"/>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base"/>
                      <a:r>
                        <a:rPr lang="en-us" sz="1200" b="1" i="0">
                          <a:solidFill>
                            <a:schemeClr val="tx1"/>
                          </a:solidFill>
                          <a:effectLst/>
                        </a:rPr>
                        <a:t>All AE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latin typeface="Arial" panose="020B0604020202020204" pitchFamily="34" charset="0"/>
                        </a:rPr>
                        <a:t>405 (91,0)​</a:t>
                      </a:r>
                      <a:endParaRPr lang="en-US" sz="1200" b="0" i="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latin typeface="Arial" panose="020B0604020202020204" pitchFamily="34" charset="0"/>
                        </a:rPr>
                        <a:t>199 (90,0)​</a:t>
                      </a:r>
                      <a:endParaRPr lang="en-US" sz="1200" b="0" i="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605144174"/>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base"/>
                      <a:r>
                        <a:rPr lang="en-us" sz="1200" b="1" i="0">
                          <a:solidFill>
                            <a:schemeClr val="tx1"/>
                          </a:solidFill>
                          <a:effectLst/>
                          <a:latin typeface="Arial" panose="020B0604020202020204" pitchFamily="34" charset="0"/>
                        </a:rPr>
                        <a:t>Serious AE</a:t>
                      </a:r>
                      <a:endParaRPr lang="en-US" sz="1200" b="1" i="0">
                        <a:solidFill>
                          <a:schemeClr val="tx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latin typeface="Arial" panose="020B0604020202020204" pitchFamily="34" charset="0"/>
                        </a:rPr>
                        <a:t>105 (23,6)​</a:t>
                      </a:r>
                      <a:endParaRPr lang="en-US" sz="1200" b="0" i="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latin typeface="Arial" panose="020B0604020202020204" pitchFamily="34" charset="0"/>
                        </a:rPr>
                        <a:t>52 (23,5)​</a:t>
                      </a:r>
                      <a:endParaRPr lang="en-US" sz="1200" b="0" i="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5148669"/>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lvl="1" indent="0" algn="l" rtl="0" fontAlgn="base"/>
                      <a:r>
                        <a:rPr lang="en-us" sz="1200" b="1" i="0">
                          <a:solidFill>
                            <a:schemeClr val="tx1"/>
                          </a:solidFill>
                          <a:effectLst/>
                          <a:latin typeface="Arial" panose="020B0604020202020204" pitchFamily="34" charset="0"/>
                        </a:rPr>
                        <a:t>Grade 3 or 4 AE</a:t>
                      </a:r>
                      <a:endParaRPr lang="en-US" sz="1200" b="1" i="0">
                        <a:solidFill>
                          <a:schemeClr val="tx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rPr>
                        <a:t>137 (30.8)</a:t>
                      </a: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rPr>
                        <a:t>67 (30.3)</a:t>
                      </a: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463540971"/>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lvl="1" indent="4763" algn="l" rtl="0" fontAlgn="base"/>
                      <a:r>
                        <a:rPr lang="en-us" sz="1200" b="1" i="0" dirty="0">
                          <a:solidFill>
                            <a:schemeClr val="tx1"/>
                          </a:solidFill>
                          <a:effectLst/>
                          <a:latin typeface="Arial" panose="020B0604020202020204" pitchFamily="34" charset="0"/>
                        </a:rPr>
                        <a:t>Grade 5 AE</a:t>
                      </a:r>
                      <a:endParaRPr lang="en-US" sz="1200" b="1" i="0" dirty="0">
                        <a:solidFill>
                          <a:schemeClr val="tx1"/>
                        </a:solidFill>
                        <a:effectLst/>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a:solidFill>
                            <a:schemeClr val="tx1"/>
                          </a:solidFill>
                          <a:effectLst/>
                          <a:latin typeface="Arial" panose="020B0604020202020204" pitchFamily="34" charset="0"/>
                        </a:rPr>
                        <a:t>21 (4,7)​</a:t>
                      </a:r>
                      <a:endParaRPr lang="en-US" sz="1200" b="0" i="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fontAlgn="base"/>
                      <a:r>
                        <a:rPr lang="en-us" sz="1200" b="0" i="0" dirty="0">
                          <a:solidFill>
                            <a:schemeClr val="tx1"/>
                          </a:solidFill>
                          <a:effectLst/>
                          <a:latin typeface="Arial" panose="020B0604020202020204" pitchFamily="34" charset="0"/>
                        </a:rPr>
                        <a:t>12 (5,4)​</a:t>
                      </a:r>
                      <a:endParaRPr lang="en-US" sz="1200" b="0" i="0" dirty="0">
                        <a:solidFill>
                          <a:schemeClr val="tx1"/>
                        </a:solidFill>
                        <a:effectLst/>
                      </a:endParaRPr>
                    </a:p>
                  </a:txBody>
                  <a:tcPr marL="91428" marR="91428" marT="45714" marB="45714"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2725579"/>
                  </a:ext>
                </a:extLst>
              </a:tr>
            </a:tbl>
          </a:graphicData>
        </a:graphic>
      </p:graphicFrame>
      <p:sp>
        <p:nvSpPr>
          <p:cNvPr id="8" name="TextBox 7">
            <a:extLst>
              <a:ext uri="{FF2B5EF4-FFF2-40B4-BE49-F238E27FC236}">
                <a16:creationId xmlns:a16="http://schemas.microsoft.com/office/drawing/2014/main" id="{54906A80-D114-D416-E94A-2F23182EFA05}"/>
              </a:ext>
            </a:extLst>
          </p:cNvPr>
          <p:cNvSpPr txBox="1"/>
          <p:nvPr/>
        </p:nvSpPr>
        <p:spPr bwMode="gray">
          <a:xfrm>
            <a:off x="7176995" y="1947156"/>
            <a:ext cx="3764055"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ct val="0"/>
              </a:spcAft>
              <a:buClrTx/>
              <a:buSzTx/>
              <a:buFontTx/>
              <a:buNone/>
              <a:tabLst/>
              <a:defRPr/>
            </a:pPr>
            <a:r>
              <a:rPr lang="en-us" sz="1600" i="0" u="none" strike="noStrike" kern="1200" cap="none" spc="0" normalizeH="0" noProof="0" dirty="0">
                <a:ln>
                  <a:noFill/>
                </a:ln>
                <a:effectLst/>
                <a:uLnTx/>
                <a:uFillTx/>
                <a:latin typeface="Arial"/>
                <a:cs typeface="Arial"/>
              </a:rPr>
              <a:t>TEAEs leading to permanent discontinuation of therapy</a:t>
            </a:r>
          </a:p>
        </p:txBody>
      </p:sp>
      <p:sp>
        <p:nvSpPr>
          <p:cNvPr id="18" name="Text Placeholder 7">
            <a:extLst>
              <a:ext uri="{FF2B5EF4-FFF2-40B4-BE49-F238E27FC236}">
                <a16:creationId xmlns:a16="http://schemas.microsoft.com/office/drawing/2014/main" id="{7E2846CF-0B16-DCC2-A038-DF784BD3F60B}"/>
              </a:ext>
            </a:extLst>
          </p:cNvPr>
          <p:cNvSpPr txBox="1">
            <a:spLocks/>
          </p:cNvSpPr>
          <p:nvPr/>
        </p:nvSpPr>
        <p:spPr bwMode="gray">
          <a:xfrm>
            <a:off x="7039169" y="4655211"/>
            <a:ext cx="4902352" cy="1229408"/>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875" lvl="1" indent="-269875" rtl="0">
              <a:spcAft>
                <a:spcPts val="0"/>
              </a:spcAft>
              <a:buFont typeface="Arial" panose="020B0604020202020204" pitchFamily="34" charset="0"/>
              <a:buChar char="•"/>
              <a:defRPr/>
            </a:pPr>
            <a:r>
              <a:rPr lang="en-us" sz="1200" b="0" i="0" u="none" strike="noStrike" kern="1200" cap="none" spc="0" normalizeH="0" noProof="0" dirty="0">
                <a:ln>
                  <a:noFill/>
                </a:ln>
                <a:effectLst/>
                <a:uLnTx/>
                <a:uFillTx/>
                <a:latin typeface="Arial"/>
                <a:cs typeface="Arial"/>
              </a:rPr>
              <a:t>Darolutamide + ADT showed lower treatment discontinuation rates due to </a:t>
            </a:r>
            <a:r>
              <a:rPr lang="en-us" sz="1200" dirty="0" err="1">
                <a:latin typeface="Arial"/>
                <a:cs typeface="Arial"/>
              </a:rPr>
              <a:t>TEAEs</a:t>
            </a:r>
            <a:r>
              <a:rPr lang="en-us" sz="1200" b="0" i="0" u="none" strike="noStrike" kern="1200" cap="none" spc="0" normalizeH="0" noProof="0" dirty="0">
                <a:ln>
                  <a:noFill/>
                </a:ln>
                <a:effectLst/>
                <a:uLnTx/>
                <a:uFillTx/>
                <a:latin typeface="Arial"/>
                <a:cs typeface="Arial"/>
              </a:rPr>
              <a:t> vs. </a:t>
            </a:r>
            <a:r>
              <a:rPr lang="en-us" sz="1200" b="0" i="0" u="none" strike="noStrike" kern="1200" cap="none" spc="0" normalizeH="0" noProof="0" dirty="0" err="1">
                <a:ln>
                  <a:noFill/>
                </a:ln>
                <a:effectLst/>
                <a:uLnTx/>
                <a:uFillTx/>
                <a:latin typeface="Arial"/>
                <a:cs typeface="Arial"/>
              </a:rPr>
              <a:t>Placebo</a:t>
            </a:r>
            <a:r>
              <a:rPr lang="en-us" sz="1200" b="0" i="0" u="none" strike="noStrike" kern="1200" cap="none" spc="0" normalizeH="0" baseline="30000" noProof="0" dirty="0" err="1">
                <a:ln>
                  <a:noFill/>
                </a:ln>
                <a:effectLst/>
                <a:uLnTx/>
                <a:uFillTx/>
                <a:latin typeface="Arial"/>
                <a:cs typeface="Arial"/>
              </a:rPr>
              <a:t>1</a:t>
            </a:r>
            <a:endParaRPr lang="en-US" sz="1200" b="0" i="0" u="none" strike="noStrike" kern="1200" cap="none" spc="0" normalizeH="0" baseline="0" noProof="0" dirty="0">
              <a:ln>
                <a:noFill/>
              </a:ln>
              <a:effectLst/>
              <a:uLnTx/>
              <a:uFillTx/>
              <a:latin typeface="Arial"/>
              <a:cs typeface="Arial"/>
            </a:endParaRPr>
          </a:p>
          <a:p>
            <a:pPr marL="269875" lvl="2" indent="-269875" rtl="0">
              <a:spcAft>
                <a:spcPts val="0"/>
              </a:spcAft>
              <a:buFont typeface="Arial" panose="020B0604020202020204" pitchFamily="34" charset="0"/>
              <a:buChar char="•"/>
              <a:defRPr/>
            </a:pPr>
            <a:r>
              <a:rPr lang="en-us" sz="1200" b="0" i="0" u="none" strike="noStrike" kern="1200" cap="none" spc="0" normalizeH="0" noProof="0" dirty="0">
                <a:ln>
                  <a:noFill/>
                </a:ln>
                <a:effectLst/>
                <a:uLnTx/>
                <a:uFillTx/>
                <a:latin typeface="Arial"/>
                <a:cs typeface="Arial"/>
              </a:rPr>
              <a:t>This is the only comprehensive ARPI study on</a:t>
            </a:r>
            <a:r>
              <a:rPr lang="en-us" sz="1200" noProof="0" dirty="0">
                <a:latin typeface="Arial"/>
                <a:cs typeface="Arial"/>
              </a:rPr>
              <a:t> </a:t>
            </a:r>
            <a:r>
              <a:rPr lang="en-us" sz="1200" b="0" i="0" u="none" strike="noStrike" kern="1200" cap="none" spc="0" normalizeH="0" noProof="0" dirty="0">
                <a:ln>
                  <a:noFill/>
                </a:ln>
                <a:effectLst/>
                <a:uLnTx/>
                <a:uFillTx/>
                <a:latin typeface="Arial"/>
                <a:cs typeface="Arial"/>
              </a:rPr>
              <a:t>Prostate cancer, showing a difference </a:t>
            </a:r>
            <a:r>
              <a:rPr lang="en-us" sz="1200" dirty="0">
                <a:latin typeface="Arial"/>
                <a:cs typeface="Arial"/>
              </a:rPr>
              <a:t>in the discontinuation rate in favor</a:t>
            </a:r>
            <a:r>
              <a:rPr lang="en-us" sz="1200" b="0" i="0" u="none" strike="noStrike" kern="1200" cap="none" spc="0" normalizeH="0" noProof="0" dirty="0">
                <a:ln>
                  <a:noFill/>
                </a:ln>
                <a:effectLst/>
                <a:uLnTx/>
                <a:uFillTx/>
                <a:latin typeface="Arial"/>
                <a:cs typeface="Arial"/>
              </a:rPr>
              <a:t> of ARPI </a:t>
            </a:r>
            <a:r>
              <a:rPr lang="en-us" sz="1200" b="0" i="0" u="none" strike="noStrike" kern="1200" cap="none" spc="0" normalizeH="0" baseline="30000" noProof="0" dirty="0">
                <a:ln>
                  <a:noFill/>
                </a:ln>
                <a:effectLst/>
                <a:uLnTx/>
                <a:uFillTx/>
                <a:latin typeface="Arial"/>
                <a:cs typeface="Arial"/>
              </a:rPr>
              <a:t>1-14</a:t>
            </a:r>
            <a:endParaRPr lang="en-US" sz="1200" b="0" i="0" u="none" strike="noStrike" kern="1200" cap="none" spc="0" normalizeH="0" baseline="0" noProof="0" dirty="0">
              <a:ln>
                <a:noFill/>
              </a:ln>
              <a:effectLst/>
              <a:uLnTx/>
              <a:uFillTx/>
              <a:latin typeface="Arial"/>
              <a:cs typeface="Arial"/>
            </a:endParaRPr>
          </a:p>
          <a:p>
            <a:pPr marL="269875" marR="0" lvl="2" indent="-269875"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i="0" u="none" strike="noStrike" kern="1200" cap="none" spc="0" normalizeH="0" baseline="0" noProof="0" dirty="0">
              <a:ln>
                <a:noFill/>
              </a:ln>
              <a:effectLst/>
              <a:uLnTx/>
              <a:uFillTx/>
              <a:latin typeface="Arial"/>
              <a:cs typeface="Arial"/>
            </a:endParaRPr>
          </a:p>
          <a:p>
            <a:pPr marL="0" marR="0" lvl="2" indent="0" algn="l" defTabSz="914400" rtl="0" eaLnBrk="1" fontAlgn="auto" latinLnBrk="0" hangingPunct="1">
              <a:lnSpc>
                <a:spcPct val="100000"/>
              </a:lnSpc>
              <a:spcBef>
                <a:spcPts val="300"/>
              </a:spcBef>
              <a:spcAft>
                <a:spcPts val="0"/>
              </a:spcAft>
              <a:buClrTx/>
              <a:buSzTx/>
              <a:buNone/>
              <a:tabLst/>
              <a:defRPr/>
            </a:pPr>
            <a:endParaRPr kumimoji="0" lang="en-US" sz="1400" b="0" i="0" u="none" strike="noStrike" kern="1200" cap="none" spc="0" normalizeH="0" baseline="0" noProof="0" dirty="0">
              <a:ln>
                <a:noFill/>
              </a:ln>
              <a:effectLst/>
              <a:uLnTx/>
              <a:uFillTx/>
              <a:latin typeface="Arial"/>
              <a:cs typeface="Arial"/>
            </a:endParaRPr>
          </a:p>
        </p:txBody>
      </p:sp>
      <p:graphicFrame>
        <p:nvGraphicFramePr>
          <p:cNvPr id="19" name="Chart 10">
            <a:extLst>
              <a:ext uri="{FF2B5EF4-FFF2-40B4-BE49-F238E27FC236}">
                <a16:creationId xmlns:a16="http://schemas.microsoft.com/office/drawing/2014/main" id="{D7285A19-B58D-7903-538B-6B4EF1278EB3}"/>
              </a:ext>
            </a:extLst>
          </p:cNvPr>
          <p:cNvGraphicFramePr/>
          <p:nvPr>
            <p:extLst>
              <p:ext uri="{D42A27DB-BD31-4B8C-83A1-F6EECF244321}">
                <p14:modId xmlns:p14="http://schemas.microsoft.com/office/powerpoint/2010/main" val="1921688740"/>
              </p:ext>
            </p:extLst>
          </p:nvPr>
        </p:nvGraphicFramePr>
        <p:xfrm>
          <a:off x="7114430" y="2617784"/>
          <a:ext cx="4102279" cy="1751354"/>
        </p:xfrm>
        <a:graphic>
          <a:graphicData uri="http://schemas.openxmlformats.org/drawingml/2006/chart">
            <c:chart xmlns:c="http://schemas.openxmlformats.org/drawingml/2006/chart" xmlns:r="http://schemas.openxmlformats.org/officeDocument/2006/relationships" r:id="rId7"/>
          </a:graphicData>
        </a:graphic>
      </p:graphicFrame>
      <p:grpSp>
        <p:nvGrpSpPr>
          <p:cNvPr id="20" name="Group 18">
            <a:extLst>
              <a:ext uri="{FF2B5EF4-FFF2-40B4-BE49-F238E27FC236}">
                <a16:creationId xmlns:a16="http://schemas.microsoft.com/office/drawing/2014/main" id="{D5A24EA2-618F-3805-5CCA-7B43A9F2BDFC}"/>
              </a:ext>
            </a:extLst>
          </p:cNvPr>
          <p:cNvGrpSpPr/>
          <p:nvPr/>
        </p:nvGrpSpPr>
        <p:grpSpPr>
          <a:xfrm>
            <a:off x="9302230" y="2617784"/>
            <a:ext cx="1689662" cy="534264"/>
            <a:chOff x="10079537" y="2591910"/>
            <a:chExt cx="1689882" cy="534334"/>
          </a:xfrm>
        </p:grpSpPr>
        <p:grpSp>
          <p:nvGrpSpPr>
            <p:cNvPr id="21" name="Group 1">
              <a:extLst>
                <a:ext uri="{FF2B5EF4-FFF2-40B4-BE49-F238E27FC236}">
                  <a16:creationId xmlns:a16="http://schemas.microsoft.com/office/drawing/2014/main" id="{BD3E9549-C73A-4709-AEC4-D4982EBAE7EB}"/>
                </a:ext>
              </a:extLst>
            </p:cNvPr>
            <p:cNvGrpSpPr/>
            <p:nvPr/>
          </p:nvGrpSpPr>
          <p:grpSpPr>
            <a:xfrm>
              <a:off x="10079541" y="2591910"/>
              <a:ext cx="1689878" cy="236875"/>
              <a:chOff x="4523070" y="1330056"/>
              <a:chExt cx="1074418" cy="158227"/>
            </a:xfrm>
          </p:grpSpPr>
          <p:sp>
            <p:nvSpPr>
              <p:cNvPr id="25" name="Rectangle 30">
                <a:extLst>
                  <a:ext uri="{FF2B5EF4-FFF2-40B4-BE49-F238E27FC236}">
                    <a16:creationId xmlns:a16="http://schemas.microsoft.com/office/drawing/2014/main" id="{1355FD1E-6875-04D8-63A3-9FFB52CBD4AE}"/>
                  </a:ext>
                </a:extLst>
              </p:cNvPr>
              <p:cNvSpPr/>
              <p:nvPr/>
            </p:nvSpPr>
            <p:spPr bwMode="gray">
              <a:xfrm>
                <a:off x="4523070" y="1348656"/>
                <a:ext cx="118178" cy="121026"/>
              </a:xfrm>
              <a:prstGeom prst="rect">
                <a:avLst/>
              </a:prstGeom>
              <a:solidFill>
                <a:schemeClr val="tx2"/>
              </a:solidFill>
              <a:ln w="25400" cap="flat" cmpd="sng" algn="ctr">
                <a:noFill/>
                <a:prstDash val="solid"/>
              </a:ln>
              <a:effectLst/>
            </p:spPr>
            <p:txBody>
              <a:bodyPr rtlCol="0" anchor="ctr"/>
              <a:lstStyle/>
              <a:p>
                <a:pPr marL="0" marR="0" lvl="0" indent="0" algn="ctr" defTabSz="91403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26" name="TextBox 31">
                <a:extLst>
                  <a:ext uri="{FF2B5EF4-FFF2-40B4-BE49-F238E27FC236}">
                    <a16:creationId xmlns:a16="http://schemas.microsoft.com/office/drawing/2014/main" id="{456BBAF0-C219-DB46-0C35-DFAD6E7865B0}"/>
                  </a:ext>
                </a:extLst>
              </p:cNvPr>
              <p:cNvSpPr txBox="1"/>
              <p:nvPr/>
            </p:nvSpPr>
            <p:spPr bwMode="gray">
              <a:xfrm>
                <a:off x="4666802" y="1330056"/>
                <a:ext cx="930686" cy="158227"/>
              </a:xfrm>
              <a:prstGeom prst="rect">
                <a:avLst/>
              </a:prstGeom>
              <a:noFill/>
            </p:spPr>
            <p:txBody>
              <a:bodyPr wrap="none" lIns="0" tIns="0" rIns="0" bIns="0" rtlCol="0" anchor="ctr">
                <a:noAutofit/>
              </a:bodyPr>
              <a:lstStyle/>
              <a:p>
                <a:pPr marL="0" marR="0" lvl="0" indent="0" defTabSz="914036" rtl="0" eaLnBrk="1" fontAlgn="auto" latinLnBrk="0" hangingPunct="1">
                  <a:lnSpc>
                    <a:spcPct val="100000"/>
                  </a:lnSpc>
                  <a:spcBef>
                    <a:spcPts val="0"/>
                  </a:spcBef>
                  <a:spcAft>
                    <a:spcPts val="0"/>
                  </a:spcAft>
                  <a:buClrTx/>
                  <a:buSzTx/>
                  <a:buFontTx/>
                  <a:buNone/>
                  <a:tabLst/>
                  <a:defRPr/>
                </a:pPr>
                <a:r>
                  <a:rPr lang="en-us" sz="1200" b="1" i="0" u="none" strike="noStrike" kern="0" cap="none" spc="0" normalizeH="0" noProof="0">
                    <a:ln>
                      <a:noFill/>
                    </a:ln>
                    <a:solidFill>
                      <a:srgbClr val="0091DF"/>
                    </a:solidFill>
                    <a:effectLst/>
                    <a:uLnTx/>
                    <a:uFillTx/>
                  </a:rPr>
                  <a:t>Darolutamide (N = 445 </a:t>
                </a:r>
                <a:r>
                  <a:rPr lang="en-us" sz="1200" b="1" i="0" u="none" strike="noStrike" kern="0" cap="none" spc="0" normalizeH="0" baseline="30000" noProof="0">
                    <a:ln>
                      <a:noFill/>
                    </a:ln>
                    <a:solidFill>
                      <a:srgbClr val="0091DF"/>
                    </a:solidFill>
                    <a:effectLst/>
                    <a:uLnTx/>
                    <a:uFillTx/>
                  </a:rPr>
                  <a:t>a</a:t>
                </a:r>
                <a:r>
                  <a:rPr lang="en-us" sz="1200" b="1" i="0" u="none" strike="noStrike" kern="0" cap="none" spc="0" normalizeH="0" noProof="0">
                    <a:ln>
                      <a:noFill/>
                    </a:ln>
                    <a:solidFill>
                      <a:srgbClr val="0091DF"/>
                    </a:solidFill>
                    <a:effectLst/>
                    <a:uLnTx/>
                    <a:uFillTx/>
                  </a:rPr>
                  <a:t> )</a:t>
                </a:r>
              </a:p>
            </p:txBody>
          </p:sp>
        </p:grpSp>
        <p:grpSp>
          <p:nvGrpSpPr>
            <p:cNvPr id="22" name="Group 6">
              <a:extLst>
                <a:ext uri="{FF2B5EF4-FFF2-40B4-BE49-F238E27FC236}">
                  <a16:creationId xmlns:a16="http://schemas.microsoft.com/office/drawing/2014/main" id="{37C6F3FD-2137-50BF-937D-2D643E5EB76D}"/>
                </a:ext>
              </a:extLst>
            </p:cNvPr>
            <p:cNvGrpSpPr/>
            <p:nvPr/>
          </p:nvGrpSpPr>
          <p:grpSpPr>
            <a:xfrm>
              <a:off x="10079537" y="2889369"/>
              <a:ext cx="1443579" cy="236875"/>
              <a:chOff x="5910969" y="1330056"/>
              <a:chExt cx="917822" cy="158227"/>
            </a:xfrm>
          </p:grpSpPr>
          <p:sp>
            <p:nvSpPr>
              <p:cNvPr id="23" name="Rectangle 28">
                <a:extLst>
                  <a:ext uri="{FF2B5EF4-FFF2-40B4-BE49-F238E27FC236}">
                    <a16:creationId xmlns:a16="http://schemas.microsoft.com/office/drawing/2014/main" id="{862B27FB-8FFC-C59A-7F36-5308D15D01D4}"/>
                  </a:ext>
                </a:extLst>
              </p:cNvPr>
              <p:cNvSpPr/>
              <p:nvPr/>
            </p:nvSpPr>
            <p:spPr bwMode="gray">
              <a:xfrm>
                <a:off x="5910969" y="1348656"/>
                <a:ext cx="118178" cy="121026"/>
              </a:xfrm>
              <a:prstGeom prst="rect">
                <a:avLst/>
              </a:prstGeom>
              <a:solidFill>
                <a:srgbClr val="FFFFFF">
                  <a:lumMod val="50000"/>
                </a:srgbClr>
              </a:solidFill>
              <a:ln w="25400" cap="flat" cmpd="sng" algn="ctr">
                <a:noFill/>
                <a:prstDash val="solid"/>
              </a:ln>
              <a:effectLst/>
            </p:spPr>
            <p:txBody>
              <a:bodyPr rtlCol="0" anchor="ctr"/>
              <a:lstStyle/>
              <a:p>
                <a:pPr marL="0" marR="0" lvl="0" indent="0" algn="ctr" defTabSz="91403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24" name="TextBox 29">
                <a:extLst>
                  <a:ext uri="{FF2B5EF4-FFF2-40B4-BE49-F238E27FC236}">
                    <a16:creationId xmlns:a16="http://schemas.microsoft.com/office/drawing/2014/main" id="{97F6AF48-E85A-6B79-E556-F44BD3BD48D7}"/>
                  </a:ext>
                </a:extLst>
              </p:cNvPr>
              <p:cNvSpPr txBox="1"/>
              <p:nvPr/>
            </p:nvSpPr>
            <p:spPr bwMode="gray">
              <a:xfrm>
                <a:off x="6061515" y="1330056"/>
                <a:ext cx="767276" cy="158227"/>
              </a:xfrm>
              <a:prstGeom prst="rect">
                <a:avLst/>
              </a:prstGeom>
              <a:noFill/>
            </p:spPr>
            <p:txBody>
              <a:bodyPr wrap="none" lIns="0" tIns="0" rIns="0" bIns="0" rtlCol="0" anchor="ctr">
                <a:noAutofit/>
              </a:bodyPr>
              <a:lstStyle/>
              <a:p>
                <a:pPr marL="0" marR="0" lvl="0" indent="0" defTabSz="914036" rtl="0" eaLnBrk="1" fontAlgn="auto" latinLnBrk="0" hangingPunct="1">
                  <a:lnSpc>
                    <a:spcPct val="100000"/>
                  </a:lnSpc>
                  <a:spcBef>
                    <a:spcPts val="0"/>
                  </a:spcBef>
                  <a:spcAft>
                    <a:spcPts val="0"/>
                  </a:spcAft>
                  <a:buClrTx/>
                  <a:buSzTx/>
                  <a:buFontTx/>
                  <a:buNone/>
                  <a:tabLst/>
                  <a:defRPr/>
                </a:pPr>
                <a:r>
                  <a:rPr lang="en-us" sz="1200" b="1" i="0" u="none" strike="noStrike" kern="0" cap="none" spc="0" normalizeH="0" noProof="0" dirty="0">
                    <a:ln>
                      <a:noFill/>
                    </a:ln>
                    <a:solidFill>
                      <a:schemeClr val="accent2"/>
                    </a:solidFill>
                    <a:effectLst/>
                    <a:uLnTx/>
                    <a:uFillTx/>
                  </a:rPr>
                  <a:t>Placebo (N = 221 </a:t>
                </a:r>
                <a:r>
                  <a:rPr lang="en-us" sz="1200" b="1" i="0" u="none" strike="noStrike" kern="0" cap="none" spc="0" normalizeH="0" baseline="30000" noProof="0" dirty="0">
                    <a:ln>
                      <a:noFill/>
                    </a:ln>
                    <a:solidFill>
                      <a:schemeClr val="accent2"/>
                    </a:solidFill>
                    <a:effectLst/>
                    <a:uLnTx/>
                    <a:uFillTx/>
                  </a:rPr>
                  <a:t>a</a:t>
                </a:r>
                <a:r>
                  <a:rPr lang="en-us" sz="1200" b="1" i="0" u="none" strike="noStrike" kern="0" cap="none" spc="0" normalizeH="0" noProof="0" dirty="0">
                    <a:ln>
                      <a:noFill/>
                    </a:ln>
                    <a:solidFill>
                      <a:schemeClr val="accent2"/>
                    </a:solidFill>
                    <a:effectLst/>
                    <a:uLnTx/>
                    <a:uFillTx/>
                  </a:rPr>
                  <a:t> )</a:t>
                </a:r>
              </a:p>
            </p:txBody>
          </p:sp>
        </p:grpSp>
      </p:grpSp>
      <p:sp>
        <p:nvSpPr>
          <p:cNvPr id="3" name="Freihandform: Form 2">
            <a:extLst>
              <a:ext uri="{FF2B5EF4-FFF2-40B4-BE49-F238E27FC236}">
                <a16:creationId xmlns:a16="http://schemas.microsoft.com/office/drawing/2014/main" id="{D46D8679-DAF9-3E72-1C74-0BE36A8C3E02}"/>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Safety analysis</a:t>
            </a:r>
          </a:p>
        </p:txBody>
      </p:sp>
    </p:spTree>
    <p:extLst>
      <p:ext uri="{BB962C8B-B14F-4D97-AF65-F5344CB8AC3E}">
        <p14:creationId xmlns:p14="http://schemas.microsoft.com/office/powerpoint/2010/main" val="14745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C1B4C-178C-15A7-740B-A6644FE9CC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DEC17-D01F-E192-5437-78E7A52240C3}"/>
              </a:ext>
            </a:extLst>
          </p:cNvPr>
          <p:cNvSpPr>
            <a:spLocks noGrp="1"/>
          </p:cNvSpPr>
          <p:nvPr>
            <p:ph type="title"/>
          </p:nvPr>
        </p:nvSpPr>
        <p:spPr>
          <a:xfrm>
            <a:off x="245806" y="181939"/>
            <a:ext cx="9964994" cy="782031"/>
          </a:xfrm>
        </p:spPr>
        <p:txBody>
          <a:bodyPr wrap="square" lIns="91440" tIns="45720" rIns="91440" bIns="45720" rtlCol="0" anchor="t">
            <a:noAutofit/>
          </a:bodyPr>
          <a:lstStyle/>
          <a:p>
            <a:pPr rtl="0"/>
            <a:r>
              <a:rPr lang="en-us" dirty="0">
                <a:cs typeface="Futura"/>
              </a:rPr>
              <a:t>Therapy-related </a:t>
            </a:r>
            <a:r>
              <a:rPr lang="en-us" sz="2400" dirty="0">
                <a:cs typeface="Futura"/>
              </a:rPr>
              <a:t>discontinuation rates from mHSPC approval studies</a:t>
            </a:r>
            <a:r>
              <a:rPr lang="en-us" sz="2400" baseline="30000" dirty="0">
                <a:cs typeface="Futura"/>
              </a:rPr>
              <a:t>1-4</a:t>
            </a:r>
            <a:r>
              <a:rPr lang="en-us" sz="2400" dirty="0">
                <a:cs typeface="Futura"/>
              </a:rPr>
              <a:t> in advanced prostate cancer</a:t>
            </a:r>
            <a:endParaRPr lang="de-DE" dirty="0">
              <a:cs typeface="Futura"/>
            </a:endParaRPr>
          </a:p>
        </p:txBody>
      </p:sp>
      <p:sp>
        <p:nvSpPr>
          <p:cNvPr id="3" name="Textplatzhalter 2">
            <a:extLst>
              <a:ext uri="{FF2B5EF4-FFF2-40B4-BE49-F238E27FC236}">
                <a16:creationId xmlns:a16="http://schemas.microsoft.com/office/drawing/2014/main" id="{BDBE6F88-C1CC-0EEF-67C3-756883A4D7A3}"/>
              </a:ext>
            </a:extLst>
          </p:cNvPr>
          <p:cNvSpPr>
            <a:spLocks noGrp="1"/>
          </p:cNvSpPr>
          <p:nvPr>
            <p:ph type="body" sz="quarter" idx="14"/>
          </p:nvPr>
        </p:nvSpPr>
        <p:spPr>
          <a:xfrm>
            <a:off x="245804" y="1242859"/>
            <a:ext cx="11460060" cy="454928"/>
          </a:xfrm>
        </p:spPr>
        <p:txBody>
          <a:bodyPr rtlCol="0"/>
          <a:lstStyle/>
          <a:p>
            <a:pPr rtl="0"/>
            <a:r>
              <a:rPr lang="en-us" dirty="0"/>
              <a:t>TEAEs that led to discontinuation of treatment: Primary analysis (%) </a:t>
            </a:r>
          </a:p>
        </p:txBody>
      </p:sp>
      <p:sp>
        <p:nvSpPr>
          <p:cNvPr id="5" name="Fußzeilenplatzhalter 4">
            <a:extLst>
              <a:ext uri="{FF2B5EF4-FFF2-40B4-BE49-F238E27FC236}">
                <a16:creationId xmlns:a16="http://schemas.microsoft.com/office/drawing/2014/main" id="{ABA55032-407A-3C2F-D5ED-B9E9F96BAE10}"/>
              </a:ext>
            </a:extLst>
          </p:cNvPr>
          <p:cNvSpPr>
            <a:spLocks noGrp="1"/>
          </p:cNvSpPr>
          <p:nvPr>
            <p:ph type="ftr" sz="quarter" idx="3"/>
          </p:nvPr>
        </p:nvSpPr>
        <p:spPr>
          <a:xfrm>
            <a:off x="245807" y="5955656"/>
            <a:ext cx="11460058" cy="841533"/>
          </a:xfrm>
        </p:spPr>
        <p:txBody>
          <a:bodyPr rtlCol="0"/>
          <a:lstStyle/>
          <a:p>
            <a:pPr rtl="0"/>
            <a:r>
              <a:rPr lang="en-us" b="1" dirty="0"/>
              <a:t>These studies demonstrate different clinical scenarios, include different patient populations, and are not intended to compare therapies. </a:t>
            </a:r>
          </a:p>
          <a:p>
            <a:r>
              <a:rPr lang="en-us" dirty="0"/>
              <a:t>Abi, abiraterone/prednisone; ADT, androgen deprivation therapy; Apa, apalutamide; ARPI, androgen receptor signaling inhibitor; CNS, central nervous system; Daro, darolutamide; Enza, enzalutamide; </a:t>
            </a:r>
            <a:r>
              <a:rPr lang="en-us" dirty="0" err="1"/>
              <a:t>mHSPC</a:t>
            </a:r>
            <a:r>
              <a:rPr lang="en-us" dirty="0"/>
              <a:t>, metastatic hormone-sensitive prostate cancer; TEAE, TEAE, treatment-emergent adverse event.</a:t>
            </a:r>
            <a:endParaRPr lang="en-US" dirty="0"/>
          </a:p>
          <a:p>
            <a:pPr rtl="0"/>
            <a:endParaRPr lang="en-us" b="1" dirty="0"/>
          </a:p>
          <a:p>
            <a:r>
              <a:rPr lang="en-us" dirty="0"/>
              <a:t>1. </a:t>
            </a:r>
            <a:r>
              <a:rPr lang="en-US" dirty="0"/>
              <a:t>Saad F, et al. J Clin </a:t>
            </a:r>
            <a:r>
              <a:rPr lang="en-US" dirty="0" err="1"/>
              <a:t>Onc</a:t>
            </a:r>
            <a:r>
              <a:rPr lang="en-US" dirty="0"/>
              <a:t> 2024; 42:4271-4281</a:t>
            </a:r>
            <a:r>
              <a:rPr lang="en-us" dirty="0"/>
              <a:t>. 2. Armstrong AJ, et al. J Clin Oncol. 2019;37(32):2974-2986. 3. </a:t>
            </a:r>
            <a:r>
              <a:rPr lang="en-us" dirty="0" err="1"/>
              <a:t>Fizazi</a:t>
            </a:r>
            <a:r>
              <a:rPr lang="en-us" dirty="0"/>
              <a:t> K, et al. N Engl J Med. 2017;377(4):352-360. 4. Chi KN, et al. N Engl J Med. 2019;381(1):13-24.</a:t>
            </a:r>
          </a:p>
        </p:txBody>
      </p:sp>
      <p:graphicFrame>
        <p:nvGraphicFramePr>
          <p:cNvPr id="39" name="Table 8">
            <a:extLst>
              <a:ext uri="{FF2B5EF4-FFF2-40B4-BE49-F238E27FC236}">
                <a16:creationId xmlns:a16="http://schemas.microsoft.com/office/drawing/2014/main" id="{D6C22156-F3B0-E909-53F8-FE918FACBD6D}"/>
              </a:ext>
            </a:extLst>
          </p:cNvPr>
          <p:cNvGraphicFramePr>
            <a:graphicFrameLocks noGrp="1"/>
          </p:cNvGraphicFramePr>
          <p:nvPr/>
        </p:nvGraphicFramePr>
        <p:xfrm>
          <a:off x="3216107" y="3603806"/>
          <a:ext cx="5366584" cy="1573744"/>
        </p:xfrm>
        <a:graphic>
          <a:graphicData uri="http://schemas.openxmlformats.org/drawingml/2006/table">
            <a:tbl>
              <a:tblPr firstRow="1" bandRow="1"/>
              <a:tblGrid>
                <a:gridCol w="2683292">
                  <a:extLst>
                    <a:ext uri="{9D8B030D-6E8A-4147-A177-3AD203B41FA5}">
                      <a16:colId xmlns:a16="http://schemas.microsoft.com/office/drawing/2014/main" val="1474263583"/>
                    </a:ext>
                  </a:extLst>
                </a:gridCol>
                <a:gridCol w="2683292">
                  <a:extLst>
                    <a:ext uri="{9D8B030D-6E8A-4147-A177-3AD203B41FA5}">
                      <a16:colId xmlns:a16="http://schemas.microsoft.com/office/drawing/2014/main" val="402674467"/>
                    </a:ext>
                  </a:extLst>
                </a:gridCol>
              </a:tblGrid>
              <a:tr h="716653">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443247"/>
                          </a:solidFill>
                        </a:rPr>
                        <a:t>LATITUDE </a:t>
                      </a:r>
                      <a:r>
                        <a:rPr lang="en-us" sz="1600" baseline="30000">
                          <a:solidFill>
                            <a:srgbClr val="443247"/>
                          </a:solidFill>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accent1"/>
                        </a:solidFill>
                      </a:endParaRPr>
                    </a:p>
                  </a:txBody>
                  <a:tcPr marL="0" marR="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04422"/>
                          </a:solidFill>
                        </a:rPr>
                        <a:t>TITAN</a:t>
                      </a:r>
                      <a:r>
                        <a:rPr lang="en-us" sz="1600" baseline="30000">
                          <a:solidFill>
                            <a:srgbClr val="004422"/>
                          </a:solidFill>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a:solidFill>
                          <a:schemeClr val="accent1"/>
                        </a:solidFill>
                      </a:endParaRPr>
                    </a:p>
                  </a:txBody>
                  <a:tcPr marL="0" marR="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377318"/>
                  </a:ext>
                </a:extLst>
              </a:tr>
              <a:tr h="857091">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endParaRPr lang="en-US" sz="2000" b="0" i="0">
                        <a:solidFill>
                          <a:srgbClr val="000000"/>
                        </a:solidFill>
                        <a:effectLst/>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endParaRPr lang="en-US" sz="1600" b="0" i="0" u="none" strike="noStrike" kern="1200" dirty="0">
                        <a:solidFill>
                          <a:srgbClr val="000000"/>
                        </a:solidFill>
                        <a:effectLst/>
                        <a:highlight>
                          <a:srgbClr val="00FFFF"/>
                        </a:highlight>
                        <a:latin typeface="Arial" panose="020B0604020202020204" pitchFamily="34" charset="0"/>
                        <a:ea typeface="+mn-ea"/>
                        <a:cs typeface="+mn-cs"/>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20760459"/>
                  </a:ext>
                </a:extLst>
              </a:tr>
            </a:tbl>
          </a:graphicData>
        </a:graphic>
      </p:graphicFrame>
      <p:graphicFrame>
        <p:nvGraphicFramePr>
          <p:cNvPr id="41" name="Table 8">
            <a:extLst>
              <a:ext uri="{FF2B5EF4-FFF2-40B4-BE49-F238E27FC236}">
                <a16:creationId xmlns:a16="http://schemas.microsoft.com/office/drawing/2014/main" id="{D151B0E7-9109-9476-D558-4A28A840BB95}"/>
              </a:ext>
            </a:extLst>
          </p:cNvPr>
          <p:cNvGraphicFramePr>
            <a:graphicFrameLocks noGrp="1"/>
          </p:cNvGraphicFramePr>
          <p:nvPr>
            <p:extLst>
              <p:ext uri="{D42A27DB-BD31-4B8C-83A1-F6EECF244321}">
                <p14:modId xmlns:p14="http://schemas.microsoft.com/office/powerpoint/2010/main" val="276256619"/>
              </p:ext>
            </p:extLst>
          </p:nvPr>
        </p:nvGraphicFramePr>
        <p:xfrm>
          <a:off x="3216107" y="1781420"/>
          <a:ext cx="5366584" cy="1492391"/>
        </p:xfrm>
        <a:graphic>
          <a:graphicData uri="http://schemas.openxmlformats.org/drawingml/2006/table">
            <a:tbl>
              <a:tblPr firstRow="1" bandRow="1"/>
              <a:tblGrid>
                <a:gridCol w="2683292">
                  <a:extLst>
                    <a:ext uri="{9D8B030D-6E8A-4147-A177-3AD203B41FA5}">
                      <a16:colId xmlns:a16="http://schemas.microsoft.com/office/drawing/2014/main" val="2834257066"/>
                    </a:ext>
                  </a:extLst>
                </a:gridCol>
                <a:gridCol w="2683292">
                  <a:extLst>
                    <a:ext uri="{9D8B030D-6E8A-4147-A177-3AD203B41FA5}">
                      <a16:colId xmlns:a16="http://schemas.microsoft.com/office/drawing/2014/main" val="549886623"/>
                    </a:ext>
                  </a:extLst>
                </a:gridCol>
              </a:tblGrid>
              <a:tr h="625615">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ARANOTE</a:t>
                      </a:r>
                      <a:r>
                        <a:rPr lang="en-us" sz="1600" baseline="30000" dirty="0">
                          <a:solidFill>
                            <a:schemeClr val="tx2"/>
                          </a:solidFill>
                        </a:rPr>
                        <a:t>1</a:t>
                      </a:r>
                      <a:endParaRPr lang="en-US" sz="1600" baseline="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accent1"/>
                        </a:solidFill>
                      </a:endParaRPr>
                    </a:p>
                  </a:txBody>
                  <a:tcPr marL="0" marR="0" anchor="ctr">
                    <a:lnL w="19050" cap="flat" cmpd="sng" algn="ctr">
                      <a:solidFill>
                        <a:srgbClr val="FFFFFF"/>
                      </a:solidFill>
                      <a:prstDash val="solid"/>
                      <a:round/>
                      <a:headEnd type="none" w="med" len="med"/>
                      <a:tailEnd type="none" w="med" len="med"/>
                    </a:lnL>
                    <a:lnR w="12700" cmpd="sng">
                      <a:no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accent4"/>
                          </a:solidFill>
                        </a:rPr>
                        <a:t>ARCHES</a:t>
                      </a:r>
                      <a:r>
                        <a:rPr lang="en-us" sz="1600" baseline="30000">
                          <a:solidFill>
                            <a:schemeClr val="accent4"/>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a:solidFill>
                          <a:schemeClr val="accent1"/>
                        </a:solidFill>
                      </a:endParaRPr>
                    </a:p>
                  </a:txBody>
                  <a:tcPr marL="0" marR="0" anchor="ctr">
                    <a:lnL w="12700" cmpd="sng">
                      <a:no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377318"/>
                  </a:ext>
                </a:extLst>
              </a:tr>
              <a:tr h="831991">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endParaRPr lang="en-US" sz="2000" b="0" i="0">
                        <a:solidFill>
                          <a:srgbClr val="000000"/>
                        </a:solidFill>
                        <a:effectLst/>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rtl="0" fontAlgn="base"/>
                      <a:endParaRPr lang="en-US" sz="2000" b="0" i="0" dirty="0">
                        <a:solidFill>
                          <a:srgbClr val="000000"/>
                        </a:solidFill>
                        <a:effectLst/>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20760459"/>
                  </a:ext>
                </a:extLst>
              </a:tr>
            </a:tbl>
          </a:graphicData>
        </a:graphic>
      </p:graphicFrame>
      <p:graphicFrame>
        <p:nvGraphicFramePr>
          <p:cNvPr id="42" name="Chart 15">
            <a:extLst>
              <a:ext uri="{FF2B5EF4-FFF2-40B4-BE49-F238E27FC236}">
                <a16:creationId xmlns:a16="http://schemas.microsoft.com/office/drawing/2014/main" id="{2C82BCA2-B3BC-74F7-67FB-48A0472AB60E}"/>
              </a:ext>
            </a:extLst>
          </p:cNvPr>
          <p:cNvGraphicFramePr>
            <a:graphicFrameLocks/>
          </p:cNvGraphicFramePr>
          <p:nvPr/>
        </p:nvGraphicFramePr>
        <p:xfrm>
          <a:off x="5759795" y="2498070"/>
          <a:ext cx="2926080" cy="973670"/>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Group 39">
            <a:extLst>
              <a:ext uri="{FF2B5EF4-FFF2-40B4-BE49-F238E27FC236}">
                <a16:creationId xmlns:a16="http://schemas.microsoft.com/office/drawing/2014/main" id="{CE220709-25EE-3023-77A7-2CC8578653F8}"/>
              </a:ext>
            </a:extLst>
          </p:cNvPr>
          <p:cNvGrpSpPr/>
          <p:nvPr/>
        </p:nvGrpSpPr>
        <p:grpSpPr>
          <a:xfrm>
            <a:off x="6004083" y="2117511"/>
            <a:ext cx="2344606" cy="261610"/>
            <a:chOff x="4051387" y="2275781"/>
            <a:chExt cx="2344606" cy="261610"/>
          </a:xfrm>
        </p:grpSpPr>
        <p:sp>
          <p:nvSpPr>
            <p:cNvPr id="44" name="Rectangle 40">
              <a:extLst>
                <a:ext uri="{FF2B5EF4-FFF2-40B4-BE49-F238E27FC236}">
                  <a16:creationId xmlns:a16="http://schemas.microsoft.com/office/drawing/2014/main" id="{BBBAE900-6E05-C513-7E7C-78F773A99A15}"/>
                </a:ext>
              </a:extLst>
            </p:cNvPr>
            <p:cNvSpPr>
              <a:spLocks noChangeAspect="1"/>
            </p:cNvSpPr>
            <p:nvPr/>
          </p:nvSpPr>
          <p:spPr>
            <a:xfrm>
              <a:off x="4051387" y="2342280"/>
              <a:ext cx="144000" cy="144000"/>
            </a:xfrm>
            <a:prstGeom prst="rect">
              <a:avLst/>
            </a:prstGeom>
            <a:solidFill>
              <a:srgbClr val="00617F"/>
            </a:solidFill>
            <a:ln w="25400" cap="flat" cmpd="sng" algn="ctr">
              <a:noFill/>
              <a:prstDash val="solid"/>
            </a:ln>
            <a:effectLst/>
          </p:spPr>
          <p:txBody>
            <a:bodyPr rtlCol="0" anchor="ctr"/>
            <a:lstStyle/>
            <a:p>
              <a:pPr algn="ctr" rtl="0">
                <a:defRPr/>
              </a:pPr>
              <a:endParaRPr lang="en-US" sz="1600" kern="0">
                <a:solidFill>
                  <a:srgbClr val="FFFFFF"/>
                </a:solidFill>
              </a:endParaRPr>
            </a:p>
          </p:txBody>
        </p:sp>
        <p:sp>
          <p:nvSpPr>
            <p:cNvPr id="45" name="Rectangle 41">
              <a:extLst>
                <a:ext uri="{FF2B5EF4-FFF2-40B4-BE49-F238E27FC236}">
                  <a16:creationId xmlns:a16="http://schemas.microsoft.com/office/drawing/2014/main" id="{DBDB2952-0389-7B25-7340-55BDAE5E64C6}"/>
                </a:ext>
              </a:extLst>
            </p:cNvPr>
            <p:cNvSpPr>
              <a:spLocks noChangeAspect="1"/>
            </p:cNvSpPr>
            <p:nvPr/>
          </p:nvSpPr>
          <p:spPr>
            <a:xfrm>
              <a:off x="5098936" y="2342280"/>
              <a:ext cx="144000" cy="144000"/>
            </a:xfrm>
            <a:prstGeom prst="rect">
              <a:avLst/>
            </a:prstGeom>
            <a:solidFill>
              <a:schemeClr val="accent2"/>
            </a:solidFill>
            <a:ln w="25400" cap="flat" cmpd="sng" algn="ctr">
              <a:noFill/>
              <a:prstDash val="solid"/>
            </a:ln>
            <a:effectLst/>
          </p:spPr>
          <p:txBody>
            <a:bodyPr rtlCol="0" anchor="ctr"/>
            <a:lstStyle/>
            <a:p>
              <a:pPr algn="ctr" rtl="0">
                <a:defRPr/>
              </a:pPr>
              <a:endParaRPr lang="en-US" sz="1600" kern="0">
                <a:solidFill>
                  <a:srgbClr val="FFFFFF"/>
                </a:solidFill>
              </a:endParaRPr>
            </a:p>
          </p:txBody>
        </p:sp>
        <p:sp>
          <p:nvSpPr>
            <p:cNvPr id="46" name="TextBox 42">
              <a:extLst>
                <a:ext uri="{FF2B5EF4-FFF2-40B4-BE49-F238E27FC236}">
                  <a16:creationId xmlns:a16="http://schemas.microsoft.com/office/drawing/2014/main" id="{466B6A62-B063-1228-8390-806E628FE964}"/>
                </a:ext>
              </a:extLst>
            </p:cNvPr>
            <p:cNvSpPr txBox="1"/>
            <p:nvPr/>
          </p:nvSpPr>
          <p:spPr>
            <a:xfrm>
              <a:off x="4142046" y="2275781"/>
              <a:ext cx="940473" cy="261610"/>
            </a:xfrm>
            <a:prstGeom prst="rect">
              <a:avLst/>
            </a:prstGeom>
            <a:noFill/>
          </p:spPr>
          <p:txBody>
            <a:bodyPr wrap="square" rtlCol="0">
              <a:spAutoFit/>
            </a:bodyPr>
            <a:lstStyle/>
            <a:p>
              <a:pPr rtl="0">
                <a:defRPr/>
              </a:pPr>
              <a:r>
                <a:rPr lang="en-us" sz="1100" kern="0">
                  <a:solidFill>
                    <a:srgbClr val="00617F"/>
                  </a:solidFill>
                </a:rPr>
                <a:t>Enza + ADT</a:t>
              </a:r>
            </a:p>
          </p:txBody>
        </p:sp>
        <p:sp>
          <p:nvSpPr>
            <p:cNvPr id="47" name="TextBox 43">
              <a:extLst>
                <a:ext uri="{FF2B5EF4-FFF2-40B4-BE49-F238E27FC236}">
                  <a16:creationId xmlns:a16="http://schemas.microsoft.com/office/drawing/2014/main" id="{766917EB-66BC-8702-E920-064E68EA688E}"/>
                </a:ext>
              </a:extLst>
            </p:cNvPr>
            <p:cNvSpPr txBox="1"/>
            <p:nvPr/>
          </p:nvSpPr>
          <p:spPr>
            <a:xfrm>
              <a:off x="5231072" y="2275781"/>
              <a:ext cx="1164921" cy="261610"/>
            </a:xfrm>
            <a:prstGeom prst="rect">
              <a:avLst/>
            </a:prstGeom>
            <a:noFill/>
          </p:spPr>
          <p:txBody>
            <a:bodyPr wrap="square" rtlCol="0">
              <a:spAutoFit/>
            </a:bodyPr>
            <a:lstStyle/>
            <a:p>
              <a:pPr rtl="0">
                <a:defRPr/>
              </a:pPr>
              <a:r>
                <a:rPr lang="en-us" sz="1100" kern="0">
                  <a:solidFill>
                    <a:schemeClr val="accent2"/>
                  </a:solidFill>
                </a:rPr>
                <a:t>Placebo + ADT</a:t>
              </a:r>
            </a:p>
          </p:txBody>
        </p:sp>
      </p:grpSp>
      <p:grpSp>
        <p:nvGrpSpPr>
          <p:cNvPr id="75" name="Gruppieren 74">
            <a:extLst>
              <a:ext uri="{FF2B5EF4-FFF2-40B4-BE49-F238E27FC236}">
                <a16:creationId xmlns:a16="http://schemas.microsoft.com/office/drawing/2014/main" id="{D001D2A8-C400-BA0B-0226-04C48F8F3311}"/>
              </a:ext>
            </a:extLst>
          </p:cNvPr>
          <p:cNvGrpSpPr/>
          <p:nvPr/>
        </p:nvGrpSpPr>
        <p:grpSpPr>
          <a:xfrm>
            <a:off x="3051328" y="2114878"/>
            <a:ext cx="2926080" cy="1331306"/>
            <a:chOff x="3051328" y="2165807"/>
            <a:chExt cx="2926080" cy="1331306"/>
          </a:xfrm>
        </p:grpSpPr>
        <p:graphicFrame>
          <p:nvGraphicFramePr>
            <p:cNvPr id="49" name="Chart 7">
              <a:extLst>
                <a:ext uri="{FF2B5EF4-FFF2-40B4-BE49-F238E27FC236}">
                  <a16:creationId xmlns:a16="http://schemas.microsoft.com/office/drawing/2014/main" id="{E5692951-25AA-A006-93D8-2513FB68539E}"/>
                </a:ext>
              </a:extLst>
            </p:cNvPr>
            <p:cNvGraphicFramePr>
              <a:graphicFrameLocks/>
            </p:cNvGraphicFramePr>
            <p:nvPr/>
          </p:nvGraphicFramePr>
          <p:xfrm>
            <a:off x="3051328" y="2523443"/>
            <a:ext cx="2926080" cy="973670"/>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oup 53">
              <a:extLst>
                <a:ext uri="{FF2B5EF4-FFF2-40B4-BE49-F238E27FC236}">
                  <a16:creationId xmlns:a16="http://schemas.microsoft.com/office/drawing/2014/main" id="{035714F6-B04E-3D58-CD66-5A50A7387C42}"/>
                </a:ext>
              </a:extLst>
            </p:cNvPr>
            <p:cNvGrpSpPr/>
            <p:nvPr/>
          </p:nvGrpSpPr>
          <p:grpSpPr>
            <a:xfrm>
              <a:off x="3310939" y="2165807"/>
              <a:ext cx="2465764" cy="269304"/>
              <a:chOff x="8558663" y="2275781"/>
              <a:chExt cx="2465764" cy="269304"/>
            </a:xfrm>
          </p:grpSpPr>
          <p:sp>
            <p:nvSpPr>
              <p:cNvPr id="51" name="Rectangle 54">
                <a:extLst>
                  <a:ext uri="{FF2B5EF4-FFF2-40B4-BE49-F238E27FC236}">
                    <a16:creationId xmlns:a16="http://schemas.microsoft.com/office/drawing/2014/main" id="{3DA18BE2-878D-ACAD-0639-D1EBA74C80A3}"/>
                  </a:ext>
                </a:extLst>
              </p:cNvPr>
              <p:cNvSpPr>
                <a:spLocks noChangeAspect="1"/>
              </p:cNvSpPr>
              <p:nvPr/>
            </p:nvSpPr>
            <p:spPr>
              <a:xfrm>
                <a:off x="8558663" y="2342280"/>
                <a:ext cx="144000" cy="144000"/>
              </a:xfrm>
              <a:prstGeom prst="rect">
                <a:avLst/>
              </a:prstGeom>
              <a:solidFill>
                <a:schemeClr val="tx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52" name="Rectangle 55">
                <a:extLst>
                  <a:ext uri="{FF2B5EF4-FFF2-40B4-BE49-F238E27FC236}">
                    <a16:creationId xmlns:a16="http://schemas.microsoft.com/office/drawing/2014/main" id="{383B4652-C9A5-0700-21B3-EEEF491AADD4}"/>
                  </a:ext>
                </a:extLst>
              </p:cNvPr>
              <p:cNvSpPr>
                <a:spLocks noChangeAspect="1"/>
              </p:cNvSpPr>
              <p:nvPr/>
            </p:nvSpPr>
            <p:spPr>
              <a:xfrm>
                <a:off x="9635701" y="2342280"/>
                <a:ext cx="144000" cy="144000"/>
              </a:xfrm>
              <a:prstGeom prst="rect">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53" name="TextBox 56">
                <a:extLst>
                  <a:ext uri="{FF2B5EF4-FFF2-40B4-BE49-F238E27FC236}">
                    <a16:creationId xmlns:a16="http://schemas.microsoft.com/office/drawing/2014/main" id="{736A88AF-A768-54BF-FDC3-A1ADFF424877}"/>
                  </a:ext>
                </a:extLst>
              </p:cNvPr>
              <p:cNvSpPr txBox="1"/>
              <p:nvPr/>
            </p:nvSpPr>
            <p:spPr>
              <a:xfrm>
                <a:off x="8681034" y="2275781"/>
                <a:ext cx="929151"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chemeClr val="tx2"/>
                    </a:solidFill>
                    <a:effectLst/>
                    <a:uLnTx/>
                    <a:uFillTx/>
                  </a:rPr>
                  <a:t>Daro + ADT</a:t>
                </a:r>
              </a:p>
            </p:txBody>
          </p:sp>
          <p:sp>
            <p:nvSpPr>
              <p:cNvPr id="54" name="TextBox 57">
                <a:extLst>
                  <a:ext uri="{FF2B5EF4-FFF2-40B4-BE49-F238E27FC236}">
                    <a16:creationId xmlns:a16="http://schemas.microsoft.com/office/drawing/2014/main" id="{2783CEAA-064E-0497-2506-D7C0BE31F8F9}"/>
                  </a:ext>
                </a:extLst>
              </p:cNvPr>
              <p:cNvSpPr txBox="1"/>
              <p:nvPr/>
            </p:nvSpPr>
            <p:spPr>
              <a:xfrm>
                <a:off x="9779701" y="2283475"/>
                <a:ext cx="1244726"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chemeClr val="accent2"/>
                    </a:solidFill>
                    <a:effectLst/>
                    <a:uLnTx/>
                    <a:uFillTx/>
                  </a:rPr>
                  <a:t>Placebo + ADT</a:t>
                </a:r>
              </a:p>
            </p:txBody>
          </p:sp>
        </p:grpSp>
      </p:grpSp>
      <p:grpSp>
        <p:nvGrpSpPr>
          <p:cNvPr id="74" name="Gruppieren 73">
            <a:extLst>
              <a:ext uri="{FF2B5EF4-FFF2-40B4-BE49-F238E27FC236}">
                <a16:creationId xmlns:a16="http://schemas.microsoft.com/office/drawing/2014/main" id="{2BE90A4D-7581-BCD1-624B-BA2C0B3EFF7F}"/>
              </a:ext>
            </a:extLst>
          </p:cNvPr>
          <p:cNvGrpSpPr/>
          <p:nvPr/>
        </p:nvGrpSpPr>
        <p:grpSpPr>
          <a:xfrm>
            <a:off x="3055893" y="4006414"/>
            <a:ext cx="2926080" cy="1349168"/>
            <a:chOff x="3055893" y="4257798"/>
            <a:chExt cx="2926080" cy="1349168"/>
          </a:xfrm>
        </p:grpSpPr>
        <p:graphicFrame>
          <p:nvGraphicFramePr>
            <p:cNvPr id="56" name="Chart 25">
              <a:extLst>
                <a:ext uri="{FF2B5EF4-FFF2-40B4-BE49-F238E27FC236}">
                  <a16:creationId xmlns:a16="http://schemas.microsoft.com/office/drawing/2014/main" id="{CA4BC167-707D-8726-4774-43A3FDD13A4D}"/>
                </a:ext>
              </a:extLst>
            </p:cNvPr>
            <p:cNvGraphicFramePr>
              <a:graphicFrameLocks/>
            </p:cNvGraphicFramePr>
            <p:nvPr/>
          </p:nvGraphicFramePr>
          <p:xfrm>
            <a:off x="3055893" y="4633296"/>
            <a:ext cx="2926080" cy="973670"/>
          </p:xfrm>
          <a:graphic>
            <a:graphicData uri="http://schemas.openxmlformats.org/drawingml/2006/chart">
              <c:chart xmlns:c="http://schemas.openxmlformats.org/drawingml/2006/chart" xmlns:r="http://schemas.openxmlformats.org/officeDocument/2006/relationships" r:id="rId4"/>
            </a:graphicData>
          </a:graphic>
        </p:graphicFrame>
        <p:grpSp>
          <p:nvGrpSpPr>
            <p:cNvPr id="57" name="Group 34">
              <a:extLst>
                <a:ext uri="{FF2B5EF4-FFF2-40B4-BE49-F238E27FC236}">
                  <a16:creationId xmlns:a16="http://schemas.microsoft.com/office/drawing/2014/main" id="{C3B42361-DDF8-B9B9-E76E-5479A5DFAAD0}"/>
                </a:ext>
              </a:extLst>
            </p:cNvPr>
            <p:cNvGrpSpPr/>
            <p:nvPr/>
          </p:nvGrpSpPr>
          <p:grpSpPr>
            <a:xfrm>
              <a:off x="3310939" y="4257798"/>
              <a:ext cx="2341543" cy="261610"/>
              <a:chOff x="1772256" y="2275781"/>
              <a:chExt cx="2421885" cy="261610"/>
            </a:xfrm>
          </p:grpSpPr>
          <p:sp>
            <p:nvSpPr>
              <p:cNvPr id="58" name="Rectangle 35">
                <a:extLst>
                  <a:ext uri="{FF2B5EF4-FFF2-40B4-BE49-F238E27FC236}">
                    <a16:creationId xmlns:a16="http://schemas.microsoft.com/office/drawing/2014/main" id="{02CEBE24-51B1-3E3E-9534-A4B533A7F95C}"/>
                  </a:ext>
                </a:extLst>
              </p:cNvPr>
              <p:cNvSpPr>
                <a:spLocks noChangeAspect="1"/>
              </p:cNvSpPr>
              <p:nvPr/>
            </p:nvSpPr>
            <p:spPr>
              <a:xfrm>
                <a:off x="1772256" y="2342280"/>
                <a:ext cx="144000" cy="144000"/>
              </a:xfrm>
              <a:prstGeom prst="rect">
                <a:avLst/>
              </a:prstGeom>
              <a:solidFill>
                <a:srgbClr val="62496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59" name="Rectangle 36">
                <a:extLst>
                  <a:ext uri="{FF2B5EF4-FFF2-40B4-BE49-F238E27FC236}">
                    <a16:creationId xmlns:a16="http://schemas.microsoft.com/office/drawing/2014/main" id="{E38B9B63-16AB-1B2D-B967-4C3544C7F5CF}"/>
                  </a:ext>
                </a:extLst>
              </p:cNvPr>
              <p:cNvSpPr>
                <a:spLocks noChangeAspect="1"/>
              </p:cNvSpPr>
              <p:nvPr/>
            </p:nvSpPr>
            <p:spPr>
              <a:xfrm>
                <a:off x="2794582" y="2342280"/>
                <a:ext cx="144000" cy="144000"/>
              </a:xfrm>
              <a:prstGeom prst="rect">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60" name="TextBox 37">
                <a:extLst>
                  <a:ext uri="{FF2B5EF4-FFF2-40B4-BE49-F238E27FC236}">
                    <a16:creationId xmlns:a16="http://schemas.microsoft.com/office/drawing/2014/main" id="{44153B6D-0A52-6DB1-0F2C-93BF73C8C757}"/>
                  </a:ext>
                </a:extLst>
              </p:cNvPr>
              <p:cNvSpPr txBox="1"/>
              <p:nvPr/>
            </p:nvSpPr>
            <p:spPr>
              <a:xfrm>
                <a:off x="1916255" y="2275781"/>
                <a:ext cx="907693"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rgbClr val="624963"/>
                    </a:solidFill>
                    <a:effectLst/>
                    <a:uLnTx/>
                    <a:uFillTx/>
                  </a:rPr>
                  <a:t>Abitur + ADT</a:t>
                </a:r>
              </a:p>
            </p:txBody>
          </p:sp>
          <p:sp>
            <p:nvSpPr>
              <p:cNvPr id="61" name="TextBox 38">
                <a:extLst>
                  <a:ext uri="{FF2B5EF4-FFF2-40B4-BE49-F238E27FC236}">
                    <a16:creationId xmlns:a16="http://schemas.microsoft.com/office/drawing/2014/main" id="{634C77CF-D3AC-EE24-F7FA-ED814FCF3F65}"/>
                  </a:ext>
                </a:extLst>
              </p:cNvPr>
              <p:cNvSpPr txBox="1"/>
              <p:nvPr/>
            </p:nvSpPr>
            <p:spPr>
              <a:xfrm>
                <a:off x="2909215" y="2275781"/>
                <a:ext cx="1284926"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chemeClr val="accent2"/>
                    </a:solidFill>
                    <a:effectLst/>
                    <a:uLnTx/>
                    <a:uFillTx/>
                  </a:rPr>
                  <a:t>Placebo + ADT</a:t>
                </a:r>
              </a:p>
            </p:txBody>
          </p:sp>
        </p:grpSp>
      </p:grpSp>
      <p:grpSp>
        <p:nvGrpSpPr>
          <p:cNvPr id="73" name="Gruppieren 72">
            <a:extLst>
              <a:ext uri="{FF2B5EF4-FFF2-40B4-BE49-F238E27FC236}">
                <a16:creationId xmlns:a16="http://schemas.microsoft.com/office/drawing/2014/main" id="{F1A9B4D8-DA69-C4DC-AFAB-A6D29F01BD9B}"/>
              </a:ext>
            </a:extLst>
          </p:cNvPr>
          <p:cNvGrpSpPr/>
          <p:nvPr/>
        </p:nvGrpSpPr>
        <p:grpSpPr>
          <a:xfrm>
            <a:off x="5759795" y="4007447"/>
            <a:ext cx="2926080" cy="1351801"/>
            <a:chOff x="5759795" y="4258831"/>
            <a:chExt cx="2926080" cy="1351801"/>
          </a:xfrm>
        </p:grpSpPr>
        <p:graphicFrame>
          <p:nvGraphicFramePr>
            <p:cNvPr id="63" name="Chart 7">
              <a:extLst>
                <a:ext uri="{FF2B5EF4-FFF2-40B4-BE49-F238E27FC236}">
                  <a16:creationId xmlns:a16="http://schemas.microsoft.com/office/drawing/2014/main" id="{D128CA5A-1218-9855-8DF2-EA722A856F9D}"/>
                </a:ext>
              </a:extLst>
            </p:cNvPr>
            <p:cNvGraphicFramePr>
              <a:graphicFrameLocks/>
            </p:cNvGraphicFramePr>
            <p:nvPr/>
          </p:nvGraphicFramePr>
          <p:xfrm>
            <a:off x="5759795" y="4636962"/>
            <a:ext cx="2926080" cy="973670"/>
          </p:xfrm>
          <a:graphic>
            <a:graphicData uri="http://schemas.openxmlformats.org/drawingml/2006/chart">
              <c:chart xmlns:c="http://schemas.openxmlformats.org/drawingml/2006/chart" xmlns:r="http://schemas.openxmlformats.org/officeDocument/2006/relationships" r:id="rId5"/>
            </a:graphicData>
          </a:graphic>
        </p:graphicFrame>
        <p:grpSp>
          <p:nvGrpSpPr>
            <p:cNvPr id="64" name="Group 46">
              <a:extLst>
                <a:ext uri="{FF2B5EF4-FFF2-40B4-BE49-F238E27FC236}">
                  <a16:creationId xmlns:a16="http://schemas.microsoft.com/office/drawing/2014/main" id="{86E1886F-A584-8A3D-05C7-B02D9DB21311}"/>
                </a:ext>
              </a:extLst>
            </p:cNvPr>
            <p:cNvGrpSpPr/>
            <p:nvPr/>
          </p:nvGrpSpPr>
          <p:grpSpPr>
            <a:xfrm>
              <a:off x="6004083" y="4258831"/>
              <a:ext cx="2390403" cy="261610"/>
              <a:chOff x="6280692" y="2275781"/>
              <a:chExt cx="2390403" cy="261610"/>
            </a:xfrm>
          </p:grpSpPr>
          <p:sp>
            <p:nvSpPr>
              <p:cNvPr id="65" name="Rectangle 47">
                <a:extLst>
                  <a:ext uri="{FF2B5EF4-FFF2-40B4-BE49-F238E27FC236}">
                    <a16:creationId xmlns:a16="http://schemas.microsoft.com/office/drawing/2014/main" id="{3C9DD081-8C62-9AC1-1A23-FC2CC9373FC2}"/>
                  </a:ext>
                </a:extLst>
              </p:cNvPr>
              <p:cNvSpPr>
                <a:spLocks noChangeAspect="1"/>
              </p:cNvSpPr>
              <p:nvPr/>
            </p:nvSpPr>
            <p:spPr>
              <a:xfrm>
                <a:off x="6280692" y="2342280"/>
                <a:ext cx="144000" cy="144000"/>
              </a:xfrm>
              <a:prstGeom prst="rect">
                <a:avLst/>
              </a:prstGeom>
              <a:solidFill>
                <a:srgbClr val="2B663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66" name="Rectangle 48">
                <a:extLst>
                  <a:ext uri="{FF2B5EF4-FFF2-40B4-BE49-F238E27FC236}">
                    <a16:creationId xmlns:a16="http://schemas.microsoft.com/office/drawing/2014/main" id="{84D4C2FF-CB46-AC52-7363-EBF79B3B7A45}"/>
                  </a:ext>
                </a:extLst>
              </p:cNvPr>
              <p:cNvSpPr>
                <a:spLocks noChangeAspect="1"/>
              </p:cNvSpPr>
              <p:nvPr/>
            </p:nvSpPr>
            <p:spPr>
              <a:xfrm>
                <a:off x="7355346" y="2342280"/>
                <a:ext cx="144000" cy="144000"/>
              </a:xfrm>
              <a:prstGeom prst="rect">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sp>
            <p:nvSpPr>
              <p:cNvPr id="67" name="TextBox 49">
                <a:extLst>
                  <a:ext uri="{FF2B5EF4-FFF2-40B4-BE49-F238E27FC236}">
                    <a16:creationId xmlns:a16="http://schemas.microsoft.com/office/drawing/2014/main" id="{CC2B8E69-C350-51F6-3336-20AF6C9EC8BF}"/>
                  </a:ext>
                </a:extLst>
              </p:cNvPr>
              <p:cNvSpPr txBox="1"/>
              <p:nvPr/>
            </p:nvSpPr>
            <p:spPr>
              <a:xfrm>
                <a:off x="6420306" y="2275781"/>
                <a:ext cx="897427"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rgbClr val="2B6636"/>
                    </a:solidFill>
                    <a:effectLst/>
                    <a:uLnTx/>
                    <a:uFillTx/>
                  </a:rPr>
                  <a:t>Apa + ADT</a:t>
                </a:r>
              </a:p>
            </p:txBody>
          </p:sp>
          <p:sp>
            <p:nvSpPr>
              <p:cNvPr id="68" name="TextBox 50">
                <a:extLst>
                  <a:ext uri="{FF2B5EF4-FFF2-40B4-BE49-F238E27FC236}">
                    <a16:creationId xmlns:a16="http://schemas.microsoft.com/office/drawing/2014/main" id="{2B3FDA25-6F46-FFCE-8CA5-F5FCF626135E}"/>
                  </a:ext>
                </a:extLst>
              </p:cNvPr>
              <p:cNvSpPr txBox="1"/>
              <p:nvPr/>
            </p:nvSpPr>
            <p:spPr>
              <a:xfrm>
                <a:off x="7486907" y="2275781"/>
                <a:ext cx="118418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0" i="0" u="none" strike="noStrike" kern="0" cap="none" spc="0" normalizeH="0" noProof="0">
                    <a:ln>
                      <a:noFill/>
                    </a:ln>
                    <a:solidFill>
                      <a:schemeClr val="accent2"/>
                    </a:solidFill>
                    <a:effectLst/>
                    <a:uLnTx/>
                    <a:uFillTx/>
                  </a:rPr>
                  <a:t>Placebo + ADT</a:t>
                </a:r>
              </a:p>
            </p:txBody>
          </p:sp>
        </p:grpSp>
      </p:grpSp>
      <p:sp>
        <p:nvSpPr>
          <p:cNvPr id="72" name="Text Placeholder 7">
            <a:extLst>
              <a:ext uri="{FF2B5EF4-FFF2-40B4-BE49-F238E27FC236}">
                <a16:creationId xmlns:a16="http://schemas.microsoft.com/office/drawing/2014/main" id="{64EDB133-5911-5FE5-0123-6C089E97B927}"/>
              </a:ext>
            </a:extLst>
          </p:cNvPr>
          <p:cNvSpPr txBox="1"/>
          <p:nvPr/>
        </p:nvSpPr>
        <p:spPr>
          <a:xfrm>
            <a:off x="1338606" y="5483996"/>
            <a:ext cx="9483365" cy="400984"/>
          </a:xfrm>
          <a:prstGeom prst="rect">
            <a:avLst/>
          </a:prstGeom>
          <a:solidFill>
            <a:srgbClr val="E5F5FB"/>
          </a:solidFill>
          <a:ln w="28575">
            <a:noFill/>
          </a:ln>
        </p:spPr>
        <p:txBody>
          <a:bodyPr vert="horz" lIns="180000" tIns="108000" rIns="180000" bIns="108000" rtlCol="0" anchor="ctr"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0" cap="none" spc="0" normalizeH="0" noProof="0">
                <a:ln>
                  <a:noFill/>
                </a:ln>
                <a:solidFill>
                  <a:schemeClr val="tx1"/>
                </a:solidFill>
                <a:effectLst/>
                <a:uLnTx/>
                <a:uFillTx/>
              </a:rPr>
              <a:t>Low discontinuation rates in dual therapy with darolutamide</a:t>
            </a:r>
            <a:endParaRPr kumimoji="0" lang="de-DE" sz="18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15017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D8F5-AEFE-DEFC-0256-CCC26D3AFDE5}"/>
              </a:ext>
            </a:extLst>
          </p:cNvPr>
          <p:cNvSpPr>
            <a:spLocks noGrp="1"/>
          </p:cNvSpPr>
          <p:nvPr>
            <p:ph type="title"/>
          </p:nvPr>
        </p:nvSpPr>
        <p:spPr/>
        <p:txBody>
          <a:bodyPr anchor="ctr"/>
          <a:lstStyle/>
          <a:p>
            <a:r>
              <a:rPr lang="en-US" dirty="0"/>
              <a:t>ARANOTE: Most Common AEs that Occurred in ≥5% of Patients</a:t>
            </a:r>
            <a:endParaRPr lang="de-CH" dirty="0"/>
          </a:p>
        </p:txBody>
      </p:sp>
      <p:sp>
        <p:nvSpPr>
          <p:cNvPr id="5" name="Footer Placeholder 4">
            <a:extLst>
              <a:ext uri="{FF2B5EF4-FFF2-40B4-BE49-F238E27FC236}">
                <a16:creationId xmlns:a16="http://schemas.microsoft.com/office/drawing/2014/main" id="{767657B5-C830-62D7-FA6A-6ED65B6A5A0D}"/>
              </a:ext>
            </a:extLst>
          </p:cNvPr>
          <p:cNvSpPr>
            <a:spLocks noGrp="1"/>
          </p:cNvSpPr>
          <p:nvPr>
            <p:ph type="ftr" sz="quarter" idx="3"/>
          </p:nvPr>
        </p:nvSpPr>
        <p:spPr/>
        <p:txBody>
          <a:bodyPr/>
          <a:lstStyle/>
          <a:p>
            <a:pPr lvl="0">
              <a:defRPr/>
            </a:pPr>
            <a:r>
              <a:rPr lang="en-US" baseline="30000" dirty="0" err="1"/>
              <a:t>a</a:t>
            </a:r>
            <a:r>
              <a:rPr lang="en-US" dirty="0" err="1"/>
              <a:t>Two</a:t>
            </a:r>
            <a:r>
              <a:rPr lang="en-US" dirty="0"/>
              <a:t> patients who were randomized to the placebo group but received darolutamide are analyzed in the darolutamide group for the safety analysis set. </a:t>
            </a:r>
          </a:p>
          <a:p>
            <a:pPr lvl="0">
              <a:defRPr/>
            </a:pPr>
            <a:r>
              <a:rPr lang="en-US" dirty="0"/>
              <a:t>ADT, androgen deprivation therapy; AE, adverse event; ALP, alkaline phosphatase; ALT, alanine aminotransferase; AST, aspartate aminotransferase; UTI, urinary tract infection.</a:t>
            </a:r>
          </a:p>
          <a:p>
            <a:pPr lvl="0">
              <a:defRPr/>
            </a:pPr>
            <a:endParaRPr lang="en-US" dirty="0">
              <a:solidFill>
                <a:srgbClr val="000000">
                  <a:lumMod val="50000"/>
                  <a:lumOff val="50000"/>
                </a:srgbClr>
              </a:solidFill>
            </a:endParaRPr>
          </a:p>
          <a:p>
            <a:pPr lvl="0" defTabSz="914309">
              <a:defRPr/>
            </a:pPr>
            <a:r>
              <a:rPr lang="en-US" dirty="0"/>
              <a:t>Saad F, et al. J Clin </a:t>
            </a:r>
            <a:r>
              <a:rPr lang="en-US" dirty="0" err="1"/>
              <a:t>Onc</a:t>
            </a:r>
            <a:r>
              <a:rPr lang="en-US" dirty="0"/>
              <a:t> 2024; 42:4271-4281</a:t>
            </a:r>
            <a:r>
              <a:rPr lang="en-us" dirty="0"/>
              <a:t>.</a:t>
            </a:r>
            <a:endParaRPr lang="en-US" dirty="0">
              <a:solidFill>
                <a:srgbClr val="000000">
                  <a:lumMod val="50000"/>
                  <a:lumOff val="50000"/>
                </a:srgbClr>
              </a:solidFill>
            </a:endParaRPr>
          </a:p>
        </p:txBody>
      </p:sp>
      <p:graphicFrame>
        <p:nvGraphicFramePr>
          <p:cNvPr id="6" name="Content Placeholder 9">
            <a:extLst>
              <a:ext uri="{FF2B5EF4-FFF2-40B4-BE49-F238E27FC236}">
                <a16:creationId xmlns:a16="http://schemas.microsoft.com/office/drawing/2014/main" id="{A1573E0B-A751-C76C-5EB9-C0F785272AE3}"/>
              </a:ext>
            </a:extLst>
          </p:cNvPr>
          <p:cNvGraphicFramePr>
            <a:graphicFrameLocks/>
          </p:cNvGraphicFramePr>
          <p:nvPr>
            <p:extLst>
              <p:ext uri="{D42A27DB-BD31-4B8C-83A1-F6EECF244321}">
                <p14:modId xmlns:p14="http://schemas.microsoft.com/office/powerpoint/2010/main" val="583247699"/>
              </p:ext>
            </p:extLst>
          </p:nvPr>
        </p:nvGraphicFramePr>
        <p:xfrm>
          <a:off x="554207" y="1295400"/>
          <a:ext cx="5668792" cy="4311044"/>
        </p:xfrm>
        <a:graphic>
          <a:graphicData uri="http://schemas.openxmlformats.org/drawingml/2006/table">
            <a:tbl>
              <a:tblPr firstRow="1" bandRow="1">
                <a:tableStyleId>{69012ECD-51FC-41F1-AA8D-1B2483CD663E}</a:tableStyleId>
              </a:tblPr>
              <a:tblGrid>
                <a:gridCol w="1602368">
                  <a:extLst>
                    <a:ext uri="{9D8B030D-6E8A-4147-A177-3AD203B41FA5}">
                      <a16:colId xmlns:a16="http://schemas.microsoft.com/office/drawing/2014/main" val="3550592308"/>
                    </a:ext>
                  </a:extLst>
                </a:gridCol>
                <a:gridCol w="1016606">
                  <a:extLst>
                    <a:ext uri="{9D8B030D-6E8A-4147-A177-3AD203B41FA5}">
                      <a16:colId xmlns:a16="http://schemas.microsoft.com/office/drawing/2014/main" val="1338901450"/>
                    </a:ext>
                  </a:extLst>
                </a:gridCol>
                <a:gridCol w="1016606">
                  <a:extLst>
                    <a:ext uri="{9D8B030D-6E8A-4147-A177-3AD203B41FA5}">
                      <a16:colId xmlns:a16="http://schemas.microsoft.com/office/drawing/2014/main" val="2190373298"/>
                    </a:ext>
                  </a:extLst>
                </a:gridCol>
                <a:gridCol w="1016606">
                  <a:extLst>
                    <a:ext uri="{9D8B030D-6E8A-4147-A177-3AD203B41FA5}">
                      <a16:colId xmlns:a16="http://schemas.microsoft.com/office/drawing/2014/main" val="1490371099"/>
                    </a:ext>
                  </a:extLst>
                </a:gridCol>
                <a:gridCol w="1016606">
                  <a:extLst>
                    <a:ext uri="{9D8B030D-6E8A-4147-A177-3AD203B41FA5}">
                      <a16:colId xmlns:a16="http://schemas.microsoft.com/office/drawing/2014/main" val="1087594747"/>
                    </a:ext>
                  </a:extLst>
                </a:gridCol>
              </a:tblGrid>
              <a:tr h="0">
                <a:tc rowSpan="2">
                  <a:txBody>
                    <a:bodyPr/>
                    <a:lstStyle/>
                    <a:p>
                      <a:pPr algn="l" fontAlgn="ctr"/>
                      <a:r>
                        <a:rPr lang="en-US" sz="1400" b="1" u="none" strike="noStrike" dirty="0">
                          <a:solidFill>
                            <a:sysClr val="windowText" lastClr="000000"/>
                          </a:solidFill>
                          <a:effectLst/>
                        </a:rPr>
                        <a:t>Adverse events</a:t>
                      </a:r>
                      <a:endParaRPr lang="en-US" sz="2800" baseline="30000" dirty="0">
                        <a:solidFill>
                          <a:sysClr val="windowText" lastClr="000000"/>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r>
                        <a:rPr lang="en-US" sz="1400" b="1" u="none" strike="noStrike" dirty="0">
                          <a:solidFill>
                            <a:schemeClr val="bg1"/>
                          </a:solidFill>
                          <a:effectLst/>
                        </a:rPr>
                        <a:t>Darolutamide + ADT </a:t>
                      </a:r>
                      <a:r>
                        <a:rPr lang="pt-BR" sz="1400" b="1" u="none" strike="noStrike" dirty="0">
                          <a:solidFill>
                            <a:schemeClr val="bg1"/>
                          </a:solidFill>
                          <a:effectLst/>
                        </a:rPr>
                        <a:t>(N=445</a:t>
                      </a:r>
                      <a:r>
                        <a:rPr lang="pt-BR" sz="1400" b="1" u="none" strike="noStrike" baseline="30000" dirty="0">
                          <a:solidFill>
                            <a:schemeClr val="bg1"/>
                          </a:solidFill>
                          <a:effectLst/>
                        </a:rPr>
                        <a:t>a</a:t>
                      </a:r>
                      <a:r>
                        <a:rPr lang="pt-BR" sz="1400" b="1" u="none" strike="noStrike" dirty="0">
                          <a:solidFill>
                            <a:schemeClr val="bg1"/>
                          </a:solidFill>
                          <a:effectLst/>
                        </a:rPr>
                        <a:t>)</a:t>
                      </a:r>
                      <a:endParaRPr lang="en-US" sz="1400" b="1" u="none"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hMerge="1">
                  <a:txBody>
                    <a:bodyPr/>
                    <a:lstStyle/>
                    <a:p>
                      <a:endParaRPr/>
                    </a:p>
                  </a:txBody>
                  <a:tcPr marL="53483" marR="53483" marT="26741" marB="2674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4"/>
                    </a:solidFill>
                  </a:tcPr>
                </a:tc>
                <a:tc gridSpan="2">
                  <a:txBody>
                    <a:bodyPr/>
                    <a:lstStyle/>
                    <a:p>
                      <a:pPr algn="ctr" fontAlgn="ctr"/>
                      <a:r>
                        <a:rPr lang="pt-BR" sz="1400" b="1" u="none" strike="noStrike" dirty="0">
                          <a:solidFill>
                            <a:schemeClr val="bg1"/>
                          </a:solidFill>
                          <a:effectLst/>
                        </a:rPr>
                        <a:t>Placebo + ADT </a:t>
                      </a:r>
                    </a:p>
                    <a:p>
                      <a:pPr algn="ctr" fontAlgn="ctr"/>
                      <a:r>
                        <a:rPr lang="pt-BR" sz="1400" b="1" u="none" strike="noStrike" dirty="0">
                          <a:solidFill>
                            <a:schemeClr val="bg1"/>
                          </a:solidFill>
                          <a:effectLst/>
                        </a:rPr>
                        <a:t>(N=221</a:t>
                      </a:r>
                      <a:r>
                        <a:rPr lang="pt-BR" sz="1400" b="1" u="none" strike="noStrike" baseline="30000" dirty="0">
                          <a:solidFill>
                            <a:schemeClr val="bg1"/>
                          </a:solidFill>
                          <a:effectLst/>
                        </a:rPr>
                        <a:t>a</a:t>
                      </a:r>
                      <a:r>
                        <a:rPr lang="pt-BR" sz="1400" b="1" u="none" strike="noStrike" dirty="0">
                          <a:solidFill>
                            <a:schemeClr val="bg1"/>
                          </a:solidFill>
                          <a:effectLst/>
                        </a:rPr>
                        <a:t>)</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a:p>
                  </a:txBody>
                  <a:tcPr marL="53483" marR="53483" marT="26741" marB="26741" anchor="ctr">
                    <a:solidFill>
                      <a:schemeClr val="bg1">
                        <a:lumMod val="50000"/>
                      </a:schemeClr>
                    </a:solidFill>
                  </a:tcPr>
                </a:tc>
                <a:extLst>
                  <a:ext uri="{0D108BD9-81ED-4DB2-BD59-A6C34878D82A}">
                    <a16:rowId xmlns:a16="http://schemas.microsoft.com/office/drawing/2014/main" val="2190768999"/>
                  </a:ext>
                </a:extLst>
              </a:tr>
              <a:tr h="0">
                <a:tc vMerge="1">
                  <a:txBody>
                    <a:bodyPr/>
                    <a:lstStyle/>
                    <a:p>
                      <a:endParaRPr lang="en-US"/>
                    </a:p>
                  </a:txBody>
                  <a:tcPr/>
                </a:tc>
                <a:tc>
                  <a:txBody>
                    <a:bodyPr/>
                    <a:lstStyle/>
                    <a:p>
                      <a:pPr algn="ctr" fontAlgn="ctr"/>
                      <a:r>
                        <a:rPr lang="pt-BR" sz="1400" b="1" u="none" strike="noStrike">
                          <a:solidFill>
                            <a:schemeClr val="bg1"/>
                          </a:solidFill>
                          <a:effectLst/>
                        </a:rPr>
                        <a:t>n (%)</a:t>
                      </a:r>
                      <a:endParaRPr lang="pt-BR" sz="140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r>
                        <a:rPr kumimoji="0" lang="en-US" sz="1400" b="1" i="0" u="none" strike="noStrike" kern="1200" cap="none" spc="0" normalizeH="0" baseline="0" noProof="0" dirty="0">
                          <a:ln>
                            <a:noFill/>
                          </a:ln>
                          <a:solidFill>
                            <a:srgbClr val="FFFFFF"/>
                          </a:solidFill>
                          <a:effectLst/>
                          <a:uLnTx/>
                          <a:uFillTx/>
                          <a:latin typeface="+mn-lt"/>
                          <a:cs typeface="+mn-cs"/>
                        </a:rPr>
                        <a:t>Grade 3/4</a:t>
                      </a: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a:r>
                        <a:rPr lang="pt-BR" sz="1400" b="1" u="none" strike="noStrike">
                          <a:solidFill>
                            <a:schemeClr val="bg1"/>
                          </a:solidFill>
                          <a:effectLst/>
                        </a:rPr>
                        <a:t>n (%)</a:t>
                      </a:r>
                      <a:endParaRPr lang="en-US" sz="1800"/>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fontAlgn="ctr"/>
                      <a:r>
                        <a:rPr kumimoji="0" lang="en-US" sz="1400" b="1" i="0" u="none" strike="noStrike" kern="1200" cap="none" spc="0" normalizeH="0" baseline="0" noProof="0">
                          <a:ln>
                            <a:noFill/>
                          </a:ln>
                          <a:solidFill>
                            <a:srgbClr val="FFFFFF"/>
                          </a:solidFill>
                          <a:effectLst/>
                          <a:uLnTx/>
                          <a:uFillTx/>
                          <a:latin typeface="+mn-lt"/>
                          <a:cs typeface="+mn-cs"/>
                        </a:rPr>
                        <a:t>Grade 3/4</a:t>
                      </a:r>
                      <a:endParaRPr lang="en-US" sz="2800" strike="noStrike">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36685871"/>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Anemia</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91 (20.4)</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14 (3.1)</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39 (17.6)</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8 (3.6)</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575673908"/>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Arthralgia</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55 (12.4)</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5 (1.1)</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25 (11.3)</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0</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7950555"/>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UTI</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52 (11.7)</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8 (1.8)</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17 (7.7)</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 (0.5)</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2334102969"/>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Back pain</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43 (9.7)</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5 (1.1)</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23 (10.4)</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2 (0.9)</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65486244"/>
                  </a:ext>
                </a:extLst>
              </a:tr>
              <a:tr h="396000">
                <a:tc>
                  <a:txBody>
                    <a:bodyPr/>
                    <a:lstStyle/>
                    <a:p>
                      <a:pPr marL="180340" marR="0">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Increased AST</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43 (9.7)</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10 (2.2)</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17 (7.7)</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 (0.5)</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204679912"/>
                  </a:ext>
                </a:extLst>
              </a:tr>
              <a:tr h="396000">
                <a:tc>
                  <a:txBody>
                    <a:bodyPr/>
                    <a:lstStyle/>
                    <a:p>
                      <a:pPr marL="180340" marR="0">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Constipation</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42 (9.4)</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0</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16 (7.2)</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0</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46018674"/>
                  </a:ext>
                </a:extLst>
              </a:tr>
              <a:tr h="396000">
                <a:tc>
                  <a:txBody>
                    <a:bodyPr/>
                    <a:lstStyle/>
                    <a:p>
                      <a:pPr marL="180340" marR="0">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Hot flush</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41 (9.2)</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0</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16 (7.2)</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0</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2423776198"/>
                  </a:ext>
                </a:extLst>
              </a:tr>
              <a:tr h="396000">
                <a:tc>
                  <a:txBody>
                    <a:bodyPr/>
                    <a:lstStyle/>
                    <a:p>
                      <a:pPr marL="180340" marR="0">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Increase ALT</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40 (9.0)</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9 (2.0)</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18 (8.1)</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1 (0.5)</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9269409"/>
                  </a:ext>
                </a:extLst>
              </a:tr>
              <a:tr h="396000">
                <a:tc>
                  <a:txBody>
                    <a:bodyPr/>
                    <a:lstStyle/>
                    <a:p>
                      <a:pPr marL="180340" marR="0">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Pain in extremity</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38 (8.5)</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1 (0.2)</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Arial" panose="020B0604020202020204" pitchFamily="34" charset="0"/>
                          <a:ea typeface="Times New Roman" panose="02020603050405020304" pitchFamily="18" charset="0"/>
                        </a:rPr>
                        <a:t>20 (9.0)</a:t>
                      </a:r>
                      <a:endParaRPr lang="en-US" sz="180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4 (1.8)</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964009059"/>
                  </a:ext>
                </a:extLst>
              </a:tr>
            </a:tbl>
          </a:graphicData>
        </a:graphic>
      </p:graphicFrame>
      <p:graphicFrame>
        <p:nvGraphicFramePr>
          <p:cNvPr id="7" name="Content Placeholder 9">
            <a:extLst>
              <a:ext uri="{FF2B5EF4-FFF2-40B4-BE49-F238E27FC236}">
                <a16:creationId xmlns:a16="http://schemas.microsoft.com/office/drawing/2014/main" id="{3892AC65-AEAB-73D1-9D66-A83E97D76DCD}"/>
              </a:ext>
            </a:extLst>
          </p:cNvPr>
          <p:cNvGraphicFramePr>
            <a:graphicFrameLocks/>
          </p:cNvGraphicFramePr>
          <p:nvPr>
            <p:extLst>
              <p:ext uri="{D42A27DB-BD31-4B8C-83A1-F6EECF244321}">
                <p14:modId xmlns:p14="http://schemas.microsoft.com/office/powerpoint/2010/main" val="2422023723"/>
              </p:ext>
            </p:extLst>
          </p:nvPr>
        </p:nvGraphicFramePr>
        <p:xfrm>
          <a:off x="6381882" y="1295399"/>
          <a:ext cx="5412575" cy="4707044"/>
        </p:xfrm>
        <a:graphic>
          <a:graphicData uri="http://schemas.openxmlformats.org/drawingml/2006/table">
            <a:tbl>
              <a:tblPr firstRow="1" bandRow="1">
                <a:tableStyleId>{69012ECD-51FC-41F1-AA8D-1B2483CD663E}</a:tableStyleId>
              </a:tblPr>
              <a:tblGrid>
                <a:gridCol w="1706759">
                  <a:extLst>
                    <a:ext uri="{9D8B030D-6E8A-4147-A177-3AD203B41FA5}">
                      <a16:colId xmlns:a16="http://schemas.microsoft.com/office/drawing/2014/main" val="3550592308"/>
                    </a:ext>
                  </a:extLst>
                </a:gridCol>
                <a:gridCol w="926454">
                  <a:extLst>
                    <a:ext uri="{9D8B030D-6E8A-4147-A177-3AD203B41FA5}">
                      <a16:colId xmlns:a16="http://schemas.microsoft.com/office/drawing/2014/main" val="1338901450"/>
                    </a:ext>
                  </a:extLst>
                </a:gridCol>
                <a:gridCol w="926454">
                  <a:extLst>
                    <a:ext uri="{9D8B030D-6E8A-4147-A177-3AD203B41FA5}">
                      <a16:colId xmlns:a16="http://schemas.microsoft.com/office/drawing/2014/main" val="2190373298"/>
                    </a:ext>
                  </a:extLst>
                </a:gridCol>
                <a:gridCol w="926454">
                  <a:extLst>
                    <a:ext uri="{9D8B030D-6E8A-4147-A177-3AD203B41FA5}">
                      <a16:colId xmlns:a16="http://schemas.microsoft.com/office/drawing/2014/main" val="1490371099"/>
                    </a:ext>
                  </a:extLst>
                </a:gridCol>
                <a:gridCol w="926454">
                  <a:extLst>
                    <a:ext uri="{9D8B030D-6E8A-4147-A177-3AD203B41FA5}">
                      <a16:colId xmlns:a16="http://schemas.microsoft.com/office/drawing/2014/main" val="1087594747"/>
                    </a:ext>
                  </a:extLst>
                </a:gridCol>
              </a:tblGrid>
              <a:tr h="0">
                <a:tc rowSpan="2">
                  <a:txBody>
                    <a:bodyPr/>
                    <a:lstStyle/>
                    <a:p>
                      <a:pPr algn="l" fontAlgn="ctr"/>
                      <a:r>
                        <a:rPr lang="en-US" sz="1400" b="1" u="none" strike="noStrike" dirty="0">
                          <a:solidFill>
                            <a:sysClr val="windowText" lastClr="000000"/>
                          </a:solidFill>
                          <a:effectLst/>
                        </a:rPr>
                        <a:t>Adverse events</a:t>
                      </a:r>
                      <a:endParaRPr lang="en-US" sz="2800" baseline="30000" dirty="0">
                        <a:solidFill>
                          <a:sysClr val="windowText" lastClr="000000"/>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lnSpc>
                          <a:spcPct val="100000"/>
                        </a:lnSpc>
                      </a:pPr>
                      <a:r>
                        <a:rPr lang="en-US" sz="1400" b="1" u="none" strike="noStrike" dirty="0">
                          <a:solidFill>
                            <a:schemeClr val="bg1"/>
                          </a:solidFill>
                          <a:effectLst/>
                          <a:latin typeface="+mn-lt"/>
                        </a:rPr>
                        <a:t>Darolutamide + ADT </a:t>
                      </a:r>
                      <a:r>
                        <a:rPr lang="pt-BR" sz="1400" b="1" u="none" strike="noStrike" dirty="0">
                          <a:solidFill>
                            <a:schemeClr val="bg1"/>
                          </a:solidFill>
                          <a:effectLst/>
                          <a:latin typeface="+mn-lt"/>
                        </a:rPr>
                        <a:t>(N=445</a:t>
                      </a:r>
                      <a:r>
                        <a:rPr lang="pt-BR" sz="1400" b="1" u="none" strike="noStrike" baseline="30000" dirty="0">
                          <a:solidFill>
                            <a:schemeClr val="bg1"/>
                          </a:solidFill>
                          <a:effectLst/>
                          <a:latin typeface="+mn-lt"/>
                        </a:rPr>
                        <a:t>a</a:t>
                      </a:r>
                      <a:r>
                        <a:rPr lang="pt-BR" sz="1400" b="1" u="none" strike="noStrike" dirty="0">
                          <a:solidFill>
                            <a:schemeClr val="bg1"/>
                          </a:solidFill>
                          <a:effectLst/>
                          <a:latin typeface="+mn-lt"/>
                        </a:rPr>
                        <a:t>)</a:t>
                      </a:r>
                      <a:endParaRPr lang="en-US" sz="1400" b="1" u="none" strike="noStrike" dirty="0">
                        <a:solidFill>
                          <a:schemeClr val="bg1"/>
                        </a:solidFill>
                        <a:effectLst/>
                        <a:latin typeface="+mn-l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hMerge="1">
                  <a:txBody>
                    <a:bodyPr/>
                    <a:lstStyle/>
                    <a:p>
                      <a:endParaRPr/>
                    </a:p>
                  </a:txBody>
                  <a:tcPr marL="53483" marR="53483" marT="26741" marB="2674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4"/>
                    </a:solidFill>
                  </a:tcPr>
                </a:tc>
                <a:tc gridSpan="2">
                  <a:txBody>
                    <a:bodyPr/>
                    <a:lstStyle/>
                    <a:p>
                      <a:pPr algn="ctr" fontAlgn="ctr">
                        <a:lnSpc>
                          <a:spcPct val="100000"/>
                        </a:lnSpc>
                      </a:pPr>
                      <a:r>
                        <a:rPr lang="pt-BR" sz="1400" b="1" u="none" strike="noStrike" dirty="0">
                          <a:solidFill>
                            <a:schemeClr val="bg1"/>
                          </a:solidFill>
                          <a:effectLst/>
                          <a:latin typeface="+mn-lt"/>
                        </a:rPr>
                        <a:t>Placebo + ADT (N=221</a:t>
                      </a:r>
                      <a:r>
                        <a:rPr lang="pt-BR" sz="1400" b="1" u="none" strike="noStrike" baseline="30000" dirty="0">
                          <a:solidFill>
                            <a:schemeClr val="bg1"/>
                          </a:solidFill>
                          <a:effectLst/>
                          <a:latin typeface="+mn-lt"/>
                        </a:rPr>
                        <a:t>a</a:t>
                      </a:r>
                      <a:r>
                        <a:rPr lang="pt-BR" sz="1400" b="1" u="none" strike="noStrike" dirty="0">
                          <a:solidFill>
                            <a:schemeClr val="bg1"/>
                          </a:solidFill>
                          <a:effectLst/>
                          <a:latin typeface="+mn-lt"/>
                        </a:rPr>
                        <a:t>)</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a:p>
                  </a:txBody>
                  <a:tcPr marL="53483" marR="53483" marT="26741" marB="26741" anchor="ctr">
                    <a:solidFill>
                      <a:schemeClr val="bg1">
                        <a:lumMod val="50000"/>
                      </a:schemeClr>
                    </a:solidFill>
                  </a:tcPr>
                </a:tc>
                <a:extLst>
                  <a:ext uri="{0D108BD9-81ED-4DB2-BD59-A6C34878D82A}">
                    <a16:rowId xmlns:a16="http://schemas.microsoft.com/office/drawing/2014/main" val="2190768999"/>
                  </a:ext>
                </a:extLst>
              </a:tr>
              <a:tr h="0">
                <a:tc vMerge="1">
                  <a:txBody>
                    <a:bodyPr/>
                    <a:lstStyle/>
                    <a:p>
                      <a:endParaRPr lang="en-US"/>
                    </a:p>
                  </a:txBody>
                  <a:tcPr/>
                </a:tc>
                <a:tc>
                  <a:txBody>
                    <a:bodyPr/>
                    <a:lstStyle/>
                    <a:p>
                      <a:pPr algn="ctr" fontAlgn="ctr">
                        <a:lnSpc>
                          <a:spcPct val="100000"/>
                        </a:lnSpc>
                      </a:pPr>
                      <a:r>
                        <a:rPr lang="pt-BR" sz="1400" b="1" u="none" strike="noStrike" dirty="0">
                          <a:solidFill>
                            <a:schemeClr val="bg1"/>
                          </a:solidFill>
                          <a:effectLst/>
                          <a:latin typeface="+mn-lt"/>
                        </a:rPr>
                        <a:t>n (%)</a:t>
                      </a:r>
                      <a:endParaRPr lang="pt-BR" sz="1400" dirty="0">
                        <a:solidFill>
                          <a:schemeClr val="bg1"/>
                        </a:solidFill>
                        <a:effectLst/>
                        <a:latin typeface="+mn-l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lnSpc>
                          <a:spcPct val="100000"/>
                        </a:lnSpc>
                      </a:pPr>
                      <a:r>
                        <a:rPr kumimoji="0" lang="en-US" sz="1400" b="1" i="0" u="none" strike="noStrike" kern="1200" cap="none" spc="0" normalizeH="0" baseline="0" noProof="0" dirty="0">
                          <a:ln>
                            <a:noFill/>
                          </a:ln>
                          <a:solidFill>
                            <a:srgbClr val="FFFFFF"/>
                          </a:solidFill>
                          <a:effectLst/>
                          <a:uLnTx/>
                          <a:uFillTx/>
                          <a:latin typeface="+mn-lt"/>
                          <a:cs typeface="+mn-cs"/>
                        </a:rPr>
                        <a:t>Grade 3/4</a:t>
                      </a:r>
                      <a:endParaRPr lang="en-US" sz="2800" strike="noStrike" dirty="0">
                        <a:solidFill>
                          <a:schemeClr val="bg1"/>
                        </a:solidFill>
                        <a:effectLst/>
                        <a:latin typeface="+mn-l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a:lnSpc>
                          <a:spcPct val="100000"/>
                        </a:lnSpc>
                      </a:pPr>
                      <a:r>
                        <a:rPr lang="pt-BR" sz="1400" b="1" u="none" strike="noStrike">
                          <a:solidFill>
                            <a:schemeClr val="bg1"/>
                          </a:solidFill>
                          <a:effectLst/>
                          <a:latin typeface="+mn-lt"/>
                        </a:rPr>
                        <a:t>n (%)</a:t>
                      </a:r>
                      <a:endParaRPr lang="en-US" sz="1800">
                        <a:latin typeface="+mn-l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fontAlgn="ctr"/>
                      <a:r>
                        <a:rPr kumimoji="0" lang="en-US" sz="1400" b="1" i="0" u="none" strike="noStrike" kern="1200" cap="none" spc="0" normalizeH="0" baseline="0" noProof="0">
                          <a:ln>
                            <a:noFill/>
                          </a:ln>
                          <a:solidFill>
                            <a:srgbClr val="FFFFFF"/>
                          </a:solidFill>
                          <a:effectLst/>
                          <a:uLnTx/>
                          <a:uFillTx/>
                          <a:latin typeface="+mn-lt"/>
                          <a:cs typeface="+mn-cs"/>
                        </a:rPr>
                        <a:t>Grade 3/4</a:t>
                      </a:r>
                      <a:endParaRPr lang="en-US" sz="2800" strike="noStrike">
                        <a:solidFill>
                          <a:schemeClr val="bg1"/>
                        </a:solidFill>
                        <a:effectLst/>
                        <a:latin typeface="+mn-l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36685871"/>
                  </a:ext>
                </a:extLst>
              </a:tr>
              <a:tr h="396000">
                <a:tc>
                  <a:txBody>
                    <a:bodyPr/>
                    <a:lstStyle/>
                    <a:p>
                      <a:pPr marL="180340" marR="0">
                        <a:lnSpc>
                          <a:spcPct val="100000"/>
                        </a:lnSpc>
                        <a:spcBef>
                          <a:spcPts val="0"/>
                        </a:spcBef>
                        <a:spcAft>
                          <a:spcPts val="600"/>
                        </a:spcAft>
                      </a:pPr>
                      <a:r>
                        <a:rPr lang="en-US" sz="1200" dirty="0">
                          <a:effectLst/>
                          <a:latin typeface="+mn-lt"/>
                          <a:ea typeface="Times New Roman" panose="02020603050405020304" pitchFamily="18" charset="0"/>
                        </a:rPr>
                        <a:t>Hypertension</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38 (8.5)</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19 (4.3)</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19 (8.6)</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8 (3.6)</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2121024521"/>
                  </a:ext>
                </a:extLst>
              </a:tr>
              <a:tr h="396000">
                <a:tc>
                  <a:txBody>
                    <a:bodyPr/>
                    <a:lstStyle/>
                    <a:p>
                      <a:pPr marL="180340" marR="0">
                        <a:lnSpc>
                          <a:spcPct val="100000"/>
                        </a:lnSpc>
                        <a:spcBef>
                          <a:spcPts val="0"/>
                        </a:spcBef>
                        <a:spcAft>
                          <a:spcPts val="600"/>
                        </a:spcAft>
                      </a:pPr>
                      <a:r>
                        <a:rPr lang="en-US" sz="1200" dirty="0">
                          <a:effectLst/>
                          <a:latin typeface="+mn-lt"/>
                          <a:ea typeface="Times New Roman" panose="02020603050405020304" pitchFamily="18" charset="0"/>
                        </a:rPr>
                        <a:t>Bone pain</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33 (7.4)</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9 (2.0)</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27 (12.2)</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 (1.4)</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34178933"/>
                  </a:ext>
                </a:extLst>
              </a:tr>
              <a:tr h="396000">
                <a:tc>
                  <a:txBody>
                    <a:bodyPr/>
                    <a:lstStyle/>
                    <a:p>
                      <a:pPr marL="180340" marR="0">
                        <a:lnSpc>
                          <a:spcPct val="100000"/>
                        </a:lnSpc>
                        <a:spcBef>
                          <a:spcPts val="0"/>
                        </a:spcBef>
                        <a:spcAft>
                          <a:spcPts val="600"/>
                        </a:spcAft>
                      </a:pPr>
                      <a:r>
                        <a:rPr lang="en-US" sz="1200" dirty="0">
                          <a:effectLst/>
                          <a:latin typeface="+mn-lt"/>
                          <a:ea typeface="Times New Roman" panose="02020603050405020304" pitchFamily="18" charset="0"/>
                        </a:rPr>
                        <a:t>Increased weight</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33 (7.4)</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4 (0.9)</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17 (7.7)</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 (0.5)</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486170300"/>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COVID-19</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32 (7.2)</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 (0.2)</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15 (6.8)</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 (0.9)</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36146469"/>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Increased ALP</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30 (6.7)</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0</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13 (5.9)</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3 (1.4)</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106627772"/>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Insomnia</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28 (6.3)</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0</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6 (2.7)</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 (0.5)</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722157002"/>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Hyperglycemia</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27 (6.1)</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 (0.2)</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8 (3.6)</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0</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4164867881"/>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Fatigue</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25 (5.6)</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0</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18 (8.1)</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 (0.5)</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47529130"/>
                  </a:ext>
                </a:extLst>
              </a:tr>
              <a:tr h="396000">
                <a:tc>
                  <a:txBody>
                    <a:bodyPr/>
                    <a:lstStyle/>
                    <a:p>
                      <a:pPr marL="180340" marR="0">
                        <a:lnSpc>
                          <a:spcPct val="100000"/>
                        </a:lnSpc>
                        <a:spcBef>
                          <a:spcPts val="0"/>
                        </a:spcBef>
                        <a:spcAft>
                          <a:spcPts val="600"/>
                        </a:spcAft>
                      </a:pPr>
                      <a:r>
                        <a:rPr lang="en-US" sz="1200">
                          <a:effectLst/>
                          <a:latin typeface="+mn-lt"/>
                          <a:ea typeface="Times New Roman" panose="02020603050405020304" pitchFamily="18" charset="0"/>
                        </a:rPr>
                        <a:t>Increased creatinine</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21 (4.7)</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2 (0.4)</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15 (6.8)</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0</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255069217"/>
                  </a:ext>
                </a:extLst>
              </a:tr>
              <a:tr h="396000">
                <a:tc>
                  <a:txBody>
                    <a:bodyPr/>
                    <a:lstStyle/>
                    <a:p>
                      <a:pPr marL="180340" marR="0">
                        <a:lnSpc>
                          <a:spcPct val="100000"/>
                        </a:lnSpc>
                        <a:spcBef>
                          <a:spcPts val="0"/>
                        </a:spcBef>
                        <a:spcAft>
                          <a:spcPts val="600"/>
                        </a:spcAft>
                      </a:pPr>
                      <a:r>
                        <a:rPr lang="en-US" sz="1200" dirty="0">
                          <a:effectLst/>
                          <a:latin typeface="+mn-lt"/>
                          <a:ea typeface="Times New Roman" panose="02020603050405020304" pitchFamily="18" charset="0"/>
                        </a:rPr>
                        <a:t>Headache</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18 (4.0)</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0 </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a:effectLst/>
                          <a:latin typeface="+mn-lt"/>
                          <a:ea typeface="Times New Roman" panose="02020603050405020304" pitchFamily="18" charset="0"/>
                        </a:rPr>
                        <a:t>14 (6.3)</a:t>
                      </a:r>
                      <a:endParaRPr lang="en-US" sz="180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600"/>
                        </a:spcAft>
                      </a:pPr>
                      <a:r>
                        <a:rPr lang="en-US" sz="1200" dirty="0">
                          <a:effectLst/>
                          <a:latin typeface="+mn-lt"/>
                          <a:ea typeface="Times New Roman" panose="02020603050405020304" pitchFamily="18" charset="0"/>
                        </a:rPr>
                        <a:t>2 (0.9)</a:t>
                      </a:r>
                      <a:endParaRPr lang="en-US" sz="1800" dirty="0">
                        <a:effectLst/>
                        <a:latin typeface="+mn-lt"/>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91170339"/>
                  </a:ext>
                </a:extLst>
              </a:tr>
            </a:tbl>
          </a:graphicData>
        </a:graphic>
      </p:graphicFrame>
    </p:spTree>
    <p:extLst>
      <p:ext uri="{BB962C8B-B14F-4D97-AF65-F5344CB8AC3E}">
        <p14:creationId xmlns:p14="http://schemas.microsoft.com/office/powerpoint/2010/main" val="227786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3DAEB-2FC2-816D-E1FD-08420C3D9FE9}"/>
              </a:ext>
            </a:extLst>
          </p:cNvPr>
          <p:cNvSpPr>
            <a:spLocks noGrp="1"/>
          </p:cNvSpPr>
          <p:nvPr>
            <p:ph type="title"/>
          </p:nvPr>
        </p:nvSpPr>
        <p:spPr/>
        <p:txBody>
          <a:bodyPr wrap="square" lIns="91440" tIns="45720" rIns="91440" bIns="45720" rtlCol="0" anchor="ctr">
            <a:noAutofit/>
          </a:bodyPr>
          <a:lstStyle/>
          <a:p>
            <a:pPr rtl="0"/>
            <a:r>
              <a:rPr lang="en-us" dirty="0">
                <a:cs typeface="Futura"/>
              </a:rPr>
              <a:t>ARANOTE: TEAEs commonly associated with ARPIs (%)</a:t>
            </a:r>
            <a:endParaRPr lang="de-DE" dirty="0">
              <a:cs typeface="Futura"/>
            </a:endParaRPr>
          </a:p>
        </p:txBody>
      </p:sp>
      <p:sp>
        <p:nvSpPr>
          <p:cNvPr id="4" name="Fußzeilenplatzhalter 3">
            <a:extLst>
              <a:ext uri="{FF2B5EF4-FFF2-40B4-BE49-F238E27FC236}">
                <a16:creationId xmlns:a16="http://schemas.microsoft.com/office/drawing/2014/main" id="{13D0D16B-44D2-9D71-7C46-341A8A06E109}"/>
              </a:ext>
            </a:extLst>
          </p:cNvPr>
          <p:cNvSpPr>
            <a:spLocks noGrp="1"/>
          </p:cNvSpPr>
          <p:nvPr>
            <p:ph type="ftr" sz="quarter" idx="3"/>
          </p:nvPr>
        </p:nvSpPr>
        <p:spPr>
          <a:xfrm>
            <a:off x="245807" y="6015158"/>
            <a:ext cx="11460058" cy="782031"/>
          </a:xfrm>
        </p:spPr>
        <p:txBody>
          <a:bodyPr rtlCol="0"/>
          <a:lstStyle/>
          <a:p>
            <a:pPr rtl="0"/>
            <a:r>
              <a:rPr lang="en-us" dirty="0"/>
              <a:t>a Two patients randomized to the placebo group but receiving darolutamide were evaluated in the darolutamide group in the safety analysis. The safety analysis included all randomized patients who received at least one dose of study drug and were assessed according to their received therapy. </a:t>
            </a:r>
            <a:r>
              <a:rPr lang="en-us" baseline="30000" dirty="0"/>
              <a:t>2</a:t>
            </a:r>
          </a:p>
          <a:p>
            <a:pPr rtl="0"/>
            <a:r>
              <a:rPr lang="en-us" dirty="0"/>
              <a:t>1. Saad F, et al. Presented at: European Society for Medical Oncology Congress 2024. 13-17. September 2024; Barcelona, Spain. Abstract LBA68. ​2. Saad F, et al. J Clin Oncol. 2024. doi:10.1200/JCO-24-01798. </a:t>
            </a:r>
          </a:p>
          <a:p>
            <a:pPr rtl="0"/>
            <a:r>
              <a:rPr lang="en-us" dirty="0"/>
              <a:t>ARI, androgen receptor inhibitor; TEAE, treatment-emergent adverse event.</a:t>
            </a:r>
            <a:endParaRPr lang="en-US" dirty="0"/>
          </a:p>
        </p:txBody>
      </p:sp>
      <p:graphicFrame>
        <p:nvGraphicFramePr>
          <p:cNvPr id="10" name="Chart 12">
            <a:extLst>
              <a:ext uri="{FF2B5EF4-FFF2-40B4-BE49-F238E27FC236}">
                <a16:creationId xmlns:a16="http://schemas.microsoft.com/office/drawing/2014/main" id="{AD83D4A9-0D29-C811-3754-4EBDAEB16A60}"/>
              </a:ext>
            </a:extLst>
          </p:cNvPr>
          <p:cNvGraphicFramePr/>
          <p:nvPr>
            <p:extLst>
              <p:ext uri="{D42A27DB-BD31-4B8C-83A1-F6EECF244321}">
                <p14:modId xmlns:p14="http://schemas.microsoft.com/office/powerpoint/2010/main" val="2663124637"/>
              </p:ext>
            </p:extLst>
          </p:nvPr>
        </p:nvGraphicFramePr>
        <p:xfrm>
          <a:off x="648605" y="1107408"/>
          <a:ext cx="9191030" cy="502445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9">
            <a:extLst>
              <a:ext uri="{FF2B5EF4-FFF2-40B4-BE49-F238E27FC236}">
                <a16:creationId xmlns:a16="http://schemas.microsoft.com/office/drawing/2014/main" id="{CCF01A12-ABB3-8469-E9B2-E2F969337001}"/>
              </a:ext>
            </a:extLst>
          </p:cNvPr>
          <p:cNvSpPr/>
          <p:nvPr/>
        </p:nvSpPr>
        <p:spPr bwMode="gray">
          <a:xfrm>
            <a:off x="2752628" y="1621630"/>
            <a:ext cx="3215466" cy="343785"/>
          </a:xfrm>
          <a:prstGeom prst="rect">
            <a:avLst/>
          </a:prstGeom>
          <a:noFill/>
          <a:ln w="19050" cap="flat" cmpd="sng" algn="ctr">
            <a:solidFill>
              <a:schemeClr val="bg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endParaRPr>
          </a:p>
        </p:txBody>
      </p:sp>
      <p:sp>
        <p:nvSpPr>
          <p:cNvPr id="12" name="Rectangle 6">
            <a:extLst>
              <a:ext uri="{FF2B5EF4-FFF2-40B4-BE49-F238E27FC236}">
                <a16:creationId xmlns:a16="http://schemas.microsoft.com/office/drawing/2014/main" id="{6EB43F64-CDDE-5998-2ACC-7DBC487A9C92}"/>
              </a:ext>
            </a:extLst>
          </p:cNvPr>
          <p:cNvSpPr/>
          <p:nvPr/>
        </p:nvSpPr>
        <p:spPr bwMode="gray">
          <a:xfrm>
            <a:off x="9619297" y="5458198"/>
            <a:ext cx="125675" cy="178594"/>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kern="0" cap="none" spc="0" normalizeH="0" noProof="0">
                <a:ln>
                  <a:noFill/>
                </a:ln>
                <a:solidFill>
                  <a:schemeClr val="tx2"/>
                </a:solidFill>
                <a:effectLst/>
                <a:uLnTx/>
                <a:uFillTx/>
                <a:latin typeface="Arial"/>
                <a:cs typeface="Arial"/>
              </a:rPr>
              <a:t>a</a:t>
            </a:r>
          </a:p>
        </p:txBody>
      </p:sp>
      <p:sp>
        <p:nvSpPr>
          <p:cNvPr id="13" name="Rectangle 7">
            <a:extLst>
              <a:ext uri="{FF2B5EF4-FFF2-40B4-BE49-F238E27FC236}">
                <a16:creationId xmlns:a16="http://schemas.microsoft.com/office/drawing/2014/main" id="{AE634145-88EB-071D-C163-81E381A525A6}"/>
              </a:ext>
            </a:extLst>
          </p:cNvPr>
          <p:cNvSpPr/>
          <p:nvPr/>
        </p:nvSpPr>
        <p:spPr bwMode="gray">
          <a:xfrm>
            <a:off x="9341632" y="5731738"/>
            <a:ext cx="125675" cy="178594"/>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kern="0" cap="none" spc="0" normalizeH="0" noProof="0">
                <a:ln>
                  <a:noFill/>
                </a:ln>
                <a:solidFill>
                  <a:schemeClr val="accent3"/>
                </a:solidFill>
                <a:effectLst/>
                <a:uLnTx/>
                <a:uFillTx/>
                <a:latin typeface="Arial"/>
                <a:cs typeface="Arial"/>
              </a:rPr>
              <a:t>a</a:t>
            </a:r>
          </a:p>
        </p:txBody>
      </p:sp>
      <p:sp>
        <p:nvSpPr>
          <p:cNvPr id="3" name="Freihandform: Form 2">
            <a:extLst>
              <a:ext uri="{FF2B5EF4-FFF2-40B4-BE49-F238E27FC236}">
                <a16:creationId xmlns:a16="http://schemas.microsoft.com/office/drawing/2014/main" id="{5D294EF1-9A6C-C30C-2101-EA94F53F874E}"/>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Safety analysis</a:t>
            </a:r>
          </a:p>
        </p:txBody>
      </p:sp>
    </p:spTree>
    <p:extLst>
      <p:ext uri="{BB962C8B-B14F-4D97-AF65-F5344CB8AC3E}">
        <p14:creationId xmlns:p14="http://schemas.microsoft.com/office/powerpoint/2010/main" val="399907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AC011-B5B4-E83F-1663-82C97ADE36BD}"/>
              </a:ext>
            </a:extLst>
          </p:cNvPr>
          <p:cNvSpPr>
            <a:spLocks noGrp="1"/>
          </p:cNvSpPr>
          <p:nvPr>
            <p:ph type="title"/>
          </p:nvPr>
        </p:nvSpPr>
        <p:spPr/>
        <p:txBody>
          <a:bodyPr wrap="square" lIns="91440" tIns="45720" rIns="91440" bIns="45720" rtlCol="0" anchor="ctr">
            <a:noAutofit/>
          </a:bodyPr>
          <a:lstStyle/>
          <a:p>
            <a:pPr rtl="0"/>
            <a:r>
              <a:rPr lang="en-us" dirty="0">
                <a:cs typeface="Futura"/>
              </a:rPr>
              <a:t>ARANOTE: TEAE Exposure-Adjusted Incidence Rates</a:t>
            </a:r>
            <a:endParaRPr lang="de-DE" dirty="0">
              <a:cs typeface="Futura"/>
            </a:endParaRPr>
          </a:p>
        </p:txBody>
      </p:sp>
      <p:sp>
        <p:nvSpPr>
          <p:cNvPr id="4" name="Fußzeilenplatzhalter 3">
            <a:extLst>
              <a:ext uri="{FF2B5EF4-FFF2-40B4-BE49-F238E27FC236}">
                <a16:creationId xmlns:a16="http://schemas.microsoft.com/office/drawing/2014/main" id="{B09B2A47-70BF-E62D-8671-39315B8CD07E}"/>
              </a:ext>
            </a:extLst>
          </p:cNvPr>
          <p:cNvSpPr>
            <a:spLocks noGrp="1"/>
          </p:cNvSpPr>
          <p:nvPr>
            <p:ph type="ftr" sz="quarter" idx="3"/>
          </p:nvPr>
        </p:nvSpPr>
        <p:spPr>
          <a:xfrm>
            <a:off x="245807" y="5683705"/>
            <a:ext cx="11745062" cy="1113483"/>
          </a:xfrm>
        </p:spPr>
        <p:txBody>
          <a:bodyPr rtlCol="0"/>
          <a:lstStyle/>
          <a:p>
            <a:pPr rtl="0"/>
            <a:r>
              <a:rPr lang="en-us" baseline="30000" dirty="0"/>
              <a:t>a</a:t>
            </a:r>
            <a:r>
              <a:rPr lang="en-us" dirty="0"/>
              <a:t> Two patients randomized to the placebo group but receiving darolutamide were included in the darolutamide group in the safety analysis. </a:t>
            </a:r>
            <a:r>
              <a:rPr lang="en-us" baseline="30000" dirty="0"/>
              <a:t>b</a:t>
            </a:r>
            <a:r>
              <a:rPr lang="en-us" dirty="0"/>
              <a:t> EAIR of treatment-emergent adverse events is defined as the number of patients with a given event divided by the total duration of darolutamide/placebo treatment of all patients in years. The rate is expressed in 100 per year. </a:t>
            </a:r>
            <a:r>
              <a:rPr lang="en-us" baseline="30000" dirty="0"/>
              <a:t>c</a:t>
            </a:r>
            <a:r>
              <a:rPr lang="en-us" dirty="0"/>
              <a:t> This category is a MedDRA high-level group term. d This category combines the following MedDRA terms: Rash, maculopapular rash, </a:t>
            </a:r>
            <a:r>
              <a:rPr lang="en-us" dirty="0" err="1"/>
              <a:t>papular</a:t>
            </a:r>
            <a:r>
              <a:rPr lang="en-us" dirty="0"/>
              <a:t> rash, pustular rash, and dermatitis. e Excluding pathological fractures. This category combines the following MedDRA terms: Any type of fracture and dislocation, extremity fractures and dislocations, pelvic fractures and dislocations, spinal fractures and dislocations, and thoracic fractures and dislocations.</a:t>
            </a:r>
          </a:p>
          <a:p>
            <a:r>
              <a:rPr lang="en-us" dirty="0"/>
              <a:t>ADT, androgen deprivation therapy; AE, adverse event; ARPI, androgen receptor pathway inhibitor; EAIR, exposure-adjusted incidence rate; PY, patient-years; TEAE, treatment-emergent adverse event</a:t>
            </a:r>
          </a:p>
          <a:p>
            <a:endParaRPr lang="en-us" dirty="0"/>
          </a:p>
          <a:p>
            <a:r>
              <a:rPr lang="en-US" dirty="0"/>
              <a:t>Saad F, et al. J Clin </a:t>
            </a:r>
            <a:r>
              <a:rPr lang="en-US" dirty="0" err="1"/>
              <a:t>Onc</a:t>
            </a:r>
            <a:r>
              <a:rPr lang="en-US" dirty="0"/>
              <a:t> 2024; 42:4271-4281</a:t>
            </a:r>
          </a:p>
        </p:txBody>
      </p:sp>
      <p:graphicFrame>
        <p:nvGraphicFramePr>
          <p:cNvPr id="9" name="Table 4">
            <a:extLst>
              <a:ext uri="{FF2B5EF4-FFF2-40B4-BE49-F238E27FC236}">
                <a16:creationId xmlns:a16="http://schemas.microsoft.com/office/drawing/2014/main" id="{0DB4C1C7-6732-6D3B-7E5A-A181A2AE99A0}"/>
              </a:ext>
            </a:extLst>
          </p:cNvPr>
          <p:cNvGraphicFramePr>
            <a:graphicFrameLocks noGrp="1"/>
          </p:cNvGraphicFramePr>
          <p:nvPr/>
        </p:nvGraphicFramePr>
        <p:xfrm>
          <a:off x="403411" y="1402271"/>
          <a:ext cx="9216000" cy="4155103"/>
        </p:xfrm>
        <a:graphic>
          <a:graphicData uri="http://schemas.openxmlformats.org/drawingml/2006/table">
            <a:tbl>
              <a:tblPr firstRow="1" bandRow="1"/>
              <a:tblGrid>
                <a:gridCol w="3168000">
                  <a:extLst>
                    <a:ext uri="{9D8B030D-6E8A-4147-A177-3AD203B41FA5}">
                      <a16:colId xmlns:a16="http://schemas.microsoft.com/office/drawing/2014/main" val="3428511329"/>
                    </a:ext>
                  </a:extLst>
                </a:gridCol>
                <a:gridCol w="1512000">
                  <a:extLst>
                    <a:ext uri="{9D8B030D-6E8A-4147-A177-3AD203B41FA5}">
                      <a16:colId xmlns:a16="http://schemas.microsoft.com/office/drawing/2014/main" val="140930739"/>
                    </a:ext>
                  </a:extLst>
                </a:gridCol>
                <a:gridCol w="1512000">
                  <a:extLst>
                    <a:ext uri="{9D8B030D-6E8A-4147-A177-3AD203B41FA5}">
                      <a16:colId xmlns:a16="http://schemas.microsoft.com/office/drawing/2014/main" val="125357210"/>
                    </a:ext>
                  </a:extLst>
                </a:gridCol>
                <a:gridCol w="1512000">
                  <a:extLst>
                    <a:ext uri="{9D8B030D-6E8A-4147-A177-3AD203B41FA5}">
                      <a16:colId xmlns:a16="http://schemas.microsoft.com/office/drawing/2014/main" val="3851147849"/>
                    </a:ext>
                  </a:extLst>
                </a:gridCol>
                <a:gridCol w="1512000">
                  <a:extLst>
                    <a:ext uri="{9D8B030D-6E8A-4147-A177-3AD203B41FA5}">
                      <a16:colId xmlns:a16="http://schemas.microsoft.com/office/drawing/2014/main" val="3716764791"/>
                    </a:ext>
                  </a:extLst>
                </a:gridCol>
              </a:tblGrid>
              <a:tr h="288000">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19050" marR="0" rtl="0">
                        <a:lnSpc>
                          <a:spcPct val="100000"/>
                        </a:lnSpc>
                        <a:spcBef>
                          <a:spcPts val="0"/>
                        </a:spcBef>
                        <a:spcAft>
                          <a:spcPts val="600"/>
                        </a:spcAft>
                      </a:pPr>
                      <a:r>
                        <a:rPr lang="en-us" sz="1400">
                          <a:solidFill>
                            <a:schemeClr val="tx1"/>
                          </a:solidFill>
                          <a:effectLst/>
                          <a:latin typeface="+mn-lt"/>
                        </a:rPr>
                        <a:t>Adverse events commonly associated with ARPIs</a:t>
                      </a:r>
                      <a:endParaRPr lang="en-US" sz="1400" dirty="0">
                        <a:solidFill>
                          <a:schemeClr val="tx1"/>
                        </a:solidFill>
                        <a:effectLst/>
                        <a:latin typeface="+mn-lt"/>
                      </a:endParaRPr>
                    </a:p>
                    <a:p>
                      <a:pPr marL="19050" marR="0" lvl="0" rtl="0">
                        <a:lnSpc>
                          <a:spcPct val="100000"/>
                        </a:lnSpc>
                        <a:spcBef>
                          <a:spcPts val="0"/>
                        </a:spcBef>
                        <a:spcAft>
                          <a:spcPts val="600"/>
                        </a:spcAft>
                        <a:buNone/>
                      </a:pPr>
                      <a:r>
                        <a:rPr lang="en-us" sz="1100" b="0">
                          <a:solidFill>
                            <a:schemeClr val="tx1"/>
                          </a:solidFill>
                          <a:effectLst/>
                          <a:latin typeface="+mn-lt"/>
                        </a:rPr>
                        <a:t>2:1 randomization</a:t>
                      </a:r>
                      <a:endParaRPr lang="en-US" sz="1100" b="0" dirty="0">
                        <a:solidFill>
                          <a:schemeClr val="tx1"/>
                        </a:solidFill>
                        <a:effectLst/>
                        <a:latin typeface="+mn-lt"/>
                      </a:endParaRPr>
                    </a:p>
                  </a:txBody>
                  <a:tcPr marL="29173" marR="29173" marT="29173" marB="2917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rtl="0">
                        <a:lnSpc>
                          <a:spcPct val="100000"/>
                        </a:lnSpc>
                        <a:spcAft>
                          <a:spcPts val="0"/>
                        </a:spcAft>
                      </a:pPr>
                      <a:r>
                        <a:rPr lang="en-us" sz="1400">
                          <a:solidFill>
                            <a:schemeClr val="bg1"/>
                          </a:solidFill>
                          <a:latin typeface="+mn-lt"/>
                        </a:rPr>
                        <a:t>Darolutamide + ADT </a:t>
                      </a:r>
                    </a:p>
                    <a:p>
                      <a:pPr algn="ctr" rtl="0">
                        <a:lnSpc>
                          <a:spcPct val="100000"/>
                        </a:lnSpc>
                        <a:spcAft>
                          <a:spcPts val="0"/>
                        </a:spcAft>
                      </a:pPr>
                      <a:r>
                        <a:rPr lang="en-us" sz="1400">
                          <a:solidFill>
                            <a:schemeClr val="bg1"/>
                          </a:solidFill>
                          <a:latin typeface="+mn-lt"/>
                        </a:rPr>
                        <a:t>(N = 445</a:t>
                      </a:r>
                      <a:r>
                        <a:rPr lang="en-us" sz="1400" baseline="30000">
                          <a:solidFill>
                            <a:schemeClr val="bg1"/>
                          </a:solidFill>
                          <a:latin typeface="+mn-lt"/>
                        </a:rPr>
                        <a:t>a</a:t>
                      </a:r>
                      <a:r>
                        <a:rPr lang="en-us" sz="1400">
                          <a:solidFill>
                            <a:schemeClr val="bg1"/>
                          </a:solidFill>
                          <a:latin typeface="+mn-lt"/>
                        </a:rPr>
                        <a:t>)</a:t>
                      </a:r>
                    </a:p>
                  </a:txBody>
                  <a:tcP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rtl="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rtl="0">
                        <a:lnSpc>
                          <a:spcPct val="100000"/>
                        </a:lnSpc>
                        <a:spcAft>
                          <a:spcPts val="0"/>
                        </a:spcAft>
                      </a:pPr>
                      <a:r>
                        <a:rPr lang="en-us" sz="1400">
                          <a:latin typeface="+mn-lt"/>
                        </a:rPr>
                        <a:t>Placebo + ADT </a:t>
                      </a:r>
                    </a:p>
                    <a:p>
                      <a:pPr algn="ctr" rtl="0">
                        <a:lnSpc>
                          <a:spcPct val="100000"/>
                        </a:lnSpc>
                        <a:spcAft>
                          <a:spcPts val="600"/>
                        </a:spcAft>
                      </a:pPr>
                      <a:r>
                        <a:rPr lang="en-us" sz="1400">
                          <a:latin typeface="+mn-lt"/>
                        </a:rPr>
                        <a:t>(N = 221</a:t>
                      </a:r>
                      <a:r>
                        <a:rPr lang="en-us" sz="1400" baseline="30000">
                          <a:latin typeface="+mn-lt"/>
                        </a:rPr>
                        <a:t>a</a:t>
                      </a:r>
                      <a:r>
                        <a:rPr lang="en-us" sz="1400">
                          <a:latin typeface="+mn-lt"/>
                        </a:rPr>
                        <a:t>)</a:t>
                      </a:r>
                    </a:p>
                  </a:txBody>
                  <a:tcP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rtl="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64887239"/>
                  </a:ext>
                </a:extLst>
              </a:tr>
              <a:tr h="259779">
                <a:tc vMerge="1">
                  <a:txBody>
                    <a:bodyPr/>
                    <a:lstStyle/>
                    <a:p>
                      <a:pPr rtl="0"/>
                      <a:endParaRPr lang="en-US"/>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600"/>
                        </a:spcAft>
                      </a:pPr>
                      <a:r>
                        <a:rPr lang="en-us" sz="1200" b="1">
                          <a:solidFill>
                            <a:schemeClr val="bg1"/>
                          </a:solidFill>
                          <a:effectLst/>
                          <a:latin typeface="+mn-lt"/>
                          <a:ea typeface="Times New Roman" panose="02020603050405020304" pitchFamily="18" charset="0"/>
                          <a:cs typeface="Times New Roman"/>
                        </a:rPr>
                        <a:t>n (%)</a:t>
                      </a:r>
                    </a:p>
                  </a:txBody>
                  <a:tcPr marL="29173" marR="29173" marT="29173" marB="29173">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600"/>
                        </a:spcAft>
                      </a:pPr>
                      <a:r>
                        <a:rPr lang="en-us" sz="1200" b="1">
                          <a:solidFill>
                            <a:schemeClr val="bg1"/>
                          </a:solidFill>
                          <a:effectLst/>
                          <a:latin typeface="+mn-lt"/>
                        </a:rPr>
                        <a:t>EAIR</a:t>
                      </a:r>
                      <a:r>
                        <a:rPr lang="en-us" sz="1200" b="1" baseline="30000">
                          <a:solidFill>
                            <a:schemeClr val="bg1"/>
                          </a:solidFill>
                          <a:effectLst/>
                          <a:latin typeface="+mn-lt"/>
                        </a:rPr>
                        <a:t>b</a:t>
                      </a:r>
                      <a:r>
                        <a:rPr lang="en-us" sz="1200" b="1">
                          <a:solidFill>
                            <a:schemeClr val="bg1"/>
                          </a:solidFill>
                          <a:effectLst/>
                          <a:latin typeface="+mn-lt"/>
                        </a:rPr>
                        <a:t>/100 PY</a:t>
                      </a:r>
                      <a:endParaRPr lang="en-US" sz="1200" b="1">
                        <a:solidFill>
                          <a:schemeClr val="bg1"/>
                        </a:solidFill>
                        <a:effectLst/>
                        <a:latin typeface="+mn-lt"/>
                        <a:ea typeface="Times New Roman" panose="02020603050405020304" pitchFamily="18" charset="0"/>
                        <a:cs typeface="Times New Roman" panose="02020603050405020304" pitchFamily="18" charset="0"/>
                      </a:endParaRPr>
                    </a:p>
                  </a:txBody>
                  <a:tcPr marL="29173" marR="29173" marT="29173" marB="2917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b="1">
                          <a:solidFill>
                            <a:schemeClr val="bg1"/>
                          </a:solidFill>
                          <a:effectLst/>
                          <a:latin typeface="+mn-lt"/>
                          <a:ea typeface="Times New Roman" panose="02020603050405020304" pitchFamily="18" charset="0"/>
                          <a:cs typeface="Times New Roman"/>
                        </a:rPr>
                        <a:t>n (%)</a:t>
                      </a:r>
                    </a:p>
                  </a:txBody>
                  <a:tcPr marL="29173" marR="29173" marT="29173" marB="29173">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600"/>
                        </a:spcAft>
                      </a:pPr>
                      <a:r>
                        <a:rPr lang="en-us" sz="1200" b="1">
                          <a:solidFill>
                            <a:schemeClr val="bg1"/>
                          </a:solidFill>
                          <a:effectLst/>
                          <a:latin typeface="+mn-lt"/>
                        </a:rPr>
                        <a:t>EAIR</a:t>
                      </a:r>
                      <a:r>
                        <a:rPr lang="en-us" sz="1200" b="1" baseline="30000">
                          <a:solidFill>
                            <a:schemeClr val="bg1"/>
                          </a:solidFill>
                          <a:effectLst/>
                          <a:latin typeface="+mn-lt"/>
                        </a:rPr>
                        <a:t>b</a:t>
                      </a:r>
                      <a:r>
                        <a:rPr lang="en-us" sz="1200" b="1">
                          <a:solidFill>
                            <a:schemeClr val="bg1"/>
                          </a:solidFill>
                          <a:effectLst/>
                          <a:latin typeface="+mn-lt"/>
                        </a:rPr>
                        <a:t>/100 PY</a:t>
                      </a:r>
                      <a:endParaRPr lang="en-US" sz="1200" b="1">
                        <a:solidFill>
                          <a:schemeClr val="bg1"/>
                        </a:solidFill>
                        <a:effectLst/>
                        <a:latin typeface="+mn-lt"/>
                        <a:ea typeface="Times New Roman" panose="02020603050405020304" pitchFamily="18" charset="0"/>
                        <a:cs typeface="Times New Roman" panose="02020603050405020304" pitchFamily="18" charset="0"/>
                      </a:endParaRPr>
                    </a:p>
                  </a:txBody>
                  <a:tcPr marL="29173" marR="29173" marT="29173" marB="2917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84293800"/>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rtl="0">
                        <a:lnSpc>
                          <a:spcPct val="100000"/>
                        </a:lnSpc>
                        <a:spcBef>
                          <a:spcPts val="0"/>
                        </a:spcBef>
                        <a:spcAft>
                          <a:spcPts val="0"/>
                        </a:spcAft>
                      </a:pPr>
                      <a:r>
                        <a:rPr lang="en-us" sz="1200">
                          <a:solidFill>
                            <a:schemeClr val="tx1"/>
                          </a:solidFill>
                          <a:effectLst/>
                          <a:latin typeface="+mn-lt"/>
                        </a:rPr>
                        <a:t>High blood pressure </a:t>
                      </a:r>
                      <a:r>
                        <a:rPr lang="en-us" sz="1200" baseline="30000">
                          <a:solidFill>
                            <a:schemeClr val="tx1"/>
                          </a:solidFill>
                          <a:effectLst/>
                          <a:latin typeface="+mn-lt"/>
                        </a:rPr>
                        <a:t>c</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9050" cap="flat" cmpd="sng" algn="ctr">
                      <a:solidFill>
                        <a:schemeClr val="bg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42 </a:t>
                      </a:r>
                      <a:r>
                        <a:rPr lang="en-us" sz="1200" b="1">
                          <a:solidFill>
                            <a:schemeClr val="tx1"/>
                          </a:solidFill>
                          <a:effectLst/>
                          <a:latin typeface="+mn-lt"/>
                          <a:ea typeface="Times New Roman" panose="02020603050405020304" pitchFamily="18" charset="0"/>
                          <a:cs typeface="Times New Roman"/>
                        </a:rPr>
                        <a:t>(9.4)</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5.5</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21 </a:t>
                      </a:r>
                      <a:r>
                        <a:rPr lang="en-us" sz="1200" b="1">
                          <a:solidFill>
                            <a:schemeClr val="tx1"/>
                          </a:solidFill>
                          <a:effectLst/>
                          <a:latin typeface="+mn-lt"/>
                          <a:ea typeface="Times New Roman" panose="02020603050405020304" pitchFamily="18" charset="0"/>
                          <a:cs typeface="Times New Roman"/>
                        </a:rPr>
                        <a:t>(9.5)</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6.7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88872238"/>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Vasodilation and hot flashes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41 </a:t>
                      </a:r>
                      <a:r>
                        <a:rPr lang="en-us" sz="1200" b="1">
                          <a:solidFill>
                            <a:schemeClr val="tx1"/>
                          </a:solidFill>
                          <a:effectLst/>
                          <a:latin typeface="+mn-lt"/>
                          <a:ea typeface="Times New Roman" panose="02020603050405020304" pitchFamily="18" charset="0"/>
                          <a:cs typeface="Times New Roman"/>
                        </a:rPr>
                        <a:t>(9.2)</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5.6</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16 </a:t>
                      </a:r>
                      <a:r>
                        <a:rPr lang="en-us" sz="1200" b="1">
                          <a:solidFill>
                            <a:schemeClr val="tx1"/>
                          </a:solidFill>
                          <a:effectLst/>
                          <a:latin typeface="+mn-lt"/>
                          <a:ea typeface="Times New Roman" panose="02020603050405020304" pitchFamily="18" charset="0"/>
                          <a:cs typeface="Times New Roman"/>
                        </a:rPr>
                        <a:t>(7.2)</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59521"/>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Diabetes mellitus and hyperglycemia</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40 </a:t>
                      </a:r>
                      <a:r>
                        <a:rPr lang="en-us" sz="1200" b="1">
                          <a:solidFill>
                            <a:schemeClr val="tx1"/>
                          </a:solidFill>
                          <a:effectLst/>
                          <a:latin typeface="+mn-lt"/>
                          <a:ea typeface="Times New Roman" panose="02020603050405020304" pitchFamily="18" charset="0"/>
                          <a:cs typeface="Times New Roman"/>
                        </a:rPr>
                        <a:t>(9.0)</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5.3</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21 </a:t>
                      </a:r>
                      <a:r>
                        <a:rPr lang="en-us" sz="1200" b="1">
                          <a:solidFill>
                            <a:schemeClr val="tx1"/>
                          </a:solidFill>
                          <a:effectLst/>
                          <a:latin typeface="+mn-lt"/>
                          <a:ea typeface="Times New Roman" panose="02020603050405020304" pitchFamily="18" charset="0"/>
                          <a:cs typeface="Times New Roman"/>
                        </a:rPr>
                        <a:t>(9.5)</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6.7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343883424"/>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rtl="0">
                        <a:lnSpc>
                          <a:spcPct val="100000"/>
                        </a:lnSpc>
                        <a:spcBef>
                          <a:spcPts val="0"/>
                        </a:spcBef>
                        <a:spcAft>
                          <a:spcPts val="0"/>
                        </a:spcAft>
                      </a:pPr>
                      <a:r>
                        <a:rPr lang="en-us" sz="1200">
                          <a:solidFill>
                            <a:schemeClr val="tx1"/>
                          </a:solidFill>
                          <a:effectLst/>
                          <a:latin typeface="+mn-lt"/>
                        </a:rPr>
                        <a:t>Cardiac arrhythmias </a:t>
                      </a:r>
                      <a:r>
                        <a:rPr lang="en-us" sz="1200" baseline="30000">
                          <a:solidFill>
                            <a:schemeClr val="tx1"/>
                          </a:solidFill>
                          <a:effectLst/>
                          <a:latin typeface="+mn-lt"/>
                        </a:rPr>
                        <a:t>c</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39 </a:t>
                      </a:r>
                      <a:r>
                        <a:rPr lang="en-us" sz="1200" b="1">
                          <a:solidFill>
                            <a:schemeClr val="tx1"/>
                          </a:solidFill>
                          <a:effectLst/>
                          <a:latin typeface="+mn-lt"/>
                          <a:ea typeface="Times New Roman" panose="02020603050405020304" pitchFamily="18" charset="0"/>
                          <a:cs typeface="Times New Roman"/>
                        </a:rPr>
                        <a:t>(8.8)</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5.1</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15 </a:t>
                      </a:r>
                      <a:r>
                        <a:rPr lang="en-us" sz="1200" b="1">
                          <a:solidFill>
                            <a:schemeClr val="tx1"/>
                          </a:solidFill>
                          <a:effectLst/>
                          <a:latin typeface="+mn-lt"/>
                          <a:ea typeface="Times New Roman" panose="02020603050405020304" pitchFamily="18" charset="0"/>
                          <a:cs typeface="Times New Roman"/>
                        </a:rPr>
                        <a:t>(6.8)</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4.7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076075"/>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Fatigue</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9050" cap="flat" cmpd="sng" algn="ctr">
                      <a:solidFill>
                        <a:schemeClr val="bg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25 </a:t>
                      </a:r>
                      <a:r>
                        <a:rPr lang="en-us" sz="1200" b="1">
                          <a:solidFill>
                            <a:schemeClr val="tx1"/>
                          </a:solidFill>
                          <a:effectLst/>
                          <a:latin typeface="+mn-lt"/>
                          <a:ea typeface="Times New Roman" panose="02020603050405020304" pitchFamily="18" charset="0"/>
                          <a:cs typeface="Times New Roman"/>
                        </a:rPr>
                        <a:t>(5.6)</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3.2</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18 </a:t>
                      </a:r>
                      <a:r>
                        <a:rPr lang="en-us" sz="1200" b="1">
                          <a:solidFill>
                            <a:schemeClr val="tx1"/>
                          </a:solidFill>
                          <a:effectLst/>
                          <a:latin typeface="+mn-lt"/>
                          <a:ea typeface="Times New Roman" panose="02020603050405020304" pitchFamily="18" charset="0"/>
                          <a:cs typeface="Times New Roman"/>
                        </a:rPr>
                        <a:t>(8.1)</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5.7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74356713"/>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rash </a:t>
                      </a:r>
                      <a:r>
                        <a:rPr lang="en-us" sz="1200" baseline="30000">
                          <a:solidFill>
                            <a:schemeClr val="tx1"/>
                          </a:solidFill>
                          <a:effectLst/>
                          <a:latin typeface="+mn-lt"/>
                        </a:rPr>
                        <a:t>d</a:t>
                      </a:r>
                      <a:endParaRPr lang="en-US" sz="1200" baseline="300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19 </a:t>
                      </a:r>
                      <a:r>
                        <a:rPr lang="en-us" sz="1200" b="1">
                          <a:solidFill>
                            <a:schemeClr val="tx1"/>
                          </a:solidFill>
                          <a:effectLst/>
                          <a:latin typeface="+mn-lt"/>
                          <a:ea typeface="Times New Roman" panose="02020603050405020304" pitchFamily="18" charset="0"/>
                          <a:cs typeface="Times New Roman"/>
                        </a:rPr>
                        <a:t>(4.3)</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2.4</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8 </a:t>
                      </a:r>
                      <a:r>
                        <a:rPr lang="en-us" sz="1200" b="1">
                          <a:solidFill>
                            <a:schemeClr val="tx1"/>
                          </a:solidFill>
                          <a:effectLst/>
                          <a:latin typeface="+mn-lt"/>
                          <a:ea typeface="Times New Roman" panose="02020603050405020304" pitchFamily="18" charset="0"/>
                          <a:cs typeface="Times New Roman"/>
                        </a:rPr>
                        <a:t>(3.6)</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2.4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905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348868"/>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bone fracture </a:t>
                      </a:r>
                      <a:r>
                        <a:rPr lang="en-us" sz="1200" baseline="30000">
                          <a:solidFill>
                            <a:schemeClr val="tx1"/>
                          </a:solidFill>
                          <a:effectLst/>
                          <a:latin typeface="+mn-lt"/>
                        </a:rPr>
                        <a:t>e</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18 </a:t>
                      </a:r>
                      <a:r>
                        <a:rPr lang="en-us" sz="1200" b="1">
                          <a:solidFill>
                            <a:schemeClr val="tx1"/>
                          </a:solidFill>
                          <a:effectLst/>
                          <a:latin typeface="+mn-lt"/>
                          <a:ea typeface="Times New Roman" panose="02020603050405020304" pitchFamily="18" charset="0"/>
                          <a:cs typeface="Times New Roman"/>
                        </a:rPr>
                        <a:t>(4.0)</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2.3</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5 </a:t>
                      </a:r>
                      <a:r>
                        <a:rPr lang="en-us" sz="1200" b="1">
                          <a:solidFill>
                            <a:schemeClr val="tx1"/>
                          </a:solidFill>
                          <a:effectLst/>
                          <a:latin typeface="+mn-lt"/>
                          <a:ea typeface="Times New Roman" panose="02020603050405020304" pitchFamily="18" charset="0"/>
                          <a:cs typeface="Times New Roman"/>
                        </a:rPr>
                        <a:t>(2.3)</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1.5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780567125"/>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rtl="0">
                        <a:lnSpc>
                          <a:spcPct val="100000"/>
                        </a:lnSpc>
                        <a:spcBef>
                          <a:spcPts val="0"/>
                        </a:spcBef>
                        <a:spcAft>
                          <a:spcPts val="0"/>
                        </a:spcAft>
                      </a:pPr>
                      <a:r>
                        <a:rPr lang="en-us" sz="1200">
                          <a:solidFill>
                            <a:schemeClr val="tx1"/>
                          </a:solidFill>
                          <a:effectLst/>
                          <a:latin typeface="+mn-lt"/>
                        </a:rPr>
                        <a:t>Coronary heart disease</a:t>
                      </a:r>
                      <a:r>
                        <a:rPr lang="en-us" sz="1200" baseline="30000">
                          <a:solidFill>
                            <a:schemeClr val="tx1"/>
                          </a:solidFill>
                          <a:effectLst/>
                          <a:latin typeface="+mn-lt"/>
                        </a:rPr>
                        <a:t>c</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16 </a:t>
                      </a:r>
                      <a:r>
                        <a:rPr lang="en-us" sz="1200" b="1">
                          <a:solidFill>
                            <a:schemeClr val="tx1"/>
                          </a:solidFill>
                          <a:effectLst/>
                          <a:latin typeface="+mn-lt"/>
                          <a:ea typeface="Times New Roman" panose="02020603050405020304" pitchFamily="18" charset="0"/>
                          <a:cs typeface="Times New Roman"/>
                        </a:rPr>
                        <a:t>(3.6)</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2.0</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3 </a:t>
                      </a:r>
                      <a:r>
                        <a:rPr lang="en-us" sz="1200" b="1">
                          <a:solidFill>
                            <a:schemeClr val="tx1"/>
                          </a:solidFill>
                          <a:effectLst/>
                          <a:latin typeface="+mn-lt"/>
                          <a:ea typeface="Times New Roman" panose="02020603050405020304" pitchFamily="18" charset="0"/>
                          <a:cs typeface="Times New Roman"/>
                        </a:rPr>
                        <a:t>(1.4)</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5404945"/>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Weight loss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14 </a:t>
                      </a:r>
                      <a:r>
                        <a:rPr lang="en-us" sz="1200" b="1">
                          <a:solidFill>
                            <a:schemeClr val="tx1"/>
                          </a:solidFill>
                          <a:effectLst/>
                          <a:latin typeface="+mn-lt"/>
                          <a:ea typeface="Times New Roman" panose="02020603050405020304" pitchFamily="18" charset="0"/>
                          <a:cs typeface="Times New Roman"/>
                        </a:rPr>
                        <a:t>(3.1)</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1.8</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6 </a:t>
                      </a:r>
                      <a:r>
                        <a:rPr lang="en-us" sz="1200" b="1">
                          <a:solidFill>
                            <a:schemeClr val="tx1"/>
                          </a:solidFill>
                          <a:effectLst/>
                          <a:latin typeface="+mn-lt"/>
                          <a:ea typeface="Times New Roman" panose="02020603050405020304" pitchFamily="18" charset="0"/>
                          <a:cs typeface="Times New Roman"/>
                        </a:rPr>
                        <a:t>(2.7)</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1.8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097882659"/>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Mental impairment </a:t>
                      </a:r>
                      <a:r>
                        <a:rPr lang="en-us" sz="1200" baseline="30000">
                          <a:solidFill>
                            <a:schemeClr val="tx1"/>
                          </a:solidFill>
                          <a:effectLst/>
                          <a:latin typeface="+mn-lt"/>
                        </a:rPr>
                        <a:t>c</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7 </a:t>
                      </a:r>
                      <a:r>
                        <a:rPr lang="en-us" sz="1200" b="1">
                          <a:solidFill>
                            <a:schemeClr val="tx1"/>
                          </a:solidFill>
                          <a:effectLst/>
                          <a:latin typeface="+mn-lt"/>
                          <a:ea typeface="Times New Roman" panose="02020603050405020304" pitchFamily="18" charset="0"/>
                          <a:cs typeface="Times New Roman"/>
                        </a:rPr>
                        <a:t>(1.6)</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0.9</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 </a:t>
                      </a:r>
                      <a:r>
                        <a:rPr lang="en-us" sz="1200" b="1">
                          <a:solidFill>
                            <a:schemeClr val="tx1"/>
                          </a:solidFill>
                          <a:effectLst/>
                          <a:latin typeface="+mn-lt"/>
                          <a:ea typeface="Times New Roman" panose="02020603050405020304" pitchFamily="18" charset="0"/>
                          <a:cs typeface="Times New Roman"/>
                        </a:rPr>
                        <a:t>(0.5)</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0.3</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8220081"/>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Falls, including accidents </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6 </a:t>
                      </a:r>
                      <a:r>
                        <a:rPr lang="en-us" sz="1200" b="1">
                          <a:solidFill>
                            <a:schemeClr val="tx1"/>
                          </a:solidFill>
                          <a:effectLst/>
                          <a:latin typeface="+mn-lt"/>
                          <a:ea typeface="Times New Roman" panose="02020603050405020304" pitchFamily="18" charset="0"/>
                          <a:cs typeface="Times New Roman"/>
                        </a:rPr>
                        <a:t>(1.3)</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0.8</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2 </a:t>
                      </a:r>
                      <a:r>
                        <a:rPr lang="en-us" sz="1200" b="1">
                          <a:solidFill>
                            <a:schemeClr val="tx1"/>
                          </a:solidFill>
                          <a:effectLst/>
                          <a:latin typeface="+mn-lt"/>
                          <a:ea typeface="Times New Roman" panose="02020603050405020304" pitchFamily="18" charset="0"/>
                          <a:cs typeface="Times New Roman"/>
                        </a:rPr>
                        <a:t>(0.9)</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0.6</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226513261"/>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indent="0" rtl="0">
                        <a:lnSpc>
                          <a:spcPct val="100000"/>
                        </a:lnSpc>
                        <a:spcBef>
                          <a:spcPts val="0"/>
                        </a:spcBef>
                        <a:spcAft>
                          <a:spcPts val="0"/>
                        </a:spcAft>
                      </a:pPr>
                      <a:r>
                        <a:rPr lang="en-us" sz="1200">
                          <a:solidFill>
                            <a:schemeClr val="tx1"/>
                          </a:solidFill>
                          <a:effectLst/>
                          <a:latin typeface="+mn-lt"/>
                        </a:rPr>
                        <a:t>Heart failure </a:t>
                      </a:r>
                      <a:r>
                        <a:rPr lang="en-us" sz="1200" baseline="30000">
                          <a:solidFill>
                            <a:schemeClr val="tx1"/>
                          </a:solidFill>
                          <a:effectLst/>
                          <a:latin typeface="+mn-lt"/>
                        </a:rPr>
                        <a:t>c</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4 </a:t>
                      </a:r>
                      <a:r>
                        <a:rPr lang="en-us" sz="1200" b="1">
                          <a:solidFill>
                            <a:schemeClr val="tx1"/>
                          </a:solidFill>
                          <a:effectLst/>
                          <a:latin typeface="+mn-lt"/>
                          <a:ea typeface="Times New Roman" panose="02020603050405020304" pitchFamily="18" charset="0"/>
                          <a:cs typeface="Times New Roman"/>
                        </a:rPr>
                        <a:t>(0.9)</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0.5</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normalizeH="0" noProof="0">
                          <a:ln>
                            <a:noFill/>
                          </a:ln>
                          <a:solidFill>
                            <a:schemeClr val="tx1"/>
                          </a:solidFill>
                          <a:effectLst/>
                          <a:uLnTx/>
                          <a:uFillTx/>
                          <a:latin typeface="+mn-lt"/>
                          <a:ea typeface="Times New Roman" panose="02020603050405020304" pitchFamily="18" charset="0"/>
                          <a:cs typeface="Times New Roman"/>
                        </a:rPr>
                        <a:t>2 </a:t>
                      </a:r>
                      <a:r>
                        <a:rPr lang="en-us" sz="1200" b="1" i="0" u="none" strike="noStrike" kern="1200" cap="none" spc="0" normalizeH="0" noProof="0">
                          <a:ln>
                            <a:noFill/>
                          </a:ln>
                          <a:solidFill>
                            <a:schemeClr val="tx1"/>
                          </a:solidFill>
                          <a:effectLst/>
                          <a:uLnTx/>
                          <a:uFillTx/>
                          <a:latin typeface="+mn-lt"/>
                          <a:ea typeface="Times New Roman" panose="02020603050405020304" pitchFamily="18" charset="0"/>
                          <a:cs typeface="Times New Roman"/>
                        </a:rPr>
                        <a:t>(0.9)</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0.6</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953704"/>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Depressed mood</a:t>
                      </a:r>
                      <a:r>
                        <a:rPr lang="en-us" sz="1200" baseline="30000">
                          <a:solidFill>
                            <a:schemeClr val="tx1"/>
                          </a:solidFill>
                          <a:effectLst/>
                          <a:latin typeface="+mn-lt"/>
                        </a:rPr>
                        <a:t>c</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2 </a:t>
                      </a:r>
                      <a:r>
                        <a:rPr lang="en-us" sz="1200" b="1">
                          <a:solidFill>
                            <a:schemeClr val="tx1"/>
                          </a:solidFill>
                          <a:effectLst/>
                          <a:latin typeface="+mn-lt"/>
                          <a:ea typeface="Times New Roman" panose="02020603050405020304" pitchFamily="18" charset="0"/>
                          <a:cs typeface="Times New Roman"/>
                        </a:rPr>
                        <a:t>(0.4)</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0.2</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normalizeH="0" noProof="0">
                          <a:ln>
                            <a:noFill/>
                          </a:ln>
                          <a:solidFill>
                            <a:schemeClr val="tx1"/>
                          </a:solidFill>
                          <a:effectLst/>
                          <a:uLnTx/>
                          <a:uFillTx/>
                          <a:latin typeface="+mn-lt"/>
                          <a:ea typeface="Times New Roman" panose="02020603050405020304" pitchFamily="18" charset="0"/>
                          <a:cs typeface="Times New Roman"/>
                        </a:rPr>
                        <a:t>2 </a:t>
                      </a:r>
                      <a:r>
                        <a:rPr lang="en-us" sz="1200" b="1" i="0" u="none" strike="noStrike" kern="1200" cap="none" spc="0" normalizeH="0" noProof="0">
                          <a:ln>
                            <a:noFill/>
                          </a:ln>
                          <a:solidFill>
                            <a:schemeClr val="tx1"/>
                          </a:solidFill>
                          <a:effectLst/>
                          <a:uLnTx/>
                          <a:uFillTx/>
                          <a:latin typeface="+mn-lt"/>
                          <a:ea typeface="Times New Roman" panose="02020603050405020304" pitchFamily="18" charset="0"/>
                          <a:cs typeface="Times New Roman"/>
                        </a:rPr>
                        <a:t>(0.9)</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0.6</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588372978"/>
                  </a:ext>
                </a:extLst>
              </a:tr>
              <a:tr h="216000">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19050" marR="0" rtl="0">
                        <a:lnSpc>
                          <a:spcPct val="100000"/>
                        </a:lnSpc>
                        <a:spcBef>
                          <a:spcPts val="0"/>
                        </a:spcBef>
                        <a:spcAft>
                          <a:spcPts val="0"/>
                        </a:spcAft>
                      </a:pPr>
                      <a:r>
                        <a:rPr lang="en-us" sz="1200">
                          <a:solidFill>
                            <a:schemeClr val="tx1"/>
                          </a:solidFill>
                          <a:effectLst/>
                          <a:latin typeface="+mn-lt"/>
                        </a:rPr>
                        <a:t>Cerebral ischemia</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mpd="sng">
                      <a:solidFill>
                        <a:srgbClr val="FFFFFF"/>
                      </a:solid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1 </a:t>
                      </a:r>
                      <a:r>
                        <a:rPr lang="en-us" sz="1200" b="1">
                          <a:solidFill>
                            <a:schemeClr val="tx1"/>
                          </a:solidFill>
                          <a:effectLst/>
                          <a:latin typeface="+mn-lt"/>
                          <a:ea typeface="Times New Roman" panose="02020603050405020304" pitchFamily="18" charset="0"/>
                          <a:cs typeface="Times New Roman"/>
                        </a:rPr>
                        <a:t>(0.2)</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0.1</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ea typeface="Times New Roman" panose="02020603050405020304" pitchFamily="18" charset="0"/>
                          <a:cs typeface="Times New Roman"/>
                        </a:rPr>
                        <a:t>3 </a:t>
                      </a:r>
                      <a:r>
                        <a:rPr lang="en-us" sz="1200" b="1">
                          <a:solidFill>
                            <a:schemeClr val="tx1"/>
                          </a:solidFill>
                          <a:effectLst/>
                          <a:latin typeface="+mn-lt"/>
                          <a:ea typeface="Times New Roman" panose="02020603050405020304" pitchFamily="18" charset="0"/>
                          <a:cs typeface="Times New Roman"/>
                        </a:rPr>
                        <a:t>(1.4)</a:t>
                      </a:r>
                    </a:p>
                  </a:txBody>
                  <a:tcPr marL="29173" marR="29173" marT="29173" marB="29173"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marL="0" marR="0" algn="ctr" rtl="0">
                        <a:lnSpc>
                          <a:spcPct val="100000"/>
                        </a:lnSpc>
                        <a:spcBef>
                          <a:spcPts val="0"/>
                        </a:spcBef>
                        <a:spcAft>
                          <a:spcPts val="0"/>
                        </a:spcAft>
                      </a:pPr>
                      <a:r>
                        <a:rPr lang="en-us" sz="1200">
                          <a:solidFill>
                            <a:schemeClr val="tx1"/>
                          </a:solidFill>
                          <a:effectLst/>
                          <a:latin typeface="+mn-lt"/>
                        </a:rPr>
                        <a:t>0.9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29173" marR="29173" marT="29173" marB="29173" anchor="ctr">
                    <a:lnL w="12700" cap="flat" cmpd="sng" algn="ctr">
                      <a:solidFill>
                        <a:schemeClr val="accent3"/>
                      </a:solidFill>
                      <a:prstDash val="solid"/>
                      <a:round/>
                      <a:headEnd type="none" w="med" len="med"/>
                      <a:tailEnd type="none" w="med" len="med"/>
                    </a:lnL>
                    <a:lnR w="12700" cmpd="sng">
                      <a:solidFill>
                        <a:srgbClr val="FFFFFF"/>
                      </a:solidFill>
                    </a:lnR>
                    <a:lnT w="12700" cap="flat" cmpd="sng" algn="ctr">
                      <a:solidFill>
                        <a:schemeClr val="accent3"/>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8660695"/>
                  </a:ext>
                </a:extLst>
              </a:tr>
            </a:tbl>
          </a:graphicData>
        </a:graphic>
      </p:graphicFrame>
      <p:sp>
        <p:nvSpPr>
          <p:cNvPr id="3" name="Freihandform: Form 2">
            <a:extLst>
              <a:ext uri="{FF2B5EF4-FFF2-40B4-BE49-F238E27FC236}">
                <a16:creationId xmlns:a16="http://schemas.microsoft.com/office/drawing/2014/main" id="{B141C85A-E8E9-6B4A-DF3A-29168E624B80}"/>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Safety analysis</a:t>
            </a:r>
          </a:p>
        </p:txBody>
      </p:sp>
    </p:spTree>
    <p:extLst>
      <p:ext uri="{BB962C8B-B14F-4D97-AF65-F5344CB8AC3E}">
        <p14:creationId xmlns:p14="http://schemas.microsoft.com/office/powerpoint/2010/main" val="28160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A174-F380-D6BD-FE7C-B3F0CCE955E1}"/>
              </a:ext>
            </a:extLst>
          </p:cNvPr>
          <p:cNvSpPr>
            <a:spLocks noGrp="1"/>
          </p:cNvSpPr>
          <p:nvPr>
            <p:ph type="title"/>
          </p:nvPr>
        </p:nvSpPr>
        <p:spPr>
          <a:prstGeom prst="rect">
            <a:avLst/>
          </a:prstGeom>
        </p:spPr>
        <p:txBody>
          <a:bodyPr anchor="ctr"/>
          <a:lstStyle/>
          <a:p>
            <a:r>
              <a:rPr lang="de-CH" dirty="0"/>
              <a:t>Table of Content</a:t>
            </a:r>
          </a:p>
        </p:txBody>
      </p:sp>
      <p:sp>
        <p:nvSpPr>
          <p:cNvPr id="3" name="Slide Number Placeholder 2">
            <a:extLst>
              <a:ext uri="{FF2B5EF4-FFF2-40B4-BE49-F238E27FC236}">
                <a16:creationId xmlns:a16="http://schemas.microsoft.com/office/drawing/2014/main" id="{61B98E8C-BC61-D1BD-E65E-B497BE529F46}"/>
              </a:ext>
            </a:extLst>
          </p:cNvPr>
          <p:cNvSpPr>
            <a:spLocks noGrp="1"/>
          </p:cNvSpPr>
          <p:nvPr>
            <p:ph type="sldNum" sz="quarter" idx="4"/>
          </p:nvPr>
        </p:nvSpPr>
        <p:spPr/>
        <p:txBody>
          <a:bodyPr/>
          <a:lstStyle/>
          <a:p>
            <a:pPr rtl="0"/>
            <a:fld id="{EEAD9179-7A6B-4268-BEB2-F3B8EB06115B}" type="slidenum">
              <a:rPr lang="en-US" smtClean="0"/>
              <a:pPr rtl="0"/>
              <a:t>3</a:t>
            </a:fld>
            <a:endParaRPr lang="en-US"/>
          </a:p>
        </p:txBody>
      </p:sp>
      <p:sp>
        <p:nvSpPr>
          <p:cNvPr id="4" name="Footer Placeholder 3">
            <a:extLst>
              <a:ext uri="{FF2B5EF4-FFF2-40B4-BE49-F238E27FC236}">
                <a16:creationId xmlns:a16="http://schemas.microsoft.com/office/drawing/2014/main" id="{5DA3AB07-B4F7-6CCE-CD35-DA0D234E3EB0}"/>
              </a:ext>
            </a:extLst>
          </p:cNvPr>
          <p:cNvSpPr>
            <a:spLocks noGrp="1"/>
          </p:cNvSpPr>
          <p:nvPr>
            <p:ph type="ftr" sz="quarter" idx="3"/>
          </p:nvPr>
        </p:nvSpPr>
        <p:spPr/>
        <p:txBody>
          <a:bodyPr/>
          <a:lstStyle/>
          <a:p>
            <a:pPr rtl="0"/>
            <a:endParaRPr lang="en-US"/>
          </a:p>
        </p:txBody>
      </p:sp>
      <p:sp>
        <p:nvSpPr>
          <p:cNvPr id="8" name="Text Placeholder 7">
            <a:extLst>
              <a:ext uri="{FF2B5EF4-FFF2-40B4-BE49-F238E27FC236}">
                <a16:creationId xmlns:a16="http://schemas.microsoft.com/office/drawing/2014/main" id="{778C3891-6012-BE55-77EC-DA56B92E86FD}"/>
              </a:ext>
            </a:extLst>
          </p:cNvPr>
          <p:cNvSpPr>
            <a:spLocks noGrp="1"/>
          </p:cNvSpPr>
          <p:nvPr>
            <p:ph type="body" sz="quarter" idx="4294967295"/>
          </p:nvPr>
        </p:nvSpPr>
        <p:spPr>
          <a:xfrm>
            <a:off x="705159" y="1366838"/>
            <a:ext cx="10755004" cy="4797425"/>
          </a:xfrm>
          <a:prstGeom prst="rect">
            <a:avLst/>
          </a:prstGeom>
        </p:spPr>
        <p:txBody>
          <a:bodyPr/>
          <a:lstStyle/>
          <a:p>
            <a:pPr marL="342900" indent="-342900">
              <a:lnSpc>
                <a:spcPct val="150000"/>
              </a:lnSpc>
              <a:buFont typeface="+mj-lt"/>
              <a:buAutoNum type="arabicPeriod"/>
            </a:pPr>
            <a:r>
              <a:rPr lang="de-CH" dirty="0"/>
              <a:t>Darolutamide in metastatic hormonesensitive Prostate Cancer (mHSPC)</a:t>
            </a:r>
          </a:p>
          <a:p>
            <a:pPr marL="342900" indent="-342900">
              <a:lnSpc>
                <a:spcPct val="150000"/>
              </a:lnSpc>
              <a:buFont typeface="+mj-lt"/>
              <a:buAutoNum type="arabicPeriod"/>
            </a:pPr>
            <a:r>
              <a:rPr lang="de-CH" dirty="0"/>
              <a:t>The ARANOTE Trial</a:t>
            </a:r>
          </a:p>
          <a:p>
            <a:pPr marL="857250" lvl="1" indent="-400050">
              <a:lnSpc>
                <a:spcPct val="150000"/>
              </a:lnSpc>
              <a:buFont typeface="+mj-lt"/>
              <a:buAutoNum type="romanUcPeriod"/>
            </a:pPr>
            <a:r>
              <a:rPr lang="de-CH" dirty="0"/>
              <a:t>Post-hoc analysis: Disease volume </a:t>
            </a:r>
          </a:p>
          <a:p>
            <a:pPr marL="857250" lvl="1" indent="-400050">
              <a:lnSpc>
                <a:spcPct val="150000"/>
              </a:lnSpc>
              <a:buFont typeface="+mj-lt"/>
              <a:buAutoNum type="romanUcPeriod"/>
            </a:pPr>
            <a:r>
              <a:rPr lang="de-CH" dirty="0"/>
              <a:t>Post-hoc analysis: PSA response</a:t>
            </a:r>
          </a:p>
          <a:p>
            <a:pPr marL="857250" lvl="1" indent="-400050">
              <a:lnSpc>
                <a:spcPct val="150000"/>
              </a:lnSpc>
              <a:buFont typeface="+mj-lt"/>
              <a:buAutoNum type="romanUcPeriod"/>
            </a:pPr>
            <a:r>
              <a:rPr lang="de-CH" dirty="0"/>
              <a:t>Post-hoc analysis: </a:t>
            </a:r>
            <a:r>
              <a:rPr lang="en-US" dirty="0"/>
              <a:t>Health-related quality of life (</a:t>
            </a:r>
            <a:r>
              <a:rPr lang="en-US" dirty="0" err="1"/>
              <a:t>HRQoL</a:t>
            </a:r>
            <a:r>
              <a:rPr lang="en-US" dirty="0"/>
              <a:t>) </a:t>
            </a:r>
            <a:endParaRPr lang="de-CH" dirty="0"/>
          </a:p>
        </p:txBody>
      </p:sp>
    </p:spTree>
    <p:extLst>
      <p:ext uri="{BB962C8B-B14F-4D97-AF65-F5344CB8AC3E}">
        <p14:creationId xmlns:p14="http://schemas.microsoft.com/office/powerpoint/2010/main" val="3046735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BA118-35BB-DD77-0D53-653B0D1924F5}"/>
              </a:ext>
            </a:extLst>
          </p:cNvPr>
          <p:cNvSpPr>
            <a:spLocks noGrp="1"/>
          </p:cNvSpPr>
          <p:nvPr>
            <p:ph type="title"/>
          </p:nvPr>
        </p:nvSpPr>
        <p:spPr/>
        <p:txBody>
          <a:bodyPr wrap="square" lIns="91440" tIns="45720" rIns="91440" bIns="45720" rtlCol="0" anchor="ctr">
            <a:noAutofit/>
          </a:bodyPr>
          <a:lstStyle/>
          <a:p>
            <a:pPr rtl="0"/>
            <a:r>
              <a:rPr lang="en-us" dirty="0">
                <a:cs typeface="Futura"/>
              </a:rPr>
              <a:t>ARANOTE: Summary</a:t>
            </a:r>
            <a:endParaRPr lang="en-US" dirty="0"/>
          </a:p>
        </p:txBody>
      </p:sp>
      <p:sp>
        <p:nvSpPr>
          <p:cNvPr id="3" name="Textplatzhalter 2">
            <a:extLst>
              <a:ext uri="{FF2B5EF4-FFF2-40B4-BE49-F238E27FC236}">
                <a16:creationId xmlns:a16="http://schemas.microsoft.com/office/drawing/2014/main" id="{C613257D-A7FC-E6CC-63DA-AA53DE783CE6}"/>
              </a:ext>
            </a:extLst>
          </p:cNvPr>
          <p:cNvSpPr>
            <a:spLocks noGrp="1"/>
          </p:cNvSpPr>
          <p:nvPr>
            <p:ph type="body" sz="quarter" idx="14"/>
          </p:nvPr>
        </p:nvSpPr>
        <p:spPr/>
        <p:txBody>
          <a:bodyPr lIns="91440" tIns="45720" rIns="91440" bIns="45720" rtlCol="0" anchor="t"/>
          <a:lstStyle/>
          <a:p>
            <a:pPr marL="285750" indent="-285750" rtl="0">
              <a:buFont typeface="Arial" panose="020B0604020202020204" pitchFamily="34" charset="0"/>
              <a:buChar char="•"/>
            </a:pPr>
            <a:endParaRPr lang="de-DE" dirty="0"/>
          </a:p>
          <a:p>
            <a:pPr marL="285750" indent="-285750" rtl="0">
              <a:buFont typeface="Arial" panose="020B0604020202020204" pitchFamily="34" charset="0"/>
              <a:buChar char="•"/>
            </a:pPr>
            <a:r>
              <a:rPr lang="en-us" dirty="0"/>
              <a:t>Darolutamide + ADT significantly prolonged </a:t>
            </a:r>
            <a:r>
              <a:rPr lang="en-us" dirty="0" err="1"/>
              <a:t>rPFS</a:t>
            </a:r>
            <a:r>
              <a:rPr lang="en-us" dirty="0"/>
              <a:t> in </a:t>
            </a:r>
            <a:r>
              <a:rPr lang="en-us" dirty="0" err="1"/>
              <a:t>mHSPC</a:t>
            </a:r>
            <a:r>
              <a:rPr lang="en-us" dirty="0"/>
              <a:t> patients vs. ADT</a:t>
            </a:r>
          </a:p>
          <a:p>
            <a:pPr marL="285750" indent="-285750" rtl="0">
              <a:buFont typeface="Arial" panose="020B0604020202020204" pitchFamily="34" charset="0"/>
              <a:buChar char="•"/>
            </a:pPr>
            <a:r>
              <a:rPr lang="en-us" dirty="0"/>
              <a:t>Darolutamide + ADT showed a clinical benefit in all secondary endpoints vs. ADT</a:t>
            </a:r>
          </a:p>
          <a:p>
            <a:pPr marL="285750" indent="-285750" rtl="0">
              <a:buFont typeface="Arial" panose="020B0604020202020204" pitchFamily="34" charset="0"/>
              <a:buChar char="•"/>
            </a:pPr>
            <a:r>
              <a:rPr lang="en-us" dirty="0"/>
              <a:t>Darolutamide showed a favorable safety profile</a:t>
            </a:r>
          </a:p>
          <a:p>
            <a:pPr rtl="0"/>
            <a:endParaRPr lang="de-DE" dirty="0"/>
          </a:p>
        </p:txBody>
      </p:sp>
      <p:sp>
        <p:nvSpPr>
          <p:cNvPr id="5" name="Fußzeilenplatzhalter 4">
            <a:extLst>
              <a:ext uri="{FF2B5EF4-FFF2-40B4-BE49-F238E27FC236}">
                <a16:creationId xmlns:a16="http://schemas.microsoft.com/office/drawing/2014/main" id="{38B85DC8-57A4-D735-55CD-DAC50EB52CC4}"/>
              </a:ext>
            </a:extLst>
          </p:cNvPr>
          <p:cNvSpPr>
            <a:spLocks noGrp="1"/>
          </p:cNvSpPr>
          <p:nvPr>
            <p:ph type="ftr" sz="quarter" idx="3"/>
          </p:nvPr>
        </p:nvSpPr>
        <p:spPr>
          <a:xfrm>
            <a:off x="245807" y="6164827"/>
            <a:ext cx="11460058" cy="632362"/>
          </a:xfrm>
        </p:spPr>
        <p:txBody>
          <a:bodyPr rtlCol="0"/>
          <a:lstStyle/>
          <a:p>
            <a:r>
              <a:rPr lang="en-us" dirty="0"/>
              <a:t>ADT, androgen deprivation therapy; </a:t>
            </a:r>
            <a:r>
              <a:rPr lang="en-us" dirty="0" err="1"/>
              <a:t>mCRPC</a:t>
            </a:r>
            <a:r>
              <a:rPr lang="en-us" dirty="0"/>
              <a:t>, metastatic castration-resistant prostate cancer; </a:t>
            </a:r>
            <a:r>
              <a:rPr lang="en-us" dirty="0" err="1"/>
              <a:t>mHSPC</a:t>
            </a:r>
            <a:r>
              <a:rPr lang="en-us" dirty="0"/>
              <a:t>, metastatic hormone-sensitive prostate cancer; OS, overall survival; PSA, prostate-specific antigen; </a:t>
            </a:r>
            <a:r>
              <a:rPr lang="en-us" dirty="0" err="1"/>
              <a:t>rPFS</a:t>
            </a:r>
            <a:r>
              <a:rPr lang="en-us" dirty="0"/>
              <a:t>, radiological progression-free survival.</a:t>
            </a:r>
          </a:p>
          <a:p>
            <a:pPr rtl="0"/>
            <a:endParaRPr lang="en-us" dirty="0"/>
          </a:p>
          <a:p>
            <a:pPr rtl="0"/>
            <a:r>
              <a:rPr lang="en-us" dirty="0"/>
              <a:t>Saad F, et al. Presented at: European Society for Medical Oncology Congress 2024. 13-17. September 2024; Barcelona, Spain. Abstract LBA68. </a:t>
            </a:r>
          </a:p>
        </p:txBody>
      </p:sp>
    </p:spTree>
    <p:extLst>
      <p:ext uri="{BB962C8B-B14F-4D97-AF65-F5344CB8AC3E}">
        <p14:creationId xmlns:p14="http://schemas.microsoft.com/office/powerpoint/2010/main" val="373290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73AC6-F020-1E0C-4DC2-67130CEF10B3}"/>
              </a:ext>
            </a:extLst>
          </p:cNvPr>
          <p:cNvSpPr>
            <a:spLocks noGrp="1"/>
          </p:cNvSpPr>
          <p:nvPr>
            <p:ph type="body" idx="1"/>
          </p:nvPr>
        </p:nvSpPr>
        <p:spPr/>
        <p:txBody>
          <a:bodyPr/>
          <a:lstStyle/>
          <a:p>
            <a:r>
              <a:rPr lang="en-US" sz="1800" i="1" dirty="0"/>
              <a:t>Saad F, et al. Presented at American Society of Clinical Oncology - Genitourinary Cancers Symposium; February 26 –28; San Francisco, CA. Abstract 151</a:t>
            </a:r>
          </a:p>
          <a:p>
            <a:endParaRPr lang="de-CH" sz="1800" dirty="0"/>
          </a:p>
        </p:txBody>
      </p:sp>
      <p:sp>
        <p:nvSpPr>
          <p:cNvPr id="3" name="Text Placeholder 2">
            <a:extLst>
              <a:ext uri="{FF2B5EF4-FFF2-40B4-BE49-F238E27FC236}">
                <a16:creationId xmlns:a16="http://schemas.microsoft.com/office/drawing/2014/main" id="{347A7D3D-3794-853D-C5B1-B5D5750574B7}"/>
              </a:ext>
            </a:extLst>
          </p:cNvPr>
          <p:cNvSpPr>
            <a:spLocks noGrp="1"/>
          </p:cNvSpPr>
          <p:nvPr>
            <p:ph type="body" idx="10"/>
          </p:nvPr>
        </p:nvSpPr>
        <p:spPr/>
        <p:txBody>
          <a:bodyPr/>
          <a:lstStyle/>
          <a:p>
            <a:r>
              <a:rPr lang="en-US" sz="3600" dirty="0"/>
              <a:t>The ARANOTE phase 3 trial of darolutamide plus androgen-deprivation therapy in patients with metastatic hormone-sensitive prostate cancer: efficacy and safety by disease volume </a:t>
            </a:r>
            <a:endParaRPr lang="de-CH" sz="3600" dirty="0"/>
          </a:p>
        </p:txBody>
      </p:sp>
      <p:sp>
        <p:nvSpPr>
          <p:cNvPr id="5" name="Footer Placeholder 4">
            <a:extLst>
              <a:ext uri="{FF2B5EF4-FFF2-40B4-BE49-F238E27FC236}">
                <a16:creationId xmlns:a16="http://schemas.microsoft.com/office/drawing/2014/main" id="{C2CF5DC5-AB8B-B3CA-E416-5BF94E0EF0A4}"/>
              </a:ext>
            </a:extLst>
          </p:cNvPr>
          <p:cNvSpPr>
            <a:spLocks noGrp="1"/>
          </p:cNvSpPr>
          <p:nvPr>
            <p:ph type="ftr" sz="quarter" idx="3"/>
          </p:nvPr>
        </p:nvSpPr>
        <p:spPr/>
        <p:txBody>
          <a:bodyPr/>
          <a:lstStyle/>
          <a:p>
            <a:pPr rtl="0"/>
            <a:endParaRPr lang="en-US"/>
          </a:p>
        </p:txBody>
      </p:sp>
    </p:spTree>
    <p:extLst>
      <p:ext uri="{BB962C8B-B14F-4D97-AF65-F5344CB8AC3E}">
        <p14:creationId xmlns:p14="http://schemas.microsoft.com/office/powerpoint/2010/main" val="101560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1A7C8-C216-C876-A336-812BA61C7A2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08901669-A05B-819E-6442-C66BD04E5684}"/>
              </a:ext>
            </a:extLst>
          </p:cNvPr>
          <p:cNvSpPr txBox="1">
            <a:spLocks/>
          </p:cNvSpPr>
          <p:nvPr>
            <p:custDataLst>
              <p:tags r:id="rId1"/>
            </p:custDataLst>
          </p:nvPr>
        </p:nvSpPr>
        <p:spPr>
          <a:xfrm>
            <a:off x="197967" y="1295400"/>
            <a:ext cx="10450983" cy="890588"/>
          </a:xfrm>
          <a:prstGeom prst="rect">
            <a:avLst/>
          </a:prstGeom>
        </p:spPr>
        <p:txBody>
          <a:bodyPr/>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3"/>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9pPr>
          </a:lstStyle>
          <a:p>
            <a:pPr marL="0" lvl="1" indent="0">
              <a:buNone/>
            </a:pPr>
            <a:r>
              <a:rPr lang="en-US" sz="1600" dirty="0"/>
              <a:t>“Volume” and “Risk” classifications differentiate M1 disease by number and location of metastases, as well direct tumor assessment via biopsy</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In the post-hoc analysis, patients were evaluated by disease volume, which was defined according to CHAARTED criteria</a:t>
            </a:r>
            <a:r>
              <a:rPr lang="en-US" sz="1600" baseline="30000" dirty="0"/>
              <a:t>1</a:t>
            </a:r>
          </a:p>
          <a:p>
            <a:pPr lvl="2">
              <a:buFont typeface="Arial" panose="020B0604020202020204" pitchFamily="34" charset="0"/>
              <a:buChar char="•"/>
            </a:pPr>
            <a:r>
              <a:rPr lang="en-US" sz="1600" dirty="0"/>
              <a:t>71% (n=472) patients had high-volume disease and 29% (n= 197) had low-volume disease</a:t>
            </a:r>
          </a:p>
        </p:txBody>
      </p:sp>
      <p:sp>
        <p:nvSpPr>
          <p:cNvPr id="2" name="Title 1">
            <a:extLst>
              <a:ext uri="{FF2B5EF4-FFF2-40B4-BE49-F238E27FC236}">
                <a16:creationId xmlns:a16="http://schemas.microsoft.com/office/drawing/2014/main" id="{7030F1A0-6D9E-AF26-8948-945CD8C3526A}"/>
              </a:ext>
            </a:extLst>
          </p:cNvPr>
          <p:cNvSpPr>
            <a:spLocks noGrp="1"/>
          </p:cNvSpPr>
          <p:nvPr>
            <p:ph type="title"/>
          </p:nvPr>
        </p:nvSpPr>
        <p:spPr/>
        <p:txBody>
          <a:bodyPr wrap="square" lIns="91440" tIns="45720" rIns="91440" bIns="45720" rtlCol="0" anchor="ctr">
            <a:noAutofit/>
          </a:bodyPr>
          <a:lstStyle/>
          <a:p>
            <a:r>
              <a:rPr lang="en-US" altLang="en-US">
                <a:cs typeface="Futura"/>
              </a:rPr>
              <a:t>Extent of Disease Progression in mHSPC</a:t>
            </a:r>
            <a:endParaRPr lang="en-US" strike="sngStrike"/>
          </a:p>
        </p:txBody>
      </p:sp>
      <p:sp>
        <p:nvSpPr>
          <p:cNvPr id="5" name="Footer Placeholder 4">
            <a:extLst>
              <a:ext uri="{FF2B5EF4-FFF2-40B4-BE49-F238E27FC236}">
                <a16:creationId xmlns:a16="http://schemas.microsoft.com/office/drawing/2014/main" id="{31029DB6-7FB3-1D44-E1A6-727CC1AC7BD4}"/>
              </a:ext>
            </a:extLst>
          </p:cNvPr>
          <p:cNvSpPr>
            <a:spLocks noGrp="1"/>
          </p:cNvSpPr>
          <p:nvPr>
            <p:ph type="ftr" sz="quarter" idx="3"/>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lumMod val="50000"/>
                    <a:lumOff val="50000"/>
                  </a:srgbClr>
                </a:solidFill>
                <a:effectLst/>
                <a:uLnTx/>
                <a:uFillTx/>
                <a:latin typeface="Arial"/>
                <a:cs typeface="Arial"/>
              </a:rPr>
              <a:t>1. </a:t>
            </a:r>
            <a:r>
              <a:rPr kumimoji="0" lang="fr-FR" sz="700" b="0" i="0" u="none" strike="noStrike" kern="1200" cap="none" spc="0" normalizeH="0" baseline="0" noProof="0" err="1">
                <a:ln>
                  <a:noFill/>
                </a:ln>
                <a:solidFill>
                  <a:srgbClr val="000000">
                    <a:lumMod val="50000"/>
                    <a:lumOff val="50000"/>
                  </a:srgbClr>
                </a:solidFill>
                <a:effectLst/>
                <a:uLnTx/>
                <a:uFillTx/>
                <a:latin typeface="Arial"/>
                <a:cs typeface="Arial"/>
              </a:rPr>
              <a:t>Kyriakopoulos</a:t>
            </a:r>
            <a:r>
              <a:rPr kumimoji="0" lang="fr-FR" sz="700" b="0" i="0" u="none" strike="noStrike" kern="1200" cap="none" spc="0" normalizeH="0" baseline="0" noProof="0">
                <a:ln>
                  <a:noFill/>
                </a:ln>
                <a:solidFill>
                  <a:srgbClr val="000000">
                    <a:lumMod val="50000"/>
                    <a:lumOff val="50000"/>
                  </a:srgbClr>
                </a:solidFill>
                <a:effectLst/>
                <a:uLnTx/>
                <a:uFillTx/>
                <a:latin typeface="Arial"/>
                <a:cs typeface="Arial"/>
              </a:rPr>
              <a:t> CE, et al. </a:t>
            </a:r>
            <a:r>
              <a:rPr kumimoji="0" lang="fr-FR" sz="700" b="0" i="1" u="none" strike="noStrike" kern="1200" cap="none" spc="0" normalizeH="0" baseline="0" noProof="0">
                <a:ln>
                  <a:noFill/>
                </a:ln>
                <a:solidFill>
                  <a:srgbClr val="000000">
                    <a:lumMod val="50000"/>
                    <a:lumOff val="50000"/>
                  </a:srgbClr>
                </a:solidFill>
                <a:effectLst/>
                <a:uLnTx/>
                <a:uFillTx/>
                <a:latin typeface="Arial"/>
                <a:cs typeface="Arial"/>
              </a:rPr>
              <a:t>J Clin </a:t>
            </a:r>
            <a:r>
              <a:rPr kumimoji="0" lang="fr-FR" sz="700" b="0" i="1" u="none" strike="noStrike" kern="1200" cap="none" spc="0" normalizeH="0" baseline="0" noProof="0" err="1">
                <a:ln>
                  <a:noFill/>
                </a:ln>
                <a:solidFill>
                  <a:srgbClr val="000000">
                    <a:lumMod val="50000"/>
                    <a:lumOff val="50000"/>
                  </a:srgbClr>
                </a:solidFill>
                <a:effectLst/>
                <a:uLnTx/>
                <a:uFillTx/>
                <a:latin typeface="Arial"/>
                <a:cs typeface="Arial"/>
              </a:rPr>
              <a:t>Oncol</a:t>
            </a:r>
            <a:r>
              <a:rPr kumimoji="0" lang="fr-FR" sz="700" b="0" i="0" u="none" strike="noStrike" kern="1200" cap="none" spc="0" normalizeH="0" baseline="0" noProof="0">
                <a:ln>
                  <a:noFill/>
                </a:ln>
                <a:solidFill>
                  <a:srgbClr val="000000">
                    <a:lumMod val="50000"/>
                    <a:lumOff val="50000"/>
                  </a:srgbClr>
                </a:solidFill>
                <a:effectLst/>
                <a:uLnTx/>
                <a:uFillTx/>
                <a:latin typeface="Arial"/>
                <a:cs typeface="Arial"/>
              </a:rPr>
              <a:t>. 2018;36(11):1080-1087. </a:t>
            </a:r>
            <a:r>
              <a:rPr kumimoji="0" lang="en-US" sz="700" b="0" i="0" u="none" strike="noStrike" kern="1200" cap="none" spc="0" normalizeH="0" baseline="0" noProof="0">
                <a:ln>
                  <a:noFill/>
                </a:ln>
                <a:solidFill>
                  <a:srgbClr val="000000">
                    <a:lumMod val="50000"/>
                    <a:lumOff val="50000"/>
                  </a:srgbClr>
                </a:solidFill>
                <a:effectLst/>
                <a:uLnTx/>
                <a:uFillTx/>
                <a:latin typeface="Arial"/>
                <a:cs typeface="Arial"/>
              </a:rPr>
              <a:t>2. </a:t>
            </a:r>
            <a:r>
              <a:rPr kumimoji="0" lang="en-US" sz="700" b="0" i="0" u="none" strike="noStrike" kern="1200" cap="none" spc="0" normalizeH="0" baseline="0" noProof="0" err="1">
                <a:ln>
                  <a:noFill/>
                </a:ln>
                <a:solidFill>
                  <a:srgbClr val="000000">
                    <a:lumMod val="50000"/>
                    <a:lumOff val="50000"/>
                  </a:srgbClr>
                </a:solidFill>
                <a:effectLst/>
                <a:uLnTx/>
                <a:uFillTx/>
                <a:latin typeface="Arial"/>
                <a:cs typeface="Arial"/>
              </a:rPr>
              <a:t>Fizazi</a:t>
            </a:r>
            <a:r>
              <a:rPr kumimoji="0" lang="en-US" sz="700" b="0" i="0" u="none" strike="noStrike" kern="1200" cap="none" spc="0" normalizeH="0" baseline="0" noProof="0">
                <a:ln>
                  <a:noFill/>
                </a:ln>
                <a:solidFill>
                  <a:srgbClr val="000000">
                    <a:lumMod val="50000"/>
                    <a:lumOff val="50000"/>
                  </a:srgbClr>
                </a:solidFill>
                <a:effectLst/>
                <a:uLnTx/>
                <a:uFillTx/>
                <a:latin typeface="Arial"/>
                <a:cs typeface="Arial"/>
              </a:rPr>
              <a:t> K, et al. </a:t>
            </a:r>
            <a:r>
              <a:rPr kumimoji="0" lang="en-US" sz="700" b="0" i="1" u="none" strike="noStrike" kern="1200" cap="none" spc="0" normalizeH="0" baseline="0" noProof="0">
                <a:ln>
                  <a:noFill/>
                </a:ln>
                <a:solidFill>
                  <a:srgbClr val="000000">
                    <a:lumMod val="50000"/>
                    <a:lumOff val="50000"/>
                  </a:srgbClr>
                </a:solidFill>
                <a:effectLst/>
                <a:uLnTx/>
                <a:uFillTx/>
                <a:latin typeface="Arial"/>
                <a:cs typeface="Arial"/>
              </a:rPr>
              <a:t>Lancet Oncol. </a:t>
            </a:r>
            <a:r>
              <a:rPr kumimoji="0" lang="en-US" sz="700" b="0" i="0" u="none" strike="noStrike" kern="1200" cap="none" spc="0" normalizeH="0" baseline="0" noProof="0">
                <a:ln>
                  <a:noFill/>
                </a:ln>
                <a:solidFill>
                  <a:srgbClr val="000000">
                    <a:lumMod val="50000"/>
                    <a:lumOff val="50000"/>
                  </a:srgbClr>
                </a:solidFill>
                <a:effectLst/>
                <a:uLnTx/>
                <a:uFillTx/>
                <a:latin typeface="Arial"/>
                <a:cs typeface="Arial"/>
              </a:rPr>
              <a:t>2019;20(5):686-700. 3. Hoyle, AP, et al. </a:t>
            </a:r>
            <a:r>
              <a:rPr kumimoji="0" lang="en-US" sz="700" b="0" i="1" u="none" strike="noStrike" kern="1200" cap="none" spc="0" normalizeH="0" baseline="0" noProof="0" err="1">
                <a:ln>
                  <a:noFill/>
                </a:ln>
                <a:solidFill>
                  <a:srgbClr val="000000">
                    <a:lumMod val="50000"/>
                    <a:lumOff val="50000"/>
                  </a:srgbClr>
                </a:solidFill>
                <a:effectLst/>
                <a:uLnTx/>
                <a:uFillTx/>
                <a:latin typeface="Arial"/>
                <a:cs typeface="Arial"/>
              </a:rPr>
              <a:t>Eur</a:t>
            </a:r>
            <a:r>
              <a:rPr kumimoji="0" lang="en-US" sz="700" b="0" i="1" u="none" strike="noStrike" kern="1200" cap="none" spc="0" normalizeH="0" baseline="0" noProof="0">
                <a:ln>
                  <a:noFill/>
                </a:ln>
                <a:solidFill>
                  <a:srgbClr val="000000">
                    <a:lumMod val="50000"/>
                    <a:lumOff val="50000"/>
                  </a:srgbClr>
                </a:solidFill>
                <a:effectLst/>
                <a:uLnTx/>
                <a:uFillTx/>
                <a:latin typeface="Arial"/>
                <a:cs typeface="Arial"/>
              </a:rPr>
              <a:t> Urol</a:t>
            </a:r>
            <a:r>
              <a:rPr kumimoji="0" lang="en-US" sz="700" b="0" i="0" u="none" strike="noStrike" kern="1200" cap="none" spc="0" normalizeH="0" baseline="0" noProof="0">
                <a:ln>
                  <a:noFill/>
                </a:ln>
                <a:solidFill>
                  <a:srgbClr val="000000">
                    <a:lumMod val="50000"/>
                    <a:lumOff val="50000"/>
                  </a:srgbClr>
                </a:solidFill>
                <a:effectLst/>
                <a:uLnTx/>
                <a:uFillTx/>
                <a:latin typeface="Arial"/>
                <a:cs typeface="Arial"/>
              </a:rPr>
              <a:t>. 2019;76:719-728. 4.</a:t>
            </a:r>
            <a:r>
              <a:rPr kumimoji="0" lang="fr-FR" sz="700" b="0" i="0" u="none" strike="noStrike" kern="1200" cap="none" spc="0" normalizeH="0" baseline="0" noProof="0">
                <a:ln>
                  <a:noFill/>
                </a:ln>
                <a:solidFill>
                  <a:srgbClr val="000000">
                    <a:lumMod val="50000"/>
                    <a:lumOff val="50000"/>
                  </a:srgbClr>
                </a:solidFill>
                <a:effectLst/>
                <a:uLnTx/>
                <a:uFillTx/>
                <a:latin typeface="Arial"/>
                <a:cs typeface="Arial"/>
              </a:rPr>
              <a:t> Hussain M, et al. J Clin </a:t>
            </a:r>
            <a:r>
              <a:rPr kumimoji="0" lang="fr-FR" sz="700" b="0" i="0" u="none" strike="noStrike" kern="1200" cap="none" spc="0" normalizeH="0" baseline="0" noProof="0" err="1">
                <a:ln>
                  <a:noFill/>
                </a:ln>
                <a:solidFill>
                  <a:srgbClr val="000000">
                    <a:lumMod val="50000"/>
                    <a:lumOff val="50000"/>
                  </a:srgbClr>
                </a:solidFill>
                <a:effectLst/>
                <a:uLnTx/>
                <a:uFillTx/>
                <a:latin typeface="Arial"/>
                <a:cs typeface="Arial"/>
              </a:rPr>
              <a:t>Oncol</a:t>
            </a:r>
            <a:r>
              <a:rPr kumimoji="0" lang="fr-FR" sz="700" b="0" i="0" u="none" strike="noStrike" kern="1200" cap="none" spc="0" normalizeH="0" baseline="0" noProof="0">
                <a:ln>
                  <a:noFill/>
                </a:ln>
                <a:solidFill>
                  <a:srgbClr val="000000">
                    <a:lumMod val="50000"/>
                    <a:lumOff val="50000"/>
                  </a:srgbClr>
                </a:solidFill>
                <a:effectLst/>
                <a:uLnTx/>
                <a:uFillTx/>
                <a:latin typeface="Arial"/>
                <a:cs typeface="Arial"/>
              </a:rPr>
              <a:t>. 2023. doi:10.1200/JCO.23.00041.</a:t>
            </a:r>
            <a:endParaRPr kumimoji="0" lang="en-US" sz="700" b="0" i="0" u="none" strike="noStrike" kern="1200" cap="none" spc="0" normalizeH="0" baseline="0" noProof="0">
              <a:ln>
                <a:noFill/>
              </a:ln>
              <a:solidFill>
                <a:srgbClr val="000000">
                  <a:lumMod val="50000"/>
                  <a:lumOff val="50000"/>
                </a:srgbClr>
              </a:solidFill>
              <a:effectLst/>
              <a:uLnTx/>
              <a:uFillTx/>
              <a:latin typeface="Arial"/>
              <a:cs typeface="Arial"/>
            </a:endParaRPr>
          </a:p>
        </p:txBody>
      </p:sp>
      <p:pic>
        <p:nvPicPr>
          <p:cNvPr id="15" name="Picture 14">
            <a:extLst>
              <a:ext uri="{FF2B5EF4-FFF2-40B4-BE49-F238E27FC236}">
                <a16:creationId xmlns:a16="http://schemas.microsoft.com/office/drawing/2014/main" id="{BCC6DE4D-0B8C-E27D-7263-E2AF1963A945}"/>
              </a:ext>
            </a:extLst>
          </p:cNvPr>
          <p:cNvPicPr>
            <a:picLocks noChangeAspect="1"/>
          </p:cNvPicPr>
          <p:nvPr/>
        </p:nvPicPr>
        <p:blipFill rotWithShape="1">
          <a:blip r:embed="rId15">
            <a:clrChange>
              <a:clrFrom>
                <a:srgbClr val="FFFFFF"/>
              </a:clrFrom>
              <a:clrTo>
                <a:srgbClr val="FFFFFF">
                  <a:alpha val="0"/>
                </a:srgbClr>
              </a:clrTo>
            </a:clrChange>
          </a:blip>
          <a:srcRect t="8809" b="53678"/>
          <a:stretch/>
        </p:blipFill>
        <p:spPr>
          <a:xfrm>
            <a:off x="6982899" y="3405382"/>
            <a:ext cx="4575287" cy="1607810"/>
          </a:xfrm>
          <a:prstGeom prst="rect">
            <a:avLst/>
          </a:prstGeom>
        </p:spPr>
      </p:pic>
      <p:pic>
        <p:nvPicPr>
          <p:cNvPr id="17" name="Picture 16">
            <a:extLst>
              <a:ext uri="{FF2B5EF4-FFF2-40B4-BE49-F238E27FC236}">
                <a16:creationId xmlns:a16="http://schemas.microsoft.com/office/drawing/2014/main" id="{D3C4B0C1-9BD6-2FD8-11A4-403AB3AB23DC}"/>
              </a:ext>
            </a:extLst>
          </p:cNvPr>
          <p:cNvPicPr>
            <a:picLocks noChangeAspect="1"/>
          </p:cNvPicPr>
          <p:nvPr/>
        </p:nvPicPr>
        <p:blipFill rotWithShape="1">
          <a:blip r:embed="rId15">
            <a:clrChange>
              <a:clrFrom>
                <a:srgbClr val="FFFFFF"/>
              </a:clrFrom>
              <a:clrTo>
                <a:srgbClr val="FFFFFF">
                  <a:alpha val="0"/>
                </a:srgbClr>
              </a:clrTo>
            </a:clrChange>
          </a:blip>
          <a:srcRect t="57486" r="38443" b="-1"/>
          <a:stretch/>
        </p:blipFill>
        <p:spPr>
          <a:xfrm>
            <a:off x="1315602" y="3405382"/>
            <a:ext cx="2808264" cy="1816883"/>
          </a:xfrm>
          <a:prstGeom prst="rect">
            <a:avLst/>
          </a:prstGeom>
        </p:spPr>
      </p:pic>
      <p:sp>
        <p:nvSpPr>
          <p:cNvPr id="18" name="Text Placeholder 3">
            <a:extLst>
              <a:ext uri="{FF2B5EF4-FFF2-40B4-BE49-F238E27FC236}">
                <a16:creationId xmlns:a16="http://schemas.microsoft.com/office/drawing/2014/main" id="{57E2AD39-A9FF-6876-1453-0C7AE7E7F848}"/>
              </a:ext>
            </a:extLst>
          </p:cNvPr>
          <p:cNvSpPr txBox="1">
            <a:spLocks/>
          </p:cNvSpPr>
          <p:nvPr>
            <p:custDataLst>
              <p:tags r:id="rId3"/>
            </p:custDataLst>
          </p:nvPr>
        </p:nvSpPr>
        <p:spPr bwMode="gray">
          <a:xfrm>
            <a:off x="6290500" y="2762225"/>
            <a:ext cx="5267685" cy="423723"/>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3"/>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a:cs typeface="Arial"/>
              </a:rPr>
              <a:t>LATITUDE, STAMPEDE define </a:t>
            </a:r>
            <a:r>
              <a:rPr kumimoji="0" lang="en-US" sz="1600" b="1" i="0" u="none" strike="noStrike" kern="1200" cap="none" spc="0" normalizeH="0" baseline="0" noProof="0">
                <a:ln>
                  <a:noFill/>
                </a:ln>
                <a:solidFill>
                  <a:srgbClr val="000000"/>
                </a:solidFill>
                <a:effectLst/>
                <a:uLnTx/>
                <a:uFillTx/>
                <a:latin typeface="Arial"/>
                <a:cs typeface="Arial"/>
              </a:rPr>
              <a:t>high-risk </a:t>
            </a:r>
            <a:r>
              <a:rPr kumimoji="0" lang="en-US" sz="1600" b="0" i="0" u="none" strike="noStrike" kern="1200" cap="none" spc="0" normalizeH="0" baseline="0" noProof="0">
                <a:ln>
                  <a:noFill/>
                </a:ln>
                <a:solidFill>
                  <a:srgbClr val="000000"/>
                </a:solidFill>
                <a:effectLst/>
                <a:uLnTx/>
                <a:uFillTx/>
                <a:latin typeface="Arial"/>
                <a:cs typeface="Arial"/>
              </a:rPr>
              <a:t>disease as:</a:t>
            </a:r>
            <a:r>
              <a:rPr kumimoji="0" lang="en-US" sz="1600" b="1" i="0" u="none" strike="noStrike" kern="1200" cap="none" spc="0" normalizeH="0" baseline="0" noProof="0">
                <a:ln>
                  <a:noFill/>
                </a:ln>
                <a:solidFill>
                  <a:srgbClr val="000000"/>
                </a:solidFill>
                <a:effectLst/>
                <a:uLnTx/>
                <a:uFillTx/>
                <a:latin typeface="Arial"/>
                <a:cs typeface="Arial"/>
              </a:rPr>
              <a:t> </a:t>
            </a:r>
            <a:br>
              <a:rPr kumimoji="0" lang="en-US" sz="1600" b="1" i="0" u="none" strike="noStrike" kern="1200" cap="none" spc="0" normalizeH="0" baseline="0" noProof="0">
                <a:ln>
                  <a:noFill/>
                </a:ln>
                <a:solidFill>
                  <a:srgbClr val="000000"/>
                </a:solidFill>
                <a:effectLst/>
                <a:uLnTx/>
                <a:uFillTx/>
                <a:latin typeface="Arial"/>
                <a:cs typeface="Arial"/>
              </a:rPr>
            </a:br>
            <a:r>
              <a:rPr kumimoji="0" lang="en-US" sz="1600" b="0" i="0" u="none" strike="noStrike" kern="1200" cap="none" spc="0" normalizeH="0" baseline="0" noProof="0">
                <a:ln>
                  <a:noFill/>
                </a:ln>
                <a:solidFill>
                  <a:srgbClr val="000000"/>
                </a:solidFill>
                <a:effectLst/>
                <a:uLnTx/>
                <a:uFillTx/>
                <a:latin typeface="Arial"/>
                <a:cs typeface="Arial"/>
              </a:rPr>
              <a:t>(at least two of the following criteria)</a:t>
            </a:r>
            <a:r>
              <a:rPr kumimoji="0" lang="en-US" sz="1600" b="0" i="0" u="none" strike="noStrike" kern="1200" cap="none" spc="0" normalizeH="0" baseline="30000" noProof="0">
                <a:ln>
                  <a:noFill/>
                </a:ln>
                <a:solidFill>
                  <a:srgbClr val="000000"/>
                </a:solidFill>
                <a:effectLst/>
                <a:uLnTx/>
                <a:uFillTx/>
                <a:latin typeface="Arial"/>
                <a:cs typeface="Arial"/>
              </a:rPr>
              <a:t>2</a:t>
            </a:r>
            <a:r>
              <a:rPr kumimoji="0" lang="en-US" sz="1600" b="0" i="0" u="none" strike="noStrike" kern="1200" cap="none" spc="0" normalizeH="0" baseline="0" noProof="0">
                <a:ln>
                  <a:noFill/>
                </a:ln>
                <a:solidFill>
                  <a:srgbClr val="000000"/>
                </a:solidFill>
                <a:effectLst/>
                <a:uLnTx/>
                <a:uFillTx/>
                <a:latin typeface="Arial"/>
                <a:cs typeface="Arial"/>
              </a:rPr>
              <a:t> </a:t>
            </a:r>
          </a:p>
        </p:txBody>
      </p:sp>
      <p:sp>
        <p:nvSpPr>
          <p:cNvPr id="19" name="Rectangle 18">
            <a:extLst>
              <a:ext uri="{FF2B5EF4-FFF2-40B4-BE49-F238E27FC236}">
                <a16:creationId xmlns:a16="http://schemas.microsoft.com/office/drawing/2014/main" id="{4DFCDF0E-50CA-7C3F-9090-167F7F7A7366}"/>
              </a:ext>
            </a:extLst>
          </p:cNvPr>
          <p:cNvSpPr/>
          <p:nvPr>
            <p:custDataLst>
              <p:tags r:id="rId4"/>
            </p:custDataLst>
          </p:nvPr>
        </p:nvSpPr>
        <p:spPr>
          <a:xfrm>
            <a:off x="773254" y="276222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cs typeface="Arial"/>
              </a:rPr>
              <a:t>CHAARTED defines </a:t>
            </a:r>
            <a:r>
              <a:rPr kumimoji="0" lang="en-US" sz="1600" b="1" i="0" u="none" strike="noStrike" kern="1200" cap="none" spc="0" normalizeH="0" baseline="0" noProof="0">
                <a:ln>
                  <a:noFill/>
                </a:ln>
                <a:solidFill>
                  <a:srgbClr val="000000"/>
                </a:solidFill>
                <a:effectLst/>
                <a:uLnTx/>
                <a:uFillTx/>
                <a:latin typeface="Arial"/>
                <a:cs typeface="Arial"/>
              </a:rPr>
              <a:t>high-volume</a:t>
            </a:r>
            <a:r>
              <a:rPr kumimoji="0" lang="en-US" sz="1600" b="0" i="0" u="none" strike="noStrike" kern="1200" cap="none" spc="0" normalizeH="0" baseline="0" noProof="0">
                <a:ln>
                  <a:noFill/>
                </a:ln>
                <a:solidFill>
                  <a:srgbClr val="000000"/>
                </a:solidFill>
                <a:effectLst/>
                <a:uLnTx/>
                <a:uFillTx/>
                <a:latin typeface="Arial"/>
                <a:cs typeface="Arial"/>
              </a:rPr>
              <a:t> disease as: </a:t>
            </a:r>
            <a:br>
              <a:rPr kumimoji="0" lang="en-US" sz="1600" b="0" i="0" u="none" strike="noStrike" kern="1200" cap="none" spc="0" normalizeH="0" baseline="0" noProof="0">
                <a:ln>
                  <a:noFill/>
                </a:ln>
                <a:solidFill>
                  <a:srgbClr val="000000"/>
                </a:solidFill>
                <a:effectLst/>
                <a:uLnTx/>
                <a:uFillTx/>
                <a:latin typeface="Arial"/>
                <a:cs typeface="Arial"/>
              </a:rPr>
            </a:br>
            <a:r>
              <a:rPr kumimoji="0" lang="en-US" sz="1600" b="0" i="0" u="none" strike="noStrike" kern="1200" cap="none" spc="0" normalizeH="0" baseline="0" noProof="0">
                <a:ln>
                  <a:noFill/>
                </a:ln>
                <a:solidFill>
                  <a:srgbClr val="000000"/>
                </a:solidFill>
                <a:effectLst/>
                <a:uLnTx/>
                <a:uFillTx/>
                <a:latin typeface="Arial"/>
                <a:cs typeface="Arial"/>
              </a:rPr>
              <a:t>(at least one of the following criteria)</a:t>
            </a:r>
            <a:r>
              <a:rPr kumimoji="0" lang="en-US" sz="1600" b="0" i="0" u="none" strike="noStrike" kern="1200" cap="none" spc="0" normalizeH="0" baseline="30000" noProof="0">
                <a:ln>
                  <a:noFill/>
                </a:ln>
                <a:solidFill>
                  <a:srgbClr val="000000"/>
                </a:solidFill>
                <a:effectLst/>
                <a:uLnTx/>
                <a:uFillTx/>
                <a:latin typeface="Arial"/>
                <a:cs typeface="Arial"/>
              </a:rPr>
              <a:t>1</a:t>
            </a:r>
            <a:r>
              <a:rPr kumimoji="0" lang="en-US" sz="1600" b="0" i="0" u="none" strike="noStrike" kern="1200" cap="none" spc="0" normalizeH="0" baseline="0" noProof="0">
                <a:ln>
                  <a:noFill/>
                </a:ln>
                <a:solidFill>
                  <a:srgbClr val="000000"/>
                </a:solidFill>
                <a:effectLst/>
                <a:uLnTx/>
                <a:uFillTx/>
                <a:latin typeface="Arial"/>
                <a:cs typeface="Arial"/>
              </a:rPr>
              <a:t> </a:t>
            </a:r>
          </a:p>
        </p:txBody>
      </p:sp>
      <p:sp>
        <p:nvSpPr>
          <p:cNvPr id="20" name="Text Placeholder 7">
            <a:extLst>
              <a:ext uri="{FF2B5EF4-FFF2-40B4-BE49-F238E27FC236}">
                <a16:creationId xmlns:a16="http://schemas.microsoft.com/office/drawing/2014/main" id="{891B3F5E-488B-E478-15B5-D8AE19D4D594}"/>
              </a:ext>
            </a:extLst>
          </p:cNvPr>
          <p:cNvSpPr txBox="1">
            <a:spLocks/>
          </p:cNvSpPr>
          <p:nvPr>
            <p:custDataLst>
              <p:tags r:id="rId5"/>
            </p:custDataLst>
          </p:nvPr>
        </p:nvSpPr>
        <p:spPr bwMode="gray">
          <a:xfrm>
            <a:off x="531110" y="2683861"/>
            <a:ext cx="5185042" cy="2538404"/>
          </a:xfrm>
          <a:prstGeom prst="rect">
            <a:avLst/>
          </a:prstGeom>
          <a:ln w="28575">
            <a:solidFill>
              <a:srgbClr val="8DBF33"/>
            </a:solidFill>
          </a:ln>
        </p:spPr>
        <p:txBody>
          <a:bodyPr vert="horz" lIns="182880" tIns="91440" rIns="182880" bIns="0" rtlCol="0" anchor="t" anchorCtr="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3"/>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9pPr>
          </a:lstStyle>
          <a:p>
            <a:pPr marL="270000" marR="0" lvl="1" indent="-270000" algn="l" defTabSz="914400" rtl="0" eaLnBrk="1" fontAlgn="auto" latinLnBrk="0" hangingPunct="1">
              <a:lnSpc>
                <a:spcPct val="100000"/>
              </a:lnSpc>
              <a:spcBef>
                <a:spcPts val="300"/>
              </a:spcBef>
              <a:spcAft>
                <a:spcPts val="0"/>
              </a:spcAft>
              <a:buClrTx/>
              <a:buSzTx/>
              <a:buFontTx/>
              <a:buBlip>
                <a:blip r:embed="rId11"/>
              </a:buBlip>
              <a:tabLst/>
              <a:defRPr/>
            </a:pPr>
            <a:endParaRPr kumimoji="0" lang="en-US" sz="1600" b="0" i="0" u="none" strike="noStrike" kern="1200" cap="none" spc="0" normalizeH="0" baseline="30000" noProof="0">
              <a:ln>
                <a:noFill/>
              </a:ln>
              <a:solidFill>
                <a:srgbClr val="000000"/>
              </a:solidFill>
              <a:effectLst/>
              <a:uLnTx/>
              <a:uFillTx/>
              <a:latin typeface="Arial"/>
              <a:cs typeface="Arial"/>
            </a:endParaRPr>
          </a:p>
        </p:txBody>
      </p:sp>
      <p:sp>
        <p:nvSpPr>
          <p:cNvPr id="21" name="Rectangle 20">
            <a:extLst>
              <a:ext uri="{FF2B5EF4-FFF2-40B4-BE49-F238E27FC236}">
                <a16:creationId xmlns:a16="http://schemas.microsoft.com/office/drawing/2014/main" id="{2DA7C2B9-C6E2-44FF-84DA-E56BD7A92CD5}"/>
              </a:ext>
            </a:extLst>
          </p:cNvPr>
          <p:cNvSpPr/>
          <p:nvPr>
            <p:custDataLst>
              <p:tags r:id="rId6"/>
            </p:custDataLst>
          </p:nvPr>
        </p:nvSpPr>
        <p:spPr bwMode="gray">
          <a:xfrm>
            <a:off x="353178" y="2157743"/>
            <a:ext cx="3050105" cy="546100"/>
          </a:xfrm>
          <a:prstGeom prst="rect">
            <a:avLst/>
          </a:prstGeom>
          <a:solidFill>
            <a:srgbClr val="8D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cs typeface="Arial"/>
              </a:rPr>
              <a:t>High-Volume vs Low-Volume</a:t>
            </a:r>
            <a:r>
              <a:rPr kumimoji="0" lang="en-US" sz="1600" b="1" i="0" u="none" strike="noStrike" kern="1200" cap="none" spc="0" normalizeH="0" baseline="30000" noProof="0" dirty="0">
                <a:ln>
                  <a:noFill/>
                </a:ln>
                <a:solidFill>
                  <a:srgbClr val="FFFFFF"/>
                </a:solidFill>
                <a:effectLst/>
                <a:uLnTx/>
                <a:uFillTx/>
                <a:latin typeface="Arial"/>
                <a:cs typeface="Arial"/>
              </a:rPr>
              <a:t>1</a:t>
            </a:r>
          </a:p>
        </p:txBody>
      </p:sp>
      <p:sp>
        <p:nvSpPr>
          <p:cNvPr id="24" name="Text Placeholder 7">
            <a:extLst>
              <a:ext uri="{FF2B5EF4-FFF2-40B4-BE49-F238E27FC236}">
                <a16:creationId xmlns:a16="http://schemas.microsoft.com/office/drawing/2014/main" id="{DA9B5123-B9CC-C441-D922-011717E01645}"/>
              </a:ext>
            </a:extLst>
          </p:cNvPr>
          <p:cNvSpPr txBox="1">
            <a:spLocks/>
          </p:cNvSpPr>
          <p:nvPr>
            <p:custDataLst>
              <p:tags r:id="rId7"/>
            </p:custDataLst>
          </p:nvPr>
        </p:nvSpPr>
        <p:spPr bwMode="gray">
          <a:xfrm>
            <a:off x="6174507" y="2683860"/>
            <a:ext cx="5707495" cy="2538404"/>
          </a:xfrm>
          <a:prstGeom prst="rect">
            <a:avLst/>
          </a:prstGeom>
          <a:ln w="28575">
            <a:solidFill>
              <a:srgbClr val="0091DF"/>
            </a:solidFill>
          </a:ln>
        </p:spPr>
        <p:txBody>
          <a:bodyPr vert="horz" lIns="182880" tIns="91440" rIns="182880" bIns="0" rtlCol="0" anchor="t" anchorCtr="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3"/>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300"/>
              </a:spcBef>
              <a:spcAft>
                <a:spcPts val="6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cs typeface="Arial"/>
            </a:endParaRPr>
          </a:p>
        </p:txBody>
      </p:sp>
      <p:sp>
        <p:nvSpPr>
          <p:cNvPr id="25" name="Rectangle 24">
            <a:extLst>
              <a:ext uri="{FF2B5EF4-FFF2-40B4-BE49-F238E27FC236}">
                <a16:creationId xmlns:a16="http://schemas.microsoft.com/office/drawing/2014/main" id="{4F388200-4376-E48F-CD88-816BDEA8F358}"/>
              </a:ext>
            </a:extLst>
          </p:cNvPr>
          <p:cNvSpPr/>
          <p:nvPr>
            <p:custDataLst>
              <p:tags r:id="rId8"/>
            </p:custDataLst>
          </p:nvPr>
        </p:nvSpPr>
        <p:spPr bwMode="gray">
          <a:xfrm>
            <a:off x="5990322" y="2157743"/>
            <a:ext cx="2895343" cy="546100"/>
          </a:xfrm>
          <a:prstGeom prst="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cs typeface="Arial"/>
              </a:rPr>
              <a:t>High-Risk vs Low-Risk</a:t>
            </a:r>
            <a:r>
              <a:rPr kumimoji="0" lang="en-US" sz="1600" b="1" i="0" u="none" strike="noStrike" kern="1200" cap="none" spc="0" normalizeH="0" baseline="30000" noProof="0" dirty="0">
                <a:ln>
                  <a:noFill/>
                </a:ln>
                <a:solidFill>
                  <a:srgbClr val="FFFFFF"/>
                </a:solidFill>
                <a:effectLst/>
                <a:uLnTx/>
                <a:uFillTx/>
                <a:latin typeface="Arial"/>
                <a:cs typeface="Arial"/>
              </a:rPr>
              <a:t>2</a:t>
            </a:r>
          </a:p>
        </p:txBody>
      </p:sp>
    </p:spTree>
    <p:extLst>
      <p:ext uri="{BB962C8B-B14F-4D97-AF65-F5344CB8AC3E}">
        <p14:creationId xmlns:p14="http://schemas.microsoft.com/office/powerpoint/2010/main" val="356460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1863B-31AB-41EA-8904-54373B62A6B8}"/>
              </a:ext>
            </a:extLst>
          </p:cNvPr>
          <p:cNvSpPr>
            <a:spLocks noGrp="1"/>
          </p:cNvSpPr>
          <p:nvPr>
            <p:ph type="title"/>
          </p:nvPr>
        </p:nvSpPr>
        <p:spPr/>
        <p:txBody>
          <a:bodyPr/>
          <a:lstStyle/>
          <a:p>
            <a:r>
              <a:rPr lang="en-US" sz="2800" dirty="0">
                <a:latin typeface="+mn-lt"/>
                <a:cs typeface="Calibri" panose="020F0502020204030204" pitchFamily="34" charset="0"/>
              </a:rPr>
              <a:t>ARANOTE: Baseline demographics and patient characteristics by disease volume</a:t>
            </a:r>
          </a:p>
        </p:txBody>
      </p:sp>
      <p:sp>
        <p:nvSpPr>
          <p:cNvPr id="19" name="TextBox 18">
            <a:extLst>
              <a:ext uri="{FF2B5EF4-FFF2-40B4-BE49-F238E27FC236}">
                <a16:creationId xmlns:a16="http://schemas.microsoft.com/office/drawing/2014/main" id="{F6DFAC13-3D71-1663-C1D9-7C03D23AEB34}"/>
              </a:ext>
            </a:extLst>
          </p:cNvPr>
          <p:cNvSpPr txBox="1"/>
          <p:nvPr/>
        </p:nvSpPr>
        <p:spPr bwMode="gray">
          <a:xfrm>
            <a:off x="245806" y="6330872"/>
            <a:ext cx="9901701"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a:cs typeface="Arial"/>
              </a:rPr>
              <a:t>ADT, androgen deprivation therapy; ECOG PS, Eastern Cooperative Oncology Group performance status; HV, high-volume; LN, lymph node; LV, low-volume; PSA, prostate-specific antigen.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0000">
                    <a:lumMod val="50000"/>
                    <a:lumOff val="50000"/>
                  </a:srgbClr>
                </a:solidFill>
                <a:effectLst/>
                <a:uLnTx/>
                <a:uFillTx/>
                <a:latin typeface="Arial"/>
                <a:cs typeface="Arial"/>
              </a:rPr>
              <a:t>Saad et al., ASCO GU 2025, </a:t>
            </a:r>
            <a:r>
              <a:rPr kumimoji="0" lang="es-ES" sz="900" b="0" i="0" u="none" strike="noStrike" kern="1200" cap="none" spc="0" normalizeH="0" baseline="0" noProof="0" dirty="0" err="1">
                <a:ln>
                  <a:noFill/>
                </a:ln>
                <a:solidFill>
                  <a:srgbClr val="000000">
                    <a:lumMod val="50000"/>
                    <a:lumOff val="50000"/>
                  </a:srgbClr>
                </a:solidFill>
                <a:effectLst/>
                <a:uLnTx/>
                <a:uFillTx/>
                <a:latin typeface="Arial"/>
                <a:cs typeface="Arial"/>
              </a:rPr>
              <a:t>Abstract</a:t>
            </a:r>
            <a:r>
              <a:rPr kumimoji="0" lang="es-ES" sz="900" b="0" i="0" u="none" strike="noStrike" kern="1200" cap="none" spc="0" normalizeH="0" baseline="0" noProof="0" dirty="0">
                <a:ln>
                  <a:noFill/>
                </a:ln>
                <a:solidFill>
                  <a:srgbClr val="000000">
                    <a:lumMod val="50000"/>
                    <a:lumOff val="50000"/>
                  </a:srgbClr>
                </a:solidFill>
                <a:effectLst/>
                <a:uLnTx/>
                <a:uFillTx/>
                <a:latin typeface="Arial"/>
                <a:cs typeface="Arial"/>
              </a:rPr>
              <a:t> 151. </a:t>
            </a:r>
          </a:p>
        </p:txBody>
      </p:sp>
      <p:sp>
        <p:nvSpPr>
          <p:cNvPr id="2" name="Freihandform: Form 4">
            <a:extLst>
              <a:ext uri="{FF2B5EF4-FFF2-40B4-BE49-F238E27FC236}">
                <a16:creationId xmlns:a16="http://schemas.microsoft.com/office/drawing/2014/main" id="{4A7B5978-E0D4-794C-D119-4041FCC53E30}"/>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graphicFrame>
        <p:nvGraphicFramePr>
          <p:cNvPr id="4" name="Content Placeholder 9">
            <a:extLst>
              <a:ext uri="{FF2B5EF4-FFF2-40B4-BE49-F238E27FC236}">
                <a16:creationId xmlns:a16="http://schemas.microsoft.com/office/drawing/2014/main" id="{8E4D8A28-05E5-A535-810E-807B1364396A}"/>
              </a:ext>
            </a:extLst>
          </p:cNvPr>
          <p:cNvGraphicFramePr>
            <a:graphicFrameLocks/>
          </p:cNvGraphicFramePr>
          <p:nvPr>
            <p:extLst>
              <p:ext uri="{D42A27DB-BD31-4B8C-83A1-F6EECF244321}">
                <p14:modId xmlns:p14="http://schemas.microsoft.com/office/powerpoint/2010/main" val="664142197"/>
              </p:ext>
            </p:extLst>
          </p:nvPr>
        </p:nvGraphicFramePr>
        <p:xfrm>
          <a:off x="514350" y="1969179"/>
          <a:ext cx="11023601" cy="3519044"/>
        </p:xfrm>
        <a:graphic>
          <a:graphicData uri="http://schemas.openxmlformats.org/drawingml/2006/table">
            <a:tbl>
              <a:tblPr firstRow="1" bandRow="1">
                <a:tableStyleId>{69012ECD-51FC-41F1-AA8D-1B2483CD663E}</a:tableStyleId>
              </a:tblPr>
              <a:tblGrid>
                <a:gridCol w="3806491">
                  <a:extLst>
                    <a:ext uri="{9D8B030D-6E8A-4147-A177-3AD203B41FA5}">
                      <a16:colId xmlns:a16="http://schemas.microsoft.com/office/drawing/2014/main" val="3550592308"/>
                    </a:ext>
                  </a:extLst>
                </a:gridCol>
                <a:gridCol w="1411155">
                  <a:extLst>
                    <a:ext uri="{9D8B030D-6E8A-4147-A177-3AD203B41FA5}">
                      <a16:colId xmlns:a16="http://schemas.microsoft.com/office/drawing/2014/main" val="1338901450"/>
                    </a:ext>
                  </a:extLst>
                </a:gridCol>
                <a:gridCol w="1520870">
                  <a:extLst>
                    <a:ext uri="{9D8B030D-6E8A-4147-A177-3AD203B41FA5}">
                      <a16:colId xmlns:a16="http://schemas.microsoft.com/office/drawing/2014/main" val="2190373298"/>
                    </a:ext>
                  </a:extLst>
                </a:gridCol>
                <a:gridCol w="1405751">
                  <a:extLst>
                    <a:ext uri="{9D8B030D-6E8A-4147-A177-3AD203B41FA5}">
                      <a16:colId xmlns:a16="http://schemas.microsoft.com/office/drawing/2014/main" val="1490371099"/>
                    </a:ext>
                  </a:extLst>
                </a:gridCol>
                <a:gridCol w="1432274">
                  <a:extLst>
                    <a:ext uri="{9D8B030D-6E8A-4147-A177-3AD203B41FA5}">
                      <a16:colId xmlns:a16="http://schemas.microsoft.com/office/drawing/2014/main" val="1087594747"/>
                    </a:ext>
                  </a:extLst>
                </a:gridCol>
                <a:gridCol w="1447060">
                  <a:extLst>
                    <a:ext uri="{9D8B030D-6E8A-4147-A177-3AD203B41FA5}">
                      <a16:colId xmlns:a16="http://schemas.microsoft.com/office/drawing/2014/main" val="2763873880"/>
                    </a:ext>
                  </a:extLst>
                </a:gridCol>
              </a:tblGrid>
              <a:tr h="0">
                <a:tc rowSpan="2">
                  <a:txBody>
                    <a:bodyPr/>
                    <a:lstStyle/>
                    <a:p>
                      <a:pPr algn="l" fontAlgn="ctr"/>
                      <a:r>
                        <a:rPr lang="en-US" sz="1400" b="1" u="none" strike="noStrike" dirty="0">
                          <a:solidFill>
                            <a:schemeClr val="tx1"/>
                          </a:solidFill>
                          <a:effectLst/>
                        </a:rPr>
                        <a:t>Characteristic at baseline</a:t>
                      </a:r>
                      <a:endParaRPr lang="en-US" sz="2800" baseline="30000" dirty="0">
                        <a:solidFill>
                          <a:schemeClr val="tx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r>
                        <a:rPr lang="de-CH" sz="1400" b="1" u="none" strike="noStrike" dirty="0">
                          <a:solidFill>
                            <a:schemeClr val="bg1"/>
                          </a:solidFill>
                          <a:effectLst/>
                        </a:rPr>
                        <a:t>High volume</a:t>
                      </a:r>
                      <a:endParaRPr lang="en-US" sz="1400" b="1" u="none"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a:p>
                  </a:txBody>
                  <a:tcPr marL="53483" marR="53483" marT="26741" marB="2674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4"/>
                    </a:solidFill>
                  </a:tcPr>
                </a:tc>
                <a:tc gridSpan="2">
                  <a:txBody>
                    <a:bodyPr/>
                    <a:lstStyle/>
                    <a:p>
                      <a:pPr algn="ctr" fontAlgn="ctr"/>
                      <a:r>
                        <a:rPr lang="pt-BR" sz="1400" b="1" u="none" strike="noStrike" dirty="0">
                          <a:solidFill>
                            <a:schemeClr val="bg1"/>
                          </a:solidFill>
                          <a:effectLst/>
                        </a:rPr>
                        <a:t>Low volume</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a:p>
                  </a:txBody>
                  <a:tcPr marL="53483" marR="53483" marT="26741" marB="26741" anchor="ctr">
                    <a:solidFill>
                      <a:schemeClr val="bg1">
                        <a:lumMod val="50000"/>
                      </a:schemeClr>
                    </a:solidFill>
                  </a:tcPr>
                </a:tc>
                <a:tc rowSpan="2">
                  <a:txBody>
                    <a:bodyPr/>
                    <a:lstStyle/>
                    <a:p>
                      <a:pPr algn="ctr" fontAlgn="ctr"/>
                      <a:r>
                        <a:rPr lang="pt-BR" sz="1400" b="1" u="none" strike="noStrike" dirty="0">
                          <a:solidFill>
                            <a:schemeClr val="bg1"/>
                          </a:solidFill>
                          <a:effectLst/>
                        </a:rPr>
                        <a:t>All patients</a:t>
                      </a:r>
                    </a:p>
                    <a:p>
                      <a:pPr algn="ctr" fontAlgn="ctr"/>
                      <a:r>
                        <a:rPr lang="pt-BR" sz="1400" b="1" u="none" strike="noStrike" dirty="0">
                          <a:solidFill>
                            <a:schemeClr val="bg1"/>
                          </a:solidFill>
                          <a:effectLst/>
                        </a:rPr>
                        <a:t>(N=669)</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90768999"/>
                  </a:ext>
                </a:extLst>
              </a:tr>
              <a:tr h="0">
                <a:tc vMerge="1">
                  <a:txBody>
                    <a:bodyPr/>
                    <a:lstStyle/>
                    <a:p>
                      <a:endParaRPr lang="en-US"/>
                    </a:p>
                  </a:txBody>
                  <a:tcPr/>
                </a:tc>
                <a:tc>
                  <a:txBody>
                    <a:bodyPr/>
                    <a:lstStyle/>
                    <a:p>
                      <a:pPr algn="ctr" fontAlgn="ctr"/>
                      <a:r>
                        <a:rPr lang="pt-BR" sz="1400" b="1" u="none" strike="noStrike" dirty="0">
                          <a:solidFill>
                            <a:schemeClr val="bg1"/>
                          </a:solidFill>
                          <a:effectLst/>
                        </a:rPr>
                        <a:t>Darolutamide + ADT (N=315)</a:t>
                      </a:r>
                      <a:endParaRPr lang="pt-BR" sz="1400"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r>
                        <a:rPr kumimoji="0" lang="en-US" sz="1400" b="1" i="0" u="none" strike="noStrike" kern="1200" cap="none" spc="0" normalizeH="0" baseline="0" noProof="0" dirty="0">
                          <a:ln>
                            <a:noFill/>
                          </a:ln>
                          <a:solidFill>
                            <a:srgbClr val="FFFFFF"/>
                          </a:solidFill>
                          <a:effectLst/>
                          <a:uLnTx/>
                          <a:uFillTx/>
                          <a:latin typeface="+mn-lt"/>
                          <a:cs typeface="+mn-cs"/>
                        </a:rPr>
                        <a:t>Placebo + ADT (N=157)</a:t>
                      </a: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pPr algn="ctr" fontAlgn="ctr"/>
                      <a:r>
                        <a:rPr lang="pt-BR" sz="1400" b="1" u="none" strike="noStrike" dirty="0">
                          <a:solidFill>
                            <a:schemeClr val="bg1"/>
                          </a:solidFill>
                          <a:effectLst/>
                        </a:rPr>
                        <a:t>Darolutamide + ADT (N=315)</a:t>
                      </a:r>
                      <a:endParaRPr lang="pt-BR" sz="1400"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r>
                        <a:rPr kumimoji="0" lang="en-US" sz="1400" b="1" i="0" u="none" strike="noStrike" kern="1200" cap="none" spc="0" normalizeH="0" baseline="0" noProof="0" dirty="0">
                          <a:ln>
                            <a:noFill/>
                          </a:ln>
                          <a:solidFill>
                            <a:srgbClr val="FFFFFF"/>
                          </a:solidFill>
                          <a:effectLst/>
                          <a:uLnTx/>
                          <a:uFillTx/>
                          <a:latin typeface="+mn-lt"/>
                          <a:cs typeface="+mn-cs"/>
                        </a:rPr>
                        <a:t>Placebo + ADT (N=157)</a:t>
                      </a: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vMerge="1">
                  <a:txBody>
                    <a:bodyPr/>
                    <a:lstStyle/>
                    <a:p>
                      <a:pPr algn="ctr" fontAlgn="ct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36685871"/>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Age, median (range), years</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69.0 (43-93)</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69.0 (47-89)</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71.0 (50-87)</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70.0 (45-91)</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70.0 (43-93)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575673908"/>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ECOG PS 0, n (%)</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149 (47.3)</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59 (37.6)</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86 (65.6)</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39 (59.1)</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333 (49.8)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9269409"/>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Gleason score of ≥8 at initial diagnosis, n (%)</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236 (74.9)</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110 (70.1)</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75 (57.3)</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Times New Roman" panose="02020603050405020304" pitchFamily="18" charset="0"/>
                          <a:cs typeface="+mn-cs"/>
                        </a:rPr>
                        <a:t>36 (54.5)</a:t>
                      </a:r>
                      <a:endParaRPr lang="en-US" sz="1200" kern="1200" dirty="0">
                        <a:solidFill>
                          <a:schemeClr val="tx1"/>
                        </a:solidFill>
                        <a:effectLst/>
                        <a:latin typeface="Arial" panose="020B0604020202020204" pitchFamily="34" charset="0"/>
                        <a:ea typeface="Batang" panose="02030600000101010101" pitchFamily="18" charset="-127"/>
                        <a:cs typeface="+mn-cs"/>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457 (68.3)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964009059"/>
                  </a:ext>
                </a:extLst>
              </a:tr>
              <a:tr h="396000">
                <a:tc>
                  <a:txBody>
                    <a:bodyPr/>
                    <a:lstStyle/>
                    <a:p>
                      <a:pPr marL="180340" marR="0">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Metastasis stage at initial diagnosis, n (%) De novo</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245 (77.8)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121 (77.1)</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72 (55.0)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47 (71.2)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485 (72.5)</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0153194"/>
                  </a:ext>
                </a:extLst>
              </a:tr>
              <a:tr h="396000">
                <a:tc>
                  <a:txBody>
                    <a:bodyPr/>
                    <a:lstStyle/>
                    <a:p>
                      <a:pPr marL="180340" marR="0">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Serum PSA level, median (range), ng/mL</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28.9</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27.0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10.9</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15.6</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21.3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1067152863"/>
                  </a:ext>
                </a:extLst>
              </a:tr>
              <a:tr h="396000">
                <a:tc>
                  <a:txBody>
                    <a:bodyPr/>
                    <a:lstStyle/>
                    <a:p>
                      <a:pPr marL="180340" marR="0">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Visceral metastases (centrally assessed), n (%)</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53 (16.8)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27 (17.2)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80 (12.0)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9896340"/>
                  </a:ext>
                </a:extLst>
              </a:tr>
              <a:tr h="396000">
                <a:tc>
                  <a:txBody>
                    <a:bodyPr/>
                    <a:lstStyle/>
                    <a:p>
                      <a:pPr marL="180340" marR="0">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Received  prior local therapy, n (%)</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52 (16.5)</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26 (16.6)</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28 (21.4)</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14 (21.2)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effectLst/>
                          <a:latin typeface="Arial" panose="020B0604020202020204" pitchFamily="34" charset="0"/>
                          <a:ea typeface="Batang" panose="02030600000101010101" pitchFamily="18" charset="-127"/>
                          <a:cs typeface="+mn-cs"/>
                        </a:rPr>
                        <a:t>120 (17.9)</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2465061791"/>
                  </a:ext>
                </a:extLst>
              </a:tr>
            </a:tbl>
          </a:graphicData>
        </a:graphic>
      </p:graphicFrame>
    </p:spTree>
    <p:extLst>
      <p:ext uri="{BB962C8B-B14F-4D97-AF65-F5344CB8AC3E}">
        <p14:creationId xmlns:p14="http://schemas.microsoft.com/office/powerpoint/2010/main" val="10623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6A44-E755-4301-A00E-5B02E97143C5}"/>
              </a:ext>
            </a:extLst>
          </p:cNvPr>
          <p:cNvSpPr>
            <a:spLocks noGrp="1"/>
          </p:cNvSpPr>
          <p:nvPr>
            <p:ph type="title"/>
          </p:nvPr>
        </p:nvSpPr>
        <p:spPr/>
        <p:txBody>
          <a:bodyPr anchor="ctr"/>
          <a:lstStyle/>
          <a:p>
            <a:r>
              <a:rPr lang="en-US" sz="2400" b="1" dirty="0">
                <a:latin typeface="+mn-lt"/>
              </a:rPr>
              <a:t>ARANOTE: </a:t>
            </a:r>
            <a:r>
              <a:rPr lang="en-US" dirty="0" err="1"/>
              <a:t>rPFS</a:t>
            </a:r>
            <a:r>
              <a:rPr lang="en-US" dirty="0"/>
              <a:t> in patients with High Volume (HV) and  Low Volume (LV) disease</a:t>
            </a:r>
            <a:endParaRPr lang="en-US" sz="2400" b="1" dirty="0">
              <a:latin typeface="+mn-lt"/>
            </a:endParaRPr>
          </a:p>
        </p:txBody>
      </p:sp>
      <p:sp>
        <p:nvSpPr>
          <p:cNvPr id="20" name="Footer Placeholder 3">
            <a:extLst>
              <a:ext uri="{FF2B5EF4-FFF2-40B4-BE49-F238E27FC236}">
                <a16:creationId xmlns:a16="http://schemas.microsoft.com/office/drawing/2014/main" id="{AE6FF6E6-5633-EBB2-45D6-85FD465879C2}"/>
              </a:ext>
            </a:extLst>
          </p:cNvPr>
          <p:cNvSpPr>
            <a:spLocks noGrp="1"/>
          </p:cNvSpPr>
          <p:nvPr>
            <p:ph type="ftr" sz="quarter" idx="3"/>
          </p:nvPr>
        </p:nvSpPr>
        <p:spPr/>
        <p:txBody>
          <a:bodyPr/>
          <a:lstStyle/>
          <a:p>
            <a:r>
              <a:rPr lang="en-US" sz="900" dirty="0"/>
              <a:t>ADT, androgen deprivation therapy; CI, confidence interval; HR, hazard ratio; HV, high-volume; LV, low-volume; NR, not reached; </a:t>
            </a:r>
            <a:r>
              <a:rPr lang="en-US" sz="900" dirty="0" err="1"/>
              <a:t>rPFS</a:t>
            </a:r>
            <a:r>
              <a:rPr lang="en-US" sz="900" dirty="0"/>
              <a:t>, radiographic progression-free survival.</a:t>
            </a:r>
          </a:p>
          <a:p>
            <a:endParaRPr lang="en-US" sz="900" dirty="0"/>
          </a:p>
          <a:p>
            <a:r>
              <a:rPr lang="en-US" sz="900" dirty="0"/>
              <a:t> </a:t>
            </a:r>
            <a:r>
              <a:rPr lang="es-ES" sz="900" dirty="0"/>
              <a:t>Saad et al., ASCO GU 2025, </a:t>
            </a:r>
            <a:r>
              <a:rPr lang="es-ES" sz="900" dirty="0" err="1"/>
              <a:t>Abstract</a:t>
            </a:r>
            <a:r>
              <a:rPr lang="es-ES" sz="900" dirty="0"/>
              <a:t> 151. </a:t>
            </a:r>
          </a:p>
        </p:txBody>
      </p:sp>
      <p:sp>
        <p:nvSpPr>
          <p:cNvPr id="22" name="Text Placeholder 21">
            <a:extLst>
              <a:ext uri="{FF2B5EF4-FFF2-40B4-BE49-F238E27FC236}">
                <a16:creationId xmlns:a16="http://schemas.microsoft.com/office/drawing/2014/main" id="{81C49A5D-5F0D-640D-3F62-626D2F1DE5E0}"/>
              </a:ext>
            </a:extLst>
          </p:cNvPr>
          <p:cNvSpPr>
            <a:spLocks noGrp="1"/>
          </p:cNvSpPr>
          <p:nvPr>
            <p:ph type="body" sz="quarter" idx="4294967295"/>
          </p:nvPr>
        </p:nvSpPr>
        <p:spPr>
          <a:xfrm>
            <a:off x="406348" y="1174295"/>
            <a:ext cx="9480550" cy="495300"/>
          </a:xfrm>
        </p:spPr>
        <p:txBody>
          <a:bodyPr/>
          <a:lstStyle>
            <a:lvl1pPr>
              <a:buFontTx/>
              <a:buBlip>
                <a:blip r:embed="rId5"/>
              </a:buBlip>
            </a:lvl1pPr>
            <a:lvl2pPr>
              <a:buFontTx/>
              <a:buBlip>
                <a:blip r:embed="rId5"/>
              </a:buBlip>
            </a:lvl2pPr>
            <a:lvl3pPr>
              <a:buFontTx/>
              <a:buBlip>
                <a:blip r:embed="rId6"/>
              </a:buBlip>
            </a:lvl3pPr>
            <a:lvl4pPr>
              <a:buFontTx/>
              <a:buBlip>
                <a:blip r:embed="rId7"/>
              </a:buBlip>
            </a:lvl4pPr>
            <a:lvl5pPr>
              <a:buFontTx/>
              <a:buBlip>
                <a:blip r:embed="rId8"/>
              </a:buBlip>
            </a:lvl5pPr>
            <a:lvl6pPr>
              <a:buFontTx/>
              <a:buBlip>
                <a:blip r:embed="rId8"/>
              </a:buBlip>
            </a:lvl6pPr>
            <a:lvl7pPr>
              <a:buFontTx/>
              <a:buBlip>
                <a:blip r:embed="rId8"/>
              </a:buBlip>
            </a:lvl7pPr>
            <a:lvl8pPr>
              <a:buFontTx/>
              <a:buBlip>
                <a:blip r:embed="rId8"/>
              </a:buBlip>
            </a:lvl8pPr>
            <a:lvl9pPr>
              <a:buFontTx/>
              <a:buBlip>
                <a:blip r:embed="rId8"/>
              </a:buBlip>
            </a:lvl9pPr>
          </a:lstStyle>
          <a:p>
            <a:pPr lvl="2"/>
            <a:r>
              <a:rPr lang="en-GB" sz="1400" dirty="0" err="1">
                <a:latin typeface="+mn-lt"/>
              </a:rPr>
              <a:t>Darolutamide</a:t>
            </a:r>
            <a:r>
              <a:rPr lang="en-GB" sz="1400" dirty="0">
                <a:latin typeface="+mn-lt"/>
              </a:rPr>
              <a:t> + ADT reduced the risk of radiological progression or death by 40% in the HV subgroup and 70% in the LV subgroup</a:t>
            </a:r>
          </a:p>
          <a:p>
            <a:pPr lvl="1"/>
            <a:endParaRPr lang="en-GB" sz="1400" dirty="0">
              <a:latin typeface="+mn-lt"/>
            </a:endParaRPr>
          </a:p>
        </p:txBody>
      </p:sp>
      <p:sp>
        <p:nvSpPr>
          <p:cNvPr id="2" name="Textfeld 5">
            <a:extLst>
              <a:ext uri="{FF2B5EF4-FFF2-40B4-BE49-F238E27FC236}">
                <a16:creationId xmlns:a16="http://schemas.microsoft.com/office/drawing/2014/main" id="{AEB2AF14-4470-7578-A39B-C336DA2E9626}"/>
              </a:ext>
            </a:extLst>
          </p:cNvPr>
          <p:cNvSpPr txBox="1"/>
          <p:nvPr>
            <p:custDataLst>
              <p:tags r:id="rId1"/>
            </p:custDataLst>
          </p:nvPr>
        </p:nvSpPr>
        <p:spPr bwMode="gray">
          <a:xfrm>
            <a:off x="2480642" y="1803645"/>
            <a:ext cx="2545279" cy="307777"/>
          </a:xfrm>
          <a:prstGeom prst="rect">
            <a:avLst/>
          </a:prstGeom>
          <a:noFill/>
        </p:spPr>
        <p:txBody>
          <a:bodyPr wrap="square">
            <a:spAutoFit/>
          </a:bodyPr>
          <a:lstStyle/>
          <a:p>
            <a:pPr algn="ctr"/>
            <a:r>
              <a:rPr lang="de-DE" sz="1400" dirty="0">
                <a:effectLst/>
              </a:rPr>
              <a:t>rPFS in patients with </a:t>
            </a:r>
            <a:r>
              <a:rPr lang="de-DE" sz="1400" b="1" dirty="0">
                <a:effectLst/>
              </a:rPr>
              <a:t>HV</a:t>
            </a:r>
          </a:p>
        </p:txBody>
      </p:sp>
      <p:sp>
        <p:nvSpPr>
          <p:cNvPr id="4" name="Textfeld 5">
            <a:extLst>
              <a:ext uri="{FF2B5EF4-FFF2-40B4-BE49-F238E27FC236}">
                <a16:creationId xmlns:a16="http://schemas.microsoft.com/office/drawing/2014/main" id="{4D6951BD-A043-B22C-F31B-123200674304}"/>
              </a:ext>
            </a:extLst>
          </p:cNvPr>
          <p:cNvSpPr txBox="1"/>
          <p:nvPr>
            <p:custDataLst>
              <p:tags r:id="rId2"/>
            </p:custDataLst>
          </p:nvPr>
        </p:nvSpPr>
        <p:spPr bwMode="gray">
          <a:xfrm>
            <a:off x="7233975" y="1803645"/>
            <a:ext cx="2545279" cy="307777"/>
          </a:xfrm>
          <a:prstGeom prst="rect">
            <a:avLst/>
          </a:prstGeom>
          <a:noFill/>
        </p:spPr>
        <p:txBody>
          <a:bodyPr wrap="square">
            <a:spAutoFit/>
          </a:bodyPr>
          <a:lstStyle/>
          <a:p>
            <a:pPr algn="ctr"/>
            <a:r>
              <a:rPr lang="de-DE" sz="1400" dirty="0">
                <a:effectLst/>
              </a:rPr>
              <a:t>rPFS in patients with </a:t>
            </a:r>
            <a:r>
              <a:rPr lang="de-DE" sz="1400" b="1" dirty="0"/>
              <a:t>L</a:t>
            </a:r>
            <a:r>
              <a:rPr lang="de-DE" sz="1400" b="1" dirty="0">
                <a:effectLst/>
              </a:rPr>
              <a:t>V</a:t>
            </a:r>
          </a:p>
        </p:txBody>
      </p:sp>
      <p:grpSp>
        <p:nvGrpSpPr>
          <p:cNvPr id="61" name="Gruppieren 10">
            <a:extLst>
              <a:ext uri="{FF2B5EF4-FFF2-40B4-BE49-F238E27FC236}">
                <a16:creationId xmlns:a16="http://schemas.microsoft.com/office/drawing/2014/main" id="{705CA41E-C858-029B-26DF-AB4FB4BD99AD}"/>
              </a:ext>
            </a:extLst>
          </p:cNvPr>
          <p:cNvGrpSpPr/>
          <p:nvPr/>
        </p:nvGrpSpPr>
        <p:grpSpPr>
          <a:xfrm>
            <a:off x="1283415" y="2038118"/>
            <a:ext cx="4754478" cy="3535255"/>
            <a:chOff x="676832" y="2015833"/>
            <a:chExt cx="4754478" cy="3535255"/>
          </a:xfrm>
        </p:grpSpPr>
        <p:pic>
          <p:nvPicPr>
            <p:cNvPr id="62" name="Grafik 103" descr="Ein Bild, das Karte, Screenshot, Text enthält.&#10;&#10;KI-generierte Inhalte können fehlerhaft sein.">
              <a:extLst>
                <a:ext uri="{FF2B5EF4-FFF2-40B4-BE49-F238E27FC236}">
                  <a16:creationId xmlns:a16="http://schemas.microsoft.com/office/drawing/2014/main" id="{A0B8E373-AEC5-A463-C986-6461F0201C4A}"/>
                </a:ext>
              </a:extLst>
            </p:cNvPr>
            <p:cNvPicPr>
              <a:picLocks noChangeAspect="1"/>
            </p:cNvPicPr>
            <p:nvPr/>
          </p:nvPicPr>
          <p:blipFill>
            <a:blip r:embed="rId9">
              <a:extLst>
                <a:ext uri="{28A0092B-C50C-407E-A947-70E740481C1C}">
                  <a14:useLocalDpi xmlns:a14="http://schemas.microsoft.com/office/drawing/2010/main" val="0"/>
                </a:ext>
              </a:extLst>
            </a:blip>
            <a:srcRect r="37274"/>
            <a:stretch/>
          </p:blipFill>
          <p:spPr>
            <a:xfrm>
              <a:off x="679869" y="2015833"/>
              <a:ext cx="4236722" cy="3410802"/>
            </a:xfrm>
            <a:prstGeom prst="rect">
              <a:avLst/>
            </a:prstGeom>
          </p:spPr>
        </p:pic>
        <p:sp>
          <p:nvSpPr>
            <p:cNvPr id="64" name="TextBox 57">
              <a:extLst>
                <a:ext uri="{FF2B5EF4-FFF2-40B4-BE49-F238E27FC236}">
                  <a16:creationId xmlns:a16="http://schemas.microsoft.com/office/drawing/2014/main" id="{A4824B5C-0CAA-7718-FA0D-BE3EFFBE9AE6}"/>
                </a:ext>
              </a:extLst>
            </p:cNvPr>
            <p:cNvSpPr txBox="1"/>
            <p:nvPr/>
          </p:nvSpPr>
          <p:spPr>
            <a:xfrm rot="16200000">
              <a:off x="-171669" y="3787376"/>
              <a:ext cx="1850889"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7787B"/>
                  </a:solidFill>
                  <a:effectLst/>
                  <a:uLnTx/>
                  <a:uFillTx/>
                  <a:latin typeface="Arial"/>
                  <a:cs typeface="Arial"/>
                </a:rPr>
                <a:t>Probability of  rPFS</a:t>
              </a:r>
            </a:p>
          </p:txBody>
        </p:sp>
        <p:sp>
          <p:nvSpPr>
            <p:cNvPr id="65" name="TextBox 57">
              <a:extLst>
                <a:ext uri="{FF2B5EF4-FFF2-40B4-BE49-F238E27FC236}">
                  <a16:creationId xmlns:a16="http://schemas.microsoft.com/office/drawing/2014/main" id="{54A58BEC-454A-7293-38BC-D6421877750D}"/>
                </a:ext>
              </a:extLst>
            </p:cNvPr>
            <p:cNvSpPr txBox="1"/>
            <p:nvPr/>
          </p:nvSpPr>
          <p:spPr>
            <a:xfrm>
              <a:off x="1311927" y="5397200"/>
              <a:ext cx="3021623"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months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66" name="TextBox 180">
              <a:extLst>
                <a:ext uri="{FF2B5EF4-FFF2-40B4-BE49-F238E27FC236}">
                  <a16:creationId xmlns:a16="http://schemas.microsoft.com/office/drawing/2014/main" id="{ED122F58-9C86-352E-2FC3-EDEC87E74A07}"/>
                </a:ext>
              </a:extLst>
            </p:cNvPr>
            <p:cNvSpPr txBox="1">
              <a:spLocks noChangeArrowheads="1"/>
            </p:cNvSpPr>
            <p:nvPr/>
          </p:nvSpPr>
          <p:spPr bwMode="auto">
            <a:xfrm flipH="1">
              <a:off x="3818072" y="2986968"/>
              <a:ext cx="1613238" cy="626701"/>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Darolutamide + ADT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Median: 30,2 </a:t>
              </a:r>
              <a:r>
                <a:rPr lang="it-IT" sz="1200" b="1" dirty="0">
                  <a:solidFill>
                    <a:srgbClr val="0091DF"/>
                  </a:solidFill>
                </a:rPr>
                <a:t>months</a:t>
              </a:r>
              <a:r>
                <a:rPr kumimoji="0" lang="it-IT" sz="1200" b="1" i="0" u="none" strike="noStrike" kern="1200" cap="none" spc="0" normalizeH="0" baseline="0" noProof="0" dirty="0">
                  <a:ln>
                    <a:noFill/>
                  </a:ln>
                  <a:solidFill>
                    <a:srgbClr val="0091DF"/>
                  </a:solidFill>
                  <a:effectLst/>
                  <a:uLnTx/>
                  <a:uFillTx/>
                  <a:latin typeface="Arial" pitchFamily="34" charset="0"/>
                </a:rPr>
                <a:t> (28,8</a:t>
              </a:r>
              <a:r>
                <a:rPr kumimoji="0" lang="pl-PL" sz="1200" b="1" i="0" u="none" strike="noStrike" kern="1200" cap="none" spc="0" normalizeH="0" baseline="0" noProof="0" dirty="0">
                  <a:ln>
                    <a:noFill/>
                  </a:ln>
                  <a:solidFill>
                    <a:srgbClr val="0091DF"/>
                  </a:solidFill>
                  <a:effectLst/>
                  <a:uLnTx/>
                  <a:uFillTx/>
                  <a:latin typeface="Arial" pitchFamily="34" charset="0"/>
                </a:rPr>
                <a:t>–</a:t>
              </a:r>
              <a:r>
                <a:rPr kumimoji="0" lang="it-IT" sz="1200" b="1" i="0" u="none" strike="noStrike" kern="1200" cap="none" spc="0" normalizeH="0" baseline="0" noProof="0" dirty="0">
                  <a:ln>
                    <a:noFill/>
                  </a:ln>
                  <a:solidFill>
                    <a:srgbClr val="0091DF"/>
                  </a:solidFill>
                  <a:effectLst/>
                  <a:uLnTx/>
                  <a:uFillTx/>
                  <a:latin typeface="Arial" pitchFamily="34" charset="0"/>
                </a:rPr>
                <a:t>NR)</a:t>
              </a:r>
            </a:p>
          </p:txBody>
        </p:sp>
        <p:sp>
          <p:nvSpPr>
            <p:cNvPr id="67" name="TextBox 180">
              <a:extLst>
                <a:ext uri="{FF2B5EF4-FFF2-40B4-BE49-F238E27FC236}">
                  <a16:creationId xmlns:a16="http://schemas.microsoft.com/office/drawing/2014/main" id="{5312FCF8-9955-3E65-028E-A40D1DD888DF}"/>
                </a:ext>
              </a:extLst>
            </p:cNvPr>
            <p:cNvSpPr txBox="1">
              <a:spLocks noChangeArrowheads="1"/>
            </p:cNvSpPr>
            <p:nvPr/>
          </p:nvSpPr>
          <p:spPr bwMode="auto">
            <a:xfrm flipH="1">
              <a:off x="3146699" y="4075500"/>
              <a:ext cx="1627504" cy="626701"/>
            </a:xfrm>
            <a:prstGeom prst="rect">
              <a:avLst/>
            </a:prstGeom>
            <a:solidFill>
              <a:srgbClr val="FFFFFF"/>
            </a:solidFill>
            <a:ln w="12700">
              <a:solidFill>
                <a:srgbClr val="77787B"/>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Median 19,2 </a:t>
              </a:r>
              <a:r>
                <a:rPr lang="pt-BR" sz="1200" b="1" dirty="0">
                  <a:solidFill>
                    <a:srgbClr val="77787B"/>
                  </a:solidFill>
                </a:rPr>
                <a:t>months</a:t>
              </a:r>
              <a:r>
                <a:rPr kumimoji="0" lang="pt-BR" sz="1200" b="1" i="0" u="none" strike="noStrike" kern="1200" cap="none" spc="0" normalizeH="0" baseline="0" noProof="0" dirty="0">
                  <a:ln>
                    <a:noFill/>
                  </a:ln>
                  <a:solidFill>
                    <a:srgbClr val="77787B"/>
                  </a:solidFill>
                  <a:effectLst/>
                  <a:uLnTx/>
                  <a:uFillTx/>
                  <a:latin typeface="Arial" pitchFamily="34" charset="0"/>
                </a:rPr>
                <a:t> (16,1</a:t>
              </a:r>
              <a:r>
                <a:rPr kumimoji="0" lang="pl-PL" sz="1200" b="1" i="0" u="none" strike="noStrike" kern="1200" cap="none" spc="0" normalizeH="0" baseline="0" noProof="0" dirty="0">
                  <a:ln>
                    <a:noFill/>
                  </a:ln>
                  <a:solidFill>
                    <a:srgbClr val="77787B"/>
                  </a:solidFill>
                  <a:effectLst/>
                  <a:uLnTx/>
                  <a:uFillTx/>
                  <a:latin typeface="Arial" pitchFamily="34" charset="0"/>
                </a:rPr>
                <a:t>–</a:t>
              </a:r>
              <a:r>
                <a:rPr kumimoji="0" lang="pt-BR" sz="1200" b="1" i="0" u="none" strike="noStrike" kern="1200" cap="none" spc="0" normalizeH="0" baseline="0" noProof="0" dirty="0">
                  <a:ln>
                    <a:noFill/>
                  </a:ln>
                  <a:solidFill>
                    <a:srgbClr val="77787B"/>
                  </a:solidFill>
                  <a:effectLst/>
                  <a:uLnTx/>
                  <a:uFillTx/>
                  <a:latin typeface="Arial" pitchFamily="34" charset="0"/>
                </a:rPr>
                <a:t>26,0)</a:t>
              </a:r>
            </a:p>
          </p:txBody>
        </p:sp>
        <p:sp>
          <p:nvSpPr>
            <p:cNvPr id="68" name="TextBox 180">
              <a:extLst>
                <a:ext uri="{FF2B5EF4-FFF2-40B4-BE49-F238E27FC236}">
                  <a16:creationId xmlns:a16="http://schemas.microsoft.com/office/drawing/2014/main" id="{0F3B7AD4-7755-3A96-D64A-F38CCEB36230}"/>
                </a:ext>
              </a:extLst>
            </p:cNvPr>
            <p:cNvSpPr txBox="1">
              <a:spLocks noChangeArrowheads="1"/>
            </p:cNvSpPr>
            <p:nvPr/>
          </p:nvSpPr>
          <p:spPr bwMode="auto">
            <a:xfrm flipH="1">
              <a:off x="1238104" y="4630136"/>
              <a:ext cx="1396404" cy="411257"/>
            </a:xfrm>
            <a:prstGeom prst="rect">
              <a:avLst/>
            </a:prstGeom>
            <a:noFill/>
            <a:ln w="12700">
              <a:solidFill>
                <a:srgbClr val="10384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60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l-PL" sz="1100" b="1" i="0" u="none" strike="noStrike" kern="1200" cap="none" spc="0" normalizeH="0" baseline="0" noProof="0" dirty="0">
                  <a:ln>
                    <a:noFill/>
                  </a:ln>
                  <a:solidFill>
                    <a:srgbClr val="10384F"/>
                  </a:solidFill>
                  <a:effectLst/>
                  <a:uLnTx/>
                  <a:uFillTx/>
                  <a:latin typeface="Arial" pitchFamily="34" charset="0"/>
                </a:rPr>
                <a:t>(95% </a:t>
              </a:r>
              <a:r>
                <a:rPr kumimoji="0" lang="de-CH" sz="1100" b="1" i="0" u="none" strike="noStrike" kern="1200" cap="none" spc="0" normalizeH="0" baseline="0" noProof="0" dirty="0">
                  <a:ln>
                    <a:noFill/>
                  </a:ln>
                  <a:solidFill>
                    <a:srgbClr val="10384F"/>
                  </a:solidFill>
                  <a:effectLst/>
                  <a:uLnTx/>
                  <a:uFillTx/>
                  <a:latin typeface="Arial" pitchFamily="34" charset="0"/>
                </a:rPr>
                <a:t>C</a:t>
              </a:r>
              <a:r>
                <a:rPr kumimoji="0" lang="pl-PL" sz="1100" b="1" i="0" u="none" strike="noStrike" kern="1200" cap="none" spc="0" normalizeH="0" baseline="0" noProof="0" dirty="0">
                  <a:ln>
                    <a:noFill/>
                  </a:ln>
                  <a:solidFill>
                    <a:srgbClr val="10384F"/>
                  </a:solidFill>
                  <a:effectLst/>
                  <a:uLnTx/>
                  <a:uFillTx/>
                  <a:latin typeface="Arial" pitchFamily="34" charset="0"/>
                </a:rPr>
                <a:t>I: 0,</a:t>
              </a:r>
              <a:r>
                <a:rPr kumimoji="0" lang="de-DE" sz="1100" b="1" i="0" u="none" strike="noStrike" kern="1200" cap="none" spc="0" normalizeH="0" baseline="0" noProof="0" dirty="0">
                  <a:ln>
                    <a:noFill/>
                  </a:ln>
                  <a:solidFill>
                    <a:srgbClr val="10384F"/>
                  </a:solidFill>
                  <a:effectLst/>
                  <a:uLnTx/>
                  <a:uFillTx/>
                  <a:latin typeface="Arial" pitchFamily="34" charset="0"/>
                </a:rPr>
                <a:t>44</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80</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grpSp>
      <p:grpSp>
        <p:nvGrpSpPr>
          <p:cNvPr id="69" name="Gruppieren 18">
            <a:extLst>
              <a:ext uri="{FF2B5EF4-FFF2-40B4-BE49-F238E27FC236}">
                <a16:creationId xmlns:a16="http://schemas.microsoft.com/office/drawing/2014/main" id="{E211A191-9F1C-8D7A-EA81-8F248165BAA3}"/>
              </a:ext>
            </a:extLst>
          </p:cNvPr>
          <p:cNvGrpSpPr/>
          <p:nvPr/>
        </p:nvGrpSpPr>
        <p:grpSpPr>
          <a:xfrm>
            <a:off x="6295187" y="2123748"/>
            <a:ext cx="4834879" cy="3449625"/>
            <a:chOff x="5688604" y="2101463"/>
            <a:chExt cx="4834879" cy="3449625"/>
          </a:xfrm>
        </p:grpSpPr>
        <p:pic>
          <p:nvPicPr>
            <p:cNvPr id="70" name="Grafik 11" descr="Ein Bild, das Screenshot, Text, Reihe, Diagramm enthält.&#10;&#10;KI-generierte Inhalte können fehlerhaft sein.">
              <a:extLst>
                <a:ext uri="{FF2B5EF4-FFF2-40B4-BE49-F238E27FC236}">
                  <a16:creationId xmlns:a16="http://schemas.microsoft.com/office/drawing/2014/main" id="{10CC0F41-7453-8B90-ACF8-56895539D783}"/>
                </a:ext>
              </a:extLst>
            </p:cNvPr>
            <p:cNvPicPr>
              <a:picLocks noChangeAspect="1"/>
            </p:cNvPicPr>
            <p:nvPr/>
          </p:nvPicPr>
          <p:blipFill>
            <a:blip r:embed="rId10">
              <a:extLst>
                <a:ext uri="{28A0092B-C50C-407E-A947-70E740481C1C}">
                  <a14:useLocalDpi xmlns:a14="http://schemas.microsoft.com/office/drawing/2010/main" val="0"/>
                </a:ext>
              </a:extLst>
            </a:blip>
            <a:srcRect r="6566"/>
            <a:stretch/>
          </p:blipFill>
          <p:spPr>
            <a:xfrm>
              <a:off x="5913288" y="2101463"/>
              <a:ext cx="3551634" cy="3259183"/>
            </a:xfrm>
            <a:prstGeom prst="rect">
              <a:avLst/>
            </a:prstGeom>
          </p:spPr>
        </p:pic>
        <p:sp>
          <p:nvSpPr>
            <p:cNvPr id="72" name="TextBox 57">
              <a:extLst>
                <a:ext uri="{FF2B5EF4-FFF2-40B4-BE49-F238E27FC236}">
                  <a16:creationId xmlns:a16="http://schemas.microsoft.com/office/drawing/2014/main" id="{566DE9B6-5525-B6AB-38BB-AC8C6D358575}"/>
                </a:ext>
              </a:extLst>
            </p:cNvPr>
            <p:cNvSpPr txBox="1"/>
            <p:nvPr/>
          </p:nvSpPr>
          <p:spPr>
            <a:xfrm rot="16200000">
              <a:off x="4840103" y="3740241"/>
              <a:ext cx="1850889"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7787B"/>
                  </a:solidFill>
                  <a:effectLst/>
                  <a:uLnTx/>
                  <a:uFillTx/>
                  <a:latin typeface="Arial"/>
                  <a:cs typeface="Arial"/>
                </a:rPr>
                <a:t>Probability of  rPFS</a:t>
              </a:r>
            </a:p>
          </p:txBody>
        </p:sp>
        <p:sp>
          <p:nvSpPr>
            <p:cNvPr id="73" name="TextBox 57">
              <a:extLst>
                <a:ext uri="{FF2B5EF4-FFF2-40B4-BE49-F238E27FC236}">
                  <a16:creationId xmlns:a16="http://schemas.microsoft.com/office/drawing/2014/main" id="{641A37CD-F709-FCB6-5E1E-C0C19DA618ED}"/>
                </a:ext>
              </a:extLst>
            </p:cNvPr>
            <p:cNvSpPr txBox="1"/>
            <p:nvPr/>
          </p:nvSpPr>
          <p:spPr>
            <a:xfrm>
              <a:off x="6392509" y="5397200"/>
              <a:ext cx="3021623"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months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74" name="TextBox 180">
              <a:extLst>
                <a:ext uri="{FF2B5EF4-FFF2-40B4-BE49-F238E27FC236}">
                  <a16:creationId xmlns:a16="http://schemas.microsoft.com/office/drawing/2014/main" id="{2063F3C1-DBEC-8C19-B936-DDE34010542E}"/>
                </a:ext>
              </a:extLst>
            </p:cNvPr>
            <p:cNvSpPr txBox="1">
              <a:spLocks noChangeArrowheads="1"/>
            </p:cNvSpPr>
            <p:nvPr/>
          </p:nvSpPr>
          <p:spPr bwMode="auto">
            <a:xfrm flipH="1">
              <a:off x="8855634" y="2657351"/>
              <a:ext cx="1667849" cy="442035"/>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Darolutamide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0091DF"/>
                  </a:solidFill>
                  <a:effectLst/>
                  <a:uLnTx/>
                  <a:uFillTx/>
                  <a:latin typeface="Arial" pitchFamily="34" charset="0"/>
                </a:rPr>
                <a:t>Median</a:t>
              </a:r>
              <a:r>
                <a:rPr kumimoji="0" lang="it-IT" sz="1200" b="1" i="0" u="none" strike="noStrike" kern="1200" cap="none" spc="0" normalizeH="0" baseline="0" noProof="0" dirty="0">
                  <a:ln>
                    <a:noFill/>
                  </a:ln>
                  <a:solidFill>
                    <a:srgbClr val="0091DF"/>
                  </a:solidFill>
                  <a:effectLst/>
                  <a:uLnTx/>
                  <a:uFillTx/>
                  <a:latin typeface="Arial" pitchFamily="34" charset="0"/>
                </a:rPr>
                <a:t> NR (NR</a:t>
              </a:r>
              <a:r>
                <a:rPr kumimoji="0" lang="pl-PL" sz="1200" b="1" i="0" u="none" strike="noStrike" kern="1200" cap="none" spc="0" normalizeH="0" baseline="0" noProof="0" dirty="0">
                  <a:ln>
                    <a:noFill/>
                  </a:ln>
                  <a:solidFill>
                    <a:srgbClr val="0091DF"/>
                  </a:solidFill>
                  <a:effectLst/>
                  <a:uLnTx/>
                  <a:uFillTx/>
                  <a:latin typeface="Arial" pitchFamily="34" charset="0"/>
                </a:rPr>
                <a:t>–</a:t>
              </a:r>
              <a:r>
                <a:rPr kumimoji="0" lang="it-IT" sz="1200" b="1" i="0" u="none" strike="noStrike" kern="1200" cap="none" spc="0" normalizeH="0" baseline="0" noProof="0" dirty="0">
                  <a:ln>
                    <a:noFill/>
                  </a:ln>
                  <a:solidFill>
                    <a:srgbClr val="0091DF"/>
                  </a:solidFill>
                  <a:effectLst/>
                  <a:uLnTx/>
                  <a:uFillTx/>
                  <a:latin typeface="Arial" pitchFamily="34" charset="0"/>
                </a:rPr>
                <a:t>NR)</a:t>
              </a:r>
            </a:p>
          </p:txBody>
        </p:sp>
        <p:sp>
          <p:nvSpPr>
            <p:cNvPr id="75" name="TextBox 180">
              <a:extLst>
                <a:ext uri="{FF2B5EF4-FFF2-40B4-BE49-F238E27FC236}">
                  <a16:creationId xmlns:a16="http://schemas.microsoft.com/office/drawing/2014/main" id="{B3BE337B-EEAD-A884-0BCE-5E98536E1E8B}"/>
                </a:ext>
              </a:extLst>
            </p:cNvPr>
            <p:cNvSpPr txBox="1">
              <a:spLocks noChangeArrowheads="1"/>
            </p:cNvSpPr>
            <p:nvPr/>
          </p:nvSpPr>
          <p:spPr bwMode="auto">
            <a:xfrm flipH="1">
              <a:off x="8675164" y="3380355"/>
              <a:ext cx="1667102" cy="442035"/>
            </a:xfrm>
            <a:prstGeom prst="rect">
              <a:avLst/>
            </a:prstGeom>
            <a:solidFill>
              <a:srgbClr val="FFFFFF"/>
            </a:solidFill>
            <a:ln w="12700">
              <a:solidFill>
                <a:srgbClr val="77787B"/>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Median NR (25,0</a:t>
              </a:r>
              <a:r>
                <a:rPr kumimoji="0" lang="pl-PL" sz="1200" b="1" i="0" u="none" strike="noStrike" kern="1200" cap="none" spc="0" normalizeH="0" baseline="0" noProof="0" dirty="0">
                  <a:ln>
                    <a:noFill/>
                  </a:ln>
                  <a:solidFill>
                    <a:srgbClr val="77787B"/>
                  </a:solidFill>
                  <a:effectLst/>
                  <a:uLnTx/>
                  <a:uFillTx/>
                  <a:latin typeface="Arial" pitchFamily="34" charset="0"/>
                </a:rPr>
                <a:t>–</a:t>
              </a:r>
              <a:r>
                <a:rPr kumimoji="0" lang="pt-BR" sz="1200" b="1" i="0" u="none" strike="noStrike" kern="1200" cap="none" spc="0" normalizeH="0" baseline="0" noProof="0" dirty="0">
                  <a:ln>
                    <a:noFill/>
                  </a:ln>
                  <a:solidFill>
                    <a:srgbClr val="77787B"/>
                  </a:solidFill>
                  <a:effectLst/>
                  <a:uLnTx/>
                  <a:uFillTx/>
                  <a:latin typeface="Arial" pitchFamily="34" charset="0"/>
                </a:rPr>
                <a:t>NR)</a:t>
              </a:r>
            </a:p>
          </p:txBody>
        </p:sp>
        <p:sp>
          <p:nvSpPr>
            <p:cNvPr id="76" name="TextBox 180">
              <a:extLst>
                <a:ext uri="{FF2B5EF4-FFF2-40B4-BE49-F238E27FC236}">
                  <a16:creationId xmlns:a16="http://schemas.microsoft.com/office/drawing/2014/main" id="{1A279767-707D-E8B3-FCC2-08B6D4943714}"/>
                </a:ext>
              </a:extLst>
            </p:cNvPr>
            <p:cNvSpPr txBox="1">
              <a:spLocks noChangeArrowheads="1"/>
            </p:cNvSpPr>
            <p:nvPr/>
          </p:nvSpPr>
          <p:spPr bwMode="auto">
            <a:xfrm flipH="1">
              <a:off x="6260752" y="4630136"/>
              <a:ext cx="1396403" cy="411257"/>
            </a:xfrm>
            <a:prstGeom prst="rect">
              <a:avLst/>
            </a:prstGeom>
            <a:noFill/>
            <a:ln w="12700">
              <a:solidFill>
                <a:srgbClr val="10384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30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l-PL" sz="1100" b="1" i="0" u="none" strike="noStrike" kern="1200" cap="none" spc="0" normalizeH="0" baseline="0" noProof="0" dirty="0">
                  <a:ln>
                    <a:noFill/>
                  </a:ln>
                  <a:solidFill>
                    <a:srgbClr val="10384F"/>
                  </a:solidFill>
                  <a:effectLst/>
                  <a:uLnTx/>
                  <a:uFillTx/>
                  <a:latin typeface="Arial" pitchFamily="34" charset="0"/>
                </a:rPr>
                <a:t>(95% </a:t>
              </a:r>
              <a:r>
                <a:rPr kumimoji="0" lang="de-CH" sz="1100" b="1" i="0" u="none" strike="noStrike" kern="1200" cap="none" spc="0" normalizeH="0" baseline="0" noProof="0" dirty="0">
                  <a:ln>
                    <a:noFill/>
                  </a:ln>
                  <a:solidFill>
                    <a:srgbClr val="10384F"/>
                  </a:solidFill>
                  <a:effectLst/>
                  <a:uLnTx/>
                  <a:uFillTx/>
                  <a:latin typeface="Arial" pitchFamily="34" charset="0"/>
                </a:rPr>
                <a:t>C</a:t>
              </a:r>
              <a:r>
                <a:rPr kumimoji="0" lang="pl-PL" sz="1100" b="1" i="0" u="none" strike="noStrike" kern="1200" cap="none" spc="0" normalizeH="0" baseline="0" noProof="0" dirty="0">
                  <a:ln>
                    <a:noFill/>
                  </a:ln>
                  <a:solidFill>
                    <a:srgbClr val="10384F"/>
                  </a:solidFill>
                  <a:effectLst/>
                  <a:uLnTx/>
                  <a:uFillTx/>
                  <a:latin typeface="Arial" pitchFamily="34" charset="0"/>
                </a:rPr>
                <a:t>I: 0,</a:t>
              </a:r>
              <a:r>
                <a:rPr kumimoji="0" lang="de-DE" sz="1100" b="1" i="0" u="none" strike="noStrike" kern="1200" cap="none" spc="0" normalizeH="0" baseline="0" noProof="0" dirty="0">
                  <a:ln>
                    <a:noFill/>
                  </a:ln>
                  <a:solidFill>
                    <a:srgbClr val="10384F"/>
                  </a:solidFill>
                  <a:effectLst/>
                  <a:uLnTx/>
                  <a:uFillTx/>
                  <a:latin typeface="Arial" pitchFamily="34" charset="0"/>
                </a:rPr>
                <a:t>15</a:t>
              </a:r>
              <a:r>
                <a:rPr kumimoji="0" lang="pl-PL" sz="1100" b="1" i="0" u="none" strike="noStrike" kern="1200" cap="none" spc="0" normalizeH="0" baseline="0" noProof="0" dirty="0">
                  <a:ln>
                    <a:noFill/>
                  </a:ln>
                  <a:solidFill>
                    <a:srgbClr val="10384F"/>
                  </a:solidFill>
                  <a:effectLst/>
                  <a:uLnTx/>
                  <a:uFillTx/>
                  <a:latin typeface="Arial" pitchFamily="34" charset="0"/>
                </a:rPr>
                <a:t>–</a:t>
              </a:r>
              <a:r>
                <a:rPr kumimoji="0" lang="de-DE" sz="1100" b="1" i="0" u="none" strike="noStrike" kern="1200" cap="none" spc="0" normalizeH="0" baseline="0" noProof="0" dirty="0">
                  <a:ln>
                    <a:noFill/>
                  </a:ln>
                  <a:solidFill>
                    <a:srgbClr val="10384F"/>
                  </a:solidFill>
                  <a:effectLst/>
                  <a:uLnTx/>
                  <a:uFillTx/>
                  <a:latin typeface="Arial" pitchFamily="34" charset="0"/>
                </a:rPr>
                <a:t>0,60</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grpSp>
      <p:grpSp>
        <p:nvGrpSpPr>
          <p:cNvPr id="77" name="Gruppieren 19">
            <a:extLst>
              <a:ext uri="{FF2B5EF4-FFF2-40B4-BE49-F238E27FC236}">
                <a16:creationId xmlns:a16="http://schemas.microsoft.com/office/drawing/2014/main" id="{852198B8-6C40-A297-69A4-40FE5F354263}"/>
              </a:ext>
            </a:extLst>
          </p:cNvPr>
          <p:cNvGrpSpPr/>
          <p:nvPr/>
        </p:nvGrpSpPr>
        <p:grpSpPr>
          <a:xfrm>
            <a:off x="899928" y="5506345"/>
            <a:ext cx="4281024" cy="666873"/>
            <a:chOff x="293345" y="5484060"/>
            <a:chExt cx="4281024" cy="666873"/>
          </a:xfrm>
        </p:grpSpPr>
        <p:sp>
          <p:nvSpPr>
            <p:cNvPr id="78" name="Line 30">
              <a:extLst>
                <a:ext uri="{FF2B5EF4-FFF2-40B4-BE49-F238E27FC236}">
                  <a16:creationId xmlns:a16="http://schemas.microsoft.com/office/drawing/2014/main" id="{7B98ECBA-60BD-6AD5-E545-997181A068A6}"/>
                </a:ext>
              </a:extLst>
            </p:cNvPr>
            <p:cNvSpPr>
              <a:spLocks noChangeShapeType="1"/>
            </p:cNvSpPr>
            <p:nvPr/>
          </p:nvSpPr>
          <p:spPr bwMode="auto">
            <a:xfrm>
              <a:off x="1046519" y="5704087"/>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79" name="Line 31">
              <a:extLst>
                <a:ext uri="{FF2B5EF4-FFF2-40B4-BE49-F238E27FC236}">
                  <a16:creationId xmlns:a16="http://schemas.microsoft.com/office/drawing/2014/main" id="{0A8C723E-232A-8708-294F-BEA96D57DACB}"/>
                </a:ext>
              </a:extLst>
            </p:cNvPr>
            <p:cNvSpPr>
              <a:spLocks noChangeShapeType="1"/>
            </p:cNvSpPr>
            <p:nvPr/>
          </p:nvSpPr>
          <p:spPr bwMode="auto">
            <a:xfrm>
              <a:off x="1046519" y="6150933"/>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80" name="TextBox 75">
              <a:extLst>
                <a:ext uri="{FF2B5EF4-FFF2-40B4-BE49-F238E27FC236}">
                  <a16:creationId xmlns:a16="http://schemas.microsoft.com/office/drawing/2014/main" id="{2896E5C4-DF0B-271F-345B-51777066E42F}"/>
                </a:ext>
              </a:extLst>
            </p:cNvPr>
            <p:cNvSpPr txBox="1"/>
            <p:nvPr/>
          </p:nvSpPr>
          <p:spPr>
            <a:xfrm>
              <a:off x="293345" y="5779365"/>
              <a:ext cx="737089"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Darolutamide</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Placebo</a:t>
              </a:r>
            </a:p>
          </p:txBody>
        </p:sp>
        <p:sp>
          <p:nvSpPr>
            <p:cNvPr id="81" name="TextBox 58">
              <a:extLst>
                <a:ext uri="{FF2B5EF4-FFF2-40B4-BE49-F238E27FC236}">
                  <a16:creationId xmlns:a16="http://schemas.microsoft.com/office/drawing/2014/main" id="{F635E42B-4CC1-307D-4D80-B0CF595BD788}"/>
                </a:ext>
              </a:extLst>
            </p:cNvPr>
            <p:cNvSpPr txBox="1"/>
            <p:nvPr/>
          </p:nvSpPr>
          <p:spPr>
            <a:xfrm>
              <a:off x="338988" y="5484060"/>
              <a:ext cx="2848041" cy="15388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0384F"/>
                  </a:solidFill>
                  <a:effectLst/>
                  <a:uLnTx/>
                  <a:uFillTx/>
                  <a:latin typeface="Arial"/>
                  <a:cs typeface="Arial"/>
                </a:rPr>
                <a:t>Number of patients at risk</a:t>
              </a:r>
              <a:endParaRPr kumimoji="0" lang="de-DE" sz="1000" b="1" i="0" u="none" strike="noStrike" kern="1200" cap="none" spc="0" normalizeH="0" baseline="0" noProof="0" dirty="0">
                <a:ln>
                  <a:noFill/>
                </a:ln>
                <a:solidFill>
                  <a:srgbClr val="10384F"/>
                </a:solidFill>
                <a:effectLst/>
                <a:uLnTx/>
                <a:uFillTx/>
                <a:latin typeface="Arial"/>
                <a:cs typeface="Arial"/>
              </a:endParaRPr>
            </a:p>
          </p:txBody>
        </p:sp>
        <p:sp>
          <p:nvSpPr>
            <p:cNvPr id="82" name="TextBox 62">
              <a:extLst>
                <a:ext uri="{FF2B5EF4-FFF2-40B4-BE49-F238E27FC236}">
                  <a16:creationId xmlns:a16="http://schemas.microsoft.com/office/drawing/2014/main" id="{067CB964-1256-DCC7-2D05-BC915BA24946}"/>
                </a:ext>
              </a:extLst>
            </p:cNvPr>
            <p:cNvSpPr txBox="1"/>
            <p:nvPr/>
          </p:nvSpPr>
          <p:spPr>
            <a:xfrm>
              <a:off x="1015172"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315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157</a:t>
              </a:r>
            </a:p>
          </p:txBody>
        </p:sp>
        <p:sp>
          <p:nvSpPr>
            <p:cNvPr id="83" name="TextBox 63">
              <a:extLst>
                <a:ext uri="{FF2B5EF4-FFF2-40B4-BE49-F238E27FC236}">
                  <a16:creationId xmlns:a16="http://schemas.microsoft.com/office/drawing/2014/main" id="{BCFE1B45-EDBC-F643-B8D6-686FF94589A2}"/>
                </a:ext>
              </a:extLst>
            </p:cNvPr>
            <p:cNvSpPr txBox="1"/>
            <p:nvPr/>
          </p:nvSpPr>
          <p:spPr>
            <a:xfrm>
              <a:off x="1280294"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298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135</a:t>
              </a:r>
            </a:p>
          </p:txBody>
        </p:sp>
        <p:sp>
          <p:nvSpPr>
            <p:cNvPr id="84" name="TextBox 64">
              <a:extLst>
                <a:ext uri="{FF2B5EF4-FFF2-40B4-BE49-F238E27FC236}">
                  <a16:creationId xmlns:a16="http://schemas.microsoft.com/office/drawing/2014/main" id="{31D0C71B-B5FE-8F61-316C-2EE6E58EC663}"/>
                </a:ext>
              </a:extLst>
            </p:cNvPr>
            <p:cNvSpPr txBox="1"/>
            <p:nvPr/>
          </p:nvSpPr>
          <p:spPr>
            <a:xfrm>
              <a:off x="1810869" y="5783566"/>
              <a:ext cx="397597"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242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105</a:t>
              </a:r>
            </a:p>
          </p:txBody>
        </p:sp>
        <p:sp>
          <p:nvSpPr>
            <p:cNvPr id="85" name="TextBox 65">
              <a:extLst>
                <a:ext uri="{FF2B5EF4-FFF2-40B4-BE49-F238E27FC236}">
                  <a16:creationId xmlns:a16="http://schemas.microsoft.com/office/drawing/2014/main" id="{D0CDA868-0ADA-7E8F-B41E-ABCDF016DBD6}"/>
                </a:ext>
              </a:extLst>
            </p:cNvPr>
            <p:cNvSpPr txBox="1"/>
            <p:nvPr/>
          </p:nvSpPr>
          <p:spPr>
            <a:xfrm>
              <a:off x="2071116"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216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92</a:t>
              </a:r>
            </a:p>
          </p:txBody>
        </p:sp>
        <p:sp>
          <p:nvSpPr>
            <p:cNvPr id="86" name="TextBox 66">
              <a:extLst>
                <a:ext uri="{FF2B5EF4-FFF2-40B4-BE49-F238E27FC236}">
                  <a16:creationId xmlns:a16="http://schemas.microsoft.com/office/drawing/2014/main" id="{8190E333-ABCE-687C-2DC5-573255313A5A}"/>
                </a:ext>
              </a:extLst>
            </p:cNvPr>
            <p:cNvSpPr txBox="1"/>
            <p:nvPr/>
          </p:nvSpPr>
          <p:spPr>
            <a:xfrm>
              <a:off x="2314872"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197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73</a:t>
              </a:r>
            </a:p>
          </p:txBody>
        </p:sp>
        <p:sp>
          <p:nvSpPr>
            <p:cNvPr id="87" name="TextBox 67">
              <a:extLst>
                <a:ext uri="{FF2B5EF4-FFF2-40B4-BE49-F238E27FC236}">
                  <a16:creationId xmlns:a16="http://schemas.microsoft.com/office/drawing/2014/main" id="{791328D4-CC31-BDCE-5AE2-7A6FFFADEE57}"/>
                </a:ext>
              </a:extLst>
            </p:cNvPr>
            <p:cNvSpPr txBox="1"/>
            <p:nvPr/>
          </p:nvSpPr>
          <p:spPr>
            <a:xfrm>
              <a:off x="2799059" y="5783566"/>
              <a:ext cx="397599"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157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50</a:t>
              </a:r>
            </a:p>
          </p:txBody>
        </p:sp>
        <p:sp>
          <p:nvSpPr>
            <p:cNvPr id="88" name="TextBox 68">
              <a:extLst>
                <a:ext uri="{FF2B5EF4-FFF2-40B4-BE49-F238E27FC236}">
                  <a16:creationId xmlns:a16="http://schemas.microsoft.com/office/drawing/2014/main" id="{13512EAE-1E34-6ED3-0113-B996779E020A}"/>
                </a:ext>
              </a:extLst>
            </p:cNvPr>
            <p:cNvSpPr txBox="1"/>
            <p:nvPr/>
          </p:nvSpPr>
          <p:spPr>
            <a:xfrm>
              <a:off x="3044279"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101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34</a:t>
              </a:r>
            </a:p>
          </p:txBody>
        </p:sp>
        <p:sp>
          <p:nvSpPr>
            <p:cNvPr id="89" name="TextBox 69">
              <a:extLst>
                <a:ext uri="{FF2B5EF4-FFF2-40B4-BE49-F238E27FC236}">
                  <a16:creationId xmlns:a16="http://schemas.microsoft.com/office/drawing/2014/main" id="{398944A3-A970-46C0-BEF6-4FE16703BDC0}"/>
                </a:ext>
              </a:extLst>
            </p:cNvPr>
            <p:cNvSpPr txBox="1"/>
            <p:nvPr/>
          </p:nvSpPr>
          <p:spPr>
            <a:xfrm>
              <a:off x="3265820"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58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17</a:t>
              </a:r>
            </a:p>
          </p:txBody>
        </p:sp>
        <p:sp>
          <p:nvSpPr>
            <p:cNvPr id="90" name="TextBox 70">
              <a:extLst>
                <a:ext uri="{FF2B5EF4-FFF2-40B4-BE49-F238E27FC236}">
                  <a16:creationId xmlns:a16="http://schemas.microsoft.com/office/drawing/2014/main" id="{CED448C2-18CB-F4D0-49DD-CB066975CE97}"/>
                </a:ext>
              </a:extLst>
            </p:cNvPr>
            <p:cNvSpPr txBox="1"/>
            <p:nvPr/>
          </p:nvSpPr>
          <p:spPr>
            <a:xfrm>
              <a:off x="3461289"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a:t>
              </a:r>
            </a:p>
          </p:txBody>
        </p:sp>
        <p:sp>
          <p:nvSpPr>
            <p:cNvPr id="91" name="TextBox 71">
              <a:extLst>
                <a:ext uri="{FF2B5EF4-FFF2-40B4-BE49-F238E27FC236}">
                  <a16:creationId xmlns:a16="http://schemas.microsoft.com/office/drawing/2014/main" id="{C8099F17-9EFF-6BE5-8453-2708E15A63E7}"/>
                </a:ext>
              </a:extLst>
            </p:cNvPr>
            <p:cNvSpPr txBox="1"/>
            <p:nvPr/>
          </p:nvSpPr>
          <p:spPr>
            <a:xfrm>
              <a:off x="3696745"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92" name="TextBox 72">
              <a:extLst>
                <a:ext uri="{FF2B5EF4-FFF2-40B4-BE49-F238E27FC236}">
                  <a16:creationId xmlns:a16="http://schemas.microsoft.com/office/drawing/2014/main" id="{D865D77F-968A-E9A9-6E51-B1DF88355C0C}"/>
                </a:ext>
              </a:extLst>
            </p:cNvPr>
            <p:cNvSpPr txBox="1"/>
            <p:nvPr/>
          </p:nvSpPr>
          <p:spPr>
            <a:xfrm>
              <a:off x="3934330"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93" name="TextBox 62">
              <a:extLst>
                <a:ext uri="{FF2B5EF4-FFF2-40B4-BE49-F238E27FC236}">
                  <a16:creationId xmlns:a16="http://schemas.microsoft.com/office/drawing/2014/main" id="{39526BB0-A9B4-12A7-BB37-3E2E7C33B672}"/>
                </a:ext>
              </a:extLst>
            </p:cNvPr>
            <p:cNvSpPr txBox="1"/>
            <p:nvPr/>
          </p:nvSpPr>
          <p:spPr>
            <a:xfrm>
              <a:off x="4175149"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94" name="TextBox 63">
              <a:extLst>
                <a:ext uri="{FF2B5EF4-FFF2-40B4-BE49-F238E27FC236}">
                  <a16:creationId xmlns:a16="http://schemas.microsoft.com/office/drawing/2014/main" id="{44608663-CBEC-1A4A-328B-BE7B16A93CE2}"/>
                </a:ext>
              </a:extLst>
            </p:cNvPr>
            <p:cNvSpPr txBox="1"/>
            <p:nvPr/>
          </p:nvSpPr>
          <p:spPr>
            <a:xfrm>
              <a:off x="1540838"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270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120</a:t>
              </a:r>
            </a:p>
          </p:txBody>
        </p:sp>
        <p:sp>
          <p:nvSpPr>
            <p:cNvPr id="95" name="TextBox 62">
              <a:extLst>
                <a:ext uri="{FF2B5EF4-FFF2-40B4-BE49-F238E27FC236}">
                  <a16:creationId xmlns:a16="http://schemas.microsoft.com/office/drawing/2014/main" id="{E7B882EE-F19A-D484-F5D5-6FBFF39D7ED1}"/>
                </a:ext>
              </a:extLst>
            </p:cNvPr>
            <p:cNvSpPr txBox="1"/>
            <p:nvPr/>
          </p:nvSpPr>
          <p:spPr>
            <a:xfrm>
              <a:off x="2552027" y="5788799"/>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176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61</a:t>
              </a:r>
            </a:p>
          </p:txBody>
        </p:sp>
      </p:grpSp>
      <p:grpSp>
        <p:nvGrpSpPr>
          <p:cNvPr id="96" name="Gruppieren 20">
            <a:extLst>
              <a:ext uri="{FF2B5EF4-FFF2-40B4-BE49-F238E27FC236}">
                <a16:creationId xmlns:a16="http://schemas.microsoft.com/office/drawing/2014/main" id="{067EA6FF-02DF-3AA0-6451-A0C43C62E24B}"/>
              </a:ext>
            </a:extLst>
          </p:cNvPr>
          <p:cNvGrpSpPr/>
          <p:nvPr/>
        </p:nvGrpSpPr>
        <p:grpSpPr>
          <a:xfrm>
            <a:off x="5925259" y="5506345"/>
            <a:ext cx="4280504" cy="668678"/>
            <a:chOff x="5318676" y="5484060"/>
            <a:chExt cx="4280504" cy="668678"/>
          </a:xfrm>
        </p:grpSpPr>
        <p:sp>
          <p:nvSpPr>
            <p:cNvPr id="97" name="TextBox 75">
              <a:extLst>
                <a:ext uri="{FF2B5EF4-FFF2-40B4-BE49-F238E27FC236}">
                  <a16:creationId xmlns:a16="http://schemas.microsoft.com/office/drawing/2014/main" id="{EE69B5BD-9C52-8B00-1659-E46BB1DA7727}"/>
                </a:ext>
              </a:extLst>
            </p:cNvPr>
            <p:cNvSpPr txBox="1"/>
            <p:nvPr/>
          </p:nvSpPr>
          <p:spPr>
            <a:xfrm>
              <a:off x="5318676" y="5779365"/>
              <a:ext cx="737089"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Darolutamide</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Placebo</a:t>
              </a:r>
            </a:p>
          </p:txBody>
        </p:sp>
        <p:sp>
          <p:nvSpPr>
            <p:cNvPr id="98" name="TextBox 58">
              <a:extLst>
                <a:ext uri="{FF2B5EF4-FFF2-40B4-BE49-F238E27FC236}">
                  <a16:creationId xmlns:a16="http://schemas.microsoft.com/office/drawing/2014/main" id="{B6AE7DD8-F399-DCD2-B130-82C980770825}"/>
                </a:ext>
              </a:extLst>
            </p:cNvPr>
            <p:cNvSpPr txBox="1"/>
            <p:nvPr/>
          </p:nvSpPr>
          <p:spPr>
            <a:xfrm>
              <a:off x="5364319" y="5484060"/>
              <a:ext cx="2848041" cy="15388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0384F"/>
                  </a:solidFill>
                  <a:effectLst/>
                  <a:uLnTx/>
                  <a:uFillTx/>
                  <a:latin typeface="Arial"/>
                  <a:cs typeface="Arial"/>
                </a:rPr>
                <a:t>Number of patients at risk</a:t>
              </a:r>
              <a:endParaRPr kumimoji="0" lang="de-DE" sz="1000" b="1" i="0" u="none" strike="noStrike" kern="1200" cap="none" spc="0" normalizeH="0" baseline="0" noProof="0" dirty="0">
                <a:ln>
                  <a:noFill/>
                </a:ln>
                <a:solidFill>
                  <a:srgbClr val="10384F"/>
                </a:solidFill>
                <a:effectLst/>
                <a:uLnTx/>
                <a:uFillTx/>
                <a:latin typeface="Arial"/>
                <a:cs typeface="Arial"/>
              </a:endParaRPr>
            </a:p>
          </p:txBody>
        </p:sp>
        <p:sp>
          <p:nvSpPr>
            <p:cNvPr id="99" name="Line 30">
              <a:extLst>
                <a:ext uri="{FF2B5EF4-FFF2-40B4-BE49-F238E27FC236}">
                  <a16:creationId xmlns:a16="http://schemas.microsoft.com/office/drawing/2014/main" id="{9B6E96CE-3CB9-7C00-3DAB-E89FC84AE9F2}"/>
                </a:ext>
              </a:extLst>
            </p:cNvPr>
            <p:cNvSpPr>
              <a:spLocks noChangeShapeType="1"/>
            </p:cNvSpPr>
            <p:nvPr/>
          </p:nvSpPr>
          <p:spPr bwMode="auto">
            <a:xfrm>
              <a:off x="6072081" y="5705892"/>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00" name="Line 31">
              <a:extLst>
                <a:ext uri="{FF2B5EF4-FFF2-40B4-BE49-F238E27FC236}">
                  <a16:creationId xmlns:a16="http://schemas.microsoft.com/office/drawing/2014/main" id="{6542166A-ED1A-6B02-6050-69A09D3D5EEA}"/>
                </a:ext>
              </a:extLst>
            </p:cNvPr>
            <p:cNvSpPr>
              <a:spLocks noChangeShapeType="1"/>
            </p:cNvSpPr>
            <p:nvPr/>
          </p:nvSpPr>
          <p:spPr bwMode="auto">
            <a:xfrm>
              <a:off x="6072081" y="6152738"/>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01" name="TextBox 62">
              <a:extLst>
                <a:ext uri="{FF2B5EF4-FFF2-40B4-BE49-F238E27FC236}">
                  <a16:creationId xmlns:a16="http://schemas.microsoft.com/office/drawing/2014/main" id="{FA561AEE-992B-7D2E-6427-6CBEB7348EF1}"/>
                </a:ext>
              </a:extLst>
            </p:cNvPr>
            <p:cNvSpPr txBox="1"/>
            <p:nvPr/>
          </p:nvSpPr>
          <p:spPr>
            <a:xfrm>
              <a:off x="6059588" y="5785371"/>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131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66</a:t>
              </a:r>
            </a:p>
          </p:txBody>
        </p:sp>
        <p:sp>
          <p:nvSpPr>
            <p:cNvPr id="102" name="TextBox 63">
              <a:extLst>
                <a:ext uri="{FF2B5EF4-FFF2-40B4-BE49-F238E27FC236}">
                  <a16:creationId xmlns:a16="http://schemas.microsoft.com/office/drawing/2014/main" id="{B6E35F88-DA3F-9EB0-0606-0F09FB3EBD4D}"/>
                </a:ext>
              </a:extLst>
            </p:cNvPr>
            <p:cNvSpPr txBox="1"/>
            <p:nvPr/>
          </p:nvSpPr>
          <p:spPr>
            <a:xfrm>
              <a:off x="6296429"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124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62</a:t>
              </a:r>
            </a:p>
          </p:txBody>
        </p:sp>
        <p:sp>
          <p:nvSpPr>
            <p:cNvPr id="103" name="TextBox 64">
              <a:extLst>
                <a:ext uri="{FF2B5EF4-FFF2-40B4-BE49-F238E27FC236}">
                  <a16:creationId xmlns:a16="http://schemas.microsoft.com/office/drawing/2014/main" id="{20345C31-C650-F6F2-0EA6-B97F51805B8E}"/>
                </a:ext>
              </a:extLst>
            </p:cNvPr>
            <p:cNvSpPr txBox="1"/>
            <p:nvPr/>
          </p:nvSpPr>
          <p:spPr>
            <a:xfrm>
              <a:off x="6825508" y="5785371"/>
              <a:ext cx="397597"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53</a:t>
              </a:r>
            </a:p>
          </p:txBody>
        </p:sp>
        <p:sp>
          <p:nvSpPr>
            <p:cNvPr id="104" name="TextBox 65">
              <a:extLst>
                <a:ext uri="{FF2B5EF4-FFF2-40B4-BE49-F238E27FC236}">
                  <a16:creationId xmlns:a16="http://schemas.microsoft.com/office/drawing/2014/main" id="{6E6FCF30-D679-AD7E-1F8E-D72B28636F75}"/>
                </a:ext>
              </a:extLst>
            </p:cNvPr>
            <p:cNvSpPr txBox="1"/>
            <p:nvPr/>
          </p:nvSpPr>
          <p:spPr>
            <a:xfrm>
              <a:off x="7086503"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45</a:t>
              </a:r>
            </a:p>
          </p:txBody>
        </p:sp>
        <p:sp>
          <p:nvSpPr>
            <p:cNvPr id="105" name="TextBox 66">
              <a:extLst>
                <a:ext uri="{FF2B5EF4-FFF2-40B4-BE49-F238E27FC236}">
                  <a16:creationId xmlns:a16="http://schemas.microsoft.com/office/drawing/2014/main" id="{6E733FB3-FAD5-D3EC-137A-736D775F7315}"/>
                </a:ext>
              </a:extLst>
            </p:cNvPr>
            <p:cNvSpPr txBox="1"/>
            <p:nvPr/>
          </p:nvSpPr>
          <p:spPr>
            <a:xfrm>
              <a:off x="7349482"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36</a:t>
              </a:r>
            </a:p>
          </p:txBody>
        </p:sp>
        <p:sp>
          <p:nvSpPr>
            <p:cNvPr id="106" name="TextBox 67">
              <a:extLst>
                <a:ext uri="{FF2B5EF4-FFF2-40B4-BE49-F238E27FC236}">
                  <a16:creationId xmlns:a16="http://schemas.microsoft.com/office/drawing/2014/main" id="{8F58EF2E-DA3D-081E-ECB2-33BB5AF18CBD}"/>
                </a:ext>
              </a:extLst>
            </p:cNvPr>
            <p:cNvSpPr txBox="1"/>
            <p:nvPr/>
          </p:nvSpPr>
          <p:spPr>
            <a:xfrm>
              <a:off x="7900032" y="5785371"/>
              <a:ext cx="397599"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105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33</a:t>
              </a:r>
            </a:p>
          </p:txBody>
        </p:sp>
        <p:sp>
          <p:nvSpPr>
            <p:cNvPr id="107" name="TextBox 68">
              <a:extLst>
                <a:ext uri="{FF2B5EF4-FFF2-40B4-BE49-F238E27FC236}">
                  <a16:creationId xmlns:a16="http://schemas.microsoft.com/office/drawing/2014/main" id="{EF8415DA-149B-0498-1B35-7AA7704C7FEB}"/>
                </a:ext>
              </a:extLst>
            </p:cNvPr>
            <p:cNvSpPr txBox="1"/>
            <p:nvPr/>
          </p:nvSpPr>
          <p:spPr>
            <a:xfrm>
              <a:off x="8145248"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85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32</a:t>
              </a:r>
            </a:p>
          </p:txBody>
        </p:sp>
        <p:sp>
          <p:nvSpPr>
            <p:cNvPr id="108" name="TextBox 70">
              <a:extLst>
                <a:ext uri="{FF2B5EF4-FFF2-40B4-BE49-F238E27FC236}">
                  <a16:creationId xmlns:a16="http://schemas.microsoft.com/office/drawing/2014/main" id="{6C9E4FF4-EFA3-A9F7-89D2-98434F6C1E6D}"/>
                </a:ext>
              </a:extLst>
            </p:cNvPr>
            <p:cNvSpPr txBox="1"/>
            <p:nvPr/>
          </p:nvSpPr>
          <p:spPr>
            <a:xfrm>
              <a:off x="8403130"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55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15</a:t>
              </a:r>
            </a:p>
          </p:txBody>
        </p:sp>
        <p:sp>
          <p:nvSpPr>
            <p:cNvPr id="109" name="TextBox 71">
              <a:extLst>
                <a:ext uri="{FF2B5EF4-FFF2-40B4-BE49-F238E27FC236}">
                  <a16:creationId xmlns:a16="http://schemas.microsoft.com/office/drawing/2014/main" id="{37341248-85BD-0118-251C-FD681961144F}"/>
                </a:ext>
              </a:extLst>
            </p:cNvPr>
            <p:cNvSpPr txBox="1"/>
            <p:nvPr/>
          </p:nvSpPr>
          <p:spPr>
            <a:xfrm>
              <a:off x="8684599"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9</a:t>
              </a:r>
            </a:p>
          </p:txBody>
        </p:sp>
        <p:sp>
          <p:nvSpPr>
            <p:cNvPr id="110" name="TextBox 72">
              <a:extLst>
                <a:ext uri="{FF2B5EF4-FFF2-40B4-BE49-F238E27FC236}">
                  <a16:creationId xmlns:a16="http://schemas.microsoft.com/office/drawing/2014/main" id="{DE3412F9-83B1-AEDF-6B6F-905C2659DCF5}"/>
                </a:ext>
              </a:extLst>
            </p:cNvPr>
            <p:cNvSpPr txBox="1"/>
            <p:nvPr/>
          </p:nvSpPr>
          <p:spPr>
            <a:xfrm>
              <a:off x="8949340"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2</a:t>
              </a:r>
            </a:p>
          </p:txBody>
        </p:sp>
        <p:sp>
          <p:nvSpPr>
            <p:cNvPr id="111" name="TextBox 62">
              <a:extLst>
                <a:ext uri="{FF2B5EF4-FFF2-40B4-BE49-F238E27FC236}">
                  <a16:creationId xmlns:a16="http://schemas.microsoft.com/office/drawing/2014/main" id="{8847C304-DD64-C941-2F15-091D759EA3C0}"/>
                </a:ext>
              </a:extLst>
            </p:cNvPr>
            <p:cNvSpPr txBox="1"/>
            <p:nvPr/>
          </p:nvSpPr>
          <p:spPr>
            <a:xfrm>
              <a:off x="9199960" y="5785371"/>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112" name="TextBox 63">
              <a:extLst>
                <a:ext uri="{FF2B5EF4-FFF2-40B4-BE49-F238E27FC236}">
                  <a16:creationId xmlns:a16="http://schemas.microsoft.com/office/drawing/2014/main" id="{10B7391E-494B-B63A-4E8B-DCECD6DE2E96}"/>
                </a:ext>
              </a:extLst>
            </p:cNvPr>
            <p:cNvSpPr txBox="1"/>
            <p:nvPr/>
          </p:nvSpPr>
          <p:spPr>
            <a:xfrm>
              <a:off x="6547172"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58</a:t>
              </a:r>
            </a:p>
          </p:txBody>
        </p:sp>
        <p:sp>
          <p:nvSpPr>
            <p:cNvPr id="113" name="TextBox 62">
              <a:extLst>
                <a:ext uri="{FF2B5EF4-FFF2-40B4-BE49-F238E27FC236}">
                  <a16:creationId xmlns:a16="http://schemas.microsoft.com/office/drawing/2014/main" id="{CA12527F-D837-56C5-4373-DB2D4A3FA350}"/>
                </a:ext>
              </a:extLst>
            </p:cNvPr>
            <p:cNvSpPr txBox="1"/>
            <p:nvPr/>
          </p:nvSpPr>
          <p:spPr>
            <a:xfrm>
              <a:off x="7615292" y="579060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109</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35</a:t>
              </a:r>
            </a:p>
          </p:txBody>
        </p:sp>
      </p:grpSp>
      <p:sp>
        <p:nvSpPr>
          <p:cNvPr id="114" name="Freihandform: Form 4">
            <a:extLst>
              <a:ext uri="{FF2B5EF4-FFF2-40B4-BE49-F238E27FC236}">
                <a16:creationId xmlns:a16="http://schemas.microsoft.com/office/drawing/2014/main" id="{D2DAB863-E39A-6CDF-78E3-887FCC52F623}"/>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4342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4EFA9F2-CC3B-9CB0-6CC1-0801791633A2}"/>
              </a:ext>
            </a:extLst>
          </p:cNvPr>
          <p:cNvSpPr>
            <a:spLocks noGrp="1"/>
          </p:cNvSpPr>
          <p:nvPr>
            <p:ph type="title"/>
          </p:nvPr>
        </p:nvSpPr>
        <p:spPr/>
        <p:txBody>
          <a:bodyPr anchor="ctr"/>
          <a:lstStyle/>
          <a:p>
            <a:r>
              <a:rPr lang="en-US" dirty="0"/>
              <a:t>ARANOTE: Time to </a:t>
            </a:r>
            <a:r>
              <a:rPr lang="en-US" dirty="0" err="1"/>
              <a:t>mCRPC</a:t>
            </a:r>
            <a:r>
              <a:rPr lang="en-US" dirty="0"/>
              <a:t> in patients with HV and LV disease</a:t>
            </a:r>
            <a:endParaRPr lang="en-GB" dirty="0">
              <a:latin typeface="+mn-lt"/>
            </a:endParaRPr>
          </a:p>
        </p:txBody>
      </p:sp>
      <p:sp>
        <p:nvSpPr>
          <p:cNvPr id="19" name="Footer Placeholder 3">
            <a:extLst>
              <a:ext uri="{FF2B5EF4-FFF2-40B4-BE49-F238E27FC236}">
                <a16:creationId xmlns:a16="http://schemas.microsoft.com/office/drawing/2014/main" id="{96A9BD1B-0148-F4EE-07C3-88756F89DB34}"/>
              </a:ext>
            </a:extLst>
          </p:cNvPr>
          <p:cNvSpPr>
            <a:spLocks noGrp="1"/>
          </p:cNvSpPr>
          <p:nvPr>
            <p:ph type="ftr" sz="quarter" idx="3"/>
            <p:custDataLst>
              <p:tags r:id="rId1"/>
            </p:custDataLst>
          </p:nvPr>
        </p:nvSpPr>
        <p:spPr/>
        <p:txBody>
          <a:bodyPr/>
          <a:lstStyle/>
          <a:p>
            <a:r>
              <a:rPr lang="en-US" dirty="0"/>
              <a:t>ADT, androgen deprivation therapy; CI, confidence interval; HR, hazard ratio; HV, high-volume; LV, low-volume; </a:t>
            </a:r>
            <a:r>
              <a:rPr lang="en-US" dirty="0" err="1"/>
              <a:t>mCRPC</a:t>
            </a:r>
            <a:r>
              <a:rPr lang="en-US" dirty="0"/>
              <a:t>, metastatic castration-resistant prostate cancer; NR, not reached. </a:t>
            </a:r>
          </a:p>
          <a:p>
            <a:r>
              <a:rPr lang="es-ES" dirty="0"/>
              <a:t>Saad et al., ASCO GU 2025, </a:t>
            </a:r>
            <a:r>
              <a:rPr lang="es-ES" dirty="0" err="1"/>
              <a:t>Abstract</a:t>
            </a:r>
            <a:r>
              <a:rPr lang="es-ES" dirty="0"/>
              <a:t> 151. </a:t>
            </a:r>
          </a:p>
        </p:txBody>
      </p:sp>
      <p:sp>
        <p:nvSpPr>
          <p:cNvPr id="13" name="Text Placeholder 12">
            <a:extLst>
              <a:ext uri="{FF2B5EF4-FFF2-40B4-BE49-F238E27FC236}">
                <a16:creationId xmlns:a16="http://schemas.microsoft.com/office/drawing/2014/main" id="{BDA6753A-0C67-0158-F079-F38F7E860024}"/>
              </a:ext>
            </a:extLst>
          </p:cNvPr>
          <p:cNvSpPr>
            <a:spLocks noGrp="1"/>
          </p:cNvSpPr>
          <p:nvPr>
            <p:ph type="body" sz="quarter" idx="4294967295"/>
            <p:custDataLst>
              <p:tags r:id="rId2"/>
            </p:custDataLst>
          </p:nvPr>
        </p:nvSpPr>
        <p:spPr>
          <a:xfrm>
            <a:off x="457835" y="1267994"/>
            <a:ext cx="9467850" cy="4991100"/>
          </a:xfrm>
        </p:spPr>
        <p:txBody>
          <a:bodyPr/>
          <a:lstStyle>
            <a:lvl1pPr>
              <a:buFontTx/>
              <a:buBlip>
                <a:blip r:embed="rId16"/>
              </a:buBlip>
            </a:lvl1pPr>
            <a:lvl2pPr>
              <a:buFontTx/>
              <a:buBlip>
                <a:blip r:embed="rId16"/>
              </a:buBlip>
            </a:lvl2pPr>
            <a:lvl3pPr>
              <a:buFontTx/>
              <a:buBlip>
                <a:blip r:embed="rId17"/>
              </a:buBlip>
            </a:lvl3pPr>
            <a:lvl4pPr>
              <a:buFontTx/>
              <a:buBlip>
                <a:blip r:embed="rId18"/>
              </a:buBlip>
            </a:lvl4pPr>
            <a:lvl5pPr>
              <a:buFontTx/>
              <a:buBlip>
                <a:blip r:embed="rId19"/>
              </a:buBlip>
            </a:lvl5pPr>
            <a:lvl6pPr>
              <a:buFontTx/>
              <a:buBlip>
                <a:blip r:embed="rId19"/>
              </a:buBlip>
            </a:lvl6pPr>
            <a:lvl7pPr>
              <a:buFontTx/>
              <a:buBlip>
                <a:blip r:embed="rId19"/>
              </a:buBlip>
            </a:lvl7pPr>
            <a:lvl8pPr>
              <a:buFontTx/>
              <a:buBlip>
                <a:blip r:embed="rId19"/>
              </a:buBlip>
            </a:lvl8pPr>
            <a:lvl9pPr>
              <a:buFontTx/>
              <a:buBlip>
                <a:blip r:embed="rId19"/>
              </a:buBlip>
            </a:lvl9pPr>
          </a:lstStyle>
          <a:p>
            <a:pPr lvl="1"/>
            <a:r>
              <a:rPr lang="en-GB" sz="1600" dirty="0" err="1">
                <a:latin typeface="+mn-lt"/>
              </a:rPr>
              <a:t>Darolutamide</a:t>
            </a:r>
            <a:r>
              <a:rPr lang="en-GB" sz="1600" dirty="0">
                <a:latin typeface="+mn-lt"/>
              </a:rPr>
              <a:t> + ADT delayed time to </a:t>
            </a:r>
            <a:r>
              <a:rPr lang="en-GB" sz="1600" dirty="0" err="1">
                <a:latin typeface="+mn-lt"/>
              </a:rPr>
              <a:t>mCRPC</a:t>
            </a:r>
            <a:r>
              <a:rPr lang="en-GB" sz="1600" dirty="0">
                <a:latin typeface="+mn-lt"/>
              </a:rPr>
              <a:t> vs placebo + ADT across the HV and LV subgroups, consistent with the overall population (HR 0.40 [95% CI: 0.32–0.51])</a:t>
            </a:r>
          </a:p>
        </p:txBody>
      </p:sp>
      <p:sp>
        <p:nvSpPr>
          <p:cNvPr id="5" name="Textfeld 6">
            <a:extLst>
              <a:ext uri="{FF2B5EF4-FFF2-40B4-BE49-F238E27FC236}">
                <a16:creationId xmlns:a16="http://schemas.microsoft.com/office/drawing/2014/main" id="{15021EDF-3409-B33A-8D95-481F63A149AC}"/>
              </a:ext>
            </a:extLst>
          </p:cNvPr>
          <p:cNvSpPr txBox="1"/>
          <p:nvPr>
            <p:custDataLst>
              <p:tags r:id="rId3"/>
            </p:custDataLst>
          </p:nvPr>
        </p:nvSpPr>
        <p:spPr bwMode="gray">
          <a:xfrm>
            <a:off x="6677454" y="1966122"/>
            <a:ext cx="3051705" cy="307777"/>
          </a:xfrm>
          <a:prstGeom prst="rect">
            <a:avLst/>
          </a:prstGeom>
          <a:noFill/>
        </p:spPr>
        <p:txBody>
          <a:bodyPr wrap="square">
            <a:spAutoFit/>
          </a:bodyPr>
          <a:lstStyle/>
          <a:p>
            <a:pPr algn="ctr"/>
            <a:r>
              <a:rPr lang="en-US" sz="1400" dirty="0"/>
              <a:t>Time to </a:t>
            </a:r>
            <a:r>
              <a:rPr lang="en-US" sz="1400" dirty="0" err="1"/>
              <a:t>mCRPC</a:t>
            </a:r>
            <a:r>
              <a:rPr lang="en-US" sz="1400" dirty="0"/>
              <a:t> in patients </a:t>
            </a:r>
            <a:r>
              <a:rPr lang="de-DE" sz="1400" b="1" dirty="0"/>
              <a:t>with LV</a:t>
            </a:r>
          </a:p>
        </p:txBody>
      </p:sp>
      <p:sp>
        <p:nvSpPr>
          <p:cNvPr id="6" name="Textfeld 6">
            <a:extLst>
              <a:ext uri="{FF2B5EF4-FFF2-40B4-BE49-F238E27FC236}">
                <a16:creationId xmlns:a16="http://schemas.microsoft.com/office/drawing/2014/main" id="{2A96AB6F-19B4-E81E-F82C-771D1FC4BAD1}"/>
              </a:ext>
            </a:extLst>
          </p:cNvPr>
          <p:cNvSpPr txBox="1"/>
          <p:nvPr>
            <p:custDataLst>
              <p:tags r:id="rId4"/>
            </p:custDataLst>
          </p:nvPr>
        </p:nvSpPr>
        <p:spPr bwMode="gray">
          <a:xfrm>
            <a:off x="1830152" y="1966122"/>
            <a:ext cx="3051705" cy="307777"/>
          </a:xfrm>
          <a:prstGeom prst="rect">
            <a:avLst/>
          </a:prstGeom>
          <a:noFill/>
        </p:spPr>
        <p:txBody>
          <a:bodyPr wrap="square">
            <a:spAutoFit/>
          </a:bodyPr>
          <a:lstStyle/>
          <a:p>
            <a:pPr algn="ctr"/>
            <a:r>
              <a:rPr lang="en-US" sz="1400" dirty="0"/>
              <a:t>Time to </a:t>
            </a:r>
            <a:r>
              <a:rPr lang="en-US" sz="1400" dirty="0" err="1"/>
              <a:t>mCRPC</a:t>
            </a:r>
            <a:r>
              <a:rPr lang="en-US" sz="1400" dirty="0"/>
              <a:t> in patients </a:t>
            </a:r>
            <a:r>
              <a:rPr lang="de-DE" sz="1400" b="1" dirty="0"/>
              <a:t>with HV</a:t>
            </a:r>
          </a:p>
        </p:txBody>
      </p:sp>
      <p:grpSp>
        <p:nvGrpSpPr>
          <p:cNvPr id="65" name="Gruppieren 11">
            <a:extLst>
              <a:ext uri="{FF2B5EF4-FFF2-40B4-BE49-F238E27FC236}">
                <a16:creationId xmlns:a16="http://schemas.microsoft.com/office/drawing/2014/main" id="{3B4944B1-1414-D9A4-7400-EC5D34CFDBC5}"/>
              </a:ext>
            </a:extLst>
          </p:cNvPr>
          <p:cNvGrpSpPr/>
          <p:nvPr/>
        </p:nvGrpSpPr>
        <p:grpSpPr>
          <a:xfrm>
            <a:off x="5448893" y="2143117"/>
            <a:ext cx="5386566" cy="3634644"/>
            <a:chOff x="5448893" y="2001224"/>
            <a:chExt cx="5386566" cy="3634644"/>
          </a:xfrm>
        </p:grpSpPr>
        <p:pic>
          <p:nvPicPr>
            <p:cNvPr id="66" name="Grafik 8" descr="Ein Bild, das Screenshot, Schwarz, Reihe enthält.&#10;&#10;KI-generierte Inhalte können fehlerhaft sein.">
              <a:extLst>
                <a:ext uri="{FF2B5EF4-FFF2-40B4-BE49-F238E27FC236}">
                  <a16:creationId xmlns:a16="http://schemas.microsoft.com/office/drawing/2014/main" id="{46693D40-C94C-E9B9-894D-0C02D72B2258}"/>
                </a:ext>
              </a:extLst>
            </p:cNvPr>
            <p:cNvPicPr>
              <a:picLocks noChangeAspect="1"/>
            </p:cNvPicPr>
            <p:nvPr/>
          </p:nvPicPr>
          <p:blipFill>
            <a:blip r:embed="rId20">
              <a:extLst>
                <a:ext uri="{28A0092B-C50C-407E-A947-70E740481C1C}">
                  <a14:useLocalDpi xmlns:a14="http://schemas.microsoft.com/office/drawing/2010/main" val="0"/>
                </a:ext>
              </a:extLst>
            </a:blip>
            <a:srcRect l="6737" r="33216"/>
            <a:stretch/>
          </p:blipFill>
          <p:spPr>
            <a:xfrm>
              <a:off x="5448893" y="2001224"/>
              <a:ext cx="4321148" cy="3634644"/>
            </a:xfrm>
            <a:prstGeom prst="rect">
              <a:avLst/>
            </a:prstGeom>
          </p:spPr>
        </p:pic>
        <p:sp>
          <p:nvSpPr>
            <p:cNvPr id="68" name="TextBox 57">
              <a:extLst>
                <a:ext uri="{FF2B5EF4-FFF2-40B4-BE49-F238E27FC236}">
                  <a16:creationId xmlns:a16="http://schemas.microsoft.com/office/drawing/2014/main" id="{4A3DD1F1-BD6F-56E8-09B4-2CE0ED095AAA}"/>
                </a:ext>
              </a:extLst>
            </p:cNvPr>
            <p:cNvSpPr txBox="1"/>
            <p:nvPr/>
          </p:nvSpPr>
          <p:spPr>
            <a:xfrm rot="16200000">
              <a:off x="4763720" y="3663856"/>
              <a:ext cx="2003655"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7787B"/>
                  </a:solidFill>
                  <a:effectLst/>
                  <a:uLnTx/>
                  <a:uFillTx/>
                  <a:latin typeface="Arial"/>
                  <a:cs typeface="Arial"/>
                </a:rPr>
                <a:t>Event-free probability</a:t>
              </a:r>
            </a:p>
          </p:txBody>
        </p:sp>
        <p:sp>
          <p:nvSpPr>
            <p:cNvPr id="69" name="TextBox 57">
              <a:extLst>
                <a:ext uri="{FF2B5EF4-FFF2-40B4-BE49-F238E27FC236}">
                  <a16:creationId xmlns:a16="http://schemas.microsoft.com/office/drawing/2014/main" id="{0C7E8636-5E1D-514F-72CD-A0DC191F72A3}"/>
                </a:ext>
              </a:extLst>
            </p:cNvPr>
            <p:cNvSpPr txBox="1"/>
            <p:nvPr/>
          </p:nvSpPr>
          <p:spPr>
            <a:xfrm>
              <a:off x="6392509" y="5397200"/>
              <a:ext cx="3021623"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77787B"/>
                  </a:solidFill>
                  <a:effectLst/>
                  <a:uLnTx/>
                  <a:uFillTx/>
                  <a:latin typeface="Arial"/>
                  <a:cs typeface="Arial"/>
                </a:rPr>
                <a:t>Monate</a:t>
              </a:r>
            </a:p>
          </p:txBody>
        </p:sp>
        <p:sp>
          <p:nvSpPr>
            <p:cNvPr id="70" name="TextBox 180">
              <a:extLst>
                <a:ext uri="{FF2B5EF4-FFF2-40B4-BE49-F238E27FC236}">
                  <a16:creationId xmlns:a16="http://schemas.microsoft.com/office/drawing/2014/main" id="{3C33B520-0713-4C90-2C31-DB832EB6120A}"/>
                </a:ext>
              </a:extLst>
            </p:cNvPr>
            <p:cNvSpPr txBox="1">
              <a:spLocks noChangeArrowheads="1"/>
            </p:cNvSpPr>
            <p:nvPr/>
          </p:nvSpPr>
          <p:spPr bwMode="auto">
            <a:xfrm flipH="1">
              <a:off x="9167610" y="2793760"/>
              <a:ext cx="1667849" cy="442035"/>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Darolutamide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0091DF"/>
                  </a:solidFill>
                  <a:effectLst/>
                  <a:uLnTx/>
                  <a:uFillTx/>
                  <a:latin typeface="Arial" pitchFamily="34" charset="0"/>
                </a:rPr>
                <a:t>Median</a:t>
              </a:r>
              <a:r>
                <a:rPr kumimoji="0" lang="it-IT" sz="1200" b="1" i="0" u="none" strike="noStrike" kern="1200" cap="none" spc="0" normalizeH="0" baseline="0" noProof="0" dirty="0">
                  <a:ln>
                    <a:noFill/>
                  </a:ln>
                  <a:solidFill>
                    <a:srgbClr val="0091DF"/>
                  </a:solidFill>
                  <a:effectLst/>
                  <a:uLnTx/>
                  <a:uFillTx/>
                  <a:latin typeface="Arial" pitchFamily="34" charset="0"/>
                </a:rPr>
                <a:t> NR (NR</a:t>
              </a:r>
              <a:r>
                <a:rPr kumimoji="0" lang="pl-PL" sz="1200" b="1" i="0" u="none" strike="noStrike" kern="1200" cap="none" spc="0" normalizeH="0" baseline="0" noProof="0" dirty="0">
                  <a:ln>
                    <a:noFill/>
                  </a:ln>
                  <a:solidFill>
                    <a:srgbClr val="0091DF"/>
                  </a:solidFill>
                  <a:effectLst/>
                  <a:uLnTx/>
                  <a:uFillTx/>
                  <a:latin typeface="Arial" pitchFamily="34" charset="0"/>
                </a:rPr>
                <a:t>–</a:t>
              </a:r>
              <a:r>
                <a:rPr kumimoji="0" lang="it-IT" sz="1200" b="1" i="0" u="none" strike="noStrike" kern="1200" cap="none" spc="0" normalizeH="0" baseline="0" noProof="0" dirty="0">
                  <a:ln>
                    <a:noFill/>
                  </a:ln>
                  <a:solidFill>
                    <a:srgbClr val="0091DF"/>
                  </a:solidFill>
                  <a:effectLst/>
                  <a:uLnTx/>
                  <a:uFillTx/>
                  <a:latin typeface="Arial" pitchFamily="34" charset="0"/>
                </a:rPr>
                <a:t>NR)</a:t>
              </a:r>
            </a:p>
          </p:txBody>
        </p:sp>
        <p:sp>
          <p:nvSpPr>
            <p:cNvPr id="71" name="TextBox 180">
              <a:extLst>
                <a:ext uri="{FF2B5EF4-FFF2-40B4-BE49-F238E27FC236}">
                  <a16:creationId xmlns:a16="http://schemas.microsoft.com/office/drawing/2014/main" id="{20D0F0EE-F121-7260-F34D-7E0D5D2314B9}"/>
                </a:ext>
              </a:extLst>
            </p:cNvPr>
            <p:cNvSpPr txBox="1">
              <a:spLocks noChangeArrowheads="1"/>
            </p:cNvSpPr>
            <p:nvPr/>
          </p:nvSpPr>
          <p:spPr bwMode="auto">
            <a:xfrm flipH="1">
              <a:off x="9008391" y="3507015"/>
              <a:ext cx="1772750" cy="442035"/>
            </a:xfrm>
            <a:prstGeom prst="rect">
              <a:avLst/>
            </a:prstGeom>
            <a:solidFill>
              <a:srgbClr val="FFFFFF"/>
            </a:solidFill>
            <a:ln w="12700">
              <a:solidFill>
                <a:srgbClr val="77787B"/>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Median 19,8 (13,8</a:t>
              </a:r>
              <a:r>
                <a:rPr kumimoji="0" lang="pl-PL" sz="1200" b="1" i="0" u="none" strike="noStrike" kern="1200" cap="none" spc="0" normalizeH="0" baseline="0" noProof="0" dirty="0">
                  <a:ln>
                    <a:noFill/>
                  </a:ln>
                  <a:solidFill>
                    <a:srgbClr val="77787B"/>
                  </a:solidFill>
                  <a:effectLst/>
                  <a:uLnTx/>
                  <a:uFillTx/>
                  <a:latin typeface="Arial" pitchFamily="34" charset="0"/>
                </a:rPr>
                <a:t>–</a:t>
              </a:r>
              <a:r>
                <a:rPr kumimoji="0" lang="pt-BR" sz="1200" b="1" i="0" u="none" strike="noStrike" kern="1200" cap="none" spc="0" normalizeH="0" baseline="0" noProof="0" dirty="0">
                  <a:ln>
                    <a:noFill/>
                  </a:ln>
                  <a:solidFill>
                    <a:srgbClr val="77787B"/>
                  </a:solidFill>
                  <a:effectLst/>
                  <a:uLnTx/>
                  <a:uFillTx/>
                  <a:latin typeface="Arial" pitchFamily="34" charset="0"/>
                </a:rPr>
                <a:t>NR)</a:t>
              </a:r>
            </a:p>
          </p:txBody>
        </p:sp>
        <p:sp>
          <p:nvSpPr>
            <p:cNvPr id="72" name="TextBox 180">
              <a:extLst>
                <a:ext uri="{FF2B5EF4-FFF2-40B4-BE49-F238E27FC236}">
                  <a16:creationId xmlns:a16="http://schemas.microsoft.com/office/drawing/2014/main" id="{F0EA9F69-B75D-898E-DB87-65CF43C17C86}"/>
                </a:ext>
              </a:extLst>
            </p:cNvPr>
            <p:cNvSpPr txBox="1">
              <a:spLocks noChangeArrowheads="1"/>
            </p:cNvSpPr>
            <p:nvPr/>
          </p:nvSpPr>
          <p:spPr bwMode="auto">
            <a:xfrm flipH="1">
              <a:off x="6260752" y="4630136"/>
              <a:ext cx="1396403" cy="411257"/>
            </a:xfrm>
            <a:prstGeom prst="rect">
              <a:avLst/>
            </a:prstGeom>
            <a:noFill/>
            <a:ln w="12700">
              <a:solidFill>
                <a:srgbClr val="10384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21</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l-PL" sz="1100" b="1" i="0" u="none" strike="noStrike" kern="1200" cap="none" spc="0" normalizeH="0" baseline="0" noProof="0" dirty="0">
                  <a:ln>
                    <a:noFill/>
                  </a:ln>
                  <a:solidFill>
                    <a:srgbClr val="10384F"/>
                  </a:solidFill>
                  <a:effectLst/>
                  <a:uLnTx/>
                  <a:uFillTx/>
                  <a:latin typeface="Arial" pitchFamily="34" charset="0"/>
                </a:rPr>
                <a:t>(95% </a:t>
              </a:r>
              <a:r>
                <a:rPr kumimoji="0" lang="de-CH" sz="1100" b="1" i="0" u="none" strike="noStrike" kern="1200" cap="none" spc="0" normalizeH="0" baseline="0" noProof="0" dirty="0">
                  <a:ln>
                    <a:noFill/>
                  </a:ln>
                  <a:solidFill>
                    <a:srgbClr val="10384F"/>
                  </a:solidFill>
                  <a:effectLst/>
                  <a:uLnTx/>
                  <a:uFillTx/>
                  <a:latin typeface="Arial" pitchFamily="34" charset="0"/>
                </a:rPr>
                <a:t>C</a:t>
              </a:r>
              <a:r>
                <a:rPr kumimoji="0" lang="pl-PL" sz="1100" b="1" i="0" u="none" strike="noStrike" kern="1200" cap="none" spc="0" normalizeH="0" baseline="0" noProof="0" dirty="0">
                  <a:ln>
                    <a:noFill/>
                  </a:ln>
                  <a:solidFill>
                    <a:srgbClr val="10384F"/>
                  </a:solidFill>
                  <a:effectLst/>
                  <a:uLnTx/>
                  <a:uFillTx/>
                  <a:latin typeface="Arial" pitchFamily="34" charset="0"/>
                </a:rPr>
                <a:t>I: 0,</a:t>
              </a:r>
              <a:r>
                <a:rPr kumimoji="0" lang="de-DE" sz="1100" b="1" i="0" u="none" strike="noStrike" kern="1200" cap="none" spc="0" normalizeH="0" baseline="0" noProof="0" dirty="0">
                  <a:ln>
                    <a:noFill/>
                  </a:ln>
                  <a:solidFill>
                    <a:srgbClr val="10384F"/>
                  </a:solidFill>
                  <a:effectLst/>
                  <a:uLnTx/>
                  <a:uFillTx/>
                  <a:latin typeface="Arial" pitchFamily="34" charset="0"/>
                </a:rPr>
                <a:t>12</a:t>
              </a:r>
              <a:r>
                <a:rPr kumimoji="0" lang="pl-PL" sz="1100" b="1" i="0" u="none" strike="noStrike" kern="1200" cap="none" spc="0" normalizeH="0" baseline="0" noProof="0" dirty="0">
                  <a:ln>
                    <a:noFill/>
                  </a:ln>
                  <a:solidFill>
                    <a:srgbClr val="10384F"/>
                  </a:solidFill>
                  <a:effectLst/>
                  <a:uLnTx/>
                  <a:uFillTx/>
                  <a:latin typeface="Arial" pitchFamily="34" charset="0"/>
                </a:rPr>
                <a:t>–</a:t>
              </a:r>
              <a:r>
                <a:rPr kumimoji="0" lang="de-DE" sz="1100" b="1" i="0" u="none" strike="noStrike" kern="1200" cap="none" spc="0" normalizeH="0" baseline="0" noProof="0" dirty="0">
                  <a:ln>
                    <a:noFill/>
                  </a:ln>
                  <a:solidFill>
                    <a:srgbClr val="10384F"/>
                  </a:solidFill>
                  <a:effectLst/>
                  <a:uLnTx/>
                  <a:uFillTx/>
                  <a:latin typeface="Arial" pitchFamily="34" charset="0"/>
                </a:rPr>
                <a:t>0,37</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grpSp>
      <p:grpSp>
        <p:nvGrpSpPr>
          <p:cNvPr id="73" name="Gruppieren 19">
            <a:extLst>
              <a:ext uri="{FF2B5EF4-FFF2-40B4-BE49-F238E27FC236}">
                <a16:creationId xmlns:a16="http://schemas.microsoft.com/office/drawing/2014/main" id="{5345EBDE-8688-0C0F-D32E-F31CBBDB9258}"/>
              </a:ext>
            </a:extLst>
          </p:cNvPr>
          <p:cNvGrpSpPr/>
          <p:nvPr/>
        </p:nvGrpSpPr>
        <p:grpSpPr>
          <a:xfrm>
            <a:off x="293345" y="5625953"/>
            <a:ext cx="4173174" cy="666873"/>
            <a:chOff x="293345" y="5484060"/>
            <a:chExt cx="4173174" cy="666873"/>
          </a:xfrm>
        </p:grpSpPr>
        <p:sp>
          <p:nvSpPr>
            <p:cNvPr id="74" name="Line 30">
              <a:extLst>
                <a:ext uri="{FF2B5EF4-FFF2-40B4-BE49-F238E27FC236}">
                  <a16:creationId xmlns:a16="http://schemas.microsoft.com/office/drawing/2014/main" id="{E1AD0D15-F815-B13F-1246-41790E80B6B6}"/>
                </a:ext>
              </a:extLst>
            </p:cNvPr>
            <p:cNvSpPr>
              <a:spLocks noChangeShapeType="1"/>
            </p:cNvSpPr>
            <p:nvPr/>
          </p:nvSpPr>
          <p:spPr bwMode="auto">
            <a:xfrm>
              <a:off x="1046519" y="5704087"/>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75" name="Line 31">
              <a:extLst>
                <a:ext uri="{FF2B5EF4-FFF2-40B4-BE49-F238E27FC236}">
                  <a16:creationId xmlns:a16="http://schemas.microsoft.com/office/drawing/2014/main" id="{39B12D8B-2B86-BF38-43D7-769A3423FD28}"/>
                </a:ext>
              </a:extLst>
            </p:cNvPr>
            <p:cNvSpPr>
              <a:spLocks noChangeShapeType="1"/>
            </p:cNvSpPr>
            <p:nvPr/>
          </p:nvSpPr>
          <p:spPr bwMode="auto">
            <a:xfrm>
              <a:off x="1046519" y="6150933"/>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76" name="TextBox 75">
              <a:extLst>
                <a:ext uri="{FF2B5EF4-FFF2-40B4-BE49-F238E27FC236}">
                  <a16:creationId xmlns:a16="http://schemas.microsoft.com/office/drawing/2014/main" id="{FB38A5E0-6CD5-39D1-3A3A-8C3AE88F065B}"/>
                </a:ext>
              </a:extLst>
            </p:cNvPr>
            <p:cNvSpPr txBox="1"/>
            <p:nvPr/>
          </p:nvSpPr>
          <p:spPr>
            <a:xfrm>
              <a:off x="293345" y="5779365"/>
              <a:ext cx="737089"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Darolutamide</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Placebo</a:t>
              </a:r>
            </a:p>
          </p:txBody>
        </p:sp>
        <p:sp>
          <p:nvSpPr>
            <p:cNvPr id="77" name="TextBox 58">
              <a:extLst>
                <a:ext uri="{FF2B5EF4-FFF2-40B4-BE49-F238E27FC236}">
                  <a16:creationId xmlns:a16="http://schemas.microsoft.com/office/drawing/2014/main" id="{C7F474B6-8200-6BA2-8817-566FC5EE9E09}"/>
                </a:ext>
              </a:extLst>
            </p:cNvPr>
            <p:cNvSpPr txBox="1"/>
            <p:nvPr/>
          </p:nvSpPr>
          <p:spPr>
            <a:xfrm>
              <a:off x="338988" y="5484060"/>
              <a:ext cx="2848041" cy="15388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9170">
                <a:spcBef>
                  <a:spcPct val="0"/>
                </a:spcBef>
                <a:spcAft>
                  <a:spcPct val="0"/>
                </a:spcAft>
                <a:defRPr/>
              </a:pPr>
              <a:r>
                <a:rPr lang="en-US" sz="1000" b="1" dirty="0">
                  <a:solidFill>
                    <a:srgbClr val="10384F"/>
                  </a:solidFill>
                </a:rPr>
                <a:t>Number of patients at risk</a:t>
              </a:r>
              <a:endParaRPr lang="de-DE" sz="1000" b="1" dirty="0">
                <a:solidFill>
                  <a:srgbClr val="10384F"/>
                </a:solidFill>
              </a:endParaRPr>
            </a:p>
          </p:txBody>
        </p:sp>
        <p:sp>
          <p:nvSpPr>
            <p:cNvPr id="78" name="TextBox 62">
              <a:extLst>
                <a:ext uri="{FF2B5EF4-FFF2-40B4-BE49-F238E27FC236}">
                  <a16:creationId xmlns:a16="http://schemas.microsoft.com/office/drawing/2014/main" id="{B399CC91-09E3-39D7-2F35-EBDF9F49A6EE}"/>
                </a:ext>
              </a:extLst>
            </p:cNvPr>
            <p:cNvSpPr txBox="1"/>
            <p:nvPr/>
          </p:nvSpPr>
          <p:spPr>
            <a:xfrm>
              <a:off x="998010"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315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157</a:t>
              </a:r>
            </a:p>
          </p:txBody>
        </p:sp>
        <p:sp>
          <p:nvSpPr>
            <p:cNvPr id="79" name="TextBox 63">
              <a:extLst>
                <a:ext uri="{FF2B5EF4-FFF2-40B4-BE49-F238E27FC236}">
                  <a16:creationId xmlns:a16="http://schemas.microsoft.com/office/drawing/2014/main" id="{49FE7780-F37C-911D-AFC3-A853036D4046}"/>
                </a:ext>
              </a:extLst>
            </p:cNvPr>
            <p:cNvSpPr txBox="1"/>
            <p:nvPr/>
          </p:nvSpPr>
          <p:spPr>
            <a:xfrm>
              <a:off x="1254079"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293</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135</a:t>
              </a:r>
            </a:p>
          </p:txBody>
        </p:sp>
        <p:sp>
          <p:nvSpPr>
            <p:cNvPr id="80" name="TextBox 64">
              <a:extLst>
                <a:ext uri="{FF2B5EF4-FFF2-40B4-BE49-F238E27FC236}">
                  <a16:creationId xmlns:a16="http://schemas.microsoft.com/office/drawing/2014/main" id="{2B16ABFF-585C-BEC9-05D0-7860BBE93820}"/>
                </a:ext>
              </a:extLst>
            </p:cNvPr>
            <p:cNvSpPr txBox="1"/>
            <p:nvPr/>
          </p:nvSpPr>
          <p:spPr>
            <a:xfrm>
              <a:off x="1775601" y="5783566"/>
              <a:ext cx="397597"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223</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90</a:t>
              </a:r>
            </a:p>
          </p:txBody>
        </p:sp>
        <p:sp>
          <p:nvSpPr>
            <p:cNvPr id="81" name="TextBox 65">
              <a:extLst>
                <a:ext uri="{FF2B5EF4-FFF2-40B4-BE49-F238E27FC236}">
                  <a16:creationId xmlns:a16="http://schemas.microsoft.com/office/drawing/2014/main" id="{B0942C03-746F-B98F-FC82-B30F8E001BEF}"/>
                </a:ext>
              </a:extLst>
            </p:cNvPr>
            <p:cNvSpPr txBox="1"/>
            <p:nvPr/>
          </p:nvSpPr>
          <p:spPr>
            <a:xfrm>
              <a:off x="2008689"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198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70</a:t>
              </a:r>
            </a:p>
          </p:txBody>
        </p:sp>
        <p:sp>
          <p:nvSpPr>
            <p:cNvPr id="82" name="TextBox 66">
              <a:extLst>
                <a:ext uri="{FF2B5EF4-FFF2-40B4-BE49-F238E27FC236}">
                  <a16:creationId xmlns:a16="http://schemas.microsoft.com/office/drawing/2014/main" id="{F6C2C5C6-3E0E-1B12-FEE0-0E9CADF1702F}"/>
                </a:ext>
              </a:extLst>
            </p:cNvPr>
            <p:cNvSpPr txBox="1"/>
            <p:nvPr/>
          </p:nvSpPr>
          <p:spPr>
            <a:xfrm>
              <a:off x="2234336"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185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55</a:t>
              </a:r>
            </a:p>
          </p:txBody>
        </p:sp>
        <p:sp>
          <p:nvSpPr>
            <p:cNvPr id="83" name="TextBox 67">
              <a:extLst>
                <a:ext uri="{FF2B5EF4-FFF2-40B4-BE49-F238E27FC236}">
                  <a16:creationId xmlns:a16="http://schemas.microsoft.com/office/drawing/2014/main" id="{CFB6DC92-8838-3F4E-D3DB-DDA262D79210}"/>
                </a:ext>
              </a:extLst>
            </p:cNvPr>
            <p:cNvSpPr txBox="1"/>
            <p:nvPr/>
          </p:nvSpPr>
          <p:spPr>
            <a:xfrm>
              <a:off x="2709472" y="5783566"/>
              <a:ext cx="397599"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141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36</a:t>
              </a:r>
            </a:p>
          </p:txBody>
        </p:sp>
        <p:sp>
          <p:nvSpPr>
            <p:cNvPr id="84" name="TextBox 68">
              <a:extLst>
                <a:ext uri="{FF2B5EF4-FFF2-40B4-BE49-F238E27FC236}">
                  <a16:creationId xmlns:a16="http://schemas.microsoft.com/office/drawing/2014/main" id="{1D7B9281-29A7-EAD1-3B5A-B892369082CE}"/>
                </a:ext>
              </a:extLst>
            </p:cNvPr>
            <p:cNvSpPr txBox="1"/>
            <p:nvPr/>
          </p:nvSpPr>
          <p:spPr>
            <a:xfrm>
              <a:off x="2945636"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94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22</a:t>
              </a:r>
            </a:p>
          </p:txBody>
        </p:sp>
        <p:sp>
          <p:nvSpPr>
            <p:cNvPr id="85" name="TextBox 69">
              <a:extLst>
                <a:ext uri="{FF2B5EF4-FFF2-40B4-BE49-F238E27FC236}">
                  <a16:creationId xmlns:a16="http://schemas.microsoft.com/office/drawing/2014/main" id="{25D6848D-4156-3C15-A3F6-F245A8BE84E2}"/>
                </a:ext>
              </a:extLst>
            </p:cNvPr>
            <p:cNvSpPr txBox="1"/>
            <p:nvPr/>
          </p:nvSpPr>
          <p:spPr>
            <a:xfrm>
              <a:off x="3149071"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54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11</a:t>
              </a:r>
            </a:p>
          </p:txBody>
        </p:sp>
        <p:sp>
          <p:nvSpPr>
            <p:cNvPr id="86" name="TextBox 70">
              <a:extLst>
                <a:ext uri="{FF2B5EF4-FFF2-40B4-BE49-F238E27FC236}">
                  <a16:creationId xmlns:a16="http://schemas.microsoft.com/office/drawing/2014/main" id="{257D3EB0-4C52-CD9A-5D2F-582201152E7F}"/>
                </a:ext>
              </a:extLst>
            </p:cNvPr>
            <p:cNvSpPr txBox="1"/>
            <p:nvPr/>
          </p:nvSpPr>
          <p:spPr>
            <a:xfrm>
              <a:off x="3344542"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a:t>
              </a:r>
            </a:p>
          </p:txBody>
        </p:sp>
        <p:sp>
          <p:nvSpPr>
            <p:cNvPr id="87" name="TextBox 71">
              <a:extLst>
                <a:ext uri="{FF2B5EF4-FFF2-40B4-BE49-F238E27FC236}">
                  <a16:creationId xmlns:a16="http://schemas.microsoft.com/office/drawing/2014/main" id="{FEEF8BAC-FB7D-BF8B-64EE-DB4CE0D13F2D}"/>
                </a:ext>
              </a:extLst>
            </p:cNvPr>
            <p:cNvSpPr txBox="1"/>
            <p:nvPr/>
          </p:nvSpPr>
          <p:spPr>
            <a:xfrm>
              <a:off x="3570942"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88" name="TextBox 72">
              <a:extLst>
                <a:ext uri="{FF2B5EF4-FFF2-40B4-BE49-F238E27FC236}">
                  <a16:creationId xmlns:a16="http://schemas.microsoft.com/office/drawing/2014/main" id="{E3A9149C-75DE-8EB5-A8FC-9BBB4777E17E}"/>
                </a:ext>
              </a:extLst>
            </p:cNvPr>
            <p:cNvSpPr txBox="1"/>
            <p:nvPr/>
          </p:nvSpPr>
          <p:spPr>
            <a:xfrm>
              <a:off x="3790423"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89" name="TextBox 62">
              <a:extLst>
                <a:ext uri="{FF2B5EF4-FFF2-40B4-BE49-F238E27FC236}">
                  <a16:creationId xmlns:a16="http://schemas.microsoft.com/office/drawing/2014/main" id="{69156F73-BC86-94A6-5428-EF6286F80A76}"/>
                </a:ext>
              </a:extLst>
            </p:cNvPr>
            <p:cNvSpPr txBox="1"/>
            <p:nvPr/>
          </p:nvSpPr>
          <p:spPr>
            <a:xfrm>
              <a:off x="4058402"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90" name="TextBox 63">
              <a:extLst>
                <a:ext uri="{FF2B5EF4-FFF2-40B4-BE49-F238E27FC236}">
                  <a16:creationId xmlns:a16="http://schemas.microsoft.com/office/drawing/2014/main" id="{B546A0A4-CEA3-66D5-189C-D2F0C69542EF}"/>
                </a:ext>
              </a:extLst>
            </p:cNvPr>
            <p:cNvSpPr txBox="1"/>
            <p:nvPr/>
          </p:nvSpPr>
          <p:spPr>
            <a:xfrm>
              <a:off x="1514623"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245</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113</a:t>
              </a:r>
            </a:p>
          </p:txBody>
        </p:sp>
        <p:sp>
          <p:nvSpPr>
            <p:cNvPr id="91" name="TextBox 62">
              <a:extLst>
                <a:ext uri="{FF2B5EF4-FFF2-40B4-BE49-F238E27FC236}">
                  <a16:creationId xmlns:a16="http://schemas.microsoft.com/office/drawing/2014/main" id="{BF6A6177-ACFF-6063-50CF-62E9820785B5}"/>
                </a:ext>
              </a:extLst>
            </p:cNvPr>
            <p:cNvSpPr txBox="1"/>
            <p:nvPr/>
          </p:nvSpPr>
          <p:spPr>
            <a:xfrm>
              <a:off x="2480544"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162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46</a:t>
              </a:r>
            </a:p>
          </p:txBody>
        </p:sp>
      </p:grpSp>
      <p:grpSp>
        <p:nvGrpSpPr>
          <p:cNvPr id="92" name="Gruppieren 20">
            <a:extLst>
              <a:ext uri="{FF2B5EF4-FFF2-40B4-BE49-F238E27FC236}">
                <a16:creationId xmlns:a16="http://schemas.microsoft.com/office/drawing/2014/main" id="{7837900F-A90B-4F68-051D-81F68DA3D5D9}"/>
              </a:ext>
            </a:extLst>
          </p:cNvPr>
          <p:cNvGrpSpPr/>
          <p:nvPr/>
        </p:nvGrpSpPr>
        <p:grpSpPr>
          <a:xfrm>
            <a:off x="5309623" y="5625953"/>
            <a:ext cx="4299554" cy="668678"/>
            <a:chOff x="5309623" y="5484060"/>
            <a:chExt cx="4299554" cy="668678"/>
          </a:xfrm>
        </p:grpSpPr>
        <p:sp>
          <p:nvSpPr>
            <p:cNvPr id="93" name="TextBox 75">
              <a:extLst>
                <a:ext uri="{FF2B5EF4-FFF2-40B4-BE49-F238E27FC236}">
                  <a16:creationId xmlns:a16="http://schemas.microsoft.com/office/drawing/2014/main" id="{66B39D22-8D8C-5C8E-2018-05494BABA8C2}"/>
                </a:ext>
              </a:extLst>
            </p:cNvPr>
            <p:cNvSpPr txBox="1"/>
            <p:nvPr/>
          </p:nvSpPr>
          <p:spPr>
            <a:xfrm>
              <a:off x="5309623" y="5779365"/>
              <a:ext cx="737089"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Darolutamide</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Placebo</a:t>
              </a:r>
            </a:p>
          </p:txBody>
        </p:sp>
        <p:sp>
          <p:nvSpPr>
            <p:cNvPr id="94" name="TextBox 58">
              <a:extLst>
                <a:ext uri="{FF2B5EF4-FFF2-40B4-BE49-F238E27FC236}">
                  <a16:creationId xmlns:a16="http://schemas.microsoft.com/office/drawing/2014/main" id="{07D36C05-9116-B047-49E2-F09767045DE0}"/>
                </a:ext>
              </a:extLst>
            </p:cNvPr>
            <p:cNvSpPr txBox="1"/>
            <p:nvPr/>
          </p:nvSpPr>
          <p:spPr>
            <a:xfrm>
              <a:off x="5355266" y="5484060"/>
              <a:ext cx="2848041" cy="15388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9170">
                <a:spcBef>
                  <a:spcPct val="0"/>
                </a:spcBef>
                <a:spcAft>
                  <a:spcPct val="0"/>
                </a:spcAft>
                <a:defRPr/>
              </a:pPr>
              <a:r>
                <a:rPr lang="en-US" sz="1000" b="1" dirty="0">
                  <a:solidFill>
                    <a:srgbClr val="10384F"/>
                  </a:solidFill>
                </a:rPr>
                <a:t>Number of patients at risk</a:t>
              </a:r>
              <a:endParaRPr lang="de-DE" sz="1000" b="1" dirty="0">
                <a:solidFill>
                  <a:srgbClr val="10384F"/>
                </a:solidFill>
              </a:endParaRPr>
            </a:p>
          </p:txBody>
        </p:sp>
        <p:sp>
          <p:nvSpPr>
            <p:cNvPr id="95" name="Line 30">
              <a:extLst>
                <a:ext uri="{FF2B5EF4-FFF2-40B4-BE49-F238E27FC236}">
                  <a16:creationId xmlns:a16="http://schemas.microsoft.com/office/drawing/2014/main" id="{BCCF9B68-6AE1-D836-2351-8963CCF07BCE}"/>
                </a:ext>
              </a:extLst>
            </p:cNvPr>
            <p:cNvSpPr>
              <a:spLocks noChangeShapeType="1"/>
            </p:cNvSpPr>
            <p:nvPr/>
          </p:nvSpPr>
          <p:spPr bwMode="auto">
            <a:xfrm>
              <a:off x="6063028" y="5705892"/>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96" name="Line 31">
              <a:extLst>
                <a:ext uri="{FF2B5EF4-FFF2-40B4-BE49-F238E27FC236}">
                  <a16:creationId xmlns:a16="http://schemas.microsoft.com/office/drawing/2014/main" id="{29AC2E53-1870-53CB-52B0-D2030CC7CFF8}"/>
                </a:ext>
              </a:extLst>
            </p:cNvPr>
            <p:cNvSpPr>
              <a:spLocks noChangeShapeType="1"/>
            </p:cNvSpPr>
            <p:nvPr/>
          </p:nvSpPr>
          <p:spPr bwMode="auto">
            <a:xfrm>
              <a:off x="6063028" y="6152738"/>
              <a:ext cx="342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97" name="TextBox 62">
              <a:extLst>
                <a:ext uri="{FF2B5EF4-FFF2-40B4-BE49-F238E27FC236}">
                  <a16:creationId xmlns:a16="http://schemas.microsoft.com/office/drawing/2014/main" id="{B2B0B4FA-D369-C4FF-8049-07ABC567B783}"/>
                </a:ext>
              </a:extLst>
            </p:cNvPr>
            <p:cNvSpPr txBox="1"/>
            <p:nvPr/>
          </p:nvSpPr>
          <p:spPr>
            <a:xfrm>
              <a:off x="6069585" y="5785371"/>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131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66</a:t>
              </a:r>
            </a:p>
          </p:txBody>
        </p:sp>
        <p:sp>
          <p:nvSpPr>
            <p:cNvPr id="98" name="TextBox 63">
              <a:extLst>
                <a:ext uri="{FF2B5EF4-FFF2-40B4-BE49-F238E27FC236}">
                  <a16:creationId xmlns:a16="http://schemas.microsoft.com/office/drawing/2014/main" id="{33493FCB-F808-57AC-B649-C52420F23A01}"/>
                </a:ext>
              </a:extLst>
            </p:cNvPr>
            <p:cNvSpPr txBox="1"/>
            <p:nvPr/>
          </p:nvSpPr>
          <p:spPr>
            <a:xfrm>
              <a:off x="6324532"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124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62</a:t>
              </a:r>
            </a:p>
          </p:txBody>
        </p:sp>
        <p:sp>
          <p:nvSpPr>
            <p:cNvPr id="99" name="TextBox 64">
              <a:extLst>
                <a:ext uri="{FF2B5EF4-FFF2-40B4-BE49-F238E27FC236}">
                  <a16:creationId xmlns:a16="http://schemas.microsoft.com/office/drawing/2014/main" id="{4F664FCE-A4CC-1B99-D26F-25D9EC3C56BF}"/>
                </a:ext>
              </a:extLst>
            </p:cNvPr>
            <p:cNvSpPr txBox="1"/>
            <p:nvPr/>
          </p:nvSpPr>
          <p:spPr>
            <a:xfrm>
              <a:off x="6835505" y="5783566"/>
              <a:ext cx="397597"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49</a:t>
              </a:r>
            </a:p>
          </p:txBody>
        </p:sp>
        <p:sp>
          <p:nvSpPr>
            <p:cNvPr id="100" name="TextBox 65">
              <a:extLst>
                <a:ext uri="{FF2B5EF4-FFF2-40B4-BE49-F238E27FC236}">
                  <a16:creationId xmlns:a16="http://schemas.microsoft.com/office/drawing/2014/main" id="{54EC38F5-4EFF-15C7-160B-F75180277191}"/>
                </a:ext>
              </a:extLst>
            </p:cNvPr>
            <p:cNvSpPr txBox="1"/>
            <p:nvPr/>
          </p:nvSpPr>
          <p:spPr>
            <a:xfrm>
              <a:off x="7123659"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40</a:t>
              </a:r>
            </a:p>
          </p:txBody>
        </p:sp>
        <p:sp>
          <p:nvSpPr>
            <p:cNvPr id="101" name="TextBox 66">
              <a:extLst>
                <a:ext uri="{FF2B5EF4-FFF2-40B4-BE49-F238E27FC236}">
                  <a16:creationId xmlns:a16="http://schemas.microsoft.com/office/drawing/2014/main" id="{9E7659C4-5CFA-4D35-CC1D-29DEB4379202}"/>
                </a:ext>
              </a:extLst>
            </p:cNvPr>
            <p:cNvSpPr txBox="1"/>
            <p:nvPr/>
          </p:nvSpPr>
          <p:spPr>
            <a:xfrm>
              <a:off x="7368532"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108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33</a:t>
              </a:r>
            </a:p>
          </p:txBody>
        </p:sp>
        <p:sp>
          <p:nvSpPr>
            <p:cNvPr id="102" name="TextBox 67">
              <a:extLst>
                <a:ext uri="{FF2B5EF4-FFF2-40B4-BE49-F238E27FC236}">
                  <a16:creationId xmlns:a16="http://schemas.microsoft.com/office/drawing/2014/main" id="{A64EBAA5-BBCE-FD87-E66E-F5610A7F0EDE}"/>
                </a:ext>
              </a:extLst>
            </p:cNvPr>
            <p:cNvSpPr txBox="1"/>
            <p:nvPr/>
          </p:nvSpPr>
          <p:spPr>
            <a:xfrm>
              <a:off x="7910029" y="5785371"/>
              <a:ext cx="397599"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104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25</a:t>
              </a:r>
            </a:p>
          </p:txBody>
        </p:sp>
        <p:sp>
          <p:nvSpPr>
            <p:cNvPr id="103" name="TextBox 68">
              <a:extLst>
                <a:ext uri="{FF2B5EF4-FFF2-40B4-BE49-F238E27FC236}">
                  <a16:creationId xmlns:a16="http://schemas.microsoft.com/office/drawing/2014/main" id="{271F497C-B416-E048-C749-822C49C30405}"/>
                </a:ext>
              </a:extLst>
            </p:cNvPr>
            <p:cNvSpPr txBox="1"/>
            <p:nvPr/>
          </p:nvSpPr>
          <p:spPr>
            <a:xfrm>
              <a:off x="8173355"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83</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20</a:t>
              </a:r>
            </a:p>
          </p:txBody>
        </p:sp>
        <p:sp>
          <p:nvSpPr>
            <p:cNvPr id="104" name="TextBox 70">
              <a:extLst>
                <a:ext uri="{FF2B5EF4-FFF2-40B4-BE49-F238E27FC236}">
                  <a16:creationId xmlns:a16="http://schemas.microsoft.com/office/drawing/2014/main" id="{C122037F-BAC7-BDB5-39F6-B08D6C1F9487}"/>
                </a:ext>
              </a:extLst>
            </p:cNvPr>
            <p:cNvSpPr txBox="1"/>
            <p:nvPr/>
          </p:nvSpPr>
          <p:spPr>
            <a:xfrm>
              <a:off x="8440286"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56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14</a:t>
              </a:r>
            </a:p>
          </p:txBody>
        </p:sp>
        <p:sp>
          <p:nvSpPr>
            <p:cNvPr id="105" name="TextBox 71">
              <a:extLst>
                <a:ext uri="{FF2B5EF4-FFF2-40B4-BE49-F238E27FC236}">
                  <a16:creationId xmlns:a16="http://schemas.microsoft.com/office/drawing/2014/main" id="{81E21035-9001-1182-3DB2-34C42238FEFD}"/>
                </a:ext>
              </a:extLst>
            </p:cNvPr>
            <p:cNvSpPr txBox="1"/>
            <p:nvPr/>
          </p:nvSpPr>
          <p:spPr>
            <a:xfrm>
              <a:off x="8721755" y="578356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7</a:t>
              </a:r>
            </a:p>
          </p:txBody>
        </p:sp>
        <p:sp>
          <p:nvSpPr>
            <p:cNvPr id="106" name="TextBox 72">
              <a:extLst>
                <a:ext uri="{FF2B5EF4-FFF2-40B4-BE49-F238E27FC236}">
                  <a16:creationId xmlns:a16="http://schemas.microsoft.com/office/drawing/2014/main" id="{1679D390-4B35-4F4A-7013-D9AEC84C5BFB}"/>
                </a:ext>
              </a:extLst>
            </p:cNvPr>
            <p:cNvSpPr txBox="1"/>
            <p:nvPr/>
          </p:nvSpPr>
          <p:spPr>
            <a:xfrm>
              <a:off x="8959337"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2</a:t>
              </a:r>
            </a:p>
          </p:txBody>
        </p:sp>
        <p:sp>
          <p:nvSpPr>
            <p:cNvPr id="107" name="TextBox 62">
              <a:extLst>
                <a:ext uri="{FF2B5EF4-FFF2-40B4-BE49-F238E27FC236}">
                  <a16:creationId xmlns:a16="http://schemas.microsoft.com/office/drawing/2014/main" id="{E6D674B5-AB71-CE79-74B2-C3395E7337CF}"/>
                </a:ext>
              </a:extLst>
            </p:cNvPr>
            <p:cNvSpPr txBox="1"/>
            <p:nvPr/>
          </p:nvSpPr>
          <p:spPr>
            <a:xfrm>
              <a:off x="9209957"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0</a:t>
              </a:r>
            </a:p>
          </p:txBody>
        </p:sp>
        <p:sp>
          <p:nvSpPr>
            <p:cNvPr id="108" name="TextBox 63">
              <a:extLst>
                <a:ext uri="{FF2B5EF4-FFF2-40B4-BE49-F238E27FC236}">
                  <a16:creationId xmlns:a16="http://schemas.microsoft.com/office/drawing/2014/main" id="{BC40644E-3681-2308-5150-65422D2EB6FA}"/>
                </a:ext>
              </a:extLst>
            </p:cNvPr>
            <p:cNvSpPr txBox="1"/>
            <p:nvPr/>
          </p:nvSpPr>
          <p:spPr>
            <a:xfrm>
              <a:off x="6584328" y="5785371"/>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119</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77787B"/>
                  </a:solidFill>
                  <a:effectLst/>
                  <a:uLnTx/>
                  <a:uFillTx/>
                  <a:latin typeface="Arial"/>
                  <a:cs typeface="Arial"/>
                </a:rPr>
                <a:t>54</a:t>
              </a:r>
            </a:p>
          </p:txBody>
        </p:sp>
        <p:sp>
          <p:nvSpPr>
            <p:cNvPr id="109" name="TextBox 62">
              <a:extLst>
                <a:ext uri="{FF2B5EF4-FFF2-40B4-BE49-F238E27FC236}">
                  <a16:creationId xmlns:a16="http://schemas.microsoft.com/office/drawing/2014/main" id="{A0DFD237-2146-B7D6-011A-F8B01200D965}"/>
                </a:ext>
              </a:extLst>
            </p:cNvPr>
            <p:cNvSpPr txBox="1"/>
            <p:nvPr/>
          </p:nvSpPr>
          <p:spPr>
            <a:xfrm>
              <a:off x="7625289" y="5783566"/>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106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27</a:t>
              </a:r>
            </a:p>
          </p:txBody>
        </p:sp>
      </p:grpSp>
      <p:sp>
        <p:nvSpPr>
          <p:cNvPr id="112" name="TextBox 57">
            <a:extLst>
              <a:ext uri="{FF2B5EF4-FFF2-40B4-BE49-F238E27FC236}">
                <a16:creationId xmlns:a16="http://schemas.microsoft.com/office/drawing/2014/main" id="{412B5F53-136D-01B5-E78F-06E268E70526}"/>
              </a:ext>
            </a:extLst>
          </p:cNvPr>
          <p:cNvSpPr txBox="1"/>
          <p:nvPr>
            <p:custDataLst>
              <p:tags r:id="rId5"/>
            </p:custDataLst>
          </p:nvPr>
        </p:nvSpPr>
        <p:spPr>
          <a:xfrm rot="16200000">
            <a:off x="-248051" y="3852885"/>
            <a:ext cx="2003654"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7787B"/>
                </a:solidFill>
                <a:effectLst/>
                <a:uLnTx/>
                <a:uFillTx/>
                <a:latin typeface="Arial"/>
                <a:cs typeface="Arial"/>
              </a:rPr>
              <a:t>Event-free probability</a:t>
            </a:r>
          </a:p>
        </p:txBody>
      </p:sp>
      <p:sp>
        <p:nvSpPr>
          <p:cNvPr id="113" name="TextBox 57">
            <a:extLst>
              <a:ext uri="{FF2B5EF4-FFF2-40B4-BE49-F238E27FC236}">
                <a16:creationId xmlns:a16="http://schemas.microsoft.com/office/drawing/2014/main" id="{3D4C9B4E-1DEF-8F84-B551-45EE7A17CAAE}"/>
              </a:ext>
            </a:extLst>
          </p:cNvPr>
          <p:cNvSpPr txBox="1"/>
          <p:nvPr>
            <p:custDataLst>
              <p:tags r:id="rId6"/>
            </p:custDataLst>
          </p:nvPr>
        </p:nvSpPr>
        <p:spPr>
          <a:xfrm>
            <a:off x="1311927" y="5539093"/>
            <a:ext cx="3021623"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77787B"/>
                </a:solidFill>
                <a:effectLst/>
                <a:uLnTx/>
                <a:uFillTx/>
                <a:latin typeface="Arial"/>
                <a:cs typeface="Arial"/>
              </a:rPr>
              <a:t>Monate</a:t>
            </a:r>
          </a:p>
        </p:txBody>
      </p:sp>
      <p:sp>
        <p:nvSpPr>
          <p:cNvPr id="114" name="TextBox 180">
            <a:extLst>
              <a:ext uri="{FF2B5EF4-FFF2-40B4-BE49-F238E27FC236}">
                <a16:creationId xmlns:a16="http://schemas.microsoft.com/office/drawing/2014/main" id="{BA008405-67CD-6FBB-0991-64275F85DB8C}"/>
              </a:ext>
            </a:extLst>
          </p:cNvPr>
          <p:cNvSpPr txBox="1">
            <a:spLocks noChangeArrowheads="1"/>
          </p:cNvSpPr>
          <p:nvPr>
            <p:custDataLst>
              <p:tags r:id="rId7"/>
            </p:custDataLst>
          </p:nvPr>
        </p:nvSpPr>
        <p:spPr bwMode="auto">
          <a:xfrm flipH="1">
            <a:off x="3794926" y="3128861"/>
            <a:ext cx="1744407" cy="442035"/>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Darolutamide + ADT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0091DF"/>
                </a:solidFill>
                <a:effectLst/>
                <a:uLnTx/>
                <a:uFillTx/>
                <a:latin typeface="Arial" pitchFamily="34" charset="0"/>
              </a:rPr>
              <a:t>Median</a:t>
            </a:r>
            <a:r>
              <a:rPr kumimoji="0" lang="it-IT" sz="1200" b="1" i="0" u="none" strike="noStrike" kern="1200" cap="none" spc="0" normalizeH="0" baseline="0" noProof="0" dirty="0">
                <a:ln>
                  <a:noFill/>
                </a:ln>
                <a:solidFill>
                  <a:srgbClr val="0091DF"/>
                </a:solidFill>
                <a:effectLst/>
                <a:uLnTx/>
                <a:uFillTx/>
                <a:latin typeface="Arial" pitchFamily="34" charset="0"/>
              </a:rPr>
              <a:t>: NR (22,2</a:t>
            </a:r>
            <a:r>
              <a:rPr kumimoji="0" lang="pl-PL" sz="1200" b="1" i="0" u="none" strike="noStrike" kern="1200" cap="none" spc="0" normalizeH="0" baseline="0" noProof="0" dirty="0">
                <a:ln>
                  <a:noFill/>
                </a:ln>
                <a:solidFill>
                  <a:srgbClr val="0091DF"/>
                </a:solidFill>
                <a:effectLst/>
                <a:uLnTx/>
                <a:uFillTx/>
                <a:latin typeface="Arial" pitchFamily="34" charset="0"/>
              </a:rPr>
              <a:t>–</a:t>
            </a:r>
            <a:r>
              <a:rPr kumimoji="0" lang="it-IT" sz="1200" b="1" i="0" u="none" strike="noStrike" kern="1200" cap="none" spc="0" normalizeH="0" baseline="0" noProof="0" dirty="0">
                <a:ln>
                  <a:noFill/>
                </a:ln>
                <a:solidFill>
                  <a:srgbClr val="0091DF"/>
                </a:solidFill>
                <a:effectLst/>
                <a:uLnTx/>
                <a:uFillTx/>
                <a:latin typeface="Arial" pitchFamily="34" charset="0"/>
              </a:rPr>
              <a:t>NR)</a:t>
            </a:r>
          </a:p>
        </p:txBody>
      </p:sp>
      <p:sp>
        <p:nvSpPr>
          <p:cNvPr id="115" name="TextBox 180">
            <a:extLst>
              <a:ext uri="{FF2B5EF4-FFF2-40B4-BE49-F238E27FC236}">
                <a16:creationId xmlns:a16="http://schemas.microsoft.com/office/drawing/2014/main" id="{0939F865-C778-D9D9-055C-2CC8D65AE97B}"/>
              </a:ext>
            </a:extLst>
          </p:cNvPr>
          <p:cNvSpPr txBox="1">
            <a:spLocks noChangeArrowheads="1"/>
          </p:cNvSpPr>
          <p:nvPr>
            <p:custDataLst>
              <p:tags r:id="rId8"/>
            </p:custDataLst>
          </p:nvPr>
        </p:nvSpPr>
        <p:spPr bwMode="auto">
          <a:xfrm flipH="1">
            <a:off x="3624041" y="4167000"/>
            <a:ext cx="1627504" cy="626701"/>
          </a:xfrm>
          <a:prstGeom prst="rect">
            <a:avLst/>
          </a:prstGeom>
          <a:solidFill>
            <a:srgbClr val="FFFFFF"/>
          </a:solidFill>
          <a:ln w="12700">
            <a:solidFill>
              <a:srgbClr val="77787B"/>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Median 12,4 Monate (11,1</a:t>
            </a:r>
            <a:r>
              <a:rPr kumimoji="0" lang="pl-PL" sz="1200" b="1" i="0" u="none" strike="noStrike" kern="1200" cap="none" spc="0" normalizeH="0" baseline="0" noProof="0" dirty="0">
                <a:ln>
                  <a:noFill/>
                </a:ln>
                <a:solidFill>
                  <a:srgbClr val="77787B"/>
                </a:solidFill>
                <a:effectLst/>
                <a:uLnTx/>
                <a:uFillTx/>
                <a:latin typeface="Arial" pitchFamily="34" charset="0"/>
              </a:rPr>
              <a:t>–</a:t>
            </a:r>
            <a:r>
              <a:rPr kumimoji="0" lang="pt-BR" sz="1200" b="1" i="0" u="none" strike="noStrike" kern="1200" cap="none" spc="0" normalizeH="0" baseline="0" noProof="0" dirty="0">
                <a:ln>
                  <a:noFill/>
                </a:ln>
                <a:solidFill>
                  <a:srgbClr val="77787B"/>
                </a:solidFill>
                <a:effectLst/>
                <a:uLnTx/>
                <a:uFillTx/>
                <a:latin typeface="Arial" pitchFamily="34" charset="0"/>
              </a:rPr>
              <a:t>13,9)</a:t>
            </a:r>
          </a:p>
        </p:txBody>
      </p:sp>
      <p:sp>
        <p:nvSpPr>
          <p:cNvPr id="116" name="TextBox 180">
            <a:extLst>
              <a:ext uri="{FF2B5EF4-FFF2-40B4-BE49-F238E27FC236}">
                <a16:creationId xmlns:a16="http://schemas.microsoft.com/office/drawing/2014/main" id="{B76F2921-3493-F8F0-E78E-EC1D6112EBD0}"/>
              </a:ext>
            </a:extLst>
          </p:cNvPr>
          <p:cNvSpPr txBox="1">
            <a:spLocks noChangeArrowheads="1"/>
          </p:cNvSpPr>
          <p:nvPr>
            <p:custDataLst>
              <p:tags r:id="rId9"/>
            </p:custDataLst>
          </p:nvPr>
        </p:nvSpPr>
        <p:spPr bwMode="auto">
          <a:xfrm flipH="1">
            <a:off x="1238104" y="4772029"/>
            <a:ext cx="1396404" cy="411257"/>
          </a:xfrm>
          <a:prstGeom prst="rect">
            <a:avLst/>
          </a:prstGeom>
          <a:noFill/>
          <a:ln w="12700">
            <a:solidFill>
              <a:srgbClr val="10384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46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l-PL" sz="1100" b="1" i="0" u="none" strike="noStrike" kern="1200" cap="none" spc="0" normalizeH="0" baseline="0" noProof="0" dirty="0">
                <a:ln>
                  <a:noFill/>
                </a:ln>
                <a:solidFill>
                  <a:srgbClr val="10384F"/>
                </a:solidFill>
                <a:effectLst/>
                <a:uLnTx/>
                <a:uFillTx/>
                <a:latin typeface="Arial" pitchFamily="34" charset="0"/>
              </a:rPr>
              <a:t>(95% KI: 0,</a:t>
            </a:r>
            <a:r>
              <a:rPr kumimoji="0" lang="de-DE" sz="1100" b="1" i="0" u="none" strike="noStrike" kern="1200" cap="none" spc="0" normalizeH="0" baseline="0" noProof="0" dirty="0">
                <a:ln>
                  <a:noFill/>
                </a:ln>
                <a:solidFill>
                  <a:srgbClr val="10384F"/>
                </a:solidFill>
                <a:effectLst/>
                <a:uLnTx/>
                <a:uFillTx/>
                <a:latin typeface="Arial" pitchFamily="34" charset="0"/>
              </a:rPr>
              <a:t>36</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60</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pic>
        <p:nvPicPr>
          <p:cNvPr id="117" name="Grafik 18" descr="Ein Bild, das Karte, Text, Screenshot, Diagramm enthält.&#10;&#10;KI-generierte Inhalte können fehlerhaft sein.">
            <a:extLst>
              <a:ext uri="{FF2B5EF4-FFF2-40B4-BE49-F238E27FC236}">
                <a16:creationId xmlns:a16="http://schemas.microsoft.com/office/drawing/2014/main" id="{AEB7D207-7BB9-4299-E936-B995BA25DF0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5285" y="2232230"/>
            <a:ext cx="3538706" cy="3268954"/>
          </a:xfrm>
          <a:prstGeom prst="rect">
            <a:avLst/>
          </a:prstGeom>
        </p:spPr>
      </p:pic>
      <p:sp>
        <p:nvSpPr>
          <p:cNvPr id="118" name="TextBox 180">
            <a:extLst>
              <a:ext uri="{FF2B5EF4-FFF2-40B4-BE49-F238E27FC236}">
                <a16:creationId xmlns:a16="http://schemas.microsoft.com/office/drawing/2014/main" id="{19B7C0B2-BED5-D090-B241-D449E878DF85}"/>
              </a:ext>
            </a:extLst>
          </p:cNvPr>
          <p:cNvSpPr txBox="1">
            <a:spLocks noChangeArrowheads="1"/>
          </p:cNvSpPr>
          <p:nvPr>
            <p:custDataLst>
              <p:tags r:id="rId10"/>
            </p:custDataLst>
          </p:nvPr>
        </p:nvSpPr>
        <p:spPr bwMode="auto">
          <a:xfrm flipH="1">
            <a:off x="1247062" y="4934624"/>
            <a:ext cx="622034" cy="241980"/>
          </a:xfrm>
          <a:prstGeom prst="rect">
            <a:avLst/>
          </a:prstGeom>
          <a:solidFill>
            <a:schemeClr val="bg1"/>
          </a:solidFill>
          <a:ln w="12700">
            <a:no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CH" sz="1100" b="1" i="0" u="none" strike="noStrike" kern="1200" cap="none" spc="0" normalizeH="0" baseline="0" noProof="0" dirty="0">
                <a:ln>
                  <a:noFill/>
                </a:ln>
                <a:solidFill>
                  <a:srgbClr val="10384F"/>
                </a:solidFill>
                <a:effectLst/>
                <a:uLnTx/>
                <a:uFillTx/>
                <a:latin typeface="Arial" pitchFamily="34" charset="0"/>
              </a:rPr>
              <a:t>(95% C</a:t>
            </a:r>
            <a:r>
              <a:rPr kumimoji="0" lang="pl-PL" sz="1100" b="1" i="0" u="none" strike="noStrike" kern="1200" cap="none" spc="0" normalizeH="0" baseline="0" noProof="0" dirty="0">
                <a:ln>
                  <a:noFill/>
                </a:ln>
                <a:solidFill>
                  <a:srgbClr val="10384F"/>
                </a:solidFill>
                <a:effectLst/>
                <a:uLnTx/>
                <a:uFillTx/>
                <a:latin typeface="Arial" pitchFamily="34" charset="0"/>
              </a:rPr>
              <a:t>I</a:t>
            </a:r>
          </a:p>
        </p:txBody>
      </p:sp>
      <p:sp>
        <p:nvSpPr>
          <p:cNvPr id="119" name="Freihandform: Form 4">
            <a:extLst>
              <a:ext uri="{FF2B5EF4-FFF2-40B4-BE49-F238E27FC236}">
                <a16:creationId xmlns:a16="http://schemas.microsoft.com/office/drawing/2014/main" id="{7820CD41-3305-7978-06D4-59228FC3B05C}"/>
              </a:ext>
            </a:extLst>
          </p:cNvPr>
          <p:cNvSpPr/>
          <p:nvPr>
            <p:custDataLst>
              <p:tags r:id="rId11"/>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sp>
        <p:nvSpPr>
          <p:cNvPr id="2" name="TextBox 1">
            <a:extLst>
              <a:ext uri="{FF2B5EF4-FFF2-40B4-BE49-F238E27FC236}">
                <a16:creationId xmlns:a16="http://schemas.microsoft.com/office/drawing/2014/main" id="{13135B31-7352-A5C2-2981-254E1B27B523}"/>
              </a:ext>
            </a:extLst>
          </p:cNvPr>
          <p:cNvSpPr txBox="1"/>
          <p:nvPr>
            <p:custDataLst>
              <p:tags r:id="rId12"/>
            </p:custDataLst>
          </p:nvPr>
        </p:nvSpPr>
        <p:spPr bwMode="gray">
          <a:xfrm>
            <a:off x="9944100" y="2232230"/>
            <a:ext cx="1319347" cy="703423"/>
          </a:xfrm>
          <a:prstGeom prst="rect">
            <a:avLst/>
          </a:prstGeom>
          <a:noFill/>
        </p:spPr>
        <p:txBody>
          <a:bodyPr wrap="square" lIns="0" tIns="0" rIns="0" bIns="0" rtlCol="0">
            <a:noAutofit/>
          </a:bodyPr>
          <a:lstStyle/>
          <a:p>
            <a:endParaRPr lang="de-CH" dirty="0" err="1"/>
          </a:p>
        </p:txBody>
      </p:sp>
      <p:sp>
        <p:nvSpPr>
          <p:cNvPr id="7" name="Rectangle 6">
            <a:extLst>
              <a:ext uri="{FF2B5EF4-FFF2-40B4-BE49-F238E27FC236}">
                <a16:creationId xmlns:a16="http://schemas.microsoft.com/office/drawing/2014/main" id="{D98F6A1D-5A15-0F52-F13C-97980A559B30}"/>
              </a:ext>
            </a:extLst>
          </p:cNvPr>
          <p:cNvSpPr/>
          <p:nvPr>
            <p:custDataLst>
              <p:tags r:id="rId13"/>
            </p:custDataLst>
          </p:nvPr>
        </p:nvSpPr>
        <p:spPr bwMode="gray">
          <a:xfrm>
            <a:off x="9780757" y="5258363"/>
            <a:ext cx="2291535" cy="1000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buFontTx/>
              <a:buBlip>
                <a:blip r:embed="rId16"/>
              </a:buBlip>
            </a:lvl1pPr>
            <a:lvl2pPr>
              <a:buFontTx/>
              <a:buBlip>
                <a:blip r:embed="rId16"/>
              </a:buBlip>
            </a:lvl2pPr>
            <a:lvl3pPr>
              <a:buFontTx/>
              <a:buBlip>
                <a:blip r:embed="rId17"/>
              </a:buBlip>
            </a:lvl3pPr>
            <a:lvl4pPr>
              <a:buFontTx/>
              <a:buBlip>
                <a:blip r:embed="rId18"/>
              </a:buBlip>
            </a:lvl4pPr>
            <a:lvl5pPr>
              <a:buFontTx/>
              <a:buBlip>
                <a:blip r:embed="rId19"/>
              </a:buBlip>
            </a:lvl5pPr>
            <a:lvl6pPr>
              <a:buFontTx/>
              <a:buBlip>
                <a:blip r:embed="rId19"/>
              </a:buBlip>
            </a:lvl6pPr>
            <a:lvl7pPr>
              <a:buFontTx/>
              <a:buBlip>
                <a:blip r:embed="rId19"/>
              </a:buBlip>
            </a:lvl7pPr>
            <a:lvl8pPr>
              <a:buFontTx/>
              <a:buBlip>
                <a:blip r:embed="rId19"/>
              </a:buBlip>
            </a:lvl8pPr>
            <a:lvl9pPr>
              <a:buFontTx/>
              <a:buBlip>
                <a:blip r:embed="rId19"/>
              </a:buBlip>
            </a:lvl9pPr>
          </a:lstStyle>
          <a:p>
            <a:pPr marL="285750" lvl="2" indent="-285750"/>
            <a:r>
              <a:rPr lang="en-GB" sz="1600" dirty="0">
                <a:solidFill>
                  <a:srgbClr val="10384F"/>
                </a:solidFill>
              </a:rPr>
              <a:t>In the LV subgroup, a larger treatment effect was observed</a:t>
            </a:r>
          </a:p>
        </p:txBody>
      </p:sp>
    </p:spTree>
    <p:extLst>
      <p:ext uri="{BB962C8B-B14F-4D97-AF65-F5344CB8AC3E}">
        <p14:creationId xmlns:p14="http://schemas.microsoft.com/office/powerpoint/2010/main" val="2050262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A71BB-92E9-7F35-F26D-0ECFD1AB56BF}"/>
              </a:ext>
            </a:extLst>
          </p:cNvPr>
          <p:cNvSpPr>
            <a:spLocks noGrp="1"/>
          </p:cNvSpPr>
          <p:nvPr>
            <p:ph type="title"/>
          </p:nvPr>
        </p:nvSpPr>
        <p:spPr>
          <a:xfrm>
            <a:off x="245805" y="181939"/>
            <a:ext cx="10076545" cy="782031"/>
          </a:xfrm>
        </p:spPr>
        <p:txBody>
          <a:bodyPr rtlCol="0"/>
          <a:lstStyle/>
          <a:p>
            <a:r>
              <a:rPr lang="en-us" sz="2400" dirty="0"/>
              <a:t>ARANOTE: </a:t>
            </a:r>
            <a:r>
              <a:rPr lang="en-US" dirty="0"/>
              <a:t>Other secondary efficacy endpoints overall and by volume of disease</a:t>
            </a:r>
            <a:endParaRPr lang="de-DE" dirty="0"/>
          </a:p>
        </p:txBody>
      </p:sp>
      <p:sp>
        <p:nvSpPr>
          <p:cNvPr id="3" name="Textplatzhalter 2">
            <a:extLst>
              <a:ext uri="{FF2B5EF4-FFF2-40B4-BE49-F238E27FC236}">
                <a16:creationId xmlns:a16="http://schemas.microsoft.com/office/drawing/2014/main" id="{D83C513B-EA2C-7CD9-A2D1-C6BEE648C0D2}"/>
              </a:ext>
            </a:extLst>
          </p:cNvPr>
          <p:cNvSpPr>
            <a:spLocks noGrp="1"/>
          </p:cNvSpPr>
          <p:nvPr>
            <p:ph type="body" sz="quarter" idx="14"/>
            <p:custDataLst>
              <p:tags r:id="rId1"/>
            </p:custDataLst>
          </p:nvPr>
        </p:nvSpPr>
        <p:spPr>
          <a:xfrm>
            <a:off x="245805" y="1179649"/>
            <a:ext cx="9824560" cy="958250"/>
          </a:xfrm>
        </p:spPr>
        <p:txBody>
          <a:bodyPr lIns="91440" tIns="45720" rIns="91440" bIns="45720" rtlCol="0" anchor="t"/>
          <a:lstStyle>
            <a:lvl1pPr>
              <a:buFontTx/>
              <a:buBlip>
                <a:blip r:embed="rId7"/>
              </a:buBlip>
            </a:lvl1pPr>
            <a:lvl2pPr>
              <a:buFontTx/>
              <a:buBlip>
                <a:blip r:embed="rId7"/>
              </a:buBlip>
            </a:lvl2pPr>
            <a:lvl3pPr>
              <a:buFontTx/>
              <a:buBlip>
                <a:blip r:embed="rId8"/>
              </a:buBlip>
            </a:lvl3pPr>
            <a:lvl4pPr>
              <a:buFontTx/>
              <a:buBlip>
                <a:blip r:embed="rId9"/>
              </a:buBlip>
            </a:lvl4pPr>
            <a:lvl5pPr>
              <a:buFontTx/>
              <a:buBlip>
                <a:blip r:embed="rId10"/>
              </a:buBlip>
            </a:lvl5pPr>
            <a:lvl6pPr>
              <a:buFontTx/>
              <a:buBlip>
                <a:blip r:embed="rId10"/>
              </a:buBlip>
            </a:lvl6pPr>
            <a:lvl7pPr>
              <a:buFontTx/>
              <a:buBlip>
                <a:blip r:embed="rId10"/>
              </a:buBlip>
            </a:lvl7pPr>
            <a:lvl8pPr>
              <a:buFontTx/>
              <a:buBlip>
                <a:blip r:embed="rId10"/>
              </a:buBlip>
            </a:lvl8pPr>
            <a:lvl9pPr>
              <a:buFontTx/>
              <a:buBlip>
                <a:blip r:embed="rId10"/>
              </a:buBlip>
            </a:lvl9pPr>
          </a:lstStyle>
          <a:p>
            <a:pPr marL="285750" indent="-285750" rtl="0">
              <a:spcBef>
                <a:spcPts val="600"/>
              </a:spcBef>
            </a:pPr>
            <a:r>
              <a:rPr lang="en-US" sz="1600" dirty="0"/>
              <a:t>Darolutamide + ADT improved other secondary efficacy endpoints versus placebo + ADT across volume subgroups with generally consistent effects between the HV subgroup and the overall population and a larger effect in the LV subgroup</a:t>
            </a:r>
          </a:p>
        </p:txBody>
      </p:sp>
      <p:sp>
        <p:nvSpPr>
          <p:cNvPr id="5" name="Fußzeilenplatzhalter 4">
            <a:extLst>
              <a:ext uri="{FF2B5EF4-FFF2-40B4-BE49-F238E27FC236}">
                <a16:creationId xmlns:a16="http://schemas.microsoft.com/office/drawing/2014/main" id="{5614390D-CB86-9F46-1CEB-E23BF73E6EC6}"/>
              </a:ext>
            </a:extLst>
          </p:cNvPr>
          <p:cNvSpPr>
            <a:spLocks noGrp="1"/>
          </p:cNvSpPr>
          <p:nvPr>
            <p:ph type="ftr" sz="quarter" idx="3"/>
            <p:custDataLst>
              <p:tags r:id="rId2"/>
            </p:custDataLst>
          </p:nvPr>
        </p:nvSpPr>
        <p:spPr>
          <a:xfrm>
            <a:off x="245807" y="6015159"/>
            <a:ext cx="11460058" cy="782030"/>
          </a:xfrm>
        </p:spPr>
        <p:txBody>
          <a:bodyPr rtlCol="0"/>
          <a:lstStyle/>
          <a:p>
            <a:pPr rtl="0"/>
            <a:r>
              <a:rPr lang="en-us" dirty="0"/>
              <a:t># Based on the unstratified Cox regression model for high/low volume subgroups. † Includes all randomized patients according to the planned therapy. </a:t>
            </a:r>
          </a:p>
          <a:p>
            <a:r>
              <a:rPr lang="en-us" dirty="0"/>
              <a:t>ADT, androgen deprivation therapy; CI, confidence interval; DARO, darolutamide; HR, hazard ratio; HV, high volume; LV, low volume; NR, not reached; OS, overall survival; PBO, placebo; PSA, prostate-specific antigen. </a:t>
            </a:r>
          </a:p>
          <a:p>
            <a:pPr rtl="0"/>
            <a:endParaRPr lang="en-us" dirty="0"/>
          </a:p>
          <a:p>
            <a:pPr rtl="0"/>
            <a:r>
              <a:rPr lang="en-us" dirty="0"/>
              <a:t>1. Saad F, et al. J Clin Oncol. 2024. </a:t>
            </a:r>
            <a:r>
              <a:rPr lang="en-us" dirty="0" err="1"/>
              <a:t>doi</a:t>
            </a:r>
            <a:r>
              <a:rPr lang="en-us" dirty="0"/>
              <a:t>: 10.1200/JCO-24-01798. Saad et al., ASCO GU 2025, Abstract 151.</a:t>
            </a:r>
          </a:p>
        </p:txBody>
      </p:sp>
      <p:graphicFrame>
        <p:nvGraphicFramePr>
          <p:cNvPr id="8" name="Table 125">
            <a:extLst>
              <a:ext uri="{FF2B5EF4-FFF2-40B4-BE49-F238E27FC236}">
                <a16:creationId xmlns:a16="http://schemas.microsoft.com/office/drawing/2014/main" id="{561F028E-06C7-2F58-FC4A-E986AFFCB58E}"/>
              </a:ext>
            </a:extLst>
          </p:cNvPr>
          <p:cNvGraphicFramePr>
            <a:graphicFrameLocks noGrp="1" noChangeAspect="1"/>
          </p:cNvGraphicFramePr>
          <p:nvPr>
            <p:custDataLst>
              <p:tags r:id="rId3"/>
            </p:custDataLst>
            <p:extLst>
              <p:ext uri="{D42A27DB-BD31-4B8C-83A1-F6EECF244321}">
                <p14:modId xmlns:p14="http://schemas.microsoft.com/office/powerpoint/2010/main" val="1592387250"/>
              </p:ext>
            </p:extLst>
          </p:nvPr>
        </p:nvGraphicFramePr>
        <p:xfrm>
          <a:off x="403500" y="2468226"/>
          <a:ext cx="11281830" cy="2916000"/>
        </p:xfrm>
        <a:graphic>
          <a:graphicData uri="http://schemas.openxmlformats.org/drawingml/2006/table">
            <a:tbl>
              <a:tblPr/>
              <a:tblGrid>
                <a:gridCol w="1525830">
                  <a:extLst>
                    <a:ext uri="{9D8B030D-6E8A-4147-A177-3AD203B41FA5}">
                      <a16:colId xmlns:a16="http://schemas.microsoft.com/office/drawing/2014/main" val="1601005067"/>
                    </a:ext>
                  </a:extLst>
                </a:gridCol>
                <a:gridCol w="1152000">
                  <a:extLst>
                    <a:ext uri="{9D8B030D-6E8A-4147-A177-3AD203B41FA5}">
                      <a16:colId xmlns:a16="http://schemas.microsoft.com/office/drawing/2014/main" val="1013925897"/>
                    </a:ext>
                  </a:extLst>
                </a:gridCol>
                <a:gridCol w="1116000">
                  <a:extLst>
                    <a:ext uri="{9D8B030D-6E8A-4147-A177-3AD203B41FA5}">
                      <a16:colId xmlns:a16="http://schemas.microsoft.com/office/drawing/2014/main" val="3105504147"/>
                    </a:ext>
                  </a:extLst>
                </a:gridCol>
                <a:gridCol w="1116000">
                  <a:extLst>
                    <a:ext uri="{9D8B030D-6E8A-4147-A177-3AD203B41FA5}">
                      <a16:colId xmlns:a16="http://schemas.microsoft.com/office/drawing/2014/main" val="3250429212"/>
                    </a:ext>
                  </a:extLst>
                </a:gridCol>
                <a:gridCol w="1116000">
                  <a:extLst>
                    <a:ext uri="{9D8B030D-6E8A-4147-A177-3AD203B41FA5}">
                      <a16:colId xmlns:a16="http://schemas.microsoft.com/office/drawing/2014/main" val="3276347722"/>
                    </a:ext>
                  </a:extLst>
                </a:gridCol>
                <a:gridCol w="1188000">
                  <a:extLst>
                    <a:ext uri="{9D8B030D-6E8A-4147-A177-3AD203B41FA5}">
                      <a16:colId xmlns:a16="http://schemas.microsoft.com/office/drawing/2014/main" val="591519979"/>
                    </a:ext>
                  </a:extLst>
                </a:gridCol>
                <a:gridCol w="2772000">
                  <a:extLst>
                    <a:ext uri="{9D8B030D-6E8A-4147-A177-3AD203B41FA5}">
                      <a16:colId xmlns:a16="http://schemas.microsoft.com/office/drawing/2014/main" val="3410146265"/>
                    </a:ext>
                  </a:extLst>
                </a:gridCol>
                <a:gridCol w="1296000">
                  <a:extLst>
                    <a:ext uri="{9D8B030D-6E8A-4147-A177-3AD203B41FA5}">
                      <a16:colId xmlns:a16="http://schemas.microsoft.com/office/drawing/2014/main" val="3293210725"/>
                    </a:ext>
                  </a:extLst>
                </a:gridCol>
              </a:tblGrid>
              <a:tr h="324000">
                <a:tc row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r>
                        <a:rPr lang="en-us" sz="1400" b="1">
                          <a:solidFill>
                            <a:schemeClr val="tx1"/>
                          </a:solidFill>
                          <a:effectLst/>
                          <a:latin typeface="+mn-lt"/>
                          <a:ea typeface="Batang" panose="02030600000101010101" pitchFamily="18" charset="-127"/>
                          <a:cs typeface="Arial" panose="020B0604020202020204" pitchFamily="34" charset="0"/>
                        </a:rPr>
                        <a:t>Secondary endpoint</a:t>
                      </a:r>
                      <a:endParaRPr lang="en-GB" sz="1400" b="1">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rtl="0">
                        <a:lnSpc>
                          <a:spcPct val="100000"/>
                        </a:lnSpc>
                      </a:pPr>
                      <a:r>
                        <a:rPr lang="en-us" sz="1400" b="1">
                          <a:solidFill>
                            <a:schemeClr val="tx1"/>
                          </a:solidFill>
                          <a:effectLst/>
                          <a:latin typeface="+mn-lt"/>
                          <a:ea typeface="Batang" panose="02030600000101010101" pitchFamily="18" charset="-127"/>
                          <a:cs typeface="Arial" panose="020B0604020202020204" pitchFamily="34" charset="0"/>
                        </a:rPr>
                        <a:t>Patient subgroups</a:t>
                      </a:r>
                      <a:endParaRPr lang="en-GB" sz="1400" b="1">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400" b="1" kern="1200">
                          <a:solidFill>
                            <a:schemeClr val="bg1"/>
                          </a:solidFill>
                          <a:effectLst/>
                          <a:latin typeface="+mn-lt"/>
                          <a:ea typeface="Arial Unicode MS"/>
                          <a:cs typeface="Arial" panose="020B0604020202020204" pitchFamily="34" charset="0"/>
                        </a:rPr>
                        <a:t>Events/Patients</a:t>
                      </a:r>
                      <a:endParaRPr lang="en-GB" sz="1400" b="1">
                        <a:solidFill>
                          <a:schemeClr val="bg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400" b="1">
                          <a:solidFill>
                            <a:schemeClr val="bg1"/>
                          </a:solidFill>
                          <a:effectLst/>
                          <a:latin typeface="+mn-lt"/>
                          <a:ea typeface="Batang" panose="02030600000101010101" pitchFamily="18" charset="-127"/>
                          <a:cs typeface="Arial" panose="020B0604020202020204" pitchFamily="34" charset="0"/>
                        </a:rPr>
                        <a:t>Median (95% CI), months</a:t>
                      </a:r>
                      <a:endParaRPr lang="en-GB" sz="1400" b="1">
                        <a:solidFill>
                          <a:schemeClr val="bg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540000" algn="l" rtl="0">
                        <a:lnSpc>
                          <a:spcPct val="100000"/>
                        </a:lnSpc>
                      </a:pPr>
                      <a:endParaRPr lang="en-GB" sz="1400" b="1" baseline="300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rtl="0"/>
                      <a:r>
                        <a:rPr lang="en-us" sz="1400" b="1">
                          <a:solidFill>
                            <a:schemeClr val="tx1"/>
                          </a:solidFill>
                          <a:effectLst/>
                          <a:latin typeface="+mn-lt"/>
                          <a:cs typeface="Arial" panose="020B0604020202020204" pitchFamily="34" charset="0"/>
                        </a:rPr>
                        <a:t>HR (95% CI) </a:t>
                      </a:r>
                      <a:r>
                        <a:rPr lang="en-us" sz="1400" b="1" baseline="30000">
                          <a:solidFill>
                            <a:schemeClr val="tx1"/>
                          </a:solidFill>
                          <a:effectLst/>
                          <a:latin typeface="+mn-lt"/>
                          <a:cs typeface="Arial" panose="020B0604020202020204" pitchFamily="34" charset="0"/>
                        </a:rPr>
                        <a:t>#</a:t>
                      </a:r>
                      <a:endParaRPr>
                        <a:latin typeface="+mn-lt"/>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76233"/>
                  </a:ext>
                </a:extLst>
              </a:tr>
              <a:tr h="324000">
                <a:tc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rtl="0"/>
                      <a:endParaRPr lang="en-US"/>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bg1"/>
                          </a:solidFill>
                          <a:effectLst/>
                          <a:latin typeface="+mn-lt"/>
                          <a:cs typeface="Arial" panose="020B0604020202020204" pitchFamily="34" charset="0"/>
                        </a:rPr>
                        <a:t>Darolutamide</a:t>
                      </a:r>
                      <a:endParaRPr lang="en-GB" sz="1200" b="1" dirty="0">
                        <a:solidFill>
                          <a:schemeClr val="bg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bg1"/>
                          </a:solidFill>
                          <a:effectLst/>
                          <a:latin typeface="+mn-lt"/>
                          <a:ea typeface="Batang" panose="02030600000101010101" pitchFamily="18" charset="-127"/>
                          <a:cs typeface="Arial" panose="020B0604020202020204" pitchFamily="34" charset="0"/>
                        </a:rPr>
                        <a:t>Placebo</a:t>
                      </a:r>
                    </a:p>
                  </a:txBody>
                  <a:tcPr marL="36000" marR="3600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bg1"/>
                          </a:solidFill>
                          <a:effectLst/>
                          <a:latin typeface="+mn-lt"/>
                          <a:cs typeface="Arial" panose="020B0604020202020204" pitchFamily="34" charset="0"/>
                        </a:rPr>
                        <a:t>Darolutamide</a:t>
                      </a:r>
                      <a:endParaRPr lang="en-GB" sz="1200" b="1" dirty="0">
                        <a:solidFill>
                          <a:schemeClr val="bg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b="1" dirty="0">
                          <a:solidFill>
                            <a:schemeClr val="bg1"/>
                          </a:solidFill>
                          <a:effectLst/>
                          <a:latin typeface="+mn-lt"/>
                          <a:ea typeface="Batang" panose="02030600000101010101" pitchFamily="18" charset="-127"/>
                          <a:cs typeface="Arial" panose="020B0604020202020204" pitchFamily="34" charset="0"/>
                        </a:rPr>
                        <a:t>Placebo</a:t>
                      </a:r>
                    </a:p>
                  </a:txBody>
                  <a:tcPr marL="36000" marR="36000" marT="7200" marB="72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vMerge="1">
                  <a:txBody>
                    <a:bodyPr/>
                    <a:lstStyle/>
                    <a:p>
                      <a:pPr rtl="0">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rtl="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977791"/>
                  </a:ext>
                </a:extLst>
              </a:tr>
              <a:tr h="252000">
                <a:tc rowSpan="3">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dirty="0">
                          <a:solidFill>
                            <a:schemeClr val="tx1"/>
                          </a:solidFill>
                          <a:effectLst/>
                          <a:latin typeface="+mn-lt"/>
                        </a:rPr>
                        <a:t>Time to start of systemic antitumor therapy</a:t>
                      </a:r>
                      <a:endParaRPr lang="en-US" sz="1200" b="0" i="0" u="none" strike="noStrike" dirty="0">
                        <a:solidFill>
                          <a:schemeClr val="tx1"/>
                        </a:solidFill>
                        <a:effectLst/>
                        <a:latin typeface="+mn-lt"/>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All patients </a:t>
                      </a:r>
                      <a:r>
                        <a:rPr lang="en-us" sz="1200" b="0" baseline="30000">
                          <a:latin typeface="+mn-lt"/>
                        </a:rPr>
                        <a:t>†</a:t>
                      </a:r>
                      <a:endParaRPr lang="en-US" sz="1200" b="0" i="0" u="none" strike="noStrike" baseline="30000">
                        <a:solidFill>
                          <a:schemeClr val="tx1"/>
                        </a:solidFill>
                        <a:effectLst/>
                        <a:latin typeface="+mn-lt"/>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68/446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74/223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NR (27.7–NR)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0.40 (0.29</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0.56)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636426"/>
                  </a:ext>
                </a:extLst>
              </a:tr>
              <a:tr h="252000">
                <a:tc vMerge="1">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l" rtl="0" fontAlgn="t"/>
                      <a:endParaRPr lang="en-US" sz="1000" b="1" i="0" u="none" strike="noStrike">
                        <a:solidFill>
                          <a:schemeClr val="bg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High Volume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60/315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55/157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29.6 (25.2</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a:solidFill>
                            <a:schemeClr val="tx1"/>
                          </a:solidFill>
                          <a:effectLst/>
                          <a:latin typeface="+mn-lt"/>
                          <a:ea typeface="Batang" panose="02030600000101010101" pitchFamily="18" charset="-127"/>
                          <a:cs typeface="Arial" panose="020B0604020202020204" pitchFamily="34" charset="0"/>
                        </a:rPr>
                        <a:t>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EF8">
                        <a:alpha val="50196"/>
                      </a:srgb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0.47 (0.32</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0.68)</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835168160"/>
                  </a:ext>
                </a:extLst>
              </a:tr>
              <a:tr h="252000">
                <a:tc vMerge="1">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l" rtl="0" fontAlgn="t"/>
                      <a:endParaRPr lang="en-GB" sz="1000" b="1" i="0" u="none" strike="noStrike">
                        <a:solidFill>
                          <a:schemeClr val="bg1"/>
                        </a:solidFill>
                        <a:effectLst/>
                        <a:latin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Low Volume</a:t>
                      </a:r>
                      <a:endParaRPr lang="en-GB" sz="1200" b="0" i="0" u="none" strike="noStrike">
                        <a:solidFill>
                          <a:schemeClr val="tx1"/>
                        </a:solidFill>
                        <a:effectLst/>
                        <a:latin typeface="+mn-lt"/>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8/131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19/66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alpha val="50196"/>
                      </a:srgb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0.19 (0.08</a:t>
                      </a:r>
                      <a:r>
                        <a:rPr lang="en-us" sz="1200" kern="1200">
                          <a:solidFill>
                            <a:schemeClr val="tx1"/>
                          </a:solidFill>
                          <a:effectLst/>
                          <a:latin typeface="Aptos" panose="02110004020202020204"/>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0.43)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4E2F4"/>
                    </a:solidFill>
                  </a:tcPr>
                </a:tc>
                <a:extLst>
                  <a:ext uri="{0D108BD9-81ED-4DB2-BD59-A6C34878D82A}">
                    <a16:rowId xmlns:a16="http://schemas.microsoft.com/office/drawing/2014/main" val="3544378652"/>
                  </a:ext>
                </a:extLst>
              </a:tr>
              <a:tr h="252000">
                <a:tc rowSpan="3">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1200" b="0">
                          <a:effectLst/>
                          <a:latin typeface="+mn-lt"/>
                        </a:rPr>
                        <a:t>Time to PSA progression</a:t>
                      </a:r>
                      <a:endParaRPr lang="en-GB" sz="1200" b="0" i="0" u="none" strike="noStrike">
                        <a:solidFill>
                          <a:schemeClr val="tx1"/>
                        </a:solidFill>
                        <a:effectLst/>
                        <a:latin typeface="+mn-lt"/>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mn-lt"/>
                        </a:rPr>
                        <a:t>All patients </a:t>
                      </a:r>
                      <a:r>
                        <a:rPr lang="en-us" sz="1200" b="0" baseline="30000">
                          <a:latin typeface="+mn-lt"/>
                        </a:rPr>
                        <a:t>†</a:t>
                      </a:r>
                      <a:endParaRPr lang="en-US" sz="1200" b="0" i="0" u="none" strike="noStrike" baseline="30000">
                        <a:solidFill>
                          <a:schemeClr val="tx1"/>
                        </a:solidFill>
                        <a:effectLst/>
                        <a:latin typeface="+mn-lt"/>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93/446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108/223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rial"/>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16.8 (13.9–20.1)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1200" dirty="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0.31 (0.23</a:t>
                      </a:r>
                      <a:r>
                        <a:rPr lang="en-us" sz="1200">
                          <a:solidFill>
                            <a:schemeClr val="tx1"/>
                          </a:solidFill>
                          <a:effectLst/>
                          <a:latin typeface="+mn-lt"/>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0.41)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738671"/>
                  </a:ext>
                </a:extLst>
              </a:tr>
              <a:tr h="252000">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a:effectLst/>
                          <a:latin typeface="+mn-lt"/>
                        </a:rPr>
                        <a:t>High Volume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97/315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82/157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rial"/>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13.9 (12.0–17.3)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EF8">
                        <a:alpha val="50196"/>
                      </a:srgbClr>
                    </a:solidFill>
                  </a:tcPr>
                </a:tc>
                <a:tc>
                  <a:txBody>
                    <a:body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0.34 (0.25</a:t>
                      </a:r>
                      <a:r>
                        <a:rPr lang="en-us" sz="1200">
                          <a:solidFill>
                            <a:schemeClr val="tx1"/>
                          </a:solidFill>
                          <a:effectLst/>
                          <a:latin typeface="+mn-lt"/>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849209189"/>
                  </a:ext>
                </a:extLst>
              </a:tr>
              <a:tr h="252000">
                <a:tc vMerge="1">
                  <a:txBody>
                    <a:bodyPr/>
                    <a:lstStyle/>
                    <a:p>
                      <a:pPr algn="l" rtl="0" fontAlgn="t"/>
                      <a:endParaRPr lang="en-GB" sz="1200" b="1" i="0" u="none" strike="noStrike">
                        <a:solidFill>
                          <a:schemeClr val="tx1"/>
                        </a:solidFill>
                        <a:effectLst/>
                        <a:latin typeface="Arial" panose="020B0604020202020204" pitchFamily="34" charset="0"/>
                        <a:cs typeface="Arial" panose="020B0604020202020204" pitchFamily="34" charset="0"/>
                      </a:endParaRPr>
                    </a:p>
                  </a:txBody>
                  <a:tcPr marL="36000" marR="36000" marT="7200" marB="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Low Volume</a:t>
                      </a:r>
                      <a:endParaRPr lang="en-GB" sz="1200" b="0" i="0" u="none" strike="noStrike">
                        <a:solidFill>
                          <a:schemeClr val="tx1"/>
                        </a:solidFill>
                        <a:effectLst/>
                        <a:latin typeface="+mn-lt"/>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14/131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26/66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ea typeface="Batang" panose="02030600000101010101" pitchFamily="18" charset="-127"/>
                          <a:cs typeface="Arial" panose="020B0604020202020204" pitchFamily="34" charset="0"/>
                        </a:rPr>
                        <a:t>NR (NR–NR)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28.3 (16.8–NR)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alpha val="50196"/>
                      </a:srgbClr>
                    </a:solidFill>
                  </a:tcPr>
                </a:tc>
                <a:tc>
                  <a:txBody>
                    <a:body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0.19 (0.10</a:t>
                      </a:r>
                      <a:r>
                        <a:rPr lang="en-us" sz="1200">
                          <a:solidFill>
                            <a:schemeClr val="tx1"/>
                          </a:solidFill>
                          <a:effectLst/>
                          <a:latin typeface="+mn-lt"/>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0.37)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B5DAF1"/>
                    </a:solidFill>
                  </a:tcPr>
                </a:tc>
                <a:extLst>
                  <a:ext uri="{0D108BD9-81ED-4DB2-BD59-A6C34878D82A}">
                    <a16:rowId xmlns:a16="http://schemas.microsoft.com/office/drawing/2014/main" val="1725370680"/>
                  </a:ext>
                </a:extLst>
              </a:tr>
              <a:tr h="252000">
                <a:tc rowSpan="3">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1200" b="0" i="0" u="none" strike="noStrike">
                          <a:solidFill>
                            <a:schemeClr val="tx1"/>
                          </a:solidFill>
                          <a:effectLst/>
                          <a:latin typeface="+mn-lt"/>
                          <a:cs typeface="Arial" panose="020B0604020202020204" pitchFamily="34" charset="0"/>
                        </a:rPr>
                        <a:t>Time to pain progression</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rtl="0" fontAlgn="t"/>
                      <a:r>
                        <a:rPr lang="en-us" sz="1200" b="0" i="0" u="none" strike="noStrike">
                          <a:solidFill>
                            <a:schemeClr val="tx1"/>
                          </a:solidFill>
                          <a:effectLst/>
                          <a:latin typeface="+mn-lt"/>
                        </a:rPr>
                        <a:t>All patients </a:t>
                      </a:r>
                      <a:r>
                        <a:rPr lang="en-us" sz="1200" b="0" baseline="30000">
                          <a:latin typeface="+mn-lt"/>
                        </a:rPr>
                        <a:t>†</a:t>
                      </a:r>
                      <a:endParaRPr lang="en-US" sz="1200" b="0" i="0" u="none" strike="noStrike" baseline="30000">
                        <a:solidFill>
                          <a:schemeClr val="tx1"/>
                        </a:solidFill>
                        <a:effectLst/>
                        <a:latin typeface="+mn-lt"/>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124/446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79/223</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rial"/>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29.9 (29.7–NR)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0.72 (0.54</a:t>
                      </a:r>
                      <a:r>
                        <a:rPr lang="en-us" sz="1200">
                          <a:solidFill>
                            <a:schemeClr val="tx1"/>
                          </a:solidFill>
                          <a:effectLst/>
                          <a:latin typeface="+mn-lt"/>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0.96)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8539624"/>
                  </a:ext>
                </a:extLst>
              </a:tr>
              <a:tr h="252000">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High Volume</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104/315</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62/157</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rial"/>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29.7 (18.9–NR)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EF8">
                        <a:alpha val="50196"/>
                      </a:srgbClr>
                    </a:solidFill>
                  </a:tcPr>
                </a:tc>
                <a:tc>
                  <a:txBody>
                    <a:bodyPr/>
                    <a:lstStyle/>
                    <a:p>
                      <a:pPr algn="ctr" rtl="0">
                        <a:lnSpc>
                          <a:spcPct val="100000"/>
                        </a:lnSpc>
                      </a:pPr>
                      <a:r>
                        <a:rPr lang="en-us" sz="1200" b="0">
                          <a:solidFill>
                            <a:schemeClr val="tx1"/>
                          </a:solidFill>
                          <a:effectLst/>
                          <a:latin typeface="+mn-lt"/>
                          <a:ea typeface="Batang" panose="02030600000101010101" pitchFamily="18" charset="-127"/>
                          <a:cs typeface="Arial" panose="020B0604020202020204" pitchFamily="34" charset="0"/>
                        </a:rPr>
                        <a:t>0.78 (0.57</a:t>
                      </a:r>
                      <a:r>
                        <a:rPr lang="en-us" sz="1200">
                          <a:solidFill>
                            <a:schemeClr val="tx1"/>
                          </a:solidFill>
                          <a:effectLst/>
                          <a:latin typeface="+mn-lt"/>
                          <a:ea typeface="Batang" panose="02030600000101010101" pitchFamily="18" charset="-127"/>
                          <a:cs typeface="Arial" panose="020B0604020202020204" pitchFamily="34" charset="0"/>
                        </a:rPr>
                        <a:t>–</a:t>
                      </a:r>
                      <a:r>
                        <a:rPr lang="en-us" sz="1200" b="0">
                          <a:solidFill>
                            <a:schemeClr val="tx1"/>
                          </a:solidFill>
                          <a:effectLst/>
                          <a:latin typeface="+mn-lt"/>
                          <a:ea typeface="Batang" panose="02030600000101010101" pitchFamily="18" charset="-127"/>
                          <a:cs typeface="Arial" panose="020B0604020202020204" pitchFamily="34" charset="0"/>
                        </a:rPr>
                        <a:t>1.06)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43874298"/>
                  </a:ext>
                </a:extLst>
              </a:tr>
              <a:tr h="252000">
                <a:tc vMerge="1">
                  <a:txBody>
                    <a:bodyPr/>
                    <a:lstStyle/>
                    <a:p>
                      <a:pPr algn="l" rtl="0" fontAlgn="t"/>
                      <a:endParaRPr lang="en-GB" sz="1000" b="1" i="0" u="none" strike="noStrike">
                        <a:solidFill>
                          <a:schemeClr val="bg1"/>
                        </a:solidFill>
                        <a:effectLst/>
                        <a:latin typeface="Arial" panose="020B0604020202020204" pitchFamily="34" charset="0"/>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rtl="0" fontAlgn="t"/>
                      <a:r>
                        <a:rPr lang="en-us" sz="1200" b="0" i="0" u="none" strike="noStrike">
                          <a:solidFill>
                            <a:schemeClr val="tx1"/>
                          </a:solidFill>
                          <a:effectLst/>
                          <a:latin typeface="+mn-lt"/>
                        </a:rPr>
                        <a:t>Low Volume</a:t>
                      </a:r>
                      <a:endParaRPr lang="en-GB" sz="1200" b="0" i="0" u="none" strike="noStrike">
                        <a:solidFill>
                          <a:schemeClr val="tx1"/>
                        </a:solidFill>
                        <a:effectLst/>
                        <a:latin typeface="+mn-lt"/>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20/131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rtl="0">
                        <a:lnSpc>
                          <a:spcPct val="100000"/>
                        </a:lnSpc>
                      </a:pPr>
                      <a:r>
                        <a:rPr lang="en-us" sz="1200">
                          <a:solidFill>
                            <a:schemeClr val="tx1"/>
                          </a:solidFill>
                          <a:effectLst/>
                          <a:latin typeface="+mn-lt"/>
                          <a:ea typeface="Batang" panose="02030600000101010101" pitchFamily="18" charset="-127"/>
                          <a:cs typeface="Arial" panose="020B0604020202020204" pitchFamily="34" charset="0"/>
                        </a:rPr>
                        <a:t>17/66</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kern="1200">
                          <a:solidFill>
                            <a:schemeClr val="tx1"/>
                          </a:solidFill>
                          <a:effectLst/>
                          <a:latin typeface="Arial"/>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Batang" panose="02030600000101010101" pitchFamily="18" charset="-127"/>
                          <a:cs typeface="Arial" panose="020B0604020202020204" pitchFamily="34" charset="0"/>
                        </a:rPr>
                        <a:t>NR (NR </a:t>
                      </a:r>
                      <a:r>
                        <a:rPr lang="en-us" sz="1200">
                          <a:solidFill>
                            <a:schemeClr val="tx1"/>
                          </a:solidFill>
                          <a:effectLst/>
                          <a:latin typeface="+mn-lt"/>
                          <a:ea typeface="Batang" panose="02030600000101010101" pitchFamily="18" charset="-127"/>
                          <a:cs typeface="Arial" panose="020B0604020202020204" pitchFamily="34" charset="0"/>
                        </a:rPr>
                        <a:t>–</a:t>
                      </a:r>
                      <a:r>
                        <a:rPr lang="en-us" sz="1200" kern="1200">
                          <a:solidFill>
                            <a:schemeClr val="tx1"/>
                          </a:solidFill>
                          <a:effectLst/>
                          <a:latin typeface="+mn-lt"/>
                          <a:ea typeface="Batang" panose="02030600000101010101" pitchFamily="18" charset="-127"/>
                          <a:cs typeface="Arial" panose="020B0604020202020204" pitchFamily="34" charset="0"/>
                        </a:rPr>
                        <a:t> NR)</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rtl="0">
                        <a:lnSpc>
                          <a:spcPct val="100000"/>
                        </a:lnSpc>
                      </a:pPr>
                      <a:endParaRPr lang="en-GB" sz="1200">
                        <a:solidFill>
                          <a:schemeClr val="tx1"/>
                        </a:solidFill>
                        <a:effectLst/>
                        <a:latin typeface="+mn-lt"/>
                        <a:ea typeface="Batang" panose="02030600000101010101" pitchFamily="18" charset="-127"/>
                        <a:cs typeface="Arial" panose="020B0604020202020204" pitchFamily="34" charset="0"/>
                      </a:endParaRP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alpha val="50196"/>
                      </a:srgbClr>
                    </a:solidFill>
                  </a:tcPr>
                </a:tc>
                <a:tc>
                  <a:txBody>
                    <a:bodyPr/>
                    <a:lstStyle/>
                    <a:p>
                      <a:pPr algn="ctr" rtl="0">
                        <a:lnSpc>
                          <a:spcPct val="100000"/>
                        </a:lnSpc>
                      </a:pPr>
                      <a:r>
                        <a:rPr lang="en-us" sz="1200" b="0" dirty="0">
                          <a:solidFill>
                            <a:schemeClr val="tx1"/>
                          </a:solidFill>
                          <a:effectLst/>
                          <a:latin typeface="+mn-lt"/>
                          <a:ea typeface="Batang" panose="02030600000101010101" pitchFamily="18" charset="-127"/>
                          <a:cs typeface="Arial" panose="020B0604020202020204" pitchFamily="34" charset="0"/>
                        </a:rPr>
                        <a:t>0.53 (0.28</a:t>
                      </a:r>
                      <a:r>
                        <a:rPr lang="en-us" sz="1200" dirty="0">
                          <a:solidFill>
                            <a:schemeClr val="tx1"/>
                          </a:solidFill>
                          <a:effectLst/>
                          <a:latin typeface="+mn-lt"/>
                          <a:ea typeface="Batang" panose="02030600000101010101" pitchFamily="18" charset="-127"/>
                          <a:cs typeface="Arial" panose="020B0604020202020204" pitchFamily="34" charset="0"/>
                        </a:rPr>
                        <a:t>–</a:t>
                      </a:r>
                      <a:r>
                        <a:rPr lang="en-us" sz="1200" b="0" dirty="0">
                          <a:solidFill>
                            <a:schemeClr val="tx1"/>
                          </a:solidFill>
                          <a:effectLst/>
                          <a:latin typeface="+mn-lt"/>
                          <a:ea typeface="Batang" panose="02030600000101010101" pitchFamily="18" charset="-127"/>
                          <a:cs typeface="Arial" panose="020B0604020202020204" pitchFamily="34" charset="0"/>
                        </a:rPr>
                        <a:t>1.01)</a:t>
                      </a:r>
                    </a:p>
                  </a:txBody>
                  <a:tcPr marL="36000" marR="360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5DAF1"/>
                    </a:solidFill>
                  </a:tcPr>
                </a:tc>
                <a:extLst>
                  <a:ext uri="{0D108BD9-81ED-4DB2-BD59-A6C34878D82A}">
                    <a16:rowId xmlns:a16="http://schemas.microsoft.com/office/drawing/2014/main" val="906196068"/>
                  </a:ext>
                </a:extLst>
              </a:tr>
            </a:tbl>
          </a:graphicData>
        </a:graphic>
      </p:graphicFrame>
      <p:sp>
        <p:nvSpPr>
          <p:cNvPr id="16" name="TextBox 83">
            <a:extLst>
              <a:ext uri="{FF2B5EF4-FFF2-40B4-BE49-F238E27FC236}">
                <a16:creationId xmlns:a16="http://schemas.microsoft.com/office/drawing/2014/main" id="{655DEBD5-25A5-AA73-D673-5DA1E4C44A70}"/>
              </a:ext>
            </a:extLst>
          </p:cNvPr>
          <p:cNvSpPr txBox="1"/>
          <p:nvPr>
            <p:custDataLst>
              <p:tags r:id="rId4"/>
            </p:custDataLst>
          </p:nvPr>
        </p:nvSpPr>
        <p:spPr bwMode="gray">
          <a:xfrm>
            <a:off x="7604904" y="5509478"/>
            <a:ext cx="3499497" cy="145393"/>
          </a:xfrm>
          <a:prstGeom prst="rect">
            <a:avLst/>
          </a:prstGeom>
          <a:noFill/>
        </p:spPr>
        <p:txBody>
          <a:bodyPr wrap="square" lIns="0" tIns="0" rIns="0" bIns="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i="0" u="none" strike="noStrike" kern="0" cap="none" spc="0" normalizeH="0" noProof="0">
                <a:ln>
                  <a:noFill/>
                </a:ln>
                <a:solidFill>
                  <a:schemeClr val="accent2"/>
                </a:solidFill>
                <a:effectLst/>
                <a:uLnTx/>
                <a:uFillTx/>
              </a:rPr>
              <a:t>0.00        0.50       1.00         1.50        2.00</a:t>
            </a:r>
          </a:p>
        </p:txBody>
      </p:sp>
      <p:grpSp>
        <p:nvGrpSpPr>
          <p:cNvPr id="58" name="Gruppieren 57">
            <a:extLst>
              <a:ext uri="{FF2B5EF4-FFF2-40B4-BE49-F238E27FC236}">
                <a16:creationId xmlns:a16="http://schemas.microsoft.com/office/drawing/2014/main" id="{A0AD7D04-CCDD-F022-384C-136414EFE2AD}"/>
              </a:ext>
            </a:extLst>
          </p:cNvPr>
          <p:cNvGrpSpPr/>
          <p:nvPr/>
        </p:nvGrpSpPr>
        <p:grpSpPr>
          <a:xfrm>
            <a:off x="7161279" y="3122753"/>
            <a:ext cx="3515067" cy="2904453"/>
            <a:chOff x="7161279" y="3275153"/>
            <a:chExt cx="3515067" cy="2904453"/>
          </a:xfrm>
        </p:grpSpPr>
        <p:sp>
          <p:nvSpPr>
            <p:cNvPr id="12" name="TextBox 46">
              <a:extLst>
                <a:ext uri="{FF2B5EF4-FFF2-40B4-BE49-F238E27FC236}">
                  <a16:creationId xmlns:a16="http://schemas.microsoft.com/office/drawing/2014/main" id="{3AF8FCE4-47C7-4174-C398-6A553CFE2189}"/>
                </a:ext>
              </a:extLst>
            </p:cNvPr>
            <p:cNvSpPr txBox="1"/>
            <p:nvPr/>
          </p:nvSpPr>
          <p:spPr>
            <a:xfrm>
              <a:off x="7161279" y="5902607"/>
              <a:ext cx="1845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normalizeH="0" noProof="0">
                  <a:ln>
                    <a:noFill/>
                  </a:ln>
                  <a:solidFill>
                    <a:schemeClr val="tx2"/>
                  </a:solidFill>
                  <a:effectLst/>
                  <a:uLnTx/>
                  <a:uFillTx/>
                </a:rPr>
                <a:t>Darolutamide preferred</a:t>
              </a:r>
              <a:endParaRPr kumimoji="0" lang="en-US" sz="1200" b="0" i="0" u="none" strike="noStrike" kern="0" cap="none" spc="0" normalizeH="0" baseline="0" noProof="0">
                <a:ln>
                  <a:noFill/>
                </a:ln>
                <a:solidFill>
                  <a:schemeClr val="tx2"/>
                </a:solidFill>
                <a:effectLst/>
                <a:uLnTx/>
                <a:uFillTx/>
              </a:endParaRPr>
            </a:p>
          </p:txBody>
        </p:sp>
        <p:sp>
          <p:nvSpPr>
            <p:cNvPr id="13" name="TextBox 78">
              <a:extLst>
                <a:ext uri="{FF2B5EF4-FFF2-40B4-BE49-F238E27FC236}">
                  <a16:creationId xmlns:a16="http://schemas.microsoft.com/office/drawing/2014/main" id="{1FD0CDC7-FED7-C145-987A-3AC4AAE64CA3}"/>
                </a:ext>
              </a:extLst>
            </p:cNvPr>
            <p:cNvSpPr txBox="1"/>
            <p:nvPr/>
          </p:nvSpPr>
          <p:spPr>
            <a:xfrm>
              <a:off x="8968527" y="5902607"/>
              <a:ext cx="170781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normalizeH="0" noProof="0">
                  <a:ln>
                    <a:noFill/>
                  </a:ln>
                  <a:solidFill>
                    <a:schemeClr val="accent2"/>
                  </a:solidFill>
                  <a:effectLst/>
                  <a:uLnTx/>
                  <a:uFillTx/>
                </a:rPr>
                <a:t>Placebo preferred</a:t>
              </a:r>
              <a:endParaRPr kumimoji="0" lang="en-US" sz="1200" b="0" i="0" u="none" strike="noStrike" kern="0" cap="none" spc="0" normalizeH="0" baseline="0" noProof="0">
                <a:ln>
                  <a:noFill/>
                </a:ln>
                <a:solidFill>
                  <a:schemeClr val="accent2"/>
                </a:solidFill>
                <a:effectLst/>
                <a:uLnTx/>
                <a:uFillTx/>
              </a:endParaRPr>
            </a:p>
          </p:txBody>
        </p:sp>
        <p:cxnSp>
          <p:nvCxnSpPr>
            <p:cNvPr id="14" name="Straight Arrow Connector 80">
              <a:extLst>
                <a:ext uri="{FF2B5EF4-FFF2-40B4-BE49-F238E27FC236}">
                  <a16:creationId xmlns:a16="http://schemas.microsoft.com/office/drawing/2014/main" id="{608EA5A8-3F07-2ECF-05E4-A491AE25FDEE}"/>
                </a:ext>
              </a:extLst>
            </p:cNvPr>
            <p:cNvCxnSpPr>
              <a:cxnSpLocks/>
            </p:cNvCxnSpPr>
            <p:nvPr/>
          </p:nvCxnSpPr>
          <p:spPr>
            <a:xfrm>
              <a:off x="9030494" y="5914069"/>
              <a:ext cx="1260000" cy="0"/>
            </a:xfrm>
            <a:prstGeom prst="straightConnector1">
              <a:avLst/>
            </a:prstGeom>
            <a:noFill/>
            <a:ln w="19050" cap="flat" cmpd="sng" algn="ctr">
              <a:solidFill>
                <a:schemeClr val="accent2"/>
              </a:solidFill>
              <a:prstDash val="solid"/>
              <a:tailEnd type="triangle"/>
            </a:ln>
            <a:effectLst/>
          </p:spPr>
        </p:cxnSp>
        <p:cxnSp>
          <p:nvCxnSpPr>
            <p:cNvPr id="15" name="Straight Arrow Connector 81">
              <a:extLst>
                <a:ext uri="{FF2B5EF4-FFF2-40B4-BE49-F238E27FC236}">
                  <a16:creationId xmlns:a16="http://schemas.microsoft.com/office/drawing/2014/main" id="{FACF298F-3B86-00B3-C4EC-815BFE0604CA}"/>
                </a:ext>
              </a:extLst>
            </p:cNvPr>
            <p:cNvCxnSpPr>
              <a:cxnSpLocks/>
            </p:cNvCxnSpPr>
            <p:nvPr/>
          </p:nvCxnSpPr>
          <p:spPr>
            <a:xfrm flipH="1">
              <a:off x="7738517" y="5914069"/>
              <a:ext cx="1224000" cy="0"/>
            </a:xfrm>
            <a:prstGeom prst="straightConnector1">
              <a:avLst/>
            </a:prstGeom>
            <a:noFill/>
            <a:ln w="19050" cap="flat" cmpd="sng" algn="ctr">
              <a:solidFill>
                <a:schemeClr val="tx2"/>
              </a:solidFill>
              <a:prstDash val="solid"/>
              <a:tailEnd type="triangle"/>
            </a:ln>
            <a:effectLst/>
          </p:spPr>
        </p:cxnSp>
        <p:cxnSp>
          <p:nvCxnSpPr>
            <p:cNvPr id="18" name="Gerader Verbinder 17">
              <a:extLst>
                <a:ext uri="{FF2B5EF4-FFF2-40B4-BE49-F238E27FC236}">
                  <a16:creationId xmlns:a16="http://schemas.microsoft.com/office/drawing/2014/main" id="{05343F52-B85F-DA93-5831-B491D34872DB}"/>
                </a:ext>
              </a:extLst>
            </p:cNvPr>
            <p:cNvCxnSpPr>
              <a:cxnSpLocks/>
            </p:cNvCxnSpPr>
            <p:nvPr/>
          </p:nvCxnSpPr>
          <p:spPr bwMode="gray">
            <a:xfrm>
              <a:off x="9006642" y="3275153"/>
              <a:ext cx="0" cy="237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601BC0C-00A2-2486-1FF9-3085DD450535}"/>
                </a:ext>
              </a:extLst>
            </p:cNvPr>
            <p:cNvCxnSpPr>
              <a:cxnSpLocks/>
            </p:cNvCxnSpPr>
            <p:nvPr/>
          </p:nvCxnSpPr>
          <p:spPr bwMode="gray">
            <a:xfrm rot="16200000">
              <a:off x="9011097" y="4265770"/>
              <a:ext cx="0" cy="255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7E8F56B-FDC0-8AE9-756C-C232CC75909B}"/>
                </a:ext>
              </a:extLst>
            </p:cNvPr>
            <p:cNvCxnSpPr>
              <a:cxnSpLocks/>
            </p:cNvCxnSpPr>
            <p:nvPr/>
          </p:nvCxnSpPr>
          <p:spPr bwMode="gray">
            <a:xfrm>
              <a:off x="7733097" y="5539298"/>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354CC76-F3FE-9337-DC06-3338ADFB4B86}"/>
                </a:ext>
              </a:extLst>
            </p:cNvPr>
            <p:cNvCxnSpPr>
              <a:cxnSpLocks/>
            </p:cNvCxnSpPr>
            <p:nvPr/>
          </p:nvCxnSpPr>
          <p:spPr bwMode="gray">
            <a:xfrm rot="16200000">
              <a:off x="8542960" y="4958173"/>
              <a:ext cx="0" cy="91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aute 32">
              <a:extLst>
                <a:ext uri="{FF2B5EF4-FFF2-40B4-BE49-F238E27FC236}">
                  <a16:creationId xmlns:a16="http://schemas.microsoft.com/office/drawing/2014/main" id="{8E8D592E-DB78-B821-C858-912CD9719A4C}"/>
                </a:ext>
              </a:extLst>
            </p:cNvPr>
            <p:cNvSpPr/>
            <p:nvPr/>
          </p:nvSpPr>
          <p:spPr bwMode="gray">
            <a:xfrm>
              <a:off x="8350517" y="5373782"/>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38" name="Gerader Verbinder 37">
              <a:extLst>
                <a:ext uri="{FF2B5EF4-FFF2-40B4-BE49-F238E27FC236}">
                  <a16:creationId xmlns:a16="http://schemas.microsoft.com/office/drawing/2014/main" id="{25C81784-F53C-B02E-98A5-617B6A48F4FC}"/>
                </a:ext>
              </a:extLst>
            </p:cNvPr>
            <p:cNvCxnSpPr>
              <a:cxnSpLocks/>
            </p:cNvCxnSpPr>
            <p:nvPr/>
          </p:nvCxnSpPr>
          <p:spPr bwMode="gray">
            <a:xfrm>
              <a:off x="8370129" y="5539298"/>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DDC0EB0-7394-3C9F-F567-B2359260E019}"/>
                </a:ext>
              </a:extLst>
            </p:cNvPr>
            <p:cNvCxnSpPr>
              <a:cxnSpLocks/>
            </p:cNvCxnSpPr>
            <p:nvPr/>
          </p:nvCxnSpPr>
          <p:spPr bwMode="gray">
            <a:xfrm>
              <a:off x="9677721" y="5539298"/>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504CDCB-E5BE-0C0F-E8E5-05CBA02389F9}"/>
                </a:ext>
              </a:extLst>
            </p:cNvPr>
            <p:cNvCxnSpPr>
              <a:cxnSpLocks/>
            </p:cNvCxnSpPr>
            <p:nvPr/>
          </p:nvCxnSpPr>
          <p:spPr bwMode="gray">
            <a:xfrm>
              <a:off x="10290369" y="5539298"/>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B86702D-9625-1A6F-A697-5817CD22842D}"/>
                </a:ext>
              </a:extLst>
            </p:cNvPr>
            <p:cNvCxnSpPr>
              <a:cxnSpLocks/>
            </p:cNvCxnSpPr>
            <p:nvPr/>
          </p:nvCxnSpPr>
          <p:spPr bwMode="gray">
            <a:xfrm rot="16200000">
              <a:off x="8764517" y="4866226"/>
              <a:ext cx="0" cy="61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Raute 41">
              <a:extLst>
                <a:ext uri="{FF2B5EF4-FFF2-40B4-BE49-F238E27FC236}">
                  <a16:creationId xmlns:a16="http://schemas.microsoft.com/office/drawing/2014/main" id="{787103E3-46F0-ED7D-BECC-13A65D8059CC}"/>
                </a:ext>
              </a:extLst>
            </p:cNvPr>
            <p:cNvSpPr/>
            <p:nvPr/>
          </p:nvSpPr>
          <p:spPr bwMode="gray">
            <a:xfrm>
              <a:off x="8665892" y="5122485"/>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43" name="Gerader Verbinder 42">
              <a:extLst>
                <a:ext uri="{FF2B5EF4-FFF2-40B4-BE49-F238E27FC236}">
                  <a16:creationId xmlns:a16="http://schemas.microsoft.com/office/drawing/2014/main" id="{B80B41A7-3FD9-F0D6-64CF-BB063F1148B5}"/>
                </a:ext>
              </a:extLst>
            </p:cNvPr>
            <p:cNvCxnSpPr>
              <a:cxnSpLocks/>
            </p:cNvCxnSpPr>
            <p:nvPr/>
          </p:nvCxnSpPr>
          <p:spPr bwMode="gray">
            <a:xfrm rot="16200000">
              <a:off x="8682758" y="4644580"/>
              <a:ext cx="0" cy="54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aute 43">
              <a:extLst>
                <a:ext uri="{FF2B5EF4-FFF2-40B4-BE49-F238E27FC236}">
                  <a16:creationId xmlns:a16="http://schemas.microsoft.com/office/drawing/2014/main" id="{E2D81179-A52F-FFE7-83CB-8DD0F9FA93D1}"/>
                </a:ext>
              </a:extLst>
            </p:cNvPr>
            <p:cNvSpPr/>
            <p:nvPr/>
          </p:nvSpPr>
          <p:spPr bwMode="gray">
            <a:xfrm>
              <a:off x="8594733" y="4864839"/>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45" name="Gerader Verbinder 44">
              <a:extLst>
                <a:ext uri="{FF2B5EF4-FFF2-40B4-BE49-F238E27FC236}">
                  <a16:creationId xmlns:a16="http://schemas.microsoft.com/office/drawing/2014/main" id="{11888117-A303-696B-87E8-7D4D61CE646F}"/>
                </a:ext>
              </a:extLst>
            </p:cNvPr>
            <p:cNvCxnSpPr>
              <a:cxnSpLocks/>
            </p:cNvCxnSpPr>
            <p:nvPr/>
          </p:nvCxnSpPr>
          <p:spPr bwMode="gray">
            <a:xfrm rot="16200000">
              <a:off x="8356041" y="3435925"/>
              <a:ext cx="0" cy="46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Raute 45">
              <a:extLst>
                <a:ext uri="{FF2B5EF4-FFF2-40B4-BE49-F238E27FC236}">
                  <a16:creationId xmlns:a16="http://schemas.microsoft.com/office/drawing/2014/main" id="{9D05FD6C-664B-8002-DFEA-5D0AA0396C92}"/>
                </a:ext>
              </a:extLst>
            </p:cNvPr>
            <p:cNvSpPr/>
            <p:nvPr/>
          </p:nvSpPr>
          <p:spPr bwMode="gray">
            <a:xfrm>
              <a:off x="8284966" y="3620184"/>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47" name="Gerader Verbinder 46">
              <a:extLst>
                <a:ext uri="{FF2B5EF4-FFF2-40B4-BE49-F238E27FC236}">
                  <a16:creationId xmlns:a16="http://schemas.microsoft.com/office/drawing/2014/main" id="{7A93E12F-574D-B8A3-7CCE-93914AEDCD4A}"/>
                </a:ext>
              </a:extLst>
            </p:cNvPr>
            <p:cNvCxnSpPr>
              <a:cxnSpLocks/>
            </p:cNvCxnSpPr>
            <p:nvPr/>
          </p:nvCxnSpPr>
          <p:spPr bwMode="gray">
            <a:xfrm rot="16200000">
              <a:off x="8022908" y="4482302"/>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aute 47">
              <a:extLst>
                <a:ext uri="{FF2B5EF4-FFF2-40B4-BE49-F238E27FC236}">
                  <a16:creationId xmlns:a16="http://schemas.microsoft.com/office/drawing/2014/main" id="{C0E6F0E7-FB00-800D-69D7-B8B768D2AB11}"/>
                </a:ext>
              </a:extLst>
            </p:cNvPr>
            <p:cNvSpPr/>
            <p:nvPr/>
          </p:nvSpPr>
          <p:spPr bwMode="gray">
            <a:xfrm>
              <a:off x="7916933" y="4612561"/>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49" name="Gerader Verbinder 48">
              <a:extLst>
                <a:ext uri="{FF2B5EF4-FFF2-40B4-BE49-F238E27FC236}">
                  <a16:creationId xmlns:a16="http://schemas.microsoft.com/office/drawing/2014/main" id="{89E44853-CCC3-A2E3-571A-FD31AF11D33F}"/>
                </a:ext>
              </a:extLst>
            </p:cNvPr>
            <p:cNvCxnSpPr>
              <a:cxnSpLocks/>
            </p:cNvCxnSpPr>
            <p:nvPr/>
          </p:nvCxnSpPr>
          <p:spPr bwMode="gray">
            <a:xfrm rot="16200000">
              <a:off x="8168508" y="4263919"/>
              <a:ext cx="0" cy="27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Raute 49">
              <a:extLst>
                <a:ext uri="{FF2B5EF4-FFF2-40B4-BE49-F238E27FC236}">
                  <a16:creationId xmlns:a16="http://schemas.microsoft.com/office/drawing/2014/main" id="{95F2CCA8-CDCC-9034-169D-AB9C6D036ACF}"/>
                </a:ext>
              </a:extLst>
            </p:cNvPr>
            <p:cNvSpPr/>
            <p:nvPr/>
          </p:nvSpPr>
          <p:spPr bwMode="gray">
            <a:xfrm>
              <a:off x="8101183" y="4349178"/>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51" name="Gerader Verbinder 50">
              <a:extLst>
                <a:ext uri="{FF2B5EF4-FFF2-40B4-BE49-F238E27FC236}">
                  <a16:creationId xmlns:a16="http://schemas.microsoft.com/office/drawing/2014/main" id="{EAB441FE-88F8-697B-5A98-B60E3848145C}"/>
                </a:ext>
              </a:extLst>
            </p:cNvPr>
            <p:cNvCxnSpPr>
              <a:cxnSpLocks/>
            </p:cNvCxnSpPr>
            <p:nvPr/>
          </p:nvCxnSpPr>
          <p:spPr bwMode="gray">
            <a:xfrm rot="16200000">
              <a:off x="8039858" y="3688052"/>
              <a:ext cx="0" cy="43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Raute 51">
              <a:extLst>
                <a:ext uri="{FF2B5EF4-FFF2-40B4-BE49-F238E27FC236}">
                  <a16:creationId xmlns:a16="http://schemas.microsoft.com/office/drawing/2014/main" id="{A56C5C4D-B03B-0A59-275C-87D33629038A}"/>
                </a:ext>
              </a:extLst>
            </p:cNvPr>
            <p:cNvSpPr/>
            <p:nvPr/>
          </p:nvSpPr>
          <p:spPr bwMode="gray">
            <a:xfrm>
              <a:off x="7916933" y="3854311"/>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53" name="Gerader Verbinder 52">
              <a:extLst>
                <a:ext uri="{FF2B5EF4-FFF2-40B4-BE49-F238E27FC236}">
                  <a16:creationId xmlns:a16="http://schemas.microsoft.com/office/drawing/2014/main" id="{120DEE91-583E-6397-46EE-6764FED30073}"/>
                </a:ext>
              </a:extLst>
            </p:cNvPr>
            <p:cNvCxnSpPr>
              <a:cxnSpLocks/>
            </p:cNvCxnSpPr>
            <p:nvPr/>
          </p:nvCxnSpPr>
          <p:spPr bwMode="gray">
            <a:xfrm rot="16200000">
              <a:off x="8270922" y="3229013"/>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Raute 53">
              <a:extLst>
                <a:ext uri="{FF2B5EF4-FFF2-40B4-BE49-F238E27FC236}">
                  <a16:creationId xmlns:a16="http://schemas.microsoft.com/office/drawing/2014/main" id="{1999C2C8-8C7B-7895-1351-567AE622DC3C}"/>
                </a:ext>
              </a:extLst>
            </p:cNvPr>
            <p:cNvSpPr/>
            <p:nvPr/>
          </p:nvSpPr>
          <p:spPr bwMode="gray">
            <a:xfrm>
              <a:off x="8164947" y="3359272"/>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cxnSp>
          <p:nvCxnSpPr>
            <p:cNvPr id="55" name="Gerader Verbinder 54">
              <a:extLst>
                <a:ext uri="{FF2B5EF4-FFF2-40B4-BE49-F238E27FC236}">
                  <a16:creationId xmlns:a16="http://schemas.microsoft.com/office/drawing/2014/main" id="{B1D0248E-AF82-592C-063D-BCC48D856CC0}"/>
                </a:ext>
              </a:extLst>
            </p:cNvPr>
            <p:cNvCxnSpPr>
              <a:cxnSpLocks/>
            </p:cNvCxnSpPr>
            <p:nvPr/>
          </p:nvCxnSpPr>
          <p:spPr bwMode="gray">
            <a:xfrm rot="16200000">
              <a:off x="8128372" y="4042228"/>
              <a:ext cx="0" cy="23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Raute 55">
              <a:extLst>
                <a:ext uri="{FF2B5EF4-FFF2-40B4-BE49-F238E27FC236}">
                  <a16:creationId xmlns:a16="http://schemas.microsoft.com/office/drawing/2014/main" id="{6C258B40-1128-F961-8BF8-746922A8E44F}"/>
                </a:ext>
              </a:extLst>
            </p:cNvPr>
            <p:cNvSpPr/>
            <p:nvPr/>
          </p:nvSpPr>
          <p:spPr bwMode="gray">
            <a:xfrm>
              <a:off x="8079047" y="4109487"/>
              <a:ext cx="108000" cy="1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4" name="Freihandform: Form 3">
            <a:extLst>
              <a:ext uri="{FF2B5EF4-FFF2-40B4-BE49-F238E27FC236}">
                <a16:creationId xmlns:a16="http://schemas.microsoft.com/office/drawing/2014/main" id="{D287C67B-229E-8B1D-95A0-BC421091DE71}"/>
              </a:ext>
            </a:extLst>
          </p:cNvPr>
          <p:cNvSpPr/>
          <p:nvPr>
            <p:custDataLst>
              <p:tags r:id="rId5"/>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1246683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BB5105-2F9E-46A0-2E36-9BF8533F46DC}"/>
              </a:ext>
            </a:extLst>
          </p:cNvPr>
          <p:cNvSpPr>
            <a:spLocks noGrp="1"/>
          </p:cNvSpPr>
          <p:nvPr>
            <p:ph type="title"/>
          </p:nvPr>
        </p:nvSpPr>
        <p:spPr/>
        <p:txBody>
          <a:bodyPr/>
          <a:lstStyle/>
          <a:p>
            <a:r>
              <a:rPr lang="en-US" dirty="0">
                <a:latin typeface="+mn-lt"/>
              </a:rPr>
              <a:t>ARANOTE: undetectable PSA (&lt;0.2 ng/mL) in the HV and LV subgroups</a:t>
            </a:r>
          </a:p>
        </p:txBody>
      </p:sp>
      <p:sp>
        <p:nvSpPr>
          <p:cNvPr id="15" name="Footer Placeholder 3">
            <a:extLst>
              <a:ext uri="{FF2B5EF4-FFF2-40B4-BE49-F238E27FC236}">
                <a16:creationId xmlns:a16="http://schemas.microsoft.com/office/drawing/2014/main" id="{94B5EBB2-9994-9B9C-066D-F4F9D5E0F204}"/>
              </a:ext>
            </a:extLst>
          </p:cNvPr>
          <p:cNvSpPr>
            <a:spLocks noGrp="1"/>
          </p:cNvSpPr>
          <p:nvPr>
            <p:ph type="ftr" sz="quarter" idx="3"/>
            <p:custDataLst>
              <p:tags r:id="rId1"/>
            </p:custDataLst>
          </p:nvPr>
        </p:nvSpPr>
        <p:spPr/>
        <p:txBody>
          <a:bodyPr/>
          <a:lstStyle/>
          <a:p>
            <a:r>
              <a:rPr lang="en-US" sz="900" dirty="0">
                <a:cs typeface="Arial"/>
              </a:rPr>
              <a:t>*Of those with baseline PSA </a:t>
            </a:r>
            <a:r>
              <a:rPr lang="en-US" sz="900" dirty="0">
                <a:latin typeface="Arial" panose="020B0604020202020204" pitchFamily="34" charset="0"/>
                <a:cs typeface="Arial" panose="020B0604020202020204" pitchFamily="34" charset="0"/>
              </a:rPr>
              <a:t>≥0.2 ng/</a:t>
            </a:r>
            <a:r>
              <a:rPr lang="en-US" sz="900" dirty="0" err="1">
                <a:latin typeface="Arial" panose="020B0604020202020204" pitchFamily="34" charset="0"/>
                <a:cs typeface="Arial" panose="020B0604020202020204" pitchFamily="34" charset="0"/>
              </a:rPr>
              <a:t>mL.</a:t>
            </a:r>
            <a:br>
              <a:rPr lang="en-US" sz="900" dirty="0">
                <a:cs typeface="Arial"/>
              </a:rPr>
            </a:br>
            <a:r>
              <a:rPr lang="en-US" sz="900" dirty="0">
                <a:cs typeface="Arial"/>
              </a:rPr>
              <a:t>ADT, androgen deprivation therapy; CI, confidence interval; HV, high-volume; LV, low-volume; PSA, prostate-specific antigen.</a:t>
            </a:r>
          </a:p>
          <a:p>
            <a:endParaRPr lang="en-US" sz="900" dirty="0">
              <a:cs typeface="Arial"/>
            </a:endParaRPr>
          </a:p>
          <a:p>
            <a:r>
              <a:rPr lang="es-ES" sz="900" dirty="0">
                <a:cs typeface="Arial"/>
              </a:rPr>
              <a:t>Saad et al., ASCO GU 2025, </a:t>
            </a:r>
            <a:r>
              <a:rPr lang="es-ES" sz="900" dirty="0" err="1">
                <a:cs typeface="Arial"/>
              </a:rPr>
              <a:t>Abstract</a:t>
            </a:r>
            <a:r>
              <a:rPr lang="es-ES" sz="900" dirty="0">
                <a:cs typeface="Arial"/>
              </a:rPr>
              <a:t> 151. </a:t>
            </a:r>
          </a:p>
        </p:txBody>
      </p:sp>
      <p:sp>
        <p:nvSpPr>
          <p:cNvPr id="12" name="Text Placeholder 11">
            <a:extLst>
              <a:ext uri="{FF2B5EF4-FFF2-40B4-BE49-F238E27FC236}">
                <a16:creationId xmlns:a16="http://schemas.microsoft.com/office/drawing/2014/main" id="{2FF8D974-4ACC-4CEB-9969-5596B9BC2489}"/>
              </a:ext>
            </a:extLst>
          </p:cNvPr>
          <p:cNvSpPr>
            <a:spLocks noGrp="1"/>
          </p:cNvSpPr>
          <p:nvPr>
            <p:ph type="body" sz="quarter" idx="4294967295"/>
            <p:custDataLst>
              <p:tags r:id="rId2"/>
            </p:custDataLst>
          </p:nvPr>
        </p:nvSpPr>
        <p:spPr>
          <a:xfrm>
            <a:off x="88164" y="1218565"/>
            <a:ext cx="9982200" cy="985838"/>
          </a:xfrm>
        </p:spPr>
        <p:txBody>
          <a:bodyPr/>
          <a:lstStyle>
            <a:lvl1pPr>
              <a:buFontTx/>
              <a:buBlip>
                <a:blip r:embed="rId12"/>
              </a:buBlip>
            </a:lvl1pPr>
            <a:lvl2pPr>
              <a:buFontTx/>
              <a:buBlip>
                <a:blip r:embed="rId12"/>
              </a:buBlip>
            </a:lvl2pPr>
            <a:lvl3pPr>
              <a:buFontTx/>
              <a:buBlip>
                <a:blip r:embed="rId13"/>
              </a:buBlip>
            </a:lvl3pPr>
            <a:lvl4pPr>
              <a:buFontTx/>
              <a:buBlip>
                <a:blip r:embed="rId14"/>
              </a:buBlip>
            </a:lvl4pPr>
            <a:lvl5pPr>
              <a:buFontTx/>
              <a:buBlip>
                <a:blip r:embed="rId15"/>
              </a:buBlip>
            </a:lvl5pPr>
            <a:lvl6pPr>
              <a:buFontTx/>
              <a:buBlip>
                <a:blip r:embed="rId15"/>
              </a:buBlip>
            </a:lvl6pPr>
            <a:lvl7pPr>
              <a:buFontTx/>
              <a:buBlip>
                <a:blip r:embed="rId15"/>
              </a:buBlip>
            </a:lvl7pPr>
            <a:lvl8pPr>
              <a:buFontTx/>
              <a:buBlip>
                <a:blip r:embed="rId15"/>
              </a:buBlip>
            </a:lvl8pPr>
            <a:lvl9pPr>
              <a:buFontTx/>
              <a:buBlip>
                <a:blip r:embed="rId15"/>
              </a:buBlip>
            </a:lvl9pPr>
          </a:lstStyle>
          <a:p>
            <a:pPr lvl="1"/>
            <a:r>
              <a:rPr lang="en-US" sz="1600" b="0" i="0" u="none" strike="noStrike" baseline="0" dirty="0">
                <a:solidFill>
                  <a:srgbClr val="221E1F"/>
                </a:solidFill>
                <a:latin typeface="HelveticaNeueLT Std"/>
              </a:rPr>
              <a:t>A higher proportion of patients achieved undetectable PSA (&lt;0.2 ng/mL) with </a:t>
            </a:r>
            <a:r>
              <a:rPr lang="en-US" sz="1600" b="0" i="0" u="none" strike="noStrike" baseline="0" dirty="0" err="1">
                <a:solidFill>
                  <a:srgbClr val="221E1F"/>
                </a:solidFill>
                <a:latin typeface="HelveticaNeueLT Std"/>
              </a:rPr>
              <a:t>darolutamide</a:t>
            </a:r>
            <a:r>
              <a:rPr lang="en-US" sz="1600" b="0" i="0" u="none" strike="noStrike" baseline="0" dirty="0">
                <a:solidFill>
                  <a:srgbClr val="221E1F"/>
                </a:solidFill>
                <a:latin typeface="HelveticaNeueLT Std"/>
              </a:rPr>
              <a:t> + ADT versus placebo + ADT in HV and LV subgroups that was consistent with the overall population (62.6%) in the HV subgroup and with higher rates in the LV subgroup </a:t>
            </a:r>
          </a:p>
        </p:txBody>
      </p:sp>
      <p:graphicFrame>
        <p:nvGraphicFramePr>
          <p:cNvPr id="26" name="Chart 6">
            <a:extLst>
              <a:ext uri="{FF2B5EF4-FFF2-40B4-BE49-F238E27FC236}">
                <a16:creationId xmlns:a16="http://schemas.microsoft.com/office/drawing/2014/main" id="{9DFA0686-FC97-579D-9C27-3A8EEFB5CD9B}"/>
              </a:ext>
            </a:extLst>
          </p:cNvPr>
          <p:cNvGraphicFramePr/>
          <p:nvPr/>
        </p:nvGraphicFramePr>
        <p:xfrm>
          <a:off x="6061095" y="2729118"/>
          <a:ext cx="5874165" cy="279173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7" name="Chart 5">
            <a:extLst>
              <a:ext uri="{FF2B5EF4-FFF2-40B4-BE49-F238E27FC236}">
                <a16:creationId xmlns:a16="http://schemas.microsoft.com/office/drawing/2014/main" id="{DABE5F08-585F-8DC6-0722-D87E80BE68F8}"/>
              </a:ext>
            </a:extLst>
          </p:cNvPr>
          <p:cNvGraphicFramePr/>
          <p:nvPr/>
        </p:nvGraphicFramePr>
        <p:xfrm>
          <a:off x="288827" y="2704543"/>
          <a:ext cx="5882677" cy="2788909"/>
        </p:xfrm>
        <a:graphic>
          <a:graphicData uri="http://schemas.openxmlformats.org/drawingml/2006/chart">
            <c:chart xmlns:c="http://schemas.openxmlformats.org/drawingml/2006/chart" xmlns:r="http://schemas.openxmlformats.org/officeDocument/2006/relationships" r:id="rId17"/>
          </a:graphicData>
        </a:graphic>
      </p:graphicFrame>
      <p:sp>
        <p:nvSpPr>
          <p:cNvPr id="28" name="Textfeld 8">
            <a:extLst>
              <a:ext uri="{FF2B5EF4-FFF2-40B4-BE49-F238E27FC236}">
                <a16:creationId xmlns:a16="http://schemas.microsoft.com/office/drawing/2014/main" id="{DC1C23B3-4E8A-4C9F-8FA2-91858156A4FC}"/>
              </a:ext>
            </a:extLst>
          </p:cNvPr>
          <p:cNvSpPr txBox="1"/>
          <p:nvPr>
            <p:custDataLst>
              <p:tags r:id="rId3"/>
            </p:custDataLst>
          </p:nvPr>
        </p:nvSpPr>
        <p:spPr bwMode="gray">
          <a:xfrm>
            <a:off x="1023049" y="2353576"/>
            <a:ext cx="457200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10384F"/>
                </a:solidFill>
                <a:effectLst/>
                <a:uLnTx/>
                <a:uFillTx/>
              </a:rPr>
              <a:t>Patients with undetectable PSA (&lt; 0,2 ng/ml) in the </a:t>
            </a:r>
            <a:r>
              <a:rPr kumimoji="0" lang="de-DE" sz="1400" b="1" i="0" u="none" strike="noStrike" kern="0" cap="none" spc="0" normalizeH="0" baseline="0" noProof="0" dirty="0">
                <a:ln>
                  <a:noFill/>
                </a:ln>
                <a:solidFill>
                  <a:srgbClr val="10384F"/>
                </a:solidFill>
                <a:effectLst/>
                <a:uLnTx/>
                <a:uFillTx/>
              </a:rPr>
              <a:t>HV-group</a:t>
            </a:r>
            <a:r>
              <a:rPr lang="de-DE" sz="1400" kern="0" baseline="30000" dirty="0">
                <a:solidFill>
                  <a:srgbClr val="10384F"/>
                </a:solidFill>
              </a:rPr>
              <a:t>*</a:t>
            </a:r>
            <a:endParaRPr kumimoji="0" lang="de-DE" sz="1400" b="0" i="0" u="none" strike="noStrike" kern="0" cap="none" spc="0" normalizeH="0" baseline="0" noProof="0" dirty="0">
              <a:ln>
                <a:noFill/>
              </a:ln>
              <a:solidFill>
                <a:srgbClr val="10384F"/>
              </a:solidFill>
              <a:effectLst/>
              <a:uLnTx/>
              <a:uFillTx/>
            </a:endParaRPr>
          </a:p>
        </p:txBody>
      </p:sp>
      <p:sp>
        <p:nvSpPr>
          <p:cNvPr id="30" name="TextBox 57">
            <a:extLst>
              <a:ext uri="{FF2B5EF4-FFF2-40B4-BE49-F238E27FC236}">
                <a16:creationId xmlns:a16="http://schemas.microsoft.com/office/drawing/2014/main" id="{51CCB637-05E3-3EF4-690E-D21E416AC6F4}"/>
              </a:ext>
            </a:extLst>
          </p:cNvPr>
          <p:cNvSpPr txBox="1"/>
          <p:nvPr>
            <p:custDataLst>
              <p:tags r:id="rId4"/>
            </p:custDataLst>
          </p:nvPr>
        </p:nvSpPr>
        <p:spPr>
          <a:xfrm>
            <a:off x="1013629" y="5459868"/>
            <a:ext cx="4368448"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weeks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32" name="TextBox 57">
            <a:extLst>
              <a:ext uri="{FF2B5EF4-FFF2-40B4-BE49-F238E27FC236}">
                <a16:creationId xmlns:a16="http://schemas.microsoft.com/office/drawing/2014/main" id="{69B122DD-F15F-138C-6578-79C48C2AE8B1}"/>
              </a:ext>
            </a:extLst>
          </p:cNvPr>
          <p:cNvSpPr txBox="1"/>
          <p:nvPr>
            <p:custDataLst>
              <p:tags r:id="rId5"/>
            </p:custDataLst>
          </p:nvPr>
        </p:nvSpPr>
        <p:spPr>
          <a:xfrm>
            <a:off x="7001890" y="5459868"/>
            <a:ext cx="4368448"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weeks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33" name="TextBox 57">
            <a:extLst>
              <a:ext uri="{FF2B5EF4-FFF2-40B4-BE49-F238E27FC236}">
                <a16:creationId xmlns:a16="http://schemas.microsoft.com/office/drawing/2014/main" id="{DEEAF560-7E38-79DD-8810-34A5B7F07156}"/>
              </a:ext>
            </a:extLst>
          </p:cNvPr>
          <p:cNvSpPr txBox="1"/>
          <p:nvPr>
            <p:custDataLst>
              <p:tags r:id="rId6"/>
            </p:custDataLst>
          </p:nvPr>
        </p:nvSpPr>
        <p:spPr>
          <a:xfrm rot="16200000">
            <a:off x="-393359" y="3858529"/>
            <a:ext cx="1760042" cy="307777"/>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77787B"/>
                </a:solidFill>
                <a:effectLst/>
                <a:uLnTx/>
                <a:uFillTx/>
                <a:latin typeface="Arial"/>
                <a:cs typeface="Arial"/>
              </a:rPr>
              <a:t>Patients who achieved a PSA level of </a:t>
            </a:r>
            <a:r>
              <a:rPr kumimoji="0" lang="de-DE" sz="1000" b="1" i="0" u="none" strike="noStrike" kern="1200" cap="none" spc="0" normalizeH="0" baseline="0" noProof="0" dirty="0">
                <a:ln>
                  <a:noFill/>
                </a:ln>
                <a:solidFill>
                  <a:srgbClr val="77787B"/>
                </a:solidFill>
                <a:effectLst/>
                <a:uLnTx/>
                <a:uFillTx/>
                <a:latin typeface="Arial"/>
                <a:cs typeface="Arial"/>
              </a:rPr>
              <a:t>&lt;0,2 ng/ml, %</a:t>
            </a:r>
          </a:p>
        </p:txBody>
      </p:sp>
      <p:grpSp>
        <p:nvGrpSpPr>
          <p:cNvPr id="34" name="Gruppieren 16">
            <a:extLst>
              <a:ext uri="{FF2B5EF4-FFF2-40B4-BE49-F238E27FC236}">
                <a16:creationId xmlns:a16="http://schemas.microsoft.com/office/drawing/2014/main" id="{9B0CCF2B-06F9-1039-5912-83A5C73A6C69}"/>
              </a:ext>
            </a:extLst>
          </p:cNvPr>
          <p:cNvGrpSpPr/>
          <p:nvPr/>
        </p:nvGrpSpPr>
        <p:grpSpPr>
          <a:xfrm>
            <a:off x="1582304" y="5717296"/>
            <a:ext cx="4329610" cy="276999"/>
            <a:chOff x="9048704" y="2226225"/>
            <a:chExt cx="4100593" cy="276999"/>
          </a:xfrm>
        </p:grpSpPr>
        <p:sp>
          <p:nvSpPr>
            <p:cNvPr id="35" name="Rectangle 35">
              <a:extLst>
                <a:ext uri="{FF2B5EF4-FFF2-40B4-BE49-F238E27FC236}">
                  <a16:creationId xmlns:a16="http://schemas.microsoft.com/office/drawing/2014/main" id="{51F2EC94-BA65-FAC1-C5E7-3FBB330B1DF2}"/>
                </a:ext>
              </a:extLst>
            </p:cNvPr>
            <p:cNvSpPr/>
            <p:nvPr/>
          </p:nvSpPr>
          <p:spPr>
            <a:xfrm>
              <a:off x="9048704" y="2311533"/>
              <a:ext cx="137160" cy="137160"/>
            </a:xfrm>
            <a:prstGeom prst="rect">
              <a:avLst/>
            </a:prstGeom>
            <a:solidFill>
              <a:srgbClr val="0091D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6" name="Rectangle 36">
              <a:extLst>
                <a:ext uri="{FF2B5EF4-FFF2-40B4-BE49-F238E27FC236}">
                  <a16:creationId xmlns:a16="http://schemas.microsoft.com/office/drawing/2014/main" id="{2FDCB8C4-2BE2-5EE4-5DBA-58837914E87D}"/>
                </a:ext>
              </a:extLst>
            </p:cNvPr>
            <p:cNvSpPr/>
            <p:nvPr/>
          </p:nvSpPr>
          <p:spPr>
            <a:xfrm>
              <a:off x="10996714" y="2311533"/>
              <a:ext cx="137160" cy="137160"/>
            </a:xfrm>
            <a:prstGeom prst="rect">
              <a:avLst/>
            </a:prstGeom>
            <a:solidFill>
              <a:srgbClr val="77787B"/>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7" name="TextBox 9">
              <a:extLst>
                <a:ext uri="{FF2B5EF4-FFF2-40B4-BE49-F238E27FC236}">
                  <a16:creationId xmlns:a16="http://schemas.microsoft.com/office/drawing/2014/main" id="{4B0A8FAC-FDD3-0052-ED19-44BB158B36D8}"/>
                </a:ext>
              </a:extLst>
            </p:cNvPr>
            <p:cNvSpPr txBox="1"/>
            <p:nvPr/>
          </p:nvSpPr>
          <p:spPr>
            <a:xfrm>
              <a:off x="9185864" y="2226225"/>
              <a:ext cx="1768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91DF"/>
                  </a:solidFill>
                  <a:effectLst/>
                  <a:uLnTx/>
                  <a:uFillTx/>
                  <a:latin typeface="Arial"/>
                  <a:cs typeface="Arial"/>
                </a:rPr>
                <a:t>Darolutamide</a:t>
              </a:r>
              <a:r>
                <a:rPr kumimoji="0" lang="en-US" sz="1200" b="1" i="0" u="none" strike="noStrike" kern="1200" cap="none" spc="0" normalizeH="0" baseline="0" noProof="0" dirty="0">
                  <a:ln>
                    <a:noFill/>
                  </a:ln>
                  <a:solidFill>
                    <a:srgbClr val="0091DF"/>
                  </a:solidFill>
                  <a:effectLst/>
                  <a:uLnTx/>
                  <a:uFillTx/>
                  <a:latin typeface="Arial"/>
                  <a:cs typeface="Arial"/>
                </a:rPr>
                <a:t> (n = 304)</a:t>
              </a:r>
            </a:p>
          </p:txBody>
        </p:sp>
        <p:sp>
          <p:nvSpPr>
            <p:cNvPr id="38" name="TextBox 10">
              <a:extLst>
                <a:ext uri="{FF2B5EF4-FFF2-40B4-BE49-F238E27FC236}">
                  <a16:creationId xmlns:a16="http://schemas.microsoft.com/office/drawing/2014/main" id="{E3F5560B-A9F8-4567-D2C6-F0E4E9A7E33B}"/>
                </a:ext>
              </a:extLst>
            </p:cNvPr>
            <p:cNvSpPr txBox="1"/>
            <p:nvPr/>
          </p:nvSpPr>
          <p:spPr>
            <a:xfrm>
              <a:off x="11133873" y="2226225"/>
              <a:ext cx="201542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7787B"/>
                  </a:solidFill>
                  <a:effectLst/>
                  <a:uLnTx/>
                  <a:uFillTx/>
                  <a:latin typeface="Arial"/>
                  <a:cs typeface="Arial"/>
                </a:rPr>
                <a:t>Placebo (n = 148)</a:t>
              </a:r>
            </a:p>
          </p:txBody>
        </p:sp>
      </p:grpSp>
      <p:grpSp>
        <p:nvGrpSpPr>
          <p:cNvPr id="39" name="Gruppieren 22">
            <a:extLst>
              <a:ext uri="{FF2B5EF4-FFF2-40B4-BE49-F238E27FC236}">
                <a16:creationId xmlns:a16="http://schemas.microsoft.com/office/drawing/2014/main" id="{1EFEC823-F0CB-2955-73F9-B813A27FE3D5}"/>
              </a:ext>
            </a:extLst>
          </p:cNvPr>
          <p:cNvGrpSpPr/>
          <p:nvPr/>
        </p:nvGrpSpPr>
        <p:grpSpPr>
          <a:xfrm>
            <a:off x="7485012" y="5726500"/>
            <a:ext cx="4329610" cy="276999"/>
            <a:chOff x="9048704" y="2226225"/>
            <a:chExt cx="4100593" cy="276999"/>
          </a:xfrm>
        </p:grpSpPr>
        <p:sp>
          <p:nvSpPr>
            <p:cNvPr id="40" name="Rectangle 35">
              <a:extLst>
                <a:ext uri="{FF2B5EF4-FFF2-40B4-BE49-F238E27FC236}">
                  <a16:creationId xmlns:a16="http://schemas.microsoft.com/office/drawing/2014/main" id="{28EAEE49-EC5F-BAB2-DA02-D40120DAB086}"/>
                </a:ext>
              </a:extLst>
            </p:cNvPr>
            <p:cNvSpPr/>
            <p:nvPr/>
          </p:nvSpPr>
          <p:spPr>
            <a:xfrm>
              <a:off x="9048704" y="2311533"/>
              <a:ext cx="137160" cy="137160"/>
            </a:xfrm>
            <a:prstGeom prst="rect">
              <a:avLst/>
            </a:prstGeom>
            <a:solidFill>
              <a:srgbClr val="0091D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41" name="Rectangle 36">
              <a:extLst>
                <a:ext uri="{FF2B5EF4-FFF2-40B4-BE49-F238E27FC236}">
                  <a16:creationId xmlns:a16="http://schemas.microsoft.com/office/drawing/2014/main" id="{EA7E9403-EC0F-74DC-3DE6-E67AC6665836}"/>
                </a:ext>
              </a:extLst>
            </p:cNvPr>
            <p:cNvSpPr/>
            <p:nvPr/>
          </p:nvSpPr>
          <p:spPr>
            <a:xfrm>
              <a:off x="10996714" y="2311533"/>
              <a:ext cx="137160" cy="137160"/>
            </a:xfrm>
            <a:prstGeom prst="rect">
              <a:avLst/>
            </a:prstGeom>
            <a:solidFill>
              <a:srgbClr val="77787B"/>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42" name="TextBox 9">
              <a:extLst>
                <a:ext uri="{FF2B5EF4-FFF2-40B4-BE49-F238E27FC236}">
                  <a16:creationId xmlns:a16="http://schemas.microsoft.com/office/drawing/2014/main" id="{6006CBE9-7A63-6EDF-CEA8-B8AA0DC522E7}"/>
                </a:ext>
              </a:extLst>
            </p:cNvPr>
            <p:cNvSpPr txBox="1"/>
            <p:nvPr/>
          </p:nvSpPr>
          <p:spPr>
            <a:xfrm>
              <a:off x="9185864" y="2226225"/>
              <a:ext cx="1768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91DF"/>
                  </a:solidFill>
                  <a:effectLst/>
                  <a:uLnTx/>
                  <a:uFillTx/>
                  <a:latin typeface="Arial"/>
                  <a:cs typeface="Arial"/>
                </a:rPr>
                <a:t>Darolutamide</a:t>
              </a:r>
              <a:r>
                <a:rPr kumimoji="0" lang="en-US" sz="1200" b="1" i="0" u="none" strike="noStrike" kern="1200" cap="none" spc="0" normalizeH="0" baseline="0" noProof="0" dirty="0">
                  <a:ln>
                    <a:noFill/>
                  </a:ln>
                  <a:solidFill>
                    <a:srgbClr val="0091DF"/>
                  </a:solidFill>
                  <a:effectLst/>
                  <a:uLnTx/>
                  <a:uFillTx/>
                  <a:latin typeface="Arial"/>
                  <a:cs typeface="Arial"/>
                </a:rPr>
                <a:t> (n = 121)</a:t>
              </a:r>
            </a:p>
          </p:txBody>
        </p:sp>
        <p:sp>
          <p:nvSpPr>
            <p:cNvPr id="43" name="TextBox 10">
              <a:extLst>
                <a:ext uri="{FF2B5EF4-FFF2-40B4-BE49-F238E27FC236}">
                  <a16:creationId xmlns:a16="http://schemas.microsoft.com/office/drawing/2014/main" id="{590465EC-97CA-CED0-47F4-6D893640C488}"/>
                </a:ext>
              </a:extLst>
            </p:cNvPr>
            <p:cNvSpPr txBox="1"/>
            <p:nvPr/>
          </p:nvSpPr>
          <p:spPr>
            <a:xfrm>
              <a:off x="11133873" y="2226225"/>
              <a:ext cx="201542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7787B"/>
                  </a:solidFill>
                  <a:effectLst/>
                  <a:uLnTx/>
                  <a:uFillTx/>
                  <a:latin typeface="Arial"/>
                  <a:cs typeface="Arial"/>
                </a:rPr>
                <a:t>Placebo (n = 63)</a:t>
              </a:r>
            </a:p>
          </p:txBody>
        </p:sp>
      </p:grpSp>
      <p:sp>
        <p:nvSpPr>
          <p:cNvPr id="44" name="Textfeld 8">
            <a:extLst>
              <a:ext uri="{FF2B5EF4-FFF2-40B4-BE49-F238E27FC236}">
                <a16:creationId xmlns:a16="http://schemas.microsoft.com/office/drawing/2014/main" id="{96EA19CD-069C-BC89-283A-CE3E9E0011DF}"/>
              </a:ext>
            </a:extLst>
          </p:cNvPr>
          <p:cNvSpPr txBox="1"/>
          <p:nvPr>
            <p:custDataLst>
              <p:tags r:id="rId7"/>
            </p:custDataLst>
          </p:nvPr>
        </p:nvSpPr>
        <p:spPr bwMode="gray">
          <a:xfrm>
            <a:off x="6926502" y="2360401"/>
            <a:ext cx="457200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10384F"/>
                </a:solidFill>
                <a:effectLst/>
                <a:uLnTx/>
                <a:uFillTx/>
              </a:rPr>
              <a:t>Patients with undetectable PSA (&lt; 0,2 ng/ml) in the </a:t>
            </a:r>
            <a:r>
              <a:rPr lang="de-DE" sz="1400" b="1" kern="0" dirty="0">
                <a:solidFill>
                  <a:srgbClr val="10384F"/>
                </a:solidFill>
              </a:rPr>
              <a:t>L</a:t>
            </a:r>
            <a:r>
              <a:rPr kumimoji="0" lang="de-DE" sz="1400" b="1" i="0" u="none" strike="noStrike" kern="0" cap="none" spc="0" normalizeH="0" baseline="0" noProof="0" dirty="0">
                <a:ln>
                  <a:noFill/>
                </a:ln>
                <a:solidFill>
                  <a:srgbClr val="10384F"/>
                </a:solidFill>
                <a:effectLst/>
                <a:uLnTx/>
                <a:uFillTx/>
              </a:rPr>
              <a:t>V-group</a:t>
            </a:r>
            <a:r>
              <a:rPr lang="de-DE" sz="1400" kern="0" baseline="30000" dirty="0">
                <a:solidFill>
                  <a:srgbClr val="10384F"/>
                </a:solidFill>
              </a:rPr>
              <a:t>*</a:t>
            </a:r>
            <a:endParaRPr kumimoji="0" lang="de-DE" sz="1400" b="0" i="0" u="none" strike="noStrike" kern="0" cap="none" spc="0" normalizeH="0" baseline="0" noProof="0" dirty="0">
              <a:ln>
                <a:noFill/>
              </a:ln>
              <a:solidFill>
                <a:srgbClr val="10384F"/>
              </a:solidFill>
              <a:effectLst/>
              <a:uLnTx/>
              <a:uFillTx/>
            </a:endParaRPr>
          </a:p>
        </p:txBody>
      </p:sp>
      <p:sp>
        <p:nvSpPr>
          <p:cNvPr id="45" name="TextBox 57">
            <a:extLst>
              <a:ext uri="{FF2B5EF4-FFF2-40B4-BE49-F238E27FC236}">
                <a16:creationId xmlns:a16="http://schemas.microsoft.com/office/drawing/2014/main" id="{921B3512-E8FD-F560-3099-7154C3C614ED}"/>
              </a:ext>
            </a:extLst>
          </p:cNvPr>
          <p:cNvSpPr txBox="1"/>
          <p:nvPr>
            <p:custDataLst>
              <p:tags r:id="rId8"/>
            </p:custDataLst>
          </p:nvPr>
        </p:nvSpPr>
        <p:spPr>
          <a:xfrm rot="16200000">
            <a:off x="5445372" y="3946296"/>
            <a:ext cx="1760042" cy="307777"/>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77787B"/>
                </a:solidFill>
                <a:effectLst/>
                <a:uLnTx/>
                <a:uFillTx/>
                <a:latin typeface="Arial"/>
                <a:cs typeface="Arial"/>
              </a:rPr>
              <a:t>Patients who achieved a PSA level of </a:t>
            </a:r>
            <a:r>
              <a:rPr kumimoji="0" lang="de-DE" sz="1000" b="1" i="0" u="none" strike="noStrike" kern="1200" cap="none" spc="0" normalizeH="0" baseline="0" noProof="0" dirty="0">
                <a:ln>
                  <a:noFill/>
                </a:ln>
                <a:solidFill>
                  <a:srgbClr val="77787B"/>
                </a:solidFill>
                <a:effectLst/>
                <a:uLnTx/>
                <a:uFillTx/>
                <a:latin typeface="Arial"/>
                <a:cs typeface="Arial"/>
              </a:rPr>
              <a:t>&lt;0,2 ng/ml, %</a:t>
            </a:r>
          </a:p>
        </p:txBody>
      </p:sp>
      <p:sp>
        <p:nvSpPr>
          <p:cNvPr id="46" name="Freihandform: Form 4">
            <a:extLst>
              <a:ext uri="{FF2B5EF4-FFF2-40B4-BE49-F238E27FC236}">
                <a16:creationId xmlns:a16="http://schemas.microsoft.com/office/drawing/2014/main" id="{9D77C9A6-08E6-3104-39F8-FD1F4034B825}"/>
              </a:ext>
            </a:extLst>
          </p:cNvPr>
          <p:cNvSpPr/>
          <p:nvPr>
            <p:custDataLst>
              <p:tags r:id="rId9"/>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1063445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66CA7F-C997-495C-B0EB-A51CC2F7A45D}"/>
              </a:ext>
            </a:extLst>
          </p:cNvPr>
          <p:cNvSpPr>
            <a:spLocks noGrp="1"/>
          </p:cNvSpPr>
          <p:nvPr>
            <p:ph type="title"/>
          </p:nvPr>
        </p:nvSpPr>
        <p:spPr/>
        <p:txBody>
          <a:bodyPr anchor="ctr"/>
          <a:lstStyle/>
          <a:p>
            <a:r>
              <a:rPr lang="en-GB" dirty="0">
                <a:latin typeface="+mn-lt"/>
              </a:rPr>
              <a:t>ARANOTE: </a:t>
            </a:r>
            <a:r>
              <a:rPr lang="en-US" dirty="0">
                <a:latin typeface="+mn-lt"/>
              </a:rPr>
              <a:t>TEAEs by disease volume subgroup</a:t>
            </a:r>
            <a:endParaRPr lang="en-GB" dirty="0">
              <a:latin typeface="+mn-lt"/>
            </a:endParaRPr>
          </a:p>
        </p:txBody>
      </p:sp>
      <p:sp>
        <p:nvSpPr>
          <p:cNvPr id="8" name="Footer Placeholder 3">
            <a:extLst>
              <a:ext uri="{FF2B5EF4-FFF2-40B4-BE49-F238E27FC236}">
                <a16:creationId xmlns:a16="http://schemas.microsoft.com/office/drawing/2014/main" id="{BD762546-1469-2753-3C5C-4480302EFC41}"/>
              </a:ext>
            </a:extLst>
          </p:cNvPr>
          <p:cNvSpPr>
            <a:spLocks noGrp="1"/>
          </p:cNvSpPr>
          <p:nvPr>
            <p:ph type="ftr" sz="quarter" idx="3"/>
            <p:custDataLst>
              <p:tags r:id="rId1"/>
            </p:custDataLst>
          </p:nvPr>
        </p:nvSpPr>
        <p:spPr/>
        <p:txBody>
          <a:bodyPr/>
          <a:lstStyle/>
          <a:p>
            <a:r>
              <a:rPr lang="en-US" sz="900" dirty="0"/>
              <a:t>*Safety analysis population in which 2 patients randomized to placebo received </a:t>
            </a:r>
            <a:r>
              <a:rPr lang="en-US" sz="900" dirty="0" err="1"/>
              <a:t>darolutamide</a:t>
            </a:r>
            <a:r>
              <a:rPr lang="en-US" sz="900" dirty="0"/>
              <a:t> and were analyzed in the </a:t>
            </a:r>
            <a:r>
              <a:rPr lang="en-US" sz="900" dirty="0" err="1"/>
              <a:t>darolutamide</a:t>
            </a:r>
            <a:r>
              <a:rPr lang="en-US" sz="900" dirty="0"/>
              <a:t> group. </a:t>
            </a:r>
            <a:br>
              <a:rPr lang="en-US" sz="900" dirty="0"/>
            </a:br>
            <a:r>
              <a:rPr lang="en-US" sz="900" dirty="0"/>
              <a:t>ADT, androgen deprivation therapy; HV, high-volume; LV, low-volume; mHSPC, metastatic hormone-sensitive prostate cancer; TEAEs, treatment-emergent adverse events.</a:t>
            </a:r>
          </a:p>
          <a:p>
            <a:r>
              <a:rPr lang="en-US" sz="900" dirty="0"/>
              <a:t> </a:t>
            </a:r>
          </a:p>
          <a:p>
            <a:r>
              <a:rPr lang="es-ES" sz="900" dirty="0"/>
              <a:t>Saad et al., ASCO GU 2025, </a:t>
            </a:r>
            <a:r>
              <a:rPr lang="es-ES" sz="900" dirty="0" err="1"/>
              <a:t>Abstract</a:t>
            </a:r>
            <a:r>
              <a:rPr lang="es-ES" sz="900" dirty="0"/>
              <a:t> 151. </a:t>
            </a:r>
          </a:p>
        </p:txBody>
      </p:sp>
      <p:sp>
        <p:nvSpPr>
          <p:cNvPr id="7" name="Text Placeholder 6">
            <a:extLst>
              <a:ext uri="{FF2B5EF4-FFF2-40B4-BE49-F238E27FC236}">
                <a16:creationId xmlns:a16="http://schemas.microsoft.com/office/drawing/2014/main" id="{F0555BEE-3959-DC07-319D-EA7379804016}"/>
              </a:ext>
            </a:extLst>
          </p:cNvPr>
          <p:cNvSpPr>
            <a:spLocks noGrp="1"/>
          </p:cNvSpPr>
          <p:nvPr>
            <p:ph type="body" sz="quarter" idx="4294967295"/>
            <p:custDataLst>
              <p:tags r:id="rId2"/>
            </p:custDataLst>
          </p:nvPr>
        </p:nvSpPr>
        <p:spPr>
          <a:xfrm>
            <a:off x="161925" y="1174295"/>
            <a:ext cx="11193463" cy="4991100"/>
          </a:xfrm>
        </p:spPr>
        <p:txBody>
          <a:bodyPr/>
          <a:lstStyle/>
          <a:p>
            <a:pPr lvl="1"/>
            <a:r>
              <a:rPr lang="en-GB" sz="1600" dirty="0">
                <a:latin typeface="+mn-lt"/>
              </a:rPr>
              <a:t>The incidence of TEAEs was similar between treatment arms across HV and LV subgroups</a:t>
            </a:r>
          </a:p>
          <a:p>
            <a:pPr lvl="2"/>
            <a:r>
              <a:rPr lang="en-US" sz="1600" dirty="0">
                <a:latin typeface="+mn-lt"/>
              </a:rPr>
              <a:t>Consistent with the overall population, fewer patients receiving </a:t>
            </a:r>
            <a:r>
              <a:rPr lang="en-US" sz="1600" dirty="0" err="1">
                <a:latin typeface="+mn-lt"/>
              </a:rPr>
              <a:t>darolutamide</a:t>
            </a:r>
            <a:r>
              <a:rPr lang="en-US" sz="1600" dirty="0">
                <a:latin typeface="+mn-lt"/>
              </a:rPr>
              <a:t> + ADT discontinued study treatment due to TEAEs compared with those receiving placebo + ADT, in both HV and LV subgroups</a:t>
            </a:r>
            <a:endParaRPr lang="en-GB" sz="1600" dirty="0"/>
          </a:p>
        </p:txBody>
      </p:sp>
      <p:sp>
        <p:nvSpPr>
          <p:cNvPr id="10" name="TextBox 9">
            <a:extLst>
              <a:ext uri="{FF2B5EF4-FFF2-40B4-BE49-F238E27FC236}">
                <a16:creationId xmlns:a16="http://schemas.microsoft.com/office/drawing/2014/main" id="{4538B6D1-B89E-3546-FFD5-6F92023F4D5D}"/>
              </a:ext>
            </a:extLst>
          </p:cNvPr>
          <p:cNvSpPr txBox="1"/>
          <p:nvPr>
            <p:custDataLst>
              <p:tags r:id="rId3"/>
            </p:custDataLst>
          </p:nvPr>
        </p:nvSpPr>
        <p:spPr>
          <a:xfrm>
            <a:off x="599492" y="2558870"/>
            <a:ext cx="11064969" cy="369332"/>
          </a:xfrm>
          <a:prstGeom prst="rect">
            <a:avLst/>
          </a:prstGeom>
          <a:noFill/>
        </p:spPr>
        <p:txBody>
          <a:bodyPr wrap="square" rtlCol="0">
            <a:spAutoFit/>
          </a:bodyPr>
          <a:lstStyle/>
          <a:p>
            <a:r>
              <a:rPr lang="en-GB" b="1" dirty="0"/>
              <a:t>TEAEs by disease volume subgroup</a:t>
            </a:r>
          </a:p>
        </p:txBody>
      </p:sp>
      <p:sp>
        <p:nvSpPr>
          <p:cNvPr id="4" name="Freihandform: Form 4">
            <a:extLst>
              <a:ext uri="{FF2B5EF4-FFF2-40B4-BE49-F238E27FC236}">
                <a16:creationId xmlns:a16="http://schemas.microsoft.com/office/drawing/2014/main" id="{74F4C579-2927-BCC0-C6EB-5DF3AAF42640}"/>
              </a:ext>
            </a:extLst>
          </p:cNvPr>
          <p:cNvSpPr/>
          <p:nvPr>
            <p:custDataLst>
              <p:tags r:id="rId4"/>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graphicFrame>
        <p:nvGraphicFramePr>
          <p:cNvPr id="2" name="Content Placeholder 9">
            <a:extLst>
              <a:ext uri="{FF2B5EF4-FFF2-40B4-BE49-F238E27FC236}">
                <a16:creationId xmlns:a16="http://schemas.microsoft.com/office/drawing/2014/main" id="{83C2B8DE-ECC1-49FE-1255-B7CD363AEBE5}"/>
              </a:ext>
            </a:extLst>
          </p:cNvPr>
          <p:cNvGraphicFramePr>
            <a:graphicFrameLocks/>
          </p:cNvGraphicFramePr>
          <p:nvPr>
            <p:custDataLst>
              <p:tags r:id="rId5"/>
            </p:custDataLst>
            <p:extLst>
              <p:ext uri="{D42A27DB-BD31-4B8C-83A1-F6EECF244321}">
                <p14:modId xmlns:p14="http://schemas.microsoft.com/office/powerpoint/2010/main" val="3359356234"/>
              </p:ext>
            </p:extLst>
          </p:nvPr>
        </p:nvGraphicFramePr>
        <p:xfrm>
          <a:off x="245806" y="2928202"/>
          <a:ext cx="11607850" cy="2373194"/>
        </p:xfrm>
        <a:graphic>
          <a:graphicData uri="http://schemas.openxmlformats.org/drawingml/2006/table">
            <a:tbl>
              <a:tblPr firstRow="1" bandRow="1">
                <a:tableStyleId>{69012ECD-51FC-41F1-AA8D-1B2483CD663E}</a:tableStyleId>
              </a:tblPr>
              <a:tblGrid>
                <a:gridCol w="2967850">
                  <a:extLst>
                    <a:ext uri="{9D8B030D-6E8A-4147-A177-3AD203B41FA5}">
                      <a16:colId xmlns:a16="http://schemas.microsoft.com/office/drawing/2014/main" val="3550592308"/>
                    </a:ext>
                  </a:extLst>
                </a:gridCol>
                <a:gridCol w="1440000">
                  <a:extLst>
                    <a:ext uri="{9D8B030D-6E8A-4147-A177-3AD203B41FA5}">
                      <a16:colId xmlns:a16="http://schemas.microsoft.com/office/drawing/2014/main" val="1338901450"/>
                    </a:ext>
                  </a:extLst>
                </a:gridCol>
                <a:gridCol w="1440000">
                  <a:extLst>
                    <a:ext uri="{9D8B030D-6E8A-4147-A177-3AD203B41FA5}">
                      <a16:colId xmlns:a16="http://schemas.microsoft.com/office/drawing/2014/main" val="2190373298"/>
                    </a:ext>
                  </a:extLst>
                </a:gridCol>
                <a:gridCol w="1440000">
                  <a:extLst>
                    <a:ext uri="{9D8B030D-6E8A-4147-A177-3AD203B41FA5}">
                      <a16:colId xmlns:a16="http://schemas.microsoft.com/office/drawing/2014/main" val="1490371099"/>
                    </a:ext>
                  </a:extLst>
                </a:gridCol>
                <a:gridCol w="1440000">
                  <a:extLst>
                    <a:ext uri="{9D8B030D-6E8A-4147-A177-3AD203B41FA5}">
                      <a16:colId xmlns:a16="http://schemas.microsoft.com/office/drawing/2014/main" val="1087594747"/>
                    </a:ext>
                  </a:extLst>
                </a:gridCol>
                <a:gridCol w="1440000">
                  <a:extLst>
                    <a:ext uri="{9D8B030D-6E8A-4147-A177-3AD203B41FA5}">
                      <a16:colId xmlns:a16="http://schemas.microsoft.com/office/drawing/2014/main" val="3815801114"/>
                    </a:ext>
                  </a:extLst>
                </a:gridCol>
                <a:gridCol w="1440000">
                  <a:extLst>
                    <a:ext uri="{9D8B030D-6E8A-4147-A177-3AD203B41FA5}">
                      <a16:colId xmlns:a16="http://schemas.microsoft.com/office/drawing/2014/main" val="1233762344"/>
                    </a:ext>
                  </a:extLst>
                </a:gridCol>
              </a:tblGrid>
              <a:tr h="0">
                <a:tc rowSpan="2">
                  <a:txBody>
                    <a:bodyPr/>
                    <a:lstStyle/>
                    <a:p>
                      <a:pPr algn="l" fontAlgn="ctr"/>
                      <a:r>
                        <a:rPr lang="en-US" sz="1400" b="1" u="none" strike="noStrike" dirty="0">
                          <a:solidFill>
                            <a:schemeClr val="tx1"/>
                          </a:solidFill>
                          <a:effectLst/>
                        </a:rPr>
                        <a:t>TEAEs, n (%)</a:t>
                      </a:r>
                      <a:endParaRPr lang="en-US" sz="2800" baseline="30000" dirty="0">
                        <a:solidFill>
                          <a:schemeClr val="tx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r>
                        <a:rPr lang="de-CH" sz="1400" b="1" u="none" strike="noStrike" dirty="0">
                          <a:solidFill>
                            <a:schemeClr val="bg1"/>
                          </a:solidFill>
                          <a:effectLst/>
                        </a:rPr>
                        <a:t>High volume*</a:t>
                      </a:r>
                      <a:endParaRPr lang="en-US" sz="1400" b="1" u="none"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a:p>
                  </a:txBody>
                  <a:tcPr marL="53483" marR="53483" marT="26741" marB="2674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4"/>
                    </a:solidFill>
                  </a:tcPr>
                </a:tc>
                <a:tc gridSpan="2">
                  <a:txBody>
                    <a:bodyPr/>
                    <a:lstStyle/>
                    <a:p>
                      <a:pPr algn="ctr" fontAlgn="ctr"/>
                      <a:r>
                        <a:rPr lang="pt-BR" sz="1400" b="1" u="none" strike="noStrike" dirty="0">
                          <a:solidFill>
                            <a:schemeClr val="bg1"/>
                          </a:solidFill>
                          <a:effectLst/>
                        </a:rPr>
                        <a:t>Low volume*</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a:p>
                  </a:txBody>
                  <a:tcPr marL="53483" marR="53483" marT="26741" marB="26741" anchor="ctr">
                    <a:solidFill>
                      <a:schemeClr val="bg1">
                        <a:lumMod val="50000"/>
                      </a:schemeClr>
                    </a:solidFill>
                  </a:tcPr>
                </a:tc>
                <a:tc gridSpan="2">
                  <a:txBody>
                    <a:bodyPr/>
                    <a:lstStyle/>
                    <a:p>
                      <a:pPr algn="ctr" fontAlgn="ctr"/>
                      <a:r>
                        <a:rPr lang="pt-BR" sz="1400" b="1" u="none" strike="noStrike" dirty="0">
                          <a:solidFill>
                            <a:schemeClr val="bg1"/>
                          </a:solidFill>
                          <a:effectLst/>
                        </a:rPr>
                        <a:t>Overall ARANOTE population*</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fontAlgn="ctr"/>
                      <a:endParaRPr lang="pt-BR" sz="1400" b="1" u="none"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extLst>
                  <a:ext uri="{0D108BD9-81ED-4DB2-BD59-A6C34878D82A}">
                    <a16:rowId xmlns:a16="http://schemas.microsoft.com/office/drawing/2014/main" val="2190768999"/>
                  </a:ext>
                </a:extLst>
              </a:tr>
              <a:tr h="0">
                <a:tc vMerge="1">
                  <a:txBody>
                    <a:bodyPr/>
                    <a:lstStyle/>
                    <a:p>
                      <a:endParaRPr lang="en-US"/>
                    </a:p>
                  </a:txBody>
                  <a:tcPr/>
                </a:tc>
                <a:tc>
                  <a:txBody>
                    <a:bodyPr/>
                    <a:lstStyle/>
                    <a:p>
                      <a:pPr algn="ctr" fontAlgn="ctr"/>
                      <a:r>
                        <a:rPr lang="pt-BR" sz="1400" b="1" u="none" strike="noStrike" dirty="0">
                          <a:solidFill>
                            <a:schemeClr val="bg1"/>
                          </a:solidFill>
                          <a:effectLst/>
                        </a:rPr>
                        <a:t>Darolutamide </a:t>
                      </a:r>
                    </a:p>
                    <a:p>
                      <a:pPr algn="ctr" fontAlgn="ctr"/>
                      <a:r>
                        <a:rPr lang="pt-BR" sz="1400" b="1" u="none" strike="noStrike" dirty="0">
                          <a:solidFill>
                            <a:schemeClr val="bg1"/>
                          </a:solidFill>
                          <a:effectLst/>
                        </a:rPr>
                        <a:t>+ ADT (N=314)</a:t>
                      </a:r>
                      <a:endParaRPr lang="pt-BR" sz="1400"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r>
                        <a:rPr kumimoji="0" lang="en-US" sz="1400" b="1" i="0" u="none" strike="noStrike" kern="1200" cap="none" spc="0" normalizeH="0" baseline="0" noProof="0" dirty="0">
                          <a:ln>
                            <a:noFill/>
                          </a:ln>
                          <a:solidFill>
                            <a:srgbClr val="FFFFFF"/>
                          </a:solidFill>
                          <a:effectLst/>
                          <a:uLnTx/>
                          <a:uFillTx/>
                          <a:latin typeface="+mn-lt"/>
                          <a:cs typeface="+mn-cs"/>
                        </a:rPr>
                        <a:t>Placebo + ADT (N=156)</a:t>
                      </a: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pPr algn="ctr" fontAlgn="ctr"/>
                      <a:r>
                        <a:rPr lang="pt-BR" sz="1400" b="1" u="none" strike="noStrike" dirty="0">
                          <a:solidFill>
                            <a:schemeClr val="bg1"/>
                          </a:solidFill>
                          <a:effectLst/>
                        </a:rPr>
                        <a:t>Darolutamide </a:t>
                      </a:r>
                    </a:p>
                    <a:p>
                      <a:pPr algn="ctr" fontAlgn="ctr"/>
                      <a:r>
                        <a:rPr lang="pt-BR" sz="1400" b="1" u="none" strike="noStrike" dirty="0">
                          <a:solidFill>
                            <a:schemeClr val="bg1"/>
                          </a:solidFill>
                          <a:effectLst/>
                        </a:rPr>
                        <a:t>+ ADT (N=131)</a:t>
                      </a:r>
                      <a:endParaRPr lang="pt-BR" sz="1400"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algn="ctr" fontAlgn="ctr"/>
                      <a:r>
                        <a:rPr kumimoji="0" lang="en-US" sz="1400" b="1" i="0" u="none" strike="noStrike" kern="1200" cap="none" spc="0" normalizeH="0" baseline="0" noProof="0" dirty="0">
                          <a:ln>
                            <a:noFill/>
                          </a:ln>
                          <a:solidFill>
                            <a:srgbClr val="FFFFFF"/>
                          </a:solidFill>
                          <a:effectLst/>
                          <a:uLnTx/>
                          <a:uFillTx/>
                          <a:latin typeface="+mn-lt"/>
                          <a:cs typeface="+mn-cs"/>
                        </a:rPr>
                        <a:t>Placebo + ADT (N=65)</a:t>
                      </a:r>
                      <a:endParaRPr lang="en-US" sz="2800" strike="noStrike" dirty="0">
                        <a:solidFill>
                          <a:schemeClr val="bg1"/>
                        </a:solidFill>
                        <a:effectLst/>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1" u="none" strike="noStrike" kern="1200" dirty="0">
                          <a:solidFill>
                            <a:schemeClr val="bg1"/>
                          </a:solidFill>
                          <a:effectLst/>
                          <a:latin typeface="+mn-lt"/>
                          <a:ea typeface="+mn-ea"/>
                          <a:cs typeface="+mn-cs"/>
                        </a:rPr>
                        <a:t>Darolutamide </a:t>
                      </a:r>
                    </a:p>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1" u="none" strike="noStrike" kern="1200" dirty="0">
                          <a:solidFill>
                            <a:schemeClr val="bg1"/>
                          </a:solidFill>
                          <a:effectLst/>
                          <a:latin typeface="+mn-lt"/>
                          <a:ea typeface="+mn-ea"/>
                          <a:cs typeface="+mn-cs"/>
                        </a:rPr>
                        <a:t>+ ADT (N=445)</a:t>
                      </a: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D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kern="1200" noProof="0" dirty="0">
                          <a:solidFill>
                            <a:schemeClr val="bg1"/>
                          </a:solidFill>
                          <a:effectLst/>
                          <a:latin typeface="+mn-lt"/>
                          <a:ea typeface="+mn-ea"/>
                          <a:cs typeface="+mn-cs"/>
                        </a:rPr>
                        <a:t>Placebo + ADT (N=221)</a:t>
                      </a:r>
                      <a:endParaRPr lang="en-US" sz="1400" b="1" u="none" strike="noStrike" kern="1200" dirty="0">
                        <a:solidFill>
                          <a:schemeClr val="bg1"/>
                        </a:solidFill>
                        <a:effectLst/>
                        <a:latin typeface="+mn-lt"/>
                        <a:ea typeface="+mn-ea"/>
                        <a:cs typeface="+mn-cs"/>
                      </a:endParaRPr>
                    </a:p>
                  </a:txBody>
                  <a:tcPr marL="53483" marR="53483" marT="26741" marB="267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36685871"/>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Any TEAE</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292 (93)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143 (91.7)</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113 (86.3)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56 (86.2)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405 (91.0)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199 (90.0)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575673908"/>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Grade 3/4</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98 (31.2)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50 (32.1)</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39 (29.8)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17 (26.2)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137 (30.8)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67 (30.3)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9269409"/>
                  </a:ext>
                </a:extLst>
              </a:tr>
              <a:tr h="396000">
                <a:tc>
                  <a:txBody>
                    <a:bodyPr/>
                    <a:lstStyle/>
                    <a:p>
                      <a:pPr marL="180340" marR="0">
                        <a:lnSpc>
                          <a:spcPct val="100000"/>
                        </a:lnSpc>
                        <a:spcBef>
                          <a:spcPts val="0"/>
                        </a:spcBef>
                        <a:spcAft>
                          <a:spcPts val="600"/>
                        </a:spcAft>
                      </a:pPr>
                      <a:r>
                        <a:rPr lang="en-US" sz="1200" dirty="0">
                          <a:effectLst/>
                          <a:latin typeface="Arial" panose="020B0604020202020204" pitchFamily="34" charset="0"/>
                          <a:ea typeface="Times New Roman" panose="02020603050405020304" pitchFamily="18" charset="0"/>
                        </a:rPr>
                        <a:t>Serious</a:t>
                      </a:r>
                      <a:endParaRPr lang="en-US" sz="1800" dirty="0">
                        <a:effectLst/>
                        <a:latin typeface="Arial" panose="020B0604020202020204" pitchFamily="34" charset="0"/>
                        <a:ea typeface="Batang" panose="02030600000101010101" pitchFamily="18" charset="-127"/>
                      </a:endParaRP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89 (28.3)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40 (25.6)</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16 (12.2)</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12 (18.5)</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105 (23.6)</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52 (23.5)</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ED0"/>
                    </a:solidFill>
                  </a:tcPr>
                </a:tc>
                <a:extLst>
                  <a:ext uri="{0D108BD9-81ED-4DB2-BD59-A6C34878D82A}">
                    <a16:rowId xmlns:a16="http://schemas.microsoft.com/office/drawing/2014/main" val="3964009059"/>
                  </a:ext>
                </a:extLst>
              </a:tr>
              <a:tr h="396000">
                <a:tc>
                  <a:txBody>
                    <a:bodyPr/>
                    <a:lstStyle/>
                    <a:p>
                      <a:pPr marL="180340" marR="0">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TEAE leading to discontinuation of the study drug</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23 (7.3)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13 (8.3)</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4 (3.1)</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7 (10.8)</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27 (6.1)</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600"/>
                        </a:spcAft>
                      </a:pPr>
                      <a:r>
                        <a:rPr lang="en-US" sz="1200" kern="1200" dirty="0">
                          <a:solidFill>
                            <a:schemeClr val="tx1"/>
                          </a:solidFill>
                          <a:effectLst/>
                          <a:latin typeface="Arial" panose="020B0604020202020204" pitchFamily="34" charset="0"/>
                          <a:ea typeface="Batang" panose="02030600000101010101" pitchFamily="18" charset="-127"/>
                          <a:cs typeface="+mn-cs"/>
                        </a:rPr>
                        <a:t>20 (9.0)</a:t>
                      </a:r>
                    </a:p>
                  </a:txBody>
                  <a:tcPr marL="36195" marR="3619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0153194"/>
                  </a:ext>
                </a:extLst>
              </a:tr>
            </a:tbl>
          </a:graphicData>
        </a:graphic>
      </p:graphicFrame>
    </p:spTree>
    <p:extLst>
      <p:ext uri="{BB962C8B-B14F-4D97-AF65-F5344CB8AC3E}">
        <p14:creationId xmlns:p14="http://schemas.microsoft.com/office/powerpoint/2010/main" val="177758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1686A-0F5A-164D-9F1B-7B42BDB31C5F}"/>
              </a:ext>
            </a:extLst>
          </p:cNvPr>
          <p:cNvSpPr>
            <a:spLocks noGrp="1"/>
          </p:cNvSpPr>
          <p:nvPr>
            <p:ph type="body" idx="1"/>
          </p:nvPr>
        </p:nvSpPr>
        <p:spPr/>
        <p:txBody>
          <a:bodyPr/>
          <a:lstStyle/>
          <a:p>
            <a:r>
              <a:rPr lang="en-US" sz="1400" i="1" dirty="0"/>
              <a:t>Saad F, et al. Presented at European Association of Urology; March 21–24, 2025; Madrid, Spain.</a:t>
            </a:r>
          </a:p>
          <a:p>
            <a:r>
              <a:rPr lang="en-US" sz="1400" i="1" dirty="0"/>
              <a:t>Shore N, et al. Presented at American Association of Urology; April 26–29; Las Vegas, NV. Abstract IP26</a:t>
            </a:r>
          </a:p>
          <a:p>
            <a:endParaRPr lang="de-CH" sz="1400" dirty="0"/>
          </a:p>
        </p:txBody>
      </p:sp>
      <p:sp>
        <p:nvSpPr>
          <p:cNvPr id="3" name="Text Placeholder 2">
            <a:extLst>
              <a:ext uri="{FF2B5EF4-FFF2-40B4-BE49-F238E27FC236}">
                <a16:creationId xmlns:a16="http://schemas.microsoft.com/office/drawing/2014/main" id="{4F864F3D-E2FC-7783-2B44-9D5BA029F1D4}"/>
              </a:ext>
            </a:extLst>
          </p:cNvPr>
          <p:cNvSpPr>
            <a:spLocks noGrp="1"/>
          </p:cNvSpPr>
          <p:nvPr>
            <p:ph type="body" idx="10"/>
          </p:nvPr>
        </p:nvSpPr>
        <p:spPr/>
        <p:txBody>
          <a:bodyPr/>
          <a:lstStyle/>
          <a:p>
            <a:r>
              <a:rPr lang="en-US" sz="4000" dirty="0"/>
              <a:t>ARANOTE PSA Responses and Association with Outcomes: Undetectable and Ultra-Low PSA</a:t>
            </a:r>
            <a:endParaRPr lang="de-CH" sz="4000" dirty="0"/>
          </a:p>
        </p:txBody>
      </p:sp>
      <p:sp>
        <p:nvSpPr>
          <p:cNvPr id="5" name="Footer Placeholder 4">
            <a:extLst>
              <a:ext uri="{FF2B5EF4-FFF2-40B4-BE49-F238E27FC236}">
                <a16:creationId xmlns:a16="http://schemas.microsoft.com/office/drawing/2014/main" id="{732AA29A-0024-44E5-04ED-09D72CB69235}"/>
              </a:ext>
            </a:extLst>
          </p:cNvPr>
          <p:cNvSpPr>
            <a:spLocks noGrp="1"/>
          </p:cNvSpPr>
          <p:nvPr>
            <p:ph type="ftr" sz="quarter" idx="3"/>
          </p:nvPr>
        </p:nvSpPr>
        <p:spPr/>
        <p:txBody>
          <a:bodyPr/>
          <a:lstStyle/>
          <a:p>
            <a:pPr rtl="0"/>
            <a:endParaRPr lang="en-US"/>
          </a:p>
        </p:txBody>
      </p:sp>
    </p:spTree>
    <p:extLst>
      <p:ext uri="{BB962C8B-B14F-4D97-AF65-F5344CB8AC3E}">
        <p14:creationId xmlns:p14="http://schemas.microsoft.com/office/powerpoint/2010/main" val="36677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D40733-B074-9339-49A1-A772CC54B861}"/>
              </a:ext>
            </a:extLst>
          </p:cNvPr>
          <p:cNvSpPr>
            <a:spLocks noGrp="1"/>
          </p:cNvSpPr>
          <p:nvPr>
            <p:ph type="body" idx="10"/>
          </p:nvPr>
        </p:nvSpPr>
        <p:spPr>
          <a:prstGeom prst="rect">
            <a:avLst/>
          </a:prstGeom>
        </p:spPr>
        <p:txBody>
          <a:bodyPr/>
          <a:lstStyle/>
          <a:p>
            <a:r>
              <a:rPr lang="de-CH" dirty="0"/>
              <a:t>Darolutamide in hormonesensitive Prostate Cancer (mHSPC)</a:t>
            </a:r>
          </a:p>
        </p:txBody>
      </p:sp>
      <p:sp>
        <p:nvSpPr>
          <p:cNvPr id="6" name="Footer Placeholder 5">
            <a:extLst>
              <a:ext uri="{FF2B5EF4-FFF2-40B4-BE49-F238E27FC236}">
                <a16:creationId xmlns:a16="http://schemas.microsoft.com/office/drawing/2014/main" id="{48597195-5828-273E-B506-45E167947F70}"/>
              </a:ext>
            </a:extLst>
          </p:cNvPr>
          <p:cNvSpPr>
            <a:spLocks noGrp="1"/>
          </p:cNvSpPr>
          <p:nvPr>
            <p:ph type="ftr" sz="quarter" idx="3"/>
          </p:nvPr>
        </p:nvSpPr>
        <p:spPr/>
        <p:txBody>
          <a:bodyPr/>
          <a:lstStyle/>
          <a:p>
            <a:pPr rtl="0"/>
            <a:endParaRPr lang="en-US"/>
          </a:p>
        </p:txBody>
      </p:sp>
    </p:spTree>
    <p:extLst>
      <p:ext uri="{BB962C8B-B14F-4D97-AF65-F5344CB8AC3E}">
        <p14:creationId xmlns:p14="http://schemas.microsoft.com/office/powerpoint/2010/main" val="4176065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62408-0F76-507F-DC5F-D0AD6539026B}"/>
            </a:ext>
          </a:extLst>
        </p:cNvPr>
        <p:cNvGrpSpPr/>
        <p:nvPr/>
      </p:nvGrpSpPr>
      <p:grpSpPr>
        <a:xfrm>
          <a:off x="0" y="0"/>
          <a:ext cx="0" cy="0"/>
          <a:chOff x="0" y="0"/>
          <a:chExt cx="0" cy="0"/>
        </a:xfrm>
      </p:grpSpPr>
      <p:graphicFrame>
        <p:nvGraphicFramePr>
          <p:cNvPr id="30" name="Chart 5">
            <a:extLst>
              <a:ext uri="{FF2B5EF4-FFF2-40B4-BE49-F238E27FC236}">
                <a16:creationId xmlns:a16="http://schemas.microsoft.com/office/drawing/2014/main" id="{CDF9C4C3-343B-3C75-5D9F-F6957AEF62A7}"/>
              </a:ext>
            </a:extLst>
          </p:cNvPr>
          <p:cNvGraphicFramePr/>
          <p:nvPr/>
        </p:nvGraphicFramePr>
        <p:xfrm>
          <a:off x="189839" y="2394812"/>
          <a:ext cx="3780000" cy="3202863"/>
        </p:xfrm>
        <a:graphic>
          <a:graphicData uri="http://schemas.openxmlformats.org/drawingml/2006/chart">
            <c:chart xmlns:c="http://schemas.openxmlformats.org/drawingml/2006/chart" xmlns:r="http://schemas.openxmlformats.org/officeDocument/2006/relationships" r:id="rId20"/>
          </a:graphicData>
        </a:graphic>
      </p:graphicFrame>
      <p:sp>
        <p:nvSpPr>
          <p:cNvPr id="2" name="Titel 1">
            <a:extLst>
              <a:ext uri="{FF2B5EF4-FFF2-40B4-BE49-F238E27FC236}">
                <a16:creationId xmlns:a16="http://schemas.microsoft.com/office/drawing/2014/main" id="{FA7B0317-3378-84DF-BC5F-3B0110D1E8C0}"/>
              </a:ext>
            </a:extLst>
          </p:cNvPr>
          <p:cNvSpPr>
            <a:spLocks noGrp="1"/>
          </p:cNvSpPr>
          <p:nvPr>
            <p:ph type="title"/>
          </p:nvPr>
        </p:nvSpPr>
        <p:spPr>
          <a:xfrm>
            <a:off x="245805" y="181939"/>
            <a:ext cx="10627407" cy="782031"/>
          </a:xfrm>
        </p:spPr>
        <p:txBody>
          <a:bodyPr wrap="square" lIns="91440" tIns="45720" rIns="91440" bIns="45720" rtlCol="0" anchor="ctr">
            <a:noAutofit/>
          </a:bodyPr>
          <a:lstStyle/>
          <a:p>
            <a:pPr rtl="0"/>
            <a:r>
              <a:rPr lang="en-US" sz="2200" dirty="0">
                <a:cs typeface="Futura"/>
              </a:rPr>
              <a:t>ARANOTE: PSA Response (undetectable PSA &lt;0.2 ng/mL) by Baseline PSA </a:t>
            </a:r>
            <a:endParaRPr lang="en-us" sz="2200" dirty="0">
              <a:cs typeface="Futura"/>
            </a:endParaRPr>
          </a:p>
        </p:txBody>
      </p:sp>
      <p:sp>
        <p:nvSpPr>
          <p:cNvPr id="3" name="Textplatzhalter 2">
            <a:extLst>
              <a:ext uri="{FF2B5EF4-FFF2-40B4-BE49-F238E27FC236}">
                <a16:creationId xmlns:a16="http://schemas.microsoft.com/office/drawing/2014/main" id="{8CD8024D-D61F-34DE-012D-016A29E01327}"/>
              </a:ext>
            </a:extLst>
          </p:cNvPr>
          <p:cNvSpPr>
            <a:spLocks noGrp="1"/>
          </p:cNvSpPr>
          <p:nvPr>
            <p:ph type="body" sz="quarter" idx="14"/>
            <p:custDataLst>
              <p:tags r:id="rId1"/>
            </p:custDataLst>
          </p:nvPr>
        </p:nvSpPr>
        <p:spPr>
          <a:xfrm>
            <a:off x="450962" y="1193897"/>
            <a:ext cx="9106426" cy="664059"/>
          </a:xfrm>
        </p:spPr>
        <p:txBody>
          <a:bodyPr rtlCol="0"/>
          <a:lstStyle>
            <a:lvl1pPr>
              <a:buFontTx/>
              <a:buBlip>
                <a:blip r:embed="rId21"/>
              </a:buBlip>
            </a:lvl1pPr>
            <a:lvl2pPr>
              <a:buFontTx/>
              <a:buBlip>
                <a:blip r:embed="rId21"/>
              </a:buBlip>
            </a:lvl2pPr>
            <a:lvl3pPr>
              <a:buFontTx/>
              <a:buBlip>
                <a:blip r:embed="rId22"/>
              </a:buBlip>
            </a:lvl3pPr>
            <a:lvl4pPr>
              <a:buFontTx/>
              <a:buBlip>
                <a:blip r:embed="rId23"/>
              </a:buBlip>
            </a:lvl4pPr>
            <a:lvl5pPr>
              <a:buFontTx/>
              <a:buBlip>
                <a:blip r:embed="rId24"/>
              </a:buBlip>
            </a:lvl5pPr>
            <a:lvl6pPr>
              <a:buFontTx/>
              <a:buBlip>
                <a:blip r:embed="rId24"/>
              </a:buBlip>
            </a:lvl6pPr>
            <a:lvl7pPr>
              <a:buFontTx/>
              <a:buBlip>
                <a:blip r:embed="rId24"/>
              </a:buBlip>
            </a:lvl7pPr>
            <a:lvl8pPr>
              <a:buFontTx/>
              <a:buBlip>
                <a:blip r:embed="rId24"/>
              </a:buBlip>
            </a:lvl8pPr>
            <a:lvl9pPr>
              <a:buFontTx/>
              <a:buBlip>
                <a:blip r:embed="rId24"/>
              </a:buBlip>
            </a:lvl9pPr>
          </a:lstStyle>
          <a:p>
            <a:pPr marL="285750" indent="-285750" rtl="0"/>
            <a:r>
              <a:rPr lang="en-us" dirty="0"/>
              <a:t>A higher proportion of patients with low </a:t>
            </a:r>
            <a:r>
              <a:rPr lang="en-us" dirty="0" err="1"/>
              <a:t>bPSA</a:t>
            </a:r>
            <a:r>
              <a:rPr lang="en-us" dirty="0"/>
              <a:t> achieved undetectable PSA levels</a:t>
            </a:r>
          </a:p>
        </p:txBody>
      </p:sp>
      <p:sp>
        <p:nvSpPr>
          <p:cNvPr id="5" name="Fußzeilenplatzhalter 4">
            <a:extLst>
              <a:ext uri="{FF2B5EF4-FFF2-40B4-BE49-F238E27FC236}">
                <a16:creationId xmlns:a16="http://schemas.microsoft.com/office/drawing/2014/main" id="{4CFC20D3-DC3E-A936-2A82-3333436879E3}"/>
              </a:ext>
            </a:extLst>
          </p:cNvPr>
          <p:cNvSpPr>
            <a:spLocks noGrp="1"/>
          </p:cNvSpPr>
          <p:nvPr>
            <p:ph type="ftr" sz="quarter" idx="3"/>
            <p:custDataLst>
              <p:tags r:id="rId2"/>
            </p:custDataLst>
          </p:nvPr>
        </p:nvSpPr>
        <p:spPr>
          <a:xfrm>
            <a:off x="245807" y="6133131"/>
            <a:ext cx="11460058" cy="664058"/>
          </a:xfrm>
        </p:spPr>
        <p:txBody>
          <a:bodyPr rtlCol="0"/>
          <a:lstStyle/>
          <a:p>
            <a:pPr rtl="0"/>
            <a:r>
              <a:rPr lang="en-us" dirty="0">
                <a:latin typeface="Arial"/>
                <a:cs typeface="Arial"/>
              </a:rPr>
              <a:t># </a:t>
            </a:r>
            <a:r>
              <a:rPr lang="en-us" sz="800" i="0" u="none" strike="noStrike" kern="1200" cap="none" spc="0" normalizeH="0" noProof="0" dirty="0">
                <a:ln>
                  <a:noFill/>
                </a:ln>
                <a:effectLst/>
                <a:uLnTx/>
                <a:uFillTx/>
                <a:latin typeface="Arial"/>
                <a:cs typeface="Arial"/>
              </a:rPr>
              <a:t>Only patients with undetectable PSA (&lt; 0.2 ng/ml) at baseline (darolutamide n = 11; placebo n = 8).  </a:t>
            </a:r>
          </a:p>
          <a:p>
            <a:pPr rtl="0"/>
            <a:r>
              <a:rPr lang="en-us" dirty="0"/>
              <a:t>PSA, prostate-specific antigen; at any time, at least at one point of analysis. </a:t>
            </a:r>
          </a:p>
          <a:p>
            <a:pPr rtl="0"/>
            <a:endParaRPr lang="en-us" dirty="0"/>
          </a:p>
          <a:p>
            <a:r>
              <a:rPr lang="en-us" dirty="0"/>
              <a:t>Saad et al., EAU 2025, Game Changer Session.</a:t>
            </a:r>
            <a:endParaRPr lang="de-DE" dirty="0"/>
          </a:p>
        </p:txBody>
      </p:sp>
      <p:sp>
        <p:nvSpPr>
          <p:cNvPr id="9" name="Textfeld 8">
            <a:extLst>
              <a:ext uri="{FF2B5EF4-FFF2-40B4-BE49-F238E27FC236}">
                <a16:creationId xmlns:a16="http://schemas.microsoft.com/office/drawing/2014/main" id="{03D5D16B-94D9-6AB7-D65C-535E96752ED9}"/>
              </a:ext>
            </a:extLst>
          </p:cNvPr>
          <p:cNvSpPr txBox="1"/>
          <p:nvPr>
            <p:custDataLst>
              <p:tags r:id="rId3"/>
            </p:custDataLst>
          </p:nvPr>
        </p:nvSpPr>
        <p:spPr bwMode="gray">
          <a:xfrm>
            <a:off x="1095473" y="2118446"/>
            <a:ext cx="2616061" cy="523220"/>
          </a:xfrm>
          <a:prstGeom prst="rect">
            <a:avLst/>
          </a:prstGeom>
          <a:noFill/>
        </p:spPr>
        <p:txBody>
          <a:bodyPr wrap="square" rtlCol="0">
            <a:spAutoFit/>
          </a:bodyPr>
          <a:lstStyle/>
          <a:p>
            <a:pPr algn="ctr" rtl="0"/>
            <a:r>
              <a:rPr lang="en-us" sz="1400">
                <a:effectLst/>
              </a:rPr>
              <a:t>Baseline PSA </a:t>
            </a:r>
            <a:r>
              <a:rPr lang="en-us" sz="1400" b="1">
                <a:effectLst/>
              </a:rPr>
              <a:t>&lt; 4.1 ng/ml</a:t>
            </a:r>
          </a:p>
          <a:p>
            <a:pPr algn="ctr" rtl="0"/>
            <a:r>
              <a:rPr lang="en-us" sz="1400">
                <a:effectLst/>
              </a:rPr>
              <a:t>(&lt; First Quartile) </a:t>
            </a:r>
            <a:r>
              <a:rPr lang="en-us" sz="1400" baseline="30000">
                <a:effectLst/>
              </a:rPr>
              <a:t>#</a:t>
            </a:r>
          </a:p>
        </p:txBody>
      </p:sp>
      <p:sp>
        <p:nvSpPr>
          <p:cNvPr id="11" name="TextBox 57">
            <a:extLst>
              <a:ext uri="{FF2B5EF4-FFF2-40B4-BE49-F238E27FC236}">
                <a16:creationId xmlns:a16="http://schemas.microsoft.com/office/drawing/2014/main" id="{17336F85-39C5-A079-7CE4-CBCD420D27A6}"/>
              </a:ext>
            </a:extLst>
          </p:cNvPr>
          <p:cNvSpPr txBox="1"/>
          <p:nvPr>
            <p:custDataLst>
              <p:tags r:id="rId4"/>
            </p:custDataLst>
          </p:nvPr>
        </p:nvSpPr>
        <p:spPr>
          <a:xfrm>
            <a:off x="1022682" y="5269188"/>
            <a:ext cx="3024000"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Week</a:t>
            </a:r>
          </a:p>
        </p:txBody>
      </p:sp>
      <p:sp>
        <p:nvSpPr>
          <p:cNvPr id="13" name="TextBox 57">
            <a:extLst>
              <a:ext uri="{FF2B5EF4-FFF2-40B4-BE49-F238E27FC236}">
                <a16:creationId xmlns:a16="http://schemas.microsoft.com/office/drawing/2014/main" id="{A57A33D4-90F5-9AED-10C1-5234342BDB39}"/>
              </a:ext>
            </a:extLst>
          </p:cNvPr>
          <p:cNvSpPr txBox="1"/>
          <p:nvPr>
            <p:custDataLst>
              <p:tags r:id="rId5"/>
            </p:custDataLst>
          </p:nvPr>
        </p:nvSpPr>
        <p:spPr>
          <a:xfrm>
            <a:off x="8613399" y="5269188"/>
            <a:ext cx="2808000"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Week</a:t>
            </a:r>
          </a:p>
        </p:txBody>
      </p:sp>
      <p:grpSp>
        <p:nvGrpSpPr>
          <p:cNvPr id="41" name="Gruppieren 40">
            <a:extLst>
              <a:ext uri="{FF2B5EF4-FFF2-40B4-BE49-F238E27FC236}">
                <a16:creationId xmlns:a16="http://schemas.microsoft.com/office/drawing/2014/main" id="{AFC99D84-3012-FF45-A12A-4E71512BB5BF}"/>
              </a:ext>
            </a:extLst>
          </p:cNvPr>
          <p:cNvGrpSpPr/>
          <p:nvPr/>
        </p:nvGrpSpPr>
        <p:grpSpPr>
          <a:xfrm>
            <a:off x="1695154" y="5475802"/>
            <a:ext cx="2012470" cy="540977"/>
            <a:chOff x="1622730" y="5635839"/>
            <a:chExt cx="2012470" cy="540977"/>
          </a:xfrm>
        </p:grpSpPr>
        <p:sp>
          <p:nvSpPr>
            <p:cNvPr id="18" name="Rectangle 35">
              <a:extLst>
                <a:ext uri="{FF2B5EF4-FFF2-40B4-BE49-F238E27FC236}">
                  <a16:creationId xmlns:a16="http://schemas.microsoft.com/office/drawing/2014/main" id="{77A4ACF4-6FEB-0EE6-848E-F58323D53975}"/>
                </a:ext>
              </a:extLst>
            </p:cNvPr>
            <p:cNvSpPr/>
            <p:nvPr/>
          </p:nvSpPr>
          <p:spPr>
            <a:xfrm>
              <a:off x="1622730" y="5721147"/>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19" name="Rectangle 36">
              <a:extLst>
                <a:ext uri="{FF2B5EF4-FFF2-40B4-BE49-F238E27FC236}">
                  <a16:creationId xmlns:a16="http://schemas.microsoft.com/office/drawing/2014/main" id="{268E3395-8E84-464F-CC3D-293AD9F25EA1}"/>
                </a:ext>
              </a:extLst>
            </p:cNvPr>
            <p:cNvSpPr/>
            <p:nvPr/>
          </p:nvSpPr>
          <p:spPr>
            <a:xfrm>
              <a:off x="1622731" y="5985125"/>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20" name="TextBox 9">
              <a:extLst>
                <a:ext uri="{FF2B5EF4-FFF2-40B4-BE49-F238E27FC236}">
                  <a16:creationId xmlns:a16="http://schemas.microsoft.com/office/drawing/2014/main" id="{20008713-C4E5-4ACE-8957-155F03CAFA56}"/>
                </a:ext>
              </a:extLst>
            </p:cNvPr>
            <p:cNvSpPr txBox="1"/>
            <p:nvPr/>
          </p:nvSpPr>
          <p:spPr>
            <a:xfrm>
              <a:off x="1767550" y="5635839"/>
              <a:ext cx="186765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tx2"/>
                  </a:solidFill>
                  <a:effectLst/>
                  <a:uLnTx/>
                  <a:uFillTx/>
                  <a:latin typeface="Arial" pitchFamily="34" charset="0"/>
                  <a:cs typeface="Arial" pitchFamily="34" charset="0"/>
                </a:rPr>
                <a:t>Darolutamide (n = </a:t>
              </a:r>
              <a:r>
                <a:rPr lang="en-us" sz="1200" b="1">
                  <a:solidFill>
                    <a:schemeClr val="tx2"/>
                  </a:solidFill>
                  <a:latin typeface="Arial" pitchFamily="34" charset="0"/>
                  <a:cs typeface="Arial" pitchFamily="34" charset="0"/>
                </a:rPr>
                <a:t>97</a:t>
              </a:r>
              <a:r>
                <a:rPr lang="en-us" sz="1200" b="1" i="0" u="none" strike="noStrike" kern="1200" cap="none" spc="0" normalizeH="0" noProof="0">
                  <a:ln>
                    <a:noFill/>
                  </a:ln>
                  <a:solidFill>
                    <a:schemeClr val="tx2"/>
                  </a:solidFill>
                  <a:effectLst/>
                  <a:uLnTx/>
                  <a:uFillTx/>
                  <a:latin typeface="Arial" pitchFamily="34" charset="0"/>
                  <a:cs typeface="Arial" pitchFamily="34" charset="0"/>
                </a:rPr>
                <a:t>)</a:t>
              </a:r>
            </a:p>
          </p:txBody>
        </p:sp>
        <p:sp>
          <p:nvSpPr>
            <p:cNvPr id="21" name="TextBox 10">
              <a:extLst>
                <a:ext uri="{FF2B5EF4-FFF2-40B4-BE49-F238E27FC236}">
                  <a16:creationId xmlns:a16="http://schemas.microsoft.com/office/drawing/2014/main" id="{CFF4B563-7127-8D53-61F0-5A3AAAF472F7}"/>
                </a:ext>
              </a:extLst>
            </p:cNvPr>
            <p:cNvSpPr txBox="1"/>
            <p:nvPr/>
          </p:nvSpPr>
          <p:spPr>
            <a:xfrm>
              <a:off x="1767550" y="5899817"/>
              <a:ext cx="159192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cs typeface="Arial" pitchFamily="34" charset="0"/>
                </a:rPr>
                <a:t>Placebo </a:t>
              </a:r>
              <a:r>
                <a:rPr lang="en-us" sz="1200" b="1">
                  <a:solidFill>
                    <a:schemeClr val="accent2"/>
                  </a:solidFill>
                  <a:latin typeface="Arial" pitchFamily="34" charset="0"/>
                  <a:cs typeface="Arial" pitchFamily="34" charset="0"/>
                </a:rPr>
                <a:t>(n = 46)</a:t>
              </a:r>
              <a:endParaRPr kumimoji="0" lang="en-US" sz="12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grpSp>
      <p:sp>
        <p:nvSpPr>
          <p:cNvPr id="22" name="Textfeld 21">
            <a:extLst>
              <a:ext uri="{FF2B5EF4-FFF2-40B4-BE49-F238E27FC236}">
                <a16:creationId xmlns:a16="http://schemas.microsoft.com/office/drawing/2014/main" id="{E15CDCEE-D5C7-3773-1B6B-E788194C72A8}"/>
              </a:ext>
            </a:extLst>
          </p:cNvPr>
          <p:cNvSpPr txBox="1"/>
          <p:nvPr>
            <p:custDataLst>
              <p:tags r:id="rId6"/>
            </p:custDataLst>
          </p:nvPr>
        </p:nvSpPr>
        <p:spPr bwMode="gray">
          <a:xfrm>
            <a:off x="4816000" y="2118446"/>
            <a:ext cx="2761726" cy="523220"/>
          </a:xfrm>
          <a:prstGeom prst="rect">
            <a:avLst/>
          </a:prstGeom>
          <a:noFill/>
        </p:spPr>
        <p:txBody>
          <a:bodyPr wrap="square" rtlCol="0">
            <a:spAutoFit/>
          </a:bodyPr>
          <a:lstStyle/>
          <a:p>
            <a:pPr algn="ctr" rtl="0"/>
            <a:r>
              <a:rPr lang="en-us" sz="1400">
                <a:effectLst/>
              </a:rPr>
              <a:t>Baseline PSA </a:t>
            </a:r>
            <a:r>
              <a:rPr lang="en-us" sz="1400" b="1">
                <a:effectLst/>
              </a:rPr>
              <a:t>4.1 - &lt; 21.3 ng/ml</a:t>
            </a:r>
          </a:p>
          <a:p>
            <a:pPr algn="ctr" rtl="0"/>
            <a:r>
              <a:rPr lang="en-us" sz="1400">
                <a:effectLst/>
              </a:rPr>
              <a:t>(First quartile to &lt; median)</a:t>
            </a:r>
          </a:p>
        </p:txBody>
      </p:sp>
      <p:sp>
        <p:nvSpPr>
          <p:cNvPr id="28" name="Textfeld 27">
            <a:extLst>
              <a:ext uri="{FF2B5EF4-FFF2-40B4-BE49-F238E27FC236}">
                <a16:creationId xmlns:a16="http://schemas.microsoft.com/office/drawing/2014/main" id="{96CE2B18-7869-CB44-BC84-1E9998BA0DD9}"/>
              </a:ext>
            </a:extLst>
          </p:cNvPr>
          <p:cNvSpPr txBox="1"/>
          <p:nvPr>
            <p:custDataLst>
              <p:tags r:id="rId7"/>
            </p:custDataLst>
          </p:nvPr>
        </p:nvSpPr>
        <p:spPr bwMode="gray">
          <a:xfrm>
            <a:off x="8616648" y="2118446"/>
            <a:ext cx="2761726" cy="523220"/>
          </a:xfrm>
          <a:prstGeom prst="rect">
            <a:avLst/>
          </a:prstGeom>
          <a:noFill/>
        </p:spPr>
        <p:txBody>
          <a:bodyPr wrap="square" rtlCol="0">
            <a:spAutoFit/>
          </a:bodyPr>
          <a:lstStyle/>
          <a:p>
            <a:pPr algn="ctr" rtl="0"/>
            <a:r>
              <a:rPr lang="en-us" sz="1400">
                <a:effectLst/>
              </a:rPr>
              <a:t>Baseline PSA </a:t>
            </a:r>
            <a:r>
              <a:rPr lang="en-us" sz="1400" b="1">
                <a:effectLst/>
              </a:rPr>
              <a:t>≥ 21.3 ng/ml</a:t>
            </a:r>
          </a:p>
          <a:p>
            <a:pPr algn="ctr" rtl="0"/>
            <a:r>
              <a:rPr lang="en-us" sz="1400">
                <a:effectLst/>
              </a:rPr>
              <a:t>(≥ Median)</a:t>
            </a:r>
          </a:p>
        </p:txBody>
      </p:sp>
      <p:sp>
        <p:nvSpPr>
          <p:cNvPr id="29" name="TextBox 57">
            <a:extLst>
              <a:ext uri="{FF2B5EF4-FFF2-40B4-BE49-F238E27FC236}">
                <a16:creationId xmlns:a16="http://schemas.microsoft.com/office/drawing/2014/main" id="{682B7875-989D-8C2F-849F-C32FE95AE110}"/>
              </a:ext>
            </a:extLst>
          </p:cNvPr>
          <p:cNvSpPr txBox="1"/>
          <p:nvPr>
            <p:custDataLst>
              <p:tags r:id="rId8"/>
            </p:custDataLst>
          </p:nvPr>
        </p:nvSpPr>
        <p:spPr>
          <a:xfrm rot="16200000">
            <a:off x="-770957" y="3673707"/>
            <a:ext cx="2515240"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Patients who achieved an undetectable PSA level (&lt; 0.2 ng/ml), %</a:t>
            </a:r>
          </a:p>
        </p:txBody>
      </p:sp>
      <p:graphicFrame>
        <p:nvGraphicFramePr>
          <p:cNvPr id="31" name="Chart 6">
            <a:extLst>
              <a:ext uri="{FF2B5EF4-FFF2-40B4-BE49-F238E27FC236}">
                <a16:creationId xmlns:a16="http://schemas.microsoft.com/office/drawing/2014/main" id="{CFB5738D-C5BC-61EA-BC7A-F36C21D70F4F}"/>
              </a:ext>
            </a:extLst>
          </p:cNvPr>
          <p:cNvGraphicFramePr/>
          <p:nvPr/>
        </p:nvGraphicFramePr>
        <p:xfrm>
          <a:off x="4026530" y="2299314"/>
          <a:ext cx="3780000" cy="32040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32" name="Chart 7">
            <a:extLst>
              <a:ext uri="{FF2B5EF4-FFF2-40B4-BE49-F238E27FC236}">
                <a16:creationId xmlns:a16="http://schemas.microsoft.com/office/drawing/2014/main" id="{CBFAB925-40A9-C000-BAB1-9CC0E7C8923C}"/>
              </a:ext>
            </a:extLst>
          </p:cNvPr>
          <p:cNvGraphicFramePr/>
          <p:nvPr/>
        </p:nvGraphicFramePr>
        <p:xfrm>
          <a:off x="7830986" y="2284629"/>
          <a:ext cx="3780000" cy="3204000"/>
        </p:xfrm>
        <a:graphic>
          <a:graphicData uri="http://schemas.openxmlformats.org/drawingml/2006/chart">
            <c:chart xmlns:c="http://schemas.openxmlformats.org/drawingml/2006/chart" xmlns:r="http://schemas.openxmlformats.org/officeDocument/2006/relationships" r:id="rId26"/>
          </a:graphicData>
        </a:graphic>
      </p:graphicFrame>
      <p:sp>
        <p:nvSpPr>
          <p:cNvPr id="33" name="Rectangle 35">
            <a:extLst>
              <a:ext uri="{FF2B5EF4-FFF2-40B4-BE49-F238E27FC236}">
                <a16:creationId xmlns:a16="http://schemas.microsoft.com/office/drawing/2014/main" id="{82651869-220A-F6A0-19D2-ED5A86D80A54}"/>
              </a:ext>
            </a:extLst>
          </p:cNvPr>
          <p:cNvSpPr/>
          <p:nvPr>
            <p:custDataLst>
              <p:tags r:id="rId9"/>
            </p:custDataLst>
          </p:nvPr>
        </p:nvSpPr>
        <p:spPr>
          <a:xfrm>
            <a:off x="5337567" y="5597322"/>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4" name="Rectangle 36">
            <a:extLst>
              <a:ext uri="{FF2B5EF4-FFF2-40B4-BE49-F238E27FC236}">
                <a16:creationId xmlns:a16="http://schemas.microsoft.com/office/drawing/2014/main" id="{66761E87-C1EA-C005-CB5E-B9EC5A862B64}"/>
              </a:ext>
            </a:extLst>
          </p:cNvPr>
          <p:cNvSpPr/>
          <p:nvPr>
            <p:custDataLst>
              <p:tags r:id="rId10"/>
            </p:custDataLst>
          </p:nvPr>
        </p:nvSpPr>
        <p:spPr>
          <a:xfrm>
            <a:off x="5337568" y="5861300"/>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5" name="TextBox 9">
            <a:extLst>
              <a:ext uri="{FF2B5EF4-FFF2-40B4-BE49-F238E27FC236}">
                <a16:creationId xmlns:a16="http://schemas.microsoft.com/office/drawing/2014/main" id="{BDF5359C-A66D-A270-0665-CCBF9F9404BC}"/>
              </a:ext>
            </a:extLst>
          </p:cNvPr>
          <p:cNvSpPr txBox="1"/>
          <p:nvPr>
            <p:custDataLst>
              <p:tags r:id="rId11"/>
            </p:custDataLst>
          </p:nvPr>
        </p:nvSpPr>
        <p:spPr>
          <a:xfrm>
            <a:off x="5482387" y="5512014"/>
            <a:ext cx="186765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tx2"/>
                </a:solidFill>
                <a:effectLst/>
                <a:uLnTx/>
                <a:uFillTx/>
                <a:latin typeface="Arial" pitchFamily="34" charset="0"/>
                <a:cs typeface="Arial" pitchFamily="34" charset="0"/>
              </a:rPr>
              <a:t>Darolutamide (n = </a:t>
            </a:r>
            <a:r>
              <a:rPr lang="en-us" sz="1200" b="1">
                <a:solidFill>
                  <a:schemeClr val="tx2"/>
                </a:solidFill>
                <a:latin typeface="Arial" pitchFamily="34" charset="0"/>
                <a:cs typeface="Arial" pitchFamily="34" charset="0"/>
              </a:rPr>
              <a:t>108</a:t>
            </a:r>
            <a:r>
              <a:rPr lang="en-us" sz="1200" b="1" i="0" u="none" strike="noStrike" kern="1200" cap="none" spc="0" normalizeH="0" noProof="0">
                <a:ln>
                  <a:noFill/>
                </a:ln>
                <a:solidFill>
                  <a:schemeClr val="tx2"/>
                </a:solidFill>
                <a:effectLst/>
                <a:uLnTx/>
                <a:uFillTx/>
                <a:latin typeface="Arial" pitchFamily="34" charset="0"/>
                <a:cs typeface="Arial" pitchFamily="34" charset="0"/>
              </a:rPr>
              <a:t>)</a:t>
            </a:r>
          </a:p>
        </p:txBody>
      </p:sp>
      <p:sp>
        <p:nvSpPr>
          <p:cNvPr id="36" name="TextBox 10">
            <a:extLst>
              <a:ext uri="{FF2B5EF4-FFF2-40B4-BE49-F238E27FC236}">
                <a16:creationId xmlns:a16="http://schemas.microsoft.com/office/drawing/2014/main" id="{90187CCF-72B7-CAA1-7796-C20B76498F85}"/>
              </a:ext>
            </a:extLst>
          </p:cNvPr>
          <p:cNvSpPr txBox="1"/>
          <p:nvPr>
            <p:custDataLst>
              <p:tags r:id="rId12"/>
            </p:custDataLst>
          </p:nvPr>
        </p:nvSpPr>
        <p:spPr>
          <a:xfrm>
            <a:off x="5482387" y="5775992"/>
            <a:ext cx="159192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cs typeface="Arial" pitchFamily="34" charset="0"/>
              </a:rPr>
              <a:t>Placebo </a:t>
            </a:r>
            <a:r>
              <a:rPr lang="en-us" sz="1200" b="1">
                <a:solidFill>
                  <a:schemeClr val="accent2"/>
                </a:solidFill>
                <a:latin typeface="Arial" pitchFamily="34" charset="0"/>
                <a:cs typeface="Arial" pitchFamily="34" charset="0"/>
              </a:rPr>
              <a:t>(n = 57)</a:t>
            </a:r>
            <a:endParaRPr kumimoji="0" lang="en-US" sz="12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sp>
        <p:nvSpPr>
          <p:cNvPr id="37" name="Rectangle 35">
            <a:extLst>
              <a:ext uri="{FF2B5EF4-FFF2-40B4-BE49-F238E27FC236}">
                <a16:creationId xmlns:a16="http://schemas.microsoft.com/office/drawing/2014/main" id="{2B4230C3-C1B2-25B9-7D6D-E609B4677614}"/>
              </a:ext>
            </a:extLst>
          </p:cNvPr>
          <p:cNvSpPr/>
          <p:nvPr>
            <p:custDataLst>
              <p:tags r:id="rId13"/>
            </p:custDataLst>
          </p:nvPr>
        </p:nvSpPr>
        <p:spPr>
          <a:xfrm>
            <a:off x="9035308" y="5597322"/>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8" name="Rectangle 36">
            <a:extLst>
              <a:ext uri="{FF2B5EF4-FFF2-40B4-BE49-F238E27FC236}">
                <a16:creationId xmlns:a16="http://schemas.microsoft.com/office/drawing/2014/main" id="{1824E89A-43B0-8941-EDAC-9212C4BEF017}"/>
              </a:ext>
            </a:extLst>
          </p:cNvPr>
          <p:cNvSpPr/>
          <p:nvPr>
            <p:custDataLst>
              <p:tags r:id="rId14"/>
            </p:custDataLst>
          </p:nvPr>
        </p:nvSpPr>
        <p:spPr>
          <a:xfrm>
            <a:off x="9035309" y="5861300"/>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9" name="TextBox 9">
            <a:extLst>
              <a:ext uri="{FF2B5EF4-FFF2-40B4-BE49-F238E27FC236}">
                <a16:creationId xmlns:a16="http://schemas.microsoft.com/office/drawing/2014/main" id="{6D915814-BC92-9793-3430-26887C32A423}"/>
              </a:ext>
            </a:extLst>
          </p:cNvPr>
          <p:cNvSpPr txBox="1"/>
          <p:nvPr>
            <p:custDataLst>
              <p:tags r:id="rId15"/>
            </p:custDataLst>
          </p:nvPr>
        </p:nvSpPr>
        <p:spPr>
          <a:xfrm>
            <a:off x="9180128" y="5512014"/>
            <a:ext cx="186765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tx2"/>
                </a:solidFill>
                <a:effectLst/>
                <a:uLnTx/>
                <a:uFillTx/>
                <a:latin typeface="Arial" pitchFamily="34" charset="0"/>
                <a:cs typeface="Arial" pitchFamily="34" charset="0"/>
              </a:rPr>
              <a:t>Darolutamide (n = 220)</a:t>
            </a:r>
          </a:p>
        </p:txBody>
      </p:sp>
      <p:sp>
        <p:nvSpPr>
          <p:cNvPr id="40" name="TextBox 10">
            <a:extLst>
              <a:ext uri="{FF2B5EF4-FFF2-40B4-BE49-F238E27FC236}">
                <a16:creationId xmlns:a16="http://schemas.microsoft.com/office/drawing/2014/main" id="{6415BD8F-5779-E93E-3B32-EE9359A26EFB}"/>
              </a:ext>
            </a:extLst>
          </p:cNvPr>
          <p:cNvSpPr txBox="1"/>
          <p:nvPr>
            <p:custDataLst>
              <p:tags r:id="rId16"/>
            </p:custDataLst>
          </p:nvPr>
        </p:nvSpPr>
        <p:spPr>
          <a:xfrm>
            <a:off x="9180128" y="5775992"/>
            <a:ext cx="159192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2"/>
                </a:solidFill>
                <a:effectLst/>
                <a:uLnTx/>
                <a:uFillTx/>
                <a:latin typeface="Arial" pitchFamily="34" charset="0"/>
                <a:cs typeface="Arial" pitchFamily="34" charset="0"/>
              </a:rPr>
              <a:t>Placebo </a:t>
            </a:r>
            <a:r>
              <a:rPr lang="en-us" sz="1200" b="1">
                <a:solidFill>
                  <a:schemeClr val="accent2"/>
                </a:solidFill>
                <a:latin typeface="Arial" pitchFamily="34" charset="0"/>
                <a:cs typeface="Arial" pitchFamily="34" charset="0"/>
              </a:rPr>
              <a:t>(n = 108)</a:t>
            </a:r>
            <a:endParaRPr kumimoji="0" lang="en-US" sz="12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sp>
        <p:nvSpPr>
          <p:cNvPr id="42" name="TextBox 57">
            <a:extLst>
              <a:ext uri="{FF2B5EF4-FFF2-40B4-BE49-F238E27FC236}">
                <a16:creationId xmlns:a16="http://schemas.microsoft.com/office/drawing/2014/main" id="{A63857EE-8845-819F-7AF7-C87B05C6A6CE}"/>
              </a:ext>
            </a:extLst>
          </p:cNvPr>
          <p:cNvSpPr txBox="1"/>
          <p:nvPr>
            <p:custDataLst>
              <p:tags r:id="rId17"/>
            </p:custDataLst>
          </p:nvPr>
        </p:nvSpPr>
        <p:spPr>
          <a:xfrm>
            <a:off x="4680255" y="5268811"/>
            <a:ext cx="3024000"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Week</a:t>
            </a:r>
          </a:p>
        </p:txBody>
      </p:sp>
      <p:sp>
        <p:nvSpPr>
          <p:cNvPr id="4" name="Freihandform: Form 3">
            <a:extLst>
              <a:ext uri="{FF2B5EF4-FFF2-40B4-BE49-F238E27FC236}">
                <a16:creationId xmlns:a16="http://schemas.microsoft.com/office/drawing/2014/main" id="{44A6DD71-1231-F925-2360-D9662FE90D39}"/>
              </a:ext>
            </a:extLst>
          </p:cNvPr>
          <p:cNvSpPr/>
          <p:nvPr>
            <p:custDataLst>
              <p:tags r:id="rId18"/>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2947042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BD4A7-40BE-7CE7-B81A-2CE132273897}"/>
              </a:ext>
            </a:extLst>
          </p:cNvPr>
          <p:cNvSpPr>
            <a:spLocks noGrp="1"/>
          </p:cNvSpPr>
          <p:nvPr>
            <p:ph type="title"/>
          </p:nvPr>
        </p:nvSpPr>
        <p:spPr>
          <a:xfrm>
            <a:off x="245806" y="181939"/>
            <a:ext cx="9726869" cy="782031"/>
          </a:xfrm>
        </p:spPr>
        <p:txBody>
          <a:bodyPr wrap="square" lIns="91440" tIns="45720" rIns="91440" bIns="45720" rtlCol="0" anchor="ctr">
            <a:noAutofit/>
          </a:bodyPr>
          <a:lstStyle/>
          <a:p>
            <a:r>
              <a:rPr lang="en-US" dirty="0"/>
              <a:t>ARANOTE: PSA Response (ultra-low PSA &lt;0.02 ng/mL) by Baseline PSA </a:t>
            </a:r>
            <a:endParaRPr lang="en-us" dirty="0">
              <a:cs typeface="Futura"/>
            </a:endParaRPr>
          </a:p>
        </p:txBody>
      </p:sp>
      <p:sp>
        <p:nvSpPr>
          <p:cNvPr id="3" name="Textplatzhalter 2">
            <a:extLst>
              <a:ext uri="{FF2B5EF4-FFF2-40B4-BE49-F238E27FC236}">
                <a16:creationId xmlns:a16="http://schemas.microsoft.com/office/drawing/2014/main" id="{A3202ABA-E4A7-48A3-48AF-5E65F3F3A80B}"/>
              </a:ext>
            </a:extLst>
          </p:cNvPr>
          <p:cNvSpPr>
            <a:spLocks noGrp="1"/>
          </p:cNvSpPr>
          <p:nvPr>
            <p:ph type="body" sz="quarter" idx="14"/>
          </p:nvPr>
        </p:nvSpPr>
        <p:spPr>
          <a:xfrm>
            <a:off x="245805" y="1366684"/>
            <a:ext cx="5252364" cy="4798142"/>
          </a:xfrm>
        </p:spPr>
        <p:txBody>
          <a:bodyPr rtlCol="0"/>
          <a:lstStyle>
            <a:lvl1pPr>
              <a:buFontTx/>
              <a:buBlip>
                <a:blip r:embed="rId3"/>
              </a:buBlip>
            </a:lvl1pPr>
            <a:lvl2pPr>
              <a:buFontTx/>
              <a:buBlip>
                <a:blip r:embed="rId3"/>
              </a:buBlip>
            </a:lvl2pPr>
            <a:lvl3pPr>
              <a:buFontTx/>
              <a:buBlip>
                <a:blip r:embed="rId4"/>
              </a:buBlip>
            </a:lvl3pPr>
            <a:lvl4pPr>
              <a:buFontTx/>
              <a:buBlip>
                <a:blip r:embed="rId5"/>
              </a:buBlip>
            </a:lvl4pPr>
            <a:lvl5pPr>
              <a:buFontTx/>
              <a:buBlip>
                <a:blip r:embed="rId6"/>
              </a:buBlip>
            </a:lvl5pPr>
            <a:lvl6pPr>
              <a:buFontTx/>
              <a:buBlip>
                <a:blip r:embed="rId6"/>
              </a:buBlip>
            </a:lvl6pPr>
            <a:lvl7pPr>
              <a:buFontTx/>
              <a:buBlip>
                <a:blip r:embed="rId6"/>
              </a:buBlip>
            </a:lvl7pPr>
            <a:lvl8pPr>
              <a:buFontTx/>
              <a:buBlip>
                <a:blip r:embed="rId6"/>
              </a:buBlip>
            </a:lvl8pPr>
            <a:lvl9pPr>
              <a:buFontTx/>
              <a:buBlip>
                <a:blip r:embed="rId6"/>
              </a:buBlip>
            </a:lvl9pPr>
          </a:lstStyle>
          <a:p>
            <a:pPr rtl="0">
              <a:buNone/>
            </a:pPr>
            <a:endParaRPr lang="de-DE" dirty="0"/>
          </a:p>
          <a:p>
            <a:pPr rtl="0">
              <a:buNone/>
            </a:pPr>
            <a:endParaRPr lang="de-DE" dirty="0"/>
          </a:p>
          <a:p>
            <a:pPr rtl="0">
              <a:buNone/>
            </a:pPr>
            <a:endParaRPr lang="de-DE" dirty="0"/>
          </a:p>
          <a:p>
            <a:pPr marL="285750" indent="-285750" rtl="0"/>
            <a:r>
              <a:rPr lang="en-us" dirty="0"/>
              <a:t>&lt; 2% of patients with </a:t>
            </a:r>
            <a:r>
              <a:rPr lang="en-us" dirty="0" err="1"/>
              <a:t>bPSA</a:t>
            </a:r>
            <a:r>
              <a:rPr lang="en-us" dirty="0"/>
              <a:t> ≥ 4.1 ng/ml on ADT monotherapy achieved PSA &lt; 0.02 ng/ml at any time </a:t>
            </a:r>
            <a:endParaRPr lang="de-DE" dirty="0"/>
          </a:p>
          <a:p>
            <a:pPr marL="285750" indent="-285750" rtl="0"/>
            <a:r>
              <a:rPr lang="en-us" dirty="0"/>
              <a:t>30.5% of patients with darolutamide + ADT and </a:t>
            </a:r>
            <a:r>
              <a:rPr lang="en-us" dirty="0" err="1"/>
              <a:t>bPSA</a:t>
            </a:r>
            <a:r>
              <a:rPr lang="en-us" dirty="0"/>
              <a:t> ≥ 21.3 ng/ml achieved PSA values &lt; 0.02 ng/ml at any time</a:t>
            </a:r>
          </a:p>
        </p:txBody>
      </p:sp>
      <p:sp>
        <p:nvSpPr>
          <p:cNvPr id="5" name="Fußzeilenplatzhalter 4">
            <a:extLst>
              <a:ext uri="{FF2B5EF4-FFF2-40B4-BE49-F238E27FC236}">
                <a16:creationId xmlns:a16="http://schemas.microsoft.com/office/drawing/2014/main" id="{3D461501-BD9C-9579-1271-B98354AAE4E0}"/>
              </a:ext>
            </a:extLst>
          </p:cNvPr>
          <p:cNvSpPr>
            <a:spLocks noGrp="1"/>
          </p:cNvSpPr>
          <p:nvPr>
            <p:ph type="ftr" sz="quarter" idx="3"/>
          </p:nvPr>
        </p:nvSpPr>
        <p:spPr>
          <a:xfrm>
            <a:off x="245807" y="6115162"/>
            <a:ext cx="11460058" cy="682027"/>
          </a:xfrm>
        </p:spPr>
        <p:txBody>
          <a:bodyPr rtlCol="0"/>
          <a:lstStyle/>
          <a:p>
            <a:pPr rtl="0"/>
            <a:r>
              <a:rPr lang="en-us" dirty="0"/>
              <a:t># Only patients with PSA &lt; 0.02 ng/ml at baseline (darolutamide, n = 2; placebo, n = 1) . </a:t>
            </a:r>
          </a:p>
          <a:p>
            <a:pPr rtl="0"/>
            <a:r>
              <a:rPr lang="en-us" dirty="0"/>
              <a:t>PSA, prostate-specific antigen; Q1, first quartile; at any time, at least at one time point of the analysis.</a:t>
            </a:r>
          </a:p>
          <a:p>
            <a:pPr rtl="0"/>
            <a:endParaRPr lang="en-us" dirty="0"/>
          </a:p>
          <a:p>
            <a:r>
              <a:rPr lang="en-us" dirty="0"/>
              <a:t>Shore et al., AUA 2025, IP26-07 </a:t>
            </a:r>
          </a:p>
        </p:txBody>
      </p:sp>
      <p:sp>
        <p:nvSpPr>
          <p:cNvPr id="7" name="Text Placeholder 7">
            <a:extLst>
              <a:ext uri="{FF2B5EF4-FFF2-40B4-BE49-F238E27FC236}">
                <a16:creationId xmlns:a16="http://schemas.microsoft.com/office/drawing/2014/main" id="{2D17B39C-6635-CC27-7534-D55289023130}"/>
              </a:ext>
            </a:extLst>
          </p:cNvPr>
          <p:cNvSpPr txBox="1"/>
          <p:nvPr/>
        </p:nvSpPr>
        <p:spPr>
          <a:xfrm>
            <a:off x="374996" y="1415805"/>
            <a:ext cx="5027883" cy="1044008"/>
          </a:xfrm>
          <a:prstGeom prst="rect">
            <a:avLst/>
          </a:prstGeom>
          <a:solidFill>
            <a:srgbClr val="E5F5FB"/>
          </a:solidFill>
          <a:ln w="28575">
            <a:noFill/>
          </a:ln>
        </p:spPr>
        <p:txBody>
          <a:bodyPr vert="horz" lIns="180000" tIns="108000" rIns="180000" bIns="108000" rtlCol="0" anchor="ctr"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algn="ctr" defTabSz="914400" rtl="0" eaLnBrk="1" fontAlgn="auto" latinLnBrk="0" hangingPunct="1">
              <a:lnSpc>
                <a:spcPct val="100000"/>
              </a:lnSpc>
              <a:buClrTx/>
              <a:buSzTx/>
              <a:tabLst/>
              <a:defRPr/>
            </a:pPr>
            <a:r>
              <a:rPr lang="en-us" i="0" u="none" strike="noStrike" kern="1200" cap="none" spc="0" normalizeH="0" noProof="0" dirty="0">
                <a:ln>
                  <a:noFill/>
                </a:ln>
                <a:effectLst/>
                <a:uLnTx/>
                <a:uFillTx/>
                <a:cs typeface="Arial"/>
              </a:rPr>
              <a:t>At each time point analyzed, darolutamide + ADT was associated with higher PSA response rates &lt; 0.02 ng/ml vs. ADT</a:t>
            </a:r>
            <a:endParaRPr kumimoji="0" lang="de-DE" i="0" u="none" strike="noStrike" kern="1200" cap="none" spc="0" normalizeH="0" baseline="0" noProof="0" dirty="0">
              <a:ln>
                <a:noFill/>
              </a:ln>
              <a:effectLst/>
              <a:uLnTx/>
              <a:uFillTx/>
              <a:cs typeface="Arial"/>
            </a:endParaRPr>
          </a:p>
        </p:txBody>
      </p:sp>
      <p:sp>
        <p:nvSpPr>
          <p:cNvPr id="14" name="TextBox 7">
            <a:extLst>
              <a:ext uri="{FF2B5EF4-FFF2-40B4-BE49-F238E27FC236}">
                <a16:creationId xmlns:a16="http://schemas.microsoft.com/office/drawing/2014/main" id="{E27FD524-5B0D-AE3B-C94D-FF56FEAE7C82}"/>
              </a:ext>
            </a:extLst>
          </p:cNvPr>
          <p:cNvSpPr txBox="1"/>
          <p:nvPr/>
        </p:nvSpPr>
        <p:spPr bwMode="gray">
          <a:xfrm>
            <a:off x="6697417" y="1512101"/>
            <a:ext cx="5008448" cy="49244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1600" i="0" u="none" strike="noStrike" kern="1200" cap="none" spc="0" normalizeH="0" noProof="0" dirty="0">
                <a:ln>
                  <a:noFill/>
                </a:ln>
                <a:effectLst/>
                <a:uLnTx/>
                <a:uFillTx/>
                <a:latin typeface="Arial"/>
                <a:cs typeface="Arial"/>
              </a:rPr>
              <a:t>Ultra-low PSA rates &lt; 0.02 ng/ml </a:t>
            </a:r>
            <a:r>
              <a:rPr lang="en-us" sz="1600" dirty="0">
                <a:latin typeface="Arial"/>
                <a:cs typeface="Arial"/>
              </a:rPr>
              <a:t>by</a:t>
            </a:r>
            <a:r>
              <a:rPr lang="en-us" sz="1600" i="0" u="none" strike="noStrike" kern="1200" cap="none" spc="0" normalizeH="0" noProof="0" dirty="0">
                <a:ln>
                  <a:noFill/>
                </a:ln>
                <a:effectLst/>
                <a:uLnTx/>
                <a:uFillTx/>
                <a:latin typeface="Arial"/>
                <a:cs typeface="Arial"/>
              </a:rPr>
              <a:t> </a:t>
            </a:r>
            <a:r>
              <a:rPr lang="en-us" sz="1600" dirty="0">
                <a:latin typeface="Arial"/>
                <a:cs typeface="Arial"/>
              </a:rPr>
              <a:t>Baseline PSA subgroups</a:t>
            </a:r>
            <a:endParaRPr kumimoji="0" lang="de-DE" sz="1600" i="0" u="none" strike="noStrike" kern="1200" cap="none" spc="0" normalizeH="0" baseline="0" noProof="0" dirty="0">
              <a:ln>
                <a:noFill/>
              </a:ln>
              <a:effectLst/>
              <a:uLnTx/>
              <a:uFillTx/>
              <a:latin typeface="Arial"/>
              <a:cs typeface="Arial"/>
            </a:endParaRPr>
          </a:p>
        </p:txBody>
      </p:sp>
      <p:sp>
        <p:nvSpPr>
          <p:cNvPr id="4" name="Freihandform: Form 3">
            <a:extLst>
              <a:ext uri="{FF2B5EF4-FFF2-40B4-BE49-F238E27FC236}">
                <a16:creationId xmlns:a16="http://schemas.microsoft.com/office/drawing/2014/main" id="{C7B12E2F-B1C9-51A6-AC66-267AE6277744}"/>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grpSp>
        <p:nvGrpSpPr>
          <p:cNvPr id="81" name="Gruppieren 80">
            <a:extLst>
              <a:ext uri="{FF2B5EF4-FFF2-40B4-BE49-F238E27FC236}">
                <a16:creationId xmlns:a16="http://schemas.microsoft.com/office/drawing/2014/main" id="{238077A2-20F6-D559-F28D-D9F49AA1F2E0}"/>
              </a:ext>
            </a:extLst>
          </p:cNvPr>
          <p:cNvGrpSpPr/>
          <p:nvPr/>
        </p:nvGrpSpPr>
        <p:grpSpPr>
          <a:xfrm>
            <a:off x="6311440" y="3360274"/>
            <a:ext cx="5709517" cy="1299784"/>
            <a:chOff x="6311439" y="3462681"/>
            <a:chExt cx="5709517" cy="1299784"/>
          </a:xfrm>
        </p:grpSpPr>
        <p:pic>
          <p:nvPicPr>
            <p:cNvPr id="77" name="Grafik 76" descr="Ein Bild, das Screenshot, Grafiksoftware, Diagramm, Multimedia-Software enthält.&#10;&#10;KI-generierte Inhalte können fehlerhaft sein.">
              <a:extLst>
                <a:ext uri="{FF2B5EF4-FFF2-40B4-BE49-F238E27FC236}">
                  <a16:creationId xmlns:a16="http://schemas.microsoft.com/office/drawing/2014/main" id="{999CA110-760B-3BDB-009C-80870BFF88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3579" y="3615900"/>
              <a:ext cx="3883516" cy="1080000"/>
            </a:xfrm>
            <a:prstGeom prst="rect">
              <a:avLst/>
            </a:prstGeom>
          </p:spPr>
        </p:pic>
        <p:sp>
          <p:nvSpPr>
            <p:cNvPr id="16" name="TextBox 58">
              <a:extLst>
                <a:ext uri="{FF2B5EF4-FFF2-40B4-BE49-F238E27FC236}">
                  <a16:creationId xmlns:a16="http://schemas.microsoft.com/office/drawing/2014/main" id="{A1330889-54AB-8F04-FB68-57FACB32AFF8}"/>
                </a:ext>
              </a:extLst>
            </p:cNvPr>
            <p:cNvSpPr txBox="1"/>
            <p:nvPr/>
          </p:nvSpPr>
          <p:spPr>
            <a:xfrm>
              <a:off x="7093836" y="3462681"/>
              <a:ext cx="3100776" cy="22659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dirty="0">
                  <a:ln>
                    <a:noFill/>
                  </a:ln>
                  <a:effectLst/>
                  <a:uLnTx/>
                  <a:uFillTx/>
                  <a:latin typeface="Arial"/>
                  <a:cs typeface="Arial"/>
                </a:rPr>
                <a:t>Baseline PSA 4.1-&lt;21.3 ng/ml (&lt;Q1 to &lt;median)</a:t>
              </a:r>
              <a:endParaRPr kumimoji="0" lang="en-GB" sz="1000" b="1" i="0" u="none" strike="noStrike" kern="1200" cap="none" spc="0" normalizeH="0" baseline="30000" noProof="0" dirty="0">
                <a:ln>
                  <a:noFill/>
                </a:ln>
                <a:effectLst/>
                <a:uLnTx/>
                <a:uFillTx/>
                <a:latin typeface="Arial"/>
                <a:cs typeface="Arial"/>
              </a:endParaRPr>
            </a:p>
          </p:txBody>
        </p:sp>
        <p:sp>
          <p:nvSpPr>
            <p:cNvPr id="24" name="TextBox 57">
              <a:extLst>
                <a:ext uri="{FF2B5EF4-FFF2-40B4-BE49-F238E27FC236}">
                  <a16:creationId xmlns:a16="http://schemas.microsoft.com/office/drawing/2014/main" id="{45D24C1D-62E9-8488-296C-7F6CE30FB2D4}"/>
                </a:ext>
              </a:extLst>
            </p:cNvPr>
            <p:cNvSpPr txBox="1"/>
            <p:nvPr/>
          </p:nvSpPr>
          <p:spPr>
            <a:xfrm rot="16200000">
              <a:off x="5851289" y="3930035"/>
              <a:ext cx="119729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Patients with PSA </a:t>
              </a:r>
            </a:p>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&lt; 0.2 ng/ml, %</a:t>
              </a:r>
            </a:p>
          </p:txBody>
        </p:sp>
        <p:grpSp>
          <p:nvGrpSpPr>
            <p:cNvPr id="26" name="Gruppieren 25">
              <a:extLst>
                <a:ext uri="{FF2B5EF4-FFF2-40B4-BE49-F238E27FC236}">
                  <a16:creationId xmlns:a16="http://schemas.microsoft.com/office/drawing/2014/main" id="{93CB770E-62AF-61BE-A00C-5C0635908E87}"/>
                </a:ext>
              </a:extLst>
            </p:cNvPr>
            <p:cNvGrpSpPr/>
            <p:nvPr/>
          </p:nvGrpSpPr>
          <p:grpSpPr>
            <a:xfrm>
              <a:off x="10864861" y="3716776"/>
              <a:ext cx="1156095" cy="784156"/>
              <a:chOff x="1622730" y="5635839"/>
              <a:chExt cx="1156095" cy="784156"/>
            </a:xfrm>
          </p:grpSpPr>
          <p:sp>
            <p:nvSpPr>
              <p:cNvPr id="27" name="Rectangle 35">
                <a:extLst>
                  <a:ext uri="{FF2B5EF4-FFF2-40B4-BE49-F238E27FC236}">
                    <a16:creationId xmlns:a16="http://schemas.microsoft.com/office/drawing/2014/main" id="{86A12EE9-9022-39EF-CE81-7E4D51530506}"/>
                  </a:ext>
                </a:extLst>
              </p:cNvPr>
              <p:cNvSpPr/>
              <p:nvPr/>
            </p:nvSpPr>
            <p:spPr>
              <a:xfrm>
                <a:off x="1622730" y="5721147"/>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28" name="Rectangle 36">
                <a:extLst>
                  <a:ext uri="{FF2B5EF4-FFF2-40B4-BE49-F238E27FC236}">
                    <a16:creationId xmlns:a16="http://schemas.microsoft.com/office/drawing/2014/main" id="{1A1F551E-3BCF-F3EB-F4E4-A40566110336}"/>
                  </a:ext>
                </a:extLst>
              </p:cNvPr>
              <p:cNvSpPr/>
              <p:nvPr/>
            </p:nvSpPr>
            <p:spPr>
              <a:xfrm>
                <a:off x="1622731" y="6077486"/>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29" name="TextBox 9">
                <a:extLst>
                  <a:ext uri="{FF2B5EF4-FFF2-40B4-BE49-F238E27FC236}">
                    <a16:creationId xmlns:a16="http://schemas.microsoft.com/office/drawing/2014/main" id="{92FA883E-7CC1-56AA-C3DB-F3FEE24C14A1}"/>
                  </a:ext>
                </a:extLst>
              </p:cNvPr>
              <p:cNvSpPr txBox="1"/>
              <p:nvPr/>
            </p:nvSpPr>
            <p:spPr>
              <a:xfrm>
                <a:off x="1767550" y="5635839"/>
                <a:ext cx="10112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dirty="0" err="1">
                    <a:ln>
                      <a:noFill/>
                    </a:ln>
                    <a:solidFill>
                      <a:schemeClr val="tx2"/>
                    </a:solidFill>
                    <a:effectLst/>
                    <a:uLnTx/>
                    <a:uFillTx/>
                    <a:latin typeface="Arial" pitchFamily="34" charset="0"/>
                    <a:cs typeface="Arial" pitchFamily="34" charset="0"/>
                  </a:rPr>
                  <a:t>Darolutamide</a:t>
                </a:r>
                <a:r>
                  <a:rPr lang="en-us" sz="1000" b="1" i="0" u="none" strike="noStrike" kern="1200" cap="none" spc="0" normalizeH="0" noProof="0" dirty="0">
                    <a:ln>
                      <a:noFill/>
                    </a:ln>
                    <a:solidFill>
                      <a:schemeClr val="tx2"/>
                    </a:solidFill>
                    <a:effectLst/>
                    <a:uLnTx/>
                    <a:uFillTx/>
                    <a:latin typeface="Arial" pitchFamily="34" charset="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dirty="0">
                    <a:ln>
                      <a:noFill/>
                    </a:ln>
                    <a:solidFill>
                      <a:schemeClr val="tx2"/>
                    </a:solidFill>
                    <a:effectLst/>
                    <a:uLnTx/>
                    <a:uFillTx/>
                    <a:latin typeface="Arial" pitchFamily="34" charset="0"/>
                    <a:cs typeface="Arial" pitchFamily="34" charset="0"/>
                  </a:rPr>
                  <a:t>(n = </a:t>
                </a:r>
                <a:r>
                  <a:rPr lang="en-us" sz="1000" b="1" dirty="0">
                    <a:solidFill>
                      <a:schemeClr val="tx2"/>
                    </a:solidFill>
                    <a:latin typeface="Arial" pitchFamily="34" charset="0"/>
                    <a:cs typeface="Arial" pitchFamily="34" charset="0"/>
                  </a:rPr>
                  <a:t>108</a:t>
                </a:r>
                <a:r>
                  <a:rPr lang="en-us" sz="1000" b="1" i="0" u="none" strike="noStrike" kern="1200" cap="none" spc="0" normalizeH="0" noProof="0" dirty="0">
                    <a:ln>
                      <a:noFill/>
                    </a:ln>
                    <a:solidFill>
                      <a:schemeClr val="tx2"/>
                    </a:solidFill>
                    <a:effectLst/>
                    <a:uLnTx/>
                    <a:uFillTx/>
                    <a:latin typeface="Arial" pitchFamily="34" charset="0"/>
                    <a:cs typeface="Arial" pitchFamily="34" charset="0"/>
                  </a:rPr>
                  <a:t>)</a:t>
                </a:r>
              </a:p>
            </p:txBody>
          </p:sp>
          <p:sp>
            <p:nvSpPr>
              <p:cNvPr id="30" name="TextBox 10">
                <a:extLst>
                  <a:ext uri="{FF2B5EF4-FFF2-40B4-BE49-F238E27FC236}">
                    <a16:creationId xmlns:a16="http://schemas.microsoft.com/office/drawing/2014/main" id="{FC27AAD5-A550-BA9E-C820-5129ED93D9FE}"/>
                  </a:ext>
                </a:extLst>
              </p:cNvPr>
              <p:cNvSpPr txBox="1"/>
              <p:nvPr/>
            </p:nvSpPr>
            <p:spPr>
              <a:xfrm>
                <a:off x="1767550" y="6019885"/>
                <a:ext cx="101127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accent2"/>
                    </a:solidFill>
                    <a:effectLst/>
                    <a:uLnTx/>
                    <a:uFillTx/>
                    <a:latin typeface="Arial" pitchFamily="34" charset="0"/>
                    <a:cs typeface="Arial" pitchFamily="34" charset="0"/>
                  </a:rPr>
                  <a:t>Placebo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accent2"/>
                    </a:solidFill>
                    <a:latin typeface="Arial" pitchFamily="34" charset="0"/>
                    <a:cs typeface="Arial" pitchFamily="34" charset="0"/>
                  </a:rPr>
                  <a:t>(n = 57)</a:t>
                </a:r>
                <a:endParaRPr kumimoji="0" lang="en-US" sz="10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grpSp>
        <p:sp>
          <p:nvSpPr>
            <p:cNvPr id="44" name="Textfeld 43">
              <a:extLst>
                <a:ext uri="{FF2B5EF4-FFF2-40B4-BE49-F238E27FC236}">
                  <a16:creationId xmlns:a16="http://schemas.microsoft.com/office/drawing/2014/main" id="{D4C4D51C-4CA6-0268-9561-2E2E75F3961A}"/>
                </a:ext>
              </a:extLst>
            </p:cNvPr>
            <p:cNvSpPr txBox="1"/>
            <p:nvPr/>
          </p:nvSpPr>
          <p:spPr bwMode="gray">
            <a:xfrm>
              <a:off x="6891943" y="4339111"/>
              <a:ext cx="356169" cy="282961"/>
            </a:xfrm>
            <a:prstGeom prst="rect">
              <a:avLst/>
            </a:prstGeom>
            <a:noFill/>
          </p:spPr>
          <p:txBody>
            <a:bodyPr wrap="none" lIns="0" tIns="0" rIns="0" bIns="0" rtlCol="0">
              <a:noAutofit/>
            </a:bodyPr>
            <a:lstStyle/>
            <a:p>
              <a:pPr algn="ctr" rtl="0"/>
              <a:r>
                <a:rPr lang="en-us" sz="1000">
                  <a:solidFill>
                    <a:schemeClr val="tx2"/>
                  </a:solidFill>
                </a:rPr>
                <a:t>10.2</a:t>
              </a:r>
            </a:p>
          </p:txBody>
        </p:sp>
        <p:sp>
          <p:nvSpPr>
            <p:cNvPr id="45" name="Textfeld 44">
              <a:extLst>
                <a:ext uri="{FF2B5EF4-FFF2-40B4-BE49-F238E27FC236}">
                  <a16:creationId xmlns:a16="http://schemas.microsoft.com/office/drawing/2014/main" id="{8756AF93-28EF-889F-8C45-B322417E68EB}"/>
                </a:ext>
              </a:extLst>
            </p:cNvPr>
            <p:cNvSpPr txBox="1"/>
            <p:nvPr/>
          </p:nvSpPr>
          <p:spPr bwMode="gray">
            <a:xfrm>
              <a:off x="7158241" y="4476242"/>
              <a:ext cx="356169" cy="282961"/>
            </a:xfrm>
            <a:prstGeom prst="rect">
              <a:avLst/>
            </a:prstGeom>
            <a:noFill/>
          </p:spPr>
          <p:txBody>
            <a:bodyPr wrap="none" lIns="0" tIns="0" rIns="0" bIns="0" rtlCol="0">
              <a:noAutofit/>
            </a:bodyPr>
            <a:lstStyle/>
            <a:p>
              <a:pPr algn="ctr" rtl="0"/>
              <a:r>
                <a:rPr lang="en-us" sz="1000">
                  <a:solidFill>
                    <a:schemeClr val="accent2"/>
                  </a:solidFill>
                </a:rPr>
                <a:t>0</a:t>
              </a:r>
            </a:p>
          </p:txBody>
        </p:sp>
        <p:sp>
          <p:nvSpPr>
            <p:cNvPr id="46" name="Textfeld 45">
              <a:extLst>
                <a:ext uri="{FF2B5EF4-FFF2-40B4-BE49-F238E27FC236}">
                  <a16:creationId xmlns:a16="http://schemas.microsoft.com/office/drawing/2014/main" id="{7EE30C66-BA35-07C1-18FF-CAF1AF439DA8}"/>
                </a:ext>
              </a:extLst>
            </p:cNvPr>
            <p:cNvSpPr txBox="1"/>
            <p:nvPr/>
          </p:nvSpPr>
          <p:spPr bwMode="gray">
            <a:xfrm>
              <a:off x="7614659" y="4302306"/>
              <a:ext cx="356169" cy="282961"/>
            </a:xfrm>
            <a:prstGeom prst="rect">
              <a:avLst/>
            </a:prstGeom>
            <a:noFill/>
          </p:spPr>
          <p:txBody>
            <a:bodyPr wrap="none" lIns="0" tIns="0" rIns="0" bIns="0" rtlCol="0">
              <a:noAutofit/>
            </a:bodyPr>
            <a:lstStyle/>
            <a:p>
              <a:pPr algn="ctr" rtl="0"/>
              <a:r>
                <a:rPr lang="en-us" sz="1000">
                  <a:solidFill>
                    <a:schemeClr val="tx2"/>
                  </a:solidFill>
                </a:rPr>
                <a:t>16.7</a:t>
              </a:r>
            </a:p>
          </p:txBody>
        </p:sp>
        <p:sp>
          <p:nvSpPr>
            <p:cNvPr id="47" name="Textfeld 46">
              <a:extLst>
                <a:ext uri="{FF2B5EF4-FFF2-40B4-BE49-F238E27FC236}">
                  <a16:creationId xmlns:a16="http://schemas.microsoft.com/office/drawing/2014/main" id="{CD77459C-C3F3-988D-52B8-D53506767F38}"/>
                </a:ext>
              </a:extLst>
            </p:cNvPr>
            <p:cNvSpPr txBox="1"/>
            <p:nvPr/>
          </p:nvSpPr>
          <p:spPr bwMode="gray">
            <a:xfrm>
              <a:off x="7882621" y="4479504"/>
              <a:ext cx="356169" cy="282961"/>
            </a:xfrm>
            <a:prstGeom prst="rect">
              <a:avLst/>
            </a:prstGeom>
            <a:noFill/>
          </p:spPr>
          <p:txBody>
            <a:bodyPr wrap="none" lIns="0" tIns="0" rIns="0" bIns="0" rtlCol="0">
              <a:noAutofit/>
            </a:bodyPr>
            <a:lstStyle/>
            <a:p>
              <a:pPr algn="ctr" rtl="0"/>
              <a:r>
                <a:rPr lang="en-us" sz="1000">
                  <a:solidFill>
                    <a:schemeClr val="accent2"/>
                  </a:solidFill>
                </a:rPr>
                <a:t>0</a:t>
              </a:r>
            </a:p>
          </p:txBody>
        </p:sp>
        <p:sp>
          <p:nvSpPr>
            <p:cNvPr id="48" name="Textfeld 47">
              <a:extLst>
                <a:ext uri="{FF2B5EF4-FFF2-40B4-BE49-F238E27FC236}">
                  <a16:creationId xmlns:a16="http://schemas.microsoft.com/office/drawing/2014/main" id="{B38A3FAE-568A-E203-FADB-D15C8DAC29FF}"/>
                </a:ext>
              </a:extLst>
            </p:cNvPr>
            <p:cNvSpPr txBox="1"/>
            <p:nvPr/>
          </p:nvSpPr>
          <p:spPr bwMode="gray">
            <a:xfrm>
              <a:off x="8381472" y="4183371"/>
              <a:ext cx="356169" cy="282961"/>
            </a:xfrm>
            <a:prstGeom prst="rect">
              <a:avLst/>
            </a:prstGeom>
            <a:noFill/>
          </p:spPr>
          <p:txBody>
            <a:bodyPr wrap="none" lIns="0" tIns="0" rIns="0" bIns="0" rtlCol="0">
              <a:noAutofit/>
            </a:bodyPr>
            <a:lstStyle/>
            <a:p>
              <a:pPr algn="ctr" rtl="0"/>
              <a:r>
                <a:rPr lang="en-us" sz="1000">
                  <a:solidFill>
                    <a:schemeClr val="tx2"/>
                  </a:solidFill>
                </a:rPr>
                <a:t>28.7</a:t>
              </a:r>
            </a:p>
          </p:txBody>
        </p:sp>
        <p:sp>
          <p:nvSpPr>
            <p:cNvPr id="49" name="Textfeld 48">
              <a:extLst>
                <a:ext uri="{FF2B5EF4-FFF2-40B4-BE49-F238E27FC236}">
                  <a16:creationId xmlns:a16="http://schemas.microsoft.com/office/drawing/2014/main" id="{45C9B932-1076-71C3-9BA1-5B1B73400CB1}"/>
                </a:ext>
              </a:extLst>
            </p:cNvPr>
            <p:cNvSpPr txBox="1"/>
            <p:nvPr/>
          </p:nvSpPr>
          <p:spPr bwMode="gray">
            <a:xfrm>
              <a:off x="8603419" y="4439818"/>
              <a:ext cx="356169" cy="282961"/>
            </a:xfrm>
            <a:prstGeom prst="rect">
              <a:avLst/>
            </a:prstGeom>
            <a:noFill/>
          </p:spPr>
          <p:txBody>
            <a:bodyPr wrap="none" lIns="0" tIns="0" rIns="0" bIns="0" rtlCol="0">
              <a:noAutofit/>
            </a:bodyPr>
            <a:lstStyle/>
            <a:p>
              <a:pPr algn="ctr" rtl="0"/>
              <a:r>
                <a:rPr lang="en-us" sz="1000">
                  <a:solidFill>
                    <a:schemeClr val="accent2"/>
                  </a:solidFill>
                </a:rPr>
                <a:t>1.8</a:t>
              </a:r>
            </a:p>
          </p:txBody>
        </p:sp>
        <p:sp>
          <p:nvSpPr>
            <p:cNvPr id="50" name="Textfeld 49">
              <a:extLst>
                <a:ext uri="{FF2B5EF4-FFF2-40B4-BE49-F238E27FC236}">
                  <a16:creationId xmlns:a16="http://schemas.microsoft.com/office/drawing/2014/main" id="{781FCE4B-DB48-9970-2B61-1E8273D53F49}"/>
                </a:ext>
              </a:extLst>
            </p:cNvPr>
            <p:cNvSpPr txBox="1"/>
            <p:nvPr/>
          </p:nvSpPr>
          <p:spPr bwMode="gray">
            <a:xfrm>
              <a:off x="9097016" y="4139287"/>
              <a:ext cx="356169" cy="282961"/>
            </a:xfrm>
            <a:prstGeom prst="rect">
              <a:avLst/>
            </a:prstGeom>
            <a:noFill/>
          </p:spPr>
          <p:txBody>
            <a:bodyPr wrap="none" lIns="0" tIns="0" rIns="0" bIns="0" rtlCol="0">
              <a:noAutofit/>
            </a:bodyPr>
            <a:lstStyle/>
            <a:p>
              <a:pPr algn="ctr" rtl="0"/>
              <a:r>
                <a:rPr lang="en-us" sz="1000">
                  <a:solidFill>
                    <a:schemeClr val="tx2"/>
                  </a:solidFill>
                </a:rPr>
                <a:t>33.3</a:t>
              </a:r>
            </a:p>
          </p:txBody>
        </p:sp>
        <p:sp>
          <p:nvSpPr>
            <p:cNvPr id="51" name="Textfeld 50">
              <a:extLst>
                <a:ext uri="{FF2B5EF4-FFF2-40B4-BE49-F238E27FC236}">
                  <a16:creationId xmlns:a16="http://schemas.microsoft.com/office/drawing/2014/main" id="{6054A730-90B5-2B5B-8473-3B3A8B33FECE}"/>
                </a:ext>
              </a:extLst>
            </p:cNvPr>
            <p:cNvSpPr txBox="1"/>
            <p:nvPr/>
          </p:nvSpPr>
          <p:spPr bwMode="gray">
            <a:xfrm>
              <a:off x="9321363" y="4432904"/>
              <a:ext cx="356169" cy="282961"/>
            </a:xfrm>
            <a:prstGeom prst="rect">
              <a:avLst/>
            </a:prstGeom>
            <a:noFill/>
          </p:spPr>
          <p:txBody>
            <a:bodyPr wrap="none" lIns="0" tIns="0" rIns="0" bIns="0" rtlCol="0">
              <a:noAutofit/>
            </a:bodyPr>
            <a:lstStyle/>
            <a:p>
              <a:pPr algn="ctr" rtl="0"/>
              <a:r>
                <a:rPr lang="en-us" sz="1000">
                  <a:solidFill>
                    <a:schemeClr val="accent2"/>
                  </a:solidFill>
                </a:rPr>
                <a:t>1.8</a:t>
              </a:r>
            </a:p>
          </p:txBody>
        </p:sp>
        <p:sp>
          <p:nvSpPr>
            <p:cNvPr id="52" name="Textfeld 51">
              <a:extLst>
                <a:ext uri="{FF2B5EF4-FFF2-40B4-BE49-F238E27FC236}">
                  <a16:creationId xmlns:a16="http://schemas.microsoft.com/office/drawing/2014/main" id="{44B8C4FD-5B28-BF57-9E8C-5874E9544B09}"/>
                </a:ext>
              </a:extLst>
            </p:cNvPr>
            <p:cNvSpPr txBox="1"/>
            <p:nvPr/>
          </p:nvSpPr>
          <p:spPr bwMode="gray">
            <a:xfrm>
              <a:off x="9809291" y="4028902"/>
              <a:ext cx="356169" cy="282961"/>
            </a:xfrm>
            <a:prstGeom prst="rect">
              <a:avLst/>
            </a:prstGeom>
            <a:noFill/>
          </p:spPr>
          <p:txBody>
            <a:bodyPr wrap="none" lIns="0" tIns="0" rIns="0" bIns="0" rtlCol="0">
              <a:noAutofit/>
            </a:bodyPr>
            <a:lstStyle/>
            <a:p>
              <a:pPr algn="ctr" rtl="0"/>
              <a:r>
                <a:rPr lang="en-us" sz="1000">
                  <a:solidFill>
                    <a:schemeClr val="tx2"/>
                  </a:solidFill>
                </a:rPr>
                <a:t>41.7</a:t>
              </a:r>
            </a:p>
          </p:txBody>
        </p:sp>
        <p:sp>
          <p:nvSpPr>
            <p:cNvPr id="53" name="Textfeld 52">
              <a:extLst>
                <a:ext uri="{FF2B5EF4-FFF2-40B4-BE49-F238E27FC236}">
                  <a16:creationId xmlns:a16="http://schemas.microsoft.com/office/drawing/2014/main" id="{0D53201C-1438-9C49-1174-06F33005A599}"/>
                </a:ext>
              </a:extLst>
            </p:cNvPr>
            <p:cNvSpPr txBox="1"/>
            <p:nvPr/>
          </p:nvSpPr>
          <p:spPr bwMode="gray">
            <a:xfrm>
              <a:off x="10072546" y="4424414"/>
              <a:ext cx="356169" cy="282961"/>
            </a:xfrm>
            <a:prstGeom prst="rect">
              <a:avLst/>
            </a:prstGeom>
            <a:noFill/>
          </p:spPr>
          <p:txBody>
            <a:bodyPr wrap="none" lIns="0" tIns="0" rIns="0" bIns="0" rtlCol="0">
              <a:noAutofit/>
            </a:bodyPr>
            <a:lstStyle/>
            <a:p>
              <a:pPr algn="ctr" rtl="0"/>
              <a:r>
                <a:rPr lang="en-us" sz="1000">
                  <a:solidFill>
                    <a:schemeClr val="accent2"/>
                  </a:solidFill>
                </a:rPr>
                <a:t>1.8</a:t>
              </a:r>
            </a:p>
          </p:txBody>
        </p:sp>
      </p:grpSp>
      <p:grpSp>
        <p:nvGrpSpPr>
          <p:cNvPr id="82" name="Gruppieren 81">
            <a:extLst>
              <a:ext uri="{FF2B5EF4-FFF2-40B4-BE49-F238E27FC236}">
                <a16:creationId xmlns:a16="http://schemas.microsoft.com/office/drawing/2014/main" id="{1C9D74EC-91D5-9E7C-9D4E-6E2C526A7154}"/>
              </a:ext>
            </a:extLst>
          </p:cNvPr>
          <p:cNvGrpSpPr/>
          <p:nvPr/>
        </p:nvGrpSpPr>
        <p:grpSpPr>
          <a:xfrm>
            <a:off x="6311440" y="4737501"/>
            <a:ext cx="5709517" cy="1331086"/>
            <a:chOff x="6311439" y="4737501"/>
            <a:chExt cx="5709517" cy="1331086"/>
          </a:xfrm>
        </p:grpSpPr>
        <p:pic>
          <p:nvPicPr>
            <p:cNvPr id="79" name="Grafik 78" descr="Ein Bild, das Screenshot, Diagramm, Grafiksoftware, Multimedia-Software enthält.&#10;&#10;KI-generierte Inhalte können fehlerhaft sein.">
              <a:extLst>
                <a:ext uri="{FF2B5EF4-FFF2-40B4-BE49-F238E27FC236}">
                  <a16:creationId xmlns:a16="http://schemas.microsoft.com/office/drawing/2014/main" id="{29017392-5F4F-ED7F-F696-C1D85DF081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3579" y="4802475"/>
              <a:ext cx="4142846" cy="1080000"/>
            </a:xfrm>
            <a:prstGeom prst="rect">
              <a:avLst/>
            </a:prstGeom>
          </p:spPr>
        </p:pic>
        <p:sp>
          <p:nvSpPr>
            <p:cNvPr id="17" name="TextBox 58">
              <a:extLst>
                <a:ext uri="{FF2B5EF4-FFF2-40B4-BE49-F238E27FC236}">
                  <a16:creationId xmlns:a16="http://schemas.microsoft.com/office/drawing/2014/main" id="{939D850F-73FA-A066-94FA-60B7FDA54CAC}"/>
                </a:ext>
              </a:extLst>
            </p:cNvPr>
            <p:cNvSpPr txBox="1"/>
            <p:nvPr/>
          </p:nvSpPr>
          <p:spPr>
            <a:xfrm>
              <a:off x="7562487" y="4737501"/>
              <a:ext cx="2329731" cy="22659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effectLst/>
                  <a:uLnTx/>
                  <a:uFillTx/>
                  <a:latin typeface="Arial"/>
                  <a:cs typeface="Arial"/>
                </a:rPr>
                <a:t>Baseline PSA </a:t>
              </a:r>
              <a:r>
                <a:rPr lang="en-us" sz="10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a:t>
              </a:r>
              <a:r>
                <a:rPr lang="en-us" sz="1000" b="1" i="0" u="none" strike="noStrike" kern="1200" cap="none" spc="0" normalizeH="0" noProof="0">
                  <a:ln>
                    <a:noFill/>
                  </a:ln>
                  <a:effectLst/>
                  <a:uLnTx/>
                  <a:uFillTx/>
                  <a:latin typeface="Arial"/>
                  <a:cs typeface="Arial"/>
                </a:rPr>
                <a:t> 21.3 ng/ml ( </a:t>
              </a:r>
              <a:r>
                <a:rPr lang="en-us" sz="10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a:t>
              </a:r>
              <a:r>
                <a:rPr lang="en-us" sz="1000" b="1" i="0" u="none" strike="noStrike" kern="1200" cap="none" spc="0" normalizeH="0" noProof="0">
                  <a:ln>
                    <a:noFill/>
                  </a:ln>
                  <a:effectLst/>
                  <a:uLnTx/>
                  <a:uFillTx/>
                  <a:latin typeface="Arial"/>
                  <a:cs typeface="Arial"/>
                </a:rPr>
                <a:t> median)</a:t>
              </a:r>
              <a:endParaRPr kumimoji="0" lang="en-GB" sz="1000" b="1" i="0" u="none" strike="noStrike" kern="1200" cap="none" spc="0" normalizeH="0" baseline="30000" noProof="0" dirty="0">
                <a:ln>
                  <a:noFill/>
                </a:ln>
                <a:effectLst/>
                <a:uLnTx/>
                <a:uFillTx/>
                <a:latin typeface="Arial"/>
                <a:cs typeface="Arial"/>
              </a:endParaRPr>
            </a:p>
          </p:txBody>
        </p:sp>
        <p:sp>
          <p:nvSpPr>
            <p:cNvPr id="25" name="TextBox 57">
              <a:extLst>
                <a:ext uri="{FF2B5EF4-FFF2-40B4-BE49-F238E27FC236}">
                  <a16:creationId xmlns:a16="http://schemas.microsoft.com/office/drawing/2014/main" id="{01FBFD74-59C4-6871-94CB-00DE41B661B6}"/>
                </a:ext>
              </a:extLst>
            </p:cNvPr>
            <p:cNvSpPr txBox="1"/>
            <p:nvPr/>
          </p:nvSpPr>
          <p:spPr>
            <a:xfrm rot="16200000">
              <a:off x="5851289" y="5281745"/>
              <a:ext cx="119729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Patients with PSA</a:t>
              </a:r>
            </a:p>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 &lt; 0.2 ng/ml, %</a:t>
              </a:r>
            </a:p>
          </p:txBody>
        </p:sp>
        <p:grpSp>
          <p:nvGrpSpPr>
            <p:cNvPr id="31" name="Gruppieren 30">
              <a:extLst>
                <a:ext uri="{FF2B5EF4-FFF2-40B4-BE49-F238E27FC236}">
                  <a16:creationId xmlns:a16="http://schemas.microsoft.com/office/drawing/2014/main" id="{F2707E62-B5DA-1804-B4E0-69F2EDB65D31}"/>
                </a:ext>
              </a:extLst>
            </p:cNvPr>
            <p:cNvGrpSpPr/>
            <p:nvPr/>
          </p:nvGrpSpPr>
          <p:grpSpPr>
            <a:xfrm>
              <a:off x="10864861" y="5029671"/>
              <a:ext cx="1156095" cy="784156"/>
              <a:chOff x="1622730" y="5635839"/>
              <a:chExt cx="1156095" cy="784156"/>
            </a:xfrm>
          </p:grpSpPr>
          <p:sp>
            <p:nvSpPr>
              <p:cNvPr id="32" name="Rectangle 35">
                <a:extLst>
                  <a:ext uri="{FF2B5EF4-FFF2-40B4-BE49-F238E27FC236}">
                    <a16:creationId xmlns:a16="http://schemas.microsoft.com/office/drawing/2014/main" id="{DF274275-6C8C-89DD-A491-FAE6992936D1}"/>
                  </a:ext>
                </a:extLst>
              </p:cNvPr>
              <p:cNvSpPr/>
              <p:nvPr/>
            </p:nvSpPr>
            <p:spPr>
              <a:xfrm>
                <a:off x="1622730" y="5721147"/>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3" name="Rectangle 36">
                <a:extLst>
                  <a:ext uri="{FF2B5EF4-FFF2-40B4-BE49-F238E27FC236}">
                    <a16:creationId xmlns:a16="http://schemas.microsoft.com/office/drawing/2014/main" id="{AE0F0CAE-4442-7EF2-BAEE-72634BB6186E}"/>
                  </a:ext>
                </a:extLst>
              </p:cNvPr>
              <p:cNvSpPr/>
              <p:nvPr/>
            </p:nvSpPr>
            <p:spPr>
              <a:xfrm>
                <a:off x="1622731" y="6077486"/>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34" name="TextBox 9">
                <a:extLst>
                  <a:ext uri="{FF2B5EF4-FFF2-40B4-BE49-F238E27FC236}">
                    <a16:creationId xmlns:a16="http://schemas.microsoft.com/office/drawing/2014/main" id="{0AB24CC9-C8C3-44DD-4FA4-D5A8A4F9F0FA}"/>
                  </a:ext>
                </a:extLst>
              </p:cNvPr>
              <p:cNvSpPr txBox="1"/>
              <p:nvPr/>
            </p:nvSpPr>
            <p:spPr>
              <a:xfrm>
                <a:off x="1767550" y="5635839"/>
                <a:ext cx="10112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tx2"/>
                    </a:solidFill>
                    <a:effectLst/>
                    <a:uLnTx/>
                    <a:uFillTx/>
                    <a:latin typeface="Arial" pitchFamily="34" charset="0"/>
                    <a:cs typeface="Arial" pitchFamily="34" charset="0"/>
                  </a:rPr>
                  <a:t>Darolutamide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tx2"/>
                    </a:solidFill>
                    <a:effectLst/>
                    <a:uLnTx/>
                    <a:uFillTx/>
                    <a:latin typeface="Arial" pitchFamily="34" charset="0"/>
                    <a:cs typeface="Arial" pitchFamily="34" charset="0"/>
                  </a:rPr>
                  <a:t>(n = 220)</a:t>
                </a:r>
              </a:p>
            </p:txBody>
          </p:sp>
          <p:sp>
            <p:nvSpPr>
              <p:cNvPr id="35" name="TextBox 10">
                <a:extLst>
                  <a:ext uri="{FF2B5EF4-FFF2-40B4-BE49-F238E27FC236}">
                    <a16:creationId xmlns:a16="http://schemas.microsoft.com/office/drawing/2014/main" id="{5B4E229D-4E0F-53DE-C632-65964CCDAB6A}"/>
                  </a:ext>
                </a:extLst>
              </p:cNvPr>
              <p:cNvSpPr txBox="1"/>
              <p:nvPr/>
            </p:nvSpPr>
            <p:spPr>
              <a:xfrm>
                <a:off x="1767550" y="6019885"/>
                <a:ext cx="101127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accent2"/>
                    </a:solidFill>
                    <a:effectLst/>
                    <a:uLnTx/>
                    <a:uFillTx/>
                    <a:latin typeface="Arial" pitchFamily="34" charset="0"/>
                    <a:cs typeface="Arial" pitchFamily="34" charset="0"/>
                  </a:rPr>
                  <a:t>Placebo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accent2"/>
                    </a:solidFill>
                    <a:latin typeface="Arial" pitchFamily="34" charset="0"/>
                    <a:cs typeface="Arial" pitchFamily="34" charset="0"/>
                  </a:rPr>
                  <a:t>(n = 108)</a:t>
                </a:r>
                <a:endParaRPr kumimoji="0" lang="en-US" sz="10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grpSp>
        <p:sp>
          <p:nvSpPr>
            <p:cNvPr id="42" name="TextBox 58">
              <a:extLst>
                <a:ext uri="{FF2B5EF4-FFF2-40B4-BE49-F238E27FC236}">
                  <a16:creationId xmlns:a16="http://schemas.microsoft.com/office/drawing/2014/main" id="{13B165B5-2B52-A2D6-F592-70306BE48E07}"/>
                </a:ext>
              </a:extLst>
            </p:cNvPr>
            <p:cNvSpPr txBox="1"/>
            <p:nvPr/>
          </p:nvSpPr>
          <p:spPr>
            <a:xfrm>
              <a:off x="6943375" y="5857384"/>
              <a:ext cx="3676255" cy="211203"/>
            </a:xfrm>
            <a:prstGeom prst="rect">
              <a:avLst/>
            </a:prstGeom>
            <a:solidFill>
              <a:schemeClr val="bg1"/>
            </a:solid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u="none" strike="noStrike" kern="1200" cap="none" spc="0" normalizeH="0" noProof="0">
                  <a:ln>
                    <a:noFill/>
                  </a:ln>
                  <a:solidFill>
                    <a:schemeClr val="accent2"/>
                  </a:solidFill>
                  <a:effectLst/>
                  <a:uLnTx/>
                  <a:uFillTx/>
                  <a:latin typeface="Arial"/>
                  <a:cs typeface="Arial"/>
                </a:rPr>
                <a:t>12 weeks</a:t>
              </a:r>
              <a:r>
                <a:rPr lang="en-us" sz="900">
                  <a:solidFill>
                    <a:schemeClr val="accent2"/>
                  </a:solidFill>
                  <a:latin typeface="Arial"/>
                  <a:cs typeface="Arial"/>
                </a:rPr>
                <a:t>     </a:t>
              </a:r>
              <a:r>
                <a:rPr lang="en-us" sz="900" i="0" u="none" strike="noStrike" kern="1200" cap="none" spc="0" normalizeH="0" noProof="0">
                  <a:ln>
                    <a:noFill/>
                  </a:ln>
                  <a:solidFill>
                    <a:schemeClr val="accent2"/>
                  </a:solidFill>
                  <a:effectLst/>
                  <a:uLnTx/>
                  <a:uFillTx/>
                  <a:latin typeface="Arial"/>
                  <a:cs typeface="Arial"/>
                </a:rPr>
                <a:t>24 weeks 36 weeks 48 weeks at any time</a:t>
              </a:r>
              <a:endParaRPr kumimoji="0" lang="en-GB" sz="900" i="0" u="none" strike="noStrike" kern="1200" cap="none" spc="0" normalizeH="0" baseline="30000" noProof="0" dirty="0">
                <a:ln>
                  <a:noFill/>
                </a:ln>
                <a:solidFill>
                  <a:schemeClr val="accent2"/>
                </a:solidFill>
                <a:effectLst/>
                <a:uLnTx/>
                <a:uFillTx/>
                <a:latin typeface="Arial"/>
                <a:cs typeface="Arial"/>
              </a:endParaRPr>
            </a:p>
          </p:txBody>
        </p:sp>
        <p:sp>
          <p:nvSpPr>
            <p:cNvPr id="54" name="Textfeld 53">
              <a:extLst>
                <a:ext uri="{FF2B5EF4-FFF2-40B4-BE49-F238E27FC236}">
                  <a16:creationId xmlns:a16="http://schemas.microsoft.com/office/drawing/2014/main" id="{573C8D51-5CA9-DC88-5A1E-BCFADAB1EC22}"/>
                </a:ext>
              </a:extLst>
            </p:cNvPr>
            <p:cNvSpPr txBox="1"/>
            <p:nvPr/>
          </p:nvSpPr>
          <p:spPr bwMode="gray">
            <a:xfrm>
              <a:off x="6908816" y="5568845"/>
              <a:ext cx="356169" cy="282961"/>
            </a:xfrm>
            <a:prstGeom prst="rect">
              <a:avLst/>
            </a:prstGeom>
            <a:noFill/>
          </p:spPr>
          <p:txBody>
            <a:bodyPr wrap="none" lIns="0" tIns="0" rIns="0" bIns="0" rtlCol="0">
              <a:noAutofit/>
            </a:bodyPr>
            <a:lstStyle/>
            <a:p>
              <a:pPr algn="ctr" rtl="0"/>
              <a:r>
                <a:rPr lang="en-us" sz="1000">
                  <a:solidFill>
                    <a:schemeClr val="tx2"/>
                  </a:solidFill>
                </a:rPr>
                <a:t>3.2</a:t>
              </a:r>
            </a:p>
          </p:txBody>
        </p:sp>
        <p:sp>
          <p:nvSpPr>
            <p:cNvPr id="55" name="Textfeld 54">
              <a:extLst>
                <a:ext uri="{FF2B5EF4-FFF2-40B4-BE49-F238E27FC236}">
                  <a16:creationId xmlns:a16="http://schemas.microsoft.com/office/drawing/2014/main" id="{5158BCC9-CFC0-D5C6-9B87-A5B4D21CE4D7}"/>
                </a:ext>
              </a:extLst>
            </p:cNvPr>
            <p:cNvSpPr txBox="1"/>
            <p:nvPr/>
          </p:nvSpPr>
          <p:spPr bwMode="gray">
            <a:xfrm>
              <a:off x="7158241" y="5641939"/>
              <a:ext cx="356169" cy="282961"/>
            </a:xfrm>
            <a:prstGeom prst="rect">
              <a:avLst/>
            </a:prstGeom>
            <a:noFill/>
          </p:spPr>
          <p:txBody>
            <a:bodyPr wrap="none" lIns="0" tIns="0" rIns="0" bIns="0" rtlCol="0">
              <a:noAutofit/>
            </a:bodyPr>
            <a:lstStyle/>
            <a:p>
              <a:pPr algn="ctr" rtl="0"/>
              <a:r>
                <a:rPr lang="en-us" sz="1000">
                  <a:solidFill>
                    <a:schemeClr val="accent2"/>
                  </a:solidFill>
                </a:rPr>
                <a:t>0</a:t>
              </a:r>
            </a:p>
          </p:txBody>
        </p:sp>
        <p:sp>
          <p:nvSpPr>
            <p:cNvPr id="56" name="Textfeld 55">
              <a:extLst>
                <a:ext uri="{FF2B5EF4-FFF2-40B4-BE49-F238E27FC236}">
                  <a16:creationId xmlns:a16="http://schemas.microsoft.com/office/drawing/2014/main" id="{3F4FD65E-6258-A489-D26F-A7E1A27A3D8E}"/>
                </a:ext>
              </a:extLst>
            </p:cNvPr>
            <p:cNvSpPr txBox="1"/>
            <p:nvPr/>
          </p:nvSpPr>
          <p:spPr bwMode="gray">
            <a:xfrm>
              <a:off x="7665538" y="5510229"/>
              <a:ext cx="356169" cy="282961"/>
            </a:xfrm>
            <a:prstGeom prst="rect">
              <a:avLst/>
            </a:prstGeom>
            <a:noFill/>
          </p:spPr>
          <p:txBody>
            <a:bodyPr wrap="none" lIns="0" tIns="0" rIns="0" bIns="0" rtlCol="0">
              <a:noAutofit/>
            </a:bodyPr>
            <a:lstStyle/>
            <a:p>
              <a:pPr algn="ctr" rtl="0"/>
              <a:r>
                <a:rPr lang="en-us" sz="1000">
                  <a:solidFill>
                    <a:schemeClr val="tx2"/>
                  </a:solidFill>
                </a:rPr>
                <a:t>12.3</a:t>
              </a:r>
            </a:p>
          </p:txBody>
        </p:sp>
        <p:sp>
          <p:nvSpPr>
            <p:cNvPr id="57" name="Textfeld 56">
              <a:extLst>
                <a:ext uri="{FF2B5EF4-FFF2-40B4-BE49-F238E27FC236}">
                  <a16:creationId xmlns:a16="http://schemas.microsoft.com/office/drawing/2014/main" id="{ABED6741-D46B-CF47-C788-C8FAA63A829B}"/>
                </a:ext>
              </a:extLst>
            </p:cNvPr>
            <p:cNvSpPr txBox="1"/>
            <p:nvPr/>
          </p:nvSpPr>
          <p:spPr bwMode="gray">
            <a:xfrm>
              <a:off x="7930746" y="5641939"/>
              <a:ext cx="356169" cy="282961"/>
            </a:xfrm>
            <a:prstGeom prst="rect">
              <a:avLst/>
            </a:prstGeom>
            <a:noFill/>
          </p:spPr>
          <p:txBody>
            <a:bodyPr wrap="none" lIns="0" tIns="0" rIns="0" bIns="0" rtlCol="0">
              <a:noAutofit/>
            </a:bodyPr>
            <a:lstStyle/>
            <a:p>
              <a:pPr algn="ctr" rtl="0"/>
              <a:r>
                <a:rPr lang="en-us" sz="1000">
                  <a:solidFill>
                    <a:schemeClr val="accent2"/>
                  </a:solidFill>
                </a:rPr>
                <a:t>0</a:t>
              </a:r>
            </a:p>
          </p:txBody>
        </p:sp>
        <p:sp>
          <p:nvSpPr>
            <p:cNvPr id="58" name="Textfeld 57">
              <a:extLst>
                <a:ext uri="{FF2B5EF4-FFF2-40B4-BE49-F238E27FC236}">
                  <a16:creationId xmlns:a16="http://schemas.microsoft.com/office/drawing/2014/main" id="{8C4AE8D1-10FA-8A4B-82FD-0573B110CD64}"/>
                </a:ext>
              </a:extLst>
            </p:cNvPr>
            <p:cNvSpPr txBox="1"/>
            <p:nvPr/>
          </p:nvSpPr>
          <p:spPr bwMode="gray">
            <a:xfrm>
              <a:off x="8492467" y="5489204"/>
              <a:ext cx="356169" cy="294408"/>
            </a:xfrm>
            <a:prstGeom prst="rect">
              <a:avLst/>
            </a:prstGeom>
            <a:noFill/>
          </p:spPr>
          <p:txBody>
            <a:bodyPr wrap="none" lIns="0" tIns="0" rIns="0" bIns="0" rtlCol="0">
              <a:noAutofit/>
            </a:bodyPr>
            <a:lstStyle/>
            <a:p>
              <a:pPr algn="ctr" rtl="0"/>
              <a:r>
                <a:rPr lang="en-us" sz="1000">
                  <a:solidFill>
                    <a:schemeClr val="tx2"/>
                  </a:solidFill>
                </a:rPr>
                <a:t>16.4</a:t>
              </a:r>
            </a:p>
          </p:txBody>
        </p:sp>
        <p:sp>
          <p:nvSpPr>
            <p:cNvPr id="59" name="Textfeld 58">
              <a:extLst>
                <a:ext uri="{FF2B5EF4-FFF2-40B4-BE49-F238E27FC236}">
                  <a16:creationId xmlns:a16="http://schemas.microsoft.com/office/drawing/2014/main" id="{B5BE6CB7-C168-9222-A754-2C1CC0A10178}"/>
                </a:ext>
              </a:extLst>
            </p:cNvPr>
            <p:cNvSpPr txBox="1"/>
            <p:nvPr/>
          </p:nvSpPr>
          <p:spPr bwMode="gray">
            <a:xfrm>
              <a:off x="8745498" y="5641939"/>
              <a:ext cx="356169" cy="282961"/>
            </a:xfrm>
            <a:prstGeom prst="rect">
              <a:avLst/>
            </a:prstGeom>
            <a:noFill/>
          </p:spPr>
          <p:txBody>
            <a:bodyPr wrap="none" lIns="0" tIns="0" rIns="0" bIns="0" rtlCol="0">
              <a:noAutofit/>
            </a:bodyPr>
            <a:lstStyle/>
            <a:p>
              <a:pPr algn="ctr" rtl="0"/>
              <a:r>
                <a:rPr lang="en-us" sz="1000">
                  <a:solidFill>
                    <a:schemeClr val="accent2"/>
                  </a:solidFill>
                </a:rPr>
                <a:t>0</a:t>
              </a:r>
            </a:p>
          </p:txBody>
        </p:sp>
        <p:sp>
          <p:nvSpPr>
            <p:cNvPr id="60" name="Textfeld 59">
              <a:extLst>
                <a:ext uri="{FF2B5EF4-FFF2-40B4-BE49-F238E27FC236}">
                  <a16:creationId xmlns:a16="http://schemas.microsoft.com/office/drawing/2014/main" id="{638D4B91-717D-3FB9-FA7A-079DB51DA2A6}"/>
                </a:ext>
              </a:extLst>
            </p:cNvPr>
            <p:cNvSpPr txBox="1"/>
            <p:nvPr/>
          </p:nvSpPr>
          <p:spPr bwMode="gray">
            <a:xfrm>
              <a:off x="9289528" y="5412509"/>
              <a:ext cx="356169" cy="282961"/>
            </a:xfrm>
            <a:prstGeom prst="rect">
              <a:avLst/>
            </a:prstGeom>
            <a:noFill/>
          </p:spPr>
          <p:txBody>
            <a:bodyPr wrap="none" lIns="0" tIns="0" rIns="0" bIns="0" rtlCol="0">
              <a:noAutofit/>
            </a:bodyPr>
            <a:lstStyle/>
            <a:p>
              <a:pPr algn="ctr" rtl="0"/>
              <a:r>
                <a:rPr lang="en-us" sz="1000">
                  <a:solidFill>
                    <a:schemeClr val="tx2"/>
                  </a:solidFill>
                </a:rPr>
                <a:t>20.0</a:t>
              </a:r>
            </a:p>
          </p:txBody>
        </p:sp>
        <p:sp>
          <p:nvSpPr>
            <p:cNvPr id="61" name="Textfeld 60">
              <a:extLst>
                <a:ext uri="{FF2B5EF4-FFF2-40B4-BE49-F238E27FC236}">
                  <a16:creationId xmlns:a16="http://schemas.microsoft.com/office/drawing/2014/main" id="{F3A20C86-25EC-612F-A5B7-AC128F48C2E5}"/>
                </a:ext>
              </a:extLst>
            </p:cNvPr>
            <p:cNvSpPr txBox="1"/>
            <p:nvPr/>
          </p:nvSpPr>
          <p:spPr bwMode="gray">
            <a:xfrm>
              <a:off x="9544614" y="5637337"/>
              <a:ext cx="356169" cy="282961"/>
            </a:xfrm>
            <a:prstGeom prst="rect">
              <a:avLst/>
            </a:prstGeom>
            <a:noFill/>
          </p:spPr>
          <p:txBody>
            <a:bodyPr wrap="none" lIns="0" tIns="0" rIns="0" bIns="0" rtlCol="0">
              <a:noAutofit/>
            </a:bodyPr>
            <a:lstStyle/>
            <a:p>
              <a:pPr algn="ctr" rtl="0"/>
              <a:r>
                <a:rPr lang="en-us" sz="1000">
                  <a:solidFill>
                    <a:schemeClr val="accent2"/>
                  </a:solidFill>
                </a:rPr>
                <a:t>0.9</a:t>
              </a:r>
            </a:p>
          </p:txBody>
        </p:sp>
        <p:sp>
          <p:nvSpPr>
            <p:cNvPr id="62" name="Textfeld 61">
              <a:extLst>
                <a:ext uri="{FF2B5EF4-FFF2-40B4-BE49-F238E27FC236}">
                  <a16:creationId xmlns:a16="http://schemas.microsoft.com/office/drawing/2014/main" id="{CA46B5F8-B3C0-B5F3-2F44-9766C4DCEAF7}"/>
                </a:ext>
              </a:extLst>
            </p:cNvPr>
            <p:cNvSpPr txBox="1"/>
            <p:nvPr/>
          </p:nvSpPr>
          <p:spPr bwMode="gray">
            <a:xfrm>
              <a:off x="10072546" y="5317338"/>
              <a:ext cx="356169" cy="282961"/>
            </a:xfrm>
            <a:prstGeom prst="rect">
              <a:avLst/>
            </a:prstGeom>
            <a:noFill/>
          </p:spPr>
          <p:txBody>
            <a:bodyPr wrap="none" lIns="0" tIns="0" rIns="0" bIns="0" rtlCol="0">
              <a:noAutofit/>
            </a:bodyPr>
            <a:lstStyle/>
            <a:p>
              <a:pPr algn="ctr" rtl="0"/>
              <a:r>
                <a:rPr lang="en-us" sz="1000">
                  <a:solidFill>
                    <a:schemeClr val="tx2"/>
                  </a:solidFill>
                </a:rPr>
                <a:t>30.5</a:t>
              </a:r>
            </a:p>
          </p:txBody>
        </p:sp>
        <p:sp>
          <p:nvSpPr>
            <p:cNvPr id="63" name="Textfeld 62">
              <a:extLst>
                <a:ext uri="{FF2B5EF4-FFF2-40B4-BE49-F238E27FC236}">
                  <a16:creationId xmlns:a16="http://schemas.microsoft.com/office/drawing/2014/main" id="{CAF3F0F6-5807-9876-6453-6755F9CD9EA6}"/>
                </a:ext>
              </a:extLst>
            </p:cNvPr>
            <p:cNvSpPr txBox="1"/>
            <p:nvPr/>
          </p:nvSpPr>
          <p:spPr bwMode="gray">
            <a:xfrm>
              <a:off x="10333325" y="5628415"/>
              <a:ext cx="356169" cy="282961"/>
            </a:xfrm>
            <a:prstGeom prst="rect">
              <a:avLst/>
            </a:prstGeom>
            <a:noFill/>
          </p:spPr>
          <p:txBody>
            <a:bodyPr wrap="none" lIns="0" tIns="0" rIns="0" bIns="0" rtlCol="0">
              <a:noAutofit/>
            </a:bodyPr>
            <a:lstStyle/>
            <a:p>
              <a:pPr algn="ctr" rtl="0"/>
              <a:r>
                <a:rPr lang="en-us" sz="1000">
                  <a:solidFill>
                    <a:schemeClr val="accent2"/>
                  </a:solidFill>
                </a:rPr>
                <a:t>1.9</a:t>
              </a:r>
            </a:p>
          </p:txBody>
        </p:sp>
      </p:grpSp>
      <p:grpSp>
        <p:nvGrpSpPr>
          <p:cNvPr id="80" name="Gruppieren 79">
            <a:extLst>
              <a:ext uri="{FF2B5EF4-FFF2-40B4-BE49-F238E27FC236}">
                <a16:creationId xmlns:a16="http://schemas.microsoft.com/office/drawing/2014/main" id="{497A401C-D204-798C-D46A-55CCD5FFA3EC}"/>
              </a:ext>
            </a:extLst>
          </p:cNvPr>
          <p:cNvGrpSpPr/>
          <p:nvPr/>
        </p:nvGrpSpPr>
        <p:grpSpPr>
          <a:xfrm>
            <a:off x="6311439" y="2085533"/>
            <a:ext cx="5709518" cy="1197299"/>
            <a:chOff x="6311439" y="2085533"/>
            <a:chExt cx="5709518" cy="1197299"/>
          </a:xfrm>
        </p:grpSpPr>
        <p:pic>
          <p:nvPicPr>
            <p:cNvPr id="68" name="Grafik 67" descr="Ein Bild, das Screenshot, Grafiksoftware, Multimedia-Software, Design enthält.&#10;&#10;KI-generierte Inhalte können fehlerhaft sein.">
              <a:extLst>
                <a:ext uri="{FF2B5EF4-FFF2-40B4-BE49-F238E27FC236}">
                  <a16:creationId xmlns:a16="http://schemas.microsoft.com/office/drawing/2014/main" id="{C92A7FD6-1301-0DBE-41D3-D76F326866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3579" y="2181737"/>
              <a:ext cx="3879681" cy="1080000"/>
            </a:xfrm>
            <a:prstGeom prst="rect">
              <a:avLst/>
            </a:prstGeom>
          </p:spPr>
        </p:pic>
        <p:sp>
          <p:nvSpPr>
            <p:cNvPr id="15" name="TextBox 58">
              <a:extLst>
                <a:ext uri="{FF2B5EF4-FFF2-40B4-BE49-F238E27FC236}">
                  <a16:creationId xmlns:a16="http://schemas.microsoft.com/office/drawing/2014/main" id="{502F630D-0831-FFD3-F31D-701E2992DEE7}"/>
                </a:ext>
              </a:extLst>
            </p:cNvPr>
            <p:cNvSpPr txBox="1"/>
            <p:nvPr/>
          </p:nvSpPr>
          <p:spPr>
            <a:xfrm>
              <a:off x="7448017" y="2137823"/>
              <a:ext cx="2052412" cy="22659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effectLst/>
                  <a:uLnTx/>
                  <a:uFillTx/>
                  <a:latin typeface="Arial"/>
                  <a:cs typeface="Arial"/>
                </a:rPr>
                <a:t>Baseline PSA &lt; 4.1 ng/ml (&lt; Q1) </a:t>
              </a:r>
              <a:r>
                <a:rPr lang="en-us" sz="1000" b="1" i="0" u="none" strike="noStrike" kern="1200" cap="none" spc="0" normalizeH="0" baseline="30000" noProof="0">
                  <a:ln>
                    <a:noFill/>
                  </a:ln>
                  <a:effectLst/>
                  <a:uLnTx/>
                  <a:uFillTx/>
                  <a:latin typeface="Arial"/>
                  <a:cs typeface="Arial"/>
                </a:rPr>
                <a:t>#</a:t>
              </a:r>
            </a:p>
          </p:txBody>
        </p:sp>
        <p:sp>
          <p:nvSpPr>
            <p:cNvPr id="18" name="TextBox 57">
              <a:extLst>
                <a:ext uri="{FF2B5EF4-FFF2-40B4-BE49-F238E27FC236}">
                  <a16:creationId xmlns:a16="http://schemas.microsoft.com/office/drawing/2014/main" id="{AC3781B5-4EA9-5C33-CA2E-78C7DC3E0953}"/>
                </a:ext>
              </a:extLst>
            </p:cNvPr>
            <p:cNvSpPr txBox="1"/>
            <p:nvPr/>
          </p:nvSpPr>
          <p:spPr>
            <a:xfrm rot="16200000">
              <a:off x="5851289" y="2545683"/>
              <a:ext cx="119729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Patients with PSA </a:t>
              </a:r>
            </a:p>
            <a:p>
              <a:pPr lvl="0" algn="ctr" defTabSz="1219170" rtl="0">
                <a:spcBef>
                  <a:spcPct val="0"/>
                </a:spcBef>
                <a:spcAft>
                  <a:spcPct val="0"/>
                </a:spcAft>
                <a:defRPr/>
              </a:pPr>
              <a:r>
                <a:rPr lang="en-us" sz="900" b="1" i="0" u="none" strike="noStrike" kern="1200" cap="none" spc="0" normalizeH="0" noProof="0">
                  <a:ln>
                    <a:noFill/>
                  </a:ln>
                  <a:solidFill>
                    <a:srgbClr val="77787B"/>
                  </a:solidFill>
                  <a:effectLst/>
                  <a:uLnTx/>
                  <a:uFillTx/>
                  <a:latin typeface="Arial"/>
                  <a:cs typeface="Arial"/>
                </a:rPr>
                <a:t>&lt; 0.2 ng/ml, %</a:t>
              </a:r>
            </a:p>
          </p:txBody>
        </p:sp>
        <p:grpSp>
          <p:nvGrpSpPr>
            <p:cNvPr id="19" name="Gruppieren 18">
              <a:extLst>
                <a:ext uri="{FF2B5EF4-FFF2-40B4-BE49-F238E27FC236}">
                  <a16:creationId xmlns:a16="http://schemas.microsoft.com/office/drawing/2014/main" id="{B3B4A9F3-5302-44A4-3ADB-9EDA338A0DFE}"/>
                </a:ext>
              </a:extLst>
            </p:cNvPr>
            <p:cNvGrpSpPr/>
            <p:nvPr/>
          </p:nvGrpSpPr>
          <p:grpSpPr>
            <a:xfrm>
              <a:off x="10864862" y="2292104"/>
              <a:ext cx="1156095" cy="784156"/>
              <a:chOff x="1622730" y="5635839"/>
              <a:chExt cx="1156095" cy="784156"/>
            </a:xfrm>
          </p:grpSpPr>
          <p:sp>
            <p:nvSpPr>
              <p:cNvPr id="20" name="Rectangle 35">
                <a:extLst>
                  <a:ext uri="{FF2B5EF4-FFF2-40B4-BE49-F238E27FC236}">
                    <a16:creationId xmlns:a16="http://schemas.microsoft.com/office/drawing/2014/main" id="{761FC7B2-F73B-0764-B162-74F2AF5BFBF7}"/>
                  </a:ext>
                </a:extLst>
              </p:cNvPr>
              <p:cNvSpPr/>
              <p:nvPr/>
            </p:nvSpPr>
            <p:spPr>
              <a:xfrm>
                <a:off x="1622730" y="5721147"/>
                <a:ext cx="14482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21" name="Rectangle 36">
                <a:extLst>
                  <a:ext uri="{FF2B5EF4-FFF2-40B4-BE49-F238E27FC236}">
                    <a16:creationId xmlns:a16="http://schemas.microsoft.com/office/drawing/2014/main" id="{AF984D20-266B-80EF-493B-AC7A6AF12FA3}"/>
                  </a:ext>
                </a:extLst>
              </p:cNvPr>
              <p:cNvSpPr/>
              <p:nvPr/>
            </p:nvSpPr>
            <p:spPr>
              <a:xfrm>
                <a:off x="1622731" y="6077486"/>
                <a:ext cx="14482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22" name="TextBox 9">
                <a:extLst>
                  <a:ext uri="{FF2B5EF4-FFF2-40B4-BE49-F238E27FC236}">
                    <a16:creationId xmlns:a16="http://schemas.microsoft.com/office/drawing/2014/main" id="{5AC08F03-D2DD-C696-6F7B-740B8C97BA80}"/>
                  </a:ext>
                </a:extLst>
              </p:cNvPr>
              <p:cNvSpPr txBox="1"/>
              <p:nvPr/>
            </p:nvSpPr>
            <p:spPr>
              <a:xfrm>
                <a:off x="1767550" y="5635839"/>
                <a:ext cx="10112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tx2"/>
                    </a:solidFill>
                    <a:effectLst/>
                    <a:uLnTx/>
                    <a:uFillTx/>
                    <a:latin typeface="Arial" pitchFamily="34" charset="0"/>
                    <a:cs typeface="Arial" pitchFamily="34" charset="0"/>
                  </a:rPr>
                  <a:t>Darolutamide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tx2"/>
                    </a:solidFill>
                    <a:effectLst/>
                    <a:uLnTx/>
                    <a:uFillTx/>
                    <a:latin typeface="Arial" pitchFamily="34" charset="0"/>
                    <a:cs typeface="Arial" pitchFamily="34" charset="0"/>
                  </a:rPr>
                  <a:t>(n = </a:t>
                </a:r>
                <a:r>
                  <a:rPr lang="en-us" sz="1000" b="1">
                    <a:solidFill>
                      <a:schemeClr val="tx2"/>
                    </a:solidFill>
                    <a:latin typeface="Arial" pitchFamily="34" charset="0"/>
                    <a:cs typeface="Arial" pitchFamily="34" charset="0"/>
                  </a:rPr>
                  <a:t>106</a:t>
                </a:r>
                <a:r>
                  <a:rPr lang="en-us" sz="1000" b="1" i="0" u="none" strike="noStrike" kern="1200" cap="none" spc="0" normalizeH="0" noProof="0">
                    <a:ln>
                      <a:noFill/>
                    </a:ln>
                    <a:solidFill>
                      <a:schemeClr val="tx2"/>
                    </a:solidFill>
                    <a:effectLst/>
                    <a:uLnTx/>
                    <a:uFillTx/>
                    <a:latin typeface="Arial" pitchFamily="34" charset="0"/>
                    <a:cs typeface="Arial" pitchFamily="34" charset="0"/>
                  </a:rPr>
                  <a:t>)</a:t>
                </a:r>
              </a:p>
            </p:txBody>
          </p:sp>
          <p:sp>
            <p:nvSpPr>
              <p:cNvPr id="23" name="TextBox 10">
                <a:extLst>
                  <a:ext uri="{FF2B5EF4-FFF2-40B4-BE49-F238E27FC236}">
                    <a16:creationId xmlns:a16="http://schemas.microsoft.com/office/drawing/2014/main" id="{0608FE37-3240-BA60-1846-47EB0CAB7583}"/>
                  </a:ext>
                </a:extLst>
              </p:cNvPr>
              <p:cNvSpPr txBox="1"/>
              <p:nvPr/>
            </p:nvSpPr>
            <p:spPr>
              <a:xfrm>
                <a:off x="1767550" y="6019885"/>
                <a:ext cx="101127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a:ln>
                      <a:noFill/>
                    </a:ln>
                    <a:solidFill>
                      <a:schemeClr val="accent2"/>
                    </a:solidFill>
                    <a:effectLst/>
                    <a:uLnTx/>
                    <a:uFillTx/>
                    <a:latin typeface="Arial" pitchFamily="34" charset="0"/>
                    <a:cs typeface="Arial" pitchFamily="34" charset="0"/>
                  </a:rPr>
                  <a:t>Placebo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accent2"/>
                    </a:solidFill>
                    <a:latin typeface="Arial" pitchFamily="34" charset="0"/>
                    <a:cs typeface="Arial" pitchFamily="34" charset="0"/>
                  </a:rPr>
                  <a:t>(n = 53)</a:t>
                </a:r>
                <a:endParaRPr kumimoji="0" lang="en-US" sz="1000" b="1" i="0" u="none" strike="noStrike" kern="1200" cap="none" spc="0" normalizeH="0" baseline="0" noProof="0">
                  <a:ln>
                    <a:noFill/>
                  </a:ln>
                  <a:solidFill>
                    <a:schemeClr val="accent2"/>
                  </a:solidFill>
                  <a:effectLst/>
                  <a:uLnTx/>
                  <a:uFillTx/>
                  <a:latin typeface="Arial" pitchFamily="34" charset="0"/>
                  <a:cs typeface="Arial" pitchFamily="34" charset="0"/>
                </a:endParaRPr>
              </a:p>
            </p:txBody>
          </p:sp>
        </p:grpSp>
        <p:sp>
          <p:nvSpPr>
            <p:cNvPr id="9" name="Textfeld 8">
              <a:extLst>
                <a:ext uri="{FF2B5EF4-FFF2-40B4-BE49-F238E27FC236}">
                  <a16:creationId xmlns:a16="http://schemas.microsoft.com/office/drawing/2014/main" id="{E86AED5A-D4BA-2311-8302-A9CE9C3B1122}"/>
                </a:ext>
              </a:extLst>
            </p:cNvPr>
            <p:cNvSpPr txBox="1"/>
            <p:nvPr/>
          </p:nvSpPr>
          <p:spPr bwMode="gray">
            <a:xfrm>
              <a:off x="6891943" y="2707590"/>
              <a:ext cx="356169" cy="282961"/>
            </a:xfrm>
            <a:prstGeom prst="rect">
              <a:avLst/>
            </a:prstGeom>
            <a:noFill/>
          </p:spPr>
          <p:txBody>
            <a:bodyPr wrap="none" lIns="0" tIns="0" rIns="0" bIns="0" rtlCol="0">
              <a:noAutofit/>
            </a:bodyPr>
            <a:lstStyle/>
            <a:p>
              <a:pPr algn="ctr" rtl="0"/>
              <a:r>
                <a:rPr lang="en-us" sz="1000">
                  <a:solidFill>
                    <a:schemeClr val="tx2"/>
                  </a:solidFill>
                </a:rPr>
                <a:t>32.1</a:t>
              </a:r>
            </a:p>
          </p:txBody>
        </p:sp>
        <p:sp>
          <p:nvSpPr>
            <p:cNvPr id="10" name="Textfeld 9">
              <a:extLst>
                <a:ext uri="{FF2B5EF4-FFF2-40B4-BE49-F238E27FC236}">
                  <a16:creationId xmlns:a16="http://schemas.microsoft.com/office/drawing/2014/main" id="{43ED6D71-6AB8-31C9-3475-E5C3EFF49456}"/>
                </a:ext>
              </a:extLst>
            </p:cNvPr>
            <p:cNvSpPr txBox="1"/>
            <p:nvPr/>
          </p:nvSpPr>
          <p:spPr bwMode="gray">
            <a:xfrm>
              <a:off x="7146488" y="2920922"/>
              <a:ext cx="356169" cy="282961"/>
            </a:xfrm>
            <a:prstGeom prst="rect">
              <a:avLst/>
            </a:prstGeom>
            <a:noFill/>
          </p:spPr>
          <p:txBody>
            <a:bodyPr wrap="none" lIns="0" tIns="0" rIns="0" bIns="0" rtlCol="0">
              <a:noAutofit/>
            </a:bodyPr>
            <a:lstStyle/>
            <a:p>
              <a:pPr algn="ctr" rtl="0"/>
              <a:r>
                <a:rPr lang="en-us" sz="1000">
                  <a:solidFill>
                    <a:schemeClr val="accent2"/>
                  </a:solidFill>
                </a:rPr>
                <a:t>11.3</a:t>
              </a:r>
            </a:p>
          </p:txBody>
        </p:sp>
        <p:sp>
          <p:nvSpPr>
            <p:cNvPr id="11" name="Textfeld 10">
              <a:extLst>
                <a:ext uri="{FF2B5EF4-FFF2-40B4-BE49-F238E27FC236}">
                  <a16:creationId xmlns:a16="http://schemas.microsoft.com/office/drawing/2014/main" id="{A3F5F387-1D2E-9F30-E760-779C04CA1AB7}"/>
                </a:ext>
              </a:extLst>
            </p:cNvPr>
            <p:cNvSpPr txBox="1"/>
            <p:nvPr/>
          </p:nvSpPr>
          <p:spPr bwMode="gray">
            <a:xfrm>
              <a:off x="7657708" y="2536802"/>
              <a:ext cx="356169" cy="282961"/>
            </a:xfrm>
            <a:prstGeom prst="rect">
              <a:avLst/>
            </a:prstGeom>
            <a:noFill/>
          </p:spPr>
          <p:txBody>
            <a:bodyPr wrap="none" lIns="0" tIns="0" rIns="0" bIns="0" rtlCol="0">
              <a:noAutofit/>
            </a:bodyPr>
            <a:lstStyle/>
            <a:p>
              <a:pPr algn="ctr" rtl="0"/>
              <a:r>
                <a:rPr lang="en-us" sz="1000">
                  <a:solidFill>
                    <a:schemeClr val="tx2"/>
                  </a:solidFill>
                </a:rPr>
                <a:t>50.9</a:t>
              </a:r>
            </a:p>
          </p:txBody>
        </p:sp>
        <p:sp>
          <p:nvSpPr>
            <p:cNvPr id="12" name="Textfeld 11">
              <a:extLst>
                <a:ext uri="{FF2B5EF4-FFF2-40B4-BE49-F238E27FC236}">
                  <a16:creationId xmlns:a16="http://schemas.microsoft.com/office/drawing/2014/main" id="{B763F272-65C2-78C6-EE34-FD6C72F81218}"/>
                </a:ext>
              </a:extLst>
            </p:cNvPr>
            <p:cNvSpPr txBox="1"/>
            <p:nvPr/>
          </p:nvSpPr>
          <p:spPr bwMode="gray">
            <a:xfrm>
              <a:off x="7904576" y="2891376"/>
              <a:ext cx="356169" cy="282961"/>
            </a:xfrm>
            <a:prstGeom prst="rect">
              <a:avLst/>
            </a:prstGeom>
            <a:noFill/>
          </p:spPr>
          <p:txBody>
            <a:bodyPr wrap="none" lIns="0" tIns="0" rIns="0" bIns="0" rtlCol="0">
              <a:noAutofit/>
            </a:bodyPr>
            <a:lstStyle/>
            <a:p>
              <a:pPr algn="ctr" rtl="0"/>
              <a:r>
                <a:rPr lang="en-us" sz="1000">
                  <a:solidFill>
                    <a:schemeClr val="accent2"/>
                  </a:solidFill>
                </a:rPr>
                <a:t>15.1</a:t>
              </a:r>
            </a:p>
          </p:txBody>
        </p:sp>
        <p:sp>
          <p:nvSpPr>
            <p:cNvPr id="13" name="Textfeld 12">
              <a:extLst>
                <a:ext uri="{FF2B5EF4-FFF2-40B4-BE49-F238E27FC236}">
                  <a16:creationId xmlns:a16="http://schemas.microsoft.com/office/drawing/2014/main" id="{CED70165-BD61-D526-9A1B-71AA062C3CF9}"/>
                </a:ext>
              </a:extLst>
            </p:cNvPr>
            <p:cNvSpPr txBox="1"/>
            <p:nvPr/>
          </p:nvSpPr>
          <p:spPr bwMode="gray">
            <a:xfrm>
              <a:off x="8410538" y="2446214"/>
              <a:ext cx="356169" cy="282961"/>
            </a:xfrm>
            <a:prstGeom prst="rect">
              <a:avLst/>
            </a:prstGeom>
            <a:noFill/>
          </p:spPr>
          <p:txBody>
            <a:bodyPr wrap="none" lIns="0" tIns="0" rIns="0" bIns="0" rtlCol="0">
              <a:noAutofit/>
            </a:bodyPr>
            <a:lstStyle/>
            <a:p>
              <a:pPr algn="ctr" rtl="0"/>
              <a:r>
                <a:rPr lang="en-us" sz="1000">
                  <a:solidFill>
                    <a:schemeClr val="tx2"/>
                  </a:solidFill>
                </a:rPr>
                <a:t>56.5</a:t>
              </a:r>
            </a:p>
          </p:txBody>
        </p:sp>
        <p:sp>
          <p:nvSpPr>
            <p:cNvPr id="36" name="Textfeld 35">
              <a:extLst>
                <a:ext uri="{FF2B5EF4-FFF2-40B4-BE49-F238E27FC236}">
                  <a16:creationId xmlns:a16="http://schemas.microsoft.com/office/drawing/2014/main" id="{22F136CD-481E-3640-E5C5-3C121D8391EC}"/>
                </a:ext>
              </a:extLst>
            </p:cNvPr>
            <p:cNvSpPr txBox="1"/>
            <p:nvPr/>
          </p:nvSpPr>
          <p:spPr bwMode="gray">
            <a:xfrm>
              <a:off x="8644224" y="2831103"/>
              <a:ext cx="356169" cy="282961"/>
            </a:xfrm>
            <a:prstGeom prst="rect">
              <a:avLst/>
            </a:prstGeom>
            <a:noFill/>
          </p:spPr>
          <p:txBody>
            <a:bodyPr wrap="none" lIns="0" tIns="0" rIns="0" bIns="0" rtlCol="0">
              <a:noAutofit/>
            </a:bodyPr>
            <a:lstStyle/>
            <a:p>
              <a:pPr algn="ctr" rtl="0"/>
              <a:r>
                <a:rPr lang="en-us" sz="1000">
                  <a:solidFill>
                    <a:schemeClr val="accent2"/>
                  </a:solidFill>
                </a:rPr>
                <a:t>20.8</a:t>
              </a:r>
            </a:p>
          </p:txBody>
        </p:sp>
        <p:sp>
          <p:nvSpPr>
            <p:cNvPr id="38" name="Textfeld 37">
              <a:extLst>
                <a:ext uri="{FF2B5EF4-FFF2-40B4-BE49-F238E27FC236}">
                  <a16:creationId xmlns:a16="http://schemas.microsoft.com/office/drawing/2014/main" id="{6D1780BF-F7D8-886E-6D7D-333D86BEDFE2}"/>
                </a:ext>
              </a:extLst>
            </p:cNvPr>
            <p:cNvSpPr txBox="1"/>
            <p:nvPr/>
          </p:nvSpPr>
          <p:spPr bwMode="gray">
            <a:xfrm>
              <a:off x="9143279" y="2409157"/>
              <a:ext cx="356169" cy="282961"/>
            </a:xfrm>
            <a:prstGeom prst="rect">
              <a:avLst/>
            </a:prstGeom>
            <a:noFill/>
          </p:spPr>
          <p:txBody>
            <a:bodyPr wrap="none" lIns="0" tIns="0" rIns="0" bIns="0" rtlCol="0">
              <a:noAutofit/>
            </a:bodyPr>
            <a:lstStyle/>
            <a:p>
              <a:pPr algn="ctr" rtl="0"/>
              <a:r>
                <a:rPr lang="en-us" sz="1000">
                  <a:solidFill>
                    <a:schemeClr val="tx2"/>
                  </a:solidFill>
                </a:rPr>
                <a:t>62.3</a:t>
              </a:r>
            </a:p>
          </p:txBody>
        </p:sp>
        <p:sp>
          <p:nvSpPr>
            <p:cNvPr id="40" name="Textfeld 39">
              <a:extLst>
                <a:ext uri="{FF2B5EF4-FFF2-40B4-BE49-F238E27FC236}">
                  <a16:creationId xmlns:a16="http://schemas.microsoft.com/office/drawing/2014/main" id="{A839A87E-5F1F-646B-FE32-F517A9E0B015}"/>
                </a:ext>
              </a:extLst>
            </p:cNvPr>
            <p:cNvSpPr txBox="1"/>
            <p:nvPr/>
          </p:nvSpPr>
          <p:spPr bwMode="gray">
            <a:xfrm>
              <a:off x="9367433" y="2789433"/>
              <a:ext cx="356169" cy="282961"/>
            </a:xfrm>
            <a:prstGeom prst="rect">
              <a:avLst/>
            </a:prstGeom>
            <a:noFill/>
          </p:spPr>
          <p:txBody>
            <a:bodyPr wrap="none" lIns="0" tIns="0" rIns="0" bIns="0" rtlCol="0">
              <a:noAutofit/>
            </a:bodyPr>
            <a:lstStyle/>
            <a:p>
              <a:pPr algn="ctr" rtl="0"/>
              <a:r>
                <a:rPr lang="en-us" sz="1000">
                  <a:solidFill>
                    <a:schemeClr val="accent2"/>
                  </a:solidFill>
                </a:rPr>
                <a:t>24.5</a:t>
              </a:r>
            </a:p>
          </p:txBody>
        </p:sp>
        <p:sp>
          <p:nvSpPr>
            <p:cNvPr id="43" name="Textfeld 42">
              <a:extLst>
                <a:ext uri="{FF2B5EF4-FFF2-40B4-BE49-F238E27FC236}">
                  <a16:creationId xmlns:a16="http://schemas.microsoft.com/office/drawing/2014/main" id="{D38CB363-D5E3-9F46-AA9B-A7CDA7CD3A0E}"/>
                </a:ext>
              </a:extLst>
            </p:cNvPr>
            <p:cNvSpPr txBox="1"/>
            <p:nvPr/>
          </p:nvSpPr>
          <p:spPr bwMode="gray">
            <a:xfrm>
              <a:off x="9892279" y="2324402"/>
              <a:ext cx="356169" cy="282961"/>
            </a:xfrm>
            <a:prstGeom prst="rect">
              <a:avLst/>
            </a:prstGeom>
            <a:noFill/>
          </p:spPr>
          <p:txBody>
            <a:bodyPr wrap="none" lIns="0" tIns="0" rIns="0" bIns="0" rtlCol="0">
              <a:noAutofit/>
            </a:bodyPr>
            <a:lstStyle/>
            <a:p>
              <a:pPr algn="ctr" rtl="0"/>
              <a:r>
                <a:rPr lang="en-us" sz="1000">
                  <a:solidFill>
                    <a:schemeClr val="tx2"/>
                  </a:solidFill>
                </a:rPr>
                <a:t>68.9</a:t>
              </a:r>
            </a:p>
          </p:txBody>
        </p:sp>
        <p:sp>
          <p:nvSpPr>
            <p:cNvPr id="64" name="Textfeld 63">
              <a:extLst>
                <a:ext uri="{FF2B5EF4-FFF2-40B4-BE49-F238E27FC236}">
                  <a16:creationId xmlns:a16="http://schemas.microsoft.com/office/drawing/2014/main" id="{C8568F74-58D1-3CDF-84D9-082151A18661}"/>
                </a:ext>
              </a:extLst>
            </p:cNvPr>
            <p:cNvSpPr txBox="1"/>
            <p:nvPr/>
          </p:nvSpPr>
          <p:spPr bwMode="gray">
            <a:xfrm>
              <a:off x="10109261" y="2771116"/>
              <a:ext cx="356169" cy="282961"/>
            </a:xfrm>
            <a:prstGeom prst="rect">
              <a:avLst/>
            </a:prstGeom>
            <a:noFill/>
          </p:spPr>
          <p:txBody>
            <a:bodyPr wrap="none" lIns="0" tIns="0" rIns="0" bIns="0" rtlCol="0">
              <a:noAutofit/>
            </a:bodyPr>
            <a:lstStyle/>
            <a:p>
              <a:pPr algn="ctr" rtl="0"/>
              <a:r>
                <a:rPr lang="en-us" sz="1000">
                  <a:solidFill>
                    <a:schemeClr val="accent2"/>
                  </a:solidFill>
                </a:rPr>
                <a:t>26.4</a:t>
              </a:r>
            </a:p>
          </p:txBody>
        </p:sp>
      </p:grpSp>
    </p:spTree>
    <p:extLst>
      <p:ext uri="{BB962C8B-B14F-4D97-AF65-F5344CB8AC3E}">
        <p14:creationId xmlns:p14="http://schemas.microsoft.com/office/powerpoint/2010/main" val="116031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3A7A6-A1E8-823D-082A-A09CE9F93495}"/>
              </a:ext>
            </a:extLst>
          </p:cNvPr>
          <p:cNvSpPr>
            <a:spLocks noGrp="1"/>
          </p:cNvSpPr>
          <p:nvPr>
            <p:ph type="title"/>
          </p:nvPr>
        </p:nvSpPr>
        <p:spPr/>
        <p:txBody>
          <a:bodyPr wrap="square" lIns="91440" tIns="45720" rIns="91440" bIns="45720" rtlCol="0" anchor="t">
            <a:noAutofit/>
          </a:bodyPr>
          <a:lstStyle/>
          <a:p>
            <a:pPr rtl="0"/>
            <a:r>
              <a:rPr lang="en-US" sz="2400" dirty="0">
                <a:cs typeface="Futura"/>
              </a:rPr>
              <a:t>ARANOTE: Risk of Radiographic Progression or Death by Baseline PSA</a:t>
            </a:r>
            <a:endParaRPr lang="en-US" dirty="0">
              <a:cs typeface="Futura"/>
            </a:endParaRPr>
          </a:p>
        </p:txBody>
      </p:sp>
      <p:sp>
        <p:nvSpPr>
          <p:cNvPr id="3" name="Textplatzhalter 2">
            <a:extLst>
              <a:ext uri="{FF2B5EF4-FFF2-40B4-BE49-F238E27FC236}">
                <a16:creationId xmlns:a16="http://schemas.microsoft.com/office/drawing/2014/main" id="{A93EDDD2-D3F6-21C4-45DE-E507A444C5A2}"/>
              </a:ext>
            </a:extLst>
          </p:cNvPr>
          <p:cNvSpPr>
            <a:spLocks noGrp="1"/>
          </p:cNvSpPr>
          <p:nvPr>
            <p:ph type="body" sz="quarter" idx="14"/>
            <p:custDataLst>
              <p:tags r:id="rId1"/>
            </p:custDataLst>
          </p:nvPr>
        </p:nvSpPr>
        <p:spPr>
          <a:xfrm>
            <a:off x="372203" y="1222790"/>
            <a:ext cx="9483412" cy="782031"/>
          </a:xfrm>
        </p:spPr>
        <p:txBody>
          <a:bodyPr lIns="91440" tIns="45720" rIns="91440" bIns="45720" rtlCol="0" anchor="t"/>
          <a:lstStyle>
            <a:lvl1pPr>
              <a:buFontTx/>
              <a:buBlip>
                <a:blip r:embed="rId5"/>
              </a:buBlip>
            </a:lvl1pPr>
            <a:lvl2pPr>
              <a:buFontTx/>
              <a:buBlip>
                <a:blip r:embed="rId5"/>
              </a:buBlip>
            </a:lvl2pPr>
            <a:lvl3pPr>
              <a:buFontTx/>
              <a:buBlip>
                <a:blip r:embed="rId6"/>
              </a:buBlip>
            </a:lvl3pPr>
            <a:lvl4pPr>
              <a:buFontTx/>
              <a:buBlip>
                <a:blip r:embed="rId7"/>
              </a:buBlip>
            </a:lvl4pPr>
            <a:lvl5pPr>
              <a:buFontTx/>
              <a:buBlip>
                <a:blip r:embed="rId8"/>
              </a:buBlip>
            </a:lvl5pPr>
            <a:lvl6pPr>
              <a:buFontTx/>
              <a:buBlip>
                <a:blip r:embed="rId8"/>
              </a:buBlip>
            </a:lvl6pPr>
            <a:lvl7pPr>
              <a:buFontTx/>
              <a:buBlip>
                <a:blip r:embed="rId8"/>
              </a:buBlip>
            </a:lvl7pPr>
            <a:lvl8pPr>
              <a:buFontTx/>
              <a:buBlip>
                <a:blip r:embed="rId8"/>
              </a:buBlip>
            </a:lvl8pPr>
            <a:lvl9pPr>
              <a:buFontTx/>
              <a:buBlip>
                <a:blip r:embed="rId8"/>
              </a:buBlip>
            </a:lvl9pPr>
          </a:lstStyle>
          <a:p>
            <a:pPr marL="285750" indent="-285750"/>
            <a:r>
              <a:rPr lang="en-US" dirty="0"/>
              <a:t>Patients on </a:t>
            </a:r>
            <a:r>
              <a:rPr lang="en-US" dirty="0" err="1"/>
              <a:t>darolutamide</a:t>
            </a:r>
            <a:r>
              <a:rPr lang="en-US" dirty="0"/>
              <a:t> with low baseline  PSA (&lt;4.1 ng/mL) had a lower risk of radiographic progression or death than patients with high baseline PSA</a:t>
            </a:r>
          </a:p>
          <a:p>
            <a:pPr marL="285750" indent="-285750" rtl="0"/>
            <a:endParaRPr lang="de-DE" dirty="0"/>
          </a:p>
        </p:txBody>
      </p:sp>
      <p:sp>
        <p:nvSpPr>
          <p:cNvPr id="5" name="Fußzeilenplatzhalter 4">
            <a:extLst>
              <a:ext uri="{FF2B5EF4-FFF2-40B4-BE49-F238E27FC236}">
                <a16:creationId xmlns:a16="http://schemas.microsoft.com/office/drawing/2014/main" id="{9A31BE88-59ED-11EA-65E8-A8378274CCD4}"/>
              </a:ext>
            </a:extLst>
          </p:cNvPr>
          <p:cNvSpPr>
            <a:spLocks noGrp="1"/>
          </p:cNvSpPr>
          <p:nvPr>
            <p:ph type="ftr" sz="quarter" idx="3"/>
            <p:custDataLst>
              <p:tags r:id="rId2"/>
            </p:custDataLst>
          </p:nvPr>
        </p:nvSpPr>
        <p:spPr>
          <a:xfrm>
            <a:off x="245807" y="6220869"/>
            <a:ext cx="11460058" cy="576320"/>
          </a:xfrm>
        </p:spPr>
        <p:txBody>
          <a:bodyPr rtlCol="0"/>
          <a:lstStyle/>
          <a:p>
            <a:r>
              <a:rPr lang="en-US" dirty="0"/>
              <a:t>ADT, androgen deprivation therapy; CI, confidence interval; EAU, European </a:t>
            </a:r>
            <a:r>
              <a:rPr lang="en-US" dirty="0" err="1"/>
              <a:t>Assocaiton</a:t>
            </a:r>
            <a:r>
              <a:rPr lang="en-US" dirty="0"/>
              <a:t> of Urology; HR, hazard ratio; NR, not reached; PSA, prostate-specific antigen; </a:t>
            </a:r>
            <a:r>
              <a:rPr lang="en-US" dirty="0" err="1"/>
              <a:t>rPFS</a:t>
            </a:r>
            <a:r>
              <a:rPr lang="en-US" dirty="0"/>
              <a:t>, radiographic progression-free survival.</a:t>
            </a:r>
          </a:p>
          <a:p>
            <a:endParaRPr lang="en-US" dirty="0"/>
          </a:p>
          <a:p>
            <a:r>
              <a:rPr lang="en-GB" dirty="0"/>
              <a:t>Saad F, et al. Presented at European Association of Urology; March 21–24, 2025; Madrid, Spain.</a:t>
            </a:r>
            <a:endParaRPr lang="en-US" dirty="0">
              <a:solidFill>
                <a:srgbClr val="000000">
                  <a:lumMod val="50000"/>
                  <a:lumOff val="50000"/>
                </a:srgbClr>
              </a:solidFill>
            </a:endParaRPr>
          </a:p>
        </p:txBody>
      </p:sp>
      <p:grpSp>
        <p:nvGrpSpPr>
          <p:cNvPr id="13" name="Gruppieren 12">
            <a:extLst>
              <a:ext uri="{FF2B5EF4-FFF2-40B4-BE49-F238E27FC236}">
                <a16:creationId xmlns:a16="http://schemas.microsoft.com/office/drawing/2014/main" id="{FBED72D7-E65D-8C44-032D-5BBD917C3B2A}"/>
              </a:ext>
            </a:extLst>
          </p:cNvPr>
          <p:cNvGrpSpPr/>
          <p:nvPr/>
        </p:nvGrpSpPr>
        <p:grpSpPr>
          <a:xfrm>
            <a:off x="917803" y="5353606"/>
            <a:ext cx="8103211" cy="725237"/>
            <a:chOff x="917803" y="5353606"/>
            <a:chExt cx="8103211" cy="725237"/>
          </a:xfrm>
        </p:grpSpPr>
        <p:sp>
          <p:nvSpPr>
            <p:cNvPr id="10" name="Line 30">
              <a:extLst>
                <a:ext uri="{FF2B5EF4-FFF2-40B4-BE49-F238E27FC236}">
                  <a16:creationId xmlns:a16="http://schemas.microsoft.com/office/drawing/2014/main" id="{A4ECA6E7-1B1E-18B4-512A-3BAFD2AC2889}"/>
                </a:ext>
              </a:extLst>
            </p:cNvPr>
            <p:cNvSpPr>
              <a:spLocks noChangeShapeType="1"/>
            </p:cNvSpPr>
            <p:nvPr/>
          </p:nvSpPr>
          <p:spPr bwMode="auto">
            <a:xfrm>
              <a:off x="2829014" y="5547361"/>
              <a:ext cx="619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1" name="Line 31">
              <a:extLst>
                <a:ext uri="{FF2B5EF4-FFF2-40B4-BE49-F238E27FC236}">
                  <a16:creationId xmlns:a16="http://schemas.microsoft.com/office/drawing/2014/main" id="{B1E06622-9CCF-6066-1A9B-223DE9BB188D}"/>
                </a:ext>
              </a:extLst>
            </p:cNvPr>
            <p:cNvSpPr>
              <a:spLocks noChangeShapeType="1"/>
            </p:cNvSpPr>
            <p:nvPr/>
          </p:nvSpPr>
          <p:spPr bwMode="auto">
            <a:xfrm>
              <a:off x="2829014" y="6068095"/>
              <a:ext cx="619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25" name="TextBox 75">
              <a:extLst>
                <a:ext uri="{FF2B5EF4-FFF2-40B4-BE49-F238E27FC236}">
                  <a16:creationId xmlns:a16="http://schemas.microsoft.com/office/drawing/2014/main" id="{17186448-77D5-6969-2D61-C929E90D84E2}"/>
                </a:ext>
              </a:extLst>
            </p:cNvPr>
            <p:cNvSpPr txBox="1"/>
            <p:nvPr/>
          </p:nvSpPr>
          <p:spPr>
            <a:xfrm>
              <a:off x="1924597" y="5573960"/>
              <a:ext cx="737089" cy="443317"/>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accent1"/>
                  </a:solidFill>
                  <a:effectLst/>
                  <a:uLnTx/>
                  <a:uFillTx/>
                  <a:latin typeface="Arial"/>
                  <a:cs typeface="Arial"/>
                </a:rPr>
                <a:t>Baseline PSA &lt; 4.1 ng/m </a:t>
              </a:r>
              <a:r>
                <a:rPr lang="en-us" sz="1000">
                  <a:solidFill>
                    <a:schemeClr val="accent1"/>
                  </a:solidFill>
                  <a:latin typeface="Arial"/>
                  <a:cs typeface="Arial"/>
                </a:rPr>
                <a:t>l</a:t>
              </a:r>
              <a:endParaRPr kumimoji="0" lang="de-DE" sz="1000" b="0" i="0" u="none" strike="noStrike" kern="1200" cap="none" spc="0" normalizeH="0" baseline="0" noProof="0" dirty="0">
                <a:ln>
                  <a:noFill/>
                </a:ln>
                <a:solidFill>
                  <a:schemeClr val="accent1"/>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Baseline PSA 4.1 – &lt;21.3 ng/ml</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Baseline PSA ≥ 21.3 ng/ml</a:t>
              </a:r>
            </a:p>
          </p:txBody>
        </p:sp>
        <p:sp>
          <p:nvSpPr>
            <p:cNvPr id="26" name="TextBox 58">
              <a:extLst>
                <a:ext uri="{FF2B5EF4-FFF2-40B4-BE49-F238E27FC236}">
                  <a16:creationId xmlns:a16="http://schemas.microsoft.com/office/drawing/2014/main" id="{B6A2BF31-2522-9CF5-9D5F-01D504554CAA}"/>
                </a:ext>
              </a:extLst>
            </p:cNvPr>
            <p:cNvSpPr txBox="1"/>
            <p:nvPr/>
          </p:nvSpPr>
          <p:spPr>
            <a:xfrm>
              <a:off x="917803" y="5353606"/>
              <a:ext cx="1841133" cy="172581"/>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 at risk</a:t>
              </a:r>
            </a:p>
          </p:txBody>
        </p:sp>
        <p:sp>
          <p:nvSpPr>
            <p:cNvPr id="66" name="TextBox 37">
              <a:extLst>
                <a:ext uri="{FF2B5EF4-FFF2-40B4-BE49-F238E27FC236}">
                  <a16:creationId xmlns:a16="http://schemas.microsoft.com/office/drawing/2014/main" id="{084E0D61-F247-4CC5-5730-A2FBFE448E27}"/>
                </a:ext>
              </a:extLst>
            </p:cNvPr>
            <p:cNvSpPr txBox="1"/>
            <p:nvPr/>
          </p:nvSpPr>
          <p:spPr>
            <a:xfrm>
              <a:off x="2859755"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220</a:t>
              </a:r>
            </a:p>
          </p:txBody>
        </p:sp>
        <p:sp>
          <p:nvSpPr>
            <p:cNvPr id="67" name="TextBox 38">
              <a:extLst>
                <a:ext uri="{FF2B5EF4-FFF2-40B4-BE49-F238E27FC236}">
                  <a16:creationId xmlns:a16="http://schemas.microsoft.com/office/drawing/2014/main" id="{F84BC0F1-469B-D1A5-78A2-5D03DCB87B9B}"/>
                </a:ext>
              </a:extLst>
            </p:cNvPr>
            <p:cNvSpPr txBox="1"/>
            <p:nvPr/>
          </p:nvSpPr>
          <p:spPr>
            <a:xfrm>
              <a:off x="3314464"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205</a:t>
              </a:r>
            </a:p>
          </p:txBody>
        </p:sp>
        <p:sp>
          <p:nvSpPr>
            <p:cNvPr id="68" name="TextBox 39">
              <a:extLst>
                <a:ext uri="{FF2B5EF4-FFF2-40B4-BE49-F238E27FC236}">
                  <a16:creationId xmlns:a16="http://schemas.microsoft.com/office/drawing/2014/main" id="{E40F132E-7517-1EA3-FA9A-FF49DDC852DF}"/>
                </a:ext>
              </a:extLst>
            </p:cNvPr>
            <p:cNvSpPr txBox="1"/>
            <p:nvPr/>
          </p:nvSpPr>
          <p:spPr>
            <a:xfrm>
              <a:off x="3769723"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184</a:t>
              </a:r>
            </a:p>
          </p:txBody>
        </p:sp>
        <p:sp>
          <p:nvSpPr>
            <p:cNvPr id="69" name="TextBox 40">
              <a:extLst>
                <a:ext uri="{FF2B5EF4-FFF2-40B4-BE49-F238E27FC236}">
                  <a16:creationId xmlns:a16="http://schemas.microsoft.com/office/drawing/2014/main" id="{A31BF700-81F0-B5F8-AAA5-F15A5F8B64AA}"/>
                </a:ext>
              </a:extLst>
            </p:cNvPr>
            <p:cNvSpPr txBox="1"/>
            <p:nvPr/>
          </p:nvSpPr>
          <p:spPr>
            <a:xfrm>
              <a:off x="4225008"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93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176</a:t>
              </a:r>
            </a:p>
          </p:txBody>
        </p:sp>
        <p:sp>
          <p:nvSpPr>
            <p:cNvPr id="70" name="TextBox 41">
              <a:extLst>
                <a:ext uri="{FF2B5EF4-FFF2-40B4-BE49-F238E27FC236}">
                  <a16:creationId xmlns:a16="http://schemas.microsoft.com/office/drawing/2014/main" id="{D502BC7C-93AD-185F-CFAB-FE741A29B12E}"/>
                </a:ext>
              </a:extLst>
            </p:cNvPr>
            <p:cNvSpPr txBox="1"/>
            <p:nvPr/>
          </p:nvSpPr>
          <p:spPr>
            <a:xfrm>
              <a:off x="4682794"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157</a:t>
              </a:r>
            </a:p>
          </p:txBody>
        </p:sp>
        <p:sp>
          <p:nvSpPr>
            <p:cNvPr id="71" name="TextBox 42">
              <a:extLst>
                <a:ext uri="{FF2B5EF4-FFF2-40B4-BE49-F238E27FC236}">
                  <a16:creationId xmlns:a16="http://schemas.microsoft.com/office/drawing/2014/main" id="{EC82D7D5-B08F-9378-7BAD-20893AA5C4CD}"/>
                </a:ext>
              </a:extLst>
            </p:cNvPr>
            <p:cNvSpPr txBox="1"/>
            <p:nvPr/>
          </p:nvSpPr>
          <p:spPr>
            <a:xfrm>
              <a:off x="5113909"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144</a:t>
              </a:r>
            </a:p>
          </p:txBody>
        </p:sp>
        <p:sp>
          <p:nvSpPr>
            <p:cNvPr id="72" name="TextBox 43">
              <a:extLst>
                <a:ext uri="{FF2B5EF4-FFF2-40B4-BE49-F238E27FC236}">
                  <a16:creationId xmlns:a16="http://schemas.microsoft.com/office/drawing/2014/main" id="{7996E4EE-A8C8-E482-823C-1CEF07D777B5}"/>
                </a:ext>
              </a:extLst>
            </p:cNvPr>
            <p:cNvSpPr txBox="1"/>
            <p:nvPr/>
          </p:nvSpPr>
          <p:spPr>
            <a:xfrm>
              <a:off x="5579544"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129</a:t>
              </a:r>
            </a:p>
          </p:txBody>
        </p:sp>
        <p:sp>
          <p:nvSpPr>
            <p:cNvPr id="73" name="TextBox 44">
              <a:extLst>
                <a:ext uri="{FF2B5EF4-FFF2-40B4-BE49-F238E27FC236}">
                  <a16:creationId xmlns:a16="http://schemas.microsoft.com/office/drawing/2014/main" id="{6D1C58D5-718A-E2E4-6453-964D3BFA2E93}"/>
                </a:ext>
              </a:extLst>
            </p:cNvPr>
            <p:cNvSpPr txBox="1"/>
            <p:nvPr/>
          </p:nvSpPr>
          <p:spPr>
            <a:xfrm>
              <a:off x="6023071" y="5544475"/>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119</a:t>
              </a:r>
            </a:p>
          </p:txBody>
        </p:sp>
        <p:sp>
          <p:nvSpPr>
            <p:cNvPr id="74" name="TextBox 45">
              <a:extLst>
                <a:ext uri="{FF2B5EF4-FFF2-40B4-BE49-F238E27FC236}">
                  <a16:creationId xmlns:a16="http://schemas.microsoft.com/office/drawing/2014/main" id="{458A4131-1998-A2C1-2A59-C36227E96E23}"/>
                </a:ext>
              </a:extLst>
            </p:cNvPr>
            <p:cNvSpPr txBox="1"/>
            <p:nvPr/>
          </p:nvSpPr>
          <p:spPr>
            <a:xfrm>
              <a:off x="6490135" y="5544475"/>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87</a:t>
              </a:r>
            </a:p>
          </p:txBody>
        </p:sp>
        <p:sp>
          <p:nvSpPr>
            <p:cNvPr id="75" name="TextBox 46">
              <a:extLst>
                <a:ext uri="{FF2B5EF4-FFF2-40B4-BE49-F238E27FC236}">
                  <a16:creationId xmlns:a16="http://schemas.microsoft.com/office/drawing/2014/main" id="{1FB1AC37-8948-B494-84F6-3DC2B3B8398F}"/>
                </a:ext>
              </a:extLst>
            </p:cNvPr>
            <p:cNvSpPr txBox="1"/>
            <p:nvPr/>
          </p:nvSpPr>
          <p:spPr>
            <a:xfrm>
              <a:off x="6948980" y="5544475"/>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53</a:t>
              </a:r>
            </a:p>
          </p:txBody>
        </p:sp>
        <p:sp>
          <p:nvSpPr>
            <p:cNvPr id="76" name="TextBox 47">
              <a:extLst>
                <a:ext uri="{FF2B5EF4-FFF2-40B4-BE49-F238E27FC236}">
                  <a16:creationId xmlns:a16="http://schemas.microsoft.com/office/drawing/2014/main" id="{7C906DD9-DC38-07D6-AB90-45BD73301C0C}"/>
                </a:ext>
              </a:extLst>
            </p:cNvPr>
            <p:cNvSpPr txBox="1"/>
            <p:nvPr/>
          </p:nvSpPr>
          <p:spPr>
            <a:xfrm>
              <a:off x="7403185" y="5544475"/>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24</a:t>
              </a:r>
            </a:p>
          </p:txBody>
        </p:sp>
        <p:sp>
          <p:nvSpPr>
            <p:cNvPr id="77" name="TextBox 48">
              <a:extLst>
                <a:ext uri="{FF2B5EF4-FFF2-40B4-BE49-F238E27FC236}">
                  <a16:creationId xmlns:a16="http://schemas.microsoft.com/office/drawing/2014/main" id="{FB6AE116-D522-F228-75C7-30FD4A325C85}"/>
                </a:ext>
              </a:extLst>
            </p:cNvPr>
            <p:cNvSpPr txBox="1"/>
            <p:nvPr/>
          </p:nvSpPr>
          <p:spPr>
            <a:xfrm>
              <a:off x="7896657" y="5544475"/>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4</a:t>
              </a:r>
            </a:p>
          </p:txBody>
        </p:sp>
        <p:sp>
          <p:nvSpPr>
            <p:cNvPr id="78" name="TextBox 49">
              <a:extLst>
                <a:ext uri="{FF2B5EF4-FFF2-40B4-BE49-F238E27FC236}">
                  <a16:creationId xmlns:a16="http://schemas.microsoft.com/office/drawing/2014/main" id="{3B36BF30-9997-F507-CC60-02DAF5F0C09D}"/>
                </a:ext>
              </a:extLst>
            </p:cNvPr>
            <p:cNvSpPr txBox="1"/>
            <p:nvPr/>
          </p:nvSpPr>
          <p:spPr>
            <a:xfrm>
              <a:off x="8341080" y="5544475"/>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a:t>
              </a:r>
            </a:p>
          </p:txBody>
        </p:sp>
        <p:sp>
          <p:nvSpPr>
            <p:cNvPr id="79" name="TextBox 50">
              <a:extLst>
                <a:ext uri="{FF2B5EF4-FFF2-40B4-BE49-F238E27FC236}">
                  <a16:creationId xmlns:a16="http://schemas.microsoft.com/office/drawing/2014/main" id="{B88363EE-BAD7-7566-263A-2914A29B6DB0}"/>
                </a:ext>
              </a:extLst>
            </p:cNvPr>
            <p:cNvSpPr txBox="1"/>
            <p:nvPr/>
          </p:nvSpPr>
          <p:spPr>
            <a:xfrm>
              <a:off x="8797640" y="5544475"/>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0</a:t>
              </a:r>
            </a:p>
          </p:txBody>
        </p:sp>
      </p:grpSp>
      <p:grpSp>
        <p:nvGrpSpPr>
          <p:cNvPr id="85" name="Group 71">
            <a:extLst>
              <a:ext uri="{FF2B5EF4-FFF2-40B4-BE49-F238E27FC236}">
                <a16:creationId xmlns:a16="http://schemas.microsoft.com/office/drawing/2014/main" id="{A681E9F9-E247-B1D8-D3D2-DD4FAA1211F2}"/>
              </a:ext>
            </a:extLst>
          </p:cNvPr>
          <p:cNvGrpSpPr/>
          <p:nvPr/>
        </p:nvGrpSpPr>
        <p:grpSpPr>
          <a:xfrm>
            <a:off x="9021014" y="4184892"/>
            <a:ext cx="2704886" cy="646331"/>
            <a:chOff x="3908110" y="3464449"/>
            <a:chExt cx="2704886" cy="646331"/>
          </a:xfrm>
        </p:grpSpPr>
        <p:sp>
          <p:nvSpPr>
            <p:cNvPr id="86" name="Freeform: Shape 66">
              <a:extLst>
                <a:ext uri="{FF2B5EF4-FFF2-40B4-BE49-F238E27FC236}">
                  <a16:creationId xmlns:a16="http://schemas.microsoft.com/office/drawing/2014/main" id="{6F70C827-F6F6-5C98-32CE-790324AC133F}"/>
                </a:ext>
              </a:extLst>
            </p:cNvPr>
            <p:cNvSpPr/>
            <p:nvPr/>
          </p:nvSpPr>
          <p:spPr>
            <a:xfrm>
              <a:off x="3908110" y="3619929"/>
              <a:ext cx="216000" cy="9525"/>
            </a:xfrm>
            <a:custGeom>
              <a:avLst/>
              <a:gdLst>
                <a:gd name="connsiteX0" fmla="*/ 0 w 147542"/>
                <a:gd name="connsiteY0" fmla="*/ 0 h 9525"/>
                <a:gd name="connsiteX1" fmla="*/ 147542 w 147542"/>
                <a:gd name="connsiteY1" fmla="*/ 0 h 9525"/>
              </a:gdLst>
              <a:ahLst/>
              <a:cxnLst>
                <a:cxn ang="0">
                  <a:pos x="connsiteX0" y="connsiteY0"/>
                </a:cxn>
                <a:cxn ang="0">
                  <a:pos x="connsiteX1" y="connsiteY1"/>
                </a:cxn>
              </a:cxnLst>
              <a:rect l="l" t="t" r="r" b="b"/>
              <a:pathLst>
                <a:path w="147542" h="9525">
                  <a:moveTo>
                    <a:pt x="0" y="0"/>
                  </a:moveTo>
                  <a:lnTo>
                    <a:pt x="147542" y="0"/>
                  </a:lnTo>
                </a:path>
              </a:pathLst>
            </a:custGeom>
            <a:ln w="19050" cap="sq">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87" name="Freeform: Shape 67">
              <a:extLst>
                <a:ext uri="{FF2B5EF4-FFF2-40B4-BE49-F238E27FC236}">
                  <a16:creationId xmlns:a16="http://schemas.microsoft.com/office/drawing/2014/main" id="{9C8D1E6C-98FA-77D2-81EB-AEF8FF3DABCB}"/>
                </a:ext>
              </a:extLst>
            </p:cNvPr>
            <p:cNvSpPr/>
            <p:nvPr/>
          </p:nvSpPr>
          <p:spPr>
            <a:xfrm>
              <a:off x="3908110" y="3805125"/>
              <a:ext cx="216000" cy="9525"/>
            </a:xfrm>
            <a:custGeom>
              <a:avLst/>
              <a:gdLst>
                <a:gd name="connsiteX0" fmla="*/ 0 w 168878"/>
                <a:gd name="connsiteY0" fmla="*/ 0 h 9525"/>
                <a:gd name="connsiteX1" fmla="*/ 168878 w 168878"/>
                <a:gd name="connsiteY1" fmla="*/ 0 h 9525"/>
              </a:gdLst>
              <a:ahLst/>
              <a:cxnLst>
                <a:cxn ang="0">
                  <a:pos x="connsiteX0" y="connsiteY0"/>
                </a:cxn>
                <a:cxn ang="0">
                  <a:pos x="connsiteX1" y="connsiteY1"/>
                </a:cxn>
              </a:cxnLst>
              <a:rect l="l" t="t" r="r" b="b"/>
              <a:pathLst>
                <a:path w="168878" h="9525">
                  <a:moveTo>
                    <a:pt x="0" y="0"/>
                  </a:moveTo>
                  <a:lnTo>
                    <a:pt x="168878" y="0"/>
                  </a:lnTo>
                </a:path>
              </a:pathLst>
            </a:custGeom>
            <a:ln w="19050" cap="sq">
              <a:solidFill>
                <a:srgbClr val="4DA1D7"/>
              </a:solid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88" name="Freeform: Shape 68">
              <a:extLst>
                <a:ext uri="{FF2B5EF4-FFF2-40B4-BE49-F238E27FC236}">
                  <a16:creationId xmlns:a16="http://schemas.microsoft.com/office/drawing/2014/main" id="{D3A5CD39-EA9E-B6E7-1611-6D9753924025}"/>
                </a:ext>
              </a:extLst>
            </p:cNvPr>
            <p:cNvSpPr/>
            <p:nvPr/>
          </p:nvSpPr>
          <p:spPr>
            <a:xfrm>
              <a:off x="3908110" y="3990322"/>
              <a:ext cx="216000" cy="9525"/>
            </a:xfrm>
            <a:custGeom>
              <a:avLst/>
              <a:gdLst>
                <a:gd name="connsiteX0" fmla="*/ 0 w 168878"/>
                <a:gd name="connsiteY0" fmla="*/ 0 h 9525"/>
                <a:gd name="connsiteX1" fmla="*/ 168878 w 168878"/>
                <a:gd name="connsiteY1" fmla="*/ 0 h 9525"/>
              </a:gdLst>
              <a:ahLst/>
              <a:cxnLst>
                <a:cxn ang="0">
                  <a:pos x="connsiteX0" y="connsiteY0"/>
                </a:cxn>
                <a:cxn ang="0">
                  <a:pos x="connsiteX1" y="connsiteY1"/>
                </a:cxn>
              </a:cxnLst>
              <a:rect l="l" t="t" r="r" b="b"/>
              <a:pathLst>
                <a:path w="168878" h="9525">
                  <a:moveTo>
                    <a:pt x="0" y="0"/>
                  </a:moveTo>
                  <a:lnTo>
                    <a:pt x="168878" y="0"/>
                  </a:lnTo>
                </a:path>
              </a:pathLst>
            </a:custGeom>
            <a:ln w="19050" cap="sq">
              <a:solidFill>
                <a:srgbClr val="3C7F99"/>
              </a:solidFill>
              <a:prstDash val="sys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89" name="TextBox 69">
              <a:extLst>
                <a:ext uri="{FF2B5EF4-FFF2-40B4-BE49-F238E27FC236}">
                  <a16:creationId xmlns:a16="http://schemas.microsoft.com/office/drawing/2014/main" id="{5F478359-EBFE-1231-F54E-73B298DCD1E2}"/>
                </a:ext>
              </a:extLst>
            </p:cNvPr>
            <p:cNvSpPr txBox="1"/>
            <p:nvPr/>
          </p:nvSpPr>
          <p:spPr>
            <a:xfrm>
              <a:off x="4120904" y="3464449"/>
              <a:ext cx="2492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1"/>
                  </a:solidFill>
                  <a:effectLst/>
                  <a:uLnTx/>
                  <a:uFillTx/>
                  <a:cs typeface="Arial"/>
                </a:rPr>
                <a:t>Baseline PSA &lt; 4.1 ng/ml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rgbClr val="4DA1D7"/>
                  </a:solidFill>
                  <a:effectLst/>
                  <a:uLnTx/>
                  <a:uFillTx/>
                  <a:cs typeface="Arial"/>
                </a:rPr>
                <a:t>Baseline PSA 4.1 – &lt;21.3 ng/ml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rgbClr val="3C7F99"/>
                  </a:solidFill>
                  <a:effectLst/>
                  <a:uLnTx/>
                  <a:uFillTx/>
                  <a:cs typeface="Arial"/>
                </a:rPr>
                <a:t>Baseline PSA ≥ 21.3 ng/ml</a:t>
              </a:r>
              <a:endParaRPr kumimoji="0" lang="en-GB" sz="1200" b="1" i="0" u="none" strike="noStrike" kern="1200" cap="none" spc="0" normalizeH="0" baseline="0" noProof="0" dirty="0">
                <a:ln>
                  <a:noFill/>
                </a:ln>
                <a:solidFill>
                  <a:srgbClr val="3C7F99"/>
                </a:solidFill>
                <a:effectLst/>
                <a:uLnTx/>
                <a:uFillTx/>
                <a:cs typeface="Arial"/>
              </a:endParaRPr>
            </a:p>
          </p:txBody>
        </p:sp>
      </p:grpSp>
      <p:grpSp>
        <p:nvGrpSpPr>
          <p:cNvPr id="7" name="Gruppieren 6">
            <a:extLst>
              <a:ext uri="{FF2B5EF4-FFF2-40B4-BE49-F238E27FC236}">
                <a16:creationId xmlns:a16="http://schemas.microsoft.com/office/drawing/2014/main" id="{DD456C1F-10D3-54BD-46EF-06E961713C11}"/>
              </a:ext>
            </a:extLst>
          </p:cNvPr>
          <p:cNvGrpSpPr/>
          <p:nvPr/>
        </p:nvGrpSpPr>
        <p:grpSpPr>
          <a:xfrm>
            <a:off x="2214953" y="1904741"/>
            <a:ext cx="7094441" cy="3901552"/>
            <a:chOff x="2214953" y="1904741"/>
            <a:chExt cx="7094441" cy="3901552"/>
          </a:xfrm>
        </p:grpSpPr>
        <p:pic>
          <p:nvPicPr>
            <p:cNvPr id="92" name="Grafik 91" descr="Ein Bild, das Screenshot, Reihe enthält.&#10;&#10;KI-generierte Inhalte können fehlerhaft sein.">
              <a:extLst>
                <a:ext uri="{FF2B5EF4-FFF2-40B4-BE49-F238E27FC236}">
                  <a16:creationId xmlns:a16="http://schemas.microsoft.com/office/drawing/2014/main" id="{C7488580-2ED0-E2D1-E287-9F97C39E7F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3302" y="1904741"/>
              <a:ext cx="6936092" cy="3901552"/>
            </a:xfrm>
            <a:prstGeom prst="rect">
              <a:avLst/>
            </a:prstGeom>
          </p:spPr>
        </p:pic>
        <p:sp>
          <p:nvSpPr>
            <p:cNvPr id="8" name="TextBox 57">
              <a:extLst>
                <a:ext uri="{FF2B5EF4-FFF2-40B4-BE49-F238E27FC236}">
                  <a16:creationId xmlns:a16="http://schemas.microsoft.com/office/drawing/2014/main" id="{7F157F51-AA5F-BAA1-8FB0-B750A4AD983A}"/>
                </a:ext>
              </a:extLst>
            </p:cNvPr>
            <p:cNvSpPr txBox="1"/>
            <p:nvPr/>
          </p:nvSpPr>
          <p:spPr>
            <a:xfrm rot="16200000">
              <a:off x="694233" y="3535799"/>
              <a:ext cx="3245920" cy="204479"/>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Probability of rPFS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9" name="TextBox 89">
              <a:extLst>
                <a:ext uri="{FF2B5EF4-FFF2-40B4-BE49-F238E27FC236}">
                  <a16:creationId xmlns:a16="http://schemas.microsoft.com/office/drawing/2014/main" id="{1DC5D5E3-9B7A-E8B0-CC01-60F4FF985DC0}"/>
                </a:ext>
              </a:extLst>
            </p:cNvPr>
            <p:cNvSpPr txBox="1"/>
            <p:nvPr/>
          </p:nvSpPr>
          <p:spPr>
            <a:xfrm>
              <a:off x="3594327" y="5249337"/>
              <a:ext cx="4263224" cy="144460"/>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28" name="TextBox 180">
              <a:extLst>
                <a:ext uri="{FF2B5EF4-FFF2-40B4-BE49-F238E27FC236}">
                  <a16:creationId xmlns:a16="http://schemas.microsoft.com/office/drawing/2014/main" id="{8F04F7B2-870E-14E8-EB61-B9E1AA492108}"/>
                </a:ext>
              </a:extLst>
            </p:cNvPr>
            <p:cNvSpPr txBox="1">
              <a:spLocks noChangeArrowheads="1"/>
            </p:cNvSpPr>
            <p:nvPr/>
          </p:nvSpPr>
          <p:spPr bwMode="auto">
            <a:xfrm flipH="1">
              <a:off x="6864405" y="3746443"/>
              <a:ext cx="1689227" cy="257369"/>
            </a:xfrm>
            <a:prstGeom prst="rect">
              <a:avLst/>
            </a:prstGeom>
            <a:solidFill>
              <a:schemeClr val="bg1"/>
            </a:solidFill>
            <a:ln w="12700">
              <a:solidFill>
                <a:srgbClr val="3C7F99"/>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3C7F99"/>
                  </a:solidFill>
                  <a:effectLst/>
                  <a:uLnTx/>
                  <a:uFillTx/>
                  <a:latin typeface="Arial" pitchFamily="34" charset="0"/>
                </a:rPr>
                <a:t>31 months (28–NR)</a:t>
              </a:r>
            </a:p>
          </p:txBody>
        </p:sp>
        <p:sp>
          <p:nvSpPr>
            <p:cNvPr id="29" name="TextBox 180">
              <a:extLst>
                <a:ext uri="{FF2B5EF4-FFF2-40B4-BE49-F238E27FC236}">
                  <a16:creationId xmlns:a16="http://schemas.microsoft.com/office/drawing/2014/main" id="{9B68EB78-6F61-0CE1-581A-DE4365D6A0AB}"/>
                </a:ext>
              </a:extLst>
            </p:cNvPr>
            <p:cNvSpPr txBox="1">
              <a:spLocks noChangeArrowheads="1"/>
            </p:cNvSpPr>
            <p:nvPr/>
          </p:nvSpPr>
          <p:spPr bwMode="auto">
            <a:xfrm flipH="1">
              <a:off x="3023081" y="4460860"/>
              <a:ext cx="3467053"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&lt;4.1 vs. ≥ 21.3: HR 0.63 (95% CI 0.39–1.02)</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4.1 – &lt; 21.3 vs. ≥ 21.3: HR 1.17 (95% CI 0.77–1.76)</a:t>
              </a:r>
            </a:p>
          </p:txBody>
        </p:sp>
        <p:sp>
          <p:nvSpPr>
            <p:cNvPr id="90" name="TextBox 58">
              <a:extLst>
                <a:ext uri="{FF2B5EF4-FFF2-40B4-BE49-F238E27FC236}">
                  <a16:creationId xmlns:a16="http://schemas.microsoft.com/office/drawing/2014/main" id="{3DF38B4D-F501-8544-9718-91F10EEE1937}"/>
                </a:ext>
              </a:extLst>
            </p:cNvPr>
            <p:cNvSpPr txBox="1"/>
            <p:nvPr/>
          </p:nvSpPr>
          <p:spPr>
            <a:xfrm>
              <a:off x="5476306" y="2075834"/>
              <a:ext cx="481468" cy="288147"/>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u="none" strike="noStrike" kern="1200" cap="none" spc="0" normalizeH="0" noProof="0">
                  <a:ln>
                    <a:noFill/>
                  </a:ln>
                  <a:effectLst/>
                  <a:uLnTx/>
                  <a:uFillTx/>
                  <a:latin typeface="Arial"/>
                  <a:cs typeface="Arial"/>
                </a:rPr>
                <a:t>rPFS</a:t>
              </a:r>
              <a:endParaRPr kumimoji="0" lang="en-GB" sz="1400" i="0" u="none" strike="noStrike" kern="1200" cap="none" spc="0" normalizeH="0" baseline="0" noProof="0">
                <a:ln>
                  <a:noFill/>
                </a:ln>
                <a:effectLst/>
                <a:uLnTx/>
                <a:uFillTx/>
                <a:latin typeface="Arial"/>
                <a:cs typeface="Arial"/>
              </a:endParaRPr>
            </a:p>
          </p:txBody>
        </p:sp>
      </p:grpSp>
      <p:sp>
        <p:nvSpPr>
          <p:cNvPr id="12" name="Freihandform: Form 11">
            <a:extLst>
              <a:ext uri="{FF2B5EF4-FFF2-40B4-BE49-F238E27FC236}">
                <a16:creationId xmlns:a16="http://schemas.microsoft.com/office/drawing/2014/main" id="{0BED8F9B-D1F4-2CB7-9CE5-0FB2A74234BC}"/>
              </a:ext>
            </a:extLst>
          </p:cNvPr>
          <p:cNvSpPr/>
          <p:nvPr>
            <p:custDataLst>
              <p:tags r:id="rId3"/>
            </p:custDataLst>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972046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067E-7E9C-3769-E228-A087E40459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AC6305-DAA2-3513-C762-6E7DCA395155}"/>
              </a:ext>
            </a:extLst>
          </p:cNvPr>
          <p:cNvSpPr>
            <a:spLocks noGrp="1"/>
          </p:cNvSpPr>
          <p:nvPr>
            <p:ph type="title"/>
          </p:nvPr>
        </p:nvSpPr>
        <p:spPr/>
        <p:txBody>
          <a:bodyPr/>
          <a:lstStyle/>
          <a:p>
            <a:r>
              <a:rPr lang="en-GB" dirty="0"/>
              <a:t>ARANOTE: Association of Undetectable PSA (&lt;0.2 ng/mL) and Risk of Radiographic Progression or Death</a:t>
            </a:r>
            <a:endParaRPr lang="en-US" dirty="0"/>
          </a:p>
        </p:txBody>
      </p:sp>
      <p:sp>
        <p:nvSpPr>
          <p:cNvPr id="4" name="Footer Placeholder 3">
            <a:extLst>
              <a:ext uri="{FF2B5EF4-FFF2-40B4-BE49-F238E27FC236}">
                <a16:creationId xmlns:a16="http://schemas.microsoft.com/office/drawing/2014/main" id="{F66392B2-1837-0675-6129-56B298EA4553}"/>
              </a:ext>
            </a:extLst>
          </p:cNvPr>
          <p:cNvSpPr>
            <a:spLocks noGrp="1"/>
          </p:cNvSpPr>
          <p:nvPr>
            <p:ph type="ftr" sz="quarter" idx="3"/>
          </p:nvPr>
        </p:nvSpPr>
        <p:spPr/>
        <p:txBody>
          <a:bodyPr/>
          <a:lstStyle/>
          <a:p>
            <a:r>
              <a:rPr lang="en-US" dirty="0"/>
              <a:t>CI, confidence interval; EAU, European Association of </a:t>
            </a:r>
            <a:r>
              <a:rPr lang="en-US" dirty="0" err="1"/>
              <a:t>Urorology</a:t>
            </a:r>
            <a:r>
              <a:rPr lang="en-US" dirty="0"/>
              <a:t>; HR, hazard ratio; NR, not reached; PSA, prostate-specific antigen; </a:t>
            </a:r>
            <a:r>
              <a:rPr lang="en-US" dirty="0" err="1"/>
              <a:t>rPFS</a:t>
            </a:r>
            <a:r>
              <a:rPr lang="en-US" dirty="0"/>
              <a:t>, radiographic progression-free survival.</a:t>
            </a:r>
          </a:p>
          <a:p>
            <a:endParaRPr lang="en-US" dirty="0"/>
          </a:p>
          <a:p>
            <a:r>
              <a:rPr lang="en-GB" sz="900" dirty="0"/>
              <a:t>Saad F, et al. Presented at European Association of Urology; March 21–24, 2025; Madrid, Spain.</a:t>
            </a:r>
            <a:endParaRPr lang="en-GB" sz="900" dirty="0">
              <a:solidFill>
                <a:schemeClr val="tx1"/>
              </a:solidFill>
            </a:endParaRPr>
          </a:p>
        </p:txBody>
      </p:sp>
      <p:graphicFrame>
        <p:nvGraphicFramePr>
          <p:cNvPr id="88" name="Chart 4">
            <a:extLst>
              <a:ext uri="{FF2B5EF4-FFF2-40B4-BE49-F238E27FC236}">
                <a16:creationId xmlns:a16="http://schemas.microsoft.com/office/drawing/2014/main" id="{404D5E5F-2B68-AFD2-4622-DF74400EA5F6}"/>
              </a:ext>
            </a:extLst>
          </p:cNvPr>
          <p:cNvGraphicFramePr/>
          <p:nvPr/>
        </p:nvGraphicFramePr>
        <p:xfrm>
          <a:off x="348162" y="2323100"/>
          <a:ext cx="5171773" cy="2855961"/>
        </p:xfrm>
        <a:graphic>
          <a:graphicData uri="http://schemas.openxmlformats.org/drawingml/2006/chart">
            <c:chart xmlns:c="http://schemas.openxmlformats.org/drawingml/2006/chart" xmlns:r="http://schemas.openxmlformats.org/officeDocument/2006/relationships" r:id="rId3"/>
          </a:graphicData>
        </a:graphic>
      </p:graphicFrame>
      <p:pic>
        <p:nvPicPr>
          <p:cNvPr id="89" name="Grafik 112" descr="Ein Bild, das Screenshot, Text, Reihe enthält.&#10;&#10;KI-generierte Inhalte können fehlerhaft sein.">
            <a:extLst>
              <a:ext uri="{FF2B5EF4-FFF2-40B4-BE49-F238E27FC236}">
                <a16:creationId xmlns:a16="http://schemas.microsoft.com/office/drawing/2014/main" id="{81C4F0D8-F600-3F4B-30B9-D145C5339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267" y="2154561"/>
            <a:ext cx="5760000" cy="3240000"/>
          </a:xfrm>
          <a:prstGeom prst="rect">
            <a:avLst/>
          </a:prstGeom>
        </p:spPr>
      </p:pic>
      <p:sp>
        <p:nvSpPr>
          <p:cNvPr id="90" name="TextBox 6">
            <a:extLst>
              <a:ext uri="{FF2B5EF4-FFF2-40B4-BE49-F238E27FC236}">
                <a16:creationId xmlns:a16="http://schemas.microsoft.com/office/drawing/2014/main" id="{5E5F9091-00EE-AE39-BC84-032B1BA9C2BB}"/>
              </a:ext>
            </a:extLst>
          </p:cNvPr>
          <p:cNvSpPr txBox="1"/>
          <p:nvPr/>
        </p:nvSpPr>
        <p:spPr bwMode="gray">
          <a:xfrm>
            <a:off x="1038638" y="1431283"/>
            <a:ext cx="4368449" cy="646331"/>
          </a:xfrm>
          <a:prstGeom prst="rect">
            <a:avLst/>
          </a:prstGeom>
          <a:noFill/>
        </p:spPr>
        <p:txBody>
          <a:bodyPr wrap="square" lIns="0" tIns="0" rIns="0" bIns="0" rtlCol="0">
            <a:spAutoFit/>
          </a:bodyPr>
          <a:lstStyle>
            <a:defPPr>
              <a:defRPr lang="en-US"/>
            </a:defPPr>
            <a:lvl1pPr marL="0" algn="l" defTabSz="914400" rtl="0" eaLnBrk="1" latinLnBrk="0" hangingPunct="1">
              <a:buFontTx/>
              <a:buBlip>
                <a:blip r:embed="rId5"/>
              </a:buBlip>
              <a:defRPr sz="1800" kern="1200">
                <a:solidFill>
                  <a:schemeClr val="tx1"/>
                </a:solidFill>
                <a:latin typeface="+mn-lt"/>
                <a:ea typeface="+mn-ea"/>
                <a:cs typeface="+mn-cs"/>
              </a:defRPr>
            </a:lvl1pPr>
            <a:lvl2pPr marL="457200" algn="l" defTabSz="914400" rtl="0" eaLnBrk="1" latinLnBrk="0" hangingPunct="1">
              <a:buFontTx/>
              <a:buBlip>
                <a:blip r:embed="rId5"/>
              </a:buBlip>
              <a:defRPr sz="1800" kern="1200">
                <a:solidFill>
                  <a:schemeClr val="tx1"/>
                </a:solidFill>
                <a:latin typeface="+mn-lt"/>
                <a:ea typeface="+mn-ea"/>
                <a:cs typeface="+mn-cs"/>
              </a:defRPr>
            </a:lvl2pPr>
            <a:lvl3pPr marL="914400" algn="l" defTabSz="914400" rtl="0" eaLnBrk="1" latinLnBrk="0" hangingPunct="1">
              <a:buFontTx/>
              <a:buBlip>
                <a:blip r:embed="rId6"/>
              </a:buBlip>
              <a:defRPr sz="1800" kern="1200">
                <a:solidFill>
                  <a:schemeClr val="tx1"/>
                </a:solidFill>
                <a:latin typeface="+mn-lt"/>
                <a:ea typeface="+mn-ea"/>
                <a:cs typeface="+mn-cs"/>
              </a:defRPr>
            </a:lvl3pPr>
            <a:lvl4pPr marL="1371600" algn="l" defTabSz="914400" rtl="0" eaLnBrk="1" latinLnBrk="0" hangingPunct="1">
              <a:buFontTx/>
              <a:buBlip>
                <a:blip r:embed="rId7"/>
              </a:buBlip>
              <a:defRPr sz="1800" kern="1200">
                <a:solidFill>
                  <a:schemeClr val="tx1"/>
                </a:solidFill>
                <a:latin typeface="+mn-lt"/>
                <a:ea typeface="+mn-ea"/>
                <a:cs typeface="+mn-cs"/>
              </a:defRPr>
            </a:lvl4pPr>
            <a:lvl5pPr marL="1828800" algn="l" defTabSz="914400" rtl="0" eaLnBrk="1" latinLnBrk="0" hangingPunct="1">
              <a:buFontTx/>
              <a:buBlip>
                <a:blip r:embed="rId8"/>
              </a:buBlip>
              <a:defRPr sz="1800" kern="1200">
                <a:solidFill>
                  <a:schemeClr val="tx1"/>
                </a:solidFill>
                <a:latin typeface="+mn-lt"/>
                <a:ea typeface="+mn-ea"/>
                <a:cs typeface="+mn-cs"/>
              </a:defRPr>
            </a:lvl5pPr>
            <a:lvl6pPr marL="2286000" algn="l" defTabSz="914400" rtl="0" eaLnBrk="1" latinLnBrk="0" hangingPunct="1">
              <a:buFontTx/>
              <a:buBlip>
                <a:blip r:embed="rId8"/>
              </a:buBlip>
              <a:defRPr sz="1800" kern="1200">
                <a:solidFill>
                  <a:schemeClr val="tx1"/>
                </a:solidFill>
                <a:latin typeface="+mn-lt"/>
                <a:ea typeface="+mn-ea"/>
                <a:cs typeface="+mn-cs"/>
              </a:defRPr>
            </a:lvl6pPr>
            <a:lvl7pPr marL="2743200" algn="l" defTabSz="914400" rtl="0" eaLnBrk="1" latinLnBrk="0" hangingPunct="1">
              <a:buFontTx/>
              <a:buBlip>
                <a:blip r:embed="rId8"/>
              </a:buBlip>
              <a:defRPr sz="1800" kern="1200">
                <a:solidFill>
                  <a:schemeClr val="tx1"/>
                </a:solidFill>
                <a:latin typeface="+mn-lt"/>
                <a:ea typeface="+mn-ea"/>
                <a:cs typeface="+mn-cs"/>
              </a:defRPr>
            </a:lvl7pPr>
            <a:lvl8pPr marL="3200400" algn="l" defTabSz="914400" rtl="0" eaLnBrk="1" latinLnBrk="0" hangingPunct="1">
              <a:buFontTx/>
              <a:buBlip>
                <a:blip r:embed="rId8"/>
              </a:buBlip>
              <a:defRPr sz="1800" kern="1200">
                <a:solidFill>
                  <a:schemeClr val="tx1"/>
                </a:solidFill>
                <a:latin typeface="+mn-lt"/>
                <a:ea typeface="+mn-ea"/>
                <a:cs typeface="+mn-cs"/>
              </a:defRPr>
            </a:lvl8pPr>
            <a:lvl9pPr marL="3657600" algn="l" defTabSz="914400" rtl="0" eaLnBrk="1" latinLnBrk="0" hangingPunct="1">
              <a:buFontTx/>
              <a:buBlip>
                <a:blip r:embed="rId8"/>
              </a:buBlip>
              <a:defRPr sz="1800" kern="1200">
                <a:solidFill>
                  <a:schemeClr val="tx1"/>
                </a:solidFill>
                <a:latin typeface="+mn-lt"/>
                <a:ea typeface="+mn-ea"/>
                <a:cs typeface="+mn-cs"/>
              </a:defRPr>
            </a:lvl9pPr>
          </a:lstStyle>
          <a:p>
            <a:pPr marL="285750" lvl="0" indent="-285750" algn="ctr">
              <a:defRPr/>
            </a:pPr>
            <a:r>
              <a:rPr lang="en-US" sz="1400" dirty="0" err="1">
                <a:solidFill>
                  <a:srgbClr val="10384F"/>
                </a:solidFill>
              </a:rPr>
              <a:t>Darolutamide</a:t>
            </a:r>
            <a:r>
              <a:rPr lang="en-US" sz="1400" dirty="0">
                <a:solidFill>
                  <a:srgbClr val="10384F"/>
                </a:solidFill>
              </a:rPr>
              <a:t> achieved a deep PSA response: 3 times as many patients with undetectable PSA </a:t>
            </a:r>
            <a:r>
              <a:rPr kumimoji="0" lang="de-DE" sz="1400" b="0" i="0" u="none" strike="noStrike" kern="1200" cap="none" spc="0" normalizeH="0" baseline="0" noProof="0" dirty="0">
                <a:ln>
                  <a:noFill/>
                </a:ln>
                <a:solidFill>
                  <a:srgbClr val="10384F"/>
                </a:solidFill>
                <a:effectLst/>
                <a:uLnTx/>
                <a:uFillTx/>
                <a:latin typeface="Arial"/>
                <a:cs typeface="Arial"/>
              </a:rPr>
              <a:t>(&lt; 0,2 ng/ml) </a:t>
            </a:r>
            <a:r>
              <a:rPr lang="en-US" sz="1400" dirty="0">
                <a:solidFill>
                  <a:srgbClr val="10384F"/>
                </a:solidFill>
              </a:rPr>
              <a:t>at any time vs. ADT</a:t>
            </a:r>
            <a:endParaRPr kumimoji="0" lang="de-DE" sz="1400" b="0" i="0" u="none" strike="noStrike" kern="1200" cap="none" spc="0" normalizeH="0" baseline="0" noProof="0" dirty="0">
              <a:ln>
                <a:noFill/>
              </a:ln>
              <a:solidFill>
                <a:srgbClr val="10384F"/>
              </a:solidFill>
              <a:effectLst/>
              <a:uLnTx/>
              <a:uFillTx/>
              <a:latin typeface="Arial"/>
              <a:cs typeface="Arial"/>
            </a:endParaRPr>
          </a:p>
        </p:txBody>
      </p:sp>
      <p:sp>
        <p:nvSpPr>
          <p:cNvPr id="91" name="TextBox 7">
            <a:extLst>
              <a:ext uri="{FF2B5EF4-FFF2-40B4-BE49-F238E27FC236}">
                <a16:creationId xmlns:a16="http://schemas.microsoft.com/office/drawing/2014/main" id="{769ECDC2-B414-BA27-A0F9-0064B80DA72C}"/>
              </a:ext>
            </a:extLst>
          </p:cNvPr>
          <p:cNvSpPr txBox="1"/>
          <p:nvPr/>
        </p:nvSpPr>
        <p:spPr bwMode="gray">
          <a:xfrm>
            <a:off x="7057404" y="1513565"/>
            <a:ext cx="3940921" cy="430887"/>
          </a:xfrm>
          <a:prstGeom prst="rect">
            <a:avLst/>
          </a:prstGeom>
          <a:noFill/>
        </p:spPr>
        <p:txBody>
          <a:bodyPr wrap="square" lIns="0" tIns="0" rIns="0" bIns="0" rtlCol="0">
            <a:spAutoFit/>
          </a:bodyPr>
          <a:lstStyle>
            <a:defPPr>
              <a:defRPr lang="en-US"/>
            </a:defPPr>
            <a:lvl1pPr marL="0" algn="l" defTabSz="914400" rtl="0" eaLnBrk="1" latinLnBrk="0" hangingPunct="1">
              <a:buFontTx/>
              <a:buBlip>
                <a:blip r:embed="rId5"/>
              </a:buBlip>
              <a:defRPr sz="1800" kern="1200">
                <a:solidFill>
                  <a:schemeClr val="tx1"/>
                </a:solidFill>
                <a:latin typeface="+mn-lt"/>
                <a:ea typeface="+mn-ea"/>
                <a:cs typeface="+mn-cs"/>
              </a:defRPr>
            </a:lvl1pPr>
            <a:lvl2pPr marL="457200" algn="l" defTabSz="914400" rtl="0" eaLnBrk="1" latinLnBrk="0" hangingPunct="1">
              <a:buFontTx/>
              <a:buBlip>
                <a:blip r:embed="rId5"/>
              </a:buBlip>
              <a:defRPr sz="1800" kern="1200">
                <a:solidFill>
                  <a:schemeClr val="tx1"/>
                </a:solidFill>
                <a:latin typeface="+mn-lt"/>
                <a:ea typeface="+mn-ea"/>
                <a:cs typeface="+mn-cs"/>
              </a:defRPr>
            </a:lvl2pPr>
            <a:lvl3pPr marL="914400" algn="l" defTabSz="914400" rtl="0" eaLnBrk="1" latinLnBrk="0" hangingPunct="1">
              <a:buFontTx/>
              <a:buBlip>
                <a:blip r:embed="rId6"/>
              </a:buBlip>
              <a:defRPr sz="1800" kern="1200">
                <a:solidFill>
                  <a:schemeClr val="tx1"/>
                </a:solidFill>
                <a:latin typeface="+mn-lt"/>
                <a:ea typeface="+mn-ea"/>
                <a:cs typeface="+mn-cs"/>
              </a:defRPr>
            </a:lvl3pPr>
            <a:lvl4pPr marL="1371600" algn="l" defTabSz="914400" rtl="0" eaLnBrk="1" latinLnBrk="0" hangingPunct="1">
              <a:buFontTx/>
              <a:buBlip>
                <a:blip r:embed="rId7"/>
              </a:buBlip>
              <a:defRPr sz="1800" kern="1200">
                <a:solidFill>
                  <a:schemeClr val="tx1"/>
                </a:solidFill>
                <a:latin typeface="+mn-lt"/>
                <a:ea typeface="+mn-ea"/>
                <a:cs typeface="+mn-cs"/>
              </a:defRPr>
            </a:lvl4pPr>
            <a:lvl5pPr marL="1828800" algn="l" defTabSz="914400" rtl="0" eaLnBrk="1" latinLnBrk="0" hangingPunct="1">
              <a:buFontTx/>
              <a:buBlip>
                <a:blip r:embed="rId8"/>
              </a:buBlip>
              <a:defRPr sz="1800" kern="1200">
                <a:solidFill>
                  <a:schemeClr val="tx1"/>
                </a:solidFill>
                <a:latin typeface="+mn-lt"/>
                <a:ea typeface="+mn-ea"/>
                <a:cs typeface="+mn-cs"/>
              </a:defRPr>
            </a:lvl5pPr>
            <a:lvl6pPr marL="2286000" algn="l" defTabSz="914400" rtl="0" eaLnBrk="1" latinLnBrk="0" hangingPunct="1">
              <a:buFontTx/>
              <a:buBlip>
                <a:blip r:embed="rId8"/>
              </a:buBlip>
              <a:defRPr sz="1800" kern="1200">
                <a:solidFill>
                  <a:schemeClr val="tx1"/>
                </a:solidFill>
                <a:latin typeface="+mn-lt"/>
                <a:ea typeface="+mn-ea"/>
                <a:cs typeface="+mn-cs"/>
              </a:defRPr>
            </a:lvl6pPr>
            <a:lvl7pPr marL="2743200" algn="l" defTabSz="914400" rtl="0" eaLnBrk="1" latinLnBrk="0" hangingPunct="1">
              <a:buFontTx/>
              <a:buBlip>
                <a:blip r:embed="rId8"/>
              </a:buBlip>
              <a:defRPr sz="1800" kern="1200">
                <a:solidFill>
                  <a:schemeClr val="tx1"/>
                </a:solidFill>
                <a:latin typeface="+mn-lt"/>
                <a:ea typeface="+mn-ea"/>
                <a:cs typeface="+mn-cs"/>
              </a:defRPr>
            </a:lvl7pPr>
            <a:lvl8pPr marL="3200400" algn="l" defTabSz="914400" rtl="0" eaLnBrk="1" latinLnBrk="0" hangingPunct="1">
              <a:buFontTx/>
              <a:buBlip>
                <a:blip r:embed="rId8"/>
              </a:buBlip>
              <a:defRPr sz="1800" kern="1200">
                <a:solidFill>
                  <a:schemeClr val="tx1"/>
                </a:solidFill>
                <a:latin typeface="+mn-lt"/>
                <a:ea typeface="+mn-ea"/>
                <a:cs typeface="+mn-cs"/>
              </a:defRPr>
            </a:lvl8pPr>
            <a:lvl9pPr marL="3657600" algn="l" defTabSz="914400" rtl="0" eaLnBrk="1" latinLnBrk="0" hangingPunct="1">
              <a:buFontTx/>
              <a:buBlip>
                <a:blip r:embed="rId8"/>
              </a:buBlip>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tabLst/>
              <a:defRPr/>
            </a:pPr>
            <a:r>
              <a:rPr kumimoji="0" lang="en-US" sz="1400" b="0" i="0" u="none" strike="noStrike" kern="1200" cap="none" spc="0" normalizeH="0" baseline="0" noProof="0" dirty="0">
                <a:ln>
                  <a:noFill/>
                </a:ln>
                <a:solidFill>
                  <a:srgbClr val="10384F"/>
                </a:solidFill>
                <a:effectLst/>
                <a:uLnTx/>
                <a:uFillTx/>
                <a:latin typeface="Arial"/>
                <a:cs typeface="Arial"/>
              </a:rPr>
              <a:t>Patients on </a:t>
            </a:r>
            <a:r>
              <a:rPr kumimoji="0" lang="en-US" sz="1400" b="0" i="0" u="none" strike="noStrike" kern="1200" cap="none" spc="0" normalizeH="0" baseline="0" noProof="0" dirty="0" err="1">
                <a:ln>
                  <a:noFill/>
                </a:ln>
                <a:solidFill>
                  <a:srgbClr val="10384F"/>
                </a:solidFill>
                <a:effectLst/>
                <a:uLnTx/>
                <a:uFillTx/>
                <a:latin typeface="Arial"/>
                <a:cs typeface="Arial"/>
              </a:rPr>
              <a:t>darolutamide</a:t>
            </a:r>
            <a:r>
              <a:rPr kumimoji="0" lang="en-US" sz="1400" b="0" i="0" u="none" strike="noStrike" kern="1200" cap="none" spc="0" normalizeH="0" baseline="0" noProof="0" dirty="0">
                <a:ln>
                  <a:noFill/>
                </a:ln>
                <a:solidFill>
                  <a:srgbClr val="10384F"/>
                </a:solidFill>
                <a:effectLst/>
                <a:uLnTx/>
                <a:uFillTx/>
                <a:latin typeface="Arial"/>
                <a:cs typeface="Arial"/>
              </a:rPr>
              <a:t> with undetectable PSA </a:t>
            </a:r>
            <a:r>
              <a:rPr kumimoji="0" lang="de-DE" sz="1400" b="0" i="0" u="none" strike="noStrike" kern="1200" cap="none" spc="0" normalizeH="0" baseline="0" noProof="0" dirty="0">
                <a:ln>
                  <a:noFill/>
                </a:ln>
                <a:solidFill>
                  <a:srgbClr val="10384F"/>
                </a:solidFill>
                <a:effectLst/>
                <a:uLnTx/>
                <a:uFillTx/>
                <a:latin typeface="Arial"/>
                <a:cs typeface="Arial"/>
              </a:rPr>
              <a:t>(&lt; 0,2 ng/ml): </a:t>
            </a:r>
            <a:r>
              <a:rPr kumimoji="0" lang="en-US" sz="1400" b="0" i="0" u="none" strike="noStrike" kern="1200" cap="none" spc="0" normalizeH="0" baseline="0" noProof="0" dirty="0">
                <a:ln>
                  <a:noFill/>
                </a:ln>
                <a:solidFill>
                  <a:srgbClr val="10384F"/>
                </a:solidFill>
                <a:effectLst/>
                <a:uLnTx/>
                <a:uFillTx/>
                <a:latin typeface="Arial"/>
                <a:cs typeface="Arial"/>
              </a:rPr>
              <a:t>lower risk of </a:t>
            </a:r>
            <a:r>
              <a:rPr kumimoji="0" lang="en-US" sz="1400" b="0" i="0" u="none" strike="noStrike" kern="1200" cap="none" spc="0" normalizeH="0" baseline="0" noProof="0" dirty="0" err="1">
                <a:ln>
                  <a:noFill/>
                </a:ln>
                <a:solidFill>
                  <a:srgbClr val="10384F"/>
                </a:solidFill>
                <a:effectLst/>
                <a:uLnTx/>
                <a:uFillTx/>
                <a:latin typeface="Arial"/>
                <a:cs typeface="Arial"/>
              </a:rPr>
              <a:t>rPFS</a:t>
            </a:r>
            <a:r>
              <a:rPr kumimoji="0" lang="en-US" sz="1400" b="0" i="0" u="none" strike="noStrike" kern="1200" cap="none" spc="0" normalizeH="0" baseline="0" noProof="0" dirty="0">
                <a:ln>
                  <a:noFill/>
                </a:ln>
                <a:solidFill>
                  <a:srgbClr val="10384F"/>
                </a:solidFill>
                <a:effectLst/>
                <a:uLnTx/>
                <a:uFillTx/>
                <a:latin typeface="Arial"/>
                <a:cs typeface="Arial"/>
              </a:rPr>
              <a:t> or death</a:t>
            </a:r>
            <a:endParaRPr kumimoji="0" lang="de-DE" sz="1400" b="0" i="0" u="none" strike="noStrike" kern="1200" cap="none" spc="0" normalizeH="0" baseline="0" noProof="0" dirty="0">
              <a:ln>
                <a:noFill/>
              </a:ln>
              <a:solidFill>
                <a:srgbClr val="10384F"/>
              </a:solidFill>
              <a:effectLst/>
              <a:uLnTx/>
              <a:uFillTx/>
              <a:latin typeface="Arial"/>
              <a:cs typeface="Arial"/>
            </a:endParaRPr>
          </a:p>
        </p:txBody>
      </p:sp>
      <p:sp>
        <p:nvSpPr>
          <p:cNvPr id="92" name="TextBox 57">
            <a:extLst>
              <a:ext uri="{FF2B5EF4-FFF2-40B4-BE49-F238E27FC236}">
                <a16:creationId xmlns:a16="http://schemas.microsoft.com/office/drawing/2014/main" id="{9A522251-F779-831B-D66F-030331C27003}"/>
              </a:ext>
            </a:extLst>
          </p:cNvPr>
          <p:cNvSpPr txBox="1"/>
          <p:nvPr/>
        </p:nvSpPr>
        <p:spPr>
          <a:xfrm rot="16200000">
            <a:off x="-786151" y="3581468"/>
            <a:ext cx="2545628" cy="307777"/>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77787B"/>
                </a:solidFill>
                <a:effectLst/>
                <a:uLnTx/>
                <a:uFillTx/>
                <a:latin typeface="Arial"/>
                <a:cs typeface="Arial"/>
              </a:rPr>
              <a:t>Patients who achieved an undetectable PSA level  </a:t>
            </a:r>
            <a:r>
              <a:rPr kumimoji="0" lang="de-DE" sz="1000" b="1" i="0" u="none" strike="noStrike" kern="1200" cap="none" spc="0" normalizeH="0" baseline="0" noProof="0" dirty="0">
                <a:ln>
                  <a:noFill/>
                </a:ln>
                <a:solidFill>
                  <a:srgbClr val="77787B"/>
                </a:solidFill>
                <a:effectLst/>
                <a:uLnTx/>
                <a:uFillTx/>
                <a:latin typeface="Arial"/>
                <a:cs typeface="Arial"/>
              </a:rPr>
              <a:t>(&lt;0,2 ng/ml), %</a:t>
            </a:r>
          </a:p>
        </p:txBody>
      </p:sp>
      <p:sp>
        <p:nvSpPr>
          <p:cNvPr id="93" name="TextBox 57">
            <a:extLst>
              <a:ext uri="{FF2B5EF4-FFF2-40B4-BE49-F238E27FC236}">
                <a16:creationId xmlns:a16="http://schemas.microsoft.com/office/drawing/2014/main" id="{9DBBEC74-567F-6639-A15A-E8CE3B697F16}"/>
              </a:ext>
            </a:extLst>
          </p:cNvPr>
          <p:cNvSpPr txBox="1"/>
          <p:nvPr/>
        </p:nvSpPr>
        <p:spPr>
          <a:xfrm>
            <a:off x="1013629" y="5154325"/>
            <a:ext cx="4368448"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weeks</a:t>
            </a:r>
            <a:endParaRPr kumimoji="0" lang="de-DE" sz="900" b="1" i="0" u="none" strike="noStrike" kern="1200" cap="none" spc="0" normalizeH="0" baseline="0" noProof="0" dirty="0">
              <a:ln>
                <a:noFill/>
              </a:ln>
              <a:solidFill>
                <a:srgbClr val="77787B"/>
              </a:solidFill>
              <a:effectLst/>
              <a:uLnTx/>
              <a:uFillTx/>
              <a:latin typeface="Arial"/>
              <a:cs typeface="Arial"/>
            </a:endParaRPr>
          </a:p>
        </p:txBody>
      </p:sp>
      <p:sp>
        <p:nvSpPr>
          <p:cNvPr id="94" name="TextBox 57">
            <a:extLst>
              <a:ext uri="{FF2B5EF4-FFF2-40B4-BE49-F238E27FC236}">
                <a16:creationId xmlns:a16="http://schemas.microsoft.com/office/drawing/2014/main" id="{9711D6C5-8ACF-05F6-CFBF-D3A3F0E5E7DE}"/>
              </a:ext>
            </a:extLst>
          </p:cNvPr>
          <p:cNvSpPr txBox="1"/>
          <p:nvPr/>
        </p:nvSpPr>
        <p:spPr>
          <a:xfrm rot="16200000">
            <a:off x="5320868" y="3624245"/>
            <a:ext cx="1850889"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7787B"/>
                </a:solidFill>
                <a:effectLst/>
                <a:uLnTx/>
                <a:uFillTx/>
                <a:latin typeface="Arial"/>
                <a:cs typeface="Arial"/>
              </a:rPr>
              <a:t>Probability of rPFS</a:t>
            </a:r>
            <a:endParaRPr kumimoji="0" lang="de-DE" sz="900" b="1" i="0" u="none" strike="noStrike" kern="1200" cap="none" spc="0" normalizeH="0" baseline="0" noProof="0" dirty="0">
              <a:ln>
                <a:noFill/>
              </a:ln>
              <a:solidFill>
                <a:srgbClr val="77787B"/>
              </a:solidFill>
              <a:effectLst/>
              <a:uLnTx/>
              <a:uFillTx/>
              <a:latin typeface="Arial"/>
              <a:cs typeface="Arial"/>
            </a:endParaRPr>
          </a:p>
        </p:txBody>
      </p:sp>
      <p:sp>
        <p:nvSpPr>
          <p:cNvPr id="95" name="TextBox 57">
            <a:extLst>
              <a:ext uri="{FF2B5EF4-FFF2-40B4-BE49-F238E27FC236}">
                <a16:creationId xmlns:a16="http://schemas.microsoft.com/office/drawing/2014/main" id="{95A9F1D9-2078-77BD-EFE6-ECB2BFA8C283}"/>
              </a:ext>
            </a:extLst>
          </p:cNvPr>
          <p:cNvSpPr txBox="1"/>
          <p:nvPr/>
        </p:nvSpPr>
        <p:spPr>
          <a:xfrm>
            <a:off x="6914248" y="5154325"/>
            <a:ext cx="4368448" cy="153888"/>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months</a:t>
            </a:r>
            <a:endParaRPr kumimoji="0" lang="de-DE" sz="900" b="1" i="0" u="none" strike="noStrike" kern="1200" cap="none" spc="0" normalizeH="0" baseline="0" noProof="0" dirty="0">
              <a:ln>
                <a:noFill/>
              </a:ln>
              <a:solidFill>
                <a:srgbClr val="77787B"/>
              </a:solidFill>
              <a:effectLst/>
              <a:uLnTx/>
              <a:uFillTx/>
              <a:latin typeface="Arial"/>
              <a:cs typeface="Arial"/>
            </a:endParaRPr>
          </a:p>
        </p:txBody>
      </p:sp>
      <p:grpSp>
        <p:nvGrpSpPr>
          <p:cNvPr id="96" name="Gruppieren 14">
            <a:extLst>
              <a:ext uri="{FF2B5EF4-FFF2-40B4-BE49-F238E27FC236}">
                <a16:creationId xmlns:a16="http://schemas.microsoft.com/office/drawing/2014/main" id="{83ED8BEC-77AD-D277-A85F-2F66C36A1D40}"/>
              </a:ext>
            </a:extLst>
          </p:cNvPr>
          <p:cNvGrpSpPr/>
          <p:nvPr/>
        </p:nvGrpSpPr>
        <p:grpSpPr>
          <a:xfrm>
            <a:off x="5962350" y="5216051"/>
            <a:ext cx="5856101" cy="666873"/>
            <a:chOff x="5962350" y="5216051"/>
            <a:chExt cx="5856101" cy="666873"/>
          </a:xfrm>
        </p:grpSpPr>
        <p:sp>
          <p:nvSpPr>
            <p:cNvPr id="97" name="Line 30">
              <a:extLst>
                <a:ext uri="{FF2B5EF4-FFF2-40B4-BE49-F238E27FC236}">
                  <a16:creationId xmlns:a16="http://schemas.microsoft.com/office/drawing/2014/main" id="{D62E5B3D-4787-FADF-1954-0385F7AB2AD4}"/>
                </a:ext>
              </a:extLst>
            </p:cNvPr>
            <p:cNvSpPr>
              <a:spLocks noChangeShapeType="1"/>
            </p:cNvSpPr>
            <p:nvPr/>
          </p:nvSpPr>
          <p:spPr bwMode="auto">
            <a:xfrm>
              <a:off x="6633487" y="5436078"/>
              <a:ext cx="511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98" name="Line 31">
              <a:extLst>
                <a:ext uri="{FF2B5EF4-FFF2-40B4-BE49-F238E27FC236}">
                  <a16:creationId xmlns:a16="http://schemas.microsoft.com/office/drawing/2014/main" id="{3594B470-AFA6-4C18-FB65-829C1D4BFE14}"/>
                </a:ext>
              </a:extLst>
            </p:cNvPr>
            <p:cNvSpPr>
              <a:spLocks noChangeShapeType="1"/>
            </p:cNvSpPr>
            <p:nvPr/>
          </p:nvSpPr>
          <p:spPr bwMode="auto">
            <a:xfrm>
              <a:off x="6633487" y="5882924"/>
              <a:ext cx="511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99" name="TextBox 62">
              <a:extLst>
                <a:ext uri="{FF2B5EF4-FFF2-40B4-BE49-F238E27FC236}">
                  <a16:creationId xmlns:a16="http://schemas.microsoft.com/office/drawing/2014/main" id="{0A725FF8-4A0E-FC6F-F71F-548096990B84}"/>
                </a:ext>
              </a:extLst>
            </p:cNvPr>
            <p:cNvSpPr txBox="1"/>
            <p:nvPr/>
          </p:nvSpPr>
          <p:spPr>
            <a:xfrm>
              <a:off x="6566488" y="552498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266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5EC5EE"/>
                  </a:solidFill>
                  <a:effectLst/>
                  <a:uLnTx/>
                  <a:uFillTx/>
                  <a:latin typeface="Arial"/>
                  <a:cs typeface="Arial"/>
                </a:rPr>
                <a:t>159</a:t>
              </a:r>
            </a:p>
          </p:txBody>
        </p:sp>
        <p:sp>
          <p:nvSpPr>
            <p:cNvPr id="100" name="TextBox 63">
              <a:extLst>
                <a:ext uri="{FF2B5EF4-FFF2-40B4-BE49-F238E27FC236}">
                  <a16:creationId xmlns:a16="http://schemas.microsoft.com/office/drawing/2014/main" id="{6FE90A78-F50D-B06F-39CD-E080B8E54206}"/>
                </a:ext>
              </a:extLst>
            </p:cNvPr>
            <p:cNvSpPr txBox="1"/>
            <p:nvPr/>
          </p:nvSpPr>
          <p:spPr>
            <a:xfrm>
              <a:off x="6932049" y="5524984"/>
              <a:ext cx="399220" cy="144461"/>
            </a:xfrm>
            <a:prstGeom prst="rect">
              <a:avLst/>
            </a:prstGeom>
            <a:noFill/>
          </p:spPr>
          <p:txBody>
            <a:bodyPr wrap="none" lIns="0" tIns="0" rIns="0" bIns="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0091DF"/>
                  </a:solidFill>
                  <a:effectLst/>
                  <a:uLnTx/>
                  <a:uFillTx/>
                  <a:latin typeface="Arial"/>
                  <a:cs typeface="Arial"/>
                </a:rPr>
                <a:t>263</a:t>
              </a:r>
            </a:p>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5EC5EE"/>
                  </a:solidFill>
                  <a:effectLst/>
                  <a:uLnTx/>
                  <a:uFillTx/>
                  <a:latin typeface="Arial"/>
                  <a:cs typeface="Arial"/>
                </a:rPr>
                <a:t>138</a:t>
              </a:r>
            </a:p>
          </p:txBody>
        </p:sp>
        <p:sp>
          <p:nvSpPr>
            <p:cNvPr id="101" name="TextBox 64">
              <a:extLst>
                <a:ext uri="{FF2B5EF4-FFF2-40B4-BE49-F238E27FC236}">
                  <a16:creationId xmlns:a16="http://schemas.microsoft.com/office/drawing/2014/main" id="{20B121B5-E587-AD21-04BD-EA46E4A965BC}"/>
                </a:ext>
              </a:extLst>
            </p:cNvPr>
            <p:cNvSpPr txBox="1"/>
            <p:nvPr/>
          </p:nvSpPr>
          <p:spPr>
            <a:xfrm>
              <a:off x="7688978" y="5524984"/>
              <a:ext cx="397597" cy="144461"/>
            </a:xfrm>
            <a:prstGeom prst="rect">
              <a:avLst/>
            </a:prstGeom>
            <a:noFill/>
          </p:spPr>
          <p:txBody>
            <a:bodyPr wrap="none" lIns="0" tIns="0" rIns="0" bIns="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0091DF"/>
                  </a:solidFill>
                  <a:effectLst/>
                  <a:uLnTx/>
                  <a:uFillTx/>
                  <a:latin typeface="Arial"/>
                  <a:cs typeface="Arial"/>
                </a:rPr>
                <a:t>252</a:t>
              </a:r>
            </a:p>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5EC5EE"/>
                  </a:solidFill>
                  <a:effectLst/>
                  <a:uLnTx/>
                  <a:uFillTx/>
                  <a:latin typeface="Arial"/>
                  <a:cs typeface="Arial"/>
                </a:rPr>
                <a:t>85</a:t>
              </a:r>
            </a:p>
          </p:txBody>
        </p:sp>
        <p:sp>
          <p:nvSpPr>
            <p:cNvPr id="102" name="TextBox 65">
              <a:extLst>
                <a:ext uri="{FF2B5EF4-FFF2-40B4-BE49-F238E27FC236}">
                  <a16:creationId xmlns:a16="http://schemas.microsoft.com/office/drawing/2014/main" id="{70FC5DD7-7ECE-5127-8432-8EB4455EB7B0}"/>
                </a:ext>
              </a:extLst>
            </p:cNvPr>
            <p:cNvSpPr txBox="1"/>
            <p:nvPr/>
          </p:nvSpPr>
          <p:spPr>
            <a:xfrm>
              <a:off x="8061876" y="5524984"/>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243</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5EC5EE"/>
                  </a:solidFill>
                  <a:effectLst/>
                  <a:uLnTx/>
                  <a:uFillTx/>
                  <a:latin typeface="Arial"/>
                  <a:cs typeface="Arial"/>
                </a:rPr>
                <a:t>67</a:t>
              </a:r>
            </a:p>
          </p:txBody>
        </p:sp>
        <p:sp>
          <p:nvSpPr>
            <p:cNvPr id="103" name="TextBox 67">
              <a:extLst>
                <a:ext uri="{FF2B5EF4-FFF2-40B4-BE49-F238E27FC236}">
                  <a16:creationId xmlns:a16="http://schemas.microsoft.com/office/drawing/2014/main" id="{80E485D7-1F70-4E8B-4F35-77AB87C4879A}"/>
                </a:ext>
              </a:extLst>
            </p:cNvPr>
            <p:cNvSpPr txBox="1"/>
            <p:nvPr/>
          </p:nvSpPr>
          <p:spPr>
            <a:xfrm>
              <a:off x="8448333" y="5524984"/>
              <a:ext cx="397599"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234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5EC5EE"/>
                  </a:solidFill>
                  <a:effectLst/>
                  <a:uLnTx/>
                  <a:uFillTx/>
                  <a:latin typeface="Arial"/>
                  <a:cs typeface="Arial"/>
                </a:rPr>
                <a:t>55</a:t>
              </a:r>
            </a:p>
          </p:txBody>
        </p:sp>
        <p:sp>
          <p:nvSpPr>
            <p:cNvPr id="104" name="TextBox 68">
              <a:extLst>
                <a:ext uri="{FF2B5EF4-FFF2-40B4-BE49-F238E27FC236}">
                  <a16:creationId xmlns:a16="http://schemas.microsoft.com/office/drawing/2014/main" id="{DE532249-83E2-B715-358B-5A616ABB4234}"/>
                </a:ext>
              </a:extLst>
            </p:cNvPr>
            <p:cNvSpPr txBox="1"/>
            <p:nvPr/>
          </p:nvSpPr>
          <p:spPr>
            <a:xfrm>
              <a:off x="8828255" y="5524984"/>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222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43</a:t>
              </a:r>
            </a:p>
          </p:txBody>
        </p:sp>
        <p:sp>
          <p:nvSpPr>
            <p:cNvPr id="105" name="TextBox 69">
              <a:extLst>
                <a:ext uri="{FF2B5EF4-FFF2-40B4-BE49-F238E27FC236}">
                  <a16:creationId xmlns:a16="http://schemas.microsoft.com/office/drawing/2014/main" id="{7099BD13-D283-C4ED-F61A-61554E4FB405}"/>
                </a:ext>
              </a:extLst>
            </p:cNvPr>
            <p:cNvSpPr txBox="1"/>
            <p:nvPr/>
          </p:nvSpPr>
          <p:spPr>
            <a:xfrm>
              <a:off x="9182348" y="5524984"/>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208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5EC5EE"/>
                  </a:solidFill>
                  <a:effectLst/>
                  <a:uLnTx/>
                  <a:uFillTx/>
                  <a:latin typeface="Arial"/>
                  <a:cs typeface="Arial"/>
                </a:rPr>
                <a:t>36</a:t>
              </a:r>
            </a:p>
          </p:txBody>
        </p:sp>
        <p:sp>
          <p:nvSpPr>
            <p:cNvPr id="106" name="TextBox 70">
              <a:extLst>
                <a:ext uri="{FF2B5EF4-FFF2-40B4-BE49-F238E27FC236}">
                  <a16:creationId xmlns:a16="http://schemas.microsoft.com/office/drawing/2014/main" id="{9B0EFE4C-FED5-460A-9B01-321F86F112BA}"/>
                </a:ext>
              </a:extLst>
            </p:cNvPr>
            <p:cNvSpPr txBox="1"/>
            <p:nvPr/>
          </p:nvSpPr>
          <p:spPr>
            <a:xfrm>
              <a:off x="9563015" y="5524984"/>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147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24</a:t>
              </a:r>
            </a:p>
          </p:txBody>
        </p:sp>
        <p:sp>
          <p:nvSpPr>
            <p:cNvPr id="107" name="TextBox 71">
              <a:extLst>
                <a:ext uri="{FF2B5EF4-FFF2-40B4-BE49-F238E27FC236}">
                  <a16:creationId xmlns:a16="http://schemas.microsoft.com/office/drawing/2014/main" id="{7E994F9A-23D5-91C1-2CC2-FF6048C602D0}"/>
                </a:ext>
              </a:extLst>
            </p:cNvPr>
            <p:cNvSpPr txBox="1"/>
            <p:nvPr/>
          </p:nvSpPr>
          <p:spPr>
            <a:xfrm>
              <a:off x="9945570" y="5524984"/>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90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13</a:t>
              </a:r>
            </a:p>
          </p:txBody>
        </p:sp>
        <p:sp>
          <p:nvSpPr>
            <p:cNvPr id="108" name="TextBox 75">
              <a:extLst>
                <a:ext uri="{FF2B5EF4-FFF2-40B4-BE49-F238E27FC236}">
                  <a16:creationId xmlns:a16="http://schemas.microsoft.com/office/drawing/2014/main" id="{4DF1CF49-5356-0107-F204-9A07F63B6EC1}"/>
                </a:ext>
              </a:extLst>
            </p:cNvPr>
            <p:cNvSpPr txBox="1"/>
            <p:nvPr/>
          </p:nvSpPr>
          <p:spPr>
            <a:xfrm>
              <a:off x="5967935" y="5383820"/>
              <a:ext cx="917020"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PSA</a:t>
              </a:r>
            </a:p>
            <a:p>
              <a:pPr marL="0" marR="0" lvl="0" indent="0" algn="l"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&lt; 0,2 </a:t>
              </a:r>
              <a:r>
                <a:rPr kumimoji="0" lang="de-DE" sz="1000" b="0" i="0" u="none" strike="noStrike" kern="1200" cap="none" spc="0" normalizeH="0" baseline="0" noProof="0" dirty="0" err="1">
                  <a:ln>
                    <a:noFill/>
                  </a:ln>
                  <a:solidFill>
                    <a:srgbClr val="0091DF"/>
                  </a:solidFill>
                  <a:effectLst/>
                  <a:uLnTx/>
                  <a:uFillTx/>
                  <a:latin typeface="Arial"/>
                  <a:cs typeface="Arial"/>
                </a:rPr>
                <a:t>ng</a:t>
              </a:r>
              <a:r>
                <a:rPr kumimoji="0" lang="de-DE" sz="1000" b="0" i="0" u="none" strike="noStrike" kern="1200" cap="none" spc="0" normalizeH="0" baseline="0" noProof="0" dirty="0">
                  <a:ln>
                    <a:noFill/>
                  </a:ln>
                  <a:solidFill>
                    <a:srgbClr val="0091DF"/>
                  </a:solidFill>
                  <a:effectLst/>
                  <a:uLnTx/>
                  <a:uFillTx/>
                  <a:latin typeface="Arial"/>
                  <a:cs typeface="Arial"/>
                </a:rPr>
                <a:t>/ml</a:t>
              </a:r>
            </a:p>
            <a:p>
              <a:pPr marL="0" marR="0" lvl="0" indent="0" algn="l"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Times New Roman" panose="02020603050405020304" pitchFamily="18" charset="0"/>
                  <a:cs typeface="Times New Roman" panose="02020603050405020304" pitchFamily="18" charset="0"/>
                </a:rPr>
                <a:t>≥ </a:t>
              </a:r>
              <a:r>
                <a:rPr kumimoji="0" lang="de-DE" sz="1000" b="0" i="0" u="none" strike="noStrike" kern="1200" cap="none" spc="0" normalizeH="0" baseline="0" noProof="0" dirty="0">
                  <a:ln>
                    <a:noFill/>
                  </a:ln>
                  <a:solidFill>
                    <a:srgbClr val="5EC5EE"/>
                  </a:solidFill>
                  <a:effectLst/>
                  <a:uLnTx/>
                  <a:uFillTx/>
                  <a:latin typeface="Arial"/>
                  <a:cs typeface="Arial"/>
                </a:rPr>
                <a:t>0,2 </a:t>
              </a:r>
              <a:r>
                <a:rPr kumimoji="0" lang="de-DE" sz="1000" b="0" i="0" u="none" strike="noStrike" kern="1200" cap="none" spc="0" normalizeH="0" baseline="0" noProof="0" dirty="0" err="1">
                  <a:ln>
                    <a:noFill/>
                  </a:ln>
                  <a:solidFill>
                    <a:srgbClr val="5EC5EE"/>
                  </a:solidFill>
                  <a:effectLst/>
                  <a:uLnTx/>
                  <a:uFillTx/>
                  <a:latin typeface="Arial"/>
                  <a:cs typeface="Arial"/>
                </a:rPr>
                <a:t>ng</a:t>
              </a:r>
              <a:r>
                <a:rPr kumimoji="0" lang="de-DE" sz="1000" b="0" i="0" u="none" strike="noStrike" kern="1200" cap="none" spc="0" normalizeH="0" baseline="0" noProof="0" dirty="0">
                  <a:ln>
                    <a:noFill/>
                  </a:ln>
                  <a:solidFill>
                    <a:srgbClr val="5EC5EE"/>
                  </a:solidFill>
                  <a:effectLst/>
                  <a:uLnTx/>
                  <a:uFillTx/>
                  <a:latin typeface="Arial"/>
                  <a:cs typeface="Arial"/>
                </a:rPr>
                <a:t>/ml</a:t>
              </a:r>
            </a:p>
          </p:txBody>
        </p:sp>
        <p:sp>
          <p:nvSpPr>
            <p:cNvPr id="109" name="TextBox 58">
              <a:extLst>
                <a:ext uri="{FF2B5EF4-FFF2-40B4-BE49-F238E27FC236}">
                  <a16:creationId xmlns:a16="http://schemas.microsoft.com/office/drawing/2014/main" id="{89B52E59-C13E-983D-4242-AD7A7C193F37}"/>
                </a:ext>
              </a:extLst>
            </p:cNvPr>
            <p:cNvSpPr txBox="1"/>
            <p:nvPr/>
          </p:nvSpPr>
          <p:spPr>
            <a:xfrm>
              <a:off x="5962350" y="5216051"/>
              <a:ext cx="2848041" cy="15388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0384F"/>
                  </a:solidFill>
                  <a:effectLst/>
                  <a:uLnTx/>
                  <a:uFillTx/>
                  <a:latin typeface="Arial"/>
                  <a:cs typeface="Arial"/>
                </a:rPr>
                <a:t>Number of patients at risk</a:t>
              </a:r>
              <a:endParaRPr kumimoji="0" lang="de-DE" sz="1000" b="1" i="0" u="none" strike="noStrike" kern="1200" cap="none" spc="0" normalizeH="0" baseline="0" noProof="0" dirty="0">
                <a:ln>
                  <a:noFill/>
                </a:ln>
                <a:solidFill>
                  <a:srgbClr val="10384F"/>
                </a:solidFill>
                <a:effectLst/>
                <a:uLnTx/>
                <a:uFillTx/>
                <a:latin typeface="Arial"/>
                <a:cs typeface="Arial"/>
              </a:endParaRPr>
            </a:p>
          </p:txBody>
        </p:sp>
        <p:sp>
          <p:nvSpPr>
            <p:cNvPr id="110" name="TextBox 62">
              <a:extLst>
                <a:ext uri="{FF2B5EF4-FFF2-40B4-BE49-F238E27FC236}">
                  <a16:creationId xmlns:a16="http://schemas.microsoft.com/office/drawing/2014/main" id="{98E5E735-46CD-22A4-50F6-F97C67133204}"/>
                </a:ext>
              </a:extLst>
            </p:cNvPr>
            <p:cNvSpPr txBox="1"/>
            <p:nvPr/>
          </p:nvSpPr>
          <p:spPr>
            <a:xfrm>
              <a:off x="10304933" y="552498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43</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6</a:t>
              </a:r>
            </a:p>
          </p:txBody>
        </p:sp>
        <p:sp>
          <p:nvSpPr>
            <p:cNvPr id="111" name="TextBox 62">
              <a:extLst>
                <a:ext uri="{FF2B5EF4-FFF2-40B4-BE49-F238E27FC236}">
                  <a16:creationId xmlns:a16="http://schemas.microsoft.com/office/drawing/2014/main" id="{EBC72E9F-C36A-BCC0-4EC4-21870ECCE677}"/>
                </a:ext>
              </a:extLst>
            </p:cNvPr>
            <p:cNvSpPr txBox="1"/>
            <p:nvPr/>
          </p:nvSpPr>
          <p:spPr>
            <a:xfrm>
              <a:off x="10681137" y="552498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1</a:t>
              </a:r>
            </a:p>
          </p:txBody>
        </p:sp>
        <p:sp>
          <p:nvSpPr>
            <p:cNvPr id="112" name="TextBox 62">
              <a:extLst>
                <a:ext uri="{FF2B5EF4-FFF2-40B4-BE49-F238E27FC236}">
                  <a16:creationId xmlns:a16="http://schemas.microsoft.com/office/drawing/2014/main" id="{2D74BD3A-5E02-B825-BA1A-EB47DAE9F14B}"/>
                </a:ext>
              </a:extLst>
            </p:cNvPr>
            <p:cNvSpPr txBox="1"/>
            <p:nvPr/>
          </p:nvSpPr>
          <p:spPr>
            <a:xfrm>
              <a:off x="11048707" y="552498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5EC5EE"/>
                  </a:solidFill>
                  <a:effectLst/>
                  <a:uLnTx/>
                  <a:uFillTx/>
                  <a:latin typeface="Arial"/>
                  <a:cs typeface="Arial"/>
                </a:rPr>
                <a:t>0</a:t>
              </a:r>
            </a:p>
          </p:txBody>
        </p:sp>
        <p:sp>
          <p:nvSpPr>
            <p:cNvPr id="113" name="TextBox 62">
              <a:extLst>
                <a:ext uri="{FF2B5EF4-FFF2-40B4-BE49-F238E27FC236}">
                  <a16:creationId xmlns:a16="http://schemas.microsoft.com/office/drawing/2014/main" id="{E2167363-0F1B-E101-AF13-FBADC76A46B1}"/>
                </a:ext>
              </a:extLst>
            </p:cNvPr>
            <p:cNvSpPr txBox="1"/>
            <p:nvPr/>
          </p:nvSpPr>
          <p:spPr>
            <a:xfrm>
              <a:off x="11419231" y="5524984"/>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5EC5EE"/>
                  </a:solidFill>
                  <a:effectLst/>
                  <a:uLnTx/>
                  <a:uFillTx/>
                  <a:latin typeface="Arial"/>
                  <a:cs typeface="Arial"/>
                </a:rPr>
                <a:t>0</a:t>
              </a:r>
            </a:p>
          </p:txBody>
        </p:sp>
        <p:sp>
          <p:nvSpPr>
            <p:cNvPr id="114" name="TextBox 63">
              <a:extLst>
                <a:ext uri="{FF2B5EF4-FFF2-40B4-BE49-F238E27FC236}">
                  <a16:creationId xmlns:a16="http://schemas.microsoft.com/office/drawing/2014/main" id="{F4B91C20-6E2F-5B5F-F9E0-8D903050B354}"/>
                </a:ext>
              </a:extLst>
            </p:cNvPr>
            <p:cNvSpPr txBox="1"/>
            <p:nvPr/>
          </p:nvSpPr>
          <p:spPr>
            <a:xfrm>
              <a:off x="7329253" y="5524984"/>
              <a:ext cx="399220" cy="144461"/>
            </a:xfrm>
            <a:prstGeom prst="rect">
              <a:avLst/>
            </a:prstGeom>
            <a:noFill/>
          </p:spPr>
          <p:txBody>
            <a:bodyPr wrap="none" lIns="0" tIns="0" rIns="0" bIns="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0091DF"/>
                  </a:solidFill>
                  <a:effectLst/>
                  <a:uLnTx/>
                  <a:uFillTx/>
                  <a:latin typeface="Arial"/>
                  <a:cs typeface="Arial"/>
                </a:rPr>
                <a:t>260</a:t>
              </a:r>
            </a:p>
            <a:p>
              <a:pPr marL="0" marR="0" lvl="0" indent="0" algn="ctr" defTabSz="1219170" eaLnBrk="1" fontAlgn="auto"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a:ln>
                    <a:noFill/>
                  </a:ln>
                  <a:solidFill>
                    <a:srgbClr val="5EC5EE"/>
                  </a:solidFill>
                  <a:effectLst/>
                  <a:uLnTx/>
                  <a:uFillTx/>
                  <a:latin typeface="Arial"/>
                  <a:cs typeface="Arial"/>
                </a:rPr>
                <a:t>107</a:t>
              </a:r>
            </a:p>
          </p:txBody>
        </p:sp>
      </p:grpSp>
      <p:sp>
        <p:nvSpPr>
          <p:cNvPr id="115" name="TextBox 180">
            <a:extLst>
              <a:ext uri="{FF2B5EF4-FFF2-40B4-BE49-F238E27FC236}">
                <a16:creationId xmlns:a16="http://schemas.microsoft.com/office/drawing/2014/main" id="{D84F6D60-AA58-4FA4-2915-4F8BA1EE14D1}"/>
              </a:ext>
            </a:extLst>
          </p:cNvPr>
          <p:cNvSpPr txBox="1">
            <a:spLocks noChangeArrowheads="1"/>
          </p:cNvSpPr>
          <p:nvPr/>
        </p:nvSpPr>
        <p:spPr bwMode="auto">
          <a:xfrm flipH="1">
            <a:off x="9553075" y="3239040"/>
            <a:ext cx="2265375" cy="257369"/>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nn-NO" sz="1200" b="1" i="0" u="none" strike="noStrike" kern="1200" cap="none" spc="0" normalizeH="0" baseline="0" noProof="0" dirty="0">
                <a:ln>
                  <a:noFill/>
                </a:ln>
                <a:solidFill>
                  <a:srgbClr val="0091DF"/>
                </a:solidFill>
                <a:effectLst/>
                <a:uLnTx/>
                <a:uFillTx/>
                <a:latin typeface="Arial" pitchFamily="34" charset="0"/>
              </a:rPr>
              <a:t>PSA &lt; 0,2 ng/ml: NR (NR–NR)</a:t>
            </a:r>
          </a:p>
        </p:txBody>
      </p:sp>
      <p:sp>
        <p:nvSpPr>
          <p:cNvPr id="116" name="TextBox 180">
            <a:extLst>
              <a:ext uri="{FF2B5EF4-FFF2-40B4-BE49-F238E27FC236}">
                <a16:creationId xmlns:a16="http://schemas.microsoft.com/office/drawing/2014/main" id="{125F98AB-443F-E9FF-DFE0-1C62C5E4A0F5}"/>
              </a:ext>
            </a:extLst>
          </p:cNvPr>
          <p:cNvSpPr txBox="1">
            <a:spLocks noChangeArrowheads="1"/>
          </p:cNvSpPr>
          <p:nvPr/>
        </p:nvSpPr>
        <p:spPr bwMode="auto">
          <a:xfrm flipH="1">
            <a:off x="9148172" y="4273836"/>
            <a:ext cx="2670278" cy="257369"/>
          </a:xfrm>
          <a:prstGeom prst="rect">
            <a:avLst/>
          </a:prstGeom>
          <a:solidFill>
            <a:srgbClr val="FFFFFF"/>
          </a:solidFill>
          <a:ln w="12700">
            <a:solidFill>
              <a:srgbClr val="5EC5EE"/>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5EC5EE"/>
                </a:solidFill>
                <a:effectLst/>
                <a:uLnTx/>
                <a:uFillTx/>
                <a:latin typeface="Arial" pitchFamily="34" charset="0"/>
              </a:rPr>
              <a:t>PSA ≥ 0,2 ng/ml: 17 </a:t>
            </a:r>
            <a:r>
              <a:rPr lang="pt-BR" sz="1200" b="1" dirty="0">
                <a:solidFill>
                  <a:srgbClr val="5EC5EE"/>
                </a:solidFill>
              </a:rPr>
              <a:t>months</a:t>
            </a:r>
            <a:r>
              <a:rPr kumimoji="0" lang="pt-BR" sz="1200" b="1" i="0" u="none" strike="noStrike" kern="1200" cap="none" spc="0" normalizeH="0" baseline="0" noProof="0" dirty="0">
                <a:ln>
                  <a:noFill/>
                </a:ln>
                <a:solidFill>
                  <a:srgbClr val="5EC5EE"/>
                </a:solidFill>
                <a:effectLst/>
                <a:uLnTx/>
                <a:uFillTx/>
                <a:latin typeface="Arial" pitchFamily="34" charset="0"/>
              </a:rPr>
              <a:t> (14–23)</a:t>
            </a:r>
          </a:p>
        </p:txBody>
      </p:sp>
      <p:sp>
        <p:nvSpPr>
          <p:cNvPr id="117" name="TextBox 180">
            <a:extLst>
              <a:ext uri="{FF2B5EF4-FFF2-40B4-BE49-F238E27FC236}">
                <a16:creationId xmlns:a16="http://schemas.microsoft.com/office/drawing/2014/main" id="{D249DAB1-820B-0C62-5D79-3B40075B80EC}"/>
              </a:ext>
            </a:extLst>
          </p:cNvPr>
          <p:cNvSpPr txBox="1">
            <a:spLocks noChangeArrowheads="1"/>
          </p:cNvSpPr>
          <p:nvPr/>
        </p:nvSpPr>
        <p:spPr bwMode="auto">
          <a:xfrm flipH="1">
            <a:off x="6779224" y="4379347"/>
            <a:ext cx="1396587" cy="411257"/>
          </a:xfrm>
          <a:prstGeom prst="rect">
            <a:avLst/>
          </a:prstGeom>
          <a:noFill/>
          <a:ln w="12700">
            <a:solidFill>
              <a:srgbClr val="10384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19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l-PL" sz="1100" b="1" i="0" u="none" strike="noStrike" kern="1200" cap="none" spc="0" normalizeH="0" baseline="0" noProof="0" dirty="0">
                <a:ln>
                  <a:noFill/>
                </a:ln>
                <a:solidFill>
                  <a:srgbClr val="10384F"/>
                </a:solidFill>
                <a:effectLst/>
                <a:uLnTx/>
                <a:uFillTx/>
                <a:latin typeface="Arial" pitchFamily="34" charset="0"/>
              </a:rPr>
              <a:t>(95% </a:t>
            </a:r>
            <a:r>
              <a:rPr kumimoji="0" lang="de-CH" sz="1100" b="1" i="0" u="none" strike="noStrike" kern="1200" cap="none" spc="0" normalizeH="0" baseline="0" noProof="0" dirty="0">
                <a:ln>
                  <a:noFill/>
                </a:ln>
                <a:solidFill>
                  <a:srgbClr val="10384F"/>
                </a:solidFill>
                <a:effectLst/>
                <a:uLnTx/>
                <a:uFillTx/>
                <a:latin typeface="Arial" pitchFamily="34" charset="0"/>
              </a:rPr>
              <a:t>C</a:t>
            </a:r>
            <a:r>
              <a:rPr kumimoji="0" lang="pl-PL" sz="1100" b="1" i="0" u="none" strike="noStrike" kern="1200" cap="none" spc="0" normalizeH="0" baseline="0" noProof="0" dirty="0">
                <a:ln>
                  <a:noFill/>
                </a:ln>
                <a:solidFill>
                  <a:srgbClr val="10384F"/>
                </a:solidFill>
                <a:effectLst/>
                <a:uLnTx/>
                <a:uFillTx/>
                <a:latin typeface="Arial" pitchFamily="34" charset="0"/>
              </a:rPr>
              <a:t>I: 0,</a:t>
            </a:r>
            <a:r>
              <a:rPr kumimoji="0" lang="de-DE" sz="1100" b="1" i="0" u="none" strike="noStrike" kern="1200" cap="none" spc="0" normalizeH="0" baseline="0" noProof="0" dirty="0">
                <a:ln>
                  <a:noFill/>
                </a:ln>
                <a:solidFill>
                  <a:srgbClr val="10384F"/>
                </a:solidFill>
                <a:effectLst/>
                <a:uLnTx/>
                <a:uFillTx/>
                <a:latin typeface="Arial" pitchFamily="34" charset="0"/>
              </a:rPr>
              <a:t>13</a:t>
            </a:r>
            <a:r>
              <a:rPr kumimoji="0" lang="pl-PL" sz="1100" b="1" i="0" u="none" strike="noStrike" kern="1200" cap="none" spc="0" normalizeH="0" baseline="0" noProof="0" dirty="0">
                <a:ln>
                  <a:noFill/>
                </a:ln>
                <a:solidFill>
                  <a:srgbClr val="10384F"/>
                </a:solidFill>
                <a:effectLst/>
                <a:uLnTx/>
                <a:uFillTx/>
                <a:latin typeface="Arial" pitchFamily="34" charset="0"/>
              </a:rPr>
              <a:t>–</a:t>
            </a:r>
            <a:r>
              <a:rPr kumimoji="0" lang="de-DE" sz="1100" b="1" i="0" u="none" strike="noStrike" kern="1200" cap="none" spc="0" normalizeH="0" baseline="0" noProof="0" dirty="0">
                <a:ln>
                  <a:noFill/>
                </a:ln>
                <a:solidFill>
                  <a:srgbClr val="10384F"/>
                </a:solidFill>
                <a:effectLst/>
                <a:uLnTx/>
                <a:uFillTx/>
                <a:latin typeface="Arial" pitchFamily="34" charset="0"/>
              </a:rPr>
              <a:t>0,27</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grpSp>
        <p:nvGrpSpPr>
          <p:cNvPr id="118" name="Gruppieren 6">
            <a:extLst>
              <a:ext uri="{FF2B5EF4-FFF2-40B4-BE49-F238E27FC236}">
                <a16:creationId xmlns:a16="http://schemas.microsoft.com/office/drawing/2014/main" id="{BC58EED3-169D-8028-ECD4-B0233AC399A7}"/>
              </a:ext>
            </a:extLst>
          </p:cNvPr>
          <p:cNvGrpSpPr/>
          <p:nvPr/>
        </p:nvGrpSpPr>
        <p:grpSpPr>
          <a:xfrm>
            <a:off x="1107403" y="5540032"/>
            <a:ext cx="4551179" cy="461665"/>
            <a:chOff x="9048704" y="2226225"/>
            <a:chExt cx="4100593" cy="461665"/>
          </a:xfrm>
        </p:grpSpPr>
        <p:sp>
          <p:nvSpPr>
            <p:cNvPr id="119" name="Rectangle 35">
              <a:extLst>
                <a:ext uri="{FF2B5EF4-FFF2-40B4-BE49-F238E27FC236}">
                  <a16:creationId xmlns:a16="http://schemas.microsoft.com/office/drawing/2014/main" id="{CB27C17D-FC01-9FE5-0233-0C2D3364A473}"/>
                </a:ext>
              </a:extLst>
            </p:cNvPr>
            <p:cNvSpPr/>
            <p:nvPr/>
          </p:nvSpPr>
          <p:spPr>
            <a:xfrm>
              <a:off x="9048704" y="2311533"/>
              <a:ext cx="137160" cy="137160"/>
            </a:xfrm>
            <a:prstGeom prst="rect">
              <a:avLst/>
            </a:prstGeom>
            <a:solidFill>
              <a:srgbClr val="0091D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120" name="Rectangle 36">
              <a:extLst>
                <a:ext uri="{FF2B5EF4-FFF2-40B4-BE49-F238E27FC236}">
                  <a16:creationId xmlns:a16="http://schemas.microsoft.com/office/drawing/2014/main" id="{8496D319-FDBE-9E66-A180-CEBC327DAB97}"/>
                </a:ext>
              </a:extLst>
            </p:cNvPr>
            <p:cNvSpPr/>
            <p:nvPr/>
          </p:nvSpPr>
          <p:spPr>
            <a:xfrm>
              <a:off x="10996714" y="2311533"/>
              <a:ext cx="137160" cy="137160"/>
            </a:xfrm>
            <a:prstGeom prst="rect">
              <a:avLst/>
            </a:prstGeom>
            <a:solidFill>
              <a:srgbClr val="77787B"/>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cs typeface="Arial"/>
              </a:endParaRPr>
            </a:p>
          </p:txBody>
        </p:sp>
        <p:sp>
          <p:nvSpPr>
            <p:cNvPr id="121" name="TextBox 9">
              <a:extLst>
                <a:ext uri="{FF2B5EF4-FFF2-40B4-BE49-F238E27FC236}">
                  <a16:creationId xmlns:a16="http://schemas.microsoft.com/office/drawing/2014/main" id="{A21D0FD9-4A74-939E-2F9D-2C1D36A1163C}"/>
                </a:ext>
              </a:extLst>
            </p:cNvPr>
            <p:cNvSpPr txBox="1"/>
            <p:nvPr/>
          </p:nvSpPr>
          <p:spPr>
            <a:xfrm>
              <a:off x="9185864" y="2226225"/>
              <a:ext cx="176886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91DF"/>
                  </a:solidFill>
                  <a:effectLst/>
                  <a:uLnTx/>
                  <a:uFillTx/>
                  <a:latin typeface="Arial"/>
                  <a:cs typeface="Arial"/>
                </a:rPr>
                <a:t>Darolutamide</a:t>
              </a:r>
              <a:r>
                <a:rPr kumimoji="0" lang="en-US" sz="1200" b="1" i="0" u="none" strike="noStrike" kern="1200" cap="none" spc="0" normalizeH="0" baseline="0" noProof="0" dirty="0">
                  <a:ln>
                    <a:noFill/>
                  </a:ln>
                  <a:solidFill>
                    <a:srgbClr val="0091DF"/>
                  </a:solidFill>
                  <a:effectLst/>
                  <a:uLnTx/>
                  <a:uFillTx/>
                  <a:latin typeface="Arial"/>
                  <a:cs typeface="Arial"/>
                </a:rPr>
                <a:t> (n = 425</a:t>
              </a:r>
              <a:r>
                <a:rPr kumimoji="0" lang="en-US" sz="1200" b="1" i="0" u="none" strike="noStrike" kern="1200" cap="none" spc="0" normalizeH="0" baseline="30000" noProof="0" dirty="0">
                  <a:ln>
                    <a:noFill/>
                  </a:ln>
                  <a:solidFill>
                    <a:srgbClr val="0091DF"/>
                  </a:solidFill>
                  <a:effectLst/>
                  <a:uLnTx/>
                  <a:uFillTx/>
                  <a:latin typeface="Arial"/>
                  <a:cs typeface="Arial"/>
                </a:rPr>
                <a:t>#</a:t>
              </a:r>
              <a:r>
                <a:rPr kumimoji="0" lang="en-US" sz="1200" b="1" i="0" u="none" strike="noStrike" kern="1200" cap="none" spc="0" normalizeH="0" baseline="0" noProof="0" dirty="0">
                  <a:ln>
                    <a:noFill/>
                  </a:ln>
                  <a:solidFill>
                    <a:srgbClr val="0091DF"/>
                  </a:solidFill>
                  <a:effectLst/>
                  <a:uLnTx/>
                  <a:uFillTx/>
                  <a:latin typeface="Arial"/>
                  <a:cs typeface="Arial"/>
                </a:rPr>
                <a:t>)</a:t>
              </a:r>
            </a:p>
          </p:txBody>
        </p:sp>
        <p:sp>
          <p:nvSpPr>
            <p:cNvPr id="122" name="TextBox 10">
              <a:extLst>
                <a:ext uri="{FF2B5EF4-FFF2-40B4-BE49-F238E27FC236}">
                  <a16:creationId xmlns:a16="http://schemas.microsoft.com/office/drawing/2014/main" id="{093D9B81-0AE1-CADD-9AC1-32FAD442C9C7}"/>
                </a:ext>
              </a:extLst>
            </p:cNvPr>
            <p:cNvSpPr txBox="1"/>
            <p:nvPr/>
          </p:nvSpPr>
          <p:spPr>
            <a:xfrm>
              <a:off x="11133873" y="2226225"/>
              <a:ext cx="201542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7787B"/>
                  </a:solidFill>
                  <a:effectLst/>
                  <a:uLnTx/>
                  <a:uFillTx/>
                  <a:latin typeface="Arial"/>
                  <a:cs typeface="Arial"/>
                </a:rPr>
                <a:t>Placebo (n = 211</a:t>
              </a:r>
              <a:r>
                <a:rPr kumimoji="0" lang="en-US" sz="1200" b="1" i="0" u="none" strike="noStrike" kern="1200" cap="none" spc="0" normalizeH="0" baseline="30000" noProof="0">
                  <a:ln>
                    <a:noFill/>
                  </a:ln>
                  <a:solidFill>
                    <a:srgbClr val="77787B"/>
                  </a:solidFill>
                  <a:effectLst/>
                  <a:uLnTx/>
                  <a:uFillTx/>
                  <a:latin typeface="Arial"/>
                  <a:cs typeface="Arial"/>
                </a:rPr>
                <a:t>#</a:t>
              </a:r>
              <a:r>
                <a:rPr kumimoji="0" lang="en-US" sz="1200" b="1" i="0" u="none" strike="noStrike" kern="1200" cap="none" spc="0" normalizeH="0" baseline="0" noProof="0">
                  <a:ln>
                    <a:noFill/>
                  </a:ln>
                  <a:solidFill>
                    <a:srgbClr val="77787B"/>
                  </a:solidFill>
                  <a:effectLst/>
                  <a:uLnTx/>
                  <a:uFillTx/>
                  <a:latin typeface="Arial"/>
                  <a:cs typeface="Arial"/>
                </a:rPr>
                <a:t>)</a:t>
              </a:r>
            </a:p>
          </p:txBody>
        </p:sp>
      </p:grpSp>
      <p:sp>
        <p:nvSpPr>
          <p:cNvPr id="123" name="TextBox 58">
            <a:extLst>
              <a:ext uri="{FF2B5EF4-FFF2-40B4-BE49-F238E27FC236}">
                <a16:creationId xmlns:a16="http://schemas.microsoft.com/office/drawing/2014/main" id="{98603288-2ABC-7BED-80C9-F707D3563972}"/>
              </a:ext>
            </a:extLst>
          </p:cNvPr>
          <p:cNvSpPr txBox="1"/>
          <p:nvPr/>
        </p:nvSpPr>
        <p:spPr>
          <a:xfrm>
            <a:off x="8728039" y="2255029"/>
            <a:ext cx="481468" cy="288147"/>
          </a:xfrm>
          <a:prstGeom prst="rect">
            <a:avLst/>
          </a:prstGeom>
          <a:noFill/>
        </p:spPr>
        <p:txBody>
          <a:bodyPr wrap="non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rgbClr val="10384F"/>
                </a:solidFill>
                <a:effectLst/>
                <a:uLnTx/>
                <a:uFillTx/>
              </a:rPr>
              <a:t>rPFS</a:t>
            </a:r>
            <a:endParaRPr kumimoji="0" lang="en-GB" sz="1400" b="0" i="0" u="none" strike="noStrike" kern="0" cap="none" spc="0" normalizeH="0" baseline="0" noProof="0" dirty="0">
              <a:ln>
                <a:noFill/>
              </a:ln>
              <a:solidFill>
                <a:srgbClr val="10384F"/>
              </a:solidFill>
              <a:effectLst/>
              <a:uLnTx/>
              <a:uFillTx/>
            </a:endParaRPr>
          </a:p>
        </p:txBody>
      </p:sp>
      <p:sp>
        <p:nvSpPr>
          <p:cNvPr id="124" name="Freihandform: Form 4">
            <a:extLst>
              <a:ext uri="{FF2B5EF4-FFF2-40B4-BE49-F238E27FC236}">
                <a16:creationId xmlns:a16="http://schemas.microsoft.com/office/drawing/2014/main" id="{BA8BB222-1B32-A1ED-EB97-6183BD98F825}"/>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131913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1481F-B3AE-B36F-82A3-549309AE3E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8AEB13-C1C1-6DA4-15A9-4DB3DB168128}"/>
              </a:ext>
            </a:extLst>
          </p:cNvPr>
          <p:cNvSpPr>
            <a:spLocks noGrp="1"/>
          </p:cNvSpPr>
          <p:nvPr>
            <p:ph type="title"/>
          </p:nvPr>
        </p:nvSpPr>
        <p:spPr>
          <a:xfrm>
            <a:off x="245806" y="181939"/>
            <a:ext cx="10184670" cy="782031"/>
          </a:xfrm>
        </p:spPr>
        <p:txBody>
          <a:bodyPr wrap="square" lIns="91440" tIns="45720" rIns="91440" bIns="45720" rtlCol="0" anchor="t">
            <a:noAutofit/>
          </a:bodyPr>
          <a:lstStyle/>
          <a:p>
            <a:r>
              <a:rPr lang="en-GB" dirty="0"/>
              <a:t>ARANOTE: Association of Undetectable PSA (&lt;0.2 ng/mL) and Time to </a:t>
            </a:r>
            <a:r>
              <a:rPr lang="en-GB" dirty="0" err="1"/>
              <a:t>mCRPC</a:t>
            </a:r>
            <a:r>
              <a:rPr lang="en-GB" dirty="0"/>
              <a:t> Progression/ Time to PSA Progression</a:t>
            </a:r>
            <a:endParaRPr lang="en-US" dirty="0">
              <a:cs typeface="Futura"/>
            </a:endParaRPr>
          </a:p>
        </p:txBody>
      </p:sp>
      <p:sp>
        <p:nvSpPr>
          <p:cNvPr id="4" name="Fußzeilenplatzhalter 3">
            <a:extLst>
              <a:ext uri="{FF2B5EF4-FFF2-40B4-BE49-F238E27FC236}">
                <a16:creationId xmlns:a16="http://schemas.microsoft.com/office/drawing/2014/main" id="{CF5F1EFF-A31F-2823-2185-1628EB08212B}"/>
              </a:ext>
            </a:extLst>
          </p:cNvPr>
          <p:cNvSpPr>
            <a:spLocks noGrp="1"/>
          </p:cNvSpPr>
          <p:nvPr>
            <p:ph type="ftr" sz="quarter" idx="3"/>
          </p:nvPr>
        </p:nvSpPr>
        <p:spPr>
          <a:xfrm>
            <a:off x="245807" y="6205039"/>
            <a:ext cx="11460058" cy="592149"/>
          </a:xfrm>
        </p:spPr>
        <p:txBody>
          <a:bodyPr rtlCol="0"/>
          <a:lstStyle/>
          <a:p>
            <a:r>
              <a:rPr lang="en-US" dirty="0"/>
              <a:t>CI, confidence interval; EAU, European Association of </a:t>
            </a:r>
            <a:r>
              <a:rPr lang="en-US" dirty="0" err="1"/>
              <a:t>Urolgoy</a:t>
            </a:r>
            <a:r>
              <a:rPr lang="en-US" dirty="0"/>
              <a:t>; HR, hazard ratio; </a:t>
            </a:r>
            <a:r>
              <a:rPr lang="en-US" dirty="0" err="1"/>
              <a:t>mCRPC</a:t>
            </a:r>
            <a:r>
              <a:rPr lang="en-US" dirty="0"/>
              <a:t>, metastatic castration-resistant prostate cancer; </a:t>
            </a:r>
            <a:r>
              <a:rPr lang="en-US" dirty="0" err="1"/>
              <a:t>mo</a:t>
            </a:r>
            <a:r>
              <a:rPr lang="en-US" dirty="0"/>
              <a:t>, months; NR, not reached; PSA, prostate-specific antigen.</a:t>
            </a:r>
          </a:p>
          <a:p>
            <a:endParaRPr lang="en-US" dirty="0"/>
          </a:p>
          <a:p>
            <a:r>
              <a:rPr lang="en-GB" dirty="0"/>
              <a:t>Saad F, et al. Presented at European Association of Urology; March 21–24, 2025; Madrid, Spain.</a:t>
            </a:r>
            <a:endParaRPr lang="en-GB" dirty="0">
              <a:solidFill>
                <a:schemeClr val="tx1"/>
              </a:solidFill>
            </a:endParaRPr>
          </a:p>
        </p:txBody>
      </p:sp>
      <p:sp>
        <p:nvSpPr>
          <p:cNvPr id="8" name="TextBox 6">
            <a:extLst>
              <a:ext uri="{FF2B5EF4-FFF2-40B4-BE49-F238E27FC236}">
                <a16:creationId xmlns:a16="http://schemas.microsoft.com/office/drawing/2014/main" id="{F1BAD3F1-41B9-22CB-C203-B91933C22F54}"/>
              </a:ext>
            </a:extLst>
          </p:cNvPr>
          <p:cNvSpPr txBox="1"/>
          <p:nvPr/>
        </p:nvSpPr>
        <p:spPr bwMode="gray">
          <a:xfrm>
            <a:off x="942925" y="1509345"/>
            <a:ext cx="4368449"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u="none" strike="noStrike" kern="1200" cap="none" spc="0" normalizeH="0" noProof="0" dirty="0">
                <a:ln>
                  <a:noFill/>
                </a:ln>
                <a:effectLst/>
                <a:uLnTx/>
                <a:uFillTx/>
                <a:latin typeface="Arial"/>
                <a:cs typeface="Arial"/>
              </a:rPr>
              <a:t>Time to </a:t>
            </a:r>
            <a:r>
              <a:rPr lang="en-us" i="0" u="none" strike="noStrike" kern="1200" cap="none" spc="0" normalizeH="0" noProof="0" dirty="0" err="1">
                <a:ln>
                  <a:noFill/>
                </a:ln>
                <a:effectLst/>
                <a:uLnTx/>
                <a:uFillTx/>
                <a:latin typeface="Arial"/>
                <a:cs typeface="Arial"/>
              </a:rPr>
              <a:t>mCRPC</a:t>
            </a:r>
            <a:endParaRPr kumimoji="0" lang="en-GB" i="0" u="none" strike="noStrike" kern="1200" cap="none" spc="0" normalizeH="0" baseline="0" noProof="0" dirty="0">
              <a:ln>
                <a:noFill/>
              </a:ln>
              <a:effectLst/>
              <a:uLnTx/>
              <a:uFillTx/>
              <a:latin typeface="Arial"/>
              <a:cs typeface="Arial"/>
            </a:endParaRPr>
          </a:p>
        </p:txBody>
      </p:sp>
      <p:sp>
        <p:nvSpPr>
          <p:cNvPr id="9" name="TextBox 7">
            <a:extLst>
              <a:ext uri="{FF2B5EF4-FFF2-40B4-BE49-F238E27FC236}">
                <a16:creationId xmlns:a16="http://schemas.microsoft.com/office/drawing/2014/main" id="{37CE306C-8086-0451-CC68-AC320C0B0316}"/>
              </a:ext>
            </a:extLst>
          </p:cNvPr>
          <p:cNvSpPr txBox="1"/>
          <p:nvPr/>
        </p:nvSpPr>
        <p:spPr bwMode="gray">
          <a:xfrm>
            <a:off x="6880628" y="1509345"/>
            <a:ext cx="3940921"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i="0" u="none" strike="noStrike" kern="1200" cap="none" spc="0" normalizeH="0" noProof="0" dirty="0">
                <a:ln>
                  <a:noFill/>
                </a:ln>
                <a:effectLst/>
                <a:uLnTx/>
                <a:uFillTx/>
                <a:latin typeface="Arial"/>
                <a:cs typeface="Arial"/>
              </a:rPr>
              <a:t>Time until PSA progress</a:t>
            </a:r>
          </a:p>
        </p:txBody>
      </p:sp>
      <p:grpSp>
        <p:nvGrpSpPr>
          <p:cNvPr id="12" name="Gruppieren 11">
            <a:extLst>
              <a:ext uri="{FF2B5EF4-FFF2-40B4-BE49-F238E27FC236}">
                <a16:creationId xmlns:a16="http://schemas.microsoft.com/office/drawing/2014/main" id="{74D781D6-5A00-79EC-A859-54EC5BD89784}"/>
              </a:ext>
            </a:extLst>
          </p:cNvPr>
          <p:cNvGrpSpPr/>
          <p:nvPr/>
        </p:nvGrpSpPr>
        <p:grpSpPr>
          <a:xfrm>
            <a:off x="5998032" y="5216737"/>
            <a:ext cx="5569934" cy="666873"/>
            <a:chOff x="5998032" y="5324687"/>
            <a:chExt cx="5569934" cy="666873"/>
          </a:xfrm>
        </p:grpSpPr>
        <p:sp>
          <p:nvSpPr>
            <p:cNvPr id="58" name="Line 30">
              <a:extLst>
                <a:ext uri="{FF2B5EF4-FFF2-40B4-BE49-F238E27FC236}">
                  <a16:creationId xmlns:a16="http://schemas.microsoft.com/office/drawing/2014/main" id="{64F1D8A8-E5C5-58CF-B252-0A03825C5CE6}"/>
                </a:ext>
              </a:extLst>
            </p:cNvPr>
            <p:cNvSpPr>
              <a:spLocks noChangeShapeType="1"/>
            </p:cNvSpPr>
            <p:nvPr/>
          </p:nvSpPr>
          <p:spPr bwMode="auto">
            <a:xfrm>
              <a:off x="6633487" y="5544714"/>
              <a:ext cx="489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59" name="Line 31">
              <a:extLst>
                <a:ext uri="{FF2B5EF4-FFF2-40B4-BE49-F238E27FC236}">
                  <a16:creationId xmlns:a16="http://schemas.microsoft.com/office/drawing/2014/main" id="{EC6A8A78-AACB-D873-5392-F78D5EE02CB3}"/>
                </a:ext>
              </a:extLst>
            </p:cNvPr>
            <p:cNvSpPr>
              <a:spLocks noChangeShapeType="1"/>
            </p:cNvSpPr>
            <p:nvPr/>
          </p:nvSpPr>
          <p:spPr bwMode="auto">
            <a:xfrm>
              <a:off x="6633487" y="5991560"/>
              <a:ext cx="489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chemeClr val="accent2"/>
                </a:solidFill>
                <a:effectLst/>
                <a:uLnTx/>
                <a:uFillTx/>
                <a:latin typeface="Arial"/>
                <a:cs typeface="Arial"/>
              </a:endParaRPr>
            </a:p>
          </p:txBody>
        </p:sp>
        <p:sp>
          <p:nvSpPr>
            <p:cNvPr id="60" name="TextBox 62">
              <a:extLst>
                <a:ext uri="{FF2B5EF4-FFF2-40B4-BE49-F238E27FC236}">
                  <a16:creationId xmlns:a16="http://schemas.microsoft.com/office/drawing/2014/main" id="{5FFB4448-4462-FA4E-FE31-4D12F95DDDBB}"/>
                </a:ext>
              </a:extLst>
            </p:cNvPr>
            <p:cNvSpPr txBox="1"/>
            <p:nvPr/>
          </p:nvSpPr>
          <p:spPr>
            <a:xfrm>
              <a:off x="6566488"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266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159</a:t>
              </a:r>
            </a:p>
          </p:txBody>
        </p:sp>
        <p:sp>
          <p:nvSpPr>
            <p:cNvPr id="61" name="TextBox 63">
              <a:extLst>
                <a:ext uri="{FF2B5EF4-FFF2-40B4-BE49-F238E27FC236}">
                  <a16:creationId xmlns:a16="http://schemas.microsoft.com/office/drawing/2014/main" id="{0668EBD0-A779-EBA6-39D0-8C9687003A7C}"/>
                </a:ext>
              </a:extLst>
            </p:cNvPr>
            <p:cNvSpPr txBox="1"/>
            <p:nvPr/>
          </p:nvSpPr>
          <p:spPr>
            <a:xfrm>
              <a:off x="6914119" y="5633620"/>
              <a:ext cx="399220"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261</a:t>
              </a:r>
            </a:p>
            <a:p>
              <a:pPr rtl="0"/>
              <a:r>
                <a:rPr lang="en-us">
                  <a:solidFill>
                    <a:srgbClr val="5EC5EE"/>
                  </a:solidFill>
                </a:rPr>
                <a:t>136</a:t>
              </a:r>
            </a:p>
          </p:txBody>
        </p:sp>
        <p:sp>
          <p:nvSpPr>
            <p:cNvPr id="62" name="TextBox 64">
              <a:extLst>
                <a:ext uri="{FF2B5EF4-FFF2-40B4-BE49-F238E27FC236}">
                  <a16:creationId xmlns:a16="http://schemas.microsoft.com/office/drawing/2014/main" id="{F4F0DC49-146F-D58F-15A6-0D03337254DA}"/>
                </a:ext>
              </a:extLst>
            </p:cNvPr>
            <p:cNvSpPr txBox="1"/>
            <p:nvPr/>
          </p:nvSpPr>
          <p:spPr>
            <a:xfrm>
              <a:off x="7626223" y="5633620"/>
              <a:ext cx="397597"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250</a:t>
              </a:r>
            </a:p>
            <a:p>
              <a:pPr rtl="0"/>
              <a:r>
                <a:rPr lang="en-us">
                  <a:solidFill>
                    <a:srgbClr val="5EC5EE"/>
                  </a:solidFill>
                </a:rPr>
                <a:t>69</a:t>
              </a:r>
            </a:p>
          </p:txBody>
        </p:sp>
        <p:sp>
          <p:nvSpPr>
            <p:cNvPr id="63" name="TextBox 65">
              <a:extLst>
                <a:ext uri="{FF2B5EF4-FFF2-40B4-BE49-F238E27FC236}">
                  <a16:creationId xmlns:a16="http://schemas.microsoft.com/office/drawing/2014/main" id="{A4DD3C0B-E54D-7E91-D887-5656AA6E998F}"/>
                </a:ext>
              </a:extLst>
            </p:cNvPr>
            <p:cNvSpPr txBox="1"/>
            <p:nvPr/>
          </p:nvSpPr>
          <p:spPr>
            <a:xfrm>
              <a:off x="7972226"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241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49</a:t>
              </a:r>
            </a:p>
          </p:txBody>
        </p:sp>
        <p:sp>
          <p:nvSpPr>
            <p:cNvPr id="65" name="TextBox 67">
              <a:extLst>
                <a:ext uri="{FF2B5EF4-FFF2-40B4-BE49-F238E27FC236}">
                  <a16:creationId xmlns:a16="http://schemas.microsoft.com/office/drawing/2014/main" id="{2370EA7B-6FAC-D119-B304-AC549F7F0FEB}"/>
                </a:ext>
              </a:extLst>
            </p:cNvPr>
            <p:cNvSpPr txBox="1"/>
            <p:nvPr/>
          </p:nvSpPr>
          <p:spPr>
            <a:xfrm>
              <a:off x="8322823" y="563362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231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39</a:t>
              </a:r>
            </a:p>
          </p:txBody>
        </p:sp>
        <p:sp>
          <p:nvSpPr>
            <p:cNvPr id="66" name="TextBox 68">
              <a:extLst>
                <a:ext uri="{FF2B5EF4-FFF2-40B4-BE49-F238E27FC236}">
                  <a16:creationId xmlns:a16="http://schemas.microsoft.com/office/drawing/2014/main" id="{FCFECFBA-E7B0-B7B8-CFC7-77F496F3F41E}"/>
                </a:ext>
              </a:extLst>
            </p:cNvPr>
            <p:cNvSpPr txBox="1"/>
            <p:nvPr/>
          </p:nvSpPr>
          <p:spPr>
            <a:xfrm>
              <a:off x="8684996"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215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31</a:t>
              </a:r>
            </a:p>
          </p:txBody>
        </p:sp>
        <p:sp>
          <p:nvSpPr>
            <p:cNvPr id="67" name="TextBox 69">
              <a:extLst>
                <a:ext uri="{FF2B5EF4-FFF2-40B4-BE49-F238E27FC236}">
                  <a16:creationId xmlns:a16="http://schemas.microsoft.com/office/drawing/2014/main" id="{F7800635-624E-61CB-8C4D-E0C2BCD44A73}"/>
                </a:ext>
              </a:extLst>
            </p:cNvPr>
            <p:cNvSpPr txBox="1"/>
            <p:nvPr/>
          </p:nvSpPr>
          <p:spPr>
            <a:xfrm>
              <a:off x="9039178"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188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23</a:t>
              </a:r>
            </a:p>
          </p:txBody>
        </p:sp>
        <p:sp>
          <p:nvSpPr>
            <p:cNvPr id="68" name="TextBox 70">
              <a:extLst>
                <a:ext uri="{FF2B5EF4-FFF2-40B4-BE49-F238E27FC236}">
                  <a16:creationId xmlns:a16="http://schemas.microsoft.com/office/drawing/2014/main" id="{2C3D2394-85D4-E97E-2321-76DAC332BA06}"/>
                </a:ext>
              </a:extLst>
            </p:cNvPr>
            <p:cNvSpPr txBox="1"/>
            <p:nvPr/>
          </p:nvSpPr>
          <p:spPr>
            <a:xfrm>
              <a:off x="9393038"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134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17</a:t>
              </a:r>
            </a:p>
          </p:txBody>
        </p:sp>
        <p:sp>
          <p:nvSpPr>
            <p:cNvPr id="69" name="TextBox 71">
              <a:extLst>
                <a:ext uri="{FF2B5EF4-FFF2-40B4-BE49-F238E27FC236}">
                  <a16:creationId xmlns:a16="http://schemas.microsoft.com/office/drawing/2014/main" id="{3F71B3D3-2219-C2CA-2E53-5F12B6F27030}"/>
                </a:ext>
              </a:extLst>
            </p:cNvPr>
            <p:cNvSpPr txBox="1"/>
            <p:nvPr/>
          </p:nvSpPr>
          <p:spPr>
            <a:xfrm>
              <a:off x="9739822"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86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6</a:t>
              </a:r>
            </a:p>
          </p:txBody>
        </p:sp>
        <p:sp>
          <p:nvSpPr>
            <p:cNvPr id="73" name="TextBox 75">
              <a:extLst>
                <a:ext uri="{FF2B5EF4-FFF2-40B4-BE49-F238E27FC236}">
                  <a16:creationId xmlns:a16="http://schemas.microsoft.com/office/drawing/2014/main" id="{F0081921-80DD-F0D4-A31A-4487EC29EC4C}"/>
                </a:ext>
              </a:extLst>
            </p:cNvPr>
            <p:cNvSpPr txBox="1"/>
            <p:nvPr/>
          </p:nvSpPr>
          <p:spPr>
            <a:xfrm>
              <a:off x="6005348" y="5481123"/>
              <a:ext cx="864286"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PPE </a:t>
              </a:r>
            </a:p>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&lt; 0.2 ng/ml</a:t>
              </a:r>
            </a:p>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5EC5EE"/>
                  </a:solidFill>
                  <a:effectLst/>
                  <a:uLnTx/>
                  <a:uFillTx/>
                  <a:latin typeface="Times New Roman" panose="02020603050405020304" pitchFamily="18" charset="0"/>
                  <a:cs typeface="Times New Roman" panose="02020603050405020304" pitchFamily="18" charset="0"/>
                </a:rPr>
                <a:t>≥ </a:t>
              </a:r>
              <a:r>
                <a:rPr lang="en-us" sz="1000" b="0" i="0" u="none" strike="noStrike" kern="1200" cap="none" spc="0" normalizeH="0" noProof="0">
                  <a:ln>
                    <a:noFill/>
                  </a:ln>
                  <a:solidFill>
                    <a:srgbClr val="5EC5EE"/>
                  </a:solidFill>
                  <a:effectLst/>
                  <a:uLnTx/>
                  <a:uFillTx/>
                  <a:latin typeface="Arial"/>
                  <a:cs typeface="Arial"/>
                </a:rPr>
                <a:t>0.2 ng/ml</a:t>
              </a:r>
            </a:p>
          </p:txBody>
        </p:sp>
        <p:sp>
          <p:nvSpPr>
            <p:cNvPr id="74" name="TextBox 58">
              <a:extLst>
                <a:ext uri="{FF2B5EF4-FFF2-40B4-BE49-F238E27FC236}">
                  <a16:creationId xmlns:a16="http://schemas.microsoft.com/office/drawing/2014/main" id="{EBF911A7-41AB-AEC9-1902-19C56689F533}"/>
                </a:ext>
              </a:extLst>
            </p:cNvPr>
            <p:cNvSpPr txBox="1"/>
            <p:nvPr/>
          </p:nvSpPr>
          <p:spPr>
            <a:xfrm>
              <a:off x="5998032" y="532468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a:t>
              </a:r>
              <a:r>
                <a:rPr lang="en-us" sz="1000" b="1">
                  <a:solidFill>
                    <a:srgbClr val="10384F"/>
                  </a:solidFill>
                  <a:latin typeface="Arial"/>
                  <a:cs typeface="Arial"/>
                </a:rPr>
                <a:t> </a:t>
              </a:r>
              <a:r>
                <a:rPr lang="en-us" sz="1000" b="1" i="0" u="none" strike="noStrike" kern="1200" cap="none" spc="0" normalizeH="0" noProof="0">
                  <a:ln>
                    <a:noFill/>
                  </a:ln>
                  <a:solidFill>
                    <a:srgbClr val="10384F"/>
                  </a:solidFill>
                  <a:effectLst/>
                  <a:uLnTx/>
                  <a:uFillTx/>
                  <a:latin typeface="Arial"/>
                  <a:cs typeface="Arial"/>
                </a:rPr>
                <a:t>at risk</a:t>
              </a:r>
            </a:p>
          </p:txBody>
        </p:sp>
        <p:sp>
          <p:nvSpPr>
            <p:cNvPr id="76" name="TextBox 62">
              <a:extLst>
                <a:ext uri="{FF2B5EF4-FFF2-40B4-BE49-F238E27FC236}">
                  <a16:creationId xmlns:a16="http://schemas.microsoft.com/office/drawing/2014/main" id="{BB80E6BA-C162-9945-6DAD-20BB8EA7A315}"/>
                </a:ext>
              </a:extLst>
            </p:cNvPr>
            <p:cNvSpPr txBox="1"/>
            <p:nvPr/>
          </p:nvSpPr>
          <p:spPr>
            <a:xfrm>
              <a:off x="10081344"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45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2</a:t>
              </a:r>
            </a:p>
          </p:txBody>
        </p:sp>
        <p:sp>
          <p:nvSpPr>
            <p:cNvPr id="77" name="TextBox 62">
              <a:extLst>
                <a:ext uri="{FF2B5EF4-FFF2-40B4-BE49-F238E27FC236}">
                  <a16:creationId xmlns:a16="http://schemas.microsoft.com/office/drawing/2014/main" id="{1250E524-D41D-6225-94E9-F8E7E6D2AE91}"/>
                </a:ext>
              </a:extLst>
            </p:cNvPr>
            <p:cNvSpPr txBox="1"/>
            <p:nvPr/>
          </p:nvSpPr>
          <p:spPr>
            <a:xfrm>
              <a:off x="10430476"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11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a:t>
              </a:r>
            </a:p>
          </p:txBody>
        </p:sp>
        <p:sp>
          <p:nvSpPr>
            <p:cNvPr id="79" name="TextBox 62">
              <a:extLst>
                <a:ext uri="{FF2B5EF4-FFF2-40B4-BE49-F238E27FC236}">
                  <a16:creationId xmlns:a16="http://schemas.microsoft.com/office/drawing/2014/main" id="{0EC4A31C-3F6C-ABCF-5804-6D4DAB64191E}"/>
                </a:ext>
              </a:extLst>
            </p:cNvPr>
            <p:cNvSpPr txBox="1"/>
            <p:nvPr/>
          </p:nvSpPr>
          <p:spPr>
            <a:xfrm>
              <a:off x="10798222"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0</a:t>
              </a:r>
            </a:p>
          </p:txBody>
        </p:sp>
        <p:sp>
          <p:nvSpPr>
            <p:cNvPr id="80" name="TextBox 62">
              <a:extLst>
                <a:ext uri="{FF2B5EF4-FFF2-40B4-BE49-F238E27FC236}">
                  <a16:creationId xmlns:a16="http://schemas.microsoft.com/office/drawing/2014/main" id="{C20BCCBB-AF9B-3D7B-3002-5953F11F4ABD}"/>
                </a:ext>
              </a:extLst>
            </p:cNvPr>
            <p:cNvSpPr txBox="1"/>
            <p:nvPr/>
          </p:nvSpPr>
          <p:spPr>
            <a:xfrm>
              <a:off x="11168746"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0</a:t>
              </a:r>
            </a:p>
          </p:txBody>
        </p:sp>
        <p:sp>
          <p:nvSpPr>
            <p:cNvPr id="81" name="TextBox 63">
              <a:extLst>
                <a:ext uri="{FF2B5EF4-FFF2-40B4-BE49-F238E27FC236}">
                  <a16:creationId xmlns:a16="http://schemas.microsoft.com/office/drawing/2014/main" id="{B1F1CA7A-7D23-A59B-0D26-DA16A9FE2882}"/>
                </a:ext>
              </a:extLst>
            </p:cNvPr>
            <p:cNvSpPr txBox="1"/>
            <p:nvPr/>
          </p:nvSpPr>
          <p:spPr>
            <a:xfrm>
              <a:off x="7275463" y="5633620"/>
              <a:ext cx="399220"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256</a:t>
              </a:r>
            </a:p>
            <a:p>
              <a:pPr rtl="0"/>
              <a:r>
                <a:rPr lang="en-us">
                  <a:solidFill>
                    <a:srgbClr val="5EC5EE"/>
                  </a:solidFill>
                </a:rPr>
                <a:t>90</a:t>
              </a:r>
            </a:p>
          </p:txBody>
        </p:sp>
      </p:grpSp>
      <p:grpSp>
        <p:nvGrpSpPr>
          <p:cNvPr id="10" name="Gruppieren 9">
            <a:extLst>
              <a:ext uri="{FF2B5EF4-FFF2-40B4-BE49-F238E27FC236}">
                <a16:creationId xmlns:a16="http://schemas.microsoft.com/office/drawing/2014/main" id="{5EF3BE81-9CF3-E7FD-E64E-37832FD84C57}"/>
              </a:ext>
            </a:extLst>
          </p:cNvPr>
          <p:cNvGrpSpPr/>
          <p:nvPr/>
        </p:nvGrpSpPr>
        <p:grpSpPr>
          <a:xfrm>
            <a:off x="6169369" y="2077202"/>
            <a:ext cx="5441223" cy="3204402"/>
            <a:chOff x="6169369" y="2185152"/>
            <a:chExt cx="5441223" cy="3204402"/>
          </a:xfrm>
        </p:grpSpPr>
        <p:pic>
          <p:nvPicPr>
            <p:cNvPr id="161" name="Grafik 160" descr="Ein Bild, das Screenshot, Karte, Text enthält.&#10;&#10;KI-generierte Inhalte können fehlerhaft sein.">
              <a:extLst>
                <a:ext uri="{FF2B5EF4-FFF2-40B4-BE49-F238E27FC236}">
                  <a16:creationId xmlns:a16="http://schemas.microsoft.com/office/drawing/2014/main" id="{F3CA74AB-33C1-99EE-AD1A-1B287488D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592" y="2185152"/>
              <a:ext cx="5436000" cy="3204402"/>
            </a:xfrm>
            <a:prstGeom prst="rect">
              <a:avLst/>
            </a:prstGeom>
          </p:spPr>
        </p:pic>
        <p:sp>
          <p:nvSpPr>
            <p:cNvPr id="29" name="TextBox 57">
              <a:extLst>
                <a:ext uri="{FF2B5EF4-FFF2-40B4-BE49-F238E27FC236}">
                  <a16:creationId xmlns:a16="http://schemas.microsoft.com/office/drawing/2014/main" id="{247A4D3A-94A6-C5DF-BA5E-C079E1F5F4C4}"/>
                </a:ext>
              </a:extLst>
            </p:cNvPr>
            <p:cNvSpPr txBox="1"/>
            <p:nvPr/>
          </p:nvSpPr>
          <p:spPr>
            <a:xfrm rot="16200000">
              <a:off x="5267291" y="3596343"/>
              <a:ext cx="1958043"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sp>
          <p:nvSpPr>
            <p:cNvPr id="30" name="TextBox 57">
              <a:extLst>
                <a:ext uri="{FF2B5EF4-FFF2-40B4-BE49-F238E27FC236}">
                  <a16:creationId xmlns:a16="http://schemas.microsoft.com/office/drawing/2014/main" id="{732599EE-7069-ACED-E217-7FE9B293345B}"/>
                </a:ext>
              </a:extLst>
            </p:cNvPr>
            <p:cNvSpPr txBox="1"/>
            <p:nvPr/>
          </p:nvSpPr>
          <p:spPr>
            <a:xfrm>
              <a:off x="6920409" y="5154324"/>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82" name="TextBox 180">
              <a:extLst>
                <a:ext uri="{FF2B5EF4-FFF2-40B4-BE49-F238E27FC236}">
                  <a16:creationId xmlns:a16="http://schemas.microsoft.com/office/drawing/2014/main" id="{6F94C328-CD2D-8E25-B297-2878681831FE}"/>
                </a:ext>
              </a:extLst>
            </p:cNvPr>
            <p:cNvSpPr txBox="1">
              <a:spLocks noChangeArrowheads="1"/>
            </p:cNvSpPr>
            <p:nvPr/>
          </p:nvSpPr>
          <p:spPr bwMode="auto">
            <a:xfrm flipH="1">
              <a:off x="9358147" y="2971474"/>
              <a:ext cx="2252444" cy="257369"/>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tx2"/>
                  </a:solidFill>
                  <a:effectLst/>
                  <a:uLnTx/>
                  <a:uFillTx/>
                  <a:latin typeface="Arial" pitchFamily="34" charset="0"/>
                </a:rPr>
                <a:t>PSA &lt; 0.2 ng/ml: NR (NR–NR)</a:t>
              </a:r>
            </a:p>
          </p:txBody>
        </p:sp>
        <p:sp>
          <p:nvSpPr>
            <p:cNvPr id="83" name="TextBox 180">
              <a:extLst>
                <a:ext uri="{FF2B5EF4-FFF2-40B4-BE49-F238E27FC236}">
                  <a16:creationId xmlns:a16="http://schemas.microsoft.com/office/drawing/2014/main" id="{ED4814D9-D23D-97EB-5A41-C30673F79511}"/>
                </a:ext>
              </a:extLst>
            </p:cNvPr>
            <p:cNvSpPr txBox="1">
              <a:spLocks noChangeArrowheads="1"/>
            </p:cNvSpPr>
            <p:nvPr/>
          </p:nvSpPr>
          <p:spPr bwMode="auto">
            <a:xfrm flipH="1">
              <a:off x="8953242" y="4311840"/>
              <a:ext cx="2657349" cy="257369"/>
            </a:xfrm>
            <a:prstGeom prst="rect">
              <a:avLst/>
            </a:prstGeom>
            <a:solidFill>
              <a:schemeClr val="bg1"/>
            </a:solidFill>
            <a:ln w="12700">
              <a:solidFill>
                <a:srgbClr val="5EC5EE"/>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5EC5EE"/>
                  </a:solidFill>
                  <a:effectLst/>
                  <a:uLnTx/>
                  <a:uFillTx/>
                  <a:latin typeface="Arial" pitchFamily="34" charset="0"/>
                </a:rPr>
                <a:t>PSA ≥ 0.2 ng/ml: 14 months (12–20)</a:t>
              </a:r>
            </a:p>
          </p:txBody>
        </p:sp>
        <p:sp>
          <p:nvSpPr>
            <p:cNvPr id="84" name="TextBox 180">
              <a:extLst>
                <a:ext uri="{FF2B5EF4-FFF2-40B4-BE49-F238E27FC236}">
                  <a16:creationId xmlns:a16="http://schemas.microsoft.com/office/drawing/2014/main" id="{16FA2E75-EB8E-3A2D-3C4D-14FFC1232B8B}"/>
                </a:ext>
              </a:extLst>
            </p:cNvPr>
            <p:cNvSpPr txBox="1">
              <a:spLocks noChangeArrowheads="1"/>
            </p:cNvSpPr>
            <p:nvPr/>
          </p:nvSpPr>
          <p:spPr bwMode="auto">
            <a:xfrm flipH="1">
              <a:off x="6779224" y="4379347"/>
              <a:ext cx="1396587"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HR</a:t>
              </a:r>
              <a:r>
                <a:rPr lang="en-us" sz="1100" b="0" i="0" u="none" strike="noStrike" kern="1200" cap="none" spc="0" normalizeH="0" noProof="0">
                  <a:ln>
                    <a:noFill/>
                  </a:ln>
                  <a:effectLst/>
                  <a:uLnTx/>
                  <a:uFillTx/>
                  <a:latin typeface="Arial" pitchFamily="34" charset="0"/>
                </a:rPr>
                <a:t> </a:t>
              </a:r>
              <a:r>
                <a:rPr lang="en-us" sz="1100" b="1" i="0" u="none" strike="noStrike" kern="1200" cap="none" spc="0" normalizeH="0" noProof="0">
                  <a:ln>
                    <a:noFill/>
                  </a:ln>
                  <a:effectLst/>
                  <a:uLnTx/>
                  <a:uFillTx/>
                  <a:latin typeface="Arial" pitchFamily="34" charset="0"/>
                </a:rPr>
                <a:t>0.08 </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(95% KI: 0.</a:t>
              </a:r>
              <a:r>
                <a:rPr lang="en-us" sz="1100" b="1"/>
                <a:t>05</a:t>
              </a:r>
              <a:r>
                <a:rPr lang="en-us" sz="1100" b="1" i="0" u="none" strike="noStrike" kern="1200" cap="none" spc="0" normalizeH="0" noProof="0">
                  <a:ln>
                    <a:noFill/>
                  </a:ln>
                  <a:effectLst/>
                  <a:uLnTx/>
                  <a:uFillTx/>
                  <a:latin typeface="Arial" pitchFamily="34" charset="0"/>
                </a:rPr>
                <a:t>–</a:t>
              </a:r>
              <a:r>
                <a:rPr lang="en-us" sz="1100" b="1"/>
                <a:t>0.12</a:t>
              </a:r>
              <a:r>
                <a:rPr lang="en-us" sz="1100" b="1" i="0" u="none" strike="noStrike" kern="1200" cap="none" spc="0" normalizeH="0" noProof="0">
                  <a:ln>
                    <a:noFill/>
                  </a:ln>
                  <a:effectLst/>
                  <a:uLnTx/>
                  <a:uFillTx/>
                  <a:latin typeface="Arial" pitchFamily="34" charset="0"/>
                </a:rPr>
                <a:t>)</a:t>
              </a:r>
            </a:p>
          </p:txBody>
        </p:sp>
      </p:grpSp>
      <p:grpSp>
        <p:nvGrpSpPr>
          <p:cNvPr id="7" name="Gruppieren 6">
            <a:extLst>
              <a:ext uri="{FF2B5EF4-FFF2-40B4-BE49-F238E27FC236}">
                <a16:creationId xmlns:a16="http://schemas.microsoft.com/office/drawing/2014/main" id="{A80C0383-C30A-44A9-BEB5-5B1F8B2B5429}"/>
              </a:ext>
            </a:extLst>
          </p:cNvPr>
          <p:cNvGrpSpPr/>
          <p:nvPr/>
        </p:nvGrpSpPr>
        <p:grpSpPr>
          <a:xfrm>
            <a:off x="346887" y="2077202"/>
            <a:ext cx="5556697" cy="3204402"/>
            <a:chOff x="346887" y="2185152"/>
            <a:chExt cx="5556697" cy="3204402"/>
          </a:xfrm>
        </p:grpSpPr>
        <p:pic>
          <p:nvPicPr>
            <p:cNvPr id="157" name="Grafik 156" descr="Ein Bild, das Screenshot, Karte, Reihe, Diagramm enthält.&#10;&#10;KI-generierte Inhalte können fehlerhaft sein.">
              <a:extLst>
                <a:ext uri="{FF2B5EF4-FFF2-40B4-BE49-F238E27FC236}">
                  <a16:creationId xmlns:a16="http://schemas.microsoft.com/office/drawing/2014/main" id="{CBFA0964-F139-6B56-1791-56A83D21C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84" y="2185152"/>
              <a:ext cx="5436000" cy="3204402"/>
            </a:xfrm>
            <a:prstGeom prst="rect">
              <a:avLst/>
            </a:prstGeom>
          </p:spPr>
        </p:pic>
        <p:sp>
          <p:nvSpPr>
            <p:cNvPr id="27" name="TextBox 57">
              <a:extLst>
                <a:ext uri="{FF2B5EF4-FFF2-40B4-BE49-F238E27FC236}">
                  <a16:creationId xmlns:a16="http://schemas.microsoft.com/office/drawing/2014/main" id="{A9279913-120A-CFBC-80DA-C900D3F5D154}"/>
                </a:ext>
              </a:extLst>
            </p:cNvPr>
            <p:cNvSpPr txBox="1"/>
            <p:nvPr/>
          </p:nvSpPr>
          <p:spPr>
            <a:xfrm>
              <a:off x="1013629" y="5154325"/>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14" name="TextBox 57">
              <a:extLst>
                <a:ext uri="{FF2B5EF4-FFF2-40B4-BE49-F238E27FC236}">
                  <a16:creationId xmlns:a16="http://schemas.microsoft.com/office/drawing/2014/main" id="{8C033B2F-16FE-EFC8-80B9-40142CDE17B5}"/>
                </a:ext>
              </a:extLst>
            </p:cNvPr>
            <p:cNvSpPr txBox="1"/>
            <p:nvPr/>
          </p:nvSpPr>
          <p:spPr>
            <a:xfrm rot="16200000">
              <a:off x="-589573" y="3580068"/>
              <a:ext cx="2026807"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sp>
          <p:nvSpPr>
            <p:cNvPr id="44" name="TextBox 180">
              <a:extLst>
                <a:ext uri="{FF2B5EF4-FFF2-40B4-BE49-F238E27FC236}">
                  <a16:creationId xmlns:a16="http://schemas.microsoft.com/office/drawing/2014/main" id="{DBE7A46E-1F2B-A18E-08FD-7A9F8AD6FEB8}"/>
                </a:ext>
              </a:extLst>
            </p:cNvPr>
            <p:cNvSpPr txBox="1">
              <a:spLocks noChangeArrowheads="1"/>
            </p:cNvSpPr>
            <p:nvPr/>
          </p:nvSpPr>
          <p:spPr bwMode="auto">
            <a:xfrm flipH="1">
              <a:off x="3521097" y="3270654"/>
              <a:ext cx="2263481" cy="257369"/>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chemeClr val="tx2"/>
                  </a:solidFill>
                  <a:effectLst/>
                  <a:uLnTx/>
                  <a:uFillTx/>
                  <a:latin typeface="Arial" pitchFamily="34" charset="0"/>
                </a:rPr>
                <a:t>PSA &lt; 0.2 ng/ml: NR (NR–NR)</a:t>
              </a:r>
            </a:p>
          </p:txBody>
        </p:sp>
        <p:sp>
          <p:nvSpPr>
            <p:cNvPr id="45" name="TextBox 180">
              <a:extLst>
                <a:ext uri="{FF2B5EF4-FFF2-40B4-BE49-F238E27FC236}">
                  <a16:creationId xmlns:a16="http://schemas.microsoft.com/office/drawing/2014/main" id="{51446E51-B9B5-9325-C927-B0B42E95EA6C}"/>
                </a:ext>
              </a:extLst>
            </p:cNvPr>
            <p:cNvSpPr txBox="1">
              <a:spLocks noChangeArrowheads="1"/>
            </p:cNvSpPr>
            <p:nvPr/>
          </p:nvSpPr>
          <p:spPr bwMode="auto">
            <a:xfrm flipH="1">
              <a:off x="3068837" y="4394942"/>
              <a:ext cx="2715742" cy="257369"/>
            </a:xfrm>
            <a:prstGeom prst="rect">
              <a:avLst/>
            </a:prstGeom>
            <a:solidFill>
              <a:schemeClr val="bg1"/>
            </a:solidFill>
            <a:ln w="12700">
              <a:solidFill>
                <a:srgbClr val="5EC5EE"/>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5EC5EE"/>
                  </a:solidFill>
                  <a:effectLst/>
                  <a:uLnTx/>
                  <a:uFillTx/>
                  <a:latin typeface="Arial" pitchFamily="34" charset="0"/>
                </a:rPr>
                <a:t>PSA ≥ 0.2 ng/ml: 11 months (8.5–14)</a:t>
              </a:r>
            </a:p>
          </p:txBody>
        </p:sp>
        <p:sp>
          <p:nvSpPr>
            <p:cNvPr id="46" name="TextBox 180">
              <a:extLst>
                <a:ext uri="{FF2B5EF4-FFF2-40B4-BE49-F238E27FC236}">
                  <a16:creationId xmlns:a16="http://schemas.microsoft.com/office/drawing/2014/main" id="{9F3B7E08-F315-3051-EF68-2BC4BB8FFCD0}"/>
                </a:ext>
              </a:extLst>
            </p:cNvPr>
            <p:cNvSpPr txBox="1">
              <a:spLocks noChangeArrowheads="1"/>
            </p:cNvSpPr>
            <p:nvPr/>
          </p:nvSpPr>
          <p:spPr bwMode="auto">
            <a:xfrm flipH="1">
              <a:off x="1002429" y="4385527"/>
              <a:ext cx="1576497"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HR</a:t>
              </a:r>
              <a:r>
                <a:rPr lang="en-us" sz="1100" b="0" i="0" u="none" strike="noStrike" kern="1200" cap="none" spc="0" normalizeH="0" noProof="0">
                  <a:ln>
                    <a:noFill/>
                  </a:ln>
                  <a:effectLst/>
                  <a:uLnTx/>
                  <a:uFillTx/>
                  <a:latin typeface="Arial" pitchFamily="34" charset="0"/>
                </a:rPr>
                <a:t> </a:t>
              </a:r>
              <a:r>
                <a:rPr lang="en-us" sz="1100" b="1" i="0" u="none" strike="noStrike" kern="1200" cap="none" spc="0" normalizeH="0" noProof="0">
                  <a:ln>
                    <a:noFill/>
                  </a:ln>
                  <a:effectLst/>
                  <a:uLnTx/>
                  <a:uFillTx/>
                  <a:latin typeface="Arial" pitchFamily="34" charset="0"/>
                </a:rPr>
                <a:t>0.</a:t>
              </a:r>
              <a:r>
                <a:rPr lang="en-us" sz="1100" b="1"/>
                <a:t>16</a:t>
              </a:r>
              <a:r>
                <a:rPr lang="en-us" sz="1100" b="1" i="0" u="none" strike="noStrike" kern="1200" cap="none" spc="0" normalizeH="0" noProof="0">
                  <a:ln>
                    <a:noFill/>
                  </a:ln>
                  <a:effectLst/>
                  <a:uLnTx/>
                  <a:uFillTx/>
                  <a:latin typeface="Arial" pitchFamily="34" charset="0"/>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(95% KI: 0.</a:t>
              </a:r>
              <a:r>
                <a:rPr lang="en-us" sz="1100" b="1"/>
                <a:t>12</a:t>
              </a:r>
              <a:r>
                <a:rPr lang="en-us" sz="1100" b="1" i="0" u="none" strike="noStrike" kern="1200" cap="none" spc="0" normalizeH="0" noProof="0">
                  <a:ln>
                    <a:noFill/>
                  </a:ln>
                  <a:effectLst/>
                  <a:uLnTx/>
                  <a:uFillTx/>
                  <a:latin typeface="Arial" pitchFamily="34" charset="0"/>
                </a:rPr>
                <a:t>–0.</a:t>
              </a:r>
              <a:r>
                <a:rPr lang="en-us" sz="1100" b="1"/>
                <a:t>23</a:t>
              </a:r>
              <a:r>
                <a:rPr lang="en-us" sz="1100" b="1" i="0" u="none" strike="noStrike" kern="1200" cap="none" spc="0" normalizeH="0" noProof="0">
                  <a:ln>
                    <a:noFill/>
                  </a:ln>
                  <a:effectLst/>
                  <a:uLnTx/>
                  <a:uFillTx/>
                  <a:latin typeface="Arial" pitchFamily="34" charset="0"/>
                </a:rPr>
                <a:t>)</a:t>
              </a:r>
            </a:p>
          </p:txBody>
        </p:sp>
      </p:grpSp>
      <p:grpSp>
        <p:nvGrpSpPr>
          <p:cNvPr id="11" name="Gruppieren 10">
            <a:extLst>
              <a:ext uri="{FF2B5EF4-FFF2-40B4-BE49-F238E27FC236}">
                <a16:creationId xmlns:a16="http://schemas.microsoft.com/office/drawing/2014/main" id="{2242AD49-ED50-A909-4129-49A9DC1AD495}"/>
              </a:ext>
            </a:extLst>
          </p:cNvPr>
          <p:cNvGrpSpPr/>
          <p:nvPr/>
        </p:nvGrpSpPr>
        <p:grpSpPr>
          <a:xfrm>
            <a:off x="167432" y="5216737"/>
            <a:ext cx="5617147" cy="675838"/>
            <a:chOff x="167432" y="5324687"/>
            <a:chExt cx="5617147" cy="675838"/>
          </a:xfrm>
        </p:grpSpPr>
        <p:sp>
          <p:nvSpPr>
            <p:cNvPr id="15" name="Line 30">
              <a:extLst>
                <a:ext uri="{FF2B5EF4-FFF2-40B4-BE49-F238E27FC236}">
                  <a16:creationId xmlns:a16="http://schemas.microsoft.com/office/drawing/2014/main" id="{2434DB5D-F9B6-5D01-25A1-475B6315C9F3}"/>
                </a:ext>
              </a:extLst>
            </p:cNvPr>
            <p:cNvSpPr>
              <a:spLocks noChangeShapeType="1"/>
            </p:cNvSpPr>
            <p:nvPr/>
          </p:nvSpPr>
          <p:spPr bwMode="auto">
            <a:xfrm>
              <a:off x="883487" y="5544714"/>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6" name="Line 31">
              <a:extLst>
                <a:ext uri="{FF2B5EF4-FFF2-40B4-BE49-F238E27FC236}">
                  <a16:creationId xmlns:a16="http://schemas.microsoft.com/office/drawing/2014/main" id="{FB4E71AA-0492-B2BC-DCFC-A8F6054E314B}"/>
                </a:ext>
              </a:extLst>
            </p:cNvPr>
            <p:cNvSpPr>
              <a:spLocks noChangeShapeType="1"/>
            </p:cNvSpPr>
            <p:nvPr/>
          </p:nvSpPr>
          <p:spPr bwMode="auto">
            <a:xfrm>
              <a:off x="883487" y="5991560"/>
              <a:ext cx="4752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36" name="TextBox 58">
              <a:extLst>
                <a:ext uri="{FF2B5EF4-FFF2-40B4-BE49-F238E27FC236}">
                  <a16:creationId xmlns:a16="http://schemas.microsoft.com/office/drawing/2014/main" id="{0E7D61C7-4D84-6BC5-ECA7-8CD1E3E83A4C}"/>
                </a:ext>
              </a:extLst>
            </p:cNvPr>
            <p:cNvSpPr txBox="1"/>
            <p:nvPr/>
          </p:nvSpPr>
          <p:spPr>
            <a:xfrm>
              <a:off x="167432" y="532468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a:t>
              </a:r>
              <a:r>
                <a:rPr lang="en-us" sz="1000" b="1">
                  <a:solidFill>
                    <a:srgbClr val="10384F"/>
                  </a:solidFill>
                  <a:latin typeface="Arial"/>
                  <a:cs typeface="Arial"/>
                </a:rPr>
                <a:t> </a:t>
              </a:r>
              <a:r>
                <a:rPr lang="en-us" sz="1000" b="1" i="0" u="none" strike="noStrike" kern="1200" cap="none" spc="0" normalizeH="0" noProof="0">
                  <a:ln>
                    <a:noFill/>
                  </a:ln>
                  <a:solidFill>
                    <a:srgbClr val="10384F"/>
                  </a:solidFill>
                  <a:effectLst/>
                  <a:uLnTx/>
                  <a:uFillTx/>
                  <a:latin typeface="Arial"/>
                  <a:cs typeface="Arial"/>
                </a:rPr>
                <a:t>at risk</a:t>
              </a:r>
            </a:p>
          </p:txBody>
        </p:sp>
        <p:sp>
          <p:nvSpPr>
            <p:cNvPr id="49" name="TextBox 62">
              <a:extLst>
                <a:ext uri="{FF2B5EF4-FFF2-40B4-BE49-F238E27FC236}">
                  <a16:creationId xmlns:a16="http://schemas.microsoft.com/office/drawing/2014/main" id="{F5B83854-86BB-0F6A-5D9F-B6B4764151BB}"/>
                </a:ext>
              </a:extLst>
            </p:cNvPr>
            <p:cNvSpPr txBox="1"/>
            <p:nvPr/>
          </p:nvSpPr>
          <p:spPr>
            <a:xfrm>
              <a:off x="768977"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266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159</a:t>
              </a:r>
            </a:p>
          </p:txBody>
        </p:sp>
        <p:sp>
          <p:nvSpPr>
            <p:cNvPr id="50" name="TextBox 63">
              <a:extLst>
                <a:ext uri="{FF2B5EF4-FFF2-40B4-BE49-F238E27FC236}">
                  <a16:creationId xmlns:a16="http://schemas.microsoft.com/office/drawing/2014/main" id="{FC1647FE-B0E3-AA51-2E48-64BC9B8C516E}"/>
                </a:ext>
              </a:extLst>
            </p:cNvPr>
            <p:cNvSpPr txBox="1"/>
            <p:nvPr/>
          </p:nvSpPr>
          <p:spPr>
            <a:xfrm>
              <a:off x="1152380" y="5633620"/>
              <a:ext cx="399220"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260</a:t>
              </a:r>
            </a:p>
            <a:p>
              <a:pPr rtl="0"/>
              <a:r>
                <a:rPr lang="en-us">
                  <a:solidFill>
                    <a:srgbClr val="5EC5EE"/>
                  </a:solidFill>
                </a:rPr>
                <a:t>137</a:t>
              </a:r>
            </a:p>
          </p:txBody>
        </p:sp>
        <p:sp>
          <p:nvSpPr>
            <p:cNvPr id="51" name="TextBox 64">
              <a:extLst>
                <a:ext uri="{FF2B5EF4-FFF2-40B4-BE49-F238E27FC236}">
                  <a16:creationId xmlns:a16="http://schemas.microsoft.com/office/drawing/2014/main" id="{2490ABAA-B7A3-07CE-6AF4-5902B70F0747}"/>
                </a:ext>
              </a:extLst>
            </p:cNvPr>
            <p:cNvSpPr txBox="1"/>
            <p:nvPr/>
          </p:nvSpPr>
          <p:spPr>
            <a:xfrm>
              <a:off x="1855343" y="5633620"/>
              <a:ext cx="397597"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247</a:t>
              </a:r>
            </a:p>
            <a:p>
              <a:pPr rtl="0"/>
              <a:r>
                <a:rPr lang="en-us">
                  <a:solidFill>
                    <a:srgbClr val="5EC5EE"/>
                  </a:solidFill>
                </a:rPr>
                <a:t>72</a:t>
              </a:r>
            </a:p>
          </p:txBody>
        </p:sp>
        <p:sp>
          <p:nvSpPr>
            <p:cNvPr id="52" name="TextBox 65">
              <a:extLst>
                <a:ext uri="{FF2B5EF4-FFF2-40B4-BE49-F238E27FC236}">
                  <a16:creationId xmlns:a16="http://schemas.microsoft.com/office/drawing/2014/main" id="{BF4CF4F0-5A88-87E7-5C69-5CB62C9FB67D}"/>
                </a:ext>
              </a:extLst>
            </p:cNvPr>
            <p:cNvSpPr txBox="1"/>
            <p:nvPr/>
          </p:nvSpPr>
          <p:spPr>
            <a:xfrm>
              <a:off x="2219364"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239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54</a:t>
              </a:r>
            </a:p>
          </p:txBody>
        </p:sp>
        <p:sp>
          <p:nvSpPr>
            <p:cNvPr id="53" name="TextBox 67">
              <a:extLst>
                <a:ext uri="{FF2B5EF4-FFF2-40B4-BE49-F238E27FC236}">
                  <a16:creationId xmlns:a16="http://schemas.microsoft.com/office/drawing/2014/main" id="{19B0CE3F-5032-789F-73E5-BDB5807AF45B}"/>
                </a:ext>
              </a:extLst>
            </p:cNvPr>
            <p:cNvSpPr txBox="1"/>
            <p:nvPr/>
          </p:nvSpPr>
          <p:spPr>
            <a:xfrm>
              <a:off x="2578926" y="5633620"/>
              <a:ext cx="397599"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230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44</a:t>
              </a:r>
            </a:p>
          </p:txBody>
        </p:sp>
        <p:sp>
          <p:nvSpPr>
            <p:cNvPr id="54" name="TextBox 68">
              <a:extLst>
                <a:ext uri="{FF2B5EF4-FFF2-40B4-BE49-F238E27FC236}">
                  <a16:creationId xmlns:a16="http://schemas.microsoft.com/office/drawing/2014/main" id="{BCD3F204-ADE9-AF7B-7AF1-CD17A961C50A}"/>
                </a:ext>
              </a:extLst>
            </p:cNvPr>
            <p:cNvSpPr txBox="1"/>
            <p:nvPr/>
          </p:nvSpPr>
          <p:spPr>
            <a:xfrm>
              <a:off x="2932041"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216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33</a:t>
              </a:r>
            </a:p>
          </p:txBody>
        </p:sp>
        <p:sp>
          <p:nvSpPr>
            <p:cNvPr id="55" name="TextBox 69">
              <a:extLst>
                <a:ext uri="{FF2B5EF4-FFF2-40B4-BE49-F238E27FC236}">
                  <a16:creationId xmlns:a16="http://schemas.microsoft.com/office/drawing/2014/main" id="{40290816-F817-FFD6-6D32-8FDA443452EE}"/>
                </a:ext>
              </a:extLst>
            </p:cNvPr>
            <p:cNvSpPr txBox="1"/>
            <p:nvPr/>
          </p:nvSpPr>
          <p:spPr>
            <a:xfrm>
              <a:off x="3286136"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202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26</a:t>
              </a:r>
            </a:p>
          </p:txBody>
        </p:sp>
        <p:sp>
          <p:nvSpPr>
            <p:cNvPr id="56" name="TextBox 70">
              <a:extLst>
                <a:ext uri="{FF2B5EF4-FFF2-40B4-BE49-F238E27FC236}">
                  <a16:creationId xmlns:a16="http://schemas.microsoft.com/office/drawing/2014/main" id="{D77BB3BD-A38E-A60E-DBE7-DB873ABA0AE1}"/>
                </a:ext>
              </a:extLst>
            </p:cNvPr>
            <p:cNvSpPr txBox="1"/>
            <p:nvPr/>
          </p:nvSpPr>
          <p:spPr>
            <a:xfrm>
              <a:off x="3622158"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144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19</a:t>
              </a:r>
            </a:p>
          </p:txBody>
        </p:sp>
        <p:sp>
          <p:nvSpPr>
            <p:cNvPr id="57" name="TextBox 71">
              <a:extLst>
                <a:ext uri="{FF2B5EF4-FFF2-40B4-BE49-F238E27FC236}">
                  <a16:creationId xmlns:a16="http://schemas.microsoft.com/office/drawing/2014/main" id="{D5771F6F-2A98-BF6C-5364-2C0A15DED3A4}"/>
                </a:ext>
              </a:extLst>
            </p:cNvPr>
            <p:cNvSpPr txBox="1"/>
            <p:nvPr/>
          </p:nvSpPr>
          <p:spPr>
            <a:xfrm>
              <a:off x="3995921" y="5633620"/>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92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9</a:t>
              </a:r>
            </a:p>
          </p:txBody>
        </p:sp>
        <p:sp>
          <p:nvSpPr>
            <p:cNvPr id="64" name="TextBox 75">
              <a:extLst>
                <a:ext uri="{FF2B5EF4-FFF2-40B4-BE49-F238E27FC236}">
                  <a16:creationId xmlns:a16="http://schemas.microsoft.com/office/drawing/2014/main" id="{B488A324-781E-BC1E-A8CB-B1E33B77031D}"/>
                </a:ext>
              </a:extLst>
            </p:cNvPr>
            <p:cNvSpPr txBox="1"/>
            <p:nvPr/>
          </p:nvSpPr>
          <p:spPr>
            <a:xfrm>
              <a:off x="167845" y="5481123"/>
              <a:ext cx="832536"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PPE </a:t>
              </a:r>
            </a:p>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&lt; 0.2 ng/ml</a:t>
              </a:r>
            </a:p>
            <a:p>
              <a:pPr marL="0" marR="0" lvl="0" indent="0"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5EC5EE"/>
                  </a:solidFill>
                  <a:effectLst/>
                  <a:uLnTx/>
                  <a:uFillTx/>
                  <a:latin typeface="Times New Roman" panose="02020603050405020304" pitchFamily="18" charset="0"/>
                  <a:cs typeface="Times New Roman" panose="02020603050405020304" pitchFamily="18" charset="0"/>
                </a:rPr>
                <a:t>≥ </a:t>
              </a:r>
              <a:r>
                <a:rPr lang="en-us" sz="1000" b="0" i="0" u="none" strike="noStrike" kern="1200" cap="none" spc="0" normalizeH="0" noProof="0">
                  <a:ln>
                    <a:noFill/>
                  </a:ln>
                  <a:solidFill>
                    <a:srgbClr val="5EC5EE"/>
                  </a:solidFill>
                  <a:effectLst/>
                  <a:uLnTx/>
                  <a:uFillTx/>
                  <a:latin typeface="Arial"/>
                  <a:cs typeface="Arial"/>
                </a:rPr>
                <a:t>0.2 ng/ml</a:t>
              </a:r>
            </a:p>
          </p:txBody>
        </p:sp>
        <p:sp>
          <p:nvSpPr>
            <p:cNvPr id="70" name="TextBox 62">
              <a:extLst>
                <a:ext uri="{FF2B5EF4-FFF2-40B4-BE49-F238E27FC236}">
                  <a16:creationId xmlns:a16="http://schemas.microsoft.com/office/drawing/2014/main" id="{50F1D255-C64A-CBCF-EB04-57F3AB0FFF25}"/>
                </a:ext>
              </a:extLst>
            </p:cNvPr>
            <p:cNvSpPr txBox="1"/>
            <p:nvPr/>
          </p:nvSpPr>
          <p:spPr>
            <a:xfrm>
              <a:off x="4337356"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44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3</a:t>
              </a:r>
            </a:p>
          </p:txBody>
        </p:sp>
        <p:sp>
          <p:nvSpPr>
            <p:cNvPr id="71" name="TextBox 62">
              <a:extLst>
                <a:ext uri="{FF2B5EF4-FFF2-40B4-BE49-F238E27FC236}">
                  <a16:creationId xmlns:a16="http://schemas.microsoft.com/office/drawing/2014/main" id="{E057CB24-D846-A73B-EBB8-591EDACAFAB4}"/>
                </a:ext>
              </a:extLst>
            </p:cNvPr>
            <p:cNvSpPr txBox="1"/>
            <p:nvPr/>
          </p:nvSpPr>
          <p:spPr>
            <a:xfrm>
              <a:off x="4695455"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13</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1</a:t>
              </a:r>
            </a:p>
          </p:txBody>
        </p:sp>
        <p:sp>
          <p:nvSpPr>
            <p:cNvPr id="72" name="TextBox 62">
              <a:extLst>
                <a:ext uri="{FF2B5EF4-FFF2-40B4-BE49-F238E27FC236}">
                  <a16:creationId xmlns:a16="http://schemas.microsoft.com/office/drawing/2014/main" id="{6EFC1B56-6D49-0BC0-6F33-3A4BA1BA3DC5}"/>
                </a:ext>
              </a:extLst>
            </p:cNvPr>
            <p:cNvSpPr txBox="1"/>
            <p:nvPr/>
          </p:nvSpPr>
          <p:spPr>
            <a:xfrm>
              <a:off x="5041904" y="5642585"/>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0</a:t>
              </a:r>
            </a:p>
          </p:txBody>
        </p:sp>
        <p:sp>
          <p:nvSpPr>
            <p:cNvPr id="75" name="TextBox 62">
              <a:extLst>
                <a:ext uri="{FF2B5EF4-FFF2-40B4-BE49-F238E27FC236}">
                  <a16:creationId xmlns:a16="http://schemas.microsoft.com/office/drawing/2014/main" id="{FCDD1C05-3131-C78D-B796-5097866FBC4A}"/>
                </a:ext>
              </a:extLst>
            </p:cNvPr>
            <p:cNvSpPr txBox="1"/>
            <p:nvPr/>
          </p:nvSpPr>
          <p:spPr>
            <a:xfrm>
              <a:off x="5385359" y="5633620"/>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chemeClr val="tx2"/>
                  </a:solidFill>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a:solidFill>
                    <a:srgbClr val="5EC5EE"/>
                  </a:solidFill>
                  <a:latin typeface="Arial"/>
                  <a:cs typeface="Arial"/>
                </a:rPr>
                <a:t>0</a:t>
              </a:r>
            </a:p>
          </p:txBody>
        </p:sp>
        <p:sp>
          <p:nvSpPr>
            <p:cNvPr id="78" name="TextBox 63">
              <a:extLst>
                <a:ext uri="{FF2B5EF4-FFF2-40B4-BE49-F238E27FC236}">
                  <a16:creationId xmlns:a16="http://schemas.microsoft.com/office/drawing/2014/main" id="{0EC281CF-0002-F7A3-E004-A7F8625380DE}"/>
                </a:ext>
              </a:extLst>
            </p:cNvPr>
            <p:cNvSpPr txBox="1"/>
            <p:nvPr/>
          </p:nvSpPr>
          <p:spPr>
            <a:xfrm>
              <a:off x="1513548" y="5633620"/>
              <a:ext cx="399220" cy="144461"/>
            </a:xfrm>
            <a:prstGeom prst="rect">
              <a:avLst/>
            </a:prstGeom>
            <a:noFill/>
          </p:spPr>
          <p:txBody>
            <a:bodyPr wrap="none" lIns="0" tIns="0" rIns="0" bIns="0" rtlCol="0"/>
            <a:lstStyle>
              <a:defPPr>
                <a:defRPr lang="de-DE"/>
              </a:defPPr>
              <a:lvl1pPr marR="0" lvl="0" indent="0" algn="ctr" defTabSz="1219170" fontAlgn="auto">
                <a:lnSpc>
                  <a:spcPct val="100000"/>
                </a:lnSpc>
                <a:spcBef>
                  <a:spcPct val="0"/>
                </a:spcBef>
                <a:spcAft>
                  <a:spcPct val="0"/>
                </a:spcAft>
                <a:buClrTx/>
                <a:buSzTx/>
                <a:buFontTx/>
                <a:buNone/>
                <a:tabLst/>
                <a:defRPr sz="1000">
                  <a:solidFill>
                    <a:schemeClr val="tx2"/>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a:t>255</a:t>
              </a:r>
            </a:p>
            <a:p>
              <a:pPr rtl="0"/>
              <a:r>
                <a:rPr lang="en-us">
                  <a:solidFill>
                    <a:srgbClr val="5EC5EE"/>
                  </a:solidFill>
                </a:rPr>
                <a:t>89</a:t>
              </a:r>
            </a:p>
          </p:txBody>
        </p:sp>
      </p:grpSp>
      <p:sp>
        <p:nvSpPr>
          <p:cNvPr id="3" name="Freihandform: Form 2">
            <a:extLst>
              <a:ext uri="{FF2B5EF4-FFF2-40B4-BE49-F238E27FC236}">
                <a16:creationId xmlns:a16="http://schemas.microsoft.com/office/drawing/2014/main" id="{71C9069A-CE21-6D4D-AD2E-EFCF00C54F7E}"/>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3908106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5BF0-8905-2C8B-A10C-E876F998FD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CCA2BC-06F5-F023-E2DA-9838AAFE6039}"/>
              </a:ext>
            </a:extLst>
          </p:cNvPr>
          <p:cNvSpPr>
            <a:spLocks noGrp="1"/>
          </p:cNvSpPr>
          <p:nvPr>
            <p:ph type="title"/>
          </p:nvPr>
        </p:nvSpPr>
        <p:spPr>
          <a:xfrm>
            <a:off x="245806" y="181939"/>
            <a:ext cx="10184670" cy="782031"/>
          </a:xfrm>
        </p:spPr>
        <p:txBody>
          <a:bodyPr wrap="square" lIns="91440" tIns="45720" rIns="91440" bIns="45720" rtlCol="0" anchor="t">
            <a:noAutofit/>
          </a:bodyPr>
          <a:lstStyle/>
          <a:p>
            <a:r>
              <a:rPr lang="en-US" dirty="0"/>
              <a:t>ARANOTE: Time to </a:t>
            </a:r>
            <a:r>
              <a:rPr lang="en-US" dirty="0" err="1"/>
              <a:t>mCRPC</a:t>
            </a:r>
            <a:r>
              <a:rPr lang="en-US" dirty="0"/>
              <a:t> Progression/ Time to PSA Progression  by Baseline PSA</a:t>
            </a:r>
            <a:endParaRPr lang="en-US" dirty="0">
              <a:cs typeface="Futura"/>
            </a:endParaRPr>
          </a:p>
        </p:txBody>
      </p:sp>
      <p:sp>
        <p:nvSpPr>
          <p:cNvPr id="4" name="Fußzeilenplatzhalter 3">
            <a:extLst>
              <a:ext uri="{FF2B5EF4-FFF2-40B4-BE49-F238E27FC236}">
                <a16:creationId xmlns:a16="http://schemas.microsoft.com/office/drawing/2014/main" id="{7692120A-229F-11BC-7122-5D10C856094D}"/>
              </a:ext>
            </a:extLst>
          </p:cNvPr>
          <p:cNvSpPr>
            <a:spLocks noGrp="1"/>
          </p:cNvSpPr>
          <p:nvPr>
            <p:ph type="ftr" sz="quarter" idx="3"/>
          </p:nvPr>
        </p:nvSpPr>
        <p:spPr>
          <a:xfrm>
            <a:off x="245807" y="6222399"/>
            <a:ext cx="11460058" cy="574790"/>
          </a:xfrm>
        </p:spPr>
        <p:txBody>
          <a:bodyPr rtlCol="0"/>
          <a:lstStyle/>
          <a:p>
            <a:r>
              <a:rPr lang="en-US" dirty="0"/>
              <a:t>CI, confidence interval; EAU, </a:t>
            </a:r>
            <a:r>
              <a:rPr lang="en-US" dirty="0" err="1"/>
              <a:t>Europeran</a:t>
            </a:r>
            <a:r>
              <a:rPr lang="en-US" dirty="0"/>
              <a:t> Association of </a:t>
            </a:r>
            <a:r>
              <a:rPr lang="en-US" dirty="0" err="1"/>
              <a:t>Urologu</a:t>
            </a:r>
            <a:r>
              <a:rPr lang="en-US" dirty="0"/>
              <a:t>; HR, hazard ratio; </a:t>
            </a:r>
            <a:r>
              <a:rPr lang="en-US" dirty="0" err="1"/>
              <a:t>mCRPC</a:t>
            </a:r>
            <a:r>
              <a:rPr lang="en-US" dirty="0"/>
              <a:t>, metastatic castration-resistant prostate cancer; NR, not reached; PSA, prostate-specific antigen.</a:t>
            </a:r>
          </a:p>
          <a:p>
            <a:endParaRPr lang="en-US" dirty="0"/>
          </a:p>
          <a:p>
            <a:r>
              <a:rPr lang="en-GB" dirty="0"/>
              <a:t>Saad F, et al. Presented at European Association of Urology; March 21–24, 2025; Madrid, Spain.</a:t>
            </a:r>
          </a:p>
        </p:txBody>
      </p:sp>
      <p:grpSp>
        <p:nvGrpSpPr>
          <p:cNvPr id="12" name="Gruppieren 11">
            <a:extLst>
              <a:ext uri="{FF2B5EF4-FFF2-40B4-BE49-F238E27FC236}">
                <a16:creationId xmlns:a16="http://schemas.microsoft.com/office/drawing/2014/main" id="{FA1EEC52-F09A-D5F7-F878-16E79590C672}"/>
              </a:ext>
            </a:extLst>
          </p:cNvPr>
          <p:cNvGrpSpPr/>
          <p:nvPr/>
        </p:nvGrpSpPr>
        <p:grpSpPr>
          <a:xfrm>
            <a:off x="6169370" y="2268965"/>
            <a:ext cx="5580897" cy="2980800"/>
            <a:chOff x="6169370" y="2268965"/>
            <a:chExt cx="5580897" cy="2980800"/>
          </a:xfrm>
        </p:grpSpPr>
        <p:pic>
          <p:nvPicPr>
            <p:cNvPr id="104" name="Grafik 103" descr="Ein Bild, das Screenshot, Text enthält.&#10;&#10;KI-generierte Inhalte können fehlerhaft sein.">
              <a:extLst>
                <a:ext uri="{FF2B5EF4-FFF2-40B4-BE49-F238E27FC236}">
                  <a16:creationId xmlns:a16="http://schemas.microsoft.com/office/drawing/2014/main" id="{626E55A1-054A-C5E0-7156-AE063FF42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929" y="2268965"/>
              <a:ext cx="5531338" cy="2980800"/>
            </a:xfrm>
            <a:prstGeom prst="rect">
              <a:avLst/>
            </a:prstGeom>
          </p:spPr>
        </p:pic>
        <p:sp>
          <p:nvSpPr>
            <p:cNvPr id="29" name="TextBox 57">
              <a:extLst>
                <a:ext uri="{FF2B5EF4-FFF2-40B4-BE49-F238E27FC236}">
                  <a16:creationId xmlns:a16="http://schemas.microsoft.com/office/drawing/2014/main" id="{9C4CD695-19DC-B384-C76D-6672E1DD27F3}"/>
                </a:ext>
              </a:extLst>
            </p:cNvPr>
            <p:cNvSpPr txBox="1"/>
            <p:nvPr/>
          </p:nvSpPr>
          <p:spPr>
            <a:xfrm rot="16200000">
              <a:off x="5220381" y="3539734"/>
              <a:ext cx="2051865"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sp>
          <p:nvSpPr>
            <p:cNvPr id="30" name="TextBox 57">
              <a:extLst>
                <a:ext uri="{FF2B5EF4-FFF2-40B4-BE49-F238E27FC236}">
                  <a16:creationId xmlns:a16="http://schemas.microsoft.com/office/drawing/2014/main" id="{650616A3-8DB3-DDF7-6372-095F143C9C98}"/>
                </a:ext>
              </a:extLst>
            </p:cNvPr>
            <p:cNvSpPr txBox="1"/>
            <p:nvPr/>
          </p:nvSpPr>
          <p:spPr>
            <a:xfrm>
              <a:off x="6920409" y="5087649"/>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84" name="TextBox 180">
              <a:extLst>
                <a:ext uri="{FF2B5EF4-FFF2-40B4-BE49-F238E27FC236}">
                  <a16:creationId xmlns:a16="http://schemas.microsoft.com/office/drawing/2014/main" id="{617DEB03-A04D-758B-09A6-DFE26CB94B82}"/>
                </a:ext>
              </a:extLst>
            </p:cNvPr>
            <p:cNvSpPr txBox="1">
              <a:spLocks noChangeArrowheads="1"/>
            </p:cNvSpPr>
            <p:nvPr/>
          </p:nvSpPr>
          <p:spPr bwMode="auto">
            <a:xfrm flipH="1">
              <a:off x="6779223" y="4312672"/>
              <a:ext cx="3302120"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&lt; 4.1 vs. ≥ 21.3: HR 0.34 (95% CI 0.18–0.64)</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4.1– &lt; 21.3 vs. ≥ 21.3: HR 0.96 (95% CI 0.60–1.53)</a:t>
              </a:r>
              <a:endParaRPr kumimoji="0" lang="pl-PL" sz="1100" b="1" i="0" u="none" strike="noStrike" kern="1200" cap="none" spc="0" normalizeH="0" baseline="0" noProof="0" dirty="0">
                <a:ln>
                  <a:noFill/>
                </a:ln>
                <a:effectLst/>
                <a:uLnTx/>
                <a:uFillTx/>
                <a:latin typeface="Arial" pitchFamily="34" charset="0"/>
              </a:endParaRPr>
            </a:p>
          </p:txBody>
        </p:sp>
      </p:grpSp>
      <p:sp>
        <p:nvSpPr>
          <p:cNvPr id="6" name="Textplatzhalter 2">
            <a:extLst>
              <a:ext uri="{FF2B5EF4-FFF2-40B4-BE49-F238E27FC236}">
                <a16:creationId xmlns:a16="http://schemas.microsoft.com/office/drawing/2014/main" id="{FB094A68-4B37-F101-14C9-02C695C6387C}"/>
              </a:ext>
            </a:extLst>
          </p:cNvPr>
          <p:cNvSpPr txBox="1">
            <a:spLocks/>
          </p:cNvSpPr>
          <p:nvPr/>
        </p:nvSpPr>
        <p:spPr>
          <a:xfrm>
            <a:off x="245804" y="1366684"/>
            <a:ext cx="9483412" cy="782031"/>
          </a:xfrm>
          <a:prstGeom prst="rect">
            <a:avLst/>
          </a:prstGeom>
        </p:spPr>
        <p:txBody>
          <a:bodyPr lIns="91440" tIns="45720" rIns="91440" bIns="45720" rtlCol="0" anchor="t"/>
          <a:lstStyle>
            <a:lvl1pPr marL="0" indent="0" algn="l" defTabSz="914400" rtl="0" eaLnBrk="1" latinLnBrk="0" hangingPunct="1">
              <a:spcBef>
                <a:spcPts val="1200"/>
              </a:spcBef>
              <a:spcAft>
                <a:spcPts val="600"/>
              </a:spcAft>
              <a:buFontTx/>
              <a:buBlip>
                <a:blip r:embed="rId4"/>
              </a:buBlip>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9pPr>
          </a:lstStyle>
          <a:p>
            <a:pPr marL="285750" indent="-285750" rtl="0"/>
            <a:r>
              <a:rPr lang="en-US" sz="1600" dirty="0"/>
              <a:t>Patients on </a:t>
            </a:r>
            <a:r>
              <a:rPr lang="en-US" sz="1600" dirty="0" err="1"/>
              <a:t>darolutamide</a:t>
            </a:r>
            <a:r>
              <a:rPr lang="en-US" sz="1600" dirty="0"/>
              <a:t> with low baseline PSA (&lt;4.1 ng/mL) had a longer time to </a:t>
            </a:r>
            <a:r>
              <a:rPr lang="en-US" sz="1600" dirty="0" err="1"/>
              <a:t>mCRPC</a:t>
            </a:r>
            <a:r>
              <a:rPr lang="en-US" sz="1600" dirty="0"/>
              <a:t> and PSA progression than patients with high baseline PSA (≥ 21,3 ng/ml)</a:t>
            </a:r>
          </a:p>
        </p:txBody>
      </p:sp>
      <p:grpSp>
        <p:nvGrpSpPr>
          <p:cNvPr id="11" name="Gruppieren 10">
            <a:extLst>
              <a:ext uri="{FF2B5EF4-FFF2-40B4-BE49-F238E27FC236}">
                <a16:creationId xmlns:a16="http://schemas.microsoft.com/office/drawing/2014/main" id="{774F3886-A748-ACEF-927F-AE2E1186000E}"/>
              </a:ext>
            </a:extLst>
          </p:cNvPr>
          <p:cNvGrpSpPr/>
          <p:nvPr/>
        </p:nvGrpSpPr>
        <p:grpSpPr>
          <a:xfrm>
            <a:off x="346888" y="2264423"/>
            <a:ext cx="5768407" cy="2980373"/>
            <a:chOff x="346888" y="2264423"/>
            <a:chExt cx="5768407" cy="2980373"/>
          </a:xfrm>
        </p:grpSpPr>
        <p:pic>
          <p:nvPicPr>
            <p:cNvPr id="101" name="Grafik 100" descr="Ein Bild, das Screenshot, Reihe, Text enthält.&#10;&#10;KI-generierte Inhalte können fehlerhaft sein.">
              <a:extLst>
                <a:ext uri="{FF2B5EF4-FFF2-40B4-BE49-F238E27FC236}">
                  <a16:creationId xmlns:a16="http://schemas.microsoft.com/office/drawing/2014/main" id="{C0A925D5-4C9B-7E92-E3B6-7B58540C24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452" y="2264423"/>
              <a:ext cx="5625843" cy="2980373"/>
            </a:xfrm>
            <a:prstGeom prst="rect">
              <a:avLst/>
            </a:prstGeom>
          </p:spPr>
        </p:pic>
        <p:sp>
          <p:nvSpPr>
            <p:cNvPr id="27" name="TextBox 57">
              <a:extLst>
                <a:ext uri="{FF2B5EF4-FFF2-40B4-BE49-F238E27FC236}">
                  <a16:creationId xmlns:a16="http://schemas.microsoft.com/office/drawing/2014/main" id="{3E246149-07A5-ED9F-218B-36E401CC17E1}"/>
                </a:ext>
              </a:extLst>
            </p:cNvPr>
            <p:cNvSpPr txBox="1"/>
            <p:nvPr/>
          </p:nvSpPr>
          <p:spPr>
            <a:xfrm>
              <a:off x="1013629" y="5087650"/>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14" name="TextBox 57">
              <a:extLst>
                <a:ext uri="{FF2B5EF4-FFF2-40B4-BE49-F238E27FC236}">
                  <a16:creationId xmlns:a16="http://schemas.microsoft.com/office/drawing/2014/main" id="{93CCD901-A7B6-57F7-98DE-B67F20EBC82E}"/>
                </a:ext>
              </a:extLst>
            </p:cNvPr>
            <p:cNvSpPr txBox="1"/>
            <p:nvPr/>
          </p:nvSpPr>
          <p:spPr>
            <a:xfrm rot="16200000">
              <a:off x="-602101" y="3539735"/>
              <a:ext cx="2051866"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Event-free probability</a:t>
              </a:r>
            </a:p>
          </p:txBody>
        </p:sp>
        <p:sp>
          <p:nvSpPr>
            <p:cNvPr id="46" name="TextBox 180">
              <a:extLst>
                <a:ext uri="{FF2B5EF4-FFF2-40B4-BE49-F238E27FC236}">
                  <a16:creationId xmlns:a16="http://schemas.microsoft.com/office/drawing/2014/main" id="{32B3D67E-7D00-434F-63DA-3FDD530CBAAC}"/>
                </a:ext>
              </a:extLst>
            </p:cNvPr>
            <p:cNvSpPr txBox="1">
              <a:spLocks noChangeArrowheads="1"/>
            </p:cNvSpPr>
            <p:nvPr/>
          </p:nvSpPr>
          <p:spPr bwMode="auto">
            <a:xfrm flipH="1">
              <a:off x="1002428" y="4318853"/>
              <a:ext cx="3285127"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&lt; 4.1 vs. ≥ 21.3: HR 0.73 (95% CI 0.48–1.12)</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effectLst/>
                  <a:uLnTx/>
                  <a:uFillTx/>
                  <a:latin typeface="Arial" pitchFamily="34" charset="0"/>
                </a:rPr>
                <a:t>4.1 –&lt; 21.3 vs. ≥ 21.3: HR 1.33 (95% CI 0.92–1.93)</a:t>
              </a:r>
            </a:p>
          </p:txBody>
        </p:sp>
        <p:sp>
          <p:nvSpPr>
            <p:cNvPr id="10" name="TextBox 180">
              <a:extLst>
                <a:ext uri="{FF2B5EF4-FFF2-40B4-BE49-F238E27FC236}">
                  <a16:creationId xmlns:a16="http://schemas.microsoft.com/office/drawing/2014/main" id="{E72BD201-1C16-BC1F-C86D-165C72BE3C20}"/>
                </a:ext>
              </a:extLst>
            </p:cNvPr>
            <p:cNvSpPr txBox="1">
              <a:spLocks noChangeArrowheads="1"/>
            </p:cNvSpPr>
            <p:nvPr/>
          </p:nvSpPr>
          <p:spPr bwMode="auto">
            <a:xfrm flipH="1">
              <a:off x="3498005" y="3910599"/>
              <a:ext cx="1689227" cy="257369"/>
            </a:xfrm>
            <a:prstGeom prst="rect">
              <a:avLst/>
            </a:prstGeom>
            <a:solidFill>
              <a:schemeClr val="bg1"/>
            </a:solidFill>
            <a:ln w="12700">
              <a:solidFill>
                <a:srgbClr val="3C7F99"/>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3C7F99"/>
                  </a:solidFill>
                  <a:effectLst/>
                  <a:uLnTx/>
                  <a:uFillTx/>
                  <a:latin typeface="Arial" pitchFamily="34" charset="0"/>
                </a:rPr>
                <a:t>26 months (20-NR)</a:t>
              </a:r>
            </a:p>
          </p:txBody>
        </p:sp>
      </p:grpSp>
      <p:grpSp>
        <p:nvGrpSpPr>
          <p:cNvPr id="22" name="Group 71">
            <a:extLst>
              <a:ext uri="{FF2B5EF4-FFF2-40B4-BE49-F238E27FC236}">
                <a16:creationId xmlns:a16="http://schemas.microsoft.com/office/drawing/2014/main" id="{8C340D06-A069-ED5A-AFA9-55D1027BCCD7}"/>
              </a:ext>
            </a:extLst>
          </p:cNvPr>
          <p:cNvGrpSpPr/>
          <p:nvPr/>
        </p:nvGrpSpPr>
        <p:grpSpPr>
          <a:xfrm>
            <a:off x="9233012" y="1789474"/>
            <a:ext cx="2704886" cy="646331"/>
            <a:chOff x="3908110" y="3464449"/>
            <a:chExt cx="2704886" cy="646331"/>
          </a:xfrm>
        </p:grpSpPr>
        <p:sp>
          <p:nvSpPr>
            <p:cNvPr id="23" name="Freeform: Shape 66">
              <a:extLst>
                <a:ext uri="{FF2B5EF4-FFF2-40B4-BE49-F238E27FC236}">
                  <a16:creationId xmlns:a16="http://schemas.microsoft.com/office/drawing/2014/main" id="{FEC43C76-46A2-CC1A-0AFB-9C9299A9B5E2}"/>
                </a:ext>
              </a:extLst>
            </p:cNvPr>
            <p:cNvSpPr/>
            <p:nvPr/>
          </p:nvSpPr>
          <p:spPr>
            <a:xfrm>
              <a:off x="3908110" y="3619929"/>
              <a:ext cx="216000" cy="9525"/>
            </a:xfrm>
            <a:custGeom>
              <a:avLst/>
              <a:gdLst>
                <a:gd name="connsiteX0" fmla="*/ 0 w 147542"/>
                <a:gd name="connsiteY0" fmla="*/ 0 h 9525"/>
                <a:gd name="connsiteX1" fmla="*/ 147542 w 147542"/>
                <a:gd name="connsiteY1" fmla="*/ 0 h 9525"/>
              </a:gdLst>
              <a:ahLst/>
              <a:cxnLst>
                <a:cxn ang="0">
                  <a:pos x="connsiteX0" y="connsiteY0"/>
                </a:cxn>
                <a:cxn ang="0">
                  <a:pos x="connsiteX1" y="connsiteY1"/>
                </a:cxn>
              </a:cxnLst>
              <a:rect l="l" t="t" r="r" b="b"/>
              <a:pathLst>
                <a:path w="147542" h="9525">
                  <a:moveTo>
                    <a:pt x="0" y="0"/>
                  </a:moveTo>
                  <a:lnTo>
                    <a:pt x="147542" y="0"/>
                  </a:lnTo>
                </a:path>
              </a:pathLst>
            </a:custGeom>
            <a:ln w="19050" cap="sq">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24" name="Freeform: Shape 67">
              <a:extLst>
                <a:ext uri="{FF2B5EF4-FFF2-40B4-BE49-F238E27FC236}">
                  <a16:creationId xmlns:a16="http://schemas.microsoft.com/office/drawing/2014/main" id="{5C22C313-E51A-4DB3-EBDF-58C1A8B54E74}"/>
                </a:ext>
              </a:extLst>
            </p:cNvPr>
            <p:cNvSpPr/>
            <p:nvPr/>
          </p:nvSpPr>
          <p:spPr>
            <a:xfrm>
              <a:off x="3908110" y="3805125"/>
              <a:ext cx="216000" cy="9525"/>
            </a:xfrm>
            <a:custGeom>
              <a:avLst/>
              <a:gdLst>
                <a:gd name="connsiteX0" fmla="*/ 0 w 168878"/>
                <a:gd name="connsiteY0" fmla="*/ 0 h 9525"/>
                <a:gd name="connsiteX1" fmla="*/ 168878 w 168878"/>
                <a:gd name="connsiteY1" fmla="*/ 0 h 9525"/>
              </a:gdLst>
              <a:ahLst/>
              <a:cxnLst>
                <a:cxn ang="0">
                  <a:pos x="connsiteX0" y="connsiteY0"/>
                </a:cxn>
                <a:cxn ang="0">
                  <a:pos x="connsiteX1" y="connsiteY1"/>
                </a:cxn>
              </a:cxnLst>
              <a:rect l="l" t="t" r="r" b="b"/>
              <a:pathLst>
                <a:path w="168878" h="9525">
                  <a:moveTo>
                    <a:pt x="0" y="0"/>
                  </a:moveTo>
                  <a:lnTo>
                    <a:pt x="168878" y="0"/>
                  </a:lnTo>
                </a:path>
              </a:pathLst>
            </a:custGeom>
            <a:ln w="19050" cap="sq">
              <a:solidFill>
                <a:srgbClr val="4DA1D7"/>
              </a:solid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25" name="Freeform: Shape 68">
              <a:extLst>
                <a:ext uri="{FF2B5EF4-FFF2-40B4-BE49-F238E27FC236}">
                  <a16:creationId xmlns:a16="http://schemas.microsoft.com/office/drawing/2014/main" id="{6D802704-49BA-BCA8-7BF2-C0D5C38D3A22}"/>
                </a:ext>
              </a:extLst>
            </p:cNvPr>
            <p:cNvSpPr/>
            <p:nvPr/>
          </p:nvSpPr>
          <p:spPr>
            <a:xfrm>
              <a:off x="3908110" y="3990322"/>
              <a:ext cx="216000" cy="9525"/>
            </a:xfrm>
            <a:custGeom>
              <a:avLst/>
              <a:gdLst>
                <a:gd name="connsiteX0" fmla="*/ 0 w 168878"/>
                <a:gd name="connsiteY0" fmla="*/ 0 h 9525"/>
                <a:gd name="connsiteX1" fmla="*/ 168878 w 168878"/>
                <a:gd name="connsiteY1" fmla="*/ 0 h 9525"/>
              </a:gdLst>
              <a:ahLst/>
              <a:cxnLst>
                <a:cxn ang="0">
                  <a:pos x="connsiteX0" y="connsiteY0"/>
                </a:cxn>
                <a:cxn ang="0">
                  <a:pos x="connsiteX1" y="connsiteY1"/>
                </a:cxn>
              </a:cxnLst>
              <a:rect l="l" t="t" r="r" b="b"/>
              <a:pathLst>
                <a:path w="168878" h="9525">
                  <a:moveTo>
                    <a:pt x="0" y="0"/>
                  </a:moveTo>
                  <a:lnTo>
                    <a:pt x="168878" y="0"/>
                  </a:lnTo>
                </a:path>
              </a:pathLst>
            </a:custGeom>
            <a:ln w="19050" cap="sq">
              <a:solidFill>
                <a:srgbClr val="3C7F99"/>
              </a:solidFill>
              <a:prstDash val="sys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cs typeface="Arial"/>
              </a:endParaRPr>
            </a:p>
          </p:txBody>
        </p:sp>
        <p:sp>
          <p:nvSpPr>
            <p:cNvPr id="26" name="TextBox 69">
              <a:extLst>
                <a:ext uri="{FF2B5EF4-FFF2-40B4-BE49-F238E27FC236}">
                  <a16:creationId xmlns:a16="http://schemas.microsoft.com/office/drawing/2014/main" id="{4A9A95D0-21DE-348F-B6DC-803C02BFC2EA}"/>
                </a:ext>
              </a:extLst>
            </p:cNvPr>
            <p:cNvSpPr txBox="1"/>
            <p:nvPr/>
          </p:nvSpPr>
          <p:spPr>
            <a:xfrm>
              <a:off x="4120904" y="3464449"/>
              <a:ext cx="2492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chemeClr val="accent1"/>
                  </a:solidFill>
                  <a:effectLst/>
                  <a:uLnTx/>
                  <a:uFillTx/>
                  <a:cs typeface="Arial"/>
                </a:rPr>
                <a:t>Baseline PSA &lt; 4.1 ng/ml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rgbClr val="4DA1D7"/>
                  </a:solidFill>
                  <a:effectLst/>
                  <a:uLnTx/>
                  <a:uFillTx/>
                  <a:cs typeface="Arial"/>
                </a:rPr>
                <a:t>Baseline PSA 4.1 – &lt;21.3 ng/ml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rgbClr val="3C7F99"/>
                  </a:solidFill>
                  <a:effectLst/>
                  <a:uLnTx/>
                  <a:uFillTx/>
                  <a:cs typeface="Arial"/>
                </a:rPr>
                <a:t>Baseline PSA ≥ 21.3 ng/ml</a:t>
              </a:r>
              <a:endParaRPr kumimoji="0" lang="en-GB" sz="1200" b="1" i="0" u="none" strike="noStrike" kern="1200" cap="none" spc="0" normalizeH="0" baseline="0" noProof="0" dirty="0">
                <a:ln>
                  <a:noFill/>
                </a:ln>
                <a:solidFill>
                  <a:srgbClr val="3C7F99"/>
                </a:solidFill>
                <a:effectLst/>
                <a:uLnTx/>
                <a:uFillTx/>
                <a:cs typeface="Arial"/>
              </a:endParaRPr>
            </a:p>
          </p:txBody>
        </p:sp>
      </p:grpSp>
      <p:grpSp>
        <p:nvGrpSpPr>
          <p:cNvPr id="8" name="Gruppieren 7">
            <a:extLst>
              <a:ext uri="{FF2B5EF4-FFF2-40B4-BE49-F238E27FC236}">
                <a16:creationId xmlns:a16="http://schemas.microsoft.com/office/drawing/2014/main" id="{A0AB0C78-D6DC-976F-89E2-CCD4DE6877E2}"/>
              </a:ext>
            </a:extLst>
          </p:cNvPr>
          <p:cNvGrpSpPr/>
          <p:nvPr/>
        </p:nvGrpSpPr>
        <p:grpSpPr>
          <a:xfrm>
            <a:off x="141357" y="5252647"/>
            <a:ext cx="5588630" cy="814142"/>
            <a:chOff x="102029" y="5252647"/>
            <a:chExt cx="5588630" cy="814142"/>
          </a:xfrm>
        </p:grpSpPr>
        <p:sp>
          <p:nvSpPr>
            <p:cNvPr id="15" name="Line 30">
              <a:extLst>
                <a:ext uri="{FF2B5EF4-FFF2-40B4-BE49-F238E27FC236}">
                  <a16:creationId xmlns:a16="http://schemas.microsoft.com/office/drawing/2014/main" id="{9D9A1768-3E01-EEA8-5056-370D460FDAA6}"/>
                </a:ext>
              </a:extLst>
            </p:cNvPr>
            <p:cNvSpPr>
              <a:spLocks noChangeShapeType="1"/>
            </p:cNvSpPr>
            <p:nvPr/>
          </p:nvSpPr>
          <p:spPr bwMode="auto">
            <a:xfrm>
              <a:off x="1082659" y="5435606"/>
              <a:ext cx="4608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6" name="Line 31">
              <a:extLst>
                <a:ext uri="{FF2B5EF4-FFF2-40B4-BE49-F238E27FC236}">
                  <a16:creationId xmlns:a16="http://schemas.microsoft.com/office/drawing/2014/main" id="{D825598E-4A55-6786-207B-C8BD8149FC23}"/>
                </a:ext>
              </a:extLst>
            </p:cNvPr>
            <p:cNvSpPr>
              <a:spLocks noChangeShapeType="1"/>
            </p:cNvSpPr>
            <p:nvPr/>
          </p:nvSpPr>
          <p:spPr bwMode="auto">
            <a:xfrm>
              <a:off x="1082659" y="6063512"/>
              <a:ext cx="4608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36" name="TextBox 58">
              <a:extLst>
                <a:ext uri="{FF2B5EF4-FFF2-40B4-BE49-F238E27FC236}">
                  <a16:creationId xmlns:a16="http://schemas.microsoft.com/office/drawing/2014/main" id="{59720D48-D486-2973-AE1D-25A711E56AB9}"/>
                </a:ext>
              </a:extLst>
            </p:cNvPr>
            <p:cNvSpPr txBox="1"/>
            <p:nvPr/>
          </p:nvSpPr>
          <p:spPr>
            <a:xfrm>
              <a:off x="268253" y="525264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a:t>
              </a:r>
              <a:r>
                <a:rPr lang="en-us" sz="1000" b="1">
                  <a:solidFill>
                    <a:srgbClr val="10384F"/>
                  </a:solidFill>
                  <a:latin typeface="Arial"/>
                  <a:cs typeface="Arial"/>
                </a:rPr>
                <a:t> </a:t>
              </a:r>
              <a:r>
                <a:rPr lang="en-us" sz="1000" b="1" i="0" u="none" strike="noStrike" kern="1200" cap="none" spc="0" normalizeH="0" noProof="0">
                  <a:ln>
                    <a:noFill/>
                  </a:ln>
                  <a:solidFill>
                    <a:srgbClr val="10384F"/>
                  </a:solidFill>
                  <a:effectLst/>
                  <a:uLnTx/>
                  <a:uFillTx/>
                  <a:latin typeface="Arial"/>
                  <a:cs typeface="Arial"/>
                </a:rPr>
                <a:t>at risk</a:t>
              </a:r>
            </a:p>
          </p:txBody>
        </p:sp>
        <p:sp>
          <p:nvSpPr>
            <p:cNvPr id="85" name="TextBox 75">
              <a:extLst>
                <a:ext uri="{FF2B5EF4-FFF2-40B4-BE49-F238E27FC236}">
                  <a16:creationId xmlns:a16="http://schemas.microsoft.com/office/drawing/2014/main" id="{158F14FE-B665-7421-8A64-372F623C404F}"/>
                </a:ext>
              </a:extLst>
            </p:cNvPr>
            <p:cNvSpPr txBox="1"/>
            <p:nvPr/>
          </p:nvSpPr>
          <p:spPr>
            <a:xfrm>
              <a:off x="102029" y="5418282"/>
              <a:ext cx="936265" cy="597195"/>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effectLst/>
                  <a:uLnTx/>
                  <a:uFillTx/>
                  <a:latin typeface="Arial"/>
                  <a:cs typeface="Arial"/>
                </a:rPr>
                <a:t>Baseline PSA</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accent1"/>
                  </a:solidFill>
                  <a:effectLst/>
                  <a:uLnTx/>
                  <a:uFillTx/>
                  <a:latin typeface="Arial"/>
                  <a:cs typeface="Arial"/>
                </a:rPr>
                <a:t>&lt; 4.1 ng/m</a:t>
              </a:r>
              <a:r>
                <a:rPr lang="en-us" sz="1000">
                  <a:solidFill>
                    <a:schemeClr val="accent1"/>
                  </a:solidFill>
                  <a:latin typeface="Arial"/>
                  <a:cs typeface="Arial"/>
                </a:rPr>
                <a:t>l</a:t>
              </a:r>
              <a:endParaRPr kumimoji="0" lang="de-DE" sz="1000" b="0" i="0" u="none" strike="noStrike" kern="1200" cap="none" spc="0" normalizeH="0" baseline="0" noProof="0" dirty="0">
                <a:ln>
                  <a:noFill/>
                </a:ln>
                <a:solidFill>
                  <a:schemeClr val="accent1"/>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4.1 – &lt; 21.3 ng/ml</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 ≥ 21.3 ng/ml</a:t>
              </a:r>
            </a:p>
          </p:txBody>
        </p:sp>
        <p:sp>
          <p:nvSpPr>
            <p:cNvPr id="86" name="TextBox 37">
              <a:extLst>
                <a:ext uri="{FF2B5EF4-FFF2-40B4-BE49-F238E27FC236}">
                  <a16:creationId xmlns:a16="http://schemas.microsoft.com/office/drawing/2014/main" id="{2C1AA5E7-E45D-5CB8-551C-A01B4CE3EF60}"/>
                </a:ext>
              </a:extLst>
            </p:cNvPr>
            <p:cNvSpPr txBox="1"/>
            <p:nvPr/>
          </p:nvSpPr>
          <p:spPr>
            <a:xfrm>
              <a:off x="1043794"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220</a:t>
              </a:r>
            </a:p>
          </p:txBody>
        </p:sp>
        <p:sp>
          <p:nvSpPr>
            <p:cNvPr id="87" name="TextBox 38">
              <a:extLst>
                <a:ext uri="{FF2B5EF4-FFF2-40B4-BE49-F238E27FC236}">
                  <a16:creationId xmlns:a16="http://schemas.microsoft.com/office/drawing/2014/main" id="{436F6284-28A9-8594-80A2-B6D723001288}"/>
                </a:ext>
              </a:extLst>
            </p:cNvPr>
            <p:cNvSpPr txBox="1"/>
            <p:nvPr/>
          </p:nvSpPr>
          <p:spPr>
            <a:xfrm>
              <a:off x="1317443"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205</a:t>
              </a:r>
            </a:p>
          </p:txBody>
        </p:sp>
        <p:sp>
          <p:nvSpPr>
            <p:cNvPr id="88" name="TextBox 39">
              <a:extLst>
                <a:ext uri="{FF2B5EF4-FFF2-40B4-BE49-F238E27FC236}">
                  <a16:creationId xmlns:a16="http://schemas.microsoft.com/office/drawing/2014/main" id="{9806CF54-B7D8-27A7-B443-06C4D0CA82E9}"/>
                </a:ext>
              </a:extLst>
            </p:cNvPr>
            <p:cNvSpPr txBox="1"/>
            <p:nvPr/>
          </p:nvSpPr>
          <p:spPr>
            <a:xfrm>
              <a:off x="1600687"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184</a:t>
              </a:r>
            </a:p>
          </p:txBody>
        </p:sp>
        <p:sp>
          <p:nvSpPr>
            <p:cNvPr id="89" name="TextBox 40">
              <a:extLst>
                <a:ext uri="{FF2B5EF4-FFF2-40B4-BE49-F238E27FC236}">
                  <a16:creationId xmlns:a16="http://schemas.microsoft.com/office/drawing/2014/main" id="{61B25997-5CDE-C96E-4356-1D31688B2823}"/>
                </a:ext>
              </a:extLst>
            </p:cNvPr>
            <p:cNvSpPr txBox="1"/>
            <p:nvPr/>
          </p:nvSpPr>
          <p:spPr>
            <a:xfrm>
              <a:off x="1911120"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93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176</a:t>
              </a:r>
            </a:p>
          </p:txBody>
        </p:sp>
        <p:sp>
          <p:nvSpPr>
            <p:cNvPr id="90" name="TextBox 41">
              <a:extLst>
                <a:ext uri="{FF2B5EF4-FFF2-40B4-BE49-F238E27FC236}">
                  <a16:creationId xmlns:a16="http://schemas.microsoft.com/office/drawing/2014/main" id="{B7408DA0-B84D-3BDF-EA6C-5C1DFD8CA77A}"/>
                </a:ext>
              </a:extLst>
            </p:cNvPr>
            <p:cNvSpPr txBox="1"/>
            <p:nvPr/>
          </p:nvSpPr>
          <p:spPr>
            <a:xfrm>
              <a:off x="2269319"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157</a:t>
              </a:r>
            </a:p>
          </p:txBody>
        </p:sp>
        <p:sp>
          <p:nvSpPr>
            <p:cNvPr id="91" name="TextBox 42">
              <a:extLst>
                <a:ext uri="{FF2B5EF4-FFF2-40B4-BE49-F238E27FC236}">
                  <a16:creationId xmlns:a16="http://schemas.microsoft.com/office/drawing/2014/main" id="{F150C350-6D0A-9077-C8C9-695A681C0A1E}"/>
                </a:ext>
              </a:extLst>
            </p:cNvPr>
            <p:cNvSpPr txBox="1"/>
            <p:nvPr/>
          </p:nvSpPr>
          <p:spPr>
            <a:xfrm>
              <a:off x="2609901"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144</a:t>
              </a:r>
            </a:p>
          </p:txBody>
        </p:sp>
        <p:sp>
          <p:nvSpPr>
            <p:cNvPr id="92" name="TextBox 43">
              <a:extLst>
                <a:ext uri="{FF2B5EF4-FFF2-40B4-BE49-F238E27FC236}">
                  <a16:creationId xmlns:a16="http://schemas.microsoft.com/office/drawing/2014/main" id="{D93F1DC2-85BB-0FFF-AB30-90BB8B043680}"/>
                </a:ext>
              </a:extLst>
            </p:cNvPr>
            <p:cNvSpPr txBox="1"/>
            <p:nvPr/>
          </p:nvSpPr>
          <p:spPr>
            <a:xfrm>
              <a:off x="2966895"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129</a:t>
              </a:r>
            </a:p>
          </p:txBody>
        </p:sp>
        <p:sp>
          <p:nvSpPr>
            <p:cNvPr id="93" name="TextBox 44">
              <a:extLst>
                <a:ext uri="{FF2B5EF4-FFF2-40B4-BE49-F238E27FC236}">
                  <a16:creationId xmlns:a16="http://schemas.microsoft.com/office/drawing/2014/main" id="{099320EE-91C0-8423-8BA6-417FF7B369D0}"/>
                </a:ext>
              </a:extLst>
            </p:cNvPr>
            <p:cNvSpPr txBox="1"/>
            <p:nvPr/>
          </p:nvSpPr>
          <p:spPr>
            <a:xfrm>
              <a:off x="3328944" y="55324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119</a:t>
              </a:r>
            </a:p>
          </p:txBody>
        </p:sp>
        <p:sp>
          <p:nvSpPr>
            <p:cNvPr id="94" name="TextBox 45">
              <a:extLst>
                <a:ext uri="{FF2B5EF4-FFF2-40B4-BE49-F238E27FC236}">
                  <a16:creationId xmlns:a16="http://schemas.microsoft.com/office/drawing/2014/main" id="{58865D28-E395-0785-7EF1-76BB2F63723A}"/>
                </a:ext>
              </a:extLst>
            </p:cNvPr>
            <p:cNvSpPr txBox="1"/>
            <p:nvPr/>
          </p:nvSpPr>
          <p:spPr>
            <a:xfrm>
              <a:off x="3732635" y="5532421"/>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87</a:t>
              </a:r>
            </a:p>
          </p:txBody>
        </p:sp>
        <p:sp>
          <p:nvSpPr>
            <p:cNvPr id="95" name="TextBox 46">
              <a:extLst>
                <a:ext uri="{FF2B5EF4-FFF2-40B4-BE49-F238E27FC236}">
                  <a16:creationId xmlns:a16="http://schemas.microsoft.com/office/drawing/2014/main" id="{1CE5C3ED-9095-1C75-D346-58900C080C89}"/>
                </a:ext>
              </a:extLst>
            </p:cNvPr>
            <p:cNvSpPr txBox="1"/>
            <p:nvPr/>
          </p:nvSpPr>
          <p:spPr>
            <a:xfrm>
              <a:off x="4073788" y="5532421"/>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53</a:t>
              </a:r>
            </a:p>
          </p:txBody>
        </p:sp>
        <p:sp>
          <p:nvSpPr>
            <p:cNvPr id="96" name="TextBox 47">
              <a:extLst>
                <a:ext uri="{FF2B5EF4-FFF2-40B4-BE49-F238E27FC236}">
                  <a16:creationId xmlns:a16="http://schemas.microsoft.com/office/drawing/2014/main" id="{BDC7F8A4-4B01-F9D0-2888-8C32B67AE622}"/>
                </a:ext>
              </a:extLst>
            </p:cNvPr>
            <p:cNvSpPr txBox="1"/>
            <p:nvPr/>
          </p:nvSpPr>
          <p:spPr>
            <a:xfrm>
              <a:off x="4428398" y="5532421"/>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24</a:t>
              </a:r>
            </a:p>
          </p:txBody>
        </p:sp>
        <p:sp>
          <p:nvSpPr>
            <p:cNvPr id="97" name="TextBox 48">
              <a:extLst>
                <a:ext uri="{FF2B5EF4-FFF2-40B4-BE49-F238E27FC236}">
                  <a16:creationId xmlns:a16="http://schemas.microsoft.com/office/drawing/2014/main" id="{4D0664C4-5B4F-BA45-8200-46F1B42F7C44}"/>
                </a:ext>
              </a:extLst>
            </p:cNvPr>
            <p:cNvSpPr txBox="1"/>
            <p:nvPr/>
          </p:nvSpPr>
          <p:spPr>
            <a:xfrm>
              <a:off x="4813234" y="55324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4</a:t>
              </a:r>
            </a:p>
          </p:txBody>
        </p:sp>
        <p:sp>
          <p:nvSpPr>
            <p:cNvPr id="98" name="TextBox 49">
              <a:extLst>
                <a:ext uri="{FF2B5EF4-FFF2-40B4-BE49-F238E27FC236}">
                  <a16:creationId xmlns:a16="http://schemas.microsoft.com/office/drawing/2014/main" id="{B3A08AE2-4EFA-937E-94F1-72DA6F7E122B}"/>
                </a:ext>
              </a:extLst>
            </p:cNvPr>
            <p:cNvSpPr txBox="1"/>
            <p:nvPr/>
          </p:nvSpPr>
          <p:spPr>
            <a:xfrm>
              <a:off x="5176177" y="55324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a:t>
              </a:r>
            </a:p>
          </p:txBody>
        </p:sp>
        <p:sp>
          <p:nvSpPr>
            <p:cNvPr id="99" name="TextBox 50">
              <a:extLst>
                <a:ext uri="{FF2B5EF4-FFF2-40B4-BE49-F238E27FC236}">
                  <a16:creationId xmlns:a16="http://schemas.microsoft.com/office/drawing/2014/main" id="{78C7F8F4-5D43-6AE5-C184-0493100FBB2E}"/>
                </a:ext>
              </a:extLst>
            </p:cNvPr>
            <p:cNvSpPr txBox="1"/>
            <p:nvPr/>
          </p:nvSpPr>
          <p:spPr>
            <a:xfrm>
              <a:off x="5533148" y="55324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0</a:t>
              </a:r>
            </a:p>
          </p:txBody>
        </p:sp>
      </p:grpSp>
      <p:grpSp>
        <p:nvGrpSpPr>
          <p:cNvPr id="9" name="Gruppieren 8">
            <a:extLst>
              <a:ext uri="{FF2B5EF4-FFF2-40B4-BE49-F238E27FC236}">
                <a16:creationId xmlns:a16="http://schemas.microsoft.com/office/drawing/2014/main" id="{A7DCC477-F811-C44F-0C2F-49FF4374C307}"/>
              </a:ext>
            </a:extLst>
          </p:cNvPr>
          <p:cNvGrpSpPr/>
          <p:nvPr/>
        </p:nvGrpSpPr>
        <p:grpSpPr>
          <a:xfrm>
            <a:off x="5832129" y="5251947"/>
            <a:ext cx="5588630" cy="814142"/>
            <a:chOff x="5802633" y="5251947"/>
            <a:chExt cx="5588630" cy="814142"/>
          </a:xfrm>
        </p:grpSpPr>
        <p:sp>
          <p:nvSpPr>
            <p:cNvPr id="105" name="Line 30">
              <a:extLst>
                <a:ext uri="{FF2B5EF4-FFF2-40B4-BE49-F238E27FC236}">
                  <a16:creationId xmlns:a16="http://schemas.microsoft.com/office/drawing/2014/main" id="{4D2C9683-04E4-7A43-D677-03F6CF1378E3}"/>
                </a:ext>
              </a:extLst>
            </p:cNvPr>
            <p:cNvSpPr>
              <a:spLocks noChangeShapeType="1"/>
            </p:cNvSpPr>
            <p:nvPr/>
          </p:nvSpPr>
          <p:spPr bwMode="auto">
            <a:xfrm>
              <a:off x="6783263" y="5434906"/>
              <a:ext cx="4608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06" name="Line 31">
              <a:extLst>
                <a:ext uri="{FF2B5EF4-FFF2-40B4-BE49-F238E27FC236}">
                  <a16:creationId xmlns:a16="http://schemas.microsoft.com/office/drawing/2014/main" id="{074FE409-695C-C4F7-01F2-1CE9EF95DBE9}"/>
                </a:ext>
              </a:extLst>
            </p:cNvPr>
            <p:cNvSpPr>
              <a:spLocks noChangeShapeType="1"/>
            </p:cNvSpPr>
            <p:nvPr/>
          </p:nvSpPr>
          <p:spPr bwMode="auto">
            <a:xfrm>
              <a:off x="6783263" y="6062812"/>
              <a:ext cx="4608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07" name="TextBox 58">
              <a:extLst>
                <a:ext uri="{FF2B5EF4-FFF2-40B4-BE49-F238E27FC236}">
                  <a16:creationId xmlns:a16="http://schemas.microsoft.com/office/drawing/2014/main" id="{3DE31D09-5DCB-37B7-2018-512FBCED3A25}"/>
                </a:ext>
              </a:extLst>
            </p:cNvPr>
            <p:cNvSpPr txBox="1"/>
            <p:nvPr/>
          </p:nvSpPr>
          <p:spPr>
            <a:xfrm>
              <a:off x="5968857" y="5251947"/>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a:t>
              </a:r>
              <a:r>
                <a:rPr lang="en-us" sz="1000" b="1">
                  <a:solidFill>
                    <a:srgbClr val="10384F"/>
                  </a:solidFill>
                  <a:latin typeface="Arial"/>
                  <a:cs typeface="Arial"/>
                </a:rPr>
                <a:t> </a:t>
              </a:r>
              <a:r>
                <a:rPr lang="en-us" sz="1000" b="1" i="0" u="none" strike="noStrike" kern="1200" cap="none" spc="0" normalizeH="0" noProof="0">
                  <a:ln>
                    <a:noFill/>
                  </a:ln>
                  <a:solidFill>
                    <a:srgbClr val="10384F"/>
                  </a:solidFill>
                  <a:effectLst/>
                  <a:uLnTx/>
                  <a:uFillTx/>
                  <a:latin typeface="Arial"/>
                  <a:cs typeface="Arial"/>
                </a:rPr>
                <a:t>at risk</a:t>
              </a:r>
            </a:p>
          </p:txBody>
        </p:sp>
        <p:sp>
          <p:nvSpPr>
            <p:cNvPr id="108" name="TextBox 75">
              <a:extLst>
                <a:ext uri="{FF2B5EF4-FFF2-40B4-BE49-F238E27FC236}">
                  <a16:creationId xmlns:a16="http://schemas.microsoft.com/office/drawing/2014/main" id="{CD6A88AF-8837-2795-C611-739A6D5EFF39}"/>
                </a:ext>
              </a:extLst>
            </p:cNvPr>
            <p:cNvSpPr txBox="1"/>
            <p:nvPr/>
          </p:nvSpPr>
          <p:spPr>
            <a:xfrm>
              <a:off x="5802633" y="5417582"/>
              <a:ext cx="936265" cy="597195"/>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effectLst/>
                  <a:uLnTx/>
                  <a:uFillTx/>
                  <a:latin typeface="Arial"/>
                  <a:cs typeface="Arial"/>
                </a:rPr>
                <a:t>Baseline PSA</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accent1"/>
                  </a:solidFill>
                  <a:effectLst/>
                  <a:uLnTx/>
                  <a:uFillTx/>
                  <a:latin typeface="Arial"/>
                  <a:cs typeface="Arial"/>
                </a:rPr>
                <a:t>&lt; 4.1 ng/m</a:t>
              </a:r>
              <a:r>
                <a:rPr lang="en-us" sz="1000">
                  <a:solidFill>
                    <a:schemeClr val="accent1"/>
                  </a:solidFill>
                  <a:latin typeface="Arial"/>
                  <a:cs typeface="Arial"/>
                </a:rPr>
                <a:t>l</a:t>
              </a:r>
              <a:endParaRPr kumimoji="0" lang="de-DE" sz="1000" b="0" i="0" u="none" strike="noStrike" kern="1200" cap="none" spc="0" normalizeH="0" baseline="0" noProof="0" dirty="0">
                <a:ln>
                  <a:noFill/>
                </a:ln>
                <a:solidFill>
                  <a:schemeClr val="accent1"/>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chemeClr val="tx2"/>
                  </a:solidFill>
                  <a:effectLst/>
                  <a:uLnTx/>
                  <a:uFillTx/>
                  <a:latin typeface="Arial"/>
                  <a:cs typeface="Arial"/>
                </a:rPr>
                <a:t>4.1 – &lt; 21.3 ng/ml</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 ≥ 21.3 ng/ml</a:t>
              </a:r>
            </a:p>
          </p:txBody>
        </p:sp>
        <p:sp>
          <p:nvSpPr>
            <p:cNvPr id="109" name="TextBox 37">
              <a:extLst>
                <a:ext uri="{FF2B5EF4-FFF2-40B4-BE49-F238E27FC236}">
                  <a16:creationId xmlns:a16="http://schemas.microsoft.com/office/drawing/2014/main" id="{362E94E8-8107-DBC4-0BB8-7D14D2DB7643}"/>
                </a:ext>
              </a:extLst>
            </p:cNvPr>
            <p:cNvSpPr txBox="1"/>
            <p:nvPr/>
          </p:nvSpPr>
          <p:spPr>
            <a:xfrm>
              <a:off x="6744398"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220</a:t>
              </a:r>
            </a:p>
          </p:txBody>
        </p:sp>
        <p:sp>
          <p:nvSpPr>
            <p:cNvPr id="110" name="TextBox 38">
              <a:extLst>
                <a:ext uri="{FF2B5EF4-FFF2-40B4-BE49-F238E27FC236}">
                  <a16:creationId xmlns:a16="http://schemas.microsoft.com/office/drawing/2014/main" id="{0756D91C-366B-DAAF-8E28-C7BE9543ADEF}"/>
                </a:ext>
              </a:extLst>
            </p:cNvPr>
            <p:cNvSpPr txBox="1"/>
            <p:nvPr/>
          </p:nvSpPr>
          <p:spPr>
            <a:xfrm>
              <a:off x="7018047" y="5531721"/>
              <a:ext cx="284300"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10</a:t>
              </a:r>
              <a:r>
                <a:rPr lang="en-us" sz="1000">
                  <a:solidFill>
                    <a:schemeClr val="tx2"/>
                  </a:solidFill>
                  <a:cs typeface="Arial"/>
                </a:rPr>
                <a:t>3</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20</a:t>
              </a:r>
              <a:r>
                <a:rPr lang="en-us" sz="1000">
                  <a:solidFill>
                    <a:srgbClr val="3C7F99"/>
                  </a:solidFill>
                  <a:cs typeface="Arial"/>
                </a:rPr>
                <a:t>1</a:t>
              </a:r>
              <a:endParaRPr kumimoji="0" lang="en-GB" sz="1000" b="0" i="0" u="none" strike="noStrike" kern="1200" cap="none" spc="0" normalizeH="0" baseline="0" noProof="0">
                <a:ln>
                  <a:noFill/>
                </a:ln>
                <a:solidFill>
                  <a:srgbClr val="3C7F99"/>
                </a:solidFill>
                <a:effectLst/>
                <a:uLnTx/>
                <a:uFillTx/>
                <a:cs typeface="Arial"/>
              </a:endParaRPr>
            </a:p>
          </p:txBody>
        </p:sp>
        <p:sp>
          <p:nvSpPr>
            <p:cNvPr id="111" name="TextBox 39">
              <a:extLst>
                <a:ext uri="{FF2B5EF4-FFF2-40B4-BE49-F238E27FC236}">
                  <a16:creationId xmlns:a16="http://schemas.microsoft.com/office/drawing/2014/main" id="{866C78C2-EBD2-E13A-DF3B-A95D73935EEE}"/>
                </a:ext>
              </a:extLst>
            </p:cNvPr>
            <p:cNvSpPr txBox="1"/>
            <p:nvPr/>
          </p:nvSpPr>
          <p:spPr>
            <a:xfrm>
              <a:off x="7301291"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accent1"/>
                  </a:solidFill>
                  <a:cs typeface="Arial"/>
                </a:rPr>
                <a:t>92</a:t>
              </a:r>
              <a:endParaRPr kumimoji="0" lang="en-GB" sz="1000" b="0" i="0" u="none" strike="noStrike" kern="1200" cap="none" spc="0" normalizeH="0" baseline="0" noProof="0">
                <a:ln>
                  <a:noFill/>
                </a:ln>
                <a:solidFill>
                  <a:schemeClr val="accent1"/>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89</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172</a:t>
              </a:r>
            </a:p>
          </p:txBody>
        </p:sp>
        <p:sp>
          <p:nvSpPr>
            <p:cNvPr id="112" name="TextBox 40">
              <a:extLst>
                <a:ext uri="{FF2B5EF4-FFF2-40B4-BE49-F238E27FC236}">
                  <a16:creationId xmlns:a16="http://schemas.microsoft.com/office/drawing/2014/main" id="{9DD497EF-29BA-C0A9-9B21-A674D03DF6B8}"/>
                </a:ext>
              </a:extLst>
            </p:cNvPr>
            <p:cNvSpPr txBox="1"/>
            <p:nvPr/>
          </p:nvSpPr>
          <p:spPr>
            <a:xfrm>
              <a:off x="7611724"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82</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156</a:t>
              </a:r>
            </a:p>
          </p:txBody>
        </p:sp>
        <p:sp>
          <p:nvSpPr>
            <p:cNvPr id="113" name="TextBox 41">
              <a:extLst>
                <a:ext uri="{FF2B5EF4-FFF2-40B4-BE49-F238E27FC236}">
                  <a16:creationId xmlns:a16="http://schemas.microsoft.com/office/drawing/2014/main" id="{FCCCDA27-775B-A813-4C10-C8196C3AF953}"/>
                </a:ext>
              </a:extLst>
            </p:cNvPr>
            <p:cNvSpPr txBox="1"/>
            <p:nvPr/>
          </p:nvSpPr>
          <p:spPr>
            <a:xfrm>
              <a:off x="7969923"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157</a:t>
              </a:r>
            </a:p>
          </p:txBody>
        </p:sp>
        <p:sp>
          <p:nvSpPr>
            <p:cNvPr id="114" name="TextBox 42">
              <a:extLst>
                <a:ext uri="{FF2B5EF4-FFF2-40B4-BE49-F238E27FC236}">
                  <a16:creationId xmlns:a16="http://schemas.microsoft.com/office/drawing/2014/main" id="{1A984B61-D4DA-BF0B-FC3C-292E0C66CA9D}"/>
                </a:ext>
              </a:extLst>
            </p:cNvPr>
            <p:cNvSpPr txBox="1"/>
            <p:nvPr/>
          </p:nvSpPr>
          <p:spPr>
            <a:xfrm>
              <a:off x="8310505"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131</a:t>
              </a:r>
            </a:p>
          </p:txBody>
        </p:sp>
        <p:sp>
          <p:nvSpPr>
            <p:cNvPr id="115" name="TextBox 43">
              <a:extLst>
                <a:ext uri="{FF2B5EF4-FFF2-40B4-BE49-F238E27FC236}">
                  <a16:creationId xmlns:a16="http://schemas.microsoft.com/office/drawing/2014/main" id="{E3CF64F5-E6B2-4BFF-21D2-12140F39E0BC}"/>
                </a:ext>
              </a:extLst>
            </p:cNvPr>
            <p:cNvSpPr txBox="1"/>
            <p:nvPr/>
          </p:nvSpPr>
          <p:spPr>
            <a:xfrm>
              <a:off x="8667499" y="5531721"/>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accent1"/>
                  </a:solidFill>
                  <a:cs typeface="Arial"/>
                </a:rPr>
                <a:t>76</a:t>
              </a:r>
              <a:endParaRPr kumimoji="0" lang="en-GB" sz="1000" b="0" i="0" u="none" strike="noStrike" kern="1200" cap="none" spc="0" normalizeH="0" baseline="0" noProof="0">
                <a:ln>
                  <a:noFill/>
                </a:ln>
                <a:solidFill>
                  <a:schemeClr val="accent1"/>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62</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118</a:t>
              </a:r>
            </a:p>
          </p:txBody>
        </p:sp>
        <p:sp>
          <p:nvSpPr>
            <p:cNvPr id="116" name="TextBox 44">
              <a:extLst>
                <a:ext uri="{FF2B5EF4-FFF2-40B4-BE49-F238E27FC236}">
                  <a16:creationId xmlns:a16="http://schemas.microsoft.com/office/drawing/2014/main" id="{21E8A59F-A03D-DB6B-E38B-50515C2813D7}"/>
                </a:ext>
              </a:extLst>
            </p:cNvPr>
            <p:cNvSpPr txBox="1"/>
            <p:nvPr/>
          </p:nvSpPr>
          <p:spPr>
            <a:xfrm>
              <a:off x="9064815" y="5531721"/>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30</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3C7F99"/>
                  </a:solidFill>
                  <a:cs typeface="Arial"/>
                </a:rPr>
                <a:t>76</a:t>
              </a:r>
              <a:endParaRPr kumimoji="0" lang="en-GB" sz="1000" b="0" i="0" u="none" strike="noStrike" kern="1200" cap="none" spc="0" normalizeH="0" baseline="0" noProof="0">
                <a:ln>
                  <a:noFill/>
                </a:ln>
                <a:solidFill>
                  <a:srgbClr val="3C7F99"/>
                </a:solidFill>
                <a:effectLst/>
                <a:uLnTx/>
                <a:uFillTx/>
                <a:cs typeface="Arial"/>
              </a:endParaRPr>
            </a:p>
          </p:txBody>
        </p:sp>
        <p:sp>
          <p:nvSpPr>
            <p:cNvPr id="117" name="TextBox 45">
              <a:extLst>
                <a:ext uri="{FF2B5EF4-FFF2-40B4-BE49-F238E27FC236}">
                  <a16:creationId xmlns:a16="http://schemas.microsoft.com/office/drawing/2014/main" id="{FD4D3DC2-A43E-410A-A5FF-186D4531E149}"/>
                </a:ext>
              </a:extLst>
            </p:cNvPr>
            <p:cNvSpPr txBox="1"/>
            <p:nvPr/>
          </p:nvSpPr>
          <p:spPr>
            <a:xfrm>
              <a:off x="9433239" y="5531721"/>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3C7F99"/>
                  </a:solidFill>
                  <a:cs typeface="Arial"/>
                </a:rPr>
                <a:t>48</a:t>
              </a:r>
              <a:endParaRPr kumimoji="0" lang="en-GB" sz="1000" b="0" i="0" u="none" strike="noStrike" kern="1200" cap="none" spc="0" normalizeH="0" baseline="0" noProof="0">
                <a:ln>
                  <a:noFill/>
                </a:ln>
                <a:solidFill>
                  <a:srgbClr val="3C7F99"/>
                </a:solidFill>
                <a:effectLst/>
                <a:uLnTx/>
                <a:uFillTx/>
                <a:cs typeface="Arial"/>
              </a:endParaRPr>
            </a:p>
          </p:txBody>
        </p:sp>
        <p:sp>
          <p:nvSpPr>
            <p:cNvPr id="118" name="TextBox 46">
              <a:extLst>
                <a:ext uri="{FF2B5EF4-FFF2-40B4-BE49-F238E27FC236}">
                  <a16:creationId xmlns:a16="http://schemas.microsoft.com/office/drawing/2014/main" id="{7EF92F92-D9F9-2F23-11C9-E5895EF8907C}"/>
                </a:ext>
              </a:extLst>
            </p:cNvPr>
            <p:cNvSpPr txBox="1"/>
            <p:nvPr/>
          </p:nvSpPr>
          <p:spPr>
            <a:xfrm>
              <a:off x="9774392" y="5531721"/>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accent1"/>
                  </a:solidFill>
                  <a:cs typeface="Arial"/>
                </a:rPr>
                <a:t>35</a:t>
              </a:r>
              <a:endParaRPr kumimoji="0" lang="en-GB" sz="1000" b="0" i="0" u="none" strike="noStrike" kern="1200" cap="none" spc="0" normalizeH="0" baseline="0" noProof="0">
                <a:ln>
                  <a:noFill/>
                </a:ln>
                <a:solidFill>
                  <a:schemeClr val="accent1"/>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12</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3C7F99"/>
                  </a:solidFill>
                  <a:cs typeface="Arial"/>
                </a:rPr>
                <a:t>48</a:t>
              </a:r>
              <a:endParaRPr kumimoji="0" lang="en-GB" sz="1000" b="0" i="0" u="none" strike="noStrike" kern="1200" cap="none" spc="0" normalizeH="0" baseline="0" noProof="0">
                <a:ln>
                  <a:noFill/>
                </a:ln>
                <a:solidFill>
                  <a:srgbClr val="3C7F99"/>
                </a:solidFill>
                <a:effectLst/>
                <a:uLnTx/>
                <a:uFillTx/>
                <a:cs typeface="Arial"/>
              </a:endParaRPr>
            </a:p>
          </p:txBody>
        </p:sp>
        <p:sp>
          <p:nvSpPr>
            <p:cNvPr id="119" name="TextBox 47">
              <a:extLst>
                <a:ext uri="{FF2B5EF4-FFF2-40B4-BE49-F238E27FC236}">
                  <a16:creationId xmlns:a16="http://schemas.microsoft.com/office/drawing/2014/main" id="{ECCA648B-E82E-4FF5-2E54-13C744B49CEE}"/>
                </a:ext>
              </a:extLst>
            </p:cNvPr>
            <p:cNvSpPr txBox="1"/>
            <p:nvPr/>
          </p:nvSpPr>
          <p:spPr>
            <a:xfrm>
              <a:off x="10129002" y="5531721"/>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8</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3C7F99"/>
                  </a:solidFill>
                  <a:cs typeface="Arial"/>
                </a:rPr>
                <a:t>22</a:t>
              </a:r>
              <a:endParaRPr kumimoji="0" lang="en-GB" sz="1000" b="0" i="0" u="none" strike="noStrike" kern="1200" cap="none" spc="0" normalizeH="0" baseline="0" noProof="0">
                <a:ln>
                  <a:noFill/>
                </a:ln>
                <a:solidFill>
                  <a:srgbClr val="3C7F99"/>
                </a:solidFill>
                <a:effectLst/>
                <a:uLnTx/>
                <a:uFillTx/>
                <a:cs typeface="Arial"/>
              </a:endParaRPr>
            </a:p>
          </p:txBody>
        </p:sp>
        <p:sp>
          <p:nvSpPr>
            <p:cNvPr id="120" name="TextBox 48">
              <a:extLst>
                <a:ext uri="{FF2B5EF4-FFF2-40B4-BE49-F238E27FC236}">
                  <a16:creationId xmlns:a16="http://schemas.microsoft.com/office/drawing/2014/main" id="{AF7509A9-7750-119A-8EC2-7650ADB444AC}"/>
                </a:ext>
              </a:extLst>
            </p:cNvPr>
            <p:cNvSpPr txBox="1"/>
            <p:nvPr/>
          </p:nvSpPr>
          <p:spPr>
            <a:xfrm>
              <a:off x="10513838" y="55317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accent1"/>
                  </a:solidFill>
                  <a:cs typeface="Arial"/>
                </a:rPr>
                <a:t>3</a:t>
              </a:r>
              <a:endParaRPr kumimoji="0" lang="en-GB" sz="1000" b="0" i="0" u="none" strike="noStrike" kern="1200" cap="none" spc="0" normalizeH="0" baseline="0" noProof="0">
                <a:ln>
                  <a:noFill/>
                </a:ln>
                <a:solidFill>
                  <a:schemeClr val="accent1"/>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3</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3C7F99"/>
                  </a:solidFill>
                  <a:cs typeface="Arial"/>
                </a:rPr>
                <a:t>6</a:t>
              </a:r>
              <a:endParaRPr kumimoji="0" lang="en-GB" sz="1000" b="0" i="0" u="none" strike="noStrike" kern="1200" cap="none" spc="0" normalizeH="0" baseline="0" noProof="0">
                <a:ln>
                  <a:noFill/>
                </a:ln>
                <a:solidFill>
                  <a:srgbClr val="3C7F99"/>
                </a:solidFill>
                <a:effectLst/>
                <a:uLnTx/>
                <a:uFillTx/>
                <a:cs typeface="Arial"/>
              </a:endParaRPr>
            </a:p>
          </p:txBody>
        </p:sp>
        <p:sp>
          <p:nvSpPr>
            <p:cNvPr id="121" name="TextBox 49">
              <a:extLst>
                <a:ext uri="{FF2B5EF4-FFF2-40B4-BE49-F238E27FC236}">
                  <a16:creationId xmlns:a16="http://schemas.microsoft.com/office/drawing/2014/main" id="{7F6C1F6C-4F52-CBB4-34F0-F5C84E38CE07}"/>
                </a:ext>
              </a:extLst>
            </p:cNvPr>
            <p:cNvSpPr txBox="1"/>
            <p:nvPr/>
          </p:nvSpPr>
          <p:spPr>
            <a:xfrm>
              <a:off x="10876781" y="55317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cs typeface="Arial"/>
                </a:rPr>
                <a:t>1</a:t>
              </a:r>
              <a:endParaRPr kumimoji="0" lang="en-GB" sz="1000" b="0" i="0" u="none" strike="noStrike" kern="1200" cap="none" spc="0" normalizeH="0" baseline="0" noProof="0">
                <a:ln>
                  <a:noFill/>
                </a:ln>
                <a:solidFill>
                  <a:schemeClr val="tx2"/>
                </a:solidFill>
                <a:effectLst/>
                <a:uLnTx/>
                <a:uFillTx/>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1</a:t>
              </a:r>
            </a:p>
          </p:txBody>
        </p:sp>
        <p:sp>
          <p:nvSpPr>
            <p:cNvPr id="122" name="TextBox 50">
              <a:extLst>
                <a:ext uri="{FF2B5EF4-FFF2-40B4-BE49-F238E27FC236}">
                  <a16:creationId xmlns:a16="http://schemas.microsoft.com/office/drawing/2014/main" id="{669051B1-A143-3287-3EEE-491771E38D6A}"/>
                </a:ext>
              </a:extLst>
            </p:cNvPr>
            <p:cNvSpPr txBox="1"/>
            <p:nvPr/>
          </p:nvSpPr>
          <p:spPr>
            <a:xfrm>
              <a:off x="11233752" y="5531721"/>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accent1"/>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chemeClr val="tx2"/>
                  </a:solidFill>
                  <a:effectLst/>
                  <a:uLnTx/>
                  <a:uFillTx/>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cs typeface="Arial"/>
                </a:rPr>
                <a:t>0</a:t>
              </a:r>
            </a:p>
          </p:txBody>
        </p:sp>
      </p:grpSp>
      <p:sp>
        <p:nvSpPr>
          <p:cNvPr id="3" name="Freihandform: Form 2">
            <a:extLst>
              <a:ext uri="{FF2B5EF4-FFF2-40B4-BE49-F238E27FC236}">
                <a16:creationId xmlns:a16="http://schemas.microsoft.com/office/drawing/2014/main" id="{3BD5EBE3-DED1-E244-708E-4849A4B15529}"/>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Tree>
    <p:extLst>
      <p:ext uri="{BB962C8B-B14F-4D97-AF65-F5344CB8AC3E}">
        <p14:creationId xmlns:p14="http://schemas.microsoft.com/office/powerpoint/2010/main" val="127938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3B559-0499-996F-4F82-1832303F4E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7139A0-D8B7-C8E4-4B74-2AF7D66E824D}"/>
              </a:ext>
            </a:extLst>
          </p:cNvPr>
          <p:cNvSpPr>
            <a:spLocks noGrp="1"/>
          </p:cNvSpPr>
          <p:nvPr>
            <p:ph type="title"/>
          </p:nvPr>
        </p:nvSpPr>
        <p:spPr/>
        <p:txBody>
          <a:bodyPr anchor="ctr"/>
          <a:lstStyle/>
          <a:p>
            <a:r>
              <a:rPr lang="en-US" dirty="0"/>
              <a:t>Median Baseline PSA in ARI Trials in mHSPC</a:t>
            </a:r>
          </a:p>
        </p:txBody>
      </p:sp>
      <p:sp>
        <p:nvSpPr>
          <p:cNvPr id="12" name="Footer Placeholder 4">
            <a:extLst>
              <a:ext uri="{FF2B5EF4-FFF2-40B4-BE49-F238E27FC236}">
                <a16:creationId xmlns:a16="http://schemas.microsoft.com/office/drawing/2014/main" id="{8C1F1124-C46C-8114-5D30-99FCD4A59591}"/>
              </a:ext>
            </a:extLst>
          </p:cNvPr>
          <p:cNvSpPr>
            <a:spLocks noGrp="1"/>
          </p:cNvSpPr>
          <p:nvPr>
            <p:ph type="ftr" sz="quarter" idx="3"/>
          </p:nvPr>
        </p:nvSpPr>
        <p:spPr>
          <a:xfrm>
            <a:off x="245807" y="6212413"/>
            <a:ext cx="11460058" cy="584775"/>
          </a:xfrm>
        </p:spPr>
        <p:txBody>
          <a:bodyPr>
            <a:spAutoFit/>
          </a:bodyPr>
          <a:lstStyle/>
          <a:p>
            <a:r>
              <a:rPr kumimoji="0" lang="en-US" b="1" i="0" u="none" strike="noStrike" kern="1200" cap="none" spc="0" normalizeH="0" baseline="0" noProof="0" dirty="0">
                <a:ln>
                  <a:noFill/>
                </a:ln>
                <a:solidFill>
                  <a:srgbClr val="000000">
                    <a:lumMod val="50000"/>
                    <a:lumOff val="50000"/>
                  </a:srgbClr>
                </a:solidFill>
                <a:effectLst/>
                <a:uLnTx/>
                <a:uFillTx/>
                <a:ea typeface="Arial Unicode MS"/>
                <a:cs typeface="Arial"/>
              </a:rPr>
              <a:t>These studies show different clinical scenarios, include different patient populations, and are not intended to compare therapies.	</a:t>
            </a:r>
          </a:p>
          <a:p>
            <a:r>
              <a:rPr kumimoji="0" lang="en-US" b="0" i="0" u="none" strike="noStrike" kern="1200" cap="none" spc="0" normalizeH="0" baseline="0" noProof="0" dirty="0">
                <a:ln>
                  <a:noFill/>
                </a:ln>
                <a:solidFill>
                  <a:srgbClr val="000000">
                    <a:lumMod val="50000"/>
                    <a:lumOff val="50000"/>
                  </a:srgbClr>
                </a:solidFill>
                <a:effectLst/>
                <a:uLnTx/>
                <a:uFillTx/>
                <a:ea typeface="Arial Unicode MS"/>
                <a:cs typeface="Arial"/>
              </a:rPr>
              <a:t>ADT, androgen deprivation therapy; APA, apalutamide; ARI, androgen receptor inhibitor; ENZA, enzalutamide; mHSPC, metastatic hormone-sensitive prostate cancer; PSA, prostate-specific antigen.</a:t>
            </a:r>
          </a:p>
          <a:p>
            <a:endParaRPr kumimoji="0" lang="en-US" b="0" i="0" u="none" strike="noStrike" kern="1200" cap="none" spc="0" normalizeH="0" baseline="0" noProof="0" dirty="0">
              <a:ln>
                <a:noFill/>
              </a:ln>
              <a:solidFill>
                <a:srgbClr val="000000">
                  <a:lumMod val="50000"/>
                  <a:lumOff val="50000"/>
                </a:srgbClr>
              </a:solidFill>
              <a:effectLst/>
              <a:uLnTx/>
              <a:uFillTx/>
              <a:ea typeface="Arial Unicode MS"/>
              <a:cs typeface="Arial"/>
            </a:endParaRPr>
          </a:p>
          <a:p>
            <a:r>
              <a:rPr kumimoji="0" lang="en-US" b="0" i="0" u="none" strike="noStrike" kern="1200" cap="none" spc="0" normalizeH="0" baseline="0" noProof="0" dirty="0">
                <a:ln>
                  <a:noFill/>
                </a:ln>
                <a:solidFill>
                  <a:srgbClr val="000000">
                    <a:lumMod val="50000"/>
                    <a:lumOff val="50000"/>
                  </a:srgbClr>
                </a:solidFill>
                <a:effectLst/>
                <a:uLnTx/>
                <a:uFillTx/>
                <a:ea typeface="Arial Unicode MS"/>
                <a:cs typeface="Arial"/>
              </a:rPr>
              <a:t>1. Smith MR, et al. N Engl J Med. 2022;386:1132–42. 2. </a:t>
            </a:r>
            <a:r>
              <a:rPr lang="en-GB" dirty="0"/>
              <a:t>Saad F, et al. J Clin </a:t>
            </a:r>
            <a:r>
              <a:rPr lang="en-GB" dirty="0" err="1"/>
              <a:t>Onol</a:t>
            </a:r>
            <a:r>
              <a:rPr lang="en-GB" dirty="0"/>
              <a:t>. 2024;42:4271–81</a:t>
            </a:r>
            <a:r>
              <a:rPr kumimoji="0" lang="en-US" b="0" i="0" u="none" strike="noStrike" kern="1200" cap="none" spc="0" normalizeH="0" baseline="0" noProof="0" dirty="0">
                <a:ln>
                  <a:noFill/>
                </a:ln>
                <a:solidFill>
                  <a:srgbClr val="000000">
                    <a:lumMod val="50000"/>
                    <a:lumOff val="50000"/>
                  </a:srgbClr>
                </a:solidFill>
                <a:effectLst/>
                <a:uLnTx/>
                <a:uFillTx/>
                <a:ea typeface="Arial Unicode MS"/>
                <a:cs typeface="Arial"/>
              </a:rPr>
              <a:t>. 3. Armstrong AJ, et al. J Clin Oncol. 2019;37:2974–86. </a:t>
            </a:r>
            <a:r>
              <a:rPr lang="en-US" dirty="0">
                <a:solidFill>
                  <a:srgbClr val="000000">
                    <a:lumMod val="50000"/>
                    <a:lumOff val="50000"/>
                  </a:srgbClr>
                </a:solidFill>
                <a:ea typeface="Arial Unicode MS"/>
                <a:cs typeface="Arial"/>
              </a:rPr>
              <a:t>4</a:t>
            </a:r>
            <a:r>
              <a:rPr kumimoji="0" lang="en-US" b="0" i="0" u="none" strike="noStrike" kern="1200" cap="none" spc="0" normalizeH="0" baseline="0" noProof="0" dirty="0">
                <a:ln>
                  <a:noFill/>
                </a:ln>
                <a:solidFill>
                  <a:srgbClr val="000000">
                    <a:lumMod val="50000"/>
                    <a:lumOff val="50000"/>
                  </a:srgbClr>
                </a:solidFill>
                <a:effectLst/>
                <a:uLnTx/>
                <a:uFillTx/>
                <a:ea typeface="Arial Unicode MS"/>
                <a:cs typeface="Arial"/>
              </a:rPr>
              <a:t>. Chowdhury S, et al. Ann Oncol. 2023;34:477–85.</a:t>
            </a:r>
          </a:p>
        </p:txBody>
      </p:sp>
      <p:sp>
        <p:nvSpPr>
          <p:cNvPr id="17" name="Text Placeholder 2">
            <a:extLst>
              <a:ext uri="{FF2B5EF4-FFF2-40B4-BE49-F238E27FC236}">
                <a16:creationId xmlns:a16="http://schemas.microsoft.com/office/drawing/2014/main" id="{D3ACE59D-C011-6DC1-177F-56F27D352B2D}"/>
              </a:ext>
            </a:extLst>
          </p:cNvPr>
          <p:cNvSpPr>
            <a:spLocks noGrp="1"/>
          </p:cNvSpPr>
          <p:nvPr>
            <p:ph type="body" sz="quarter" idx="4294967295"/>
          </p:nvPr>
        </p:nvSpPr>
        <p:spPr>
          <a:xfrm>
            <a:off x="2095330" y="4288165"/>
            <a:ext cx="3451225" cy="1970088"/>
          </a:xfrm>
        </p:spPr>
        <p:txBody>
          <a:bodyPr/>
          <a:lstStyle/>
          <a:p>
            <a:pPr lvl="1">
              <a:defRPr/>
            </a:pPr>
            <a:r>
              <a:rPr lang="en-GB" sz="1600" b="1" dirty="0"/>
              <a:t>In ARASENS and ARANOTE:</a:t>
            </a:r>
            <a:r>
              <a:rPr lang="en-GB" sz="1600" b="1" baseline="30000" dirty="0"/>
              <a:t>1,2</a:t>
            </a:r>
          </a:p>
          <a:p>
            <a:pPr lvl="2">
              <a:defRPr/>
            </a:pPr>
            <a:r>
              <a:rPr lang="en-GB" sz="1600" dirty="0"/>
              <a:t>Prior docetaxel was not permitted</a:t>
            </a:r>
          </a:p>
          <a:p>
            <a:pPr lvl="2">
              <a:defRPr/>
            </a:pPr>
            <a:r>
              <a:rPr lang="en-GB" sz="1600" dirty="0"/>
              <a:t>Patients could have received ADT for up to 12 weeks prior to randomization</a:t>
            </a:r>
          </a:p>
        </p:txBody>
      </p:sp>
      <p:sp>
        <p:nvSpPr>
          <p:cNvPr id="21" name="Text Placeholder 2">
            <a:extLst>
              <a:ext uri="{FF2B5EF4-FFF2-40B4-BE49-F238E27FC236}">
                <a16:creationId xmlns:a16="http://schemas.microsoft.com/office/drawing/2014/main" id="{7A454CFE-0B57-0D61-5A41-C87646BF0350}"/>
              </a:ext>
            </a:extLst>
          </p:cNvPr>
          <p:cNvSpPr txBox="1">
            <a:spLocks/>
          </p:cNvSpPr>
          <p:nvPr/>
        </p:nvSpPr>
        <p:spPr bwMode="gray">
          <a:xfrm>
            <a:off x="829812" y="1174253"/>
            <a:ext cx="10661734" cy="281740"/>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algn="ctr"/>
            <a:r>
              <a:rPr lang="en-US" sz="1400" b="1" dirty="0"/>
              <a:t>Median baseline PSA </a:t>
            </a:r>
          </a:p>
        </p:txBody>
      </p:sp>
      <p:sp>
        <p:nvSpPr>
          <p:cNvPr id="29" name="Text Placeholder 9">
            <a:extLst>
              <a:ext uri="{FF2B5EF4-FFF2-40B4-BE49-F238E27FC236}">
                <a16:creationId xmlns:a16="http://schemas.microsoft.com/office/drawing/2014/main" id="{16BEC6C7-DD23-BBB9-2068-4115E10A9097}"/>
              </a:ext>
            </a:extLst>
          </p:cNvPr>
          <p:cNvSpPr txBox="1">
            <a:spLocks/>
          </p:cNvSpPr>
          <p:nvPr/>
        </p:nvSpPr>
        <p:spPr bwMode="gray">
          <a:xfrm>
            <a:off x="6225926" y="4298289"/>
            <a:ext cx="5909596" cy="2655030"/>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lvl="1">
              <a:spcAft>
                <a:spcPts val="0"/>
              </a:spcAft>
            </a:pPr>
            <a:r>
              <a:rPr lang="en-US" sz="1600" b="1" dirty="0"/>
              <a:t>In ARCHES and TITAN:</a:t>
            </a:r>
            <a:r>
              <a:rPr lang="en-US" sz="1600" b="1" baseline="30000" dirty="0"/>
              <a:t>3,4</a:t>
            </a:r>
          </a:p>
          <a:p>
            <a:pPr lvl="2">
              <a:spcAft>
                <a:spcPts val="0"/>
              </a:spcAft>
            </a:pPr>
            <a:r>
              <a:rPr lang="en-US" sz="1600" dirty="0"/>
              <a:t>Prior docetaxel was permitted</a:t>
            </a:r>
          </a:p>
          <a:p>
            <a:pPr lvl="2">
              <a:spcAft>
                <a:spcPts val="0"/>
              </a:spcAft>
            </a:pPr>
            <a:r>
              <a:rPr lang="en-US" sz="1600" dirty="0"/>
              <a:t>Patients could have received ADT for </a:t>
            </a:r>
            <a:r>
              <a:rPr lang="en-US" sz="1600" dirty="0" err="1"/>
              <a:t>mHSPC</a:t>
            </a:r>
            <a:r>
              <a:rPr lang="en-US" sz="1600" dirty="0"/>
              <a:t> prior to randomization for:</a:t>
            </a:r>
          </a:p>
          <a:p>
            <a:pPr lvl="3">
              <a:spcAft>
                <a:spcPts val="0"/>
              </a:spcAft>
            </a:pPr>
            <a:r>
              <a:rPr lang="en-US" sz="1600" dirty="0"/>
              <a:t>Up to 3 months, or up to 6 months if the patient had received prior docetaxel (ARCHES)</a:t>
            </a:r>
          </a:p>
          <a:p>
            <a:pPr lvl="3">
              <a:spcAft>
                <a:spcPts val="0"/>
              </a:spcAft>
            </a:pPr>
            <a:r>
              <a:rPr lang="en-US" sz="1600" dirty="0"/>
              <a:t>Up to 6 months (TITAN)</a:t>
            </a:r>
          </a:p>
          <a:p>
            <a:pPr lvl="1"/>
            <a:endParaRPr lang="en-US" sz="1400" dirty="0"/>
          </a:p>
        </p:txBody>
      </p:sp>
      <p:sp>
        <p:nvSpPr>
          <p:cNvPr id="9" name="Rectangle 8">
            <a:extLst>
              <a:ext uri="{FF2B5EF4-FFF2-40B4-BE49-F238E27FC236}">
                <a16:creationId xmlns:a16="http://schemas.microsoft.com/office/drawing/2014/main" id="{A7FB1718-F9B9-E03E-F44B-05B3274EB1EC}"/>
              </a:ext>
            </a:extLst>
          </p:cNvPr>
          <p:cNvSpPr/>
          <p:nvPr/>
        </p:nvSpPr>
        <p:spPr bwMode="gray">
          <a:xfrm>
            <a:off x="77931" y="4242283"/>
            <a:ext cx="2002826" cy="1947179"/>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Baseline PSA does not represent PSA prior to any treatment:</a:t>
            </a:r>
          </a:p>
        </p:txBody>
      </p:sp>
      <p:sp>
        <p:nvSpPr>
          <p:cNvPr id="10" name="Rectangle 9">
            <a:extLst>
              <a:ext uri="{FF2B5EF4-FFF2-40B4-BE49-F238E27FC236}">
                <a16:creationId xmlns:a16="http://schemas.microsoft.com/office/drawing/2014/main" id="{596B8460-1913-9AEE-4402-9C6FBBB48873}"/>
              </a:ext>
            </a:extLst>
          </p:cNvPr>
          <p:cNvSpPr/>
          <p:nvPr/>
        </p:nvSpPr>
        <p:spPr bwMode="gray">
          <a:xfrm>
            <a:off x="2095330" y="4242283"/>
            <a:ext cx="9877888" cy="1947179"/>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b="1" dirty="0"/>
          </a:p>
        </p:txBody>
      </p:sp>
      <p:graphicFrame>
        <p:nvGraphicFramePr>
          <p:cNvPr id="4" name="Chart 3">
            <a:extLst>
              <a:ext uri="{FF2B5EF4-FFF2-40B4-BE49-F238E27FC236}">
                <a16:creationId xmlns:a16="http://schemas.microsoft.com/office/drawing/2014/main" id="{18683DED-F6C5-8793-95C0-7E2E6B929697}"/>
              </a:ext>
            </a:extLst>
          </p:cNvPr>
          <p:cNvGraphicFramePr/>
          <p:nvPr>
            <p:extLst>
              <p:ext uri="{D42A27DB-BD31-4B8C-83A1-F6EECF244321}">
                <p14:modId xmlns:p14="http://schemas.microsoft.com/office/powerpoint/2010/main" val="2026193541"/>
              </p:ext>
            </p:extLst>
          </p:nvPr>
        </p:nvGraphicFramePr>
        <p:xfrm>
          <a:off x="386817" y="330200"/>
          <a:ext cx="11198120" cy="3759166"/>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DFB82129-3CFD-4FFA-9F70-64CDE1C49A5D}"/>
              </a:ext>
            </a:extLst>
          </p:cNvPr>
          <p:cNvSpPr txBox="1"/>
          <p:nvPr/>
        </p:nvSpPr>
        <p:spPr bwMode="gray">
          <a:xfrm>
            <a:off x="2061829" y="3820125"/>
            <a:ext cx="1193533" cy="257369"/>
          </a:xfrm>
          <a:prstGeom prst="rect">
            <a:avLst/>
          </a:prstGeom>
          <a:solidFill>
            <a:srgbClr val="FFFFFF"/>
          </a:solidFill>
          <a:ln>
            <a:noFill/>
          </a:ln>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rPr>
              <a:t>ARASENS</a:t>
            </a:r>
            <a:r>
              <a:rPr kumimoji="0" lang="en-US" sz="1200" b="1" i="0" u="none" strike="noStrike" kern="0" cap="none" spc="0" normalizeH="0" baseline="30000" noProof="0" dirty="0">
                <a:ln>
                  <a:noFill/>
                </a:ln>
                <a:solidFill>
                  <a:srgbClr val="000000"/>
                </a:solidFill>
                <a:effectLst/>
                <a:uLnTx/>
                <a:uFillTx/>
              </a:rPr>
              <a:t>1</a:t>
            </a:r>
          </a:p>
        </p:txBody>
      </p:sp>
      <p:sp>
        <p:nvSpPr>
          <p:cNvPr id="6" name="TextBox 5">
            <a:extLst>
              <a:ext uri="{FF2B5EF4-FFF2-40B4-BE49-F238E27FC236}">
                <a16:creationId xmlns:a16="http://schemas.microsoft.com/office/drawing/2014/main" id="{541AE6BC-C5D4-3462-CF4D-1B098C9B7746}"/>
              </a:ext>
            </a:extLst>
          </p:cNvPr>
          <p:cNvSpPr txBox="1"/>
          <p:nvPr/>
        </p:nvSpPr>
        <p:spPr bwMode="gray">
          <a:xfrm>
            <a:off x="7034274" y="3794243"/>
            <a:ext cx="1193533" cy="257369"/>
          </a:xfrm>
          <a:prstGeom prst="rect">
            <a:avLst/>
          </a:prstGeom>
          <a:solidFill>
            <a:srgbClr val="FFFFFF"/>
          </a:solidFill>
          <a:ln>
            <a:noFill/>
          </a:ln>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rPr>
              <a:t>ARCHES</a:t>
            </a:r>
            <a:r>
              <a:rPr kumimoji="0" lang="en-US" sz="1200" b="1" i="0" u="none" strike="noStrike" kern="0" cap="none" spc="0" normalizeH="0" baseline="30000" noProof="0" dirty="0">
                <a:ln>
                  <a:noFill/>
                </a:ln>
                <a:solidFill>
                  <a:srgbClr val="000000"/>
                </a:solidFill>
                <a:effectLst/>
                <a:uLnTx/>
                <a:uFillTx/>
              </a:rPr>
              <a:t>3</a:t>
            </a:r>
          </a:p>
        </p:txBody>
      </p:sp>
      <p:sp>
        <p:nvSpPr>
          <p:cNvPr id="7" name="TextBox 6">
            <a:extLst>
              <a:ext uri="{FF2B5EF4-FFF2-40B4-BE49-F238E27FC236}">
                <a16:creationId xmlns:a16="http://schemas.microsoft.com/office/drawing/2014/main" id="{C9848016-34EE-98E8-71ED-B870BD37D65B}"/>
              </a:ext>
            </a:extLst>
          </p:cNvPr>
          <p:cNvSpPr txBox="1"/>
          <p:nvPr/>
        </p:nvSpPr>
        <p:spPr bwMode="gray">
          <a:xfrm>
            <a:off x="4612123" y="3790021"/>
            <a:ext cx="1193533" cy="257369"/>
          </a:xfrm>
          <a:prstGeom prst="rect">
            <a:avLst/>
          </a:prstGeom>
          <a:solidFill>
            <a:srgbClr val="FFFFFF"/>
          </a:solidFill>
          <a:ln>
            <a:noFill/>
          </a:ln>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rPr>
              <a:t>ARANOTE</a:t>
            </a:r>
            <a:r>
              <a:rPr kumimoji="0" lang="en-US" sz="1200" b="1" i="0" u="none" strike="noStrike" kern="0" cap="none" spc="0" normalizeH="0" baseline="30000" noProof="0" dirty="0">
                <a:ln>
                  <a:noFill/>
                </a:ln>
                <a:solidFill>
                  <a:srgbClr val="000000"/>
                </a:solidFill>
                <a:effectLst/>
                <a:uLnTx/>
                <a:uFillTx/>
              </a:rPr>
              <a:t>2</a:t>
            </a:r>
          </a:p>
        </p:txBody>
      </p:sp>
      <p:sp>
        <p:nvSpPr>
          <p:cNvPr id="8" name="TextBox 7">
            <a:extLst>
              <a:ext uri="{FF2B5EF4-FFF2-40B4-BE49-F238E27FC236}">
                <a16:creationId xmlns:a16="http://schemas.microsoft.com/office/drawing/2014/main" id="{721D5EF9-DC46-A549-08E9-9D529AC13A26}"/>
              </a:ext>
            </a:extLst>
          </p:cNvPr>
          <p:cNvSpPr txBox="1"/>
          <p:nvPr/>
        </p:nvSpPr>
        <p:spPr bwMode="gray">
          <a:xfrm>
            <a:off x="9554773" y="3792142"/>
            <a:ext cx="1193533" cy="257369"/>
          </a:xfrm>
          <a:prstGeom prst="rect">
            <a:avLst/>
          </a:prstGeom>
          <a:noFill/>
          <a:ln>
            <a:noFill/>
          </a:ln>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rPr>
              <a:t>TITAN</a:t>
            </a:r>
            <a:r>
              <a:rPr kumimoji="0" lang="en-US" sz="1200" b="1" i="0" u="none" strike="noStrike" kern="0" cap="none" spc="0" normalizeH="0" baseline="30000" noProof="0" dirty="0">
                <a:ln>
                  <a:noFill/>
                </a:ln>
                <a:solidFill>
                  <a:srgbClr val="000000"/>
                </a:solidFill>
                <a:effectLst/>
                <a:uLnTx/>
                <a:uFillTx/>
              </a:rPr>
              <a:t>4</a:t>
            </a:r>
          </a:p>
        </p:txBody>
      </p:sp>
      <p:sp>
        <p:nvSpPr>
          <p:cNvPr id="14" name="Rectangle 13">
            <a:extLst>
              <a:ext uri="{FF2B5EF4-FFF2-40B4-BE49-F238E27FC236}">
                <a16:creationId xmlns:a16="http://schemas.microsoft.com/office/drawing/2014/main" id="{B9669E9C-F293-B1DF-8BAE-9F42E1887D1F}"/>
              </a:ext>
            </a:extLst>
          </p:cNvPr>
          <p:cNvSpPr>
            <a:spLocks noChangeAspect="1"/>
          </p:cNvSpPr>
          <p:nvPr/>
        </p:nvSpPr>
        <p:spPr bwMode="gray">
          <a:xfrm>
            <a:off x="4491217" y="1614793"/>
            <a:ext cx="180000" cy="180000"/>
          </a:xfrm>
          <a:prstGeom prst="rect">
            <a:avLst/>
          </a:prstGeom>
          <a:solidFill>
            <a:srgbClr val="0044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15" name="Rectangle 14">
            <a:extLst>
              <a:ext uri="{FF2B5EF4-FFF2-40B4-BE49-F238E27FC236}">
                <a16:creationId xmlns:a16="http://schemas.microsoft.com/office/drawing/2014/main" id="{152B47F5-2F4D-68C9-D51A-C9557738FA6A}"/>
              </a:ext>
            </a:extLst>
          </p:cNvPr>
          <p:cNvSpPr>
            <a:spLocks noChangeAspect="1"/>
          </p:cNvSpPr>
          <p:nvPr/>
        </p:nvSpPr>
        <p:spPr bwMode="gray">
          <a:xfrm>
            <a:off x="4948421" y="1614793"/>
            <a:ext cx="180000" cy="180000"/>
          </a:xfrm>
          <a:prstGeom prst="rect">
            <a:avLst/>
          </a:prstGeom>
          <a:solidFill>
            <a:srgbClr val="00BC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16" name="Rectangle 15">
            <a:extLst>
              <a:ext uri="{FF2B5EF4-FFF2-40B4-BE49-F238E27FC236}">
                <a16:creationId xmlns:a16="http://schemas.microsoft.com/office/drawing/2014/main" id="{DACCF63F-76E7-4723-A813-69D56586702C}"/>
              </a:ext>
            </a:extLst>
          </p:cNvPr>
          <p:cNvSpPr>
            <a:spLocks noChangeAspect="1"/>
          </p:cNvSpPr>
          <p:nvPr/>
        </p:nvSpPr>
        <p:spPr bwMode="gray">
          <a:xfrm>
            <a:off x="5177022" y="1614793"/>
            <a:ext cx="180000" cy="180000"/>
          </a:xfrm>
          <a:prstGeom prst="rect">
            <a:avLst/>
          </a:prstGeom>
          <a:solidFill>
            <a:srgbClr val="FF316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18" name="Rectangle 17">
            <a:extLst>
              <a:ext uri="{FF2B5EF4-FFF2-40B4-BE49-F238E27FC236}">
                <a16:creationId xmlns:a16="http://schemas.microsoft.com/office/drawing/2014/main" id="{6B84F230-AD63-4A5E-5C69-DC19446FB8B3}"/>
              </a:ext>
            </a:extLst>
          </p:cNvPr>
          <p:cNvSpPr>
            <a:spLocks noChangeAspect="1"/>
          </p:cNvSpPr>
          <p:nvPr/>
        </p:nvSpPr>
        <p:spPr bwMode="gray">
          <a:xfrm>
            <a:off x="6558139" y="1608451"/>
            <a:ext cx="180000" cy="180000"/>
          </a:xfrm>
          <a:prstGeom prst="rect">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19" name="Text Placeholder 2">
            <a:extLst>
              <a:ext uri="{FF2B5EF4-FFF2-40B4-BE49-F238E27FC236}">
                <a16:creationId xmlns:a16="http://schemas.microsoft.com/office/drawing/2014/main" id="{91DECB57-BEF0-A5C7-40D9-2DB1E73A1683}"/>
              </a:ext>
            </a:extLst>
          </p:cNvPr>
          <p:cNvSpPr txBox="1">
            <a:spLocks/>
          </p:cNvSpPr>
          <p:nvPr/>
        </p:nvSpPr>
        <p:spPr bwMode="gray">
          <a:xfrm>
            <a:off x="5363080" y="1589641"/>
            <a:ext cx="749312" cy="281740"/>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cs typeface="Arial"/>
              </a:rPr>
              <a:t>Active</a:t>
            </a:r>
          </a:p>
        </p:txBody>
      </p:sp>
      <p:sp>
        <p:nvSpPr>
          <p:cNvPr id="30" name="Text Placeholder 2">
            <a:extLst>
              <a:ext uri="{FF2B5EF4-FFF2-40B4-BE49-F238E27FC236}">
                <a16:creationId xmlns:a16="http://schemas.microsoft.com/office/drawing/2014/main" id="{8074D249-B4BE-5933-4E42-F1B5C1A83446}"/>
              </a:ext>
            </a:extLst>
          </p:cNvPr>
          <p:cNvSpPr txBox="1">
            <a:spLocks/>
          </p:cNvSpPr>
          <p:nvPr/>
        </p:nvSpPr>
        <p:spPr bwMode="gray">
          <a:xfrm>
            <a:off x="6741061" y="1589641"/>
            <a:ext cx="749312" cy="281740"/>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cs typeface="Arial"/>
              </a:rPr>
              <a:t>Control</a:t>
            </a:r>
          </a:p>
        </p:txBody>
      </p:sp>
      <p:sp>
        <p:nvSpPr>
          <p:cNvPr id="31" name="Rectangle 30">
            <a:extLst>
              <a:ext uri="{FF2B5EF4-FFF2-40B4-BE49-F238E27FC236}">
                <a16:creationId xmlns:a16="http://schemas.microsoft.com/office/drawing/2014/main" id="{70B125FA-B21A-5EDB-139C-A95308C84CC7}"/>
              </a:ext>
            </a:extLst>
          </p:cNvPr>
          <p:cNvSpPr>
            <a:spLocks noChangeAspect="1"/>
          </p:cNvSpPr>
          <p:nvPr/>
        </p:nvSpPr>
        <p:spPr bwMode="gray">
          <a:xfrm>
            <a:off x="4715510" y="1615848"/>
            <a:ext cx="180000" cy="180000"/>
          </a:xfrm>
          <a:prstGeom prst="rect">
            <a:avLst/>
          </a:prstGeom>
          <a:solidFill>
            <a:srgbClr val="89D32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4099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822C2-168E-822F-2708-B81B0A94B1F8}"/>
              </a:ext>
            </a:extLst>
          </p:cNvPr>
          <p:cNvSpPr>
            <a:spLocks noGrp="1"/>
          </p:cNvSpPr>
          <p:nvPr>
            <p:ph type="title"/>
          </p:nvPr>
        </p:nvSpPr>
        <p:spPr/>
        <p:txBody>
          <a:bodyPr anchor="ctr"/>
          <a:lstStyle/>
          <a:p>
            <a:r>
              <a:rPr lang="en-GB" dirty="0"/>
              <a:t>Conclusion</a:t>
            </a:r>
          </a:p>
        </p:txBody>
      </p:sp>
      <p:sp>
        <p:nvSpPr>
          <p:cNvPr id="4" name="Footer Placeholder 3">
            <a:extLst>
              <a:ext uri="{FF2B5EF4-FFF2-40B4-BE49-F238E27FC236}">
                <a16:creationId xmlns:a16="http://schemas.microsoft.com/office/drawing/2014/main" id="{436AC092-BF0A-B504-EBAB-162028B9893C}"/>
              </a:ext>
            </a:extLst>
          </p:cNvPr>
          <p:cNvSpPr>
            <a:spLocks noGrp="1"/>
          </p:cNvSpPr>
          <p:nvPr>
            <p:ph type="ftr" sz="quarter" idx="3"/>
          </p:nvPr>
        </p:nvSpPr>
        <p:spPr/>
        <p:txBody>
          <a:bodyPr/>
          <a:lstStyle/>
          <a:p>
            <a:r>
              <a:rPr lang="en-GB" dirty="0">
                <a:solidFill>
                  <a:srgbClr val="000000">
                    <a:lumMod val="50000"/>
                    <a:lumOff val="50000"/>
                  </a:srgbClr>
                </a:solidFill>
              </a:rPr>
              <a:t>ADT, androgen deprivation therapy; </a:t>
            </a:r>
            <a:r>
              <a:rPr lang="en-US" dirty="0">
                <a:solidFill>
                  <a:srgbClr val="000000">
                    <a:lumMod val="50000"/>
                    <a:lumOff val="50000"/>
                  </a:srgbClr>
                </a:solidFill>
              </a:rPr>
              <a:t>PSA, prostate-specific antigen.</a:t>
            </a:r>
          </a:p>
          <a:p>
            <a:endParaRPr lang="en-US" dirty="0">
              <a:solidFill>
                <a:srgbClr val="000000">
                  <a:lumMod val="50000"/>
                  <a:lumOff val="50000"/>
                </a:srgbClr>
              </a:solidFill>
            </a:endParaRPr>
          </a:p>
        </p:txBody>
      </p:sp>
      <p:sp>
        <p:nvSpPr>
          <p:cNvPr id="3" name="Text Placeholder 2">
            <a:extLst>
              <a:ext uri="{FF2B5EF4-FFF2-40B4-BE49-F238E27FC236}">
                <a16:creationId xmlns:a16="http://schemas.microsoft.com/office/drawing/2014/main" id="{96BD88E1-4802-F451-5028-5FDD8AE2FE2B}"/>
              </a:ext>
            </a:extLst>
          </p:cNvPr>
          <p:cNvSpPr>
            <a:spLocks noGrp="1"/>
          </p:cNvSpPr>
          <p:nvPr>
            <p:ph type="body" sz="quarter" idx="4294967295"/>
          </p:nvPr>
        </p:nvSpPr>
        <p:spPr>
          <a:xfrm>
            <a:off x="245806" y="1323975"/>
            <a:ext cx="11122025" cy="4991100"/>
          </a:xfrm>
        </p:spPr>
        <p:txBody>
          <a:bodyPr/>
          <a:lstStyle>
            <a:lvl1pPr>
              <a:buFontTx/>
              <a:buBlip>
                <a:blip r:embed="rId3"/>
              </a:buBlip>
            </a:lvl1pPr>
            <a:lvl2pPr>
              <a:buFontTx/>
              <a:buBlip>
                <a:blip r:embed="rId3"/>
              </a:buBlip>
            </a:lvl2pPr>
            <a:lvl3pPr>
              <a:buFontTx/>
              <a:buBlip>
                <a:blip r:embed="rId4"/>
              </a:buBlip>
            </a:lvl3pPr>
            <a:lvl4pPr>
              <a:buFontTx/>
              <a:buBlip>
                <a:blip r:embed="rId5"/>
              </a:buBlip>
            </a:lvl4pPr>
            <a:lvl5pPr>
              <a:buFontTx/>
              <a:buBlip>
                <a:blip r:embed="rId6"/>
              </a:buBlip>
            </a:lvl5pPr>
            <a:lvl6pPr>
              <a:buFontTx/>
              <a:buBlip>
                <a:blip r:embed="rId6"/>
              </a:buBlip>
            </a:lvl6pPr>
            <a:lvl7pPr>
              <a:buFontTx/>
              <a:buBlip>
                <a:blip r:embed="rId6"/>
              </a:buBlip>
            </a:lvl7pPr>
            <a:lvl8pPr>
              <a:buFontTx/>
              <a:buBlip>
                <a:blip r:embed="rId6"/>
              </a:buBlip>
            </a:lvl8pPr>
            <a:lvl9pPr>
              <a:buFontTx/>
              <a:buBlip>
                <a:blip r:embed="rId6"/>
              </a:buBlip>
            </a:lvl9pPr>
          </a:lstStyle>
          <a:p>
            <a:pPr lvl="1"/>
            <a:r>
              <a:rPr lang="en-US" dirty="0">
                <a:ea typeface="Batang" panose="02030600000101010101" pitchFamily="18" charset="-127"/>
              </a:rPr>
              <a:t>Patients achieve </a:t>
            </a:r>
            <a:r>
              <a:rPr lang="en-US" b="1" dirty="0">
                <a:ea typeface="Batang" panose="02030600000101010101" pitchFamily="18" charset="-127"/>
              </a:rPr>
              <a:t>deep and durable PSA responses </a:t>
            </a:r>
            <a:r>
              <a:rPr lang="en-US" dirty="0">
                <a:ea typeface="Batang" panose="02030600000101010101" pitchFamily="18" charset="-127"/>
              </a:rPr>
              <a:t>with darolutamide + ADT </a:t>
            </a:r>
          </a:p>
          <a:p>
            <a:pPr lvl="1"/>
            <a:endParaRPr lang="en-US" dirty="0">
              <a:ea typeface="Batang" panose="02030600000101010101" pitchFamily="18" charset="-127"/>
            </a:endParaRPr>
          </a:p>
          <a:p>
            <a:pPr lvl="1"/>
            <a:r>
              <a:rPr lang="en-US" dirty="0">
                <a:ea typeface="Batang" panose="02030600000101010101" pitchFamily="18" charset="-127"/>
              </a:rPr>
              <a:t>Reaching PSA &lt;0.2 ng/mL (undetectable) or &lt;0.02 ng/mL (ultra-low) is important, as they both correlate with improved clinical outcomes </a:t>
            </a:r>
          </a:p>
          <a:p>
            <a:pPr lvl="2"/>
            <a:r>
              <a:rPr lang="en-US" sz="1800" b="1" dirty="0">
                <a:ea typeface="Batang" panose="02030600000101010101" pitchFamily="18" charset="-127"/>
              </a:rPr>
              <a:t>Lower baseline PSA</a:t>
            </a:r>
            <a:r>
              <a:rPr lang="en-US" sz="1800" dirty="0">
                <a:ea typeface="Batang" panose="02030600000101010101" pitchFamily="18" charset="-127"/>
              </a:rPr>
              <a:t> is associated with </a:t>
            </a:r>
            <a:r>
              <a:rPr lang="en-US" sz="1800" b="1" dirty="0">
                <a:ea typeface="Batang" panose="02030600000101010101" pitchFamily="18" charset="-127"/>
              </a:rPr>
              <a:t>higher rates of achieving PSA &lt;0.2 ng/mL or &lt;0.02 ng/mL </a:t>
            </a:r>
            <a:r>
              <a:rPr lang="en-US" sz="1800" dirty="0">
                <a:ea typeface="Batang" panose="02030600000101010101" pitchFamily="18" charset="-127"/>
              </a:rPr>
              <a:t>and more rapid PSA responses</a:t>
            </a:r>
          </a:p>
          <a:p>
            <a:pPr lvl="2"/>
            <a:r>
              <a:rPr lang="en-US" sz="1800" dirty="0">
                <a:ea typeface="Batang" panose="02030600000101010101" pitchFamily="18" charset="-127"/>
              </a:rPr>
              <a:t>Many patients with higher baseline PSA do still achieve PSA &lt;0.2 ng/mL or &lt;0.02 ng/mL, but it may take longer. It’s important for clinical outcomes to achieve PSA &lt;0.2 ng/mL or &lt;0.02 ng/mL, not to get there quickly.</a:t>
            </a:r>
          </a:p>
          <a:p>
            <a:pPr lvl="2"/>
            <a:endParaRPr lang="en-US" sz="1800" dirty="0">
              <a:highlight>
                <a:srgbClr val="00FFFF"/>
              </a:highlight>
              <a:ea typeface="Batang" panose="02030600000101010101" pitchFamily="18" charset="-127"/>
            </a:endParaRPr>
          </a:p>
          <a:p>
            <a:pPr lvl="2"/>
            <a:endParaRPr lang="en-US" sz="1800" dirty="0">
              <a:highlight>
                <a:srgbClr val="00FFFF"/>
              </a:highlight>
              <a:ea typeface="Batang" panose="02030600000101010101" pitchFamily="18" charset="-127"/>
            </a:endParaRPr>
          </a:p>
          <a:p>
            <a:pPr marL="285750" indent="-285750"/>
            <a:endParaRPr lang="en-GB" dirty="0"/>
          </a:p>
        </p:txBody>
      </p:sp>
    </p:spTree>
    <p:extLst>
      <p:ext uri="{BB962C8B-B14F-4D97-AF65-F5344CB8AC3E}">
        <p14:creationId xmlns:p14="http://schemas.microsoft.com/office/powerpoint/2010/main" val="1791227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B9F23B-5401-3FAA-1953-2D6D02CFC533}"/>
              </a:ext>
            </a:extLst>
          </p:cNvPr>
          <p:cNvSpPr>
            <a:spLocks noGrp="1"/>
          </p:cNvSpPr>
          <p:nvPr>
            <p:ph type="body" idx="1"/>
          </p:nvPr>
        </p:nvSpPr>
        <p:spPr/>
        <p:txBody>
          <a:bodyPr/>
          <a:lstStyle/>
          <a:p>
            <a:r>
              <a:rPr lang="en-US" sz="1600" i="1" dirty="0"/>
              <a:t>Morgans A, et al. Presented at American Society of Clinical Oncology; May 29 – June 2; Chicago, IL. Abstract 5004</a:t>
            </a:r>
          </a:p>
          <a:p>
            <a:endParaRPr lang="de-CH" sz="1600" dirty="0"/>
          </a:p>
        </p:txBody>
      </p:sp>
      <p:sp>
        <p:nvSpPr>
          <p:cNvPr id="7" name="Text Placeholder 6">
            <a:extLst>
              <a:ext uri="{FF2B5EF4-FFF2-40B4-BE49-F238E27FC236}">
                <a16:creationId xmlns:a16="http://schemas.microsoft.com/office/drawing/2014/main" id="{733B2B5F-C016-B4EC-3AA3-4AF2C78C5DB5}"/>
              </a:ext>
            </a:extLst>
          </p:cNvPr>
          <p:cNvSpPr>
            <a:spLocks noGrp="1"/>
          </p:cNvSpPr>
          <p:nvPr>
            <p:ph type="body" idx="10"/>
          </p:nvPr>
        </p:nvSpPr>
        <p:spPr/>
        <p:txBody>
          <a:bodyPr/>
          <a:lstStyle/>
          <a:p>
            <a:r>
              <a:rPr lang="en-US" sz="4000" dirty="0"/>
              <a:t>Health-related quality of life (</a:t>
            </a:r>
            <a:r>
              <a:rPr lang="en-US" sz="4000" dirty="0" err="1"/>
              <a:t>HRQoL</a:t>
            </a:r>
            <a:r>
              <a:rPr lang="en-US" sz="4000" dirty="0"/>
              <a:t>) outcomes with darolutamide in the phase 3 ARANOTE trial.</a:t>
            </a:r>
            <a:endParaRPr lang="de-CH" sz="4000" dirty="0"/>
          </a:p>
        </p:txBody>
      </p:sp>
      <p:sp>
        <p:nvSpPr>
          <p:cNvPr id="4" name="Footer Placeholder 3">
            <a:extLst>
              <a:ext uri="{FF2B5EF4-FFF2-40B4-BE49-F238E27FC236}">
                <a16:creationId xmlns:a16="http://schemas.microsoft.com/office/drawing/2014/main" id="{6B63CD78-F157-93B1-3C92-D1E850808EA4}"/>
              </a:ext>
            </a:extLst>
          </p:cNvPr>
          <p:cNvSpPr>
            <a:spLocks noGrp="1"/>
          </p:cNvSpPr>
          <p:nvPr>
            <p:ph type="ftr" sz="quarter" idx="3"/>
          </p:nvPr>
        </p:nvSpPr>
        <p:spPr/>
        <p:txBody>
          <a:bodyPr/>
          <a:lstStyle/>
          <a:p>
            <a:pPr rtl="0"/>
            <a:endParaRPr lang="en-US"/>
          </a:p>
        </p:txBody>
      </p:sp>
    </p:spTree>
    <p:extLst>
      <p:ext uri="{BB962C8B-B14F-4D97-AF65-F5344CB8AC3E}">
        <p14:creationId xmlns:p14="http://schemas.microsoft.com/office/powerpoint/2010/main" val="2175449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481C3-5998-CE08-E23B-E512440E0857}"/>
              </a:ext>
            </a:extLst>
          </p:cNvPr>
          <p:cNvSpPr>
            <a:spLocks noGrp="1"/>
          </p:cNvSpPr>
          <p:nvPr>
            <p:ph type="title"/>
          </p:nvPr>
        </p:nvSpPr>
        <p:spPr/>
        <p:txBody>
          <a:bodyPr rtlCol="0" anchor="ctr"/>
          <a:lstStyle/>
          <a:p>
            <a:r>
              <a:rPr lang="en-us" dirty="0"/>
              <a:t>ARANOTE: </a:t>
            </a:r>
            <a:r>
              <a:rPr lang="en-US" dirty="0"/>
              <a:t>Pain and Health-related quality of life (</a:t>
            </a:r>
            <a:r>
              <a:rPr lang="en-US" dirty="0" err="1"/>
              <a:t>HRQoL</a:t>
            </a:r>
            <a:r>
              <a:rPr lang="en-US" dirty="0"/>
              <a:t>)</a:t>
            </a:r>
            <a:endParaRPr lang="en-us" dirty="0"/>
          </a:p>
        </p:txBody>
      </p:sp>
      <p:sp>
        <p:nvSpPr>
          <p:cNvPr id="8" name="Freihandform: Form 7">
            <a:extLst>
              <a:ext uri="{FF2B5EF4-FFF2-40B4-BE49-F238E27FC236}">
                <a16:creationId xmlns:a16="http://schemas.microsoft.com/office/drawing/2014/main" id="{BB826F91-02FC-C011-4A55-F2E21382DF00}"/>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Secondary endpoint</a:t>
            </a:r>
          </a:p>
        </p:txBody>
      </p:sp>
      <p:sp>
        <p:nvSpPr>
          <p:cNvPr id="12" name="Textplatzhalter 10">
            <a:extLst>
              <a:ext uri="{FF2B5EF4-FFF2-40B4-BE49-F238E27FC236}">
                <a16:creationId xmlns:a16="http://schemas.microsoft.com/office/drawing/2014/main" id="{9E04ADCE-4AB2-F3CE-616A-9D3E5B8CB269}"/>
              </a:ext>
            </a:extLst>
          </p:cNvPr>
          <p:cNvSpPr txBox="1">
            <a:spLocks/>
          </p:cNvSpPr>
          <p:nvPr/>
        </p:nvSpPr>
        <p:spPr bwMode="gray">
          <a:xfrm>
            <a:off x="6351986" y="1490654"/>
            <a:ext cx="4472496" cy="597918"/>
          </a:xfrm>
          <a:prstGeom prst="rect">
            <a:avLst/>
          </a:prstGeom>
        </p:spPr>
        <p:txBody>
          <a:bodyPr rtlCol="0"/>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pitchFamily="34" charset="0"/>
              <a:buNone/>
              <a:tabLst/>
              <a:defRPr/>
            </a:pPr>
            <a:r>
              <a:rPr lang="en-us" dirty="0">
                <a:solidFill>
                  <a:srgbClr val="10384F"/>
                </a:solidFill>
                <a:latin typeface="Arial"/>
                <a:cs typeface="Arial"/>
              </a:rPr>
              <a:t>Time to pain progression</a:t>
            </a:r>
            <a:endParaRPr kumimoji="0" lang="en-US" sz="1800" b="0" i="0" u="none" strike="noStrike" kern="1200" cap="none" spc="0" normalizeH="0" baseline="0" noProof="0" dirty="0">
              <a:ln>
                <a:noFill/>
              </a:ln>
              <a:solidFill>
                <a:srgbClr val="10384F"/>
              </a:solidFill>
              <a:effectLst/>
              <a:uLnTx/>
              <a:uFillTx/>
              <a:latin typeface="Arial"/>
              <a:cs typeface="Arial"/>
            </a:endParaRPr>
          </a:p>
        </p:txBody>
      </p:sp>
      <p:sp>
        <p:nvSpPr>
          <p:cNvPr id="16" name="Text Placeholder 7">
            <a:extLst>
              <a:ext uri="{FF2B5EF4-FFF2-40B4-BE49-F238E27FC236}">
                <a16:creationId xmlns:a16="http://schemas.microsoft.com/office/drawing/2014/main" id="{3AFBC199-B21D-4695-CDFA-50B8168C96ED}"/>
              </a:ext>
            </a:extLst>
          </p:cNvPr>
          <p:cNvSpPr txBox="1"/>
          <p:nvPr/>
        </p:nvSpPr>
        <p:spPr>
          <a:xfrm>
            <a:off x="374996" y="1569371"/>
            <a:ext cx="4920773" cy="918383"/>
          </a:xfrm>
          <a:prstGeom prst="rect">
            <a:avLst/>
          </a:prstGeom>
          <a:solidFill>
            <a:srgbClr val="E5F5FB"/>
          </a:solidFill>
          <a:ln w="28575">
            <a:noFill/>
          </a:ln>
        </p:spPr>
        <p:txBody>
          <a:bodyPr vert="horz" lIns="180000" tIns="108000" rIns="180000" bIns="108000" rtlCol="0" anchor="ctr"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noProof="0">
                <a:ln>
                  <a:noFill/>
                </a:ln>
                <a:solidFill>
                  <a:srgbClr val="10384F"/>
                </a:solidFill>
                <a:effectLst/>
                <a:uLnTx/>
                <a:uFillTx/>
                <a:latin typeface="Arial"/>
                <a:cs typeface="Arial"/>
              </a:rPr>
              <a:t>BPI-SF (Pain) </a:t>
            </a:r>
            <a:r>
              <a:rPr lang="en-us" sz="1400" b="1" i="0" u="none" strike="noStrike" kern="1200" cap="none" spc="0" normalizeH="0" baseline="30000" noProof="0">
                <a:ln>
                  <a:noFill/>
                </a:ln>
                <a:solidFill>
                  <a:srgbClr val="10384F"/>
                </a:solidFill>
                <a:effectLst/>
                <a:uLnTx/>
                <a:uFillTx/>
                <a:latin typeface="Arial"/>
                <a:cs typeface="Arial"/>
              </a:rPr>
              <a:t>1</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noProof="0">
                <a:ln>
                  <a:noFill/>
                </a:ln>
                <a:solidFill>
                  <a:srgbClr val="10384F"/>
                </a:solidFill>
                <a:effectLst/>
                <a:uLnTx/>
                <a:uFillTx/>
                <a:latin typeface="Arial"/>
                <a:cs typeface="Aria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a:ln>
                  <a:noFill/>
                </a:ln>
                <a:solidFill>
                  <a:srgbClr val="10384F"/>
                </a:solidFill>
                <a:effectLst/>
                <a:uLnTx/>
                <a:uFillTx/>
                <a:latin typeface="Arial"/>
                <a:cs typeface="Arial"/>
              </a:rPr>
              <a:t>Most severe pain in the last 24 hours</a:t>
            </a:r>
          </a:p>
        </p:txBody>
      </p:sp>
      <p:sp>
        <p:nvSpPr>
          <p:cNvPr id="17" name="Text Placeholder 7">
            <a:extLst>
              <a:ext uri="{FF2B5EF4-FFF2-40B4-BE49-F238E27FC236}">
                <a16:creationId xmlns:a16="http://schemas.microsoft.com/office/drawing/2014/main" id="{0C5B14CA-5148-EA7E-1140-E3CDD6EB35D4}"/>
              </a:ext>
            </a:extLst>
          </p:cNvPr>
          <p:cNvSpPr txBox="1"/>
          <p:nvPr/>
        </p:nvSpPr>
        <p:spPr>
          <a:xfrm>
            <a:off x="374996" y="2700384"/>
            <a:ext cx="4920773" cy="2671616"/>
          </a:xfrm>
          <a:prstGeom prst="rect">
            <a:avLst/>
          </a:prstGeom>
          <a:solidFill>
            <a:srgbClr val="E5F5FB"/>
          </a:solidFill>
          <a:ln w="28575">
            <a:noFill/>
          </a:ln>
        </p:spPr>
        <p:txBody>
          <a:bodyPr vert="horz" lIns="180000" tIns="108000" rIns="180000" bIns="108000" rtlCol="0" anchor="ctr"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noProof="0" dirty="0">
                <a:ln>
                  <a:noFill/>
                </a:ln>
                <a:solidFill>
                  <a:srgbClr val="10384F"/>
                </a:solidFill>
                <a:effectLst/>
                <a:uLnTx/>
                <a:uFillTx/>
                <a:latin typeface="Arial"/>
                <a:cs typeface="Arial"/>
              </a:rPr>
              <a:t>FACT-P Total Score (Overall Well-being) </a:t>
            </a:r>
            <a:r>
              <a:rPr lang="en-us" sz="1400" b="1" i="0" u="none" strike="noStrike" kern="1200" cap="none" spc="0" normalizeH="0" baseline="30000" noProof="0" dirty="0">
                <a:ln>
                  <a:noFill/>
                </a:ln>
                <a:solidFill>
                  <a:srgbClr val="10384F"/>
                </a:solidFill>
                <a:effectLst/>
                <a:uLnTx/>
                <a:uFillTx/>
                <a:latin typeface="Arial"/>
                <a:cs typeface="Arial"/>
              </a:rPr>
              <a:t>2</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noProof="0" dirty="0">
                <a:ln>
                  <a:noFill/>
                </a:ln>
                <a:solidFill>
                  <a:srgbClr val="10384F"/>
                </a:solidFill>
                <a:effectLst/>
                <a:uLnTx/>
                <a:uFillTx/>
                <a:latin typeface="Arial"/>
                <a:cs typeface="Aria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dirty="0">
                <a:ln>
                  <a:noFill/>
                </a:ln>
                <a:solidFill>
                  <a:srgbClr val="10384F"/>
                </a:solidFill>
                <a:effectLst/>
                <a:uLnTx/>
                <a:uFillTx/>
                <a:latin typeface="Arial"/>
                <a:cs typeface="Arial"/>
              </a:rPr>
              <a:t>Physical well-being (energy, symptoms, side effects)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dirty="0">
                <a:ln>
                  <a:noFill/>
                </a:ln>
                <a:solidFill>
                  <a:srgbClr val="10384F"/>
                </a:solidFill>
                <a:effectLst/>
                <a:uLnTx/>
                <a:uFillTx/>
                <a:latin typeface="Arial"/>
                <a:cs typeface="Arial"/>
              </a:rPr>
              <a:t>Social/family well-being (feeling close to family/supported by family/friends)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dirty="0">
                <a:ln>
                  <a:noFill/>
                </a:ln>
                <a:solidFill>
                  <a:srgbClr val="10384F"/>
                </a:solidFill>
                <a:effectLst/>
                <a:uLnTx/>
                <a:uFillTx/>
                <a:latin typeface="Arial"/>
                <a:cs typeface="Arial"/>
              </a:rPr>
              <a:t>Emotional well-being (feeling sad, hopeless, nervous, worried)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dirty="0">
                <a:ln>
                  <a:noFill/>
                </a:ln>
                <a:solidFill>
                  <a:srgbClr val="10384F"/>
                </a:solidFill>
                <a:effectLst/>
                <a:uLnTx/>
                <a:uFillTx/>
                <a:latin typeface="Arial"/>
                <a:cs typeface="Arial"/>
              </a:rPr>
              <a:t>Functional well-being (able to work/sleep, enjoyment of life)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spc="0" normalizeH="0" noProof="0" dirty="0">
                <a:ln>
                  <a:noFill/>
                </a:ln>
                <a:solidFill>
                  <a:srgbClr val="10384F"/>
                </a:solidFill>
                <a:effectLst/>
                <a:uLnTx/>
                <a:uFillTx/>
                <a:latin typeface="Arial"/>
                <a:cs typeface="Arial"/>
              </a:rPr>
              <a:t>Prostate cancer (bowel and urinary tract symptoms)</a:t>
            </a:r>
          </a:p>
        </p:txBody>
      </p:sp>
      <p:grpSp>
        <p:nvGrpSpPr>
          <p:cNvPr id="15" name="Gruppieren 14">
            <a:extLst>
              <a:ext uri="{FF2B5EF4-FFF2-40B4-BE49-F238E27FC236}">
                <a16:creationId xmlns:a16="http://schemas.microsoft.com/office/drawing/2014/main" id="{90BD88F8-8E78-A148-2B12-F94FED143001}"/>
              </a:ext>
            </a:extLst>
          </p:cNvPr>
          <p:cNvGrpSpPr/>
          <p:nvPr/>
        </p:nvGrpSpPr>
        <p:grpSpPr>
          <a:xfrm>
            <a:off x="5567517" y="1902543"/>
            <a:ext cx="5754360" cy="3330284"/>
            <a:chOff x="5567517" y="1902543"/>
            <a:chExt cx="5754360" cy="3330284"/>
          </a:xfrm>
        </p:grpSpPr>
        <p:pic>
          <p:nvPicPr>
            <p:cNvPr id="28" name="Grafik 27" descr="Ein Bild, das Text, Screenshot, Diagramm, Reihe enthält.&#10;&#10;KI-generierte Inhalte können fehlerhaft sein.">
              <a:extLst>
                <a:ext uri="{FF2B5EF4-FFF2-40B4-BE49-F238E27FC236}">
                  <a16:creationId xmlns:a16="http://schemas.microsoft.com/office/drawing/2014/main" id="{F6CE1F68-F25F-B082-E937-D6A1334981F8}"/>
                </a:ext>
              </a:extLst>
            </p:cNvPr>
            <p:cNvPicPr>
              <a:picLocks noChangeAspect="1"/>
            </p:cNvPicPr>
            <p:nvPr/>
          </p:nvPicPr>
          <p:blipFill>
            <a:blip r:embed="rId4">
              <a:extLst>
                <a:ext uri="{28A0092B-C50C-407E-A947-70E740481C1C}">
                  <a14:useLocalDpi xmlns:a14="http://schemas.microsoft.com/office/drawing/2010/main" val="0"/>
                </a:ext>
              </a:extLst>
            </a:blip>
            <a:srcRect l="8480" r="19046" b="19101"/>
            <a:stretch/>
          </p:blipFill>
          <p:spPr>
            <a:xfrm>
              <a:off x="5567517" y="1902543"/>
              <a:ext cx="5754360" cy="3134294"/>
            </a:xfrm>
            <a:prstGeom prst="rect">
              <a:avLst/>
            </a:prstGeom>
          </p:spPr>
        </p:pic>
        <p:sp>
          <p:nvSpPr>
            <p:cNvPr id="20" name="TextBox 180">
              <a:extLst>
                <a:ext uri="{FF2B5EF4-FFF2-40B4-BE49-F238E27FC236}">
                  <a16:creationId xmlns:a16="http://schemas.microsoft.com/office/drawing/2014/main" id="{7DFB7A3D-0F4E-C3FE-29CF-3F374959BCDB}"/>
                </a:ext>
              </a:extLst>
            </p:cNvPr>
            <p:cNvSpPr txBox="1">
              <a:spLocks noChangeArrowheads="1"/>
            </p:cNvSpPr>
            <p:nvPr/>
          </p:nvSpPr>
          <p:spPr bwMode="auto">
            <a:xfrm flipH="1">
              <a:off x="8851245" y="2392541"/>
              <a:ext cx="2432185" cy="442035"/>
            </a:xfrm>
            <a:prstGeom prst="rect">
              <a:avLst/>
            </a:prstGeom>
            <a:noFill/>
            <a:ln w="12700">
              <a:solidFill>
                <a:srgbClr val="0091DF"/>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0091DF"/>
                  </a:solidFill>
                  <a:effectLst/>
                  <a:uLnTx/>
                  <a:uFillTx/>
                  <a:latin typeface="Arial" pitchFamily="34" charset="0"/>
                </a:rPr>
                <a:t>Darolutamide + ADT</a:t>
              </a:r>
              <a:br>
                <a:rPr kumimoji="0" lang="it-IT" sz="1200" b="1" i="0" u="none" strike="noStrike" kern="1200" cap="none" spc="0" normalizeH="0" baseline="0" noProof="0" dirty="0">
                  <a:ln>
                    <a:noFill/>
                  </a:ln>
                  <a:solidFill>
                    <a:srgbClr val="0091DF"/>
                  </a:solidFill>
                  <a:effectLst/>
                  <a:uLnTx/>
                  <a:uFillTx/>
                  <a:latin typeface="Arial" pitchFamily="34" charset="0"/>
                </a:rPr>
              </a:br>
              <a:r>
                <a:rPr lang="en-us" sz="1200" b="1" i="0" u="none" strike="noStrike" kern="1200" cap="none" spc="0" normalizeH="0" noProof="0">
                  <a:ln>
                    <a:noFill/>
                  </a:ln>
                  <a:solidFill>
                    <a:srgbClr val="0091DF"/>
                  </a:solidFill>
                  <a:effectLst/>
                  <a:uLnTx/>
                  <a:uFillTx/>
                  <a:latin typeface="Arial" pitchFamily="34" charset="0"/>
                </a:rPr>
                <a:t>Median NE (95% KI: NE–NE)</a:t>
              </a:r>
            </a:p>
          </p:txBody>
        </p:sp>
        <p:sp>
          <p:nvSpPr>
            <p:cNvPr id="21" name="TextBox 180">
              <a:extLst>
                <a:ext uri="{FF2B5EF4-FFF2-40B4-BE49-F238E27FC236}">
                  <a16:creationId xmlns:a16="http://schemas.microsoft.com/office/drawing/2014/main" id="{FB64CEBA-CB35-9D3E-41C7-CAD1947A7B9F}"/>
                </a:ext>
              </a:extLst>
            </p:cNvPr>
            <p:cNvSpPr txBox="1">
              <a:spLocks noChangeArrowheads="1"/>
            </p:cNvSpPr>
            <p:nvPr/>
          </p:nvSpPr>
          <p:spPr bwMode="auto">
            <a:xfrm flipH="1">
              <a:off x="8918713" y="3879576"/>
              <a:ext cx="2364633" cy="442035"/>
            </a:xfrm>
            <a:prstGeom prst="rect">
              <a:avLst/>
            </a:prstGeom>
            <a:solidFill>
              <a:schemeClr val="bg1"/>
            </a:solidFill>
            <a:ln w="12700">
              <a:solidFill>
                <a:schemeClr val="accent2"/>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noProof="0">
                  <a:ln>
                    <a:noFill/>
                  </a:ln>
                  <a:solidFill>
                    <a:srgbClr val="77787B"/>
                  </a:solidFill>
                  <a:effectLst/>
                  <a:uLnTx/>
                  <a:uFillTx/>
                  <a:latin typeface="Arial" pitchFamily="34" charset="0"/>
                </a:rPr>
                <a:t>Median 29.9 (95% KI: 29.7–NE)</a:t>
              </a:r>
            </a:p>
          </p:txBody>
        </p:sp>
        <p:sp>
          <p:nvSpPr>
            <p:cNvPr id="22" name="TextBox 180">
              <a:extLst>
                <a:ext uri="{FF2B5EF4-FFF2-40B4-BE49-F238E27FC236}">
                  <a16:creationId xmlns:a16="http://schemas.microsoft.com/office/drawing/2014/main" id="{1CBBC9C7-9190-8929-1370-2563F165C920}"/>
                </a:ext>
              </a:extLst>
            </p:cNvPr>
            <p:cNvSpPr txBox="1">
              <a:spLocks noChangeArrowheads="1"/>
            </p:cNvSpPr>
            <p:nvPr/>
          </p:nvSpPr>
          <p:spPr bwMode="auto">
            <a:xfrm flipH="1">
              <a:off x="6351986" y="4321611"/>
              <a:ext cx="1452740" cy="411257"/>
            </a:xfrm>
            <a:prstGeom prst="rect">
              <a:avLst/>
            </a:prstGeom>
            <a:noFill/>
            <a:ln w="12700">
              <a:solidFill>
                <a:schemeClr val="tx1"/>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100" b="1" i="0" u="none" strike="noStrike" kern="1200" cap="none" spc="0" normalizeH="0" noProof="0">
                  <a:ln>
                    <a:noFill/>
                  </a:ln>
                  <a:solidFill>
                    <a:srgbClr val="10384F"/>
                  </a:solidFill>
                  <a:effectLst/>
                  <a:uLnTx/>
                  <a:uFillTx/>
                  <a:latin typeface="Arial" pitchFamily="34" charset="0"/>
                </a:rPr>
                <a:t>Stratified HR 0.72 (95% CI: 0.54-0.96)</a:t>
              </a:r>
            </a:p>
          </p:txBody>
        </p:sp>
        <p:sp>
          <p:nvSpPr>
            <p:cNvPr id="23" name="TextBox 57">
              <a:extLst>
                <a:ext uri="{FF2B5EF4-FFF2-40B4-BE49-F238E27FC236}">
                  <a16:creationId xmlns:a16="http://schemas.microsoft.com/office/drawing/2014/main" id="{354D073D-CC31-E17F-05C5-C266E7083CD4}"/>
                </a:ext>
              </a:extLst>
            </p:cNvPr>
            <p:cNvSpPr txBox="1"/>
            <p:nvPr/>
          </p:nvSpPr>
          <p:spPr>
            <a:xfrm rot="16200000">
              <a:off x="4862221" y="3318718"/>
              <a:ext cx="1850889"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No pain progression, probability</a:t>
              </a:r>
            </a:p>
          </p:txBody>
        </p:sp>
        <p:sp>
          <p:nvSpPr>
            <p:cNvPr id="24" name="TextBox 57">
              <a:extLst>
                <a:ext uri="{FF2B5EF4-FFF2-40B4-BE49-F238E27FC236}">
                  <a16:creationId xmlns:a16="http://schemas.microsoft.com/office/drawing/2014/main" id="{9B1AE157-2E7A-FF6E-BF6C-38970991027B}"/>
                </a:ext>
              </a:extLst>
            </p:cNvPr>
            <p:cNvSpPr txBox="1"/>
            <p:nvPr/>
          </p:nvSpPr>
          <p:spPr>
            <a:xfrm>
              <a:off x="6497974" y="5078939"/>
              <a:ext cx="436844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grpSp>
      <p:grpSp>
        <p:nvGrpSpPr>
          <p:cNvPr id="18" name="Gruppieren 17">
            <a:extLst>
              <a:ext uri="{FF2B5EF4-FFF2-40B4-BE49-F238E27FC236}">
                <a16:creationId xmlns:a16="http://schemas.microsoft.com/office/drawing/2014/main" id="{660D12E5-56D2-9F89-2C57-F2D496E377AF}"/>
              </a:ext>
            </a:extLst>
          </p:cNvPr>
          <p:cNvGrpSpPr/>
          <p:nvPr/>
        </p:nvGrpSpPr>
        <p:grpSpPr>
          <a:xfrm>
            <a:off x="5403246" y="5191584"/>
            <a:ext cx="5864312" cy="666597"/>
            <a:chOff x="5403246" y="5191584"/>
            <a:chExt cx="5864312" cy="666597"/>
          </a:xfrm>
        </p:grpSpPr>
        <p:sp>
          <p:nvSpPr>
            <p:cNvPr id="29" name="Line 30">
              <a:extLst>
                <a:ext uri="{FF2B5EF4-FFF2-40B4-BE49-F238E27FC236}">
                  <a16:creationId xmlns:a16="http://schemas.microsoft.com/office/drawing/2014/main" id="{C22F2C24-6003-DB14-8E4F-AB2D59ECA94A}"/>
                </a:ext>
              </a:extLst>
            </p:cNvPr>
            <p:cNvSpPr>
              <a:spLocks noChangeShapeType="1"/>
            </p:cNvSpPr>
            <p:nvPr/>
          </p:nvSpPr>
          <p:spPr bwMode="auto">
            <a:xfrm>
              <a:off x="6192923" y="5411335"/>
              <a:ext cx="504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30" name="Line 31">
              <a:extLst>
                <a:ext uri="{FF2B5EF4-FFF2-40B4-BE49-F238E27FC236}">
                  <a16:creationId xmlns:a16="http://schemas.microsoft.com/office/drawing/2014/main" id="{28F8C0F4-15EF-0ED9-3E61-F70A390E1D12}"/>
                </a:ext>
              </a:extLst>
            </p:cNvPr>
            <p:cNvSpPr>
              <a:spLocks noChangeShapeType="1"/>
            </p:cNvSpPr>
            <p:nvPr/>
          </p:nvSpPr>
          <p:spPr bwMode="auto">
            <a:xfrm>
              <a:off x="6192923" y="5858181"/>
              <a:ext cx="5040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31" name="TextBox 62">
              <a:extLst>
                <a:ext uri="{FF2B5EF4-FFF2-40B4-BE49-F238E27FC236}">
                  <a16:creationId xmlns:a16="http://schemas.microsoft.com/office/drawing/2014/main" id="{2F93DD87-8E1A-0BAF-DB93-8498B74AA27F}"/>
                </a:ext>
              </a:extLst>
            </p:cNvPr>
            <p:cNvSpPr txBox="1"/>
            <p:nvPr/>
          </p:nvSpPr>
          <p:spPr>
            <a:xfrm>
              <a:off x="6143854"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223</a:t>
              </a:r>
            </a:p>
          </p:txBody>
        </p:sp>
        <p:sp>
          <p:nvSpPr>
            <p:cNvPr id="32" name="TextBox 63">
              <a:extLst>
                <a:ext uri="{FF2B5EF4-FFF2-40B4-BE49-F238E27FC236}">
                  <a16:creationId xmlns:a16="http://schemas.microsoft.com/office/drawing/2014/main" id="{F5F269FF-13A3-19FE-7541-E58FFFA04C8E}"/>
                </a:ext>
              </a:extLst>
            </p:cNvPr>
            <p:cNvSpPr txBox="1"/>
            <p:nvPr/>
          </p:nvSpPr>
          <p:spPr>
            <a:xfrm>
              <a:off x="6484543"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385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195</a:t>
              </a:r>
            </a:p>
          </p:txBody>
        </p:sp>
        <p:sp>
          <p:nvSpPr>
            <p:cNvPr id="33" name="TextBox 64">
              <a:extLst>
                <a:ext uri="{FF2B5EF4-FFF2-40B4-BE49-F238E27FC236}">
                  <a16:creationId xmlns:a16="http://schemas.microsoft.com/office/drawing/2014/main" id="{41249091-87D3-1953-CA64-9CB2519AB0D7}"/>
                </a:ext>
              </a:extLst>
            </p:cNvPr>
            <p:cNvSpPr txBox="1"/>
            <p:nvPr/>
          </p:nvSpPr>
          <p:spPr>
            <a:xfrm>
              <a:off x="7213187" y="5500241"/>
              <a:ext cx="397597"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310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146</a:t>
              </a:r>
            </a:p>
          </p:txBody>
        </p:sp>
        <p:sp>
          <p:nvSpPr>
            <p:cNvPr id="34" name="TextBox 65">
              <a:extLst>
                <a:ext uri="{FF2B5EF4-FFF2-40B4-BE49-F238E27FC236}">
                  <a16:creationId xmlns:a16="http://schemas.microsoft.com/office/drawing/2014/main" id="{F770E012-FEB1-31E1-8538-3A6EBE03256B}"/>
                </a:ext>
              </a:extLst>
            </p:cNvPr>
            <p:cNvSpPr txBox="1"/>
            <p:nvPr/>
          </p:nvSpPr>
          <p:spPr>
            <a:xfrm>
              <a:off x="7589121"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278</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127</a:t>
              </a:r>
            </a:p>
          </p:txBody>
        </p:sp>
        <p:sp>
          <p:nvSpPr>
            <p:cNvPr id="37" name="TextBox 68">
              <a:extLst>
                <a:ext uri="{FF2B5EF4-FFF2-40B4-BE49-F238E27FC236}">
                  <a16:creationId xmlns:a16="http://schemas.microsoft.com/office/drawing/2014/main" id="{A38FC524-F1E1-F110-690F-51178CA580FD}"/>
                </a:ext>
              </a:extLst>
            </p:cNvPr>
            <p:cNvSpPr txBox="1"/>
            <p:nvPr/>
          </p:nvSpPr>
          <p:spPr>
            <a:xfrm>
              <a:off x="7959408"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254</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106</a:t>
              </a:r>
            </a:p>
          </p:txBody>
        </p:sp>
        <p:sp>
          <p:nvSpPr>
            <p:cNvPr id="39" name="TextBox 70">
              <a:extLst>
                <a:ext uri="{FF2B5EF4-FFF2-40B4-BE49-F238E27FC236}">
                  <a16:creationId xmlns:a16="http://schemas.microsoft.com/office/drawing/2014/main" id="{8D8D4456-0BD8-A2EA-EB1F-9CAA752A14FA}"/>
                </a:ext>
              </a:extLst>
            </p:cNvPr>
            <p:cNvSpPr txBox="1"/>
            <p:nvPr/>
          </p:nvSpPr>
          <p:spPr>
            <a:xfrm>
              <a:off x="8331126"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225</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106</a:t>
              </a:r>
            </a:p>
          </p:txBody>
        </p:sp>
        <p:sp>
          <p:nvSpPr>
            <p:cNvPr id="41" name="TextBox 72">
              <a:extLst>
                <a:ext uri="{FF2B5EF4-FFF2-40B4-BE49-F238E27FC236}">
                  <a16:creationId xmlns:a16="http://schemas.microsoft.com/office/drawing/2014/main" id="{097C2B41-A4FC-7E2F-BF28-020106B83EF8}"/>
                </a:ext>
              </a:extLst>
            </p:cNvPr>
            <p:cNvSpPr txBox="1"/>
            <p:nvPr/>
          </p:nvSpPr>
          <p:spPr>
            <a:xfrm>
              <a:off x="8679251"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209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74</a:t>
              </a:r>
            </a:p>
          </p:txBody>
        </p:sp>
        <p:sp>
          <p:nvSpPr>
            <p:cNvPr id="43" name="TextBox 74">
              <a:extLst>
                <a:ext uri="{FF2B5EF4-FFF2-40B4-BE49-F238E27FC236}">
                  <a16:creationId xmlns:a16="http://schemas.microsoft.com/office/drawing/2014/main" id="{8903B5F8-2331-D746-96FF-245F23B92136}"/>
                </a:ext>
              </a:extLst>
            </p:cNvPr>
            <p:cNvSpPr txBox="1"/>
            <p:nvPr/>
          </p:nvSpPr>
          <p:spPr>
            <a:xfrm>
              <a:off x="9040317" y="5500241"/>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150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55</a:t>
              </a:r>
            </a:p>
          </p:txBody>
        </p:sp>
        <p:sp>
          <p:nvSpPr>
            <p:cNvPr id="44" name="TextBox 75">
              <a:extLst>
                <a:ext uri="{FF2B5EF4-FFF2-40B4-BE49-F238E27FC236}">
                  <a16:creationId xmlns:a16="http://schemas.microsoft.com/office/drawing/2014/main" id="{617FC50C-2769-4B68-6BA1-BBDAB425586D}"/>
                </a:ext>
              </a:extLst>
            </p:cNvPr>
            <p:cNvSpPr txBox="1"/>
            <p:nvPr/>
          </p:nvSpPr>
          <p:spPr>
            <a:xfrm>
              <a:off x="5403246" y="5494920"/>
              <a:ext cx="737089" cy="337836"/>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Darolutamide</a:t>
              </a:r>
              <a:endParaRPr kumimoji="0" lang="de-DE" sz="1000" b="0" i="0" u="none" strike="noStrike" kern="1200" cap="none" spc="0" normalizeH="0" baseline="0" noProof="0" dirty="0">
                <a:ln>
                  <a:noFill/>
                </a:ln>
                <a:solidFill>
                  <a:srgbClr val="0091DF"/>
                </a:solidFill>
                <a:effectLst/>
                <a:uLnTx/>
                <a:uFillTx/>
                <a:latin typeface="Arial"/>
                <a:cs typeface="Arial"/>
              </a:endParaRP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Placebo</a:t>
              </a:r>
            </a:p>
          </p:txBody>
        </p:sp>
        <p:sp>
          <p:nvSpPr>
            <p:cNvPr id="45" name="TextBox 62">
              <a:extLst>
                <a:ext uri="{FF2B5EF4-FFF2-40B4-BE49-F238E27FC236}">
                  <a16:creationId xmlns:a16="http://schemas.microsoft.com/office/drawing/2014/main" id="{563C1544-6CF5-285A-8517-70E338AE05D9}"/>
                </a:ext>
              </a:extLst>
            </p:cNvPr>
            <p:cNvSpPr txBox="1"/>
            <p:nvPr/>
          </p:nvSpPr>
          <p:spPr>
            <a:xfrm>
              <a:off x="9413846"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90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31</a:t>
              </a:r>
            </a:p>
          </p:txBody>
        </p:sp>
        <p:sp>
          <p:nvSpPr>
            <p:cNvPr id="47" name="TextBox 62">
              <a:extLst>
                <a:ext uri="{FF2B5EF4-FFF2-40B4-BE49-F238E27FC236}">
                  <a16:creationId xmlns:a16="http://schemas.microsoft.com/office/drawing/2014/main" id="{1F650158-EB17-6AA5-1AE0-4631E4404129}"/>
                </a:ext>
              </a:extLst>
            </p:cNvPr>
            <p:cNvSpPr txBox="1"/>
            <p:nvPr/>
          </p:nvSpPr>
          <p:spPr>
            <a:xfrm>
              <a:off x="9772930"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36</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11</a:t>
              </a:r>
            </a:p>
          </p:txBody>
        </p:sp>
        <p:sp>
          <p:nvSpPr>
            <p:cNvPr id="48" name="TextBox 62">
              <a:extLst>
                <a:ext uri="{FF2B5EF4-FFF2-40B4-BE49-F238E27FC236}">
                  <a16:creationId xmlns:a16="http://schemas.microsoft.com/office/drawing/2014/main" id="{91022C5D-2E2E-3F81-3D8A-D27C354F125B}"/>
                </a:ext>
              </a:extLst>
            </p:cNvPr>
            <p:cNvSpPr txBox="1"/>
            <p:nvPr/>
          </p:nvSpPr>
          <p:spPr>
            <a:xfrm>
              <a:off x="10129353"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7</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a:t>
              </a:r>
            </a:p>
          </p:txBody>
        </p:sp>
        <p:sp>
          <p:nvSpPr>
            <p:cNvPr id="49" name="TextBox 62">
              <a:extLst>
                <a:ext uri="{FF2B5EF4-FFF2-40B4-BE49-F238E27FC236}">
                  <a16:creationId xmlns:a16="http://schemas.microsoft.com/office/drawing/2014/main" id="{27281DFD-CF59-28CA-6CD2-2F233CF3F7ED}"/>
                </a:ext>
              </a:extLst>
            </p:cNvPr>
            <p:cNvSpPr txBox="1"/>
            <p:nvPr/>
          </p:nvSpPr>
          <p:spPr>
            <a:xfrm>
              <a:off x="10498973"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1</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0</a:t>
              </a:r>
            </a:p>
          </p:txBody>
        </p:sp>
        <p:sp>
          <p:nvSpPr>
            <p:cNvPr id="50" name="TextBox 62">
              <a:extLst>
                <a:ext uri="{FF2B5EF4-FFF2-40B4-BE49-F238E27FC236}">
                  <a16:creationId xmlns:a16="http://schemas.microsoft.com/office/drawing/2014/main" id="{6594743F-F31C-E09B-262C-60C001EDF655}"/>
                </a:ext>
              </a:extLst>
            </p:cNvPr>
            <p:cNvSpPr txBox="1"/>
            <p:nvPr/>
          </p:nvSpPr>
          <p:spPr>
            <a:xfrm>
              <a:off x="10868338" y="5500241"/>
              <a:ext cx="399220" cy="357940"/>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0</a:t>
              </a:r>
            </a:p>
          </p:txBody>
        </p:sp>
        <p:sp>
          <p:nvSpPr>
            <p:cNvPr id="51" name="TextBox 63">
              <a:extLst>
                <a:ext uri="{FF2B5EF4-FFF2-40B4-BE49-F238E27FC236}">
                  <a16:creationId xmlns:a16="http://schemas.microsoft.com/office/drawing/2014/main" id="{B4C45438-4BBA-F93E-517F-2E1D2625B991}"/>
                </a:ext>
              </a:extLst>
            </p:cNvPr>
            <p:cNvSpPr txBox="1"/>
            <p:nvPr/>
          </p:nvSpPr>
          <p:spPr>
            <a:xfrm>
              <a:off x="6850513" y="5503514"/>
              <a:ext cx="399220" cy="144461"/>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349</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77787B"/>
                  </a:solidFill>
                  <a:effectLst/>
                  <a:uLnTx/>
                  <a:uFillTx/>
                  <a:latin typeface="Arial"/>
                  <a:cs typeface="Arial"/>
                </a:rPr>
                <a:t>159</a:t>
              </a:r>
            </a:p>
          </p:txBody>
        </p:sp>
        <p:sp>
          <p:nvSpPr>
            <p:cNvPr id="52" name="TextBox 58">
              <a:extLst>
                <a:ext uri="{FF2B5EF4-FFF2-40B4-BE49-F238E27FC236}">
                  <a16:creationId xmlns:a16="http://schemas.microsoft.com/office/drawing/2014/main" id="{8B3C8FD3-F1BC-FCBB-B62C-5A7251504B3A}"/>
                </a:ext>
              </a:extLst>
            </p:cNvPr>
            <p:cNvSpPr txBox="1"/>
            <p:nvPr/>
          </p:nvSpPr>
          <p:spPr>
            <a:xfrm>
              <a:off x="5453984" y="5191584"/>
              <a:ext cx="284804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 at risk</a:t>
              </a:r>
            </a:p>
          </p:txBody>
        </p:sp>
      </p:grpSp>
      <p:sp>
        <p:nvSpPr>
          <p:cNvPr id="14" name="Fußzeilenplatzhalter 4">
            <a:extLst>
              <a:ext uri="{FF2B5EF4-FFF2-40B4-BE49-F238E27FC236}">
                <a16:creationId xmlns:a16="http://schemas.microsoft.com/office/drawing/2014/main" id="{C7307F5F-C2AC-7A19-3AEA-F1D2E825A827}"/>
              </a:ext>
            </a:extLst>
          </p:cNvPr>
          <p:cNvSpPr txBox="1">
            <a:spLocks/>
          </p:cNvSpPr>
          <p:nvPr/>
        </p:nvSpPr>
        <p:spPr>
          <a:xfrm>
            <a:off x="245807" y="5945863"/>
            <a:ext cx="11460058" cy="851326"/>
          </a:xfrm>
          <a:prstGeom prst="rect">
            <a:avLst/>
          </a:prstGeom>
        </p:spPr>
        <p:txBody>
          <a:bodyPr vert="horz" lIns="91440" tIns="45720" rIns="91440" bIns="45720" rtlCol="0" anchor="b"/>
          <a:lstStyle>
            <a:defPPr>
              <a:defRPr lang="de-DE"/>
            </a:defPPr>
            <a:lvl1pPr marL="0" algn="l" defTabSz="914400" rtl="0" eaLnBrk="1" latinLnBrk="0" hangingPunct="1">
              <a:defRPr sz="800" kern="1200">
                <a:solidFill>
                  <a:srgbClr val="959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rtl="0">
              <a:defRPr/>
            </a:pPr>
            <a:r>
              <a:rPr lang="en-us" dirty="0"/>
              <a:t>Time from randomization to confirmed ≥ 2 point increase in peak pain score above nadir</a:t>
            </a:r>
          </a:p>
          <a:p>
            <a:pPr lvl="0">
              <a:defRPr/>
            </a:pPr>
            <a:r>
              <a:rPr lang="en-us" dirty="0"/>
              <a:t>ADT, androgen deprivation therapy; BPI-SF, Brief Pain Inventory–Short Form; CI, confidence interval; FACT-P, Functional Assessment of Cancer Therapy–Prostate; HR, hazard ratio; </a:t>
            </a:r>
            <a:r>
              <a:rPr lang="en-us" dirty="0" err="1"/>
              <a:t>HRQoL</a:t>
            </a:r>
            <a:r>
              <a:rPr lang="en-us" dirty="0"/>
              <a:t>, health-related quality of life; NE, not estimable</a:t>
            </a:r>
          </a:p>
          <a:p>
            <a:pPr lvl="0">
              <a:defRPr/>
            </a:pPr>
            <a:endParaRPr lang="en-US" dirty="0"/>
          </a:p>
          <a:p>
            <a:pPr lvl="0" rtl="0">
              <a:defRPr/>
            </a:pPr>
            <a:r>
              <a:rPr lang="en-us" dirty="0"/>
              <a:t>1. MD Anderson Cancer Center. https://www.mdanderson.org/research/departments-labs-institutes/departments-divisions/symptom-research/symptom-assessment-tools/brief-pain-inventory.html (accessed Apr 9, 2025); 2. FACIT.org. https://www.facit.org/measures/fact-p (accessed on 09.04.2025). 3. Morgans et al., ASCO 2025, Abstract 5004. </a:t>
            </a:r>
            <a:endParaRPr lang="en-US" sz="700" dirty="0"/>
          </a:p>
        </p:txBody>
      </p:sp>
    </p:spTree>
    <p:extLst>
      <p:ext uri="{BB962C8B-B14F-4D97-AF65-F5344CB8AC3E}">
        <p14:creationId xmlns:p14="http://schemas.microsoft.com/office/powerpoint/2010/main" val="366913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FFEB-E609-5BE8-ACB2-FF7D7611E05E}"/>
              </a:ext>
            </a:extLst>
          </p:cNvPr>
          <p:cNvSpPr>
            <a:spLocks noGrp="1"/>
          </p:cNvSpPr>
          <p:nvPr>
            <p:ph type="title"/>
          </p:nvPr>
        </p:nvSpPr>
        <p:spPr/>
        <p:txBody>
          <a:bodyPr anchor="ctr"/>
          <a:lstStyle/>
          <a:p>
            <a:r>
              <a:rPr lang="de-CH" dirty="0"/>
              <a:t>Prostate Cancer</a:t>
            </a:r>
          </a:p>
        </p:txBody>
      </p:sp>
      <p:sp>
        <p:nvSpPr>
          <p:cNvPr id="10" name="Text Placeholder 9">
            <a:extLst>
              <a:ext uri="{FF2B5EF4-FFF2-40B4-BE49-F238E27FC236}">
                <a16:creationId xmlns:a16="http://schemas.microsoft.com/office/drawing/2014/main" id="{B8FB00C1-27A8-5CF5-CA7C-23E613760110}"/>
              </a:ext>
            </a:extLst>
          </p:cNvPr>
          <p:cNvSpPr>
            <a:spLocks noGrp="1"/>
          </p:cNvSpPr>
          <p:nvPr>
            <p:ph type="body" sz="quarter" idx="15"/>
          </p:nvPr>
        </p:nvSpPr>
        <p:spPr>
          <a:xfrm>
            <a:off x="7466909" y="2258868"/>
            <a:ext cx="4217125" cy="4027632"/>
          </a:xfrm>
        </p:spPr>
        <p:txBody>
          <a:bodyPr/>
          <a:lstStyle/>
          <a:p>
            <a:pPr marL="269875" lvl="1" indent="-269875" fontAlgn="base">
              <a:defRPr/>
            </a:pPr>
            <a:r>
              <a:rPr lang="en-US" dirty="0"/>
              <a:t>Patients with </a:t>
            </a:r>
            <a:r>
              <a:rPr lang="en-US" dirty="0" err="1"/>
              <a:t>mHSPC</a:t>
            </a:r>
            <a:r>
              <a:rPr lang="en-US" dirty="0"/>
              <a:t> can be classified as having either de novo or recurrent disease</a:t>
            </a:r>
            <a:r>
              <a:rPr lang="en-US" baseline="30000" dirty="0"/>
              <a:t>5-7</a:t>
            </a:r>
          </a:p>
          <a:p>
            <a:pPr marL="269875" lvl="1" indent="-269875" fontAlgn="base">
              <a:defRPr/>
            </a:pPr>
            <a:r>
              <a:rPr lang="en-US" dirty="0"/>
              <a:t>Incidences of de novo or recurrent disease vary based on country-specific guidelines for prostate cancer screening</a:t>
            </a:r>
            <a:r>
              <a:rPr lang="en-US" baseline="30000" dirty="0"/>
              <a:t>5-7</a:t>
            </a:r>
            <a:endParaRPr lang="en-US" strike="sngStrike" baseline="30000" dirty="0"/>
          </a:p>
          <a:p>
            <a:pPr marL="269875" lvl="1" indent="-269875" fontAlgn="base">
              <a:defRPr/>
            </a:pPr>
            <a:r>
              <a:rPr lang="en-US" dirty="0"/>
              <a:t>Recent evidence suggests that the incidence of patients presenting with de novo </a:t>
            </a:r>
            <a:r>
              <a:rPr lang="en-US" dirty="0" err="1"/>
              <a:t>mHSPC</a:t>
            </a:r>
            <a:r>
              <a:rPr lang="en-US" dirty="0"/>
              <a:t> is rising in the United States</a:t>
            </a:r>
            <a:r>
              <a:rPr lang="en-US" baseline="30000" dirty="0"/>
              <a:t>8</a:t>
            </a:r>
          </a:p>
          <a:p>
            <a:endParaRPr lang="de-CH" dirty="0"/>
          </a:p>
          <a:p>
            <a:endParaRPr lang="de-CH" dirty="0"/>
          </a:p>
        </p:txBody>
      </p:sp>
      <p:sp>
        <p:nvSpPr>
          <p:cNvPr id="4" name="Footer Placeholder 3">
            <a:extLst>
              <a:ext uri="{FF2B5EF4-FFF2-40B4-BE49-F238E27FC236}">
                <a16:creationId xmlns:a16="http://schemas.microsoft.com/office/drawing/2014/main" id="{0AC3BAC5-8B00-F062-7CFE-9668D9F46F4F}"/>
              </a:ext>
            </a:extLst>
          </p:cNvPr>
          <p:cNvSpPr>
            <a:spLocks noGrp="1"/>
          </p:cNvSpPr>
          <p:nvPr>
            <p:ph type="ftr" sz="quarter" idx="3"/>
          </p:nvPr>
        </p:nvSpPr>
        <p:spPr/>
        <p:txBody>
          <a:bodyPr/>
          <a:lstStyle/>
          <a:p>
            <a:r>
              <a:rPr lang="en-US" dirty="0">
                <a:solidFill>
                  <a:srgbClr val="000000">
                    <a:lumMod val="50000"/>
                    <a:lumOff val="50000"/>
                  </a:srgbClr>
                </a:solidFill>
                <a:cs typeface="Arial" panose="020B0604020202020204" pitchFamily="34" charset="0"/>
              </a:rPr>
              <a:t>1. Ng K, et al. </a:t>
            </a:r>
            <a:r>
              <a:rPr lang="en-US" i="1" dirty="0">
                <a:solidFill>
                  <a:srgbClr val="000000">
                    <a:lumMod val="50000"/>
                    <a:lumOff val="50000"/>
                  </a:srgbClr>
                </a:solidFill>
                <a:cs typeface="Arial" panose="020B0604020202020204" pitchFamily="34" charset="0"/>
              </a:rPr>
              <a:t>Oncol Thera</a:t>
            </a:r>
            <a:r>
              <a:rPr lang="en-US" dirty="0">
                <a:solidFill>
                  <a:srgbClr val="000000">
                    <a:lumMod val="50000"/>
                    <a:lumOff val="50000"/>
                  </a:srgbClr>
                </a:solidFill>
                <a:cs typeface="Arial" panose="020B0604020202020204" pitchFamily="34" charset="0"/>
              </a:rPr>
              <a:t>. 2020;8(2):209-230. 2. Rosen RD and Sapra A. TNM Classification. Treasure Island, FL: </a:t>
            </a:r>
            <a:r>
              <a:rPr lang="en-US" dirty="0" err="1">
                <a:solidFill>
                  <a:srgbClr val="000000">
                    <a:lumMod val="50000"/>
                    <a:lumOff val="50000"/>
                  </a:srgbClr>
                </a:solidFill>
                <a:cs typeface="Arial" panose="020B0604020202020204" pitchFamily="34" charset="0"/>
              </a:rPr>
              <a:t>StatPearls</a:t>
            </a:r>
            <a:r>
              <a:rPr lang="en-US" dirty="0">
                <a:solidFill>
                  <a:srgbClr val="000000">
                    <a:lumMod val="50000"/>
                    <a:lumOff val="50000"/>
                  </a:srgbClr>
                </a:solidFill>
                <a:cs typeface="Arial" panose="020B0604020202020204" pitchFamily="34" charset="0"/>
              </a:rPr>
              <a:t> Publishing; 2022</a:t>
            </a:r>
            <a:r>
              <a:rPr lang="it-IT" dirty="0">
                <a:solidFill>
                  <a:srgbClr val="000000">
                    <a:lumMod val="50000"/>
                    <a:lumOff val="50000"/>
                  </a:srgbClr>
                </a:solidFill>
                <a:cs typeface="Arial" panose="020B0604020202020204" pitchFamily="34" charset="0"/>
              </a:rPr>
              <a:t>.</a:t>
            </a:r>
            <a:r>
              <a:rPr lang="en-US" dirty="0">
                <a:solidFill>
                  <a:srgbClr val="000000">
                    <a:lumMod val="50000"/>
                    <a:lumOff val="50000"/>
                  </a:srgbClr>
                </a:solidFill>
                <a:cs typeface="Arial" panose="020B0604020202020204" pitchFamily="34" charset="0"/>
              </a:rPr>
              <a:t> 3. </a:t>
            </a:r>
            <a:r>
              <a:rPr lang="fr-FR" dirty="0" err="1">
                <a:solidFill>
                  <a:srgbClr val="000000">
                    <a:lumMod val="50000"/>
                    <a:lumOff val="50000"/>
                  </a:srgbClr>
                </a:solidFill>
                <a:cs typeface="Arial" panose="020B0604020202020204" pitchFamily="34" charset="0"/>
              </a:rPr>
              <a:t>Bouchelouche</a:t>
            </a:r>
            <a:r>
              <a:rPr lang="fr-FR" dirty="0">
                <a:solidFill>
                  <a:srgbClr val="000000">
                    <a:lumMod val="50000"/>
                    <a:lumOff val="50000"/>
                  </a:srgbClr>
                </a:solidFill>
                <a:cs typeface="Arial" panose="020B0604020202020204" pitchFamily="34" charset="0"/>
              </a:rPr>
              <a:t> K et al. </a:t>
            </a:r>
            <a:r>
              <a:rPr lang="fr-FR" i="1" dirty="0" err="1">
                <a:solidFill>
                  <a:srgbClr val="000000">
                    <a:lumMod val="50000"/>
                    <a:lumOff val="50000"/>
                  </a:srgbClr>
                </a:solidFill>
                <a:cs typeface="Arial" panose="020B0604020202020204" pitchFamily="34" charset="0"/>
              </a:rPr>
              <a:t>Curr</a:t>
            </a:r>
            <a:r>
              <a:rPr lang="fr-FR" i="1" dirty="0">
                <a:solidFill>
                  <a:srgbClr val="000000">
                    <a:lumMod val="50000"/>
                    <a:lumOff val="50000"/>
                  </a:srgbClr>
                </a:solidFill>
                <a:cs typeface="Arial" panose="020B0604020202020204" pitchFamily="34" charset="0"/>
              </a:rPr>
              <a:t> </a:t>
            </a:r>
            <a:r>
              <a:rPr lang="fr-FR" i="1" dirty="0" err="1">
                <a:solidFill>
                  <a:srgbClr val="000000">
                    <a:lumMod val="50000"/>
                    <a:lumOff val="50000"/>
                  </a:srgbClr>
                </a:solidFill>
                <a:cs typeface="Arial" panose="020B0604020202020204" pitchFamily="34" charset="0"/>
              </a:rPr>
              <a:t>Urol</a:t>
            </a:r>
            <a:r>
              <a:rPr lang="fr-FR" i="1" dirty="0">
                <a:solidFill>
                  <a:srgbClr val="000000">
                    <a:lumMod val="50000"/>
                    <a:lumOff val="50000"/>
                  </a:srgbClr>
                </a:solidFill>
                <a:cs typeface="Arial" panose="020B0604020202020204" pitchFamily="34" charset="0"/>
              </a:rPr>
              <a:t> Rep</a:t>
            </a:r>
            <a:r>
              <a:rPr lang="fr-FR" dirty="0">
                <a:solidFill>
                  <a:srgbClr val="000000">
                    <a:lumMod val="50000"/>
                    <a:lumOff val="50000"/>
                  </a:srgbClr>
                </a:solidFill>
                <a:cs typeface="Arial" panose="020B0604020202020204" pitchFamily="34" charset="0"/>
              </a:rPr>
              <a:t>. 2010;11(3):180-190</a:t>
            </a:r>
            <a:r>
              <a:rPr lang="en-US" dirty="0">
                <a:solidFill>
                  <a:srgbClr val="000000">
                    <a:lumMod val="50000"/>
                    <a:lumOff val="50000"/>
                  </a:srgbClr>
                </a:solidFill>
                <a:cs typeface="Arial" panose="020B0604020202020204" pitchFamily="34" charset="0"/>
              </a:rPr>
              <a:t>. 4. </a:t>
            </a:r>
            <a:r>
              <a:rPr lang="en-US" dirty="0" err="1">
                <a:solidFill>
                  <a:srgbClr val="000000">
                    <a:lumMod val="50000"/>
                    <a:lumOff val="50000"/>
                  </a:srgbClr>
                </a:solidFill>
                <a:cs typeface="Arial" panose="020B0604020202020204" pitchFamily="34" charset="0"/>
              </a:rPr>
              <a:t>Liede</a:t>
            </a:r>
            <a:r>
              <a:rPr lang="en-US" dirty="0">
                <a:solidFill>
                  <a:srgbClr val="000000">
                    <a:lumMod val="50000"/>
                    <a:lumOff val="50000"/>
                  </a:srgbClr>
                </a:solidFill>
                <a:cs typeface="Arial" panose="020B0604020202020204" pitchFamily="34" charset="0"/>
              </a:rPr>
              <a:t> A, et al. ESMO Open. 2016;1:e000040. 5. </a:t>
            </a:r>
            <a:r>
              <a:rPr lang="it-IT" dirty="0">
                <a:solidFill>
                  <a:srgbClr val="000000">
                    <a:lumMod val="50000"/>
                    <a:lumOff val="50000"/>
                  </a:srgbClr>
                </a:solidFill>
                <a:cs typeface="Arial" panose="020B0604020202020204" pitchFamily="34" charset="0"/>
              </a:rPr>
              <a:t>Spandonaro F, et al. </a:t>
            </a:r>
            <a:r>
              <a:rPr lang="it-IT" i="1" dirty="0">
                <a:solidFill>
                  <a:srgbClr val="000000">
                    <a:lumMod val="50000"/>
                    <a:lumOff val="50000"/>
                  </a:srgbClr>
                </a:solidFill>
                <a:cs typeface="Arial" panose="020B0604020202020204" pitchFamily="34" charset="0"/>
              </a:rPr>
              <a:t>Biology (Basel)</a:t>
            </a:r>
            <a:r>
              <a:rPr lang="it-IT" dirty="0">
                <a:solidFill>
                  <a:srgbClr val="000000">
                    <a:lumMod val="50000"/>
                    <a:lumOff val="50000"/>
                  </a:srgbClr>
                </a:solidFill>
                <a:cs typeface="Arial" panose="020B0604020202020204" pitchFamily="34" charset="0"/>
              </a:rPr>
              <a:t>. 2021;10(3):210.</a:t>
            </a:r>
            <a:r>
              <a:rPr lang="en-US" dirty="0">
                <a:solidFill>
                  <a:srgbClr val="000000">
                    <a:lumMod val="50000"/>
                    <a:lumOff val="50000"/>
                  </a:srgbClr>
                </a:solidFill>
                <a:cs typeface="Arial" panose="020B0604020202020204" pitchFamily="34" charset="0"/>
              </a:rPr>
              <a:t> 6. Chi KN, et al. </a:t>
            </a:r>
            <a:r>
              <a:rPr lang="en-US" i="1" dirty="0">
                <a:solidFill>
                  <a:srgbClr val="000000">
                    <a:lumMod val="50000"/>
                    <a:lumOff val="50000"/>
                  </a:srgbClr>
                </a:solidFill>
                <a:cs typeface="Arial" panose="020B0604020202020204" pitchFamily="34" charset="0"/>
              </a:rPr>
              <a:t>N Engl J Med</a:t>
            </a:r>
            <a:r>
              <a:rPr lang="en-US" dirty="0">
                <a:solidFill>
                  <a:srgbClr val="000000">
                    <a:lumMod val="50000"/>
                    <a:lumOff val="50000"/>
                  </a:srgbClr>
                </a:solidFill>
                <a:cs typeface="Arial" panose="020B0604020202020204" pitchFamily="34" charset="0"/>
              </a:rPr>
              <a:t>. 2019;381(1):13-24.</a:t>
            </a:r>
            <a:r>
              <a:rPr lang="it-IT" dirty="0">
                <a:solidFill>
                  <a:srgbClr val="000000">
                    <a:lumMod val="50000"/>
                    <a:lumOff val="50000"/>
                  </a:srgbClr>
                </a:solidFill>
                <a:cs typeface="Arial" panose="020B0604020202020204" pitchFamily="34" charset="0"/>
              </a:rPr>
              <a:t> 7. </a:t>
            </a:r>
            <a:r>
              <a:rPr lang="nl-NL" dirty="0">
                <a:solidFill>
                  <a:srgbClr val="000000">
                    <a:lumMod val="50000"/>
                    <a:lumOff val="50000"/>
                  </a:srgbClr>
                </a:solidFill>
                <a:cs typeface="Arial" panose="020B0604020202020204" pitchFamily="34" charset="0"/>
              </a:rPr>
              <a:t>Armstrong AJ, et al. </a:t>
            </a:r>
            <a:r>
              <a:rPr lang="nl-NL" i="1" dirty="0">
                <a:solidFill>
                  <a:srgbClr val="000000">
                    <a:lumMod val="50000"/>
                    <a:lumOff val="50000"/>
                  </a:srgbClr>
                </a:solidFill>
                <a:cs typeface="Arial" panose="020B0604020202020204" pitchFamily="34" charset="0"/>
              </a:rPr>
              <a:t>J Clin Oncol</a:t>
            </a:r>
            <a:r>
              <a:rPr lang="nl-NL" dirty="0">
                <a:solidFill>
                  <a:srgbClr val="000000">
                    <a:lumMod val="50000"/>
                    <a:lumOff val="50000"/>
                  </a:srgbClr>
                </a:solidFill>
                <a:cs typeface="Arial" panose="020B0604020202020204" pitchFamily="34" charset="0"/>
              </a:rPr>
              <a:t>. 2019;37(32):2974-2986.</a:t>
            </a:r>
            <a:r>
              <a:rPr lang="en-US" dirty="0">
                <a:solidFill>
                  <a:srgbClr val="000000">
                    <a:lumMod val="50000"/>
                    <a:lumOff val="50000"/>
                  </a:srgbClr>
                </a:solidFill>
                <a:cs typeface="Arial" panose="020B0604020202020204" pitchFamily="34" charset="0"/>
              </a:rPr>
              <a:t> 8. </a:t>
            </a:r>
            <a:r>
              <a:rPr lang="it-IT" dirty="0">
                <a:solidFill>
                  <a:srgbClr val="000000">
                    <a:lumMod val="50000"/>
                    <a:lumOff val="50000"/>
                  </a:srgbClr>
                </a:solidFill>
                <a:cs typeface="Arial" panose="020B0604020202020204" pitchFamily="34" charset="0"/>
              </a:rPr>
              <a:t>Dall’Era MA, et al. </a:t>
            </a:r>
            <a:r>
              <a:rPr lang="it-IT" i="1" dirty="0">
                <a:solidFill>
                  <a:srgbClr val="000000">
                    <a:lumMod val="50000"/>
                    <a:lumOff val="50000"/>
                  </a:srgbClr>
                </a:solidFill>
                <a:cs typeface="Arial" panose="020B0604020202020204" pitchFamily="34" charset="0"/>
              </a:rPr>
              <a:t>Eur Urol Focus</a:t>
            </a:r>
            <a:r>
              <a:rPr lang="it-IT" dirty="0">
                <a:solidFill>
                  <a:srgbClr val="000000">
                    <a:lumMod val="50000"/>
                    <a:lumOff val="50000"/>
                  </a:srgbClr>
                </a:solidFill>
                <a:cs typeface="Arial" panose="020B0604020202020204" pitchFamily="34" charset="0"/>
              </a:rPr>
              <a:t>. 2019;5(6):1014-1021.</a:t>
            </a:r>
          </a:p>
        </p:txBody>
      </p:sp>
      <p:sp>
        <p:nvSpPr>
          <p:cNvPr id="9" name="Subtitle 8">
            <a:extLst>
              <a:ext uri="{FF2B5EF4-FFF2-40B4-BE49-F238E27FC236}">
                <a16:creationId xmlns:a16="http://schemas.microsoft.com/office/drawing/2014/main" id="{1BDE583B-A924-269F-C9E7-671E2333479A}"/>
              </a:ext>
            </a:extLst>
          </p:cNvPr>
          <p:cNvSpPr>
            <a:spLocks noGrp="1"/>
          </p:cNvSpPr>
          <p:nvPr>
            <p:ph type="subTitle" idx="13"/>
          </p:nvPr>
        </p:nvSpPr>
        <p:spPr/>
        <p:txBody>
          <a:bodyPr/>
          <a:lstStyle/>
          <a:p>
            <a:r>
              <a:rPr lang="en-US" dirty="0"/>
              <a:t>In </a:t>
            </a:r>
            <a:r>
              <a:rPr lang="en-US" b="1" dirty="0"/>
              <a:t>m</a:t>
            </a:r>
            <a:r>
              <a:rPr lang="en-US" dirty="0"/>
              <a:t>etastatic </a:t>
            </a:r>
            <a:r>
              <a:rPr lang="en-US" b="1" dirty="0"/>
              <a:t>h</a:t>
            </a:r>
            <a:r>
              <a:rPr lang="en-US" dirty="0"/>
              <a:t>ormone-</a:t>
            </a:r>
            <a:r>
              <a:rPr lang="en-US" b="1" dirty="0"/>
              <a:t>s</a:t>
            </a:r>
            <a:r>
              <a:rPr lang="en-US" dirty="0"/>
              <a:t>ensitive </a:t>
            </a:r>
            <a:r>
              <a:rPr lang="en-US" b="1" dirty="0"/>
              <a:t>p</a:t>
            </a:r>
            <a:r>
              <a:rPr lang="en-US" dirty="0"/>
              <a:t>rostate </a:t>
            </a:r>
            <a:r>
              <a:rPr lang="en-US" b="1" dirty="0"/>
              <a:t>c</a:t>
            </a:r>
            <a:r>
              <a:rPr lang="en-US" dirty="0"/>
              <a:t>ancer, the disease responds to androgen deprivation therapy and patients have 1 or more metastases on conventional imaging</a:t>
            </a:r>
            <a:r>
              <a:rPr lang="en-US" baseline="30000" dirty="0"/>
              <a:t>1-3</a:t>
            </a:r>
          </a:p>
          <a:p>
            <a:endParaRPr lang="de-CH" dirty="0"/>
          </a:p>
        </p:txBody>
      </p:sp>
      <p:sp>
        <p:nvSpPr>
          <p:cNvPr id="11" name="Arrow: Right 10">
            <a:extLst>
              <a:ext uri="{FF2B5EF4-FFF2-40B4-BE49-F238E27FC236}">
                <a16:creationId xmlns:a16="http://schemas.microsoft.com/office/drawing/2014/main" id="{8F4901F9-6F72-F483-0284-503C9DC7F3B5}"/>
              </a:ext>
            </a:extLst>
          </p:cNvPr>
          <p:cNvSpPr/>
          <p:nvPr/>
        </p:nvSpPr>
        <p:spPr>
          <a:xfrm>
            <a:off x="4130391" y="2546516"/>
            <a:ext cx="1361867" cy="216348"/>
          </a:xfrm>
          <a:prstGeom prst="rightArrow">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cs typeface="Arial" charset="0"/>
            </a:endParaRPr>
          </a:p>
        </p:txBody>
      </p:sp>
      <p:sp>
        <p:nvSpPr>
          <p:cNvPr id="12" name="Bent Arrow 43">
            <a:extLst>
              <a:ext uri="{FF2B5EF4-FFF2-40B4-BE49-F238E27FC236}">
                <a16:creationId xmlns:a16="http://schemas.microsoft.com/office/drawing/2014/main" id="{A427C403-D17C-8875-5669-767C171073A3}"/>
              </a:ext>
            </a:extLst>
          </p:cNvPr>
          <p:cNvSpPr/>
          <p:nvPr/>
        </p:nvSpPr>
        <p:spPr bwMode="auto">
          <a:xfrm rot="10800000">
            <a:off x="4416032" y="4223550"/>
            <a:ext cx="882628" cy="1583266"/>
          </a:xfrm>
          <a:prstGeom prst="bentArrow">
            <a:avLst>
              <a:gd name="adj1" fmla="val 18023"/>
              <a:gd name="adj2" fmla="val 16548"/>
              <a:gd name="adj3" fmla="val 24098"/>
              <a:gd name="adj4" fmla="val 45188"/>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endParaRPr>
          </a:p>
        </p:txBody>
      </p:sp>
      <p:sp>
        <p:nvSpPr>
          <p:cNvPr id="13" name="Bent Arrow 43">
            <a:extLst>
              <a:ext uri="{FF2B5EF4-FFF2-40B4-BE49-F238E27FC236}">
                <a16:creationId xmlns:a16="http://schemas.microsoft.com/office/drawing/2014/main" id="{BC279FBB-B2D3-25BD-8625-50A19F7013F3}"/>
              </a:ext>
            </a:extLst>
          </p:cNvPr>
          <p:cNvSpPr/>
          <p:nvPr/>
        </p:nvSpPr>
        <p:spPr bwMode="auto">
          <a:xfrm rot="5400000">
            <a:off x="4379776" y="3424290"/>
            <a:ext cx="325474" cy="841718"/>
          </a:xfrm>
          <a:prstGeom prst="bentArrow">
            <a:avLst>
              <a:gd name="adj1" fmla="val 34035"/>
              <a:gd name="adj2" fmla="val 42063"/>
              <a:gd name="adj3" fmla="val 40114"/>
              <a:gd name="adj4" fmla="val 14786"/>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endParaRPr>
          </a:p>
        </p:txBody>
      </p:sp>
      <p:sp>
        <p:nvSpPr>
          <p:cNvPr id="14" name="AutoShape 25">
            <a:extLst>
              <a:ext uri="{FF2B5EF4-FFF2-40B4-BE49-F238E27FC236}">
                <a16:creationId xmlns:a16="http://schemas.microsoft.com/office/drawing/2014/main" id="{7A31A659-D23D-EC76-8BB9-4E3D6EE92914}"/>
              </a:ext>
            </a:extLst>
          </p:cNvPr>
          <p:cNvSpPr>
            <a:spLocks noChangeArrowheads="1"/>
          </p:cNvSpPr>
          <p:nvPr/>
        </p:nvSpPr>
        <p:spPr bwMode="auto">
          <a:xfrm>
            <a:off x="2851860" y="2343828"/>
            <a:ext cx="1311584" cy="605984"/>
          </a:xfrm>
          <a:prstGeom prst="rect">
            <a:avLst/>
          </a:prstGeom>
          <a:solidFill>
            <a:srgbClr val="10384F"/>
          </a:solidFill>
          <a:ln w="9525">
            <a:noFill/>
            <a:round/>
            <a:headEnd/>
            <a:tailEnd/>
          </a:ln>
          <a:effectLst/>
        </p:spPr>
        <p:txBody>
          <a:bodyPr lIns="0" rIns="0" anchor="ctr"/>
          <a:lstStyle/>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rPr>
              <a:t>nmHSPC</a:t>
            </a:r>
          </a:p>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a:ln>
                  <a:noFill/>
                </a:ln>
                <a:solidFill>
                  <a:srgbClr val="FFFFFF"/>
                </a:solidFill>
                <a:effectLst/>
                <a:uLnTx/>
                <a:uFillTx/>
                <a:latin typeface="Arial" panose="020B0604020202020204" pitchFamily="34" charset="0"/>
                <a:cs typeface="Arial" charset="0"/>
              </a:rPr>
              <a:t>Local disease</a:t>
            </a:r>
          </a:p>
        </p:txBody>
      </p:sp>
      <p:sp>
        <p:nvSpPr>
          <p:cNvPr id="15" name="TextBox 3">
            <a:extLst>
              <a:ext uri="{FF2B5EF4-FFF2-40B4-BE49-F238E27FC236}">
                <a16:creationId xmlns:a16="http://schemas.microsoft.com/office/drawing/2014/main" id="{DA194868-3591-5378-7572-60A6A679D3DB}"/>
              </a:ext>
            </a:extLst>
          </p:cNvPr>
          <p:cNvSpPr txBox="1">
            <a:spLocks noChangeArrowheads="1"/>
          </p:cNvSpPr>
          <p:nvPr/>
        </p:nvSpPr>
        <p:spPr bwMode="auto">
          <a:xfrm rot="16200000">
            <a:off x="686435" y="5117716"/>
            <a:ext cx="1913456" cy="297454"/>
          </a:xfrm>
          <a:prstGeom prst="rect">
            <a:avLst/>
          </a:prstGeom>
          <a:solidFill>
            <a:srgbClr val="0091DF"/>
          </a:solidFill>
          <a:ln w="28575">
            <a:noFill/>
            <a:miter lim="800000"/>
            <a:headEnd/>
            <a:tailEnd/>
          </a:ln>
        </p:spPr>
        <p:txBody>
          <a:bodyPr wrap="square"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1329" rtl="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a:ln>
                  <a:noFill/>
                </a:ln>
                <a:solidFill>
                  <a:srgbClr val="FFFFFF"/>
                </a:solidFill>
                <a:effectLst/>
                <a:uLnTx/>
                <a:uFillTx/>
                <a:latin typeface="Arial" pitchFamily="34" charset="0"/>
                <a:ea typeface="Arial" charset="0"/>
                <a:cs typeface="Arial" charset="0"/>
              </a:rPr>
              <a:t>Metastatic (M1)</a:t>
            </a:r>
          </a:p>
        </p:txBody>
      </p:sp>
      <p:sp>
        <p:nvSpPr>
          <p:cNvPr id="16" name="TextBox 64">
            <a:extLst>
              <a:ext uri="{FF2B5EF4-FFF2-40B4-BE49-F238E27FC236}">
                <a16:creationId xmlns:a16="http://schemas.microsoft.com/office/drawing/2014/main" id="{67952ED2-DA9C-F549-F269-E93F5CFF9F74}"/>
              </a:ext>
            </a:extLst>
          </p:cNvPr>
          <p:cNvSpPr txBox="1">
            <a:spLocks noChangeArrowheads="1"/>
          </p:cNvSpPr>
          <p:nvPr/>
        </p:nvSpPr>
        <p:spPr bwMode="auto">
          <a:xfrm rot="16200000">
            <a:off x="794483" y="3043784"/>
            <a:ext cx="1697363" cy="297454"/>
          </a:xfrm>
          <a:prstGeom prst="rect">
            <a:avLst/>
          </a:prstGeom>
          <a:solidFill>
            <a:srgbClr val="10384F"/>
          </a:solidFill>
          <a:ln w="28575">
            <a:noFill/>
            <a:miter lim="800000"/>
            <a:headEnd/>
            <a:tailEnd/>
          </a:ln>
        </p:spPr>
        <p:txBody>
          <a:bodyPr wrap="square"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1329" rtl="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srgbClr val="FFFFFF"/>
                </a:solidFill>
                <a:effectLst/>
                <a:uLnTx/>
                <a:uFillTx/>
                <a:latin typeface="Arial" pitchFamily="34" charset="0"/>
                <a:ea typeface="Arial" charset="0"/>
                <a:cs typeface="Arial" charset="0"/>
              </a:rPr>
              <a:t>Nonmetastatic (M0)</a:t>
            </a:r>
          </a:p>
        </p:txBody>
      </p:sp>
      <p:grpSp>
        <p:nvGrpSpPr>
          <p:cNvPr id="17" name="Group 11">
            <a:extLst>
              <a:ext uri="{FF2B5EF4-FFF2-40B4-BE49-F238E27FC236}">
                <a16:creationId xmlns:a16="http://schemas.microsoft.com/office/drawing/2014/main" id="{1EC6A8ED-87BF-D6CA-A85F-D14A71C0FF79}"/>
              </a:ext>
            </a:extLst>
          </p:cNvPr>
          <p:cNvGrpSpPr>
            <a:grpSpLocks/>
          </p:cNvGrpSpPr>
          <p:nvPr/>
        </p:nvGrpSpPr>
        <p:grpSpPr bwMode="auto">
          <a:xfrm>
            <a:off x="1977724" y="2348555"/>
            <a:ext cx="1019953" cy="768231"/>
            <a:chOff x="876033" y="2799226"/>
            <a:chExt cx="975390" cy="737039"/>
          </a:xfrm>
        </p:grpSpPr>
        <p:sp>
          <p:nvSpPr>
            <p:cNvPr id="18" name="TextBox 17">
              <a:extLst>
                <a:ext uri="{FF2B5EF4-FFF2-40B4-BE49-F238E27FC236}">
                  <a16:creationId xmlns:a16="http://schemas.microsoft.com/office/drawing/2014/main" id="{3F42EBA2-CCBA-259E-FE2C-FBA43C00B480}"/>
                </a:ext>
              </a:extLst>
            </p:cNvPr>
            <p:cNvSpPr txBox="1"/>
            <p:nvPr/>
          </p:nvSpPr>
          <p:spPr bwMode="gray">
            <a:xfrm>
              <a:off x="875910" y="3273605"/>
              <a:ext cx="974881" cy="263106"/>
            </a:xfrm>
            <a:prstGeom prst="rect">
              <a:avLst/>
            </a:prstGeom>
          </p:spPr>
          <p:txBody>
            <a:bodyPr wrap="none" lIns="0" tIns="0" rIns="0" bIns="0"/>
            <a:lstStyle/>
            <a:p>
              <a:pPr marL="0" marR="0" lvl="0" indent="0" algn="ctr" defTabSz="1218517" rtl="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4D4D4D"/>
                  </a:solidFill>
                  <a:effectLst/>
                  <a:uLnTx/>
                  <a:uFillTx/>
                  <a:latin typeface="Arial" panose="020B0604020202020204" pitchFamily="34" charset="0"/>
                  <a:ea typeface="Arial" charset="0"/>
                  <a:cs typeface="Arial" charset="0"/>
                </a:rPr>
                <a:t>Diagnosis</a:t>
              </a:r>
            </a:p>
          </p:txBody>
        </p:sp>
        <p:pic>
          <p:nvPicPr>
            <p:cNvPr id="19" name="Picture 18">
              <a:extLst>
                <a:ext uri="{FF2B5EF4-FFF2-40B4-BE49-F238E27FC236}">
                  <a16:creationId xmlns:a16="http://schemas.microsoft.com/office/drawing/2014/main" id="{05BCE9E4-B956-2069-1924-C82C5982112B}"/>
                </a:ext>
              </a:extLst>
            </p:cNvPr>
            <p:cNvPicPr>
              <a:picLocks noChangeAspect="1"/>
            </p:cNvPicPr>
            <p:nvPr/>
          </p:nvPicPr>
          <p:blipFill>
            <a:blip r:embed="rId2">
              <a:duotone>
                <a:srgbClr val="BFBFBF">
                  <a:shade val="45000"/>
                  <a:satMod val="135000"/>
                </a:srgbClr>
                <a:prstClr val="white"/>
              </a:duotone>
            </a:blip>
            <a:stretch>
              <a:fillRect/>
            </a:stretch>
          </p:blipFill>
          <p:spPr>
            <a:xfrm>
              <a:off x="1149204" y="2799226"/>
              <a:ext cx="429049" cy="474832"/>
            </a:xfrm>
            <a:prstGeom prst="rect">
              <a:avLst/>
            </a:prstGeom>
          </p:spPr>
        </p:pic>
      </p:grpSp>
      <p:grpSp>
        <p:nvGrpSpPr>
          <p:cNvPr id="20" name="Group 12">
            <a:extLst>
              <a:ext uri="{FF2B5EF4-FFF2-40B4-BE49-F238E27FC236}">
                <a16:creationId xmlns:a16="http://schemas.microsoft.com/office/drawing/2014/main" id="{195DBD20-2DCF-7CC8-A483-B9622274A9BE}"/>
              </a:ext>
            </a:extLst>
          </p:cNvPr>
          <p:cNvGrpSpPr>
            <a:grpSpLocks/>
          </p:cNvGrpSpPr>
          <p:nvPr/>
        </p:nvGrpSpPr>
        <p:grpSpPr bwMode="auto">
          <a:xfrm>
            <a:off x="5206567" y="3345930"/>
            <a:ext cx="1019953" cy="768231"/>
            <a:chOff x="876033" y="2799226"/>
            <a:chExt cx="975390" cy="737039"/>
          </a:xfrm>
        </p:grpSpPr>
        <p:sp>
          <p:nvSpPr>
            <p:cNvPr id="21" name="TextBox 20">
              <a:extLst>
                <a:ext uri="{FF2B5EF4-FFF2-40B4-BE49-F238E27FC236}">
                  <a16:creationId xmlns:a16="http://schemas.microsoft.com/office/drawing/2014/main" id="{2F1B1BA7-C994-45B9-9227-650BD704501A}"/>
                </a:ext>
              </a:extLst>
            </p:cNvPr>
            <p:cNvSpPr txBox="1"/>
            <p:nvPr/>
          </p:nvSpPr>
          <p:spPr bwMode="gray">
            <a:xfrm>
              <a:off x="876343" y="3274127"/>
              <a:ext cx="974881" cy="263106"/>
            </a:xfrm>
            <a:prstGeom prst="rect">
              <a:avLst/>
            </a:prstGeom>
          </p:spPr>
          <p:txBody>
            <a:bodyPr wrap="none" lIns="0" tIns="0" rIns="0" bIns="0"/>
            <a:lstStyle/>
            <a:p>
              <a:pPr marL="0" marR="0" lvl="0" indent="0" algn="ctr" defTabSz="1218517" rtl="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4D4D4D"/>
                  </a:solidFill>
                  <a:effectLst/>
                  <a:uLnTx/>
                  <a:uFillTx/>
                  <a:latin typeface="Arial" panose="020B0604020202020204" pitchFamily="34" charset="0"/>
                  <a:ea typeface="Arial" charset="0"/>
                  <a:cs typeface="Arial" charset="0"/>
                </a:rPr>
                <a:t>Diagnosis</a:t>
              </a:r>
            </a:p>
          </p:txBody>
        </p:sp>
        <p:pic>
          <p:nvPicPr>
            <p:cNvPr id="22" name="Picture 21">
              <a:extLst>
                <a:ext uri="{FF2B5EF4-FFF2-40B4-BE49-F238E27FC236}">
                  <a16:creationId xmlns:a16="http://schemas.microsoft.com/office/drawing/2014/main" id="{A0D774D8-0FA8-9FEA-926F-06AD0FB8E3B4}"/>
                </a:ext>
              </a:extLst>
            </p:cNvPr>
            <p:cNvPicPr>
              <a:picLocks noChangeAspect="1"/>
            </p:cNvPicPr>
            <p:nvPr/>
          </p:nvPicPr>
          <p:blipFill>
            <a:blip r:embed="rId2">
              <a:duotone>
                <a:srgbClr val="BFBFBF">
                  <a:shade val="45000"/>
                  <a:satMod val="135000"/>
                </a:srgbClr>
                <a:prstClr val="white"/>
              </a:duotone>
            </a:blip>
            <a:stretch>
              <a:fillRect/>
            </a:stretch>
          </p:blipFill>
          <p:spPr>
            <a:xfrm>
              <a:off x="1149204" y="2799226"/>
              <a:ext cx="429049" cy="474832"/>
            </a:xfrm>
            <a:prstGeom prst="rect">
              <a:avLst/>
            </a:prstGeom>
          </p:spPr>
        </p:pic>
      </p:grpSp>
      <p:sp>
        <p:nvSpPr>
          <p:cNvPr id="23" name="AutoShape 29">
            <a:extLst>
              <a:ext uri="{FF2B5EF4-FFF2-40B4-BE49-F238E27FC236}">
                <a16:creationId xmlns:a16="http://schemas.microsoft.com/office/drawing/2014/main" id="{DC45A998-4ADD-763C-9C8B-49890DDCF2EC}"/>
              </a:ext>
            </a:extLst>
          </p:cNvPr>
          <p:cNvSpPr>
            <a:spLocks noChangeArrowheads="1"/>
          </p:cNvSpPr>
          <p:nvPr/>
        </p:nvSpPr>
        <p:spPr bwMode="auto">
          <a:xfrm>
            <a:off x="1977725" y="5370138"/>
            <a:ext cx="2456197" cy="735730"/>
          </a:xfrm>
          <a:prstGeom prst="rect">
            <a:avLst/>
          </a:prstGeom>
          <a:solidFill>
            <a:srgbClr val="0091DF"/>
          </a:solidFill>
          <a:ln w="9525">
            <a:noFill/>
            <a:round/>
            <a:headEnd/>
            <a:tailEnd/>
          </a:ln>
          <a:effectLst/>
        </p:spPr>
        <p:txBody>
          <a:bodyPr lIns="0" rIns="0" anchor="ctr"/>
          <a:lstStyle/>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333" b="1" i="0" u="none" strike="noStrike" kern="0" cap="none" spc="0" normalizeH="0" baseline="0" noProof="0" dirty="0" err="1">
                <a:ln>
                  <a:noFill/>
                </a:ln>
                <a:solidFill>
                  <a:srgbClr val="FFFFFF"/>
                </a:solidFill>
                <a:effectLst/>
                <a:uLnTx/>
                <a:uFillTx/>
                <a:latin typeface="Arial" charset="0"/>
                <a:ea typeface="Arial" charset="0"/>
                <a:cs typeface="Arial" charset="0"/>
              </a:rPr>
              <a:t>mCRPC</a:t>
            </a:r>
            <a:endParaRPr kumimoji="0" lang="en-US" sz="1400" b="1" i="0" u="none" strike="noStrike" kern="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FFFFFF"/>
                </a:solidFill>
                <a:effectLst/>
                <a:uLnTx/>
                <a:uFillTx/>
                <a:latin typeface="Arial" charset="0"/>
                <a:ea typeface="Arial" charset="0"/>
                <a:cs typeface="Arial" charset="0"/>
              </a:rPr>
              <a:t>Metastatic disease, resistant to ADT</a:t>
            </a:r>
          </a:p>
        </p:txBody>
      </p:sp>
      <p:sp>
        <p:nvSpPr>
          <p:cNvPr id="24" name="TextBox 23">
            <a:extLst>
              <a:ext uri="{FF2B5EF4-FFF2-40B4-BE49-F238E27FC236}">
                <a16:creationId xmlns:a16="http://schemas.microsoft.com/office/drawing/2014/main" id="{54AE8467-2432-85B6-64FC-E67F2922C6C0}"/>
              </a:ext>
            </a:extLst>
          </p:cNvPr>
          <p:cNvSpPr txBox="1"/>
          <p:nvPr/>
        </p:nvSpPr>
        <p:spPr>
          <a:xfrm>
            <a:off x="391010" y="2881330"/>
            <a:ext cx="1088589" cy="584775"/>
          </a:xfrm>
          <a:prstGeom prst="rect">
            <a:avLst/>
          </a:prstGeom>
          <a:noFill/>
        </p:spPr>
        <p:txBody>
          <a:bodyPr wrap="square" lIns="0" r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cs typeface="Arial"/>
              </a:rPr>
              <a:t>~75% of patients</a:t>
            </a:r>
            <a:r>
              <a:rPr kumimoji="0" lang="en-US" sz="1600" b="1" i="0" u="none" strike="noStrike" kern="1200" cap="none" spc="0" normalizeH="0" baseline="30000" noProof="0">
                <a:ln>
                  <a:noFill/>
                </a:ln>
                <a:solidFill>
                  <a:srgbClr val="000000"/>
                </a:solidFill>
                <a:effectLst/>
                <a:uLnTx/>
                <a:uFillTx/>
                <a:latin typeface="Arial"/>
                <a:cs typeface="Arial"/>
              </a:rPr>
              <a:t>4</a:t>
            </a:r>
            <a:endParaRPr kumimoji="0" lang="en-US" sz="1600" b="1" i="0" u="none" strike="noStrike" kern="1200" cap="none" spc="0" normalizeH="0" baseline="0" noProof="0">
              <a:ln>
                <a:noFill/>
              </a:ln>
              <a:solidFill>
                <a:srgbClr val="000000"/>
              </a:solidFill>
              <a:effectLst/>
              <a:uLnTx/>
              <a:uFillTx/>
              <a:latin typeface="Arial"/>
              <a:cs typeface="Arial"/>
            </a:endParaRPr>
          </a:p>
        </p:txBody>
      </p:sp>
      <p:sp>
        <p:nvSpPr>
          <p:cNvPr id="25" name="TextBox 24">
            <a:extLst>
              <a:ext uri="{FF2B5EF4-FFF2-40B4-BE49-F238E27FC236}">
                <a16:creationId xmlns:a16="http://schemas.microsoft.com/office/drawing/2014/main" id="{C91A6C0A-FB24-1AB4-9DD7-9C80676DF2A2}"/>
              </a:ext>
            </a:extLst>
          </p:cNvPr>
          <p:cNvSpPr txBox="1"/>
          <p:nvPr/>
        </p:nvSpPr>
        <p:spPr>
          <a:xfrm>
            <a:off x="391010" y="4958709"/>
            <a:ext cx="1088589" cy="584775"/>
          </a:xfrm>
          <a:prstGeom prst="rect">
            <a:avLst/>
          </a:prstGeom>
          <a:noFill/>
        </p:spPr>
        <p:txBody>
          <a:bodyPr wrap="square" lIns="0" r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cs typeface="Arial"/>
              </a:rPr>
              <a:t>~25% of patients</a:t>
            </a:r>
            <a:r>
              <a:rPr kumimoji="0" lang="en-US" sz="1600" b="1" i="0" u="none" strike="noStrike" kern="1200" cap="none" spc="0" normalizeH="0" baseline="30000" noProof="0">
                <a:ln>
                  <a:noFill/>
                </a:ln>
                <a:solidFill>
                  <a:srgbClr val="000000"/>
                </a:solidFill>
                <a:effectLst/>
                <a:uLnTx/>
                <a:uFillTx/>
                <a:latin typeface="Arial"/>
                <a:cs typeface="Arial"/>
              </a:rPr>
              <a:t>4</a:t>
            </a:r>
            <a:endParaRPr kumimoji="0" lang="en-US" sz="1600" b="1" i="0" u="none" strike="noStrike" kern="1200" cap="none" spc="0" normalizeH="0" baseline="0" noProof="0">
              <a:ln>
                <a:noFill/>
              </a:ln>
              <a:solidFill>
                <a:srgbClr val="000000"/>
              </a:solidFill>
              <a:effectLst/>
              <a:uLnTx/>
              <a:uFillTx/>
              <a:latin typeface="Arial"/>
              <a:cs typeface="Arial"/>
            </a:endParaRPr>
          </a:p>
        </p:txBody>
      </p:sp>
      <p:sp>
        <p:nvSpPr>
          <p:cNvPr id="26" name="AutoShape 29">
            <a:extLst>
              <a:ext uri="{FF2B5EF4-FFF2-40B4-BE49-F238E27FC236}">
                <a16:creationId xmlns:a16="http://schemas.microsoft.com/office/drawing/2014/main" id="{2258CD59-EE9B-4773-E3D6-F1CD2F15C06A}"/>
              </a:ext>
            </a:extLst>
          </p:cNvPr>
          <p:cNvSpPr>
            <a:spLocks noChangeArrowheads="1"/>
          </p:cNvSpPr>
          <p:nvPr/>
        </p:nvSpPr>
        <p:spPr bwMode="auto">
          <a:xfrm>
            <a:off x="4476884" y="4007887"/>
            <a:ext cx="1489689" cy="605984"/>
          </a:xfrm>
          <a:prstGeom prst="rect">
            <a:avLst/>
          </a:prstGeom>
          <a:solidFill>
            <a:srgbClr val="0091DF"/>
          </a:solidFill>
          <a:ln w="28575" cap="flat" cmpd="sng" algn="ctr">
            <a:noFill/>
            <a:prstDash val="solid"/>
            <a:headEnd/>
            <a:tailEnd/>
          </a:ln>
          <a:effectLst/>
        </p:spPr>
        <p:txBody>
          <a:bodyPr lIns="91175" rIns="91175" anchor="ctr"/>
          <a:lstStyle/>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dirty="0" err="1">
                <a:ln>
                  <a:noFill/>
                </a:ln>
                <a:solidFill>
                  <a:srgbClr val="FFFFFF"/>
                </a:solidFill>
                <a:effectLst/>
                <a:uLnTx/>
                <a:uFillTx/>
                <a:latin typeface="Arial" panose="020B0604020202020204" pitchFamily="34" charset="0"/>
                <a:ea typeface="Arial" charset="0"/>
                <a:cs typeface="Arial" charset="0"/>
              </a:rPr>
              <a:t>mHSPC</a:t>
            </a:r>
            <a:r>
              <a:rPr kumimoji="0" lang="en-US" sz="1067" b="1"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charset="0"/>
              </a:rPr>
              <a:t> </a:t>
            </a:r>
          </a:p>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charset="0"/>
              </a:rPr>
              <a:t>Metastatic disease</a:t>
            </a:r>
          </a:p>
        </p:txBody>
      </p:sp>
      <p:sp>
        <p:nvSpPr>
          <p:cNvPr id="27" name="AutoShape 25">
            <a:extLst>
              <a:ext uri="{FF2B5EF4-FFF2-40B4-BE49-F238E27FC236}">
                <a16:creationId xmlns:a16="http://schemas.microsoft.com/office/drawing/2014/main" id="{991D7E80-7648-701E-9974-035883B163E4}"/>
              </a:ext>
            </a:extLst>
          </p:cNvPr>
          <p:cNvSpPr>
            <a:spLocks noChangeArrowheads="1"/>
          </p:cNvSpPr>
          <p:nvPr/>
        </p:nvSpPr>
        <p:spPr bwMode="auto">
          <a:xfrm>
            <a:off x="2851860" y="3428321"/>
            <a:ext cx="1311584" cy="605984"/>
          </a:xfrm>
          <a:prstGeom prst="rect">
            <a:avLst/>
          </a:prstGeom>
          <a:solidFill>
            <a:srgbClr val="10384F"/>
          </a:solidFill>
          <a:ln w="9525">
            <a:noFill/>
            <a:round/>
            <a:headEnd/>
            <a:tailEnd/>
          </a:ln>
          <a:effectLst/>
        </p:spPr>
        <p:txBody>
          <a:bodyPr lIns="0" rIns="0" anchor="ctr"/>
          <a:lstStyle/>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rPr>
              <a:t>nmHSPC</a:t>
            </a:r>
          </a:p>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a:ln>
                  <a:noFill/>
                </a:ln>
                <a:solidFill>
                  <a:srgbClr val="FFFFFF"/>
                </a:solidFill>
                <a:effectLst/>
                <a:uLnTx/>
                <a:uFillTx/>
                <a:latin typeface="Arial" panose="020B0604020202020204" pitchFamily="34" charset="0"/>
                <a:cs typeface="Arial" charset="0"/>
              </a:rPr>
              <a:t>Locoregional disease</a:t>
            </a:r>
          </a:p>
        </p:txBody>
      </p:sp>
      <p:sp>
        <p:nvSpPr>
          <p:cNvPr id="28" name="Bent Arrow 43">
            <a:extLst>
              <a:ext uri="{FF2B5EF4-FFF2-40B4-BE49-F238E27FC236}">
                <a16:creationId xmlns:a16="http://schemas.microsoft.com/office/drawing/2014/main" id="{05F60BEB-2FCA-74AF-0268-EA2013156935}"/>
              </a:ext>
            </a:extLst>
          </p:cNvPr>
          <p:cNvSpPr/>
          <p:nvPr/>
        </p:nvSpPr>
        <p:spPr bwMode="auto">
          <a:xfrm rot="5400000">
            <a:off x="3986754" y="2571139"/>
            <a:ext cx="955736" cy="1917762"/>
          </a:xfrm>
          <a:prstGeom prst="bentArrow">
            <a:avLst>
              <a:gd name="adj1" fmla="val 14649"/>
              <a:gd name="adj2" fmla="val 16702"/>
              <a:gd name="adj3" fmla="val 15024"/>
              <a:gd name="adj4" fmla="val 17686"/>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endParaRPr>
          </a:p>
        </p:txBody>
      </p:sp>
      <p:sp>
        <p:nvSpPr>
          <p:cNvPr id="29" name="Arrow: Right 28">
            <a:extLst>
              <a:ext uri="{FF2B5EF4-FFF2-40B4-BE49-F238E27FC236}">
                <a16:creationId xmlns:a16="http://schemas.microsoft.com/office/drawing/2014/main" id="{9EB448E8-9484-E4B1-6D3B-90BBF5A4D45B}"/>
              </a:ext>
            </a:extLst>
          </p:cNvPr>
          <p:cNvSpPr/>
          <p:nvPr/>
        </p:nvSpPr>
        <p:spPr>
          <a:xfrm rot="5400000">
            <a:off x="2843178" y="4589621"/>
            <a:ext cx="1328952" cy="232090"/>
          </a:xfrm>
          <a:prstGeom prst="rightArrow">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cs typeface="Arial" charset="0"/>
            </a:endParaRPr>
          </a:p>
        </p:txBody>
      </p:sp>
      <p:sp>
        <p:nvSpPr>
          <p:cNvPr id="30" name="Arrow: Right 29">
            <a:extLst>
              <a:ext uri="{FF2B5EF4-FFF2-40B4-BE49-F238E27FC236}">
                <a16:creationId xmlns:a16="http://schemas.microsoft.com/office/drawing/2014/main" id="{F6DE0243-00E1-DF31-5627-297CAAD784DE}"/>
              </a:ext>
            </a:extLst>
          </p:cNvPr>
          <p:cNvSpPr/>
          <p:nvPr/>
        </p:nvSpPr>
        <p:spPr>
          <a:xfrm rot="5400000">
            <a:off x="3271302" y="3075926"/>
            <a:ext cx="472705" cy="232090"/>
          </a:xfrm>
          <a:prstGeom prst="rightArrow">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cs typeface="Arial" charset="0"/>
            </a:endParaRPr>
          </a:p>
        </p:txBody>
      </p:sp>
      <p:sp>
        <p:nvSpPr>
          <p:cNvPr id="31" name="Bent Arrow 43">
            <a:extLst>
              <a:ext uri="{FF2B5EF4-FFF2-40B4-BE49-F238E27FC236}">
                <a16:creationId xmlns:a16="http://schemas.microsoft.com/office/drawing/2014/main" id="{2063322B-6DEE-6743-5645-A75BCA51274E}"/>
              </a:ext>
            </a:extLst>
          </p:cNvPr>
          <p:cNvSpPr/>
          <p:nvPr/>
        </p:nvSpPr>
        <p:spPr bwMode="auto">
          <a:xfrm rot="10800000">
            <a:off x="4433916" y="2933167"/>
            <a:ext cx="1858021" cy="2903144"/>
          </a:xfrm>
          <a:prstGeom prst="bentArrow">
            <a:avLst>
              <a:gd name="adj1" fmla="val 7760"/>
              <a:gd name="adj2" fmla="val 9519"/>
              <a:gd name="adj3" fmla="val 11650"/>
              <a:gd name="adj4" fmla="val 17686"/>
            </a:avLst>
          </a:prstGeom>
          <a:solidFill>
            <a:srgbClr val="4D4D4D"/>
          </a:solidFill>
          <a:ln w="9525" cap="flat" cmpd="sng" algn="ctr">
            <a:noFill/>
            <a:prstDash val="solid"/>
            <a:headEnd/>
            <a:tailEnd/>
          </a:ln>
          <a:effectLst/>
        </p:spPr>
        <p:txBody>
          <a:bodyPr anchor="ctr"/>
          <a:lstStyle/>
          <a:p>
            <a:pPr marL="0" marR="0" lvl="0" indent="0" algn="ctr" defTabSz="121851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endParaRPr>
          </a:p>
        </p:txBody>
      </p:sp>
      <p:sp>
        <p:nvSpPr>
          <p:cNvPr id="32" name="AutoShape 27">
            <a:extLst>
              <a:ext uri="{FF2B5EF4-FFF2-40B4-BE49-F238E27FC236}">
                <a16:creationId xmlns:a16="http://schemas.microsoft.com/office/drawing/2014/main" id="{908AF881-4D44-7DE7-65B3-9A2D46669E80}"/>
              </a:ext>
            </a:extLst>
          </p:cNvPr>
          <p:cNvSpPr>
            <a:spLocks noChangeArrowheads="1"/>
          </p:cNvSpPr>
          <p:nvPr/>
        </p:nvSpPr>
        <p:spPr bwMode="auto">
          <a:xfrm>
            <a:off x="5524610" y="2346189"/>
            <a:ext cx="1361868" cy="601258"/>
          </a:xfrm>
          <a:prstGeom prst="rect">
            <a:avLst/>
          </a:prstGeom>
          <a:solidFill>
            <a:srgbClr val="10384F"/>
          </a:solidFill>
          <a:ln w="28575" cap="flat" cmpd="sng" algn="ctr">
            <a:noFill/>
            <a:prstDash val="solid"/>
            <a:headEnd/>
            <a:tailEnd/>
          </a:ln>
          <a:effectLst/>
        </p:spPr>
        <p:txBody>
          <a:bodyPr lIns="91175" rIns="91175" anchor="ctr"/>
          <a:lstStyle/>
          <a:p>
            <a:pPr marL="0" marR="0" lvl="0" indent="0" algn="ctr" defTabSz="911329" rtl="0" eaLnBrk="1" fontAlgn="auto" latinLnBrk="0" hangingPunct="1">
              <a:lnSpc>
                <a:spcPct val="90000"/>
              </a:lnSpc>
              <a:spcBef>
                <a:spcPts val="0"/>
              </a:spcBef>
              <a:spcAft>
                <a:spcPts val="0"/>
              </a:spcAft>
              <a:buClrTx/>
              <a:buSzTx/>
              <a:buFontTx/>
              <a:buNone/>
              <a:tabLst/>
              <a:defRPr/>
            </a:pPr>
            <a:r>
              <a:rPr kumimoji="0" lang="en-US" sz="1067" b="1"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rPr>
              <a:t>nmCRPC</a:t>
            </a:r>
            <a:endParaRPr kumimoji="0" lang="en-US" sz="1000" b="1" i="0" u="none" strike="noStrike" kern="0" cap="none" spc="0" normalizeH="0" baseline="0" noProof="0">
              <a:ln>
                <a:noFill/>
              </a:ln>
              <a:solidFill>
                <a:srgbClr val="FFFFFF"/>
              </a:solidFill>
              <a:effectLst/>
              <a:uLnTx/>
              <a:uFillTx/>
              <a:latin typeface="Arial" panose="020B0604020202020204" pitchFamily="34" charset="0"/>
              <a:ea typeface="Arial" charset="0"/>
              <a:cs typeface="Arial" charset="0"/>
            </a:endParaRPr>
          </a:p>
        </p:txBody>
      </p:sp>
    </p:spTree>
    <p:extLst>
      <p:ext uri="{BB962C8B-B14F-4D97-AF65-F5344CB8AC3E}">
        <p14:creationId xmlns:p14="http://schemas.microsoft.com/office/powerpoint/2010/main" val="18131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0E7-1D82-EDE8-EBFE-9CD05884B2F8}"/>
            </a:ext>
          </a:extLst>
        </p:cNvPr>
        <p:cNvGrpSpPr/>
        <p:nvPr/>
      </p:nvGrpSpPr>
      <p:grpSpPr>
        <a:xfrm>
          <a:off x="0" y="0"/>
          <a:ext cx="0" cy="0"/>
          <a:chOff x="0" y="0"/>
          <a:chExt cx="0" cy="0"/>
        </a:xfrm>
      </p:grpSpPr>
      <p:pic>
        <p:nvPicPr>
          <p:cNvPr id="87" name="Grafik 86" descr="Ein Bild, das Screenshot, Text enthält.&#10;&#10;KI-generierte Inhalte können fehlerhaft sein.">
            <a:extLst>
              <a:ext uri="{FF2B5EF4-FFF2-40B4-BE49-F238E27FC236}">
                <a16:creationId xmlns:a16="http://schemas.microsoft.com/office/drawing/2014/main" id="{C20051B1-3C8F-874E-6301-8374C7D15075}"/>
              </a:ext>
            </a:extLst>
          </p:cNvPr>
          <p:cNvPicPr>
            <a:picLocks noChangeAspect="1"/>
          </p:cNvPicPr>
          <p:nvPr/>
        </p:nvPicPr>
        <p:blipFill>
          <a:blip r:embed="rId2">
            <a:extLst>
              <a:ext uri="{28A0092B-C50C-407E-A947-70E740481C1C}">
                <a14:useLocalDpi xmlns:a14="http://schemas.microsoft.com/office/drawing/2010/main" val="0"/>
              </a:ext>
            </a:extLst>
          </a:blip>
          <a:srcRect l="10573" r="20374" b="24314"/>
          <a:stretch/>
        </p:blipFill>
        <p:spPr>
          <a:xfrm>
            <a:off x="2994226" y="1843389"/>
            <a:ext cx="5472000" cy="3361923"/>
          </a:xfrm>
          <a:prstGeom prst="rect">
            <a:avLst/>
          </a:prstGeom>
        </p:spPr>
      </p:pic>
      <p:sp>
        <p:nvSpPr>
          <p:cNvPr id="2" name="Titel 1">
            <a:extLst>
              <a:ext uri="{FF2B5EF4-FFF2-40B4-BE49-F238E27FC236}">
                <a16:creationId xmlns:a16="http://schemas.microsoft.com/office/drawing/2014/main" id="{08079A37-8E12-90C8-8C65-98AC28B8E85A}"/>
              </a:ext>
            </a:extLst>
          </p:cNvPr>
          <p:cNvSpPr>
            <a:spLocks noGrp="1"/>
          </p:cNvSpPr>
          <p:nvPr>
            <p:ph type="title"/>
          </p:nvPr>
        </p:nvSpPr>
        <p:spPr>
          <a:xfrm>
            <a:off x="245805" y="181939"/>
            <a:ext cx="10051133" cy="782031"/>
          </a:xfrm>
        </p:spPr>
        <p:txBody>
          <a:bodyPr rtlCol="0"/>
          <a:lstStyle/>
          <a:p>
            <a:r>
              <a:rPr lang="de-DE" dirty="0"/>
              <a:t>ARANOTE:</a:t>
            </a:r>
            <a:r>
              <a:rPr lang="en-US" dirty="0"/>
              <a:t>Time to pain progression by PSA response in the Darolutamide Group</a:t>
            </a:r>
            <a:endParaRPr lang="de-DE" dirty="0"/>
          </a:p>
        </p:txBody>
      </p:sp>
      <p:sp>
        <p:nvSpPr>
          <p:cNvPr id="6" name="Freihandform: Form 5">
            <a:extLst>
              <a:ext uri="{FF2B5EF4-FFF2-40B4-BE49-F238E27FC236}">
                <a16:creationId xmlns:a16="http://schemas.microsoft.com/office/drawing/2014/main" id="{6020F13C-7C07-2B21-5750-FD029E9CB9E9}"/>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lang="en-us" sz="1400" b="1" i="0" u="none" strike="noStrike" kern="1200" cap="none" spc="0" normalizeH="0" noProof="0">
                <a:ln>
                  <a:noFill/>
                </a:ln>
                <a:solidFill>
                  <a:srgbClr val="FFFFFF"/>
                </a:solidFill>
                <a:effectLst/>
                <a:uLnTx/>
                <a:uFillTx/>
                <a:latin typeface="Arial"/>
                <a:cs typeface="Arial"/>
              </a:rPr>
              <a:t>Post-hoc analysis</a:t>
            </a:r>
          </a:p>
        </p:txBody>
      </p:sp>
      <p:sp>
        <p:nvSpPr>
          <p:cNvPr id="8" name="Textplatzhalter 6">
            <a:extLst>
              <a:ext uri="{FF2B5EF4-FFF2-40B4-BE49-F238E27FC236}">
                <a16:creationId xmlns:a16="http://schemas.microsoft.com/office/drawing/2014/main" id="{0F9C965A-D317-FA54-944B-56A26F884419}"/>
              </a:ext>
            </a:extLst>
          </p:cNvPr>
          <p:cNvSpPr txBox="1">
            <a:spLocks/>
          </p:cNvSpPr>
          <p:nvPr/>
        </p:nvSpPr>
        <p:spPr bwMode="gray">
          <a:xfrm>
            <a:off x="245806" y="3951349"/>
            <a:ext cx="2170992" cy="1245910"/>
          </a:xfrm>
          <a:prstGeom prst="rect">
            <a:avLst/>
          </a:prstGeom>
        </p:spPr>
        <p:txBody>
          <a:bodyPr rtlCol="0"/>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itchFamily="34" charset="0"/>
              <a:buNone/>
              <a:tabLst/>
              <a:defRPr/>
            </a:pPr>
            <a:r>
              <a:rPr lang="en-us" sz="1200" b="0" i="0" u="none" strike="noStrike" kern="1200" cap="none" spc="0" normalizeH="0" noProof="0">
                <a:ln>
                  <a:noFill/>
                </a:ln>
                <a:solidFill>
                  <a:srgbClr val="10384F"/>
                </a:solidFill>
                <a:effectLst/>
                <a:uLnTx/>
                <a:uFillTx/>
                <a:latin typeface="Arial"/>
                <a:cs typeface="Arial"/>
              </a:rPr>
              <a:t>275/418 patients (66%) with bPSA ≥ 0.2 ng/ml achieved PSA &lt; 0.2 ng/ml at any time; 185 (44%) of these achieved PSA &lt; 0.02 ng/ml</a:t>
            </a:r>
          </a:p>
        </p:txBody>
      </p:sp>
      <p:sp>
        <p:nvSpPr>
          <p:cNvPr id="44" name="TextBox 57">
            <a:extLst>
              <a:ext uri="{FF2B5EF4-FFF2-40B4-BE49-F238E27FC236}">
                <a16:creationId xmlns:a16="http://schemas.microsoft.com/office/drawing/2014/main" id="{67E02A3B-41A3-5A4C-AE13-FAE6AE96BAA1}"/>
              </a:ext>
            </a:extLst>
          </p:cNvPr>
          <p:cNvSpPr txBox="1"/>
          <p:nvPr/>
        </p:nvSpPr>
        <p:spPr>
          <a:xfrm rot="16200000">
            <a:off x="1110680" y="3472622"/>
            <a:ext cx="3245920" cy="204479"/>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No pain progression, </a:t>
            </a:r>
          </a:p>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Likelihood</a:t>
            </a:r>
          </a:p>
        </p:txBody>
      </p:sp>
      <p:grpSp>
        <p:nvGrpSpPr>
          <p:cNvPr id="89" name="Gruppieren 88">
            <a:extLst>
              <a:ext uri="{FF2B5EF4-FFF2-40B4-BE49-F238E27FC236}">
                <a16:creationId xmlns:a16="http://schemas.microsoft.com/office/drawing/2014/main" id="{F014CF86-D89F-6480-CD1D-AB8F781C6912}"/>
              </a:ext>
            </a:extLst>
          </p:cNvPr>
          <p:cNvGrpSpPr/>
          <p:nvPr/>
        </p:nvGrpSpPr>
        <p:grpSpPr>
          <a:xfrm>
            <a:off x="1006231" y="5205036"/>
            <a:ext cx="7269964" cy="866046"/>
            <a:chOff x="1006231" y="5374722"/>
            <a:chExt cx="7269964" cy="866046"/>
          </a:xfrm>
        </p:grpSpPr>
        <p:sp>
          <p:nvSpPr>
            <p:cNvPr id="45" name="TextBox 89">
              <a:extLst>
                <a:ext uri="{FF2B5EF4-FFF2-40B4-BE49-F238E27FC236}">
                  <a16:creationId xmlns:a16="http://schemas.microsoft.com/office/drawing/2014/main" id="{C6CA2721-A7A1-C249-23E4-580F96782625}"/>
                </a:ext>
              </a:extLst>
            </p:cNvPr>
            <p:cNvSpPr txBox="1"/>
            <p:nvPr/>
          </p:nvSpPr>
          <p:spPr>
            <a:xfrm>
              <a:off x="3748226" y="5411262"/>
              <a:ext cx="4263224" cy="144460"/>
            </a:xfrm>
            <a:prstGeom prst="rect">
              <a:avLst/>
            </a:prstGeom>
            <a:noFill/>
          </p:spPr>
          <p:txBody>
            <a:bodyPr wrap="non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77787B"/>
                  </a:solidFill>
                  <a:effectLst/>
                  <a:uLnTx/>
                  <a:uFillTx/>
                  <a:latin typeface="Arial"/>
                  <a:cs typeface="Arial"/>
                </a:rPr>
                <a:t>Months</a:t>
              </a:r>
            </a:p>
          </p:txBody>
        </p:sp>
        <p:sp>
          <p:nvSpPr>
            <p:cNvPr id="46" name="Line 30">
              <a:extLst>
                <a:ext uri="{FF2B5EF4-FFF2-40B4-BE49-F238E27FC236}">
                  <a16:creationId xmlns:a16="http://schemas.microsoft.com/office/drawing/2014/main" id="{6A3B37A0-3BC4-8B4A-46A0-719022E7D9EB}"/>
                </a:ext>
              </a:extLst>
            </p:cNvPr>
            <p:cNvSpPr>
              <a:spLocks noChangeShapeType="1"/>
            </p:cNvSpPr>
            <p:nvPr/>
          </p:nvSpPr>
          <p:spPr bwMode="auto">
            <a:xfrm>
              <a:off x="3200195" y="5709286"/>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7" name="Line 31">
              <a:extLst>
                <a:ext uri="{FF2B5EF4-FFF2-40B4-BE49-F238E27FC236}">
                  <a16:creationId xmlns:a16="http://schemas.microsoft.com/office/drawing/2014/main" id="{C556BA82-68F9-6306-D941-43B6EAD60CE2}"/>
                </a:ext>
              </a:extLst>
            </p:cNvPr>
            <p:cNvSpPr>
              <a:spLocks noChangeShapeType="1"/>
            </p:cNvSpPr>
            <p:nvPr/>
          </p:nvSpPr>
          <p:spPr bwMode="auto">
            <a:xfrm>
              <a:off x="3200195" y="6230020"/>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48" name="TextBox 75">
              <a:extLst>
                <a:ext uri="{FF2B5EF4-FFF2-40B4-BE49-F238E27FC236}">
                  <a16:creationId xmlns:a16="http://schemas.microsoft.com/office/drawing/2014/main" id="{27BEB15D-85A7-7625-6148-E2FF9D698AA8}"/>
                </a:ext>
              </a:extLst>
            </p:cNvPr>
            <p:cNvSpPr txBox="1"/>
            <p:nvPr/>
          </p:nvSpPr>
          <p:spPr>
            <a:xfrm>
              <a:off x="1837837" y="5735885"/>
              <a:ext cx="1294613" cy="443317"/>
            </a:xfrm>
            <a:prstGeom prst="rect">
              <a:avLst/>
            </a:prstGeom>
            <a:noFill/>
          </p:spPr>
          <p:txBody>
            <a:bodyPr wrap="non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PSA &lt; 0.02 ng/ml</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PSA 0.02 – &lt; 0.2 ng/ml</a:t>
              </a:r>
            </a:p>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PSA ≥ 0.2 ng/ml</a:t>
              </a:r>
            </a:p>
          </p:txBody>
        </p:sp>
        <p:sp>
          <p:nvSpPr>
            <p:cNvPr id="49" name="TextBox 58">
              <a:extLst>
                <a:ext uri="{FF2B5EF4-FFF2-40B4-BE49-F238E27FC236}">
                  <a16:creationId xmlns:a16="http://schemas.microsoft.com/office/drawing/2014/main" id="{AAB996D2-49B3-E7EF-B1F1-C81024160631}"/>
                </a:ext>
              </a:extLst>
            </p:cNvPr>
            <p:cNvSpPr txBox="1"/>
            <p:nvPr/>
          </p:nvSpPr>
          <p:spPr>
            <a:xfrm>
              <a:off x="1789814" y="5506941"/>
              <a:ext cx="1841133" cy="172581"/>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10384F"/>
                  </a:solidFill>
                  <a:effectLst/>
                  <a:uLnTx/>
                  <a:uFillTx/>
                  <a:latin typeface="Arial"/>
                  <a:cs typeface="Arial"/>
                </a:rPr>
                <a:t>Number of patients at risk</a:t>
              </a:r>
            </a:p>
          </p:txBody>
        </p:sp>
        <p:sp>
          <p:nvSpPr>
            <p:cNvPr id="52" name="TextBox 37">
              <a:extLst>
                <a:ext uri="{FF2B5EF4-FFF2-40B4-BE49-F238E27FC236}">
                  <a16:creationId xmlns:a16="http://schemas.microsoft.com/office/drawing/2014/main" id="{4E7ABAD8-476F-4795-1721-6778BEFF7981}"/>
                </a:ext>
              </a:extLst>
            </p:cNvPr>
            <p:cNvSpPr txBox="1"/>
            <p:nvPr/>
          </p:nvSpPr>
          <p:spPr>
            <a:xfrm>
              <a:off x="3230936" y="5706400"/>
              <a:ext cx="284300"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143</a:t>
              </a:r>
            </a:p>
          </p:txBody>
        </p:sp>
        <p:sp>
          <p:nvSpPr>
            <p:cNvPr id="53" name="TextBox 38">
              <a:extLst>
                <a:ext uri="{FF2B5EF4-FFF2-40B4-BE49-F238E27FC236}">
                  <a16:creationId xmlns:a16="http://schemas.microsoft.com/office/drawing/2014/main" id="{32CDE284-8694-D7CE-8D86-6FC4ADE2DED8}"/>
                </a:ext>
              </a:extLst>
            </p:cNvPr>
            <p:cNvSpPr txBox="1"/>
            <p:nvPr/>
          </p:nvSpPr>
          <p:spPr>
            <a:xfrm>
              <a:off x="3586059"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117</a:t>
              </a:r>
            </a:p>
          </p:txBody>
        </p:sp>
        <p:sp>
          <p:nvSpPr>
            <p:cNvPr id="54" name="TextBox 39">
              <a:extLst>
                <a:ext uri="{FF2B5EF4-FFF2-40B4-BE49-F238E27FC236}">
                  <a16:creationId xmlns:a16="http://schemas.microsoft.com/office/drawing/2014/main" id="{7A22893A-4EA5-FF4D-78D7-A1E9C0527724}"/>
                </a:ext>
              </a:extLst>
            </p:cNvPr>
            <p:cNvSpPr txBox="1"/>
            <p:nvPr/>
          </p:nvSpPr>
          <p:spPr>
            <a:xfrm>
              <a:off x="3941732"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98</a:t>
              </a:r>
            </a:p>
          </p:txBody>
        </p:sp>
        <p:sp>
          <p:nvSpPr>
            <p:cNvPr id="55" name="TextBox 40">
              <a:extLst>
                <a:ext uri="{FF2B5EF4-FFF2-40B4-BE49-F238E27FC236}">
                  <a16:creationId xmlns:a16="http://schemas.microsoft.com/office/drawing/2014/main" id="{7D2AFD21-667C-EE88-8A9B-67BA5C21F078}"/>
                </a:ext>
              </a:extLst>
            </p:cNvPr>
            <p:cNvSpPr txBox="1"/>
            <p:nvPr/>
          </p:nvSpPr>
          <p:spPr>
            <a:xfrm>
              <a:off x="4306484"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72</a:t>
              </a:r>
            </a:p>
          </p:txBody>
        </p:sp>
        <p:sp>
          <p:nvSpPr>
            <p:cNvPr id="56" name="TextBox 41">
              <a:extLst>
                <a:ext uri="{FF2B5EF4-FFF2-40B4-BE49-F238E27FC236}">
                  <a16:creationId xmlns:a16="http://schemas.microsoft.com/office/drawing/2014/main" id="{4AA24DD2-AC7B-7F01-2D76-1498C03A0ADE}"/>
                </a:ext>
              </a:extLst>
            </p:cNvPr>
            <p:cNvSpPr txBox="1"/>
            <p:nvPr/>
          </p:nvSpPr>
          <p:spPr>
            <a:xfrm>
              <a:off x="4673737"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52</a:t>
              </a:r>
            </a:p>
          </p:txBody>
        </p:sp>
        <p:sp>
          <p:nvSpPr>
            <p:cNvPr id="57" name="TextBox 42">
              <a:extLst>
                <a:ext uri="{FF2B5EF4-FFF2-40B4-BE49-F238E27FC236}">
                  <a16:creationId xmlns:a16="http://schemas.microsoft.com/office/drawing/2014/main" id="{F0BE326D-0BBD-2C58-2E82-C5900FD602EF}"/>
                </a:ext>
              </a:extLst>
            </p:cNvPr>
            <p:cNvSpPr txBox="1"/>
            <p:nvPr/>
          </p:nvSpPr>
          <p:spPr>
            <a:xfrm>
              <a:off x="5050534" y="5706400"/>
              <a:ext cx="284300"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44</a:t>
              </a:r>
            </a:p>
          </p:txBody>
        </p:sp>
        <p:sp>
          <p:nvSpPr>
            <p:cNvPr id="58" name="TextBox 43">
              <a:extLst>
                <a:ext uri="{FF2B5EF4-FFF2-40B4-BE49-F238E27FC236}">
                  <a16:creationId xmlns:a16="http://schemas.microsoft.com/office/drawing/2014/main" id="{E87EF0C4-90D5-2D31-D458-2C8DE08091F0}"/>
                </a:ext>
              </a:extLst>
            </p:cNvPr>
            <p:cNvSpPr txBox="1"/>
            <p:nvPr/>
          </p:nvSpPr>
          <p:spPr>
            <a:xfrm>
              <a:off x="5416586"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137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30</a:t>
              </a:r>
            </a:p>
          </p:txBody>
        </p:sp>
        <p:sp>
          <p:nvSpPr>
            <p:cNvPr id="59" name="TextBox 44">
              <a:extLst>
                <a:ext uri="{FF2B5EF4-FFF2-40B4-BE49-F238E27FC236}">
                  <a16:creationId xmlns:a16="http://schemas.microsoft.com/office/drawing/2014/main" id="{E2C2D87D-67F2-D4BD-F0E6-A1C9F927EC6A}"/>
                </a:ext>
              </a:extLst>
            </p:cNvPr>
            <p:cNvSpPr txBox="1"/>
            <p:nvPr/>
          </p:nvSpPr>
          <p:spPr>
            <a:xfrm>
              <a:off x="5778637" y="5706400"/>
              <a:ext cx="284300"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128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27</a:t>
              </a:r>
            </a:p>
          </p:txBody>
        </p:sp>
        <p:sp>
          <p:nvSpPr>
            <p:cNvPr id="60" name="TextBox 45">
              <a:extLst>
                <a:ext uri="{FF2B5EF4-FFF2-40B4-BE49-F238E27FC236}">
                  <a16:creationId xmlns:a16="http://schemas.microsoft.com/office/drawing/2014/main" id="{6D7341D4-3714-4CAE-C86D-406C53463477}"/>
                </a:ext>
              </a:extLst>
            </p:cNvPr>
            <p:cNvSpPr txBox="1"/>
            <p:nvPr/>
          </p:nvSpPr>
          <p:spPr>
            <a:xfrm>
              <a:off x="6173276" y="5706400"/>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19</a:t>
              </a:r>
            </a:p>
          </p:txBody>
        </p:sp>
        <p:sp>
          <p:nvSpPr>
            <p:cNvPr id="61" name="TextBox 46">
              <a:extLst>
                <a:ext uri="{FF2B5EF4-FFF2-40B4-BE49-F238E27FC236}">
                  <a16:creationId xmlns:a16="http://schemas.microsoft.com/office/drawing/2014/main" id="{719C4492-6A85-8AAB-2075-4F4B897BC285}"/>
                </a:ext>
              </a:extLst>
            </p:cNvPr>
            <p:cNvSpPr txBox="1"/>
            <p:nvPr/>
          </p:nvSpPr>
          <p:spPr>
            <a:xfrm>
              <a:off x="6523484" y="5706400"/>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9</a:t>
              </a:r>
            </a:p>
          </p:txBody>
        </p:sp>
        <p:sp>
          <p:nvSpPr>
            <p:cNvPr id="62" name="TextBox 47">
              <a:extLst>
                <a:ext uri="{FF2B5EF4-FFF2-40B4-BE49-F238E27FC236}">
                  <a16:creationId xmlns:a16="http://schemas.microsoft.com/office/drawing/2014/main" id="{0EACFDBD-51CD-B592-7A24-336652B71BE4}"/>
                </a:ext>
              </a:extLst>
            </p:cNvPr>
            <p:cNvSpPr txBox="1"/>
            <p:nvPr/>
          </p:nvSpPr>
          <p:spPr>
            <a:xfrm>
              <a:off x="6905263" y="5706400"/>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3</a:t>
              </a:r>
            </a:p>
          </p:txBody>
        </p:sp>
        <p:sp>
          <p:nvSpPr>
            <p:cNvPr id="63" name="TextBox 48">
              <a:extLst>
                <a:ext uri="{FF2B5EF4-FFF2-40B4-BE49-F238E27FC236}">
                  <a16:creationId xmlns:a16="http://schemas.microsoft.com/office/drawing/2014/main" id="{6EFC59CB-31A2-459D-535B-C82CDF7EFE98}"/>
                </a:ext>
              </a:extLst>
            </p:cNvPr>
            <p:cNvSpPr txBox="1"/>
            <p:nvPr/>
          </p:nvSpPr>
          <p:spPr>
            <a:xfrm>
              <a:off x="7290099"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0</a:t>
              </a:r>
            </a:p>
          </p:txBody>
        </p:sp>
        <p:sp>
          <p:nvSpPr>
            <p:cNvPr id="64" name="TextBox 49">
              <a:extLst>
                <a:ext uri="{FF2B5EF4-FFF2-40B4-BE49-F238E27FC236}">
                  <a16:creationId xmlns:a16="http://schemas.microsoft.com/office/drawing/2014/main" id="{834937A2-EC0B-5408-6574-375882B06CD0}"/>
                </a:ext>
              </a:extLst>
            </p:cNvPr>
            <p:cNvSpPr txBox="1"/>
            <p:nvPr/>
          </p:nvSpPr>
          <p:spPr>
            <a:xfrm>
              <a:off x="7653045"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0</a:t>
              </a:r>
            </a:p>
          </p:txBody>
        </p:sp>
        <p:sp>
          <p:nvSpPr>
            <p:cNvPr id="65" name="TextBox 50">
              <a:extLst>
                <a:ext uri="{FF2B5EF4-FFF2-40B4-BE49-F238E27FC236}">
                  <a16:creationId xmlns:a16="http://schemas.microsoft.com/office/drawing/2014/main" id="{346863A2-8D97-A59E-397F-65749B710616}"/>
                </a:ext>
              </a:extLst>
            </p:cNvPr>
            <p:cNvSpPr txBox="1"/>
            <p:nvPr/>
          </p:nvSpPr>
          <p:spPr>
            <a:xfrm>
              <a:off x="8019075"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BCFF"/>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0091DF"/>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a:ln>
                    <a:noFill/>
                  </a:ln>
                  <a:solidFill>
                    <a:srgbClr val="3C7F99"/>
                  </a:solidFill>
                  <a:effectLst/>
                  <a:uLnTx/>
                  <a:uFillTx/>
                  <a:latin typeface="Arial"/>
                  <a:cs typeface="Arial"/>
                </a:rPr>
                <a:t>0</a:t>
              </a:r>
            </a:p>
          </p:txBody>
        </p:sp>
        <p:sp>
          <p:nvSpPr>
            <p:cNvPr id="72" name="Rechteck 71">
              <a:extLst>
                <a:ext uri="{FF2B5EF4-FFF2-40B4-BE49-F238E27FC236}">
                  <a16:creationId xmlns:a16="http://schemas.microsoft.com/office/drawing/2014/main" id="{D4EA7FAD-76BB-6EF3-3644-96EA6F0FD420}"/>
                </a:ext>
              </a:extLst>
            </p:cNvPr>
            <p:cNvSpPr/>
            <p:nvPr/>
          </p:nvSpPr>
          <p:spPr bwMode="gray">
            <a:xfrm>
              <a:off x="1690231" y="5714459"/>
              <a:ext cx="1883713" cy="328526"/>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cs typeface="Arial"/>
              </a:endParaRPr>
            </a:p>
          </p:txBody>
        </p:sp>
        <p:cxnSp>
          <p:nvCxnSpPr>
            <p:cNvPr id="77" name="Verbinder: gewinkelt 76">
              <a:extLst>
                <a:ext uri="{FF2B5EF4-FFF2-40B4-BE49-F238E27FC236}">
                  <a16:creationId xmlns:a16="http://schemas.microsoft.com/office/drawing/2014/main" id="{77F7B0E4-CAD2-3B96-9A9C-6124E64D9F5A}"/>
                </a:ext>
              </a:extLst>
            </p:cNvPr>
            <p:cNvCxnSpPr>
              <a:cxnSpLocks/>
              <a:stCxn id="72" idx="1"/>
            </p:cNvCxnSpPr>
            <p:nvPr/>
          </p:nvCxnSpPr>
          <p:spPr bwMode="gray">
            <a:xfrm rot="10800000">
              <a:off x="1006231" y="5374722"/>
              <a:ext cx="684000" cy="504000"/>
            </a:xfrm>
            <a:prstGeom prst="bentConnector2">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0" name="Textfeld 79">
            <a:extLst>
              <a:ext uri="{FF2B5EF4-FFF2-40B4-BE49-F238E27FC236}">
                <a16:creationId xmlns:a16="http://schemas.microsoft.com/office/drawing/2014/main" id="{B9048DB8-798D-3896-C3B2-DBB153A60694}"/>
              </a:ext>
            </a:extLst>
          </p:cNvPr>
          <p:cNvSpPr txBox="1"/>
          <p:nvPr/>
        </p:nvSpPr>
        <p:spPr bwMode="gray">
          <a:xfrm>
            <a:off x="8217703" y="1953442"/>
            <a:ext cx="24395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spc="0" normalizeH="0" noProof="0">
                <a:ln>
                  <a:noFill/>
                </a:ln>
                <a:solidFill>
                  <a:srgbClr val="10384F"/>
                </a:solidFill>
                <a:effectLst/>
                <a:uLnTx/>
                <a:uFillTx/>
                <a:latin typeface="Arial"/>
                <a:cs typeface="Arial"/>
              </a:rPr>
              <a:t>PSA response subgroup</a:t>
            </a:r>
            <a:r>
              <a:rPr lang="en-us" sz="1200" b="0" i="0" u="none" strike="noStrike" kern="1200" cap="none" spc="0" normalizeH="0" noProof="0">
                <a:ln>
                  <a:noFill/>
                </a:ln>
                <a:solidFill>
                  <a:srgbClr val="10384F"/>
                </a:solidFill>
                <a:effectLst/>
                <a:uLnTx/>
                <a:uFillTx/>
                <a:latin typeface="Arial"/>
                <a:cs typeface="Arial"/>
              </a:rPr>
              <a:t> (PSA ng/ml)</a:t>
            </a:r>
          </a:p>
        </p:txBody>
      </p:sp>
      <p:sp>
        <p:nvSpPr>
          <p:cNvPr id="81" name="TextBox 180">
            <a:extLst>
              <a:ext uri="{FF2B5EF4-FFF2-40B4-BE49-F238E27FC236}">
                <a16:creationId xmlns:a16="http://schemas.microsoft.com/office/drawing/2014/main" id="{FF58A446-205F-9076-79B0-30D0BD32C7C7}"/>
              </a:ext>
            </a:extLst>
          </p:cNvPr>
          <p:cNvSpPr txBox="1">
            <a:spLocks noChangeArrowheads="1"/>
          </p:cNvSpPr>
          <p:nvPr/>
        </p:nvSpPr>
        <p:spPr bwMode="auto">
          <a:xfrm flipH="1">
            <a:off x="8313105" y="2488263"/>
            <a:ext cx="1637680" cy="380480"/>
          </a:xfrm>
          <a:prstGeom prst="rect">
            <a:avLst/>
          </a:prstGeom>
          <a:noFill/>
          <a:ln w="12700">
            <a:solidFill>
              <a:srgbClr val="5EC5EE"/>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Arial" pitchFamily="34" charset="0"/>
              </a:rPr>
              <a:t>&lt; 0.02: Median NE</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Arial" pitchFamily="34" charset="0"/>
              </a:rPr>
              <a:t>(95% CI NE–NE)</a:t>
            </a:r>
          </a:p>
        </p:txBody>
      </p:sp>
      <p:sp>
        <p:nvSpPr>
          <p:cNvPr id="82" name="TextBox 180">
            <a:extLst>
              <a:ext uri="{FF2B5EF4-FFF2-40B4-BE49-F238E27FC236}">
                <a16:creationId xmlns:a16="http://schemas.microsoft.com/office/drawing/2014/main" id="{BB6C50CD-E4AC-67FC-82D4-2E0E176FA915}"/>
              </a:ext>
            </a:extLst>
          </p:cNvPr>
          <p:cNvSpPr txBox="1">
            <a:spLocks noChangeArrowheads="1"/>
          </p:cNvSpPr>
          <p:nvPr/>
        </p:nvSpPr>
        <p:spPr bwMode="auto">
          <a:xfrm flipH="1">
            <a:off x="8313105" y="3031591"/>
            <a:ext cx="1637682" cy="380480"/>
          </a:xfrm>
          <a:prstGeom prst="rect">
            <a:avLst/>
          </a:prstGeom>
          <a:noFill/>
          <a:ln w="12700">
            <a:solidFill>
              <a:srgbClr val="4DA1D7"/>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Arial" pitchFamily="34" charset="0"/>
              </a:rPr>
              <a:t>0.02 – &lt; 0.2: Median NE</a:t>
            </a:r>
          </a:p>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Arial" pitchFamily="34" charset="0"/>
              </a:rPr>
              <a:t>(95% CI 27.6–NE)</a:t>
            </a:r>
          </a:p>
        </p:txBody>
      </p:sp>
      <p:sp>
        <p:nvSpPr>
          <p:cNvPr id="83" name="TextBox 180">
            <a:extLst>
              <a:ext uri="{FF2B5EF4-FFF2-40B4-BE49-F238E27FC236}">
                <a16:creationId xmlns:a16="http://schemas.microsoft.com/office/drawing/2014/main" id="{A7F0D387-6061-FC81-9B38-F79F8BFD9843}"/>
              </a:ext>
            </a:extLst>
          </p:cNvPr>
          <p:cNvSpPr txBox="1">
            <a:spLocks noChangeArrowheads="1"/>
          </p:cNvSpPr>
          <p:nvPr/>
        </p:nvSpPr>
        <p:spPr bwMode="auto">
          <a:xfrm flipH="1">
            <a:off x="8313104" y="3582465"/>
            <a:ext cx="1637683" cy="380480"/>
          </a:xfrm>
          <a:prstGeom prst="rect">
            <a:avLst/>
          </a:prstGeom>
          <a:noFill/>
          <a:ln w="12700">
            <a:solidFill>
              <a:srgbClr val="3C7F99"/>
            </a:solidFill>
            <a:miter lim="800000"/>
          </a:ln>
        </p:spPr>
        <p:txBody>
          <a:bodyPr wrap="square" lIns="36000" tIns="36000" rIns="36000" bIns="36000" rtlCol="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Times New Roman" panose="02020603050405020304" pitchFamily="18" charset="0"/>
                <a:cs typeface="Times New Roman" panose="02020603050405020304" pitchFamily="18" charset="0"/>
              </a:rPr>
              <a:t>≥ </a:t>
            </a:r>
            <a:r>
              <a:rPr lang="en-us" sz="1000" b="1" i="0" u="none" strike="noStrike" kern="1200" cap="none" spc="0" normalizeH="0" noProof="0">
                <a:ln>
                  <a:noFill/>
                </a:ln>
                <a:solidFill>
                  <a:srgbClr val="5EC5EE"/>
                </a:solidFill>
                <a:effectLst/>
                <a:uLnTx/>
                <a:uFillTx/>
                <a:latin typeface="Arial" pitchFamily="34" charset="0"/>
              </a:rPr>
              <a:t>0.2: Median 17.9 months</a:t>
            </a:r>
            <a:endParaRPr kumimoji="0" lang="pt-BR" sz="1000" b="1" i="0" u="none" strike="noStrike" kern="1200" cap="none" spc="0" normalizeH="0" baseline="0" noProof="0" dirty="0">
              <a:ln>
                <a:noFill/>
              </a:ln>
              <a:solidFill>
                <a:srgbClr val="5EC5EE"/>
              </a:solidFill>
              <a:effectLst/>
              <a:uLnTx/>
              <a:uFillTx/>
              <a:latin typeface="Arial" pitchFamily="34" charset="0"/>
            </a:endParaRPr>
          </a:p>
          <a:p>
            <a:pPr marL="0" marR="0" lvl="0" indent="0" algn="l" defTabSz="1217613" rtl="0" eaLnBrk="1" fontAlgn="base" latinLnBrk="0" hangingPunct="1">
              <a:lnSpc>
                <a:spcPct val="100000"/>
              </a:lnSpc>
              <a:spcBef>
                <a:spcPct val="0"/>
              </a:spcBef>
              <a:spcAft>
                <a:spcPct val="0"/>
              </a:spcAft>
              <a:buClrTx/>
              <a:buSzTx/>
              <a:buFontTx/>
              <a:buNone/>
              <a:tabLst/>
              <a:defRPr/>
            </a:pPr>
            <a:r>
              <a:rPr lang="en-us" sz="1000" b="1" i="0" u="none" strike="noStrike" kern="1200" cap="none" spc="0" normalizeH="0" noProof="0">
                <a:ln>
                  <a:noFill/>
                </a:ln>
                <a:solidFill>
                  <a:srgbClr val="5EC5EE"/>
                </a:solidFill>
                <a:effectLst/>
                <a:uLnTx/>
                <a:uFillTx/>
                <a:latin typeface="Arial" pitchFamily="34" charset="0"/>
              </a:rPr>
              <a:t>(95% CI 14.8–NE)</a:t>
            </a:r>
          </a:p>
        </p:txBody>
      </p:sp>
      <p:graphicFrame>
        <p:nvGraphicFramePr>
          <p:cNvPr id="85" name="Tabelle 84">
            <a:extLst>
              <a:ext uri="{FF2B5EF4-FFF2-40B4-BE49-F238E27FC236}">
                <a16:creationId xmlns:a16="http://schemas.microsoft.com/office/drawing/2014/main" id="{2F3C28FF-9D04-411A-DDC5-0636E0124A68}"/>
              </a:ext>
            </a:extLst>
          </p:cNvPr>
          <p:cNvGraphicFramePr>
            <a:graphicFrameLocks noGrp="1"/>
          </p:cNvGraphicFramePr>
          <p:nvPr/>
        </p:nvGraphicFramePr>
        <p:xfrm>
          <a:off x="3407618" y="3995017"/>
          <a:ext cx="4104000" cy="88392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3298170741"/>
                    </a:ext>
                  </a:extLst>
                </a:gridCol>
                <a:gridCol w="1404000">
                  <a:extLst>
                    <a:ext uri="{9D8B030D-6E8A-4147-A177-3AD203B41FA5}">
                      <a16:colId xmlns:a16="http://schemas.microsoft.com/office/drawing/2014/main" val="3173644488"/>
                    </a:ext>
                  </a:extLst>
                </a:gridCol>
                <a:gridCol w="1404000">
                  <a:extLst>
                    <a:ext uri="{9D8B030D-6E8A-4147-A177-3AD203B41FA5}">
                      <a16:colId xmlns:a16="http://schemas.microsoft.com/office/drawing/2014/main" val="4240823084"/>
                    </a:ext>
                  </a:extLst>
                </a:gridCol>
              </a:tblGrid>
              <a:tr h="180000">
                <a:tc>
                  <a:txBody>
                    <a:bodyPr/>
                    <a:lstStyle/>
                    <a:p>
                      <a:pPr rtl="0"/>
                      <a:endParaRPr lang="de-DE" sz="1000" dirty="0">
                        <a:solidFill>
                          <a:schemeClr val="tx1"/>
                        </a:solidFill>
                      </a:endParaRPr>
                    </a:p>
                  </a:txBody>
                  <a:tcPr marL="45720" marR="4572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tc gridSpan="2">
                  <a:txBody>
                    <a:bodyPr/>
                    <a:lstStyle/>
                    <a:p>
                      <a:pPr algn="ctr" rtl="0"/>
                      <a:r>
                        <a:rPr lang="en-us" sz="1000" b="1">
                          <a:solidFill>
                            <a:schemeClr val="tx1"/>
                          </a:solidFill>
                          <a:effectLst/>
                        </a:rPr>
                        <a:t>PSA response subgroup (PSA ng/ml)</a:t>
                      </a:r>
                    </a:p>
                  </a:txBody>
                  <a:tcPr marL="45720" marR="4572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pPr rtl="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936885055"/>
                  </a:ext>
                </a:extLst>
              </a:tr>
              <a:tr h="216000">
                <a:tc>
                  <a:txBody>
                    <a:bodyPr/>
                    <a:lstStyle/>
                    <a:p>
                      <a:pPr rtl="0"/>
                      <a:endParaRPr lang="de-DE" sz="1000" b="1" dirty="0">
                        <a:solidFill>
                          <a:schemeClr val="tx1"/>
                        </a:solidFill>
                        <a:effectLst/>
                      </a:endParaRPr>
                    </a:p>
                  </a:txBody>
                  <a:tcPr marL="45720" marR="45720" anchor="ctr">
                    <a:lnL w="1270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solidFill>
                      <a:schemeClr val="bg1"/>
                    </a:solidFill>
                  </a:tcPr>
                </a:tc>
                <a:tc>
                  <a:txBody>
                    <a:bodyPr/>
                    <a:lstStyle/>
                    <a:p>
                      <a:pPr algn="ctr" rtl="0"/>
                      <a:r>
                        <a:rPr lang="en-us" sz="1000" b="1">
                          <a:solidFill>
                            <a:schemeClr val="tx1"/>
                          </a:solidFill>
                          <a:effectLst/>
                        </a:rPr>
                        <a:t>&lt; 0.02 vs. ≥ 0.2</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r>
                        <a:rPr lang="en-us" sz="1000" b="1">
                          <a:solidFill>
                            <a:schemeClr val="tx1"/>
                          </a:solidFill>
                          <a:effectLst/>
                        </a:rPr>
                        <a:t>0.02 – &lt; 0.2 vs. ≥ 0.2 </a:t>
                      </a:r>
                    </a:p>
                  </a:txBody>
                  <a:tcPr marL="45720" marR="45720" anchor="ctr">
                    <a:lnL w="190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88913107"/>
                  </a:ext>
                </a:extLst>
              </a:tr>
              <a:tr h="360000">
                <a:tc>
                  <a:txBody>
                    <a:bodyPr/>
                    <a:lstStyle/>
                    <a:p>
                      <a:pPr rtl="0"/>
                      <a:r>
                        <a:rPr lang="en-us" sz="1000">
                          <a:solidFill>
                            <a:schemeClr val="tx1"/>
                          </a:solidFill>
                        </a:rPr>
                        <a:t>Non-stratified HR (95% CI)</a:t>
                      </a:r>
                    </a:p>
                  </a:txBody>
                  <a:tcPr marL="45720" marR="45720" anchor="ctr">
                    <a:lnL w="1270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r>
                        <a:rPr lang="en-us" sz="1000" b="0">
                          <a:solidFill>
                            <a:schemeClr val="tx1"/>
                          </a:solidFill>
                        </a:rPr>
                        <a:t>0.26</a:t>
                      </a:r>
                    </a:p>
                    <a:p>
                      <a:pPr algn="ctr" rtl="0"/>
                      <a:r>
                        <a:rPr lang="en-us" sz="1000" b="0">
                          <a:solidFill>
                            <a:schemeClr val="tx1"/>
                          </a:solidFill>
                        </a:rPr>
                        <a:t>(0.17–0.41)</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a:r>
                        <a:rPr lang="en-us" sz="1000" b="0">
                          <a:solidFill>
                            <a:schemeClr val="tx1"/>
                          </a:solidFill>
                        </a:rPr>
                        <a:t>0.52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rPr>
                        <a:t>(0.33–0.81)</a:t>
                      </a:r>
                    </a:p>
                  </a:txBody>
                  <a:tcPr marL="45720" marR="45720" anchor="ctr">
                    <a:lnL w="190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503532745"/>
                  </a:ext>
                </a:extLst>
              </a:tr>
            </a:tbl>
          </a:graphicData>
        </a:graphic>
      </p:graphicFrame>
      <p:sp>
        <p:nvSpPr>
          <p:cNvPr id="10" name="Fußzeilenplatzhalter 4">
            <a:extLst>
              <a:ext uri="{FF2B5EF4-FFF2-40B4-BE49-F238E27FC236}">
                <a16:creationId xmlns:a16="http://schemas.microsoft.com/office/drawing/2014/main" id="{A6616BBF-679A-AB60-8684-7335BDBC5C88}"/>
              </a:ext>
            </a:extLst>
          </p:cNvPr>
          <p:cNvSpPr txBox="1">
            <a:spLocks/>
          </p:cNvSpPr>
          <p:nvPr/>
        </p:nvSpPr>
        <p:spPr>
          <a:xfrm>
            <a:off x="245807" y="6133131"/>
            <a:ext cx="11460058" cy="664058"/>
          </a:xfrm>
          <a:prstGeom prst="rect">
            <a:avLst/>
          </a:prstGeom>
        </p:spPr>
        <p:txBody>
          <a:bodyPr vert="horz" lIns="91440" tIns="45720" rIns="91440" bIns="45720" rtlCol="0" anchor="b"/>
          <a:lstStyle>
            <a:defPPr>
              <a:defRPr lang="de-DE"/>
            </a:defPPr>
            <a:lvl1pPr marL="0" algn="l" defTabSz="914400" rtl="0" eaLnBrk="1" latinLnBrk="0" hangingPunct="1">
              <a:defRPr sz="800" kern="1200">
                <a:solidFill>
                  <a:srgbClr val="959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rtl="0">
              <a:defRPr/>
            </a:pPr>
            <a:r>
              <a:rPr lang="en-us" dirty="0"/>
              <a:t>* at any time. ** vs. Patients with PSA ≥ 0.2 mg/ml.</a:t>
            </a:r>
          </a:p>
          <a:p>
            <a:pPr lvl="0" rtl="0">
              <a:defRPr/>
            </a:pPr>
            <a:r>
              <a:rPr lang="en-us" dirty="0"/>
              <a:t>CI, confidence interval; HR, hazard ratio; NE, not estimable; PSA, prostate-specific antigen.</a:t>
            </a:r>
          </a:p>
          <a:p>
            <a:pPr lvl="0" rtl="0">
              <a:defRPr/>
            </a:pPr>
            <a:endParaRPr lang="en-US" dirty="0"/>
          </a:p>
          <a:p>
            <a:pPr>
              <a:defRPr/>
            </a:pPr>
            <a:r>
              <a:rPr lang="en-us" dirty="0"/>
              <a:t>Morgans et al., ASCO 2025, Abstract 5004.</a:t>
            </a:r>
            <a:endParaRPr lang="en-US" dirty="0"/>
          </a:p>
        </p:txBody>
      </p:sp>
      <p:sp>
        <p:nvSpPr>
          <p:cNvPr id="11" name="Textplatzhalter 6">
            <a:extLst>
              <a:ext uri="{FF2B5EF4-FFF2-40B4-BE49-F238E27FC236}">
                <a16:creationId xmlns:a16="http://schemas.microsoft.com/office/drawing/2014/main" id="{542C74B4-1666-0B5C-434C-E720419E84F5}"/>
              </a:ext>
            </a:extLst>
          </p:cNvPr>
          <p:cNvSpPr txBox="1">
            <a:spLocks/>
          </p:cNvSpPr>
          <p:nvPr/>
        </p:nvSpPr>
        <p:spPr>
          <a:xfrm>
            <a:off x="332907" y="1233702"/>
            <a:ext cx="9737457" cy="715613"/>
          </a:xfrm>
          <a:prstGeom prst="rect">
            <a:avLst/>
          </a:prstGeom>
        </p:spPr>
        <p:txBody>
          <a:bodyPr rtlCol="0"/>
          <a:lstStyle>
            <a:lvl1pPr marL="0" indent="0" algn="l" defTabSz="914400" rtl="0" eaLnBrk="1" latinLnBrk="0" hangingPunct="1">
              <a:spcBef>
                <a:spcPts val="1200"/>
              </a:spcBef>
              <a:spcAft>
                <a:spcPts val="600"/>
              </a:spcAft>
              <a:buFontTx/>
              <a:buBlip>
                <a:blip r:embed="rId4"/>
              </a:buBlip>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9pPr>
          </a:lstStyle>
          <a:p>
            <a:pPr marL="285750" indent="-285750"/>
            <a:r>
              <a:rPr lang="de-DE" dirty="0"/>
              <a:t>Patients who achieved PSA &lt; 0,02 ng/ml or &lt; 0,2 ng/ml* </a:t>
            </a:r>
            <a:r>
              <a:rPr lang="en-US" dirty="0"/>
              <a:t>had a longer time** to pain progression</a:t>
            </a:r>
            <a:endParaRPr lang="de-DE" dirty="0"/>
          </a:p>
        </p:txBody>
      </p:sp>
    </p:spTree>
    <p:extLst>
      <p:ext uri="{BB962C8B-B14F-4D97-AF65-F5344CB8AC3E}">
        <p14:creationId xmlns:p14="http://schemas.microsoft.com/office/powerpoint/2010/main" val="2556914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0AA36-ABB4-232A-4168-A46D752D35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C27A46-185E-2AA2-E051-CDB1C5E14077}"/>
              </a:ext>
            </a:extLst>
          </p:cNvPr>
          <p:cNvSpPr>
            <a:spLocks noGrp="1"/>
          </p:cNvSpPr>
          <p:nvPr>
            <p:ph type="title"/>
          </p:nvPr>
        </p:nvSpPr>
        <p:spPr/>
        <p:txBody>
          <a:bodyPr anchor="ctr"/>
          <a:lstStyle/>
          <a:p>
            <a:r>
              <a:rPr lang="de-DE" dirty="0"/>
              <a:t>ARANOTE: </a:t>
            </a:r>
            <a:r>
              <a:rPr lang="en-US" dirty="0"/>
              <a:t>Time to deterioration of the FACT-P total score*</a:t>
            </a:r>
            <a:endParaRPr lang="de-DE" dirty="0"/>
          </a:p>
        </p:txBody>
      </p:sp>
      <p:sp>
        <p:nvSpPr>
          <p:cNvPr id="6" name="Freihandform: Form 5">
            <a:extLst>
              <a:ext uri="{FF2B5EF4-FFF2-40B4-BE49-F238E27FC236}">
                <a16:creationId xmlns:a16="http://schemas.microsoft.com/office/drawing/2014/main" id="{962E5186-E53F-7DF0-83CC-191E08A035CF}"/>
              </a:ext>
            </a:extLst>
          </p:cNvPr>
          <p:cNvSpPr/>
          <p:nvPr/>
        </p:nvSpPr>
        <p:spPr bwMode="gray">
          <a:xfrm>
            <a:off x="10069236" y="1173572"/>
            <a:ext cx="2122764" cy="452663"/>
          </a:xfrm>
          <a:custGeom>
            <a:avLst/>
            <a:gdLst>
              <a:gd name="connsiteX0" fmla="*/ 182576 w 2243629"/>
              <a:gd name="connsiteY0" fmla="*/ 0 h 396000"/>
              <a:gd name="connsiteX1" fmla="*/ 2243629 w 2243629"/>
              <a:gd name="connsiteY1" fmla="*/ 0 h 396000"/>
              <a:gd name="connsiteX2" fmla="*/ 2243629 w 2243629"/>
              <a:gd name="connsiteY2" fmla="*/ 396000 h 396000"/>
              <a:gd name="connsiteX3" fmla="*/ 0 w 2243629"/>
              <a:gd name="connsiteY3" fmla="*/ 396000 h 396000"/>
              <a:gd name="connsiteX4" fmla="*/ 182576 w 224362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629" h="396000">
                <a:moveTo>
                  <a:pt x="182576" y="0"/>
                </a:moveTo>
                <a:lnTo>
                  <a:pt x="2243629" y="0"/>
                </a:lnTo>
                <a:lnTo>
                  <a:pt x="2243629" y="396000"/>
                </a:lnTo>
                <a:lnTo>
                  <a:pt x="0" y="396000"/>
                </a:lnTo>
                <a:lnTo>
                  <a:pt x="18257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Prespecified exploratory endpoint</a:t>
            </a:r>
          </a:p>
        </p:txBody>
      </p:sp>
      <p:sp>
        <p:nvSpPr>
          <p:cNvPr id="7" name="Textplatzhalter 6">
            <a:extLst>
              <a:ext uri="{FF2B5EF4-FFF2-40B4-BE49-F238E27FC236}">
                <a16:creationId xmlns:a16="http://schemas.microsoft.com/office/drawing/2014/main" id="{3F7393B6-FBEB-3A3C-305A-310DC1F51F0E}"/>
              </a:ext>
            </a:extLst>
          </p:cNvPr>
          <p:cNvSpPr txBox="1">
            <a:spLocks/>
          </p:cNvSpPr>
          <p:nvPr/>
        </p:nvSpPr>
        <p:spPr>
          <a:xfrm>
            <a:off x="261443" y="1229458"/>
            <a:ext cx="9823432" cy="715613"/>
          </a:xfrm>
          <a:prstGeom prst="rect">
            <a:avLst/>
          </a:prstGeom>
        </p:spPr>
        <p:txBody>
          <a:bodyPr/>
          <a:lstStyle>
            <a:lvl1pPr marL="0" indent="0" algn="l" defTabSz="914400" rtl="0" eaLnBrk="1" latinLnBrk="0" hangingPunct="1">
              <a:spcBef>
                <a:spcPts val="1200"/>
              </a:spcBef>
              <a:spcAft>
                <a:spcPts val="600"/>
              </a:spcAft>
              <a:buFontTx/>
              <a:buBlip>
                <a:blip r:embed="rId2"/>
              </a:buBlip>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9pPr>
          </a:lstStyle>
          <a:p>
            <a:pPr marL="285750" lvl="0" indent="-285750">
              <a:defRPr/>
            </a:pPr>
            <a:r>
              <a:rPr lang="en-US" dirty="0" err="1">
                <a:solidFill>
                  <a:srgbClr val="10384F"/>
                </a:solidFill>
              </a:rPr>
              <a:t>Darolutamide</a:t>
            </a:r>
            <a:r>
              <a:rPr lang="en-US" dirty="0">
                <a:solidFill>
                  <a:srgbClr val="10384F"/>
                </a:solidFill>
              </a:rPr>
              <a:t> prolonged the median time to worsening of the FACT-P total score by 5.1 months vs. ADT</a:t>
            </a:r>
            <a:endParaRPr kumimoji="0" lang="de-DE" sz="1800" b="0" i="0" u="none" strike="noStrike" kern="1200" cap="none" spc="0" normalizeH="0" baseline="0" noProof="0" dirty="0">
              <a:ln>
                <a:noFill/>
              </a:ln>
              <a:solidFill>
                <a:srgbClr val="10384F"/>
              </a:solidFill>
              <a:effectLst/>
              <a:uLnTx/>
              <a:uFillTx/>
              <a:latin typeface="Arial"/>
              <a:cs typeface="Arial"/>
            </a:endParaRPr>
          </a:p>
        </p:txBody>
      </p:sp>
      <p:grpSp>
        <p:nvGrpSpPr>
          <p:cNvPr id="94" name="Gruppieren 93">
            <a:extLst>
              <a:ext uri="{FF2B5EF4-FFF2-40B4-BE49-F238E27FC236}">
                <a16:creationId xmlns:a16="http://schemas.microsoft.com/office/drawing/2014/main" id="{8F075119-AC81-512A-6FB8-D9459696688A}"/>
              </a:ext>
            </a:extLst>
          </p:cNvPr>
          <p:cNvGrpSpPr/>
          <p:nvPr/>
        </p:nvGrpSpPr>
        <p:grpSpPr>
          <a:xfrm>
            <a:off x="2332132" y="5337255"/>
            <a:ext cx="5981832" cy="644212"/>
            <a:chOff x="2332132" y="5506941"/>
            <a:chExt cx="5981832" cy="644212"/>
          </a:xfrm>
        </p:grpSpPr>
        <p:sp>
          <p:nvSpPr>
            <p:cNvPr id="65" name="Line 30">
              <a:extLst>
                <a:ext uri="{FF2B5EF4-FFF2-40B4-BE49-F238E27FC236}">
                  <a16:creationId xmlns:a16="http://schemas.microsoft.com/office/drawing/2014/main" id="{B309B19A-0145-CF2F-E8E2-92228D99F8E8}"/>
                </a:ext>
              </a:extLst>
            </p:cNvPr>
            <p:cNvSpPr>
              <a:spLocks noChangeShapeType="1"/>
            </p:cNvSpPr>
            <p:nvPr/>
          </p:nvSpPr>
          <p:spPr bwMode="auto">
            <a:xfrm>
              <a:off x="3202385" y="5704307"/>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66" name="Line 31">
              <a:extLst>
                <a:ext uri="{FF2B5EF4-FFF2-40B4-BE49-F238E27FC236}">
                  <a16:creationId xmlns:a16="http://schemas.microsoft.com/office/drawing/2014/main" id="{5882BEFB-1F2E-7C67-88B9-BD204309F112}"/>
                </a:ext>
              </a:extLst>
            </p:cNvPr>
            <p:cNvSpPr>
              <a:spLocks noChangeShapeType="1"/>
            </p:cNvSpPr>
            <p:nvPr/>
          </p:nvSpPr>
          <p:spPr bwMode="auto">
            <a:xfrm>
              <a:off x="3202385" y="6151153"/>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67" name="TextBox 62">
              <a:extLst>
                <a:ext uri="{FF2B5EF4-FFF2-40B4-BE49-F238E27FC236}">
                  <a16:creationId xmlns:a16="http://schemas.microsoft.com/office/drawing/2014/main" id="{2963DA19-4701-8B35-A830-8616786DBA9E}"/>
                </a:ext>
              </a:extLst>
            </p:cNvPr>
            <p:cNvSpPr txBox="1"/>
            <p:nvPr/>
          </p:nvSpPr>
          <p:spPr>
            <a:xfrm>
              <a:off x="3190260"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446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223</a:t>
              </a:r>
            </a:p>
          </p:txBody>
        </p:sp>
        <p:sp>
          <p:nvSpPr>
            <p:cNvPr id="68" name="TextBox 63">
              <a:extLst>
                <a:ext uri="{FF2B5EF4-FFF2-40B4-BE49-F238E27FC236}">
                  <a16:creationId xmlns:a16="http://schemas.microsoft.com/office/drawing/2014/main" id="{1D7C070C-EAF1-3D16-B517-E3DE8AF3533C}"/>
                </a:ext>
              </a:extLst>
            </p:cNvPr>
            <p:cNvSpPr txBox="1"/>
            <p:nvPr/>
          </p:nvSpPr>
          <p:spPr>
            <a:xfrm>
              <a:off x="3530949"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349</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161</a:t>
              </a:r>
            </a:p>
          </p:txBody>
        </p:sp>
        <p:sp>
          <p:nvSpPr>
            <p:cNvPr id="69" name="TextBox 64">
              <a:extLst>
                <a:ext uri="{FF2B5EF4-FFF2-40B4-BE49-F238E27FC236}">
                  <a16:creationId xmlns:a16="http://schemas.microsoft.com/office/drawing/2014/main" id="{67E30053-F276-7A97-6D89-DBDC5620B696}"/>
                </a:ext>
              </a:extLst>
            </p:cNvPr>
            <p:cNvSpPr txBox="1"/>
            <p:nvPr/>
          </p:nvSpPr>
          <p:spPr>
            <a:xfrm>
              <a:off x="4259593" y="5793213"/>
              <a:ext cx="397597"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250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107</a:t>
              </a:r>
            </a:p>
          </p:txBody>
        </p:sp>
        <p:sp>
          <p:nvSpPr>
            <p:cNvPr id="70" name="TextBox 65">
              <a:extLst>
                <a:ext uri="{FF2B5EF4-FFF2-40B4-BE49-F238E27FC236}">
                  <a16:creationId xmlns:a16="http://schemas.microsoft.com/office/drawing/2014/main" id="{8D013663-379C-BDA8-107B-1117AEE2D5D1}"/>
                </a:ext>
              </a:extLst>
            </p:cNvPr>
            <p:cNvSpPr txBox="1"/>
            <p:nvPr/>
          </p:nvSpPr>
          <p:spPr>
            <a:xfrm>
              <a:off x="4635527"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207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86</a:t>
              </a:r>
            </a:p>
          </p:txBody>
        </p:sp>
        <p:sp>
          <p:nvSpPr>
            <p:cNvPr id="71" name="TextBox 68">
              <a:extLst>
                <a:ext uri="{FF2B5EF4-FFF2-40B4-BE49-F238E27FC236}">
                  <a16:creationId xmlns:a16="http://schemas.microsoft.com/office/drawing/2014/main" id="{437512A2-DB0D-5605-E8B2-5756BE04A0FF}"/>
                </a:ext>
              </a:extLst>
            </p:cNvPr>
            <p:cNvSpPr txBox="1"/>
            <p:nvPr/>
          </p:nvSpPr>
          <p:spPr>
            <a:xfrm>
              <a:off x="5005814"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189</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70</a:t>
              </a:r>
            </a:p>
          </p:txBody>
        </p:sp>
        <p:sp>
          <p:nvSpPr>
            <p:cNvPr id="72" name="TextBox 70">
              <a:extLst>
                <a:ext uri="{FF2B5EF4-FFF2-40B4-BE49-F238E27FC236}">
                  <a16:creationId xmlns:a16="http://schemas.microsoft.com/office/drawing/2014/main" id="{C9D295DA-99EA-2B28-FB53-AA103BDEF729}"/>
                </a:ext>
              </a:extLst>
            </p:cNvPr>
            <p:cNvSpPr txBox="1"/>
            <p:nvPr/>
          </p:nvSpPr>
          <p:spPr>
            <a:xfrm>
              <a:off x="5377532"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166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59</a:t>
              </a:r>
            </a:p>
          </p:txBody>
        </p:sp>
        <p:sp>
          <p:nvSpPr>
            <p:cNvPr id="73" name="TextBox 72">
              <a:extLst>
                <a:ext uri="{FF2B5EF4-FFF2-40B4-BE49-F238E27FC236}">
                  <a16:creationId xmlns:a16="http://schemas.microsoft.com/office/drawing/2014/main" id="{D4E6F71E-09E7-47D3-61FE-B90F8B3EA622}"/>
                </a:ext>
              </a:extLst>
            </p:cNvPr>
            <p:cNvSpPr txBox="1"/>
            <p:nvPr/>
          </p:nvSpPr>
          <p:spPr>
            <a:xfrm>
              <a:off x="5725657"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147</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52</a:t>
              </a:r>
            </a:p>
          </p:txBody>
        </p:sp>
        <p:sp>
          <p:nvSpPr>
            <p:cNvPr id="74" name="TextBox 74">
              <a:extLst>
                <a:ext uri="{FF2B5EF4-FFF2-40B4-BE49-F238E27FC236}">
                  <a16:creationId xmlns:a16="http://schemas.microsoft.com/office/drawing/2014/main" id="{C92EDBD2-96D2-A7CB-1E13-C5D0F591B043}"/>
                </a:ext>
              </a:extLst>
            </p:cNvPr>
            <p:cNvSpPr txBox="1"/>
            <p:nvPr/>
          </p:nvSpPr>
          <p:spPr>
            <a:xfrm>
              <a:off x="6086723" y="5793213"/>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104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34</a:t>
              </a:r>
            </a:p>
          </p:txBody>
        </p:sp>
        <p:sp>
          <p:nvSpPr>
            <p:cNvPr id="75" name="TextBox 75">
              <a:extLst>
                <a:ext uri="{FF2B5EF4-FFF2-40B4-BE49-F238E27FC236}">
                  <a16:creationId xmlns:a16="http://schemas.microsoft.com/office/drawing/2014/main" id="{0BAB1219-60F1-09FA-5296-C369BCDC57C2}"/>
                </a:ext>
              </a:extLst>
            </p:cNvPr>
            <p:cNvSpPr txBox="1"/>
            <p:nvPr/>
          </p:nvSpPr>
          <p:spPr>
            <a:xfrm>
              <a:off x="2332132" y="5793213"/>
              <a:ext cx="737089" cy="337836"/>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Darolutamide</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Placebo</a:t>
              </a:r>
            </a:p>
          </p:txBody>
        </p:sp>
        <p:sp>
          <p:nvSpPr>
            <p:cNvPr id="76" name="TextBox 62">
              <a:extLst>
                <a:ext uri="{FF2B5EF4-FFF2-40B4-BE49-F238E27FC236}">
                  <a16:creationId xmlns:a16="http://schemas.microsoft.com/office/drawing/2014/main" id="{D77EC09B-8E90-8595-2EEC-303948CBCCA0}"/>
                </a:ext>
              </a:extLst>
            </p:cNvPr>
            <p:cNvSpPr txBox="1"/>
            <p:nvPr/>
          </p:nvSpPr>
          <p:spPr>
            <a:xfrm>
              <a:off x="6460252"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62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18</a:t>
              </a:r>
            </a:p>
          </p:txBody>
        </p:sp>
        <p:sp>
          <p:nvSpPr>
            <p:cNvPr id="77" name="TextBox 62">
              <a:extLst>
                <a:ext uri="{FF2B5EF4-FFF2-40B4-BE49-F238E27FC236}">
                  <a16:creationId xmlns:a16="http://schemas.microsoft.com/office/drawing/2014/main" id="{BD170A3C-A794-86F8-AABC-66541D69466C}"/>
                </a:ext>
              </a:extLst>
            </p:cNvPr>
            <p:cNvSpPr txBox="1"/>
            <p:nvPr/>
          </p:nvSpPr>
          <p:spPr>
            <a:xfrm>
              <a:off x="6819336"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26</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5</a:t>
              </a:r>
            </a:p>
          </p:txBody>
        </p:sp>
        <p:sp>
          <p:nvSpPr>
            <p:cNvPr id="78" name="TextBox 62">
              <a:extLst>
                <a:ext uri="{FF2B5EF4-FFF2-40B4-BE49-F238E27FC236}">
                  <a16:creationId xmlns:a16="http://schemas.microsoft.com/office/drawing/2014/main" id="{C38B4FB3-304B-69EA-0590-97A053029155}"/>
                </a:ext>
              </a:extLst>
            </p:cNvPr>
            <p:cNvSpPr txBox="1"/>
            <p:nvPr/>
          </p:nvSpPr>
          <p:spPr>
            <a:xfrm>
              <a:off x="7175759"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8</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0</a:t>
              </a:r>
            </a:p>
          </p:txBody>
        </p:sp>
        <p:sp>
          <p:nvSpPr>
            <p:cNvPr id="79" name="TextBox 62">
              <a:extLst>
                <a:ext uri="{FF2B5EF4-FFF2-40B4-BE49-F238E27FC236}">
                  <a16:creationId xmlns:a16="http://schemas.microsoft.com/office/drawing/2014/main" id="{86BDE7F8-65F6-6EED-FBC5-B0F7C38EB693}"/>
                </a:ext>
              </a:extLst>
            </p:cNvPr>
            <p:cNvSpPr txBox="1"/>
            <p:nvPr/>
          </p:nvSpPr>
          <p:spPr>
            <a:xfrm>
              <a:off x="7545379"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0</a:t>
              </a:r>
            </a:p>
          </p:txBody>
        </p:sp>
        <p:sp>
          <p:nvSpPr>
            <p:cNvPr id="80" name="TextBox 62">
              <a:extLst>
                <a:ext uri="{FF2B5EF4-FFF2-40B4-BE49-F238E27FC236}">
                  <a16:creationId xmlns:a16="http://schemas.microsoft.com/office/drawing/2014/main" id="{9D2B41E6-8F9E-0962-C51F-E8EB339D7FD4}"/>
                </a:ext>
              </a:extLst>
            </p:cNvPr>
            <p:cNvSpPr txBox="1"/>
            <p:nvPr/>
          </p:nvSpPr>
          <p:spPr>
            <a:xfrm>
              <a:off x="7914744" y="5793213"/>
              <a:ext cx="399220" cy="357940"/>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0</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0</a:t>
              </a:r>
            </a:p>
          </p:txBody>
        </p:sp>
        <p:sp>
          <p:nvSpPr>
            <p:cNvPr id="81" name="TextBox 63">
              <a:extLst>
                <a:ext uri="{FF2B5EF4-FFF2-40B4-BE49-F238E27FC236}">
                  <a16:creationId xmlns:a16="http://schemas.microsoft.com/office/drawing/2014/main" id="{FC21716C-FBC8-61CD-7336-529D74ADB735}"/>
                </a:ext>
              </a:extLst>
            </p:cNvPr>
            <p:cNvSpPr txBox="1"/>
            <p:nvPr/>
          </p:nvSpPr>
          <p:spPr>
            <a:xfrm>
              <a:off x="3896919" y="5796486"/>
              <a:ext cx="399220" cy="144461"/>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294</a:t>
              </a:r>
            </a:p>
            <a:p>
              <a:pPr marL="0" marR="0" lvl="0" indent="0" algn="ct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7787B"/>
                  </a:solidFill>
                  <a:effectLst/>
                  <a:uLnTx/>
                  <a:uFillTx/>
                  <a:latin typeface="Arial"/>
                  <a:cs typeface="Arial"/>
                </a:rPr>
                <a:t>132</a:t>
              </a:r>
            </a:p>
          </p:txBody>
        </p:sp>
        <p:sp>
          <p:nvSpPr>
            <p:cNvPr id="83" name="TextBox 58">
              <a:extLst>
                <a:ext uri="{FF2B5EF4-FFF2-40B4-BE49-F238E27FC236}">
                  <a16:creationId xmlns:a16="http://schemas.microsoft.com/office/drawing/2014/main" id="{64097DD7-5854-7732-9113-9715CFBD81F3}"/>
                </a:ext>
              </a:extLst>
            </p:cNvPr>
            <p:cNvSpPr txBox="1"/>
            <p:nvPr/>
          </p:nvSpPr>
          <p:spPr>
            <a:xfrm>
              <a:off x="2336770" y="5506941"/>
              <a:ext cx="1841133" cy="172581"/>
            </a:xfrm>
            <a:prstGeom prst="rect">
              <a:avLst/>
            </a:prstGeom>
            <a:noFill/>
          </p:spPr>
          <p:txBody>
            <a:bodyPr wrap="non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0384F"/>
                  </a:solidFill>
                  <a:effectLst/>
                  <a:uLnTx/>
                  <a:uFillTx/>
                  <a:latin typeface="Arial"/>
                  <a:cs typeface="Arial"/>
                </a:rPr>
                <a:t>Number of patients at risk</a:t>
              </a:r>
              <a:endParaRPr kumimoji="0" lang="de-DE" sz="1000" b="1" i="0" u="none" strike="noStrike" kern="1200" cap="none" spc="0" normalizeH="0" baseline="0" noProof="0" dirty="0">
                <a:ln>
                  <a:noFill/>
                </a:ln>
                <a:solidFill>
                  <a:srgbClr val="10384F"/>
                </a:solidFill>
                <a:effectLst/>
                <a:uLnTx/>
                <a:uFillTx/>
                <a:latin typeface="Arial"/>
                <a:cs typeface="Arial"/>
              </a:endParaRPr>
            </a:p>
          </p:txBody>
        </p:sp>
      </p:grpSp>
      <p:grpSp>
        <p:nvGrpSpPr>
          <p:cNvPr id="93" name="Gruppieren 92">
            <a:extLst>
              <a:ext uri="{FF2B5EF4-FFF2-40B4-BE49-F238E27FC236}">
                <a16:creationId xmlns:a16="http://schemas.microsoft.com/office/drawing/2014/main" id="{EA105C52-D0F4-6CD7-DCF6-BA8376626A2E}"/>
              </a:ext>
            </a:extLst>
          </p:cNvPr>
          <p:cNvGrpSpPr/>
          <p:nvPr/>
        </p:nvGrpSpPr>
        <p:grpSpPr>
          <a:xfrm>
            <a:off x="2631692" y="1843389"/>
            <a:ext cx="7247792" cy="3542647"/>
            <a:chOff x="2631692" y="2013075"/>
            <a:chExt cx="7247792" cy="3542647"/>
          </a:xfrm>
        </p:grpSpPr>
        <p:pic>
          <p:nvPicPr>
            <p:cNvPr id="85" name="Grafik 84" descr="Ein Bild, das Screenshot, Text, Diagramm, Reihe enthält.&#10;&#10;KI-generierte Inhalte können fehlerhaft sein.">
              <a:extLst>
                <a:ext uri="{FF2B5EF4-FFF2-40B4-BE49-F238E27FC236}">
                  <a16:creationId xmlns:a16="http://schemas.microsoft.com/office/drawing/2014/main" id="{71604537-03F1-3387-DD16-582DD8A5059A}"/>
                </a:ext>
              </a:extLst>
            </p:cNvPr>
            <p:cNvPicPr>
              <a:picLocks noChangeAspect="1"/>
            </p:cNvPicPr>
            <p:nvPr/>
          </p:nvPicPr>
          <p:blipFill>
            <a:blip r:embed="rId6">
              <a:extLst>
                <a:ext uri="{28A0092B-C50C-407E-A947-70E740481C1C}">
                  <a14:useLocalDpi xmlns:a14="http://schemas.microsoft.com/office/drawing/2010/main" val="0"/>
                </a:ext>
              </a:extLst>
            </a:blip>
            <a:srcRect l="17539" r="17844" b="28348"/>
            <a:stretch/>
          </p:blipFill>
          <p:spPr>
            <a:xfrm>
              <a:off x="3325821" y="2097846"/>
              <a:ext cx="5366080" cy="2997459"/>
            </a:xfrm>
            <a:prstGeom prst="rect">
              <a:avLst/>
            </a:prstGeom>
          </p:spPr>
        </p:pic>
        <p:sp>
          <p:nvSpPr>
            <p:cNvPr id="35" name="TextBox 57">
              <a:extLst>
                <a:ext uri="{FF2B5EF4-FFF2-40B4-BE49-F238E27FC236}">
                  <a16:creationId xmlns:a16="http://schemas.microsoft.com/office/drawing/2014/main" id="{B9880ADE-8ECB-DA2C-67F4-4433A8CC9729}"/>
                </a:ext>
              </a:extLst>
            </p:cNvPr>
            <p:cNvSpPr txBox="1"/>
            <p:nvPr/>
          </p:nvSpPr>
          <p:spPr>
            <a:xfrm rot="16200000">
              <a:off x="1518511" y="3465041"/>
              <a:ext cx="2534140" cy="307777"/>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77787B"/>
                  </a:solidFill>
                  <a:effectLst/>
                  <a:uLnTx/>
                  <a:uFillTx/>
                  <a:latin typeface="Arial"/>
                  <a:cs typeface="Arial"/>
                </a:rPr>
                <a:t>no deterioration of the FACT-P total score, probability</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36" name="TextBox 89">
              <a:extLst>
                <a:ext uri="{FF2B5EF4-FFF2-40B4-BE49-F238E27FC236}">
                  <a16:creationId xmlns:a16="http://schemas.microsoft.com/office/drawing/2014/main" id="{D10905A8-FB9D-5172-1A50-CA73062F15AF}"/>
                </a:ext>
              </a:extLst>
            </p:cNvPr>
            <p:cNvSpPr txBox="1"/>
            <p:nvPr/>
          </p:nvSpPr>
          <p:spPr>
            <a:xfrm>
              <a:off x="3748226" y="5411262"/>
              <a:ext cx="4263224" cy="144460"/>
            </a:xfrm>
            <a:prstGeom prst="rect">
              <a:avLst/>
            </a:prstGeom>
            <a:noFill/>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months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62" name="TextBox 180">
              <a:extLst>
                <a:ext uri="{FF2B5EF4-FFF2-40B4-BE49-F238E27FC236}">
                  <a16:creationId xmlns:a16="http://schemas.microsoft.com/office/drawing/2014/main" id="{737B4228-6305-2829-F0AF-5008D7771B60}"/>
                </a:ext>
              </a:extLst>
            </p:cNvPr>
            <p:cNvSpPr txBox="1">
              <a:spLocks noChangeArrowheads="1"/>
            </p:cNvSpPr>
            <p:nvPr/>
          </p:nvSpPr>
          <p:spPr bwMode="auto">
            <a:xfrm flipH="1">
              <a:off x="6859472" y="3429000"/>
              <a:ext cx="3020012" cy="442035"/>
            </a:xfrm>
            <a:prstGeom prst="rect">
              <a:avLst/>
            </a:prstGeom>
            <a:noFill/>
            <a:ln w="12700">
              <a:solidFill>
                <a:srgbClr val="0091DF"/>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0091DF"/>
                  </a:solidFill>
                  <a:effectLst/>
                  <a:uLnTx/>
                  <a:uFillTx/>
                  <a:latin typeface="Arial" pitchFamily="34" charset="0"/>
                </a:rPr>
                <a:t>Darolutamide + ADT</a:t>
              </a:r>
              <a:br>
                <a:rPr kumimoji="0" lang="it-IT" sz="1200" b="1" i="0" u="none" strike="noStrike" kern="1200" cap="none" spc="0" normalizeH="0" baseline="0" noProof="0" dirty="0">
                  <a:ln>
                    <a:noFill/>
                  </a:ln>
                  <a:solidFill>
                    <a:srgbClr val="0091DF"/>
                  </a:solidFill>
                  <a:effectLst/>
                  <a:uLnTx/>
                  <a:uFillTx/>
                  <a:latin typeface="Arial" pitchFamily="34" charset="0"/>
                </a:rPr>
              </a:br>
              <a:r>
                <a:rPr kumimoji="0" lang="fi-FI" sz="1200" b="1" i="0" u="none" strike="noStrike" kern="1200" cap="none" spc="0" normalizeH="0" baseline="0" noProof="0" dirty="0">
                  <a:ln>
                    <a:noFill/>
                  </a:ln>
                  <a:solidFill>
                    <a:srgbClr val="0091DF"/>
                  </a:solidFill>
                  <a:effectLst/>
                  <a:uLnTx/>
                  <a:uFillTx/>
                  <a:latin typeface="Arial" pitchFamily="34" charset="0"/>
                </a:rPr>
                <a:t>Median 16,6 </a:t>
              </a:r>
              <a:r>
                <a:rPr lang="fi-FI" sz="1200" b="1" dirty="0">
                  <a:solidFill>
                    <a:srgbClr val="0091DF"/>
                  </a:solidFill>
                </a:rPr>
                <a:t>months</a:t>
              </a:r>
              <a:r>
                <a:rPr kumimoji="0" lang="fi-FI" sz="1200" b="1" i="0" u="none" strike="noStrike" kern="1200" cap="none" spc="0" normalizeH="0" baseline="0" noProof="0" dirty="0">
                  <a:ln>
                    <a:noFill/>
                  </a:ln>
                  <a:solidFill>
                    <a:srgbClr val="0091DF"/>
                  </a:solidFill>
                  <a:effectLst/>
                  <a:uLnTx/>
                  <a:uFillTx/>
                  <a:latin typeface="Arial" pitchFamily="34" charset="0"/>
                </a:rPr>
                <a:t> (95% CI: 12,5–19,5</a:t>
              </a:r>
              <a:r>
                <a:rPr kumimoji="0" lang="it-IT" sz="1200" b="1" i="0" u="none" strike="noStrike" kern="1200" cap="none" spc="0" normalizeH="0" baseline="0" noProof="0" dirty="0">
                  <a:ln>
                    <a:noFill/>
                  </a:ln>
                  <a:solidFill>
                    <a:srgbClr val="0091DF"/>
                  </a:solidFill>
                  <a:effectLst/>
                  <a:uLnTx/>
                  <a:uFillTx/>
                  <a:latin typeface="Arial" pitchFamily="34" charset="0"/>
                </a:rPr>
                <a:t>)</a:t>
              </a:r>
            </a:p>
          </p:txBody>
        </p:sp>
        <p:sp>
          <p:nvSpPr>
            <p:cNvPr id="63" name="TextBox 180">
              <a:extLst>
                <a:ext uri="{FF2B5EF4-FFF2-40B4-BE49-F238E27FC236}">
                  <a16:creationId xmlns:a16="http://schemas.microsoft.com/office/drawing/2014/main" id="{8B1F5CBC-35BC-20D9-EC3C-51BAC3A482FB}"/>
                </a:ext>
              </a:extLst>
            </p:cNvPr>
            <p:cNvSpPr txBox="1">
              <a:spLocks noChangeArrowheads="1"/>
            </p:cNvSpPr>
            <p:nvPr/>
          </p:nvSpPr>
          <p:spPr bwMode="auto">
            <a:xfrm flipH="1">
              <a:off x="6855545" y="4511195"/>
              <a:ext cx="3020011" cy="442035"/>
            </a:xfrm>
            <a:prstGeom prst="rect">
              <a:avLst/>
            </a:prstGeom>
            <a:solidFill>
              <a:schemeClr val="bg1"/>
            </a:solidFill>
            <a:ln w="12700">
              <a:solidFill>
                <a:schemeClr val="accent2"/>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77787B"/>
                  </a:solidFill>
                  <a:effectLst/>
                  <a:uLnTx/>
                  <a:uFillTx/>
                  <a:latin typeface="Arial" pitchFamily="34" charset="0"/>
                </a:rPr>
                <a:t>Placebo + ADT</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srgbClr val="77787B"/>
                  </a:solidFill>
                  <a:effectLst/>
                  <a:uLnTx/>
                  <a:uFillTx/>
                  <a:latin typeface="Arial" pitchFamily="34" charset="0"/>
                </a:rPr>
                <a:t>Median 11,5 </a:t>
              </a:r>
              <a:r>
                <a:rPr lang="fi-FI" sz="1200" b="1" dirty="0">
                  <a:solidFill>
                    <a:srgbClr val="77787B"/>
                  </a:solidFill>
                </a:rPr>
                <a:t>months</a:t>
              </a:r>
              <a:r>
                <a:rPr kumimoji="0" lang="fi-FI" sz="1200" b="1" i="0" u="none" strike="noStrike" kern="1200" cap="none" spc="0" normalizeH="0" baseline="0" noProof="0" dirty="0">
                  <a:ln>
                    <a:noFill/>
                  </a:ln>
                  <a:solidFill>
                    <a:srgbClr val="77787B"/>
                  </a:solidFill>
                  <a:effectLst/>
                  <a:uLnTx/>
                  <a:uFillTx/>
                  <a:latin typeface="Arial" pitchFamily="34" charset="0"/>
                </a:rPr>
                <a:t> (95% CI: 8,7–14,0)</a:t>
              </a:r>
            </a:p>
          </p:txBody>
        </p:sp>
        <p:sp>
          <p:nvSpPr>
            <p:cNvPr id="64" name="TextBox 180">
              <a:extLst>
                <a:ext uri="{FF2B5EF4-FFF2-40B4-BE49-F238E27FC236}">
                  <a16:creationId xmlns:a16="http://schemas.microsoft.com/office/drawing/2014/main" id="{8AF37279-6ED2-5C36-4356-59ED5D5C816D}"/>
                </a:ext>
              </a:extLst>
            </p:cNvPr>
            <p:cNvSpPr txBox="1">
              <a:spLocks noChangeArrowheads="1"/>
            </p:cNvSpPr>
            <p:nvPr/>
          </p:nvSpPr>
          <p:spPr bwMode="auto">
            <a:xfrm flipH="1">
              <a:off x="3398392" y="4651527"/>
              <a:ext cx="1452740" cy="411257"/>
            </a:xfrm>
            <a:prstGeom prst="rect">
              <a:avLst/>
            </a:prstGeom>
            <a:noFill/>
            <a:ln w="12700">
              <a:solidFill>
                <a:schemeClr val="tx1"/>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10384F"/>
                  </a:solidFill>
                  <a:effectLst/>
                  <a:uLnTx/>
                  <a:uFillTx/>
                  <a:latin typeface="Arial" pitchFamily="34" charset="0"/>
                </a:rPr>
                <a:t>Stratified HR</a:t>
              </a:r>
              <a:r>
                <a:rPr kumimoji="0" lang="de-DE" sz="1100" b="0" i="0" u="none" strike="noStrike" kern="1200" cap="none" spc="0" normalizeH="0" baseline="0" noProof="0" dirty="0">
                  <a:ln>
                    <a:noFill/>
                  </a:ln>
                  <a:solidFill>
                    <a:srgbClr val="10384F"/>
                  </a:solidFill>
                  <a:effectLst/>
                  <a:uLnTx/>
                  <a:uFillTx/>
                  <a:latin typeface="Arial" pitchFamily="34" charset="0"/>
                </a:rPr>
                <a:t> </a:t>
              </a:r>
              <a:r>
                <a:rPr kumimoji="0" lang="pl-PL" sz="1100" b="1" i="0" u="none" strike="noStrike" kern="1200" cap="none" spc="0" normalizeH="0" baseline="0" noProof="0" dirty="0">
                  <a:ln>
                    <a:noFill/>
                  </a:ln>
                  <a:solidFill>
                    <a:srgbClr val="10384F"/>
                  </a:solidFill>
                  <a:effectLst/>
                  <a:uLnTx/>
                  <a:uFillTx/>
                  <a:latin typeface="Arial" pitchFamily="34" charset="0"/>
                </a:rPr>
                <a:t>0,</a:t>
              </a:r>
              <a:r>
                <a:rPr kumimoji="0" lang="de-DE" sz="1100" b="1" i="0" u="none" strike="noStrike" kern="1200" cap="none" spc="0" normalizeH="0" baseline="0" noProof="0" dirty="0">
                  <a:ln>
                    <a:noFill/>
                  </a:ln>
                  <a:solidFill>
                    <a:srgbClr val="10384F"/>
                  </a:solidFill>
                  <a:effectLst/>
                  <a:uLnTx/>
                  <a:uFillTx/>
                  <a:latin typeface="Arial" pitchFamily="34" charset="0"/>
                </a:rPr>
                <a:t>76 </a:t>
              </a:r>
              <a:r>
                <a:rPr kumimoji="0" lang="pl-PL" sz="1100" b="1" i="0" u="none" strike="noStrike" kern="1200" cap="none" spc="0" normalizeH="0" baseline="0" noProof="0" dirty="0">
                  <a:ln>
                    <a:noFill/>
                  </a:ln>
                  <a:solidFill>
                    <a:srgbClr val="10384F"/>
                  </a:solidFill>
                  <a:effectLst/>
                  <a:uLnTx/>
                  <a:uFillTx/>
                  <a:latin typeface="Arial" pitchFamily="34" charset="0"/>
                </a:rPr>
                <a:t>(95% KI: 0,</a:t>
              </a:r>
              <a:r>
                <a:rPr kumimoji="0" lang="de-DE" sz="1100" b="1" i="0" u="none" strike="noStrike" kern="1200" cap="none" spc="0" normalizeH="0" baseline="0" noProof="0" dirty="0">
                  <a:ln>
                    <a:noFill/>
                  </a:ln>
                  <a:solidFill>
                    <a:srgbClr val="10384F"/>
                  </a:solidFill>
                  <a:effectLst/>
                  <a:uLnTx/>
                  <a:uFillTx/>
                  <a:latin typeface="Arial" pitchFamily="34" charset="0"/>
                </a:rPr>
                <a:t>61–0,94</a:t>
              </a:r>
              <a:r>
                <a:rPr kumimoji="0" lang="pl-PL" sz="1100" b="1" i="0" u="none" strike="noStrike" kern="1200" cap="none" spc="0" normalizeH="0" baseline="0" noProof="0" dirty="0">
                  <a:ln>
                    <a:noFill/>
                  </a:ln>
                  <a:solidFill>
                    <a:srgbClr val="10384F"/>
                  </a:solidFill>
                  <a:effectLst/>
                  <a:uLnTx/>
                  <a:uFillTx/>
                  <a:latin typeface="Arial" pitchFamily="34" charset="0"/>
                </a:rPr>
                <a:t>)</a:t>
              </a:r>
            </a:p>
          </p:txBody>
        </p:sp>
        <p:pic>
          <p:nvPicPr>
            <p:cNvPr id="88" name="Grafik 87" descr="Ein Bild, das Screenshot, Text enthält.&#10;&#10;KI-generierte Inhalte können fehlerhaft sein.">
              <a:extLst>
                <a:ext uri="{FF2B5EF4-FFF2-40B4-BE49-F238E27FC236}">
                  <a16:creationId xmlns:a16="http://schemas.microsoft.com/office/drawing/2014/main" id="{2AB2FA2B-0364-3B5C-1E13-0E423ADC7B85}"/>
                </a:ext>
              </a:extLst>
            </p:cNvPr>
            <p:cNvPicPr>
              <a:picLocks noChangeAspect="1"/>
            </p:cNvPicPr>
            <p:nvPr/>
          </p:nvPicPr>
          <p:blipFill>
            <a:blip r:embed="rId7">
              <a:extLst>
                <a:ext uri="{28A0092B-C50C-407E-A947-70E740481C1C}">
                  <a14:useLocalDpi xmlns:a14="http://schemas.microsoft.com/office/drawing/2010/main" val="0"/>
                </a:ext>
              </a:extLst>
            </a:blip>
            <a:srcRect l="10573" r="85369" b="24314"/>
            <a:stretch/>
          </p:blipFill>
          <p:spPr>
            <a:xfrm>
              <a:off x="2994226" y="2013075"/>
              <a:ext cx="321629" cy="3361923"/>
            </a:xfrm>
            <a:prstGeom prst="rect">
              <a:avLst/>
            </a:prstGeom>
          </p:spPr>
        </p:pic>
        <p:pic>
          <p:nvPicPr>
            <p:cNvPr id="89" name="Grafik 88" descr="Ein Bild, das Screenshot, Text enthält.&#10;&#10;KI-generierte Inhalte können fehlerhaft sein.">
              <a:extLst>
                <a:ext uri="{FF2B5EF4-FFF2-40B4-BE49-F238E27FC236}">
                  <a16:creationId xmlns:a16="http://schemas.microsoft.com/office/drawing/2014/main" id="{05BC6D26-8838-3051-A789-37E2A306C505}"/>
                </a:ext>
              </a:extLst>
            </p:cNvPr>
            <p:cNvPicPr>
              <a:picLocks noChangeAspect="1"/>
            </p:cNvPicPr>
            <p:nvPr/>
          </p:nvPicPr>
          <p:blipFill>
            <a:blip r:embed="rId8">
              <a:extLst>
                <a:ext uri="{28A0092B-C50C-407E-A947-70E740481C1C}">
                  <a14:useLocalDpi xmlns:a14="http://schemas.microsoft.com/office/drawing/2010/main" val="0"/>
                </a:ext>
              </a:extLst>
            </a:blip>
            <a:srcRect l="10573" t="69398" r="20374" b="24314"/>
            <a:stretch/>
          </p:blipFill>
          <p:spPr>
            <a:xfrm>
              <a:off x="2994226" y="5095684"/>
              <a:ext cx="5472000" cy="279314"/>
            </a:xfrm>
            <a:prstGeom prst="rect">
              <a:avLst/>
            </a:prstGeom>
          </p:spPr>
        </p:pic>
      </p:grpSp>
      <p:sp>
        <p:nvSpPr>
          <p:cNvPr id="5" name="Fußzeilenplatzhalter 4">
            <a:extLst>
              <a:ext uri="{FF2B5EF4-FFF2-40B4-BE49-F238E27FC236}">
                <a16:creationId xmlns:a16="http://schemas.microsoft.com/office/drawing/2014/main" id="{9AA74264-6F52-7EE1-FE5A-A84AC7EBF38B}"/>
              </a:ext>
            </a:extLst>
          </p:cNvPr>
          <p:cNvSpPr txBox="1">
            <a:spLocks/>
          </p:cNvSpPr>
          <p:nvPr/>
        </p:nvSpPr>
        <p:spPr>
          <a:xfrm>
            <a:off x="245807" y="6133131"/>
            <a:ext cx="11460058" cy="664058"/>
          </a:xfrm>
          <a:prstGeom prst="rect">
            <a:avLst/>
          </a:prstGeom>
        </p:spPr>
        <p:txBody>
          <a:bodyPr vert="horz" lIns="91440" tIns="45720" rIns="91440" bIns="45720" rtlCol="0" anchor="b"/>
          <a:lstStyle>
            <a:defPPr>
              <a:defRPr lang="de-DE"/>
            </a:defPPr>
            <a:lvl1pPr marL="0" algn="l" defTabSz="914400" rtl="0" eaLnBrk="1" latinLnBrk="0" hangingPunct="1">
              <a:defRPr sz="800" kern="1200">
                <a:solidFill>
                  <a:srgbClr val="959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dirty="0"/>
              <a:t>* </a:t>
            </a:r>
            <a:r>
              <a:rPr lang="en-US" dirty="0"/>
              <a:t>Time from </a:t>
            </a:r>
            <a:r>
              <a:rPr lang="en-US" dirty="0" err="1"/>
              <a:t>radomization</a:t>
            </a:r>
            <a:r>
              <a:rPr lang="en-US" dirty="0"/>
              <a:t> to the first drop of ≥ 10 points in the total score</a:t>
            </a:r>
            <a:r>
              <a:rPr lang="de-DE" dirty="0"/>
              <a:t>. </a:t>
            </a:r>
          </a:p>
          <a:p>
            <a:pPr lvl="0">
              <a:defRPr/>
            </a:pPr>
            <a:r>
              <a:rPr lang="en-US" dirty="0"/>
              <a:t>ADT, androgen deprivation therapy; CI, Confidence interval; FACT-P, Functional Assessment of Cancer Therapy-Prostate; HR, Hazard Ratio; HRQoL, Health-related quality of life.</a:t>
            </a:r>
          </a:p>
          <a:p>
            <a:pPr lvl="0">
              <a:defRPr/>
            </a:pPr>
            <a:endParaRPr lang="en-US" dirty="0"/>
          </a:p>
          <a:p>
            <a:pPr>
              <a:defRPr/>
            </a:pPr>
            <a:r>
              <a:rPr lang="da-DK" dirty="0"/>
              <a:t>Morgans et al., ASCO 2025, Abstract 5004.</a:t>
            </a:r>
            <a:endParaRPr lang="en-US" dirty="0"/>
          </a:p>
        </p:txBody>
      </p:sp>
    </p:spTree>
    <p:extLst>
      <p:ext uri="{BB962C8B-B14F-4D97-AF65-F5344CB8AC3E}">
        <p14:creationId xmlns:p14="http://schemas.microsoft.com/office/powerpoint/2010/main" val="1015089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BC18-3BDB-EDF5-0873-E7444D7A2B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6DF62A-233D-A1F4-6F33-AA3FF43CA5E2}"/>
              </a:ext>
            </a:extLst>
          </p:cNvPr>
          <p:cNvSpPr>
            <a:spLocks noGrp="1"/>
          </p:cNvSpPr>
          <p:nvPr>
            <p:ph type="title"/>
          </p:nvPr>
        </p:nvSpPr>
        <p:spPr/>
        <p:txBody>
          <a:bodyPr anchor="ctr"/>
          <a:lstStyle/>
          <a:p>
            <a:r>
              <a:rPr lang="de-DE" dirty="0"/>
              <a:t>ARANOTE: </a:t>
            </a:r>
            <a:r>
              <a:rPr lang="en-US" dirty="0"/>
              <a:t>Time to worsening of FACT-P </a:t>
            </a:r>
            <a:r>
              <a:rPr lang="en-US" dirty="0" err="1"/>
              <a:t>subscores</a:t>
            </a:r>
            <a:r>
              <a:rPr lang="en-US" dirty="0"/>
              <a:t>*</a:t>
            </a:r>
            <a:endParaRPr lang="de-DE" dirty="0"/>
          </a:p>
        </p:txBody>
      </p:sp>
      <p:graphicFrame>
        <p:nvGraphicFramePr>
          <p:cNvPr id="13" name="Table 125">
            <a:extLst>
              <a:ext uri="{FF2B5EF4-FFF2-40B4-BE49-F238E27FC236}">
                <a16:creationId xmlns:a16="http://schemas.microsoft.com/office/drawing/2014/main" id="{84DA07ED-3A63-84CC-8533-B6F45F7B213B}"/>
              </a:ext>
            </a:extLst>
          </p:cNvPr>
          <p:cNvGraphicFramePr>
            <a:graphicFrameLocks noGrp="1" noChangeAspect="1"/>
          </p:cNvGraphicFramePr>
          <p:nvPr/>
        </p:nvGraphicFramePr>
        <p:xfrm>
          <a:off x="403500" y="1716298"/>
          <a:ext cx="11293200" cy="3938880"/>
        </p:xfrm>
        <a:graphic>
          <a:graphicData uri="http://schemas.openxmlformats.org/drawingml/2006/table">
            <a:tbl>
              <a:tblPr/>
              <a:tblGrid>
                <a:gridCol w="1610856">
                  <a:extLst>
                    <a:ext uri="{9D8B030D-6E8A-4147-A177-3AD203B41FA5}">
                      <a16:colId xmlns:a16="http://schemas.microsoft.com/office/drawing/2014/main" val="1601005067"/>
                    </a:ext>
                  </a:extLst>
                </a:gridCol>
                <a:gridCol w="1115358">
                  <a:extLst>
                    <a:ext uri="{9D8B030D-6E8A-4147-A177-3AD203B41FA5}">
                      <a16:colId xmlns:a16="http://schemas.microsoft.com/office/drawing/2014/main" val="3105504147"/>
                    </a:ext>
                  </a:extLst>
                </a:gridCol>
                <a:gridCol w="1547110">
                  <a:extLst>
                    <a:ext uri="{9D8B030D-6E8A-4147-A177-3AD203B41FA5}">
                      <a16:colId xmlns:a16="http://schemas.microsoft.com/office/drawing/2014/main" val="3250429212"/>
                    </a:ext>
                  </a:extLst>
                </a:gridCol>
                <a:gridCol w="1115358">
                  <a:extLst>
                    <a:ext uri="{9D8B030D-6E8A-4147-A177-3AD203B41FA5}">
                      <a16:colId xmlns:a16="http://schemas.microsoft.com/office/drawing/2014/main" val="3276347722"/>
                    </a:ext>
                  </a:extLst>
                </a:gridCol>
                <a:gridCol w="1547110">
                  <a:extLst>
                    <a:ext uri="{9D8B030D-6E8A-4147-A177-3AD203B41FA5}">
                      <a16:colId xmlns:a16="http://schemas.microsoft.com/office/drawing/2014/main" val="591519979"/>
                    </a:ext>
                  </a:extLst>
                </a:gridCol>
                <a:gridCol w="3026174">
                  <a:extLst>
                    <a:ext uri="{9D8B030D-6E8A-4147-A177-3AD203B41FA5}">
                      <a16:colId xmlns:a16="http://schemas.microsoft.com/office/drawing/2014/main" val="3410146265"/>
                    </a:ext>
                  </a:extLst>
                </a:gridCol>
                <a:gridCol w="1331234">
                  <a:extLst>
                    <a:ext uri="{9D8B030D-6E8A-4147-A177-3AD203B41FA5}">
                      <a16:colId xmlns:a16="http://schemas.microsoft.com/office/drawing/2014/main" val="3293210725"/>
                    </a:ext>
                  </a:extLst>
                </a:gridCol>
              </a:tblGrid>
              <a:tr h="163072">
                <a:tc row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1100" b="1" i="0" u="none" strike="noStrike" dirty="0">
                          <a:solidFill>
                            <a:schemeClr val="tx1"/>
                          </a:solidFill>
                          <a:effectLst/>
                          <a:latin typeface="+mn-lt"/>
                        </a:rPr>
                        <a:t>FACT-P Subscale</a:t>
                      </a:r>
                      <a:endParaRPr lang="en-US" sz="1100" b="1" i="0" u="none" strike="noStrike" dirty="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GB" sz="1100" b="1" dirty="0" err="1">
                          <a:solidFill>
                            <a:schemeClr val="bg1"/>
                          </a:solidFill>
                          <a:effectLst/>
                          <a:latin typeface="+mn-lt"/>
                          <a:ea typeface="Batang" panose="02030600000101010101" pitchFamily="18" charset="-127"/>
                          <a:cs typeface="Arial" panose="020B0604020202020204" pitchFamily="34" charset="0"/>
                        </a:rPr>
                        <a:t>Darolutamide</a:t>
                      </a:r>
                      <a:r>
                        <a:rPr lang="en-GB" sz="1100" b="1" dirty="0">
                          <a:solidFill>
                            <a:schemeClr val="bg1"/>
                          </a:solidFill>
                          <a:effectLst/>
                          <a:latin typeface="+mn-lt"/>
                          <a:ea typeface="Batang" panose="02030600000101010101" pitchFamily="18" charset="-127"/>
                          <a:cs typeface="Arial" panose="020B0604020202020204" pitchFamily="34" charset="0"/>
                        </a:rPr>
                        <a:t> + ADT (n = 446)</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CFF"/>
                    </a:solidFill>
                  </a:tcPr>
                </a:tc>
                <a:tc hMerge="1">
                  <a:txBody>
                    <a:bodyPr/>
                    <a:lstStyle/>
                    <a:p>
                      <a:pPr algn="ctr">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GB" sz="1100" b="1" dirty="0">
                          <a:solidFill>
                            <a:schemeClr val="bg1"/>
                          </a:solidFill>
                          <a:effectLst/>
                          <a:latin typeface="+mn-lt"/>
                          <a:ea typeface="Batang" panose="02030600000101010101" pitchFamily="18" charset="-127"/>
                          <a:cs typeface="Arial" panose="020B0604020202020204" pitchFamily="34" charset="0"/>
                        </a:rPr>
                        <a:t>Placebo + ADT (n = 223)</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ctr">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marL="540000" algn="l">
                        <a:lnSpc>
                          <a:spcPct val="100000"/>
                        </a:lnSpc>
                      </a:pPr>
                      <a:endParaRPr lang="en-GB" sz="1100" b="1" dirty="0">
                        <a:solidFill>
                          <a:schemeClr val="tx1"/>
                        </a:solidFill>
                        <a:effectLst/>
                        <a:latin typeface="+mn-lt"/>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de-DE" sz="1100" b="1" dirty="0">
                          <a:solidFill>
                            <a:schemeClr val="tx1"/>
                          </a:solidFill>
                          <a:latin typeface="+mn-lt"/>
                        </a:rPr>
                        <a:t>HR* (95% CI)</a:t>
                      </a:r>
                      <a:endParaRPr sz="11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76233"/>
                  </a:ext>
                </a:extLst>
              </a:tr>
              <a:tr h="291081">
                <a:tc vMerge="1">
                  <a:txBody>
                    <a:bodyPr/>
                    <a:lstStyle/>
                    <a:p>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US" sz="1100" b="1" dirty="0">
                          <a:solidFill>
                            <a:schemeClr val="bg1"/>
                          </a:solidFill>
                          <a:effectLst/>
                          <a:latin typeface="+mn-lt"/>
                          <a:cs typeface="Arial" panose="020B0604020202020204" pitchFamily="34" charset="0"/>
                        </a:rPr>
                        <a:t>Patients with event, %</a:t>
                      </a:r>
                      <a:endParaRPr lang="en-GB" sz="1100" b="1" dirty="0">
                        <a:solidFill>
                          <a:schemeClr val="bg1"/>
                        </a:solidFill>
                        <a:effectLst/>
                        <a:latin typeface="+mn-lt"/>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CFF"/>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US" sz="1100" b="1" dirty="0">
                          <a:solidFill>
                            <a:schemeClr val="bg1"/>
                          </a:solidFill>
                          <a:effectLst/>
                          <a:latin typeface="+mn-lt"/>
                          <a:ea typeface="Batang" panose="02030600000101010101" pitchFamily="18" charset="-127"/>
                          <a:cs typeface="Arial" panose="020B0604020202020204" pitchFamily="34" charset="0"/>
                        </a:rPr>
                        <a:t>Median time to deterioration, months </a:t>
                      </a:r>
                      <a:endParaRPr lang="en-GB" sz="1100" b="1" dirty="0">
                        <a:solidFill>
                          <a:schemeClr val="bg1"/>
                        </a:solidFill>
                        <a:effectLst/>
                        <a:latin typeface="+mn-lt"/>
                        <a:ea typeface="Batang" panose="02030600000101010101" pitchFamily="18" charset="-127"/>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CFF"/>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US" sz="1100" b="1" dirty="0">
                          <a:solidFill>
                            <a:schemeClr val="bg1"/>
                          </a:solidFill>
                          <a:effectLst/>
                          <a:latin typeface="+mn-lt"/>
                          <a:cs typeface="Arial" panose="020B0604020202020204" pitchFamily="34" charset="0"/>
                        </a:rPr>
                        <a:t>Patients with event, %</a:t>
                      </a:r>
                      <a:endParaRPr lang="en-GB" sz="1100" b="1" dirty="0">
                        <a:solidFill>
                          <a:schemeClr val="bg1"/>
                        </a:solidFill>
                        <a:effectLst/>
                        <a:latin typeface="+mn-lt"/>
                        <a:ea typeface="Batang" panose="02030600000101010101" pitchFamily="18" charset="-127"/>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US" sz="1100" b="1" dirty="0">
                          <a:solidFill>
                            <a:schemeClr val="bg1"/>
                          </a:solidFill>
                          <a:effectLst/>
                          <a:latin typeface="+mn-lt"/>
                          <a:ea typeface="Batang" panose="02030600000101010101" pitchFamily="18" charset="-127"/>
                          <a:cs typeface="Arial" panose="020B0604020202020204" pitchFamily="34" charset="0"/>
                        </a:rPr>
                        <a:t>Median time to deterioration, months </a:t>
                      </a:r>
                      <a:endParaRPr lang="en-GB" sz="1100" b="1" dirty="0">
                        <a:solidFill>
                          <a:schemeClr val="bg1"/>
                        </a:solidFill>
                        <a:effectLst/>
                        <a:latin typeface="+mn-lt"/>
                        <a:ea typeface="Batang" panose="02030600000101010101" pitchFamily="18" charset="-127"/>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vMerge="1">
                  <a:txBody>
                    <a:bodyPr/>
                    <a:lstStyle/>
                    <a:p>
                      <a:pPr>
                        <a:lnSpc>
                          <a:spcPct val="100000"/>
                        </a:lnSpc>
                      </a:pPr>
                      <a:endParaRPr lang="en-GB" sz="1000" b="1">
                        <a:effectLst/>
                        <a:latin typeface="Arial" panose="020B0604020202020204" pitchFamily="34" charset="0"/>
                        <a:ea typeface="Batang" panose="02030600000101010101" pitchFamily="18" charset="-127"/>
                        <a:cs typeface="Arial" panose="020B0604020202020204" pitchFamily="34" charset="0"/>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977791"/>
                  </a:ext>
                </a:extLst>
              </a:tr>
              <a:tr h="360000">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l" fontAlgn="t"/>
                      <a:r>
                        <a:rPr lang="en-GB" sz="1100" b="0" i="0" u="none" strike="noStrike" dirty="0">
                          <a:solidFill>
                            <a:schemeClr val="tx1"/>
                          </a:solidFill>
                          <a:effectLst/>
                          <a:latin typeface="Arial" panose="020B0604020202020204" pitchFamily="34" charset="0"/>
                        </a:rPr>
                        <a:t>Total score</a:t>
                      </a:r>
                      <a:endParaRPr lang="en-US" sz="1100" b="0" i="0" u="none" strike="noStrike" dirty="0">
                        <a:solidFill>
                          <a:schemeClr val="tx1"/>
                        </a:solidFill>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52,9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61,0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514350" rtl="0" eaLnBrk="1" latinLnBrk="0" hangingPunct="1">
                        <a:defRPr sz="1013" kern="1200">
                          <a:solidFill>
                            <a:schemeClr val="dk1"/>
                          </a:solidFill>
                          <a:latin typeface="Aptos" panose="02110004020202020204"/>
                          <a:ea typeface="Arial Unicode MS"/>
                          <a:cs typeface="Arial"/>
                        </a:defRPr>
                      </a:lvl1pPr>
                      <a:lvl2pPr marL="257175" algn="l" defTabSz="514350" rtl="0" eaLnBrk="1" latinLnBrk="0" hangingPunct="1">
                        <a:defRPr sz="1013" kern="1200">
                          <a:solidFill>
                            <a:schemeClr val="dk1"/>
                          </a:solidFill>
                          <a:latin typeface="Aptos" panose="02110004020202020204"/>
                          <a:ea typeface="Arial Unicode MS"/>
                          <a:cs typeface="Arial"/>
                        </a:defRPr>
                      </a:lvl2pPr>
                      <a:lvl3pPr marL="514350" algn="l" defTabSz="514350" rtl="0" eaLnBrk="1" latinLnBrk="0" hangingPunct="1">
                        <a:defRPr sz="1013" kern="1200">
                          <a:solidFill>
                            <a:schemeClr val="dk1"/>
                          </a:solidFill>
                          <a:latin typeface="Aptos" panose="02110004020202020204"/>
                          <a:ea typeface="Arial Unicode MS"/>
                          <a:cs typeface="Arial"/>
                        </a:defRPr>
                      </a:lvl3pPr>
                      <a:lvl4pPr marL="771525" algn="l" defTabSz="514350" rtl="0" eaLnBrk="1" latinLnBrk="0" hangingPunct="1">
                        <a:defRPr sz="1013" kern="1200">
                          <a:solidFill>
                            <a:schemeClr val="dk1"/>
                          </a:solidFill>
                          <a:latin typeface="Aptos" panose="02110004020202020204"/>
                          <a:ea typeface="Arial Unicode MS"/>
                          <a:cs typeface="Arial"/>
                        </a:defRPr>
                      </a:lvl4pPr>
                      <a:lvl5pPr marL="1028700" algn="l" defTabSz="514350" rtl="0" eaLnBrk="1" latinLnBrk="0" hangingPunct="1">
                        <a:defRPr sz="1013" kern="1200">
                          <a:solidFill>
                            <a:schemeClr val="dk1"/>
                          </a:solidFill>
                          <a:latin typeface="Aptos" panose="02110004020202020204"/>
                          <a:ea typeface="Arial Unicode MS"/>
                          <a:cs typeface="Arial"/>
                        </a:defRPr>
                      </a:lvl5pPr>
                      <a:lvl6pPr marL="1285875" algn="l" defTabSz="514350" rtl="0" eaLnBrk="1" latinLnBrk="0" hangingPunct="1">
                        <a:defRPr sz="1013" kern="1200">
                          <a:solidFill>
                            <a:schemeClr val="dk1"/>
                          </a:solidFill>
                          <a:latin typeface="Aptos" panose="02110004020202020204"/>
                          <a:ea typeface="Arial Unicode MS"/>
                          <a:cs typeface="Arial"/>
                        </a:defRPr>
                      </a:lvl6pPr>
                      <a:lvl7pPr marL="1543050" algn="l" defTabSz="514350" rtl="0" eaLnBrk="1" latinLnBrk="0" hangingPunct="1">
                        <a:defRPr sz="1013" kern="1200">
                          <a:solidFill>
                            <a:schemeClr val="dk1"/>
                          </a:solidFill>
                          <a:latin typeface="Aptos" panose="02110004020202020204"/>
                          <a:ea typeface="Arial Unicode MS"/>
                          <a:cs typeface="Arial"/>
                        </a:defRPr>
                      </a:lvl7pPr>
                      <a:lvl8pPr marL="1800225" algn="l" defTabSz="514350" rtl="0" eaLnBrk="1" latinLnBrk="0" hangingPunct="1">
                        <a:defRPr sz="1013" kern="1200">
                          <a:solidFill>
                            <a:schemeClr val="dk1"/>
                          </a:solidFill>
                          <a:latin typeface="Aptos" panose="02110004020202020204"/>
                          <a:ea typeface="Arial Unicode MS"/>
                          <a:cs typeface="Arial"/>
                        </a:defRPr>
                      </a:lvl8pPr>
                      <a:lvl9pPr marL="2057400" algn="l" defTabSz="514350" rtl="0" eaLnBrk="1" latinLnBrk="0" hangingPunct="1">
                        <a:defRPr sz="1013" kern="1200">
                          <a:solidFill>
                            <a:schemeClr val="dk1"/>
                          </a:solidFill>
                          <a:latin typeface="Aptos" panose="02110004020202020204"/>
                          <a:ea typeface="Arial Unicode MS"/>
                          <a:cs typeface="Arial"/>
                        </a:defRPr>
                      </a:lvl9pPr>
                    </a:lstStyle>
                    <a:p>
                      <a:pPr>
                        <a:lnSpc>
                          <a:spcPct val="100000"/>
                        </a:lnSpc>
                      </a:pPr>
                      <a:endPar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lvl1pPr marL="0" algn="l" defTabSz="514350" rtl="0" eaLnBrk="1" latinLnBrk="0" hangingPunct="1">
                        <a:defRPr sz="1013" kern="1200">
                          <a:solidFill>
                            <a:schemeClr val="dk1"/>
                          </a:solidFill>
                          <a:latin typeface="Aptos" panose="02110004020202020204"/>
                        </a:defRPr>
                      </a:lvl1pPr>
                      <a:lvl2pPr marL="257175" algn="l" defTabSz="514350" rtl="0" eaLnBrk="1" latinLnBrk="0" hangingPunct="1">
                        <a:defRPr sz="1013" kern="1200">
                          <a:solidFill>
                            <a:schemeClr val="dk1"/>
                          </a:solidFill>
                          <a:latin typeface="Aptos" panose="02110004020202020204"/>
                        </a:defRPr>
                      </a:lvl2pPr>
                      <a:lvl3pPr marL="514350" algn="l" defTabSz="514350" rtl="0" eaLnBrk="1" latinLnBrk="0" hangingPunct="1">
                        <a:defRPr sz="1013" kern="1200">
                          <a:solidFill>
                            <a:schemeClr val="dk1"/>
                          </a:solidFill>
                          <a:latin typeface="Aptos" panose="02110004020202020204"/>
                        </a:defRPr>
                      </a:lvl3pPr>
                      <a:lvl4pPr marL="771525" algn="l" defTabSz="514350" rtl="0" eaLnBrk="1" latinLnBrk="0" hangingPunct="1">
                        <a:defRPr sz="1013" kern="1200">
                          <a:solidFill>
                            <a:schemeClr val="dk1"/>
                          </a:solidFill>
                          <a:latin typeface="Aptos" panose="02110004020202020204"/>
                        </a:defRPr>
                      </a:lvl4pPr>
                      <a:lvl5pPr marL="1028700" algn="l" defTabSz="514350" rtl="0" eaLnBrk="1" latinLnBrk="0" hangingPunct="1">
                        <a:defRPr sz="1013" kern="1200">
                          <a:solidFill>
                            <a:schemeClr val="dk1"/>
                          </a:solidFill>
                          <a:latin typeface="Aptos" panose="02110004020202020204"/>
                        </a:defRPr>
                      </a:lvl5pPr>
                      <a:lvl6pPr marL="1285875" algn="l" defTabSz="514350" rtl="0" eaLnBrk="1" latinLnBrk="0" hangingPunct="1">
                        <a:defRPr sz="1013" kern="1200">
                          <a:solidFill>
                            <a:schemeClr val="dk1"/>
                          </a:solidFill>
                          <a:latin typeface="Aptos" panose="02110004020202020204"/>
                        </a:defRPr>
                      </a:lvl6pPr>
                      <a:lvl7pPr marL="1543050" algn="l" defTabSz="514350" rtl="0" eaLnBrk="1" latinLnBrk="0" hangingPunct="1">
                        <a:defRPr sz="1013" kern="1200">
                          <a:solidFill>
                            <a:schemeClr val="dk1"/>
                          </a:solidFill>
                          <a:latin typeface="Aptos" panose="02110004020202020204"/>
                        </a:defRPr>
                      </a:lvl7pPr>
                      <a:lvl8pPr marL="1800225" algn="l" defTabSz="514350" rtl="0" eaLnBrk="1" latinLnBrk="0" hangingPunct="1">
                        <a:defRPr sz="1013" kern="1200">
                          <a:solidFill>
                            <a:schemeClr val="dk1"/>
                          </a:solidFill>
                          <a:latin typeface="Aptos" panose="02110004020202020204"/>
                        </a:defRPr>
                      </a:lvl8pPr>
                      <a:lvl9pPr marL="2057400" algn="l" defTabSz="514350" rtl="0" eaLnBrk="1" latinLnBrk="0" hangingPunct="1">
                        <a:defRPr sz="1013" kern="1200">
                          <a:solidFill>
                            <a:schemeClr val="dk1"/>
                          </a:solidFill>
                          <a:latin typeface="Aptos" panose="02110004020202020204"/>
                        </a:defRPr>
                      </a:lvl9pPr>
                    </a:lstStyle>
                    <a:p>
                      <a:pPr algn="ctr">
                        <a:lnSpc>
                          <a:spcPct val="100000"/>
                        </a:lnSpc>
                      </a:pPr>
                      <a:r>
                        <a:rPr lang="en-GB" sz="1100" b="0" dirty="0">
                          <a:solidFill>
                            <a:schemeClr val="tx1"/>
                          </a:solidFill>
                          <a:effectLst/>
                          <a:latin typeface="Arial" panose="020B0604020202020204" pitchFamily="34" charset="0"/>
                          <a:ea typeface="Batang" panose="02030600000101010101" pitchFamily="18" charset="-127"/>
                          <a:cs typeface="Arial" panose="020B0604020202020204" pitchFamily="34" charset="0"/>
                        </a:rPr>
                        <a:t>0,76 (0,61-0,94)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36426"/>
                  </a:ext>
                </a:extLst>
              </a:tr>
              <a:tr h="396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0" i="0" u="none" strike="noStrike" dirty="0">
                          <a:solidFill>
                            <a:schemeClr val="tx1"/>
                          </a:solidFill>
                          <a:effectLst/>
                          <a:latin typeface="Arial" panose="020B0604020202020204" pitchFamily="34" charset="0"/>
                          <a:cs typeface="Arial" panose="020B0604020202020204" pitchFamily="34" charset="0"/>
                        </a:rPr>
                        <a:t>Physical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57,6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58,7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a:lnSpc>
                          <a:spcPct val="100000"/>
                        </a:lnSpc>
                      </a:pPr>
                      <a:r>
                        <a:rPr lang="en-GB" sz="1100" b="0" dirty="0">
                          <a:solidFill>
                            <a:schemeClr val="tx1"/>
                          </a:solidFill>
                          <a:effectLst/>
                          <a:latin typeface="Arial" panose="020B0604020202020204" pitchFamily="34" charset="0"/>
                          <a:ea typeface="Batang" panose="02030600000101010101" pitchFamily="18" charset="-127"/>
                          <a:cs typeface="Arial" panose="020B0604020202020204" pitchFamily="34" charset="0"/>
                        </a:rPr>
                        <a:t>0,90 (0,73-1,11)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75738671"/>
                  </a:ext>
                </a:extLst>
              </a:tr>
              <a:tr h="396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1" i="0" u="none" strike="noStrike" dirty="0">
                          <a:solidFill>
                            <a:schemeClr val="tx1"/>
                          </a:solidFill>
                          <a:effectLst/>
                          <a:latin typeface="Arial" panose="020B0604020202020204" pitchFamily="34" charset="0"/>
                          <a:cs typeface="Arial" panose="020B0604020202020204" pitchFamily="34" charset="0"/>
                        </a:rPr>
                        <a:t>Social/family well-being</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55,4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15,5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60,5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11,2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alpha val="25098"/>
                      </a:schemeClr>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0,79 (0,64-0,98)</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01814"/>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0" i="0" u="none" strike="noStrike" dirty="0">
                          <a:solidFill>
                            <a:schemeClr val="tx1"/>
                          </a:solidFill>
                          <a:effectLst/>
                          <a:latin typeface="Arial" panose="020B0604020202020204" pitchFamily="34" charset="0"/>
                          <a:cs typeface="Arial" panose="020B0604020202020204" pitchFamily="34" charset="0"/>
                        </a:rPr>
                        <a:t>Emotional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49,3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52,5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alpha val="25098"/>
                      </a:schemeClr>
                    </a:solidFill>
                  </a:tcPr>
                </a:tc>
                <a:tc>
                  <a:txBody>
                    <a:bodyPr/>
                    <a:lstStyle/>
                    <a:p>
                      <a:pPr algn="ctr">
                        <a:lnSpc>
                          <a:spcPct val="100000"/>
                        </a:lnSpc>
                      </a:pPr>
                      <a:r>
                        <a:rPr lang="en-GB" sz="1100" b="0" dirty="0">
                          <a:solidFill>
                            <a:schemeClr val="tx1"/>
                          </a:solidFill>
                          <a:effectLst/>
                          <a:latin typeface="Arial" panose="020B0604020202020204" pitchFamily="34" charset="0"/>
                          <a:ea typeface="Batang" panose="02030600000101010101" pitchFamily="18" charset="-127"/>
                          <a:cs typeface="Arial" panose="020B0604020202020204" pitchFamily="34" charset="0"/>
                        </a:rPr>
                        <a:t>0,88 (0,70-1,10)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8539624"/>
                  </a:ext>
                </a:extLst>
              </a:tr>
              <a:tr h="396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1" i="0" u="none" strike="noStrike" dirty="0">
                          <a:solidFill>
                            <a:schemeClr val="tx1"/>
                          </a:solidFill>
                          <a:effectLst/>
                          <a:latin typeface="Arial" panose="020B0604020202020204" pitchFamily="34" charset="0"/>
                          <a:cs typeface="Arial" panose="020B0604020202020204" pitchFamily="34" charset="0"/>
                        </a:rPr>
                        <a:t>Functional well-being</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55,4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14,5</a:t>
                      </a: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61,4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11,3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BFD"/>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0,78 (0,63-0,96)</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1414008"/>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1" i="0" u="none" strike="noStrike" dirty="0">
                          <a:solidFill>
                            <a:schemeClr val="tx1"/>
                          </a:solidFill>
                          <a:effectLst/>
                          <a:latin typeface="Arial" panose="020B0604020202020204" pitchFamily="34" charset="0"/>
                          <a:cs typeface="Arial" panose="020B0604020202020204" pitchFamily="34" charset="0"/>
                        </a:rPr>
                        <a:t>Prostate cancer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57,2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13,7</a:t>
                      </a: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62,3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10,9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9F4FB"/>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0,82 (0,66-1,01)</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57634691"/>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0" i="0" u="none" strike="noStrike" dirty="0">
                          <a:solidFill>
                            <a:schemeClr val="tx1"/>
                          </a:solidFill>
                          <a:effectLst/>
                          <a:latin typeface="Arial" panose="020B0604020202020204" pitchFamily="34" charset="0"/>
                          <a:cs typeface="Arial" panose="020B0604020202020204" pitchFamily="34" charset="0"/>
                        </a:rPr>
                        <a:t>intestinal symptoms</a:t>
                      </a:r>
                      <a:r>
                        <a:rPr lang="de-DE" sz="1100" b="0" baseline="30000" dirty="0"/>
                        <a:t>†</a:t>
                      </a:r>
                      <a:endParaRPr lang="en-GB" sz="1100" b="0" i="0" u="none" strike="noStrike" baseline="30000" dirty="0">
                        <a:solidFill>
                          <a:schemeClr val="tx1"/>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50,2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20,1</a:t>
                      </a:r>
                      <a:endPar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47,5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16,6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6FBFD"/>
                    </a:solidFill>
                  </a:tcPr>
                </a:tc>
                <a:tc>
                  <a:txBody>
                    <a:bodyPr/>
                    <a:lstStyle/>
                    <a:p>
                      <a:pPr algn="ctr">
                        <a:lnSpc>
                          <a:spcPct val="100000"/>
                        </a:lnSpc>
                      </a:pPr>
                      <a:r>
                        <a:rPr lang="en-GB" sz="1100" b="0" dirty="0">
                          <a:solidFill>
                            <a:schemeClr val="tx1"/>
                          </a:solidFill>
                          <a:effectLst/>
                          <a:latin typeface="Arial" panose="020B0604020202020204" pitchFamily="34" charset="0"/>
                          <a:ea typeface="Batang" panose="02030600000101010101" pitchFamily="18" charset="-127"/>
                          <a:cs typeface="Arial" panose="020B0604020202020204" pitchFamily="34" charset="0"/>
                        </a:rPr>
                        <a:t>0,96 (0,76-1,21)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451491"/>
                  </a:ext>
                </a:extLst>
              </a:tr>
              <a:tr h="360000">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l" fontAlgn="t"/>
                      <a:r>
                        <a:rPr lang="en-GB" sz="1100" b="1" i="0" u="none" strike="noStrike" dirty="0">
                          <a:solidFill>
                            <a:schemeClr val="tx1"/>
                          </a:solidFill>
                          <a:effectLst/>
                          <a:latin typeface="Arial" panose="020B0604020202020204" pitchFamily="34" charset="0"/>
                          <a:cs typeface="Arial" panose="020B0604020202020204" pitchFamily="34" charset="0"/>
                        </a:rPr>
                        <a:t>Urinary tract symptoms </a:t>
                      </a:r>
                      <a:r>
                        <a:rPr lang="de-DE" sz="1100" b="1" baseline="30000" dirty="0"/>
                        <a:t>†</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40,4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NE</a:t>
                      </a: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46,2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18,5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ea typeface="Arial Unicode MS"/>
                          <a:cs typeface="Arial"/>
                        </a:defRPr>
                      </a:lvl1pPr>
                      <a:lvl2pPr marL="457200" algn="l" defTabSz="914400" rtl="0" eaLnBrk="1" latinLnBrk="0" hangingPunct="1">
                        <a:defRPr sz="1800" kern="1200">
                          <a:solidFill>
                            <a:schemeClr val="tx1"/>
                          </a:solidFill>
                          <a:latin typeface="Arial"/>
                          <a:ea typeface="Arial Unicode MS"/>
                          <a:cs typeface="Arial"/>
                        </a:defRPr>
                      </a:lvl2pPr>
                      <a:lvl3pPr marL="914400" algn="l" defTabSz="914400" rtl="0" eaLnBrk="1" latinLnBrk="0" hangingPunct="1">
                        <a:defRPr sz="1800" kern="1200">
                          <a:solidFill>
                            <a:schemeClr val="tx1"/>
                          </a:solidFill>
                          <a:latin typeface="Arial"/>
                          <a:ea typeface="Arial Unicode MS"/>
                          <a:cs typeface="Arial"/>
                        </a:defRPr>
                      </a:lvl3pPr>
                      <a:lvl4pPr marL="1371600" algn="l" defTabSz="914400" rtl="0" eaLnBrk="1" latinLnBrk="0" hangingPunct="1">
                        <a:defRPr sz="1800" kern="1200">
                          <a:solidFill>
                            <a:schemeClr val="tx1"/>
                          </a:solidFill>
                          <a:latin typeface="Arial"/>
                          <a:ea typeface="Arial Unicode MS"/>
                          <a:cs typeface="Arial"/>
                        </a:defRPr>
                      </a:lvl4pPr>
                      <a:lvl5pPr marL="1828800" algn="l" defTabSz="914400" rtl="0" eaLnBrk="1" latinLnBrk="0" hangingPunct="1">
                        <a:defRPr sz="1800" kern="1200">
                          <a:solidFill>
                            <a:schemeClr val="tx1"/>
                          </a:solidFill>
                          <a:latin typeface="Arial"/>
                          <a:ea typeface="Arial Unicode MS"/>
                          <a:cs typeface="Arial"/>
                        </a:defRPr>
                      </a:lvl5pPr>
                      <a:lvl6pPr marL="2286000" algn="l" defTabSz="914400" rtl="0" eaLnBrk="1" latinLnBrk="0" hangingPunct="1">
                        <a:defRPr sz="1800" kern="1200">
                          <a:solidFill>
                            <a:schemeClr val="tx1"/>
                          </a:solidFill>
                          <a:latin typeface="Arial"/>
                          <a:ea typeface="Arial Unicode MS"/>
                          <a:cs typeface="Arial"/>
                        </a:defRPr>
                      </a:lvl6pPr>
                      <a:lvl7pPr marL="2743200" algn="l" defTabSz="914400" rtl="0" eaLnBrk="1" latinLnBrk="0" hangingPunct="1">
                        <a:defRPr sz="1800" kern="1200">
                          <a:solidFill>
                            <a:schemeClr val="tx1"/>
                          </a:solidFill>
                          <a:latin typeface="Arial"/>
                          <a:ea typeface="Arial Unicode MS"/>
                          <a:cs typeface="Arial"/>
                        </a:defRPr>
                      </a:lvl7pPr>
                      <a:lvl8pPr marL="3200400" algn="l" defTabSz="914400" rtl="0" eaLnBrk="1" latinLnBrk="0" hangingPunct="1">
                        <a:defRPr sz="1800" kern="1200">
                          <a:solidFill>
                            <a:schemeClr val="tx1"/>
                          </a:solidFill>
                          <a:latin typeface="Arial"/>
                          <a:ea typeface="Arial Unicode MS"/>
                          <a:cs typeface="Arial"/>
                        </a:defRPr>
                      </a:lvl8pPr>
                      <a:lvl9pPr marL="3657600" algn="l" defTabSz="914400" rtl="0" eaLnBrk="1" latinLnBrk="0" hangingPunct="1">
                        <a:defRPr sz="1800" kern="1200">
                          <a:solidFill>
                            <a:schemeClr val="tx1"/>
                          </a:solidFill>
                          <a:latin typeface="Arial"/>
                          <a:ea typeface="Arial Unicode MS"/>
                          <a:cs typeface="Arial"/>
                        </a:defRPr>
                      </a:lvl9pPr>
                    </a:lstStyle>
                    <a:p>
                      <a:pPr>
                        <a:lnSpc>
                          <a:spcPct val="100000"/>
                        </a:lnSpc>
                      </a:pPr>
                      <a:endPar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9F4FB"/>
                    </a:solidFill>
                  </a:tcPr>
                </a:tc>
                <a:tc>
                  <a:txBody>
                    <a:bodyPr/>
                    <a:lstStyle/>
                    <a:p>
                      <a:pPr algn="ctr">
                        <a:lnSpc>
                          <a:spcPct val="100000"/>
                        </a:lnSpc>
                      </a:pPr>
                      <a:r>
                        <a:rPr lang="en-GB" sz="1100" b="1" dirty="0">
                          <a:solidFill>
                            <a:schemeClr val="tx1"/>
                          </a:solidFill>
                          <a:effectLst/>
                          <a:latin typeface="Arial" panose="020B0604020202020204" pitchFamily="34" charset="0"/>
                          <a:ea typeface="Batang" panose="02030600000101010101" pitchFamily="18" charset="-127"/>
                          <a:cs typeface="Arial" panose="020B0604020202020204" pitchFamily="34" charset="0"/>
                        </a:rPr>
                        <a:t>0,78 (0,61-0,99)</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59097453"/>
                  </a:ext>
                </a:extLst>
              </a:tr>
            </a:tbl>
          </a:graphicData>
        </a:graphic>
      </p:graphicFrame>
      <p:sp>
        <p:nvSpPr>
          <p:cNvPr id="14" name="TextBox 130">
            <a:extLst>
              <a:ext uri="{FF2B5EF4-FFF2-40B4-BE49-F238E27FC236}">
                <a16:creationId xmlns:a16="http://schemas.microsoft.com/office/drawing/2014/main" id="{F447B161-BE76-6B0D-0F8D-E5B3533CF8E1}"/>
              </a:ext>
            </a:extLst>
          </p:cNvPr>
          <p:cNvSpPr txBox="1"/>
          <p:nvPr/>
        </p:nvSpPr>
        <p:spPr>
          <a:xfrm>
            <a:off x="7623385" y="1985411"/>
            <a:ext cx="169749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rgbClr val="00BCFF"/>
                </a:solidFill>
                <a:effectLst/>
                <a:uLnTx/>
                <a:uFillTx/>
                <a:latin typeface="Arial"/>
                <a:cs typeface="Arial" panose="020B0604020202020204" pitchFamily="34" charset="0"/>
              </a:rPr>
              <a:t>Darolutamide</a:t>
            </a:r>
            <a:r>
              <a:rPr kumimoji="0" lang="en-GB" sz="1100" b="1" i="0" u="none" strike="noStrike" kern="1200" cap="none" spc="0" normalizeH="0" baseline="0" noProof="0" dirty="0">
                <a:ln>
                  <a:noFill/>
                </a:ln>
                <a:solidFill>
                  <a:srgbClr val="00BCFF"/>
                </a:solidFill>
                <a:effectLst/>
                <a:uLnTx/>
                <a:uFillTx/>
                <a:latin typeface="Arial"/>
                <a:cs typeface="Arial" panose="020B0604020202020204" pitchFamily="34" charset="0"/>
              </a:rPr>
              <a:t> preferred</a:t>
            </a:r>
            <a:endParaRPr kumimoji="0" lang="en-US" sz="1100" b="1" i="0" u="none" strike="noStrike" kern="1200" cap="none" spc="0" normalizeH="0" baseline="0" noProof="0" dirty="0">
              <a:ln>
                <a:noFill/>
              </a:ln>
              <a:solidFill>
                <a:srgbClr val="00BCFF"/>
              </a:solidFill>
              <a:effectLst/>
              <a:uLnTx/>
              <a:uFillTx/>
              <a:latin typeface="Arial"/>
              <a:cs typeface="Arial" panose="020B0604020202020204" pitchFamily="34" charset="0"/>
            </a:endParaRPr>
          </a:p>
        </p:txBody>
      </p:sp>
      <p:sp>
        <p:nvSpPr>
          <p:cNvPr id="15" name="TextBox 131">
            <a:extLst>
              <a:ext uri="{FF2B5EF4-FFF2-40B4-BE49-F238E27FC236}">
                <a16:creationId xmlns:a16="http://schemas.microsoft.com/office/drawing/2014/main" id="{AD1807FF-2ED9-B74B-2ED7-53EF10B9594B}"/>
              </a:ext>
            </a:extLst>
          </p:cNvPr>
          <p:cNvSpPr txBox="1"/>
          <p:nvPr/>
        </p:nvSpPr>
        <p:spPr>
          <a:xfrm>
            <a:off x="9369209" y="1985411"/>
            <a:ext cx="1215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77787B"/>
                </a:solidFill>
                <a:effectLst/>
                <a:uLnTx/>
                <a:uFillTx/>
                <a:latin typeface="Arial"/>
                <a:cs typeface="Arial" panose="020B0604020202020204" pitchFamily="34" charset="0"/>
              </a:rPr>
              <a:t>Placebo preferred</a:t>
            </a:r>
            <a:endParaRPr kumimoji="0" lang="en-US" sz="1100" b="1" i="0" u="none" strike="noStrike" kern="1200" cap="none" spc="0" normalizeH="0" baseline="0" noProof="0" dirty="0">
              <a:ln>
                <a:noFill/>
              </a:ln>
              <a:solidFill>
                <a:srgbClr val="77787B"/>
              </a:solidFill>
              <a:effectLst/>
              <a:uLnTx/>
              <a:uFillTx/>
              <a:latin typeface="Arial"/>
              <a:cs typeface="Arial" panose="020B0604020202020204" pitchFamily="34" charset="0"/>
            </a:endParaRPr>
          </a:p>
        </p:txBody>
      </p:sp>
      <p:cxnSp>
        <p:nvCxnSpPr>
          <p:cNvPr id="16" name="Straight Arrow Connector 132">
            <a:extLst>
              <a:ext uri="{FF2B5EF4-FFF2-40B4-BE49-F238E27FC236}">
                <a16:creationId xmlns:a16="http://schemas.microsoft.com/office/drawing/2014/main" id="{98D533D4-3172-65A6-F568-5E714AC67849}"/>
              </a:ext>
            </a:extLst>
          </p:cNvPr>
          <p:cNvCxnSpPr>
            <a:cxnSpLocks/>
          </p:cNvCxnSpPr>
          <p:nvPr/>
        </p:nvCxnSpPr>
        <p:spPr>
          <a:xfrm flipH="1">
            <a:off x="8453661" y="2478769"/>
            <a:ext cx="797560" cy="0"/>
          </a:xfrm>
          <a:prstGeom prst="straightConnector1">
            <a:avLst/>
          </a:prstGeom>
          <a:noFill/>
          <a:ln w="19050" cap="flat" cmpd="sng" algn="ctr">
            <a:solidFill>
              <a:srgbClr val="00BCFF"/>
            </a:solidFill>
            <a:prstDash val="solid"/>
            <a:miter lim="800000"/>
            <a:tailEnd type="triangle"/>
          </a:ln>
          <a:effectLst/>
        </p:spPr>
      </p:cxnSp>
      <p:cxnSp>
        <p:nvCxnSpPr>
          <p:cNvPr id="17" name="Straight Arrow Connector 133">
            <a:extLst>
              <a:ext uri="{FF2B5EF4-FFF2-40B4-BE49-F238E27FC236}">
                <a16:creationId xmlns:a16="http://schemas.microsoft.com/office/drawing/2014/main" id="{4096F976-BAFE-B17F-273A-87FD944536E2}"/>
              </a:ext>
            </a:extLst>
          </p:cNvPr>
          <p:cNvCxnSpPr>
            <a:cxnSpLocks/>
          </p:cNvCxnSpPr>
          <p:nvPr/>
        </p:nvCxnSpPr>
        <p:spPr>
          <a:xfrm>
            <a:off x="9462147" y="2478771"/>
            <a:ext cx="799200" cy="0"/>
          </a:xfrm>
          <a:prstGeom prst="straightConnector1">
            <a:avLst/>
          </a:prstGeom>
          <a:noFill/>
          <a:ln w="19050" cap="flat" cmpd="sng" algn="ctr">
            <a:solidFill>
              <a:schemeClr val="accent2"/>
            </a:solidFill>
            <a:prstDash val="solid"/>
            <a:miter lim="800000"/>
            <a:tailEnd type="triangle"/>
          </a:ln>
          <a:effectLst/>
        </p:spPr>
      </p:cxnSp>
      <p:grpSp>
        <p:nvGrpSpPr>
          <p:cNvPr id="49" name="Gruppieren 48">
            <a:extLst>
              <a:ext uri="{FF2B5EF4-FFF2-40B4-BE49-F238E27FC236}">
                <a16:creationId xmlns:a16="http://schemas.microsoft.com/office/drawing/2014/main" id="{3BD9C479-3063-87DF-E60A-62D1E2FAF7C6}"/>
              </a:ext>
            </a:extLst>
          </p:cNvPr>
          <p:cNvGrpSpPr/>
          <p:nvPr/>
        </p:nvGrpSpPr>
        <p:grpSpPr>
          <a:xfrm>
            <a:off x="7261813" y="2605115"/>
            <a:ext cx="4027660" cy="3543513"/>
            <a:chOff x="-3236484" y="2774373"/>
            <a:chExt cx="4027660" cy="3543513"/>
          </a:xfrm>
        </p:grpSpPr>
        <p:cxnSp>
          <p:nvCxnSpPr>
            <p:cNvPr id="21" name="Gerader Verbinder 20">
              <a:extLst>
                <a:ext uri="{FF2B5EF4-FFF2-40B4-BE49-F238E27FC236}">
                  <a16:creationId xmlns:a16="http://schemas.microsoft.com/office/drawing/2014/main" id="{3E6922B1-C4CB-0766-32A7-6B6CA00085F0}"/>
                </a:ext>
              </a:extLst>
            </p:cNvPr>
            <p:cNvCxnSpPr>
              <a:cxnSpLocks/>
            </p:cNvCxnSpPr>
            <p:nvPr/>
          </p:nvCxnSpPr>
          <p:spPr bwMode="gray">
            <a:xfrm>
              <a:off x="-1150444" y="2774373"/>
              <a:ext cx="0" cy="327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CA5FCC1-D0ED-D8A9-3E55-447DA72B4024}"/>
                </a:ext>
              </a:extLst>
            </p:cNvPr>
            <p:cNvCxnSpPr>
              <a:cxnSpLocks/>
            </p:cNvCxnSpPr>
            <p:nvPr/>
          </p:nvCxnSpPr>
          <p:spPr bwMode="gray">
            <a:xfrm rot="16200000">
              <a:off x="-1644591" y="4451910"/>
              <a:ext cx="0" cy="295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363CB91-66AF-A178-6E59-6CC52EC3D232}"/>
                </a:ext>
              </a:extLst>
            </p:cNvPr>
            <p:cNvCxnSpPr>
              <a:cxnSpLocks/>
            </p:cNvCxnSpPr>
            <p:nvPr/>
          </p:nvCxnSpPr>
          <p:spPr bwMode="gray">
            <a:xfrm>
              <a:off x="-3120774" y="5925992"/>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EE61E74B-BA98-750D-4042-7319A87A7FDB}"/>
                </a:ext>
              </a:extLst>
            </p:cNvPr>
            <p:cNvCxnSpPr>
              <a:cxnSpLocks/>
            </p:cNvCxnSpPr>
            <p:nvPr/>
          </p:nvCxnSpPr>
          <p:spPr bwMode="gray">
            <a:xfrm>
              <a:off x="-2149011" y="5925992"/>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platzhalter 4">
              <a:extLst>
                <a:ext uri="{FF2B5EF4-FFF2-40B4-BE49-F238E27FC236}">
                  <a16:creationId xmlns:a16="http://schemas.microsoft.com/office/drawing/2014/main" id="{BE084413-0FCF-6D48-DF71-D02B3AAB5BB7}"/>
                </a:ext>
              </a:extLst>
            </p:cNvPr>
            <p:cNvSpPr txBox="1">
              <a:spLocks/>
            </p:cNvSpPr>
            <p:nvPr/>
          </p:nvSpPr>
          <p:spPr bwMode="gray">
            <a:xfrm>
              <a:off x="-3236484" y="6019592"/>
              <a:ext cx="4027660" cy="298294"/>
            </a:xfrm>
            <a:prstGeom prst="rect">
              <a:avLst/>
            </a:prstGeom>
          </p:spPr>
          <p:txBody>
            <a:bodyPr/>
            <a:lstStyle>
              <a:lvl1pPr marL="0" indent="0" algn="l" defTabSz="914400" rtl="0" eaLnBrk="1" latinLnBrk="0" hangingPunct="1">
                <a:spcBef>
                  <a:spcPts val="1200"/>
                </a:spcBef>
                <a:spcAft>
                  <a:spcPts val="600"/>
                </a:spcAft>
                <a:buFont typeface="Arial"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 typeface="Arial" panose="020B0604020202020204" pitchFamily="34" charset="0"/>
                <a:buChar char="•"/>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itchFamily="34" charset="0"/>
                <a:buNone/>
                <a:tabLst/>
                <a:defRPr/>
              </a:pPr>
              <a:r>
                <a:rPr kumimoji="0" lang="de-DE" sz="1100" b="0" i="0" u="none" strike="noStrike" kern="1200" cap="none" spc="0" normalizeH="0" baseline="0" noProof="0" dirty="0">
                  <a:ln>
                    <a:noFill/>
                  </a:ln>
                  <a:solidFill>
                    <a:srgbClr val="77787B"/>
                  </a:solidFill>
                  <a:effectLst/>
                  <a:uLnTx/>
                  <a:uFillTx/>
                  <a:latin typeface="Arial"/>
                  <a:cs typeface="Arial"/>
                </a:rPr>
                <a:t>0                      0,5                      1                       1,5</a:t>
              </a:r>
            </a:p>
          </p:txBody>
        </p:sp>
        <p:cxnSp>
          <p:nvCxnSpPr>
            <p:cNvPr id="28" name="Gerader Verbinder 27">
              <a:extLst>
                <a:ext uri="{FF2B5EF4-FFF2-40B4-BE49-F238E27FC236}">
                  <a16:creationId xmlns:a16="http://schemas.microsoft.com/office/drawing/2014/main" id="{0274413C-883E-A4FB-6F66-EBDA96E13B68}"/>
                </a:ext>
              </a:extLst>
            </p:cNvPr>
            <p:cNvCxnSpPr>
              <a:cxnSpLocks/>
            </p:cNvCxnSpPr>
            <p:nvPr/>
          </p:nvCxnSpPr>
          <p:spPr bwMode="gray">
            <a:xfrm rot="16200000">
              <a:off x="-1542648" y="5341231"/>
              <a:ext cx="0" cy="75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aute 29">
              <a:extLst>
                <a:ext uri="{FF2B5EF4-FFF2-40B4-BE49-F238E27FC236}">
                  <a16:creationId xmlns:a16="http://schemas.microsoft.com/office/drawing/2014/main" id="{E5B10649-4E1B-204C-B0DB-D3DE653A7CF8}"/>
                </a:ext>
              </a:extLst>
            </p:cNvPr>
            <p:cNvSpPr/>
            <p:nvPr/>
          </p:nvSpPr>
          <p:spPr bwMode="gray">
            <a:xfrm>
              <a:off x="-1638014" y="5626339"/>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33" name="Gerader Verbinder 32">
              <a:extLst>
                <a:ext uri="{FF2B5EF4-FFF2-40B4-BE49-F238E27FC236}">
                  <a16:creationId xmlns:a16="http://schemas.microsoft.com/office/drawing/2014/main" id="{FC5B879B-E095-AF80-9C24-8E51B5497C3C}"/>
                </a:ext>
              </a:extLst>
            </p:cNvPr>
            <p:cNvCxnSpPr>
              <a:cxnSpLocks/>
            </p:cNvCxnSpPr>
            <p:nvPr/>
          </p:nvCxnSpPr>
          <p:spPr bwMode="gray">
            <a:xfrm>
              <a:off x="-170432" y="5925992"/>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0FF0B2B-015D-99F5-B8AF-DF4F0B94938A}"/>
                </a:ext>
              </a:extLst>
            </p:cNvPr>
            <p:cNvCxnSpPr>
              <a:cxnSpLocks/>
            </p:cNvCxnSpPr>
            <p:nvPr/>
          </p:nvCxnSpPr>
          <p:spPr bwMode="gray">
            <a:xfrm rot="16200000">
              <a:off x="-1179426" y="4921069"/>
              <a:ext cx="0" cy="86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aute 34">
              <a:extLst>
                <a:ext uri="{FF2B5EF4-FFF2-40B4-BE49-F238E27FC236}">
                  <a16:creationId xmlns:a16="http://schemas.microsoft.com/office/drawing/2014/main" id="{3731853D-F80C-93DF-5A91-66D6B72E9FEB}"/>
                </a:ext>
              </a:extLst>
            </p:cNvPr>
            <p:cNvSpPr/>
            <p:nvPr/>
          </p:nvSpPr>
          <p:spPr bwMode="gray">
            <a:xfrm>
              <a:off x="-1265292" y="5260177"/>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36" name="Gerader Verbinder 35">
              <a:extLst>
                <a:ext uri="{FF2B5EF4-FFF2-40B4-BE49-F238E27FC236}">
                  <a16:creationId xmlns:a16="http://schemas.microsoft.com/office/drawing/2014/main" id="{0D2EC638-2223-D769-EF9B-61530A60DCF2}"/>
                </a:ext>
              </a:extLst>
            </p:cNvPr>
            <p:cNvCxnSpPr>
              <a:cxnSpLocks/>
            </p:cNvCxnSpPr>
            <p:nvPr/>
          </p:nvCxnSpPr>
          <p:spPr bwMode="gray">
            <a:xfrm rot="16200000">
              <a:off x="-1493045" y="4650586"/>
              <a:ext cx="0" cy="64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aute 36">
              <a:extLst>
                <a:ext uri="{FF2B5EF4-FFF2-40B4-BE49-F238E27FC236}">
                  <a16:creationId xmlns:a16="http://schemas.microsoft.com/office/drawing/2014/main" id="{BC589763-6077-D4DA-37A7-C319454F89B2}"/>
                </a:ext>
              </a:extLst>
            </p:cNvPr>
            <p:cNvSpPr/>
            <p:nvPr/>
          </p:nvSpPr>
          <p:spPr bwMode="gray">
            <a:xfrm>
              <a:off x="-1553461" y="4881694"/>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38" name="Gerader Verbinder 37">
              <a:extLst>
                <a:ext uri="{FF2B5EF4-FFF2-40B4-BE49-F238E27FC236}">
                  <a16:creationId xmlns:a16="http://schemas.microsoft.com/office/drawing/2014/main" id="{CBC4850B-5CCE-AA05-866F-87E3F2FF1097}"/>
                </a:ext>
              </a:extLst>
            </p:cNvPr>
            <p:cNvCxnSpPr>
              <a:cxnSpLocks/>
            </p:cNvCxnSpPr>
            <p:nvPr/>
          </p:nvCxnSpPr>
          <p:spPr bwMode="gray">
            <a:xfrm rot="16200000">
              <a:off x="-1566014" y="4272889"/>
              <a:ext cx="0" cy="64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Raute 38">
              <a:extLst>
                <a:ext uri="{FF2B5EF4-FFF2-40B4-BE49-F238E27FC236}">
                  <a16:creationId xmlns:a16="http://schemas.microsoft.com/office/drawing/2014/main" id="{5F55218B-DC12-4B57-C615-515DE299BD8D}"/>
                </a:ext>
              </a:extLst>
            </p:cNvPr>
            <p:cNvSpPr/>
            <p:nvPr/>
          </p:nvSpPr>
          <p:spPr bwMode="gray">
            <a:xfrm>
              <a:off x="-1626430" y="4503997"/>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40" name="Gerader Verbinder 39">
              <a:extLst>
                <a:ext uri="{FF2B5EF4-FFF2-40B4-BE49-F238E27FC236}">
                  <a16:creationId xmlns:a16="http://schemas.microsoft.com/office/drawing/2014/main" id="{FF02931C-F339-4DBC-752C-A35897DEBFC9}"/>
                </a:ext>
              </a:extLst>
            </p:cNvPr>
            <p:cNvCxnSpPr>
              <a:cxnSpLocks/>
            </p:cNvCxnSpPr>
            <p:nvPr/>
          </p:nvCxnSpPr>
          <p:spPr bwMode="gray">
            <a:xfrm rot="16200000">
              <a:off x="-1351785" y="3776576"/>
              <a:ext cx="0" cy="79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Raute 40">
              <a:extLst>
                <a:ext uri="{FF2B5EF4-FFF2-40B4-BE49-F238E27FC236}">
                  <a16:creationId xmlns:a16="http://schemas.microsoft.com/office/drawing/2014/main" id="{7C9B7D3E-0F60-50FA-FD6B-CEA59C962484}"/>
                </a:ext>
              </a:extLst>
            </p:cNvPr>
            <p:cNvSpPr/>
            <p:nvPr/>
          </p:nvSpPr>
          <p:spPr bwMode="gray">
            <a:xfrm>
              <a:off x="-1420701" y="4079684"/>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42" name="Gerader Verbinder 41">
              <a:extLst>
                <a:ext uri="{FF2B5EF4-FFF2-40B4-BE49-F238E27FC236}">
                  <a16:creationId xmlns:a16="http://schemas.microsoft.com/office/drawing/2014/main" id="{7B8EB3E1-271B-9D60-4E74-D48224B74B2D}"/>
                </a:ext>
              </a:extLst>
            </p:cNvPr>
            <p:cNvCxnSpPr>
              <a:cxnSpLocks/>
            </p:cNvCxnSpPr>
            <p:nvPr/>
          </p:nvCxnSpPr>
          <p:spPr bwMode="gray">
            <a:xfrm rot="16200000">
              <a:off x="-1539498" y="3428097"/>
              <a:ext cx="0" cy="64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aute 42">
              <a:extLst>
                <a:ext uri="{FF2B5EF4-FFF2-40B4-BE49-F238E27FC236}">
                  <a16:creationId xmlns:a16="http://schemas.microsoft.com/office/drawing/2014/main" id="{628126F4-CD23-1407-076A-014E7A3DE79E}"/>
                </a:ext>
              </a:extLst>
            </p:cNvPr>
            <p:cNvSpPr/>
            <p:nvPr/>
          </p:nvSpPr>
          <p:spPr bwMode="gray">
            <a:xfrm>
              <a:off x="-1593564" y="3659205"/>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44" name="Gerader Verbinder 43">
              <a:extLst>
                <a:ext uri="{FF2B5EF4-FFF2-40B4-BE49-F238E27FC236}">
                  <a16:creationId xmlns:a16="http://schemas.microsoft.com/office/drawing/2014/main" id="{9C523F3B-66EC-DEF4-1258-ACD4539AC196}"/>
                </a:ext>
              </a:extLst>
            </p:cNvPr>
            <p:cNvCxnSpPr>
              <a:cxnSpLocks/>
            </p:cNvCxnSpPr>
            <p:nvPr/>
          </p:nvCxnSpPr>
          <p:spPr bwMode="gray">
            <a:xfrm rot="16200000">
              <a:off x="-1319555" y="2950349"/>
              <a:ext cx="0" cy="75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Raute 44">
              <a:extLst>
                <a:ext uri="{FF2B5EF4-FFF2-40B4-BE49-F238E27FC236}">
                  <a16:creationId xmlns:a16="http://schemas.microsoft.com/office/drawing/2014/main" id="{09D1CDEE-F3B5-ACC1-FFA2-7B18CE22336B}"/>
                </a:ext>
              </a:extLst>
            </p:cNvPr>
            <p:cNvSpPr/>
            <p:nvPr/>
          </p:nvSpPr>
          <p:spPr bwMode="gray">
            <a:xfrm>
              <a:off x="-1389521" y="3235457"/>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cxnSp>
          <p:nvCxnSpPr>
            <p:cNvPr id="46" name="Gerader Verbinder 45">
              <a:extLst>
                <a:ext uri="{FF2B5EF4-FFF2-40B4-BE49-F238E27FC236}">
                  <a16:creationId xmlns:a16="http://schemas.microsoft.com/office/drawing/2014/main" id="{28B1FD78-9E1B-0E17-FDE5-A0EE650C089D}"/>
                </a:ext>
              </a:extLst>
            </p:cNvPr>
            <p:cNvCxnSpPr>
              <a:cxnSpLocks/>
            </p:cNvCxnSpPr>
            <p:nvPr/>
          </p:nvCxnSpPr>
          <p:spPr bwMode="gray">
            <a:xfrm rot="16200000">
              <a:off x="-1614015" y="2598709"/>
              <a:ext cx="0" cy="64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Raute 46">
              <a:extLst>
                <a:ext uri="{FF2B5EF4-FFF2-40B4-BE49-F238E27FC236}">
                  <a16:creationId xmlns:a16="http://schemas.microsoft.com/office/drawing/2014/main" id="{A56D3BF5-84D6-817A-C61E-7503B1386515}"/>
                </a:ext>
              </a:extLst>
            </p:cNvPr>
            <p:cNvSpPr/>
            <p:nvPr/>
          </p:nvSpPr>
          <p:spPr bwMode="gray">
            <a:xfrm>
              <a:off x="-1655381" y="2829817"/>
              <a:ext cx="72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cs typeface="Arial"/>
              </a:endParaRPr>
            </a:p>
          </p:txBody>
        </p:sp>
      </p:grpSp>
      <p:sp>
        <p:nvSpPr>
          <p:cNvPr id="51" name="Textfeld 50">
            <a:extLst>
              <a:ext uri="{FF2B5EF4-FFF2-40B4-BE49-F238E27FC236}">
                <a16:creationId xmlns:a16="http://schemas.microsoft.com/office/drawing/2014/main" id="{256020AC-8CAF-52B0-F989-A280195925C6}"/>
              </a:ext>
            </a:extLst>
          </p:cNvPr>
          <p:cNvSpPr txBox="1"/>
          <p:nvPr/>
        </p:nvSpPr>
        <p:spPr bwMode="gray">
          <a:xfrm>
            <a:off x="10437116" y="5851249"/>
            <a:ext cx="109588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77787B"/>
                </a:solidFill>
                <a:effectLst/>
                <a:uLnTx/>
                <a:uFillTx/>
                <a:latin typeface="Arial"/>
                <a:cs typeface="Arial"/>
              </a:rPr>
              <a:t>HR* (95% CI)</a:t>
            </a:r>
          </a:p>
        </p:txBody>
      </p:sp>
      <p:sp>
        <p:nvSpPr>
          <p:cNvPr id="5" name="Freihandform: Form 4">
            <a:extLst>
              <a:ext uri="{FF2B5EF4-FFF2-40B4-BE49-F238E27FC236}">
                <a16:creationId xmlns:a16="http://schemas.microsoft.com/office/drawing/2014/main" id="{BB8C4601-823C-ECE8-BB68-59FC7C7AC46A}"/>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8567" rtl="0" eaLnBrk="1" fontAlgn="auto"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cs typeface="Arial"/>
              </a:rPr>
              <a:t>Post-hoc analysis</a:t>
            </a:r>
          </a:p>
        </p:txBody>
      </p:sp>
      <p:sp>
        <p:nvSpPr>
          <p:cNvPr id="6" name="Fußzeilenplatzhalter 4">
            <a:extLst>
              <a:ext uri="{FF2B5EF4-FFF2-40B4-BE49-F238E27FC236}">
                <a16:creationId xmlns:a16="http://schemas.microsoft.com/office/drawing/2014/main" id="{75179325-B289-D7E1-45C3-D4C7F82A5226}"/>
              </a:ext>
            </a:extLst>
          </p:cNvPr>
          <p:cNvSpPr txBox="1">
            <a:spLocks/>
          </p:cNvSpPr>
          <p:nvPr/>
        </p:nvSpPr>
        <p:spPr>
          <a:xfrm>
            <a:off x="245807" y="5936482"/>
            <a:ext cx="7131716" cy="860707"/>
          </a:xfrm>
          <a:prstGeom prst="rect">
            <a:avLst/>
          </a:prstGeom>
        </p:spPr>
        <p:txBody>
          <a:bodyPr vert="horz" lIns="91440" tIns="45720" rIns="91440" bIns="45720" rtlCol="0" anchor="b"/>
          <a:lstStyle>
            <a:defPPr>
              <a:defRPr lang="de-DE"/>
            </a:defPPr>
            <a:lvl1pPr marL="0" algn="l" defTabSz="914400" rtl="0" eaLnBrk="1" latinLnBrk="0" hangingPunct="1">
              <a:defRPr sz="800" kern="1200">
                <a:solidFill>
                  <a:srgbClr val="959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dirty="0"/>
              <a:t>* Time from randomization to first decline of ≥ 3 points in </a:t>
            </a:r>
            <a:r>
              <a:rPr lang="en-US" dirty="0" err="1"/>
              <a:t>subscore</a:t>
            </a:r>
            <a:r>
              <a:rPr lang="en-US" dirty="0"/>
              <a:t> values; † Progression is defined by a change ≥ 1 point in FACT-P6 (bowel symptoms) or ≥ 2 points in the sum of FACT-P7, FACT-P8, and FACT-BL2 (urinary tract symptoms). </a:t>
            </a:r>
          </a:p>
          <a:p>
            <a:pPr lvl="0">
              <a:defRPr/>
            </a:pPr>
            <a:r>
              <a:rPr lang="en-US" dirty="0"/>
              <a:t>ADT, androgen deprivation therapy; CI, Confidence interval; FACT-P, Functional Assessment of Cancer Therapy-Prostate; HR, Hazard Ratio.</a:t>
            </a:r>
          </a:p>
          <a:p>
            <a:pPr>
              <a:defRPr/>
            </a:pPr>
            <a:endParaRPr lang="da-DK" dirty="0"/>
          </a:p>
          <a:p>
            <a:pPr>
              <a:defRPr/>
            </a:pPr>
            <a:r>
              <a:rPr lang="da-DK" dirty="0"/>
              <a:t>Morgans et al., ASCO 2025, Abstract 5004.</a:t>
            </a:r>
            <a:endParaRPr lang="en-US" dirty="0"/>
          </a:p>
        </p:txBody>
      </p:sp>
    </p:spTree>
    <p:extLst>
      <p:ext uri="{BB962C8B-B14F-4D97-AF65-F5344CB8AC3E}">
        <p14:creationId xmlns:p14="http://schemas.microsoft.com/office/powerpoint/2010/main" val="2828770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A086-F26A-9956-146A-83F4AA752327}"/>
            </a:ext>
          </a:extLst>
        </p:cNvPr>
        <p:cNvGrpSpPr/>
        <p:nvPr/>
      </p:nvGrpSpPr>
      <p:grpSpPr>
        <a:xfrm>
          <a:off x="0" y="0"/>
          <a:ext cx="0" cy="0"/>
          <a:chOff x="0" y="0"/>
          <a:chExt cx="0" cy="0"/>
        </a:xfrm>
      </p:grpSpPr>
      <p:grpSp>
        <p:nvGrpSpPr>
          <p:cNvPr id="43" name="Gruppieren 42">
            <a:extLst>
              <a:ext uri="{FF2B5EF4-FFF2-40B4-BE49-F238E27FC236}">
                <a16:creationId xmlns:a16="http://schemas.microsoft.com/office/drawing/2014/main" id="{C7FF93EE-88C4-1AF1-39B7-12DC8D4755FE}"/>
              </a:ext>
            </a:extLst>
          </p:cNvPr>
          <p:cNvGrpSpPr/>
          <p:nvPr/>
        </p:nvGrpSpPr>
        <p:grpSpPr>
          <a:xfrm>
            <a:off x="2994226" y="1572538"/>
            <a:ext cx="5669607" cy="3632774"/>
            <a:chOff x="2994226" y="1742224"/>
            <a:chExt cx="5669607" cy="3632774"/>
          </a:xfrm>
        </p:grpSpPr>
        <p:pic>
          <p:nvPicPr>
            <p:cNvPr id="39" name="Grafik 38" descr="Ein Bild, das Text, Screenshot enthält.&#10;&#10;KI-generierte Inhalte können fehlerhaft sein.">
              <a:extLst>
                <a:ext uri="{FF2B5EF4-FFF2-40B4-BE49-F238E27FC236}">
                  <a16:creationId xmlns:a16="http://schemas.microsoft.com/office/drawing/2014/main" id="{D9E14FCB-44C5-061B-AACE-7071FEE0559F}"/>
                </a:ext>
              </a:extLst>
            </p:cNvPr>
            <p:cNvPicPr>
              <a:picLocks noChangeAspect="1"/>
            </p:cNvPicPr>
            <p:nvPr/>
          </p:nvPicPr>
          <p:blipFill>
            <a:blip r:embed="rId2">
              <a:extLst>
                <a:ext uri="{28A0092B-C50C-407E-A947-70E740481C1C}">
                  <a14:useLocalDpi xmlns:a14="http://schemas.microsoft.com/office/drawing/2010/main" val="0"/>
                </a:ext>
              </a:extLst>
            </a:blip>
            <a:srcRect l="17272" t="-1" r="21569" b="32104"/>
            <a:stretch/>
          </p:blipFill>
          <p:spPr>
            <a:xfrm>
              <a:off x="3333543" y="1742224"/>
              <a:ext cx="5330290" cy="3416377"/>
            </a:xfrm>
            <a:prstGeom prst="rect">
              <a:avLst/>
            </a:prstGeom>
          </p:spPr>
        </p:pic>
        <p:pic>
          <p:nvPicPr>
            <p:cNvPr id="40" name="Grafik 39" descr="Ein Bild, das Screenshot, Text enthält.&#10;&#10;KI-generierte Inhalte können fehlerhaft sein.">
              <a:extLst>
                <a:ext uri="{FF2B5EF4-FFF2-40B4-BE49-F238E27FC236}">
                  <a16:creationId xmlns:a16="http://schemas.microsoft.com/office/drawing/2014/main" id="{F490F08D-B54A-C3E2-A009-357DF5AE78E0}"/>
                </a:ext>
              </a:extLst>
            </p:cNvPr>
            <p:cNvPicPr>
              <a:picLocks noChangeAspect="1"/>
            </p:cNvPicPr>
            <p:nvPr/>
          </p:nvPicPr>
          <p:blipFill>
            <a:blip r:embed="rId3">
              <a:extLst>
                <a:ext uri="{28A0092B-C50C-407E-A947-70E740481C1C}">
                  <a14:useLocalDpi xmlns:a14="http://schemas.microsoft.com/office/drawing/2010/main" val="0"/>
                </a:ext>
              </a:extLst>
            </a:blip>
            <a:srcRect l="10573" r="85369" b="24314"/>
            <a:stretch/>
          </p:blipFill>
          <p:spPr>
            <a:xfrm>
              <a:off x="2994226" y="2013075"/>
              <a:ext cx="321629" cy="3361923"/>
            </a:xfrm>
            <a:prstGeom prst="rect">
              <a:avLst/>
            </a:prstGeom>
          </p:spPr>
        </p:pic>
        <p:pic>
          <p:nvPicPr>
            <p:cNvPr id="41" name="Grafik 40" descr="Ein Bild, das Screenshot, Text enthält.&#10;&#10;KI-generierte Inhalte können fehlerhaft sein.">
              <a:extLst>
                <a:ext uri="{FF2B5EF4-FFF2-40B4-BE49-F238E27FC236}">
                  <a16:creationId xmlns:a16="http://schemas.microsoft.com/office/drawing/2014/main" id="{318D3F61-E7D9-FD47-5EE0-50E2EBFA0709}"/>
                </a:ext>
              </a:extLst>
            </p:cNvPr>
            <p:cNvPicPr>
              <a:picLocks noChangeAspect="1"/>
            </p:cNvPicPr>
            <p:nvPr/>
          </p:nvPicPr>
          <p:blipFill>
            <a:blip r:embed="rId4">
              <a:extLst>
                <a:ext uri="{28A0092B-C50C-407E-A947-70E740481C1C}">
                  <a14:useLocalDpi xmlns:a14="http://schemas.microsoft.com/office/drawing/2010/main" val="0"/>
                </a:ext>
              </a:extLst>
            </a:blip>
            <a:srcRect l="10573" t="69398" r="20374" b="24314"/>
            <a:stretch/>
          </p:blipFill>
          <p:spPr>
            <a:xfrm>
              <a:off x="2994226" y="5095684"/>
              <a:ext cx="5472000" cy="279314"/>
            </a:xfrm>
            <a:prstGeom prst="rect">
              <a:avLst/>
            </a:prstGeom>
          </p:spPr>
        </p:pic>
      </p:grpSp>
      <p:sp>
        <p:nvSpPr>
          <p:cNvPr id="2" name="Titel 1">
            <a:extLst>
              <a:ext uri="{FF2B5EF4-FFF2-40B4-BE49-F238E27FC236}">
                <a16:creationId xmlns:a16="http://schemas.microsoft.com/office/drawing/2014/main" id="{44EEEDA4-8FBB-C318-51D0-EDFBAC694618}"/>
              </a:ext>
            </a:extLst>
          </p:cNvPr>
          <p:cNvSpPr>
            <a:spLocks noGrp="1"/>
          </p:cNvSpPr>
          <p:nvPr>
            <p:ph type="title"/>
          </p:nvPr>
        </p:nvSpPr>
        <p:spPr/>
        <p:txBody>
          <a:bodyPr/>
          <a:lstStyle/>
          <a:p>
            <a:r>
              <a:rPr lang="de-DE" dirty="0"/>
              <a:t>ARANOTE: </a:t>
            </a:r>
            <a:r>
              <a:rPr lang="en-US" dirty="0"/>
              <a:t>Time to worsening of FACT-P </a:t>
            </a:r>
            <a:r>
              <a:rPr lang="en-US" dirty="0" err="1"/>
              <a:t>subscores</a:t>
            </a:r>
            <a:r>
              <a:rPr lang="en-US" dirty="0"/>
              <a:t> in the </a:t>
            </a:r>
            <a:r>
              <a:rPr lang="en-US" dirty="0" err="1"/>
              <a:t>darolutamide</a:t>
            </a:r>
            <a:r>
              <a:rPr lang="en-US" dirty="0"/>
              <a:t> group by PSA Response*</a:t>
            </a:r>
            <a:endParaRPr lang="de-DE" dirty="0"/>
          </a:p>
        </p:txBody>
      </p:sp>
      <p:sp>
        <p:nvSpPr>
          <p:cNvPr id="4" name="Fußzeilenplatzhalter 3">
            <a:extLst>
              <a:ext uri="{FF2B5EF4-FFF2-40B4-BE49-F238E27FC236}">
                <a16:creationId xmlns:a16="http://schemas.microsoft.com/office/drawing/2014/main" id="{1D89DBA5-87EF-1663-E024-52D728C441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959F98"/>
                </a:solidFill>
                <a:effectLst/>
                <a:uLnTx/>
                <a:uFillTx/>
                <a:latin typeface="Arial"/>
                <a:cs typeface="Arial"/>
              </a:rPr>
              <a:t>* at any time. ** vs. </a:t>
            </a:r>
            <a:r>
              <a:rPr lang="de-DE" sz="800" dirty="0">
                <a:solidFill>
                  <a:srgbClr val="959F98"/>
                </a:solidFill>
                <a:latin typeface="Arial"/>
                <a:cs typeface="Arial"/>
              </a:rPr>
              <a:t>p</a:t>
            </a:r>
            <a:r>
              <a:rPr kumimoji="0" lang="de-DE" sz="800" b="0" i="0" u="none" strike="noStrike" kern="1200" cap="none" spc="0" normalizeH="0" baseline="0" noProof="0" dirty="0">
                <a:ln>
                  <a:noFill/>
                </a:ln>
                <a:solidFill>
                  <a:srgbClr val="959F98"/>
                </a:solidFill>
                <a:effectLst/>
                <a:uLnTx/>
                <a:uFillTx/>
                <a:latin typeface="Arial"/>
                <a:cs typeface="Arial"/>
              </a:rPr>
              <a:t>atients with PSA ≥ 0,2 mg/ml.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59F98"/>
                </a:solidFill>
                <a:effectLst/>
                <a:uLnTx/>
                <a:uFillTx/>
                <a:latin typeface="Arial"/>
                <a:cs typeface="Arial"/>
              </a:rPr>
              <a:t>CI, Confidence interval; FACT-P, Functional Assessment of Cancer Therapy-Prostate; HR, Hazard Ratio; NE, not estimable; PSA, prostate-specific antigen; HRQoL, Health-related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59F98"/>
              </a:solidFill>
              <a:effectLst/>
              <a:uLnTx/>
              <a:uFillTx/>
              <a:latin typeface="Arial"/>
              <a:cs typeface="Arial"/>
            </a:endParaRPr>
          </a:p>
          <a:p>
            <a:pPr>
              <a:defRPr/>
            </a:pPr>
            <a:r>
              <a:rPr lang="da-DK" dirty="0"/>
              <a:t>Morgans et al., ASCO 2025, Abstract 5004; </a:t>
            </a:r>
          </a:p>
        </p:txBody>
      </p:sp>
      <p:sp>
        <p:nvSpPr>
          <p:cNvPr id="7" name="Textplatzhalter 6">
            <a:extLst>
              <a:ext uri="{FF2B5EF4-FFF2-40B4-BE49-F238E27FC236}">
                <a16:creationId xmlns:a16="http://schemas.microsoft.com/office/drawing/2014/main" id="{31BE3753-0E09-8A92-5A86-7947464FB0D7}"/>
              </a:ext>
            </a:extLst>
          </p:cNvPr>
          <p:cNvSpPr txBox="1">
            <a:spLocks/>
          </p:cNvSpPr>
          <p:nvPr/>
        </p:nvSpPr>
        <p:spPr>
          <a:xfrm>
            <a:off x="245804" y="1268446"/>
            <a:ext cx="9604366" cy="399864"/>
          </a:xfrm>
          <a:prstGeom prst="rect">
            <a:avLst/>
          </a:prstGeom>
        </p:spPr>
        <p:txBody>
          <a:bodyPr/>
          <a:lstStyle>
            <a:lvl1pPr marL="0" indent="0" algn="l" defTabSz="914400" rtl="0" eaLnBrk="1" latinLnBrk="0" hangingPunct="1">
              <a:spcBef>
                <a:spcPts val="1200"/>
              </a:spcBef>
              <a:spcAft>
                <a:spcPts val="600"/>
              </a:spcAft>
              <a:buFontTx/>
              <a:buBlip>
                <a:blip r:embed="rId5"/>
              </a:buBlip>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ts val="1200"/>
              </a:spcBef>
              <a:spcAft>
                <a:spcPts val="600"/>
              </a:spcAft>
              <a:tabLst/>
              <a:defRPr/>
            </a:pPr>
            <a:r>
              <a:rPr kumimoji="0" lang="en-US" sz="1800" b="0" i="0" u="none" strike="noStrike" kern="1200" cap="none" spc="0" normalizeH="0" baseline="0" noProof="0" dirty="0">
                <a:ln>
                  <a:noFill/>
                </a:ln>
                <a:solidFill>
                  <a:srgbClr val="10384F"/>
                </a:solidFill>
                <a:effectLst/>
                <a:uLnTx/>
                <a:uFillTx/>
                <a:latin typeface="Arial"/>
                <a:cs typeface="Arial"/>
              </a:rPr>
              <a:t>Patients who achieved PSA &lt; 0.02 or &lt; 0.2* had a longer time** to deterioration of HRQoL</a:t>
            </a:r>
            <a:endParaRPr kumimoji="0" lang="de-DE" sz="1800" b="0" i="0" u="none" strike="noStrike" kern="1200" cap="none" spc="0" normalizeH="0" baseline="0" noProof="0" dirty="0">
              <a:ln>
                <a:noFill/>
              </a:ln>
              <a:solidFill>
                <a:srgbClr val="10384F"/>
              </a:solidFill>
              <a:effectLst/>
              <a:uLnTx/>
              <a:uFillTx/>
              <a:latin typeface="Arial"/>
              <a:cs typeface="Arial"/>
            </a:endParaRPr>
          </a:p>
        </p:txBody>
      </p:sp>
      <p:grpSp>
        <p:nvGrpSpPr>
          <p:cNvPr id="10" name="Gruppieren 9">
            <a:extLst>
              <a:ext uri="{FF2B5EF4-FFF2-40B4-BE49-F238E27FC236}">
                <a16:creationId xmlns:a16="http://schemas.microsoft.com/office/drawing/2014/main" id="{BD525F78-1B40-D47D-4369-573DBD973893}"/>
              </a:ext>
            </a:extLst>
          </p:cNvPr>
          <p:cNvGrpSpPr/>
          <p:nvPr/>
        </p:nvGrpSpPr>
        <p:grpSpPr>
          <a:xfrm>
            <a:off x="1789814" y="5318401"/>
            <a:ext cx="6486381" cy="733827"/>
            <a:chOff x="1789814" y="5506941"/>
            <a:chExt cx="6486381" cy="733827"/>
          </a:xfrm>
        </p:grpSpPr>
        <p:sp>
          <p:nvSpPr>
            <p:cNvPr id="12" name="Line 30">
              <a:extLst>
                <a:ext uri="{FF2B5EF4-FFF2-40B4-BE49-F238E27FC236}">
                  <a16:creationId xmlns:a16="http://schemas.microsoft.com/office/drawing/2014/main" id="{E53EF7C6-AB00-615A-741B-0B5AFC4A1773}"/>
                </a:ext>
              </a:extLst>
            </p:cNvPr>
            <p:cNvSpPr>
              <a:spLocks noChangeShapeType="1"/>
            </p:cNvSpPr>
            <p:nvPr/>
          </p:nvSpPr>
          <p:spPr bwMode="auto">
            <a:xfrm>
              <a:off x="3200195" y="5709286"/>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3" name="Line 31">
              <a:extLst>
                <a:ext uri="{FF2B5EF4-FFF2-40B4-BE49-F238E27FC236}">
                  <a16:creationId xmlns:a16="http://schemas.microsoft.com/office/drawing/2014/main" id="{F5764352-81A5-F71E-A18C-C73AAAD99A01}"/>
                </a:ext>
              </a:extLst>
            </p:cNvPr>
            <p:cNvSpPr>
              <a:spLocks noChangeShapeType="1"/>
            </p:cNvSpPr>
            <p:nvPr/>
          </p:nvSpPr>
          <p:spPr bwMode="auto">
            <a:xfrm>
              <a:off x="3200195" y="6230020"/>
              <a:ext cx="5076000" cy="0"/>
            </a:xfrm>
            <a:prstGeom prst="line">
              <a:avLst/>
            </a:prstGeom>
            <a:noFill/>
            <a:ln w="9525" cap="flat">
              <a:solidFill>
                <a:srgbClr val="77787B"/>
              </a:solidFill>
              <a:prstDash val="solid"/>
              <a:miter lim="800000"/>
            </a:ln>
            <a:extLst>
              <a:ext uri="{909E8E84-426E-40DD-AFC4-6F175D3DCCD1}">
                <a14:hiddenFill xmlns:a14="http://schemas.microsoft.com/office/drawing/2010/main">
                  <a:noFill/>
                </a14:hiddenFill>
              </a:ext>
            </a:extLst>
          </p:spPr>
          <p:txBody>
            <a:bodyPr lIns="121920" tIns="60960" rIns="121920" bIns="6096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7787B"/>
                </a:solidFill>
                <a:effectLst/>
                <a:uLnTx/>
                <a:uFillTx/>
                <a:latin typeface="Arial"/>
                <a:cs typeface="Arial"/>
              </a:endParaRPr>
            </a:p>
          </p:txBody>
        </p:sp>
        <p:sp>
          <p:nvSpPr>
            <p:cNvPr id="14" name="TextBox 75">
              <a:extLst>
                <a:ext uri="{FF2B5EF4-FFF2-40B4-BE49-F238E27FC236}">
                  <a16:creationId xmlns:a16="http://schemas.microsoft.com/office/drawing/2014/main" id="{B70EC6EE-C8FA-D723-70A5-9BE2745BD3C9}"/>
                </a:ext>
              </a:extLst>
            </p:cNvPr>
            <p:cNvSpPr txBox="1"/>
            <p:nvPr/>
          </p:nvSpPr>
          <p:spPr>
            <a:xfrm>
              <a:off x="1837837" y="5735885"/>
              <a:ext cx="1294613" cy="443317"/>
            </a:xfrm>
            <a:prstGeom prst="rect">
              <a:avLst/>
            </a:prstGeom>
            <a:noFill/>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BCFF"/>
                  </a:solidFill>
                  <a:effectLst/>
                  <a:uLnTx/>
                  <a:uFillTx/>
                  <a:latin typeface="Arial"/>
                  <a:cs typeface="Arial"/>
                </a:rPr>
                <a:t>PSA &lt; 0,02 </a:t>
              </a:r>
              <a:r>
                <a:rPr kumimoji="0" lang="de-DE" sz="1000" b="0" i="0" u="none" strike="noStrike" kern="1200" cap="none" spc="0" normalizeH="0" baseline="0" noProof="0" dirty="0" err="1">
                  <a:ln>
                    <a:noFill/>
                  </a:ln>
                  <a:solidFill>
                    <a:srgbClr val="00BCFF"/>
                  </a:solidFill>
                  <a:effectLst/>
                  <a:uLnTx/>
                  <a:uFillTx/>
                  <a:latin typeface="Arial"/>
                  <a:cs typeface="Arial"/>
                </a:rPr>
                <a:t>ng</a:t>
              </a:r>
              <a:r>
                <a:rPr kumimoji="0" lang="de-DE" sz="1000" b="0" i="0" u="none" strike="noStrike" kern="1200" cap="none" spc="0" normalizeH="0" baseline="0" noProof="0" dirty="0">
                  <a:ln>
                    <a:noFill/>
                  </a:ln>
                  <a:solidFill>
                    <a:srgbClr val="00BCFF"/>
                  </a:solidFill>
                  <a:effectLst/>
                  <a:uLnTx/>
                  <a:uFillTx/>
                  <a:latin typeface="Arial"/>
                  <a:cs typeface="Arial"/>
                </a:rPr>
                <a:t>/ml</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91DF"/>
                  </a:solidFill>
                  <a:effectLst/>
                  <a:uLnTx/>
                  <a:uFillTx/>
                  <a:latin typeface="Arial"/>
                  <a:cs typeface="Arial"/>
                </a:rPr>
                <a:t>PSA 0,02 – &lt; 0,2 </a:t>
              </a:r>
              <a:r>
                <a:rPr kumimoji="0" lang="de-DE" sz="1000" b="0" i="0" u="none" strike="noStrike" kern="1200" cap="none" spc="0" normalizeH="0" baseline="0" noProof="0" dirty="0" err="1">
                  <a:ln>
                    <a:noFill/>
                  </a:ln>
                  <a:solidFill>
                    <a:srgbClr val="0091DF"/>
                  </a:solidFill>
                  <a:effectLst/>
                  <a:uLnTx/>
                  <a:uFillTx/>
                  <a:latin typeface="Arial"/>
                  <a:cs typeface="Arial"/>
                </a:rPr>
                <a:t>ng</a:t>
              </a:r>
              <a:r>
                <a:rPr kumimoji="0" lang="de-DE" sz="1000" b="0" i="0" u="none" strike="noStrike" kern="1200" cap="none" spc="0" normalizeH="0" baseline="0" noProof="0" dirty="0">
                  <a:ln>
                    <a:noFill/>
                  </a:ln>
                  <a:solidFill>
                    <a:srgbClr val="0091DF"/>
                  </a:solidFill>
                  <a:effectLst/>
                  <a:uLnTx/>
                  <a:uFillTx/>
                  <a:latin typeface="Arial"/>
                  <a:cs typeface="Arial"/>
                </a:rPr>
                <a:t>/ml</a:t>
              </a:r>
            </a:p>
            <a:p>
              <a:pPr marL="0" marR="0" lvl="0" indent="0" algn="r" defTabSz="1219170" rtl="0" eaLnBrk="1" fontAlgn="auto"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3C7F99"/>
                  </a:solidFill>
                  <a:effectLst/>
                  <a:uLnTx/>
                  <a:uFillTx/>
                  <a:latin typeface="Arial"/>
                  <a:cs typeface="Arial"/>
                </a:rPr>
                <a:t>PSA ≥ 0,2 </a:t>
              </a:r>
              <a:r>
                <a:rPr kumimoji="0" lang="de-DE" sz="1000" b="0" i="0" u="none" strike="noStrike" kern="1200" cap="none" spc="0" normalizeH="0" baseline="0" noProof="0" dirty="0" err="1">
                  <a:ln>
                    <a:noFill/>
                  </a:ln>
                  <a:solidFill>
                    <a:srgbClr val="3C7F99"/>
                  </a:solidFill>
                  <a:effectLst/>
                  <a:uLnTx/>
                  <a:uFillTx/>
                  <a:latin typeface="Arial"/>
                  <a:cs typeface="Arial"/>
                </a:rPr>
                <a:t>ng</a:t>
              </a:r>
              <a:r>
                <a:rPr kumimoji="0" lang="de-DE" sz="1000" b="0" i="0" u="none" strike="noStrike" kern="1200" cap="none" spc="0" normalizeH="0" baseline="0" noProof="0" dirty="0">
                  <a:ln>
                    <a:noFill/>
                  </a:ln>
                  <a:solidFill>
                    <a:srgbClr val="3C7F99"/>
                  </a:solidFill>
                  <a:effectLst/>
                  <a:uLnTx/>
                  <a:uFillTx/>
                  <a:latin typeface="Arial"/>
                  <a:cs typeface="Arial"/>
                </a:rPr>
                <a:t>/ml</a:t>
              </a:r>
            </a:p>
          </p:txBody>
        </p:sp>
        <p:sp>
          <p:nvSpPr>
            <p:cNvPr id="15" name="TextBox 58">
              <a:extLst>
                <a:ext uri="{FF2B5EF4-FFF2-40B4-BE49-F238E27FC236}">
                  <a16:creationId xmlns:a16="http://schemas.microsoft.com/office/drawing/2014/main" id="{D844F1D2-16A9-49ED-2578-15E228DC5E9E}"/>
                </a:ext>
              </a:extLst>
            </p:cNvPr>
            <p:cNvSpPr txBox="1"/>
            <p:nvPr/>
          </p:nvSpPr>
          <p:spPr>
            <a:xfrm>
              <a:off x="1789814" y="5506941"/>
              <a:ext cx="1841133" cy="172581"/>
            </a:xfrm>
            <a:prstGeom prst="rect">
              <a:avLst/>
            </a:prstGeom>
            <a:noFill/>
          </p:spPr>
          <p:txBody>
            <a:bodyPr wrap="non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0384F"/>
                  </a:solidFill>
                  <a:effectLst/>
                  <a:uLnTx/>
                  <a:uFillTx/>
                  <a:latin typeface="Arial"/>
                  <a:cs typeface="Arial"/>
                </a:rPr>
                <a:t>Number of patients at risk</a:t>
              </a:r>
              <a:endParaRPr kumimoji="0" lang="de-DE" sz="1000" b="1" i="0" u="none" strike="noStrike" kern="1200" cap="none" spc="0" normalizeH="0" baseline="0" noProof="0" dirty="0">
                <a:ln>
                  <a:noFill/>
                </a:ln>
                <a:solidFill>
                  <a:srgbClr val="10384F"/>
                </a:solidFill>
                <a:effectLst/>
                <a:uLnTx/>
                <a:uFillTx/>
                <a:latin typeface="Arial"/>
                <a:cs typeface="Arial"/>
              </a:endParaRPr>
            </a:p>
          </p:txBody>
        </p:sp>
        <p:sp>
          <p:nvSpPr>
            <p:cNvPr id="16" name="TextBox 37">
              <a:extLst>
                <a:ext uri="{FF2B5EF4-FFF2-40B4-BE49-F238E27FC236}">
                  <a16:creationId xmlns:a16="http://schemas.microsoft.com/office/drawing/2014/main" id="{441150BA-28F7-D3E8-B184-F5A77B0657AF}"/>
                </a:ext>
              </a:extLst>
            </p:cNvPr>
            <p:cNvSpPr txBox="1"/>
            <p:nvPr/>
          </p:nvSpPr>
          <p:spPr>
            <a:xfrm>
              <a:off x="3230936" y="5706400"/>
              <a:ext cx="284300"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143</a:t>
              </a:r>
            </a:p>
          </p:txBody>
        </p:sp>
        <p:sp>
          <p:nvSpPr>
            <p:cNvPr id="17" name="TextBox 38">
              <a:extLst>
                <a:ext uri="{FF2B5EF4-FFF2-40B4-BE49-F238E27FC236}">
                  <a16:creationId xmlns:a16="http://schemas.microsoft.com/office/drawing/2014/main" id="{D8E23801-4EF4-45CE-B41C-470EB6FB71D3}"/>
                </a:ext>
              </a:extLst>
            </p:cNvPr>
            <p:cNvSpPr txBox="1"/>
            <p:nvPr/>
          </p:nvSpPr>
          <p:spPr>
            <a:xfrm>
              <a:off x="3586059"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118</a:t>
              </a:r>
            </a:p>
          </p:txBody>
        </p:sp>
        <p:sp>
          <p:nvSpPr>
            <p:cNvPr id="18" name="TextBox 39">
              <a:extLst>
                <a:ext uri="{FF2B5EF4-FFF2-40B4-BE49-F238E27FC236}">
                  <a16:creationId xmlns:a16="http://schemas.microsoft.com/office/drawing/2014/main" id="{1BF601F7-212E-8841-8534-0A5911C22390}"/>
                </a:ext>
              </a:extLst>
            </p:cNvPr>
            <p:cNvSpPr txBox="1"/>
            <p:nvPr/>
          </p:nvSpPr>
          <p:spPr>
            <a:xfrm>
              <a:off x="3941732"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93</a:t>
              </a:r>
            </a:p>
          </p:txBody>
        </p:sp>
        <p:sp>
          <p:nvSpPr>
            <p:cNvPr id="19" name="TextBox 40">
              <a:extLst>
                <a:ext uri="{FF2B5EF4-FFF2-40B4-BE49-F238E27FC236}">
                  <a16:creationId xmlns:a16="http://schemas.microsoft.com/office/drawing/2014/main" id="{DDF38B21-08CC-6EFD-A203-0E673BBEC60E}"/>
                </a:ext>
              </a:extLst>
            </p:cNvPr>
            <p:cNvSpPr txBox="1"/>
            <p:nvPr/>
          </p:nvSpPr>
          <p:spPr>
            <a:xfrm>
              <a:off x="4306484" y="5706400"/>
              <a:ext cx="284301"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68</a:t>
              </a:r>
            </a:p>
          </p:txBody>
        </p:sp>
        <p:sp>
          <p:nvSpPr>
            <p:cNvPr id="20" name="TextBox 41">
              <a:extLst>
                <a:ext uri="{FF2B5EF4-FFF2-40B4-BE49-F238E27FC236}">
                  <a16:creationId xmlns:a16="http://schemas.microsoft.com/office/drawing/2014/main" id="{7FE63C9F-B6DF-F8B4-7774-F901927ADD97}"/>
                </a:ext>
              </a:extLst>
            </p:cNvPr>
            <p:cNvSpPr txBox="1"/>
            <p:nvPr/>
          </p:nvSpPr>
          <p:spPr>
            <a:xfrm>
              <a:off x="4709004" y="5706400"/>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45</a:t>
              </a:r>
            </a:p>
          </p:txBody>
        </p:sp>
        <p:sp>
          <p:nvSpPr>
            <p:cNvPr id="21" name="TextBox 42">
              <a:extLst>
                <a:ext uri="{FF2B5EF4-FFF2-40B4-BE49-F238E27FC236}">
                  <a16:creationId xmlns:a16="http://schemas.microsoft.com/office/drawing/2014/main" id="{BFD1C404-58F1-748C-ECFF-3765EF6BB211}"/>
                </a:ext>
              </a:extLst>
            </p:cNvPr>
            <p:cNvSpPr txBox="1"/>
            <p:nvPr/>
          </p:nvSpPr>
          <p:spPr>
            <a:xfrm>
              <a:off x="5085800" y="5706400"/>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38</a:t>
              </a:r>
            </a:p>
          </p:txBody>
        </p:sp>
        <p:sp>
          <p:nvSpPr>
            <p:cNvPr id="22" name="TextBox 43">
              <a:extLst>
                <a:ext uri="{FF2B5EF4-FFF2-40B4-BE49-F238E27FC236}">
                  <a16:creationId xmlns:a16="http://schemas.microsoft.com/office/drawing/2014/main" id="{214DB44F-C8A5-8369-040D-23F53AF7667B}"/>
                </a:ext>
              </a:extLst>
            </p:cNvPr>
            <p:cNvSpPr txBox="1"/>
            <p:nvPr/>
          </p:nvSpPr>
          <p:spPr>
            <a:xfrm>
              <a:off x="5451853" y="5706400"/>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26</a:t>
              </a:r>
            </a:p>
          </p:txBody>
        </p:sp>
        <p:sp>
          <p:nvSpPr>
            <p:cNvPr id="23" name="TextBox 44">
              <a:extLst>
                <a:ext uri="{FF2B5EF4-FFF2-40B4-BE49-F238E27FC236}">
                  <a16:creationId xmlns:a16="http://schemas.microsoft.com/office/drawing/2014/main" id="{7FC06DF4-E60F-E008-7969-47121C491778}"/>
                </a:ext>
              </a:extLst>
            </p:cNvPr>
            <p:cNvSpPr txBox="1"/>
            <p:nvPr/>
          </p:nvSpPr>
          <p:spPr>
            <a:xfrm>
              <a:off x="5813903" y="5706400"/>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24</a:t>
              </a:r>
            </a:p>
          </p:txBody>
        </p:sp>
        <p:sp>
          <p:nvSpPr>
            <p:cNvPr id="24" name="TextBox 45">
              <a:extLst>
                <a:ext uri="{FF2B5EF4-FFF2-40B4-BE49-F238E27FC236}">
                  <a16:creationId xmlns:a16="http://schemas.microsoft.com/office/drawing/2014/main" id="{C774F2D7-8D8C-095C-5F2D-A2EBEB0EB335}"/>
                </a:ext>
              </a:extLst>
            </p:cNvPr>
            <p:cNvSpPr txBox="1"/>
            <p:nvPr/>
          </p:nvSpPr>
          <p:spPr>
            <a:xfrm>
              <a:off x="6173276" y="5706400"/>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15</a:t>
              </a:r>
            </a:p>
          </p:txBody>
        </p:sp>
        <p:sp>
          <p:nvSpPr>
            <p:cNvPr id="25" name="TextBox 46">
              <a:extLst>
                <a:ext uri="{FF2B5EF4-FFF2-40B4-BE49-F238E27FC236}">
                  <a16:creationId xmlns:a16="http://schemas.microsoft.com/office/drawing/2014/main" id="{2767A88F-FF1E-8280-80C0-FA526AF43CB0}"/>
                </a:ext>
              </a:extLst>
            </p:cNvPr>
            <p:cNvSpPr txBox="1"/>
            <p:nvPr/>
          </p:nvSpPr>
          <p:spPr>
            <a:xfrm>
              <a:off x="6523484" y="5706400"/>
              <a:ext cx="213768"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6</a:t>
              </a:r>
            </a:p>
          </p:txBody>
        </p:sp>
        <p:sp>
          <p:nvSpPr>
            <p:cNvPr id="26" name="TextBox 47">
              <a:extLst>
                <a:ext uri="{FF2B5EF4-FFF2-40B4-BE49-F238E27FC236}">
                  <a16:creationId xmlns:a16="http://schemas.microsoft.com/office/drawing/2014/main" id="{A89AC517-11C1-CAC3-2DF7-C1A47FAFF8E7}"/>
                </a:ext>
              </a:extLst>
            </p:cNvPr>
            <p:cNvSpPr txBox="1"/>
            <p:nvPr/>
          </p:nvSpPr>
          <p:spPr>
            <a:xfrm>
              <a:off x="6905263" y="5706400"/>
              <a:ext cx="213767"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2</a:t>
              </a:r>
            </a:p>
          </p:txBody>
        </p:sp>
        <p:sp>
          <p:nvSpPr>
            <p:cNvPr id="27" name="TextBox 48">
              <a:extLst>
                <a:ext uri="{FF2B5EF4-FFF2-40B4-BE49-F238E27FC236}">
                  <a16:creationId xmlns:a16="http://schemas.microsoft.com/office/drawing/2014/main" id="{A1D4D935-7A8D-43F6-3059-BFA102A1C406}"/>
                </a:ext>
              </a:extLst>
            </p:cNvPr>
            <p:cNvSpPr txBox="1"/>
            <p:nvPr/>
          </p:nvSpPr>
          <p:spPr>
            <a:xfrm>
              <a:off x="7290099"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0</a:t>
              </a:r>
            </a:p>
          </p:txBody>
        </p:sp>
        <p:sp>
          <p:nvSpPr>
            <p:cNvPr id="28" name="TextBox 49">
              <a:extLst>
                <a:ext uri="{FF2B5EF4-FFF2-40B4-BE49-F238E27FC236}">
                  <a16:creationId xmlns:a16="http://schemas.microsoft.com/office/drawing/2014/main" id="{AF2970E0-CB06-6456-D100-2CDC5E01BEF3}"/>
                </a:ext>
              </a:extLst>
            </p:cNvPr>
            <p:cNvSpPr txBox="1"/>
            <p:nvPr/>
          </p:nvSpPr>
          <p:spPr>
            <a:xfrm>
              <a:off x="7653045"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0</a:t>
              </a:r>
            </a:p>
          </p:txBody>
        </p:sp>
        <p:sp>
          <p:nvSpPr>
            <p:cNvPr id="29" name="TextBox 50">
              <a:extLst>
                <a:ext uri="{FF2B5EF4-FFF2-40B4-BE49-F238E27FC236}">
                  <a16:creationId xmlns:a16="http://schemas.microsoft.com/office/drawing/2014/main" id="{ECFD9690-2F2D-3A08-0ED1-E629947C889A}"/>
                </a:ext>
              </a:extLst>
            </p:cNvPr>
            <p:cNvSpPr txBox="1"/>
            <p:nvPr/>
          </p:nvSpPr>
          <p:spPr>
            <a:xfrm>
              <a:off x="8019075" y="5706400"/>
              <a:ext cx="143235" cy="534368"/>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CFF"/>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1DF"/>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7F99"/>
                  </a:solidFill>
                  <a:effectLst/>
                  <a:uLnTx/>
                  <a:uFillTx/>
                  <a:latin typeface="Arial"/>
                  <a:cs typeface="Arial"/>
                </a:rPr>
                <a:t>0</a:t>
              </a:r>
            </a:p>
          </p:txBody>
        </p:sp>
      </p:grpSp>
      <p:sp>
        <p:nvSpPr>
          <p:cNvPr id="32" name="Textfeld 31">
            <a:extLst>
              <a:ext uri="{FF2B5EF4-FFF2-40B4-BE49-F238E27FC236}">
                <a16:creationId xmlns:a16="http://schemas.microsoft.com/office/drawing/2014/main" id="{2531FB80-C747-5DB4-E9C3-C1405AE707A9}"/>
              </a:ext>
            </a:extLst>
          </p:cNvPr>
          <p:cNvSpPr txBox="1"/>
          <p:nvPr/>
        </p:nvSpPr>
        <p:spPr bwMode="gray">
          <a:xfrm>
            <a:off x="8217703" y="1934588"/>
            <a:ext cx="243951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10384F"/>
                </a:solidFill>
                <a:effectLst/>
                <a:uLnTx/>
                <a:uFillTx/>
                <a:latin typeface="Arial"/>
                <a:cs typeface="Arial"/>
              </a:rPr>
              <a:t>PSA response subgroup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10384F"/>
                </a:solidFill>
                <a:effectLst/>
                <a:uLnTx/>
                <a:uFillTx/>
                <a:latin typeface="Arial"/>
                <a:cs typeface="Arial"/>
              </a:rPr>
              <a:t>(PSA ng/ml)</a:t>
            </a:r>
          </a:p>
        </p:txBody>
      </p:sp>
      <p:sp>
        <p:nvSpPr>
          <p:cNvPr id="33" name="TextBox 180">
            <a:extLst>
              <a:ext uri="{FF2B5EF4-FFF2-40B4-BE49-F238E27FC236}">
                <a16:creationId xmlns:a16="http://schemas.microsoft.com/office/drawing/2014/main" id="{D7CA3C78-6F26-7AE3-5F05-751A220CEE64}"/>
              </a:ext>
            </a:extLst>
          </p:cNvPr>
          <p:cNvSpPr txBox="1">
            <a:spLocks noChangeArrowheads="1"/>
          </p:cNvSpPr>
          <p:nvPr/>
        </p:nvSpPr>
        <p:spPr bwMode="auto">
          <a:xfrm flipH="1">
            <a:off x="8313105" y="2469409"/>
            <a:ext cx="2044058" cy="380480"/>
          </a:xfrm>
          <a:prstGeom prst="rect">
            <a:avLst/>
          </a:prstGeom>
          <a:noFill/>
          <a:ln w="12700">
            <a:solidFill>
              <a:srgbClr val="5EC5EE"/>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Arial" pitchFamily="34" charset="0"/>
              </a:rPr>
              <a:t>&lt; 0,02: Median 19,4 </a:t>
            </a:r>
            <a:r>
              <a:rPr lang="pt-BR" sz="1000" b="1" dirty="0">
                <a:solidFill>
                  <a:srgbClr val="5EC5EE"/>
                </a:solidFill>
              </a:rPr>
              <a:t>months</a:t>
            </a:r>
            <a:endParaRPr kumimoji="0" lang="pt-BR" sz="1000" b="1" i="0" u="none" strike="noStrike" kern="1200" cap="none" spc="0" normalizeH="0" baseline="0" noProof="0" dirty="0">
              <a:ln>
                <a:noFill/>
              </a:ln>
              <a:solidFill>
                <a:srgbClr val="5EC5EE"/>
              </a:solidFill>
              <a:effectLst/>
              <a:uLnTx/>
              <a:uFillTx/>
              <a:latin typeface="Arial" pitchFamily="34" charset="0"/>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Arial" pitchFamily="34" charset="0"/>
              </a:rPr>
              <a:t>(95% CI 11,5–NE)</a:t>
            </a:r>
          </a:p>
        </p:txBody>
      </p:sp>
      <p:sp>
        <p:nvSpPr>
          <p:cNvPr id="34" name="TextBox 180">
            <a:extLst>
              <a:ext uri="{FF2B5EF4-FFF2-40B4-BE49-F238E27FC236}">
                <a16:creationId xmlns:a16="http://schemas.microsoft.com/office/drawing/2014/main" id="{73F65FB3-BAD6-4A6E-1811-D1B6A1C76F8D}"/>
              </a:ext>
            </a:extLst>
          </p:cNvPr>
          <p:cNvSpPr txBox="1">
            <a:spLocks noChangeArrowheads="1"/>
          </p:cNvSpPr>
          <p:nvPr/>
        </p:nvSpPr>
        <p:spPr bwMode="auto">
          <a:xfrm flipH="1">
            <a:off x="8313103" y="3012737"/>
            <a:ext cx="2044060" cy="380480"/>
          </a:xfrm>
          <a:prstGeom prst="rect">
            <a:avLst/>
          </a:prstGeom>
          <a:noFill/>
          <a:ln w="12700">
            <a:solidFill>
              <a:srgbClr val="4DA1D7"/>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Arial" pitchFamily="34" charset="0"/>
              </a:rPr>
              <a:t>0,02 – &lt; 0,2: Median 22,3 </a:t>
            </a:r>
            <a:r>
              <a:rPr lang="pt-BR" sz="1000" b="1" dirty="0">
                <a:solidFill>
                  <a:srgbClr val="5EC5EE"/>
                </a:solidFill>
              </a:rPr>
              <a:t>months</a:t>
            </a:r>
            <a:endParaRPr kumimoji="0" lang="pt-BR" sz="1000" b="1" i="0" u="none" strike="noStrike" kern="1200" cap="none" spc="0" normalizeH="0" baseline="0" noProof="0" dirty="0">
              <a:ln>
                <a:noFill/>
              </a:ln>
              <a:solidFill>
                <a:srgbClr val="5EC5EE"/>
              </a:solidFill>
              <a:effectLst/>
              <a:uLnTx/>
              <a:uFillTx/>
              <a:latin typeface="Arial" pitchFamily="34" charset="0"/>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Arial" pitchFamily="34" charset="0"/>
              </a:rPr>
              <a:t>(95% CI 16,7–NE)</a:t>
            </a:r>
          </a:p>
        </p:txBody>
      </p:sp>
      <p:sp>
        <p:nvSpPr>
          <p:cNvPr id="35" name="TextBox 180">
            <a:extLst>
              <a:ext uri="{FF2B5EF4-FFF2-40B4-BE49-F238E27FC236}">
                <a16:creationId xmlns:a16="http://schemas.microsoft.com/office/drawing/2014/main" id="{4F172617-348B-FB05-A4B4-81A8F5352769}"/>
              </a:ext>
            </a:extLst>
          </p:cNvPr>
          <p:cNvSpPr txBox="1">
            <a:spLocks noChangeArrowheads="1"/>
          </p:cNvSpPr>
          <p:nvPr/>
        </p:nvSpPr>
        <p:spPr bwMode="auto">
          <a:xfrm flipH="1">
            <a:off x="8313103" y="3563611"/>
            <a:ext cx="2044056" cy="380480"/>
          </a:xfrm>
          <a:prstGeom prst="rect">
            <a:avLst/>
          </a:prstGeom>
          <a:noFill/>
          <a:ln w="12700">
            <a:solidFill>
              <a:srgbClr val="3C7F99"/>
            </a:solidFill>
            <a:miter lim="800000"/>
          </a:ln>
        </p:spPr>
        <p:txBody>
          <a:bodyPr wrap="square" lIns="36000" tIns="36000" rIns="36000" bIns="36000">
            <a:spAutoFit/>
          </a:bodyPr>
          <a:lstStyle>
            <a:defPPr>
              <a:defRPr lang="en-US"/>
            </a:defPPr>
            <a:lvl1pPr marL="0" algn="l" defTabSz="1217613" rtl="0" eaLnBrk="1" latinLnBrk="0" hangingPunct="1">
              <a:defRPr sz="1800" kern="1200">
                <a:solidFill>
                  <a:schemeClr val="tx1"/>
                </a:solidFill>
                <a:latin typeface="Arial" pitchFamily="34" charset="0"/>
                <a:ea typeface="Arial Unicode MS"/>
                <a:cs typeface="Arial Unicode MS"/>
              </a:defRPr>
            </a:lvl1pPr>
            <a:lvl2pPr marL="742950" indent="-285750" algn="l" defTabSz="1217613" rtl="0" eaLnBrk="1" latinLnBrk="0" hangingPunct="1">
              <a:defRPr sz="1800" kern="1200">
                <a:solidFill>
                  <a:schemeClr val="tx1"/>
                </a:solidFill>
                <a:latin typeface="Arial" pitchFamily="34" charset="0"/>
                <a:ea typeface="Arial Unicode MS"/>
                <a:cs typeface="Arial Unicode MS"/>
              </a:defRPr>
            </a:lvl2pPr>
            <a:lvl3pPr marL="1143000" indent="-228600" algn="l" defTabSz="1217613" rtl="0" eaLnBrk="1" latinLnBrk="0" hangingPunct="1">
              <a:defRPr sz="1800" kern="1200">
                <a:solidFill>
                  <a:schemeClr val="tx1"/>
                </a:solidFill>
                <a:latin typeface="Arial" pitchFamily="34" charset="0"/>
                <a:ea typeface="Arial Unicode MS"/>
                <a:cs typeface="Arial Unicode MS"/>
              </a:defRPr>
            </a:lvl3pPr>
            <a:lvl4pPr marL="1600200" indent="-228600" algn="l" defTabSz="1217613" rtl="0" eaLnBrk="1" latinLnBrk="0" hangingPunct="1">
              <a:defRPr sz="1800" kern="1200">
                <a:solidFill>
                  <a:schemeClr val="tx1"/>
                </a:solidFill>
                <a:latin typeface="Arial" pitchFamily="34" charset="0"/>
                <a:ea typeface="Arial Unicode MS"/>
                <a:cs typeface="Arial Unicode MS"/>
              </a:defRPr>
            </a:lvl4pPr>
            <a:lvl5pPr marL="2057400" indent="-228600" algn="l" defTabSz="1217613" rtl="0" eaLnBrk="1" latinLnBrk="0" hangingPunct="1">
              <a:defRPr sz="1800" kern="1200">
                <a:solidFill>
                  <a:schemeClr val="tx1"/>
                </a:solidFill>
                <a:latin typeface="Arial" pitchFamily="34" charset="0"/>
                <a:ea typeface="Arial Unicode MS"/>
                <a:cs typeface="Arial Unicode MS"/>
              </a:defRPr>
            </a:lvl5pPr>
            <a:lvl6pPr marL="25146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6pPr>
            <a:lvl7pPr marL="29718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7pPr>
            <a:lvl8pPr marL="34290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8pPr>
            <a:lvl9pPr marL="3886200" indent="-228600" algn="l" defTabSz="1217613" rtl="0" eaLnBrk="1" fontAlgn="base" latinLnBrk="0" hangingPunct="1">
              <a:spcBef>
                <a:spcPct val="0"/>
              </a:spcBef>
              <a:spcAft>
                <a:spcPct val="0"/>
              </a:spcAft>
              <a:defRPr sz="1800" kern="1200">
                <a:solidFill>
                  <a:schemeClr val="tx1"/>
                </a:solidFill>
                <a:latin typeface="Arial" pitchFamily="34" charset="0"/>
                <a:ea typeface="Arial Unicode MS"/>
                <a:cs typeface="Arial Unicode MS"/>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Times New Roman" panose="02020603050405020304" pitchFamily="18" charset="0"/>
                <a:cs typeface="Times New Roman" panose="02020603050405020304" pitchFamily="18" charset="0"/>
              </a:rPr>
              <a:t>≥ </a:t>
            </a:r>
            <a:r>
              <a:rPr kumimoji="0" lang="pt-BR" sz="1000" b="1" i="0" u="none" strike="noStrike" kern="1200" cap="none" spc="0" normalizeH="0" baseline="0" noProof="0" dirty="0">
                <a:ln>
                  <a:noFill/>
                </a:ln>
                <a:solidFill>
                  <a:srgbClr val="5EC5EE"/>
                </a:solidFill>
                <a:effectLst/>
                <a:uLnTx/>
                <a:uFillTx/>
                <a:latin typeface="Arial" pitchFamily="34" charset="0"/>
              </a:rPr>
              <a:t>0,2: Median 11,3 </a:t>
            </a:r>
            <a:r>
              <a:rPr lang="pt-BR" sz="1000" b="1" dirty="0">
                <a:solidFill>
                  <a:srgbClr val="5EC5EE"/>
                </a:solidFill>
              </a:rPr>
              <a:t>months</a:t>
            </a:r>
            <a:endParaRPr kumimoji="0" lang="pt-BR" sz="1000" b="1" i="0" u="none" strike="noStrike" kern="1200" cap="none" spc="0" normalizeH="0" baseline="0" noProof="0" dirty="0">
              <a:ln>
                <a:noFill/>
              </a:ln>
              <a:solidFill>
                <a:srgbClr val="5EC5EE"/>
              </a:solidFill>
              <a:effectLst/>
              <a:uLnTx/>
              <a:uFillTx/>
              <a:latin typeface="Arial" pitchFamily="34" charset="0"/>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pt-BR" sz="1000" b="1" i="0" u="none" strike="noStrike" kern="1200" cap="none" spc="0" normalizeH="0" baseline="0" noProof="0" dirty="0">
                <a:ln>
                  <a:noFill/>
                </a:ln>
                <a:solidFill>
                  <a:srgbClr val="5EC5EE"/>
                </a:solidFill>
                <a:effectLst/>
                <a:uLnTx/>
                <a:uFillTx/>
                <a:latin typeface="Arial" pitchFamily="34" charset="0"/>
              </a:rPr>
              <a:t>(95% CI 8,7–16,0)</a:t>
            </a:r>
          </a:p>
        </p:txBody>
      </p:sp>
      <p:graphicFrame>
        <p:nvGraphicFramePr>
          <p:cNvPr id="36" name="Tabelle 35">
            <a:extLst>
              <a:ext uri="{FF2B5EF4-FFF2-40B4-BE49-F238E27FC236}">
                <a16:creationId xmlns:a16="http://schemas.microsoft.com/office/drawing/2014/main" id="{861D697D-10F6-939D-034C-D84E0A88685C}"/>
              </a:ext>
            </a:extLst>
          </p:cNvPr>
          <p:cNvGraphicFramePr>
            <a:graphicFrameLocks noGrp="1"/>
          </p:cNvGraphicFramePr>
          <p:nvPr/>
        </p:nvGraphicFramePr>
        <p:xfrm>
          <a:off x="3407617" y="4329614"/>
          <a:ext cx="4474913" cy="576000"/>
        </p:xfrm>
        <a:graphic>
          <a:graphicData uri="http://schemas.openxmlformats.org/drawingml/2006/table">
            <a:tbl>
              <a:tblPr firstRow="1" bandRow="1">
                <a:tableStyleId>{5C22544A-7EE6-4342-B048-85BDC9FD1C3A}</a:tableStyleId>
              </a:tblPr>
              <a:tblGrid>
                <a:gridCol w="1810913">
                  <a:extLst>
                    <a:ext uri="{9D8B030D-6E8A-4147-A177-3AD203B41FA5}">
                      <a16:colId xmlns:a16="http://schemas.microsoft.com/office/drawing/2014/main" val="3298170741"/>
                    </a:ext>
                  </a:extLst>
                </a:gridCol>
                <a:gridCol w="1296000">
                  <a:extLst>
                    <a:ext uri="{9D8B030D-6E8A-4147-A177-3AD203B41FA5}">
                      <a16:colId xmlns:a16="http://schemas.microsoft.com/office/drawing/2014/main" val="3173644488"/>
                    </a:ext>
                  </a:extLst>
                </a:gridCol>
                <a:gridCol w="1368000">
                  <a:extLst>
                    <a:ext uri="{9D8B030D-6E8A-4147-A177-3AD203B41FA5}">
                      <a16:colId xmlns:a16="http://schemas.microsoft.com/office/drawing/2014/main" val="4240823084"/>
                    </a:ext>
                  </a:extLst>
                </a:gridCol>
              </a:tblGrid>
              <a:tr h="180000">
                <a:tc>
                  <a:txBody>
                    <a:bodyPr/>
                    <a:lstStyle/>
                    <a:p>
                      <a:endParaRPr lang="de-DE" sz="1000" dirty="0">
                        <a:solidFill>
                          <a:schemeClr val="tx1"/>
                        </a:solidFill>
                      </a:endParaRPr>
                    </a:p>
                  </a:txBody>
                  <a:tcPr marL="0" marR="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tc gridSpan="2">
                  <a:txBody>
                    <a:bodyPr/>
                    <a:lstStyle/>
                    <a:p>
                      <a:pPr algn="ctr"/>
                      <a:r>
                        <a:rPr lang="de-DE" sz="1000" b="1" dirty="0">
                          <a:solidFill>
                            <a:schemeClr val="tx1"/>
                          </a:solidFill>
                          <a:effectLst/>
                        </a:rPr>
                        <a:t>PSA response subgroup (PSA ng/ml)</a:t>
                      </a:r>
                    </a:p>
                  </a:txBody>
                  <a:tcPr marL="0" marR="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936885055"/>
                  </a:ext>
                </a:extLst>
              </a:tr>
              <a:tr h="216000">
                <a:tc>
                  <a:txBody>
                    <a:bodyPr/>
                    <a:lstStyle/>
                    <a:p>
                      <a:endParaRPr lang="de-DE" sz="1000" b="1" dirty="0">
                        <a:solidFill>
                          <a:schemeClr val="tx1"/>
                        </a:solidFill>
                        <a:effectLst/>
                      </a:endParaRPr>
                    </a:p>
                  </a:txBody>
                  <a:tcPr marL="0" marR="0" marT="0" marB="0" anchor="ctr">
                    <a:lnL w="1270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solidFill>
                      <a:schemeClr val="bg1"/>
                    </a:solidFill>
                  </a:tcPr>
                </a:tc>
                <a:tc>
                  <a:txBody>
                    <a:bodyPr/>
                    <a:lstStyle/>
                    <a:p>
                      <a:pPr algn="ctr"/>
                      <a:r>
                        <a:rPr lang="de-DE" sz="1000" b="1" dirty="0">
                          <a:solidFill>
                            <a:schemeClr val="tx1"/>
                          </a:solidFill>
                          <a:effectLst/>
                        </a:rPr>
                        <a:t>&lt; 0,02 vs. ≥ 0,2</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a:r>
                        <a:rPr lang="de-DE" sz="1000" b="1" dirty="0">
                          <a:solidFill>
                            <a:schemeClr val="tx1"/>
                          </a:solidFill>
                          <a:effectLst/>
                        </a:rPr>
                        <a:t>0,02 – &lt; 0,2 vs. ≥ 0,2 </a:t>
                      </a:r>
                    </a:p>
                  </a:txBody>
                  <a:tcPr marL="0" marR="0" marT="0" marB="0" anchor="ctr">
                    <a:lnL w="190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88913107"/>
                  </a:ext>
                </a:extLst>
              </a:tr>
              <a:tr h="180000">
                <a:tc>
                  <a:txBody>
                    <a:bodyPr/>
                    <a:lstStyle/>
                    <a:p>
                      <a:r>
                        <a:rPr lang="de-DE" sz="1000" dirty="0">
                          <a:solidFill>
                            <a:schemeClr val="tx1"/>
                          </a:solidFill>
                        </a:rPr>
                        <a:t>Non-stratified HR (95% KI)</a:t>
                      </a:r>
                    </a:p>
                  </a:txBody>
                  <a:tcPr marL="0" marR="0" marT="0" marB="0" anchor="ctr">
                    <a:lnL w="1270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a:r>
                        <a:rPr lang="de-DE" sz="1000" b="0" dirty="0">
                          <a:solidFill>
                            <a:schemeClr val="tx1"/>
                          </a:solidFill>
                        </a:rPr>
                        <a:t>0,68 (0,50–0,91)</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a:r>
                        <a:rPr lang="de-DE" sz="1000" b="0" dirty="0">
                          <a:solidFill>
                            <a:schemeClr val="tx1"/>
                          </a:solidFill>
                        </a:rPr>
                        <a:t>0,65 (0,45–0,93)</a:t>
                      </a:r>
                    </a:p>
                  </a:txBody>
                  <a:tcPr marL="0" marR="0" marT="0" marB="0" anchor="ctr">
                    <a:lnL w="190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503532745"/>
                  </a:ext>
                </a:extLst>
              </a:tr>
            </a:tbl>
          </a:graphicData>
        </a:graphic>
      </p:graphicFrame>
      <p:sp>
        <p:nvSpPr>
          <p:cNvPr id="5" name="Freihandform: Form 4">
            <a:extLst>
              <a:ext uri="{FF2B5EF4-FFF2-40B4-BE49-F238E27FC236}">
                <a16:creationId xmlns:a16="http://schemas.microsoft.com/office/drawing/2014/main" id="{F84C45AE-861C-D420-CEB1-9DB449C95103}"/>
              </a:ext>
            </a:extLst>
          </p:cNvPr>
          <p:cNvSpPr/>
          <p:nvPr/>
        </p:nvSpPr>
        <p:spPr bwMode="gray">
          <a:xfrm>
            <a:off x="10070364" y="1174295"/>
            <a:ext cx="2123289" cy="256988"/>
          </a:xfrm>
          <a:custGeom>
            <a:avLst/>
            <a:gdLst>
              <a:gd name="connsiteX0" fmla="*/ 2127623 w 2127623"/>
              <a:gd name="connsiteY0" fmla="*/ 0 h 256988"/>
              <a:gd name="connsiteX1" fmla="*/ 119529 w 2127623"/>
              <a:gd name="connsiteY1" fmla="*/ 0 h 256988"/>
              <a:gd name="connsiteX2" fmla="*/ 0 w 2127623"/>
              <a:gd name="connsiteY2" fmla="*/ 256988 h 256988"/>
              <a:gd name="connsiteX3" fmla="*/ 2121647 w 2127623"/>
              <a:gd name="connsiteY3" fmla="*/ 251012 h 256988"/>
              <a:gd name="connsiteX4" fmla="*/ 2127623 w 2127623"/>
              <a:gd name="connsiteY4" fmla="*/ 0 h 256988"/>
              <a:gd name="connsiteX0" fmla="*/ 2123289 w 2123289"/>
              <a:gd name="connsiteY0" fmla="*/ 0 h 256988"/>
              <a:gd name="connsiteX1" fmla="*/ 119529 w 2123289"/>
              <a:gd name="connsiteY1" fmla="*/ 0 h 256988"/>
              <a:gd name="connsiteX2" fmla="*/ 0 w 2123289"/>
              <a:gd name="connsiteY2" fmla="*/ 256988 h 256988"/>
              <a:gd name="connsiteX3" fmla="*/ 2121647 w 2123289"/>
              <a:gd name="connsiteY3" fmla="*/ 251012 h 256988"/>
              <a:gd name="connsiteX4" fmla="*/ 2123289 w 212328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89" h="256988">
                <a:moveTo>
                  <a:pt x="2123289" y="0"/>
                </a:moveTo>
                <a:lnTo>
                  <a:pt x="119529" y="0"/>
                </a:lnTo>
                <a:lnTo>
                  <a:pt x="0" y="256988"/>
                </a:lnTo>
                <a:lnTo>
                  <a:pt x="2121647" y="251012"/>
                </a:lnTo>
                <a:cubicBezTo>
                  <a:pt x="2122194" y="167341"/>
                  <a:pt x="2122742" y="83671"/>
                  <a:pt x="212328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628567">
              <a:spcBef>
                <a:spcPct val="0"/>
              </a:spcBef>
              <a:spcAft>
                <a:spcPct val="0"/>
              </a:spcAft>
              <a:defRPr/>
            </a:pPr>
            <a:r>
              <a:rPr kumimoji="0" lang="de-DE" sz="1400" b="1" i="0" u="none" strike="noStrike" kern="1200" cap="none" spc="0" normalizeH="0" baseline="0" noProof="0" dirty="0">
                <a:ln>
                  <a:noFill/>
                </a:ln>
                <a:solidFill>
                  <a:srgbClr val="FFFFFF"/>
                </a:solidFill>
                <a:effectLst/>
                <a:uLnTx/>
                <a:uFillTx/>
                <a:latin typeface="Arial"/>
                <a:cs typeface="Arial"/>
              </a:rPr>
              <a:t>Post-hoc </a:t>
            </a:r>
            <a:r>
              <a:rPr lang="de-DE" sz="1400" b="1" dirty="0">
                <a:solidFill>
                  <a:srgbClr val="FFFFFF"/>
                </a:solidFill>
              </a:rPr>
              <a:t>analysis</a:t>
            </a:r>
            <a:endParaRPr kumimoji="0" lang="de-DE" sz="1400" b="1" i="0" u="none" strike="noStrike" kern="1200" cap="none" spc="0" normalizeH="0" baseline="0" noProof="0" dirty="0">
              <a:ln>
                <a:noFill/>
              </a:ln>
              <a:solidFill>
                <a:srgbClr val="FFFFFF"/>
              </a:solidFill>
              <a:effectLst/>
              <a:uLnTx/>
              <a:uFillTx/>
              <a:latin typeface="Arial"/>
              <a:cs typeface="Arial"/>
            </a:endParaRPr>
          </a:p>
        </p:txBody>
      </p:sp>
      <p:sp>
        <p:nvSpPr>
          <p:cNvPr id="46" name="TextBox 57">
            <a:extLst>
              <a:ext uri="{FF2B5EF4-FFF2-40B4-BE49-F238E27FC236}">
                <a16:creationId xmlns:a16="http://schemas.microsoft.com/office/drawing/2014/main" id="{FA594652-A22B-5FC3-5722-FF250321D46C}"/>
              </a:ext>
            </a:extLst>
          </p:cNvPr>
          <p:cNvSpPr txBox="1"/>
          <p:nvPr/>
        </p:nvSpPr>
        <p:spPr>
          <a:xfrm rot="16200000">
            <a:off x="1444887" y="3312960"/>
            <a:ext cx="2670631" cy="307777"/>
          </a:xfrm>
          <a:prstGeom prst="rect">
            <a:avLst/>
          </a:prstGeom>
          <a:noFill/>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77787B"/>
                </a:solidFill>
                <a:effectLst/>
                <a:uLnTx/>
                <a:uFillTx/>
                <a:latin typeface="Arial"/>
                <a:cs typeface="Arial"/>
              </a:rPr>
              <a:t>no deterioration of the FACT-P total score, probability</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
        <p:nvSpPr>
          <p:cNvPr id="47" name="TextBox 89">
            <a:extLst>
              <a:ext uri="{FF2B5EF4-FFF2-40B4-BE49-F238E27FC236}">
                <a16:creationId xmlns:a16="http://schemas.microsoft.com/office/drawing/2014/main" id="{0C3599FE-FAE4-6EFD-3823-CC81BAE0C514}"/>
              </a:ext>
            </a:extLst>
          </p:cNvPr>
          <p:cNvSpPr txBox="1"/>
          <p:nvPr/>
        </p:nvSpPr>
        <p:spPr>
          <a:xfrm>
            <a:off x="3748226" y="5241576"/>
            <a:ext cx="4263224" cy="144460"/>
          </a:xfrm>
          <a:prstGeom prst="rect">
            <a:avLst/>
          </a:prstGeom>
          <a:noFill/>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0"/>
              </a:spcBef>
              <a:spcAft>
                <a:spcPct val="0"/>
              </a:spcAft>
              <a:buClrTx/>
              <a:buSzTx/>
              <a:buFontTx/>
              <a:buNone/>
              <a:tabLst/>
              <a:defRPr/>
            </a:pPr>
            <a:r>
              <a:rPr lang="de-DE" sz="1000" b="1" dirty="0">
                <a:solidFill>
                  <a:srgbClr val="77787B"/>
                </a:solidFill>
                <a:latin typeface="Arial"/>
                <a:cs typeface="Arial"/>
              </a:rPr>
              <a:t>months</a:t>
            </a:r>
            <a:endParaRPr kumimoji="0" lang="de-DE" sz="1000" b="1" i="0" u="none" strike="noStrike" kern="1200" cap="none" spc="0" normalizeH="0" baseline="0" noProof="0" dirty="0">
              <a:ln>
                <a:noFill/>
              </a:ln>
              <a:solidFill>
                <a:srgbClr val="77787B"/>
              </a:solidFill>
              <a:effectLst/>
              <a:uLnTx/>
              <a:uFillTx/>
              <a:latin typeface="Arial"/>
              <a:cs typeface="Arial"/>
            </a:endParaRPr>
          </a:p>
        </p:txBody>
      </p:sp>
    </p:spTree>
    <p:extLst>
      <p:ext uri="{BB962C8B-B14F-4D97-AF65-F5344CB8AC3E}">
        <p14:creationId xmlns:p14="http://schemas.microsoft.com/office/powerpoint/2010/main" val="2705991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3BE26-2D70-904B-8329-DD2853EEA3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1A5D3A-1B33-382A-3E86-FF90892C7127}"/>
              </a:ext>
            </a:extLst>
          </p:cNvPr>
          <p:cNvSpPr>
            <a:spLocks noGrp="1"/>
          </p:cNvSpPr>
          <p:nvPr>
            <p:ph type="title"/>
          </p:nvPr>
        </p:nvSpPr>
        <p:spPr/>
        <p:txBody>
          <a:bodyPr anchor="ctr"/>
          <a:lstStyle/>
          <a:p>
            <a:r>
              <a:rPr lang="en-GB" dirty="0"/>
              <a:t>Conclusion</a:t>
            </a:r>
            <a:endParaRPr lang="de-DE" dirty="0"/>
          </a:p>
        </p:txBody>
      </p:sp>
      <p:sp>
        <p:nvSpPr>
          <p:cNvPr id="4" name="Fußzeilenplatzhalter 3">
            <a:extLst>
              <a:ext uri="{FF2B5EF4-FFF2-40B4-BE49-F238E27FC236}">
                <a16:creationId xmlns:a16="http://schemas.microsoft.com/office/drawing/2014/main" id="{DC197147-E9CD-7F49-ACF7-B8CD46950F73}"/>
              </a:ext>
            </a:extLst>
          </p:cNvPr>
          <p:cNvSpPr>
            <a:spLocks noGrp="1"/>
          </p:cNvSpPr>
          <p:nvPr>
            <p:ph type="ftr" sz="quarter" idx="3"/>
          </p:nvPr>
        </p:nvSpPr>
        <p:spPr/>
        <p:txBody>
          <a:bodyPr/>
          <a:lstStyle/>
          <a:p>
            <a:pPr lvl="0">
              <a:defRPr/>
            </a:pPr>
            <a:r>
              <a:rPr kumimoji="0" lang="da-DK" sz="800" b="0" i="0" u="none" strike="noStrike" kern="1200" cap="none" spc="0" normalizeH="0" baseline="0" noProof="0">
                <a:ln>
                  <a:noFill/>
                </a:ln>
                <a:solidFill>
                  <a:srgbClr val="959F98"/>
                </a:solidFill>
                <a:effectLst/>
                <a:uLnTx/>
                <a:uFillTx/>
                <a:latin typeface="Arial"/>
                <a:cs typeface="Arial"/>
              </a:rPr>
              <a:t>Morgans </a:t>
            </a:r>
            <a:r>
              <a:rPr kumimoji="0" lang="da-DK" sz="800" b="0" i="0" u="none" strike="noStrike" kern="1200" cap="none" spc="0" normalizeH="0" baseline="0" noProof="0" dirty="0">
                <a:ln>
                  <a:noFill/>
                </a:ln>
                <a:solidFill>
                  <a:srgbClr val="959F98"/>
                </a:solidFill>
                <a:effectLst/>
                <a:uLnTx/>
                <a:uFillTx/>
                <a:latin typeface="Arial"/>
                <a:cs typeface="Arial"/>
              </a:rPr>
              <a:t>et al., ASCO 2025, Abstract 5004. </a:t>
            </a:r>
            <a:endParaRPr kumimoji="0" lang="de-DE" sz="800" b="0" i="0" u="none" strike="noStrike" kern="1200" cap="none" spc="0" normalizeH="0" baseline="0" noProof="0" dirty="0">
              <a:ln>
                <a:noFill/>
              </a:ln>
              <a:solidFill>
                <a:srgbClr val="FFFFFF">
                  <a:lumMod val="65000"/>
                </a:srgbClr>
              </a:solidFill>
              <a:effectLst/>
              <a:uLnTx/>
              <a:uFillTx/>
              <a:latin typeface="Arial"/>
              <a:cs typeface="Arial"/>
            </a:endParaRPr>
          </a:p>
        </p:txBody>
      </p:sp>
      <p:sp>
        <p:nvSpPr>
          <p:cNvPr id="3" name="Textplatzhalter 5">
            <a:extLst>
              <a:ext uri="{FF2B5EF4-FFF2-40B4-BE49-F238E27FC236}">
                <a16:creationId xmlns:a16="http://schemas.microsoft.com/office/drawing/2014/main" id="{0BE44DD3-9F15-FCB9-47A8-ECBB190E475A}"/>
              </a:ext>
            </a:extLst>
          </p:cNvPr>
          <p:cNvSpPr txBox="1">
            <a:spLocks/>
          </p:cNvSpPr>
          <p:nvPr/>
        </p:nvSpPr>
        <p:spPr>
          <a:xfrm>
            <a:off x="530707" y="1509713"/>
            <a:ext cx="10975494" cy="4797425"/>
          </a:xfrm>
          <a:prstGeom prst="rect">
            <a:avLst/>
          </a:prstGeom>
        </p:spPr>
        <p:txBody>
          <a:bodyPr/>
          <a:lstStyle>
            <a:lvl1pPr marL="0" indent="0" algn="l" defTabSz="914400" rtl="0" eaLnBrk="1" latinLnBrk="0" hangingPunct="1">
              <a:spcBef>
                <a:spcPts val="1200"/>
              </a:spcBef>
              <a:spcAft>
                <a:spcPts val="600"/>
              </a:spcAft>
              <a:buFontTx/>
              <a:buBlip>
                <a:blip r:embed="rId2"/>
              </a:buBlip>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9pPr>
          </a:lstStyle>
          <a:p>
            <a:pPr>
              <a:buNone/>
            </a:pPr>
            <a:r>
              <a:rPr lang="de-DE" b="1" dirty="0"/>
              <a:t>Authors’ summary:</a:t>
            </a:r>
          </a:p>
          <a:p>
            <a:pPr marL="285750" indent="-285750"/>
            <a:r>
              <a:rPr lang="en-US" dirty="0" err="1"/>
              <a:t>Darolutamide</a:t>
            </a:r>
            <a:r>
              <a:rPr lang="en-US" dirty="0"/>
              <a:t> has a positive impact on health-related quality of life</a:t>
            </a:r>
          </a:p>
          <a:p>
            <a:pPr marL="285750" indent="-285750"/>
            <a:r>
              <a:rPr lang="en-US" dirty="0" err="1"/>
              <a:t>Darolutamide</a:t>
            </a:r>
            <a:r>
              <a:rPr lang="en-US" dirty="0"/>
              <a:t> is the first and only androgen receptor inhibitor with clinically relevant effects on</a:t>
            </a:r>
            <a:r>
              <a:rPr lang="de-DE" dirty="0"/>
              <a:t>:</a:t>
            </a:r>
          </a:p>
          <a:p>
            <a:pPr marL="555750" lvl="1" indent="-285750"/>
            <a:r>
              <a:rPr lang="de-DE" dirty="0"/>
              <a:t>delaying pain progression</a:t>
            </a:r>
          </a:p>
          <a:p>
            <a:pPr marL="555750" lvl="1" indent="-285750"/>
            <a:r>
              <a:rPr lang="de-DE" dirty="0"/>
              <a:t>general well-being</a:t>
            </a:r>
          </a:p>
          <a:p>
            <a:pPr marL="825750" lvl="2" indent="-285750"/>
            <a:r>
              <a:rPr lang="de-DE" dirty="0"/>
              <a:t>Urinary tract symptoms</a:t>
            </a:r>
          </a:p>
          <a:p>
            <a:pPr marL="825750" lvl="2" indent="-285750"/>
            <a:r>
              <a:rPr lang="de-DE" dirty="0"/>
              <a:t>Functional well-being</a:t>
            </a:r>
          </a:p>
          <a:p>
            <a:pPr marL="825750" lvl="2" indent="-285750"/>
            <a:r>
              <a:rPr lang="de-DE" dirty="0"/>
              <a:t>Social and family well-being</a:t>
            </a:r>
            <a:endParaRPr lang="en-US" dirty="0"/>
          </a:p>
          <a:p>
            <a:pPr marL="285750" indent="-285750"/>
            <a:r>
              <a:rPr lang="en-US" dirty="0"/>
              <a:t>an improvement in health-related quality of life was most evident in patients with ultra-low PSA response</a:t>
            </a:r>
          </a:p>
        </p:txBody>
      </p:sp>
    </p:spTree>
    <p:extLst>
      <p:ext uri="{BB962C8B-B14F-4D97-AF65-F5344CB8AC3E}">
        <p14:creationId xmlns:p14="http://schemas.microsoft.com/office/powerpoint/2010/main" val="3961580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344B22-CA02-9E4F-820F-3925586B5A1C}"/>
              </a:ext>
            </a:extLst>
          </p:cNvPr>
          <p:cNvSpPr>
            <a:spLocks noGrp="1"/>
          </p:cNvSpPr>
          <p:nvPr>
            <p:ph type="body" idx="10"/>
          </p:nvPr>
        </p:nvSpPr>
        <p:spPr/>
        <p:txBody>
          <a:bodyPr/>
          <a:lstStyle/>
          <a:p>
            <a:r>
              <a:rPr lang="de-CH" dirty="0"/>
              <a:t>Thank you for your attention!</a:t>
            </a:r>
          </a:p>
        </p:txBody>
      </p:sp>
    </p:spTree>
    <p:extLst>
      <p:ext uri="{BB962C8B-B14F-4D97-AF65-F5344CB8AC3E}">
        <p14:creationId xmlns:p14="http://schemas.microsoft.com/office/powerpoint/2010/main" val="240803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D664C-AD29-B019-8229-C407FBBFB8D4}"/>
              </a:ext>
            </a:extLst>
          </p:cNvPr>
          <p:cNvSpPr>
            <a:spLocks noGrp="1"/>
          </p:cNvSpPr>
          <p:nvPr>
            <p:ph type="title"/>
          </p:nvPr>
        </p:nvSpPr>
        <p:spPr/>
        <p:txBody>
          <a:bodyPr anchor="ctr"/>
          <a:lstStyle/>
          <a:p>
            <a:r>
              <a:rPr lang="en-US" dirty="0"/>
              <a:t>Short product information NUBEQA</a:t>
            </a:r>
            <a:r>
              <a:rPr lang="en-US" baseline="30000" dirty="0"/>
              <a:t>®</a:t>
            </a:r>
            <a:r>
              <a:rPr lang="en-US" dirty="0"/>
              <a:t> </a:t>
            </a:r>
            <a:endParaRPr lang="de-CH" dirty="0"/>
          </a:p>
        </p:txBody>
      </p:sp>
      <p:sp>
        <p:nvSpPr>
          <p:cNvPr id="8" name="TextBox 7">
            <a:extLst>
              <a:ext uri="{FF2B5EF4-FFF2-40B4-BE49-F238E27FC236}">
                <a16:creationId xmlns:a16="http://schemas.microsoft.com/office/drawing/2014/main" id="{3E2CD30B-F8B0-0A75-0479-6DDDF0ABEC53}"/>
              </a:ext>
            </a:extLst>
          </p:cNvPr>
          <p:cNvSpPr txBox="1"/>
          <p:nvPr/>
        </p:nvSpPr>
        <p:spPr bwMode="gray">
          <a:xfrm>
            <a:off x="365971" y="1397674"/>
            <a:ext cx="11460058" cy="4247317"/>
          </a:xfrm>
          <a:prstGeom prst="rect">
            <a:avLst/>
          </a:prstGeom>
          <a:noFill/>
        </p:spPr>
        <p:txBody>
          <a:bodyPr wrap="square" lIns="0" tIns="0" rIns="0" bIns="0" rtlCol="0">
            <a:spAutoFit/>
          </a:bodyPr>
          <a:lstStyle/>
          <a:p>
            <a:r>
              <a:rPr lang="en-US" sz="1200" b="1" dirty="0"/>
              <a:t>The referenced data and publications are available upon request.</a:t>
            </a:r>
          </a:p>
          <a:p>
            <a:endParaRPr lang="en-US" sz="1200" b="1" dirty="0"/>
          </a:p>
          <a:p>
            <a:r>
              <a:rPr lang="en-US" sz="1200" b="1" dirty="0"/>
              <a:t>Short product information NUBEQA® :</a:t>
            </a:r>
          </a:p>
          <a:p>
            <a:r>
              <a:rPr lang="en-US" sz="1200" b="1" dirty="0"/>
              <a:t>AS.:</a:t>
            </a:r>
            <a:r>
              <a:rPr lang="en-US" sz="1200" dirty="0"/>
              <a:t> </a:t>
            </a:r>
            <a:r>
              <a:rPr lang="en-US" sz="1200" dirty="0" err="1"/>
              <a:t>Darolutamide</a:t>
            </a:r>
            <a:r>
              <a:rPr lang="en-US" sz="1200" dirty="0"/>
              <a:t>. </a:t>
            </a:r>
            <a:r>
              <a:rPr lang="en-US" sz="1200" b="1" dirty="0"/>
              <a:t>I.:</a:t>
            </a:r>
            <a:r>
              <a:rPr lang="en-US" sz="1200" dirty="0"/>
              <a:t> NUBEQA is indicated in comb. with androgen deprivation therapy (ADT) for the </a:t>
            </a:r>
            <a:r>
              <a:rPr lang="en-US" sz="1200" dirty="0" err="1"/>
              <a:t>treatm</a:t>
            </a:r>
            <a:r>
              <a:rPr lang="en-US" sz="1200" dirty="0"/>
              <a:t>. of adult pat. with metastatic hormone-sensitive prostate cancer (mHSPC). NUBEQA is indicated in comb. with docetaxel and ADT for the </a:t>
            </a:r>
            <a:r>
              <a:rPr lang="en-US" sz="1200" dirty="0" err="1"/>
              <a:t>treatm</a:t>
            </a:r>
            <a:r>
              <a:rPr lang="en-US" sz="1200" dirty="0"/>
              <a:t>. of adult pat. with mHSPC, for whom docetaxel therapy is indicated. NUBEQA is indicated in comb. with ADT for the </a:t>
            </a:r>
            <a:r>
              <a:rPr lang="en-US" sz="1200" dirty="0" err="1"/>
              <a:t>treatm</a:t>
            </a:r>
            <a:r>
              <a:rPr lang="en-US" sz="1200" dirty="0"/>
              <a:t>. of adult pat. with non-metastatic, castration-resistant prostate cancer (</a:t>
            </a:r>
            <a:r>
              <a:rPr lang="en-US" sz="1200" dirty="0" err="1"/>
              <a:t>nmCRPC</a:t>
            </a:r>
            <a:r>
              <a:rPr lang="en-US" sz="1200" dirty="0"/>
              <a:t>), for those who are at high risk of develop. metastases (especially with a PSA-DT ≤ 10 m.). </a:t>
            </a:r>
            <a:r>
              <a:rPr lang="en-US" sz="1200" b="1" dirty="0"/>
              <a:t>D/A: </a:t>
            </a:r>
            <a:r>
              <a:rPr lang="en-US" sz="1200" dirty="0"/>
              <a:t>600 mg (two 300 mg film-coated tablets) taken 2/day with a meal (total daily dose of 1200 mg). pat. receiving NUBEQA should also receive an LHRH agonist or antagonist concurrently or have had a bilat. orchiectomy. When used in comb. with docetaxel, the 1. of 6 docetaxel cycles should begin within 6 weeks of starting NUBEQA. </a:t>
            </a:r>
            <a:r>
              <a:rPr lang="en-US" sz="1200" b="1" dirty="0"/>
              <a:t>CI.:</a:t>
            </a:r>
            <a:r>
              <a:rPr lang="en-US" sz="1200" dirty="0"/>
              <a:t> Hypersensitivity to the active </a:t>
            </a:r>
            <a:r>
              <a:rPr lang="en-US" sz="1200" dirty="0" err="1"/>
              <a:t>pharmaceut</a:t>
            </a:r>
            <a:r>
              <a:rPr lang="en-US" sz="1200" dirty="0"/>
              <a:t>. ingredient or to one of the excipients. Women who are pregnant or of childbearing potential. </a:t>
            </a:r>
            <a:r>
              <a:rPr lang="en-US" sz="1200" b="1" dirty="0" err="1"/>
              <a:t>Spec.W</a:t>
            </a:r>
            <a:r>
              <a:rPr lang="en-US" sz="1200" b="1" dirty="0"/>
              <a:t>./Prec.:</a:t>
            </a:r>
            <a:r>
              <a:rPr lang="en-US" sz="1200" dirty="0"/>
              <a:t> </a:t>
            </a:r>
            <a:r>
              <a:rPr lang="en-US" sz="1200" i="1" dirty="0"/>
              <a:t>Renal/hepatic impairment:</a:t>
            </a:r>
            <a:r>
              <a:rPr lang="en-US" sz="1200" dirty="0"/>
              <a:t> Closely monitor pat. with severe renal impair. or moderate/severe hepatic impair. for adverse reactions. </a:t>
            </a:r>
            <a:r>
              <a:rPr lang="en-US" sz="1200" i="1" dirty="0" err="1"/>
              <a:t>Hepatotox</a:t>
            </a:r>
            <a:r>
              <a:rPr lang="en-US" sz="1200" i="1" dirty="0"/>
              <a:t>.:</a:t>
            </a:r>
            <a:r>
              <a:rPr lang="en-US" sz="1200" dirty="0"/>
              <a:t> In case of liver </a:t>
            </a:r>
            <a:r>
              <a:rPr lang="en-US" sz="1200" dirty="0" err="1"/>
              <a:t>funct</a:t>
            </a:r>
            <a:r>
              <a:rPr lang="en-US" sz="1200" dirty="0"/>
              <a:t>. test abnormalities suggestive of </a:t>
            </a:r>
            <a:r>
              <a:rPr lang="en-US" sz="1200" dirty="0" err="1"/>
              <a:t>idiosyncr</a:t>
            </a:r>
            <a:r>
              <a:rPr lang="en-US" sz="1200" dirty="0"/>
              <a:t>. DILI, NUBEQA must be permanently </a:t>
            </a:r>
            <a:r>
              <a:rPr lang="en-US" sz="1200" dirty="0" err="1"/>
              <a:t>discont</a:t>
            </a:r>
            <a:r>
              <a:rPr lang="en-US" sz="1200" dirty="0"/>
              <a:t>. ADT can prolong the QT interval: In case of risk factors or concomitant medication that prolong the QT interval, ECG monitoring should be </a:t>
            </a:r>
            <a:r>
              <a:rPr lang="en-US" sz="1200" dirty="0" err="1"/>
              <a:t>consid</a:t>
            </a:r>
            <a:r>
              <a:rPr lang="en-US" sz="1200" dirty="0"/>
              <a:t>.. </a:t>
            </a:r>
            <a:r>
              <a:rPr lang="en-US" sz="1200" i="1" dirty="0"/>
              <a:t>Contraception:</a:t>
            </a:r>
            <a:r>
              <a:rPr lang="en-US" sz="1200" dirty="0"/>
              <a:t> Sexually active pat. must use a highly effective form of contracept.. </a:t>
            </a:r>
            <a:r>
              <a:rPr lang="en-US" sz="1200" i="1" dirty="0"/>
              <a:t>Bone density:</a:t>
            </a:r>
            <a:r>
              <a:rPr lang="en-US" sz="1200" dirty="0"/>
              <a:t> may be affected during </a:t>
            </a:r>
            <a:r>
              <a:rPr lang="en-US" sz="1200" dirty="0" err="1"/>
              <a:t>treatm</a:t>
            </a:r>
            <a:r>
              <a:rPr lang="en-US" sz="1200" dirty="0"/>
              <a:t>. with NUBEQA due to long-term testosterone </a:t>
            </a:r>
            <a:r>
              <a:rPr lang="en-US" sz="1200" dirty="0" err="1"/>
              <a:t>suppr</a:t>
            </a:r>
            <a:r>
              <a:rPr lang="en-US" sz="1200" dirty="0"/>
              <a:t>. </a:t>
            </a:r>
            <a:r>
              <a:rPr lang="en-US" sz="1200" i="1" dirty="0"/>
              <a:t>Recent </a:t>
            </a:r>
            <a:r>
              <a:rPr lang="en-US" sz="1200" i="1" dirty="0" err="1"/>
              <a:t>cardiovasc</a:t>
            </a:r>
            <a:r>
              <a:rPr lang="en-US" sz="1200" i="1" dirty="0"/>
              <a:t>. disease:</a:t>
            </a:r>
            <a:r>
              <a:rPr lang="en-US" sz="1200" dirty="0"/>
              <a:t> The safety of NUBEQA in pat. with a clinic. relevant </a:t>
            </a:r>
            <a:r>
              <a:rPr lang="en-US" sz="1200" dirty="0" err="1"/>
              <a:t>cardiovasc</a:t>
            </a:r>
            <a:r>
              <a:rPr lang="en-US" sz="1200" dirty="0"/>
              <a:t>. disease in the last 6 months has not been proven, follow current guidelines. The </a:t>
            </a:r>
            <a:r>
              <a:rPr lang="en-US" sz="1200" dirty="0" err="1"/>
              <a:t>prescr</a:t>
            </a:r>
            <a:r>
              <a:rPr lang="en-US" sz="1200" dirty="0"/>
              <a:t>. dose is practically “sodium free”. Do not take if you have hereditary galactose intolerance, total lactase deficiency, or glucose-galactose malabsorption. </a:t>
            </a:r>
            <a:r>
              <a:rPr lang="en-US" sz="1200" b="1" dirty="0"/>
              <a:t>AEs.</a:t>
            </a:r>
            <a:r>
              <a:rPr lang="en-US" sz="1200" dirty="0"/>
              <a:t>: </a:t>
            </a:r>
            <a:r>
              <a:rPr lang="en-US" sz="1200" i="1" dirty="0"/>
              <a:t>NUBEQA</a:t>
            </a:r>
            <a:r>
              <a:rPr lang="en-US" sz="1200" dirty="0"/>
              <a:t>: Very common: Neutrophil count </a:t>
            </a:r>
            <a:r>
              <a:rPr lang="en-US" sz="1200" dirty="0" err="1"/>
              <a:t>decr</a:t>
            </a:r>
            <a:r>
              <a:rPr lang="en-US" sz="1200" dirty="0"/>
              <a:t>., AST and ALT incr., bilirubin incr., fatigue. Common: </a:t>
            </a:r>
            <a:r>
              <a:rPr lang="en-US" sz="1200" dirty="0" err="1"/>
              <a:t>Ischaemic</a:t>
            </a:r>
            <a:r>
              <a:rPr lang="en-US" sz="1200" dirty="0"/>
              <a:t> heart disease, cardiac failure, rash, pain in extremities, fractures. </a:t>
            </a:r>
            <a:r>
              <a:rPr lang="en-US" sz="1200" i="1" dirty="0"/>
              <a:t>NUBEQA in comb. with docetaxel:</a:t>
            </a:r>
            <a:r>
              <a:rPr lang="en-US" sz="1200" dirty="0"/>
              <a:t> Very common: Hypertension including occasional hypertensive emergency, AST incr., ALT incr., bilirubin incr., rash. </a:t>
            </a:r>
            <a:r>
              <a:rPr lang="en-US" sz="1200" b="1" dirty="0"/>
              <a:t>Interactions: </a:t>
            </a:r>
            <a:r>
              <a:rPr lang="en-US" sz="1200" dirty="0"/>
              <a:t>BCRP inhibitor, OATP 1B1 and 1B3, in the case of concurrent use with </a:t>
            </a:r>
            <a:r>
              <a:rPr lang="en-US" sz="1200" dirty="0" err="1"/>
              <a:t>corresp</a:t>
            </a:r>
            <a:r>
              <a:rPr lang="en-US" sz="1200" dirty="0"/>
              <a:t>. substrates, follow the recommendations in the resp. </a:t>
            </a:r>
            <a:r>
              <a:rPr lang="en-US" sz="1200" dirty="0" err="1"/>
              <a:t>prescrib</a:t>
            </a:r>
            <a:r>
              <a:rPr lang="en-US" sz="1200" dirty="0"/>
              <a:t>. information. Weak CYP3A4 inducer. Substrate of CYP3A4, P-</a:t>
            </a:r>
            <a:r>
              <a:rPr lang="en-US" sz="1200" dirty="0" err="1"/>
              <a:t>gp</a:t>
            </a:r>
            <a:r>
              <a:rPr lang="en-US" sz="1200" dirty="0"/>
              <a:t>, and BCRP. Use of strong CYP3A4 inducers and P-</a:t>
            </a:r>
            <a:r>
              <a:rPr lang="en-US" sz="1200" dirty="0" err="1"/>
              <a:t>gp</a:t>
            </a:r>
            <a:r>
              <a:rPr lang="en-US" sz="1200" dirty="0"/>
              <a:t> inducers during </a:t>
            </a:r>
            <a:r>
              <a:rPr lang="en-US" sz="1200" dirty="0" err="1"/>
              <a:t>treatm</a:t>
            </a:r>
            <a:r>
              <a:rPr lang="en-US" sz="1200" dirty="0"/>
              <a:t>. with NUBEQA should be avoided.</a:t>
            </a:r>
            <a:r>
              <a:rPr lang="en-US" sz="1200" b="1" dirty="0"/>
              <a:t> </a:t>
            </a:r>
            <a:r>
              <a:rPr lang="en-US" sz="1200" b="1" u="sng" dirty="0"/>
              <a:t>UE: </a:t>
            </a:r>
            <a:r>
              <a:rPr lang="en-US" sz="1200" dirty="0"/>
              <a:t>Very common:</a:t>
            </a:r>
            <a:r>
              <a:rPr lang="en-US" sz="1200" b="1" dirty="0"/>
              <a:t> </a:t>
            </a:r>
            <a:r>
              <a:rPr lang="en-US" sz="1200" dirty="0"/>
              <a:t>Neutrophil count decreased</a:t>
            </a:r>
            <a:r>
              <a:rPr lang="en-US" sz="1200" b="1" dirty="0"/>
              <a:t>, </a:t>
            </a:r>
            <a:r>
              <a:rPr lang="en-US" sz="1200" dirty="0"/>
              <a:t>AST and ALT increased</a:t>
            </a:r>
            <a:r>
              <a:rPr lang="en-US" sz="1200" b="1" dirty="0"/>
              <a:t>, </a:t>
            </a:r>
            <a:r>
              <a:rPr lang="en-US" sz="1200" dirty="0"/>
              <a:t>Bilirubin increased, Fatigue.</a:t>
            </a:r>
            <a:r>
              <a:rPr lang="en-US" sz="1200" b="1" dirty="0"/>
              <a:t> Common: </a:t>
            </a:r>
            <a:r>
              <a:rPr lang="en-US" sz="1200" dirty="0" err="1"/>
              <a:t>Ischaemic</a:t>
            </a:r>
            <a:r>
              <a:rPr lang="en-US" sz="1200" dirty="0"/>
              <a:t> heart disease, Cardiac failure, Rash,</a:t>
            </a:r>
            <a:r>
              <a:rPr lang="en-US" sz="1200" b="1" dirty="0"/>
              <a:t> </a:t>
            </a:r>
            <a:r>
              <a:rPr lang="en-US" sz="1200" dirty="0"/>
              <a:t>Pain in extremities, Fractures.</a:t>
            </a:r>
            <a:r>
              <a:rPr lang="en-US" sz="1200" b="1" dirty="0"/>
              <a:t> </a:t>
            </a:r>
            <a:r>
              <a:rPr lang="en-US" sz="1200" dirty="0"/>
              <a:t>NUBEQA in combination with Docetaxel:</a:t>
            </a:r>
            <a:r>
              <a:rPr lang="en-US" sz="1200" b="1" dirty="0"/>
              <a:t> </a:t>
            </a:r>
            <a:r>
              <a:rPr lang="en-US" sz="1200" dirty="0"/>
              <a:t>Very common: Hypertension including hypertensive emergency,</a:t>
            </a:r>
            <a:r>
              <a:rPr lang="en-US" sz="1200" b="1" dirty="0"/>
              <a:t> </a:t>
            </a:r>
            <a:r>
              <a:rPr lang="en-US" sz="1200" dirty="0"/>
              <a:t>AST increased, ALT increased, Bilirubin increased, Rash.</a:t>
            </a:r>
            <a:r>
              <a:rPr lang="en-US" sz="1200" b="1" dirty="0"/>
              <a:t> </a:t>
            </a:r>
            <a:r>
              <a:rPr lang="de-CH" sz="1200" b="1" dirty="0"/>
              <a:t>List:</a:t>
            </a:r>
            <a:r>
              <a:rPr lang="de-CH" sz="1200" dirty="0"/>
              <a:t> B. Bayer (Schweiz) AG, 8045 Zurich. Further inform.: </a:t>
            </a:r>
            <a:r>
              <a:rPr lang="de-CH" sz="1200" u="sng" dirty="0">
                <a:hlinkClick r:id="rId2"/>
              </a:rPr>
              <a:t>www.swissmedicinfo.ch</a:t>
            </a:r>
            <a:r>
              <a:rPr lang="de-CH" sz="1200" dirty="0"/>
              <a:t>.</a:t>
            </a:r>
          </a:p>
          <a:p>
            <a:r>
              <a:rPr lang="it-IT" sz="1200" dirty="0"/>
              <a:t>RP-M_DAR-CH-0108-3  07/2025</a:t>
            </a:r>
            <a:endParaRPr lang="de-CH" sz="1200" dirty="0"/>
          </a:p>
        </p:txBody>
      </p:sp>
    </p:spTree>
    <p:extLst>
      <p:ext uri="{BB962C8B-B14F-4D97-AF65-F5344CB8AC3E}">
        <p14:creationId xmlns:p14="http://schemas.microsoft.com/office/powerpoint/2010/main" val="404415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15168-4185-8457-F711-44A57889A4CC}"/>
              </a:ext>
            </a:extLst>
          </p:cNvPr>
          <p:cNvSpPr>
            <a:spLocks noGrp="1"/>
          </p:cNvSpPr>
          <p:nvPr>
            <p:ph type="title"/>
          </p:nvPr>
        </p:nvSpPr>
        <p:spPr/>
        <p:txBody>
          <a:bodyPr rtlCol="0"/>
          <a:lstStyle/>
          <a:p>
            <a:pPr rtl="0"/>
            <a:r>
              <a:rPr lang="en-us" dirty="0"/>
              <a:t>Each </a:t>
            </a:r>
            <a:r>
              <a:rPr lang="en-us" dirty="0" err="1"/>
              <a:t>mHSPC</a:t>
            </a:r>
            <a:r>
              <a:rPr lang="en-us" dirty="0"/>
              <a:t> patient is different and requires an individual therapeutic approach</a:t>
            </a:r>
            <a:endParaRPr lang="de-DE" dirty="0"/>
          </a:p>
        </p:txBody>
      </p:sp>
      <p:sp>
        <p:nvSpPr>
          <p:cNvPr id="5" name="Fußzeilenplatzhalter 4">
            <a:extLst>
              <a:ext uri="{FF2B5EF4-FFF2-40B4-BE49-F238E27FC236}">
                <a16:creationId xmlns:a16="http://schemas.microsoft.com/office/drawing/2014/main" id="{1D367263-D5AA-65AD-9AC6-1EA47B8C5064}"/>
              </a:ext>
            </a:extLst>
          </p:cNvPr>
          <p:cNvSpPr>
            <a:spLocks noGrp="1"/>
          </p:cNvSpPr>
          <p:nvPr>
            <p:ph type="ftr" sz="quarter" idx="3"/>
          </p:nvPr>
        </p:nvSpPr>
        <p:spPr/>
        <p:txBody>
          <a:bodyPr rtlCol="0"/>
          <a:lstStyle/>
          <a:p>
            <a:pPr rtl="0"/>
            <a:r>
              <a:rPr lang="en-us" dirty="0" err="1"/>
              <a:t>mHSPC</a:t>
            </a:r>
            <a:r>
              <a:rPr lang="en-us" dirty="0"/>
              <a:t>, metastatic hormone-sensitive prostate cancer; PSA, prostate-specific antigen.</a:t>
            </a:r>
          </a:p>
        </p:txBody>
      </p:sp>
      <p:pic>
        <p:nvPicPr>
          <p:cNvPr id="51" name="Picture 49" descr="A person sitting on a mat in a gym&#10;&#10;Description automatically generated">
            <a:extLst>
              <a:ext uri="{FF2B5EF4-FFF2-40B4-BE49-F238E27FC236}">
                <a16:creationId xmlns:a16="http://schemas.microsoft.com/office/drawing/2014/main" id="{460209BF-5503-C182-D52C-2877FD3CE2E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6999" t="364" r="18716" b="24513"/>
          <a:stretch/>
        </p:blipFill>
        <p:spPr>
          <a:xfrm>
            <a:off x="9085084" y="2127469"/>
            <a:ext cx="2726435" cy="308529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2" name="Freeform 136">
            <a:extLst>
              <a:ext uri="{FF2B5EF4-FFF2-40B4-BE49-F238E27FC236}">
                <a16:creationId xmlns:a16="http://schemas.microsoft.com/office/drawing/2014/main" id="{0C6ABCAB-B7FA-5406-B321-4513EF706146}"/>
              </a:ext>
            </a:extLst>
          </p:cNvPr>
          <p:cNvSpPr>
            <a:spLocks noEditPoints="1"/>
          </p:cNvSpPr>
          <p:nvPr/>
        </p:nvSpPr>
        <p:spPr bwMode="auto">
          <a:xfrm>
            <a:off x="266473" y="1339797"/>
            <a:ext cx="616349" cy="334144"/>
          </a:xfrm>
          <a:custGeom>
            <a:avLst/>
            <a:gdLst>
              <a:gd name="T0" fmla="*/ 1398 w 1633"/>
              <a:gd name="T1" fmla="*/ 465 h 886"/>
              <a:gd name="T2" fmla="*/ 1472 w 1633"/>
              <a:gd name="T3" fmla="*/ 306 h 886"/>
              <a:gd name="T4" fmla="*/ 1423 w 1633"/>
              <a:gd name="T5" fmla="*/ 62 h 886"/>
              <a:gd name="T6" fmla="*/ 1274 w 1633"/>
              <a:gd name="T7" fmla="*/ 28 h 886"/>
              <a:gd name="T8" fmla="*/ 1135 w 1633"/>
              <a:gd name="T9" fmla="*/ 306 h 886"/>
              <a:gd name="T10" fmla="*/ 1208 w 1633"/>
              <a:gd name="T11" fmla="*/ 465 h 886"/>
              <a:gd name="T12" fmla="*/ 921 w 1633"/>
              <a:gd name="T13" fmla="*/ 476 h 886"/>
              <a:gd name="T14" fmla="*/ 1007 w 1633"/>
              <a:gd name="T15" fmla="*/ 192 h 886"/>
              <a:gd name="T16" fmla="*/ 615 w 1633"/>
              <a:gd name="T17" fmla="*/ 154 h 886"/>
              <a:gd name="T18" fmla="*/ 615 w 1633"/>
              <a:gd name="T19" fmla="*/ 337 h 886"/>
              <a:gd name="T20" fmla="*/ 514 w 1633"/>
              <a:gd name="T21" fmla="*/ 465 h 886"/>
              <a:gd name="T22" fmla="*/ 498 w 1633"/>
              <a:gd name="T23" fmla="*/ 310 h 886"/>
              <a:gd name="T24" fmla="*/ 498 w 1633"/>
              <a:gd name="T25" fmla="*/ 167 h 886"/>
              <a:gd name="T26" fmla="*/ 359 w 1633"/>
              <a:gd name="T27" fmla="*/ 28 h 886"/>
              <a:gd name="T28" fmla="*/ 116 w 1633"/>
              <a:gd name="T29" fmla="*/ 248 h 886"/>
              <a:gd name="T30" fmla="*/ 234 w 1633"/>
              <a:gd name="T31" fmla="*/ 432 h 886"/>
              <a:gd name="T32" fmla="*/ 3 w 1633"/>
              <a:gd name="T33" fmla="*/ 731 h 886"/>
              <a:gd name="T34" fmla="*/ 428 w 1633"/>
              <a:gd name="T35" fmla="*/ 829 h 886"/>
              <a:gd name="T36" fmla="*/ 1185 w 1633"/>
              <a:gd name="T37" fmla="*/ 868 h 886"/>
              <a:gd name="T38" fmla="*/ 1622 w 1633"/>
              <a:gd name="T39" fmla="*/ 767 h 886"/>
              <a:gd name="T40" fmla="*/ 1472 w 1633"/>
              <a:gd name="T41" fmla="*/ 225 h 886"/>
              <a:gd name="T42" fmla="*/ 1412 w 1633"/>
              <a:gd name="T43" fmla="*/ 94 h 886"/>
              <a:gd name="T44" fmla="*/ 1386 w 1633"/>
              <a:gd name="T45" fmla="*/ 74 h 886"/>
              <a:gd name="T46" fmla="*/ 1274 w 1633"/>
              <a:gd name="T47" fmla="*/ 60 h 886"/>
              <a:gd name="T48" fmla="*/ 1121 w 1633"/>
              <a:gd name="T49" fmla="*/ 248 h 886"/>
              <a:gd name="T50" fmla="*/ 1167 w 1633"/>
              <a:gd name="T51" fmla="*/ 200 h 886"/>
              <a:gd name="T52" fmla="*/ 1440 w 1633"/>
              <a:gd name="T53" fmla="*/ 183 h 886"/>
              <a:gd name="T54" fmla="*/ 1333 w 1633"/>
              <a:gd name="T55" fmla="*/ 416 h 886"/>
              <a:gd name="T56" fmla="*/ 1274 w 1633"/>
              <a:gd name="T57" fmla="*/ 448 h 886"/>
              <a:gd name="T58" fmla="*/ 1240 w 1633"/>
              <a:gd name="T59" fmla="*/ 465 h 886"/>
              <a:gd name="T60" fmla="*/ 1007 w 1633"/>
              <a:gd name="T61" fmla="*/ 225 h 886"/>
              <a:gd name="T62" fmla="*/ 940 w 1633"/>
              <a:gd name="T63" fmla="*/ 68 h 886"/>
              <a:gd name="T64" fmla="*/ 915 w 1633"/>
              <a:gd name="T65" fmla="*/ 49 h 886"/>
              <a:gd name="T66" fmla="*/ 769 w 1633"/>
              <a:gd name="T67" fmla="*/ 32 h 886"/>
              <a:gd name="T68" fmla="*/ 593 w 1633"/>
              <a:gd name="T69" fmla="*/ 257 h 886"/>
              <a:gd name="T70" fmla="*/ 647 w 1633"/>
              <a:gd name="T71" fmla="*/ 197 h 886"/>
              <a:gd name="T72" fmla="*/ 973 w 1633"/>
              <a:gd name="T73" fmla="*/ 178 h 886"/>
              <a:gd name="T74" fmla="*/ 975 w 1633"/>
              <a:gd name="T75" fmla="*/ 337 h 886"/>
              <a:gd name="T76" fmla="*/ 734 w 1633"/>
              <a:gd name="T77" fmla="*/ 491 h 886"/>
              <a:gd name="T78" fmla="*/ 889 w 1633"/>
              <a:gd name="T79" fmla="*/ 517 h 886"/>
              <a:gd name="T80" fmla="*/ 498 w 1633"/>
              <a:gd name="T81" fmla="*/ 272 h 886"/>
              <a:gd name="T82" fmla="*/ 424 w 1633"/>
              <a:gd name="T83" fmla="*/ 114 h 886"/>
              <a:gd name="T84" fmla="*/ 359 w 1633"/>
              <a:gd name="T85" fmla="*/ 60 h 886"/>
              <a:gd name="T86" fmla="*/ 193 w 1633"/>
              <a:gd name="T87" fmla="*/ 167 h 886"/>
              <a:gd name="T88" fmla="*/ 161 w 1633"/>
              <a:gd name="T89" fmla="*/ 272 h 886"/>
              <a:gd name="T90" fmla="*/ 193 w 1633"/>
              <a:gd name="T91" fmla="*/ 205 h 886"/>
              <a:gd name="T92" fmla="*/ 401 w 1633"/>
              <a:gd name="T93" fmla="*/ 139 h 886"/>
              <a:gd name="T94" fmla="*/ 466 w 1633"/>
              <a:gd name="T95" fmla="*/ 310 h 886"/>
              <a:gd name="T96" fmla="*/ 266 w 1633"/>
              <a:gd name="T97" fmla="*/ 448 h 886"/>
              <a:gd name="T98" fmla="*/ 393 w 1633"/>
              <a:gd name="T99" fmla="*/ 465 h 886"/>
              <a:gd name="T100" fmla="*/ 36 w 1633"/>
              <a:gd name="T101" fmla="*/ 747 h 886"/>
              <a:gd name="T102" fmla="*/ 250 w 1633"/>
              <a:gd name="T103" fmla="*/ 497 h 886"/>
              <a:gd name="T104" fmla="*/ 474 w 1633"/>
              <a:gd name="T105" fmla="*/ 613 h 886"/>
              <a:gd name="T106" fmla="*/ 1149 w 1633"/>
              <a:gd name="T107" fmla="*/ 854 h 886"/>
              <a:gd name="T108" fmla="*/ 505 w 1633"/>
              <a:gd name="T109" fmla="*/ 620 h 886"/>
              <a:gd name="T110" fmla="*/ 1030 w 1633"/>
              <a:gd name="T111" fmla="*/ 549 h 886"/>
              <a:gd name="T112" fmla="*/ 1597 w 1633"/>
              <a:gd name="T113" fmla="*/ 747 h 886"/>
              <a:gd name="T114" fmla="*/ 1064 w 1633"/>
              <a:gd name="T115" fmla="*/ 522 h 886"/>
              <a:gd name="T116" fmla="*/ 1488 w 1633"/>
              <a:gd name="T117" fmla="*/ 497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3" h="886">
                <a:moveTo>
                  <a:pt x="1630" y="731"/>
                </a:moveTo>
                <a:cubicBezTo>
                  <a:pt x="1591" y="549"/>
                  <a:pt x="1591" y="549"/>
                  <a:pt x="1591" y="549"/>
                </a:cubicBezTo>
                <a:cubicBezTo>
                  <a:pt x="1581" y="500"/>
                  <a:pt x="1538" y="465"/>
                  <a:pt x="1488" y="465"/>
                </a:cubicBezTo>
                <a:cubicBezTo>
                  <a:pt x="1398" y="465"/>
                  <a:pt x="1398" y="465"/>
                  <a:pt x="1398" y="465"/>
                </a:cubicBezTo>
                <a:cubicBezTo>
                  <a:pt x="1398" y="432"/>
                  <a:pt x="1398" y="432"/>
                  <a:pt x="1398" y="432"/>
                </a:cubicBezTo>
                <a:cubicBezTo>
                  <a:pt x="1398" y="432"/>
                  <a:pt x="1398" y="432"/>
                  <a:pt x="1398" y="432"/>
                </a:cubicBezTo>
                <a:cubicBezTo>
                  <a:pt x="1442" y="409"/>
                  <a:pt x="1472" y="362"/>
                  <a:pt x="1472" y="310"/>
                </a:cubicBezTo>
                <a:cubicBezTo>
                  <a:pt x="1472" y="306"/>
                  <a:pt x="1472" y="306"/>
                  <a:pt x="1472" y="306"/>
                </a:cubicBezTo>
                <a:cubicBezTo>
                  <a:pt x="1498" y="300"/>
                  <a:pt x="1517" y="276"/>
                  <a:pt x="1517" y="248"/>
                </a:cubicBezTo>
                <a:cubicBezTo>
                  <a:pt x="1517" y="220"/>
                  <a:pt x="1498" y="197"/>
                  <a:pt x="1472" y="191"/>
                </a:cubicBezTo>
                <a:cubicBezTo>
                  <a:pt x="1472" y="167"/>
                  <a:pt x="1472" y="167"/>
                  <a:pt x="1472" y="167"/>
                </a:cubicBezTo>
                <a:cubicBezTo>
                  <a:pt x="1472" y="125"/>
                  <a:pt x="1453" y="87"/>
                  <a:pt x="1423" y="62"/>
                </a:cubicBezTo>
                <a:cubicBezTo>
                  <a:pt x="1422" y="58"/>
                  <a:pt x="1420" y="55"/>
                  <a:pt x="1416" y="53"/>
                </a:cubicBezTo>
                <a:cubicBezTo>
                  <a:pt x="1414" y="52"/>
                  <a:pt x="1412" y="52"/>
                  <a:pt x="1410" y="52"/>
                </a:cubicBezTo>
                <a:cubicBezTo>
                  <a:pt x="1388" y="37"/>
                  <a:pt x="1362" y="28"/>
                  <a:pt x="1333" y="28"/>
                </a:cubicBezTo>
                <a:cubicBezTo>
                  <a:pt x="1274" y="28"/>
                  <a:pt x="1274" y="28"/>
                  <a:pt x="1274" y="28"/>
                </a:cubicBezTo>
                <a:cubicBezTo>
                  <a:pt x="1197" y="28"/>
                  <a:pt x="1135" y="90"/>
                  <a:pt x="1135" y="167"/>
                </a:cubicBezTo>
                <a:cubicBezTo>
                  <a:pt x="1135" y="191"/>
                  <a:pt x="1135" y="191"/>
                  <a:pt x="1135" y="191"/>
                </a:cubicBezTo>
                <a:cubicBezTo>
                  <a:pt x="1109" y="197"/>
                  <a:pt x="1089" y="220"/>
                  <a:pt x="1089" y="248"/>
                </a:cubicBezTo>
                <a:cubicBezTo>
                  <a:pt x="1089" y="276"/>
                  <a:pt x="1109" y="300"/>
                  <a:pt x="1135" y="306"/>
                </a:cubicBezTo>
                <a:cubicBezTo>
                  <a:pt x="1135" y="310"/>
                  <a:pt x="1135" y="310"/>
                  <a:pt x="1135" y="310"/>
                </a:cubicBezTo>
                <a:cubicBezTo>
                  <a:pt x="1135" y="362"/>
                  <a:pt x="1165" y="409"/>
                  <a:pt x="1208" y="432"/>
                </a:cubicBezTo>
                <a:cubicBezTo>
                  <a:pt x="1208" y="432"/>
                  <a:pt x="1208" y="432"/>
                  <a:pt x="1208" y="432"/>
                </a:cubicBezTo>
                <a:cubicBezTo>
                  <a:pt x="1208" y="465"/>
                  <a:pt x="1208" y="465"/>
                  <a:pt x="1208" y="465"/>
                </a:cubicBezTo>
                <a:cubicBezTo>
                  <a:pt x="1118" y="465"/>
                  <a:pt x="1118" y="465"/>
                  <a:pt x="1118" y="465"/>
                </a:cubicBezTo>
                <a:cubicBezTo>
                  <a:pt x="1081" y="465"/>
                  <a:pt x="1047" y="486"/>
                  <a:pt x="1028" y="517"/>
                </a:cubicBezTo>
                <a:cubicBezTo>
                  <a:pt x="921" y="517"/>
                  <a:pt x="921" y="517"/>
                  <a:pt x="921" y="517"/>
                </a:cubicBezTo>
                <a:cubicBezTo>
                  <a:pt x="921" y="476"/>
                  <a:pt x="921" y="476"/>
                  <a:pt x="921" y="476"/>
                </a:cubicBezTo>
                <a:cubicBezTo>
                  <a:pt x="972" y="451"/>
                  <a:pt x="1007" y="398"/>
                  <a:pt x="1007" y="337"/>
                </a:cubicBezTo>
                <a:cubicBezTo>
                  <a:pt x="1007" y="323"/>
                  <a:pt x="1007" y="323"/>
                  <a:pt x="1007" y="323"/>
                </a:cubicBezTo>
                <a:cubicBezTo>
                  <a:pt x="1038" y="317"/>
                  <a:pt x="1061" y="290"/>
                  <a:pt x="1061" y="257"/>
                </a:cubicBezTo>
                <a:cubicBezTo>
                  <a:pt x="1061" y="225"/>
                  <a:pt x="1038" y="198"/>
                  <a:pt x="1007" y="192"/>
                </a:cubicBezTo>
                <a:cubicBezTo>
                  <a:pt x="1007" y="154"/>
                  <a:pt x="1007" y="154"/>
                  <a:pt x="1007" y="154"/>
                </a:cubicBezTo>
                <a:cubicBezTo>
                  <a:pt x="1007" y="69"/>
                  <a:pt x="938" y="0"/>
                  <a:pt x="854" y="0"/>
                </a:cubicBezTo>
                <a:cubicBezTo>
                  <a:pt x="769" y="0"/>
                  <a:pt x="769" y="0"/>
                  <a:pt x="769" y="0"/>
                </a:cubicBezTo>
                <a:cubicBezTo>
                  <a:pt x="684" y="0"/>
                  <a:pt x="615" y="69"/>
                  <a:pt x="615" y="154"/>
                </a:cubicBezTo>
                <a:cubicBezTo>
                  <a:pt x="615" y="192"/>
                  <a:pt x="615" y="192"/>
                  <a:pt x="615" y="192"/>
                </a:cubicBezTo>
                <a:cubicBezTo>
                  <a:pt x="585" y="198"/>
                  <a:pt x="561" y="225"/>
                  <a:pt x="561" y="257"/>
                </a:cubicBezTo>
                <a:cubicBezTo>
                  <a:pt x="561" y="290"/>
                  <a:pt x="585" y="317"/>
                  <a:pt x="615" y="323"/>
                </a:cubicBezTo>
                <a:cubicBezTo>
                  <a:pt x="615" y="337"/>
                  <a:pt x="615" y="337"/>
                  <a:pt x="615" y="337"/>
                </a:cubicBezTo>
                <a:cubicBezTo>
                  <a:pt x="615" y="398"/>
                  <a:pt x="651" y="451"/>
                  <a:pt x="702" y="476"/>
                </a:cubicBezTo>
                <a:cubicBezTo>
                  <a:pt x="702" y="517"/>
                  <a:pt x="702" y="517"/>
                  <a:pt x="702" y="517"/>
                </a:cubicBezTo>
                <a:cubicBezTo>
                  <a:pt x="605" y="517"/>
                  <a:pt x="605" y="517"/>
                  <a:pt x="605" y="517"/>
                </a:cubicBezTo>
                <a:cubicBezTo>
                  <a:pt x="586" y="486"/>
                  <a:pt x="552" y="465"/>
                  <a:pt x="514" y="465"/>
                </a:cubicBezTo>
                <a:cubicBezTo>
                  <a:pt x="425" y="465"/>
                  <a:pt x="425" y="465"/>
                  <a:pt x="425" y="465"/>
                </a:cubicBezTo>
                <a:cubicBezTo>
                  <a:pt x="425" y="432"/>
                  <a:pt x="425" y="432"/>
                  <a:pt x="425" y="432"/>
                </a:cubicBezTo>
                <a:cubicBezTo>
                  <a:pt x="425" y="432"/>
                  <a:pt x="425" y="432"/>
                  <a:pt x="425" y="432"/>
                </a:cubicBezTo>
                <a:cubicBezTo>
                  <a:pt x="468" y="409"/>
                  <a:pt x="498" y="362"/>
                  <a:pt x="498" y="310"/>
                </a:cubicBezTo>
                <a:cubicBezTo>
                  <a:pt x="498" y="306"/>
                  <a:pt x="498" y="306"/>
                  <a:pt x="498" y="306"/>
                </a:cubicBezTo>
                <a:cubicBezTo>
                  <a:pt x="524" y="300"/>
                  <a:pt x="543" y="276"/>
                  <a:pt x="543" y="248"/>
                </a:cubicBezTo>
                <a:cubicBezTo>
                  <a:pt x="543" y="220"/>
                  <a:pt x="524" y="197"/>
                  <a:pt x="498" y="191"/>
                </a:cubicBezTo>
                <a:cubicBezTo>
                  <a:pt x="498" y="167"/>
                  <a:pt x="498" y="167"/>
                  <a:pt x="498" y="167"/>
                </a:cubicBezTo>
                <a:cubicBezTo>
                  <a:pt x="498" y="125"/>
                  <a:pt x="479" y="87"/>
                  <a:pt x="450" y="62"/>
                </a:cubicBezTo>
                <a:cubicBezTo>
                  <a:pt x="448" y="58"/>
                  <a:pt x="446" y="55"/>
                  <a:pt x="442" y="53"/>
                </a:cubicBezTo>
                <a:cubicBezTo>
                  <a:pt x="440" y="52"/>
                  <a:pt x="438" y="52"/>
                  <a:pt x="437" y="52"/>
                </a:cubicBezTo>
                <a:cubicBezTo>
                  <a:pt x="414" y="37"/>
                  <a:pt x="388" y="28"/>
                  <a:pt x="359" y="28"/>
                </a:cubicBezTo>
                <a:cubicBezTo>
                  <a:pt x="300" y="28"/>
                  <a:pt x="300" y="28"/>
                  <a:pt x="300" y="28"/>
                </a:cubicBezTo>
                <a:cubicBezTo>
                  <a:pt x="223" y="28"/>
                  <a:pt x="161" y="90"/>
                  <a:pt x="161" y="167"/>
                </a:cubicBezTo>
                <a:cubicBezTo>
                  <a:pt x="161" y="191"/>
                  <a:pt x="161" y="191"/>
                  <a:pt x="161" y="191"/>
                </a:cubicBezTo>
                <a:cubicBezTo>
                  <a:pt x="135" y="197"/>
                  <a:pt x="116" y="220"/>
                  <a:pt x="116" y="248"/>
                </a:cubicBezTo>
                <a:cubicBezTo>
                  <a:pt x="116" y="276"/>
                  <a:pt x="135" y="300"/>
                  <a:pt x="161" y="306"/>
                </a:cubicBezTo>
                <a:cubicBezTo>
                  <a:pt x="161" y="310"/>
                  <a:pt x="161" y="310"/>
                  <a:pt x="161" y="310"/>
                </a:cubicBezTo>
                <a:cubicBezTo>
                  <a:pt x="161" y="362"/>
                  <a:pt x="191" y="409"/>
                  <a:pt x="235" y="432"/>
                </a:cubicBezTo>
                <a:cubicBezTo>
                  <a:pt x="235" y="432"/>
                  <a:pt x="234" y="432"/>
                  <a:pt x="234" y="432"/>
                </a:cubicBezTo>
                <a:cubicBezTo>
                  <a:pt x="234" y="465"/>
                  <a:pt x="234" y="465"/>
                  <a:pt x="234" y="465"/>
                </a:cubicBezTo>
                <a:cubicBezTo>
                  <a:pt x="145" y="465"/>
                  <a:pt x="145" y="465"/>
                  <a:pt x="145" y="465"/>
                </a:cubicBezTo>
                <a:cubicBezTo>
                  <a:pt x="95" y="465"/>
                  <a:pt x="52" y="500"/>
                  <a:pt x="41" y="549"/>
                </a:cubicBezTo>
                <a:cubicBezTo>
                  <a:pt x="3" y="731"/>
                  <a:pt x="3" y="731"/>
                  <a:pt x="3" y="731"/>
                </a:cubicBezTo>
                <a:cubicBezTo>
                  <a:pt x="0" y="744"/>
                  <a:pt x="3" y="757"/>
                  <a:pt x="11" y="767"/>
                </a:cubicBezTo>
                <a:cubicBezTo>
                  <a:pt x="19" y="777"/>
                  <a:pt x="31" y="783"/>
                  <a:pt x="44" y="783"/>
                </a:cubicBezTo>
                <a:cubicBezTo>
                  <a:pt x="438" y="783"/>
                  <a:pt x="438" y="783"/>
                  <a:pt x="438" y="783"/>
                </a:cubicBezTo>
                <a:cubicBezTo>
                  <a:pt x="428" y="829"/>
                  <a:pt x="428" y="829"/>
                  <a:pt x="428" y="829"/>
                </a:cubicBezTo>
                <a:cubicBezTo>
                  <a:pt x="425" y="843"/>
                  <a:pt x="428" y="857"/>
                  <a:pt x="437" y="868"/>
                </a:cubicBezTo>
                <a:cubicBezTo>
                  <a:pt x="446" y="879"/>
                  <a:pt x="460" y="886"/>
                  <a:pt x="474" y="886"/>
                </a:cubicBezTo>
                <a:cubicBezTo>
                  <a:pt x="1149" y="886"/>
                  <a:pt x="1149" y="886"/>
                  <a:pt x="1149" y="886"/>
                </a:cubicBezTo>
                <a:cubicBezTo>
                  <a:pt x="1163" y="886"/>
                  <a:pt x="1176" y="879"/>
                  <a:pt x="1185" y="868"/>
                </a:cubicBezTo>
                <a:cubicBezTo>
                  <a:pt x="1194" y="857"/>
                  <a:pt x="1198" y="843"/>
                  <a:pt x="1195" y="829"/>
                </a:cubicBezTo>
                <a:cubicBezTo>
                  <a:pt x="1185" y="783"/>
                  <a:pt x="1185" y="783"/>
                  <a:pt x="1185" y="783"/>
                </a:cubicBezTo>
                <a:cubicBezTo>
                  <a:pt x="1589" y="783"/>
                  <a:pt x="1589" y="783"/>
                  <a:pt x="1589" y="783"/>
                </a:cubicBezTo>
                <a:cubicBezTo>
                  <a:pt x="1602" y="783"/>
                  <a:pt x="1614" y="777"/>
                  <a:pt x="1622" y="767"/>
                </a:cubicBezTo>
                <a:cubicBezTo>
                  <a:pt x="1630" y="757"/>
                  <a:pt x="1633" y="744"/>
                  <a:pt x="1630" y="731"/>
                </a:cubicBezTo>
                <a:close/>
                <a:moveTo>
                  <a:pt x="1485" y="248"/>
                </a:moveTo>
                <a:cubicBezTo>
                  <a:pt x="1485" y="258"/>
                  <a:pt x="1480" y="267"/>
                  <a:pt x="1472" y="272"/>
                </a:cubicBezTo>
                <a:cubicBezTo>
                  <a:pt x="1472" y="225"/>
                  <a:pt x="1472" y="225"/>
                  <a:pt x="1472" y="225"/>
                </a:cubicBezTo>
                <a:cubicBezTo>
                  <a:pt x="1480" y="229"/>
                  <a:pt x="1485" y="238"/>
                  <a:pt x="1485" y="248"/>
                </a:cubicBezTo>
                <a:close/>
                <a:moveTo>
                  <a:pt x="1438" y="150"/>
                </a:moveTo>
                <a:cubicBezTo>
                  <a:pt x="1419" y="144"/>
                  <a:pt x="1405" y="127"/>
                  <a:pt x="1397" y="114"/>
                </a:cubicBezTo>
                <a:cubicBezTo>
                  <a:pt x="1403" y="107"/>
                  <a:pt x="1407" y="101"/>
                  <a:pt x="1412" y="94"/>
                </a:cubicBezTo>
                <a:cubicBezTo>
                  <a:pt x="1425" y="110"/>
                  <a:pt x="1435" y="129"/>
                  <a:pt x="1438" y="150"/>
                </a:cubicBezTo>
                <a:close/>
                <a:moveTo>
                  <a:pt x="1274" y="60"/>
                </a:moveTo>
                <a:cubicBezTo>
                  <a:pt x="1333" y="60"/>
                  <a:pt x="1333" y="60"/>
                  <a:pt x="1333" y="60"/>
                </a:cubicBezTo>
                <a:cubicBezTo>
                  <a:pt x="1352" y="60"/>
                  <a:pt x="1371" y="65"/>
                  <a:pt x="1386" y="74"/>
                </a:cubicBezTo>
                <a:cubicBezTo>
                  <a:pt x="1371" y="99"/>
                  <a:pt x="1343" y="133"/>
                  <a:pt x="1296" y="154"/>
                </a:cubicBezTo>
                <a:cubicBezTo>
                  <a:pt x="1243" y="178"/>
                  <a:pt x="1195" y="173"/>
                  <a:pt x="1167" y="167"/>
                </a:cubicBezTo>
                <a:cubicBezTo>
                  <a:pt x="1167" y="167"/>
                  <a:pt x="1167" y="167"/>
                  <a:pt x="1167" y="167"/>
                </a:cubicBezTo>
                <a:cubicBezTo>
                  <a:pt x="1167" y="108"/>
                  <a:pt x="1215" y="60"/>
                  <a:pt x="1274" y="60"/>
                </a:cubicBezTo>
                <a:close/>
                <a:moveTo>
                  <a:pt x="1121" y="248"/>
                </a:moveTo>
                <a:cubicBezTo>
                  <a:pt x="1121" y="238"/>
                  <a:pt x="1127" y="229"/>
                  <a:pt x="1135" y="225"/>
                </a:cubicBezTo>
                <a:cubicBezTo>
                  <a:pt x="1135" y="272"/>
                  <a:pt x="1135" y="272"/>
                  <a:pt x="1135" y="272"/>
                </a:cubicBezTo>
                <a:cubicBezTo>
                  <a:pt x="1127" y="267"/>
                  <a:pt x="1121" y="258"/>
                  <a:pt x="1121" y="248"/>
                </a:cubicBezTo>
                <a:close/>
                <a:moveTo>
                  <a:pt x="1167" y="310"/>
                </a:moveTo>
                <a:cubicBezTo>
                  <a:pt x="1167" y="291"/>
                  <a:pt x="1167" y="291"/>
                  <a:pt x="1167" y="291"/>
                </a:cubicBezTo>
                <a:cubicBezTo>
                  <a:pt x="1167" y="205"/>
                  <a:pt x="1167" y="205"/>
                  <a:pt x="1167" y="205"/>
                </a:cubicBezTo>
                <a:cubicBezTo>
                  <a:pt x="1167" y="200"/>
                  <a:pt x="1167" y="200"/>
                  <a:pt x="1167" y="200"/>
                </a:cubicBezTo>
                <a:cubicBezTo>
                  <a:pt x="1179" y="202"/>
                  <a:pt x="1195" y="204"/>
                  <a:pt x="1212" y="204"/>
                </a:cubicBezTo>
                <a:cubicBezTo>
                  <a:pt x="1240" y="204"/>
                  <a:pt x="1274" y="199"/>
                  <a:pt x="1309" y="183"/>
                </a:cubicBezTo>
                <a:cubicBezTo>
                  <a:pt x="1336" y="171"/>
                  <a:pt x="1358" y="155"/>
                  <a:pt x="1375" y="139"/>
                </a:cubicBezTo>
                <a:cubicBezTo>
                  <a:pt x="1388" y="157"/>
                  <a:pt x="1409" y="178"/>
                  <a:pt x="1440" y="183"/>
                </a:cubicBezTo>
                <a:cubicBezTo>
                  <a:pt x="1440" y="205"/>
                  <a:pt x="1440" y="205"/>
                  <a:pt x="1440" y="205"/>
                </a:cubicBezTo>
                <a:cubicBezTo>
                  <a:pt x="1440" y="291"/>
                  <a:pt x="1440" y="291"/>
                  <a:pt x="1440" y="291"/>
                </a:cubicBezTo>
                <a:cubicBezTo>
                  <a:pt x="1440" y="310"/>
                  <a:pt x="1440" y="310"/>
                  <a:pt x="1440" y="310"/>
                </a:cubicBezTo>
                <a:cubicBezTo>
                  <a:pt x="1440" y="369"/>
                  <a:pt x="1392" y="416"/>
                  <a:pt x="1333" y="416"/>
                </a:cubicBezTo>
                <a:cubicBezTo>
                  <a:pt x="1274" y="416"/>
                  <a:pt x="1274" y="416"/>
                  <a:pt x="1274" y="416"/>
                </a:cubicBezTo>
                <a:cubicBezTo>
                  <a:pt x="1215" y="416"/>
                  <a:pt x="1167" y="369"/>
                  <a:pt x="1167" y="310"/>
                </a:cubicBezTo>
                <a:close/>
                <a:moveTo>
                  <a:pt x="1240" y="448"/>
                </a:moveTo>
                <a:cubicBezTo>
                  <a:pt x="1274" y="448"/>
                  <a:pt x="1274" y="448"/>
                  <a:pt x="1274" y="448"/>
                </a:cubicBezTo>
                <a:cubicBezTo>
                  <a:pt x="1333" y="448"/>
                  <a:pt x="1333" y="448"/>
                  <a:pt x="1333" y="448"/>
                </a:cubicBezTo>
                <a:cubicBezTo>
                  <a:pt x="1366" y="448"/>
                  <a:pt x="1366" y="448"/>
                  <a:pt x="1366" y="448"/>
                </a:cubicBezTo>
                <a:cubicBezTo>
                  <a:pt x="1366" y="465"/>
                  <a:pt x="1366" y="465"/>
                  <a:pt x="1366" y="465"/>
                </a:cubicBezTo>
                <a:cubicBezTo>
                  <a:pt x="1240" y="465"/>
                  <a:pt x="1240" y="465"/>
                  <a:pt x="1240" y="465"/>
                </a:cubicBezTo>
                <a:lnTo>
                  <a:pt x="1240" y="448"/>
                </a:lnTo>
                <a:close/>
                <a:moveTo>
                  <a:pt x="1029" y="257"/>
                </a:moveTo>
                <a:cubicBezTo>
                  <a:pt x="1029" y="272"/>
                  <a:pt x="1020" y="285"/>
                  <a:pt x="1007" y="290"/>
                </a:cubicBezTo>
                <a:cubicBezTo>
                  <a:pt x="1007" y="225"/>
                  <a:pt x="1007" y="225"/>
                  <a:pt x="1007" y="225"/>
                </a:cubicBezTo>
                <a:cubicBezTo>
                  <a:pt x="1020" y="230"/>
                  <a:pt x="1029" y="243"/>
                  <a:pt x="1029" y="257"/>
                </a:cubicBezTo>
                <a:close/>
                <a:moveTo>
                  <a:pt x="975" y="145"/>
                </a:moveTo>
                <a:cubicBezTo>
                  <a:pt x="948" y="139"/>
                  <a:pt x="929" y="116"/>
                  <a:pt x="919" y="99"/>
                </a:cubicBezTo>
                <a:cubicBezTo>
                  <a:pt x="928" y="88"/>
                  <a:pt x="935" y="78"/>
                  <a:pt x="940" y="68"/>
                </a:cubicBezTo>
                <a:cubicBezTo>
                  <a:pt x="960" y="88"/>
                  <a:pt x="973" y="115"/>
                  <a:pt x="975" y="145"/>
                </a:cubicBezTo>
                <a:close/>
                <a:moveTo>
                  <a:pt x="769" y="32"/>
                </a:moveTo>
                <a:cubicBezTo>
                  <a:pt x="854" y="32"/>
                  <a:pt x="854" y="32"/>
                  <a:pt x="854" y="32"/>
                </a:cubicBezTo>
                <a:cubicBezTo>
                  <a:pt x="876" y="32"/>
                  <a:pt x="897" y="38"/>
                  <a:pt x="915" y="49"/>
                </a:cubicBezTo>
                <a:cubicBezTo>
                  <a:pt x="898" y="78"/>
                  <a:pt x="863" y="122"/>
                  <a:pt x="804" y="149"/>
                </a:cubicBezTo>
                <a:cubicBezTo>
                  <a:pt x="739" y="178"/>
                  <a:pt x="680" y="172"/>
                  <a:pt x="647" y="164"/>
                </a:cubicBezTo>
                <a:cubicBezTo>
                  <a:pt x="647" y="154"/>
                  <a:pt x="647" y="154"/>
                  <a:pt x="647" y="154"/>
                </a:cubicBezTo>
                <a:cubicBezTo>
                  <a:pt x="647" y="87"/>
                  <a:pt x="702" y="32"/>
                  <a:pt x="769" y="32"/>
                </a:cubicBezTo>
                <a:close/>
                <a:moveTo>
                  <a:pt x="593" y="257"/>
                </a:moveTo>
                <a:cubicBezTo>
                  <a:pt x="593" y="243"/>
                  <a:pt x="602" y="230"/>
                  <a:pt x="615" y="225"/>
                </a:cubicBezTo>
                <a:cubicBezTo>
                  <a:pt x="615" y="290"/>
                  <a:pt x="615" y="290"/>
                  <a:pt x="615" y="290"/>
                </a:cubicBezTo>
                <a:cubicBezTo>
                  <a:pt x="602" y="285"/>
                  <a:pt x="593" y="272"/>
                  <a:pt x="593" y="257"/>
                </a:cubicBezTo>
                <a:close/>
                <a:moveTo>
                  <a:pt x="647" y="337"/>
                </a:moveTo>
                <a:cubicBezTo>
                  <a:pt x="647" y="308"/>
                  <a:pt x="647" y="308"/>
                  <a:pt x="647" y="308"/>
                </a:cubicBezTo>
                <a:cubicBezTo>
                  <a:pt x="647" y="206"/>
                  <a:pt x="647" y="206"/>
                  <a:pt x="647" y="206"/>
                </a:cubicBezTo>
                <a:cubicBezTo>
                  <a:pt x="647" y="197"/>
                  <a:pt x="647" y="197"/>
                  <a:pt x="647" y="197"/>
                </a:cubicBezTo>
                <a:cubicBezTo>
                  <a:pt x="662" y="200"/>
                  <a:pt x="682" y="202"/>
                  <a:pt x="704" y="202"/>
                </a:cubicBezTo>
                <a:cubicBezTo>
                  <a:pt x="737" y="202"/>
                  <a:pt x="776" y="197"/>
                  <a:pt x="817" y="178"/>
                </a:cubicBezTo>
                <a:cubicBezTo>
                  <a:pt x="850" y="163"/>
                  <a:pt x="876" y="144"/>
                  <a:pt x="897" y="124"/>
                </a:cubicBezTo>
                <a:cubicBezTo>
                  <a:pt x="911" y="145"/>
                  <a:pt x="937" y="172"/>
                  <a:pt x="973" y="178"/>
                </a:cubicBezTo>
                <a:cubicBezTo>
                  <a:pt x="974" y="178"/>
                  <a:pt x="975" y="178"/>
                  <a:pt x="975" y="178"/>
                </a:cubicBezTo>
                <a:cubicBezTo>
                  <a:pt x="975" y="206"/>
                  <a:pt x="975" y="206"/>
                  <a:pt x="975" y="206"/>
                </a:cubicBezTo>
                <a:cubicBezTo>
                  <a:pt x="975" y="308"/>
                  <a:pt x="975" y="308"/>
                  <a:pt x="975" y="308"/>
                </a:cubicBezTo>
                <a:cubicBezTo>
                  <a:pt x="975" y="337"/>
                  <a:pt x="975" y="337"/>
                  <a:pt x="975" y="337"/>
                </a:cubicBezTo>
                <a:cubicBezTo>
                  <a:pt x="975" y="405"/>
                  <a:pt x="921" y="459"/>
                  <a:pt x="854" y="459"/>
                </a:cubicBezTo>
                <a:cubicBezTo>
                  <a:pt x="769" y="459"/>
                  <a:pt x="769" y="459"/>
                  <a:pt x="769" y="459"/>
                </a:cubicBezTo>
                <a:cubicBezTo>
                  <a:pt x="702" y="459"/>
                  <a:pt x="647" y="405"/>
                  <a:pt x="647" y="337"/>
                </a:cubicBezTo>
                <a:close/>
                <a:moveTo>
                  <a:pt x="734" y="491"/>
                </a:moveTo>
                <a:cubicBezTo>
                  <a:pt x="769" y="491"/>
                  <a:pt x="769" y="491"/>
                  <a:pt x="769" y="491"/>
                </a:cubicBezTo>
                <a:cubicBezTo>
                  <a:pt x="854" y="491"/>
                  <a:pt x="854" y="491"/>
                  <a:pt x="854" y="491"/>
                </a:cubicBezTo>
                <a:cubicBezTo>
                  <a:pt x="889" y="491"/>
                  <a:pt x="889" y="491"/>
                  <a:pt x="889" y="491"/>
                </a:cubicBezTo>
                <a:cubicBezTo>
                  <a:pt x="889" y="517"/>
                  <a:pt x="889" y="517"/>
                  <a:pt x="889" y="517"/>
                </a:cubicBezTo>
                <a:cubicBezTo>
                  <a:pt x="734" y="517"/>
                  <a:pt x="734" y="517"/>
                  <a:pt x="734" y="517"/>
                </a:cubicBezTo>
                <a:lnTo>
                  <a:pt x="734" y="491"/>
                </a:lnTo>
                <a:close/>
                <a:moveTo>
                  <a:pt x="511" y="248"/>
                </a:moveTo>
                <a:cubicBezTo>
                  <a:pt x="511" y="258"/>
                  <a:pt x="506" y="267"/>
                  <a:pt x="498" y="272"/>
                </a:cubicBezTo>
                <a:cubicBezTo>
                  <a:pt x="498" y="225"/>
                  <a:pt x="498" y="225"/>
                  <a:pt x="498" y="225"/>
                </a:cubicBezTo>
                <a:cubicBezTo>
                  <a:pt x="506" y="229"/>
                  <a:pt x="511" y="238"/>
                  <a:pt x="511" y="248"/>
                </a:cubicBezTo>
                <a:close/>
                <a:moveTo>
                  <a:pt x="465" y="150"/>
                </a:moveTo>
                <a:cubicBezTo>
                  <a:pt x="445" y="144"/>
                  <a:pt x="432" y="127"/>
                  <a:pt x="424" y="114"/>
                </a:cubicBezTo>
                <a:cubicBezTo>
                  <a:pt x="429" y="107"/>
                  <a:pt x="434" y="101"/>
                  <a:pt x="438" y="94"/>
                </a:cubicBezTo>
                <a:cubicBezTo>
                  <a:pt x="452" y="110"/>
                  <a:pt x="461" y="129"/>
                  <a:pt x="465" y="150"/>
                </a:cubicBezTo>
                <a:close/>
                <a:moveTo>
                  <a:pt x="300" y="60"/>
                </a:moveTo>
                <a:cubicBezTo>
                  <a:pt x="359" y="60"/>
                  <a:pt x="359" y="60"/>
                  <a:pt x="359" y="60"/>
                </a:cubicBezTo>
                <a:cubicBezTo>
                  <a:pt x="379" y="60"/>
                  <a:pt x="397" y="65"/>
                  <a:pt x="413" y="74"/>
                </a:cubicBezTo>
                <a:cubicBezTo>
                  <a:pt x="398" y="97"/>
                  <a:pt x="370" y="133"/>
                  <a:pt x="322" y="154"/>
                </a:cubicBezTo>
                <a:cubicBezTo>
                  <a:pt x="269" y="178"/>
                  <a:pt x="221" y="173"/>
                  <a:pt x="193" y="167"/>
                </a:cubicBezTo>
                <a:cubicBezTo>
                  <a:pt x="193" y="167"/>
                  <a:pt x="193" y="167"/>
                  <a:pt x="193" y="167"/>
                </a:cubicBezTo>
                <a:cubicBezTo>
                  <a:pt x="193" y="108"/>
                  <a:pt x="241" y="60"/>
                  <a:pt x="300" y="60"/>
                </a:cubicBezTo>
                <a:close/>
                <a:moveTo>
                  <a:pt x="148" y="248"/>
                </a:moveTo>
                <a:cubicBezTo>
                  <a:pt x="148" y="238"/>
                  <a:pt x="153" y="229"/>
                  <a:pt x="161" y="225"/>
                </a:cubicBezTo>
                <a:cubicBezTo>
                  <a:pt x="161" y="272"/>
                  <a:pt x="161" y="272"/>
                  <a:pt x="161" y="272"/>
                </a:cubicBezTo>
                <a:cubicBezTo>
                  <a:pt x="153" y="267"/>
                  <a:pt x="148" y="258"/>
                  <a:pt x="148" y="248"/>
                </a:cubicBezTo>
                <a:close/>
                <a:moveTo>
                  <a:pt x="193" y="310"/>
                </a:moveTo>
                <a:cubicBezTo>
                  <a:pt x="193" y="291"/>
                  <a:pt x="193" y="291"/>
                  <a:pt x="193" y="291"/>
                </a:cubicBezTo>
                <a:cubicBezTo>
                  <a:pt x="193" y="205"/>
                  <a:pt x="193" y="205"/>
                  <a:pt x="193" y="205"/>
                </a:cubicBezTo>
                <a:cubicBezTo>
                  <a:pt x="193" y="200"/>
                  <a:pt x="193" y="200"/>
                  <a:pt x="193" y="200"/>
                </a:cubicBezTo>
                <a:cubicBezTo>
                  <a:pt x="206" y="202"/>
                  <a:pt x="221" y="204"/>
                  <a:pt x="238" y="204"/>
                </a:cubicBezTo>
                <a:cubicBezTo>
                  <a:pt x="267" y="204"/>
                  <a:pt x="300" y="199"/>
                  <a:pt x="335" y="183"/>
                </a:cubicBezTo>
                <a:cubicBezTo>
                  <a:pt x="362" y="171"/>
                  <a:pt x="384" y="155"/>
                  <a:pt x="401" y="139"/>
                </a:cubicBezTo>
                <a:cubicBezTo>
                  <a:pt x="414" y="157"/>
                  <a:pt x="436" y="178"/>
                  <a:pt x="466" y="183"/>
                </a:cubicBezTo>
                <a:cubicBezTo>
                  <a:pt x="466" y="205"/>
                  <a:pt x="466" y="205"/>
                  <a:pt x="466" y="205"/>
                </a:cubicBezTo>
                <a:cubicBezTo>
                  <a:pt x="466" y="291"/>
                  <a:pt x="466" y="291"/>
                  <a:pt x="466" y="291"/>
                </a:cubicBezTo>
                <a:cubicBezTo>
                  <a:pt x="466" y="310"/>
                  <a:pt x="466" y="310"/>
                  <a:pt x="466" y="310"/>
                </a:cubicBezTo>
                <a:cubicBezTo>
                  <a:pt x="466" y="369"/>
                  <a:pt x="418" y="416"/>
                  <a:pt x="359" y="416"/>
                </a:cubicBezTo>
                <a:cubicBezTo>
                  <a:pt x="300" y="416"/>
                  <a:pt x="300" y="416"/>
                  <a:pt x="300" y="416"/>
                </a:cubicBezTo>
                <a:cubicBezTo>
                  <a:pt x="241" y="416"/>
                  <a:pt x="193" y="369"/>
                  <a:pt x="193" y="310"/>
                </a:cubicBezTo>
                <a:close/>
                <a:moveTo>
                  <a:pt x="266" y="448"/>
                </a:moveTo>
                <a:cubicBezTo>
                  <a:pt x="300" y="448"/>
                  <a:pt x="300" y="448"/>
                  <a:pt x="300" y="448"/>
                </a:cubicBezTo>
                <a:cubicBezTo>
                  <a:pt x="359" y="448"/>
                  <a:pt x="359" y="448"/>
                  <a:pt x="359" y="448"/>
                </a:cubicBezTo>
                <a:cubicBezTo>
                  <a:pt x="393" y="448"/>
                  <a:pt x="393" y="448"/>
                  <a:pt x="393" y="448"/>
                </a:cubicBezTo>
                <a:cubicBezTo>
                  <a:pt x="393" y="465"/>
                  <a:pt x="393" y="465"/>
                  <a:pt x="393" y="465"/>
                </a:cubicBezTo>
                <a:cubicBezTo>
                  <a:pt x="266" y="465"/>
                  <a:pt x="266" y="465"/>
                  <a:pt x="266" y="465"/>
                </a:cubicBezTo>
                <a:lnTo>
                  <a:pt x="266" y="448"/>
                </a:lnTo>
                <a:close/>
                <a:moveTo>
                  <a:pt x="44" y="751"/>
                </a:moveTo>
                <a:cubicBezTo>
                  <a:pt x="40" y="751"/>
                  <a:pt x="37" y="748"/>
                  <a:pt x="36" y="747"/>
                </a:cubicBezTo>
                <a:cubicBezTo>
                  <a:pt x="35" y="745"/>
                  <a:pt x="33" y="742"/>
                  <a:pt x="34" y="738"/>
                </a:cubicBezTo>
                <a:cubicBezTo>
                  <a:pt x="73" y="555"/>
                  <a:pt x="73" y="555"/>
                  <a:pt x="73" y="555"/>
                </a:cubicBezTo>
                <a:cubicBezTo>
                  <a:pt x="80" y="522"/>
                  <a:pt x="110" y="497"/>
                  <a:pt x="145" y="497"/>
                </a:cubicBezTo>
                <a:cubicBezTo>
                  <a:pt x="250" y="497"/>
                  <a:pt x="250" y="497"/>
                  <a:pt x="250" y="497"/>
                </a:cubicBezTo>
                <a:cubicBezTo>
                  <a:pt x="409" y="497"/>
                  <a:pt x="409" y="497"/>
                  <a:pt x="409" y="497"/>
                </a:cubicBezTo>
                <a:cubicBezTo>
                  <a:pt x="514" y="497"/>
                  <a:pt x="514" y="497"/>
                  <a:pt x="514" y="497"/>
                </a:cubicBezTo>
                <a:cubicBezTo>
                  <a:pt x="535" y="497"/>
                  <a:pt x="554" y="506"/>
                  <a:pt x="567" y="520"/>
                </a:cubicBezTo>
                <a:cubicBezTo>
                  <a:pt x="521" y="530"/>
                  <a:pt x="484" y="566"/>
                  <a:pt x="474" y="613"/>
                </a:cubicBezTo>
                <a:cubicBezTo>
                  <a:pt x="444" y="751"/>
                  <a:pt x="444" y="751"/>
                  <a:pt x="444" y="751"/>
                </a:cubicBezTo>
                <a:lnTo>
                  <a:pt x="44" y="751"/>
                </a:lnTo>
                <a:close/>
                <a:moveTo>
                  <a:pt x="1160" y="848"/>
                </a:moveTo>
                <a:cubicBezTo>
                  <a:pt x="1158" y="852"/>
                  <a:pt x="1153" y="854"/>
                  <a:pt x="1149" y="854"/>
                </a:cubicBezTo>
                <a:cubicBezTo>
                  <a:pt x="474" y="854"/>
                  <a:pt x="474" y="854"/>
                  <a:pt x="474" y="854"/>
                </a:cubicBezTo>
                <a:cubicBezTo>
                  <a:pt x="469" y="854"/>
                  <a:pt x="465" y="852"/>
                  <a:pt x="462" y="848"/>
                </a:cubicBezTo>
                <a:cubicBezTo>
                  <a:pt x="459" y="845"/>
                  <a:pt x="458" y="840"/>
                  <a:pt x="459" y="836"/>
                </a:cubicBezTo>
                <a:cubicBezTo>
                  <a:pt x="505" y="620"/>
                  <a:pt x="505" y="620"/>
                  <a:pt x="505" y="620"/>
                </a:cubicBezTo>
                <a:cubicBezTo>
                  <a:pt x="514" y="579"/>
                  <a:pt x="551" y="549"/>
                  <a:pt x="593" y="549"/>
                </a:cubicBezTo>
                <a:cubicBezTo>
                  <a:pt x="718" y="549"/>
                  <a:pt x="718" y="549"/>
                  <a:pt x="718" y="549"/>
                </a:cubicBezTo>
                <a:cubicBezTo>
                  <a:pt x="905" y="549"/>
                  <a:pt x="905" y="549"/>
                  <a:pt x="905" y="549"/>
                </a:cubicBezTo>
                <a:cubicBezTo>
                  <a:pt x="1030" y="549"/>
                  <a:pt x="1030" y="549"/>
                  <a:pt x="1030" y="549"/>
                </a:cubicBezTo>
                <a:cubicBezTo>
                  <a:pt x="1072" y="549"/>
                  <a:pt x="1109" y="579"/>
                  <a:pt x="1118" y="620"/>
                </a:cubicBezTo>
                <a:cubicBezTo>
                  <a:pt x="1164" y="836"/>
                  <a:pt x="1164" y="836"/>
                  <a:pt x="1164" y="836"/>
                </a:cubicBezTo>
                <a:cubicBezTo>
                  <a:pt x="1164" y="840"/>
                  <a:pt x="1163" y="845"/>
                  <a:pt x="1160" y="848"/>
                </a:cubicBezTo>
                <a:close/>
                <a:moveTo>
                  <a:pt x="1597" y="747"/>
                </a:moveTo>
                <a:cubicBezTo>
                  <a:pt x="1596" y="748"/>
                  <a:pt x="1593" y="751"/>
                  <a:pt x="1589" y="751"/>
                </a:cubicBezTo>
                <a:cubicBezTo>
                  <a:pt x="1178" y="751"/>
                  <a:pt x="1178" y="751"/>
                  <a:pt x="1178" y="751"/>
                </a:cubicBezTo>
                <a:cubicBezTo>
                  <a:pt x="1149" y="613"/>
                  <a:pt x="1149" y="613"/>
                  <a:pt x="1149" y="613"/>
                </a:cubicBezTo>
                <a:cubicBezTo>
                  <a:pt x="1139" y="569"/>
                  <a:pt x="1106" y="534"/>
                  <a:pt x="1064" y="522"/>
                </a:cubicBezTo>
                <a:cubicBezTo>
                  <a:pt x="1077" y="507"/>
                  <a:pt x="1097" y="497"/>
                  <a:pt x="1118" y="497"/>
                </a:cubicBezTo>
                <a:cubicBezTo>
                  <a:pt x="1224" y="497"/>
                  <a:pt x="1224" y="497"/>
                  <a:pt x="1224" y="497"/>
                </a:cubicBezTo>
                <a:cubicBezTo>
                  <a:pt x="1382" y="497"/>
                  <a:pt x="1382" y="497"/>
                  <a:pt x="1382" y="497"/>
                </a:cubicBezTo>
                <a:cubicBezTo>
                  <a:pt x="1488" y="497"/>
                  <a:pt x="1488" y="497"/>
                  <a:pt x="1488" y="497"/>
                </a:cubicBezTo>
                <a:cubicBezTo>
                  <a:pt x="1523" y="497"/>
                  <a:pt x="1553" y="522"/>
                  <a:pt x="1560" y="555"/>
                </a:cubicBezTo>
                <a:cubicBezTo>
                  <a:pt x="1599" y="738"/>
                  <a:pt x="1599" y="738"/>
                  <a:pt x="1599" y="738"/>
                </a:cubicBezTo>
                <a:cubicBezTo>
                  <a:pt x="1600" y="742"/>
                  <a:pt x="1598" y="745"/>
                  <a:pt x="1597" y="747"/>
                </a:cubicBezTo>
                <a:close/>
              </a:path>
            </a:pathLst>
          </a:custGeom>
          <a:solidFill>
            <a:srgbClr val="10384F"/>
          </a:solidFill>
          <a:ln>
            <a:noFill/>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53" name="Group 6">
            <a:extLst>
              <a:ext uri="{FF2B5EF4-FFF2-40B4-BE49-F238E27FC236}">
                <a16:creationId xmlns:a16="http://schemas.microsoft.com/office/drawing/2014/main" id="{8B854946-5DEF-FA5F-F6BE-799613A9EADD}"/>
              </a:ext>
            </a:extLst>
          </p:cNvPr>
          <p:cNvGrpSpPr/>
          <p:nvPr/>
        </p:nvGrpSpPr>
        <p:grpSpPr>
          <a:xfrm>
            <a:off x="189339" y="4435559"/>
            <a:ext cx="770562" cy="734617"/>
            <a:chOff x="10424864" y="1638805"/>
            <a:chExt cx="1237808" cy="1180059"/>
          </a:xfrm>
          <a:solidFill>
            <a:srgbClr val="10384F"/>
          </a:solidFill>
        </p:grpSpPr>
        <p:sp>
          <p:nvSpPr>
            <p:cNvPr id="54" name="Freeform 358">
              <a:extLst>
                <a:ext uri="{FF2B5EF4-FFF2-40B4-BE49-F238E27FC236}">
                  <a16:creationId xmlns:a16="http://schemas.microsoft.com/office/drawing/2014/main" id="{A52B2F31-5D7A-28C9-9679-36521C4629A6}"/>
                </a:ext>
              </a:extLst>
            </p:cNvPr>
            <p:cNvSpPr>
              <a:spLocks noEditPoints="1"/>
            </p:cNvSpPr>
            <p:nvPr/>
          </p:nvSpPr>
          <p:spPr bwMode="auto">
            <a:xfrm>
              <a:off x="10682931" y="1849577"/>
              <a:ext cx="307896" cy="235078"/>
            </a:xfrm>
            <a:custGeom>
              <a:avLst/>
              <a:gdLst>
                <a:gd name="T0" fmla="*/ 272 w 562"/>
                <a:gd name="T1" fmla="*/ 474 h 479"/>
                <a:gd name="T2" fmla="*/ 281 w 562"/>
                <a:gd name="T3" fmla="*/ 479 h 479"/>
                <a:gd name="T4" fmla="*/ 289 w 562"/>
                <a:gd name="T5" fmla="*/ 474 h 479"/>
                <a:gd name="T6" fmla="*/ 557 w 562"/>
                <a:gd name="T7" fmla="*/ 146 h 479"/>
                <a:gd name="T8" fmla="*/ 524 w 562"/>
                <a:gd name="T9" fmla="*/ 42 h 479"/>
                <a:gd name="T10" fmla="*/ 432 w 562"/>
                <a:gd name="T11" fmla="*/ 0 h 479"/>
                <a:gd name="T12" fmla="*/ 431 w 562"/>
                <a:gd name="T13" fmla="*/ 0 h 479"/>
                <a:gd name="T14" fmla="*/ 336 w 562"/>
                <a:gd name="T15" fmla="*/ 42 h 479"/>
                <a:gd name="T16" fmla="*/ 281 w 562"/>
                <a:gd name="T17" fmla="*/ 97 h 479"/>
                <a:gd name="T18" fmla="*/ 226 w 562"/>
                <a:gd name="T19" fmla="*/ 42 h 479"/>
                <a:gd name="T20" fmla="*/ 130 w 562"/>
                <a:gd name="T21" fmla="*/ 0 h 479"/>
                <a:gd name="T22" fmla="*/ 129 w 562"/>
                <a:gd name="T23" fmla="*/ 0 h 479"/>
                <a:gd name="T24" fmla="*/ 38 w 562"/>
                <a:gd name="T25" fmla="*/ 42 h 479"/>
                <a:gd name="T26" fmla="*/ 5 w 562"/>
                <a:gd name="T27" fmla="*/ 146 h 479"/>
                <a:gd name="T28" fmla="*/ 272 w 562"/>
                <a:gd name="T29" fmla="*/ 474 h 479"/>
                <a:gd name="T30" fmla="*/ 60 w 562"/>
                <a:gd name="T31" fmla="*/ 64 h 479"/>
                <a:gd name="T32" fmla="*/ 129 w 562"/>
                <a:gd name="T33" fmla="*/ 32 h 479"/>
                <a:gd name="T34" fmla="*/ 130 w 562"/>
                <a:gd name="T35" fmla="*/ 32 h 479"/>
                <a:gd name="T36" fmla="*/ 203 w 562"/>
                <a:gd name="T37" fmla="*/ 64 h 479"/>
                <a:gd name="T38" fmla="*/ 281 w 562"/>
                <a:gd name="T39" fmla="*/ 143 h 479"/>
                <a:gd name="T40" fmla="*/ 359 w 562"/>
                <a:gd name="T41" fmla="*/ 64 h 479"/>
                <a:gd name="T42" fmla="*/ 432 w 562"/>
                <a:gd name="T43" fmla="*/ 32 h 479"/>
                <a:gd name="T44" fmla="*/ 432 w 562"/>
                <a:gd name="T45" fmla="*/ 32 h 479"/>
                <a:gd name="T46" fmla="*/ 501 w 562"/>
                <a:gd name="T47" fmla="*/ 64 h 479"/>
                <a:gd name="T48" fmla="*/ 525 w 562"/>
                <a:gd name="T49" fmla="*/ 142 h 479"/>
                <a:gd name="T50" fmla="*/ 281 w 562"/>
                <a:gd name="T51" fmla="*/ 441 h 479"/>
                <a:gd name="T52" fmla="*/ 36 w 562"/>
                <a:gd name="T53" fmla="*/ 142 h 479"/>
                <a:gd name="T54" fmla="*/ 60 w 562"/>
                <a:gd name="T55" fmla="*/ 6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2" h="479">
                  <a:moveTo>
                    <a:pt x="272" y="474"/>
                  </a:moveTo>
                  <a:cubicBezTo>
                    <a:pt x="281" y="479"/>
                    <a:pt x="281" y="479"/>
                    <a:pt x="281" y="479"/>
                  </a:cubicBezTo>
                  <a:cubicBezTo>
                    <a:pt x="289" y="474"/>
                    <a:pt x="289" y="474"/>
                    <a:pt x="289" y="474"/>
                  </a:cubicBezTo>
                  <a:cubicBezTo>
                    <a:pt x="441" y="377"/>
                    <a:pt x="546" y="248"/>
                    <a:pt x="557" y="146"/>
                  </a:cubicBezTo>
                  <a:cubicBezTo>
                    <a:pt x="562" y="104"/>
                    <a:pt x="550" y="68"/>
                    <a:pt x="524" y="42"/>
                  </a:cubicBezTo>
                  <a:cubicBezTo>
                    <a:pt x="496" y="14"/>
                    <a:pt x="465" y="0"/>
                    <a:pt x="432" y="0"/>
                  </a:cubicBezTo>
                  <a:cubicBezTo>
                    <a:pt x="432" y="0"/>
                    <a:pt x="432" y="0"/>
                    <a:pt x="431" y="0"/>
                  </a:cubicBezTo>
                  <a:cubicBezTo>
                    <a:pt x="377" y="0"/>
                    <a:pt x="338" y="40"/>
                    <a:pt x="336" y="42"/>
                  </a:cubicBezTo>
                  <a:cubicBezTo>
                    <a:pt x="281" y="97"/>
                    <a:pt x="281" y="97"/>
                    <a:pt x="281" y="97"/>
                  </a:cubicBezTo>
                  <a:cubicBezTo>
                    <a:pt x="226" y="42"/>
                    <a:pt x="226" y="42"/>
                    <a:pt x="226" y="42"/>
                  </a:cubicBezTo>
                  <a:cubicBezTo>
                    <a:pt x="224" y="40"/>
                    <a:pt x="185" y="0"/>
                    <a:pt x="130" y="0"/>
                  </a:cubicBezTo>
                  <a:cubicBezTo>
                    <a:pt x="130" y="0"/>
                    <a:pt x="130" y="0"/>
                    <a:pt x="129" y="0"/>
                  </a:cubicBezTo>
                  <a:cubicBezTo>
                    <a:pt x="96" y="0"/>
                    <a:pt x="66" y="14"/>
                    <a:pt x="38" y="42"/>
                  </a:cubicBezTo>
                  <a:cubicBezTo>
                    <a:pt x="11" y="68"/>
                    <a:pt x="0" y="104"/>
                    <a:pt x="5" y="146"/>
                  </a:cubicBezTo>
                  <a:cubicBezTo>
                    <a:pt x="16" y="248"/>
                    <a:pt x="121" y="377"/>
                    <a:pt x="272" y="474"/>
                  </a:cubicBezTo>
                  <a:close/>
                  <a:moveTo>
                    <a:pt x="60" y="64"/>
                  </a:moveTo>
                  <a:cubicBezTo>
                    <a:pt x="82" y="43"/>
                    <a:pt x="105" y="32"/>
                    <a:pt x="129" y="32"/>
                  </a:cubicBezTo>
                  <a:cubicBezTo>
                    <a:pt x="129" y="32"/>
                    <a:pt x="130" y="32"/>
                    <a:pt x="130" y="32"/>
                  </a:cubicBezTo>
                  <a:cubicBezTo>
                    <a:pt x="171" y="32"/>
                    <a:pt x="202" y="64"/>
                    <a:pt x="203" y="64"/>
                  </a:cubicBezTo>
                  <a:cubicBezTo>
                    <a:pt x="281" y="143"/>
                    <a:pt x="281" y="143"/>
                    <a:pt x="281" y="143"/>
                  </a:cubicBezTo>
                  <a:cubicBezTo>
                    <a:pt x="359" y="64"/>
                    <a:pt x="359" y="64"/>
                    <a:pt x="359" y="64"/>
                  </a:cubicBezTo>
                  <a:cubicBezTo>
                    <a:pt x="359" y="64"/>
                    <a:pt x="391" y="32"/>
                    <a:pt x="432" y="32"/>
                  </a:cubicBezTo>
                  <a:cubicBezTo>
                    <a:pt x="432" y="32"/>
                    <a:pt x="432" y="32"/>
                    <a:pt x="432" y="32"/>
                  </a:cubicBezTo>
                  <a:cubicBezTo>
                    <a:pt x="456" y="32"/>
                    <a:pt x="480" y="43"/>
                    <a:pt x="501" y="64"/>
                  </a:cubicBezTo>
                  <a:cubicBezTo>
                    <a:pt x="521" y="84"/>
                    <a:pt x="529" y="110"/>
                    <a:pt x="525" y="142"/>
                  </a:cubicBezTo>
                  <a:cubicBezTo>
                    <a:pt x="515" y="232"/>
                    <a:pt x="418" y="352"/>
                    <a:pt x="281" y="441"/>
                  </a:cubicBezTo>
                  <a:cubicBezTo>
                    <a:pt x="144" y="352"/>
                    <a:pt x="46" y="232"/>
                    <a:pt x="36" y="142"/>
                  </a:cubicBezTo>
                  <a:cubicBezTo>
                    <a:pt x="33" y="110"/>
                    <a:pt x="41" y="84"/>
                    <a:pt x="60" y="64"/>
                  </a:cubicBezTo>
                  <a:close/>
                </a:path>
              </a:pathLst>
            </a:custGeom>
            <a:grpFill/>
            <a:ln w="317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pic>
          <p:nvPicPr>
            <p:cNvPr id="55" name="Graphic 8" descr="Speech outline">
              <a:extLst>
                <a:ext uri="{FF2B5EF4-FFF2-40B4-BE49-F238E27FC236}">
                  <a16:creationId xmlns:a16="http://schemas.microsoft.com/office/drawing/2014/main" id="{14E9789B-8C73-4119-278B-304E753713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4864" y="1638805"/>
              <a:ext cx="825793" cy="762839"/>
            </a:xfrm>
            <a:prstGeom prst="rect">
              <a:avLst/>
            </a:prstGeom>
          </p:spPr>
        </p:pic>
        <p:pic>
          <p:nvPicPr>
            <p:cNvPr id="56" name="Graphic 9" descr="Male profile outline">
              <a:extLst>
                <a:ext uri="{FF2B5EF4-FFF2-40B4-BE49-F238E27FC236}">
                  <a16:creationId xmlns:a16="http://schemas.microsoft.com/office/drawing/2014/main" id="{7D4CE01E-1E70-0F5F-6DA0-4700447EA3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6879" y="2056025"/>
              <a:ext cx="825793" cy="762839"/>
            </a:xfrm>
            <a:prstGeom prst="rect">
              <a:avLst/>
            </a:prstGeom>
          </p:spPr>
        </p:pic>
      </p:grpSp>
      <p:grpSp>
        <p:nvGrpSpPr>
          <p:cNvPr id="57" name="Group 10">
            <a:extLst>
              <a:ext uri="{FF2B5EF4-FFF2-40B4-BE49-F238E27FC236}">
                <a16:creationId xmlns:a16="http://schemas.microsoft.com/office/drawing/2014/main" id="{A03F4B06-51F6-6A15-A23A-DC88FD3A24D8}"/>
              </a:ext>
            </a:extLst>
          </p:cNvPr>
          <p:cNvGrpSpPr/>
          <p:nvPr/>
        </p:nvGrpSpPr>
        <p:grpSpPr>
          <a:xfrm>
            <a:off x="389998" y="3420488"/>
            <a:ext cx="369299" cy="560901"/>
            <a:chOff x="12059008" y="2841494"/>
            <a:chExt cx="452717" cy="687598"/>
          </a:xfrm>
          <a:solidFill>
            <a:srgbClr val="10384F"/>
          </a:solidFill>
        </p:grpSpPr>
        <p:sp>
          <p:nvSpPr>
            <p:cNvPr id="58" name="Freeform 85">
              <a:extLst>
                <a:ext uri="{FF2B5EF4-FFF2-40B4-BE49-F238E27FC236}">
                  <a16:creationId xmlns:a16="http://schemas.microsoft.com/office/drawing/2014/main" id="{29EA433C-8B4E-51FB-2808-A55C38373210}"/>
                </a:ext>
              </a:extLst>
            </p:cNvPr>
            <p:cNvSpPr>
              <a:spLocks noEditPoints="1"/>
            </p:cNvSpPr>
            <p:nvPr/>
          </p:nvSpPr>
          <p:spPr bwMode="auto">
            <a:xfrm>
              <a:off x="12059008" y="2841494"/>
              <a:ext cx="452717" cy="687598"/>
            </a:xfrm>
            <a:custGeom>
              <a:avLst/>
              <a:gdLst>
                <a:gd name="T0" fmla="*/ 473 w 659"/>
                <a:gd name="T1" fmla="*/ 66 h 1004"/>
                <a:gd name="T2" fmla="*/ 385 w 659"/>
                <a:gd name="T3" fmla="*/ 20 h 1004"/>
                <a:gd name="T4" fmla="*/ 253 w 659"/>
                <a:gd name="T5" fmla="*/ 66 h 1004"/>
                <a:gd name="T6" fmla="*/ 41 w 659"/>
                <a:gd name="T7" fmla="*/ 66 h 1004"/>
                <a:gd name="T8" fmla="*/ 0 w 659"/>
                <a:gd name="T9" fmla="*/ 964 h 1004"/>
                <a:gd name="T10" fmla="*/ 619 w 659"/>
                <a:gd name="T11" fmla="*/ 1004 h 1004"/>
                <a:gd name="T12" fmla="*/ 659 w 659"/>
                <a:gd name="T13" fmla="*/ 106 h 1004"/>
                <a:gd name="T14" fmla="*/ 262 w 659"/>
                <a:gd name="T15" fmla="*/ 98 h 1004"/>
                <a:gd name="T16" fmla="*/ 280 w 659"/>
                <a:gd name="T17" fmla="*/ 93 h 1004"/>
                <a:gd name="T18" fmla="*/ 328 w 659"/>
                <a:gd name="T19" fmla="*/ 34 h 1004"/>
                <a:gd name="T20" fmla="*/ 378 w 659"/>
                <a:gd name="T21" fmla="*/ 82 h 1004"/>
                <a:gd name="T22" fmla="*/ 394 w 659"/>
                <a:gd name="T23" fmla="*/ 98 h 1004"/>
                <a:gd name="T24" fmla="*/ 457 w 659"/>
                <a:gd name="T25" fmla="*/ 98 h 1004"/>
                <a:gd name="T26" fmla="*/ 202 w 659"/>
                <a:gd name="T27" fmla="*/ 144 h 1004"/>
                <a:gd name="T28" fmla="*/ 262 w 659"/>
                <a:gd name="T29" fmla="*/ 98 h 1004"/>
                <a:gd name="T30" fmla="*/ 497 w 659"/>
                <a:gd name="T31" fmla="*/ 784 h 1004"/>
                <a:gd name="T32" fmla="*/ 468 w 659"/>
                <a:gd name="T33" fmla="*/ 894 h 1004"/>
                <a:gd name="T34" fmla="*/ 96 w 659"/>
                <a:gd name="T35" fmla="*/ 176 h 1004"/>
                <a:gd name="T36" fmla="*/ 473 w 659"/>
                <a:gd name="T37" fmla="*/ 176 h 1004"/>
                <a:gd name="T38" fmla="*/ 563 w 659"/>
                <a:gd name="T39" fmla="*/ 784 h 1004"/>
                <a:gd name="T40" fmla="*/ 501 w 659"/>
                <a:gd name="T41" fmla="*/ 817 h 1004"/>
                <a:gd name="T42" fmla="*/ 501 w 659"/>
                <a:gd name="T43" fmla="*/ 866 h 1004"/>
                <a:gd name="T44" fmla="*/ 619 w 659"/>
                <a:gd name="T45" fmla="*/ 972 h 1004"/>
                <a:gd name="T46" fmla="*/ 32 w 659"/>
                <a:gd name="T47" fmla="*/ 964 h 1004"/>
                <a:gd name="T48" fmla="*/ 41 w 659"/>
                <a:gd name="T49" fmla="*/ 98 h 1004"/>
                <a:gd name="T50" fmla="*/ 170 w 659"/>
                <a:gd name="T51" fmla="*/ 144 h 1004"/>
                <a:gd name="T52" fmla="*/ 64 w 659"/>
                <a:gd name="T53" fmla="*/ 175 h 1004"/>
                <a:gd name="T54" fmla="*/ 95 w 659"/>
                <a:gd name="T55" fmla="*/ 926 h 1004"/>
                <a:gd name="T56" fmla="*/ 485 w 659"/>
                <a:gd name="T57" fmla="*/ 926 h 1004"/>
                <a:gd name="T58" fmla="*/ 591 w 659"/>
                <a:gd name="T59" fmla="*/ 811 h 1004"/>
                <a:gd name="T60" fmla="*/ 595 w 659"/>
                <a:gd name="T61" fmla="*/ 800 h 1004"/>
                <a:gd name="T62" fmla="*/ 564 w 659"/>
                <a:gd name="T63" fmla="*/ 144 h 1004"/>
                <a:gd name="T64" fmla="*/ 489 w 659"/>
                <a:gd name="T65" fmla="*/ 98 h 1004"/>
                <a:gd name="T66" fmla="*/ 627 w 659"/>
                <a:gd name="T67" fmla="*/ 106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1004">
                  <a:moveTo>
                    <a:pt x="619" y="66"/>
                  </a:moveTo>
                  <a:cubicBezTo>
                    <a:pt x="473" y="66"/>
                    <a:pt x="473" y="66"/>
                    <a:pt x="473" y="66"/>
                  </a:cubicBezTo>
                  <a:cubicBezTo>
                    <a:pt x="409" y="66"/>
                    <a:pt x="409" y="66"/>
                    <a:pt x="409" y="66"/>
                  </a:cubicBezTo>
                  <a:cubicBezTo>
                    <a:pt x="406" y="53"/>
                    <a:pt x="400" y="34"/>
                    <a:pt x="385" y="20"/>
                  </a:cubicBezTo>
                  <a:cubicBezTo>
                    <a:pt x="370" y="6"/>
                    <a:pt x="350" y="0"/>
                    <a:pt x="325" y="2"/>
                  </a:cubicBezTo>
                  <a:cubicBezTo>
                    <a:pt x="275" y="6"/>
                    <a:pt x="257" y="40"/>
                    <a:pt x="253" y="66"/>
                  </a:cubicBezTo>
                  <a:cubicBezTo>
                    <a:pt x="186" y="66"/>
                    <a:pt x="186" y="66"/>
                    <a:pt x="186" y="66"/>
                  </a:cubicBezTo>
                  <a:cubicBezTo>
                    <a:pt x="41" y="66"/>
                    <a:pt x="41" y="66"/>
                    <a:pt x="41" y="66"/>
                  </a:cubicBezTo>
                  <a:cubicBezTo>
                    <a:pt x="18" y="66"/>
                    <a:pt x="0" y="84"/>
                    <a:pt x="0" y="106"/>
                  </a:cubicBezTo>
                  <a:cubicBezTo>
                    <a:pt x="0" y="964"/>
                    <a:pt x="0" y="964"/>
                    <a:pt x="0" y="964"/>
                  </a:cubicBezTo>
                  <a:cubicBezTo>
                    <a:pt x="0" y="986"/>
                    <a:pt x="18" y="1004"/>
                    <a:pt x="41" y="1004"/>
                  </a:cubicBezTo>
                  <a:cubicBezTo>
                    <a:pt x="619" y="1004"/>
                    <a:pt x="619" y="1004"/>
                    <a:pt x="619" y="1004"/>
                  </a:cubicBezTo>
                  <a:cubicBezTo>
                    <a:pt x="641" y="1004"/>
                    <a:pt x="659" y="986"/>
                    <a:pt x="659" y="964"/>
                  </a:cubicBezTo>
                  <a:cubicBezTo>
                    <a:pt x="659" y="106"/>
                    <a:pt x="659" y="106"/>
                    <a:pt x="659" y="106"/>
                  </a:cubicBezTo>
                  <a:cubicBezTo>
                    <a:pt x="659" y="84"/>
                    <a:pt x="641" y="66"/>
                    <a:pt x="619" y="66"/>
                  </a:cubicBezTo>
                  <a:close/>
                  <a:moveTo>
                    <a:pt x="262" y="98"/>
                  </a:moveTo>
                  <a:cubicBezTo>
                    <a:pt x="268" y="98"/>
                    <a:pt x="268" y="98"/>
                    <a:pt x="268" y="98"/>
                  </a:cubicBezTo>
                  <a:cubicBezTo>
                    <a:pt x="273" y="98"/>
                    <a:pt x="277" y="97"/>
                    <a:pt x="280" y="93"/>
                  </a:cubicBezTo>
                  <a:cubicBezTo>
                    <a:pt x="283" y="90"/>
                    <a:pt x="285" y="86"/>
                    <a:pt x="284" y="81"/>
                  </a:cubicBezTo>
                  <a:cubicBezTo>
                    <a:pt x="284" y="74"/>
                    <a:pt x="284" y="37"/>
                    <a:pt x="328" y="34"/>
                  </a:cubicBezTo>
                  <a:cubicBezTo>
                    <a:pt x="343" y="32"/>
                    <a:pt x="355" y="35"/>
                    <a:pt x="363" y="43"/>
                  </a:cubicBezTo>
                  <a:cubicBezTo>
                    <a:pt x="378" y="57"/>
                    <a:pt x="378" y="82"/>
                    <a:pt x="378" y="82"/>
                  </a:cubicBezTo>
                  <a:cubicBezTo>
                    <a:pt x="378" y="87"/>
                    <a:pt x="380" y="91"/>
                    <a:pt x="383" y="94"/>
                  </a:cubicBezTo>
                  <a:cubicBezTo>
                    <a:pt x="386" y="97"/>
                    <a:pt x="390" y="98"/>
                    <a:pt x="394" y="98"/>
                  </a:cubicBezTo>
                  <a:cubicBezTo>
                    <a:pt x="412" y="98"/>
                    <a:pt x="412" y="98"/>
                    <a:pt x="412" y="98"/>
                  </a:cubicBezTo>
                  <a:cubicBezTo>
                    <a:pt x="457" y="98"/>
                    <a:pt x="457" y="98"/>
                    <a:pt x="457" y="98"/>
                  </a:cubicBezTo>
                  <a:cubicBezTo>
                    <a:pt x="457" y="144"/>
                    <a:pt x="457" y="144"/>
                    <a:pt x="457" y="144"/>
                  </a:cubicBezTo>
                  <a:cubicBezTo>
                    <a:pt x="202" y="144"/>
                    <a:pt x="202" y="144"/>
                    <a:pt x="202" y="144"/>
                  </a:cubicBezTo>
                  <a:cubicBezTo>
                    <a:pt x="202" y="98"/>
                    <a:pt x="202" y="98"/>
                    <a:pt x="202" y="98"/>
                  </a:cubicBezTo>
                  <a:lnTo>
                    <a:pt x="262" y="98"/>
                  </a:lnTo>
                  <a:close/>
                  <a:moveTo>
                    <a:pt x="563" y="784"/>
                  </a:moveTo>
                  <a:cubicBezTo>
                    <a:pt x="497" y="784"/>
                    <a:pt x="497" y="784"/>
                    <a:pt x="497" y="784"/>
                  </a:cubicBezTo>
                  <a:cubicBezTo>
                    <a:pt x="481" y="784"/>
                    <a:pt x="468" y="797"/>
                    <a:pt x="468" y="813"/>
                  </a:cubicBezTo>
                  <a:cubicBezTo>
                    <a:pt x="468" y="894"/>
                    <a:pt x="468" y="894"/>
                    <a:pt x="468" y="894"/>
                  </a:cubicBezTo>
                  <a:cubicBezTo>
                    <a:pt x="96" y="894"/>
                    <a:pt x="96" y="894"/>
                    <a:pt x="96" y="894"/>
                  </a:cubicBezTo>
                  <a:cubicBezTo>
                    <a:pt x="96" y="176"/>
                    <a:pt x="96" y="176"/>
                    <a:pt x="96" y="176"/>
                  </a:cubicBezTo>
                  <a:cubicBezTo>
                    <a:pt x="186" y="176"/>
                    <a:pt x="186" y="176"/>
                    <a:pt x="186" y="176"/>
                  </a:cubicBezTo>
                  <a:cubicBezTo>
                    <a:pt x="473" y="176"/>
                    <a:pt x="473" y="176"/>
                    <a:pt x="473" y="176"/>
                  </a:cubicBezTo>
                  <a:cubicBezTo>
                    <a:pt x="563" y="176"/>
                    <a:pt x="563" y="176"/>
                    <a:pt x="563" y="176"/>
                  </a:cubicBezTo>
                  <a:lnTo>
                    <a:pt x="563" y="784"/>
                  </a:lnTo>
                  <a:close/>
                  <a:moveTo>
                    <a:pt x="501" y="866"/>
                  </a:moveTo>
                  <a:cubicBezTo>
                    <a:pt x="501" y="817"/>
                    <a:pt x="501" y="817"/>
                    <a:pt x="501" y="817"/>
                  </a:cubicBezTo>
                  <a:cubicBezTo>
                    <a:pt x="543" y="817"/>
                    <a:pt x="543" y="817"/>
                    <a:pt x="543" y="817"/>
                  </a:cubicBezTo>
                  <a:lnTo>
                    <a:pt x="501" y="866"/>
                  </a:lnTo>
                  <a:close/>
                  <a:moveTo>
                    <a:pt x="627" y="964"/>
                  </a:moveTo>
                  <a:cubicBezTo>
                    <a:pt x="627" y="968"/>
                    <a:pt x="623" y="972"/>
                    <a:pt x="619" y="972"/>
                  </a:cubicBezTo>
                  <a:cubicBezTo>
                    <a:pt x="41" y="972"/>
                    <a:pt x="41" y="972"/>
                    <a:pt x="41" y="972"/>
                  </a:cubicBezTo>
                  <a:cubicBezTo>
                    <a:pt x="36" y="972"/>
                    <a:pt x="32" y="968"/>
                    <a:pt x="32" y="964"/>
                  </a:cubicBezTo>
                  <a:cubicBezTo>
                    <a:pt x="32" y="106"/>
                    <a:pt x="32" y="106"/>
                    <a:pt x="32" y="106"/>
                  </a:cubicBezTo>
                  <a:cubicBezTo>
                    <a:pt x="32" y="102"/>
                    <a:pt x="36" y="98"/>
                    <a:pt x="41" y="98"/>
                  </a:cubicBezTo>
                  <a:cubicBezTo>
                    <a:pt x="170" y="98"/>
                    <a:pt x="170" y="98"/>
                    <a:pt x="170" y="98"/>
                  </a:cubicBezTo>
                  <a:cubicBezTo>
                    <a:pt x="170" y="144"/>
                    <a:pt x="170" y="144"/>
                    <a:pt x="170" y="144"/>
                  </a:cubicBezTo>
                  <a:cubicBezTo>
                    <a:pt x="95" y="144"/>
                    <a:pt x="95" y="144"/>
                    <a:pt x="95" y="144"/>
                  </a:cubicBezTo>
                  <a:cubicBezTo>
                    <a:pt x="78" y="144"/>
                    <a:pt x="64" y="158"/>
                    <a:pt x="64" y="175"/>
                  </a:cubicBezTo>
                  <a:cubicBezTo>
                    <a:pt x="64" y="895"/>
                    <a:pt x="64" y="895"/>
                    <a:pt x="64" y="895"/>
                  </a:cubicBezTo>
                  <a:cubicBezTo>
                    <a:pt x="64" y="912"/>
                    <a:pt x="78" y="926"/>
                    <a:pt x="95" y="926"/>
                  </a:cubicBezTo>
                  <a:cubicBezTo>
                    <a:pt x="485" y="926"/>
                    <a:pt x="485" y="926"/>
                    <a:pt x="485" y="926"/>
                  </a:cubicBezTo>
                  <a:cubicBezTo>
                    <a:pt x="485" y="926"/>
                    <a:pt x="485" y="926"/>
                    <a:pt x="485" y="926"/>
                  </a:cubicBezTo>
                  <a:cubicBezTo>
                    <a:pt x="489" y="926"/>
                    <a:pt x="494" y="924"/>
                    <a:pt x="497" y="921"/>
                  </a:cubicBezTo>
                  <a:cubicBezTo>
                    <a:pt x="591" y="811"/>
                    <a:pt x="591" y="811"/>
                    <a:pt x="591" y="811"/>
                  </a:cubicBezTo>
                  <a:cubicBezTo>
                    <a:pt x="594" y="808"/>
                    <a:pt x="595" y="804"/>
                    <a:pt x="595" y="800"/>
                  </a:cubicBezTo>
                  <a:cubicBezTo>
                    <a:pt x="595" y="800"/>
                    <a:pt x="595" y="800"/>
                    <a:pt x="595" y="800"/>
                  </a:cubicBezTo>
                  <a:cubicBezTo>
                    <a:pt x="595" y="175"/>
                    <a:pt x="595" y="175"/>
                    <a:pt x="595" y="175"/>
                  </a:cubicBezTo>
                  <a:cubicBezTo>
                    <a:pt x="595" y="158"/>
                    <a:pt x="581" y="144"/>
                    <a:pt x="564" y="144"/>
                  </a:cubicBezTo>
                  <a:cubicBezTo>
                    <a:pt x="489" y="144"/>
                    <a:pt x="489" y="144"/>
                    <a:pt x="489" y="144"/>
                  </a:cubicBezTo>
                  <a:cubicBezTo>
                    <a:pt x="489" y="98"/>
                    <a:pt x="489" y="98"/>
                    <a:pt x="489" y="98"/>
                  </a:cubicBezTo>
                  <a:cubicBezTo>
                    <a:pt x="619" y="98"/>
                    <a:pt x="619" y="98"/>
                    <a:pt x="619" y="98"/>
                  </a:cubicBezTo>
                  <a:cubicBezTo>
                    <a:pt x="623" y="98"/>
                    <a:pt x="627" y="102"/>
                    <a:pt x="627" y="106"/>
                  </a:cubicBezTo>
                  <a:lnTo>
                    <a:pt x="627" y="964"/>
                  </a:ln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59" name="Freeform 86">
              <a:extLst>
                <a:ext uri="{FF2B5EF4-FFF2-40B4-BE49-F238E27FC236}">
                  <a16:creationId xmlns:a16="http://schemas.microsoft.com/office/drawing/2014/main" id="{4E2744D9-799A-F534-1D17-2E4C03566CF1}"/>
                </a:ext>
              </a:extLst>
            </p:cNvPr>
            <p:cNvSpPr>
              <a:spLocks/>
            </p:cNvSpPr>
            <p:nvPr/>
          </p:nvSpPr>
          <p:spPr bwMode="auto">
            <a:xfrm>
              <a:off x="12243507" y="3002501"/>
              <a:ext cx="181844" cy="22730"/>
            </a:xfrm>
            <a:custGeom>
              <a:avLst/>
              <a:gdLst>
                <a:gd name="T0" fmla="*/ 0 w 266"/>
                <a:gd name="T1" fmla="*/ 16 h 32"/>
                <a:gd name="T2" fmla="*/ 16 w 266"/>
                <a:gd name="T3" fmla="*/ 32 h 32"/>
                <a:gd name="T4" fmla="*/ 250 w 266"/>
                <a:gd name="T5" fmla="*/ 32 h 32"/>
                <a:gd name="T6" fmla="*/ 266 w 266"/>
                <a:gd name="T7" fmla="*/ 16 h 32"/>
                <a:gd name="T8" fmla="*/ 250 w 266"/>
                <a:gd name="T9" fmla="*/ 0 h 32"/>
                <a:gd name="T10" fmla="*/ 16 w 266"/>
                <a:gd name="T11" fmla="*/ 0 h 32"/>
                <a:gd name="T12" fmla="*/ 0 w 266"/>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66" h="32">
                  <a:moveTo>
                    <a:pt x="0" y="16"/>
                  </a:moveTo>
                  <a:cubicBezTo>
                    <a:pt x="0" y="24"/>
                    <a:pt x="7" y="32"/>
                    <a:pt x="16" y="32"/>
                  </a:cubicBezTo>
                  <a:cubicBezTo>
                    <a:pt x="250" y="32"/>
                    <a:pt x="250" y="32"/>
                    <a:pt x="250" y="32"/>
                  </a:cubicBezTo>
                  <a:cubicBezTo>
                    <a:pt x="259" y="32"/>
                    <a:pt x="266" y="24"/>
                    <a:pt x="266" y="16"/>
                  </a:cubicBezTo>
                  <a:cubicBezTo>
                    <a:pt x="266" y="7"/>
                    <a:pt x="259" y="0"/>
                    <a:pt x="250" y="0"/>
                  </a:cubicBezTo>
                  <a:cubicBezTo>
                    <a:pt x="16" y="0"/>
                    <a:pt x="16" y="0"/>
                    <a:pt x="16" y="0"/>
                  </a:cubicBezTo>
                  <a:cubicBezTo>
                    <a:pt x="7" y="0"/>
                    <a:pt x="0" y="7"/>
                    <a:pt x="0" y="16"/>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0" name="Freeform 87">
              <a:extLst>
                <a:ext uri="{FF2B5EF4-FFF2-40B4-BE49-F238E27FC236}">
                  <a16:creationId xmlns:a16="http://schemas.microsoft.com/office/drawing/2014/main" id="{B7975E22-88EF-3D43-70FD-8F2415F4900C}"/>
                </a:ext>
              </a:extLst>
            </p:cNvPr>
            <p:cNvSpPr>
              <a:spLocks/>
            </p:cNvSpPr>
            <p:nvPr/>
          </p:nvSpPr>
          <p:spPr bwMode="auto">
            <a:xfrm>
              <a:off x="12243507" y="3095318"/>
              <a:ext cx="181844" cy="20837"/>
            </a:xfrm>
            <a:custGeom>
              <a:avLst/>
              <a:gdLst>
                <a:gd name="T0" fmla="*/ 250 w 266"/>
                <a:gd name="T1" fmla="*/ 0 h 32"/>
                <a:gd name="T2" fmla="*/ 16 w 266"/>
                <a:gd name="T3" fmla="*/ 0 h 32"/>
                <a:gd name="T4" fmla="*/ 0 w 266"/>
                <a:gd name="T5" fmla="*/ 16 h 32"/>
                <a:gd name="T6" fmla="*/ 16 w 266"/>
                <a:gd name="T7" fmla="*/ 32 h 32"/>
                <a:gd name="T8" fmla="*/ 250 w 266"/>
                <a:gd name="T9" fmla="*/ 32 h 32"/>
                <a:gd name="T10" fmla="*/ 266 w 266"/>
                <a:gd name="T11" fmla="*/ 16 h 32"/>
                <a:gd name="T12" fmla="*/ 250 w 26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66" h="32">
                  <a:moveTo>
                    <a:pt x="250" y="0"/>
                  </a:moveTo>
                  <a:cubicBezTo>
                    <a:pt x="16" y="0"/>
                    <a:pt x="16" y="0"/>
                    <a:pt x="16" y="0"/>
                  </a:cubicBezTo>
                  <a:cubicBezTo>
                    <a:pt x="7" y="0"/>
                    <a:pt x="0" y="7"/>
                    <a:pt x="0" y="16"/>
                  </a:cubicBezTo>
                  <a:cubicBezTo>
                    <a:pt x="0" y="25"/>
                    <a:pt x="7" y="32"/>
                    <a:pt x="16" y="32"/>
                  </a:cubicBezTo>
                  <a:cubicBezTo>
                    <a:pt x="250" y="32"/>
                    <a:pt x="250" y="32"/>
                    <a:pt x="250" y="32"/>
                  </a:cubicBezTo>
                  <a:cubicBezTo>
                    <a:pt x="259" y="32"/>
                    <a:pt x="266" y="25"/>
                    <a:pt x="266" y="16"/>
                  </a:cubicBezTo>
                  <a:cubicBezTo>
                    <a:pt x="266" y="7"/>
                    <a:pt x="259" y="0"/>
                    <a:pt x="250" y="0"/>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1" name="Freeform 88">
              <a:extLst>
                <a:ext uri="{FF2B5EF4-FFF2-40B4-BE49-F238E27FC236}">
                  <a16:creationId xmlns:a16="http://schemas.microsoft.com/office/drawing/2014/main" id="{2478A259-09FE-69DF-2F96-B39FCE799563}"/>
                </a:ext>
              </a:extLst>
            </p:cNvPr>
            <p:cNvSpPr>
              <a:spLocks/>
            </p:cNvSpPr>
            <p:nvPr/>
          </p:nvSpPr>
          <p:spPr bwMode="auto">
            <a:xfrm>
              <a:off x="12243507" y="3176768"/>
              <a:ext cx="181844" cy="20837"/>
            </a:xfrm>
            <a:custGeom>
              <a:avLst/>
              <a:gdLst>
                <a:gd name="T0" fmla="*/ 250 w 266"/>
                <a:gd name="T1" fmla="*/ 0 h 32"/>
                <a:gd name="T2" fmla="*/ 16 w 266"/>
                <a:gd name="T3" fmla="*/ 0 h 32"/>
                <a:gd name="T4" fmla="*/ 0 w 266"/>
                <a:gd name="T5" fmla="*/ 16 h 32"/>
                <a:gd name="T6" fmla="*/ 16 w 266"/>
                <a:gd name="T7" fmla="*/ 32 h 32"/>
                <a:gd name="T8" fmla="*/ 250 w 266"/>
                <a:gd name="T9" fmla="*/ 32 h 32"/>
                <a:gd name="T10" fmla="*/ 266 w 266"/>
                <a:gd name="T11" fmla="*/ 16 h 32"/>
                <a:gd name="T12" fmla="*/ 250 w 26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66" h="32">
                  <a:moveTo>
                    <a:pt x="250" y="0"/>
                  </a:moveTo>
                  <a:cubicBezTo>
                    <a:pt x="16" y="0"/>
                    <a:pt x="16" y="0"/>
                    <a:pt x="16" y="0"/>
                  </a:cubicBezTo>
                  <a:cubicBezTo>
                    <a:pt x="7" y="0"/>
                    <a:pt x="0" y="7"/>
                    <a:pt x="0" y="16"/>
                  </a:cubicBezTo>
                  <a:cubicBezTo>
                    <a:pt x="0" y="25"/>
                    <a:pt x="7" y="32"/>
                    <a:pt x="16" y="32"/>
                  </a:cubicBezTo>
                  <a:cubicBezTo>
                    <a:pt x="250" y="32"/>
                    <a:pt x="250" y="32"/>
                    <a:pt x="250" y="32"/>
                  </a:cubicBezTo>
                  <a:cubicBezTo>
                    <a:pt x="259" y="32"/>
                    <a:pt x="266" y="25"/>
                    <a:pt x="266" y="16"/>
                  </a:cubicBezTo>
                  <a:cubicBezTo>
                    <a:pt x="266" y="7"/>
                    <a:pt x="259" y="0"/>
                    <a:pt x="250" y="0"/>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2" name="Freeform 89">
              <a:extLst>
                <a:ext uri="{FF2B5EF4-FFF2-40B4-BE49-F238E27FC236}">
                  <a16:creationId xmlns:a16="http://schemas.microsoft.com/office/drawing/2014/main" id="{B24CC261-D3F8-A7D8-50D2-4E23DB7AF9BD}"/>
                </a:ext>
              </a:extLst>
            </p:cNvPr>
            <p:cNvSpPr>
              <a:spLocks/>
            </p:cNvSpPr>
            <p:nvPr/>
          </p:nvSpPr>
          <p:spPr bwMode="auto">
            <a:xfrm>
              <a:off x="12243507" y="3256325"/>
              <a:ext cx="181844" cy="22730"/>
            </a:xfrm>
            <a:custGeom>
              <a:avLst/>
              <a:gdLst>
                <a:gd name="T0" fmla="*/ 250 w 266"/>
                <a:gd name="T1" fmla="*/ 0 h 32"/>
                <a:gd name="T2" fmla="*/ 16 w 266"/>
                <a:gd name="T3" fmla="*/ 0 h 32"/>
                <a:gd name="T4" fmla="*/ 0 w 266"/>
                <a:gd name="T5" fmla="*/ 16 h 32"/>
                <a:gd name="T6" fmla="*/ 16 w 266"/>
                <a:gd name="T7" fmla="*/ 32 h 32"/>
                <a:gd name="T8" fmla="*/ 250 w 266"/>
                <a:gd name="T9" fmla="*/ 32 h 32"/>
                <a:gd name="T10" fmla="*/ 266 w 266"/>
                <a:gd name="T11" fmla="*/ 16 h 32"/>
                <a:gd name="T12" fmla="*/ 250 w 26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66" h="32">
                  <a:moveTo>
                    <a:pt x="250" y="0"/>
                  </a:moveTo>
                  <a:cubicBezTo>
                    <a:pt x="16" y="0"/>
                    <a:pt x="16" y="0"/>
                    <a:pt x="16" y="0"/>
                  </a:cubicBezTo>
                  <a:cubicBezTo>
                    <a:pt x="7" y="0"/>
                    <a:pt x="0" y="7"/>
                    <a:pt x="0" y="16"/>
                  </a:cubicBezTo>
                  <a:cubicBezTo>
                    <a:pt x="0" y="25"/>
                    <a:pt x="7" y="32"/>
                    <a:pt x="16" y="32"/>
                  </a:cubicBezTo>
                  <a:cubicBezTo>
                    <a:pt x="250" y="32"/>
                    <a:pt x="250" y="32"/>
                    <a:pt x="250" y="32"/>
                  </a:cubicBezTo>
                  <a:cubicBezTo>
                    <a:pt x="259" y="32"/>
                    <a:pt x="266" y="25"/>
                    <a:pt x="266" y="16"/>
                  </a:cubicBezTo>
                  <a:cubicBezTo>
                    <a:pt x="266" y="7"/>
                    <a:pt x="259" y="0"/>
                    <a:pt x="250" y="0"/>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3" name="Freeform 90">
              <a:extLst>
                <a:ext uri="{FF2B5EF4-FFF2-40B4-BE49-F238E27FC236}">
                  <a16:creationId xmlns:a16="http://schemas.microsoft.com/office/drawing/2014/main" id="{800B6422-11F4-2E5C-436D-ED43575B304B}"/>
                </a:ext>
              </a:extLst>
            </p:cNvPr>
            <p:cNvSpPr>
              <a:spLocks/>
            </p:cNvSpPr>
            <p:nvPr/>
          </p:nvSpPr>
          <p:spPr bwMode="auto">
            <a:xfrm>
              <a:off x="12243511" y="3345353"/>
              <a:ext cx="181844" cy="22730"/>
            </a:xfrm>
            <a:custGeom>
              <a:avLst/>
              <a:gdLst>
                <a:gd name="T0" fmla="*/ 250 w 266"/>
                <a:gd name="T1" fmla="*/ 0 h 32"/>
                <a:gd name="T2" fmla="*/ 16 w 266"/>
                <a:gd name="T3" fmla="*/ 0 h 32"/>
                <a:gd name="T4" fmla="*/ 0 w 266"/>
                <a:gd name="T5" fmla="*/ 16 h 32"/>
                <a:gd name="T6" fmla="*/ 16 w 266"/>
                <a:gd name="T7" fmla="*/ 32 h 32"/>
                <a:gd name="T8" fmla="*/ 250 w 266"/>
                <a:gd name="T9" fmla="*/ 32 h 32"/>
                <a:gd name="T10" fmla="*/ 266 w 266"/>
                <a:gd name="T11" fmla="*/ 16 h 32"/>
                <a:gd name="T12" fmla="*/ 250 w 26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66" h="32">
                  <a:moveTo>
                    <a:pt x="250" y="0"/>
                  </a:moveTo>
                  <a:cubicBezTo>
                    <a:pt x="16" y="0"/>
                    <a:pt x="16" y="0"/>
                    <a:pt x="16" y="0"/>
                  </a:cubicBezTo>
                  <a:cubicBezTo>
                    <a:pt x="7" y="0"/>
                    <a:pt x="0" y="7"/>
                    <a:pt x="0" y="16"/>
                  </a:cubicBezTo>
                  <a:cubicBezTo>
                    <a:pt x="0" y="25"/>
                    <a:pt x="7" y="32"/>
                    <a:pt x="16" y="32"/>
                  </a:cubicBezTo>
                  <a:cubicBezTo>
                    <a:pt x="250" y="32"/>
                    <a:pt x="250" y="32"/>
                    <a:pt x="250" y="32"/>
                  </a:cubicBezTo>
                  <a:cubicBezTo>
                    <a:pt x="259" y="32"/>
                    <a:pt x="266" y="25"/>
                    <a:pt x="266" y="16"/>
                  </a:cubicBezTo>
                  <a:cubicBezTo>
                    <a:pt x="266" y="7"/>
                    <a:pt x="259" y="0"/>
                    <a:pt x="250" y="0"/>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4" name="Freeform 91">
              <a:extLst>
                <a:ext uri="{FF2B5EF4-FFF2-40B4-BE49-F238E27FC236}">
                  <a16:creationId xmlns:a16="http://schemas.microsoft.com/office/drawing/2014/main" id="{A74ACB73-5215-BAF7-E772-6A12E251EE5D}"/>
                </a:ext>
              </a:extLst>
            </p:cNvPr>
            <p:cNvSpPr>
              <a:spLocks/>
            </p:cNvSpPr>
            <p:nvPr/>
          </p:nvSpPr>
          <p:spPr bwMode="auto">
            <a:xfrm>
              <a:off x="12156376" y="2985454"/>
              <a:ext cx="70086" cy="54933"/>
            </a:xfrm>
            <a:custGeom>
              <a:avLst/>
              <a:gdLst>
                <a:gd name="T0" fmla="*/ 27 w 101"/>
                <a:gd name="T1" fmla="*/ 76 h 80"/>
                <a:gd name="T2" fmla="*/ 38 w 101"/>
                <a:gd name="T3" fmla="*/ 80 h 80"/>
                <a:gd name="T4" fmla="*/ 49 w 101"/>
                <a:gd name="T5" fmla="*/ 75 h 80"/>
                <a:gd name="T6" fmla="*/ 95 w 101"/>
                <a:gd name="T7" fmla="*/ 28 h 80"/>
                <a:gd name="T8" fmla="*/ 95 w 101"/>
                <a:gd name="T9" fmla="*/ 6 h 80"/>
                <a:gd name="T10" fmla="*/ 72 w 101"/>
                <a:gd name="T11" fmla="*/ 6 h 80"/>
                <a:gd name="T12" fmla="*/ 37 w 101"/>
                <a:gd name="T13" fmla="*/ 42 h 80"/>
                <a:gd name="T14" fmla="*/ 29 w 101"/>
                <a:gd name="T15" fmla="*/ 33 h 80"/>
                <a:gd name="T16" fmla="*/ 6 w 101"/>
                <a:gd name="T17" fmla="*/ 34 h 80"/>
                <a:gd name="T18" fmla="*/ 7 w 101"/>
                <a:gd name="T19" fmla="*/ 57 h 80"/>
                <a:gd name="T20" fmla="*/ 27 w 101"/>
                <a:gd name="T2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0">
                  <a:moveTo>
                    <a:pt x="27" y="76"/>
                  </a:moveTo>
                  <a:cubicBezTo>
                    <a:pt x="30" y="78"/>
                    <a:pt x="34" y="80"/>
                    <a:pt x="38" y="80"/>
                  </a:cubicBezTo>
                  <a:cubicBezTo>
                    <a:pt x="42" y="80"/>
                    <a:pt x="46" y="78"/>
                    <a:pt x="49" y="75"/>
                  </a:cubicBezTo>
                  <a:cubicBezTo>
                    <a:pt x="95" y="28"/>
                    <a:pt x="95" y="28"/>
                    <a:pt x="95" y="28"/>
                  </a:cubicBezTo>
                  <a:cubicBezTo>
                    <a:pt x="101" y="22"/>
                    <a:pt x="101" y="12"/>
                    <a:pt x="95" y="6"/>
                  </a:cubicBezTo>
                  <a:cubicBezTo>
                    <a:pt x="89" y="0"/>
                    <a:pt x="78" y="0"/>
                    <a:pt x="72" y="6"/>
                  </a:cubicBezTo>
                  <a:cubicBezTo>
                    <a:pt x="37" y="42"/>
                    <a:pt x="37" y="42"/>
                    <a:pt x="37" y="42"/>
                  </a:cubicBezTo>
                  <a:cubicBezTo>
                    <a:pt x="29" y="33"/>
                    <a:pt x="29" y="33"/>
                    <a:pt x="29" y="33"/>
                  </a:cubicBezTo>
                  <a:cubicBezTo>
                    <a:pt x="22" y="27"/>
                    <a:pt x="12" y="27"/>
                    <a:pt x="6" y="34"/>
                  </a:cubicBezTo>
                  <a:cubicBezTo>
                    <a:pt x="0" y="40"/>
                    <a:pt x="0" y="50"/>
                    <a:pt x="7" y="57"/>
                  </a:cubicBezTo>
                  <a:lnTo>
                    <a:pt x="27" y="76"/>
                  </a:ln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5" name="Freeform 92">
              <a:extLst>
                <a:ext uri="{FF2B5EF4-FFF2-40B4-BE49-F238E27FC236}">
                  <a16:creationId xmlns:a16="http://schemas.microsoft.com/office/drawing/2014/main" id="{2395526D-73BE-74BB-A854-C6A38E85E993}"/>
                </a:ext>
              </a:extLst>
            </p:cNvPr>
            <p:cNvSpPr>
              <a:spLocks/>
            </p:cNvSpPr>
            <p:nvPr/>
          </p:nvSpPr>
          <p:spPr bwMode="auto">
            <a:xfrm>
              <a:off x="12156376" y="3074481"/>
              <a:ext cx="70086" cy="54933"/>
            </a:xfrm>
            <a:custGeom>
              <a:avLst/>
              <a:gdLst>
                <a:gd name="T0" fmla="*/ 27 w 101"/>
                <a:gd name="T1" fmla="*/ 76 h 80"/>
                <a:gd name="T2" fmla="*/ 38 w 101"/>
                <a:gd name="T3" fmla="*/ 80 h 80"/>
                <a:gd name="T4" fmla="*/ 49 w 101"/>
                <a:gd name="T5" fmla="*/ 75 h 80"/>
                <a:gd name="T6" fmla="*/ 95 w 101"/>
                <a:gd name="T7" fmla="*/ 29 h 80"/>
                <a:gd name="T8" fmla="*/ 95 w 101"/>
                <a:gd name="T9" fmla="*/ 6 h 80"/>
                <a:gd name="T10" fmla="*/ 72 w 101"/>
                <a:gd name="T11" fmla="*/ 6 h 80"/>
                <a:gd name="T12" fmla="*/ 37 w 101"/>
                <a:gd name="T13" fmla="*/ 42 h 80"/>
                <a:gd name="T14" fmla="*/ 29 w 101"/>
                <a:gd name="T15" fmla="*/ 34 h 80"/>
                <a:gd name="T16" fmla="*/ 6 w 101"/>
                <a:gd name="T17" fmla="*/ 34 h 80"/>
                <a:gd name="T18" fmla="*/ 7 w 101"/>
                <a:gd name="T19" fmla="*/ 57 h 80"/>
                <a:gd name="T20" fmla="*/ 27 w 101"/>
                <a:gd name="T2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0">
                  <a:moveTo>
                    <a:pt x="27" y="76"/>
                  </a:moveTo>
                  <a:cubicBezTo>
                    <a:pt x="30" y="79"/>
                    <a:pt x="34" y="80"/>
                    <a:pt x="38" y="80"/>
                  </a:cubicBezTo>
                  <a:cubicBezTo>
                    <a:pt x="42" y="80"/>
                    <a:pt x="46" y="79"/>
                    <a:pt x="49" y="75"/>
                  </a:cubicBezTo>
                  <a:cubicBezTo>
                    <a:pt x="95" y="29"/>
                    <a:pt x="95" y="29"/>
                    <a:pt x="95" y="29"/>
                  </a:cubicBezTo>
                  <a:cubicBezTo>
                    <a:pt x="101" y="22"/>
                    <a:pt x="101" y="12"/>
                    <a:pt x="95" y="6"/>
                  </a:cubicBezTo>
                  <a:cubicBezTo>
                    <a:pt x="89" y="0"/>
                    <a:pt x="78" y="0"/>
                    <a:pt x="72" y="6"/>
                  </a:cubicBezTo>
                  <a:cubicBezTo>
                    <a:pt x="37" y="42"/>
                    <a:pt x="37" y="42"/>
                    <a:pt x="37" y="42"/>
                  </a:cubicBezTo>
                  <a:cubicBezTo>
                    <a:pt x="29" y="34"/>
                    <a:pt x="29" y="34"/>
                    <a:pt x="29" y="34"/>
                  </a:cubicBezTo>
                  <a:cubicBezTo>
                    <a:pt x="22" y="27"/>
                    <a:pt x="12" y="28"/>
                    <a:pt x="6" y="34"/>
                  </a:cubicBezTo>
                  <a:cubicBezTo>
                    <a:pt x="0" y="41"/>
                    <a:pt x="0" y="51"/>
                    <a:pt x="7" y="57"/>
                  </a:cubicBezTo>
                  <a:lnTo>
                    <a:pt x="27" y="76"/>
                  </a:ln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6" name="Freeform 93">
              <a:extLst>
                <a:ext uri="{FF2B5EF4-FFF2-40B4-BE49-F238E27FC236}">
                  <a16:creationId xmlns:a16="http://schemas.microsoft.com/office/drawing/2014/main" id="{8D73EB86-C5C8-CC45-C06E-F3F28EE49C8B}"/>
                </a:ext>
              </a:extLst>
            </p:cNvPr>
            <p:cNvSpPr>
              <a:spLocks/>
            </p:cNvSpPr>
            <p:nvPr/>
          </p:nvSpPr>
          <p:spPr bwMode="auto">
            <a:xfrm>
              <a:off x="12156376" y="3159721"/>
              <a:ext cx="70086" cy="54933"/>
            </a:xfrm>
            <a:custGeom>
              <a:avLst/>
              <a:gdLst>
                <a:gd name="T0" fmla="*/ 72 w 101"/>
                <a:gd name="T1" fmla="*/ 6 h 80"/>
                <a:gd name="T2" fmla="*/ 37 w 101"/>
                <a:gd name="T3" fmla="*/ 42 h 80"/>
                <a:gd name="T4" fmla="*/ 29 w 101"/>
                <a:gd name="T5" fmla="*/ 33 h 80"/>
                <a:gd name="T6" fmla="*/ 6 w 101"/>
                <a:gd name="T7" fmla="*/ 34 h 80"/>
                <a:gd name="T8" fmla="*/ 7 w 101"/>
                <a:gd name="T9" fmla="*/ 57 h 80"/>
                <a:gd name="T10" fmla="*/ 27 w 101"/>
                <a:gd name="T11" fmla="*/ 76 h 80"/>
                <a:gd name="T12" fmla="*/ 38 w 101"/>
                <a:gd name="T13" fmla="*/ 80 h 80"/>
                <a:gd name="T14" fmla="*/ 49 w 101"/>
                <a:gd name="T15" fmla="*/ 75 h 80"/>
                <a:gd name="T16" fmla="*/ 95 w 101"/>
                <a:gd name="T17" fmla="*/ 28 h 80"/>
                <a:gd name="T18" fmla="*/ 95 w 101"/>
                <a:gd name="T19" fmla="*/ 6 h 80"/>
                <a:gd name="T20" fmla="*/ 72 w 101"/>
                <a:gd name="T21"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0">
                  <a:moveTo>
                    <a:pt x="72" y="6"/>
                  </a:moveTo>
                  <a:cubicBezTo>
                    <a:pt x="37" y="42"/>
                    <a:pt x="37" y="42"/>
                    <a:pt x="37" y="42"/>
                  </a:cubicBezTo>
                  <a:cubicBezTo>
                    <a:pt x="29" y="33"/>
                    <a:pt x="29" y="33"/>
                    <a:pt x="29" y="33"/>
                  </a:cubicBezTo>
                  <a:cubicBezTo>
                    <a:pt x="22" y="27"/>
                    <a:pt x="12" y="28"/>
                    <a:pt x="6" y="34"/>
                  </a:cubicBezTo>
                  <a:cubicBezTo>
                    <a:pt x="0" y="40"/>
                    <a:pt x="0" y="51"/>
                    <a:pt x="7" y="57"/>
                  </a:cubicBezTo>
                  <a:cubicBezTo>
                    <a:pt x="27" y="76"/>
                    <a:pt x="27" y="76"/>
                    <a:pt x="27" y="76"/>
                  </a:cubicBezTo>
                  <a:cubicBezTo>
                    <a:pt x="30" y="79"/>
                    <a:pt x="34" y="80"/>
                    <a:pt x="38" y="80"/>
                  </a:cubicBezTo>
                  <a:cubicBezTo>
                    <a:pt x="42" y="80"/>
                    <a:pt x="46" y="78"/>
                    <a:pt x="49" y="75"/>
                  </a:cubicBezTo>
                  <a:cubicBezTo>
                    <a:pt x="95" y="28"/>
                    <a:pt x="95" y="28"/>
                    <a:pt x="95" y="28"/>
                  </a:cubicBezTo>
                  <a:cubicBezTo>
                    <a:pt x="101" y="22"/>
                    <a:pt x="101" y="12"/>
                    <a:pt x="95" y="6"/>
                  </a:cubicBezTo>
                  <a:cubicBezTo>
                    <a:pt x="89" y="0"/>
                    <a:pt x="78" y="0"/>
                    <a:pt x="72" y="6"/>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7" name="Freeform 94">
              <a:extLst>
                <a:ext uri="{FF2B5EF4-FFF2-40B4-BE49-F238E27FC236}">
                  <a16:creationId xmlns:a16="http://schemas.microsoft.com/office/drawing/2014/main" id="{D613B9D8-9A98-FDC9-582E-C9B62F7D76D8}"/>
                </a:ext>
              </a:extLst>
            </p:cNvPr>
            <p:cNvSpPr>
              <a:spLocks/>
            </p:cNvSpPr>
            <p:nvPr/>
          </p:nvSpPr>
          <p:spPr bwMode="auto">
            <a:xfrm>
              <a:off x="12156376" y="3241171"/>
              <a:ext cx="70086" cy="54933"/>
            </a:xfrm>
            <a:custGeom>
              <a:avLst/>
              <a:gdLst>
                <a:gd name="T0" fmla="*/ 72 w 101"/>
                <a:gd name="T1" fmla="*/ 6 h 80"/>
                <a:gd name="T2" fmla="*/ 37 w 101"/>
                <a:gd name="T3" fmla="*/ 42 h 80"/>
                <a:gd name="T4" fmla="*/ 29 w 101"/>
                <a:gd name="T5" fmla="*/ 33 h 80"/>
                <a:gd name="T6" fmla="*/ 6 w 101"/>
                <a:gd name="T7" fmla="*/ 34 h 80"/>
                <a:gd name="T8" fmla="*/ 7 w 101"/>
                <a:gd name="T9" fmla="*/ 57 h 80"/>
                <a:gd name="T10" fmla="*/ 27 w 101"/>
                <a:gd name="T11" fmla="*/ 76 h 80"/>
                <a:gd name="T12" fmla="*/ 38 w 101"/>
                <a:gd name="T13" fmla="*/ 80 h 80"/>
                <a:gd name="T14" fmla="*/ 49 w 101"/>
                <a:gd name="T15" fmla="*/ 75 h 80"/>
                <a:gd name="T16" fmla="*/ 95 w 101"/>
                <a:gd name="T17" fmla="*/ 28 h 80"/>
                <a:gd name="T18" fmla="*/ 95 w 101"/>
                <a:gd name="T19" fmla="*/ 6 h 80"/>
                <a:gd name="T20" fmla="*/ 72 w 101"/>
                <a:gd name="T21"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0">
                  <a:moveTo>
                    <a:pt x="72" y="6"/>
                  </a:moveTo>
                  <a:cubicBezTo>
                    <a:pt x="37" y="42"/>
                    <a:pt x="37" y="42"/>
                    <a:pt x="37" y="42"/>
                  </a:cubicBezTo>
                  <a:cubicBezTo>
                    <a:pt x="29" y="33"/>
                    <a:pt x="29" y="33"/>
                    <a:pt x="29" y="33"/>
                  </a:cubicBezTo>
                  <a:cubicBezTo>
                    <a:pt x="22" y="27"/>
                    <a:pt x="12" y="28"/>
                    <a:pt x="6" y="34"/>
                  </a:cubicBezTo>
                  <a:cubicBezTo>
                    <a:pt x="0" y="40"/>
                    <a:pt x="0" y="50"/>
                    <a:pt x="7" y="57"/>
                  </a:cubicBezTo>
                  <a:cubicBezTo>
                    <a:pt x="27" y="76"/>
                    <a:pt x="27" y="76"/>
                    <a:pt x="27" y="76"/>
                  </a:cubicBezTo>
                  <a:cubicBezTo>
                    <a:pt x="30" y="78"/>
                    <a:pt x="34" y="80"/>
                    <a:pt x="38" y="80"/>
                  </a:cubicBezTo>
                  <a:cubicBezTo>
                    <a:pt x="42" y="80"/>
                    <a:pt x="46" y="78"/>
                    <a:pt x="49" y="75"/>
                  </a:cubicBezTo>
                  <a:cubicBezTo>
                    <a:pt x="95" y="28"/>
                    <a:pt x="95" y="28"/>
                    <a:pt x="95" y="28"/>
                  </a:cubicBezTo>
                  <a:cubicBezTo>
                    <a:pt x="101" y="22"/>
                    <a:pt x="101" y="12"/>
                    <a:pt x="95" y="6"/>
                  </a:cubicBezTo>
                  <a:cubicBezTo>
                    <a:pt x="89" y="0"/>
                    <a:pt x="78" y="0"/>
                    <a:pt x="72" y="6"/>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sp>
          <p:nvSpPr>
            <p:cNvPr id="68" name="Freeform 95">
              <a:extLst>
                <a:ext uri="{FF2B5EF4-FFF2-40B4-BE49-F238E27FC236}">
                  <a16:creationId xmlns:a16="http://schemas.microsoft.com/office/drawing/2014/main" id="{704E8DFB-B303-0C8B-6726-5B7F6ED37DF2}"/>
                </a:ext>
              </a:extLst>
            </p:cNvPr>
            <p:cNvSpPr>
              <a:spLocks/>
            </p:cNvSpPr>
            <p:nvPr/>
          </p:nvSpPr>
          <p:spPr bwMode="auto">
            <a:xfrm>
              <a:off x="12156376" y="3328305"/>
              <a:ext cx="70086" cy="56826"/>
            </a:xfrm>
            <a:custGeom>
              <a:avLst/>
              <a:gdLst>
                <a:gd name="T0" fmla="*/ 72 w 101"/>
                <a:gd name="T1" fmla="*/ 7 h 81"/>
                <a:gd name="T2" fmla="*/ 37 w 101"/>
                <a:gd name="T3" fmla="*/ 42 h 81"/>
                <a:gd name="T4" fmla="*/ 29 w 101"/>
                <a:gd name="T5" fmla="*/ 34 h 81"/>
                <a:gd name="T6" fmla="*/ 6 w 101"/>
                <a:gd name="T7" fmla="*/ 35 h 81"/>
                <a:gd name="T8" fmla="*/ 7 w 101"/>
                <a:gd name="T9" fmla="*/ 57 h 81"/>
                <a:gd name="T10" fmla="*/ 27 w 101"/>
                <a:gd name="T11" fmla="*/ 76 h 81"/>
                <a:gd name="T12" fmla="*/ 38 w 101"/>
                <a:gd name="T13" fmla="*/ 81 h 81"/>
                <a:gd name="T14" fmla="*/ 49 w 101"/>
                <a:gd name="T15" fmla="*/ 76 h 81"/>
                <a:gd name="T16" fmla="*/ 95 w 101"/>
                <a:gd name="T17" fmla="*/ 29 h 81"/>
                <a:gd name="T18" fmla="*/ 95 w 101"/>
                <a:gd name="T19" fmla="*/ 6 h 81"/>
                <a:gd name="T20" fmla="*/ 72 w 101"/>
                <a:gd name="T21"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72" y="7"/>
                  </a:moveTo>
                  <a:cubicBezTo>
                    <a:pt x="37" y="42"/>
                    <a:pt x="37" y="42"/>
                    <a:pt x="37" y="42"/>
                  </a:cubicBezTo>
                  <a:cubicBezTo>
                    <a:pt x="29" y="34"/>
                    <a:pt x="29" y="34"/>
                    <a:pt x="29" y="34"/>
                  </a:cubicBezTo>
                  <a:cubicBezTo>
                    <a:pt x="22" y="28"/>
                    <a:pt x="12" y="28"/>
                    <a:pt x="6" y="35"/>
                  </a:cubicBezTo>
                  <a:cubicBezTo>
                    <a:pt x="0" y="41"/>
                    <a:pt x="0" y="51"/>
                    <a:pt x="7" y="57"/>
                  </a:cubicBezTo>
                  <a:cubicBezTo>
                    <a:pt x="27" y="76"/>
                    <a:pt x="27" y="76"/>
                    <a:pt x="27" y="76"/>
                  </a:cubicBezTo>
                  <a:cubicBezTo>
                    <a:pt x="30" y="79"/>
                    <a:pt x="34" y="81"/>
                    <a:pt x="38" y="81"/>
                  </a:cubicBezTo>
                  <a:cubicBezTo>
                    <a:pt x="42" y="81"/>
                    <a:pt x="46" y="79"/>
                    <a:pt x="49" y="76"/>
                  </a:cubicBezTo>
                  <a:cubicBezTo>
                    <a:pt x="95" y="29"/>
                    <a:pt x="95" y="29"/>
                    <a:pt x="95" y="29"/>
                  </a:cubicBezTo>
                  <a:cubicBezTo>
                    <a:pt x="101" y="23"/>
                    <a:pt x="101" y="13"/>
                    <a:pt x="95" y="6"/>
                  </a:cubicBezTo>
                  <a:cubicBezTo>
                    <a:pt x="89" y="0"/>
                    <a:pt x="78" y="0"/>
                    <a:pt x="72" y="7"/>
                  </a:cubicBezTo>
                  <a:close/>
                </a:path>
              </a:pathLst>
            </a:custGeom>
            <a:grp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ndParaRPr>
            </a:p>
          </p:txBody>
        </p:sp>
      </p:grpSp>
      <p:grpSp>
        <p:nvGrpSpPr>
          <p:cNvPr id="69" name="Group 22">
            <a:extLst>
              <a:ext uri="{FF2B5EF4-FFF2-40B4-BE49-F238E27FC236}">
                <a16:creationId xmlns:a16="http://schemas.microsoft.com/office/drawing/2014/main" id="{B4C0F589-863C-44F5-FEF7-B6C444B82861}"/>
              </a:ext>
            </a:extLst>
          </p:cNvPr>
          <p:cNvGrpSpPr/>
          <p:nvPr/>
        </p:nvGrpSpPr>
        <p:grpSpPr>
          <a:xfrm>
            <a:off x="307072" y="2309113"/>
            <a:ext cx="535146" cy="617632"/>
            <a:chOff x="-689901" y="5271247"/>
            <a:chExt cx="505623" cy="583558"/>
          </a:xfrm>
        </p:grpSpPr>
        <p:sp>
          <p:nvSpPr>
            <p:cNvPr id="70" name="Freeform 102">
              <a:extLst>
                <a:ext uri="{FF2B5EF4-FFF2-40B4-BE49-F238E27FC236}">
                  <a16:creationId xmlns:a16="http://schemas.microsoft.com/office/drawing/2014/main" id="{86332E31-8C35-DAA5-1CEB-9D1CFCD20C2A}"/>
                </a:ext>
              </a:extLst>
            </p:cNvPr>
            <p:cNvSpPr>
              <a:spLocks noEditPoints="1"/>
            </p:cNvSpPr>
            <p:nvPr/>
          </p:nvSpPr>
          <p:spPr bwMode="auto">
            <a:xfrm>
              <a:off x="-459901" y="5271247"/>
              <a:ext cx="197686" cy="235704"/>
            </a:xfrm>
            <a:custGeom>
              <a:avLst/>
              <a:gdLst>
                <a:gd name="T0" fmla="*/ 52 w 365"/>
                <a:gd name="T1" fmla="*/ 440 h 440"/>
                <a:gd name="T2" fmla="*/ 48 w 365"/>
                <a:gd name="T3" fmla="*/ 440 h 440"/>
                <a:gd name="T4" fmla="*/ 37 w 365"/>
                <a:gd name="T5" fmla="*/ 435 h 440"/>
                <a:gd name="T6" fmla="*/ 33 w 365"/>
                <a:gd name="T7" fmla="*/ 423 h 440"/>
                <a:gd name="T8" fmla="*/ 22 w 365"/>
                <a:gd name="T9" fmla="*/ 181 h 440"/>
                <a:gd name="T10" fmla="*/ 29 w 365"/>
                <a:gd name="T11" fmla="*/ 13 h 440"/>
                <a:gd name="T12" fmla="*/ 49 w 365"/>
                <a:gd name="T13" fmla="*/ 2 h 440"/>
                <a:gd name="T14" fmla="*/ 60 w 365"/>
                <a:gd name="T15" fmla="*/ 21 h 440"/>
                <a:gd name="T16" fmla="*/ 50 w 365"/>
                <a:gd name="T17" fmla="*/ 166 h 440"/>
                <a:gd name="T18" fmla="*/ 52 w 365"/>
                <a:gd name="T19" fmla="*/ 169 h 440"/>
                <a:gd name="T20" fmla="*/ 54 w 365"/>
                <a:gd name="T21" fmla="*/ 171 h 440"/>
                <a:gd name="T22" fmla="*/ 86 w 365"/>
                <a:gd name="T23" fmla="*/ 162 h 440"/>
                <a:gd name="T24" fmla="*/ 347 w 365"/>
                <a:gd name="T25" fmla="*/ 104 h 440"/>
                <a:gd name="T26" fmla="*/ 348 w 365"/>
                <a:gd name="T27" fmla="*/ 104 h 440"/>
                <a:gd name="T28" fmla="*/ 363 w 365"/>
                <a:gd name="T29" fmla="*/ 116 h 440"/>
                <a:gd name="T30" fmla="*/ 355 w 365"/>
                <a:gd name="T31" fmla="*/ 134 h 440"/>
                <a:gd name="T32" fmla="*/ 315 w 365"/>
                <a:gd name="T33" fmla="*/ 271 h 440"/>
                <a:gd name="T34" fmla="*/ 312 w 365"/>
                <a:gd name="T35" fmla="*/ 286 h 440"/>
                <a:gd name="T36" fmla="*/ 52 w 365"/>
                <a:gd name="T37" fmla="*/ 440 h 440"/>
                <a:gd name="T38" fmla="*/ 58 w 365"/>
                <a:gd name="T39" fmla="*/ 205 h 440"/>
                <a:gd name="T40" fmla="*/ 65 w 365"/>
                <a:gd name="T41" fmla="*/ 407 h 440"/>
                <a:gd name="T42" fmla="*/ 282 w 365"/>
                <a:gd name="T43" fmla="*/ 272 h 440"/>
                <a:gd name="T44" fmla="*/ 304 w 365"/>
                <a:gd name="T45" fmla="*/ 138 h 440"/>
                <a:gd name="T46" fmla="*/ 101 w 365"/>
                <a:gd name="T47" fmla="*/ 190 h 440"/>
                <a:gd name="T48" fmla="*/ 59 w 365"/>
                <a:gd name="T49" fmla="*/ 205 h 440"/>
                <a:gd name="T50" fmla="*/ 58 w 365"/>
                <a:gd name="T51" fmla="*/ 20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5" h="440">
                  <a:moveTo>
                    <a:pt x="52" y="440"/>
                  </a:moveTo>
                  <a:cubicBezTo>
                    <a:pt x="51" y="440"/>
                    <a:pt x="49" y="440"/>
                    <a:pt x="48" y="440"/>
                  </a:cubicBezTo>
                  <a:cubicBezTo>
                    <a:pt x="44" y="440"/>
                    <a:pt x="40" y="438"/>
                    <a:pt x="37" y="435"/>
                  </a:cubicBezTo>
                  <a:cubicBezTo>
                    <a:pt x="34" y="432"/>
                    <a:pt x="32" y="428"/>
                    <a:pt x="33" y="423"/>
                  </a:cubicBezTo>
                  <a:cubicBezTo>
                    <a:pt x="33" y="422"/>
                    <a:pt x="38" y="259"/>
                    <a:pt x="22" y="181"/>
                  </a:cubicBezTo>
                  <a:cubicBezTo>
                    <a:pt x="0" y="137"/>
                    <a:pt x="21" y="44"/>
                    <a:pt x="29" y="13"/>
                  </a:cubicBezTo>
                  <a:cubicBezTo>
                    <a:pt x="32" y="5"/>
                    <a:pt x="40" y="0"/>
                    <a:pt x="49" y="2"/>
                  </a:cubicBezTo>
                  <a:cubicBezTo>
                    <a:pt x="57" y="4"/>
                    <a:pt x="63" y="13"/>
                    <a:pt x="60" y="21"/>
                  </a:cubicBezTo>
                  <a:cubicBezTo>
                    <a:pt x="46" y="77"/>
                    <a:pt x="39" y="145"/>
                    <a:pt x="50" y="166"/>
                  </a:cubicBezTo>
                  <a:cubicBezTo>
                    <a:pt x="51" y="167"/>
                    <a:pt x="51" y="168"/>
                    <a:pt x="52" y="169"/>
                  </a:cubicBezTo>
                  <a:cubicBezTo>
                    <a:pt x="52" y="170"/>
                    <a:pt x="53" y="171"/>
                    <a:pt x="54" y="171"/>
                  </a:cubicBezTo>
                  <a:cubicBezTo>
                    <a:pt x="59" y="175"/>
                    <a:pt x="63" y="174"/>
                    <a:pt x="86" y="162"/>
                  </a:cubicBezTo>
                  <a:cubicBezTo>
                    <a:pt x="123" y="142"/>
                    <a:pt x="193" y="106"/>
                    <a:pt x="347" y="104"/>
                  </a:cubicBezTo>
                  <a:cubicBezTo>
                    <a:pt x="347" y="104"/>
                    <a:pt x="347" y="104"/>
                    <a:pt x="348" y="104"/>
                  </a:cubicBezTo>
                  <a:cubicBezTo>
                    <a:pt x="355" y="104"/>
                    <a:pt x="361" y="109"/>
                    <a:pt x="363" y="116"/>
                  </a:cubicBezTo>
                  <a:cubicBezTo>
                    <a:pt x="365" y="123"/>
                    <a:pt x="362" y="130"/>
                    <a:pt x="355" y="134"/>
                  </a:cubicBezTo>
                  <a:cubicBezTo>
                    <a:pt x="352" y="136"/>
                    <a:pt x="282" y="177"/>
                    <a:pt x="315" y="271"/>
                  </a:cubicBezTo>
                  <a:cubicBezTo>
                    <a:pt x="317" y="276"/>
                    <a:pt x="316" y="282"/>
                    <a:pt x="312" y="286"/>
                  </a:cubicBezTo>
                  <a:cubicBezTo>
                    <a:pt x="306" y="293"/>
                    <a:pt x="178" y="440"/>
                    <a:pt x="52" y="440"/>
                  </a:cubicBezTo>
                  <a:close/>
                  <a:moveTo>
                    <a:pt x="58" y="205"/>
                  </a:moveTo>
                  <a:cubicBezTo>
                    <a:pt x="66" y="274"/>
                    <a:pt x="66" y="369"/>
                    <a:pt x="65" y="407"/>
                  </a:cubicBezTo>
                  <a:cubicBezTo>
                    <a:pt x="159" y="399"/>
                    <a:pt x="257" y="299"/>
                    <a:pt x="282" y="272"/>
                  </a:cubicBezTo>
                  <a:cubicBezTo>
                    <a:pt x="262" y="209"/>
                    <a:pt x="283" y="164"/>
                    <a:pt x="304" y="138"/>
                  </a:cubicBezTo>
                  <a:cubicBezTo>
                    <a:pt x="188" y="145"/>
                    <a:pt x="134" y="173"/>
                    <a:pt x="101" y="190"/>
                  </a:cubicBezTo>
                  <a:cubicBezTo>
                    <a:pt x="85" y="198"/>
                    <a:pt x="72" y="205"/>
                    <a:pt x="59" y="205"/>
                  </a:cubicBezTo>
                  <a:cubicBezTo>
                    <a:pt x="58" y="205"/>
                    <a:pt x="58" y="205"/>
                    <a:pt x="58" y="205"/>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1" name="Freeform 103">
              <a:extLst>
                <a:ext uri="{FF2B5EF4-FFF2-40B4-BE49-F238E27FC236}">
                  <a16:creationId xmlns:a16="http://schemas.microsoft.com/office/drawing/2014/main" id="{D887C78E-B71B-4902-C156-36E7BD3C9C19}"/>
                </a:ext>
              </a:extLst>
            </p:cNvPr>
            <p:cNvSpPr>
              <a:spLocks noEditPoints="1"/>
            </p:cNvSpPr>
            <p:nvPr/>
          </p:nvSpPr>
          <p:spPr bwMode="auto">
            <a:xfrm>
              <a:off x="-294527" y="5335876"/>
              <a:ext cx="106447" cy="98843"/>
            </a:xfrm>
            <a:custGeom>
              <a:avLst/>
              <a:gdLst>
                <a:gd name="T0" fmla="*/ 106 w 196"/>
                <a:gd name="T1" fmla="*/ 184 h 184"/>
                <a:gd name="T2" fmla="*/ 32 w 196"/>
                <a:gd name="T3" fmla="*/ 166 h 184"/>
                <a:gd name="T4" fmla="*/ 24 w 196"/>
                <a:gd name="T5" fmla="*/ 157 h 184"/>
                <a:gd name="T6" fmla="*/ 77 w 196"/>
                <a:gd name="T7" fmla="*/ 4 h 184"/>
                <a:gd name="T8" fmla="*/ 90 w 196"/>
                <a:gd name="T9" fmla="*/ 1 h 184"/>
                <a:gd name="T10" fmla="*/ 187 w 196"/>
                <a:gd name="T11" fmla="*/ 155 h 184"/>
                <a:gd name="T12" fmla="*/ 179 w 196"/>
                <a:gd name="T13" fmla="*/ 167 h 184"/>
                <a:gd name="T14" fmla="*/ 106 w 196"/>
                <a:gd name="T15" fmla="*/ 184 h 184"/>
                <a:gd name="T16" fmla="*/ 53 w 196"/>
                <a:gd name="T17" fmla="*/ 141 h 184"/>
                <a:gd name="T18" fmla="*/ 157 w 196"/>
                <a:gd name="T19" fmla="*/ 141 h 184"/>
                <a:gd name="T20" fmla="*/ 92 w 196"/>
                <a:gd name="T21" fmla="*/ 34 h 184"/>
                <a:gd name="T22" fmla="*/ 53 w 196"/>
                <a:gd name="T23" fmla="*/ 14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84">
                  <a:moveTo>
                    <a:pt x="106" y="184"/>
                  </a:moveTo>
                  <a:cubicBezTo>
                    <a:pt x="64" y="184"/>
                    <a:pt x="34" y="167"/>
                    <a:pt x="32" y="166"/>
                  </a:cubicBezTo>
                  <a:cubicBezTo>
                    <a:pt x="28" y="164"/>
                    <a:pt x="25" y="161"/>
                    <a:pt x="24" y="157"/>
                  </a:cubicBezTo>
                  <a:cubicBezTo>
                    <a:pt x="0" y="69"/>
                    <a:pt x="74" y="7"/>
                    <a:pt x="77" y="4"/>
                  </a:cubicBezTo>
                  <a:cubicBezTo>
                    <a:pt x="81" y="1"/>
                    <a:pt x="86" y="0"/>
                    <a:pt x="90" y="1"/>
                  </a:cubicBezTo>
                  <a:cubicBezTo>
                    <a:pt x="187" y="21"/>
                    <a:pt x="196" y="111"/>
                    <a:pt x="187" y="155"/>
                  </a:cubicBezTo>
                  <a:cubicBezTo>
                    <a:pt x="186" y="160"/>
                    <a:pt x="183" y="164"/>
                    <a:pt x="179" y="167"/>
                  </a:cubicBezTo>
                  <a:cubicBezTo>
                    <a:pt x="153" y="180"/>
                    <a:pt x="128" y="184"/>
                    <a:pt x="106" y="184"/>
                  </a:cubicBezTo>
                  <a:close/>
                  <a:moveTo>
                    <a:pt x="53" y="141"/>
                  </a:moveTo>
                  <a:cubicBezTo>
                    <a:pt x="68" y="148"/>
                    <a:pt x="110" y="161"/>
                    <a:pt x="157" y="141"/>
                  </a:cubicBezTo>
                  <a:cubicBezTo>
                    <a:pt x="159" y="119"/>
                    <a:pt x="159" y="53"/>
                    <a:pt x="92" y="34"/>
                  </a:cubicBezTo>
                  <a:cubicBezTo>
                    <a:pt x="77" y="48"/>
                    <a:pt x="42" y="89"/>
                    <a:pt x="53" y="141"/>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2" name="Freeform 104">
              <a:extLst>
                <a:ext uri="{FF2B5EF4-FFF2-40B4-BE49-F238E27FC236}">
                  <a16:creationId xmlns:a16="http://schemas.microsoft.com/office/drawing/2014/main" id="{13E9A27A-B880-07E6-84BE-828470BE373C}"/>
                </a:ext>
              </a:extLst>
            </p:cNvPr>
            <p:cNvSpPr>
              <a:spLocks/>
            </p:cNvSpPr>
            <p:nvPr/>
          </p:nvSpPr>
          <p:spPr bwMode="auto">
            <a:xfrm>
              <a:off x="-496016" y="5364389"/>
              <a:ext cx="36115" cy="389672"/>
            </a:xfrm>
            <a:custGeom>
              <a:avLst/>
              <a:gdLst>
                <a:gd name="T0" fmla="*/ 17 w 66"/>
                <a:gd name="T1" fmla="*/ 724 h 724"/>
                <a:gd name="T2" fmla="*/ 16 w 66"/>
                <a:gd name="T3" fmla="*/ 724 h 724"/>
                <a:gd name="T4" fmla="*/ 1 w 66"/>
                <a:gd name="T5" fmla="*/ 707 h 724"/>
                <a:gd name="T6" fmla="*/ 9 w 66"/>
                <a:gd name="T7" fmla="*/ 18 h 724"/>
                <a:gd name="T8" fmla="*/ 23 w 66"/>
                <a:gd name="T9" fmla="*/ 1 h 724"/>
                <a:gd name="T10" fmla="*/ 40 w 66"/>
                <a:gd name="T11" fmla="*/ 16 h 724"/>
                <a:gd name="T12" fmla="*/ 33 w 66"/>
                <a:gd name="T13" fmla="*/ 710 h 724"/>
                <a:gd name="T14" fmla="*/ 17 w 66"/>
                <a:gd name="T15" fmla="*/ 724 h 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24">
                  <a:moveTo>
                    <a:pt x="17" y="724"/>
                  </a:moveTo>
                  <a:cubicBezTo>
                    <a:pt x="17" y="724"/>
                    <a:pt x="16" y="724"/>
                    <a:pt x="16" y="724"/>
                  </a:cubicBezTo>
                  <a:cubicBezTo>
                    <a:pt x="7" y="723"/>
                    <a:pt x="0" y="715"/>
                    <a:pt x="1" y="707"/>
                  </a:cubicBezTo>
                  <a:cubicBezTo>
                    <a:pt x="33" y="394"/>
                    <a:pt x="9" y="21"/>
                    <a:pt x="9" y="18"/>
                  </a:cubicBezTo>
                  <a:cubicBezTo>
                    <a:pt x="8" y="9"/>
                    <a:pt x="15" y="1"/>
                    <a:pt x="23" y="1"/>
                  </a:cubicBezTo>
                  <a:cubicBezTo>
                    <a:pt x="32" y="0"/>
                    <a:pt x="40" y="7"/>
                    <a:pt x="40" y="16"/>
                  </a:cubicBezTo>
                  <a:cubicBezTo>
                    <a:pt x="41" y="19"/>
                    <a:pt x="66" y="395"/>
                    <a:pt x="33" y="710"/>
                  </a:cubicBezTo>
                  <a:cubicBezTo>
                    <a:pt x="32" y="718"/>
                    <a:pt x="25" y="724"/>
                    <a:pt x="17" y="724"/>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3" name="Freeform 105">
              <a:extLst>
                <a:ext uri="{FF2B5EF4-FFF2-40B4-BE49-F238E27FC236}">
                  <a16:creationId xmlns:a16="http://schemas.microsoft.com/office/drawing/2014/main" id="{5DE2E2D6-303D-EAB2-ACB5-67F12EA8A42F}"/>
                </a:ext>
              </a:extLst>
            </p:cNvPr>
            <p:cNvSpPr>
              <a:spLocks/>
            </p:cNvSpPr>
            <p:nvPr/>
          </p:nvSpPr>
          <p:spPr bwMode="auto">
            <a:xfrm>
              <a:off x="-657587" y="5738853"/>
              <a:ext cx="216695" cy="115952"/>
            </a:xfrm>
            <a:custGeom>
              <a:avLst/>
              <a:gdLst>
                <a:gd name="T0" fmla="*/ 154 w 402"/>
                <a:gd name="T1" fmla="*/ 216 h 216"/>
                <a:gd name="T2" fmla="*/ 14 w 402"/>
                <a:gd name="T3" fmla="*/ 198 h 216"/>
                <a:gd name="T4" fmla="*/ 2 w 402"/>
                <a:gd name="T5" fmla="*/ 179 h 216"/>
                <a:gd name="T6" fmla="*/ 21 w 402"/>
                <a:gd name="T7" fmla="*/ 167 h 216"/>
                <a:gd name="T8" fmla="*/ 302 w 402"/>
                <a:gd name="T9" fmla="*/ 142 h 216"/>
                <a:gd name="T10" fmla="*/ 370 w 402"/>
                <a:gd name="T11" fmla="*/ 16 h 216"/>
                <a:gd name="T12" fmla="*/ 386 w 402"/>
                <a:gd name="T13" fmla="*/ 0 h 216"/>
                <a:gd name="T14" fmla="*/ 402 w 402"/>
                <a:gd name="T15" fmla="*/ 17 h 216"/>
                <a:gd name="T16" fmla="*/ 322 w 402"/>
                <a:gd name="T17" fmla="*/ 167 h 216"/>
                <a:gd name="T18" fmla="*/ 154 w 402"/>
                <a:gd name="T1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216">
                  <a:moveTo>
                    <a:pt x="154" y="216"/>
                  </a:moveTo>
                  <a:cubicBezTo>
                    <a:pt x="112" y="216"/>
                    <a:pt x="65" y="210"/>
                    <a:pt x="14" y="198"/>
                  </a:cubicBezTo>
                  <a:cubicBezTo>
                    <a:pt x="5" y="196"/>
                    <a:pt x="0" y="187"/>
                    <a:pt x="2" y="179"/>
                  </a:cubicBezTo>
                  <a:cubicBezTo>
                    <a:pt x="4" y="170"/>
                    <a:pt x="13" y="165"/>
                    <a:pt x="21" y="167"/>
                  </a:cubicBezTo>
                  <a:cubicBezTo>
                    <a:pt x="147" y="197"/>
                    <a:pt x="241" y="188"/>
                    <a:pt x="302" y="142"/>
                  </a:cubicBezTo>
                  <a:cubicBezTo>
                    <a:pt x="366" y="93"/>
                    <a:pt x="370" y="16"/>
                    <a:pt x="370" y="16"/>
                  </a:cubicBezTo>
                  <a:cubicBezTo>
                    <a:pt x="370" y="7"/>
                    <a:pt x="377" y="0"/>
                    <a:pt x="386" y="0"/>
                  </a:cubicBezTo>
                  <a:cubicBezTo>
                    <a:pt x="395" y="0"/>
                    <a:pt x="402" y="8"/>
                    <a:pt x="402" y="17"/>
                  </a:cubicBezTo>
                  <a:cubicBezTo>
                    <a:pt x="402" y="20"/>
                    <a:pt x="398" y="109"/>
                    <a:pt x="322" y="167"/>
                  </a:cubicBezTo>
                  <a:cubicBezTo>
                    <a:pt x="279" y="200"/>
                    <a:pt x="223" y="216"/>
                    <a:pt x="154" y="216"/>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4" name="Freeform 106">
              <a:extLst>
                <a:ext uri="{FF2B5EF4-FFF2-40B4-BE49-F238E27FC236}">
                  <a16:creationId xmlns:a16="http://schemas.microsoft.com/office/drawing/2014/main" id="{C5866509-0EE4-1E69-91CB-0246232ACC0D}"/>
                </a:ext>
              </a:extLst>
            </p:cNvPr>
            <p:cNvSpPr>
              <a:spLocks/>
            </p:cNvSpPr>
            <p:nvPr/>
          </p:nvSpPr>
          <p:spPr bwMode="auto">
            <a:xfrm>
              <a:off x="-459901" y="5429019"/>
              <a:ext cx="275623" cy="321242"/>
            </a:xfrm>
            <a:custGeom>
              <a:avLst/>
              <a:gdLst>
                <a:gd name="T0" fmla="*/ 508 w 512"/>
                <a:gd name="T1" fmla="*/ 29 h 598"/>
                <a:gd name="T2" fmla="*/ 501 w 512"/>
                <a:gd name="T3" fmla="*/ 16 h 598"/>
                <a:gd name="T4" fmla="*/ 487 w 512"/>
                <a:gd name="T5" fmla="*/ 15 h 598"/>
                <a:gd name="T6" fmla="*/ 335 w 512"/>
                <a:gd name="T7" fmla="*/ 4 h 598"/>
                <a:gd name="T8" fmla="*/ 315 w 512"/>
                <a:gd name="T9" fmla="*/ 7 h 598"/>
                <a:gd name="T10" fmla="*/ 39 w 512"/>
                <a:gd name="T11" fmla="*/ 181 h 598"/>
                <a:gd name="T12" fmla="*/ 39 w 512"/>
                <a:gd name="T13" fmla="*/ 181 h 598"/>
                <a:gd name="T14" fmla="*/ 27 w 512"/>
                <a:gd name="T15" fmla="*/ 186 h 598"/>
                <a:gd name="T16" fmla="*/ 23 w 512"/>
                <a:gd name="T17" fmla="*/ 198 h 598"/>
                <a:gd name="T18" fmla="*/ 1 w 512"/>
                <a:gd name="T19" fmla="*/ 581 h 598"/>
                <a:gd name="T20" fmla="*/ 6 w 512"/>
                <a:gd name="T21" fmla="*/ 594 h 598"/>
                <a:gd name="T22" fmla="*/ 17 w 512"/>
                <a:gd name="T23" fmla="*/ 598 h 598"/>
                <a:gd name="T24" fmla="*/ 20 w 512"/>
                <a:gd name="T25" fmla="*/ 598 h 598"/>
                <a:gd name="T26" fmla="*/ 296 w 512"/>
                <a:gd name="T27" fmla="*/ 481 h 598"/>
                <a:gd name="T28" fmla="*/ 271 w 512"/>
                <a:gd name="T29" fmla="*/ 460 h 598"/>
                <a:gd name="T30" fmla="*/ 34 w 512"/>
                <a:gd name="T31" fmla="*/ 563 h 598"/>
                <a:gd name="T32" fmla="*/ 55 w 512"/>
                <a:gd name="T33" fmla="*/ 212 h 598"/>
                <a:gd name="T34" fmla="*/ 332 w 512"/>
                <a:gd name="T35" fmla="*/ 37 h 598"/>
                <a:gd name="T36" fmla="*/ 476 w 512"/>
                <a:gd name="T37" fmla="*/ 51 h 598"/>
                <a:gd name="T38" fmla="*/ 425 w 512"/>
                <a:gd name="T39" fmla="*/ 267 h 598"/>
                <a:gd name="T40" fmla="*/ 384 w 512"/>
                <a:gd name="T41" fmla="*/ 340 h 598"/>
                <a:gd name="T42" fmla="*/ 411 w 512"/>
                <a:gd name="T43" fmla="*/ 358 h 598"/>
                <a:gd name="T44" fmla="*/ 454 w 512"/>
                <a:gd name="T45" fmla="*/ 279 h 598"/>
                <a:gd name="T46" fmla="*/ 508 w 512"/>
                <a:gd name="T47" fmla="*/ 2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98">
                  <a:moveTo>
                    <a:pt x="508" y="29"/>
                  </a:moveTo>
                  <a:cubicBezTo>
                    <a:pt x="508" y="24"/>
                    <a:pt x="506" y="19"/>
                    <a:pt x="501" y="16"/>
                  </a:cubicBezTo>
                  <a:cubicBezTo>
                    <a:pt x="497" y="13"/>
                    <a:pt x="492" y="13"/>
                    <a:pt x="487" y="15"/>
                  </a:cubicBezTo>
                  <a:cubicBezTo>
                    <a:pt x="408" y="44"/>
                    <a:pt x="337" y="4"/>
                    <a:pt x="335" y="4"/>
                  </a:cubicBezTo>
                  <a:cubicBezTo>
                    <a:pt x="329" y="0"/>
                    <a:pt x="320" y="1"/>
                    <a:pt x="315" y="7"/>
                  </a:cubicBezTo>
                  <a:cubicBezTo>
                    <a:pt x="179" y="179"/>
                    <a:pt x="44" y="181"/>
                    <a:pt x="39" y="181"/>
                  </a:cubicBezTo>
                  <a:cubicBezTo>
                    <a:pt x="39" y="181"/>
                    <a:pt x="39" y="181"/>
                    <a:pt x="39" y="181"/>
                  </a:cubicBezTo>
                  <a:cubicBezTo>
                    <a:pt x="35" y="181"/>
                    <a:pt x="30" y="183"/>
                    <a:pt x="27" y="186"/>
                  </a:cubicBezTo>
                  <a:cubicBezTo>
                    <a:pt x="24" y="189"/>
                    <a:pt x="22" y="194"/>
                    <a:pt x="23" y="198"/>
                  </a:cubicBezTo>
                  <a:cubicBezTo>
                    <a:pt x="27" y="260"/>
                    <a:pt x="1" y="578"/>
                    <a:pt x="1" y="581"/>
                  </a:cubicBezTo>
                  <a:cubicBezTo>
                    <a:pt x="0" y="586"/>
                    <a:pt x="2" y="591"/>
                    <a:pt x="6" y="594"/>
                  </a:cubicBezTo>
                  <a:cubicBezTo>
                    <a:pt x="9" y="597"/>
                    <a:pt x="13" y="598"/>
                    <a:pt x="17" y="598"/>
                  </a:cubicBezTo>
                  <a:cubicBezTo>
                    <a:pt x="18" y="598"/>
                    <a:pt x="19" y="598"/>
                    <a:pt x="20" y="598"/>
                  </a:cubicBezTo>
                  <a:cubicBezTo>
                    <a:pt x="139" y="576"/>
                    <a:pt x="228" y="533"/>
                    <a:pt x="296" y="481"/>
                  </a:cubicBezTo>
                  <a:cubicBezTo>
                    <a:pt x="271" y="460"/>
                    <a:pt x="271" y="460"/>
                    <a:pt x="271" y="460"/>
                  </a:cubicBezTo>
                  <a:cubicBezTo>
                    <a:pt x="206" y="509"/>
                    <a:pt x="127" y="543"/>
                    <a:pt x="34" y="563"/>
                  </a:cubicBezTo>
                  <a:cubicBezTo>
                    <a:pt x="40" y="495"/>
                    <a:pt x="56" y="288"/>
                    <a:pt x="55" y="212"/>
                  </a:cubicBezTo>
                  <a:cubicBezTo>
                    <a:pt x="98" y="208"/>
                    <a:pt x="213" y="181"/>
                    <a:pt x="332" y="37"/>
                  </a:cubicBezTo>
                  <a:cubicBezTo>
                    <a:pt x="356" y="48"/>
                    <a:pt x="411" y="68"/>
                    <a:pt x="476" y="51"/>
                  </a:cubicBezTo>
                  <a:cubicBezTo>
                    <a:pt x="474" y="90"/>
                    <a:pt x="466" y="176"/>
                    <a:pt x="425" y="267"/>
                  </a:cubicBezTo>
                  <a:cubicBezTo>
                    <a:pt x="413" y="293"/>
                    <a:pt x="399" y="317"/>
                    <a:pt x="384" y="340"/>
                  </a:cubicBezTo>
                  <a:cubicBezTo>
                    <a:pt x="411" y="358"/>
                    <a:pt x="411" y="358"/>
                    <a:pt x="411" y="358"/>
                  </a:cubicBezTo>
                  <a:cubicBezTo>
                    <a:pt x="429" y="331"/>
                    <a:pt x="443" y="304"/>
                    <a:pt x="454" y="279"/>
                  </a:cubicBezTo>
                  <a:cubicBezTo>
                    <a:pt x="512" y="150"/>
                    <a:pt x="509" y="34"/>
                    <a:pt x="508" y="29"/>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5" name="Freeform 107">
              <a:extLst>
                <a:ext uri="{FF2B5EF4-FFF2-40B4-BE49-F238E27FC236}">
                  <a16:creationId xmlns:a16="http://schemas.microsoft.com/office/drawing/2014/main" id="{B7FCD145-3DAA-9D66-6E9D-0B1403281D23}"/>
                </a:ext>
              </a:extLst>
            </p:cNvPr>
            <p:cNvSpPr>
              <a:spLocks/>
            </p:cNvSpPr>
            <p:nvPr/>
          </p:nvSpPr>
          <p:spPr bwMode="auto">
            <a:xfrm>
              <a:off x="-649984" y="5628599"/>
              <a:ext cx="176778" cy="193885"/>
            </a:xfrm>
            <a:custGeom>
              <a:avLst/>
              <a:gdLst>
                <a:gd name="T0" fmla="*/ 307 w 328"/>
                <a:gd name="T1" fmla="*/ 191 h 359"/>
                <a:gd name="T2" fmla="*/ 166 w 328"/>
                <a:gd name="T3" fmla="*/ 119 h 359"/>
                <a:gd name="T4" fmla="*/ 55 w 328"/>
                <a:gd name="T5" fmla="*/ 0 h 359"/>
                <a:gd name="T6" fmla="*/ 30 w 328"/>
                <a:gd name="T7" fmla="*/ 18 h 359"/>
                <a:gd name="T8" fmla="*/ 146 w 328"/>
                <a:gd name="T9" fmla="*/ 145 h 359"/>
                <a:gd name="T10" fmla="*/ 288 w 328"/>
                <a:gd name="T11" fmla="*/ 219 h 359"/>
                <a:gd name="T12" fmla="*/ 262 w 328"/>
                <a:gd name="T13" fmla="*/ 281 h 359"/>
                <a:gd name="T14" fmla="*/ 19 w 328"/>
                <a:gd name="T15" fmla="*/ 322 h 359"/>
                <a:gd name="T16" fmla="*/ 2 w 328"/>
                <a:gd name="T17" fmla="*/ 335 h 359"/>
                <a:gd name="T18" fmla="*/ 15 w 328"/>
                <a:gd name="T19" fmla="*/ 353 h 359"/>
                <a:gd name="T20" fmla="*/ 105 w 328"/>
                <a:gd name="T21" fmla="*/ 359 h 359"/>
                <a:gd name="T22" fmla="*/ 285 w 328"/>
                <a:gd name="T23" fmla="*/ 303 h 359"/>
                <a:gd name="T24" fmla="*/ 319 w 328"/>
                <a:gd name="T25" fmla="*/ 204 h 359"/>
                <a:gd name="T26" fmla="*/ 307 w 328"/>
                <a:gd name="T27" fmla="*/ 1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59">
                  <a:moveTo>
                    <a:pt x="307" y="191"/>
                  </a:moveTo>
                  <a:cubicBezTo>
                    <a:pt x="306" y="190"/>
                    <a:pt x="239" y="175"/>
                    <a:pt x="166" y="119"/>
                  </a:cubicBezTo>
                  <a:cubicBezTo>
                    <a:pt x="121" y="86"/>
                    <a:pt x="84" y="46"/>
                    <a:pt x="55" y="0"/>
                  </a:cubicBezTo>
                  <a:cubicBezTo>
                    <a:pt x="30" y="18"/>
                    <a:pt x="30" y="18"/>
                    <a:pt x="30" y="18"/>
                  </a:cubicBezTo>
                  <a:cubicBezTo>
                    <a:pt x="66" y="75"/>
                    <a:pt x="109" y="117"/>
                    <a:pt x="146" y="145"/>
                  </a:cubicBezTo>
                  <a:cubicBezTo>
                    <a:pt x="207" y="191"/>
                    <a:pt x="264" y="211"/>
                    <a:pt x="288" y="219"/>
                  </a:cubicBezTo>
                  <a:cubicBezTo>
                    <a:pt x="288" y="232"/>
                    <a:pt x="284" y="258"/>
                    <a:pt x="262" y="281"/>
                  </a:cubicBezTo>
                  <a:cubicBezTo>
                    <a:pt x="234" y="310"/>
                    <a:pt x="169" y="340"/>
                    <a:pt x="19" y="322"/>
                  </a:cubicBezTo>
                  <a:cubicBezTo>
                    <a:pt x="11" y="320"/>
                    <a:pt x="3" y="327"/>
                    <a:pt x="2" y="335"/>
                  </a:cubicBezTo>
                  <a:cubicBezTo>
                    <a:pt x="0" y="344"/>
                    <a:pt x="7" y="352"/>
                    <a:pt x="15" y="353"/>
                  </a:cubicBezTo>
                  <a:cubicBezTo>
                    <a:pt x="48" y="357"/>
                    <a:pt x="77" y="359"/>
                    <a:pt x="105" y="359"/>
                  </a:cubicBezTo>
                  <a:cubicBezTo>
                    <a:pt x="188" y="359"/>
                    <a:pt x="249" y="340"/>
                    <a:pt x="285" y="303"/>
                  </a:cubicBezTo>
                  <a:cubicBezTo>
                    <a:pt x="328" y="258"/>
                    <a:pt x="320" y="206"/>
                    <a:pt x="319" y="204"/>
                  </a:cubicBezTo>
                  <a:cubicBezTo>
                    <a:pt x="318" y="197"/>
                    <a:pt x="313" y="192"/>
                    <a:pt x="307" y="191"/>
                  </a:cubicBez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6" name="Freeform 108">
              <a:extLst>
                <a:ext uri="{FF2B5EF4-FFF2-40B4-BE49-F238E27FC236}">
                  <a16:creationId xmlns:a16="http://schemas.microsoft.com/office/drawing/2014/main" id="{3DB93AC5-01B3-BF80-CC45-CC4B2154EC11}"/>
                </a:ext>
              </a:extLst>
            </p:cNvPr>
            <p:cNvSpPr>
              <a:spLocks/>
            </p:cNvSpPr>
            <p:nvPr/>
          </p:nvSpPr>
          <p:spPr bwMode="auto">
            <a:xfrm>
              <a:off x="-684199" y="5278849"/>
              <a:ext cx="220498" cy="296530"/>
            </a:xfrm>
            <a:custGeom>
              <a:avLst/>
              <a:gdLst>
                <a:gd name="T0" fmla="*/ 71 w 410"/>
                <a:gd name="T1" fmla="*/ 549 h 549"/>
                <a:gd name="T2" fmla="*/ 48 w 410"/>
                <a:gd name="T3" fmla="*/ 453 h 549"/>
                <a:gd name="T4" fmla="*/ 89 w 410"/>
                <a:gd name="T5" fmla="*/ 250 h 549"/>
                <a:gd name="T6" fmla="*/ 337 w 410"/>
                <a:gd name="T7" fmla="*/ 206 h 549"/>
                <a:gd name="T8" fmla="*/ 350 w 410"/>
                <a:gd name="T9" fmla="*/ 207 h 549"/>
                <a:gd name="T10" fmla="*/ 381 w 410"/>
                <a:gd name="T11" fmla="*/ 195 h 549"/>
                <a:gd name="T12" fmla="*/ 367 w 410"/>
                <a:gd name="T13" fmla="*/ 13 h 549"/>
                <a:gd name="T14" fmla="*/ 347 w 410"/>
                <a:gd name="T15" fmla="*/ 3 h 549"/>
                <a:gd name="T16" fmla="*/ 337 w 410"/>
                <a:gd name="T17" fmla="*/ 23 h 549"/>
                <a:gd name="T18" fmla="*/ 357 w 410"/>
                <a:gd name="T19" fmla="*/ 175 h 549"/>
                <a:gd name="T20" fmla="*/ 354 w 410"/>
                <a:gd name="T21" fmla="*/ 176 h 549"/>
                <a:gd name="T22" fmla="*/ 342 w 410"/>
                <a:gd name="T23" fmla="*/ 174 h 549"/>
                <a:gd name="T24" fmla="*/ 66 w 410"/>
                <a:gd name="T25" fmla="*/ 227 h 549"/>
                <a:gd name="T26" fmla="*/ 16 w 410"/>
                <a:gd name="T27" fmla="*/ 458 h 549"/>
                <a:gd name="T28" fmla="*/ 38 w 410"/>
                <a:gd name="T29" fmla="*/ 549 h 549"/>
                <a:gd name="T30" fmla="*/ 71 w 410"/>
                <a:gd name="T3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0" h="549">
                  <a:moveTo>
                    <a:pt x="71" y="549"/>
                  </a:moveTo>
                  <a:cubicBezTo>
                    <a:pt x="61" y="519"/>
                    <a:pt x="53" y="487"/>
                    <a:pt x="48" y="453"/>
                  </a:cubicBezTo>
                  <a:cubicBezTo>
                    <a:pt x="34" y="360"/>
                    <a:pt x="47" y="292"/>
                    <a:pt x="89" y="250"/>
                  </a:cubicBezTo>
                  <a:cubicBezTo>
                    <a:pt x="157" y="180"/>
                    <a:pt x="288" y="199"/>
                    <a:pt x="337" y="206"/>
                  </a:cubicBezTo>
                  <a:cubicBezTo>
                    <a:pt x="342" y="206"/>
                    <a:pt x="347" y="207"/>
                    <a:pt x="350" y="207"/>
                  </a:cubicBezTo>
                  <a:cubicBezTo>
                    <a:pt x="363" y="209"/>
                    <a:pt x="374" y="205"/>
                    <a:pt x="381" y="195"/>
                  </a:cubicBezTo>
                  <a:cubicBezTo>
                    <a:pt x="410" y="160"/>
                    <a:pt x="378" y="47"/>
                    <a:pt x="367" y="13"/>
                  </a:cubicBezTo>
                  <a:cubicBezTo>
                    <a:pt x="365" y="5"/>
                    <a:pt x="356" y="0"/>
                    <a:pt x="347" y="3"/>
                  </a:cubicBezTo>
                  <a:cubicBezTo>
                    <a:pt x="339" y="5"/>
                    <a:pt x="334" y="14"/>
                    <a:pt x="337" y="23"/>
                  </a:cubicBezTo>
                  <a:cubicBezTo>
                    <a:pt x="356" y="84"/>
                    <a:pt x="369" y="160"/>
                    <a:pt x="357" y="175"/>
                  </a:cubicBezTo>
                  <a:cubicBezTo>
                    <a:pt x="356" y="175"/>
                    <a:pt x="356" y="176"/>
                    <a:pt x="354" y="176"/>
                  </a:cubicBezTo>
                  <a:cubicBezTo>
                    <a:pt x="351" y="175"/>
                    <a:pt x="346" y="175"/>
                    <a:pt x="342" y="174"/>
                  </a:cubicBezTo>
                  <a:cubicBezTo>
                    <a:pt x="288" y="166"/>
                    <a:pt x="146" y="146"/>
                    <a:pt x="66" y="227"/>
                  </a:cubicBezTo>
                  <a:cubicBezTo>
                    <a:pt x="17" y="277"/>
                    <a:pt x="0" y="355"/>
                    <a:pt x="16" y="458"/>
                  </a:cubicBezTo>
                  <a:cubicBezTo>
                    <a:pt x="22" y="491"/>
                    <a:pt x="29" y="521"/>
                    <a:pt x="38" y="549"/>
                  </a:cubicBezTo>
                  <a:lnTo>
                    <a:pt x="71" y="549"/>
                  </a:lnTo>
                  <a:close/>
                </a:path>
              </a:pathLst>
            </a:custGeom>
            <a:solidFill>
              <a:srgbClr val="10384F"/>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7" name="Freeform 109">
              <a:extLst>
                <a:ext uri="{FF2B5EF4-FFF2-40B4-BE49-F238E27FC236}">
                  <a16:creationId xmlns:a16="http://schemas.microsoft.com/office/drawing/2014/main" id="{B840ED04-AF29-E5D8-7172-F499173832A0}"/>
                </a:ext>
              </a:extLst>
            </p:cNvPr>
            <p:cNvSpPr>
              <a:spLocks noEditPoints="1"/>
            </p:cNvSpPr>
            <p:nvPr/>
          </p:nvSpPr>
          <p:spPr bwMode="auto">
            <a:xfrm>
              <a:off x="-689901" y="5565876"/>
              <a:ext cx="83637" cy="85539"/>
            </a:xfrm>
            <a:custGeom>
              <a:avLst/>
              <a:gdLst>
                <a:gd name="T0" fmla="*/ 79 w 157"/>
                <a:gd name="T1" fmla="*/ 157 h 157"/>
                <a:gd name="T2" fmla="*/ 0 w 157"/>
                <a:gd name="T3" fmla="*/ 78 h 157"/>
                <a:gd name="T4" fmla="*/ 79 w 157"/>
                <a:gd name="T5" fmla="*/ 0 h 157"/>
                <a:gd name="T6" fmla="*/ 157 w 157"/>
                <a:gd name="T7" fmla="*/ 78 h 157"/>
                <a:gd name="T8" fmla="*/ 79 w 157"/>
                <a:gd name="T9" fmla="*/ 157 h 157"/>
                <a:gd name="T10" fmla="*/ 79 w 157"/>
                <a:gd name="T11" fmla="*/ 32 h 157"/>
                <a:gd name="T12" fmla="*/ 32 w 157"/>
                <a:gd name="T13" fmla="*/ 78 h 157"/>
                <a:gd name="T14" fmla="*/ 79 w 157"/>
                <a:gd name="T15" fmla="*/ 125 h 157"/>
                <a:gd name="T16" fmla="*/ 125 w 157"/>
                <a:gd name="T17" fmla="*/ 78 h 157"/>
                <a:gd name="T18" fmla="*/ 79 w 157"/>
                <a:gd name="T19" fmla="*/ 3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moveTo>
                    <a:pt x="79" y="32"/>
                  </a:moveTo>
                  <a:cubicBezTo>
                    <a:pt x="53" y="32"/>
                    <a:pt x="32" y="53"/>
                    <a:pt x="32" y="78"/>
                  </a:cubicBezTo>
                  <a:cubicBezTo>
                    <a:pt x="32" y="104"/>
                    <a:pt x="53" y="125"/>
                    <a:pt x="79" y="125"/>
                  </a:cubicBezTo>
                  <a:cubicBezTo>
                    <a:pt x="104" y="125"/>
                    <a:pt x="125" y="104"/>
                    <a:pt x="125" y="78"/>
                  </a:cubicBezTo>
                  <a:cubicBezTo>
                    <a:pt x="125" y="53"/>
                    <a:pt x="104" y="32"/>
                    <a:pt x="79" y="32"/>
                  </a:cubicBezTo>
                  <a:close/>
                </a:path>
              </a:pathLst>
            </a:custGeom>
            <a:solidFill>
              <a:schemeClr val="bg2"/>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8" name="Freeform 110">
              <a:extLst>
                <a:ext uri="{FF2B5EF4-FFF2-40B4-BE49-F238E27FC236}">
                  <a16:creationId xmlns:a16="http://schemas.microsoft.com/office/drawing/2014/main" id="{AC77312C-DBD3-6D38-2CC7-9905F72ED149}"/>
                </a:ext>
              </a:extLst>
            </p:cNvPr>
            <p:cNvSpPr>
              <a:spLocks noEditPoints="1"/>
            </p:cNvSpPr>
            <p:nvPr/>
          </p:nvSpPr>
          <p:spPr bwMode="auto">
            <a:xfrm>
              <a:off x="-625272" y="5506966"/>
              <a:ext cx="53224" cy="53224"/>
            </a:xfrm>
            <a:custGeom>
              <a:avLst/>
              <a:gdLst>
                <a:gd name="T0" fmla="*/ 49 w 97"/>
                <a:gd name="T1" fmla="*/ 97 h 97"/>
                <a:gd name="T2" fmla="*/ 0 w 97"/>
                <a:gd name="T3" fmla="*/ 48 h 97"/>
                <a:gd name="T4" fmla="*/ 49 w 97"/>
                <a:gd name="T5" fmla="*/ 0 h 97"/>
                <a:gd name="T6" fmla="*/ 97 w 97"/>
                <a:gd name="T7" fmla="*/ 48 h 97"/>
                <a:gd name="T8" fmla="*/ 49 w 97"/>
                <a:gd name="T9" fmla="*/ 97 h 97"/>
                <a:gd name="T10" fmla="*/ 49 w 97"/>
                <a:gd name="T11" fmla="*/ 32 h 97"/>
                <a:gd name="T12" fmla="*/ 32 w 97"/>
                <a:gd name="T13" fmla="*/ 48 h 97"/>
                <a:gd name="T14" fmla="*/ 49 w 97"/>
                <a:gd name="T15" fmla="*/ 65 h 97"/>
                <a:gd name="T16" fmla="*/ 65 w 97"/>
                <a:gd name="T17" fmla="*/ 48 h 97"/>
                <a:gd name="T18" fmla="*/ 49 w 97"/>
                <a:gd name="T19"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49" y="97"/>
                  </a:moveTo>
                  <a:cubicBezTo>
                    <a:pt x="22" y="97"/>
                    <a:pt x="0" y="75"/>
                    <a:pt x="0" y="48"/>
                  </a:cubicBezTo>
                  <a:cubicBezTo>
                    <a:pt x="0" y="22"/>
                    <a:pt x="22" y="0"/>
                    <a:pt x="49" y="0"/>
                  </a:cubicBezTo>
                  <a:cubicBezTo>
                    <a:pt x="75" y="0"/>
                    <a:pt x="97" y="22"/>
                    <a:pt x="97" y="48"/>
                  </a:cubicBezTo>
                  <a:cubicBezTo>
                    <a:pt x="97" y="75"/>
                    <a:pt x="75" y="97"/>
                    <a:pt x="49" y="97"/>
                  </a:cubicBezTo>
                  <a:close/>
                  <a:moveTo>
                    <a:pt x="49" y="32"/>
                  </a:moveTo>
                  <a:cubicBezTo>
                    <a:pt x="40" y="32"/>
                    <a:pt x="32" y="39"/>
                    <a:pt x="32" y="48"/>
                  </a:cubicBezTo>
                  <a:cubicBezTo>
                    <a:pt x="32" y="57"/>
                    <a:pt x="40" y="65"/>
                    <a:pt x="49" y="65"/>
                  </a:cubicBezTo>
                  <a:cubicBezTo>
                    <a:pt x="58" y="65"/>
                    <a:pt x="65" y="57"/>
                    <a:pt x="65" y="48"/>
                  </a:cubicBezTo>
                  <a:cubicBezTo>
                    <a:pt x="65" y="39"/>
                    <a:pt x="58" y="32"/>
                    <a:pt x="49" y="32"/>
                  </a:cubicBezTo>
                  <a:close/>
                </a:path>
              </a:pathLst>
            </a:custGeom>
            <a:solidFill>
              <a:schemeClr val="bg2"/>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9" name="Freeform 111">
              <a:extLst>
                <a:ext uri="{FF2B5EF4-FFF2-40B4-BE49-F238E27FC236}">
                  <a16:creationId xmlns:a16="http://schemas.microsoft.com/office/drawing/2014/main" id="{A70ABB40-99CD-4DC7-F3DB-3DD136E7E0EA}"/>
                </a:ext>
              </a:extLst>
            </p:cNvPr>
            <p:cNvSpPr>
              <a:spLocks noEditPoints="1"/>
            </p:cNvSpPr>
            <p:nvPr/>
          </p:nvSpPr>
          <p:spPr bwMode="auto">
            <a:xfrm>
              <a:off x="-334443" y="5592517"/>
              <a:ext cx="117852" cy="117852"/>
            </a:xfrm>
            <a:custGeom>
              <a:avLst/>
              <a:gdLst>
                <a:gd name="T0" fmla="*/ 110 w 220"/>
                <a:gd name="T1" fmla="*/ 219 h 219"/>
                <a:gd name="T2" fmla="*/ 0 w 220"/>
                <a:gd name="T3" fmla="*/ 110 h 219"/>
                <a:gd name="T4" fmla="*/ 110 w 220"/>
                <a:gd name="T5" fmla="*/ 0 h 219"/>
                <a:gd name="T6" fmla="*/ 220 w 220"/>
                <a:gd name="T7" fmla="*/ 110 h 219"/>
                <a:gd name="T8" fmla="*/ 110 w 220"/>
                <a:gd name="T9" fmla="*/ 219 h 219"/>
                <a:gd name="T10" fmla="*/ 110 w 220"/>
                <a:gd name="T11" fmla="*/ 32 h 219"/>
                <a:gd name="T12" fmla="*/ 32 w 220"/>
                <a:gd name="T13" fmla="*/ 110 h 219"/>
                <a:gd name="T14" fmla="*/ 110 w 220"/>
                <a:gd name="T15" fmla="*/ 187 h 219"/>
                <a:gd name="T16" fmla="*/ 188 w 220"/>
                <a:gd name="T17" fmla="*/ 110 h 219"/>
                <a:gd name="T18" fmla="*/ 110 w 220"/>
                <a:gd name="T19" fmla="*/ 3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10"/>
                  </a:cubicBezTo>
                  <a:cubicBezTo>
                    <a:pt x="0" y="49"/>
                    <a:pt x="49" y="0"/>
                    <a:pt x="110" y="0"/>
                  </a:cubicBezTo>
                  <a:cubicBezTo>
                    <a:pt x="170" y="0"/>
                    <a:pt x="220" y="49"/>
                    <a:pt x="220" y="110"/>
                  </a:cubicBezTo>
                  <a:cubicBezTo>
                    <a:pt x="220" y="170"/>
                    <a:pt x="170" y="219"/>
                    <a:pt x="110" y="219"/>
                  </a:cubicBezTo>
                  <a:close/>
                  <a:moveTo>
                    <a:pt x="110" y="32"/>
                  </a:moveTo>
                  <a:cubicBezTo>
                    <a:pt x="67" y="32"/>
                    <a:pt x="32" y="67"/>
                    <a:pt x="32" y="110"/>
                  </a:cubicBezTo>
                  <a:cubicBezTo>
                    <a:pt x="32" y="152"/>
                    <a:pt x="67" y="187"/>
                    <a:pt x="110" y="187"/>
                  </a:cubicBezTo>
                  <a:cubicBezTo>
                    <a:pt x="153" y="187"/>
                    <a:pt x="188" y="152"/>
                    <a:pt x="188" y="110"/>
                  </a:cubicBezTo>
                  <a:cubicBezTo>
                    <a:pt x="188" y="67"/>
                    <a:pt x="153" y="32"/>
                    <a:pt x="110" y="32"/>
                  </a:cubicBezTo>
                  <a:close/>
                </a:path>
              </a:pathLst>
            </a:custGeom>
            <a:solidFill>
              <a:schemeClr val="bg2"/>
            </a:solidFill>
            <a:ln w="9525">
              <a:noFill/>
              <a:round/>
              <a:headEnd/>
              <a:tailEnd/>
            </a:ln>
          </p:spPr>
          <p:txBody>
            <a:bodyPr vert="horz" wrap="square" lIns="91428" tIns="45714" rIns="91428" bIns="45714"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pic>
        <p:nvPicPr>
          <p:cNvPr id="80" name="Graphic 33" descr="Bar chart outline">
            <a:extLst>
              <a:ext uri="{FF2B5EF4-FFF2-40B4-BE49-F238E27FC236}">
                <a16:creationId xmlns:a16="http://schemas.microsoft.com/office/drawing/2014/main" id="{7EDC804B-F8E9-E694-FF61-511BFD6B2A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9356" y="5567795"/>
            <a:ext cx="570583" cy="570583"/>
          </a:xfrm>
          <a:prstGeom prst="rect">
            <a:avLst/>
          </a:prstGeom>
        </p:spPr>
      </p:pic>
      <p:sp>
        <p:nvSpPr>
          <p:cNvPr id="81" name="Rectangle 34">
            <a:extLst>
              <a:ext uri="{FF2B5EF4-FFF2-40B4-BE49-F238E27FC236}">
                <a16:creationId xmlns:a16="http://schemas.microsoft.com/office/drawing/2014/main" id="{C71D3730-B4C9-A76D-3AA5-3BF762F70625}"/>
              </a:ext>
            </a:extLst>
          </p:cNvPr>
          <p:cNvSpPr/>
          <p:nvPr/>
        </p:nvSpPr>
        <p:spPr bwMode="gray">
          <a:xfrm>
            <a:off x="983328" y="1349996"/>
            <a:ext cx="6319660" cy="313746"/>
          </a:xfrm>
          <a:prstGeom prst="rect">
            <a:avLst/>
          </a:prstGeom>
          <a:solidFill>
            <a:schemeClr val="tx1"/>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0" u="none" strike="noStrike" kern="0" cap="none" spc="0" normalizeH="0" noProof="0">
                <a:ln>
                  <a:noFill/>
                </a:ln>
                <a:solidFill>
                  <a:srgbClr val="FFFFFF"/>
                </a:solidFill>
                <a:effectLst/>
                <a:uLnTx/>
                <a:uFillTx/>
                <a:latin typeface="Arial"/>
                <a:cs typeface="Arial"/>
              </a:rPr>
              <a:t>Patient </a:t>
            </a:r>
            <a:r>
              <a:rPr lang="en-us" kern="0">
                <a:solidFill>
                  <a:srgbClr val="FFFFFF"/>
                </a:solidFill>
                <a:latin typeface="Arial"/>
                <a:cs typeface="Arial"/>
              </a:rPr>
              <a:t>characteristics</a:t>
            </a: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2" name="Rectangle 35">
            <a:extLst>
              <a:ext uri="{FF2B5EF4-FFF2-40B4-BE49-F238E27FC236}">
                <a16:creationId xmlns:a16="http://schemas.microsoft.com/office/drawing/2014/main" id="{6CF5F06E-6173-7660-547F-A7AF1059DC81}"/>
              </a:ext>
            </a:extLst>
          </p:cNvPr>
          <p:cNvSpPr/>
          <p:nvPr/>
        </p:nvSpPr>
        <p:spPr bwMode="gray">
          <a:xfrm>
            <a:off x="983328" y="2431413"/>
            <a:ext cx="6332666" cy="313746"/>
          </a:xfrm>
          <a:prstGeom prst="rect">
            <a:avLst/>
          </a:prstGeom>
          <a:solidFill>
            <a:schemeClr val="accent5"/>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0" u="none" strike="noStrike" kern="0" cap="none" spc="0" normalizeH="0" noProof="0">
                <a:ln>
                  <a:noFill/>
                </a:ln>
                <a:solidFill>
                  <a:srgbClr val="FFFFFF"/>
                </a:solidFill>
                <a:effectLst/>
                <a:uLnTx/>
                <a:uFillTx/>
                <a:latin typeface="Arial"/>
                <a:cs typeface="Arial"/>
              </a:rPr>
              <a:t>Characteristics of carcinoma</a:t>
            </a: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3" name="Rectangle 36">
            <a:extLst>
              <a:ext uri="{FF2B5EF4-FFF2-40B4-BE49-F238E27FC236}">
                <a16:creationId xmlns:a16="http://schemas.microsoft.com/office/drawing/2014/main" id="{CF83759D-2461-9902-3324-06467F0A4810}"/>
              </a:ext>
            </a:extLst>
          </p:cNvPr>
          <p:cNvSpPr/>
          <p:nvPr/>
        </p:nvSpPr>
        <p:spPr bwMode="gray">
          <a:xfrm>
            <a:off x="983329" y="3513242"/>
            <a:ext cx="6990211" cy="313746"/>
          </a:xfrm>
          <a:prstGeom prst="rect">
            <a:avLst/>
          </a:prstGeom>
          <a:solidFill>
            <a:schemeClr val="accent4"/>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0" u="none" strike="noStrike" kern="0" cap="none" spc="0" normalizeH="0" noProof="0">
                <a:ln>
                  <a:noFill/>
                </a:ln>
                <a:solidFill>
                  <a:srgbClr val="FFFFFF"/>
                </a:solidFill>
                <a:effectLst/>
                <a:uLnTx/>
                <a:uFillTx/>
                <a:latin typeface="Arial"/>
                <a:cs typeface="Arial"/>
              </a:rPr>
              <a:t>Clinical evidence</a:t>
            </a: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4" name="Rectangle 37">
            <a:extLst>
              <a:ext uri="{FF2B5EF4-FFF2-40B4-BE49-F238E27FC236}">
                <a16:creationId xmlns:a16="http://schemas.microsoft.com/office/drawing/2014/main" id="{4ABAB383-8603-3065-E255-80095DD26705}"/>
              </a:ext>
            </a:extLst>
          </p:cNvPr>
          <p:cNvSpPr/>
          <p:nvPr/>
        </p:nvSpPr>
        <p:spPr bwMode="gray">
          <a:xfrm>
            <a:off x="983328" y="4594247"/>
            <a:ext cx="6319660" cy="313746"/>
          </a:xfrm>
          <a:prstGeom prst="rect">
            <a:avLst/>
          </a:prstGeom>
          <a:solidFill>
            <a:schemeClr val="bg2"/>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0" u="none" strike="noStrike" kern="0" cap="none" spc="0" normalizeH="0" noProof="0">
                <a:ln>
                  <a:noFill/>
                </a:ln>
                <a:solidFill>
                  <a:srgbClr val="FFFFFF"/>
                </a:solidFill>
                <a:effectLst/>
                <a:uLnTx/>
                <a:uFillTx/>
                <a:latin typeface="Arial"/>
                <a:cs typeface="Arial"/>
              </a:rPr>
              <a:t>Patient </a:t>
            </a:r>
            <a:r>
              <a:rPr lang="en-us" kern="0">
                <a:solidFill>
                  <a:srgbClr val="FFFFFF"/>
                </a:solidFill>
                <a:latin typeface="Arial"/>
                <a:cs typeface="Arial"/>
              </a:rPr>
              <a:t>preferences</a:t>
            </a: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5" name="Rectangle 38">
            <a:extLst>
              <a:ext uri="{FF2B5EF4-FFF2-40B4-BE49-F238E27FC236}">
                <a16:creationId xmlns:a16="http://schemas.microsoft.com/office/drawing/2014/main" id="{2EFD4ED5-636B-BB02-C555-ACA2339C4310}"/>
              </a:ext>
            </a:extLst>
          </p:cNvPr>
          <p:cNvSpPr/>
          <p:nvPr/>
        </p:nvSpPr>
        <p:spPr bwMode="gray">
          <a:xfrm>
            <a:off x="983329" y="5675664"/>
            <a:ext cx="6319659" cy="313746"/>
          </a:xfrm>
          <a:prstGeom prst="rect">
            <a:avLst/>
          </a:prstGeom>
          <a:solidFill>
            <a:schemeClr val="tx2"/>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0" u="none" strike="noStrike" kern="0" cap="none" spc="0" normalizeH="0" noProof="0">
                <a:ln>
                  <a:noFill/>
                </a:ln>
                <a:solidFill>
                  <a:srgbClr val="FFFFFF"/>
                </a:solidFill>
                <a:effectLst/>
                <a:uLnTx/>
                <a:uFillTx/>
                <a:latin typeface="Arial"/>
                <a:cs typeface="Arial"/>
              </a:rPr>
              <a:t>Socioeconomic factors</a:t>
            </a: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6" name="Freeform: Shape 39">
            <a:extLst>
              <a:ext uri="{FF2B5EF4-FFF2-40B4-BE49-F238E27FC236}">
                <a16:creationId xmlns:a16="http://schemas.microsoft.com/office/drawing/2014/main" id="{E5ECE057-096D-9778-D8C7-3D3FA32EA0AC}"/>
              </a:ext>
            </a:extLst>
          </p:cNvPr>
          <p:cNvSpPr/>
          <p:nvPr/>
        </p:nvSpPr>
        <p:spPr bwMode="gray">
          <a:xfrm>
            <a:off x="7315995" y="2434645"/>
            <a:ext cx="889317" cy="957348"/>
          </a:xfrm>
          <a:custGeom>
            <a:avLst/>
            <a:gdLst>
              <a:gd name="connsiteX0" fmla="*/ 60960 w 1661160"/>
              <a:gd name="connsiteY0" fmla="*/ 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5" fmla="*/ 60960 w 1661160"/>
              <a:gd name="connsiteY5" fmla="*/ 0 h 807720"/>
              <a:gd name="connsiteX0" fmla="*/ 68580 w 1661160"/>
              <a:gd name="connsiteY0" fmla="*/ 32004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0" fmla="*/ 9049 w 1601629"/>
              <a:gd name="connsiteY0" fmla="*/ 317658 h 805338"/>
              <a:gd name="connsiteX1" fmla="*/ 0 w 1601629"/>
              <a:gd name="connsiteY1" fmla="*/ 0 h 805338"/>
              <a:gd name="connsiteX2" fmla="*/ 1601629 w 1601629"/>
              <a:gd name="connsiteY2" fmla="*/ 622458 h 805338"/>
              <a:gd name="connsiteX3" fmla="*/ 1289209 w 1601629"/>
              <a:gd name="connsiteY3" fmla="*/ 805338 h 805338"/>
              <a:gd name="connsiteX4" fmla="*/ 9049 w 1601629"/>
              <a:gd name="connsiteY4" fmla="*/ 317658 h 805338"/>
              <a:gd name="connsiteX0" fmla="*/ 0 w 1602105"/>
              <a:gd name="connsiteY0" fmla="*/ 317658 h 805338"/>
              <a:gd name="connsiteX1" fmla="*/ 476 w 1602105"/>
              <a:gd name="connsiteY1" fmla="*/ 0 h 805338"/>
              <a:gd name="connsiteX2" fmla="*/ 1602105 w 1602105"/>
              <a:gd name="connsiteY2" fmla="*/ 622458 h 805338"/>
              <a:gd name="connsiteX3" fmla="*/ 1289685 w 1602105"/>
              <a:gd name="connsiteY3" fmla="*/ 805338 h 805338"/>
              <a:gd name="connsiteX4" fmla="*/ 0 w 1602105"/>
              <a:gd name="connsiteY4" fmla="*/ 317658 h 805338"/>
              <a:gd name="connsiteX0" fmla="*/ 0 w 1602105"/>
              <a:gd name="connsiteY0" fmla="*/ 317658 h 963487"/>
              <a:gd name="connsiteX1" fmla="*/ 476 w 1602105"/>
              <a:gd name="connsiteY1" fmla="*/ 0 h 963487"/>
              <a:gd name="connsiteX2" fmla="*/ 1602105 w 1602105"/>
              <a:gd name="connsiteY2" fmla="*/ 622458 h 963487"/>
              <a:gd name="connsiteX3" fmla="*/ 1137285 w 1602105"/>
              <a:gd name="connsiteY3" fmla="*/ 963487 h 963487"/>
              <a:gd name="connsiteX4" fmla="*/ 0 w 1602105"/>
              <a:gd name="connsiteY4" fmla="*/ 317658 h 963487"/>
              <a:gd name="connsiteX0" fmla="*/ 0 w 1335405"/>
              <a:gd name="connsiteY0" fmla="*/ 317658 h 963487"/>
              <a:gd name="connsiteX1" fmla="*/ 476 w 1335405"/>
              <a:gd name="connsiteY1" fmla="*/ 0 h 963487"/>
              <a:gd name="connsiteX2" fmla="*/ 1335405 w 1335405"/>
              <a:gd name="connsiteY2" fmla="*/ 771023 h 963487"/>
              <a:gd name="connsiteX3" fmla="*/ 1137285 w 1335405"/>
              <a:gd name="connsiteY3" fmla="*/ 963487 h 963487"/>
              <a:gd name="connsiteX4" fmla="*/ 0 w 1335405"/>
              <a:gd name="connsiteY4" fmla="*/ 317658 h 96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405" h="963487">
                <a:moveTo>
                  <a:pt x="0" y="317658"/>
                </a:moveTo>
                <a:cubicBezTo>
                  <a:pt x="159" y="211772"/>
                  <a:pt x="317" y="105886"/>
                  <a:pt x="476" y="0"/>
                </a:cubicBezTo>
                <a:lnTo>
                  <a:pt x="1335405" y="771023"/>
                </a:lnTo>
                <a:lnTo>
                  <a:pt x="1137285" y="963487"/>
                </a:lnTo>
                <a:lnTo>
                  <a:pt x="0" y="317658"/>
                </a:lnTo>
                <a:close/>
              </a:path>
            </a:pathLst>
          </a:custGeom>
          <a:solidFill>
            <a:schemeClr val="accent5">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7" name="Freeform: Shape 40">
            <a:extLst>
              <a:ext uri="{FF2B5EF4-FFF2-40B4-BE49-F238E27FC236}">
                <a16:creationId xmlns:a16="http://schemas.microsoft.com/office/drawing/2014/main" id="{B6A451AD-7DFD-B87D-4AC1-642BE885B4D5}"/>
              </a:ext>
            </a:extLst>
          </p:cNvPr>
          <p:cNvSpPr/>
          <p:nvPr/>
        </p:nvSpPr>
        <p:spPr bwMode="gray">
          <a:xfrm>
            <a:off x="7302989" y="1348933"/>
            <a:ext cx="1442003" cy="1835122"/>
          </a:xfrm>
          <a:custGeom>
            <a:avLst/>
            <a:gdLst>
              <a:gd name="connsiteX0" fmla="*/ 60960 w 1661160"/>
              <a:gd name="connsiteY0" fmla="*/ 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5" fmla="*/ 60960 w 1661160"/>
              <a:gd name="connsiteY5" fmla="*/ 0 h 807720"/>
              <a:gd name="connsiteX0" fmla="*/ 68580 w 1661160"/>
              <a:gd name="connsiteY0" fmla="*/ 32004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0" fmla="*/ 9049 w 1601629"/>
              <a:gd name="connsiteY0" fmla="*/ 317658 h 805338"/>
              <a:gd name="connsiteX1" fmla="*/ 0 w 1601629"/>
              <a:gd name="connsiteY1" fmla="*/ 0 h 805338"/>
              <a:gd name="connsiteX2" fmla="*/ 1601629 w 1601629"/>
              <a:gd name="connsiteY2" fmla="*/ 622458 h 805338"/>
              <a:gd name="connsiteX3" fmla="*/ 1289209 w 1601629"/>
              <a:gd name="connsiteY3" fmla="*/ 805338 h 805338"/>
              <a:gd name="connsiteX4" fmla="*/ 9049 w 1601629"/>
              <a:gd name="connsiteY4" fmla="*/ 317658 h 805338"/>
              <a:gd name="connsiteX0" fmla="*/ 0 w 1602105"/>
              <a:gd name="connsiteY0" fmla="*/ 317658 h 805338"/>
              <a:gd name="connsiteX1" fmla="*/ 476 w 1602105"/>
              <a:gd name="connsiteY1" fmla="*/ 0 h 805338"/>
              <a:gd name="connsiteX2" fmla="*/ 1602105 w 1602105"/>
              <a:gd name="connsiteY2" fmla="*/ 622458 h 805338"/>
              <a:gd name="connsiteX3" fmla="*/ 1289685 w 1602105"/>
              <a:gd name="connsiteY3" fmla="*/ 805338 h 805338"/>
              <a:gd name="connsiteX4" fmla="*/ 0 w 1602105"/>
              <a:gd name="connsiteY4" fmla="*/ 317658 h 805338"/>
              <a:gd name="connsiteX0" fmla="*/ 0 w 1638935"/>
              <a:gd name="connsiteY0" fmla="*/ 317658 h 1846889"/>
              <a:gd name="connsiteX1" fmla="*/ 476 w 1638935"/>
              <a:gd name="connsiteY1" fmla="*/ 0 h 1846889"/>
              <a:gd name="connsiteX2" fmla="*/ 1602105 w 1638935"/>
              <a:gd name="connsiteY2" fmla="*/ 622458 h 1846889"/>
              <a:gd name="connsiteX3" fmla="*/ 1638935 w 1638935"/>
              <a:gd name="connsiteY3" fmla="*/ 1846889 h 1846889"/>
              <a:gd name="connsiteX4" fmla="*/ 0 w 1638935"/>
              <a:gd name="connsiteY4" fmla="*/ 317658 h 1846889"/>
              <a:gd name="connsiteX0" fmla="*/ 0 w 1843405"/>
              <a:gd name="connsiteY0" fmla="*/ 317658 h 1846889"/>
              <a:gd name="connsiteX1" fmla="*/ 476 w 1843405"/>
              <a:gd name="connsiteY1" fmla="*/ 0 h 1846889"/>
              <a:gd name="connsiteX2" fmla="*/ 1843405 w 1843405"/>
              <a:gd name="connsiteY2" fmla="*/ 1727908 h 1846889"/>
              <a:gd name="connsiteX3" fmla="*/ 1638935 w 1843405"/>
              <a:gd name="connsiteY3" fmla="*/ 1846889 h 1846889"/>
              <a:gd name="connsiteX4" fmla="*/ 0 w 1843405"/>
              <a:gd name="connsiteY4" fmla="*/ 317658 h 1846889"/>
              <a:gd name="connsiteX0" fmla="*/ 0 w 1875155"/>
              <a:gd name="connsiteY0" fmla="*/ 317658 h 1846889"/>
              <a:gd name="connsiteX1" fmla="*/ 476 w 1875155"/>
              <a:gd name="connsiteY1" fmla="*/ 0 h 1846889"/>
              <a:gd name="connsiteX2" fmla="*/ 1875155 w 1875155"/>
              <a:gd name="connsiteY2" fmla="*/ 1734298 h 1846889"/>
              <a:gd name="connsiteX3" fmla="*/ 1638935 w 1875155"/>
              <a:gd name="connsiteY3" fmla="*/ 1846889 h 1846889"/>
              <a:gd name="connsiteX4" fmla="*/ 0 w 1875155"/>
              <a:gd name="connsiteY4" fmla="*/ 317658 h 1846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155" h="1846889">
                <a:moveTo>
                  <a:pt x="0" y="317658"/>
                </a:moveTo>
                <a:cubicBezTo>
                  <a:pt x="159" y="211772"/>
                  <a:pt x="317" y="105886"/>
                  <a:pt x="476" y="0"/>
                </a:cubicBezTo>
                <a:lnTo>
                  <a:pt x="1875155" y="1734298"/>
                </a:lnTo>
                <a:lnTo>
                  <a:pt x="1638935" y="1846889"/>
                </a:lnTo>
                <a:lnTo>
                  <a:pt x="0" y="317658"/>
                </a:lnTo>
                <a:close/>
              </a:path>
            </a:pathLst>
          </a:custGeom>
          <a:solidFill>
            <a:srgbClr val="081B2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8" name="Freeform: Shape 41">
            <a:extLst>
              <a:ext uri="{FF2B5EF4-FFF2-40B4-BE49-F238E27FC236}">
                <a16:creationId xmlns:a16="http://schemas.microsoft.com/office/drawing/2014/main" id="{F727297E-BA11-9FB7-2574-786DBF5C875A}"/>
              </a:ext>
            </a:extLst>
          </p:cNvPr>
          <p:cNvSpPr/>
          <p:nvPr/>
        </p:nvSpPr>
        <p:spPr bwMode="gray">
          <a:xfrm flipV="1">
            <a:off x="7302989" y="4144014"/>
            <a:ext cx="1442003" cy="1835122"/>
          </a:xfrm>
          <a:custGeom>
            <a:avLst/>
            <a:gdLst>
              <a:gd name="connsiteX0" fmla="*/ 60960 w 1661160"/>
              <a:gd name="connsiteY0" fmla="*/ 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5" fmla="*/ 60960 w 1661160"/>
              <a:gd name="connsiteY5" fmla="*/ 0 h 807720"/>
              <a:gd name="connsiteX0" fmla="*/ 68580 w 1661160"/>
              <a:gd name="connsiteY0" fmla="*/ 32004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0" fmla="*/ 9049 w 1601629"/>
              <a:gd name="connsiteY0" fmla="*/ 317658 h 805338"/>
              <a:gd name="connsiteX1" fmla="*/ 0 w 1601629"/>
              <a:gd name="connsiteY1" fmla="*/ 0 h 805338"/>
              <a:gd name="connsiteX2" fmla="*/ 1601629 w 1601629"/>
              <a:gd name="connsiteY2" fmla="*/ 622458 h 805338"/>
              <a:gd name="connsiteX3" fmla="*/ 1289209 w 1601629"/>
              <a:gd name="connsiteY3" fmla="*/ 805338 h 805338"/>
              <a:gd name="connsiteX4" fmla="*/ 9049 w 1601629"/>
              <a:gd name="connsiteY4" fmla="*/ 317658 h 805338"/>
              <a:gd name="connsiteX0" fmla="*/ 0 w 1602105"/>
              <a:gd name="connsiteY0" fmla="*/ 317658 h 805338"/>
              <a:gd name="connsiteX1" fmla="*/ 476 w 1602105"/>
              <a:gd name="connsiteY1" fmla="*/ 0 h 805338"/>
              <a:gd name="connsiteX2" fmla="*/ 1602105 w 1602105"/>
              <a:gd name="connsiteY2" fmla="*/ 622458 h 805338"/>
              <a:gd name="connsiteX3" fmla="*/ 1289685 w 1602105"/>
              <a:gd name="connsiteY3" fmla="*/ 805338 h 805338"/>
              <a:gd name="connsiteX4" fmla="*/ 0 w 1602105"/>
              <a:gd name="connsiteY4" fmla="*/ 317658 h 805338"/>
              <a:gd name="connsiteX0" fmla="*/ 0 w 1638935"/>
              <a:gd name="connsiteY0" fmla="*/ 317658 h 1846889"/>
              <a:gd name="connsiteX1" fmla="*/ 476 w 1638935"/>
              <a:gd name="connsiteY1" fmla="*/ 0 h 1846889"/>
              <a:gd name="connsiteX2" fmla="*/ 1602105 w 1638935"/>
              <a:gd name="connsiteY2" fmla="*/ 622458 h 1846889"/>
              <a:gd name="connsiteX3" fmla="*/ 1638935 w 1638935"/>
              <a:gd name="connsiteY3" fmla="*/ 1846889 h 1846889"/>
              <a:gd name="connsiteX4" fmla="*/ 0 w 1638935"/>
              <a:gd name="connsiteY4" fmla="*/ 317658 h 1846889"/>
              <a:gd name="connsiteX0" fmla="*/ 0 w 1843405"/>
              <a:gd name="connsiteY0" fmla="*/ 317658 h 1846889"/>
              <a:gd name="connsiteX1" fmla="*/ 476 w 1843405"/>
              <a:gd name="connsiteY1" fmla="*/ 0 h 1846889"/>
              <a:gd name="connsiteX2" fmla="*/ 1843405 w 1843405"/>
              <a:gd name="connsiteY2" fmla="*/ 1727908 h 1846889"/>
              <a:gd name="connsiteX3" fmla="*/ 1638935 w 1843405"/>
              <a:gd name="connsiteY3" fmla="*/ 1846889 h 1846889"/>
              <a:gd name="connsiteX4" fmla="*/ 0 w 1843405"/>
              <a:gd name="connsiteY4" fmla="*/ 317658 h 1846889"/>
              <a:gd name="connsiteX0" fmla="*/ 0 w 1875155"/>
              <a:gd name="connsiteY0" fmla="*/ 317658 h 1846889"/>
              <a:gd name="connsiteX1" fmla="*/ 476 w 1875155"/>
              <a:gd name="connsiteY1" fmla="*/ 0 h 1846889"/>
              <a:gd name="connsiteX2" fmla="*/ 1875155 w 1875155"/>
              <a:gd name="connsiteY2" fmla="*/ 1734298 h 1846889"/>
              <a:gd name="connsiteX3" fmla="*/ 1638935 w 1875155"/>
              <a:gd name="connsiteY3" fmla="*/ 1846889 h 1846889"/>
              <a:gd name="connsiteX4" fmla="*/ 0 w 1875155"/>
              <a:gd name="connsiteY4" fmla="*/ 317658 h 1846889"/>
              <a:gd name="connsiteX0" fmla="*/ 0 w 1875155"/>
              <a:gd name="connsiteY0" fmla="*/ 310469 h 1846889"/>
              <a:gd name="connsiteX1" fmla="*/ 476 w 1875155"/>
              <a:gd name="connsiteY1" fmla="*/ 0 h 1846889"/>
              <a:gd name="connsiteX2" fmla="*/ 1875155 w 1875155"/>
              <a:gd name="connsiteY2" fmla="*/ 1734298 h 1846889"/>
              <a:gd name="connsiteX3" fmla="*/ 1638935 w 1875155"/>
              <a:gd name="connsiteY3" fmla="*/ 1846889 h 1846889"/>
              <a:gd name="connsiteX4" fmla="*/ 0 w 1875155"/>
              <a:gd name="connsiteY4" fmla="*/ 310469 h 1846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155" h="1846889">
                <a:moveTo>
                  <a:pt x="0" y="310469"/>
                </a:moveTo>
                <a:cubicBezTo>
                  <a:pt x="159" y="204583"/>
                  <a:pt x="317" y="105886"/>
                  <a:pt x="476" y="0"/>
                </a:cubicBezTo>
                <a:lnTo>
                  <a:pt x="1875155" y="1734298"/>
                </a:lnTo>
                <a:lnTo>
                  <a:pt x="1638935" y="1846889"/>
                </a:lnTo>
                <a:lnTo>
                  <a:pt x="0" y="310469"/>
                </a:lnTo>
                <a:close/>
              </a:path>
            </a:pathLst>
          </a:custGeom>
          <a:solidFill>
            <a:schemeClr val="tx2">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89" name="Freeform: Shape 42">
            <a:extLst>
              <a:ext uri="{FF2B5EF4-FFF2-40B4-BE49-F238E27FC236}">
                <a16:creationId xmlns:a16="http://schemas.microsoft.com/office/drawing/2014/main" id="{E462865D-99E9-76B4-994F-ECF909CDDB60}"/>
              </a:ext>
            </a:extLst>
          </p:cNvPr>
          <p:cNvSpPr/>
          <p:nvPr/>
        </p:nvSpPr>
        <p:spPr bwMode="gray">
          <a:xfrm flipV="1">
            <a:off x="7302989" y="3951014"/>
            <a:ext cx="902323" cy="957348"/>
          </a:xfrm>
          <a:custGeom>
            <a:avLst/>
            <a:gdLst>
              <a:gd name="connsiteX0" fmla="*/ 60960 w 1661160"/>
              <a:gd name="connsiteY0" fmla="*/ 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5" fmla="*/ 60960 w 1661160"/>
              <a:gd name="connsiteY5" fmla="*/ 0 h 807720"/>
              <a:gd name="connsiteX0" fmla="*/ 68580 w 1661160"/>
              <a:gd name="connsiteY0" fmla="*/ 320040 h 807720"/>
              <a:gd name="connsiteX1" fmla="*/ 0 w 1661160"/>
              <a:gd name="connsiteY1" fmla="*/ 0 h 807720"/>
              <a:gd name="connsiteX2" fmla="*/ 1661160 w 1661160"/>
              <a:gd name="connsiteY2" fmla="*/ 624840 h 807720"/>
              <a:gd name="connsiteX3" fmla="*/ 1348740 w 1661160"/>
              <a:gd name="connsiteY3" fmla="*/ 807720 h 807720"/>
              <a:gd name="connsiteX4" fmla="*/ 68580 w 1661160"/>
              <a:gd name="connsiteY4" fmla="*/ 320040 h 807720"/>
              <a:gd name="connsiteX0" fmla="*/ 9049 w 1601629"/>
              <a:gd name="connsiteY0" fmla="*/ 317658 h 805338"/>
              <a:gd name="connsiteX1" fmla="*/ 0 w 1601629"/>
              <a:gd name="connsiteY1" fmla="*/ 0 h 805338"/>
              <a:gd name="connsiteX2" fmla="*/ 1601629 w 1601629"/>
              <a:gd name="connsiteY2" fmla="*/ 622458 h 805338"/>
              <a:gd name="connsiteX3" fmla="*/ 1289209 w 1601629"/>
              <a:gd name="connsiteY3" fmla="*/ 805338 h 805338"/>
              <a:gd name="connsiteX4" fmla="*/ 9049 w 1601629"/>
              <a:gd name="connsiteY4" fmla="*/ 317658 h 805338"/>
              <a:gd name="connsiteX0" fmla="*/ 0 w 1602105"/>
              <a:gd name="connsiteY0" fmla="*/ 317658 h 805338"/>
              <a:gd name="connsiteX1" fmla="*/ 476 w 1602105"/>
              <a:gd name="connsiteY1" fmla="*/ 0 h 805338"/>
              <a:gd name="connsiteX2" fmla="*/ 1602105 w 1602105"/>
              <a:gd name="connsiteY2" fmla="*/ 622458 h 805338"/>
              <a:gd name="connsiteX3" fmla="*/ 1289685 w 1602105"/>
              <a:gd name="connsiteY3" fmla="*/ 805338 h 805338"/>
              <a:gd name="connsiteX4" fmla="*/ 0 w 1602105"/>
              <a:gd name="connsiteY4" fmla="*/ 317658 h 805338"/>
              <a:gd name="connsiteX0" fmla="*/ 0 w 1602105"/>
              <a:gd name="connsiteY0" fmla="*/ 317658 h 963487"/>
              <a:gd name="connsiteX1" fmla="*/ 476 w 1602105"/>
              <a:gd name="connsiteY1" fmla="*/ 0 h 963487"/>
              <a:gd name="connsiteX2" fmla="*/ 1602105 w 1602105"/>
              <a:gd name="connsiteY2" fmla="*/ 622458 h 963487"/>
              <a:gd name="connsiteX3" fmla="*/ 1137285 w 1602105"/>
              <a:gd name="connsiteY3" fmla="*/ 963487 h 963487"/>
              <a:gd name="connsiteX4" fmla="*/ 0 w 1602105"/>
              <a:gd name="connsiteY4" fmla="*/ 317658 h 963487"/>
              <a:gd name="connsiteX0" fmla="*/ 0 w 1335405"/>
              <a:gd name="connsiteY0" fmla="*/ 317658 h 963487"/>
              <a:gd name="connsiteX1" fmla="*/ 476 w 1335405"/>
              <a:gd name="connsiteY1" fmla="*/ 0 h 963487"/>
              <a:gd name="connsiteX2" fmla="*/ 1335405 w 1335405"/>
              <a:gd name="connsiteY2" fmla="*/ 771023 h 963487"/>
              <a:gd name="connsiteX3" fmla="*/ 1137285 w 1335405"/>
              <a:gd name="connsiteY3" fmla="*/ 963487 h 963487"/>
              <a:gd name="connsiteX4" fmla="*/ 0 w 1335405"/>
              <a:gd name="connsiteY4" fmla="*/ 317658 h 963487"/>
              <a:gd name="connsiteX0" fmla="*/ 1914 w 1334938"/>
              <a:gd name="connsiteY0" fmla="*/ 312865 h 963487"/>
              <a:gd name="connsiteX1" fmla="*/ 9 w 1334938"/>
              <a:gd name="connsiteY1" fmla="*/ 0 h 963487"/>
              <a:gd name="connsiteX2" fmla="*/ 1334938 w 1334938"/>
              <a:gd name="connsiteY2" fmla="*/ 771023 h 963487"/>
              <a:gd name="connsiteX3" fmla="*/ 1136818 w 1334938"/>
              <a:gd name="connsiteY3" fmla="*/ 963487 h 963487"/>
              <a:gd name="connsiteX4" fmla="*/ 1914 w 1334938"/>
              <a:gd name="connsiteY4" fmla="*/ 312865 h 963487"/>
              <a:gd name="connsiteX0" fmla="*/ 0 w 1337787"/>
              <a:gd name="connsiteY0" fmla="*/ 310469 h 963487"/>
              <a:gd name="connsiteX1" fmla="*/ 2858 w 1337787"/>
              <a:gd name="connsiteY1" fmla="*/ 0 h 963487"/>
              <a:gd name="connsiteX2" fmla="*/ 1337787 w 1337787"/>
              <a:gd name="connsiteY2" fmla="*/ 771023 h 963487"/>
              <a:gd name="connsiteX3" fmla="*/ 1139667 w 1337787"/>
              <a:gd name="connsiteY3" fmla="*/ 963487 h 963487"/>
              <a:gd name="connsiteX4" fmla="*/ 0 w 1337787"/>
              <a:gd name="connsiteY4" fmla="*/ 310469 h 963487"/>
              <a:gd name="connsiteX0" fmla="*/ 0 w 1337787"/>
              <a:gd name="connsiteY0" fmla="*/ 317658 h 963487"/>
              <a:gd name="connsiteX1" fmla="*/ 2858 w 1337787"/>
              <a:gd name="connsiteY1" fmla="*/ 0 h 963487"/>
              <a:gd name="connsiteX2" fmla="*/ 1337787 w 1337787"/>
              <a:gd name="connsiteY2" fmla="*/ 771023 h 963487"/>
              <a:gd name="connsiteX3" fmla="*/ 1139667 w 1337787"/>
              <a:gd name="connsiteY3" fmla="*/ 963487 h 963487"/>
              <a:gd name="connsiteX4" fmla="*/ 0 w 1337787"/>
              <a:gd name="connsiteY4" fmla="*/ 317658 h 96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87" h="963487">
                <a:moveTo>
                  <a:pt x="0" y="317658"/>
                </a:moveTo>
                <a:cubicBezTo>
                  <a:pt x="159" y="211772"/>
                  <a:pt x="2699" y="105886"/>
                  <a:pt x="2858" y="0"/>
                </a:cubicBezTo>
                <a:lnTo>
                  <a:pt x="1337787" y="771023"/>
                </a:lnTo>
                <a:lnTo>
                  <a:pt x="1139667" y="963487"/>
                </a:lnTo>
                <a:lnTo>
                  <a:pt x="0" y="317658"/>
                </a:lnTo>
                <a:close/>
              </a:path>
            </a:pathLst>
          </a:custGeom>
          <a:solidFill>
            <a:schemeClr val="bg2">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90" name="Oval 43">
            <a:extLst>
              <a:ext uri="{FF2B5EF4-FFF2-40B4-BE49-F238E27FC236}">
                <a16:creationId xmlns:a16="http://schemas.microsoft.com/office/drawing/2014/main" id="{B2A79971-0C58-116D-E063-B5725717ECA4}"/>
              </a:ext>
            </a:extLst>
          </p:cNvPr>
          <p:cNvSpPr/>
          <p:nvPr/>
        </p:nvSpPr>
        <p:spPr>
          <a:xfrm>
            <a:off x="7803585" y="2870119"/>
            <a:ext cx="1599992" cy="1599992"/>
          </a:xfrm>
          <a:prstGeom prst="ellipse">
            <a:avLst/>
          </a:prstGeom>
          <a:solidFill>
            <a:srgbClr val="10384F"/>
          </a:solidFill>
          <a:ln w="25400" cap="flat" cmpd="sng" algn="ctr">
            <a:solidFill>
              <a:srgbClr val="10384F"/>
            </a:solidFill>
            <a:prstDash val="solid"/>
          </a:ln>
          <a:effectLst/>
        </p:spPr>
        <p:txBody>
          <a:bodyPr spcFirstLastPara="0" vert="horz" wrap="none" lIns="368863" tIns="368863" rIns="368863" bIns="368863" numCol="1" spcCol="1270" rtlCol="0" anchor="ctr" anchorCtr="0">
            <a:noAutofit/>
          </a:bodyPr>
          <a:lstStyle/>
          <a:p>
            <a:pPr marL="0" marR="0" lvl="0" indent="0" algn="ctr" defTabSz="1244476" rtl="0" eaLnBrk="1" fontAlgn="auto" latinLnBrk="0" hangingPunct="1">
              <a:lnSpc>
                <a:spcPct val="90000"/>
              </a:lnSpc>
              <a:spcBef>
                <a:spcPct val="0"/>
              </a:spcBef>
              <a:spcAft>
                <a:spcPct val="35000"/>
              </a:spcAft>
              <a:buClrTx/>
              <a:buSzTx/>
              <a:buFontTx/>
              <a:buNone/>
              <a:tabLst/>
              <a:defRPr/>
            </a:pPr>
            <a:r>
              <a:rPr lang="en-us" sz="1400" b="1" i="0" u="none" strike="noStrike" kern="0" cap="none" spc="0" normalizeH="0" noProof="0" dirty="0">
                <a:ln>
                  <a:noFill/>
                </a:ln>
                <a:solidFill>
                  <a:srgbClr val="FFFFFF"/>
                </a:solidFill>
                <a:effectLst/>
                <a:uLnTx/>
                <a:uFillTx/>
                <a:latin typeface="Arial"/>
                <a:cs typeface="Arial"/>
              </a:rPr>
              <a:t>Treatment </a:t>
            </a:r>
          </a:p>
          <a:p>
            <a:pPr marL="0" marR="0" lvl="0" indent="0" algn="ctr" defTabSz="1244476" rtl="0" eaLnBrk="1" fontAlgn="auto" latinLnBrk="0" hangingPunct="1">
              <a:lnSpc>
                <a:spcPct val="90000"/>
              </a:lnSpc>
              <a:spcBef>
                <a:spcPct val="0"/>
              </a:spcBef>
              <a:spcAft>
                <a:spcPct val="35000"/>
              </a:spcAft>
              <a:buClrTx/>
              <a:buSzTx/>
              <a:buFontTx/>
              <a:buNone/>
              <a:tabLst/>
              <a:defRPr/>
            </a:pPr>
            <a:r>
              <a:rPr lang="en-us" sz="1400" b="1" i="0" u="none" strike="noStrike" kern="0" cap="none" spc="0" normalizeH="0" noProof="0" dirty="0">
                <a:ln>
                  <a:noFill/>
                </a:ln>
                <a:solidFill>
                  <a:srgbClr val="FFFFFF"/>
                </a:solidFill>
                <a:effectLst/>
                <a:uLnTx/>
                <a:uFillTx/>
                <a:latin typeface="Arial"/>
                <a:cs typeface="Arial"/>
              </a:rPr>
              <a:t>Decisions</a:t>
            </a:r>
          </a:p>
        </p:txBody>
      </p:sp>
      <p:sp>
        <p:nvSpPr>
          <p:cNvPr id="91" name="TextBox 44">
            <a:extLst>
              <a:ext uri="{FF2B5EF4-FFF2-40B4-BE49-F238E27FC236}">
                <a16:creationId xmlns:a16="http://schemas.microsoft.com/office/drawing/2014/main" id="{C52CD5E2-FD3D-A80E-AEE1-F9C0EE943FC4}"/>
              </a:ext>
            </a:extLst>
          </p:cNvPr>
          <p:cNvSpPr txBox="1"/>
          <p:nvPr/>
        </p:nvSpPr>
        <p:spPr bwMode="gray">
          <a:xfrm>
            <a:off x="999507" y="1674016"/>
            <a:ext cx="4682897" cy="654522"/>
          </a:xfrm>
          <a:prstGeom prst="rect">
            <a:avLst/>
          </a:prstGeom>
          <a:noFill/>
        </p:spPr>
        <p:txBody>
          <a:bodyPr wrap="square" numCol="2" spcCol="182880" rtlCol="0">
            <a:normAutofit/>
          </a:bodyPr>
          <a:lstStyle/>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a:ln>
                  <a:noFill/>
                </a:ln>
                <a:effectLst/>
                <a:uLnTx/>
                <a:uFillTx/>
              </a:rPr>
              <a:t>Age</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a:ln>
                  <a:noFill/>
                </a:ln>
                <a:effectLst/>
                <a:uLnTx/>
                <a:uFillTx/>
              </a:rPr>
              <a:t>Health status</a:t>
            </a:r>
            <a:endParaRPr kumimoji="0" lang="en-US" sz="1400" b="0" i="0" u="none" strike="noStrike" kern="0" cap="none" spc="0" normalizeH="0" baseline="0" noProof="0">
              <a:ln>
                <a:noFill/>
              </a:ln>
              <a:effectLst/>
              <a:uLnTx/>
              <a:uFillTx/>
            </a:endParaRP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a:ln>
                  <a:noFill/>
                </a:ln>
                <a:effectLst/>
                <a:uLnTx/>
                <a:uFillTx/>
              </a:rPr>
              <a:t>Comorbidities</a:t>
            </a:r>
            <a:endParaRPr kumimoji="0" lang="en-US" sz="1400" b="0" i="0" u="none" strike="noStrike" kern="0" cap="none" spc="0" normalizeH="0" baseline="0" noProof="0">
              <a:ln>
                <a:noFill/>
              </a:ln>
              <a:effectLst/>
              <a:uLnTx/>
              <a:uFillTx/>
            </a:endParaRP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a:ln>
                  <a:noFill/>
                </a:ln>
                <a:effectLst/>
                <a:uLnTx/>
                <a:uFillTx/>
              </a:rPr>
              <a:t>Genomic profile</a:t>
            </a:r>
            <a:endParaRPr kumimoji="0" lang="en-US" sz="1400" b="0" i="0" u="none" strike="noStrike" kern="0" cap="none" spc="0" normalizeH="0" baseline="0" noProof="0">
              <a:ln>
                <a:noFill/>
              </a:ln>
              <a:effectLst/>
              <a:uLnTx/>
              <a:uFillTx/>
            </a:endParaRPr>
          </a:p>
        </p:txBody>
      </p:sp>
      <p:sp>
        <p:nvSpPr>
          <p:cNvPr id="92" name="TextBox 45">
            <a:extLst>
              <a:ext uri="{FF2B5EF4-FFF2-40B4-BE49-F238E27FC236}">
                <a16:creationId xmlns:a16="http://schemas.microsoft.com/office/drawing/2014/main" id="{0B879749-6600-2D10-A436-D59957C14C8E}"/>
              </a:ext>
            </a:extLst>
          </p:cNvPr>
          <p:cNvSpPr txBox="1"/>
          <p:nvPr/>
        </p:nvSpPr>
        <p:spPr bwMode="gray">
          <a:xfrm>
            <a:off x="999506" y="2746162"/>
            <a:ext cx="8085578" cy="682837"/>
          </a:xfrm>
          <a:prstGeom prst="rect">
            <a:avLst/>
          </a:prstGeom>
          <a:noFill/>
        </p:spPr>
        <p:txBody>
          <a:bodyPr wrap="square" numCol="3" spcCol="182880" rtlCol="0">
            <a:noAutofit/>
          </a:bodyPr>
          <a:lstStyle/>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200" b="0" i="0" u="none" strike="noStrike" kern="0" cap="none" spc="0" normalizeH="0" noProof="0" dirty="0">
                <a:ln>
                  <a:noFill/>
                </a:ln>
                <a:effectLst/>
                <a:uLnTx/>
                <a:uFillTx/>
              </a:rPr>
              <a:t>Disease localization </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200" b="0" i="0" u="none" strike="noStrike" kern="0" cap="none" spc="0" normalizeH="0" noProof="0" dirty="0">
                <a:ln>
                  <a:noFill/>
                </a:ln>
                <a:effectLst/>
                <a:uLnTx/>
                <a:uFillTx/>
              </a:rPr>
              <a:t>Disease burden / volume</a:t>
            </a:r>
            <a:endParaRPr kumimoji="0" lang="en-US" sz="1200" b="0" i="0" u="none" strike="noStrike" kern="0" cap="none" spc="0" normalizeH="0" baseline="0" noProof="0" dirty="0">
              <a:ln>
                <a:noFill/>
              </a:ln>
              <a:effectLst/>
              <a:uLnTx/>
              <a:uFillTx/>
            </a:endParaRP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200" b="0" i="0" u="none" strike="noStrike" kern="0" cap="none" spc="0" normalizeH="0" noProof="0" dirty="0">
                <a:ln>
                  <a:noFill/>
                </a:ln>
                <a:effectLst/>
                <a:uLnTx/>
                <a:uFillTx/>
              </a:rPr>
              <a:t>De novo/recurrent</a:t>
            </a:r>
            <a:endParaRPr kumimoji="0" lang="en-US" sz="1200" b="0" i="0" u="none" strike="noStrike" kern="0" cap="none" spc="0" normalizeH="0" baseline="0" noProof="0" dirty="0">
              <a:ln>
                <a:noFill/>
              </a:ln>
              <a:effectLst/>
              <a:uLnTx/>
              <a:uFillTx/>
            </a:endParaRP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200" b="0" i="0" u="none" strike="noStrike" kern="0" cap="none" spc="0" normalizeH="0" noProof="0" dirty="0">
                <a:ln>
                  <a:noFill/>
                </a:ln>
                <a:effectLst/>
                <a:uLnTx/>
                <a:uFillTx/>
              </a:rPr>
              <a:t>Laboratory values (e.g. PSA)</a:t>
            </a:r>
          </a:p>
          <a:p>
            <a:pPr marL="285750" lvl="1" indent="-285750" rtl="0" fontAlgn="base">
              <a:spcBef>
                <a:spcPts val="300"/>
              </a:spcBef>
              <a:buFont typeface="Arial" panose="020B0604020202020204" pitchFamily="34" charset="0"/>
              <a:buChar char="•"/>
              <a:defRPr/>
            </a:pPr>
            <a:r>
              <a:rPr lang="en-us" sz="1200" kern="0" dirty="0"/>
              <a:t>Gleason </a:t>
            </a:r>
          </a:p>
          <a:p>
            <a:pPr marL="0" lvl="1" rtl="0" fontAlgn="base">
              <a:spcAft>
                <a:spcPts val="300"/>
              </a:spcAft>
              <a:defRPr/>
            </a:pPr>
            <a:r>
              <a:rPr lang="en-us" sz="1200" kern="0" dirty="0"/>
              <a:t>      Score</a:t>
            </a:r>
          </a:p>
        </p:txBody>
      </p:sp>
      <p:sp>
        <p:nvSpPr>
          <p:cNvPr id="93" name="TextBox 46">
            <a:extLst>
              <a:ext uri="{FF2B5EF4-FFF2-40B4-BE49-F238E27FC236}">
                <a16:creationId xmlns:a16="http://schemas.microsoft.com/office/drawing/2014/main" id="{38D769D3-B2C3-09AF-D163-52C749966F3C}"/>
              </a:ext>
            </a:extLst>
          </p:cNvPr>
          <p:cNvSpPr txBox="1"/>
          <p:nvPr/>
        </p:nvSpPr>
        <p:spPr bwMode="gray">
          <a:xfrm>
            <a:off x="1032019" y="3849107"/>
            <a:ext cx="6331680" cy="710660"/>
          </a:xfrm>
          <a:prstGeom prst="rect">
            <a:avLst/>
          </a:prstGeom>
          <a:noFill/>
        </p:spPr>
        <p:txBody>
          <a:bodyPr wrap="square" numCol="2" spcCol="182880" rtlCol="0">
            <a:noAutofit/>
          </a:bodyPr>
          <a:lstStyle/>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Clinical efficacy in studies </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Safety and compatibility</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Interactions of the substances</a:t>
            </a:r>
          </a:p>
        </p:txBody>
      </p:sp>
      <p:sp>
        <p:nvSpPr>
          <p:cNvPr id="94" name="TextBox 47">
            <a:extLst>
              <a:ext uri="{FF2B5EF4-FFF2-40B4-BE49-F238E27FC236}">
                <a16:creationId xmlns:a16="http://schemas.microsoft.com/office/drawing/2014/main" id="{0ADA70C7-4A20-C757-2CE9-731B8F8DBD3E}"/>
              </a:ext>
            </a:extLst>
          </p:cNvPr>
          <p:cNvSpPr txBox="1"/>
          <p:nvPr/>
        </p:nvSpPr>
        <p:spPr bwMode="gray">
          <a:xfrm>
            <a:off x="999507" y="4910052"/>
            <a:ext cx="5423710" cy="751404"/>
          </a:xfrm>
          <a:prstGeom prst="rect">
            <a:avLst/>
          </a:prstGeom>
          <a:noFill/>
        </p:spPr>
        <p:txBody>
          <a:bodyPr wrap="square" numCol="2" spcCol="182880" rtlCol="0">
            <a:noAutofit/>
          </a:bodyPr>
          <a:lstStyle/>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Milestones in life</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Supporting systems</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Medication preferences</a:t>
            </a:r>
            <a:endParaRPr kumimoji="0" lang="en-US" sz="1400" b="0" i="0" u="none" strike="noStrike" kern="0" cap="none" spc="0" normalizeH="0" baseline="0" noProof="0" dirty="0">
              <a:ln>
                <a:noFill/>
              </a:ln>
              <a:effectLst/>
              <a:uLnTx/>
              <a:uFillTx/>
            </a:endParaRPr>
          </a:p>
        </p:txBody>
      </p:sp>
      <p:sp>
        <p:nvSpPr>
          <p:cNvPr id="95" name="TextBox 48">
            <a:extLst>
              <a:ext uri="{FF2B5EF4-FFF2-40B4-BE49-F238E27FC236}">
                <a16:creationId xmlns:a16="http://schemas.microsoft.com/office/drawing/2014/main" id="{6D066EC4-1165-4270-BB08-BBFF0035C54B}"/>
              </a:ext>
            </a:extLst>
          </p:cNvPr>
          <p:cNvSpPr txBox="1"/>
          <p:nvPr/>
        </p:nvSpPr>
        <p:spPr bwMode="gray">
          <a:xfrm>
            <a:off x="999507" y="5986970"/>
            <a:ext cx="4682897" cy="565076"/>
          </a:xfrm>
          <a:prstGeom prst="rect">
            <a:avLst/>
          </a:prstGeom>
          <a:noFill/>
        </p:spPr>
        <p:txBody>
          <a:bodyPr wrap="square" numCol="2" spcCol="182880" rtlCol="0">
            <a:noAutofit/>
          </a:bodyPr>
          <a:lstStyle/>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Insurance</a:t>
            </a: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Availability</a:t>
            </a:r>
            <a:endParaRPr kumimoji="0" lang="en-US" sz="1400" b="0" i="0" u="none" strike="noStrike" kern="0" cap="none" spc="0" normalizeH="0" baseline="0" noProof="0" dirty="0">
              <a:ln>
                <a:noFill/>
              </a:ln>
              <a:effectLst/>
              <a:uLnTx/>
              <a:uFillTx/>
            </a:endParaRPr>
          </a:p>
          <a:p>
            <a:pPr marL="285750" marR="0" lvl="1" indent="-285750"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400" b="0" i="0" u="none" strike="noStrike" kern="0" cap="none" spc="0" normalizeH="0" noProof="0" dirty="0">
                <a:ln>
                  <a:noFill/>
                </a:ln>
                <a:effectLst/>
                <a:uLnTx/>
                <a:uFillTx/>
              </a:rPr>
              <a:t>Health system requirement</a:t>
            </a:r>
            <a:endParaRPr kumimoji="0" lang="en-US" sz="14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19965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6F35-618D-BABB-F938-E8DDA63050AF}"/>
              </a:ext>
            </a:extLst>
          </p:cNvPr>
          <p:cNvSpPr>
            <a:spLocks noGrp="1"/>
          </p:cNvSpPr>
          <p:nvPr>
            <p:ph type="title"/>
          </p:nvPr>
        </p:nvSpPr>
        <p:spPr/>
        <p:txBody>
          <a:bodyPr/>
          <a:lstStyle/>
          <a:p>
            <a:r>
              <a:rPr lang="en-US" dirty="0"/>
              <a:t>The Standard of Care in </a:t>
            </a:r>
            <a:r>
              <a:rPr lang="en-US" dirty="0" err="1"/>
              <a:t>mHSPC</a:t>
            </a:r>
            <a:r>
              <a:rPr lang="en-US" dirty="0"/>
              <a:t> Has Evolved Beyond ADT Alone Based on Multiple Phase 3 Trials</a:t>
            </a:r>
            <a:endParaRPr lang="de-CH" dirty="0"/>
          </a:p>
        </p:txBody>
      </p:sp>
      <p:sp>
        <p:nvSpPr>
          <p:cNvPr id="4" name="Footer Placeholder 3">
            <a:extLst>
              <a:ext uri="{FF2B5EF4-FFF2-40B4-BE49-F238E27FC236}">
                <a16:creationId xmlns:a16="http://schemas.microsoft.com/office/drawing/2014/main" id="{62D921DA-76CC-0B3E-C79E-745DD6CEC06C}"/>
              </a:ext>
            </a:extLst>
          </p:cNvPr>
          <p:cNvSpPr>
            <a:spLocks noGrp="1"/>
          </p:cNvSpPr>
          <p:nvPr>
            <p:ph type="ftr" sz="quarter" idx="3"/>
          </p:nvPr>
        </p:nvSpPr>
        <p:spPr/>
        <p:txBody>
          <a:bodyPr/>
          <a:lstStyle/>
          <a:p>
            <a:r>
              <a:rPr lang="en-US" dirty="0">
                <a:solidFill>
                  <a:srgbClr val="000000">
                    <a:lumMod val="50000"/>
                    <a:lumOff val="50000"/>
                  </a:srgbClr>
                </a:solidFill>
              </a:rPr>
              <a:t>1. Sweeney CJ, et al. </a:t>
            </a:r>
            <a:r>
              <a:rPr lang="en-US" i="1" dirty="0">
                <a:solidFill>
                  <a:srgbClr val="000000">
                    <a:lumMod val="50000"/>
                    <a:lumOff val="50000"/>
                  </a:srgbClr>
                </a:solidFill>
              </a:rPr>
              <a:t>N Engl J Med</a:t>
            </a:r>
            <a:r>
              <a:rPr lang="en-US" dirty="0">
                <a:solidFill>
                  <a:srgbClr val="000000">
                    <a:lumMod val="50000"/>
                    <a:lumOff val="50000"/>
                  </a:srgbClr>
                </a:solidFill>
              </a:rPr>
              <a:t>. 2015; 272(8):737-746. 2. Kyriakopoulos CE, et al. </a:t>
            </a:r>
            <a:r>
              <a:rPr lang="en-US" i="1" dirty="0">
                <a:solidFill>
                  <a:srgbClr val="000000">
                    <a:lumMod val="50000"/>
                    <a:lumOff val="50000"/>
                  </a:srgbClr>
                </a:solidFill>
              </a:rPr>
              <a:t>J Clin Oncol.</a:t>
            </a:r>
            <a:r>
              <a:rPr lang="en-US" dirty="0">
                <a:solidFill>
                  <a:srgbClr val="000000">
                    <a:lumMod val="50000"/>
                    <a:lumOff val="50000"/>
                  </a:srgbClr>
                </a:solidFill>
              </a:rPr>
              <a:t> 2018;36(11):1080-1087. 3. James ND, et al. </a:t>
            </a:r>
            <a:r>
              <a:rPr lang="en-US" i="1" dirty="0">
                <a:solidFill>
                  <a:srgbClr val="000000">
                    <a:lumMod val="50000"/>
                    <a:lumOff val="50000"/>
                  </a:srgbClr>
                </a:solidFill>
              </a:rPr>
              <a:t>Lancet</a:t>
            </a:r>
            <a:r>
              <a:rPr lang="en-US" dirty="0">
                <a:solidFill>
                  <a:srgbClr val="000000">
                    <a:lumMod val="50000"/>
                    <a:lumOff val="50000"/>
                  </a:srgbClr>
                </a:solidFill>
              </a:rPr>
              <a:t>. 2016; 387:1163-1177. 4. Clarke NW, et al. </a:t>
            </a:r>
            <a:r>
              <a:rPr lang="en-US" i="1" dirty="0">
                <a:solidFill>
                  <a:srgbClr val="000000">
                    <a:lumMod val="50000"/>
                    <a:lumOff val="50000"/>
                  </a:srgbClr>
                </a:solidFill>
              </a:rPr>
              <a:t>Ann Oncol</a:t>
            </a:r>
            <a:r>
              <a:rPr lang="en-US" dirty="0">
                <a:solidFill>
                  <a:srgbClr val="000000">
                    <a:lumMod val="50000"/>
                    <a:lumOff val="50000"/>
                  </a:srgbClr>
                </a:solidFill>
              </a:rPr>
              <a:t>. 2019;30(12):1992-2003. 5. </a:t>
            </a:r>
            <a:r>
              <a:rPr lang="en-US" dirty="0" err="1">
                <a:solidFill>
                  <a:srgbClr val="000000">
                    <a:lumMod val="50000"/>
                    <a:lumOff val="50000"/>
                  </a:srgbClr>
                </a:solidFill>
              </a:rPr>
              <a:t>Fizazi</a:t>
            </a:r>
            <a:r>
              <a:rPr lang="en-US" dirty="0">
                <a:solidFill>
                  <a:srgbClr val="000000">
                    <a:lumMod val="50000"/>
                    <a:lumOff val="50000"/>
                  </a:srgbClr>
                </a:solidFill>
              </a:rPr>
              <a:t> K, et al. </a:t>
            </a:r>
            <a:r>
              <a:rPr lang="en-US" i="1" dirty="0">
                <a:solidFill>
                  <a:srgbClr val="000000">
                    <a:lumMod val="50000"/>
                    <a:lumOff val="50000"/>
                  </a:srgbClr>
                </a:solidFill>
              </a:rPr>
              <a:t>N Engl J Med</a:t>
            </a:r>
            <a:r>
              <a:rPr lang="en-US" dirty="0">
                <a:solidFill>
                  <a:srgbClr val="000000">
                    <a:lumMod val="50000"/>
                    <a:lumOff val="50000"/>
                  </a:srgbClr>
                </a:solidFill>
              </a:rPr>
              <a:t>. 2017;377(4):352-360. </a:t>
            </a:r>
            <a:r>
              <a:rPr lang="en-US" dirty="0">
                <a:solidFill>
                  <a:srgbClr val="000000">
                    <a:lumMod val="50000"/>
                    <a:lumOff val="50000"/>
                  </a:srgbClr>
                </a:solidFill>
                <a:ea typeface="ＭＳ Ｐゴシック" pitchFamily="-106" charset="-128"/>
              </a:rPr>
              <a:t>6. </a:t>
            </a:r>
            <a:r>
              <a:rPr lang="en-US" dirty="0" err="1">
                <a:solidFill>
                  <a:srgbClr val="000000">
                    <a:lumMod val="50000"/>
                    <a:lumOff val="50000"/>
                  </a:srgbClr>
                </a:solidFill>
                <a:ea typeface="ＭＳ Ｐゴシック" pitchFamily="-106" charset="-128"/>
              </a:rPr>
              <a:t>Fizazi</a:t>
            </a:r>
            <a:r>
              <a:rPr lang="en-US" dirty="0">
                <a:solidFill>
                  <a:srgbClr val="000000">
                    <a:lumMod val="50000"/>
                    <a:lumOff val="50000"/>
                  </a:srgbClr>
                </a:solidFill>
                <a:ea typeface="ＭＳ Ｐゴシック" pitchFamily="-106" charset="-128"/>
              </a:rPr>
              <a:t> K, et al. </a:t>
            </a:r>
            <a:r>
              <a:rPr lang="en-US" i="1" dirty="0">
                <a:solidFill>
                  <a:srgbClr val="000000">
                    <a:lumMod val="50000"/>
                    <a:lumOff val="50000"/>
                  </a:srgbClr>
                </a:solidFill>
                <a:ea typeface="ＭＳ Ｐゴシック" pitchFamily="-106" charset="-128"/>
              </a:rPr>
              <a:t>Lancet Oncol. </a:t>
            </a:r>
            <a:r>
              <a:rPr lang="en-US" dirty="0">
                <a:solidFill>
                  <a:srgbClr val="000000">
                    <a:lumMod val="50000"/>
                    <a:lumOff val="50000"/>
                  </a:srgbClr>
                </a:solidFill>
                <a:ea typeface="ＭＳ Ｐゴシック" pitchFamily="-106" charset="-128"/>
              </a:rPr>
              <a:t>2019;20(5):686-700. 7. James ND. </a:t>
            </a:r>
            <a:r>
              <a:rPr lang="en-US" i="1" dirty="0">
                <a:solidFill>
                  <a:srgbClr val="000000">
                    <a:lumMod val="50000"/>
                    <a:lumOff val="50000"/>
                  </a:srgbClr>
                </a:solidFill>
                <a:ea typeface="ＭＳ Ｐゴシック" pitchFamily="-106" charset="-128"/>
              </a:rPr>
              <a:t>N Engl J Med. </a:t>
            </a:r>
            <a:r>
              <a:rPr lang="en-US" dirty="0">
                <a:solidFill>
                  <a:srgbClr val="000000">
                    <a:lumMod val="50000"/>
                    <a:lumOff val="50000"/>
                  </a:srgbClr>
                </a:solidFill>
                <a:ea typeface="ＭＳ Ｐゴシック" pitchFamily="-106" charset="-128"/>
              </a:rPr>
              <a:t>2017;377(4):338-351. 8. </a:t>
            </a:r>
            <a:r>
              <a:rPr lang="en-US" dirty="0">
                <a:solidFill>
                  <a:srgbClr val="000000">
                    <a:lumMod val="50000"/>
                    <a:lumOff val="50000"/>
                  </a:srgbClr>
                </a:solidFill>
              </a:rPr>
              <a:t>James N, et al. </a:t>
            </a:r>
            <a:r>
              <a:rPr lang="en-US" i="1" dirty="0">
                <a:solidFill>
                  <a:srgbClr val="000000">
                    <a:lumMod val="50000"/>
                    <a:lumOff val="50000"/>
                  </a:srgbClr>
                </a:solidFill>
              </a:rPr>
              <a:t>In J Cancer</a:t>
            </a:r>
            <a:r>
              <a:rPr lang="en-US" dirty="0">
                <a:solidFill>
                  <a:srgbClr val="000000">
                    <a:lumMod val="50000"/>
                    <a:lumOff val="50000"/>
                  </a:srgbClr>
                </a:solidFill>
              </a:rPr>
              <a:t>. 2022;151(3):422-434. 9. Armstrong AJ, et al. </a:t>
            </a:r>
            <a:r>
              <a:rPr lang="en-US" i="1" dirty="0">
                <a:solidFill>
                  <a:srgbClr val="000000">
                    <a:lumMod val="50000"/>
                    <a:lumOff val="50000"/>
                  </a:srgbClr>
                </a:solidFill>
              </a:rPr>
              <a:t>J Clin Oncol</a:t>
            </a:r>
            <a:r>
              <a:rPr lang="en-US" dirty="0">
                <a:solidFill>
                  <a:srgbClr val="000000">
                    <a:lumMod val="50000"/>
                    <a:lumOff val="50000"/>
                  </a:srgbClr>
                </a:solidFill>
              </a:rPr>
              <a:t>. 2019;37(32):2874-2986. 10. Armstrong AJ, et al. </a:t>
            </a:r>
            <a:r>
              <a:rPr lang="en-US" i="1" dirty="0">
                <a:solidFill>
                  <a:srgbClr val="000000">
                    <a:lumMod val="50000"/>
                    <a:lumOff val="50000"/>
                  </a:srgbClr>
                </a:solidFill>
              </a:rPr>
              <a:t>J Clin Oncol</a:t>
            </a:r>
            <a:r>
              <a:rPr lang="en-US" dirty="0">
                <a:solidFill>
                  <a:srgbClr val="000000">
                    <a:lumMod val="50000"/>
                    <a:lumOff val="50000"/>
                  </a:srgbClr>
                </a:solidFill>
              </a:rPr>
              <a:t>. 2022;40(15):1616-1622.</a:t>
            </a:r>
            <a:r>
              <a:rPr lang="en-US" dirty="0">
                <a:solidFill>
                  <a:srgbClr val="000000">
                    <a:lumMod val="50000"/>
                    <a:lumOff val="50000"/>
                  </a:srgbClr>
                </a:solidFill>
                <a:ea typeface="ＭＳ Ｐゴシック" pitchFamily="-106" charset="-128"/>
                <a:cs typeface="Arial" panose="020B0604020202020204" pitchFamily="34" charset="0"/>
              </a:rPr>
              <a:t> </a:t>
            </a:r>
            <a:r>
              <a:rPr lang="en-US" dirty="0">
                <a:solidFill>
                  <a:srgbClr val="000000">
                    <a:lumMod val="50000"/>
                    <a:lumOff val="50000"/>
                  </a:srgbClr>
                </a:solidFill>
                <a:ea typeface="ＭＳ Ｐゴシック" pitchFamily="-106" charset="-128"/>
              </a:rPr>
              <a:t>11. Chi KN, et al. </a:t>
            </a:r>
            <a:r>
              <a:rPr lang="en-US" i="1" dirty="0">
                <a:solidFill>
                  <a:srgbClr val="000000">
                    <a:lumMod val="50000"/>
                    <a:lumOff val="50000"/>
                  </a:srgbClr>
                </a:solidFill>
                <a:ea typeface="ＭＳ Ｐゴシック" pitchFamily="-106" charset="-128"/>
              </a:rPr>
              <a:t>N Engl J Med</a:t>
            </a:r>
            <a:r>
              <a:rPr lang="en-US" dirty="0">
                <a:solidFill>
                  <a:srgbClr val="000000">
                    <a:lumMod val="50000"/>
                    <a:lumOff val="50000"/>
                  </a:srgbClr>
                </a:solidFill>
                <a:ea typeface="ＭＳ Ｐゴシック" pitchFamily="-106" charset="-128"/>
              </a:rPr>
              <a:t>. 2019; 381(1):13-24. 12. Chi KN, et al. </a:t>
            </a:r>
            <a:r>
              <a:rPr lang="en-US" i="1" dirty="0">
                <a:solidFill>
                  <a:srgbClr val="000000">
                    <a:lumMod val="50000"/>
                    <a:lumOff val="50000"/>
                  </a:srgbClr>
                </a:solidFill>
                <a:ea typeface="ＭＳ Ｐゴシック" pitchFamily="-106" charset="-128"/>
              </a:rPr>
              <a:t>J Clin Oncol</a:t>
            </a:r>
            <a:r>
              <a:rPr lang="en-US" dirty="0">
                <a:solidFill>
                  <a:srgbClr val="000000">
                    <a:lumMod val="50000"/>
                    <a:lumOff val="50000"/>
                  </a:srgbClr>
                </a:solidFill>
                <a:ea typeface="ＭＳ Ｐゴシック" pitchFamily="-106" charset="-128"/>
              </a:rPr>
              <a:t>. 2021; 39(20):2294-2303. 13. Davis ID, et al. </a:t>
            </a:r>
            <a:r>
              <a:rPr lang="en-US" i="1" dirty="0">
                <a:solidFill>
                  <a:srgbClr val="000000">
                    <a:lumMod val="50000"/>
                    <a:lumOff val="50000"/>
                  </a:srgbClr>
                </a:solidFill>
                <a:ea typeface="ＭＳ Ｐゴシック" pitchFamily="-106" charset="-128"/>
              </a:rPr>
              <a:t>N Engl J Med.</a:t>
            </a:r>
            <a:r>
              <a:rPr lang="en-US" dirty="0">
                <a:solidFill>
                  <a:srgbClr val="000000">
                    <a:lumMod val="50000"/>
                    <a:lumOff val="50000"/>
                  </a:srgbClr>
                </a:solidFill>
                <a:ea typeface="ＭＳ Ｐゴシック" pitchFamily="-106" charset="-128"/>
              </a:rPr>
              <a:t> 2019;38(2):121-131. 14. Sweeney CJ, et al. </a:t>
            </a:r>
            <a:r>
              <a:rPr lang="en-US" i="1" dirty="0">
                <a:solidFill>
                  <a:srgbClr val="000000">
                    <a:lumMod val="50000"/>
                    <a:lumOff val="50000"/>
                  </a:srgbClr>
                </a:solidFill>
                <a:ea typeface="ＭＳ Ｐゴシック" pitchFamily="-106" charset="-128"/>
              </a:rPr>
              <a:t>Lancet Oncol</a:t>
            </a:r>
            <a:r>
              <a:rPr lang="en-US" dirty="0">
                <a:solidFill>
                  <a:srgbClr val="000000">
                    <a:lumMod val="50000"/>
                    <a:lumOff val="50000"/>
                  </a:srgbClr>
                </a:solidFill>
                <a:ea typeface="ＭＳ Ｐゴシック" pitchFamily="-106" charset="-128"/>
              </a:rPr>
              <a:t>. 2023; 24(4):323-334. 15</a:t>
            </a:r>
            <a:r>
              <a:rPr lang="en-US" dirty="0">
                <a:solidFill>
                  <a:srgbClr val="000000">
                    <a:lumMod val="50000"/>
                    <a:lumOff val="50000"/>
                  </a:srgbClr>
                </a:solidFill>
              </a:rPr>
              <a:t>. </a:t>
            </a:r>
            <a:r>
              <a:rPr lang="en-US" dirty="0" err="1">
                <a:solidFill>
                  <a:srgbClr val="000000">
                    <a:lumMod val="50000"/>
                    <a:lumOff val="50000"/>
                  </a:srgbClr>
                </a:solidFill>
              </a:rPr>
              <a:t>Fizazi</a:t>
            </a:r>
            <a:r>
              <a:rPr lang="en-US" dirty="0">
                <a:solidFill>
                  <a:srgbClr val="000000">
                    <a:lumMod val="50000"/>
                    <a:lumOff val="50000"/>
                  </a:srgbClr>
                </a:solidFill>
              </a:rPr>
              <a:t> K, et al. </a:t>
            </a:r>
            <a:r>
              <a:rPr lang="en-US" i="1" dirty="0">
                <a:solidFill>
                  <a:srgbClr val="000000">
                    <a:lumMod val="50000"/>
                    <a:lumOff val="50000"/>
                  </a:srgbClr>
                </a:solidFill>
              </a:rPr>
              <a:t>Lance</a:t>
            </a:r>
            <a:r>
              <a:rPr lang="en-US" dirty="0">
                <a:solidFill>
                  <a:srgbClr val="000000">
                    <a:lumMod val="50000"/>
                    <a:lumOff val="50000"/>
                  </a:srgbClr>
                </a:solidFill>
              </a:rPr>
              <a:t>t. 2022;399(10336):1695-1707. 16. Smith MR, et al. </a:t>
            </a:r>
            <a:r>
              <a:rPr lang="en-US" i="1" dirty="0">
                <a:solidFill>
                  <a:srgbClr val="000000">
                    <a:lumMod val="50000"/>
                    <a:lumOff val="50000"/>
                  </a:srgbClr>
                </a:solidFill>
              </a:rPr>
              <a:t>N Engl J Med</a:t>
            </a:r>
            <a:r>
              <a:rPr lang="en-US" dirty="0">
                <a:solidFill>
                  <a:srgbClr val="000000">
                    <a:lumMod val="50000"/>
                    <a:lumOff val="50000"/>
                  </a:srgbClr>
                </a:solidFill>
              </a:rPr>
              <a:t>. 2022; 386(12):1132-1142. 17. Saad F, et al. Presented at: European Society for Medical Oncology Congress 2024. September 13-17, 2024; Barcelona, Spain. Abstract LBA68. 18. ClinicalTrials.gov identifier: NCT05059236. Accessed May 29, 2024. https://clinicaltrials.gov/ct2/show/NCT05059236. </a:t>
            </a:r>
            <a:endParaRPr lang="en-US" dirty="0"/>
          </a:p>
        </p:txBody>
      </p:sp>
      <p:sp>
        <p:nvSpPr>
          <p:cNvPr id="70" name="Rectangle 91">
            <a:extLst>
              <a:ext uri="{FF2B5EF4-FFF2-40B4-BE49-F238E27FC236}">
                <a16:creationId xmlns:a16="http://schemas.microsoft.com/office/drawing/2014/main" id="{3D52590A-D7C6-3008-B5AD-D7796EEAB692}"/>
              </a:ext>
            </a:extLst>
          </p:cNvPr>
          <p:cNvSpPr/>
          <p:nvPr>
            <p:custDataLst>
              <p:tags r:id="rId1"/>
            </p:custDataLst>
          </p:nvPr>
        </p:nvSpPr>
        <p:spPr>
          <a:xfrm>
            <a:off x="0" y="3562280"/>
            <a:ext cx="12192001" cy="316753"/>
          </a:xfrm>
          <a:prstGeom prst="rect">
            <a:avLst/>
          </a:prstGeom>
          <a:gradFill flip="none" rotWithShape="1">
            <a:gsLst>
              <a:gs pos="89000">
                <a:srgbClr val="F5F5F5"/>
              </a:gs>
              <a:gs pos="16000">
                <a:srgbClr val="2F2E2F">
                  <a:lumMod val="10000"/>
                  <a:lumOff val="90000"/>
                </a:srgbClr>
              </a:gs>
              <a:gs pos="0">
                <a:srgbClr val="FFFFFF"/>
              </a:gs>
              <a:gs pos="100000">
                <a:srgbClr val="FFFFFF"/>
              </a:gs>
            </a:gsLst>
            <a:lin ang="10800000" scaled="1"/>
            <a:tileRect/>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cxnSp>
        <p:nvCxnSpPr>
          <p:cNvPr id="71" name="Connector: Elbow 107">
            <a:extLst>
              <a:ext uri="{FF2B5EF4-FFF2-40B4-BE49-F238E27FC236}">
                <a16:creationId xmlns:a16="http://schemas.microsoft.com/office/drawing/2014/main" id="{500A7A57-2590-6C0F-43EE-F07940AAE896}"/>
              </a:ext>
            </a:extLst>
          </p:cNvPr>
          <p:cNvCxnSpPr>
            <a:cxnSpLocks/>
          </p:cNvCxnSpPr>
          <p:nvPr/>
        </p:nvCxnSpPr>
        <p:spPr bwMode="gray">
          <a:xfrm rot="16200000" flipH="1">
            <a:off x="779225" y="2798535"/>
            <a:ext cx="779596" cy="252721"/>
          </a:xfrm>
          <a:prstGeom prst="bentConnector3">
            <a:avLst>
              <a:gd name="adj1" fmla="val 50000"/>
            </a:avLst>
          </a:prstGeom>
          <a:noFill/>
          <a:ln w="28575" cap="flat" cmpd="sng" algn="ctr">
            <a:solidFill>
              <a:srgbClr val="FFFFFF">
                <a:lumMod val="85000"/>
              </a:srgbClr>
            </a:solidFill>
            <a:prstDash val="solid"/>
          </a:ln>
          <a:effectLst/>
        </p:spPr>
      </p:cxnSp>
      <p:sp>
        <p:nvSpPr>
          <p:cNvPr id="72" name="Oval 108">
            <a:extLst>
              <a:ext uri="{FF2B5EF4-FFF2-40B4-BE49-F238E27FC236}">
                <a16:creationId xmlns:a16="http://schemas.microsoft.com/office/drawing/2014/main" id="{264FF330-E950-50A8-75FD-356AC5E4F39A}"/>
              </a:ext>
            </a:extLst>
          </p:cNvPr>
          <p:cNvSpPr/>
          <p:nvPr>
            <p:custDataLst>
              <p:tags r:id="rId2"/>
            </p:custDataLst>
          </p:nvPr>
        </p:nvSpPr>
        <p:spPr>
          <a:xfrm flipV="1">
            <a:off x="5472508"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73" name="Oval 110">
            <a:extLst>
              <a:ext uri="{FF2B5EF4-FFF2-40B4-BE49-F238E27FC236}">
                <a16:creationId xmlns:a16="http://schemas.microsoft.com/office/drawing/2014/main" id="{0385F07A-5EE7-5F4F-0B2F-BC1B1DFBE0C7}"/>
              </a:ext>
            </a:extLst>
          </p:cNvPr>
          <p:cNvSpPr/>
          <p:nvPr>
            <p:custDataLst>
              <p:tags r:id="rId3"/>
            </p:custDataLst>
          </p:nvPr>
        </p:nvSpPr>
        <p:spPr>
          <a:xfrm flipV="1">
            <a:off x="1164248"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74" name="Rectangle 111">
            <a:extLst>
              <a:ext uri="{FF2B5EF4-FFF2-40B4-BE49-F238E27FC236}">
                <a16:creationId xmlns:a16="http://schemas.microsoft.com/office/drawing/2014/main" id="{C3887EF6-EA49-C0D2-8C2A-4D930E8705CF}"/>
              </a:ext>
            </a:extLst>
          </p:cNvPr>
          <p:cNvSpPr/>
          <p:nvPr>
            <p:custDataLst>
              <p:tags r:id="rId4"/>
            </p:custDataLst>
          </p:nvPr>
        </p:nvSpPr>
        <p:spPr>
          <a:xfrm>
            <a:off x="359443" y="1980738"/>
            <a:ext cx="1254333" cy="513412"/>
          </a:xfrm>
          <a:prstGeom prst="rect">
            <a:avLst/>
          </a:prstGeom>
          <a:solidFill>
            <a:srgbClr val="FFFFFF"/>
          </a:solidFill>
          <a:ln w="28575" cap="flat" cmpd="sng" algn="ctr">
            <a:solidFill>
              <a:srgbClr val="FFFFFF">
                <a:lumMod val="8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CHAARTED</a:t>
            </a:r>
            <a:r>
              <a:rPr kumimoji="0" lang="en-US" sz="1200" b="0" i="0" u="none" strike="noStrike" kern="0" cap="none" spc="0" normalizeH="0" baseline="30000" noProof="0">
                <a:ln>
                  <a:noFill/>
                </a:ln>
                <a:solidFill>
                  <a:srgbClr val="FFFFFF">
                    <a:lumMod val="50000"/>
                  </a:srgbClr>
                </a:solidFill>
                <a:effectLst/>
                <a:uLnTx/>
                <a:uFillTx/>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a:ln>
                  <a:noFill/>
                </a:ln>
                <a:solidFill>
                  <a:srgbClr val="FFFFFF">
                    <a:lumMod val="50000"/>
                  </a:srgbClr>
                </a:solidFill>
                <a:effectLst/>
                <a:uLnTx/>
                <a:uFillTx/>
              </a:rPr>
              <a:t>Docetaxel + ADT</a:t>
            </a:r>
          </a:p>
        </p:txBody>
      </p:sp>
      <p:sp>
        <p:nvSpPr>
          <p:cNvPr id="75" name="Oval 113">
            <a:extLst>
              <a:ext uri="{FF2B5EF4-FFF2-40B4-BE49-F238E27FC236}">
                <a16:creationId xmlns:a16="http://schemas.microsoft.com/office/drawing/2014/main" id="{2220A49D-1D5E-891E-AB10-10B63ED3720A}"/>
              </a:ext>
            </a:extLst>
          </p:cNvPr>
          <p:cNvSpPr/>
          <p:nvPr>
            <p:custDataLst>
              <p:tags r:id="rId5"/>
            </p:custDataLst>
          </p:nvPr>
        </p:nvSpPr>
        <p:spPr>
          <a:xfrm flipV="1">
            <a:off x="4362653"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76" name="Rectangle 114">
            <a:extLst>
              <a:ext uri="{FF2B5EF4-FFF2-40B4-BE49-F238E27FC236}">
                <a16:creationId xmlns:a16="http://schemas.microsoft.com/office/drawing/2014/main" id="{9CF8B891-894F-BAD3-D55C-E73E3BC9AA9F}"/>
              </a:ext>
            </a:extLst>
          </p:cNvPr>
          <p:cNvSpPr/>
          <p:nvPr>
            <p:custDataLst>
              <p:tags r:id="rId6"/>
            </p:custDataLst>
          </p:nvPr>
        </p:nvSpPr>
        <p:spPr>
          <a:xfrm>
            <a:off x="2651712" y="2233405"/>
            <a:ext cx="1456426" cy="505540"/>
          </a:xfrm>
          <a:prstGeom prst="rect">
            <a:avLst/>
          </a:prstGeom>
          <a:solidFill>
            <a:srgbClr val="FFFFFF"/>
          </a:solidFill>
          <a:ln w="28575" cap="flat" cmpd="sng" algn="ctr">
            <a:solidFill>
              <a:srgbClr val="624963"/>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624963"/>
                </a:solidFill>
                <a:effectLst/>
                <a:uLnTx/>
                <a:uFillTx/>
              </a:rPr>
              <a:t>LATITUDE</a:t>
            </a:r>
            <a:r>
              <a:rPr kumimoji="0" lang="en-US" sz="1200" b="0" i="0" u="none" strike="noStrike" kern="0" cap="none" spc="0" normalizeH="0" baseline="30000" noProof="0">
                <a:ln>
                  <a:noFill/>
                </a:ln>
                <a:solidFill>
                  <a:srgbClr val="624963"/>
                </a:solidFill>
                <a:effectLst/>
                <a:uLnTx/>
                <a:uFillTx/>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a:ln>
                  <a:noFill/>
                </a:ln>
                <a:solidFill>
                  <a:srgbClr val="624963"/>
                </a:solidFill>
                <a:effectLst/>
                <a:uLnTx/>
                <a:uFillTx/>
              </a:rPr>
              <a:t>Abiraterone + ADT</a:t>
            </a:r>
          </a:p>
        </p:txBody>
      </p:sp>
      <p:sp>
        <p:nvSpPr>
          <p:cNvPr id="77" name="Text Box 14">
            <a:extLst>
              <a:ext uri="{FF2B5EF4-FFF2-40B4-BE49-F238E27FC236}">
                <a16:creationId xmlns:a16="http://schemas.microsoft.com/office/drawing/2014/main" id="{015836AD-9208-01CF-6A48-C4453D0719F4}"/>
              </a:ext>
            </a:extLst>
          </p:cNvPr>
          <p:cNvSpPr txBox="1">
            <a:spLocks noChangeArrowheads="1"/>
          </p:cNvSpPr>
          <p:nvPr>
            <p:custDataLst>
              <p:tags r:id="rId7"/>
            </p:custDataLst>
          </p:nvPr>
        </p:nvSpPr>
        <p:spPr bwMode="auto">
          <a:xfrm>
            <a:off x="3160224"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2017</a:t>
            </a:r>
          </a:p>
        </p:txBody>
      </p:sp>
      <p:sp>
        <p:nvSpPr>
          <p:cNvPr id="78" name="Rectangle 116">
            <a:extLst>
              <a:ext uri="{FF2B5EF4-FFF2-40B4-BE49-F238E27FC236}">
                <a16:creationId xmlns:a16="http://schemas.microsoft.com/office/drawing/2014/main" id="{73C3D798-3F6F-0BA7-4600-E8BDE8B46B8B}"/>
              </a:ext>
            </a:extLst>
          </p:cNvPr>
          <p:cNvSpPr/>
          <p:nvPr>
            <p:custDataLst>
              <p:tags r:id="rId8"/>
            </p:custDataLst>
          </p:nvPr>
        </p:nvSpPr>
        <p:spPr>
          <a:xfrm>
            <a:off x="2784756" y="5117045"/>
            <a:ext cx="1735702" cy="464612"/>
          </a:xfrm>
          <a:prstGeom prst="rect">
            <a:avLst/>
          </a:prstGeom>
          <a:solidFill>
            <a:srgbClr val="FFFFFF"/>
          </a:solidFill>
          <a:ln w="28575" cap="flat" cmpd="sng" algn="ctr">
            <a:solidFill>
              <a:srgbClr val="FFFFFF">
                <a:lumMod val="8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STAMPEDE ARM G</a:t>
            </a:r>
            <a:r>
              <a:rPr kumimoji="0" lang="en-US" sz="1200" b="0" i="0" u="none" strike="noStrike" kern="0" cap="none" spc="0" normalizeH="0" baseline="30000" noProof="0">
                <a:ln>
                  <a:noFill/>
                </a:ln>
                <a:solidFill>
                  <a:srgbClr val="FFFFFF">
                    <a:lumMod val="50000"/>
                  </a:srgbClr>
                </a:solidFill>
                <a:effectLst/>
                <a:uLnTx/>
                <a:uFillTx/>
              </a:rPr>
              <a:t>7</a:t>
            </a:r>
            <a:br>
              <a:rPr kumimoji="0" lang="en-US" sz="1200" b="0" i="0" u="none" strike="noStrike" kern="0" cap="none" spc="0" normalizeH="0" baseline="30000" noProof="0">
                <a:ln>
                  <a:noFill/>
                </a:ln>
                <a:solidFill>
                  <a:srgbClr val="FFFFFF">
                    <a:lumMod val="50000"/>
                  </a:srgbClr>
                </a:solidFill>
                <a:effectLst/>
                <a:uLnTx/>
                <a:uFillTx/>
              </a:rPr>
            </a:br>
            <a:r>
              <a:rPr kumimoji="0" lang="en-US" sz="1050" b="0" i="1" u="none" strike="noStrike" kern="0" cap="none" spc="0" normalizeH="0" baseline="0" noProof="0">
                <a:ln>
                  <a:noFill/>
                </a:ln>
                <a:solidFill>
                  <a:srgbClr val="FFFFFF">
                    <a:lumMod val="50000"/>
                  </a:srgbClr>
                </a:solidFill>
                <a:effectLst/>
                <a:uLnTx/>
                <a:uFillTx/>
              </a:rPr>
              <a:t>Abiraterone + ADT</a:t>
            </a:r>
            <a:endParaRPr kumimoji="0" lang="en-US" sz="1050" b="1" i="0" u="none" strike="noStrike" kern="0" cap="none" spc="0" normalizeH="0" baseline="0" noProof="0">
              <a:ln>
                <a:noFill/>
              </a:ln>
              <a:solidFill>
                <a:srgbClr val="FFFFFF">
                  <a:lumMod val="50000"/>
                </a:srgbClr>
              </a:solidFill>
              <a:effectLst/>
              <a:uLnTx/>
              <a:uFillTx/>
            </a:endParaRPr>
          </a:p>
        </p:txBody>
      </p:sp>
      <p:sp>
        <p:nvSpPr>
          <p:cNvPr id="79" name="Rectangle 117">
            <a:extLst>
              <a:ext uri="{FF2B5EF4-FFF2-40B4-BE49-F238E27FC236}">
                <a16:creationId xmlns:a16="http://schemas.microsoft.com/office/drawing/2014/main" id="{94E0DFA1-19B9-6A8B-5070-56D4D5EF0A1B}"/>
              </a:ext>
            </a:extLst>
          </p:cNvPr>
          <p:cNvSpPr/>
          <p:nvPr>
            <p:custDataLst>
              <p:tags r:id="rId9"/>
            </p:custDataLst>
          </p:nvPr>
        </p:nvSpPr>
        <p:spPr>
          <a:xfrm>
            <a:off x="4794579" y="5415798"/>
            <a:ext cx="1512227" cy="459084"/>
          </a:xfrm>
          <a:prstGeom prst="rect">
            <a:avLst/>
          </a:prstGeom>
          <a:solidFill>
            <a:srgbClr val="FFFFFF"/>
          </a:solidFill>
          <a:ln w="28575" cap="flat" cmpd="sng" algn="ctr">
            <a:solidFill>
              <a:srgbClr val="FF3162"/>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0000"/>
                </a:solidFill>
                <a:effectLst/>
                <a:uLnTx/>
                <a:uFillTx/>
              </a:rPr>
              <a:t>TITAN</a:t>
            </a:r>
            <a:r>
              <a:rPr kumimoji="0" lang="en-US" sz="1200" b="0" i="0" u="none" strike="noStrike" kern="0" cap="none" spc="0" normalizeH="0" baseline="30000" noProof="0">
                <a:ln>
                  <a:noFill/>
                </a:ln>
                <a:solidFill>
                  <a:srgbClr val="FF0000"/>
                </a:solidFill>
                <a:effectLst/>
                <a:uLnTx/>
                <a:uFillTx/>
              </a:rPr>
              <a:t>11</a:t>
            </a:r>
            <a:br>
              <a:rPr kumimoji="0" lang="en-US" sz="1200" b="0" i="0" u="none" strike="noStrike" kern="0" cap="none" spc="0" normalizeH="0" baseline="30000" noProof="0">
                <a:ln>
                  <a:noFill/>
                </a:ln>
                <a:solidFill>
                  <a:srgbClr val="FF0000"/>
                </a:solidFill>
                <a:effectLst/>
                <a:uLnTx/>
                <a:uFillTx/>
              </a:rPr>
            </a:br>
            <a:r>
              <a:rPr kumimoji="0" lang="en-US" sz="1050" b="0" i="1" u="none" strike="noStrike" kern="0" cap="none" spc="0" normalizeH="0" baseline="0" noProof="0">
                <a:ln>
                  <a:noFill/>
                </a:ln>
                <a:solidFill>
                  <a:srgbClr val="FF0000"/>
                </a:solidFill>
                <a:effectLst/>
                <a:uLnTx/>
                <a:uFillTx/>
              </a:rPr>
              <a:t>Apalutamide + ADT</a:t>
            </a:r>
            <a:endParaRPr kumimoji="0" lang="en-US" sz="1050" b="0" i="0" u="none" strike="noStrike" kern="0" cap="none" spc="0" normalizeH="0" baseline="0" noProof="0">
              <a:ln>
                <a:noFill/>
              </a:ln>
              <a:solidFill>
                <a:srgbClr val="FF0000"/>
              </a:solidFill>
              <a:effectLst/>
              <a:uLnTx/>
              <a:uFillTx/>
            </a:endParaRPr>
          </a:p>
        </p:txBody>
      </p:sp>
      <p:sp>
        <p:nvSpPr>
          <p:cNvPr id="80" name="Rectangle 119">
            <a:extLst>
              <a:ext uri="{FF2B5EF4-FFF2-40B4-BE49-F238E27FC236}">
                <a16:creationId xmlns:a16="http://schemas.microsoft.com/office/drawing/2014/main" id="{CB69C0B9-FB00-6672-5FC0-B8ED991AE108}"/>
              </a:ext>
            </a:extLst>
          </p:cNvPr>
          <p:cNvSpPr/>
          <p:nvPr>
            <p:custDataLst>
              <p:tags r:id="rId10"/>
            </p:custDataLst>
          </p:nvPr>
        </p:nvSpPr>
        <p:spPr>
          <a:xfrm>
            <a:off x="8639643" y="5391803"/>
            <a:ext cx="1643721" cy="549092"/>
          </a:xfrm>
          <a:prstGeom prst="rect">
            <a:avLst/>
          </a:prstGeom>
          <a:solidFill>
            <a:srgbClr val="89D329">
              <a:lumMod val="20000"/>
              <a:lumOff val="80000"/>
            </a:srgbClr>
          </a:solidFill>
          <a:ln w="28575" cap="flat" cmpd="sng" algn="ctr">
            <a:solidFill>
              <a:srgbClr val="004422">
                <a:lumMod val="90000"/>
                <a:lumOff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4422">
                    <a:lumMod val="90000"/>
                    <a:lumOff val="10000"/>
                  </a:srgbClr>
                </a:solidFill>
                <a:effectLst/>
                <a:uLnTx/>
                <a:uFillTx/>
              </a:rPr>
              <a:t>ARASENS</a:t>
            </a:r>
            <a:r>
              <a:rPr kumimoji="0" lang="en-US" sz="1200" b="1" i="0" u="none" strike="noStrike" kern="0" cap="none" spc="0" normalizeH="0" baseline="30000" noProof="0" dirty="0">
                <a:ln>
                  <a:noFill/>
                </a:ln>
                <a:solidFill>
                  <a:srgbClr val="004422">
                    <a:lumMod val="90000"/>
                    <a:lumOff val="10000"/>
                  </a:srgbClr>
                </a:solidFill>
                <a:effectLst/>
                <a:uLnTx/>
                <a:uFillTx/>
              </a:rPr>
              <a:t>16</a:t>
            </a:r>
            <a:br>
              <a:rPr kumimoji="0" lang="en-US" sz="1600" b="0" i="0" u="none" strike="noStrike" kern="0" cap="none" spc="0" normalizeH="0" baseline="30000" noProof="0" dirty="0">
                <a:ln>
                  <a:noFill/>
                </a:ln>
                <a:solidFill>
                  <a:srgbClr val="004422">
                    <a:lumMod val="90000"/>
                    <a:lumOff val="10000"/>
                  </a:srgbClr>
                </a:solidFill>
                <a:effectLst/>
                <a:uLnTx/>
                <a:uFillTx/>
              </a:rPr>
            </a:br>
            <a:r>
              <a:rPr kumimoji="0" lang="en-US" sz="1050" b="0" i="1" u="none" strike="noStrike" kern="0" cap="none" spc="0" normalizeH="0" baseline="0" noProof="0" dirty="0" err="1">
                <a:ln>
                  <a:noFill/>
                </a:ln>
                <a:solidFill>
                  <a:srgbClr val="004422">
                    <a:lumMod val="90000"/>
                    <a:lumOff val="10000"/>
                  </a:srgbClr>
                </a:solidFill>
                <a:effectLst/>
                <a:uLnTx/>
                <a:uFillTx/>
              </a:rPr>
              <a:t>Darolutamide</a:t>
            </a:r>
            <a:r>
              <a:rPr kumimoji="0" lang="en-US" sz="1050" b="0" i="1" u="none" strike="noStrike" kern="0" cap="none" spc="0" normalizeH="0" baseline="0" noProof="0" dirty="0">
                <a:ln>
                  <a:noFill/>
                </a:ln>
                <a:solidFill>
                  <a:srgbClr val="004422">
                    <a:lumMod val="90000"/>
                    <a:lumOff val="10000"/>
                  </a:srgbClr>
                </a:solidFill>
                <a:effectLst/>
                <a:uLnTx/>
                <a:uFillTx/>
              </a:rPr>
              <a:t> + ADT + docetaxel</a:t>
            </a:r>
          </a:p>
        </p:txBody>
      </p:sp>
      <p:sp>
        <p:nvSpPr>
          <p:cNvPr id="81" name="Text Box 14">
            <a:extLst>
              <a:ext uri="{FF2B5EF4-FFF2-40B4-BE49-F238E27FC236}">
                <a16:creationId xmlns:a16="http://schemas.microsoft.com/office/drawing/2014/main" id="{C0933148-5C59-72CD-B7E9-6EAEC9BD02FE}"/>
              </a:ext>
            </a:extLst>
          </p:cNvPr>
          <p:cNvSpPr txBox="1">
            <a:spLocks noChangeArrowheads="1"/>
          </p:cNvSpPr>
          <p:nvPr>
            <p:custDataLst>
              <p:tags r:id="rId11"/>
            </p:custDataLst>
          </p:nvPr>
        </p:nvSpPr>
        <p:spPr bwMode="auto">
          <a:xfrm>
            <a:off x="4259067"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2018</a:t>
            </a:r>
          </a:p>
        </p:txBody>
      </p:sp>
      <p:sp>
        <p:nvSpPr>
          <p:cNvPr id="82" name="Rectangle 123">
            <a:extLst>
              <a:ext uri="{FF2B5EF4-FFF2-40B4-BE49-F238E27FC236}">
                <a16:creationId xmlns:a16="http://schemas.microsoft.com/office/drawing/2014/main" id="{67E28DE9-C877-FEA0-85A8-E9EF661750BB}"/>
              </a:ext>
            </a:extLst>
          </p:cNvPr>
          <p:cNvSpPr/>
          <p:nvPr>
            <p:custDataLst>
              <p:tags r:id="rId12"/>
            </p:custDataLst>
          </p:nvPr>
        </p:nvSpPr>
        <p:spPr>
          <a:xfrm>
            <a:off x="1214790" y="4374183"/>
            <a:ext cx="1717254" cy="474871"/>
          </a:xfrm>
          <a:prstGeom prst="rect">
            <a:avLst/>
          </a:prstGeom>
          <a:solidFill>
            <a:srgbClr val="FFFFFF"/>
          </a:solidFill>
          <a:ln w="28575" cap="flat" cmpd="sng" algn="ctr">
            <a:solidFill>
              <a:srgbClr val="FFFFFF">
                <a:lumMod val="8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STAMPEDE ARM C</a:t>
            </a:r>
            <a:r>
              <a:rPr kumimoji="0" lang="en-US" sz="1200" b="0" i="0" u="none" strike="noStrike" kern="0" cap="none" spc="0" normalizeH="0" baseline="30000" noProof="0">
                <a:ln>
                  <a:noFill/>
                </a:ln>
                <a:solidFill>
                  <a:srgbClr val="FFFFFF">
                    <a:lumMod val="50000"/>
                  </a:srgbClr>
                </a:solidFill>
                <a:effectLst/>
                <a:uLnTx/>
                <a:uFillTx/>
              </a:rPr>
              <a:t>3</a:t>
            </a:r>
            <a:br>
              <a:rPr kumimoji="0" lang="en-US" sz="1200" b="0" i="0" u="none" strike="noStrike" kern="0" cap="none" spc="0" normalizeH="0" baseline="30000" noProof="0">
                <a:ln>
                  <a:noFill/>
                </a:ln>
                <a:solidFill>
                  <a:srgbClr val="FFFFFF">
                    <a:lumMod val="50000"/>
                  </a:srgbClr>
                </a:solidFill>
                <a:effectLst/>
                <a:uLnTx/>
                <a:uFillTx/>
              </a:rPr>
            </a:br>
            <a:r>
              <a:rPr kumimoji="0" lang="en-US" sz="1050" b="0" i="1" u="none" strike="noStrike" kern="0" cap="none" spc="0" normalizeH="0" baseline="0" noProof="0">
                <a:ln>
                  <a:noFill/>
                </a:ln>
                <a:solidFill>
                  <a:srgbClr val="FFFFFF">
                    <a:lumMod val="50000"/>
                  </a:srgbClr>
                </a:solidFill>
                <a:effectLst/>
                <a:uLnTx/>
                <a:uFillTx/>
              </a:rPr>
              <a:t>Docetaxel + ADT</a:t>
            </a:r>
          </a:p>
        </p:txBody>
      </p:sp>
      <p:sp>
        <p:nvSpPr>
          <p:cNvPr id="83" name="Oval 124">
            <a:extLst>
              <a:ext uri="{FF2B5EF4-FFF2-40B4-BE49-F238E27FC236}">
                <a16:creationId xmlns:a16="http://schemas.microsoft.com/office/drawing/2014/main" id="{7B58082C-24FF-C327-257C-14A0684CDC9C}"/>
              </a:ext>
            </a:extLst>
          </p:cNvPr>
          <p:cNvSpPr/>
          <p:nvPr>
            <p:custDataLst>
              <p:tags r:id="rId13"/>
            </p:custDataLst>
          </p:nvPr>
        </p:nvSpPr>
        <p:spPr>
          <a:xfrm flipV="1">
            <a:off x="2213442"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84" name="Text Box 14">
            <a:extLst>
              <a:ext uri="{FF2B5EF4-FFF2-40B4-BE49-F238E27FC236}">
                <a16:creationId xmlns:a16="http://schemas.microsoft.com/office/drawing/2014/main" id="{573688FC-0C58-7337-82C2-0BCB9E6930CE}"/>
              </a:ext>
            </a:extLst>
          </p:cNvPr>
          <p:cNvSpPr txBox="1">
            <a:spLocks noChangeArrowheads="1"/>
          </p:cNvSpPr>
          <p:nvPr>
            <p:custDataLst>
              <p:tags r:id="rId14"/>
            </p:custDataLst>
          </p:nvPr>
        </p:nvSpPr>
        <p:spPr bwMode="auto">
          <a:xfrm>
            <a:off x="1044709"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2015</a:t>
            </a:r>
          </a:p>
        </p:txBody>
      </p:sp>
      <p:cxnSp>
        <p:nvCxnSpPr>
          <p:cNvPr id="85" name="Connector: Elbow 129">
            <a:extLst>
              <a:ext uri="{FF2B5EF4-FFF2-40B4-BE49-F238E27FC236}">
                <a16:creationId xmlns:a16="http://schemas.microsoft.com/office/drawing/2014/main" id="{C4EA181C-DF4C-6AC7-88D7-FCD8442249D5}"/>
              </a:ext>
            </a:extLst>
          </p:cNvPr>
          <p:cNvCxnSpPr>
            <a:cxnSpLocks/>
            <a:endCxn id="80" idx="0"/>
          </p:cNvCxnSpPr>
          <p:nvPr/>
        </p:nvCxnSpPr>
        <p:spPr bwMode="gray">
          <a:xfrm rot="16200000" flipH="1">
            <a:off x="8578465" y="4508764"/>
            <a:ext cx="1482900" cy="283178"/>
          </a:xfrm>
          <a:prstGeom prst="bentConnector3">
            <a:avLst>
              <a:gd name="adj1" fmla="val 50000"/>
            </a:avLst>
          </a:prstGeom>
          <a:noFill/>
          <a:ln w="28575" cap="flat" cmpd="sng" algn="ctr">
            <a:solidFill>
              <a:srgbClr val="004422">
                <a:lumMod val="90000"/>
                <a:lumOff val="10000"/>
              </a:srgbClr>
            </a:solidFill>
            <a:prstDash val="solid"/>
          </a:ln>
          <a:effectLst/>
        </p:spPr>
      </p:cxnSp>
      <p:cxnSp>
        <p:nvCxnSpPr>
          <p:cNvPr id="86" name="Connector: Elbow 130">
            <a:extLst>
              <a:ext uri="{FF2B5EF4-FFF2-40B4-BE49-F238E27FC236}">
                <a16:creationId xmlns:a16="http://schemas.microsoft.com/office/drawing/2014/main" id="{5484FAF1-4A55-3C08-2955-5568D2E6A0A5}"/>
              </a:ext>
            </a:extLst>
          </p:cNvPr>
          <p:cNvCxnSpPr>
            <a:cxnSpLocks/>
          </p:cNvCxnSpPr>
          <p:nvPr/>
        </p:nvCxnSpPr>
        <p:spPr bwMode="gray">
          <a:xfrm rot="16200000" flipV="1">
            <a:off x="5653904" y="3938378"/>
            <a:ext cx="883755" cy="855391"/>
          </a:xfrm>
          <a:prstGeom prst="bentConnector3">
            <a:avLst>
              <a:gd name="adj1" fmla="val 50000"/>
            </a:avLst>
          </a:prstGeom>
          <a:noFill/>
          <a:ln w="28575" cap="flat" cmpd="sng" algn="ctr">
            <a:solidFill>
              <a:srgbClr val="00BCFF"/>
            </a:solidFill>
            <a:prstDash val="solid"/>
          </a:ln>
          <a:effectLst/>
        </p:spPr>
      </p:cxnSp>
      <p:sp>
        <p:nvSpPr>
          <p:cNvPr id="87" name="Text Box 14">
            <a:extLst>
              <a:ext uri="{FF2B5EF4-FFF2-40B4-BE49-F238E27FC236}">
                <a16:creationId xmlns:a16="http://schemas.microsoft.com/office/drawing/2014/main" id="{BBE10F4C-8471-49CC-98DE-9205E6F6A1CA}"/>
              </a:ext>
            </a:extLst>
          </p:cNvPr>
          <p:cNvSpPr txBox="1">
            <a:spLocks noChangeArrowheads="1"/>
          </p:cNvSpPr>
          <p:nvPr>
            <p:custDataLst>
              <p:tags r:id="rId15"/>
            </p:custDataLst>
          </p:nvPr>
        </p:nvSpPr>
        <p:spPr bwMode="auto">
          <a:xfrm>
            <a:off x="5323067"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2019</a:t>
            </a:r>
          </a:p>
        </p:txBody>
      </p:sp>
      <p:sp>
        <p:nvSpPr>
          <p:cNvPr id="88" name="Rectangle 133">
            <a:extLst>
              <a:ext uri="{FF2B5EF4-FFF2-40B4-BE49-F238E27FC236}">
                <a16:creationId xmlns:a16="http://schemas.microsoft.com/office/drawing/2014/main" id="{8881BC73-7256-8AE5-7310-CC459EB3A7F0}"/>
              </a:ext>
            </a:extLst>
          </p:cNvPr>
          <p:cNvSpPr/>
          <p:nvPr>
            <p:custDataLst>
              <p:tags r:id="rId16"/>
            </p:custDataLst>
          </p:nvPr>
        </p:nvSpPr>
        <p:spPr>
          <a:xfrm>
            <a:off x="5750278" y="4853113"/>
            <a:ext cx="1512227" cy="464612"/>
          </a:xfrm>
          <a:prstGeom prst="rect">
            <a:avLst/>
          </a:prstGeom>
          <a:solidFill>
            <a:srgbClr val="FFFFFF"/>
          </a:solidFill>
          <a:ln w="28575" cap="flat" cmpd="sng" algn="ctr">
            <a:solidFill>
              <a:srgbClr val="00BCFF"/>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BCFF"/>
                </a:solidFill>
                <a:effectLst/>
                <a:uLnTx/>
                <a:uFillTx/>
              </a:rPr>
              <a:t>ARCHES</a:t>
            </a:r>
            <a:r>
              <a:rPr kumimoji="0" lang="en-US" sz="1200" b="0" i="0" u="none" strike="noStrike" kern="0" cap="none" spc="0" normalizeH="0" baseline="30000" noProof="0">
                <a:ln>
                  <a:noFill/>
                </a:ln>
                <a:solidFill>
                  <a:srgbClr val="00BCFF"/>
                </a:solidFill>
                <a:effectLst/>
                <a:uLnTx/>
                <a:uFillTx/>
              </a:rPr>
              <a:t>9</a:t>
            </a:r>
            <a:br>
              <a:rPr kumimoji="0" lang="en-US" sz="1600" b="0" i="0" u="none" strike="noStrike" kern="0" cap="none" spc="0" normalizeH="0" baseline="30000" noProof="0">
                <a:ln>
                  <a:noFill/>
                </a:ln>
                <a:solidFill>
                  <a:srgbClr val="00BCFF"/>
                </a:solidFill>
                <a:effectLst/>
                <a:uLnTx/>
                <a:uFillTx/>
              </a:rPr>
            </a:br>
            <a:r>
              <a:rPr kumimoji="0" lang="en-US" sz="1050" b="0" i="1" u="none" strike="noStrike" kern="0" cap="none" spc="0" normalizeH="0" baseline="0" noProof="0">
                <a:ln>
                  <a:noFill/>
                </a:ln>
                <a:solidFill>
                  <a:srgbClr val="00BCFF"/>
                </a:solidFill>
                <a:effectLst/>
                <a:uLnTx/>
                <a:uFillTx/>
              </a:rPr>
              <a:t>Enzalutamide + ADT</a:t>
            </a:r>
            <a:endParaRPr kumimoji="0" lang="en-US" sz="1050" b="1" i="0" u="none" strike="noStrike" kern="0" cap="none" spc="0" normalizeH="0" baseline="0" noProof="0">
              <a:ln>
                <a:noFill/>
              </a:ln>
              <a:solidFill>
                <a:srgbClr val="00BCFF"/>
              </a:solidFill>
              <a:effectLst/>
              <a:uLnTx/>
              <a:uFillTx/>
            </a:endParaRPr>
          </a:p>
        </p:txBody>
      </p:sp>
      <p:sp>
        <p:nvSpPr>
          <p:cNvPr id="89" name="Rectangle 135">
            <a:extLst>
              <a:ext uri="{FF2B5EF4-FFF2-40B4-BE49-F238E27FC236}">
                <a16:creationId xmlns:a16="http://schemas.microsoft.com/office/drawing/2014/main" id="{C22B5E0F-57B8-8448-7B6F-CDD0081CA5A7}"/>
              </a:ext>
            </a:extLst>
          </p:cNvPr>
          <p:cNvSpPr/>
          <p:nvPr>
            <p:custDataLst>
              <p:tags r:id="rId17"/>
            </p:custDataLst>
          </p:nvPr>
        </p:nvSpPr>
        <p:spPr>
          <a:xfrm>
            <a:off x="6146689" y="2494150"/>
            <a:ext cx="1394980" cy="600588"/>
          </a:xfrm>
          <a:prstGeom prst="rect">
            <a:avLst/>
          </a:prstGeom>
          <a:solidFill>
            <a:srgbClr val="FFFFFF"/>
          </a:solidFill>
          <a:ln w="28575" cap="flat" cmpd="sng" algn="ctr">
            <a:solidFill>
              <a:srgbClr val="00BCFF"/>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BCFF"/>
                </a:solidFill>
                <a:effectLst/>
                <a:uLnTx/>
                <a:uFillTx/>
              </a:rPr>
              <a:t>ENZAMET</a:t>
            </a:r>
            <a:r>
              <a:rPr kumimoji="0" lang="en-US" sz="1200" b="0" i="0" u="none" strike="noStrike" kern="0" cap="none" spc="0" normalizeH="0" baseline="30000" noProof="0">
                <a:ln>
                  <a:noFill/>
                </a:ln>
                <a:solidFill>
                  <a:srgbClr val="00BCFF"/>
                </a:solidFill>
                <a:effectLst/>
                <a:uLnTx/>
                <a:uFillTx/>
              </a:rPr>
              <a:t>13</a:t>
            </a:r>
            <a:br>
              <a:rPr kumimoji="0" lang="en-US" sz="1200" b="0" i="0" u="none" strike="noStrike" kern="0" cap="none" spc="0" normalizeH="0" baseline="30000" noProof="0">
                <a:ln>
                  <a:noFill/>
                </a:ln>
                <a:solidFill>
                  <a:srgbClr val="00BCFF"/>
                </a:solidFill>
                <a:effectLst/>
                <a:uLnTx/>
                <a:uFillTx/>
              </a:rPr>
            </a:br>
            <a:r>
              <a:rPr kumimoji="0" lang="en-US" sz="1000" b="0" i="1" u="none" strike="noStrike" kern="0" cap="none" spc="0" normalizeH="0" baseline="0" noProof="0">
                <a:ln>
                  <a:noFill/>
                </a:ln>
                <a:solidFill>
                  <a:srgbClr val="00BCFF"/>
                </a:solidFill>
                <a:effectLst/>
                <a:uLnTx/>
                <a:uFillTx/>
              </a:rPr>
              <a:t>Enzalutamide + ADT ± docetaxel</a:t>
            </a:r>
            <a:endParaRPr kumimoji="0" lang="en-US" sz="1000" b="1" i="0" u="none" strike="noStrike" kern="0" cap="none" spc="0" normalizeH="0" baseline="0" noProof="0">
              <a:ln>
                <a:noFill/>
              </a:ln>
              <a:solidFill>
                <a:srgbClr val="00BCFF"/>
              </a:solidFill>
              <a:effectLst/>
              <a:uLnTx/>
              <a:uFillTx/>
            </a:endParaRPr>
          </a:p>
        </p:txBody>
      </p:sp>
      <p:sp>
        <p:nvSpPr>
          <p:cNvPr id="90" name="Text Box 14">
            <a:extLst>
              <a:ext uri="{FF2B5EF4-FFF2-40B4-BE49-F238E27FC236}">
                <a16:creationId xmlns:a16="http://schemas.microsoft.com/office/drawing/2014/main" id="{DEDA4566-F197-688D-410A-73AA528115D8}"/>
              </a:ext>
            </a:extLst>
          </p:cNvPr>
          <p:cNvSpPr txBox="1">
            <a:spLocks noChangeArrowheads="1"/>
          </p:cNvSpPr>
          <p:nvPr/>
        </p:nvSpPr>
        <p:spPr bwMode="auto">
          <a:xfrm>
            <a:off x="2528" y="3437478"/>
            <a:ext cx="984082" cy="492443"/>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algn="ctr" fontAlgn="auto">
              <a:spcBef>
                <a:spcPts val="0"/>
              </a:spcBef>
              <a:spcAft>
                <a:spcPts val="0"/>
              </a:spcAft>
              <a:defRPr/>
            </a:pPr>
            <a:r>
              <a:rPr lang="en-US">
                <a:solidFill>
                  <a:srgbClr val="787878"/>
                </a:solidFill>
                <a:latin typeface="Arial"/>
                <a:cs typeface="Arial"/>
              </a:rPr>
              <a:t>Data</a:t>
            </a:r>
            <a:br>
              <a:rPr lang="en-US">
                <a:solidFill>
                  <a:srgbClr val="787878"/>
                </a:solidFill>
                <a:latin typeface="Arial"/>
                <a:cs typeface="Arial"/>
              </a:rPr>
            </a:br>
            <a:r>
              <a:rPr lang="en-US">
                <a:solidFill>
                  <a:srgbClr val="787878"/>
                </a:solidFill>
                <a:latin typeface="Arial"/>
                <a:cs typeface="Arial"/>
              </a:rPr>
              <a:t>Published</a:t>
            </a:r>
          </a:p>
        </p:txBody>
      </p:sp>
      <p:sp>
        <p:nvSpPr>
          <p:cNvPr id="91" name="Rectangle 138">
            <a:extLst>
              <a:ext uri="{FF2B5EF4-FFF2-40B4-BE49-F238E27FC236}">
                <a16:creationId xmlns:a16="http://schemas.microsoft.com/office/drawing/2014/main" id="{00F7634A-BE54-D37D-BB4B-2F3D350F500D}"/>
              </a:ext>
            </a:extLst>
          </p:cNvPr>
          <p:cNvSpPr/>
          <p:nvPr/>
        </p:nvSpPr>
        <p:spPr>
          <a:xfrm>
            <a:off x="10273839" y="4532207"/>
            <a:ext cx="1512228" cy="558810"/>
          </a:xfrm>
          <a:prstGeom prst="rect">
            <a:avLst/>
          </a:prstGeom>
          <a:solidFill>
            <a:srgbClr val="89D329">
              <a:lumMod val="20000"/>
              <a:lumOff val="80000"/>
            </a:srgbClr>
          </a:solidFill>
          <a:ln w="28575" cap="flat" cmpd="sng" algn="ctr">
            <a:solidFill>
              <a:srgbClr val="004422">
                <a:lumMod val="90000"/>
                <a:lumOff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4422">
                    <a:lumMod val="90000"/>
                    <a:lumOff val="10000"/>
                  </a:srgbClr>
                </a:solidFill>
                <a:effectLst/>
                <a:uLnTx/>
                <a:uFillTx/>
              </a:rPr>
              <a:t>ARANOTE</a:t>
            </a:r>
            <a:r>
              <a:rPr kumimoji="0" lang="en-US" sz="1200" b="1" i="0" u="none" strike="noStrike" kern="0" cap="none" spc="0" normalizeH="0" baseline="30000" noProof="0" dirty="0">
                <a:ln>
                  <a:noFill/>
                </a:ln>
                <a:solidFill>
                  <a:srgbClr val="004422">
                    <a:lumMod val="90000"/>
                    <a:lumOff val="10000"/>
                  </a:srgbClr>
                </a:solidFill>
                <a:effectLst/>
                <a:uLnTx/>
                <a:uFillTx/>
              </a:rPr>
              <a:t>17</a:t>
            </a:r>
            <a:br>
              <a:rPr kumimoji="0" lang="en-US" sz="1200" b="0" i="0" u="none" strike="noStrike" kern="0" cap="none" spc="0" normalizeH="0" baseline="30000" noProof="0" dirty="0">
                <a:ln>
                  <a:noFill/>
                </a:ln>
                <a:solidFill>
                  <a:srgbClr val="004422">
                    <a:lumMod val="90000"/>
                    <a:lumOff val="10000"/>
                  </a:srgbClr>
                </a:solidFill>
                <a:effectLst/>
                <a:uLnTx/>
                <a:uFillTx/>
              </a:rPr>
            </a:br>
            <a:r>
              <a:rPr kumimoji="0" lang="en-US" sz="1050" b="0" i="1" u="none" strike="noStrike" kern="0" cap="none" spc="0" normalizeH="0" baseline="0" noProof="0" dirty="0" err="1">
                <a:ln>
                  <a:noFill/>
                </a:ln>
                <a:solidFill>
                  <a:srgbClr val="004422">
                    <a:lumMod val="90000"/>
                    <a:lumOff val="10000"/>
                  </a:srgbClr>
                </a:solidFill>
                <a:effectLst/>
                <a:uLnTx/>
                <a:uFillTx/>
              </a:rPr>
              <a:t>Darolutamide</a:t>
            </a:r>
            <a:r>
              <a:rPr kumimoji="0" lang="en-US" sz="1050" b="0" i="1" u="none" strike="noStrike" kern="0" cap="none" spc="0" normalizeH="0" baseline="0" noProof="0" dirty="0">
                <a:ln>
                  <a:noFill/>
                </a:ln>
                <a:solidFill>
                  <a:srgbClr val="004422">
                    <a:lumMod val="90000"/>
                    <a:lumOff val="10000"/>
                  </a:srgbClr>
                </a:solidFill>
                <a:effectLst/>
                <a:uLnTx/>
                <a:uFillTx/>
              </a:rPr>
              <a:t> + ADT</a:t>
            </a:r>
          </a:p>
        </p:txBody>
      </p:sp>
      <p:sp>
        <p:nvSpPr>
          <p:cNvPr id="92" name="Oval 139">
            <a:extLst>
              <a:ext uri="{FF2B5EF4-FFF2-40B4-BE49-F238E27FC236}">
                <a16:creationId xmlns:a16="http://schemas.microsoft.com/office/drawing/2014/main" id="{378F1F6B-03A5-4F7D-A3CB-4209D9131593}"/>
              </a:ext>
            </a:extLst>
          </p:cNvPr>
          <p:cNvSpPr/>
          <p:nvPr/>
        </p:nvSpPr>
        <p:spPr>
          <a:xfrm flipV="1">
            <a:off x="10942121"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93" name="Text Box 14">
            <a:extLst>
              <a:ext uri="{FF2B5EF4-FFF2-40B4-BE49-F238E27FC236}">
                <a16:creationId xmlns:a16="http://schemas.microsoft.com/office/drawing/2014/main" id="{C2F09B36-F63E-FE85-6DC5-41B8C49FAB5E}"/>
              </a:ext>
            </a:extLst>
          </p:cNvPr>
          <p:cNvSpPr txBox="1">
            <a:spLocks noChangeArrowheads="1"/>
          </p:cNvSpPr>
          <p:nvPr/>
        </p:nvSpPr>
        <p:spPr bwMode="auto">
          <a:xfrm>
            <a:off x="10794972"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2024</a:t>
            </a:r>
          </a:p>
        </p:txBody>
      </p:sp>
      <p:sp>
        <p:nvSpPr>
          <p:cNvPr id="94" name="Rectangle 155">
            <a:extLst>
              <a:ext uri="{FF2B5EF4-FFF2-40B4-BE49-F238E27FC236}">
                <a16:creationId xmlns:a16="http://schemas.microsoft.com/office/drawing/2014/main" id="{5670E961-5BD5-360B-D853-74BCA6BB3888}"/>
              </a:ext>
            </a:extLst>
          </p:cNvPr>
          <p:cNvSpPr/>
          <p:nvPr/>
        </p:nvSpPr>
        <p:spPr>
          <a:xfrm>
            <a:off x="10516037" y="2359368"/>
            <a:ext cx="1482219" cy="558810"/>
          </a:xfrm>
          <a:prstGeom prst="rect">
            <a:avLst/>
          </a:prstGeom>
          <a:solidFill>
            <a:srgbClr val="FFFFFF"/>
          </a:solidFill>
          <a:ln w="28575" cap="flat" cmpd="sng" algn="ctr">
            <a:solidFill>
              <a:srgbClr val="89D329"/>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9D329">
                    <a:lumMod val="75000"/>
                  </a:srgbClr>
                </a:solidFill>
                <a:effectLst/>
                <a:uLnTx/>
                <a:uFillTx/>
              </a:rPr>
              <a:t>ARASEC</a:t>
            </a:r>
            <a:r>
              <a:rPr kumimoji="0" lang="en-US" sz="1200" b="1" i="0" u="none" strike="noStrike" kern="0" cap="none" spc="0" normalizeH="0" baseline="30000" noProof="0">
                <a:ln>
                  <a:noFill/>
                </a:ln>
                <a:solidFill>
                  <a:srgbClr val="89D329">
                    <a:lumMod val="75000"/>
                  </a:srgbClr>
                </a:solidFill>
                <a:effectLst/>
                <a:uLnTx/>
                <a:uFillTx/>
              </a:rPr>
              <a:t>18</a:t>
            </a:r>
            <a:br>
              <a:rPr kumimoji="0" lang="en-US" sz="1200" b="0" i="0" u="none" strike="noStrike" kern="0" cap="none" spc="0" normalizeH="0" baseline="30000" noProof="0">
                <a:ln>
                  <a:noFill/>
                </a:ln>
                <a:solidFill>
                  <a:srgbClr val="89D329">
                    <a:lumMod val="75000"/>
                  </a:srgbClr>
                </a:solidFill>
                <a:effectLst/>
                <a:uLnTx/>
                <a:uFillTx/>
              </a:rPr>
            </a:br>
            <a:r>
              <a:rPr kumimoji="0" lang="en-US" sz="1050" b="0" i="1" u="none" strike="noStrike" kern="0" cap="none" spc="0" normalizeH="0" baseline="0" noProof="0">
                <a:ln>
                  <a:noFill/>
                </a:ln>
                <a:solidFill>
                  <a:srgbClr val="89D329">
                    <a:lumMod val="75000"/>
                  </a:srgbClr>
                </a:solidFill>
                <a:effectLst/>
                <a:uLnTx/>
                <a:uFillTx/>
              </a:rPr>
              <a:t>Darolutamide + ADT</a:t>
            </a:r>
          </a:p>
        </p:txBody>
      </p:sp>
      <p:sp>
        <p:nvSpPr>
          <p:cNvPr id="95" name="Oval 59">
            <a:extLst>
              <a:ext uri="{FF2B5EF4-FFF2-40B4-BE49-F238E27FC236}">
                <a16:creationId xmlns:a16="http://schemas.microsoft.com/office/drawing/2014/main" id="{8A9E1162-AABE-600E-C3DB-5770B02DBE88}"/>
              </a:ext>
            </a:extLst>
          </p:cNvPr>
          <p:cNvSpPr/>
          <p:nvPr/>
        </p:nvSpPr>
        <p:spPr>
          <a:xfrm flipV="1">
            <a:off x="9962151"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96" name="Rectangle 60">
            <a:extLst>
              <a:ext uri="{FF2B5EF4-FFF2-40B4-BE49-F238E27FC236}">
                <a16:creationId xmlns:a16="http://schemas.microsoft.com/office/drawing/2014/main" id="{A57FECB9-C4F4-2D50-A887-08F992CE644A}"/>
              </a:ext>
            </a:extLst>
          </p:cNvPr>
          <p:cNvSpPr/>
          <p:nvPr/>
        </p:nvSpPr>
        <p:spPr>
          <a:xfrm>
            <a:off x="8340803" y="2451952"/>
            <a:ext cx="1505331" cy="573269"/>
          </a:xfrm>
          <a:prstGeom prst="rect">
            <a:avLst/>
          </a:prstGeom>
          <a:solidFill>
            <a:srgbClr val="FFFFFF"/>
          </a:solidFill>
          <a:ln w="28575"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PEACE-1</a:t>
            </a:r>
            <a:r>
              <a:rPr kumimoji="0" lang="en-US" sz="1200" b="0" i="0" u="none" strike="noStrike" kern="0" cap="none" spc="0" normalizeH="0" baseline="30000" noProof="0">
                <a:ln>
                  <a:noFill/>
                </a:ln>
                <a:solidFill>
                  <a:srgbClr val="FFFFFF">
                    <a:lumMod val="50000"/>
                  </a:srgbClr>
                </a:solidFill>
                <a:effectLst/>
                <a:uLnTx/>
                <a:uFillTx/>
              </a:rPr>
              <a:t>15</a:t>
            </a:r>
            <a:br>
              <a:rPr kumimoji="0" lang="en-US" sz="1400" b="0" i="1" u="none" strike="noStrike" kern="0" cap="none" spc="0" normalizeH="0" baseline="0" noProof="0">
                <a:ln>
                  <a:noFill/>
                </a:ln>
                <a:solidFill>
                  <a:srgbClr val="FFFFFF">
                    <a:lumMod val="50000"/>
                  </a:srgbClr>
                </a:solidFill>
                <a:effectLst/>
                <a:uLnTx/>
                <a:uFillTx/>
              </a:rPr>
            </a:br>
            <a:r>
              <a:rPr kumimoji="0" lang="en-US" sz="1000" b="0" i="1" u="none" strike="noStrike" kern="0" cap="none" spc="0" normalizeH="0" baseline="0" noProof="0">
                <a:ln>
                  <a:noFill/>
                </a:ln>
                <a:solidFill>
                  <a:srgbClr val="FFFFFF">
                    <a:lumMod val="50000"/>
                  </a:srgbClr>
                </a:solidFill>
                <a:effectLst/>
                <a:uLnTx/>
                <a:uFillTx/>
              </a:rPr>
              <a:t>Abiraterone + ADT ± docetaxel ± RXT</a:t>
            </a:r>
          </a:p>
        </p:txBody>
      </p:sp>
      <p:sp>
        <p:nvSpPr>
          <p:cNvPr id="97" name="Oval 127">
            <a:extLst>
              <a:ext uri="{FF2B5EF4-FFF2-40B4-BE49-F238E27FC236}">
                <a16:creationId xmlns:a16="http://schemas.microsoft.com/office/drawing/2014/main" id="{7D32FDDF-8661-2844-F377-063E8F612175}"/>
              </a:ext>
            </a:extLst>
          </p:cNvPr>
          <p:cNvSpPr/>
          <p:nvPr/>
        </p:nvSpPr>
        <p:spPr>
          <a:xfrm flipV="1">
            <a:off x="9028391"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98" name="Text Box 14">
            <a:extLst>
              <a:ext uri="{FF2B5EF4-FFF2-40B4-BE49-F238E27FC236}">
                <a16:creationId xmlns:a16="http://schemas.microsoft.com/office/drawing/2014/main" id="{8E8A14CA-DC5B-1EDD-CD5D-C307A7383091}"/>
              </a:ext>
            </a:extLst>
          </p:cNvPr>
          <p:cNvSpPr txBox="1">
            <a:spLocks noChangeArrowheads="1"/>
          </p:cNvSpPr>
          <p:nvPr/>
        </p:nvSpPr>
        <p:spPr bwMode="auto">
          <a:xfrm>
            <a:off x="8846992"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2022</a:t>
            </a:r>
          </a:p>
        </p:txBody>
      </p:sp>
      <p:sp>
        <p:nvSpPr>
          <p:cNvPr id="99" name="Rectangle 9">
            <a:extLst>
              <a:ext uri="{FF2B5EF4-FFF2-40B4-BE49-F238E27FC236}">
                <a16:creationId xmlns:a16="http://schemas.microsoft.com/office/drawing/2014/main" id="{13D2FA71-D043-D6FD-7076-71CA74C28422}"/>
              </a:ext>
            </a:extLst>
          </p:cNvPr>
          <p:cNvSpPr/>
          <p:nvPr/>
        </p:nvSpPr>
        <p:spPr>
          <a:xfrm>
            <a:off x="3819740" y="1162043"/>
            <a:ext cx="1254333" cy="547819"/>
          </a:xfrm>
          <a:prstGeom prst="rect">
            <a:avLst/>
          </a:prstGeom>
          <a:solidFill>
            <a:srgbClr val="FFFFFF"/>
          </a:solidFill>
          <a:ln w="28575"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CHAARTED</a:t>
            </a:r>
            <a:r>
              <a:rPr kumimoji="0" lang="en-US" sz="1200" b="0" i="0" u="none" strike="noStrike" kern="0" cap="none" spc="0" normalizeH="0" baseline="30000" noProof="0">
                <a:ln>
                  <a:noFill/>
                </a:ln>
                <a:solidFill>
                  <a:srgbClr val="FFFFFF">
                    <a:lumMod val="50000"/>
                  </a:srgbClr>
                </a:solidFill>
                <a:effectLst/>
                <a:uLnTx/>
                <a:uFillTx/>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a:ln>
                  <a:noFill/>
                </a:ln>
                <a:solidFill>
                  <a:srgbClr val="FFFFFF">
                    <a:lumMod val="50000"/>
                  </a:srgbClr>
                </a:solidFill>
                <a:effectLst/>
                <a:uLnTx/>
                <a:uFillTx/>
              </a:rPr>
              <a:t>Docetaxel + ADT</a:t>
            </a:r>
          </a:p>
        </p:txBody>
      </p:sp>
      <p:sp>
        <p:nvSpPr>
          <p:cNvPr id="100" name="Rectangle 16">
            <a:extLst>
              <a:ext uri="{FF2B5EF4-FFF2-40B4-BE49-F238E27FC236}">
                <a16:creationId xmlns:a16="http://schemas.microsoft.com/office/drawing/2014/main" id="{544C6F5F-CC11-42F0-F71B-7F08644D3A9E}"/>
              </a:ext>
            </a:extLst>
          </p:cNvPr>
          <p:cNvSpPr/>
          <p:nvPr/>
        </p:nvSpPr>
        <p:spPr>
          <a:xfrm>
            <a:off x="3755254" y="4423333"/>
            <a:ext cx="1717254" cy="477469"/>
          </a:xfrm>
          <a:prstGeom prst="rect">
            <a:avLst/>
          </a:prstGeom>
          <a:solidFill>
            <a:srgbClr val="FFFFFF"/>
          </a:solidFill>
          <a:ln w="28575"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STAMPEDE ARM C</a:t>
            </a:r>
            <a:r>
              <a:rPr kumimoji="0" lang="en-US" sz="1200" b="0" i="0" u="none" strike="noStrike" kern="0" cap="none" spc="0" normalizeH="0" baseline="30000" noProof="0">
                <a:ln>
                  <a:noFill/>
                </a:ln>
                <a:solidFill>
                  <a:srgbClr val="FFFFFF">
                    <a:lumMod val="50000"/>
                  </a:srgbClr>
                </a:solidFill>
                <a:effectLst/>
                <a:uLnTx/>
                <a:uFillTx/>
              </a:rPr>
              <a:t>4</a:t>
            </a:r>
            <a:br>
              <a:rPr kumimoji="0" lang="en-US" sz="1200" b="0" i="0" u="none" strike="noStrike" kern="0" cap="none" spc="0" normalizeH="0" baseline="30000" noProof="0">
                <a:ln>
                  <a:noFill/>
                </a:ln>
                <a:solidFill>
                  <a:srgbClr val="FFFFFF">
                    <a:lumMod val="50000"/>
                  </a:srgbClr>
                </a:solidFill>
                <a:effectLst/>
                <a:uLnTx/>
                <a:uFillTx/>
              </a:rPr>
            </a:br>
            <a:r>
              <a:rPr kumimoji="0" lang="en-US" sz="1050" b="0" i="1" u="none" strike="noStrike" kern="0" cap="none" spc="0" normalizeH="0" baseline="0" noProof="0">
                <a:ln>
                  <a:noFill/>
                </a:ln>
                <a:solidFill>
                  <a:srgbClr val="FFFFFF">
                    <a:lumMod val="50000"/>
                  </a:srgbClr>
                </a:solidFill>
                <a:effectLst/>
                <a:uLnTx/>
                <a:uFillTx/>
              </a:rPr>
              <a:t>Docetaxel + ADT</a:t>
            </a:r>
          </a:p>
        </p:txBody>
      </p:sp>
      <p:sp>
        <p:nvSpPr>
          <p:cNvPr id="101" name="Oval 19">
            <a:extLst>
              <a:ext uri="{FF2B5EF4-FFF2-40B4-BE49-F238E27FC236}">
                <a16:creationId xmlns:a16="http://schemas.microsoft.com/office/drawing/2014/main" id="{3FFC27F1-32EA-7ED4-60DF-E84FE78DD5E3}"/>
              </a:ext>
            </a:extLst>
          </p:cNvPr>
          <p:cNvSpPr/>
          <p:nvPr/>
        </p:nvSpPr>
        <p:spPr>
          <a:xfrm flipV="1">
            <a:off x="6644321"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102" name="Oval 20">
            <a:extLst>
              <a:ext uri="{FF2B5EF4-FFF2-40B4-BE49-F238E27FC236}">
                <a16:creationId xmlns:a16="http://schemas.microsoft.com/office/drawing/2014/main" id="{BD540A63-BF2B-65C5-92AE-4A7BEE9151AF}"/>
              </a:ext>
            </a:extLst>
          </p:cNvPr>
          <p:cNvSpPr/>
          <p:nvPr/>
        </p:nvSpPr>
        <p:spPr>
          <a:xfrm flipV="1">
            <a:off x="7818901"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103" name="Oval 21">
            <a:extLst>
              <a:ext uri="{FF2B5EF4-FFF2-40B4-BE49-F238E27FC236}">
                <a16:creationId xmlns:a16="http://schemas.microsoft.com/office/drawing/2014/main" id="{16727C80-CDF9-F397-9346-6017CB41F72E}"/>
              </a:ext>
            </a:extLst>
          </p:cNvPr>
          <p:cNvSpPr/>
          <p:nvPr/>
        </p:nvSpPr>
        <p:spPr>
          <a:xfrm flipV="1">
            <a:off x="3284466"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104" name="Text Box 14">
            <a:extLst>
              <a:ext uri="{FF2B5EF4-FFF2-40B4-BE49-F238E27FC236}">
                <a16:creationId xmlns:a16="http://schemas.microsoft.com/office/drawing/2014/main" id="{64AB9624-112C-5BED-F59A-85CBA9AD77DB}"/>
              </a:ext>
            </a:extLst>
          </p:cNvPr>
          <p:cNvSpPr txBox="1">
            <a:spLocks noChangeArrowheads="1"/>
          </p:cNvSpPr>
          <p:nvPr/>
        </p:nvSpPr>
        <p:spPr bwMode="auto">
          <a:xfrm>
            <a:off x="2097040"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2016</a:t>
            </a:r>
          </a:p>
        </p:txBody>
      </p:sp>
      <p:sp>
        <p:nvSpPr>
          <p:cNvPr id="105" name="Text Box 14">
            <a:extLst>
              <a:ext uri="{FF2B5EF4-FFF2-40B4-BE49-F238E27FC236}">
                <a16:creationId xmlns:a16="http://schemas.microsoft.com/office/drawing/2014/main" id="{FA332861-A586-DA3D-EF49-85C5F29A7F49}"/>
              </a:ext>
            </a:extLst>
          </p:cNvPr>
          <p:cNvSpPr txBox="1">
            <a:spLocks noChangeArrowheads="1"/>
          </p:cNvSpPr>
          <p:nvPr/>
        </p:nvSpPr>
        <p:spPr bwMode="auto">
          <a:xfrm>
            <a:off x="6542387"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2020</a:t>
            </a:r>
          </a:p>
        </p:txBody>
      </p:sp>
      <p:sp>
        <p:nvSpPr>
          <p:cNvPr id="106" name="Text Box 14">
            <a:extLst>
              <a:ext uri="{FF2B5EF4-FFF2-40B4-BE49-F238E27FC236}">
                <a16:creationId xmlns:a16="http://schemas.microsoft.com/office/drawing/2014/main" id="{099CAB3D-1000-35F9-752D-77961705F5F3}"/>
              </a:ext>
            </a:extLst>
          </p:cNvPr>
          <p:cNvSpPr txBox="1">
            <a:spLocks noChangeArrowheads="1"/>
          </p:cNvSpPr>
          <p:nvPr/>
        </p:nvSpPr>
        <p:spPr bwMode="auto">
          <a:xfrm>
            <a:off x="7652402"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2021</a:t>
            </a:r>
          </a:p>
        </p:txBody>
      </p:sp>
      <p:sp>
        <p:nvSpPr>
          <p:cNvPr id="107" name="Text Box 14">
            <a:extLst>
              <a:ext uri="{FF2B5EF4-FFF2-40B4-BE49-F238E27FC236}">
                <a16:creationId xmlns:a16="http://schemas.microsoft.com/office/drawing/2014/main" id="{7B817586-C117-1B2A-AC9F-0C0DDEC94227}"/>
              </a:ext>
            </a:extLst>
          </p:cNvPr>
          <p:cNvSpPr txBox="1">
            <a:spLocks noChangeArrowheads="1"/>
          </p:cNvSpPr>
          <p:nvPr/>
        </p:nvSpPr>
        <p:spPr bwMode="auto">
          <a:xfrm>
            <a:off x="9828111" y="3261724"/>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a:solidFill>
                  <a:srgbClr val="787878"/>
                </a:solidFill>
                <a:latin typeface="Arial"/>
                <a:cs typeface="Arial"/>
              </a:rPr>
              <a:t>2023</a:t>
            </a:r>
          </a:p>
        </p:txBody>
      </p:sp>
      <p:cxnSp>
        <p:nvCxnSpPr>
          <p:cNvPr id="108" name="Connector: Elbow 4">
            <a:extLst>
              <a:ext uri="{FF2B5EF4-FFF2-40B4-BE49-F238E27FC236}">
                <a16:creationId xmlns:a16="http://schemas.microsoft.com/office/drawing/2014/main" id="{C2BBBAEE-A524-FE0D-4530-F8A7D05A7756}"/>
              </a:ext>
            </a:extLst>
          </p:cNvPr>
          <p:cNvCxnSpPr>
            <a:cxnSpLocks/>
          </p:cNvCxnSpPr>
          <p:nvPr/>
        </p:nvCxnSpPr>
        <p:spPr bwMode="gray">
          <a:xfrm rot="16200000" flipH="1">
            <a:off x="3651350" y="2465004"/>
            <a:ext cx="1539368" cy="93138"/>
          </a:xfrm>
          <a:prstGeom prst="bentConnector3">
            <a:avLst>
              <a:gd name="adj1" fmla="val 50000"/>
            </a:avLst>
          </a:prstGeom>
          <a:noFill/>
          <a:ln w="28575" cap="flat" cmpd="sng" algn="ctr">
            <a:solidFill>
              <a:srgbClr val="FFFFFF">
                <a:lumMod val="85000"/>
              </a:srgbClr>
            </a:solidFill>
            <a:prstDash val="solid"/>
          </a:ln>
          <a:effectLst/>
        </p:spPr>
      </p:cxnSp>
      <p:cxnSp>
        <p:nvCxnSpPr>
          <p:cNvPr id="109" name="Connector: Elbow 7">
            <a:extLst>
              <a:ext uri="{FF2B5EF4-FFF2-40B4-BE49-F238E27FC236}">
                <a16:creationId xmlns:a16="http://schemas.microsoft.com/office/drawing/2014/main" id="{569558B9-912C-3719-2769-F20218B7415D}"/>
              </a:ext>
            </a:extLst>
          </p:cNvPr>
          <p:cNvCxnSpPr>
            <a:cxnSpLocks/>
          </p:cNvCxnSpPr>
          <p:nvPr/>
        </p:nvCxnSpPr>
        <p:spPr bwMode="gray">
          <a:xfrm rot="5400000">
            <a:off x="5000950" y="3947594"/>
            <a:ext cx="494956" cy="448159"/>
          </a:xfrm>
          <a:prstGeom prst="bentConnector3">
            <a:avLst>
              <a:gd name="adj1" fmla="val 50000"/>
            </a:avLst>
          </a:prstGeom>
          <a:noFill/>
          <a:ln w="28575" cap="flat" cmpd="sng" algn="ctr">
            <a:solidFill>
              <a:srgbClr val="FFFFFF">
                <a:lumMod val="85000"/>
              </a:srgbClr>
            </a:solidFill>
            <a:prstDash val="solid"/>
          </a:ln>
          <a:effectLst/>
        </p:spPr>
      </p:cxnSp>
      <p:cxnSp>
        <p:nvCxnSpPr>
          <p:cNvPr id="110" name="Straight Connector 24">
            <a:extLst>
              <a:ext uri="{FF2B5EF4-FFF2-40B4-BE49-F238E27FC236}">
                <a16:creationId xmlns:a16="http://schemas.microsoft.com/office/drawing/2014/main" id="{C7353BE9-2F4A-B839-3E81-45CE8E81988D}"/>
              </a:ext>
            </a:extLst>
          </p:cNvPr>
          <p:cNvCxnSpPr>
            <a:cxnSpLocks/>
          </p:cNvCxnSpPr>
          <p:nvPr/>
        </p:nvCxnSpPr>
        <p:spPr bwMode="gray">
          <a:xfrm>
            <a:off x="3365804" y="2738946"/>
            <a:ext cx="0" cy="429989"/>
          </a:xfrm>
          <a:prstGeom prst="line">
            <a:avLst/>
          </a:prstGeom>
          <a:noFill/>
          <a:ln w="28575" cap="flat" cmpd="sng" algn="ctr">
            <a:solidFill>
              <a:srgbClr val="624963"/>
            </a:solidFill>
            <a:prstDash val="solid"/>
          </a:ln>
          <a:effectLst/>
        </p:spPr>
      </p:cxnSp>
      <p:sp>
        <p:nvSpPr>
          <p:cNvPr id="111" name="Rectangle 26">
            <a:extLst>
              <a:ext uri="{FF2B5EF4-FFF2-40B4-BE49-F238E27FC236}">
                <a16:creationId xmlns:a16="http://schemas.microsoft.com/office/drawing/2014/main" id="{FDB55088-933A-1427-7F50-0919A0A25DD3}"/>
              </a:ext>
            </a:extLst>
          </p:cNvPr>
          <p:cNvSpPr/>
          <p:nvPr/>
        </p:nvSpPr>
        <p:spPr>
          <a:xfrm>
            <a:off x="4592723" y="1965167"/>
            <a:ext cx="1456426" cy="456682"/>
          </a:xfrm>
          <a:prstGeom prst="rect">
            <a:avLst/>
          </a:prstGeom>
          <a:solidFill>
            <a:srgbClr val="FFFFFF"/>
          </a:solidFill>
          <a:ln w="28575" cap="flat" cmpd="sng" algn="ctr">
            <a:solidFill>
              <a:srgbClr val="6249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624963"/>
                </a:solidFill>
                <a:effectLst/>
                <a:uLnTx/>
                <a:uFillTx/>
              </a:rPr>
              <a:t>LATITUDE</a:t>
            </a:r>
            <a:r>
              <a:rPr kumimoji="0" lang="en-US" sz="1200" b="0" i="0" u="none" strike="noStrike" kern="0" cap="none" spc="0" normalizeH="0" baseline="30000" noProof="0">
                <a:ln>
                  <a:noFill/>
                </a:ln>
                <a:solidFill>
                  <a:srgbClr val="624963"/>
                </a:solidFill>
                <a:effectLst/>
                <a:uLnTx/>
                <a:uFillTx/>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a:ln>
                  <a:noFill/>
                </a:ln>
                <a:solidFill>
                  <a:srgbClr val="624963"/>
                </a:solidFill>
                <a:effectLst/>
                <a:uLnTx/>
                <a:uFillTx/>
              </a:rPr>
              <a:t>Abiraterone + ADT</a:t>
            </a:r>
          </a:p>
        </p:txBody>
      </p:sp>
      <p:cxnSp>
        <p:nvCxnSpPr>
          <p:cNvPr id="112" name="Straight Connector 28">
            <a:extLst>
              <a:ext uri="{FF2B5EF4-FFF2-40B4-BE49-F238E27FC236}">
                <a16:creationId xmlns:a16="http://schemas.microsoft.com/office/drawing/2014/main" id="{0C7CF2BB-702C-9D53-1DCB-7B25320D594C}"/>
              </a:ext>
            </a:extLst>
          </p:cNvPr>
          <p:cNvCxnSpPr>
            <a:cxnSpLocks/>
          </p:cNvCxnSpPr>
          <p:nvPr/>
        </p:nvCxnSpPr>
        <p:spPr bwMode="gray">
          <a:xfrm>
            <a:off x="5525837" y="2436723"/>
            <a:ext cx="16107" cy="822960"/>
          </a:xfrm>
          <a:prstGeom prst="line">
            <a:avLst/>
          </a:prstGeom>
          <a:noFill/>
          <a:ln w="28575" cap="flat" cmpd="sng" algn="ctr">
            <a:solidFill>
              <a:srgbClr val="624963"/>
            </a:solidFill>
            <a:prstDash val="solid"/>
          </a:ln>
          <a:effectLst/>
        </p:spPr>
      </p:cxnSp>
      <p:cxnSp>
        <p:nvCxnSpPr>
          <p:cNvPr id="113" name="Straight Connector 45">
            <a:extLst>
              <a:ext uri="{FF2B5EF4-FFF2-40B4-BE49-F238E27FC236}">
                <a16:creationId xmlns:a16="http://schemas.microsoft.com/office/drawing/2014/main" id="{6258D877-10B3-9103-E734-2159B586B956}"/>
              </a:ext>
            </a:extLst>
          </p:cNvPr>
          <p:cNvCxnSpPr>
            <a:cxnSpLocks/>
          </p:cNvCxnSpPr>
          <p:nvPr/>
        </p:nvCxnSpPr>
        <p:spPr bwMode="gray">
          <a:xfrm>
            <a:off x="3365804" y="3879033"/>
            <a:ext cx="0" cy="1199518"/>
          </a:xfrm>
          <a:prstGeom prst="line">
            <a:avLst/>
          </a:prstGeom>
          <a:noFill/>
          <a:ln w="28575" cap="flat" cmpd="sng" algn="ctr">
            <a:solidFill>
              <a:srgbClr val="FFFFFF">
                <a:lumMod val="85000"/>
              </a:srgbClr>
            </a:solidFill>
            <a:prstDash val="solid"/>
          </a:ln>
          <a:effectLst/>
        </p:spPr>
      </p:cxnSp>
      <p:sp>
        <p:nvSpPr>
          <p:cNvPr id="114" name="Rectangle 49">
            <a:extLst>
              <a:ext uri="{FF2B5EF4-FFF2-40B4-BE49-F238E27FC236}">
                <a16:creationId xmlns:a16="http://schemas.microsoft.com/office/drawing/2014/main" id="{56466434-6837-CAD0-97CE-102BF06E13EA}"/>
              </a:ext>
            </a:extLst>
          </p:cNvPr>
          <p:cNvSpPr/>
          <p:nvPr/>
        </p:nvSpPr>
        <p:spPr>
          <a:xfrm>
            <a:off x="7444916" y="4758726"/>
            <a:ext cx="1737360" cy="548640"/>
          </a:xfrm>
          <a:prstGeom prst="rect">
            <a:avLst/>
          </a:prstGeom>
          <a:solidFill>
            <a:srgbClr val="FFFFFF"/>
          </a:solidFill>
          <a:ln w="28575"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STAMPEDE ARM G</a:t>
            </a:r>
            <a:r>
              <a:rPr kumimoji="0" lang="en-US" sz="1200" b="0" i="0" u="none" strike="noStrike" kern="0" cap="none" spc="0" normalizeH="0" baseline="30000" noProof="0">
                <a:ln>
                  <a:noFill/>
                </a:ln>
                <a:solidFill>
                  <a:srgbClr val="FFFFFF">
                    <a:lumMod val="50000"/>
                  </a:srgbClr>
                </a:solidFill>
                <a:effectLst/>
                <a:uLnTx/>
                <a:uFillTx/>
              </a:rPr>
              <a:t>8</a:t>
            </a:r>
            <a:br>
              <a:rPr kumimoji="0" lang="en-US" sz="1200" b="0" i="0" u="none" strike="noStrike" kern="0" cap="none" spc="0" normalizeH="0" baseline="30000" noProof="0">
                <a:ln>
                  <a:noFill/>
                </a:ln>
                <a:solidFill>
                  <a:srgbClr val="FFFFFF">
                    <a:lumMod val="50000"/>
                  </a:srgbClr>
                </a:solidFill>
                <a:effectLst/>
                <a:uLnTx/>
                <a:uFillTx/>
              </a:rPr>
            </a:br>
            <a:r>
              <a:rPr kumimoji="0" lang="en-US" sz="1050" b="0" i="1" u="none" strike="noStrike" kern="0" cap="none" spc="0" normalizeH="0" baseline="0" noProof="0">
                <a:ln>
                  <a:noFill/>
                </a:ln>
                <a:solidFill>
                  <a:srgbClr val="FFFFFF">
                    <a:lumMod val="50000"/>
                  </a:srgbClr>
                </a:solidFill>
                <a:effectLst/>
                <a:uLnTx/>
                <a:uFillTx/>
              </a:rPr>
              <a:t>Abiraterone + ADT</a:t>
            </a:r>
            <a:endParaRPr kumimoji="0" lang="en-US" sz="1050" b="1" i="0" u="none" strike="noStrike" kern="0" cap="none" spc="0" normalizeH="0" baseline="0" noProof="0">
              <a:ln>
                <a:noFill/>
              </a:ln>
              <a:solidFill>
                <a:srgbClr val="FFFFFF">
                  <a:lumMod val="50000"/>
                </a:srgbClr>
              </a:solidFill>
              <a:effectLst/>
              <a:uLnTx/>
              <a:uFillTx/>
            </a:endParaRPr>
          </a:p>
        </p:txBody>
      </p:sp>
      <p:cxnSp>
        <p:nvCxnSpPr>
          <p:cNvPr id="115" name="Straight Connector 50">
            <a:extLst>
              <a:ext uri="{FF2B5EF4-FFF2-40B4-BE49-F238E27FC236}">
                <a16:creationId xmlns:a16="http://schemas.microsoft.com/office/drawing/2014/main" id="{D02D3B68-001E-F4D5-62C1-7DC4F0DBF38D}"/>
              </a:ext>
            </a:extLst>
          </p:cNvPr>
          <p:cNvCxnSpPr>
            <a:cxnSpLocks/>
          </p:cNvCxnSpPr>
          <p:nvPr/>
        </p:nvCxnSpPr>
        <p:spPr bwMode="gray">
          <a:xfrm>
            <a:off x="9047661" y="3904242"/>
            <a:ext cx="11075" cy="822960"/>
          </a:xfrm>
          <a:prstGeom prst="line">
            <a:avLst/>
          </a:prstGeom>
          <a:noFill/>
          <a:ln w="28575" cap="flat" cmpd="sng" algn="ctr">
            <a:solidFill>
              <a:srgbClr val="FFFFFF">
                <a:lumMod val="85000"/>
              </a:srgbClr>
            </a:solidFill>
            <a:prstDash val="solid"/>
          </a:ln>
          <a:effectLst/>
        </p:spPr>
      </p:cxnSp>
      <p:sp>
        <p:nvSpPr>
          <p:cNvPr id="116" name="Rectangle 61">
            <a:extLst>
              <a:ext uri="{FF2B5EF4-FFF2-40B4-BE49-F238E27FC236}">
                <a16:creationId xmlns:a16="http://schemas.microsoft.com/office/drawing/2014/main" id="{6DFEE578-43BF-E5E1-B2B9-15CB9FF9A1EE}"/>
              </a:ext>
            </a:extLst>
          </p:cNvPr>
          <p:cNvSpPr/>
          <p:nvPr/>
        </p:nvSpPr>
        <p:spPr>
          <a:xfrm>
            <a:off x="7214766" y="4063944"/>
            <a:ext cx="1512227" cy="464612"/>
          </a:xfrm>
          <a:prstGeom prst="rect">
            <a:avLst/>
          </a:prstGeom>
          <a:solidFill>
            <a:srgbClr val="FFFFFF"/>
          </a:solidFill>
          <a:ln w="28575" cap="flat" cmpd="sng" algn="ctr">
            <a:solidFill>
              <a:srgbClr val="00BC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BCFF"/>
                </a:solidFill>
                <a:effectLst/>
                <a:uLnTx/>
                <a:uFillTx/>
              </a:rPr>
              <a:t>ARCHES</a:t>
            </a:r>
            <a:r>
              <a:rPr kumimoji="0" lang="en-US" sz="1200" b="0" i="0" u="none" strike="noStrike" kern="0" cap="none" spc="0" normalizeH="0" baseline="30000" noProof="0">
                <a:ln>
                  <a:noFill/>
                </a:ln>
                <a:solidFill>
                  <a:srgbClr val="00BCFF"/>
                </a:solidFill>
                <a:effectLst/>
                <a:uLnTx/>
                <a:uFillTx/>
              </a:rPr>
              <a:t>10</a:t>
            </a:r>
            <a:br>
              <a:rPr kumimoji="0" lang="en-US" sz="1600" b="0" i="0" u="none" strike="noStrike" kern="0" cap="none" spc="0" normalizeH="0" baseline="30000" noProof="0">
                <a:ln>
                  <a:noFill/>
                </a:ln>
                <a:solidFill>
                  <a:srgbClr val="00BCFF"/>
                </a:solidFill>
                <a:effectLst/>
                <a:uLnTx/>
                <a:uFillTx/>
              </a:rPr>
            </a:br>
            <a:r>
              <a:rPr kumimoji="0" lang="en-US" sz="1050" b="0" i="1" u="none" strike="noStrike" kern="0" cap="none" spc="0" normalizeH="0" baseline="0" noProof="0">
                <a:ln>
                  <a:noFill/>
                </a:ln>
                <a:solidFill>
                  <a:srgbClr val="00BCFF"/>
                </a:solidFill>
                <a:effectLst/>
                <a:uLnTx/>
                <a:uFillTx/>
              </a:rPr>
              <a:t>Enzalutamide + ADT</a:t>
            </a:r>
            <a:endParaRPr kumimoji="0" lang="en-US" sz="1050" b="1" i="0" u="none" strike="noStrike" kern="0" cap="none" spc="0" normalizeH="0" baseline="0" noProof="0">
              <a:ln>
                <a:noFill/>
              </a:ln>
              <a:solidFill>
                <a:srgbClr val="00BCFF"/>
              </a:solidFill>
              <a:effectLst/>
              <a:uLnTx/>
              <a:uFillTx/>
            </a:endParaRPr>
          </a:p>
        </p:txBody>
      </p:sp>
      <p:cxnSp>
        <p:nvCxnSpPr>
          <p:cNvPr id="117" name="Straight Connector 68">
            <a:extLst>
              <a:ext uri="{FF2B5EF4-FFF2-40B4-BE49-F238E27FC236}">
                <a16:creationId xmlns:a16="http://schemas.microsoft.com/office/drawing/2014/main" id="{87411E41-FF03-1A18-191A-AE41D423D61D}"/>
              </a:ext>
            </a:extLst>
          </p:cNvPr>
          <p:cNvCxnSpPr>
            <a:cxnSpLocks/>
          </p:cNvCxnSpPr>
          <p:nvPr/>
        </p:nvCxnSpPr>
        <p:spPr bwMode="gray">
          <a:xfrm>
            <a:off x="7903155" y="3848949"/>
            <a:ext cx="0" cy="182880"/>
          </a:xfrm>
          <a:prstGeom prst="line">
            <a:avLst/>
          </a:prstGeom>
          <a:noFill/>
          <a:ln w="28575" cap="flat" cmpd="sng" algn="ctr">
            <a:solidFill>
              <a:srgbClr val="00BCFF"/>
            </a:solidFill>
            <a:prstDash val="solid"/>
          </a:ln>
          <a:effectLst/>
        </p:spPr>
      </p:cxnSp>
      <p:cxnSp>
        <p:nvCxnSpPr>
          <p:cNvPr id="118" name="Connector: Elbow 73">
            <a:extLst>
              <a:ext uri="{FF2B5EF4-FFF2-40B4-BE49-F238E27FC236}">
                <a16:creationId xmlns:a16="http://schemas.microsoft.com/office/drawing/2014/main" id="{9DFF0095-9A7D-64AD-7EA7-9E3C8C5E1CFA}"/>
              </a:ext>
            </a:extLst>
          </p:cNvPr>
          <p:cNvCxnSpPr>
            <a:cxnSpLocks/>
            <a:endCxn id="89" idx="1"/>
          </p:cNvCxnSpPr>
          <p:nvPr/>
        </p:nvCxnSpPr>
        <p:spPr bwMode="gray">
          <a:xfrm rot="5400000" flipH="1" flipV="1">
            <a:off x="5706672" y="2817303"/>
            <a:ext cx="462876" cy="417158"/>
          </a:xfrm>
          <a:prstGeom prst="bentConnector2">
            <a:avLst/>
          </a:prstGeom>
          <a:noFill/>
          <a:ln w="28575" cap="flat" cmpd="sng" algn="ctr">
            <a:solidFill>
              <a:srgbClr val="00BCFF"/>
            </a:solidFill>
            <a:prstDash val="solid"/>
          </a:ln>
          <a:effectLst/>
        </p:spPr>
      </p:cxnSp>
      <p:sp>
        <p:nvSpPr>
          <p:cNvPr id="119" name="Rectangle 82">
            <a:extLst>
              <a:ext uri="{FF2B5EF4-FFF2-40B4-BE49-F238E27FC236}">
                <a16:creationId xmlns:a16="http://schemas.microsoft.com/office/drawing/2014/main" id="{A9AB55B1-FB46-A8F2-1497-F3E0972CF772}"/>
              </a:ext>
            </a:extLst>
          </p:cNvPr>
          <p:cNvSpPr/>
          <p:nvPr/>
        </p:nvSpPr>
        <p:spPr>
          <a:xfrm>
            <a:off x="9308848" y="1478473"/>
            <a:ext cx="1394980" cy="648848"/>
          </a:xfrm>
          <a:prstGeom prst="rect">
            <a:avLst/>
          </a:prstGeom>
          <a:solidFill>
            <a:srgbClr val="FFFFFF"/>
          </a:solidFill>
          <a:ln w="28575"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rPr>
              <a:t>ENZAMET</a:t>
            </a:r>
            <a:r>
              <a:rPr kumimoji="0" lang="en-US" sz="1200" b="0" i="0" u="none" strike="noStrike" kern="0" cap="none" spc="0" normalizeH="0" baseline="30000" noProof="0">
                <a:ln>
                  <a:noFill/>
                </a:ln>
                <a:solidFill>
                  <a:srgbClr val="FFFFFF">
                    <a:lumMod val="50000"/>
                  </a:srgbClr>
                </a:solidFill>
                <a:effectLst/>
                <a:uLnTx/>
                <a:uFillTx/>
              </a:rPr>
              <a:t>14</a:t>
            </a:r>
            <a:br>
              <a:rPr kumimoji="0" lang="en-US" sz="1200" b="0" i="0" u="none" strike="noStrike" kern="0" cap="none" spc="0" normalizeH="0" baseline="30000" noProof="0">
                <a:ln>
                  <a:noFill/>
                </a:ln>
                <a:solidFill>
                  <a:srgbClr val="FFFFFF">
                    <a:lumMod val="50000"/>
                  </a:srgbClr>
                </a:solidFill>
                <a:effectLst/>
                <a:uLnTx/>
                <a:uFillTx/>
              </a:rPr>
            </a:br>
            <a:r>
              <a:rPr kumimoji="0" lang="en-US" sz="1000" b="0" i="1" u="none" strike="noStrike" kern="0" cap="none" spc="0" normalizeH="0" baseline="0" noProof="0">
                <a:ln>
                  <a:noFill/>
                </a:ln>
                <a:solidFill>
                  <a:srgbClr val="FFFFFF">
                    <a:lumMod val="50000"/>
                  </a:srgbClr>
                </a:solidFill>
                <a:effectLst/>
                <a:uLnTx/>
                <a:uFillTx/>
              </a:rPr>
              <a:t>Enzalutamide + ADT ± docetaxel</a:t>
            </a:r>
            <a:endParaRPr kumimoji="0" lang="en-US" sz="1000" b="1" i="0" u="none" strike="noStrike" kern="0" cap="none" spc="0" normalizeH="0" baseline="0" noProof="0">
              <a:ln>
                <a:noFill/>
              </a:ln>
              <a:solidFill>
                <a:srgbClr val="FFFFFF">
                  <a:lumMod val="50000"/>
                </a:srgbClr>
              </a:solidFill>
              <a:effectLst/>
              <a:uLnTx/>
              <a:uFillTx/>
            </a:endParaRPr>
          </a:p>
        </p:txBody>
      </p:sp>
      <p:cxnSp>
        <p:nvCxnSpPr>
          <p:cNvPr id="120" name="Straight Connector 83">
            <a:extLst>
              <a:ext uri="{FF2B5EF4-FFF2-40B4-BE49-F238E27FC236}">
                <a16:creationId xmlns:a16="http://schemas.microsoft.com/office/drawing/2014/main" id="{3D414950-C0EC-0EC1-B810-EC8D32E4B79F}"/>
              </a:ext>
            </a:extLst>
          </p:cNvPr>
          <p:cNvCxnSpPr>
            <a:cxnSpLocks/>
          </p:cNvCxnSpPr>
          <p:nvPr/>
        </p:nvCxnSpPr>
        <p:spPr bwMode="gray">
          <a:xfrm>
            <a:off x="10038140" y="2153943"/>
            <a:ext cx="0" cy="1097280"/>
          </a:xfrm>
          <a:prstGeom prst="line">
            <a:avLst/>
          </a:prstGeom>
          <a:noFill/>
          <a:ln w="28575" cap="flat" cmpd="sng" algn="ctr">
            <a:solidFill>
              <a:srgbClr val="FFFFFF">
                <a:lumMod val="85000"/>
              </a:srgbClr>
            </a:solidFill>
            <a:prstDash val="solid"/>
          </a:ln>
          <a:effectLst/>
        </p:spPr>
      </p:cxnSp>
      <p:cxnSp>
        <p:nvCxnSpPr>
          <p:cNvPr id="121" name="Straight Connector 87">
            <a:extLst>
              <a:ext uri="{FF2B5EF4-FFF2-40B4-BE49-F238E27FC236}">
                <a16:creationId xmlns:a16="http://schemas.microsoft.com/office/drawing/2014/main" id="{963A668E-8F9B-181A-3315-FB0B87732CFF}"/>
              </a:ext>
            </a:extLst>
          </p:cNvPr>
          <p:cNvCxnSpPr>
            <a:cxnSpLocks/>
          </p:cNvCxnSpPr>
          <p:nvPr/>
        </p:nvCxnSpPr>
        <p:spPr bwMode="gray">
          <a:xfrm>
            <a:off x="412120" y="5322044"/>
            <a:ext cx="544683" cy="0"/>
          </a:xfrm>
          <a:prstGeom prst="line">
            <a:avLst/>
          </a:prstGeom>
          <a:noFill/>
          <a:ln w="28575" cap="flat" cmpd="sng" algn="ctr">
            <a:solidFill>
              <a:srgbClr val="10384F"/>
            </a:solidFill>
            <a:prstDash val="dash"/>
          </a:ln>
          <a:effectLst/>
        </p:spPr>
      </p:cxnSp>
      <p:cxnSp>
        <p:nvCxnSpPr>
          <p:cNvPr id="122" name="Straight Connector 88">
            <a:extLst>
              <a:ext uri="{FF2B5EF4-FFF2-40B4-BE49-F238E27FC236}">
                <a16:creationId xmlns:a16="http://schemas.microsoft.com/office/drawing/2014/main" id="{54C1A2F2-652D-F616-132B-212DB262342A}"/>
              </a:ext>
            </a:extLst>
          </p:cNvPr>
          <p:cNvCxnSpPr>
            <a:cxnSpLocks/>
          </p:cNvCxnSpPr>
          <p:nvPr/>
        </p:nvCxnSpPr>
        <p:spPr bwMode="gray">
          <a:xfrm>
            <a:off x="412120" y="5587460"/>
            <a:ext cx="544683" cy="0"/>
          </a:xfrm>
          <a:prstGeom prst="line">
            <a:avLst/>
          </a:prstGeom>
          <a:noFill/>
          <a:ln w="28575" cap="flat" cmpd="sng" algn="ctr">
            <a:solidFill>
              <a:srgbClr val="10384F"/>
            </a:solidFill>
            <a:prstDash val="solid"/>
          </a:ln>
          <a:effectLst/>
        </p:spPr>
      </p:cxnSp>
      <p:sp>
        <p:nvSpPr>
          <p:cNvPr id="123" name="TextBox 122">
            <a:extLst>
              <a:ext uri="{FF2B5EF4-FFF2-40B4-BE49-F238E27FC236}">
                <a16:creationId xmlns:a16="http://schemas.microsoft.com/office/drawing/2014/main" id="{1491333C-56F4-A657-8C99-B63E7C6158C3}"/>
              </a:ext>
            </a:extLst>
          </p:cNvPr>
          <p:cNvSpPr txBox="1"/>
          <p:nvPr/>
        </p:nvSpPr>
        <p:spPr bwMode="gray">
          <a:xfrm>
            <a:off x="1060743" y="5241522"/>
            <a:ext cx="1339288" cy="309855"/>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Primary analysis</a:t>
            </a:r>
          </a:p>
        </p:txBody>
      </p:sp>
      <p:sp>
        <p:nvSpPr>
          <p:cNvPr id="124" name="TextBox 123">
            <a:extLst>
              <a:ext uri="{FF2B5EF4-FFF2-40B4-BE49-F238E27FC236}">
                <a16:creationId xmlns:a16="http://schemas.microsoft.com/office/drawing/2014/main" id="{BDFD6C43-C09C-9444-5254-079FBDAB24B1}"/>
              </a:ext>
            </a:extLst>
          </p:cNvPr>
          <p:cNvSpPr txBox="1"/>
          <p:nvPr/>
        </p:nvSpPr>
        <p:spPr bwMode="gray">
          <a:xfrm>
            <a:off x="1041992" y="5488662"/>
            <a:ext cx="1339288" cy="309855"/>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Final analysis</a:t>
            </a:r>
          </a:p>
        </p:txBody>
      </p:sp>
      <p:cxnSp>
        <p:nvCxnSpPr>
          <p:cNvPr id="125" name="Straight Connector 124">
            <a:extLst>
              <a:ext uri="{FF2B5EF4-FFF2-40B4-BE49-F238E27FC236}">
                <a16:creationId xmlns:a16="http://schemas.microsoft.com/office/drawing/2014/main" id="{598E734F-C110-5DA2-DA0F-BAFD6A1AA02B}"/>
              </a:ext>
            </a:extLst>
          </p:cNvPr>
          <p:cNvCxnSpPr>
            <a:cxnSpLocks/>
          </p:cNvCxnSpPr>
          <p:nvPr/>
        </p:nvCxnSpPr>
        <p:spPr bwMode="gray">
          <a:xfrm flipH="1">
            <a:off x="5555981" y="3943534"/>
            <a:ext cx="108" cy="1463040"/>
          </a:xfrm>
          <a:prstGeom prst="line">
            <a:avLst/>
          </a:prstGeom>
          <a:noFill/>
          <a:ln w="28575" cap="flat" cmpd="sng" algn="ctr">
            <a:solidFill>
              <a:srgbClr val="FF3162"/>
            </a:solidFill>
            <a:prstDash val="solid"/>
          </a:ln>
          <a:effectLst/>
        </p:spPr>
      </p:cxnSp>
      <p:sp>
        <p:nvSpPr>
          <p:cNvPr id="126" name="Rectangle 96">
            <a:extLst>
              <a:ext uri="{FF2B5EF4-FFF2-40B4-BE49-F238E27FC236}">
                <a16:creationId xmlns:a16="http://schemas.microsoft.com/office/drawing/2014/main" id="{4868369D-B779-7E45-F81E-133555EADDA2}"/>
              </a:ext>
            </a:extLst>
          </p:cNvPr>
          <p:cNvSpPr/>
          <p:nvPr/>
        </p:nvSpPr>
        <p:spPr>
          <a:xfrm>
            <a:off x="7169366" y="1666356"/>
            <a:ext cx="1512227" cy="549093"/>
          </a:xfrm>
          <a:prstGeom prst="rect">
            <a:avLst/>
          </a:prstGeom>
          <a:solidFill>
            <a:srgbClr val="FFFFFF"/>
          </a:solidFill>
          <a:ln w="28575" cap="flat" cmpd="sng" algn="ctr">
            <a:solidFill>
              <a:srgbClr val="FF316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3162"/>
                </a:solidFill>
                <a:effectLst/>
                <a:uLnTx/>
                <a:uFillTx/>
              </a:rPr>
              <a:t>TITAN</a:t>
            </a:r>
            <a:r>
              <a:rPr kumimoji="0" lang="en-US" sz="1200" b="0" i="0" u="none" strike="noStrike" kern="0" cap="none" spc="0" normalizeH="0" baseline="30000" noProof="0">
                <a:ln>
                  <a:noFill/>
                </a:ln>
                <a:solidFill>
                  <a:srgbClr val="FF3162"/>
                </a:solidFill>
                <a:effectLst/>
                <a:uLnTx/>
                <a:uFillTx/>
              </a:rPr>
              <a:t>12</a:t>
            </a:r>
            <a:br>
              <a:rPr kumimoji="0" lang="en-US" sz="1200" b="0" i="0" u="none" strike="noStrike" kern="0" cap="none" spc="0" normalizeH="0" baseline="30000" noProof="0">
                <a:ln>
                  <a:noFill/>
                </a:ln>
                <a:solidFill>
                  <a:srgbClr val="FF3162"/>
                </a:solidFill>
                <a:effectLst/>
                <a:uLnTx/>
                <a:uFillTx/>
              </a:rPr>
            </a:br>
            <a:r>
              <a:rPr kumimoji="0" lang="en-US" sz="1050" b="0" i="1" u="none" strike="noStrike" kern="0" cap="none" spc="0" normalizeH="0" baseline="0" noProof="0">
                <a:ln>
                  <a:noFill/>
                </a:ln>
                <a:solidFill>
                  <a:srgbClr val="FF3162"/>
                </a:solidFill>
                <a:effectLst/>
                <a:uLnTx/>
                <a:uFillTx/>
              </a:rPr>
              <a:t>Apalutamide + ADT</a:t>
            </a:r>
            <a:endParaRPr kumimoji="0" lang="en-US" sz="1050" b="0" i="0" u="none" strike="noStrike" kern="0" cap="none" spc="0" normalizeH="0" baseline="0" noProof="0">
              <a:ln>
                <a:noFill/>
              </a:ln>
              <a:solidFill>
                <a:srgbClr val="FF3162"/>
              </a:solidFill>
              <a:effectLst/>
              <a:uLnTx/>
              <a:uFillTx/>
            </a:endParaRPr>
          </a:p>
        </p:txBody>
      </p:sp>
      <p:cxnSp>
        <p:nvCxnSpPr>
          <p:cNvPr id="127" name="Straight Connector 97">
            <a:extLst>
              <a:ext uri="{FF2B5EF4-FFF2-40B4-BE49-F238E27FC236}">
                <a16:creationId xmlns:a16="http://schemas.microsoft.com/office/drawing/2014/main" id="{9F220E68-3AFF-13C9-9BF0-4334FA08D3C6}"/>
              </a:ext>
            </a:extLst>
          </p:cNvPr>
          <p:cNvCxnSpPr>
            <a:cxnSpLocks/>
          </p:cNvCxnSpPr>
          <p:nvPr/>
        </p:nvCxnSpPr>
        <p:spPr bwMode="gray">
          <a:xfrm flipH="1">
            <a:off x="7836970" y="2215033"/>
            <a:ext cx="108" cy="1005840"/>
          </a:xfrm>
          <a:prstGeom prst="line">
            <a:avLst/>
          </a:prstGeom>
          <a:noFill/>
          <a:ln w="28575" cap="flat" cmpd="sng" algn="ctr">
            <a:solidFill>
              <a:srgbClr val="FF3162"/>
            </a:solidFill>
            <a:prstDash val="solid"/>
          </a:ln>
          <a:effectLst/>
        </p:spPr>
      </p:cxnSp>
      <p:cxnSp>
        <p:nvCxnSpPr>
          <p:cNvPr id="128" name="Straight Connector 98">
            <a:extLst>
              <a:ext uri="{FF2B5EF4-FFF2-40B4-BE49-F238E27FC236}">
                <a16:creationId xmlns:a16="http://schemas.microsoft.com/office/drawing/2014/main" id="{F293863B-A1D9-EC9B-4F0D-40FA4DB4394A}"/>
              </a:ext>
            </a:extLst>
          </p:cNvPr>
          <p:cNvCxnSpPr>
            <a:cxnSpLocks/>
          </p:cNvCxnSpPr>
          <p:nvPr/>
        </p:nvCxnSpPr>
        <p:spPr bwMode="gray">
          <a:xfrm>
            <a:off x="9072472" y="3025221"/>
            <a:ext cx="0" cy="241432"/>
          </a:xfrm>
          <a:prstGeom prst="line">
            <a:avLst/>
          </a:prstGeom>
          <a:noFill/>
          <a:ln w="28575" cap="flat" cmpd="sng" algn="ctr">
            <a:solidFill>
              <a:srgbClr val="FFFFFF">
                <a:lumMod val="85000"/>
              </a:srgbClr>
            </a:solidFill>
            <a:prstDash val="solid"/>
          </a:ln>
          <a:effectLst/>
        </p:spPr>
      </p:cxnSp>
      <p:cxnSp>
        <p:nvCxnSpPr>
          <p:cNvPr id="129" name="Straight Connector 121">
            <a:extLst>
              <a:ext uri="{FF2B5EF4-FFF2-40B4-BE49-F238E27FC236}">
                <a16:creationId xmlns:a16="http://schemas.microsoft.com/office/drawing/2014/main" id="{AE6BA8A0-2A0C-7261-73BB-1EF5B0483F00}"/>
              </a:ext>
            </a:extLst>
          </p:cNvPr>
          <p:cNvCxnSpPr>
            <a:cxnSpLocks/>
            <a:endCxn id="131" idx="0"/>
          </p:cNvCxnSpPr>
          <p:nvPr/>
        </p:nvCxnSpPr>
        <p:spPr bwMode="gray">
          <a:xfrm>
            <a:off x="11866879" y="2906605"/>
            <a:ext cx="1" cy="344618"/>
          </a:xfrm>
          <a:prstGeom prst="line">
            <a:avLst/>
          </a:prstGeom>
          <a:noFill/>
          <a:ln w="28575" cap="flat" cmpd="sng" algn="ctr">
            <a:solidFill>
              <a:srgbClr val="004422"/>
            </a:solidFill>
            <a:prstDash val="solid"/>
          </a:ln>
          <a:effectLst/>
        </p:spPr>
      </p:cxnSp>
      <p:sp>
        <p:nvSpPr>
          <p:cNvPr id="130" name="Oval 5">
            <a:extLst>
              <a:ext uri="{FF2B5EF4-FFF2-40B4-BE49-F238E27FC236}">
                <a16:creationId xmlns:a16="http://schemas.microsoft.com/office/drawing/2014/main" id="{67F07DF9-4ADA-EDBF-3867-6788968966B5}"/>
              </a:ext>
            </a:extLst>
          </p:cNvPr>
          <p:cNvSpPr/>
          <p:nvPr/>
        </p:nvSpPr>
        <p:spPr>
          <a:xfrm flipV="1">
            <a:off x="11780912" y="3639810"/>
            <a:ext cx="168508" cy="168508"/>
          </a:xfrm>
          <a:prstGeom prst="ellipse">
            <a:avLst/>
          </a:prstGeom>
          <a:solidFill>
            <a:srgbClr val="000000">
              <a:lumMod val="65000"/>
              <a:lumOff val="35000"/>
            </a:srgbClr>
          </a:solidFill>
          <a:ln w="9525" cap="flat" cmpd="sng" algn="ctr">
            <a:solidFill>
              <a:srgbClr val="000000">
                <a:lumMod val="65000"/>
                <a:lumOff val="3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F2E2F"/>
              </a:solidFill>
              <a:effectLst/>
              <a:uLnTx/>
              <a:uFillTx/>
            </a:endParaRPr>
          </a:p>
        </p:txBody>
      </p:sp>
      <p:sp>
        <p:nvSpPr>
          <p:cNvPr id="131" name="Text Box 14">
            <a:extLst>
              <a:ext uri="{FF2B5EF4-FFF2-40B4-BE49-F238E27FC236}">
                <a16:creationId xmlns:a16="http://schemas.microsoft.com/office/drawing/2014/main" id="{E4FFC362-EF49-5606-926E-92A6867CF126}"/>
              </a:ext>
            </a:extLst>
          </p:cNvPr>
          <p:cNvSpPr txBox="1">
            <a:spLocks noChangeArrowheads="1"/>
          </p:cNvSpPr>
          <p:nvPr/>
        </p:nvSpPr>
        <p:spPr bwMode="auto">
          <a:xfrm>
            <a:off x="11639253" y="3251223"/>
            <a:ext cx="455253" cy="246221"/>
          </a:xfrm>
          <a:prstGeom prst="rect">
            <a:avLst/>
          </a:prstGeom>
          <a:solidFill>
            <a:srgbClr val="FFFFFF"/>
          </a:solidFill>
          <a:ln w="9525" algn="ctr">
            <a:solidFill>
              <a:srgbClr val="FFFFFF"/>
            </a:solidFill>
            <a:miter lim="800000"/>
            <a:headEnd/>
            <a:tailEnd/>
          </a:ln>
        </p:spPr>
        <p:txBody>
          <a:bodyPr wrap="square" lIns="0" tIns="0" rIns="0" bIns="0">
            <a:spAutoFit/>
          </a:bodyPr>
          <a:lstStyle>
            <a:defPPr>
              <a:defRPr lang="de-DE"/>
            </a:defPPr>
            <a:lvl1pPr marR="0" lvl="0" indent="0" fontAlgn="base">
              <a:lnSpc>
                <a:spcPct val="100000"/>
              </a:lnSpc>
              <a:spcBef>
                <a:spcPct val="0"/>
              </a:spcBef>
              <a:spcAft>
                <a:spcPct val="0"/>
              </a:spcAft>
              <a:buClrTx/>
              <a:buSzTx/>
              <a:buFontTx/>
              <a:buNone/>
              <a:tabLst/>
              <a:defRPr kumimoji="0" sz="1600" b="1" i="0" u="none" strike="noStrike" kern="0" cap="none" spc="0" normalizeH="0" baseline="0">
                <a:ln>
                  <a:noFill/>
                </a:ln>
                <a:effectLst/>
                <a:uLnTx/>
                <a:uFillTx/>
                <a:latin typeface="Arial" pitchFamily="34" charset="0"/>
                <a:cs typeface="Arial" pitchFamily="34" charset="0"/>
              </a:defRPr>
            </a:lvl1pPr>
          </a:lstStyle>
          <a:p>
            <a:pPr fontAlgn="auto">
              <a:spcBef>
                <a:spcPts val="0"/>
              </a:spcBef>
              <a:spcAft>
                <a:spcPts val="0"/>
              </a:spcAft>
              <a:defRPr/>
            </a:pPr>
            <a:r>
              <a:rPr lang="en-US" dirty="0">
                <a:solidFill>
                  <a:srgbClr val="787878"/>
                </a:solidFill>
                <a:latin typeface="Arial"/>
                <a:cs typeface="Arial"/>
              </a:rPr>
              <a:t>2025</a:t>
            </a:r>
          </a:p>
        </p:txBody>
      </p:sp>
      <p:cxnSp>
        <p:nvCxnSpPr>
          <p:cNvPr id="132" name="Straight Connector 22">
            <a:extLst>
              <a:ext uri="{FF2B5EF4-FFF2-40B4-BE49-F238E27FC236}">
                <a16:creationId xmlns:a16="http://schemas.microsoft.com/office/drawing/2014/main" id="{664F7E32-33E9-6B12-D581-99A9891DF534}"/>
              </a:ext>
            </a:extLst>
          </p:cNvPr>
          <p:cNvCxnSpPr>
            <a:cxnSpLocks/>
            <a:endCxn id="91" idx="0"/>
          </p:cNvCxnSpPr>
          <p:nvPr/>
        </p:nvCxnSpPr>
        <p:spPr bwMode="gray">
          <a:xfrm>
            <a:off x="11029953" y="3917133"/>
            <a:ext cx="0" cy="615074"/>
          </a:xfrm>
          <a:prstGeom prst="line">
            <a:avLst/>
          </a:prstGeom>
          <a:noFill/>
          <a:ln w="28575" cap="flat" cmpd="sng" algn="ctr">
            <a:solidFill>
              <a:srgbClr val="004422">
                <a:lumMod val="90000"/>
                <a:lumOff val="10000"/>
              </a:srgbClr>
            </a:solidFill>
            <a:prstDash val="solid"/>
          </a:ln>
          <a:effectLst/>
        </p:spPr>
      </p:cxnSp>
      <p:cxnSp>
        <p:nvCxnSpPr>
          <p:cNvPr id="133" name="Connector: Elbow 15">
            <a:extLst>
              <a:ext uri="{FF2B5EF4-FFF2-40B4-BE49-F238E27FC236}">
                <a16:creationId xmlns:a16="http://schemas.microsoft.com/office/drawing/2014/main" id="{E940698C-CB1E-A4BC-4909-9DC680E2E443}"/>
              </a:ext>
            </a:extLst>
          </p:cNvPr>
          <p:cNvCxnSpPr>
            <a:cxnSpLocks/>
            <a:endCxn id="82" idx="0"/>
          </p:cNvCxnSpPr>
          <p:nvPr/>
        </p:nvCxnSpPr>
        <p:spPr bwMode="gray">
          <a:xfrm rot="5400000">
            <a:off x="1940648" y="4018619"/>
            <a:ext cx="488334" cy="222795"/>
          </a:xfrm>
          <a:prstGeom prst="bentConnector3">
            <a:avLst>
              <a:gd name="adj1" fmla="val 50000"/>
            </a:avLst>
          </a:prstGeom>
          <a:noFill/>
          <a:ln w="28575" cap="flat" cmpd="sng" algn="ctr">
            <a:solidFill>
              <a:srgbClr val="FFFFFF">
                <a:lumMod val="85000"/>
              </a:srgbClr>
            </a:solidFill>
            <a:prstDash val="solid"/>
          </a:ln>
          <a:effectLst/>
        </p:spPr>
      </p:cxnSp>
    </p:spTree>
    <p:extLst>
      <p:ext uri="{BB962C8B-B14F-4D97-AF65-F5344CB8AC3E}">
        <p14:creationId xmlns:p14="http://schemas.microsoft.com/office/powerpoint/2010/main" val="189191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458A1D2-29E9-276C-9FCD-490B390DCCEE}"/>
              </a:ext>
            </a:extLst>
          </p:cNvPr>
          <p:cNvSpPr txBox="1"/>
          <p:nvPr/>
        </p:nvSpPr>
        <p:spPr>
          <a:xfrm>
            <a:off x="347472" y="1865008"/>
            <a:ext cx="5176718" cy="4159768"/>
          </a:xfrm>
          <a:prstGeom prst="rect">
            <a:avLst/>
          </a:prstGeom>
          <a:solidFill>
            <a:srgbClr val="E5F5FB"/>
          </a:solidFill>
          <a:ln w="28575">
            <a:noFill/>
          </a:ln>
        </p:spPr>
        <p:txBody>
          <a:bodyPr vert="horz" lIns="182880" tIns="180000" rIns="182880" bIns="45720" rtlCol="0" anchor="t"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1" indent="-2857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us" sz="1600" b="0" i="0" u="none" strike="noStrike" kern="1200" cap="none" spc="0" normalizeH="0" noProof="0" dirty="0">
                <a:ln>
                  <a:noFill/>
                </a:ln>
                <a:solidFill>
                  <a:srgbClr val="10384F"/>
                </a:solidFill>
                <a:effectLst/>
                <a:uLnTx/>
                <a:uFillTx/>
                <a:latin typeface="Arial"/>
                <a:cs typeface="Arial"/>
              </a:rPr>
              <a:t>Androgen receptor (AR) inhibition blocks nuclear translocation of the AR, preventing growth and promoting apoptosis of prostate cancer cells</a:t>
            </a:r>
            <a:r>
              <a:rPr lang="en-us" sz="1600" b="0" i="0" u="none" strike="noStrike" kern="1200" cap="none" spc="0" normalizeH="0" baseline="30000" noProof="0" dirty="0">
                <a:ln>
                  <a:noFill/>
                </a:ln>
                <a:solidFill>
                  <a:srgbClr val="10384F"/>
                </a:solidFill>
                <a:effectLst/>
                <a:uLnTx/>
                <a:uFillTx/>
                <a:latin typeface="Arial"/>
                <a:cs typeface="Arial"/>
              </a:rPr>
              <a:t>1-4</a:t>
            </a:r>
          </a:p>
        </p:txBody>
      </p:sp>
      <p:sp>
        <p:nvSpPr>
          <p:cNvPr id="2" name="Titel 1">
            <a:extLst>
              <a:ext uri="{FF2B5EF4-FFF2-40B4-BE49-F238E27FC236}">
                <a16:creationId xmlns:a16="http://schemas.microsoft.com/office/drawing/2014/main" id="{EDA6333B-76B3-5DF6-F6DD-55855BF5FAA0}"/>
              </a:ext>
            </a:extLst>
          </p:cNvPr>
          <p:cNvSpPr>
            <a:spLocks noGrp="1"/>
          </p:cNvSpPr>
          <p:nvPr>
            <p:ph type="title"/>
          </p:nvPr>
        </p:nvSpPr>
        <p:spPr/>
        <p:txBody>
          <a:bodyPr rtlCol="0" anchor="ctr"/>
          <a:lstStyle/>
          <a:p>
            <a:pPr rtl="0"/>
            <a:r>
              <a:rPr lang="en-us" sz="2400"/>
              <a:t>Darolutamide is a potent androgen receptor inhibitor</a:t>
            </a:r>
            <a:endParaRPr lang="de-DE" dirty="0"/>
          </a:p>
        </p:txBody>
      </p:sp>
      <p:sp>
        <p:nvSpPr>
          <p:cNvPr id="4" name="Fußzeilenplatzhalter 3">
            <a:extLst>
              <a:ext uri="{FF2B5EF4-FFF2-40B4-BE49-F238E27FC236}">
                <a16:creationId xmlns:a16="http://schemas.microsoft.com/office/drawing/2014/main" id="{2DD60A8B-AFEB-6C1A-3FA4-D16E54B1A6E9}"/>
              </a:ext>
            </a:extLst>
          </p:cNvPr>
          <p:cNvSpPr>
            <a:spLocks noGrp="1"/>
          </p:cNvSpPr>
          <p:nvPr>
            <p:ph type="ftr" sz="quarter" idx="3"/>
          </p:nvPr>
        </p:nvSpPr>
        <p:spPr>
          <a:xfrm>
            <a:off x="245807" y="6218437"/>
            <a:ext cx="11460058" cy="578752"/>
          </a:xfrm>
        </p:spPr>
        <p:txBody>
          <a:bodyPr rtlCol="0"/>
          <a:lstStyle/>
          <a:p>
            <a:pPr rtl="0">
              <a:defRPr/>
            </a:pPr>
            <a:r>
              <a:rPr lang="en-US" sz="800" b="0" i="0" u="none" strike="noStrike" kern="1200" cap="none" spc="0" normalizeH="0" noProof="0" dirty="0">
                <a:ln>
                  <a:noFill/>
                </a:ln>
                <a:solidFill>
                  <a:srgbClr val="959F98"/>
                </a:solidFill>
                <a:effectLst/>
                <a:uLnTx/>
                <a:uFillTx/>
                <a:latin typeface="Arial"/>
                <a:cs typeface="Arial"/>
              </a:rPr>
              <a:t>AR, androgen receptor; PSA prostate specific antigen</a:t>
            </a:r>
          </a:p>
          <a:p>
            <a:pPr rtl="0">
              <a:defRPr/>
            </a:pPr>
            <a:endParaRPr lang="en-US" sz="800" b="0" i="0" u="none" strike="noStrike" kern="1200" cap="none" spc="0" normalizeH="0" noProof="0" dirty="0">
              <a:ln>
                <a:noFill/>
              </a:ln>
              <a:solidFill>
                <a:srgbClr val="959F98"/>
              </a:solidFill>
              <a:effectLst/>
              <a:uLnTx/>
              <a:uFillTx/>
              <a:latin typeface="Arial"/>
              <a:cs typeface="Arial"/>
            </a:endParaRPr>
          </a:p>
          <a:p>
            <a:pPr rtl="0">
              <a:defRPr/>
            </a:pPr>
            <a:r>
              <a:rPr lang="en-US" sz="800" b="0" i="0" u="none" strike="noStrike" kern="1200" cap="none" spc="0" normalizeH="0" noProof="0" dirty="0">
                <a:ln>
                  <a:noFill/>
                </a:ln>
                <a:solidFill>
                  <a:srgbClr val="959F98"/>
                </a:solidFill>
                <a:effectLst/>
                <a:uLnTx/>
                <a:uFillTx/>
                <a:latin typeface="Arial"/>
                <a:cs typeface="Arial"/>
              </a:rPr>
              <a:t>1. Moilanen A, et al. Sci Rep. 2015;5:12007.  2. Sasaki T, Sugimura Y. J Clin Med. 2018;7(12):565-574. ​3. Balk SP, et al. </a:t>
            </a:r>
            <a:r>
              <a:rPr lang="en-US" sz="800" b="0" i="0" u="none" strike="noStrike" kern="1200" cap="none" spc="0" normalizeH="0" noProof="0" dirty="0" err="1">
                <a:ln>
                  <a:noFill/>
                </a:ln>
                <a:solidFill>
                  <a:srgbClr val="959F98"/>
                </a:solidFill>
                <a:effectLst/>
                <a:uLnTx/>
                <a:uFillTx/>
                <a:latin typeface="Arial"/>
                <a:cs typeface="Arial"/>
              </a:rPr>
              <a:t>Nucl</a:t>
            </a:r>
            <a:r>
              <a:rPr lang="en-US" sz="800" b="0" i="0" u="none" strike="noStrike" kern="1200" cap="none" spc="0" normalizeH="0" noProof="0" dirty="0">
                <a:ln>
                  <a:noFill/>
                </a:ln>
                <a:solidFill>
                  <a:srgbClr val="959F98"/>
                </a:solidFill>
                <a:effectLst/>
                <a:uLnTx/>
                <a:uFillTx/>
                <a:latin typeface="Arial"/>
                <a:cs typeface="Arial"/>
              </a:rPr>
              <a:t> </a:t>
            </a:r>
            <a:r>
              <a:rPr lang="en-US" sz="800" b="0" i="0" u="none" strike="noStrike" kern="1200" cap="none" spc="0" normalizeH="0" noProof="0" dirty="0" err="1">
                <a:ln>
                  <a:noFill/>
                </a:ln>
                <a:solidFill>
                  <a:srgbClr val="959F98"/>
                </a:solidFill>
                <a:effectLst/>
                <a:uLnTx/>
                <a:uFillTx/>
                <a:latin typeface="Arial"/>
                <a:cs typeface="Arial"/>
              </a:rPr>
              <a:t>Recept</a:t>
            </a:r>
            <a:r>
              <a:rPr lang="en-US" sz="800" b="0" i="0" u="none" strike="noStrike" kern="1200" cap="none" spc="0" normalizeH="0" noProof="0" dirty="0">
                <a:ln>
                  <a:noFill/>
                </a:ln>
                <a:solidFill>
                  <a:srgbClr val="959F98"/>
                </a:solidFill>
                <a:effectLst/>
                <a:uLnTx/>
                <a:uFillTx/>
                <a:latin typeface="Arial"/>
                <a:cs typeface="Arial"/>
              </a:rPr>
              <a:t> Signal. 2008;6:e001.​ 4. Wen S, et al. Cancer Treat Rev. 2014;40(1):31-40 5. PubChem. Compound ID: 67171867. Accessed: August 2022. ​6. </a:t>
            </a:r>
            <a:r>
              <a:rPr lang="en-US" sz="800" b="0" i="0" u="none" strike="noStrike" kern="1200" cap="none" spc="0" normalizeH="0" noProof="0" dirty="0" err="1">
                <a:ln>
                  <a:noFill/>
                </a:ln>
                <a:solidFill>
                  <a:srgbClr val="959F98"/>
                </a:solidFill>
                <a:effectLst/>
                <a:uLnTx/>
                <a:uFillTx/>
                <a:latin typeface="Arial"/>
                <a:cs typeface="Arial"/>
              </a:rPr>
              <a:t>Pubchem</a:t>
            </a:r>
            <a:r>
              <a:rPr lang="en-US" sz="800" b="0" i="0" u="none" strike="noStrike" kern="1200" cap="none" spc="0" normalizeH="0" noProof="0" dirty="0">
                <a:ln>
                  <a:noFill/>
                </a:ln>
                <a:solidFill>
                  <a:srgbClr val="959F98"/>
                </a:solidFill>
                <a:effectLst/>
                <a:uLnTx/>
                <a:uFillTx/>
                <a:latin typeface="Arial"/>
                <a:cs typeface="Arial"/>
              </a:rPr>
              <a:t>. Compound ID: 15951529. Accessed: August 2022. ​7. </a:t>
            </a:r>
            <a:r>
              <a:rPr lang="en-US" sz="800" b="0" i="0" u="none" strike="noStrike" kern="1200" cap="none" spc="0" normalizeH="0" noProof="0" dirty="0" err="1">
                <a:ln>
                  <a:noFill/>
                </a:ln>
                <a:solidFill>
                  <a:srgbClr val="959F98"/>
                </a:solidFill>
                <a:effectLst/>
                <a:uLnTx/>
                <a:uFillTx/>
                <a:latin typeface="Arial"/>
                <a:cs typeface="Arial"/>
              </a:rPr>
              <a:t>DrugCentral</a:t>
            </a:r>
            <a:r>
              <a:rPr lang="en-US" sz="800" b="0" i="0" u="none" strike="noStrike" kern="1200" cap="none" spc="0" normalizeH="0" noProof="0" dirty="0">
                <a:ln>
                  <a:noFill/>
                </a:ln>
                <a:solidFill>
                  <a:srgbClr val="959F98"/>
                </a:solidFill>
                <a:effectLst/>
                <a:uLnTx/>
                <a:uFillTx/>
                <a:latin typeface="Arial"/>
                <a:cs typeface="Arial"/>
              </a:rPr>
              <a:t> 2021. Drug ID: 5278. https://drugcentral.org/drugcard/5278?q=apalutamide. Accessed: August 2022 8. Palmieri VE, et al. Expert Rev Clin </a:t>
            </a:r>
            <a:r>
              <a:rPr lang="en-US" sz="800" b="0" i="0" u="none" strike="noStrike" kern="1200" cap="none" spc="0" normalizeH="0" noProof="0" dirty="0" err="1">
                <a:ln>
                  <a:noFill/>
                </a:ln>
                <a:solidFill>
                  <a:srgbClr val="959F98"/>
                </a:solidFill>
                <a:effectLst/>
                <a:uLnTx/>
                <a:uFillTx/>
                <a:latin typeface="Arial"/>
                <a:cs typeface="Arial"/>
              </a:rPr>
              <a:t>Pharmacol</a:t>
            </a:r>
            <a:r>
              <a:rPr lang="en-US" sz="800" b="0" i="0" u="none" strike="noStrike" kern="1200" cap="none" spc="0" normalizeH="0" noProof="0" dirty="0">
                <a:ln>
                  <a:noFill/>
                </a:ln>
                <a:solidFill>
                  <a:srgbClr val="959F98"/>
                </a:solidFill>
                <a:effectLst/>
                <a:uLnTx/>
                <a:uFillTx/>
                <a:latin typeface="Arial"/>
                <a:cs typeface="Arial"/>
              </a:rPr>
              <a:t>. 2021 May;14(5):535-544.​ 9. Shore N, et </a:t>
            </a:r>
            <a:r>
              <a:rPr lang="en-US" sz="800" b="0" i="0" u="none" strike="noStrike" kern="1200" cap="none" spc="0" normalizeH="0" noProof="0" dirty="0" err="1">
                <a:ln>
                  <a:noFill/>
                </a:ln>
                <a:solidFill>
                  <a:srgbClr val="959F98"/>
                </a:solidFill>
                <a:effectLst/>
                <a:uLnTx/>
                <a:uFillTx/>
                <a:latin typeface="Arial"/>
                <a:cs typeface="Arial"/>
              </a:rPr>
              <a:t>al.Target</a:t>
            </a:r>
            <a:r>
              <a:rPr lang="en-US" sz="800" b="0" i="0" u="none" strike="noStrike" kern="1200" cap="none" spc="0" normalizeH="0" noProof="0" dirty="0">
                <a:ln>
                  <a:noFill/>
                </a:ln>
                <a:solidFill>
                  <a:srgbClr val="959F98"/>
                </a:solidFill>
                <a:effectLst/>
                <a:uLnTx/>
                <a:uFillTx/>
                <a:latin typeface="Arial"/>
                <a:cs typeface="Arial"/>
              </a:rPr>
              <a:t> Oncol. 2019;14:527-539.​</a:t>
            </a:r>
          </a:p>
        </p:txBody>
      </p:sp>
      <p:sp>
        <p:nvSpPr>
          <p:cNvPr id="6" name="Rectangle 9">
            <a:extLst>
              <a:ext uri="{FF2B5EF4-FFF2-40B4-BE49-F238E27FC236}">
                <a16:creationId xmlns:a16="http://schemas.microsoft.com/office/drawing/2014/main" id="{E868309A-AE8B-26C2-E7BC-AECFB84D61B5}"/>
              </a:ext>
            </a:extLst>
          </p:cNvPr>
          <p:cNvSpPr/>
          <p:nvPr/>
        </p:nvSpPr>
        <p:spPr bwMode="gray">
          <a:xfrm>
            <a:off x="347472" y="1298897"/>
            <a:ext cx="5176717" cy="578753"/>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cap="none" spc="0" normalizeH="0" noProof="0">
                <a:ln>
                  <a:noFill/>
                </a:ln>
                <a:solidFill>
                  <a:srgbClr val="FFFFFF"/>
                </a:solidFill>
                <a:effectLst/>
                <a:uLnTx/>
                <a:uFillTx/>
                <a:latin typeface="Arial"/>
                <a:cs typeface="Arial"/>
              </a:rPr>
              <a:t>Mechanism of action of darolutamide</a:t>
            </a:r>
            <a:endParaRPr kumimoji="0" lang="de-DE" sz="1800" b="1" i="0" u="none" strike="noStrike" kern="1200" cap="none" spc="0" normalizeH="0" baseline="0" noProof="0" dirty="0">
              <a:ln>
                <a:noFill/>
              </a:ln>
              <a:solidFill>
                <a:srgbClr val="FFFFFF"/>
              </a:solidFill>
              <a:effectLst/>
              <a:uLnTx/>
              <a:uFillTx/>
              <a:latin typeface="Arial"/>
              <a:cs typeface="Arial"/>
            </a:endParaRPr>
          </a:p>
        </p:txBody>
      </p:sp>
      <p:sp>
        <p:nvSpPr>
          <p:cNvPr id="9" name="Text Placeholder 7">
            <a:extLst>
              <a:ext uri="{FF2B5EF4-FFF2-40B4-BE49-F238E27FC236}">
                <a16:creationId xmlns:a16="http://schemas.microsoft.com/office/drawing/2014/main" id="{715123BF-71B0-A78A-DC74-F0B1635B6997}"/>
              </a:ext>
            </a:extLst>
          </p:cNvPr>
          <p:cNvSpPr txBox="1"/>
          <p:nvPr/>
        </p:nvSpPr>
        <p:spPr>
          <a:xfrm>
            <a:off x="5687568" y="1865008"/>
            <a:ext cx="6248766" cy="4159768"/>
          </a:xfrm>
          <a:prstGeom prst="rect">
            <a:avLst/>
          </a:prstGeom>
          <a:solidFill>
            <a:srgbClr val="E5F5FB"/>
          </a:solidFill>
          <a:ln w="28575">
            <a:noFill/>
          </a:ln>
        </p:spPr>
        <p:txBody>
          <a:bodyPr vert="horz" lIns="182880" tIns="180000" rIns="182880" bIns="45720" rtlCol="0" anchor="t" anchorCtr="0"/>
          <a:lstStyle>
            <a:defPPr>
              <a:defRPr lang="en-US"/>
            </a:defPPr>
            <a:lvl1pPr marL="0" algn="l"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1" indent="-285750" algn="l" defTabSz="914400" rtl="0" eaLnBrk="1" fontAlgn="base" latinLnBrk="0" hangingPunct="1">
              <a:lnSpc>
                <a:spcPct val="90000"/>
              </a:lnSpc>
              <a:spcBef>
                <a:spcPts val="300"/>
              </a:spcBef>
              <a:spcAft>
                <a:spcPts val="600"/>
              </a:spcAft>
              <a:buClr>
                <a:srgbClr val="10384F"/>
              </a:buClr>
              <a:buSzTx/>
              <a:buFont typeface="Arial" panose="020B0604020202020204" pitchFamily="34" charset="0"/>
              <a:buChar char="•"/>
              <a:tabLst/>
              <a:defRPr/>
            </a:pPr>
            <a:r>
              <a:rPr lang="en-us" sz="1600" b="1" i="0" u="none" strike="noStrike" kern="1200" cap="none" spc="0" normalizeH="0" noProof="0" dirty="0">
                <a:ln>
                  <a:noFill/>
                </a:ln>
                <a:solidFill>
                  <a:srgbClr val="10384F"/>
                </a:solidFill>
                <a:effectLst/>
                <a:uLnTx/>
                <a:uFillTx/>
                <a:latin typeface="Arial"/>
                <a:cs typeface="Arial"/>
              </a:rPr>
              <a:t>Structurally distinct</a:t>
            </a:r>
            <a:r>
              <a:rPr lang="en-us" sz="1600" b="0" i="0" u="none" strike="noStrike" kern="1200" cap="none" spc="0" normalizeH="0" noProof="0" dirty="0">
                <a:ln>
                  <a:noFill/>
                </a:ln>
                <a:solidFill>
                  <a:srgbClr val="10384F"/>
                </a:solidFill>
                <a:effectLst/>
                <a:uLnTx/>
                <a:uFillTx/>
                <a:latin typeface="Arial"/>
                <a:cs typeface="Arial"/>
              </a:rPr>
              <a:t> from apalutamide and enzalutamide </a:t>
            </a:r>
            <a:r>
              <a:rPr lang="en-us" sz="1600" b="0" i="0" u="none" strike="noStrike" kern="1200" cap="none" spc="0" normalizeH="0" baseline="30000" noProof="0" dirty="0">
                <a:ln>
                  <a:noFill/>
                </a:ln>
                <a:solidFill>
                  <a:srgbClr val="10384F"/>
                </a:solidFill>
                <a:effectLst/>
                <a:uLnTx/>
                <a:uFillTx/>
                <a:latin typeface="Arial"/>
                <a:cs typeface="Arial"/>
              </a:rPr>
              <a:t>1,5-7</a:t>
            </a:r>
          </a:p>
          <a:p>
            <a:pPr marL="285750" marR="0" lvl="1" indent="-285750" algn="l" defTabSz="914400" rtl="0" eaLnBrk="1" fontAlgn="base" latinLnBrk="0" hangingPunct="1">
              <a:lnSpc>
                <a:spcPct val="90000"/>
              </a:lnSpc>
              <a:spcBef>
                <a:spcPts val="300"/>
              </a:spcBef>
              <a:spcAft>
                <a:spcPts val="600"/>
              </a:spcAft>
              <a:buClr>
                <a:srgbClr val="10384F"/>
              </a:buClr>
              <a:buSzTx/>
              <a:buFont typeface="Arial" panose="020B0604020202020204" pitchFamily="34" charset="0"/>
              <a:buChar char="•"/>
              <a:tabLst/>
              <a:defRPr/>
            </a:pPr>
            <a:r>
              <a:rPr lang="en-us" sz="1600" b="1" i="0" u="none" strike="noStrike" kern="1200" cap="none" spc="0" normalizeH="0" noProof="0" dirty="0">
                <a:ln>
                  <a:noFill/>
                </a:ln>
                <a:solidFill>
                  <a:srgbClr val="10384F"/>
                </a:solidFill>
                <a:effectLst/>
                <a:uLnTx/>
                <a:uFillTx/>
                <a:latin typeface="Arial"/>
                <a:cs typeface="Arial"/>
              </a:rPr>
              <a:t>High binding affinity and selectivity </a:t>
            </a:r>
            <a:r>
              <a:rPr lang="en-us" sz="1600" dirty="0">
                <a:solidFill>
                  <a:srgbClr val="10384F"/>
                </a:solidFill>
                <a:latin typeface="Arial"/>
                <a:cs typeface="Arial"/>
              </a:rPr>
              <a:t>for the AR </a:t>
            </a:r>
            <a:r>
              <a:rPr lang="en-us" sz="1600" b="0" i="0" u="none" strike="noStrike" kern="1200" cap="none" spc="0" normalizeH="0" baseline="30000" noProof="0" dirty="0">
                <a:ln>
                  <a:noFill/>
                </a:ln>
                <a:solidFill>
                  <a:srgbClr val="10384F"/>
                </a:solidFill>
                <a:effectLst/>
                <a:uLnTx/>
                <a:uFillTx/>
                <a:latin typeface="Arial"/>
                <a:cs typeface="Arial"/>
              </a:rPr>
              <a:t>1</a:t>
            </a:r>
          </a:p>
          <a:p>
            <a:pPr marL="285750" marR="0" lvl="1" indent="-285750" algn="l" defTabSz="914400" rtl="0" eaLnBrk="1" fontAlgn="base" latinLnBrk="0" hangingPunct="1">
              <a:lnSpc>
                <a:spcPct val="90000"/>
              </a:lnSpc>
              <a:spcBef>
                <a:spcPts val="300"/>
              </a:spcBef>
              <a:spcAft>
                <a:spcPts val="600"/>
              </a:spcAft>
              <a:buClr>
                <a:srgbClr val="10384F"/>
              </a:buClr>
              <a:buSzTx/>
              <a:buFont typeface="Arial" panose="020B0604020202020204" pitchFamily="34" charset="0"/>
              <a:buChar char="•"/>
              <a:tabLst/>
              <a:defRPr/>
            </a:pPr>
            <a:r>
              <a:rPr lang="en-us" sz="1600" b="1" i="0" u="none" strike="noStrike" kern="1200" cap="none" spc="0" normalizeH="0" noProof="0" dirty="0">
                <a:ln>
                  <a:noFill/>
                </a:ln>
                <a:solidFill>
                  <a:srgbClr val="10384F"/>
                </a:solidFill>
                <a:effectLst/>
                <a:uLnTx/>
                <a:uFillTx/>
                <a:latin typeface="Arial"/>
                <a:cs typeface="Arial"/>
              </a:rPr>
              <a:t>Low penetration of the blood-brain barrier </a:t>
            </a:r>
            <a:r>
              <a:rPr lang="en-us" sz="1600" i="0" u="none" strike="noStrike" kern="1200" cap="none" spc="0" normalizeH="0" noProof="0" dirty="0">
                <a:ln>
                  <a:noFill/>
                </a:ln>
                <a:solidFill>
                  <a:srgbClr val="10384F"/>
                </a:solidFill>
                <a:effectLst/>
                <a:uLnTx/>
                <a:uFillTx/>
                <a:latin typeface="Arial"/>
                <a:cs typeface="Arial"/>
              </a:rPr>
              <a:t>in preclinical studies </a:t>
            </a:r>
            <a:r>
              <a:rPr lang="en-us" sz="1600" i="0" u="none" strike="noStrike" kern="1200" cap="none" spc="0" normalizeH="0" baseline="30000" noProof="0" dirty="0">
                <a:ln>
                  <a:noFill/>
                </a:ln>
                <a:solidFill>
                  <a:srgbClr val="10384F"/>
                </a:solidFill>
                <a:effectLst/>
                <a:uLnTx/>
                <a:uFillTx/>
                <a:latin typeface="Arial"/>
                <a:cs typeface="Arial"/>
              </a:rPr>
              <a:t>8</a:t>
            </a:r>
          </a:p>
          <a:p>
            <a:pPr marL="285750" marR="0" lvl="1" indent="-285750" algn="l" defTabSz="914400" rtl="0" eaLnBrk="1" fontAlgn="base" latinLnBrk="0" hangingPunct="1">
              <a:lnSpc>
                <a:spcPct val="90000"/>
              </a:lnSpc>
              <a:spcBef>
                <a:spcPts val="300"/>
              </a:spcBef>
              <a:spcAft>
                <a:spcPts val="600"/>
              </a:spcAft>
              <a:buClr>
                <a:srgbClr val="10384F"/>
              </a:buClr>
              <a:buSzTx/>
              <a:buFont typeface="Arial" panose="020B0604020202020204" pitchFamily="34" charset="0"/>
              <a:buChar char="•"/>
              <a:tabLst/>
              <a:defRPr/>
            </a:pPr>
            <a:r>
              <a:rPr lang="en-us" sz="1600" b="1" i="0" u="none" strike="noStrike" kern="1200" cap="none" spc="0" normalizeH="0" noProof="0" dirty="0">
                <a:ln>
                  <a:noFill/>
                </a:ln>
                <a:solidFill>
                  <a:srgbClr val="10384F"/>
                </a:solidFill>
                <a:effectLst/>
                <a:uLnTx/>
                <a:uFillTx/>
                <a:latin typeface="Arial"/>
                <a:cs typeface="Arial"/>
              </a:rPr>
              <a:t>Limited potential for interactions </a:t>
            </a:r>
            <a:r>
              <a:rPr lang="en-us" sz="1600" b="0" i="0" u="none" strike="noStrike" kern="1200" cap="none" spc="0" normalizeH="0" noProof="0" dirty="0">
                <a:ln>
                  <a:noFill/>
                </a:ln>
                <a:solidFill>
                  <a:srgbClr val="10384F"/>
                </a:solidFill>
                <a:effectLst/>
                <a:uLnTx/>
                <a:uFillTx/>
                <a:latin typeface="Arial"/>
                <a:cs typeface="Arial"/>
              </a:rPr>
              <a:t>with co-medications commonly used by patients with prostate cancer</a:t>
            </a:r>
            <a:r>
              <a:rPr lang="en-us" sz="1600" baseline="30000" dirty="0">
                <a:solidFill>
                  <a:srgbClr val="10384F"/>
                </a:solidFill>
                <a:latin typeface="Arial"/>
                <a:cs typeface="Arial"/>
              </a:rPr>
              <a:t>1,</a:t>
            </a:r>
            <a:r>
              <a:rPr lang="en-us" sz="1600" b="0" i="0" u="none" strike="noStrike" kern="1200" cap="none" spc="0" normalizeH="0" baseline="30000" noProof="0" dirty="0">
                <a:ln>
                  <a:noFill/>
                </a:ln>
                <a:solidFill>
                  <a:srgbClr val="10384F"/>
                </a:solidFill>
                <a:effectLst/>
                <a:uLnTx/>
                <a:uFillTx/>
                <a:latin typeface="Arial"/>
                <a:cs typeface="Arial"/>
              </a:rPr>
              <a:t>4,8,9</a:t>
            </a:r>
          </a:p>
        </p:txBody>
      </p:sp>
      <p:sp>
        <p:nvSpPr>
          <p:cNvPr id="10" name="Rectangle 14">
            <a:extLst>
              <a:ext uri="{FF2B5EF4-FFF2-40B4-BE49-F238E27FC236}">
                <a16:creationId xmlns:a16="http://schemas.microsoft.com/office/drawing/2014/main" id="{434E364E-421C-3EEB-E496-A4BFF08F74CE}"/>
              </a:ext>
            </a:extLst>
          </p:cNvPr>
          <p:cNvSpPr/>
          <p:nvPr/>
        </p:nvSpPr>
        <p:spPr bwMode="gray">
          <a:xfrm>
            <a:off x="5682233" y="1298897"/>
            <a:ext cx="6248766" cy="578753"/>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cap="none" spc="0" normalizeH="0" noProof="0" dirty="0">
                <a:ln>
                  <a:noFill/>
                </a:ln>
                <a:solidFill>
                  <a:srgbClr val="FFFFFF"/>
                </a:solidFill>
                <a:effectLst/>
                <a:uLnTx/>
                <a:uFillTx/>
                <a:latin typeface="Arial"/>
                <a:cs typeface="Arial"/>
              </a:rPr>
              <a:t>Potent androgen receptor inhibitor </a:t>
            </a:r>
            <a:r>
              <a:rPr lang="en-us" sz="1800" b="1" i="0" u="none" strike="noStrike" kern="1200" cap="none" spc="0" normalizeH="0" baseline="30000" noProof="0" dirty="0">
                <a:ln>
                  <a:noFill/>
                </a:ln>
                <a:solidFill>
                  <a:srgbClr val="FFFFFF"/>
                </a:solidFill>
                <a:effectLst/>
                <a:uLnTx/>
                <a:uFillTx/>
                <a:latin typeface="Arial"/>
                <a:cs typeface="Arial"/>
              </a:rPr>
              <a:t>1</a:t>
            </a:r>
            <a:r>
              <a:rPr lang="en-us" sz="1800" b="1" i="0" u="none" strike="noStrike" kern="1200" cap="none" spc="0" normalizeH="0" noProof="0" dirty="0">
                <a:ln>
                  <a:noFill/>
                </a:ln>
                <a:solidFill>
                  <a:srgbClr val="FFFFFF"/>
                </a:solidFill>
                <a:effectLst/>
                <a:uLnTx/>
                <a:uFillTx/>
                <a:latin typeface="Arial"/>
                <a:cs typeface="Arial"/>
              </a:rPr>
              <a:t> :</a:t>
            </a:r>
          </a:p>
        </p:txBody>
      </p:sp>
      <p:grpSp>
        <p:nvGrpSpPr>
          <p:cNvPr id="28" name="Gruppieren 27">
            <a:extLst>
              <a:ext uri="{FF2B5EF4-FFF2-40B4-BE49-F238E27FC236}">
                <a16:creationId xmlns:a16="http://schemas.microsoft.com/office/drawing/2014/main" id="{1D4CBD50-34B5-EC13-C6D6-CE933EFBB1EB}"/>
              </a:ext>
            </a:extLst>
          </p:cNvPr>
          <p:cNvGrpSpPr/>
          <p:nvPr/>
        </p:nvGrpSpPr>
        <p:grpSpPr>
          <a:xfrm>
            <a:off x="1543095" y="3368843"/>
            <a:ext cx="3321513" cy="2291604"/>
            <a:chOff x="1753407" y="3246371"/>
            <a:chExt cx="3474161" cy="2396920"/>
          </a:xfrm>
        </p:grpSpPr>
        <p:pic>
          <p:nvPicPr>
            <p:cNvPr id="5" name="Picture 8" descr="Diagram&#10;&#10;Description automatically generated">
              <a:extLst>
                <a:ext uri="{FF2B5EF4-FFF2-40B4-BE49-F238E27FC236}">
                  <a16:creationId xmlns:a16="http://schemas.microsoft.com/office/drawing/2014/main" id="{EC3DE077-05EC-47D7-9E97-EC7D743AE1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3407" y="3246371"/>
              <a:ext cx="2412771" cy="2396920"/>
            </a:xfrm>
            <a:prstGeom prst="rect">
              <a:avLst/>
            </a:prstGeom>
          </p:spPr>
        </p:pic>
        <p:sp>
          <p:nvSpPr>
            <p:cNvPr id="7" name="TextBox 10">
              <a:extLst>
                <a:ext uri="{FF2B5EF4-FFF2-40B4-BE49-F238E27FC236}">
                  <a16:creationId xmlns:a16="http://schemas.microsoft.com/office/drawing/2014/main" id="{D3788BB2-640A-75B5-AC90-3D9D8AAAA5BC}"/>
                </a:ext>
              </a:extLst>
            </p:cNvPr>
            <p:cNvSpPr txBox="1"/>
            <p:nvPr/>
          </p:nvSpPr>
          <p:spPr bwMode="gray">
            <a:xfrm>
              <a:off x="4166178" y="4842252"/>
              <a:ext cx="1061390" cy="305308"/>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dirty="0">
                  <a:ln>
                    <a:noFill/>
                  </a:ln>
                  <a:solidFill>
                    <a:srgbClr val="10384F"/>
                  </a:solidFill>
                  <a:effectLst/>
                  <a:uLnTx/>
                  <a:uFillTx/>
                  <a:latin typeface="Arial"/>
                  <a:cs typeface="Calibri" panose="020F0502020204030204" pitchFamily="34" charset="0"/>
                </a:rPr>
                <a:t>Inhibits PSA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cap="none" spc="0" normalizeH="0" noProof="0" dirty="0">
                  <a:ln>
                    <a:noFill/>
                  </a:ln>
                  <a:solidFill>
                    <a:srgbClr val="10384F"/>
                  </a:solidFill>
                  <a:effectLst/>
                  <a:uLnTx/>
                  <a:uFillTx/>
                  <a:latin typeface="Arial"/>
                  <a:cs typeface="Calibri" panose="020F0502020204030204" pitchFamily="34" charset="0"/>
                </a:rPr>
                <a:t>Expression</a:t>
              </a:r>
            </a:p>
          </p:txBody>
        </p:sp>
        <p:sp>
          <p:nvSpPr>
            <p:cNvPr id="11" name="Textfeld 10">
              <a:extLst>
                <a:ext uri="{FF2B5EF4-FFF2-40B4-BE49-F238E27FC236}">
                  <a16:creationId xmlns:a16="http://schemas.microsoft.com/office/drawing/2014/main" id="{2A48B22B-1FDF-0B0A-F52B-15B358F0D8A8}"/>
                </a:ext>
              </a:extLst>
            </p:cNvPr>
            <p:cNvSpPr txBox="1"/>
            <p:nvPr/>
          </p:nvSpPr>
          <p:spPr bwMode="gray">
            <a:xfrm>
              <a:off x="3708977" y="3284448"/>
              <a:ext cx="1261375" cy="239011"/>
            </a:xfrm>
            <a:prstGeom prst="rect">
              <a:avLst/>
            </a:prstGeom>
            <a:solidFill>
              <a:srgbClr val="E5F5FB"/>
            </a:solid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noProof="0" dirty="0">
                  <a:ln>
                    <a:noFill/>
                  </a:ln>
                  <a:solidFill>
                    <a:srgbClr val="10384F"/>
                  </a:solidFill>
                  <a:effectLst/>
                  <a:uLnTx/>
                  <a:uFillTx/>
                  <a:latin typeface="Arial"/>
                  <a:cs typeface="Arial"/>
                </a:rPr>
                <a:t>Prostate cancer cell</a:t>
              </a:r>
            </a:p>
          </p:txBody>
        </p:sp>
        <p:sp>
          <p:nvSpPr>
            <p:cNvPr id="15" name="Textfeld 14">
              <a:extLst>
                <a:ext uri="{FF2B5EF4-FFF2-40B4-BE49-F238E27FC236}">
                  <a16:creationId xmlns:a16="http://schemas.microsoft.com/office/drawing/2014/main" id="{3CFAEC87-EDD6-CB21-2317-EFD0269CF0E3}"/>
                </a:ext>
              </a:extLst>
            </p:cNvPr>
            <p:cNvSpPr txBox="1"/>
            <p:nvPr/>
          </p:nvSpPr>
          <p:spPr bwMode="gray">
            <a:xfrm>
              <a:off x="2336586" y="4977182"/>
              <a:ext cx="372024" cy="260378"/>
            </a:xfrm>
            <a:prstGeom prst="rect">
              <a:avLst/>
            </a:prstGeom>
            <a:solidFill>
              <a:srgbClr val="6B4256"/>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a:ln>
                    <a:noFill/>
                  </a:ln>
                  <a:solidFill>
                    <a:srgbClr val="FFFFFF"/>
                  </a:solidFill>
                  <a:effectLst/>
                  <a:uLnTx/>
                  <a:uFillTx/>
                  <a:latin typeface="Arial"/>
                  <a:cs typeface="Arial"/>
                </a:rPr>
                <a:t>Cell nucleus</a:t>
              </a:r>
            </a:p>
          </p:txBody>
        </p:sp>
        <p:sp>
          <p:nvSpPr>
            <p:cNvPr id="16" name="Textfeld 15">
              <a:extLst>
                <a:ext uri="{FF2B5EF4-FFF2-40B4-BE49-F238E27FC236}">
                  <a16:creationId xmlns:a16="http://schemas.microsoft.com/office/drawing/2014/main" id="{912F1671-2270-B331-F6CE-FD267436A160}"/>
                </a:ext>
              </a:extLst>
            </p:cNvPr>
            <p:cNvSpPr txBox="1"/>
            <p:nvPr/>
          </p:nvSpPr>
          <p:spPr bwMode="gray">
            <a:xfrm>
              <a:off x="2229370" y="4314642"/>
              <a:ext cx="581993" cy="260378"/>
            </a:xfrm>
            <a:prstGeom prst="rect">
              <a:avLst/>
            </a:prstGeom>
            <a:solidFill>
              <a:srgbClr val="4E2E3C"/>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a:ln>
                    <a:noFill/>
                  </a:ln>
                  <a:solidFill>
                    <a:srgbClr val="FFFFFF"/>
                  </a:solidFill>
                  <a:effectLst/>
                  <a:uLnTx/>
                  <a:uFillTx/>
                  <a:latin typeface="Arial"/>
                  <a:cs typeface="Arial"/>
                </a:rPr>
                <a:t>Androgen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a:ln>
                    <a:noFill/>
                  </a:ln>
                  <a:solidFill>
                    <a:srgbClr val="FFFFFF"/>
                  </a:solidFill>
                  <a:effectLst/>
                  <a:uLnTx/>
                  <a:uFillTx/>
                  <a:latin typeface="Arial"/>
                  <a:cs typeface="Arial"/>
                </a:rPr>
                <a:t>Receptor (AR)</a:t>
              </a:r>
            </a:p>
          </p:txBody>
        </p:sp>
        <p:sp>
          <p:nvSpPr>
            <p:cNvPr id="17" name="Textfeld 16">
              <a:extLst>
                <a:ext uri="{FF2B5EF4-FFF2-40B4-BE49-F238E27FC236}">
                  <a16:creationId xmlns:a16="http://schemas.microsoft.com/office/drawing/2014/main" id="{B22E4EC4-B055-6EAF-67A1-130615AC1E5A}"/>
                </a:ext>
              </a:extLst>
            </p:cNvPr>
            <p:cNvSpPr txBox="1"/>
            <p:nvPr/>
          </p:nvSpPr>
          <p:spPr bwMode="gray">
            <a:xfrm>
              <a:off x="2336586" y="3853582"/>
              <a:ext cx="432000" cy="305308"/>
            </a:xfrm>
            <a:prstGeom prst="rect">
              <a:avLst/>
            </a:prstGeom>
            <a:solidFill>
              <a:srgbClr val="40232E"/>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dirty="0">
                  <a:ln>
                    <a:noFill/>
                  </a:ln>
                  <a:solidFill>
                    <a:srgbClr val="FFFFFF"/>
                  </a:solidFill>
                  <a:effectLst/>
                  <a:uLnTx/>
                  <a:uFillTx/>
                  <a:latin typeface="Arial"/>
                  <a:cs typeface="Arial"/>
                </a:rPr>
                <a:t>Androgen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dirty="0">
                  <a:ln>
                    <a:noFill/>
                  </a:ln>
                  <a:solidFill>
                    <a:srgbClr val="FFFFFF"/>
                  </a:solidFill>
                  <a:effectLst/>
                  <a:uLnTx/>
                  <a:uFillTx/>
                  <a:latin typeface="Arial"/>
                  <a:cs typeface="Arial"/>
                </a:rPr>
                <a:t>Receptor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dirty="0">
                  <a:ln>
                    <a:noFill/>
                  </a:ln>
                  <a:solidFill>
                    <a:srgbClr val="FFFFFF"/>
                  </a:solidFill>
                  <a:effectLst/>
                  <a:uLnTx/>
                  <a:uFillTx/>
                  <a:latin typeface="Arial"/>
                  <a:cs typeface="Arial"/>
                </a:rPr>
                <a:t>Inhibitor</a:t>
              </a:r>
            </a:p>
          </p:txBody>
        </p:sp>
        <p:sp>
          <p:nvSpPr>
            <p:cNvPr id="18" name="Textfeld 17">
              <a:extLst>
                <a:ext uri="{FF2B5EF4-FFF2-40B4-BE49-F238E27FC236}">
                  <a16:creationId xmlns:a16="http://schemas.microsoft.com/office/drawing/2014/main" id="{182F68C1-E643-C090-B254-A045716AB381}"/>
                </a:ext>
              </a:extLst>
            </p:cNvPr>
            <p:cNvSpPr txBox="1"/>
            <p:nvPr/>
          </p:nvSpPr>
          <p:spPr bwMode="gray">
            <a:xfrm>
              <a:off x="2708610" y="3352390"/>
              <a:ext cx="396000" cy="108000"/>
            </a:xfrm>
            <a:prstGeom prst="rect">
              <a:avLst/>
            </a:prstGeom>
            <a:solidFill>
              <a:srgbClr val="703A5D"/>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a:ln>
                    <a:noFill/>
                  </a:ln>
                  <a:solidFill>
                    <a:srgbClr val="FFFFFF"/>
                  </a:solidFill>
                  <a:effectLst/>
                  <a:uLnTx/>
                  <a:uFillTx/>
                  <a:latin typeface="Arial"/>
                  <a:cs typeface="Arial"/>
                </a:rPr>
                <a:t>Androgen</a:t>
              </a:r>
            </a:p>
          </p:txBody>
        </p:sp>
        <p:sp>
          <p:nvSpPr>
            <p:cNvPr id="19" name="Textfeld 18">
              <a:extLst>
                <a:ext uri="{FF2B5EF4-FFF2-40B4-BE49-F238E27FC236}">
                  <a16:creationId xmlns:a16="http://schemas.microsoft.com/office/drawing/2014/main" id="{39696319-354A-4F20-9A66-03C62453C392}"/>
                </a:ext>
              </a:extLst>
            </p:cNvPr>
            <p:cNvSpPr txBox="1"/>
            <p:nvPr/>
          </p:nvSpPr>
          <p:spPr bwMode="gray">
            <a:xfrm>
              <a:off x="3451560" y="4020855"/>
              <a:ext cx="432000" cy="170922"/>
            </a:xfrm>
            <a:prstGeom prst="rect">
              <a:avLst/>
            </a:prstGeom>
            <a:solidFill>
              <a:srgbClr val="502C3D"/>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dirty="0">
                  <a:ln>
                    <a:noFill/>
                  </a:ln>
                  <a:solidFill>
                    <a:srgbClr val="FFFFFF"/>
                  </a:solidFill>
                  <a:effectLst/>
                  <a:uLnTx/>
                  <a:uFillTx/>
                  <a:latin typeface="Arial"/>
                  <a:cs typeface="Arial"/>
                </a:rPr>
                <a:t>Androgen</a:t>
              </a:r>
            </a:p>
          </p:txBody>
        </p:sp>
        <p:sp>
          <p:nvSpPr>
            <p:cNvPr id="20" name="Textfeld 19">
              <a:extLst>
                <a:ext uri="{FF2B5EF4-FFF2-40B4-BE49-F238E27FC236}">
                  <a16:creationId xmlns:a16="http://schemas.microsoft.com/office/drawing/2014/main" id="{0A709A01-9DB6-D4D6-03A5-C30D664E7129}"/>
                </a:ext>
              </a:extLst>
            </p:cNvPr>
            <p:cNvSpPr txBox="1"/>
            <p:nvPr/>
          </p:nvSpPr>
          <p:spPr bwMode="gray">
            <a:xfrm>
              <a:off x="3344770" y="4228531"/>
              <a:ext cx="144000" cy="108000"/>
            </a:xfrm>
            <a:prstGeom prst="rect">
              <a:avLst/>
            </a:prstGeom>
            <a:solidFill>
              <a:srgbClr val="7697A6"/>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cap="none" spc="0" normalizeH="0" noProof="0">
                  <a:ln>
                    <a:noFill/>
                  </a:ln>
                  <a:solidFill>
                    <a:srgbClr val="FFFFFF"/>
                  </a:solidFill>
                  <a:effectLst/>
                  <a:uLnTx/>
                  <a:uFillTx/>
                  <a:latin typeface="Arial"/>
                  <a:cs typeface="Arial"/>
                </a:rPr>
                <a:t>AR</a:t>
              </a:r>
            </a:p>
          </p:txBody>
        </p:sp>
      </p:grpSp>
      <p:sp>
        <p:nvSpPr>
          <p:cNvPr id="26" name="Rechteck 25">
            <a:extLst>
              <a:ext uri="{FF2B5EF4-FFF2-40B4-BE49-F238E27FC236}">
                <a16:creationId xmlns:a16="http://schemas.microsoft.com/office/drawing/2014/main" id="{919553DA-D236-7511-6A15-C665F90852D1}"/>
              </a:ext>
            </a:extLst>
          </p:cNvPr>
          <p:cNvSpPr/>
          <p:nvPr/>
        </p:nvSpPr>
        <p:spPr bwMode="gray">
          <a:xfrm>
            <a:off x="9754393" y="5527043"/>
            <a:ext cx="327538" cy="363445"/>
          </a:xfrm>
          <a:prstGeom prst="rect">
            <a:avLst/>
          </a:prstGeom>
          <a:solidFill>
            <a:srgbClr val="E5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cs typeface="Arial"/>
            </a:endParaRPr>
          </a:p>
        </p:txBody>
      </p:sp>
      <p:pic>
        <p:nvPicPr>
          <p:cNvPr id="3" name="Picture 8">
            <a:extLst>
              <a:ext uri="{FF2B5EF4-FFF2-40B4-BE49-F238E27FC236}">
                <a16:creationId xmlns:a16="http://schemas.microsoft.com/office/drawing/2014/main" id="{70FC08FD-E715-68FD-2F5E-0F656FA53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377" y="3985322"/>
            <a:ext cx="2501647" cy="1932346"/>
          </a:xfrm>
          <a:prstGeom prst="rect">
            <a:avLst/>
          </a:prstGeom>
        </p:spPr>
      </p:pic>
      <p:pic>
        <p:nvPicPr>
          <p:cNvPr id="14" name="Picture 9">
            <a:extLst>
              <a:ext uri="{FF2B5EF4-FFF2-40B4-BE49-F238E27FC236}">
                <a16:creationId xmlns:a16="http://schemas.microsoft.com/office/drawing/2014/main" id="{27F5C055-D998-B132-E4B3-D53AD3E08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0160" y="4280934"/>
            <a:ext cx="1870247" cy="1379513"/>
          </a:xfrm>
          <a:prstGeom prst="rect">
            <a:avLst/>
          </a:prstGeom>
        </p:spPr>
      </p:pic>
      <p:pic>
        <p:nvPicPr>
          <p:cNvPr id="21" name="Picture 10">
            <a:extLst>
              <a:ext uri="{FF2B5EF4-FFF2-40B4-BE49-F238E27FC236}">
                <a16:creationId xmlns:a16="http://schemas.microsoft.com/office/drawing/2014/main" id="{8DBCF3E9-2000-E7FF-F961-5B36A6D40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306" y="4280933"/>
            <a:ext cx="1910516" cy="1379514"/>
          </a:xfrm>
          <a:prstGeom prst="rect">
            <a:avLst/>
          </a:prstGeom>
        </p:spPr>
      </p:pic>
    </p:spTree>
    <p:extLst>
      <p:ext uri="{BB962C8B-B14F-4D97-AF65-F5344CB8AC3E}">
        <p14:creationId xmlns:p14="http://schemas.microsoft.com/office/powerpoint/2010/main" val="24737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95E12-1E45-68CA-6787-CFD111543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71E19-310D-9C3B-8978-5FCC20C6AC28}"/>
              </a:ext>
            </a:extLst>
          </p:cNvPr>
          <p:cNvSpPr>
            <a:spLocks noGrp="1"/>
          </p:cNvSpPr>
          <p:nvPr>
            <p:ph type="title"/>
          </p:nvPr>
        </p:nvSpPr>
        <p:spPr/>
        <p:txBody>
          <a:bodyPr>
            <a:normAutofit fontScale="90000"/>
          </a:bodyPr>
          <a:lstStyle/>
          <a:p>
            <a:r>
              <a:rPr lang="de-CH" sz="2400" cap="none" dirty="0"/>
              <a:t>Drug-Drug Interactions of ARPIs with Clinically Relevant Co-medications*</a:t>
            </a:r>
            <a:endParaRPr lang="de-CH" sz="2400" cap="none" baseline="30000" dirty="0"/>
          </a:p>
        </p:txBody>
      </p:sp>
      <p:graphicFrame>
        <p:nvGraphicFramePr>
          <p:cNvPr id="5" name="Table 9">
            <a:extLst>
              <a:ext uri="{FF2B5EF4-FFF2-40B4-BE49-F238E27FC236}">
                <a16:creationId xmlns:a16="http://schemas.microsoft.com/office/drawing/2014/main" id="{5EBCFE21-5807-7602-479A-A6B62CD0BF81}"/>
              </a:ext>
            </a:extLst>
          </p:cNvPr>
          <p:cNvGraphicFramePr>
            <a:graphicFrameLocks/>
          </p:cNvGraphicFramePr>
          <p:nvPr>
            <p:custDataLst>
              <p:tags r:id="rId1"/>
            </p:custDataLst>
            <p:extLst>
              <p:ext uri="{D42A27DB-BD31-4B8C-83A1-F6EECF244321}">
                <p14:modId xmlns:p14="http://schemas.microsoft.com/office/powerpoint/2010/main" val="4118107725"/>
              </p:ext>
            </p:extLst>
          </p:nvPr>
        </p:nvGraphicFramePr>
        <p:xfrm>
          <a:off x="187412" y="1233147"/>
          <a:ext cx="5503652" cy="5480303"/>
        </p:xfrm>
        <a:graphic>
          <a:graphicData uri="http://schemas.openxmlformats.org/drawingml/2006/table">
            <a:tbl>
              <a:tblPr firstRow="1" bandRow="1"/>
              <a:tblGrid>
                <a:gridCol w="1598987">
                  <a:extLst>
                    <a:ext uri="{9D8B030D-6E8A-4147-A177-3AD203B41FA5}">
                      <a16:colId xmlns:a16="http://schemas.microsoft.com/office/drawing/2014/main" val="851948152"/>
                    </a:ext>
                  </a:extLst>
                </a:gridCol>
                <a:gridCol w="1521332">
                  <a:extLst>
                    <a:ext uri="{9D8B030D-6E8A-4147-A177-3AD203B41FA5}">
                      <a16:colId xmlns:a16="http://schemas.microsoft.com/office/drawing/2014/main" val="701096665"/>
                    </a:ext>
                  </a:extLst>
                </a:gridCol>
                <a:gridCol w="599751">
                  <a:extLst>
                    <a:ext uri="{9D8B030D-6E8A-4147-A177-3AD203B41FA5}">
                      <a16:colId xmlns:a16="http://schemas.microsoft.com/office/drawing/2014/main" val="939599150"/>
                    </a:ext>
                  </a:extLst>
                </a:gridCol>
                <a:gridCol w="593136">
                  <a:extLst>
                    <a:ext uri="{9D8B030D-6E8A-4147-A177-3AD203B41FA5}">
                      <a16:colId xmlns:a16="http://schemas.microsoft.com/office/drawing/2014/main" val="3884805216"/>
                    </a:ext>
                  </a:extLst>
                </a:gridCol>
                <a:gridCol w="612476">
                  <a:extLst>
                    <a:ext uri="{9D8B030D-6E8A-4147-A177-3AD203B41FA5}">
                      <a16:colId xmlns:a16="http://schemas.microsoft.com/office/drawing/2014/main" val="1779836527"/>
                    </a:ext>
                  </a:extLst>
                </a:gridCol>
                <a:gridCol w="577970">
                  <a:extLst>
                    <a:ext uri="{9D8B030D-6E8A-4147-A177-3AD203B41FA5}">
                      <a16:colId xmlns:a16="http://schemas.microsoft.com/office/drawing/2014/main" val="891477470"/>
                    </a:ext>
                  </a:extLst>
                </a:gridCol>
              </a:tblGrid>
              <a:tr h="288437">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ctr"/>
                      <a:r>
                        <a:rPr lang="en-GB" sz="1100" b="0" u="none" strike="noStrike" dirty="0">
                          <a:solidFill>
                            <a:schemeClr val="bg1"/>
                          </a:solidFill>
                          <a:effectLst/>
                        </a:rPr>
                        <a:t>DRUG CLASS</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ctr"/>
                      <a:r>
                        <a:rPr lang="en-GB" sz="1100" b="0" u="none" strike="noStrike" dirty="0">
                          <a:solidFill>
                            <a:schemeClr val="bg1"/>
                          </a:solidFill>
                          <a:effectLst/>
                        </a:rPr>
                        <a:t>ACTIVE SUBSTANCE</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gridSpan="4">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b"/>
                      <a:r>
                        <a:rPr lang="en-GB" sz="1100" b="0" u="none" strike="noStrike" dirty="0">
                          <a:solidFill>
                            <a:schemeClr val="bg1"/>
                          </a:solidFill>
                          <a:effectLst/>
                        </a:rPr>
                        <a:t>INTERACTION</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03413041"/>
                  </a:ext>
                </a:extLst>
              </a:tr>
              <a:tr h="288437">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DARO </a:t>
                      </a:r>
                    </a:p>
                    <a:p>
                      <a:pPr algn="ctr" fontAlgn="b"/>
                      <a:r>
                        <a:rPr lang="en-GB" sz="600" b="0" u="none" strike="noStrike">
                          <a:solidFill>
                            <a:srgbClr val="000000"/>
                          </a:solidFill>
                          <a:effectLst/>
                        </a:rPr>
                        <a:t>[</a:t>
                      </a:r>
                      <a:r>
                        <a:rPr lang="en-GB" sz="600" b="0" u="none" strike="noStrike" baseline="0">
                          <a:solidFill>
                            <a:srgbClr val="000000"/>
                          </a:solidFill>
                          <a:effectLst/>
                        </a:rPr>
                        <a:t>1,6]</a:t>
                      </a:r>
                      <a:endParaRPr lang="en-GB" sz="8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ABI </a:t>
                      </a:r>
                    </a:p>
                    <a:p>
                      <a:pPr algn="ctr" fontAlgn="b"/>
                      <a:r>
                        <a:rPr lang="en-GB" sz="600" b="0" u="none" strike="noStrike">
                          <a:solidFill>
                            <a:srgbClr val="000000"/>
                          </a:solidFill>
                          <a:effectLst/>
                        </a:rPr>
                        <a:t>[2,6]</a:t>
                      </a:r>
                      <a:endParaRPr lang="en-GB" sz="11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APA </a:t>
                      </a:r>
                    </a:p>
                    <a:p>
                      <a:pPr algn="ctr" fontAlgn="b"/>
                      <a:r>
                        <a:rPr lang="en-GB" sz="600" b="0" u="none" strike="noStrike" dirty="0">
                          <a:solidFill>
                            <a:srgbClr val="000000"/>
                          </a:solidFill>
                          <a:effectLst/>
                        </a:rPr>
                        <a:t>[3,6]</a:t>
                      </a:r>
                      <a:endParaRPr lang="en-GB" sz="8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ENZA </a:t>
                      </a:r>
                    </a:p>
                    <a:p>
                      <a:pPr algn="ctr" fontAlgn="b"/>
                      <a:r>
                        <a:rPr lang="en-GB" sz="600" b="0" u="none" strike="noStrike">
                          <a:solidFill>
                            <a:srgbClr val="000000"/>
                          </a:solidFill>
                          <a:effectLst/>
                        </a:rPr>
                        <a:t>[4,6]</a:t>
                      </a:r>
                      <a:endParaRPr lang="en-GB" sz="6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579545"/>
                  </a:ext>
                </a:extLst>
              </a:tr>
              <a:tr h="288437">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a:solidFill>
                            <a:srgbClr val="000000"/>
                          </a:solidFill>
                          <a:effectLst/>
                          <a:latin typeface="Arial" panose="020B0604020202020204" pitchFamily="34" charset="0"/>
                        </a:rPr>
                        <a:t>ADT</a:t>
                      </a: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a:solidFill>
                            <a:srgbClr val="000000"/>
                          </a:solidFill>
                          <a:effectLst/>
                          <a:latin typeface="Arial" panose="020B0604020202020204" pitchFamily="34" charset="0"/>
                        </a:rPr>
                        <a:t>Relugolix</a:t>
                      </a:r>
                      <a:r>
                        <a:rPr lang="en-GB" sz="1000" b="0" i="0" u="none" strike="noStrike" baseline="30000">
                          <a:solidFill>
                            <a:srgbClr val="000000"/>
                          </a:solidFill>
                          <a:effectLst/>
                          <a:latin typeface="Arial" panose="020B0604020202020204" pitchFamily="34" charset="0"/>
                        </a:rPr>
                        <a:t>5 </a:t>
                      </a:r>
                      <a:endParaRPr lang="en-GB" sz="1000" b="0" i="0" u="none" strike="noStrike" baseline="30000"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100615900"/>
                  </a:ext>
                </a:extLst>
              </a:tr>
              <a:tr h="288437">
                <a:tc rowSpan="4">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u="none" strike="noStrike" dirty="0">
                          <a:solidFill>
                            <a:srgbClr val="000000"/>
                          </a:solidFill>
                          <a:effectLst/>
                        </a:rPr>
                        <a:t>Anticoagulants</a:t>
                      </a: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Apixaban</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18558112"/>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Dabigatran</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29783773"/>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Edoxaban</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704914304"/>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Rivaroxaban</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821178053"/>
                  </a:ext>
                </a:extLst>
              </a:tr>
              <a:tr h="288437">
                <a:tc rowSpan="3">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dirty="0">
                          <a:solidFill>
                            <a:srgbClr val="000000"/>
                          </a:solidFill>
                          <a:effectLst/>
                          <a:latin typeface="Arial" panose="020B0604020202020204" pitchFamily="34" charset="0"/>
                        </a:rPr>
                        <a:t>Antiplatelets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Clopidogrel</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59312638"/>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Prasugrel</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111971437"/>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Ticagrelor</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768815347"/>
                  </a:ext>
                </a:extLst>
              </a:tr>
              <a:tr h="288437">
                <a:tc rowSpan="4">
                  <a:txBody>
                    <a:bodyPr/>
                    <a:lstStyle/>
                    <a:p>
                      <a:pPr algn="ctr" fontAlgn="ctr"/>
                      <a:r>
                        <a:rPr lang="en-GB" sz="1000" b="1" u="none" strike="noStrike" dirty="0">
                          <a:solidFill>
                            <a:srgbClr val="000000"/>
                          </a:solidFill>
                          <a:effectLst/>
                        </a:rPr>
                        <a:t>Betablocker</a:t>
                      </a: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TlToBr w="12700" cmpd="sng">
                      <a:noFill/>
                      <a:prstDash val="solid"/>
                    </a:lnTlToBr>
                    <a:lnBlToTr w="12700" cmpd="sng">
                      <a:noFill/>
                      <a:prstDash val="solid"/>
                    </a:lnBlToTr>
                    <a:solidFill>
                      <a:srgbClr val="E2E8F6"/>
                    </a:solidFill>
                  </a:tcPr>
                </a:tc>
                <a:tc>
                  <a:txBody>
                    <a:bodyPr/>
                    <a:lstStyle/>
                    <a:p>
                      <a:pPr algn="l" fontAlgn="b"/>
                      <a:r>
                        <a:rPr lang="en-GB" sz="1000" b="0" i="0" u="none" strike="noStrike" dirty="0" err="1">
                          <a:solidFill>
                            <a:srgbClr val="000000"/>
                          </a:solidFill>
                          <a:effectLst/>
                          <a:latin typeface="Arial" panose="020B0604020202020204" pitchFamily="34" charset="0"/>
                        </a:rPr>
                        <a:t>Bisoprolole</a:t>
                      </a:r>
                      <a:r>
                        <a:rPr lang="en-GB" sz="1000" b="0" i="0" u="none" strike="noStrike" dirty="0">
                          <a:solidFill>
                            <a:srgbClr val="000000"/>
                          </a:solidFill>
                          <a:effectLst/>
                          <a:latin typeface="Arial" panose="020B0604020202020204" pitchFamily="34" charset="0"/>
                        </a:rPr>
                        <a:t>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p>
                      <a:pPr algn="l" fontAlgn="b"/>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34650511"/>
                  </a:ext>
                </a:extLst>
              </a:tr>
              <a:tr h="288437">
                <a:tc vMerge="1">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Carvedilole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000915960"/>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Metoprolole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86659641"/>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Nebivolole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24070684"/>
                  </a:ext>
                </a:extLst>
              </a:tr>
              <a:tr h="288437">
                <a:tc rowSpan="5">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u="none" strike="noStrike" dirty="0" err="1">
                          <a:solidFill>
                            <a:srgbClr val="000000"/>
                          </a:solidFill>
                          <a:effectLst/>
                        </a:rPr>
                        <a:t>Antiinfectives</a:t>
                      </a:r>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Ciprofloxacine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B050"/>
                          </a:solidFill>
                          <a:effectLst/>
                        </a:rPr>
                        <a:t> </a:t>
                      </a:r>
                      <a:endParaRPr lang="en-GB" sz="11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365712857"/>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Clarithromycine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972573388"/>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err="1">
                          <a:solidFill>
                            <a:srgbClr val="000000"/>
                          </a:solidFill>
                          <a:effectLst/>
                        </a:rPr>
                        <a:t>Rifampicine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604990135"/>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Fluconazole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813520324"/>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u="none" strike="noStrike" dirty="0">
                          <a:solidFill>
                            <a:srgbClr val="000000"/>
                          </a:solidFill>
                          <a:effectLst/>
                        </a:rPr>
                        <a:t>Voriconazole</a:t>
                      </a:r>
                      <a:endParaRPr lang="en-GB" sz="1000" b="0" i="0" u="none" strike="noStrike" dirty="0">
                        <a:solidFill>
                          <a:srgbClr val="000000"/>
                        </a:solidFill>
                        <a:effectLst/>
                        <a:latin typeface="Arial" panose="020B0604020202020204" pitchFamily="34" charset="0"/>
                      </a:endParaRP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76392571"/>
                  </a:ext>
                </a:extLst>
              </a:tr>
            </a:tbl>
          </a:graphicData>
        </a:graphic>
      </p:graphicFrame>
      <p:graphicFrame>
        <p:nvGraphicFramePr>
          <p:cNvPr id="6" name="Table 9">
            <a:extLst>
              <a:ext uri="{FF2B5EF4-FFF2-40B4-BE49-F238E27FC236}">
                <a16:creationId xmlns:a16="http://schemas.microsoft.com/office/drawing/2014/main" id="{2EB61554-BACF-B96C-D45F-544913F1363E}"/>
              </a:ext>
            </a:extLst>
          </p:cNvPr>
          <p:cNvGraphicFramePr>
            <a:graphicFrameLocks/>
          </p:cNvGraphicFramePr>
          <p:nvPr>
            <p:custDataLst>
              <p:tags r:id="rId2"/>
            </p:custDataLst>
            <p:extLst>
              <p:ext uri="{D42A27DB-BD31-4B8C-83A1-F6EECF244321}">
                <p14:modId xmlns:p14="http://schemas.microsoft.com/office/powerpoint/2010/main" val="1102631558"/>
              </p:ext>
            </p:extLst>
          </p:nvPr>
        </p:nvGraphicFramePr>
        <p:xfrm>
          <a:off x="5996329" y="1233147"/>
          <a:ext cx="5934003" cy="4038118"/>
        </p:xfrm>
        <a:graphic>
          <a:graphicData uri="http://schemas.openxmlformats.org/drawingml/2006/table">
            <a:tbl>
              <a:tblPr firstRow="1" bandRow="1"/>
              <a:tblGrid>
                <a:gridCol w="1792066">
                  <a:extLst>
                    <a:ext uri="{9D8B030D-6E8A-4147-A177-3AD203B41FA5}">
                      <a16:colId xmlns:a16="http://schemas.microsoft.com/office/drawing/2014/main" val="851948152"/>
                    </a:ext>
                  </a:extLst>
                </a:gridCol>
                <a:gridCol w="1527167">
                  <a:extLst>
                    <a:ext uri="{9D8B030D-6E8A-4147-A177-3AD203B41FA5}">
                      <a16:colId xmlns:a16="http://schemas.microsoft.com/office/drawing/2014/main" val="701096665"/>
                    </a:ext>
                  </a:extLst>
                </a:gridCol>
                <a:gridCol w="678741">
                  <a:extLst>
                    <a:ext uri="{9D8B030D-6E8A-4147-A177-3AD203B41FA5}">
                      <a16:colId xmlns:a16="http://schemas.microsoft.com/office/drawing/2014/main" val="939599150"/>
                    </a:ext>
                  </a:extLst>
                </a:gridCol>
                <a:gridCol w="612751">
                  <a:extLst>
                    <a:ext uri="{9D8B030D-6E8A-4147-A177-3AD203B41FA5}">
                      <a16:colId xmlns:a16="http://schemas.microsoft.com/office/drawing/2014/main" val="3884805216"/>
                    </a:ext>
                  </a:extLst>
                </a:gridCol>
                <a:gridCol w="612751">
                  <a:extLst>
                    <a:ext uri="{9D8B030D-6E8A-4147-A177-3AD203B41FA5}">
                      <a16:colId xmlns:a16="http://schemas.microsoft.com/office/drawing/2014/main" val="1779836527"/>
                    </a:ext>
                  </a:extLst>
                </a:gridCol>
                <a:gridCol w="710527">
                  <a:extLst>
                    <a:ext uri="{9D8B030D-6E8A-4147-A177-3AD203B41FA5}">
                      <a16:colId xmlns:a16="http://schemas.microsoft.com/office/drawing/2014/main" val="891477470"/>
                    </a:ext>
                  </a:extLst>
                </a:gridCol>
              </a:tblGrid>
              <a:tr h="288437">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u="none" strike="noStrike" dirty="0">
                          <a:solidFill>
                            <a:schemeClr val="bg1"/>
                          </a:solidFill>
                          <a:effectLst/>
                        </a:rPr>
                        <a:t>DRUG CLASS</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rowSpan="2">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u="none" strike="noStrike" dirty="0">
                          <a:solidFill>
                            <a:schemeClr val="bg1"/>
                          </a:solidFill>
                          <a:effectLst/>
                        </a:rPr>
                        <a:t>ACTIVE SUBSTANCE</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gridSpan="4">
                  <a:txBody>
                    <a:bodyPr/>
                    <a:lstStyle>
                      <a:lvl1pPr marL="0" algn="l" defTabSz="914400" rtl="0" eaLnBrk="1" latinLnBrk="0" hangingPunct="1">
                        <a:defRPr sz="1800" b="1" kern="1200">
                          <a:solidFill>
                            <a:schemeClr val="lt1"/>
                          </a:solidFill>
                          <a:latin typeface="Arial"/>
                          <a:ea typeface="Arial Unicode MS"/>
                          <a:cs typeface="Arial"/>
                        </a:defRPr>
                      </a:lvl1pPr>
                      <a:lvl2pPr marL="457200" algn="l" defTabSz="914400" rtl="0" eaLnBrk="1" latinLnBrk="0" hangingPunct="1">
                        <a:defRPr sz="1800" b="1" kern="1200">
                          <a:solidFill>
                            <a:schemeClr val="lt1"/>
                          </a:solidFill>
                          <a:latin typeface="Arial"/>
                          <a:ea typeface="Arial Unicode MS"/>
                          <a:cs typeface="Arial"/>
                        </a:defRPr>
                      </a:lvl2pPr>
                      <a:lvl3pPr marL="914400" algn="l" defTabSz="914400" rtl="0" eaLnBrk="1" latinLnBrk="0" hangingPunct="1">
                        <a:defRPr sz="1800" b="1" kern="1200">
                          <a:solidFill>
                            <a:schemeClr val="lt1"/>
                          </a:solidFill>
                          <a:latin typeface="Arial"/>
                          <a:ea typeface="Arial Unicode MS"/>
                          <a:cs typeface="Arial"/>
                        </a:defRPr>
                      </a:lvl3pPr>
                      <a:lvl4pPr marL="1371600" algn="l" defTabSz="914400" rtl="0" eaLnBrk="1" latinLnBrk="0" hangingPunct="1">
                        <a:defRPr sz="1800" b="1" kern="1200">
                          <a:solidFill>
                            <a:schemeClr val="lt1"/>
                          </a:solidFill>
                          <a:latin typeface="Arial"/>
                          <a:ea typeface="Arial Unicode MS"/>
                          <a:cs typeface="Arial"/>
                        </a:defRPr>
                      </a:lvl4pPr>
                      <a:lvl5pPr marL="1828800" algn="l" defTabSz="914400" rtl="0" eaLnBrk="1" latinLnBrk="0" hangingPunct="1">
                        <a:defRPr sz="1800" b="1" kern="1200">
                          <a:solidFill>
                            <a:schemeClr val="lt1"/>
                          </a:solidFill>
                          <a:latin typeface="Arial"/>
                          <a:ea typeface="Arial Unicode MS"/>
                          <a:cs typeface="Arial"/>
                        </a:defRPr>
                      </a:lvl5pPr>
                      <a:lvl6pPr marL="2286000" algn="l" defTabSz="914400" rtl="0" eaLnBrk="1" latinLnBrk="0" hangingPunct="1">
                        <a:defRPr sz="1800" b="1" kern="1200">
                          <a:solidFill>
                            <a:schemeClr val="lt1"/>
                          </a:solidFill>
                          <a:latin typeface="Arial"/>
                          <a:ea typeface="Arial Unicode MS"/>
                          <a:cs typeface="Arial"/>
                        </a:defRPr>
                      </a:lvl6pPr>
                      <a:lvl7pPr marL="2743200" algn="l" defTabSz="914400" rtl="0" eaLnBrk="1" latinLnBrk="0" hangingPunct="1">
                        <a:defRPr sz="1800" b="1" kern="1200">
                          <a:solidFill>
                            <a:schemeClr val="lt1"/>
                          </a:solidFill>
                          <a:latin typeface="Arial"/>
                          <a:ea typeface="Arial Unicode MS"/>
                          <a:cs typeface="Arial"/>
                        </a:defRPr>
                      </a:lvl7pPr>
                      <a:lvl8pPr marL="3200400" algn="l" defTabSz="914400" rtl="0" eaLnBrk="1" latinLnBrk="0" hangingPunct="1">
                        <a:defRPr sz="1800" b="1" kern="1200">
                          <a:solidFill>
                            <a:schemeClr val="lt1"/>
                          </a:solidFill>
                          <a:latin typeface="Arial"/>
                          <a:ea typeface="Arial Unicode MS"/>
                          <a:cs typeface="Arial"/>
                        </a:defRPr>
                      </a:lvl8pPr>
                      <a:lvl9pPr marL="3657600" algn="l" defTabSz="914400" rtl="0" eaLnBrk="1" latinLnBrk="0" hangingPunct="1">
                        <a:defRPr sz="1800" b="1" kern="1200">
                          <a:solidFill>
                            <a:schemeClr val="lt1"/>
                          </a:solidFill>
                          <a:latin typeface="Arial"/>
                          <a:ea typeface="Arial Unicode MS"/>
                          <a:cs typeface="Arial"/>
                        </a:defRPr>
                      </a:lvl9pPr>
                    </a:lstStyle>
                    <a:p>
                      <a:pPr algn="ctr" fontAlgn="b"/>
                      <a:r>
                        <a:rPr lang="en-GB" sz="1100" b="0" u="none" strike="noStrike" dirty="0">
                          <a:solidFill>
                            <a:schemeClr val="bg1"/>
                          </a:solidFill>
                          <a:effectLst/>
                        </a:rPr>
                        <a:t>INTERACTION</a:t>
                      </a:r>
                      <a:endParaRPr lang="en-GB"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10384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03413041"/>
                  </a:ext>
                </a:extLst>
              </a:tr>
              <a:tr h="288437">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DARO </a:t>
                      </a:r>
                    </a:p>
                    <a:p>
                      <a:pPr algn="ctr" fontAlgn="b"/>
                      <a:r>
                        <a:rPr lang="en-GB" sz="600" b="0" u="none" strike="noStrike">
                          <a:solidFill>
                            <a:srgbClr val="000000"/>
                          </a:solidFill>
                          <a:effectLst/>
                        </a:rPr>
                        <a:t>[</a:t>
                      </a:r>
                      <a:r>
                        <a:rPr lang="en-GB" sz="600" b="0" u="none" strike="noStrike" baseline="0">
                          <a:solidFill>
                            <a:srgbClr val="000000"/>
                          </a:solidFill>
                          <a:effectLst/>
                        </a:rPr>
                        <a:t>1,6]</a:t>
                      </a:r>
                      <a:endParaRPr lang="en-GB" sz="8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ABI </a:t>
                      </a:r>
                    </a:p>
                    <a:p>
                      <a:pPr algn="ctr" fontAlgn="b"/>
                      <a:r>
                        <a:rPr lang="en-GB" sz="600" b="0" u="none" strike="noStrike">
                          <a:solidFill>
                            <a:srgbClr val="000000"/>
                          </a:solidFill>
                          <a:effectLst/>
                        </a:rPr>
                        <a:t>[2,6]</a:t>
                      </a:r>
                      <a:endParaRPr lang="en-GB" sz="11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APA </a:t>
                      </a:r>
                    </a:p>
                    <a:p>
                      <a:pPr algn="ctr" fontAlgn="b"/>
                      <a:r>
                        <a:rPr lang="en-GB" sz="600" b="0" u="none" strike="noStrike">
                          <a:solidFill>
                            <a:srgbClr val="000000"/>
                          </a:solidFill>
                          <a:effectLst/>
                        </a:rPr>
                        <a:t>[3,6]</a:t>
                      </a:r>
                      <a:endParaRPr lang="en-GB" sz="8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b"/>
                      <a:r>
                        <a:rPr lang="en-GB" sz="1100" b="0" u="none" strike="noStrike" dirty="0">
                          <a:solidFill>
                            <a:srgbClr val="000000"/>
                          </a:solidFill>
                          <a:effectLst/>
                        </a:rPr>
                        <a:t>ENZA </a:t>
                      </a:r>
                    </a:p>
                    <a:p>
                      <a:pPr algn="ctr" fontAlgn="b"/>
                      <a:r>
                        <a:rPr lang="en-GB" sz="600" b="0" u="none" strike="noStrike">
                          <a:solidFill>
                            <a:srgbClr val="000000"/>
                          </a:solidFill>
                          <a:effectLst/>
                        </a:rPr>
                        <a:t>[4,6]</a:t>
                      </a:r>
                      <a:endParaRPr lang="en-GB" sz="6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579545"/>
                  </a:ext>
                </a:extLst>
              </a:tr>
              <a:tr h="288437">
                <a:tc rowSpan="5">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dirty="0">
                          <a:solidFill>
                            <a:srgbClr val="000000"/>
                          </a:solidFill>
                          <a:effectLst/>
                          <a:latin typeface="Arial" panose="020B0604020202020204" pitchFamily="34" charset="0"/>
                        </a:rPr>
                        <a:t>Lipid lowering drugs</a:t>
                      </a:r>
                    </a:p>
                  </a:txBody>
                  <a:tcPr marL="9525" marR="9525" marT="9525" marB="0"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Gemfibrozil</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18558112"/>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Atorvastatin</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29783773"/>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a:solidFill>
                            <a:srgbClr val="000000"/>
                          </a:solidFill>
                          <a:effectLst/>
                          <a:latin typeface="Arial" panose="020B0604020202020204" pitchFamily="34" charset="0"/>
                        </a:rPr>
                        <a:t>Simvastatin</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04914304"/>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Rosuvastatin</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821178053"/>
                  </a:ext>
                </a:extLst>
              </a:tr>
              <a:tr h="288437">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Ezetimibe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759312638"/>
                  </a:ext>
                </a:extLst>
              </a:tr>
              <a:tr h="288437">
                <a:tc rowSpan="2">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kern="1200" dirty="0">
                          <a:solidFill>
                            <a:srgbClr val="000000"/>
                          </a:solidFill>
                          <a:effectLst/>
                          <a:latin typeface="Arial" panose="020B0604020202020204" pitchFamily="34" charset="0"/>
                          <a:ea typeface="+mn-ea"/>
                          <a:cs typeface="+mn-cs"/>
                        </a:rPr>
                        <a:t>Antiepileptics</a:t>
                      </a:r>
                    </a:p>
                  </a:txBody>
                  <a:tcPr marL="9525" marR="9525" marT="9525" marB="0"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Carbamazepine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11971437"/>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Valproate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768815347"/>
                  </a:ext>
                </a:extLst>
              </a:tr>
              <a:tr h="288437">
                <a:tc rowSpan="3">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ctr" fontAlgn="ctr"/>
                      <a:r>
                        <a:rPr lang="en-GB" sz="1000" b="1" i="0" u="none" strike="noStrike" dirty="0">
                          <a:solidFill>
                            <a:srgbClr val="000000"/>
                          </a:solidFill>
                          <a:effectLst/>
                          <a:latin typeface="Arial" panose="020B0604020202020204" pitchFamily="34" charset="0"/>
                        </a:rPr>
                        <a:t>Antidepressants</a:t>
                      </a:r>
                    </a:p>
                  </a:txBody>
                  <a:tcPr marL="9525" marR="9525" marT="9525" marB="0"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Escitalopram</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000915960"/>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Duloxetine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86659641"/>
                  </a:ext>
                </a:extLst>
              </a:tr>
              <a:tr h="288437">
                <a:tc v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000" b="0" i="0" u="none" strike="noStrike" dirty="0">
                          <a:solidFill>
                            <a:srgbClr val="000000"/>
                          </a:solidFill>
                          <a:effectLst/>
                          <a:latin typeface="Arial" panose="020B0604020202020204" pitchFamily="34" charset="0"/>
                        </a:rPr>
                        <a:t>Venlafaxine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E2E8F6"/>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ea typeface="Arial Unicode MS"/>
                          <a:cs typeface="Arial"/>
                        </a:defRPr>
                      </a:lvl1pPr>
                      <a:lvl2pPr marL="457200" algn="l" defTabSz="914400" rtl="0" eaLnBrk="1" latinLnBrk="0" hangingPunct="1">
                        <a:defRPr sz="1800" kern="1200">
                          <a:solidFill>
                            <a:schemeClr val="dk1"/>
                          </a:solidFill>
                          <a:latin typeface="Arial"/>
                          <a:ea typeface="Arial Unicode MS"/>
                          <a:cs typeface="Arial"/>
                        </a:defRPr>
                      </a:lvl2pPr>
                      <a:lvl3pPr marL="914400" algn="l" defTabSz="914400" rtl="0" eaLnBrk="1" latinLnBrk="0" hangingPunct="1">
                        <a:defRPr sz="1800" kern="1200">
                          <a:solidFill>
                            <a:schemeClr val="dk1"/>
                          </a:solidFill>
                          <a:latin typeface="Arial"/>
                          <a:ea typeface="Arial Unicode MS"/>
                          <a:cs typeface="Arial"/>
                        </a:defRPr>
                      </a:lvl3pPr>
                      <a:lvl4pPr marL="1371600" algn="l" defTabSz="914400" rtl="0" eaLnBrk="1" latinLnBrk="0" hangingPunct="1">
                        <a:defRPr sz="1800" kern="1200">
                          <a:solidFill>
                            <a:schemeClr val="dk1"/>
                          </a:solidFill>
                          <a:latin typeface="Arial"/>
                          <a:ea typeface="Arial Unicode MS"/>
                          <a:cs typeface="Arial"/>
                        </a:defRPr>
                      </a:lvl4pPr>
                      <a:lvl5pPr marL="1828800" algn="l" defTabSz="914400" rtl="0" eaLnBrk="1" latinLnBrk="0" hangingPunct="1">
                        <a:defRPr sz="1800" kern="1200">
                          <a:solidFill>
                            <a:schemeClr val="dk1"/>
                          </a:solidFill>
                          <a:latin typeface="Arial"/>
                          <a:ea typeface="Arial Unicode MS"/>
                          <a:cs typeface="Arial"/>
                        </a:defRPr>
                      </a:lvl5pPr>
                      <a:lvl6pPr marL="2286000" algn="l" defTabSz="914400" rtl="0" eaLnBrk="1" latinLnBrk="0" hangingPunct="1">
                        <a:defRPr sz="1800" kern="1200">
                          <a:solidFill>
                            <a:schemeClr val="dk1"/>
                          </a:solidFill>
                          <a:latin typeface="Arial"/>
                          <a:ea typeface="Arial Unicode MS"/>
                          <a:cs typeface="Arial"/>
                        </a:defRPr>
                      </a:lvl6pPr>
                      <a:lvl7pPr marL="2743200" algn="l" defTabSz="914400" rtl="0" eaLnBrk="1" latinLnBrk="0" hangingPunct="1">
                        <a:defRPr sz="1800" kern="1200">
                          <a:solidFill>
                            <a:schemeClr val="dk1"/>
                          </a:solidFill>
                          <a:latin typeface="Arial"/>
                          <a:ea typeface="Arial Unicode MS"/>
                          <a:cs typeface="Arial"/>
                        </a:defRPr>
                      </a:lvl7pPr>
                      <a:lvl8pPr marL="3200400" algn="l" defTabSz="914400" rtl="0" eaLnBrk="1" latinLnBrk="0" hangingPunct="1">
                        <a:defRPr sz="1800" kern="1200">
                          <a:solidFill>
                            <a:schemeClr val="dk1"/>
                          </a:solidFill>
                          <a:latin typeface="Arial"/>
                          <a:ea typeface="Arial Unicode MS"/>
                          <a:cs typeface="Arial"/>
                        </a:defRPr>
                      </a:lvl8pPr>
                      <a:lvl9pPr marL="3657600" algn="l" defTabSz="914400" rtl="0" eaLnBrk="1" latinLnBrk="0" hangingPunct="1">
                        <a:defRPr sz="1800" kern="1200">
                          <a:solidFill>
                            <a:schemeClr val="dk1"/>
                          </a:solidFill>
                          <a:latin typeface="Arial"/>
                          <a:ea typeface="Arial Unicode MS"/>
                          <a:cs typeface="Arial"/>
                        </a:defRPr>
                      </a:lvl9p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24070684"/>
                  </a:ext>
                </a:extLst>
              </a:tr>
              <a:tr h="288437">
                <a:tc rowSpan="2">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a:rPr>
                        <a:t>Proton Pump Inhibitors</a:t>
                      </a:r>
                    </a:p>
                  </a:txBody>
                  <a:tcPr marL="9525" marR="9525" marT="9525" marB="0"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rial" panose="020B0604020202020204" pitchFamily="34" charset="0"/>
                        </a:rPr>
                        <a:t>Pantoprazole</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12700" cap="flat" cmpd="sng" algn="ctr">
                      <a:solidFill>
                        <a:srgbClr val="0061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19949041"/>
                  </a:ext>
                </a:extLst>
              </a:tr>
              <a:tr h="288437">
                <a:tc vMerge="1">
                  <a:txBody>
                    <a:bodyPr/>
                    <a:lstStyle/>
                    <a:p>
                      <a:pPr marL="0" algn="ctr" defTabSz="914400" rtl="0" eaLnBrk="1" fontAlgn="ctr" latinLnBrk="0" hangingPunct="1"/>
                      <a:endParaRPr lang="en-GB" sz="1000" b="1" i="0" u="none" strike="noStrike" kern="1200" dirty="0">
                        <a:solidFill>
                          <a:srgbClr val="000000"/>
                        </a:solidFill>
                        <a:effectLst/>
                        <a:latin typeface="Arial" panose="020B0604020202020204" pitchFamily="34" charset="0"/>
                        <a:cs typeface="Arial"/>
                      </a:endParaRPr>
                    </a:p>
                  </a:txBody>
                  <a:tcPr marL="9525" marR="9525" marT="9525" marB="0"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GB" sz="1000" b="0" i="0" u="none" strike="noStrike" dirty="0">
                          <a:solidFill>
                            <a:srgbClr val="000000"/>
                          </a:solidFill>
                          <a:effectLst/>
                          <a:latin typeface="Arial" panose="020B0604020202020204" pitchFamily="34" charset="0"/>
                        </a:rPr>
                        <a:t>Omeprazole </a:t>
                      </a:r>
                    </a:p>
                  </a:txBody>
                  <a:tcPr marL="142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17F"/>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30787784"/>
                  </a:ext>
                </a:extLst>
              </a:tr>
            </a:tbl>
          </a:graphicData>
        </a:graphic>
      </p:graphicFrame>
      <p:sp>
        <p:nvSpPr>
          <p:cNvPr id="3" name="TextBox 2">
            <a:extLst>
              <a:ext uri="{FF2B5EF4-FFF2-40B4-BE49-F238E27FC236}">
                <a16:creationId xmlns:a16="http://schemas.microsoft.com/office/drawing/2014/main" id="{A36567CB-93C5-5378-ECFA-349322839D58}"/>
              </a:ext>
            </a:extLst>
          </p:cNvPr>
          <p:cNvSpPr txBox="1"/>
          <p:nvPr>
            <p:custDataLst>
              <p:tags r:id="rId3"/>
            </p:custDataLst>
          </p:nvPr>
        </p:nvSpPr>
        <p:spPr bwMode="gray">
          <a:xfrm>
            <a:off x="5996329" y="5470483"/>
            <a:ext cx="5375267" cy="1242968"/>
          </a:xfrm>
          <a:prstGeom prst="rect">
            <a:avLst/>
          </a:prstGeom>
          <a:noFill/>
        </p:spPr>
        <p:txBody>
          <a:bodyPr wrap="square" lIns="0" tIns="0" rIns="0" bIns="0" rtlCol="0">
            <a:noAutofit/>
          </a:bodyPr>
          <a:lstStyle/>
          <a:p>
            <a:pPr algn="just"/>
            <a:r>
              <a:rPr lang="de-DE" sz="800" dirty="0">
                <a:solidFill>
                  <a:srgbClr val="00B050"/>
                </a:solidFill>
                <a:latin typeface="Arial"/>
                <a:cs typeface="Arial"/>
              </a:rPr>
              <a:t>Green – no restrictions for concommitant use</a:t>
            </a:r>
          </a:p>
          <a:p>
            <a:pPr algn="just"/>
            <a:r>
              <a:rPr lang="de-DE" sz="800" dirty="0">
                <a:solidFill>
                  <a:srgbClr val="FFC000"/>
                </a:solidFill>
                <a:latin typeface="Arial"/>
                <a:cs typeface="Arial"/>
              </a:rPr>
              <a:t>Yellow – with caution, need for dose adaptation possible</a:t>
            </a:r>
          </a:p>
          <a:p>
            <a:pPr algn="just"/>
            <a:r>
              <a:rPr lang="de-DE" sz="800" dirty="0">
                <a:solidFill>
                  <a:srgbClr val="FF0000"/>
                </a:solidFill>
                <a:latin typeface="Arial"/>
                <a:cs typeface="Arial"/>
              </a:rPr>
              <a:t>Red – contraindication / avoid concommitant use / consider change of treatment</a:t>
            </a:r>
          </a:p>
          <a:p>
            <a:pPr algn="just"/>
            <a:endParaRPr lang="de-DE" sz="800" dirty="0">
              <a:solidFill>
                <a:srgbClr val="000000"/>
              </a:solidFill>
              <a:latin typeface="Arial"/>
              <a:cs typeface="Arial"/>
            </a:endParaRPr>
          </a:p>
          <a:p>
            <a:pPr algn="just"/>
            <a:r>
              <a:rPr lang="en-US" sz="800" dirty="0">
                <a:solidFill>
                  <a:srgbClr val="000000"/>
                </a:solidFill>
                <a:latin typeface="Arial"/>
                <a:cs typeface="Arial"/>
              </a:rPr>
              <a:t>ADT: Androgen Deprivation Therapy; ARPIs: Androgen Receptor Pathway Inhibitors</a:t>
            </a:r>
          </a:p>
          <a:p>
            <a:pPr algn="just"/>
            <a:r>
              <a:rPr lang="de-DE" sz="800" dirty="0">
                <a:solidFill>
                  <a:srgbClr val="000000"/>
                </a:solidFill>
                <a:latin typeface="Arial"/>
                <a:cs typeface="Arial"/>
              </a:rPr>
              <a:t>Daro: Darolutamide; Abi: Abirateron; Apa: Apalutamide; Enza: Enzalutamide</a:t>
            </a:r>
          </a:p>
          <a:p>
            <a:pPr algn="just"/>
            <a:endParaRPr lang="de-DE" sz="800" dirty="0">
              <a:solidFill>
                <a:srgbClr val="000000"/>
              </a:solidFill>
              <a:latin typeface="Arial"/>
              <a:cs typeface="Arial"/>
            </a:endParaRPr>
          </a:p>
          <a:p>
            <a:pPr algn="just"/>
            <a:r>
              <a:rPr lang="de-DE" sz="800" dirty="0">
                <a:solidFill>
                  <a:srgbClr val="000000"/>
                </a:solidFill>
                <a:latin typeface="Arial"/>
                <a:cs typeface="Arial"/>
              </a:rPr>
              <a:t>* The following tables contain medication commonly prescribed in patients with prostate cancer. The listing is not exhaustive. For further information, please consult the respective drug product information.</a:t>
            </a:r>
          </a:p>
        </p:txBody>
      </p:sp>
    </p:spTree>
    <p:extLst>
      <p:ext uri="{BB962C8B-B14F-4D97-AF65-F5344CB8AC3E}">
        <p14:creationId xmlns:p14="http://schemas.microsoft.com/office/powerpoint/2010/main" val="36038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QBAQEBAQEBAQEBAQEBAQMAAAAAAAAAAwAAAAMAAAAA/////wUAhgsAAAAAAAAAAAAAIAD///////////////8AAAD///////////////8DAAAAAgD///////8DAAAAAgD///////8DAAAAAgD///////8DAAAAAgD///////8DAAAABAD///////8DAAAABAD///////8DAAAABAD///////8DAAAABAD///////8DAAAABAD///////////////////////////////////////////////////////////////////////////////////////////////////////////////////////////////////////////////////////////////////////////////////////////////////////////////////////////////////////////////////////////////////////////////////////////////////////////////////////////////////////////////////////////////////////////////8BACAA////////////////AAAO////////AwAAAAQA////////////////////////////////////////////////////////////////////////////////////////////////////////////////////////////////////////////////////////////////////////////////////////////////////////////////////////////////////////////////////////////////////////////////////////////////////////////////////////////////////////////////////////////////////////////////////////////////////////////////////////////////////////////////////////////////////////////////////////////////////////////////////////AgAEAP///////wUAAAACABAAC4kY63jG391Fp7UjyAeg5LEEAAAAAAADAAAAAAADAAAAAwADAAAAAAADAAAAAwADAAAAAAADAAAABAADAAAAAAADAAAABAADAAIA////////BQAAAAMAEAALuI8fkZKun0WpKE7/r11WxAQAAAABAAMAAAACAAMAAAAEAAMAAAACAAMAAAAEAAQACQD///////8FAAAABAAQAAtZ35ulsKNMSJUiWP/qq35RBAAAAAIAAwAAAAMAAwAAAAEAAwAAAAMA////////AwAAAAI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iRjreMbf3UWntSPIB6DksQNEYXRhABsAAAAETGlua2VkU2hhcGVEYXRhAAUAAAAAAAJOYW1lABkAAABMaW5rZWRTaGFwZXNEYXRhUHJvcGVydHkAEFZlcnNpb24AAAAAAAlMYXN0V3JpdGUAgyQnBZkBAAAAAQD/////xgDGAAAABV9pZAAQAAAABLiPH5GSrp9FqShO/69dVsQDRGF0YQBTAAAACFByZXNlbnRhdGlvblNjYW5uZWRGb3JMaW5rZWRTaGFwZXMAAAJOdW1iZXJGb3JtYXRTZXBhcmF0b3JNb2RlAAoAAABBdXRvbWF0aWMAAAJOYW1lACQAAABMaW5rZWRTaGFwZVByZXNlbnRhdGlvblNldHRpbmdzRGF0YQAQVmVyc2lvbgAAAAAACUxhc3RXcml0ZQAvJScFmQEAAAACAP////+DAIMAAAAFX2lkABAAAAAEWd+bpbCjTEiVIlj/6qt+UQNEYXRhABsAAAAETGlua2VkU2hhcGVEYXRhAAUAAAAAAAJOYW1lABkAAABMaW5rZWRTaGFwZXNEYXRhUHJvcGVydHkAEFZlcnNpb24AAQAAAAlMYXN0V3JpdGUAwiQnBZ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DAP///////wUAAAADAP///////wUAAAADAP///////wUAAAADAP///////////////////////////////////////////////////////////////////////////////////////////////////////////////////////////////////////////////////////////////////////////////////////////////////////////////////////////////////////////////////////////////////////////////////////////////////////////////////////////////////////////////////////////////////////////////////////////////////////////////////////////////////////////////////////////////wEAIAH///////////////8AAA7///////8FAAAABAD///////////////////////////////////////////////////////////////////////////////////////////////////////////////////////////////////////////////////////////////////////////////////////////////////////////////////////////////////////////////////////////////////////////////////////////////////////////////////////////////////////////////////////////////////////////////////////////////////////////////////////////////////////////////////////////////////////////////////////////////////////////////////////8CAAIBAwAAAAIA////////GgAGTGlua2VkU2hhcGVzRGF0YVByb3BlcnR5XzAEAAAAAAAFAAAAAwAFAAAABAAFAAAAAwD///////8DAAQBAwAAAAMA////////JQAGTGlua2VkU2hhcGVQcmVzZW50YXRpb25TZXR0aW5nc0RhdGFfMAQAAAABAAUAAAAAAAUAAAACAAUAAAAAAAUAAAACAAUAAAAAAP///////wUAAAAAAP///////w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23248756996620"/>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w9buleElelMjgNF0864GLsEAAAAAAADAAAAAAADAAAABAADAAIA////////BQAAAAMAEAALyCLW6IF/UE+e1f2QG/mqrwQAAAABAAMAAAAEAAMAAAABAAMAAAAEAP///////wQAAgD///////8FAAAABAAQAAtdXEVrVYKJS4dCkrzjXPUV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1u6V4SV6UyOA0XTzrgYuwREYXRhAAUAAAAAAk5hbWUADQAAAExpbmtEYXRhTGlzdAAQVmVyc2lvbgAAAAAACUxhc3RXcml0ZQA9U98dkgEAAAABAP////9hAGEAAAAFX2lkABAAAAAEyCLW6IF/UE+e1f2QG/mqrwREYXRhAAUAAAAAAk5hbWUADQAAAExpbmtEYXRhTGlzdAAQVmVyc2lvbgABAAAACUxhc3RXcml0ZQA9U98dkgEAAAACAP////9wAHAAAAAFX2lkABAAAAAEXVxFa1WCiUuHQpK841z1FQNEYXRhABYAAAACUGVyc29uYWxJZAABAAAAAAACTmFtZQALAAAAUGVyc29uYWxJZAAQVmVyc2lvbgAAAAAACUxhc3RXcml0ZQBbU9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1644996"/>
  <p:tag name="EMPOWERCHARTSPROPERTIES_B_LENGTH" val="24576"/>
  <p:tag name="DOWN_MIGRATION_INITIAL_LAYOUT_REQUIRED" val="9.2.99"/>
  <p:tag name="RUNTIME_ID" val="6bc91cf0-1eda-482d-ad45-39a166d3ada4"/>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MA////////////////////////////////////////////////////////////////////////////////////////////////////////////////////////////////////////////////////////////////////////////////////////////////////////////////////////////////////////////////////////////////////////////////////////////////////////////////////////////////////////////////////////////////////////////////////////////////////////////////////////////////////////////////////////////////////////////////////////////////////////////////////////AgACAP///////wUAAAACABAAC75BuRxdR4xMhvNeSZMPyX0EAAAAAAADAAAAAAADAAAABAADAAAAAAADAAAAAwADAAIA////////BQAAAAMAEAALsUMCoJ8Egk6cjzIx3SHjhQQAAAABAAMAAAAEAAMAAAABAAMAAAACAP///////wQAAQD///////8FAAAABAAQAAuT32Ny1mJYQ5t8PBBFCJQ+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kG5HF1HjEyG815Jkw/JfQREYXRhAAUAAAAAAk5hbWUADQAAAExpbmtEYXRhTGlzdAAQVmVyc2lvbgAAAAAACUxhc3RXcml0ZQCpU98dkgEAAAABAP////9hAGEAAAAFX2lkABAAAAAEsUMCoJ8Egk6cjzIx3SHjhQREYXRhAAUAAAAAAk5hbWUADQAAAExpbmtEYXRhTGlzdAAQVmVyc2lvbgABAAAACUxhc3RXcml0ZQCpU98dkgEAAAACAP////9wAHAAAAAFX2lkABAAAAAEk99jctZiWEObfDwQRQiUPgNEYXRhABYAAAACUGVyc29uYWxJZAABAAAAAAACTmFtZQALAAAAUGVyc29uYWxJZAAQVmVyc2lvbgAAAAAACUxhc3RXcml0ZQDVU9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2859518"/>
  <p:tag name="EMPOWERCHARTSPROPERTIES_B_LENGTH" val="24576"/>
  <p:tag name="DOWN_MIGRATION_INITIAL_LAYOUT_REQUIRED" val="9.2.99"/>
  <p:tag name="RUNTIME_ID" val="a79e66b7-aa78-45ba-bfc6-9123d28e949b"/>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zzmRrHMjvdCjpBiqFRcqKsEAAAAAAADAAAABAADAAAAAwADAAEA////////BQAAAAMAEAALv+h716dLzUyLuKRIXYuq6gQAAAABAAMAAAACAAMAAAABAAQAAQD///////8FAAAABAAQAAuxBTuugtOuQIloFyIyOxm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OZGscyO90KOkGKoVFyoqwREYXRhAAUAAAAAAk5hbWUADQAAAExpbmtEYXRhTGlzdAAQVmVyc2lvbgAAAAAACUxhc3RXcml0ZQARVN8dkgEAAAABAP////9hAGEAAAAFX2lkABAAAAAEv+h716dLzUyLuKRIXYuq6gREYXRhAAUAAAAAAk5hbWUADQAAAExpbmtEYXRhTGlzdAAQVmVyc2lvbgABAAAACUxhc3RXcml0ZQARVN8dkgEAAAACAP////9wAHAAAAAFX2lkABAAAAAEsQU7roLTrkCJaBciMjsZowNEYXRhABYAAAACUGVyc29uYWxJZAABAAAAAAACTmFtZQALAAAAUGVyc29uYWxJZAAQVmVyc2lvbgAAAAAACUxhc3RXcml0ZQA4VN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3778598"/>
  <p:tag name="EMPOWERCHARTSPROPERTIES_B_LENGTH" val="24576"/>
  <p:tag name="DOWN_MIGRATION_INITIAL_LAYOUT_REQUIRED" val="9.2.99"/>
  <p:tag name="RUNTIME_ID" val="cda532c2-32ce-4caf-b34a-0755c386adcd"/>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zgsAAAAAAAAAAAAAIAD///////////////8AAAD///////////////8DAAAAAgD///////8DAAAAAgD///////8DAAAAAgD///////8DAAAAAgD///////8DAAAAAgD///////////////////////////////////////////////////////////////////////////////////////////////////////////////////////////////////////////////////////////////////////////////////////////////////////////////////////////////////////////////////////////////////////////////////////////////////////////////////////////////////////////////////////////////////////////////////////////////////////////////////////////////////////////////8BACAA////////////////AAAO////////AwAAAAMA////////////////////////////////////////////////////////////////////////////////////////////////////////////////////////////////////////////////////////////////////////////////////////////////////////////////////////////////////////////////////////////////////////////////////////////////////////////////////////////////////////////////////////////////////////////////////////////////////////////////////////////////////////////////////////////////////////////////////////////////////////////////////////AgAFAP///////wUAAAACABAACxaCZCaXDaRCrNhbdZN3bKYEAAAAAAADAAAAAAADAAAABAADAAAAAAADAAAAAwADAAAAAAADAAAAAwADAAAAAAD///////8DAAAAAAD///////8DAAMA////////BQAAAAMAEAAL24TrffMuSEOn4oh4HsX0hAQAAAABAAMAAAAEAAMAAAABAAMAAAACAP///////wMAAAACAP///////wQAAQD///////8FAAAABAAQAAvsanZG5D4sR7FjgNLqjCIs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oJkJpcNpEKs2Ft1k3dspgREYXRhAAUAAAAAAk5hbWUADQAAAExpbmtEYXRhTGlzdAAQVmVyc2lvbgAAAAAACUxhc3RXcml0ZQBoVN8dkgEAAAABAP////9hAGEAAAAFX2lkABAAAAAE24TrffMuSEOn4oh4HsX0hAREYXRhAAUAAAAAAk5hbWUADQAAAExpbmtEYXRhTGlzdAAQVmVyc2lvbgABAAAACUxhc3RXcml0ZQBoVN8dkgEAAAACAP////9wAHAAAAAFX2lkABAAAAAE7Gp2RuQ+LEexY4DS6owiLANEYXRhABYAAAACUGVyc29uYWxJZAABAAAAAAACTmFtZQALAAAAUGVyc29uYWxJZAAQVmVyc2lvbgAAAAAACUxhc3RXcml0ZQCWVN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CAP///////wUAAAACAP///////wUAAAACAP///////wUAAAACAP///////////////////////////////////////////////////////////////////////////////////////////////////////////////////////////////////////////////////////////////////////////////////////////////////////////////////////////////////////////////////////////////////////////////////////////////////////////////////////////////////////////////////////////////////////////////////////////////////////////////////////////////////////////////wEAIAH///////////////8AAA7///////8FAAAABAD///////////////////////////////////////////////////////////////////////////////////////////////////////////////////////////////////////////////////////////////////////////////////////////////////////////////////////////////////////////////////////////////////////////////////////////////////////////////////////////////////////////////////////////////////////////////////////////////////////////////////////////////////////////////////////////////////////////////////////////////////////////////////////8CAAUBAwAAAAIA////////DgAGTGlua0RhdGFMaXN0XzAEAAAAAAAFAAAAAAAFAAAAAwAFAAAAAAAFAAAAAwAFAAAAAAAFAAAAAwAFAAAAAAD///////8FAAAAAAD///////8DAAMBAwAAAAMA////////DgAGTGlua0RhdGFMaXN0XzEEAAAAAQAFAAAAAgAFAAAABAAFAAAAAgAFAAAABAAFAAAAAg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4789753"/>
  <p:tag name="EMPOWERCHARTSPROPERTIES_B_LENGTH" val="24576"/>
  <p:tag name="DOWN_MIGRATION_INITIAL_LAYOUT_REQUIRED" val="9.2.99"/>
  <p:tag name="RUNTIME_ID" val="dda973ba-99f7-4b2f-9db1-72fb6c9159d5"/>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AgD///////8DAAAAAgD///////8DAAAAAgD///////8DAAAAAgD///////////////////////////////////////////////////////////////////////////////////////////////////////////////////////////////////////////////////////////////////////////////////////////////////////////////////////////////////////////////////////////////////////////////////////////////////////////////////////////////////////////////////////////////////////////////////////////////////////////////////////////////////////////////////////////////8BACAA////////////////AAAO////////AwAAAAQA////////////////////////////////////////////////////////////////////////////////////////////////////////////////////////////////////////////////////////////////////////////////////////////////////////////////////////////////////////////////////////////////////////////////////////////////////////////////////////////////////////////////////////////////////////////////////////////////////////////////////////////////////////////////////////////////////////////////////////////////////////////////////////AgAEAP///////wUAAAACABAAC0rssdHmQZNCtVwMoFUf4+AEAAAAAAADAAAAAAADAAAAAwADAAAAAAADAAAABAADAAAAAAADAAAABAADAAAAAAADAAAABAADAAEA////////BQAAAAMAEAALaKq/19qEYEONJnPiSN66dwQAAAABAAMAAAACAAMAAAAEAAQABAD///////8FAAAABAAQAAvlI139d6OsSKSyaFJBWoxwBAAAAAIAAwAAAAMAAwAAAAEAAwAAAAI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uyx0eZBk0K1XAygVR/j4AREYXRhAAUAAAAAAk5hbWUADQAAAExpbmtEYXRhTGlzdAAQVmVyc2lvbgABAAAACUxhc3RXcml0ZQDIVN8dkgEAAAABAP////9hAGEAAAAFX2lkABAAAAAEaKq/19qEYEONJnPiSN66dwREYXRhAAUAAAAAAk5hbWUADQAAAExpbmtEYXRhTGlzdAAQVmVyc2lvbgAAAAAACUxhc3RXcml0ZQDIVN8dkgEAAAACAP////9wAHAAAAAFX2lkABAAAAAE5SNd/XejrEiksmhSQVqMcANEYXRhABYAAAACUGVyc29uYWxJZAABAAAAAAACTmFtZQALAAAAUGVyc29uYWxJZAAQVmVyc2lvbgAAAAAACUxhc3RXcml0ZQDnVN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CAP///////wUAAAACAP///////wUAAAACAP///////////////////////////////////////////////////////////////////////////////////////////////////////////////////////////////////////////////////////////////////////////////////////////////////////////////////////////////////////////////////////////////////////////////////////////////////////////////////////////////////////////////////////////////////////////////////////////////////////////////////////////////////////////////////////////////wEAIAH///////////////8AAA7///////8FAAAABAD///////////////////////////////////////////////////////////////////////////////////////////////////////////////////////////////////////////////////////////////////////////////////////////////////////////////////////////////////////////////////////////////////////////////////////////////////////////////////////////////////////////////////////////////////////////////////////////////////////////////////////////////////////////////////////////////////////////////////////////////////////////////////////8CAAQBAwAAAAIA////////DgAGTGlua0RhdGFMaXN0XzEEAAAAAAAFAAAAAwAFAAAABAAFAAAAAAAFAAAABAAFAAAAAAAFAAAABAAFAAAAAAAFAAAABAADAAEBAwAAAAMA////////DgAGTGlua0RhdGFMaXN0XzAEAAAAAQAFAAAAAAAFAAAAAgAEAAQBAwAAAAQA////////DAAGUGVyc29uYWxJZF8wBAAAAAIABQAAAAIABQAAAAEABQAAAAI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5775836"/>
  <p:tag name="EMPOWERCHARTSPROPERTIES_B_LENGTH" val="24576"/>
  <p:tag name="DOWN_MIGRATION_INITIAL_LAYOUT_REQUIRED" val="9.2.99"/>
  <p:tag name="RUNTIME_ID" val="f300f613-7845-4273-bba5-c81e5f7514e3"/>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xEY2lZopaxPsDm1nPyjme0EAAAAAAADAAAAAAADAAAABAADAAIA////////BQAAAAMAEAALtmjy/d8lTkSy5m7G78cPYgQAAAABAAMAAAAEAAMAAAABAAMAAAAAAP///////wQAAQD///////8FAAAABAAQAAvd4T3jMwZpSJZ2m8d9gzQ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RjaVmilrE+wObWc/KOZ7QREYXRhAAUAAAAAAk5hbWUADQAAAExpbmtEYXRhTGlzdAAQVmVyc2lvbgABAAAACUxhc3RXcml0ZQBFVd8dkgEAAAABAP////9hAGEAAAAFX2lkABAAAAAEtmjy/d8lTkSy5m7G78cPYgREYXRhAAUAAAAAAk5hbWUADQAAAExpbmtEYXRhTGlzdAAQVmVyc2lvbgAAAAAACUxhc3RXcml0ZQBFVd8dkgEAAAACAP////9wAHAAAAAFX2lkABAAAAAE3eE94zMGaUiWdpvHfYM0IgNEYXRhABYAAAACUGVyc29uYWxJZAABAAAAAAACTmFtZQALAAAAUGVyc29uYWxJZAAQVmVyc2lvbgAAAAAACUxhc3RXcml0ZQCGVd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7233250"/>
  <p:tag name="EMPOWERCHARTSPROPERTIES_B_LENGTH" val="24576"/>
  <p:tag name="DOWN_MIGRATION_INITIAL_LAYOUT_REQUIRED" val="9.2.99"/>
  <p:tag name="RUNTIME_ID" val="feb073d4-58d3-4b81-8a29-5a293506e4d6"/>
</p:tagLst>
</file>

<file path=ppt/tags/tag1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6qlCQHLEVZJvxjBDLO0v6wEAAAAAAADAAAAAAADAAAABAADAAAAAAD///////8DAAAAAAD///////8DAAAAAAD///////8DAAEA////////BQAAAAMAEAAL6FZL21c6KkC+x15vlHQEAAQAAAABAAMAAAAEAAMAAAABAAQAAQD///////8FAAAABAAQAAti3sDGeykfRILcPADslL6w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qUJAcsRVkm/GMEMs7S/rAREYXRhAAUAAAAAAk5hbWUADQAAAExpbmtEYXRhTGlzdAAQVmVyc2lvbgAAAAAACUxhc3RXcml0ZQDSVd8dkgEAAAABAP////9hAGEAAAAFX2lkABAAAAAE6FZL21c6KkC+x15vlHQEAAREYXRhAAUAAAAAAk5hbWUADQAAAExpbmtEYXRhTGlzdAAQVmVyc2lvbgABAAAACUxhc3RXcml0ZQDSVd8dkgEAAAACAP////9wAHAAAAAFX2lkABAAAAAEYt7AxnspH0SC3DwA7JS+sANEYXRhABYAAAACUGVyc29uYWxJZAABAAAAAAACTmFtZQALAAAAUGVyc29uYWxJZAAQVmVyc2lvbgAAAAAACUxhc3RXcml0ZQABV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UAAAACAP///////////////////////////////////////////////////////////////////////////////////////////////////////////////////////////////////////////////////////////////////////////////////////////////////////////////////////////////////////////////////////////////////////////////////////////////////////////////////////////////////////////////////////////////////////////////////////////////////////////////////////////////////////////////////////////////wEAIAH///////////////8AAA7///////8FAAAABAD///////////////////////////////////////////////////////////////////////////////////////////////////////////////////////////////////////////////////////////////////////////////////////////////////////////////////////////////////////////////////////////////////////////////////////////////////////////////////////////////////////////////////////////////////////////////////////////////////////////////////////////////////////////////////////////////////////////////////////////////////////////////////////8CAAQBAwAAAAIA////////DgAGTGlua0RhdGFMaXN0XzAEAAAAAAAFAAAAAAAFAAAAAwA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8512410"/>
  <p:tag name="EMPOWERCHARTSPROPERTIES_B_LENGTH" val="24576"/>
  <p:tag name="DOWN_MIGRATION_INITIAL_LAYOUT_REQUIRED" val="9.2.99"/>
  <p:tag name="RUNTIME_ID" val="90ad43ec-11f5-4351-b20d-10bfe6a513f1"/>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cBAQEBAQEBAQEBAQEBAQMAAAAAAAAAAwAAAAMAAAAA/////wUAFgwAAAAAAAAAAAAAIAD///////////////8AAAD///////////////8DAAAABAD///////////////////////////////////////////////////////////////////////////////////////////////////////////////////////////////////////////////////////////////////////////////////////////////////////////////////////////////////////////////////////////////////////////////////////////////////////////////////////////////////////////////////////////////////////////////////////////////////////////////////////////////////////////////////////////////////////////////////////////////////////////////8BACAA////////////////AAAO////////AwAAAAMA////////////////////////////////////////////////////////////////////////////////////////////////////////////////////////////////////////////////////////////////////////////////////////////////////////////////////////////////////////////////////////////////////////////////////////////////////////////////////////////////////////////////////////////////////////////////////////////////////////////////////////////////////////////////////////////////////////////////////////////////////////////////////////AgABAP///////wUAAAACABAAC9niKpgWubdBu2aIXckFm90EAAAAAAADAAAABAADAAAAAwADAAEA////////BQAAAAMAEAAL06PFo+oZA0u+abnVxkOdTAQAAAABAAMAAAACAAMAAAABAAQAAQD///////8FAAAABAAQAAszSYUiA19DQKGukh//jtE4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eIqmBa5t0G7ZohdyQWb3QREYXRhAAUAAAAAAk5hbWUADQAAAExpbmtEYXRhTGlzdAAQVmVyc2lvbgAAAAAACUxhc3RXcml0ZQBRVt8dkgEAAAABAP////9hAGEAAAAFX2lkABAAAAAE06PFo+oZA0u+abnVxkOdTAREYXRhAAUAAAAAAk5hbWUADQAAAExpbmtEYXRhTGlzdAAQVmVyc2lvbgABAAAACUxhc3RXcml0ZQBUVt8dkgEAAAACAP////9wAHAAAAAFX2lkABAAAAAEM0mFIgNfQ0ChrpIf/47ROANEYXRhABYAAAACUGVyc29uYWxJZAABAAAAAAACTmFtZQALAAAAUGVyc29uYWxJZAAQVmVyc2lvbgAAAAAACUxhc3RXcml0ZQB8V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EAP///////wUAAAAEAP///////wUAAAAEAP///////wUAAAAEAP///////wUAAAAEAP///////wUAAAAEAP///////////////////////////////////////////////////////////////////////////////////////////////////////////////////////////////////////////////////////////////////////////////////////////////////////////////////////////////////////////////////////////////////////////////////////////////////////////////////////////////////////////////////////////////////////////////////////////////////////////////wEAIAH///////////////8AAA7///////8FAAAABAD///////////////////////////////////////////////////////////////////////////////////////////////////////////////////////////////////////////////////////////////////////////////////////////////////////////////////////////////////////////////////////////////////////////////////////////////////////////////////////////////////////////////////////////////////////////////////////////////////////////////////////////////////////////////////////////////////////////////////////////////////////////////////////8CAAEBAwAAAAIA////////DgAGTGlua0RhdGFMaXN0XzAEAAAAAAAFAAAAAAAFAAAAAwADAAEBAwAAAAMA////////DgAGTGlua0RhdGFMaXN0XzEEAAAAAQAFAAAAAgAFAAAABAAEAAcBAwAAAAQA////////DAAGUGVyc29uYWxJZF8wBAAAAAIABQAAAAM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9597417"/>
  <p:tag name="EMPOWERCHARTSPROPERTIES_B_LENGTH" val="24576"/>
  <p:tag name="DOWN_MIGRATION_INITIAL_LAYOUT_REQUIRED" val="9.2.99"/>
  <p:tag name="RUNTIME_ID" val="7b7d1a1a-f014-4ca7-b95d-7beff4ec035c"/>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PwwAAAAAAAAAAAAAIAD///////////////8AAAD///////////////8DAAAAAgD///////8DAAAAAwD///////////////////////////////////////////////////////////////////////////////////////////////////////////////////////////////////////////////////////////////////////////////////////////////////////////////////////////////////////////////////////////////////////////////////////////////////////////////////////////////////////////////////////////////////////////////////////////////////////////////////////////////////////////////////////////////////////////////////////////////8BACAA////////////////AAAO////////AwAAAAMA////////////////////////////////////////////////////////////////////////////////////////////////////////////////////////////////////////////////////////////////////////////////////////////////////////////////////////////////////////////////////////////////////////////////////////////////////////////////////////////////////////////////////////////////////////////////////////////////////////////////////////////////////////////////////////////////////////////////////////////////////////////////////////AgABAP///////wUAAAACABAAC0PiSRc7i0lLuIc3kOLY9h8EAAAAAAADAAAAAAADAAAAAwADAAIA////////BQAAAAMAEAALRZMw3IvGx0ibNrnmGlfLuwQAAAABAAMAAAACAAMAAAAB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CABUPAAAAAAAAAAAAAP////9hAGEAAAAFX2lkABAAAAAEQ+JJFzuLSUu4hzeQ4tj2HwREYXRhAAUAAAAAAk5hbWUADQAAAExpbmtEYXRhTGlzdAAQVmVyc2lvbgABAAAACUxhc3RXcml0ZQC/Vt8dkgEAAAABAP////9hAGEAAAAFX2lkABAAAAAERZMw3IvGx0ibNrnmGlfLuwREYXRhAAUAAAAAAk5hbWUADQAAAExpbmtEYXRhTGlzdAAQVmVyc2lvbgAAAAAACUxhc3RXcml0ZQC/V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ABDDAAAAAAAAAAAAAAgAf///////////////wAAAP///////////////wUAAAADAP///////wUAAAADAP///////////////////////////////////////////////////////////////////////////////////////////////////////////////////////////////////////////////////////////////////////////////////////////////////////////////////////////////////////////////////////////////////////////////////////////////////////////////////////////////////////////////////////////////////////////////////////////////////////////////////////////////////////////////////////////////////////////////////////////////wEAIAH///////////////8AAA7///////8FAAAAAgD///////////////////////////////////////////////////////////////////////////////////////////////////////////////////////////////////////////////////////////////////////////////////////////////////////////////////////////////////////////////////////////////////////////////////////////////////////////////////////////////////////////////////////////////////////////////////////////////////////////////////////////////////////////////////////////////////////////////////////////////////////////////////////8CAAEBAwAAAAIA////////DgAGTGlua0RhdGFMaXN0XzEEAAAAAAAFAAAAAwAFAAAAAQADAAIBAwAAAAMA////////DgAGTGlua0RhdGFMaXN0XzAEAAAAAQAFAAAAAAAFAAAAAgAF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6748290384620"/>
  <p:tag name="EMPOWERCHARTSPROPERTIES_A_LENGTH" val="24576"/>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7oe7MSGDG1Gm/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oe7MSGDG1Gm/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9298766711540"/>
  <p:tag name="EMPOWERCHARTSPROPERTIES_A_LENGTH" val="24576"/>
  <p:tag name="RUNTIME_ID" val="041b1f2a-3214-4856-afdf-c27fcd77961b"/>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4h921I0I1dFhlSVzN+x+O0EAAAAAAADAAAAAAADAAAABAADAAEA////////BQAAAAMAEAAL9qxibtmjc0GTviJEWN1xRwQAAAABAAMAAAAEAAMAAAABAAQAAQD///////8FAAAABAAQAAtv8RduSEqdSZvyoIHoQID4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H3bUjQjV0WGVJXM37H47QREYXRhAAUAAAAAAk5hbWUADQAAAExpbmtEYXRhTGlzdAAQVmVyc2lvbgAAAAAACUxhc3RXcml0ZQAhUN8dkgEAAAABAP////9hAGEAAAAFX2lkABAAAAAE9qxibtmjc0GTviJEWN1xRwREYXRhAAUAAAAAAk5hbWUADQAAAExpbmtEYXRhTGlzdAAQVmVyc2lvbgABAAAACUxhc3RXcml0ZQAhUN8dkgEAAAACAP////9wAHAAAAAFX2lkABAAAAAEb/EXbkhKnUmb8qCB6ECA+ANEYXRhABYAAAACUGVyc29uYWxJZAABAAAAAAACTmFtZQALAAAAUGVyc29uYWxJZAAQVmVyc2lvbgAAAAAACUxhc3RXcml0ZQBrUN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4082593"/>
  <p:tag name="EMPOWERCHARTSPROPERTIES_B_LENGTH" val="24576"/>
  <p:tag name="DOWN_MIGRATION_INITIAL_LAYOUT_REQUIRED" val="9.2.99"/>
  <p:tag name="RUNTIME_ID" val="8fcf3764-4651-46c4-82e7-f471c71c5389"/>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wMAXAwAAAAAAAAAAAAAIAD///////////////8AAAD///////////////8DAAAAAgD///////8DAAAAAgD///////8DAAAAAgD///////8DAAAAAgD///////////////////////////////////////////////////////////////////////////////////////////////////////////////////////////////////////////////////////////////////////////////////////////////////////////////////////////////////////////////////////////////////////////////////////////////////////////////////////////////////////////////////////////////////////////////////////////////////////////////////////////////////////////////////////////////8BACAA////////////////AAAO////////AwAAAAIA////////////////////////////////////////////////////////////////////////////////////////////////////////////////////////////////////////////////////////////////////////////////////////////////////////////////////////////////////////////////////////////////////////////////////////////////////////////////////////////////////////////////////////////////////////////////////////////////////////////////////////////////////////////////////////////////////////////////////////////////////////////////////////AgAEAP///////wQAAAACABAAC+K2racZ8BJKosmdug4VRsc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K2racZ8BJKosmdug4VRscDRGF0YQAWAAAAAlBlcnNvbmFsSWQAAQAAAAAAAk5hbWUACwAAAFBlcnNvbmFsSWQAEFZlcnNpb24AAAAAAAlMYXN0V3JpdGUA8z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9298767547515"/>
  <p:tag name="EMPOWERCHARTSPROPERTIES_A_LENGTH" val="24576"/>
  <p:tag name="RUNTIME_ID" val="893acfb1-ea06-4047-b328-6c65dceee0c4"/>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9298768222570"/>
  <p:tag name="EMPOWERCHARTSPROPERTIES_A_LENGTH" val="24576"/>
  <p:tag name="RUNTIME_ID" val="f41a8dce-322b-41e8-982e-72bde7af1ea9"/>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7oe7MSGDG1Gm/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oe7MSGDG1Gm/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9298766711540"/>
  <p:tag name="EMPOWERCHARTSPROPERTIES_A_LENGTH" val="24576"/>
  <p:tag name="RUNTIME_ID" val="041b1f2a-3214-4856-afdf-c27fcd77961b"/>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9298768222570"/>
  <p:tag name="EMPOWERCHARTSPROPERTIES_A_LENGTH" val="24576"/>
  <p:tag name="RUNTIME_ID" val="f41a8dce-322b-41e8-982e-72bde7af1ea9"/>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6EnrxLkP0miqWfY0SvdXg"/>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2gsAAAAAAAAAAAAAIAD///////////////8AAAD///////////////8DAAAABAD///////8DAAAABAD///////8DAAAABAD///////8DAAAABAD///////////////////////////////////////////////////////////////////////////////////////////////////////////////////////////////////////////////////////////////////////////////////////////////////////////////////////////////////////////////////////////////////////////////////////////////////////////////////////////////////////////////////////////////////////////////////////////////////////////////////////////////////////////////////////////////8BACAA////////////////AAAO////////AwAAAAMA////////////////////////////////////////////////////////////////////////////////////////////////////////////////////////////////////////////////////////////////////////////////////////////////////////////////////////////////////////////////////////////////////////////////////////////////////////////////////////////////////////////////////////////////////////////////////////////////////////////////////////////////////////////////////////////////////////////////////////////////////////////////////////AgACAP///////wUAAAACABAAC0JszY9bXcpAhzjYSCmJoPUEAAAAAAADAAAABAADAAAAAwADAAAABAADAAAAAwADAAIA////////BQAAAAMAEAAL1GW55G8dBUetfgFRsCA3CQQAAAABAAMAAAACAAMAAAABAAMAAAACAP///////wQABAD///////8FAAAABAAQAAs3mFx5+z8VRYWddRpXiAn4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mzNj1tdykCHONhIKYmg9QREYXRhAAUAAAAAAk5hbWUADQAAAExpbmtEYXRhTGlzdAAQVmVyc2lvbgAAAAAACUxhc3RXcml0ZQA93e3TlgEAAAABAP////9hAGEAAAAFX2lkABAAAAAE1GW55G8dBUetfgFRsCA3CQREYXRhAAUAAAAAAk5hbWUADQAAAExpbmtEYXRhTGlzdAAQVmVyc2lvbgABAAAACUxhc3RXcml0ZQBG3e3TlgEAAAACAP////9wAHAAAAAFX2lkABAAAAAEN5hcefs/FUWFnXUaV4gJ+ANEYXRhABYAAAACUGVyc29uYWxJZAABAAAAAAACTmFtZQALAAAAUGVyc29uYWxJZAAQVmVyc2lvbgAAAAAACUxhc3RXcml0ZQC63e3T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EAIAH///////////////8AAA7///////8FAAAABAD///////////////////////////////////////////////////////////////////////////////////////////////////////////////////////////////////////////////////////////////////////////////////////////////////////////////////////////////////////////////////////////////////////////////////////////////////////////////////////////////////////////////////////////////////////////////////////////////////////////////////////////////////////////////////////////////////////////////////////////////////////////////////////8CAAIBAwAAAAIA////////DgAGTGlua0RhdGFMaXN0XzAEAAAAAAAFAAAAAAAFAAAAAwAFAAAAAAAFAAAAAwA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9091036624670"/>
  <p:tag name="EMPOWERCHARTSPROPERTIES_B_LENGTH" val="24576"/>
  <p:tag name="DOWN_MIGRATION_INITIAL_LAYOUT_REQUIRED" val="9.2.99"/>
  <p:tag name="RUNTIME_ID" val="ac663236-96e5-471e-8229-b831e1416c52"/>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AgD///////////////////////////////////////////////////////////////////////////////////////////////////////////////////////////////////////////////////////////////////////////////////////////////////////////////////////////////////////////////////////////////////////////////////////////////////////////////////////////////////////////////////////////////////////////////////////////////////////////////////////////////////////////////////////////////////////////////////////////////8BACAA////////////////AAAO////////AwAAAAQA////////////////////////////////////////////////////////////////////////////////////////////////////////////////////////////////////////////////////////////////////////////////////////////////////////////////////////////////////////////////////////////////////////////////////////////////////////////////////////////////////////////////////////////////////////////////////////////////////////////////////////////////////////////////////////////////////////////////////////////////////////////////////////AgACAP///////wUAAAACABAACyuMhluPYvVNkI9n8/fmgLMEAAAAAAADAAAAAAADAAAAAwADAAAAAAADAAAAAwADAAIA////////BQAAAAMAEAALjnSsYAw1eUGsQ0scGxwyLQQAAAABAAMAAAACAAMAAAAEAAMAAAACAP///////wQAAQD///////8FAAAABAAQAAvqgCR3hCQwQYzB1RjbRRQ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4yGW49i9U2Qj2fz9+aAswREYXRhAAUAAAAAAk5hbWUADQAAAExpbmtEYXRhTGlzdAAQVmVyc2lvbgABAAAACUxhc3RXcml0ZQDK2+3TlgEAAAABAP////9hAGEAAAAFX2lkABAAAAAEjnSsYAw1eUGsQ0scGxwyLQREYXRhAAUAAAAAAk5hbWUADQAAAExpbmtEYXRhTGlzdAAQVmVyc2lvbgAAAAAACUxhc3RXcml0ZQDC2+3TlgEAAAACAP////9wAHAAAAAFX2lkABAAAAAE6oAkd4QkMEGMwdUY20UUAQNEYXRhABYAAAACUGVyc29uYWxJZAABAAAAAAACTmFtZQALAAAAUGVyc29uYWxJZAAQVmVyc2lvbgAAAAAACUxhc3RXcml0ZQB93O3T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EAIAH///////////////8AAA7///////8FAAAABAD///////////////////////////////////////////////////////////////////////////////////////////////////////////////////////////////////////////////////////////////////////////////////////////////////////////////////////////////////////////////////////////////////////////////////////////////////////////////////////////////////////////////////////////////////////////////////////////////////////////////////////////////////////////////////////////////////////////////////////////////////////////////////////8CAAIBAwAAAAIA////////DgAGTGlua0RhdGFMaXN0XzEEAAAAAAAFAAAAAwAFAAAABAAFAAAAAwAFAAAABAADAAIBAwAAAAMA////////DgAGTGlua0RhdGFMaXN0XzAEAAAAAQAFAAAAAAAFAAAAAg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9091033317450"/>
  <p:tag name="EMPOWERCHARTSPROPERTIES_B_LENGTH" val="24576"/>
  <p:tag name="DOWN_MIGRATION_INITIAL_LAYOUT_REQUIRED" val="9.2.99"/>
  <p:tag name="RUNTIME_ID" val="14f1b8dd-5ad2-4605-ae19-77b4b879da40"/>
</p:tagLst>
</file>

<file path=ppt/tags/tag2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wD///////8DAAAAAwD///////////////////////////////////////////////////////////////////////////////////////////////////////////////////////////////////////////////////////////////////////////////////////////////////////////////////////////////////////////////////////////////////////////////////////////////////////////////////////////////////////////////////////////////////////////////////////////////////////////////////////////////////////////////////////////////8BACAA////////////////AAAO////////AwAAAAMA////////////////////////////////////////////////////////////////////////////////////////////////////////////////////////////////////////////////////////////////////////////////////////////////////////////////////////////////////////////////////////////////////////////////////////////////////////////////////////////////////////////////////////////////////////////////////////////////////////////////////////////////////////////////////////////////////////////////////////////////////////////////////////AgACAP///////wUAAAACABAAC3NRrZYHTUlFiISFdMmA3y4EAAAAAAADAAAAAAADAAAABAADAAAAAAADAAAAAwADAAQA////////BQAAAAMAEAALinubpZrbkUmpRdHozvYY3gQAAAABAAMAAAAEAAMAAAABAAMAAAACAP///////wMAAAAAAP///////wMAAAAAAP///////wQAAQD///////8FAAAABAAQAAu7TMOXDcm1SZsiuPVx8/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1GtlgdNSUWIhIV0yYDfLgREYXRhAAUAAAAAAk5hbWUADQAAAExpbmtEYXRhTGlzdAAQVmVyc2lvbgABAAAACUxhc3RXcml0ZQC+5RkekgEAAAABAP////9hAGEAAAAFX2lkABAAAAAEinubpZrbkUmpRdHozvYY3gREYXRhAAUAAAAAAk5hbWUADQAAAExpbmtEYXRhTGlzdAAQVmVyc2lvbgAAAAAACUxhc3RXcml0ZQC+5RkekgEAAAACAP////9wAHAAAAAFX2lkABAAAAAEu0zDlw3JtUmbIrj1cfP73QNEYXRhABYAAAACUGVyc29uYWxJZAABAAAAAAACTmFtZQALAAAAUGVyc29uYWxJZAAQVmVyc2lvbgAAAAAACUxhc3RXcml0ZQDt5Rke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86667964134"/>
  <p:tag name="EMPOWERCHARTSPROPERTIES_B_LENGTH" val="24576"/>
  <p:tag name="DOWN_MIGRATION_INITIAL_LAYOUT_REQUIRED" val="9.2.99"/>
  <p:tag name="RUNTIME_ID" val="b08d9ab1-01ec-4e14-a6b4-60091a2fc622"/>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AgD///////8DAAAAAwD///////8DAAAABAD///////8DAAAABAD///////////////////////////////////////////////////////////////////////////////////////////////////////////////////////////////////////////////////////////////////////////////////////////////////////////////////////////////////////////////////////////////////////////////////////////////////////////////////////////////////////////////////////////////////////////////////////////////////////////////////////////////////////////////////////////////8BACAA////////////////AAAO////////AwAAAAQA////////////////////////////////////////////////////////////////////////////////////////////////////////////////////////////////////////////////////////////////////////////////////////////////////////////////////////////////////////////////////////////////////////////////////////////////////////////////////////////////////////////////////////////////////////////////////////////////////////////////////////////////////////////////////////////////////////////////////////////////////////////////////////AgABAP///////wUAAAACABAACz32ekIdrRBBk+BzyHtJZaUEAAAAAAADAAAAAAADAAAAAwADAAIA////////BQAAAAMAEAALzN/wf8owrUaAQibm3jrd+wQAAAABAAMAAAACAAMAAAAEAAMAAAAAAAMAAAAEAAQABAD///////8FAAAABAAQAAvV+gnHWpu+SY8KDJWo3BFfBAAAAAIAAwAAAAMAAwAAAAE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fZ6Qh2tEEGT4HPIe0llpQREYXRhAAUAAAAAAk5hbWUADQAAAExpbmtEYXRhTGlzdAAQVmVyc2lvbgABAAAACUxhc3RXcml0ZQCqUN8dkgEAAAABAP////9hAGEAAAAFX2lkABAAAAAEzN/wf8owrUaAQibm3jrd+wREYXRhAAUAAAAAAk5hbWUADQAAAExpbmtEYXRhTGlzdAAQVmVyc2lvbgAAAAAACUxhc3RXcml0ZQCqUN8dkgEAAAACAP////9wAHAAAAAFX2lkABAAAAAE1foJx1qbvkmPCgyVqNwRXwNEYXRhABYAAAACUGVyc29uYWxJZAABAAAAAAACTmFtZQALAAAAUGVyc29uYWxJZAAQVmVyc2lvbgAAAAAACUxhc3RXcml0ZQDUUN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5487626"/>
  <p:tag name="EMPOWERCHARTSPROPERTIES_B_LENGTH" val="24576"/>
  <p:tag name="DOWN_MIGRATION_INITIAL_LAYOUT_REQUIRED" val="9.2.99"/>
  <p:tag name="RUNTIME_ID" val="c588e808-3d78-480d-b54a-0fc5f15511ed"/>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gD///////8DAAAAAgD///////8DAAAAAgD///////8DAAAAAgD///////////////////////////////////////////////////////////////////////////////////////////////////////////////////////////////////////////////////////////////////////////////////////////////////////////////////////////////////////////////////////////////////////////////////////////////////////////////////////////////////////////////////////////////////////////////////////////////////////////////////////////////////////////////8BACAA////////////////AAAO////////AwAAAAQA////////////////////////////////////////////////////////////////////////////////////////////////////////////////////////////////////////////////////////////////////////////////////////////////////////////////////////////////////////////////////////////////////////////////////////////////////////////////////////////////////////////////////////////////////////////////////////////////////////////////////////////////////////////////////////////////////////////////////////////////////////////////////////AgAFAP///////wUAAAACABAAC9bGwhMAcjRKhPLdRuoq7PkEAAAAAAADAAAAAAADAAAAAwADAAAAAAD///////8DAAAAAAD///////8DAAAAAAD///////8DAAAAAAD///////8DAAEA////////BQAAAAMAEAALlSrGQA2OXkeCoWnRxY6KNAQAAAABAAMAAAACAAMAAAAEAAQAAQD///////8FAAAABAAQAAvs/7N+SRDDRpIGNS61PNf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sbCEwByNEqE8t1G6irs+QREYXRhAAUAAAAAAk5hbWUADQAAAExpbmtEYXRhTGlzdAAQVmVyc2lvbgAAAAAACUxhc3RXcml0ZQBN5hkekgEAAAABAP////9hAGEAAAAFX2lkABAAAAAElSrGQA2OXkeCoWnRxY6KNAREYXRhAAUAAAAAAk5hbWUADQAAAExpbmtEYXRhTGlzdAAQVmVyc2lvbgABAAAACUxhc3RXcml0ZQBN5hkekgEAAAACAP////9wAHAAAAAFX2lkABAAAAAE7P+zfkkQw0aSBjUutTzXyQNEYXRhABYAAAACUGVyc29uYWxJZAABAAAAAAACTmFtZQALAAAAUGVyc29uYWxJZAAQVmVyc2lvbgAAAAAACUxhc3RXcml0ZQBo5hke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UAAAACAP///////wUAAAACAP///////////////////////////////////////////////////////////////////////////////////////////////////////////////////////////////////////////////////////////////////////////////////////////////////////////////////////////////////////////////////////////////////////////////////////////////////////////////////////////////////////////////////////////////////////////////////////////////////////////////////////////////////////////////wEAIAH///////////////8AAA7///////8FAAAABAD///////////////////////////////////////////////////////////////////////////////////////////////////////////////////////////////////////////////////////////////////////////////////////////////////////////////////////////////////////////////////////////////////////////////////////////////////////////////////////////////////////////////////////////////////////////////////////////////////////////////////////////////////////////////////////////////////////////////////////////////////////////////////////8CAAUBAwAAAAIA////////DgAGTGlua0RhdGFMaXN0XzAEAAAAAAAFAAAAAAAFAAAAAwA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86668878393"/>
  <p:tag name="EMPOWERCHARTSPROPERTIES_B_LENGTH" val="24576"/>
  <p:tag name="DOWN_MIGRATION_INITIAL_LAYOUT_REQUIRED" val="9.2.99"/>
  <p:tag name="RUNTIME_ID" val="1165e913-032a-469d-8ce5-603457dd50b6"/>
</p:tagLst>
</file>

<file path=ppt/tags/tag3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IBAQEBAQEBAQEBAQEBAQMAAAAAAAAAAwAAAAMAAAAA/////wUAwgsAAAAAAAAAAAAAIAD///////////////8AAAD///////////////8DAAAAAgD///////8DAAAAAwD///////8DAAAABAD///////8DAAAABAD///////8DAAAABAD///////8DAAAABAD///////8DAAAABAD///////////////////////////////////////////////////////////////////////////////////////////////////////////////////////////////////////////////////////////////////////////////////////////////////////////////////////////////////////////////////////////////////////////////////////////////////////////////////////////////////////////////////////////////////////////////////////////////////////////////8BACAA////////////////AAAO////////AwAAAAQA////////////////////////////////////////////////////////////////////////////////////////////////////////////////////////////////////////////////////////////////////////////////////////////////////////////////////////////////////////////////////////////////////////////////////////////////////////////////////////////////////////////////////////////////////////////////////////////////////////////////////////////////////////////////////////////////////////////////////////////////////////////////////////AgABAP///////wUAAAACABAAC2FOyTIqyd1Ajcr4wQjandoEAAAAAAADAAAAAAADAAAAAwADAAIA////////BQAAAAMAEAAL1UI2PrQ+4EKL9xtTa08LtAQAAAABAAMAAAACAAMAAAAEAAMAAAAAAAMAAAAEAAQABwD///////8FAAAABAAQAAtyJhjKf0/bRI5lNee6XDgxBAAAAAIAAwAAAAMAAwAAAAEAAwAAAAM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U7JMirJ3UCNyvjBCNqd2gREYXRhAAUAAAAAAk5hbWUADQAAAExpbmtEYXRhTGlzdAAQVmVyc2lvbgAAAAAACUxhc3RXcml0ZQCn5hkekgEAAAABAP////9hAGEAAAAFX2lkABAAAAAE1UI2PrQ+4EKL9xtTa08LtAREYXRhAAUAAAAAAk5hbWUADQAAAExpbmtEYXRhTGlzdAAQVmVyc2lvbgABAAAACUxhc3RXcml0ZQCn5hkekgEAAAACAP////9wAHAAAAAFX2lkABAAAAAEciYYyn9P20SOZTXnulw4MQNEYXRhABYAAAACUGVyc29uYWxJZAABAAAAAAACTmFtZQALAAAAUGVyc29uYWxJZAAQVmVyc2lvbgAAAAAACUxhc3RXcml0ZQDW5hke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86670065186"/>
  <p:tag name="EMPOWERCHARTSPROPERTIES_B_LENGTH" val="24576"/>
  <p:tag name="DOWN_MIGRATION_INITIAL_LAYOUT_REQUIRED" val="9.2.99"/>
  <p:tag name="RUNTIME_ID" val="2f42a248-2e91-4e66-b0c7-681d2e56f028"/>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wgsAAAAAAAAAAAAAIAD///////////////8AAAD///////////////8DAAAAAgD///////8DAAAAAgD///////8DAAAAAgD///////8DAAAAAgD///////8DAAAAAgD///////8DAAAAAgD///////////////////////////////////////////////////////////////////////////////////////////////////////////////////////////////////////////////////////////////////////////////////////////////////////////////////////////////////////////////////////////////////////////////////////////////////////////////////////////////////////////////////////////////////////////////////////////////////////////////////////////////8BACAA////////////////AAAO////////AwAAAAMA////////////////////////////////////////////////////////////////////////////////////////////////////////////////////////////////////////////////////////////////////////////////////////////////////////////////////////////////////////////////////////////////////////////////////////////////////////////////////////////////////////////////////////////////////////////////////////////////////////////////////////////////////////////////////////////////////////////////////////////////////////////////////////AgAGAP///////wUAAAACABAACyfJoquThh5Nuc/jzTaHj50EAAAAAAADAAAAAAADAAAABAADAAAAAAADAAAABAADAAAAAAADAAAABAADAAAAAAD///////8DAAAAAAD///////8DAAAAAAD///////8DAAEA////////BQAAAAMAEAALrTAw/URcYkyw92aZ8Tw2wAQAAAABAAMAAAAEAAMAAAABAAQAAwD///////8FAAAABAAQAAumvzKy6r6YQpn+V6ygLISaBAAAAAI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8miq5OGHk25z+PNNoePnQREYXRhAAUAAAAAAk5hbWUADQAAAExpbmtEYXRhTGlzdAAQVmVyc2lvbgAAAAAACUxhc3RXcml0ZQADag15lwEAAAABAP////9hAGEAAAAFX2lkABAAAAAErTAw/URcYkyw92aZ8Tw2wAREYXRhAAUAAAAAAk5hbWUADQAAAExpbmtEYXRhTGlzdAAQVmVyc2lvbgABAAAACUxhc3RXcml0ZQAIag15lwEAAAACAP////9wAHAAAAAFX2lkABAAAAAEpr8ysuq+mEKZ/lesoCyEmgNEYXRhABYAAAACUGVyc29uYWxJZAABAAAAAAACTmFtZQALAAAAUGVyc29uYWxJZAAQVmVyc2lvbgAAAAAACUxhc3RXcml0ZQCEag15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UAAAACAP///////wUAAAACAP///////////////////////////////////////////////////////////////////////////////////////////////////////////////////////////////////////////////////////////////////////////////////////////////////////////////////////////////////////////////////////////////////////////////////////////////////////////////////////////////////////////////////////////////////////////////////////////////////////////////////////////////wEAIAH///////////////8AAA7///////8FAAAABAD///////////////////////////////////////////////////////////////////////////////////////////////////////////////////////////////////////////////////////////////////////////////////////////////////////////////////////////////////////////////////////////////////////////////////////////////////////////////////////////////////////////////////////////////////////////////////////////////////////////////////////////////////////////////////////////////////////////////////////////////////////////////////////8CAAYBAwAAAAIA////////DgAGTGlua0RhdGFMaXN0XzAEAAAAAAAFAAAAAAAFAAAAAwAFAAAAAAD///////8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19618907"/>
  <p:tag name="EMPOWERCHARTSPROPERTIES_B_LENGTH" val="24576"/>
  <p:tag name="DOWN_MIGRATION_INITIAL_LAYOUT_REQUIRED" val="9.2.99"/>
  <p:tag name="RUNTIME_ID" val="2dfcbf58-8c64-41e8-9983-aa61127d646e"/>
</p:tagLst>
</file>

<file path=ppt/tags/tag33.xml><?xml version="1.0" encoding="utf-8"?>
<p:tagLst xmlns:a="http://schemas.openxmlformats.org/drawingml/2006/main" xmlns:r="http://schemas.openxmlformats.org/officeDocument/2006/relationships" xmlns:p="http://schemas.openxmlformats.org/presentationml/2006/main">
  <p:tag name="RUNTIME_ID" val="75473b80-e166-46bf-974a-51b025c2067c"/>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zgsAAAAAAAAAAAAAIAD///////////////8AAAD///////////////8DAAAAAgD///////8DAAAAAgD///////8DAAAABAD///////8DAAAABAD///////8DAAAABAD///////8DAAAABAD///////////////////////////////////////////////////////////////////////////////////////////////////////////////////////////////////////////////////////////////////////////////////////////////////////////////////////////////////////////////////////////////////////////////////////////////////////////////////////////////////////////////////////////////////////////////////////////////////////////////////////////////8BACAA////////////////AAAO////////AwAAAAQA////////////////////////////////////////////////////////////////////////////////////////////////////////////////////////////////////////////////////////////////////////////////////////////////////////////////////////////////////////////////////////////////////////////////////////////////////////////////////////////////////////////////////////////////////////////////////////////////////////////////////////////////////////////////////////////////////////////////////////////////////////////////////////AgACAP///////wUAAAACABAAC8r6rQOYvQFDkto983djFsYEAAAAAAADAAAAAAADAAAAAwADAAAAAAADAAAABAADAAEA////////BQAAAAMAEAALP71uI+Aps0m7awmMLWpiAwQAAAABAAMAAAACAAMAAAAEAAQABgD///////8FAAAABAAQAAswMUB9GkjhRr6rE6Ti/D8KBAAAAAIAAwAAAAMAAwAAAAEAAwAAAAI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vqtA5i9AUOS2j3zd2MWxgREYXRhAAUAAAAAAk5hbWUADQAAAExpbmtEYXRhTGlzdAAQVmVyc2lvbgABAAAACUxhc3RXcml0ZQA0Zg15lwEAAAABAP////9wAHAAAAAFX2lkABAAAAAEP71uI+Aps0m7awmMLWpiAwNEYXRhABYAAAACUGVyc29uYWxJZAABAAAAAAACTmFtZQALAAAAUGVyc29uYWxJZAAQVmVyc2lvbgAAAAAACUxhc3RXcml0ZQA8lEMbjAEAAAACAP////9hAGEAAAAFX2lkABAAAAAEMDFAfRpI4Ua+qxOk4vw/CgREYXRhAAUAAAAAAk5hbWUADQAAAExpbmtEYXRhTGlzdAAQVmVyc2lvbgAAAAAACUxhc3RXcml0ZQAyZg15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EAP///////wUAAAAEAP///////wUAAAAEAP///////wUAAAAEAP///////wUAAAAEAP///////wUAAAAEAP///////////////////////////////////////////////////////////////////////////////////////////////////////////////////////////////////////////////////////////////////////////////////////////////////////////////////////////////////////////////////////////////////////////////////////////////////////////////////////////////////////////////////////////////////////////////////////////////////////////////////////////////wEAIAH///////////////8AAA7///////8FAAAAAwD///////////////////////////////////////////////////////////////////////////////////////////////////////////////////////////////////////////////////////////////////////////////////////////////////////////////////////////////////////////////////////////////////////////////////////////////////////////////////////////////////////////////////////////////////////////////////////////////////////////////////////////////////////////////////////////////////////////////////////////////////////////////////////8CAAIBAwAAAAIA////////DgAGTGlua0RhdGFMaXN0XzEEAAAAAAAFAAAABAAFAAAAAwAFAAAABAD///////8DAAEBAwAAAAMA////////DAAGUGVyc29uYWxJZF8wBAAAAAEABQAAAAIABQAAAAEABAAGAQMAAAAEAP///////w4ABkxpbmtEYXRhTGlzdF8wBAAAAAIABQAAAAAABQAAAAIABQAAAAAABQAAAAI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08817109"/>
  <p:tag name="EMPOWERCHARTSPROPERTIES_B_LENGTH" val="24576"/>
  <p:tag name="DOWN_MIGRATION_INITIAL_LAYOUT_REQUIRED" val="9.2.99"/>
</p:tagLst>
</file>

<file path=ppt/tags/tag34.xml><?xml version="1.0" encoding="utf-8"?>
<p:tagLst xmlns:a="http://schemas.openxmlformats.org/drawingml/2006/main" xmlns:r="http://schemas.openxmlformats.org/officeDocument/2006/relationships" xmlns:p="http://schemas.openxmlformats.org/presentationml/2006/main">
  <p:tag name="RUNTIME_ID" val="5e68f25a-541b-4320-8405-1d5ff029264f"/>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AgD///////8DAAAAAgD///////8DAAAAAgD///////8DAAAAAgD///////////////////////////////////////////////////////////////////////////////////////////////////////////////////////////////////////////////////////////////////////////////////////////////////////////////////////////////////////////////////////////////////////////////////////////////////////////////////////////////////////////////////////////////////////////////////////////////////////////////////////////////////////////////////////////////8BACAA////////////////AAAO////////AwAAAAQA////////////////////////////////////////////////////////////////////////////////////////////////////////////////////////////////////////////////////////////////////////////////////////////////////////////////////////////////////////////////////////////////////////////////////////////////////////////////////////////////////////////////////////////////////////////////////////////////////////////////////////////////////////////////////////////////////////////////////////////////////////////////////////AgAEAP///////wUAAAACABAAC4LOqh+iv61Hv+rvYJRzkmEEAAAAAAADAAAAAAADAAAAAwADAAAAAAADAAAAAwADAAAAAAADAAAAAwADAAAAAAADAAAAAwADAAQA////////BQAAAAMAEAALWbysUsl6X0m9L0SlaTioLAQAAAABAAMAAAACAAMAAAAEAAMAAAACAP///////wMAAAACAP///////wMAAAACAP///////wQAAQD///////8FAAAABAAQAAvaYO1k0I43R4FCJ4eskA89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s6qH6K/rUe/6u9glHOSYQREYXRhAAUAAAAAAk5hbWUADQAAAExpbmtEYXRhTGlzdAAQVmVyc2lvbgABAAAACUxhc3RXcml0ZQCsbg15lwEAAAABAP////9hAGEAAAAFX2lkABAAAAAEWbysUsl6X0m9L0SlaTioLAREYXRhAAUAAAAAAk5hbWUADQAAAExpbmtEYXRhTGlzdAAQVmVyc2lvbgAAAAAACUxhc3RXcml0ZQCqbg15lwEAAAACAP////9wAHAAAAAFX2lkABAAAAAE2mDtZNCON0eBQieHrJAPPQNEYXRhABYAAAACUGVyc29uYWxJZAABAAAAAAACTmFtZQALAAAAUGVyc29uYWxJZAAQVmVyc2lvbgAAAAAACUxhc3RXcml0ZQDfaUM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UAAAADAP///////////////////////////////////////////////////////////////////////////////////////////////////////////////////////////////////////////////////////////////////////////////////////////////////////////////////////////////////////////////////////////////////////////////////////////////////////////////////////////////////////////////////////////////////////////////////////////////////////////////////////////////////////////////////////////////wEAIAH///////////////8AAA7///////8FAAAABAD///////////////////////////////////////////////////////////////////////////////////////////////////////////////////////////////////////////////////////////////////////////////////////////////////////////////////////////////////////////////////////////////////////////////////////////////////////////////////////////////////////////////////////////////////////////////////////////////////////////////////////////////////////////////////////////////////////////////////////////////////////////////////////8CAAQBAwAAAAIA////////DgAGTGlua0RhdGFMaXN0XzEEAAAAAAAFAAAAAwAFAAAABAAFAAAAAwD///////8FAAAAAwD///////8FAAAAAwD///////8DAAQBAwAAAAMA////////DgAGTGlua0RhdGFMaXN0XzAEAAAAAQAFAAAAAAAFAAAAAgAFAAAAAAAFAAAAAg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30283547"/>
  <p:tag name="EMPOWERCHARTSPROPERTIES_B_LENGTH" val="24576"/>
  <p:tag name="DOWN_MIGRATION_INITIAL_LAYOUT_REQUIRED" val="9.2.99"/>
</p:tagLst>
</file>

<file path=ppt/tags/tag35.xml><?xml version="1.0" encoding="utf-8"?>
<p:tagLst xmlns:a="http://schemas.openxmlformats.org/drawingml/2006/main" xmlns:r="http://schemas.openxmlformats.org/officeDocument/2006/relationships" xmlns:p="http://schemas.openxmlformats.org/presentationml/2006/main">
  <p:tag name="RUNTIME_ID" val="a88be54a-3a63-4807-84e8-a30032093f3d"/>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wD///////8DAAAAAwD///////8DAAAAAwD///////8DAAAAAwD///////8DAAAAAwD///////////////////////////////////////////////////////////////////////////////////////////////////////////////////////////////////////////////////////////////////////////////////////////////////////////////////////////////////////////////////////////////////////////////////////////////////////////////////////////////////////////////////////////////////////////////////////////////////////////////////////////////8BACAA////////////////AAAO////////AwAAAAQA////////////////////////////////////////////////////////////////////////////////////////////////////////////////////////////////////////////////////////////////////////////////////////////////////////////////////////////////////////////////////////////////////////////////////////////////////////////////////////////////////////////////////////////////////////////////////////////////////////////////////////////////////////////////////////////////////////////////////////////////////////////////////////AgABAP///////wUAAAACABAAC1GK/kYWTtdAtI5fA+/Do/YEAAAAAAADAAAAAAADAAAAAwADAAYA////////BQAAAAMAEAALb9mXpnnzrE+usZyhKOdgeQQAAAABAAMAAAACAAMAAAAEAAMAAAAAAP///////wMAAAAAAP///////wMAAAAAAP///////wMAAAAAAP///////wMAAAAAAP///////wQAAQD///////8FAAAABAAQAAsX/T+8tRKfTZNeY27tEk69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Yr+RhZO10C0jl8D78Oj9gREYXRhAAUAAAAAAk5hbWUADQAAAExpbmtEYXRhTGlzdAAQVmVyc2lvbgABAAAACUxhc3RXcml0ZQCGdQ15lwEAAAABAP////9wAHAAAAAFX2lkABAAAAAEb9mXpnnzrE+usZyhKOdgeQNEYXRhABYAAAACUGVyc29uYWxJZAABAAAAAAACTmFtZQALAAAAUGVyc29uYWxJZAAQVmVyc2lvbgAAAAAACUxhc3RXcml0ZQAGa0MbjAEAAAACAP////9hAGEAAAAFX2lkABAAAAAEF/0/vLUSn02TXmNu7RJOvQREYXRhAAUAAAAAAk5hbWUADQAAAExpbmtEYXRhTGlzdAAQVmVyc2lvbgAAAAAACUxhc3RXcml0ZQB+dQ15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EAP///////wUAAAADAP///////wUAAAADAP///////wUAAAADAP///////wUAAAADAP///////wUAAAADAP///////////////////////////////////////////////////////////////////////////////////////////////////////////////////////////////////////////////////////////////////////////////////////////////////////////////////////////////////////////////////////////////////////////////////////////////////////////////////////////////////////////////////////////////////////////////////////////////////////////////////////////////wEAIAH///////////////8AAA7///////8FAAAAAwD///////////////////////////////////////////////////////////////////////////////////////////////////////////////////////////////////////////////////////////////////////////////////////////////////////////////////////////////////////////////////////////////////////////////////////////////////////////////////////////////////////////////////////////////////////////////////////////////////////////////////////////////////////////////////////////////////////////////////////////////////////////////////////8CAAEBAwAAAAIA////////DgAGTGlua0RhdGFMaXN0XzEEAAAAAAAFAAAABAAFAAAAAwADAAYBAwAAAAMA////////DAAGUGVyc29uYWxJZF8wBAAAAAEABQAAAAIABQAAAAEABQAAAAAA////////BQAAAAAA////////BQAAAAAA////////BQAAAAAA////////BQAAAAA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47766756"/>
  <p:tag name="EMPOWERCHARTSPROPERTIES_B_LENGTH" val="24576"/>
  <p:tag name="DOWN_MIGRATION_INITIAL_LAYOUT_REQUIRED" val="9.2.99"/>
</p:tagLst>
</file>

<file path=ppt/tags/tag36.xml><?xml version="1.0" encoding="utf-8"?>
<p:tagLst xmlns:a="http://schemas.openxmlformats.org/drawingml/2006/main" xmlns:r="http://schemas.openxmlformats.org/officeDocument/2006/relationships" xmlns:p="http://schemas.openxmlformats.org/presentationml/2006/main">
  <p:tag name="RUNTIME_ID" val="3ce0574b-c55c-44ec-ade8-4424129f862a"/>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QA////////////////////////////////////////////////////////////////////////////////////////////////////////////////////////////////////////////////////////////////////////////////////////////////////////////////////////////////////////////////////////////////////////////////////////////////////////////////////////////////////////////////////////////////////////////////////////////////////////////////////////////////////////////////////////////////////////////////////////////////////////////////////////AgABAP///////wUAAAACABAAC6yjDkdUCGlMv4HD+IgqmHMEAAAAAAADAAAAAAADAAAAAwADAAQA////////BQAAAAMAEAALhVcuTiZbvka42yYK2irctgQAAAABAAMAAAACAAMAAAAEAAMAAAAAAP///////wMAAAAAAP///////wMAAAAAAP///////wQAAQD///////8FAAAABAAQAAtifIKPZwW7SZnIR2K0p8wE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rKMOR1QIaUy/gcP4iCqYcwNEYXRhABYAAAACUGVyc29uYWxJZAABAAAAAAACTmFtZQALAAAAUGVyc29uYWxJZAAQVmVyc2lvbgAAAAAACUxhc3RXcml0ZQCl85gBjAEAAAABAP////9hAGEAAAAFX2lkABAAAAAEhVcuTiZbvka42yYK2irctgREYXRhAAUAAAAAAk5hbWUADQAAAExpbmtEYXRhTGlzdAAQVmVyc2lvbgAAAAAACUxhc3RXcml0ZQC8eA15lwEAAAACAP////9hAGEAAAAFX2lkABAAAAAEYnyCj2cFu0mZyEditKfMBAREYXRhAAUAAAAAAk5hbWUADQAAAExpbmtEYXRhTGlzdAAQVmVyc2lvbgABAAAACUxhc3RXcml0ZQDceA15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UAAAADAP///////////////////////////////////////////////////////////////////////////////////////////////////////////////////////////////////////////////////////////////////////////////////////////////////////////////////////////////////////////////////////////////////////////////////////////////////////////////////////////////////////////////////////////////////////////////////////////////////////////////////////////////////////////////////////////////wEAIAH///////////////8AAA7///////8FAAAAAgD///////////////////////////////////////////////////////////////////////////////////////////////////////////////////////////////////////////////////////////////////////////////////////////////////////////////////////////////////////////////////////////////////////////////////////////////////////////////////////////////////////////////////////////////////////////////////////////////////////////////////////////////////////////////////////////////////////////////////////////////////////////////////////8CAAEBAwAAAAIA////////DAAGUGVyc29uYWxJZF8wBAAAAAAABQAAAAQABQAAAAEAAwAEAQMAAAADAP///////w4ABkxpbmtEYXRhTGlzdF8wBAAAAAEABQAAAAAABQAAAAQABQAAAAAA////////BQAAAAAA////////BQAAAAA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56308637"/>
  <p:tag name="EMPOWERCHARTSPROPERTIES_B_LENGTH" val="24576"/>
  <p:tag name="DOWN_MIGRATION_INITIAL_LAYOUT_REQUIRED" val="9.2.99"/>
</p:tagLst>
</file>

<file path=ppt/tags/tag37.xml><?xml version="1.0" encoding="utf-8"?>
<p:tagLst xmlns:a="http://schemas.openxmlformats.org/drawingml/2006/main" xmlns:r="http://schemas.openxmlformats.org/officeDocument/2006/relationships" xmlns:p="http://schemas.openxmlformats.org/presentationml/2006/main">
  <p:tag name="RUNTIME_ID" val="dce6bca9-4fc7-4ff2-ad67-1743c9f55695"/>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QA////////////////////////////////////////////////////////////////////////////////////////////////////////////////////////////////////////////////////////////////////////////////////////////////////////////////////////////////////////////////////////////////////////////////////////////////////////////////////////////////////////////////////////////////////////////////////////////////////////////////////////////////////////////////////////////////////////////////////////////////////////////////////////AgACAP///////wUAAAACABAAC1OY2ZdCaklNslQfcJPZ3AEEAAAAAAADAAAAAAADAAAAAwADAAAAAAADAAAAAwADAAIA////////BQAAAAMAEAALG+f31WXyAEqFiNi88pRWHgQAAAABAAMAAAACAAMAAAAEAAMAAAACAAMAAAAEAAQAAgD///////8FAAAABAAQAAvuUwjmB5YeS5M10+1wc5cb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5jZl0JqSU2yVB9wk9ncAQREYXRhAAUAAAAAAk5hbWUADQAAAExpbmtEYXRhTGlzdAAQVmVyc2lvbgAAAAAACUxhc3RXcml0ZQAFfA15lwEAAAABAP////9hAGEAAAAFX2lkABAAAAAEG+f31WXyAEqFiNi88pRWHgREYXRhAAUAAAAAAk5hbWUADQAAAExpbmtEYXRhTGlzdAAQVmVyc2lvbgABAAAACUxhc3RXcml0ZQAFfA15lwEAAAACAP////9wAHAAAAAFX2lkABAAAAAE7lMI5geWHkuTNdPtcHOXGwNEYXRhABYAAAACUGVyc29uYWxJZAABAAAAAAACTmFtZQALAAAAUGVyc29uYWxJZAAQVmVyc2lvbgAAAAAACUxhc3RXcml0ZQAb85g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EAIAH///////////////8AAA7///////8FAAAABAD///////////////////////////////////////////////////////////////////////////////////////////////////////////////////////////////////////////////////////////////////////////////////////////////////////////////////////////////////////////////////////////////////////////////////////////////////////////////////////////////////////////////////////////////////////////////////////////////////////////////////////////////////////////////////////////////////////////////////////////////////////////////////////8CAAIBAwAAAAIA////////DgAGTGlua0RhdGFMaXN0XzAEAAAAAAAFAAAAAAAFAAAAAwAFAAAAAAAFAAAAAwA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64193107"/>
  <p:tag name="EMPOWERCHARTSPROPERTIES_B_LENGTH" val="24576"/>
  <p:tag name="DOWN_MIGRATION_INITIAL_LAYOUT_REQUIRED" val="9.2.99"/>
</p:tagLst>
</file>

<file path=ppt/tags/tag38.xml><?xml version="1.0" encoding="utf-8"?>
<p:tagLst xmlns:a="http://schemas.openxmlformats.org/drawingml/2006/main" xmlns:r="http://schemas.openxmlformats.org/officeDocument/2006/relationships" xmlns:p="http://schemas.openxmlformats.org/presentationml/2006/main">
  <p:tag name="RUNTIME_ID" val="09dabfea-0ade-483a-8a78-7c0cec13c472"/>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4irwhPSCixNvqpXuVR6DPMEAAAAAAADAAAAAAADAAAAAwADAAAAAAD///////8DAAEA////////BQAAAAMAEAALY3QxNlB5DEScyEyNjijyEAQAAAABAAMAAAACAAMAAAAEAAQAAQD///////8FAAAABAAQAAtsjMVvw5CpSbjEzC+jOfO0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KvCE9IKLE2+qle5VHoM8wREYXRhAAUAAAAAAk5hbWUADQAAAExpbmtEYXRhTGlzdAAQVmVyc2lvbgAAAAAACUxhc3RXcml0ZQAefw15lwEAAAABAP////9hAGEAAAAFX2lkABAAAAAEY3QxNlB5DEScyEyNjijyEAREYXRhAAUAAAAAAk5hbWUADQAAAExpbmtEYXRhTGlzdAAQVmVyc2lvbgABAAAACUxhc3RXcml0ZQAffw15lwEAAAACAP////9wAHAAAAAFX2lkABAAAAAEbIzFb8OQqUm4xMwvoznztANEYXRhABYAAAACUGVyc29uYWxJZAABAAAAAAACTmFtZQALAAAAUGVyc29uYWxJZAAQVmVyc2lvbgAAAAAACUxhc3RXcml0ZQCG+Zg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72319983"/>
  <p:tag name="EMPOWERCHARTSPROPERTIES_B_LENGTH" val="24576"/>
  <p:tag name="DOWN_MIGRATION_INITIAL_LAYOUT_REQUIRED" val="9.2.99"/>
</p:tagLst>
</file>

<file path=ppt/tags/tag39.xml><?xml version="1.0" encoding="utf-8"?>
<p:tagLst xmlns:a="http://schemas.openxmlformats.org/drawingml/2006/main" xmlns:r="http://schemas.openxmlformats.org/officeDocument/2006/relationships" xmlns:p="http://schemas.openxmlformats.org/presentationml/2006/main">
  <p:tag name="RUNTIME_ID" val="68dabd11-edb8-4b4f-ba04-78a627ceef58"/>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wD///////8DAAAAAwD///////////////////////////////////////////////////////////////////////////////////////////////////////////////////////////////////////////////////////////////////////////////////////////////////////////////////////////////////////////////////////////////////////////////////////////////////////////////////////////////////////////////////////////////////////////////////////////////////////////////////////////////////////////////////////////////////////////////8BACAA////////////////AAAO////////AwAAAAQA////////////////////////////////////////////////////////////////////////////////////////////////////////////////////////////////////////////////////////////////////////////////////////////////////////////////////////////////////////////////////////////////////////////////////////////////////////////////////////////////////////////////////////////////////////////////////////////////////////////////////////////////////////////////////////////////////////////////////////////////////////////////////////AgABAP///////wUAAAACABAACz+KID3qI6tOrNuPvu+XnX4EAAAAAAADAAAAAAADAAAAAwADAAMA////////BQAAAAMAEAALy4ObSTXZaUusmf/F4GOz1gQAAAABAAMAAAACAAMAAAAEAAMAAAAAAAMAAAAEAAMAAAAAAP///////wQAAgD///////8FAAAABAAQAAtHKLl+RZqjT7BacOJfNhaB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P4ogPeojq06s24++75edfgNEYXRhABYAAAACUGVyc29uYWxJZAABAAAAAAACTmFtZQALAAAAUGVyc29uYWxJZAAQVmVyc2lvbgAAAAAACUxhc3RXcml0ZQCA9ZgBjAEAAAABAP////9hAGEAAAAFX2lkABAAAAAEy4ObSTXZaUusmf/F4GOz1gREYXRhAAUAAAAAAk5hbWUADQAAAExpbmtEYXRhTGlzdAAQVmVyc2lvbgAAAAAACUxhc3RXcml0ZQC5gQ15lwEAAAACAP////9hAGEAAAAFX2lkABAAAAAERyi5fkWao0+wWnDiXzYWgQREYXRhAAUAAAAAAk5hbWUADQAAAExpbmtEYXRhTGlzdAAQVmVyc2lvbgABAAAACUxhc3RXcml0ZQC5gQ15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AgD///////////////////////////////////////////////////////////////////////////////////////////////////////////////////////////////////////////////////////////////////////////////////////////////////////////////////////////////////////////////////////////////////////////////////////////////////////////////////////////////////////////////////////////////////////////////////////////////////////////////////////////////////////////////////////////////////////////////////////////////////////////////////////8CAAEBAwAAAAIA////////DAAGUGVyc29uYWxJZF8wBAAAAAAABQAAAAQABQAAAAEAAwADAQMAAAADAP///////w4ABkxpbmtEYXRhTGlzdF8wBAAAAAEABQAAAAAABQAAAAQABQAAAAAABQAAAAQABQAAAAAA////////BAACAQMAAAAEAP///////w4ABkxpbmtEYXRhTGlzdF8xBAAAAAIABQAAAAM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56794178760613"/>
  <p:tag name="EMPOWERCHARTSPROPERTIES_B_LENGTH" val="24576"/>
  <p:tag name="DOWN_MIGRATION_INITIAL_LAYOUT_REQUIRED" val="9.2.99"/>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AgD///////8DAAAAAwD///////////////////////////////////////////////////////////////////////////////////////////////////////////////////////////////////////////////////////////////////////////////////////////////////////////////////////////////////////////////////////////////////////////////////////////////////////////////////////////////////////////////////////////////////////////////////////////////////////////////////////////////////////////////////////////////////////////////////////////////8BACAA////////////////AAAO////////AwAAAAQA////////////////////////////////////////////////////////////////////////////////////////////////////////////////////////////////////////////////////////////////////////////////////////////////////////////////////////////////////////////////////////////////////////////////////////////////////////////////////////////////////////////////////////////////////////////////////////////////////////////////////////////////////////////////////////////////////////////////////////////////////////////////////////AgABAP///////wUAAAACABAAC4I7qYGGD/5BrS9sc75ahUMEAAAAAAADAAAAAAADAAAAAwADAAIA////////BQAAAAMAEAALI9u6iwYC+US5DcSquXEmJwQAAAABAAMAAAACAAMAAAAEAAMAAAAAAP///////wQAAQD///////8FAAAABAAQAAuyIN7PLkbySrtk9NgnBU0S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jupgYYP/kGtL2xzvlqFQwREYXRhAAUAAAAAAk5hbWUADQAAAExpbmtEYXRhTGlzdAAQVmVyc2lvbgAAAAAACUxhc3RXcml0ZQAiUd8dkgEAAAABAP////9hAGEAAAAFX2lkABAAAAAEI9u6iwYC+US5DcSquXEmJwREYXRhAAUAAAAAAk5hbWUADQAAAExpbmtEYXRhTGlzdAAQVmVyc2lvbgABAAAACUxhc3RXcml0ZQAxUd8dkgEAAAACAP////9wAHAAAAAFX2lkABAAAAAEsiDezy5G8kq7ZPTYJwVNEgNEYXRhABYAAAACUGVyc29uYWxJZAABAAAAAAACTmFtZQALAAAAUGVyc29uYWxJZAAQVmVyc2lvbgAAAAAACUxhc3RXcml0ZQBDUd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DAP///////wUAAAAEAP///////wUAAAAEAP///////////////////////////////////////////////////////////////////////////////////////////////////////////////////////////////////////////////////////////////////////////////////////////////////////////////////////////////////////////////////////////////////////////////////////////////////////////////////////////////////////////////////////////////////////////////////////////////////////////////////////////////////////////////////////////////wEAIAH///////////////8AAA7///////8FAAAABAD///////////////////////////////////////////////////////////////////////////////////////////////////////////////////////////////////////////////////////////////////////////////////////////////////////////////////////////////////////////////////////////////////////////////////////////////////////////////////////////////////////////////////////////////////////////////////////////////////////////////////////////////////////////////////////////////////////////////////////////////////////////////////////8CAAEBAwAAAAIA////////DgAGTGlua0RhdGFMaXN0XzAEAAAAAAAFAAAAAAAFAAAAAwADAAIBAwAAAAMA////////DgAGTGlua0RhdGFMaXN0XzEEAAAAAQAFAAAAAgAFAAAABAAFAAAAAA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6322595"/>
  <p:tag name="EMPOWERCHARTSPROPERTIES_B_LENGTH" val="24576"/>
  <p:tag name="DOWN_MIGRATION_INITIAL_LAYOUT_REQUIRED" val="9.2.99"/>
  <p:tag name="RUNTIME_ID" val="3e31beb6-d355-460a-9cd1-ac21a023e2bd"/>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zWql1u+eLlHh7wEQPseJLcEAAAAAAADAAAAAAADAAAAAwADAAMA////////BQAAAAMAEAALDcpqe1/LhkKOPMbew6RX5gQAAAABAAMAAAACAAMAAAAEAAMAAAAAAP///////wMAAAAAAP///////wQAAQD///////8FAAAABAAQAAtamw/+D+mYSYGtEaPxP+I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aqXW754uUeHvARA+x4ktwREYXRhAAUAAAAAAk5hbWUADQAAAExpbmtEYXRhTGlzdAAQVmVyc2lvbgAAAAAACUxhc3RXcml0ZQBNJa8JmQEAAAABAP////9hAGEAAAAFX2lkABAAAAAEDcpqe1/LhkKOPMbew6RX5gREYXRhAAUAAAAAAk5hbWUADQAAAExpbmtEYXRhTGlzdAAQVmVyc2lvbgABAAAACUxhc3RXcml0ZQBlJa8JmQEAAAACAP////9wAHAAAAAFX2lkABAAAAAEWpsP/g/pmEmBrRGj8T/iCQNEYXRhABYAAAACUGVyc29uYWxJZAABAAAAAAACTmFtZQALAAAAUGVyc29uYWxJZAAQVmVyc2lvbgAAAAAACUxhc3RXcml0ZQC+Ja8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EAIAH///////////////8AAA7///////8FAAAABAD///////////////////////////////////////////////////////////////////////////////////////////////////////////////////////////////////////////////////////////////////////////////////////////////////////////////////////////////////////////////////////////////////////////////////////////////////////////////////////////////////////////////////////////////////////////////////////////////////////////////////////////////////////////////////////////////////////////////////////////////////////////////////////8CAAEBAwAAAAIA////////DgAGTGlua0RhdGFMaXN0XzAEAAAAAAAFAAAAAAAFAAAAAwADAAMBAwAAAAMA////////DgAGTGlua0RhdGFMaXN0XzEEAAAAAQAFAAAAAgAFAAAABAAFAAAAAAAFAAAABAA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08974850736"/>
  <p:tag name="EMPOWERCHARTSPROPERTIES_B_LENGTH" val="24576"/>
  <p:tag name="DOWN_MIGRATION_INITIAL_LAYOUT_REQUIRED" val="9.2.99"/>
  <p:tag name="RUNTIME_ID" val="39868422-a440-41c0-9c4e-b72c3ea49ba7"/>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QA////////////////////////////////////////////////////////////////////////////////////////////////////////////////////////////////////////////////////////////////////////////////////////////////////////////////////////////////////////////////////////////////////////////////////////////////////////////////////////////////////////////////////////////////////////////////////////////////////////////////////////////////////////////////////////////////////////////////////////////////////////////////////////AgADAP///////wUAAAACABAAC5mkSyMBcLpMqkcfqOzWprYEAAAAAAADAAAAAAADAAAAAwADAAAAAAD///////8DAAAAAAD///////8DAAEA////////BQAAAAMAEAALHEEgjxFcrkm94jYa4qiLhQQAAAABAAMAAAACAAMAAAAEAAQAAQD///////8FAAAABAAQAAvXHW2bZQeOT4lN4WYbdcd7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aRLIwFwukyqRx+o7NamtgREYXRhAAUAAAAAAk5hbWUADQAAAExpbmtEYXRhTGlzdAAQVmVyc2lvbgAAAAAACUxhc3RXcml0ZQBdJq8JmQEAAAABAP////9hAGEAAAAFX2lkABAAAAAEHEEgjxFcrkm94jYa4qiLhQREYXRhAAUAAAAAAk5hbWUADQAAAExpbmtEYXRhTGlzdAAQVmVyc2lvbgABAAAACUxhc3RXcml0ZQBrJq8JmQEAAAACAP////9wAHAAAAAFX2lkABAAAAAE1x1tm2UHjk+JTeFmG3XHewNEYXRhABYAAAACUGVyc29uYWxJZAABAAAAAAACTmFtZQALAAAAUGVyc29uYWxJZAAQVmVyc2lvbgAAAAAACUxhc3RXcml0ZQCFJq8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EAIAH///////////////8AAA7///////8FAAAABAD///////////////////////////////////////////////////////////////////////////////////////////////////////////////////////////////////////////////////////////////////////////////////////////////////////////////////////////////////////////////////////////////////////////////////////////////////////////////////////////////////////////////////////////////////////////////////////////////////////////////////////////////////////////////////////////////////////////////////////////////////////////////////////8CAAMBAwAAAAIA////////DgAGTGlua0RhdGFMaXN0XzAEAAAAAAAFAAAAAAAFAAAAAwAFAAAAAAAFAAAABAAFAAAAAAD///////8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08976865055"/>
  <p:tag name="EMPOWERCHARTSPROPERTIES_B_LENGTH" val="24576"/>
  <p:tag name="DOWN_MIGRATION_INITIAL_LAYOUT_REQUIRED" val="9.2.99"/>
  <p:tag name="RUNTIME_ID" val="5e976300-7d92-450f-a6b9-dbbebc8afe32"/>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BAD///////8DAAAABAD///////8DAAAABAD///////8DAAAABAD///////////////////////////////////////////////////////////////////////////////////////////////////////////////////////////////////////////////////////////////////////////////////////////////////////////////////////////////////////////////////////////////////////////////////////////////////////////////////////////////////////////////////////////////////////////////////////////////////////////////////////////////////////////////////////////////8BACAA////////////////AAAO////////AwAAAAMA////////////////////////////////////////////////////////////////////////////////////////////////////////////////////////////////////////////////////////////////////////////////////////////////////////////////////////////////////////////////////////////////////////////////////////////////////////////////////////////////////////////////////////////////////////////////////////////////////////////////////////////////////////////////////////////////////////////////////////////////////////////////////////AgACAP///////wUAAAACABAACzdmLVcYpLJOt6s5Kz67JBoEAAAAAAADAAAABAADAAAAAwADAAAABAD///////8DAAEA////////BQAAAAMAEAALSRCryDanwUyJJ2ovIKxZiAQAAAABAAMAAAACAAMAAAABAAQABAD///////8FAAAABAAQAAsMWIUaEbXxQpUbACyP3QvG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2YtVxiksk63qzkrPrskGgREYXRhAAUAAAAAAk5hbWUADQAAAExpbmtEYXRhTGlzdAAQVmVyc2lvbgAAAAAACUxhc3RXcml0ZQDLebMJmQEAAAABAP////9hAGEAAAAFX2lkABAAAAAESRCryDanwUyJJ2ovIKxZiAREYXRhAAUAAAAAAk5hbWUADQAAAExpbmtEYXRhTGlzdAAQVmVyc2lvbgABAAAACUxhc3RXcml0ZQDLebMJmQEAAAACAP////9wAHAAAAAFX2lkABAAAAAEDFiFGhG18UKVGwAsj90LxgNEYXRhABYAAAACUGVyc29uYWxJZAABAAAAAAACTmFtZQALAAAAUGVyc29uYWxJZAAQVmVyc2lvbgAAAAAACUxhc3RXcml0ZQDgeb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1759883"/>
  <p:tag name="EMPOWERCHARTSPROPERTIES_B_LENGTH" val="24576"/>
  <p:tag name="DOWN_MIGRATION_INITIAL_LAYOUT_REQUIRED" val="9.2.99"/>
  <p:tag name="RUNTIME_ID" val="2e2f9a5e-7e5e-4921-87e6-e72a9ea14acd"/>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BAD///////////////////////////////////////////////////////////////////////////////////////////////////////////////////////////////////////////////////////////////////////////////////////////////////////////////////////////////////////////////////////////////////////////////////////////////////////////////////////////////////////////////////////////////////////////////////////////////////////////////////////////////////////////////////////////////////////////////////////////////8BACAA////////////////AAAO////////AwAAAAMA////////////////////////////////////////////////////////////////////////////////////////////////////////////////////////////////////////////////////////////////////////////////////////////////////////////////////////////////////////////////////////////////////////////////////////////////////////////////////////////////////////////////////////////////////////////////////////////////////////////////////////////////////////////////////////////////////////////////////////////////////////////////////////AgABAP///////wUAAAACABAAC96lSyPUblBCn/tePFAToz4EAAAAAAADAAAAAAADAAAABAADAAIA////////BQAAAAMAEAALHNq8yrDH00CQiRYxzYMY/AQAAAABAAMAAAAEAAMAAAABAAMAAAAEAP///////wQAAgD///////8FAAAABAAQAAundj9ji/uRTIdg3V8QUyYw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qVLI9RuUEKf+148UBOjPgREYXRhAAUAAAAAAk5hbWUADQAAAExpbmtEYXRhTGlzdAAQVmVyc2lvbgABAAAACUxhc3RXcml0ZQAUerMJmQEAAAABAP////9hAGEAAAAFX2lkABAAAAAEHNq8yrDH00CQiRYxzYMY/AREYXRhAAUAAAAAAk5hbWUADQAAAExpbmtEYXRhTGlzdAAQVmVyc2lvbgAAAAAACUxhc3RXcml0ZQAPerMJmQEAAAACAP////9wAHAAAAAFX2lkABAAAAAEp3Y/Y4v7kUyHYN1fEFMmMANEYXRhABYAAAACUGVyc29uYWxJZAABAAAAAAACTmFtZQALAAAAUGVyc29uYWxJZAAQVmVyc2lvbgAAAAAACUxhc3RXcml0ZQAoer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EAP///////////////////////////////////////////////////////////////////////////////////////////////////////////////////////////////////////////////////////////////////////////////////////////////////////////////////////////////////////////////////////////////////////////////////////////////////////////////////////////////////////////////////////////////////////////////////////////////////////////////////////////////////////////////////////////////////////////////wEAIAH///////////////8AAA7///////8FAAAABAD///////////////////////////////////////////////////////////////////////////////////////////////////////////////////////////////////////////////////////////////////////////////////////////////////////////////////////////////////////////////////////////////////////////////////////////////////////////////////////////////////////////////////////////////////////////////////////////////////////////////////////////////////////////////////////////////////////////////////////////////////////////////////////8CAAEBAwAAAAIA////////DgAGTGlua0RhdGFMaXN0XzEEAAAAAAAFAAAAAwAFAAAABAADAAIBAwAAAAMA////////DgAGTGlua0RhdGFMaXN0XzAEAAAAAQAFAAAAAAAFAAAAAgAFAAAAAAAFAAAABAAEAAMBAwAAAAQA////////DAAGUGVyc29uYWxJZF8wBAAAAAIABQAAAAI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2499772"/>
  <p:tag name="EMPOWERCHARTSPROPERTIES_B_LENGTH" val="24576"/>
  <p:tag name="DOWN_MIGRATION_INITIAL_LAYOUT_REQUIRED" val="9.2.99"/>
  <p:tag name="RUNTIME_ID" val="5711361f-26c0-45da-848f-762a9a80f5c0"/>
</p:tagLst>
</file>

<file path=ppt/tags/tag4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89zNEFLjnlOpWiF+AlfJoAEAAAAAAADAAAAAAADAAAAAwADAAIA////////BQAAAAMAEAALxecijhdqgE+giL4maVZbcwQAAAABAAMAAAACAAMAAAAEAAMAAAAAAAMAAAAEAAQAAgD///////8FAAAABAAQAAuAzjvmGqMkS5yqV7r0yHBr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3M0QUuOeU6laIX4CV8mgAREYXRhAAUAAAAAAk5hbWUADQAAAExpbmtEYXRhTGlzdAAQVmVyc2lvbgABAAAACUxhc3RXcml0ZQBQerMJmQEAAAABAP////9hAGEAAAAFX2lkABAAAAAExecijhdqgE+giL4maVZbcwREYXRhAAUAAAAAAk5hbWUADQAAAExpbmtEYXRhTGlzdAAQVmVyc2lvbgAAAAAACUxhc3RXcml0ZQBQerMJmQEAAAACAP////9wAHAAAAAFX2lkABAAAAAEgM475hqjJEucqle69MhwawNEYXRhABYAAAACUGVyc29uYWxJZAABAAAAAAACTmFtZQALAAAAUGVyc29uYWxJZAAQVmVyc2lvbgAAAAAACUxhc3RXcml0ZQBrer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3115646"/>
  <p:tag name="EMPOWERCHARTSPROPERTIES_B_LENGTH" val="24576"/>
  <p:tag name="DOWN_MIGRATION_INITIAL_LAYOUT_REQUIRED" val="9.2.99"/>
  <p:tag name="RUNTIME_ID" val="57ca1f8b-bff5-4fde-92b1-1fcea77f6230"/>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yxSEg4xVUlMlWjZAbFICH8EAAAAAAADAAAAAAADAAAABAADAAIA////////BQAAAAMAEAALhptkwSOQYkiLRdpoBEP15AQAAAABAAMAAAAEAAMAAAABAAMAAAAAAP///////wQAAQD///////8FAAAABAAQAAsr9yWUugF9T4FyjeBQXdsh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FISDjFVSUyVaNkBsUgIfwREYXRhAAUAAAAAAk5hbWUADQAAAExpbmtEYXRhTGlzdAAQVmVyc2lvbgAAAAAACUxhc3RXcml0ZQCRerMJmQEAAAABAP////9hAGEAAAAFX2lkABAAAAAEhptkwSOQYkiLRdpoBEP15AREYXRhAAUAAAAAAk5hbWUADQAAAExpbmtEYXRhTGlzdAAQVmVyc2lvbgABAAAACUxhc3RXcml0ZQCRerMJmQEAAAACAP////9wAHAAAAAFX2lkABAAAAAEK/cllLoBfU+Bco3gUF3bIQNEYXRhABYAAAACUGVyc29uYWxJZAABAAAAAAACTmFtZQALAAAAUGVyc29uYWxJZAAQVmVyc2lvbgAAAAAACUxhc3RXcml0ZQCker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3665773"/>
  <p:tag name="EMPOWERCHARTSPROPERTIES_B_LENGTH" val="24576"/>
  <p:tag name="DOWN_MIGRATION_INITIAL_LAYOUT_REQUIRED" val="9.2.99"/>
  <p:tag name="RUNTIME_ID" val="65afb966-64ea-4b9a-9a9b-d1632749d0b4"/>
</p:tagLst>
</file>

<file path=ppt/tags/tag4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2ND/BYv7ztHulhQXOlxHmMEAAAAAAADAAAAAAADAAAABAADAAAAAAADAAAAAwADAAAAAAD///////8DAAIA////////BQAAAAMAEAALQjyQojZOgECqC5dLUW68nwQAAAABAAMAAAAEAAMAAAABAAMAAAACAP///////wQAAQD///////8FAAAABAAQAAuB8dk0W9F7SKoEALXHpIll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0P8Fi/vO0e6WFBc6XEeYwREYXRhAAUAAAAAAk5hbWUADQAAAExpbmtEYXRhTGlzdAAQVmVyc2lvbgABAAAACUxhc3RXcml0ZQDXerMJmQEAAAABAP////9hAGEAAAAFX2lkABAAAAAEQjyQojZOgECqC5dLUW68nwREYXRhAAUAAAAAAk5hbWUADQAAAExpbmtEYXRhTGlzdAAQVmVyc2lvbgAAAAAACUxhc3RXcml0ZQDTerMJmQEAAAACAP////9wAHAAAAAFX2lkABAAAAAEgfHZNFvRe0iqBAC1x6SJZQNEYXRhABYAAAACUGVyc29uYWxJZAABAAAAAAACTmFtZQALAAAAUGVyc29uYWxJZAAQVmVyc2lvbgAAAAAACUxhc3RXcml0ZQDuer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CAP///////////////////////////////////////////////////////////////////////////////////////////////////////////////////////////////////////////////////////////////////////////////////////////////////////////////////////////////////////////////////////////////////////////////////////////////////////////////////////////////////////////////////////////////////////////////////////////////////////////////////////////////////////////////////////////////////////////////wEAIAH///////////////8AAA7///////8FAAAABAD///////////////////////////////////////////////////////////////////////////////////////////////////////////////////////////////////////////////////////////////////////////////////////////////////////////////////////////////////////////////////////////////////////////////////////////////////////////////////////////////////////////////////////////////////////////////////////////////////////////////////////////////////////////////////////////////////////////////////////////////////////////////////////8CAAMBAwAAAAIA////////DgAGTGlua0RhdGFMaXN0XzEEAAAAAAAFAAAAAwAFAAAABAAFAAAAAw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4470014"/>
  <p:tag name="EMPOWERCHARTSPROPERTIES_B_LENGTH" val="24576"/>
  <p:tag name="DOWN_MIGRATION_INITIAL_LAYOUT_REQUIRED" val="9.2.99"/>
  <p:tag name="RUNTIME_ID" val="e3e37fb0-d6bf-4f91-a972-aefd0d2cfa94"/>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wsBAQEBAQEBAQEBAQEBAQMAAAAAAAAAAwAAAAMAAAAA/////wUAhgsAAAAAAAAAAAAAIAD///////////////8AAAD///////////////8DAAAAAgD///////8DAAAABAD///////8DAAAABAD///////8DAAAAAwD///////8DAAAAAwD///////8DAAAAAwD///////8DAAAAAwD///////8DAAAAAwD///////8DAAAAAwD///////8DAAAAAwD///////8DAAAAAwD///////////////////////////////////////////////////////////////////////////////////////////////////////////////////////////////////////////////////////////////////////////////////////////////////////////////////////////////////////////////////////////////////////////////////////////////////////////////////////////////////////////////8BACAA////////////////AAAO////////AwAAAAMA////////////////////////////////////////////////////////////////////////////////////////////////////////////////////////////////////////////////////////////////////////////////////////////////////////////////////////////////////////////////////////////////////////////////////////////////////////////////////////////////////////////////////////////////////////////////////////////////////////////////////////////////////////////////////////////////////////////////////////////////////////////////////////AgABAP///////wUAAAACABAAC4p2qCfJebFGgWAU9aaRn7AEAAAAAAADAAAAAAADAAAABAADAAsA////////BQAAAAMAEAALr5jcx/aqIEeNxpNX4V/bUQQAAAABAAMAAAAEAAMAAAABAAMAAAAEAP///////wMAAAAEAP///////wMAAAAAAP///////wMAAAAAAP///////wMAAAAAAP///////wMAAAAAAP///////wMAAAAAAP///////wMAAAAAAP///////wMAAAAAAP///////wMAAAAAAP///////wQAAwD///////8FAAAABAAQAAseKGGRZ59nQpvtp0YYOJPtBAAAAAIAAwAAAAIAAwAAAAM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naoJ8l5sUaBYBT1ppGfsAREYXRhAAUAAAAAAk5hbWUADQAAAExpbmtEYXRhTGlzdAAQVmVyc2lvbgAAAAAACUxhc3RXcml0ZQAie7MJmQEAAAABAP////9hAGEAAAAFX2lkABAAAAAEr5jcx/aqIEeNxpNX4V/bUQREYXRhAAUAAAAAAk5hbWUADQAAAExpbmtEYXRhTGlzdAAQVmVyc2lvbgABAAAACUxhc3RXcml0ZQAie7MJmQEAAAACAP////9wAHAAAAAFX2lkABAAAAAEHihhkWefZ0Kb7adGGDiT7QNEYXRhABYAAAACUGVyc29uYWxJZAABAAAAAAACTmFtZQALAAAAUGVyc29uYWxJZAAQVmVyc2lvbgAAAAAACUxhc3RXcml0ZQBFe7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mCwAAAAAAAAAAAAAgAf///////////////wAAAP///////////////wUAAAACAP///////wUAAAADAP///////wUAAAADAP///////wUAAAADAP///////wUAAAADAP///////wUAAAADAP///////wUAAAADAP///////wUAAAADAP///////wUAAAADAP///////wUAAAADAP///////wUAAAADAP///////////////////////////////////////////////////////////////////////////////////////////////////////////////////////////////////////////////////////////////////////////////////////////////////////////////////////////////////////////////////////////////////////////////////////////////////////////////////////////////////////////////wEAIAH///////////////8AAA7///////8FAAAABAD///////////////////////////////////////////////////////////////////////////////////////////////////////////////////////////////////////////////////////////////////////////////////////////////////////////////////////////////////////////////////////////////////////////////////////////////////////////////////////////////////////////////////////////////////////////////////////////////////////////////////////////////////////////////////////////////////////////////////////////////////////////////////////8CAAEBAwAAAAIA////////DgAGTGlua0RhdGFMaXN0XzAEAAAAAAAFAAAAAAAFAAAAAwADAAsBAwAAAAMA////////DgAGTGlua0RhdGFMaXN0XzEEAAAAAQAFAAAAAgAFAAAABAAFAAAAAAD///////8FAAAAAAD///////8FAAAAAAD///////8FAAAAAAD///////8FAAAAAAD///////8FAAAAAAD///////8FAAAAAAD///////8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5305385"/>
  <p:tag name="EMPOWERCHARTSPROPERTIES_B_LENGTH" val="24576"/>
  <p:tag name="DOWN_MIGRATION_INITIAL_LAYOUT_REQUIRED" val="9.2.99"/>
  <p:tag name="RUNTIME_ID" val="0a31ecb5-9e1e-4ff3-bebe-66d291b8376a"/>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wD///////8DAAAAAwD///////////////////////////////////////////////////////////////////////////////////////////////////////////////////////////////////////////////////////////////////////////////////////////////////////////////////////////////////////////////////////////////////////////////////////////////////////////////////////////////////////////////////////////////////////////////////////////////////////////////////////////////////////////////////////////////////////////////8BACAA////////////////AAAO////////AwAAAAQA////////////////////////////////////////////////////////////////////////////////////////////////////////////////////////////////////////////////////////////////////////////////////////////////////////////////////////////////////////////////////////////////////////////////////////////////////////////////////////////////////////////////////////////////////////////////////////////////////////////////////////////////////////////////////////////////////////////////////////////////////////////////////////AgABAP///////wUAAAACABAAC+eu/AwGgI1Lnsh6HySUVJYEAAAAAAADAAAAAAADAAAAAwADAAMA////////BQAAAAMAEAALohSqL9D0lE2NWjnCOokoWAQAAAABAAMAAAACAAMAAAAEAAMAAAAAAAMAAAAEAAMAAAAAAP///////wQAAgD///////8FAAAABAAQAAvolUJotC8+TL4sJFhio804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678DAaAjUueyHofJJRUlgREYXRhAAUAAAAAAk5hbWUADQAAAExpbmtEYXRhTGlzdAAQVmVyc2lvbgABAAAACUxhc3RXcml0ZQBxe7MJmQEAAAABAP////9hAGEAAAAFX2lkABAAAAAEohSqL9D0lE2NWjnCOokoWAREYXRhAAUAAAAAAk5hbWUADQAAAExpbmtEYXRhTGlzdAAQVmVyc2lvbgAAAAAACUxhc3RXcml0ZQBwe7MJmQEAAAACAP////9wAHAAAAAFX2lkABAAAAAE6JVCaLQvPky+LCRYYqPNOANEYXRhABYAAAACUGVyc29uYWxJZAABAAAAAAACTmFtZQALAAAAUGVyc29uYWxJZAAQVmVyc2lvbgAAAAAACUxhc3RXcml0ZQCOe7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EBAwAAAAIA////////DgAGTGlua0RhdGFMaXN0XzEEAAAAAAAFAAAAAwAFAAAABAADAAMBAwAAAAMA////////DgAGTGlua0RhdGFMaXN0XzAEAAAAAQAFAAAAAAAFAAAAAgAFAAAAAAAFAAAABAA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6082678"/>
  <p:tag name="EMPOWERCHARTSPROPERTIES_B_LENGTH" val="24576"/>
  <p:tag name="DOWN_MIGRATION_INITIAL_LAYOUT_REQUIRED" val="9.2.99"/>
  <p:tag name="RUNTIME_ID" val="58903472-1442-4350-a3cf-90edaf685f15"/>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wD///////8DAAAAAwD///////8DAAAAAwD///////8DAAAAAwD///////////////////////////////////////////////////////////////////////////////////////////////////////////////////////////////////////////////////////////////////////////////////////////////////////////////////////////////////////////////////////////////////////////////////////////////////////////////////////////////////////////////////////////////////////////////////////////////////////////////////////////////////////////////8BACAA////////////////AAAO////////AwAAAAQA////////////////////////////////////////////////////////////////////////////////////////////////////////////////////////////////////////////////////////////////////////////////////////////////////////////////////////////////////////////////////////////////////////////////////////////////////////////////////////////////////////////////////////////////////////////////////////////////////////////////////////////////////////////////////////////////////////////////////////////////////////////////////////AgABAP///////wUAAAACABAACy/99EimTIRGo2xXpADBij0EAAAAAAADAAAAAAADAAAAAwADAAUA////////BQAAAAMAEAALs5MGUhC5S0OrgaLIUc+rFwQAAAABAAMAAAACAAMAAAAEAAMAAAAAAAMAAAAEAAMAAAAAAP///////wMAAAAAAP///////wMAAAAAAP///////wQAAgD///////8FAAAABAAQAAu6SATeuF8nSZ0OLg4E40XV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30SKZMhEajbFekAMGKPQREYXRhAAUAAAAAAk5hbWUADQAAAExpbmtEYXRhTGlzdAAQVmVyc2lvbgAAAAAACUxhc3RXcml0ZQDAe7MJmQEAAAABAP////9hAGEAAAAFX2lkABAAAAAEs5MGUhC5S0OrgaLIUc+rFwREYXRhAAUAAAAAAk5hbWUADQAAAExpbmtEYXRhTGlzdAAQVmVyc2lvbgABAAAACUxhc3RXcml0ZQDHe7MJmQEAAAACAP////9wAHAAAAAFX2lkABAAAAAEukgE3rhfJ0mdDi4OBONF1QNEYXRhABYAAAACUGVyc29uYWxJZAABAAAAAAACTmFtZQALAAAAUGVyc29uYWxJZAAQVmVyc2lvbgAAAAAACUxhc3RXcml0ZQDbe7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DAP///////wUAAAADAP///////////////////////////////////////////////////////////////////////////////////////////////////////////////////////////////////////////////////////////////////////////////////////////////////////////////////////////////////////////////////////////////////////////////////////////////////////////////////////////////////////////////////////////////////////////////////////////////////////////////////////////////////////////////wEAIAH///////////////8AAA7///////8FAAAABAD///////////////////////////////////////////////////////////////////////////////////////////////////////////////////////////////////////////////////////////////////////////////////////////////////////////////////////////////////////////////////////////////////////////////////////////////////////////////////////////////////////////////////////////////////////////////////////////////////////////////////////////////////////////////////////////////////////////////////////////////////////////////////////8CAAEBAwAAAAIA////////DgAGTGlua0RhdGFMaXN0XzAEAAAAAAAFAAAAAAAFAAAAAwADAAUBAwAAAAMA////////DgAGTGlua0RhdGFMaXN0XzEEAAAAAQAFAAAAAgAFAAAABAAFAAAAAAAFAAAABAAFAAAAAAAFAAAABAAFAAAAAAD///////8FAAAAAAD///////8EAAMBAwAAAAQA////////DAAGUGVyc29uYWxJZF8wBAAAAAIABQAAAAMABQAAAAE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6978030"/>
  <p:tag name="EMPOWERCHARTSPROPERTIES_B_LENGTH" val="24576"/>
  <p:tag name="DOWN_MIGRATION_INITIAL_LAYOUT_REQUIRED" val="9.2.99"/>
  <p:tag name="RUNTIME_ID" val="cc2c6955-90fe-4568-9fb7-fbe117a7a549"/>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8UuZjlnHhNLhaIz/lf3BWkEAAAAAAADAAAAAAADAAAAAwADAAAAAAADAAAABAADAAEA////////BQAAAAMAEAAL3p3p9x+ZgE2/KRRCN3zPcAQAAAABAAMAAAACAAMAAAAEAAQAAgD///////8FAAAABAAQAAtnRQz4e9gtQZcI/rlxzKL2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S5mOWceE0uFojP+V/cFaQREYXRhAAUAAAAAAk5hbWUADQAAAExpbmtEYXRhTGlzdAAQVmVyc2lvbgAAAAAACUxhc3RXcml0ZQCBUd8dkgEAAAABAP////9hAGEAAAAFX2lkABAAAAAE3p3p9x+ZgE2/KRRCN3zPcAREYXRhAAUAAAAAAk5hbWUADQAAAExpbmtEYXRhTGlzdAAQVmVyc2lvbgABAAAACUxhc3RXcml0ZQCIUd8dkgEAAAACAP////9wAHAAAAAFX2lkABAAAAAEZ0UM+HvYLUGXCP65ccyi9gNEYXRhABYAAAACUGVyc29uYWxJZAABAAAAAAACTmFtZQALAAAAUGVyc29uYWxJZAAQVmVyc2lvbgAAAAAACUxhc3RXcml0ZQCyUd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7286202"/>
  <p:tag name="EMPOWERCHARTSPROPERTIES_B_LENGTH" val="24576"/>
  <p:tag name="DOWN_MIGRATION_INITIAL_LAYOUT_REQUIRED" val="9.2.99"/>
  <p:tag name="RUNTIME_ID" val="2fc99064-11a0-4e32-bdb7-2bc97028dd4d"/>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CAP///////wUAAAACABAAC/xXDLPdKslBmpc7rOx4DTgEAAAAAAADAAAABAADAAAAAwADAAAABAD///////8DAAEA////////BQAAAAMAEAALpI4j5rdsaEqnQsqftk2/fwQAAAABAAMAAAACAAMAAAABAAQAAgD///////8FAAAABAAQAAvdphSKCjsuTKfqoj62sQ5K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cMs90qyUGalzus7HgNOAREYXRhAAUAAAAAAk5hbWUADQAAAExpbmtEYXRhTGlzdAAQVmVyc2lvbgAAAAAACUxhc3RXcml0ZQATfLMJmQEAAAABAP////9hAGEAAAAFX2lkABAAAAAEpI4j5rdsaEqnQsqftk2/fwREYXRhAAUAAAAAAk5hbWUADQAAAExpbmtEYXRhTGlzdAAQVmVyc2lvbgABAAAACUxhc3RXcml0ZQAUfLMJmQEAAAACAP////9wAHAAAAAFX2lkABAAAAAE3aYUigo7Lkyn6qI+trEOSgNEYXRhABYAAAACUGVyc29uYWxJZAABAAAAAAACTmFtZQALAAAAUGVyc29uYWxJZAAQVmVyc2lvbgAAAAAACUxhc3RXcml0ZQAofL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7569125"/>
  <p:tag name="EMPOWERCHARTSPROPERTIES_B_LENGTH" val="24576"/>
  <p:tag name="DOWN_MIGRATION_INITIAL_LAYOUT_REQUIRED" val="9.2.99"/>
  <p:tag name="RUNTIME_ID" val="1802bc05-487b-4e7c-ba37-c892fb515da1"/>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8gsAAAAAAAAAAAAAIAD///////////////8AAAD///////////////8DAAAAAgD///////8DAAAABAD///////8DAAAABAD///////8DAAAABAD///////////////////////////////////////////////////////////////////////////////////////////////////////////////////////////////////////////////////////////////////////////////////////////////////////////////////////////////////////////////////////////////////////////////////////////////////////////////////////////////////////////////////////////////////////////////////////////////////////////////////////////////////////////////////////////////8BACAA////////////////AAAO////////AwAAAAQA////////////////////////////////////////////////////////////////////////////////////////////////////////////////////////////////////////////////////////////////////////////////////////////////////////////////////////////////////////////////////////////////////////////////////////////////////////////////////////////////////////////////////////////////////////////////////////////////////////////////////////////////////////////////////////////////////////////////////////////////////////////////////////AgABAP///////wUAAAACABAAC4EClm7ysfNGu0lBEjPY4GkEAAAAAAADAAAAAAADAAAAAwADAAEA////////BQAAAAMAEAALxFrZpYe8kUmVcAE/FehSxgQAAAABAAMAAAACAAMAAAAEAAQABAD///////8FAAAABAAQAAum4Gn4ZkoqQrw/6eLcpLtfBAAAAAIAAwAAAAMAAwAAAAE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QKWbvKx80a7SUESM9jgaQREYXRhAAUAAAAAAk5hbWUADQAAAExpbmtEYXRhTGlzdAAQVmVyc2lvbgABAAAACUxhc3RXcml0ZQBVfLMJmQEAAAABAP////9hAGEAAAAFX2lkABAAAAAExFrZpYe8kUmVcAE/FehSxgREYXRhAAUAAAAAAk5hbWUADQAAAExpbmtEYXRhTGlzdAAQVmVyc2lvbgAAAAAACUxhc3RXcml0ZQBVfLMJmQEAAAACAP////9wAHAAAAAFX2lkABAAAAAEpuBp+GZKKkK8P+ni3KS7XwNEYXRhABYAAAACUGVyc29uYWxJZAABAAAAAAACTmFtZQALAAAAUGVyc29uYWxJZAAQVmVyc2lvbgAAAAAACUxhc3RXcml0ZQBrfL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8220182"/>
  <p:tag name="EMPOWERCHARTSPROPERTIES_B_LENGTH" val="24576"/>
  <p:tag name="DOWN_MIGRATION_INITIAL_LAYOUT_REQUIRED" val="9.2.99"/>
  <p:tag name="RUNTIME_ID" val="54b3284a-8616-4529-a1d2-27a97c745dae"/>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BAQEBAQEBAQEBAQEBAQMAAAAAAAAAAwAAAAMAAAAA/////wUAFgwAAAAAAAAAAAAAIAD///////////////8AAAD///////////////8DAAAABAD///////////////////////////////////////////////////////////////////////////////////////////////////////////////////////////////////////////////////////////////////////////////////////////////////////////////////////////////////////////////////////////////////////////////////////////////////////////////////////////////////////////////////////////////////////////////////////////////////////////////////////////////////////////////////////////////////////////////////////////////////////////////8BACAA////////////////AAAO////////AwAAAAMA////////////////////////////////////////////////////////////////////////////////////////////////////////////////////////////////////////////////////////////////////////////////////////////////////////////////////////////////////////////////////////////////////////////////////////////////////////////////////////////////////////////////////////////////////////////////////////////////////////////////////////////////////////////////////////////////////////////////////////////////////////////////////////AgABAP///////wUAAAACABAAC6aLET5X9qFBlRr7P277TCEEAAAAAAADAAAABAADAAAAAwADAAEA////////BQAAAAMAEAAL+q6PtY0Tg06IblTd0oVftQQAAAABAAMAAAACAAMAAAABAAQAAQD///////8FAAAABAAQAAtngbcm29hDRoEoeq/zTcXF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osRPlf2oUGVGvs/bvtMIQREYXRhAAUAAAAAAk5hbWUADQAAAExpbmtEYXRhTGlzdAAQVmVyc2lvbgAAAAAACUxhc3RXcml0ZQCOfLMJmQEAAAABAP////9hAGEAAAAFX2lkABAAAAAE+q6PtY0Tg06IblTd0oVftQREYXRhAAUAAAAAAk5hbWUADQAAAExpbmtEYXRhTGlzdAAQVmVyc2lvbgABAAAACUxhc3RXcml0ZQCOfLMJmQEAAAACAP////9wAHAAAAAFX2lkABAAAAAEZ4G3JtvYQ0aBKHqv803FxQNEYXRhABYAAAACUGVyc29uYWxJZAABAAAAAAACTmFtZQALAAAAUGVyc29uYWxJZAAQVmVyc2lvbgAAAAAACUxhc3RXcml0ZQChfL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EAP///////wUAAAAEAP///////wUAAAAEAP///////wUAAAAEAP///////wUAAAAEAP///////wUAAAAEAP///////wUAAAAEAP///////////////////////////////////////////////////////////////////////////////////////////////////////////////////////////////////////////////////////////////////////////////////////////////////////////////////////////////////////////////////////////////////////////////////////////////////////////////////////////////////////////////////////////////////////////////////////////////wEAIAH///////////////8AAA7///////8FAAAABAD///////////////////////////////////////////////////////////////////////////////////////////////////////////////////////////////////////////////////////////////////////////////////////////////////////////////////////////////////////////////////////////////////////////////////////////////////////////////////////////////////////////////////////////////////////////////////////////////////////////////////////////////////////////////////////////////////////////////////////////////////////////////////////8CAAEBAwAAAAIA////////DgAGTGlua0RhdGFMaXN0XzAEAAAAAAAFAAAAAAAFAAAAAwADAAEBAwAAAAMA////////DgAGTGlua0RhdGFMaXN0XzEEAAAAAQAFAAAAAgAFAAAABAAEAAgBAwAAAAQA////////DAAGUGVyc29uYWxJZF8wBAAAAAIABQAAAAMABQAAAAEABQAAAAA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8755399"/>
  <p:tag name="EMPOWERCHARTSPROPERTIES_B_LENGTH" val="24576"/>
  <p:tag name="DOWN_MIGRATION_INITIAL_LAYOUT_REQUIRED" val="9.2.99"/>
  <p:tag name="RUNTIME_ID" val="fdc52a98-0f1d-4732-b6df-a81c014176a5"/>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2aPdS8RY65CkrDOA0Wuf9QEAAAAAAADAAAAAAADAAAAAwADAAEA////////BQAAAAMAEAAL0W4V72BiPEGBxLoAxOccXQQAAAABAAMAAAACAAMAAAAEAAQAAgD///////8FAAAABAAQAAtU09T4PuTOTa0dqKR8qAH9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o91LxFjrkKSsM4DRa5/1AREYXRhAAUAAAAAAk5hbWUADQAAAExpbmtEYXRhTGlzdAAQVmVyc2lvbgAAAAAACUxhc3RXcml0ZQDJfLMJmQEAAAABAP////9hAGEAAAAFX2lkABAAAAAE0W4V72BiPEGBxLoAxOccXQREYXRhAAUAAAAAAk5hbWUADQAAAExpbmtEYXRhTGlzdAAQVmVyc2lvbgABAAAACUxhc3RXcml0ZQDJfLMJmQEAAAACAP////9wAHAAAAAFX2lkABAAAAAEVNPU+D7kzk2tHaikfKgB/QNEYXRhABYAAAACUGVyc29uYWxJZAABAAAAAAACTmFtZQALAAAAUGVyc29uYWxJZAAQVmVyc2lvbgAAAAAACUxhc3RXcml0ZQDcfL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9389435"/>
  <p:tag name="EMPOWERCHARTSPROPERTIES_B_LENGTH" val="24576"/>
  <p:tag name="DOWN_MIGRATION_INITIAL_LAYOUT_REQUIRED" val="9.2.99"/>
  <p:tag name="RUNTIME_ID" val="169be37f-d514-4bea-9473-eb40b2e64c08"/>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QA////////////////////////////////////////////////////////////////////////////////////////////////////////////////////////////////////////////////////////////////////////////////////////////////////////////////////////////////////////////////////////////////////////////////////////////////////////////////////////////////////////////////////////////////////////////////////////////////////////////////////////////////////////////////////////////////////////////////////////////////////////////////////////AgABAP///////wUAAAACABAACy5GJSZtmQdEp+tn2BHINT8EAAAAAAADAAAAAAADAAAAAwADAAQA////////BQAAAAMAEAAL9Dp4qPxtVUSkFlm04F2uZwQAAAABAAMAAAACAAMAAAAEAAMAAAAAAP///////wMAAAAAAP///////wMAAAAAAP///////wQAAQD///////8FAAAABAAQAAuyw2XbWF43T6mrFPT41D5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kYlJm2ZB0Sn62fYEcg1PwREYXRhAAUAAAAAAk5hbWUADQAAAExpbmtEYXRhTGlzdAAQVmVyc2lvbgABAAAACUxhc3RXcml0ZQAIfbMJmQEAAAABAP////9hAGEAAAAFX2lkABAAAAAE9Dp4qPxtVUSkFlm04F2uZwREYXRhAAUAAAAAAk5hbWUADQAAAExpbmtEYXRhTGlzdAAQVmVyc2lvbgAAAAAACUxhc3RXcml0ZQAHfbMJmQEAAAACAP////9wAHAAAAAFX2lkABAAAAAEssNl21heN0+pqxT0+NQ+SANEYXRhABYAAAACUGVyc29uYWxJZAABAAAAAAACTmFtZQALAAAAUGVyc29uYWxJZAAQVmVyc2lvbgAAAAAACUxhc3RXcml0ZQAafbM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EBAwAAAAIA////////DgAGTGlua0RhdGFMaXN0XzEEAAAAAAAFAAAAAwAFAAAABAADAAQBAwAAAAMA////////DgAGTGlua0RhdGFMaXN0XzAEAAAAAQAFAAAAAAAFAAAAAgAFAAAAAAAFAAAABAA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1819950556"/>
  <p:tag name="EMPOWERCHARTSPROPERTIES_B_LENGTH" val="24576"/>
  <p:tag name="DOWN_MIGRATION_INITIAL_LAYOUT_REQUIRED" val="9.2.99"/>
  <p:tag name="RUNTIME_ID" val="8606ee41-d278-4cc1-9d30-d6b06b970aaa"/>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QA////////////////////////////////////////////////////////////////////////////////////////////////////////////////////////////////////////////////////////////////////////////////////////////////////////////////////////////////////////////////////////////////////////////////////////////////////////////////////////////////////////////////////////////////////////////////////////////////////////////////////////////////////////////////////////////////////////////////////////////////////////////////////////AgABAP///////wUAAAACABAACziF4BHq8tRBtcFIDX6qd4IEAAAAAAADAAAAAAADAAAAAwADAAEA////////BQAAAAMAEAALL9NPM/+dvE6Fntwdxjh2pwQAAAABAAMAAAACAAMAAAAEAAQAAQD///////8FAAAABAAQAAshpRlB/qlGRYAZyUyzOvUQ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IXgEery1EG1wUgNfqp3ggREYXRhAAUAAAAAAk5hbWUADQAAAExpbmtEYXRhTGlzdAAQVmVyc2lvbgAAAAAACUxhc3RXcml0ZQBw87QJmQEAAAABAP////9hAGEAAAAFX2lkABAAAAAEL9NPM/+dvE6Fntwdxjh2pwREYXRhAAUAAAAAAk5hbWUADQAAAExpbmtEYXRhTGlzdAAQVmVyc2lvbgABAAAACUxhc3RXcml0ZQBw87QJmQEAAAACAP////9wAHAAAAAFX2lkABAAAAAEIaUZQf6pRkWAGclMszr1EANEYXRhABYAAAACUGVyc29uYWxJZAABAAAAAAACTmFtZQALAAAAUGVyc29uYWxJZAAQVmVyc2lvbgAAAAAACUxhc3RXcml0ZQCD87Q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2778436438"/>
  <p:tag name="EMPOWERCHARTSPROPERTIES_B_LENGTH" val="24576"/>
  <p:tag name="DOWN_MIGRATION_INITIAL_LAYOUT_REQUIRED" val="9.2.99"/>
  <p:tag name="RUNTIME_ID" val="a33040b3-9d3c-455a-8220-a13b8c0a7d5e"/>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8jtjZzTfAZKghkTljrRCQMEAAAAAAADAAAABAADAAAAAwADAAAAAAD///////8DAAEA////////BQAAAAMAEAALEBBD6nM8l0u38AEdZ95ungQAAAABAAMAAAACAAMAAAABAAQAAQD///////8FAAAABAAQAAu9dpR4naKdT7IlF5+gKFy1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O2NnNN8BkqCGROWOtEJAwREYXRhAAUAAAAAAk5hbWUADQAAAExpbmtEYXRhTGlzdAAQVmVyc2lvbgABAAAACUxhc3RXcml0ZQDR87QJmQEAAAABAP////9hAGEAAAAFX2lkABAAAAAEEBBD6nM8l0u38AEdZ95ungREYXRhAAUAAAAAAk5hbWUADQAAAExpbmtEYXRhTGlzdAAQVmVyc2lvbgAAAAAACUxhc3RXcml0ZQDQ87QJmQEAAAACAP////9wAHAAAAAFX2lkABAAAAAEvXaUeJ2inU+yJRefoChctQNEYXRhABYAAAACUGVyc29uYWxJZAABAAAAAAACTmFtZQALAAAAUGVyc29uYWxJZAAQVmVyc2lvbgAAAAAACUxhc3RXcml0ZQDo87Q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EAIAH///////////////8AAA7///////8FAAAABAD///////////////////////////////////////////////////////////////////////////////////////////////////////////////////////////////////////////////////////////////////////////////////////////////////////////////////////////////////////////////////////////////////////////////////////////////////////////////////////////////////////////////////////////////////////////////////////////////////////////////////////////////////////////////////////////////////////////////////////////////////////////////////////8CAAIBAwAAAAIA////////DgAGTGlua0RhdGFMaXN0XzEEAAAAAAAFAAAAAwAFAAAABAAFAAAAAAAFAAAABAA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2779508704"/>
  <p:tag name="EMPOWERCHARTSPROPERTIES_B_LENGTH" val="24576"/>
  <p:tag name="DOWN_MIGRATION_INITIAL_LAYOUT_REQUIRED" val="9.2.99"/>
  <p:tag name="RUNTIME_ID" val="ed403966-c8cd-4367-a991-acd19089f41b"/>
</p:tagLst>
</file>

<file path=ppt/tags/tag5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cBAQEBAQEBAQEBAQEBAQMAAAAAAAAAAwAAAAMAAAAA/////wUAFgwAAAAAAAAAAAAAIAD///////////////8AAAD///////////////8DAAAABAD///////////////////////////////////////////////////////////////////////////////////////////////////////////////////////////////////////////////////////////////////////////////////////////////////////////////////////////////////////////////////////////////////////////////////////////////////////////////////////////////////////////////////////////////////////////////////////////////////////////////////////////////////////////////////////////////////////////////////////////////////////////////8BACAA////////////////AAAO////////AwAAAAMA////////////////////////////////////////////////////////////////////////////////////////////////////////////////////////////////////////////////////////////////////////////////////////////////////////////////////////////////////////////////////////////////////////////////////////////////////////////////////////////////////////////////////////////////////////////////////////////////////////////////////////////////////////////////////////////////////////////////////////////////////////////////////////AgABAP///////wUAAAACABAAC1W7X8ZIULVNgSA4ATpjqd8EAAAAAAADAAAABAADAAAAAwADAAEA////////BQAAAAMAEAAL34tzxs7VDE6cnDVKEQwjWgQAAAABAAMAAAACAAMAAAABAAQAAQD///////8FAAAABAAQAAt5IFBrch5uQIngkWXfseh1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btfxkhQtU2BIDgBOmOp3wREYXRhAAUAAAAAAk5hbWUADQAAAExpbmtEYXRhTGlzdAAQVmVyc2lvbgABAAAACUxhc3RXcml0ZQAl9LQJmQEAAAABAP////9hAGEAAAAFX2lkABAAAAAE34tzxs7VDE6cnDVKEQwjWgREYXRhAAUAAAAAAk5hbWUADQAAAExpbmtEYXRhTGlzdAAQVmVyc2lvbgAAAAAACUxhc3RXcml0ZQAe9LQJmQEAAAACAP////9wAHAAAAAFX2lkABAAAAAEeSBQa3IebkCJ4JFl37HodQNEYXRhABYAAAACUGVyc29uYWxJZAABAAAAAAACTmFtZQALAAAAUGVyc29uYWxJZAAQVmVyc2lvbgAAAAAACUxhc3RXcml0ZQA89LQ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EAP///////wUAAAAEAP///////wUAAAAEAP///////wUAAAAEAP///////wUAAAAEAP///////wUAAAAEAP///////////////////////////////////////////////////////////////////////////////////////////////////////////////////////////////////////////////////////////////////////////////////////////////////////////////////////////////////////////////////////////////////////////////////////////////////////////////////////////////////////////////////////////////////////////////////////////////////////////////wEAIAH///////////////8AAA7///////8FAAAABAD///////////////////////////////////////////////////////////////////////////////////////////////////////////////////////////////////////////////////////////////////////////////////////////////////////////////////////////////////////////////////////////////////////////////////////////////////////////////////////////////////////////////////////////////////////////////////////////////////////////////////////////////////////////////////////////////////////////////////////////////////////////////////////8CAAEBAwAAAAIA////////DgAGTGlua0RhdGFMaXN0XzEEAAAAAAAFAAAAAwAFAAAABAADAAEBAwAAAAMA////////DgAGTGlua0RhdGFMaXN0XzAEAAAAAQAFAAAAAAAFAAAAAgAEAAcBAwAAAAQA////////DAAGUGVyc29uYWxJZF8wBAAAAAIABQAAAAI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2780339730"/>
  <p:tag name="EMPOWERCHARTSPROPERTIES_B_LENGTH" val="24576"/>
  <p:tag name="DOWN_MIGRATION_INITIAL_LAYOUT_REQUIRED" val="9.2.99"/>
  <p:tag name="RUNTIME_ID" val="df08242f-9eb5-47ae-938a-7b4fb3e81ca5"/>
</p:tagLst>
</file>

<file path=ppt/tags/tag5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wUACgwAAAAAAAAAAAAAIAD///////////////8AAAD///////////////8DAAAABAD///////8DAAAABAD///////////////////////////////////////////////////////////////////////////////////////////////////////////////////////////////////////////////////////////////////////////////////////////////////////////////////////////////////////////////////////////////////////////////////////////////////////////////////////////////////////////////////////////////////////////////////////////////////////////////////////////////////////////////////////////////////////////////////////////////8BACAA////////////////AAAO////////AwAAAAMA////////////////////////////////////////////////////////////////////////////////////////////////////////////////////////////////////////////////////////////////////////////////////////////////////////////////////////////////////////////////////////////////////////////////////////////////////////////////////////////////////////////////////////////////////////////////////////////////////////////////////////////////////////////////////////////////////////////////////////////////////////////////////////AgABAP///////wUAAAACABAAC/HWGHB8IrBDmgR7NN5gG8EEAAAAAAADAAAABAADAAAAAwADAAEA////////BQAAAAMAEAALXhG2lEX0F0K2AJGR1vjQ4AQAAAABAAMAAAACAAMAAAABAAQAAgD///////8FAAAABAAQAAvFM0k9dYD6SZWedovUdfjk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dYYcHwisEOaBHs03mAbwQREYXRhAAUAAAAAAk5hbWUADQAAAExpbmtEYXRhTGlzdAAQVmVyc2lvbgABAAAACUxhc3RXcml0ZQAO9bQJmQEAAAABAP////9hAGEAAAAFX2lkABAAAAAEXhG2lEX0F0K2AJGR1vjQ4AREYXRhAAUAAAAAAk5hbWUADQAAAExpbmtEYXRhTGlzdAAQVmVyc2lvbgAAAAAACUxhc3RXcml0ZQAN9bQJmQEAAAACAP////9wAHAAAAAFX2lkABAAAAAExTNJPXWA+kmVnnaL1HX45ANEYXRhABYAAAACUGVyc29uYWxJZAABAAAAAAACTmFtZQALAAAAUGVyc29uYWxJZAAQVmVyc2lvbgAAAAAACUxhc3RXcml0ZQAi9bQ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EAP///////wUAAAAEAP///////wUAAAAEAP///////wUAAAAEAP///////////////////////////////////////////////////////////////////////////////////////////////////////////////////////////////////////////////////////////////////////////////////////////////////////////////////////////////////////////////////////////////////////////////////////////////////////////////////////////////////////////////////////////////////////////////////////////////////////////////////////////////////////////////wEAIAH///////////////8AAA7///////8FAAAABAD///////////////////////////////////////////////////////////////////////////////////////////////////////////////////////////////////////////////////////////////////////////////////////////////////////////////////////////////////////////////////////////////////////////////////////////////////////////////////////////////////////////////////////////////////////////////////////////////////////////////////////////////////////////////////////////////////////////////////////////////////////////////////////8CAAEBAwAAAAIA////////DgAGTGlua0RhdGFMaXN0XzEEAAAAAAAFAAAAAwAFAAAABAADAAEBAwAAAAMA////////DgAGTGlua0RhdGFMaXN0XzAEAAAAAQAFAAAAAAAFAAAAAgAEAAUBAwAAAAQA////////DAAGUGVyc29uYWxJZF8wBAAAAAIABQAAAAIABQAAAAE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2782814857"/>
  <p:tag name="EMPOWERCHARTSPROPERTIES_B_LENGTH" val="24576"/>
  <p:tag name="DOWN_MIGRATION_INITIAL_LAYOUT_REQUIRED" val="9.2.99"/>
  <p:tag name="RUNTIME_ID" val="749a23e8-422c-4401-96d7-6392883d553f"/>
</p:tagLst>
</file>

<file path=ppt/tags/tag5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6XQ114S8+BInogSKhGXLcMEAAAAAAADAAAAAAADAAAABAADAAEA////////BQAAAAMAEAALUFzdfqIwd0uvf3LS/Yn/XQQAAAABAAMAAAAEAAMAAAABAAQAAQD///////8FAAAABAAQAAu6H/Vh26XaSoD00bg2LJWo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dDXXhLz4EieiBIqEZctwwREYXRhAAUAAAAAAk5hbWUADQAAAExpbmtEYXRhTGlzdAAQVmVyc2lvbgABAAAACUxhc3RXcml0ZQCN9bQJmQEAAAABAP////9hAGEAAAAFX2lkABAAAAAEUFzdfqIwd0uvf3LS/Yn/XQREYXRhAAUAAAAAAk5hbWUADQAAAExpbmtEYXRhTGlzdAAQVmVyc2lvbgAAAAAACUxhc3RXcml0ZQBu9bQJmQEAAAACAP////9wAHAAAAAFX2lkABAAAAAEuh/1Ydul2kqA9NG4NiyVqANEYXRhABYAAAACUGVyc29uYWxJZAABAAAAAAACTmFtZQALAAAAUGVyc29uYWxJZAAQVmVyc2lvbgAAAAAACUxhc3RXcml0ZQCo9bQ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2783960163"/>
  <p:tag name="EMPOWERCHARTSPROPERTIES_B_LENGTH" val="24576"/>
  <p:tag name="DOWN_MIGRATION_INITIAL_LAYOUT_REQUIRED" val="9.2.99"/>
  <p:tag name="RUNTIME_ID" val="933a352d-2fbd-4eca-8f5a-1359e3e685d1"/>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AgD///////////////////////////////////////////////////////////////////////////////////////////////////////////////////////////////////////////////////////////////////////////////////////////////////////////////////////////////////////////////////////////////////////////////////////////////////////////////////////////////////////////////////////////////////////////////////////////////////////////////////////////////////////////////////////////////////////////////////////////////8BACAA////////////////AAAO////////AwAAAAMA////////////////////////////////////////////////////////////////////////////////////////////////////////////////////////////////////////////////////////////////////////////////////////////////////////////////////////////////////////////////////////////////////////////////////////////////////////////////////////////////////////////////////////////////////////////////////////////////////////////////////////////////////////////////////////////////////////////////////////////////////////////////////////AgACAP///////wUAAAACABAAC1hPixQDOBpBiydyfHxcsogEAAAAAAADAAAABAADAAAAAwADAAAAAAADAAAAAwADAAIA////////BQAAAAMAEAALU28/M+3KT0qsKG3YuF5dwgQAAAABAAMAAAACAAMAAAABAAMAAAACAP///////wQAAQD///////8FAAAABAAQAAtEnWMKb+uYTLgWUYzfL4TY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E+LFAM4GkGLJ3J8fFyyiAREYXRhAAUAAAAAAk5hbWUADQAAAExpbmtEYXRhTGlzdAAQVmVyc2lvbgABAAAACUxhc3RXcml0ZQDgUd8dkgEAAAABAP////9hAGEAAAAFX2lkABAAAAAEU28/M+3KT0qsKG3YuF5dwgREYXRhAAUAAAAAAk5hbWUADQAAAExpbmtEYXRhTGlzdAAQVmVyc2lvbgAAAAAACUxhc3RXcml0ZQDgUd8dkgEAAAACAP////9wAHAAAAAFX2lkABAAAAAERJ1jCm/rmEy4FlGM3y+E2ANEYXRhABYAAAACUGVyc29uYWxJZAABAAAAAAACTmFtZQALAAAAUGVyc29uYWxJZAAQVmVyc2lvbgAAAAAACUxhc3RXcml0ZQAOU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8214403"/>
  <p:tag name="EMPOWERCHARTSPROPERTIES_B_LENGTH" val="24576"/>
  <p:tag name="DOWN_MIGRATION_INITIAL_LAYOUT_REQUIRED" val="9.2.99"/>
  <p:tag name="RUNTIME_ID" val="72d3391e-e85b-4f1e-8153-08579fd6ab22"/>
</p:tagLst>
</file>

<file path=ppt/tags/tag6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BAD///////8DAAAABAD///////////////////////////////////////////////////////////////////////////////////////////////////////////////////////////////////////////////////////////////////////////////////////////////////////////////////////////////////////////////////////////////////////////////////////////////////////////////////////////////////////////////////////////////////////////////////////////////////////////////////////////////////////////////////////////////////////////////////////////////8BACAA////////////////AAAO////////AwAAAAMA////////////////////////////////////////////////////////////////////////////////////////////////////////////////////////////////////////////////////////////////////////////////////////////////////////////////////////////////////////////////////////////////////////////////////////////////////////////////////////////////////////////////////////////////////////////////////////////////////////////////////////////////////////////////////////////////////////////////////////////////////////////////////////AgACAP///////wUAAAACABAAC1s0hPinzWpGnyoUMPlyI3YEAAAAAAADAAAABAADAAAAAwADAAAABAADAAAAAwADAAIA////////BQAAAAMAEAALU5WN/u/32ECd90PhE5Ct1QQAAAABAAMAAAACAAMAAAABAAMAAAACAP///////wQAAgD///////8FAAAABAAQAAs1+CAscwRBTqA4k2Y42xry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zSE+KfNakafKhQw+XIjdgREYXRhAAUAAAAAAk5hbWUADQAAAExpbmtEYXRhTGlzdAAQVmVyc2lvbgAAAAAACUxhc3RXcml0ZQCSurUJmQEAAAABAP////9hAGEAAAAFX2lkABAAAAAEU5WN/u/32ECd90PhE5Ct1QREYXRhAAUAAAAAAk5hbWUADQAAAExpbmtEYXRhTGlzdAAQVmVyc2lvbgABAAAACUxhc3RXcml0ZQCTurUJmQEAAAACAP////9wAHAAAAAFX2lkABAAAAAENfggLHMEQU6gOJNmONsa8gNEYXRhABYAAAACUGVyc29uYWxJZAABAAAAAAACTmFtZQALAAAAUGVyc29uYWxJZAAQVmVyc2lvbgAAAAAACUxhc3RXcml0ZQClur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88226133"/>
  <p:tag name="EMPOWERCHARTSPROPERTIES_B_LENGTH" val="24576"/>
  <p:tag name="DOWN_MIGRATION_INITIAL_LAYOUT_REQUIRED" val="9.2.99"/>
  <p:tag name="RUNTIME_ID" val="07144f07-1baa-4aca-be77-72a57600981c"/>
</p:tagLst>
</file>

<file path=ppt/tags/tag6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zgsAAAAAAAAAAAAAIAD///////////////8AAAD///////////////8DAAAAAgD///////8DAAAABAD///////8DAAAABAD///////8DAAAAAwD///////8DAAAAAwD///////////////////////////////////////////////////////////////////////////////////////////////////////////////////////////////////////////////////////////////////////////////////////////////////////////////////////////////////////////////////////////////////////////////////////////////////////////////////////////////////////////////////////////////////////////////////////////////////////////////////////////////////////////////8BACAA////////////////AAAO////////AwAAAAMA////////////////////////////////////////////////////////////////////////////////////////////////////////////////////////////////////////////////////////////////////////////////////////////////////////////////////////////////////////////////////////////////////////////////////////////////////////////////////////////////////////////////////////////////////////////////////////////////////////////////////////////////////////////////////////////////////////////////////////////////////////////////////////AgABAP///////wUAAAACABAACy/0eTNxk+xHqn/IhzBmM9cEAAAAAAADAAAAAAADAAAABAADAAUA////////BQAAAAMAEAALbwAC96ux5k+BxzZmvNALDQQAAAABAAMAAAAEAAMAAAABAAMAAAAEAP///////wMAAAAEAP///////wMAAAAAAP///////wMAAAAAAP///////wQAAwD///////8FAAAABAAQAAvi9gnD/Mp9QqR8K2sPV0HQBAAAAAIAAwAAAAIAAwAAAAM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R5M3GT7Eeqf8iHMGYz1wREYXRhAAUAAAAAAk5hbWUADQAAAExpbmtEYXRhTGlzdAAQVmVyc2lvbgABAAAACUxhc3RXcml0ZQDOw7UJmQEAAAABAP////9hAGEAAAAFX2lkABAAAAAEbwAC96ux5k+BxzZmvNALDQREYXRhAAUAAAAAAk5hbWUADQAAAExpbmtEYXRhTGlzdAAQVmVyc2lvbgAAAAAACUxhc3RXcml0ZQDNw7UJmQEAAAACAP////9wAHAAAAAFX2lkABAAAAAE4vYJw/zKfUKkfCtrD1dB0ANEYXRhABYAAAACUGVyc29uYWxJZAABAAAAAAACTmFtZQALAAAAUGVyc29uYWxJZAAQVmVyc2lvbgAAAAAACUxhc3RXcml0ZQDqw7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EBAwAAAAIA////////DgAGTGlua0RhdGFMaXN0XzEEAAAAAAAFAAAAAwAFAAAABAADAAUBAwAAAAMA////////DgAGTGlua0RhdGFMaXN0XzAEAAAAAQAFAAAAAAAFAAAAAgAFAAAAAAAFAAAABAAFAAAAAAD///////8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312061827"/>
  <p:tag name="EMPOWERCHARTSPROPERTIES_B_LENGTH" val="24576"/>
  <p:tag name="DOWN_MIGRATION_INITIAL_LAYOUT_REQUIRED" val="9.2.99"/>
  <p:tag name="RUNTIME_ID" val="fb8a16de-3d5f-4b3b-9cbc-94936dee4f08"/>
</p:tagLst>
</file>

<file path=ppt/tags/tag6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EBAQEBAQEBAQEBAQEBAQMAAAAAAAAAAwAAAAMAAAAA/////wUA2gsAAAAAAAAAAAAAIAD///////////////8AAAD///////////////8DAAAAAgD///////8DAAAABAD///////8DAAAABAD///////8DAAAABAD///////8DAAAABAD///////8DAAAABAD///////////////////////////////////////////////////////////////////////////////////////////////////////////////////////////////////////////////////////////////////////////////////////////////////////////////////////////////////////////////////////////////////////////////////////////////////////////////////////////////////////////////////////////////////////////////////////////////////////////////////////////////8BACAA////////////////AAAO////////AwAAAAQA////////////////////////////////////////////////////////////////////////////////////////////////////////////////////////////////////////////////////////////////////////////////////////////////////////////////////////////////////////////////////////////////////////////////////////////////////////////////////////////////////////////////////////////////////////////////////////////////////////////////////////////////////////////////////////////////////////////////////////////////////////////////////////AgABAP///////wUAAAACABAACwku9VkOcu9LpszSL+W+yFcEAAAAAAADAAAAAAADAAAAAwADAAEA////////BQAAAAMAEAALAkUd3hH3VUSKEKRDTj2uJQQAAAABAAMAAAACAAMAAAAEAAQABgD///////8FAAAABAAQAAsVRi/7wnJ3RYyMR27n5MB+BAAAAAIAAwAAAAMAAwAAAAE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S71WQ5y70umzNIv5b7IVwREYXRhAAUAAAAAAk5hbWUADQAAAExpbmtEYXRhTGlzdAAQVmVyc2lvbgAAAAAACUxhc3RXcml0ZQAVu7UJmQEAAAABAP////9hAGEAAAAFX2lkABAAAAAEAkUd3hH3VUSKEKRDTj2uJQREYXRhAAUAAAAAAk5hbWUADQAAAExpbmtEYXRhTGlzdAAQVmVyc2lvbgABAAAACUxhc3RXcml0ZQAcu7UJmQEAAAACAP////9wAHAAAAAFX2lkABAAAAAEFUYv+8Jyd0WMjEdu5+TAfgNEYXRhABYAAAACUGVyc29uYWxJZAABAAAAAAACTmFtZQALAAAAUGVyc29uYWxJZAAQVmVyc2lvbgAAAAAACUxhc3RXcml0ZQAvu7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89637249"/>
  <p:tag name="EMPOWERCHARTSPROPERTIES_B_LENGTH" val="24576"/>
  <p:tag name="DOWN_MIGRATION_INITIAL_LAYOUT_REQUIRED" val="9.2.99"/>
  <p:tag name="RUNTIME_ID" val="3ff020ea-7b6a-42f0-9992-4ed1879dc39a"/>
</p:tagLst>
</file>

<file path=ppt/tags/tag6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5v12jhaIENIoOyWd1HFPUQEAAAAAAADAAAABAADAAAAAwADAAEA////////BQAAAAMAEAALdnafib1gck6A4SphmTKVRgQAAAABAAMAAAACAAMAAAABAAQAAQD///////8FAAAABAAQAAsFy0g2oDtHQoC4m0niQSDY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XaOFogQ0ig7JZ3UcU9RAREYXRhAAUAAAAAAk5hbWUADQAAAExpbmtEYXRhTGlzdAAQVmVyc2lvbgAAAAAACUxhc3RXcml0ZQBgu7UJmQEAAAABAP////9hAGEAAAAFX2lkABAAAAAEdnafib1gck6A4SphmTKVRgREYXRhAAUAAAAAAk5hbWUADQAAAExpbmtEYXRhTGlzdAAQVmVyc2lvbgABAAAACUxhc3RXcml0ZQBju7UJmQEAAAACAP////9wAHAAAAAFX2lkABAAAAAEBctINqA7R0KAuJtJ4kEg2ANEYXRhABYAAAACUGVyc29uYWxJZAABAAAAAAACTmFtZQALAAAAUGVyc29uYWxJZAAQVmVyc2lvbgAAAAAACUxhc3RXcml0ZQB3u7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90326538"/>
  <p:tag name="EMPOWERCHARTSPROPERTIES_B_LENGTH" val="24576"/>
  <p:tag name="DOWN_MIGRATION_INITIAL_LAYOUT_REQUIRED" val="9.2.99"/>
  <p:tag name="RUNTIME_ID" val="5a6443ab-57c7-42fc-b8d5-2a67fcd9742e"/>
</p:tagLst>
</file>

<file path=ppt/tags/tag6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MA////////////////////////////////////////////////////////////////////////////////////////////////////////////////////////////////////////////////////////////////////////////////////////////////////////////////////////////////////////////////////////////////////////////////////////////////////////////////////////////////////////////////////////////////////////////////////////////////////////////////////////////////////////////////////////////////////////////////////////////////////////////////////////AgABAP///////wUAAAACABAAC/azZi37RbpDpt2TBE7esBUEAAAAAAADAAAAAAADAAAABAADAAEA////////BQAAAAMAEAALsYxb44vP8kaE1YlukTpPdAQAAAABAAMAAAAEAAMAAAABAAQAAgD///////8FAAAABAAQAAtsQ4e1tfDuTIo/FsRMLlAY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rNmLftFukOm3ZMETt6wFQREYXRhAAUAAAAAAk5hbWUADQAAAExpbmtEYXRhTGlzdAAQVmVyc2lvbgABAAAACUxhc3RXcml0ZQCXu7UJmQEAAAABAP////9hAGEAAAAFX2lkABAAAAAEsYxb44vP8kaE1YlukTpPdAREYXRhAAUAAAAAAk5hbWUADQAAAExpbmtEYXRhTGlzdAAQVmVyc2lvbgAAAAAACUxhc3RXcml0ZQCWu7UJmQEAAAACAP////9wAHAAAAAFX2lkABAAAAAEbEOHtbXw7kyKPxbETC5QGANEYXRhABYAAAACUGVyc29uYWxJZAABAAAAAAACTmFtZQALAAAAUGVyc29uYWxJZAAQVmVyc2lvbgAAAAAACUxhc3RXcml0ZQDFu7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91452075"/>
  <p:tag name="EMPOWERCHARTSPROPERTIES_B_LENGTH" val="24576"/>
  <p:tag name="DOWN_MIGRATION_INITIAL_LAYOUT_REQUIRED" val="9.2.99"/>
  <p:tag name="RUNTIME_ID" val="4707ee35-17c9-48c2-a415-4f352c2653d3"/>
</p:tagLst>
</file>

<file path=ppt/tags/tag6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zsy0biA7QJEmfMfa47eO5sEAAAAAAADAAAABAADAAAAAwADAAAAAAD///////8DAAEA////////BQAAAAMAEAALdn327i/t00SWSUex1jQg6QQAAAABAAMAAAACAAMAAAABAAQAAQD///////8FAAAABAAQAAtKg5ocos56Q7Y83OzI0GF7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zLRuIDtAkSZ8x9rjt47mwREYXRhAAUAAAAAAk5hbWUADQAAAExpbmtEYXRhTGlzdAAQVmVyc2lvbgABAAAACUxhc3RXcml0ZQARvLUJmQEAAAABAP////9hAGEAAAAFX2lkABAAAAAEdn327i/t00SWSUex1jQg6QREYXRhAAUAAAAAAk5hbWUADQAAAExpbmtEYXRhTGlzdAAQVmVyc2lvbgAAAAAACUxhc3RXcml0ZQARvLUJmQEAAAACAP////9wAHAAAAAFX2lkABAAAAAESoOaHKLOekO2PNzsyNBhewNEYXRhABYAAAACUGVyc29uYWxJZAABAAAAAAACTmFtZQALAAAAUGVyc29uYWxJZAAQVmVyc2lvbgAAAAAACUxhc3RXcml0ZQA4vL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EAIAH///////////////8AAA7///////8FAAAABAD///////////////////////////////////////////////////////////////////////////////////////////////////////////////////////////////////////////////////////////////////////////////////////////////////////////////////////////////////////////////////////////////////////////////////////////////////////////////////////////////////////////////////////////////////////////////////////////////////////////////////////////////////////////////////////////////////////////////////////////////////////////////////////8CAAIBAwAAAAIA////////DgAGTGlua0RhdGFMaXN0XzEEAAAAAAAFAAAAAwAFAAAABAAFAAAAAAAFAAAABAA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92437623"/>
  <p:tag name="EMPOWERCHARTSPROPERTIES_B_LENGTH" val="24576"/>
  <p:tag name="DOWN_MIGRATION_INITIAL_LAYOUT_REQUIRED" val="9.2.99"/>
  <p:tag name="RUNTIME_ID" val="5fa1aca7-aa81-4edc-8398-e1f3fc8fb36c"/>
</p:tagLst>
</file>

<file path=ppt/tags/tag6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gD///////8DAAAAAwD///////8DAAAAAwD///////8DAAAAAwD///////////////////////////////////////////////////////////////////////////////////////////////////////////////////////////////////////////////////////////////////////////////////////////////////////////////////////////////////////////////////////////////////////////////////////////////////////////////////////////////////////////////////////////////////////////////////////////////////////////////////////////////////////////////8BACAA////////////////AAAO////////AwAAAAMA////////////////////////////////////////////////////////////////////////////////////////////////////////////////////////////////////////////////////////////////////////////////////////////////////////////////////////////////////////////////////////////////////////////////////////////////////////////////////////////////////////////////////////////////////////////////////////////////////////////////////////////////////////////////////////////////////////////////////////////////////////////////////////AgACAP///////wUAAAACABAAC94I3gXr5E1BqaTXm6A4exMEAAAAAAADAAAAAAADAAAABAADAAAAAAADAAAAAwADAAUA////////BQAAAAMAEAALAtng28DRAUG2vzhnKXefCAQAAAABAAMAAAAEAAMAAAABAAMAAAACAP///////wMAAAAAAP///////wMAAAAAAP///////wMAAAAAAP///////wQAAQD///////8FAAAABAAQAAtMQOwrqGT4R7Kqk49qtfl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gjeBevkTUGppNeboDh7EwREYXRhAAUAAAAAAk5hbWUADQAAAExpbmtEYXRhTGlzdAAQVmVyc2lvbgAAAAAACUxhc3RXcml0ZQBzvLUJmQEAAAABAP////9hAGEAAAAFX2lkABAAAAAEAtng28DRAUG2vzhnKXefCAREYXRhAAUAAAAAAk5hbWUADQAAAExpbmtEYXRhTGlzdAAQVmVyc2lvbgABAAAACUxhc3RXcml0ZQBzvLUJmQEAAAACAP////9wAHAAAAAFX2lkABAAAAAETEDsK6hk+EeyqpOParX5RgNEYXRhABYAAAACUGVyc29uYWxJZAABAAAAAAACTmFtZQALAAAAUGVyc29uYWxJZAAQVmVyc2lvbgAAAAAACUxhc3RXcml0ZQCtvL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CAP///////wUAAAADAP///////wUAAAADAP///////wUAAAADAP///////////////////////////////////////////////////////////////////////////////////////////////////////////////////////////////////////////////////////////////////////////////////////////////////////////////////////////////////////////////////////////////////////////////////////////////////////////////////////////////////////////////////////////////////////////////////////////////////////////////////////////////////////////////wEAIAH///////////////8AAA7///////8FAAAABAD///////////////////////////////////////////////////////////////////////////////////////////////////////////////////////////////////////////////////////////////////////////////////////////////////////////////////////////////////////////////////////////////////////////////////////////////////////////////////////////////////////////////////////////////////////////////////////////////////////////////////////////////////////////////////////////////////////////////////////////////////////////////////////8CAAIBAwAAAAIA////////DgAGTGlua0RhdGFMaXN0XzAEAAAAAAAFAAAAAAAFAAAAAwAFAAAAAAAFAAAAAwADAAUBAwAAAAMA////////DgAGTGlua0RhdGFMaXN0XzEEAAAAAQAFAAAAAgAFAAAABAAFAAAAAgAFAAAABAAFAAAAAAAFAAAABAAFAAAAAAD///////8FAAAAAAD///////8EAAMBAwAAAAQA////////DAAGUGVyc29uYWxJZF8wBAAAAAIABQAAAAMABQAAAAE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93643000"/>
  <p:tag name="EMPOWERCHARTSPROPERTIES_B_LENGTH" val="24576"/>
  <p:tag name="DOWN_MIGRATION_INITIAL_LAYOUT_REQUIRED" val="9.2.99"/>
  <p:tag name="RUNTIME_ID" val="3df6afe0-5059-4321-ab11-cec5f0d0edbc"/>
</p:tagLst>
</file>

<file path=ppt/tags/tag6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5VFhAWhZKhIgn0LEUWkHNcEAAAAAAADAAAABAADAAAAAwADAAAAAAD///////8DAAEA////////BQAAAAMAEAAL5co72g3L5k66uOP1bO/IegQAAAABAAMAAAACAAMAAAABAAQAAQD///////8FAAAABAAQAAuazFADcMzoSo2e0M7W9TyL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UWEBaFkqEiCfQsRRaQc1wREYXRhAAUAAAAAAk5hbWUADQAAAExpbmtEYXRhTGlzdAAQVmVyc2lvbgABAAAACUxhc3RXcml0ZQDmvLUJmQEAAAABAP////9hAGEAAAAFX2lkABAAAAAE5co72g3L5k66uOP1bO/IegREYXRhAAUAAAAAAk5hbWUADQAAAExpbmtEYXRhTGlzdAAQVmVyc2lvbgAAAAAACUxhc3RXcml0ZQDmvLUJmQEAAAACAP////9wAHAAAAAFX2lkABAAAAAEmsxQA3DM6EqNntDO1vU8iwNEYXRhABYAAAACUGVyc29uYWxJZAABAAAAAAACTmFtZQALAAAAUGVyc29uYWxJZAAQVmVyc2lvbgAAAAAACUxhc3RXcml0ZQASvb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EAIAH///////////////8AAA7///////8FAAAABAD///////////////////////////////////////////////////////////////////////////////////////////////////////////////////////////////////////////////////////////////////////////////////////////////////////////////////////////////////////////////////////////////////////////////////////////////////////////////////////////////////////////////////////////////////////////////////////////////////////////////////////////////////////////////////////////////////////////////////////////////////////////////////////8CAAIBAwAAAAIA////////DgAGTGlua0RhdGFMaXN0XzEEAAAAAAAFAAAAAwAFAAAABAAFAAAAAAAFAAAABAA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294428750"/>
  <p:tag name="EMPOWERCHARTSPROPERTIES_B_LENGTH" val="24576"/>
  <p:tag name="DOWN_MIGRATION_INITIAL_LAYOUT_REQUIRED" val="9.2.99"/>
  <p:tag name="RUNTIME_ID" val="62c945fb-afaf-4ffb-bc07-806a32683a34"/>
</p:tagLst>
</file>

<file path=ppt/tags/tag6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tgsAAAAAAAAAAAAAIAD///////////////8AAAD///////////////8DAAAAAgD///////8DAAAAAgD///////8DAAAAAgD///////8DAAAAAwD///////8DAAAAAwD///////////////////////////////////////////////////////////////////////////////////////////////////////////////////////////////////////////////////////////////////////////////////////////////////////////////////////////////////////////////////////////////////////////////////////////////////////////////////////////////////////////////////////////////////////////////////////////////////////////////////////////////////////////////8BACAA////////////////AAAO////////AwAAAAQA////////////////////////////////////////////////////////////////////////////////////////////////////////////////////////////////////////////////////////////////////////////////////////////////////////////////////////////////////////////////////////////////////////////////////////////////////////////////////////////////////////////////////////////////////////////////////////////////////////////////////////////////////////////////////////////////////////////////////////////////////////////////////////AgADAP///////wUAAAACABAAC/midk67a89BvZy3+22tiTEEAAAAAAADAAAAAAADAAAAAwADAAAAAAADAAAAAwADAAAAAAADAAAAAwADAAUA////////BQAAAAMAEAALNS0Fa7fCyEmiPh1z+mePEgQAAAABAAMAAAACAAMAAAAEAAMAAAACAAMAAAAEAAMAAAACAAMAAAAEAAMAAAAAAP///////wMAAAAAAP///////wQAAwD///////8FAAAABAAQAAvZhWOjPYUXSLHbbUW7h9MEBAAAAAIAAwAAAAMAAwAAAAE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J2Trtrz0G9nLf7ba2JMQREYXRhAAUAAAAAAk5hbWUADQAAAExpbmtEYXRhTGlzdAAQVmVyc2lvbgABAAAACUxhc3RXcml0ZQCWxrUJmQEAAAABAP////9hAGEAAAAFX2lkABAAAAAENS0Fa7fCyEmiPh1z+mePEgREYXRhAAUAAAAAAk5hbWUADQAAAExpbmtEYXRhTGlzdAAQVmVyc2lvbgAAAAAACUxhc3RXcml0ZQCWxrUJmQEAAAACAP////9wAHAAAAAFX2lkABAAAAAE2YVjoz2FF0ix221Fu4fTBANEYXRhABYAAAACUGVyc29uYWxJZAABAAAAAAACTmFtZQALAAAAUGVyc29uYWxJZAAQVmVyc2lvbgAAAAAACUxhc3RXcml0ZQCqxr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DAP///////wUAAAADAP///////wUAAAADAP///////wUAAAADAP///////wUAAAADAP///////////////////////////////////////////////////////////////////////////////////////////////////////////////////////////////////////////////////////////////////////////////////////////////////////////////////////////////////////////////////////////////////////////////////////////////////////////////////////////////////////////////////////////////////////////////////////////////////////////////////////////////////////////////wEAIAH///////////////8AAA7///////8FAAAABAD///////////////////////////////////////////////////////////////////////////////////////////////////////////////////////////////////////////////////////////////////////////////////////////////////////////////////////////////////////////////////////////////////////////////////////////////////////////////////////////////////////////////////////////////////////////////////////////////////////////////////////////////////////////////////////////////////////////////////////////////////////////////////////8CAAMBAwAAAAIA////////DgAGTGlua0RhdGFMaXN0XzEEAAAAAAAFAAAAAwAFAAAABAAFAAAAAwAFAAAABAAFAAAAAwAFAAAABAADAAUBAwAAAAMA////////DgAGTGlua0RhdGFMaXN0XzAEAAAAAQAFAAAAAAAFAAAAAgAFAAAAAAAFAAAAAgAFAAAAAAAFAAAAAgAFAAAAAAD///////8FAAAAAAD///////8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320058274"/>
  <p:tag name="EMPOWERCHARTSPROPERTIES_B_LENGTH" val="24576"/>
  <p:tag name="DOWN_MIGRATION_INITIAL_LAYOUT_REQUIRED" val="9.2.99"/>
  <p:tag name="RUNTIME_ID" val="706c9030-93f2-4adf-a319-8ea827ba9b4f"/>
</p:tagLst>
</file>

<file path=ppt/tags/tag6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2gsAAAAAAAAAAAAAIAD///////////////8AAAD///////////////8DAAAAAgD///////8DAAAAAgD///////8DAAAABAD///////8DAAAABAD///////////////////////////////////////////////////////////////////////////////////////////////////////////////////////////////////////////////////////////////////////////////////////////////////////////////////////////////////////////////////////////////////////////////////////////////////////////////////////////////////////////////////////////////////////////////////////////////////////////////////////////////////////////////////////////////8BACAA////////////////AAAO////////AwAAAAMA////////////////////////////////////////////////////////////////////////////////////////////////////////////////////////////////////////////////////////////////////////////////////////////////////////////////////////////////////////////////////////////////////////////////////////////////////////////////////////////////////////////////////////////////////////////////////////////////////////////////////////////////////////////////////////////////////////////////////////////////////////////////////////AgACAP///////wUAAAACABAAC2PVSA/TBApBskzq4of/h3wEAAAAAAADAAAAAAADAAAABAADAAAAAAADAAAABAADAAIA////////BQAAAAMAEAAL5KTZXJ8Q1kyahE00zyWv/gQAAAABAAMAAAAEAAMAAAABAAMAAAAEAP///////wQABAD///////8FAAAABAAQAAv/daxCvsdnT5rGCsRZE5nSBAAAAAIAAwAAAAIAAwAAAAM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9VID9MECkGyTOrih/+HfAREYXRhAAUAAAAAAk5hbWUADQAAAExpbmtEYXRhTGlzdAAQVmVyc2lvbgABAAAACUxhc3RXcml0ZQBKkbYJmQEAAAABAP////9hAGEAAAAFX2lkABAAAAAE5KTZXJ8Q1kyahE00zyWv/gREYXRhAAUAAAAAAk5hbWUADQAAAExpbmtEYXRhTGlzdAAQVmVyc2lvbgAAAAAACUxhc3RXcml0ZQBKkbYJmQEAAAACAP////9wAHAAAAAFX2lkABAAAAAE/3WsQr7HZ0+axgrEWROZ0gNEYXRhABYAAAACUGVyc29uYWxJZAABAAAAAAACTmFtZQALAAAAUGVyc29uYWxJZAAQVmVyc2lvbgAAAAAACUxhc3RXcml0ZQB5kbY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838254243"/>
  <p:tag name="EMPOWERCHARTSPROPERTIES_B_LENGTH" val="24576"/>
  <p:tag name="DOWN_MIGRATION_INITIAL_LAYOUT_REQUIRED" val="9.2.99"/>
  <p:tag name="RUNTIME_ID" val="397922ff-a4b4-4e0e-b8f0-48f9141539c0"/>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BAD///////////////////////////////////////////////////////////////////////////////////////////////////////////////////////////////////////////////////////////////////////////////////////////////////////////////////////////////////////////////////////////////////////////////////////////////////////////////////////////////////////////////////////////////////////////////////////////////////////////////////////////////////////////////////////////////////////////////////////////////8BACAA////////////////AAAO////////AwAAAAQA////////////////////////////////////////////////////////////////////////////////////////////////////////////////////////////////////////////////////////////////////////////////////////////////////////////////////////////////////////////////////////////////////////////////////////////////////////////////////////////////////////////////////////////////////////////////////////////////////////////////////////////////////////////////////////////////////////////////////////////////////////////////////////AgABAP///////wUAAAACABAAC0SPhNhKdHtJksMHyIkm118EAAAAAAADAAAAAAADAAAAAwADAAEA////////BQAAAAMAEAALj9D07Gd9pk+C/3dKAbxW2gQAAAABAAMAAAACAAMAAAAEAAQAAgD///////8FAAAABAAQAAs7LBD+NlT0SIRQbJ5HIjHp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I+E2Ep0e0mSwwfIiSbXXwREYXRhAAUAAAAAAk5hbWUADQAAAExpbmtEYXRhTGlzdAAQVmVyc2lvbgABAAAACUxhc3RXcml0ZQA+Ut8dkgEAAAABAP////9hAGEAAAAFX2lkABAAAAAEj9D07Gd9pk+C/3dKAbxW2gREYXRhAAUAAAAAAk5hbWUADQAAAExpbmtEYXRhTGlzdAAQVmVyc2lvbgAAAAAACUxhc3RXcml0ZQA+Ut8dkgEAAAACAP////9wAHAAAAAFX2lkABAAAAAEOywQ/jZU9EiEUGyeRyIx6QNEYXRhABYAAAACUGVyc29uYWxJZAABAAAAAAACTmFtZQALAAAAUGVyc29uYWxJZAAQVmVyc2lvbgAAAAAACUxhc3RXcml0ZQBeU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9027662"/>
  <p:tag name="EMPOWERCHARTSPROPERTIES_B_LENGTH" val="24576"/>
  <p:tag name="DOWN_MIGRATION_INITIAL_LAYOUT_REQUIRED" val="9.2.99"/>
  <p:tag name="RUNTIME_ID" val="2a1dd4ca-7ce4-4d58-a6c1-5ae2357ea3b2"/>
</p:tagLst>
</file>

<file path=ppt/tags/tag7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BAD///////8DAAAABAD///////////////////////////////////////////////////////////////////////////////////////////////////////////////////////////////////////////////////////////////////////////////////////////////////////////////////////////////////////////////////////////////////////////////////////////////////////////////////////////////////////////////////////////////////////////////////////////////////////////////////////////////////////////////////////////////////////////////8BACAA////////////////AAAO////////AwAAAAMA////////////////////////////////////////////////////////////////////////////////////////////////////////////////////////////////////////////////////////////////////////////////////////////////////////////////////////////////////////////////////////////////////////////////////////////////////////////////////////////////////////////////////////////////////////////////////////////////////////////////////////////////////////////////////////////////////////////////////////////////////////////////////////AgABAP///////wUAAAACABAAC/7U/7bnN/lBoINP4ctW+IIEAAAAAAADAAAABAADAAAAAwADAAEA////////BQAAAAMAEAALAa1K6gYAfkiUCtY2cs+KswQAAAABAAMAAAACAAMAAAABAAQAAwD///////8FAAAABAAQAAs80QkbEpS4Q5RIF+nDF9PGBA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T/tuc3+UGgg0/hy1b4ggREYXRhAAUAAAAAAk5hbWUADQAAAExpbmtEYXRhTGlzdAAQVmVyc2lvbgAAAAAACUxhc3RXcml0ZQCpkbYJmQEAAAABAP////9hAGEAAAAFX2lkABAAAAAEAa1K6gYAfkiUCtY2cs+KswREYXRhAAUAAAAAAk5hbWUADQAAAExpbmtEYXRhTGlzdAAQVmVyc2lvbgABAAAACUxhc3RXcml0ZQCrkbYJmQEAAAACAP////9wAHAAAAAFX2lkABAAAAAEPNEJGxKUuEOUSBfpwxfTxgNEYXRhABYAAAACUGVyc29uYWxJZAABAAAAAAACTmFtZQALAAAAUGVyc29uYWxJZAAQVmVyc2lvbgAAAAAACUxhc3RXcml0ZQDGkbY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839036124"/>
  <p:tag name="EMPOWERCHARTSPROPERTIES_B_LENGTH" val="24576"/>
  <p:tag name="DOWN_MIGRATION_INITIAL_LAYOUT_REQUIRED" val="9.2.99"/>
  <p:tag name="RUNTIME_ID" val="f523f182-bb67-42c0-9d9a-1e8304f4aae2"/>
</p:tagLst>
</file>

<file path=ppt/tags/tag7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AgD///////8DAAAAAgD///////8DAAAAAgD///////////////////////////////////////////////////////////////////////////////////////////////////////////////////////////////////////////////////////////////////////////////////////////////////////////////////////////////////////////////////////////////////////////////////////////////////////////////////////////////////////////////////////////////////////////////////////////////////////////////////////////////////////////////////////////////////////////////8BACAA////////////////AAAO////////AwAAAAQA////////////////////////////////////////////////////////////////////////////////////////////////////////////////////////////////////////////////////////////////////////////////////////////////////////////////////////////////////////////////////////////////////////////////////////////////////////////////////////////////////////////////////////////////////////////////////////////////////////////////////////////////////////////////////////////////////////////////////////////////////////////////////////AgADAP///////wUAAAACABAAC3lpzy1YxmVGjpijVN2RGBMEAAAAAAADAAAAAAADAAAAAwADAAAAAAADAAAAAwADAAAAAAADAAAABAADAAIA////////BQAAAAMAEAALH3X+X9n4rE62xctwrgtEDQQAAAABAAMAAAACAAMAAAAEAAMAAAACAAMAAAAEAAQAAwD///////8FAAAABAAQAAteWCy5/6kUR4YNYiuU+XjsBAAAAAIAAwAAAAMAAwAAAAE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WnPLVjGZUaOmKNU3ZEYEwREYXRhAAUAAAAAAk5hbWUADQAAAExpbmtEYXRhTGlzdAAQVmVyc2lvbgAAAAAACUxhc3RXcml0ZQD3kbYJmQEAAAABAP////9hAGEAAAAFX2lkABAAAAAEH3X+X9n4rE62xctwrgtEDQREYXRhAAUAAAAAAk5hbWUADQAAAExpbmtEYXRhTGlzdAAQVmVyc2lvbgABAAAACUxhc3RXcml0ZQD5kbYJmQEAAAACAP////9wAHAAAAAFX2lkABAAAAAEXlgsuf+pFEeGDWIrlPl47ANEYXRhABYAAAACUGVyc29uYWxJZAABAAAAAAACTmFtZQALAAAAUGVyc29uYWxJZAAQVmVyc2lvbgAAAAAACUxhc3RXcml0ZQAQkrY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AwAFAAAAAAD///////8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839745126"/>
  <p:tag name="EMPOWERCHARTSPROPERTIES_B_LENGTH" val="24576"/>
  <p:tag name="DOWN_MIGRATION_INITIAL_LAYOUT_REQUIRED" val="9.2.99"/>
  <p:tag name="RUNTIME_ID" val="07eb8b64-1852-4ac7-94fe-6a3af5b1c173"/>
</p:tagLst>
</file>

<file path=ppt/tags/tag7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3+JTDSnN/NCriWGGqP6c0kEAAAAAAADAAAAAAADAAAAAwADAAAAAAD///////8DAAEA////////BQAAAAMAEAALxOYyO3fhaEiRAXBAZcbjjQQAAAABAAMAAAACAAMAAAAEAAQAAQD///////8FAAAABAAQAAu2Vu/pEi/hSK+MWzR96fBM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4lMNKc380KuJYYao/pzSQREYXRhAAUAAAAAAk5hbWUADQAAAExpbmtEYXRhTGlzdAAQVmVyc2lvbgABAAAACUxhc3RXcml0ZQBBkrYJmQEAAAABAP////9hAGEAAAAFX2lkABAAAAAExOYyO3fhaEiRAXBAZcbjjQREYXRhAAUAAAAAAk5hbWUADQAAAExpbmtEYXRhTGlzdAAQVmVyc2lvbgAAAAAACUxhc3RXcml0ZQBAkrYJmQEAAAACAP////9wAHAAAAAFX2lkABAAAAAEtlbv6RIv4UivjFs0fenwTANEYXRhABYAAAACUGVyc29uYWxJZAABAAAAAAACTmFtZQALAAAAUGVyc29uYWxJZAAQVmVyc2lvbgAAAAAACUxhc3RXcml0ZQBUkrY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840425241"/>
  <p:tag name="EMPOWERCHARTSPROPERTIES_B_LENGTH" val="24576"/>
  <p:tag name="DOWN_MIGRATION_INITIAL_LAYOUT_REQUIRED" val="9.2.99"/>
  <p:tag name="RUNTIME_ID" val="7bfb858b-24ea-47eb-bd70-25f55d7567ab"/>
</p:tagLst>
</file>

<file path=ppt/tags/tag7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8NHxw8P3V9LgEAKXZRHmNsEAAAAAAADAAAABAADAAAAAwADAAEA////////BQAAAAMAEAAL8euz0pe34UqdzW8YqzL1vQQAAAABAAMAAAACAAMAAAABAAQAAQD///////8FAAAABAAQAAvN9VYDB59wS51ZdqDw1VEE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0fHDw/dX0uAQApdlEeY2wREYXRhAAUAAAAAAk5hbWUADQAAAExpbmtEYXRhTGlzdAAQVmVyc2lvbgABAAAACUxhc3RXcml0ZQCakrYJmQEAAAABAP////9hAGEAAAAFX2lkABAAAAAE8euz0pe34UqdzW8YqzL1vQREYXRhAAUAAAAAAk5hbWUADQAAAExpbmtEYXRhTGlzdAAQVmVyc2lvbgAAAAAACUxhc3RXcml0ZQCZkrYJmQEAAAACAP////9wAHAAAAAFX2lkABAAAAAEzfVWAwefcEudWXag8NVRBANEYXRhABYAAAACUGVyc29uYWxJZAABAAAAAAACTmFtZQALAAAAUGVyc29uYWxJZAAQVmVyc2lvbgAAAAAACUxhc3RXcml0ZQCykrY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13841370960"/>
  <p:tag name="EMPOWERCHARTSPROPERTIES_B_LENGTH" val="24576"/>
  <p:tag name="DOWN_MIGRATION_INITIAL_LAYOUT_REQUIRED" val="9.2.99"/>
  <p:tag name="RUNTIME_ID" val="0e09e099-f46e-49fc-915f-8b02019ad85c"/>
</p:tagLst>
</file>

<file path=ppt/tags/tag7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Hf8QHqvBlGlUVzkDU5nccEAAAAAAADAAAAAAADAAAABAADAAIA////////BQAAAAMAEAAL7Aqt3VTcBUuwznB3RO0QlwQAAAABAAMAAAAEAAMAAAABAAMAAAAAAP///////wQAAQD///////8FAAAABAAQAAsm4cwsf0+zQ6S5zLbBEtWA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d/xAeq8GUaVRXOQNTmdxwREYXRhAAUAAAAAAk5hbWUADQAAAExpbmtEYXRhTGlzdAAQVmVyc2lvbgABAAAACUxhc3RXcml0ZQCYGMIJmQEAAAABAP////9hAGEAAAAFX2lkABAAAAAE7Aqt3VTcBUuwznB3RO0QlwREYXRhAAUAAAAAAk5hbWUADQAAAExpbmtEYXRhTGlzdAAQVmVyc2lvbgAAAAAACUxhc3RXcml0ZQCYGMIJmQEAAAACAP////9wAHAAAAAFX2lkABAAAAAEJuHMLH9Ps0Okucy2wRLVgANEYXRhABYAAAACUGVyc29uYWxJZAABAAAAAAACTmFtZQALAAAAUGVyc29uYWxJZAAQVmVyc2lvbgAAAAAACUxhc3RXcml0ZQCwGM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93252152"/>
  <p:tag name="EMPOWERCHARTSPROPERTIES_B_LENGTH" val="24576"/>
  <p:tag name="DOWN_MIGRATION_INITIAL_LAYOUT_REQUIRED" val="9.2.99"/>
  <p:tag name="RUNTIME_ID" val="548c1ae5-1e36-4226-9aba-f81003a87c6f"/>
</p:tagLst>
</file>

<file path=ppt/tags/tag7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wUACgwAAAAAAAAAAAAAIAD///////////////8AAAD///////////////8DAAAABAD///////8DAAAAAwD///////////////////////////////////////////////////////////////////////////////////////////////////////////////////////////////////////////////////////////////////////////////////////////////////////////////////////////////////////////////////////////////////////////////////////////////////////////////////////////////////////////////////////////////////////////////////////////////////////////////////////////////////////////////////////////////////////////////////////////////8BACAA////////////////AAAO////////AwAAAAMA////////////////////////////////////////////////////////////////////////////////////////////////////////////////////////////////////////////////////////////////////////////////////////////////////////////////////////////////////////////////////////////////////////////////////////////////////////////////////////////////////////////////////////////////////////////////////////////////////////////////////////////////////////////////////////////////////////////////////////////////////////////////////////AgABAP///////wUAAAACABAAC/ykg1jY+3xKlnrOpt3eRCYEAAAAAAADAAAABAADAAAAAwADAAIA////////BQAAAAMAEAALjsKJyonQRU63zv41EMHj/wQAAAABAAMAAAACAAMAAAABAAMAAAAAAP///////wQAAQD///////8FAAAABAAQAAuA7BEhCzuNTZV1dONmzM95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SDWNj7fEqWes6m3d5EJgREYXRhAAUAAAAAAk5hbWUADQAAAExpbmtEYXRhTGlzdAAQVmVyc2lvbgAAAAAACUxhc3RXcml0ZQBCEMIJmQEAAAABAP////9hAGEAAAAFX2lkABAAAAAEjsKJyonQRU63zv41EMHj/wREYXRhAAUAAAAAAk5hbWUADQAAAExpbmtEYXRhTGlzdAAQVmVyc2lvbgABAAAACUxhc3RXcml0ZQBCEMIJmQEAAAACAP////9wAHAAAAAFX2lkABAAAAAEgOwRIQs7jU2VdXTjZszPeQNEYXRhABYAAAACUGVyc29uYWxJZAABAAAAAAACTmFtZQALAAAAUGVyc29uYWxJZAAQVmVyc2lvbgAAAAAACUxhc3RXcml0ZQBPEM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EAP///////wUAAAAEAP///////wUAAAAEAP///////////////////////////////////////////////////////////////////////////////////////////////////////////////////////////////////////////////////////////////////////////////////////////////////////////////////////////////////////////////////////////////////////////////////////////////////////////////////////////////////////////////////////////////////////////////////////////////////////////////////////////////////////////////wEAIAH///////////////8AAA7///////8FAAAABAD///////////////////////////////////////////////////////////////////////////////////////////////////////////////////////////////////////////////////////////////////////////////////////////////////////////////////////////////////////////////////////////////////////////////////////////////////////////////////////////////////////////////////////////////////////////////////////////////////////////////////////////////////////////////////////////////////////////////////////////////////////////////////////8CAAEBAwAAAAIA////////DgAGTGlua0RhdGFMaXN0XzAEAAAAAAAFAAAAAAAFAAAAAwADAAIBAwAAAAMA////////DgAGTGlua0RhdGFMaXN0XzEEAAAAAQAFAAAAAgAFAAAABAAFAAAAAAAFAAAABAAEAAUBAwAAAAQA////////DAAGUGVyc29uYWxJZF8wBAAAAAIABQAAAAMABQAAAAEABQAAAAM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1831070"/>
  <p:tag name="EMPOWERCHARTSPROPERTIES_B_LENGTH" val="24576"/>
  <p:tag name="DOWN_MIGRATION_INITIAL_LAYOUT_REQUIRED" val="9.2.99"/>
  <p:tag name="RUNTIME_ID" val="d9a887cf-6bc1-49f3-b06e-6b5e84a7707b"/>
</p:tagLst>
</file>

<file path=ppt/tags/tag7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BAD///////////////////////////////////////////////////////////////////////////////////////////////////////////////////////////////////////////////////////////////////////////////////////////////////////////////////////////////////////////////////////////////////////////////////////////////////////////////////////////////////////////////////////////////////////////////////////////////////////////////////////////////////////////////////////////////////////////////////////////////////////////////8BACAA////////////////AAAO////////AwAAAAMA////////////////////////////////////////////////////////////////////////////////////////////////////////////////////////////////////////////////////////////////////////////////////////////////////////////////////////////////////////////////////////////////////////////////////////////////////////////////////////////////////////////////////////////////////////////////////////////////////////////////////////////////////////////////////////////////////////////////////////////////////////////////////////AgABAP///////wUAAAACABAAC/KdEczS3HpPujBMk17R7CEEAAAAAAADAAAABAADAAAAAwADAAEA////////BQAAAAMAEAALXNyw3qeuU0Gz7yJtcvop0AQAAAABAAMAAAACAAMAAAABAAQAAQD///////8FAAAABAAQAAtaOZAStV9FQ7L8N3FAVRZL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p0RzNLcek+6MEyTXtHsIQREYXRhAAUAAAAAAk5hbWUADQAAAExpbmtEYXRhTGlzdAAQVmVyc2lvbgAAAAAACUxhc3RXcml0ZQBzEMIJmQEAAAABAP////9hAGEAAAAFX2lkABAAAAAEXNyw3qeuU0Gz7yJtcvop0AREYXRhAAUAAAAAAk5hbWUADQAAAExpbmtEYXRhTGlzdAAQVmVyc2lvbgABAAAACUxhc3RXcml0ZQBzEMIJmQEAAAACAP////9wAHAAAAAFX2lkABAAAAAEWjmQErVfRUOy/DdxQFUWSwNEYXRhABYAAAACUGVyc29uYWxJZAABAAAAAAACTmFtZQALAAAAUGVyc29uYWxJZAAQVmVyc2lvbgAAAAAACUxhc3RXcml0ZQCDEM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2351062"/>
  <p:tag name="EMPOWERCHARTSPROPERTIES_B_LENGTH" val="24576"/>
  <p:tag name="DOWN_MIGRATION_INITIAL_LAYOUT_REQUIRED" val="9.2.99"/>
  <p:tag name="RUNTIME_ID" val="e04244b8-27b4-4301-b30b-da1e95ee07de"/>
</p:tagLst>
</file>

<file path=ppt/tags/tag7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5hKAgokppNJi2YrypbF39EEAAAAAAADAAAAAAADAAAABAADAAEA////////BQAAAAMAEAAL8tqsx7IHBkabJEX5h/k60gQAAAABAAMAAAAEAAMAAAABAAQAAQD///////8FAAAABAAQAAv/PZkUgbz+Q61F05uydSe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EoCCiSmk0mLZivKlsXf0QREYXRhAAUAAAAAAk5hbWUADQAAAExpbmtEYXRhTGlzdAAQVmVyc2lvbgABAAAACUxhc3RXcml0ZQC9EMIJmQEAAAABAP////9hAGEAAAAFX2lkABAAAAAE8tqsx7IHBkabJEX5h/k60gREYXRhAAUAAAAAAk5hbWUADQAAAExpbmtEYXRhTGlzdAAQVmVyc2lvbgAAAAAACUxhc3RXcml0ZQC5EMIJmQEAAAACAP////9wAHAAAAAFX2lkABAAAAAE/z2ZFIG8/kOtRdObsnUnnQNEYXRhABYAAAACUGVyc29uYWxJZAABAAAAAAACTmFtZQALAAAAUGVyc29uYWxJZAAQVmVyc2lvbgAAAAAACUxhc3RXcml0ZQDLEM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3106432"/>
  <p:tag name="EMPOWERCHARTSPROPERTIES_B_LENGTH" val="24576"/>
  <p:tag name="DOWN_MIGRATION_INITIAL_LAYOUT_REQUIRED" val="9.2.99"/>
  <p:tag name="RUNTIME_ID" val="5086c43a-2f9d-485c-966b-84f2b85d45e8"/>
</p:tagLst>
</file>

<file path=ppt/tags/tag7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BAD///////8DAAAAAgD///////8DAAAAAgD///////8DAAAAAgD///////////////////////////////////////////////////////////////////////////////////////////////////////////////////////////////////////////////////////////////////////////////////////////////////////////////////////////////////////////////////////////////////////////////////////////////////////////////////////////////////////////////////////////////////////////////////////////////////////////////////////////////////////////////////////////////8BACAA////////////////AAAO////////AwAAAAMA////////////////////////////////////////////////////////////////////////////////////////////////////////////////////////////////////////////////////////////////////////////////////////////////////////////////////////////////////////////////////////////////////////////////////////////////////////////////////////////////////////////////////////////////////////////////////////////////////////////////////////////////////////////////////////////////////////////////////////////////////////////////////////AgAEAP///////wUAAAACABAAC5kgvY8rK6tEqMLTjmSX8rcEAAAAAAADAAAABAADAAAAAwADAAAAAAD///////8DAAAAAAD///////8DAAAAAAD///////8DAAEA////////BQAAAAMAEAALdGks286GpECihKnKk1A8lQQAAAABAAMAAAACAAMAAAABAAQAAQD///////8FAAAABAAQAAv/kjZu4sahQL4EKCTFyjdi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SC9jysrq0SowtOOZJfytwREYXRhAAUAAAAAAk5hbWUADQAAAExpbmtEYXRhTGlzdAAQVmVyc2lvbgABAAAACUxhc3RXcml0ZQDyEMIJmQEAAAABAP////9hAGEAAAAFX2lkABAAAAAEdGks286GpECihKnKk1A8lQREYXRhAAUAAAAAAk5hbWUADQAAAExpbmtEYXRhTGlzdAAQVmVyc2lvbgAAAAAACUxhc3RXcml0ZQDyEMIJmQEAAAACAP////9wAHAAAAAFX2lkABAAAAAE/5I2buLGoUC+BCgkxco3YgNEYXRhABYAAAACUGVyc29uYWxJZAABAAAAAAACTmFtZQALAAAAUGVyc29uYWxJZAAQVmVyc2lvbgAAAAAACUxhc3RXcml0ZQAAEc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3716600"/>
  <p:tag name="EMPOWERCHARTSPROPERTIES_B_LENGTH" val="24576"/>
  <p:tag name="DOWN_MIGRATION_INITIAL_LAYOUT_REQUIRED" val="9.2.99"/>
  <p:tag name="RUNTIME_ID" val="f9c311a2-19ce-404a-b389-432f0ae8a363"/>
</p:tagLst>
</file>

<file path=ppt/tags/tag7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AgD///////////////////////////////////////////////////////////////////////////////////////////////////////////////////////////////////////////////////////////////////////////////////////////////////////////////////////////////////////////////////////////////////////////////////////////////////////////////////////////////////////////////////////////////////////////////////////////////////////////////////////////////////////////////////////////////////////////////////////////////8BACAA////////////////AAAO////////AwAAAAMA////////////////////////////////////////////////////////////////////////////////////////////////////////////////////////////////////////////////////////////////////////////////////////////////////////////////////////////////////////////////////////////////////////////////////////////////////////////////////////////////////////////////////////////////////////////////////////////////////////////////////////////////////////////////////////////////////////////////////////////////////////////////////////AgACAP///////wUAAAACABAAC/17JZlJWOxMgB+nIszc9gAEAAAAAAADAAAABAADAAAAAwADAAAAAAADAAAAAwADAAIA////////BQAAAAMAEAALaweio7noIUW4eHGlkhZM8gQAAAABAAMAAAACAAMAAAABAAMAAAACAP///////wQAAQD///////8FAAAABAAQAAtF7wML3l3yQJsTYD+Khhv6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slmUlY7EyAH6cizNz2AAREYXRhAAUAAAAAAk5hbWUADQAAAExpbmtEYXRhTGlzdAAQVmVyc2lvbgAAAAAACUxhc3RXcml0ZQA9EcIJmQEAAAABAP////9hAGEAAAAFX2lkABAAAAAEaweio7noIUW4eHGlkhZM8gREYXRhAAUAAAAAAk5hbWUADQAAAExpbmtEYXRhTGlzdAAQVmVyc2lvbgABAAAACUxhc3RXcml0ZQBDEcIJmQEAAAACAP////9wAHAAAAAFX2lkABAAAAAERe8DC95d8kCbE2A/ioYb+gNEYXRhABYAAAACUGVyc29uYWxJZAABAAAAAAACTmFtZQALAAAAUGVyc29uYWxJZAAQVmVyc2lvbgAAAAAACUxhc3RXcml0ZQBpEc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4807013"/>
  <p:tag name="EMPOWERCHARTSPROPERTIES_B_LENGTH" val="24576"/>
  <p:tag name="DOWN_MIGRATION_INITIAL_LAYOUT_REQUIRED" val="9.2.99"/>
  <p:tag name="RUNTIME_ID" val="469323eb-c56f-4872-8fb6-975f37f7e386"/>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BAD///////8DAAAABAD///////8DAAAAAgD///////////////////////////////////////////////////////////////////////////////////////////////////////////////////////////////////////////////////////////////////////////////////////////////////////////////////////////////////////////////////////////////////////////////////////////////////////////////////////////////////////////////////////////////////////////////////////////////////////////////////////////////////////////////////////////////////////////////8BACAA////////////////AAAO////////AwAAAAMA////////////////////////////////////////////////////////////////////////////////////////////////////////////////////////////////////////////////////////////////////////////////////////////////////////////////////////////////////////////////////////////////////////////////////////////////////////////////////////////////////////////////////////////////////////////////////////////////////////////////////////////////////////////////////////////////////////////////////////////////////////////////////////AgADAP///////wUAAAACABAAC6Pi6tl5FlVBoDwFGmFhycYEAAAAAAADAAAABAADAAAAAwADAAAABAADAAAAAwADAAAAAAADAAAAAwADAAMA////////BQAAAAMAEAAL1nz/6Hws9E+TSAK0moQOPAQAAAABAAMAAAACAAMAAAABAAMAAAACAP///////wMAAAACAP///////wQAAgD///////8FAAAABAAQAAuty501ClnOR7igVe3G+LtW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Lq2XkWVUGgPAUaYWHJxgREYXRhAAUAAAAAAk5hbWUADQAAAExpbmtEYXRhTGlzdAAQVmVyc2lvbgAAAAAACUxhc3RXcml0ZQCPUt8dkgEAAAABAP////9hAGEAAAAFX2lkABAAAAAE1nz/6Hws9E+TSAK0moQOPAREYXRhAAUAAAAAAk5hbWUADQAAAExpbmtEYXRhTGlzdAAQVmVyc2lvbgABAAAACUxhc3RXcml0ZQCPUt8dkgEAAAACAP////9wAHAAAAAFX2lkABAAAAAErcudNQpZzke4oFXtxvi7VgNEYXRhABYAAAACUGVyc29uYWxJZAABAAAAAAACTmFtZQALAAAAUGVyc29uYWxJZAAQVmVyc2lvbgAAAAAACUxhc3RXcml0ZQCvUt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EAIAH///////////////8AAA7///////8FAAAABAD///////////////////////////////////////////////////////////////////////////////////////////////////////////////////////////////////////////////////////////////////////////////////////////////////////////////////////////////////////////////////////////////////////////////////////////////////////////////////////////////////////////////////////////////////////////////////////////////////////////////////////////////////////////////////////////////////////////////////////////////////////////////////////8CAAMBAwAAAAIA////////DgAGTGlua0RhdGFMaXN0XzAEAAAAAAAFAAAAAAAFAAAAAwAFAAAAAAAFAAAAAwAFAAAAAAAFAAAAAwADAAMBAwAAAAMA////////DgAGTGlua0RhdGFMaXN0XzEEAAAAAQAFAAAAAgAFAAAABAAFAAAAAgAFAAAABAAFAAAAAg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79821027"/>
  <p:tag name="EMPOWERCHARTSPROPERTIES_B_LENGTH" val="24576"/>
  <p:tag name="DOWN_MIGRATION_INITIAL_LAYOUT_REQUIRED" val="9.2.99"/>
  <p:tag name="RUNTIME_ID" val="c313bfd8-3415-4cf0-a59f-37b078afb0b1"/>
</p:tagLst>
</file>

<file path=ppt/tags/tag8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wD///////8DAAAAAwD///////////////////////////////////////////////////////////////////////////////////////////////////////////////////////////////////////////////////////////////////////////////////////////////////////////////////////////////////////////////////////////////////////////////////////////////////////////////////////////////////////////////////////////////////////////////////////////////////////////////////////////////////////////////////////////////////////////////8BACAA////////////////AAAO////////AwAAAAMA////////////////////////////////////////////////////////////////////////////////////////////////////////////////////////////////////////////////////////////////////////////////////////////////////////////////////////////////////////////////////////////////////////////////////////////////////////////////////////////////////////////////////////////////////////////////////////////////////////////////////////////////////////////////////////////////////////////////////////////////////////////////////////AgABAP///////wUAAAACABAAC6HnBrnV7LJMnlZGZlgP0nYEAAAAAAADAAAABAADAAAAAwADAAMA////////BQAAAAMAEAALDmz+6+pI40igSnYmkrx9lwQAAAABAAMAAAACAAMAAAABAAMAAAAAAP///////wMAAAAAAP///////wQAAQD///////8FAAAABAAQAAvBHUBGcGmUTIBzthUSZP3O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ecGudXsskyeVkZmWA/SdgREYXRhAAUAAAAAAk5hbWUADQAAAExpbmtEYXRhTGlzdAAQVmVyc2lvbgABAAAACUxhc3RXcml0ZQCeEcIJmQEAAAABAP////9hAGEAAAAFX2lkABAAAAAEDmz+6+pI40igSnYmkrx9lwREYXRhAAUAAAAAAk5hbWUADQAAAExpbmtEYXRhTGlzdAAQVmVyc2lvbgAAAAAACUxhc3RXcml0ZQCdEcIJmQEAAAACAP////9wAHAAAAAFX2lkABAAAAAEwR1ARnBplEyAc7YVEmT9zgNEYXRhABYAAAACUGVyc29uYWxJZAABAAAAAAACTmFtZQALAAAAUGVyc29uYWxJZAAQVmVyc2lvbgAAAAAACUxhc3RXcml0ZQCuEc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EBAwAAAAIA////////DgAGTGlua0RhdGFMaXN0XzEEAAAAAAAFAAAAAwAFAAAABAADAAMBAwAAAAMA////////DgAGTGlua0RhdGFMaXN0XzAEAAAAAQAFAAAAAAAFAAAAAgAFAAAAAAAFAAAABAA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5387147"/>
  <p:tag name="EMPOWERCHARTSPROPERTIES_B_LENGTH" val="24576"/>
  <p:tag name="DOWN_MIGRATION_INITIAL_LAYOUT_REQUIRED" val="9.2.99"/>
  <p:tag name="RUNTIME_ID" val="1cc1446a-d532-4467-b2ab-1a85e595e7ce"/>
</p:tagLst>
</file>

<file path=ppt/tags/tag8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6f0WESxP79Kj2rd/a2+kZQEAAAAAAADAAAAAAADAAAABAADAAEA////////BQAAAAMAEAALxcQjYFhetkC5pvIb1FaBKQQAAAABAAMAAAAEAAMAAAABAAQAAQD///////8FAAAABAAQAAsY6kJLzfl3RIm3ODGSggp6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RYRLE/v0qPat39rb6RlAREYXRhAAUAAAAAAk5hbWUADQAAAExpbmtEYXRhTGlzdAAQVmVyc2lvbgABAAAACUxhc3RXcml0ZQDZEcIJmQEAAAABAP////9hAGEAAAAFX2lkABAAAAAExcQjYFhetkC5pvIb1FaBKQREYXRhAAUAAAAAAk5hbWUADQAAAExpbmtEYXRhTGlzdAAQVmVyc2lvbgAAAAAACUxhc3RXcml0ZQDXEcIJmQEAAAACAP////9wAHAAAAAFX2lkABAAAAAEGOpCS835d0SJtzgxkoIKegNEYXRhABYAAAACUGVyc29uYWxJZAABAAAAAAACTmFtZQALAAAAUGVyc29uYWxJZAAQVmVyc2lvbgAAAAAACUxhc3RXcml0ZQDnEc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5913937"/>
  <p:tag name="EMPOWERCHARTSPROPERTIES_B_LENGTH" val="24576"/>
  <p:tag name="DOWN_MIGRATION_INITIAL_LAYOUT_REQUIRED" val="9.2.99"/>
  <p:tag name="RUNTIME_ID" val="8a4df082-d2d0-4733-b744-c2c3748042d2"/>
</p:tagLst>
</file>

<file path=ppt/tags/tag8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yPuwfMd4Q9OrnOY1fiPzncEAAAAAAADAAAABAADAAAAAwADAAAAAAADAAAAAwADAAQA////////BQAAAAMAEAAL/EEe969mPUGE1qxK0BnMuAQAAAABAAMAAAACAAMAAAABAAMAAAACAP///////wMAAAAAAP///////wMAAAAAAP///////wQAAQD///////8FAAAABAAQAAukkVLC3x5FTLFqaan8xFb1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7B8x3hD06uc5jV+I/OdwREYXRhAAUAAAAAAk5hbWUADQAAAExpbmtEYXRhTGlzdAAQVmVyc2lvbgABAAAACUxhc3RXcml0ZQAnEsIJmQEAAAABAP////9hAGEAAAAFX2lkABAAAAAE/EEe969mPUGE1qxK0BnMuAREYXRhAAUAAAAAAk5hbWUADQAAAExpbmtEYXRhTGlzdAAQVmVyc2lvbgAAAAAACUxhc3RXcml0ZQAgEsIJmQEAAAACAP////9wAHAAAAAFX2lkABAAAAAEpJFSwt8eRUyxammp/MRW9QNEYXRhABYAAAACUGVyc29uYWxJZAABAAAAAAACTmFtZQALAAAAUGVyc29uYWxJZAAQVmVyc2lvbgAAAAAACUxhc3RXcml0ZQA3Es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UAAAADAP///////////////////////////////////////////////////////////////////////////////////////////////////////////////////////////////////////////////////////////////////////////////////////////////////////////////////////////////////////////////////////////////////////////////////////////////////////////////////////////////////////////////////////////////////////////////////////////////////////////////////////////////////////////////////////////////wEAIAH///////////////8AAA7///////8FAAAABAD///////////////////////////////////////////////////////////////////////////////////////////////////////////////////////////////////////////////////////////////////////////////////////////////////////////////////////////////////////////////////////////////////////////////////////////////////////////////////////////////////////////////////////////////////////////////////////////////////////////////////////////////////////////////////////////////////////////////////////////////////////////////////////8CAAIBAwAAAAIA////////DgAGTGlua0RhdGFMaXN0XzEEAAAAAAAFAAAAAwAFAAAABAAFAAAAAwAFAAAABAADAAQBAwAAAAMA////////DgAGTGlua0RhdGFMaXN0XzAEAAAAAQAFAAAAAAAFAAAAAgAFAAAAAAAFAAAAAgAFAAAAAAAFAAAABAAFAAAAAAD///////8EAAMBAwAAAAQA////////DAAGUGVyc29uYWxJZF8wBAAAAAIABQAAAAIABQAAAAE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6694054"/>
  <p:tag name="EMPOWERCHARTSPROPERTIES_B_LENGTH" val="24576"/>
  <p:tag name="DOWN_MIGRATION_INITIAL_LAYOUT_REQUIRED" val="9.2.99"/>
  <p:tag name="RUNTIME_ID" val="4d5045f9-e43b-4924-9768-a0085a999a42"/>
</p:tagLst>
</file>

<file path=ppt/tags/tag8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wgsAAAAAAAAAAAAAIAD///////////////8AAAD///////////////8DAAAAAgD///////8DAAAAAgD///////8DAAAAAgD///////8DAAAAAgD///////8DAAAAAgD///////8DAAAAAgD///////////////////////////////////////////////////////////////////////////////////////////////////////////////////////////////////////////////////////////////////////////////////////////////////////////////////////////////////////////////////////////////////////////////////////////////////////////////////////////////////////////////////////////////////////////////////////////////////////////////////////////////8BACAA////////////////AAAO////////AwAAAAMA////////////////////////////////////////////////////////////////////////////////////////////////////////////////////////////////////////////////////////////////////////////////////////////////////////////////////////////////////////////////////////////////////////////////////////////////////////////////////////////////////////////////////////////////////////////////////////////////////////////////////////////////////////////////////////////////////////////////////////////////////////////////////////AgAGAP///////wUAAAACABAACxtfannGjHhJnYdskfJhmk8EAAAAAAADAAAAAAADAAAABAADAAAAAAADAAAAAwADAAAAAAADAAAAAwADAAAAAAD///////8DAAAAAAD///////8DAAAAAAD///////8DAAMA////////BQAAAAMAEAALiX/yopHNDEOLFMtCfK3vrAQAAAABAAMAAAAEAAMAAAABAAMAAAACAP///////wMAAAACAP///////wQAAQD///////8FAAAABAAQAAvFihGYM6ImQKjhayogYiIy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19qecaMeEmdh2yR8mGaTwREYXRhAAUAAAAAAk5hbWUADQAAAExpbmtEYXRhTGlzdAAQVmVyc2lvbgAAAAAACUxhc3RXcml0ZQBaEsIJmQEAAAABAP////9hAGEAAAAFX2lkABAAAAAEiX/yopHNDEOLFMtCfK3vrAREYXRhAAUAAAAAAk5hbWUADQAAAExpbmtEYXRhTGlzdAAQVmVyc2lvbgABAAAACUxhc3RXcml0ZQBaEsIJmQEAAAACAP////9wAHAAAAAFX2lkABAAAAAExYoRmDOiJkCo4WsqIGIiMgNEYXRhABYAAAACUGVyc29uYWxJZAABAAAAAAACTmFtZQALAAAAUGVyc29uYWxJZAAQVmVyc2lvbgAAAAAACUxhc3RXcml0ZQBpEs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CAP///////wUAAAACAP///////wUAAAACAP///////wUAAAACAP///////wUAAAACAP///////////////////////////////////////////////////////////////////////////////////////////////////////////////////////////////////////////////////////////////////////////////////////////////////////////////////////////////////////////////////////////////////////////////////////////////////////////////////////////////////////////////////////////////////////////////////////////////////////////////////////////////wEAIAH///////////////8AAA7///////8FAAAABAD///////////////////////////////////////////////////////////////////////////////////////////////////////////////////////////////////////////////////////////////////////////////////////////////////////////////////////////////////////////////////////////////////////////////////////////////////////////////////////////////////////////////////////////////////////////////////////////////////////////////////////////////////////////////////////////////////////////////////////////////////////////////////////8CAAYBAwAAAAIA////////DgAGTGlua0RhdGFMaXN0XzAEAAAAAAAFAAAAAAAFAAAAAwAFAAAAAAAFAAAAAwAFAAAAAAAFAAAAAwAFAAAAAAD///////8FAAAAAAD///////8FAAAAAAD///////8DAAMBAwAAAAMA////////DgAGTGlua0RhdGFMaXN0XzEEAAAAAQAFAAAAAgAFAAAABAAFAAAAAgD///////8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7179401"/>
  <p:tag name="EMPOWERCHARTSPROPERTIES_B_LENGTH" val="24576"/>
  <p:tag name="DOWN_MIGRATION_INITIAL_LAYOUT_REQUIRED" val="9.2.99"/>
  <p:tag name="RUNTIME_ID" val="af0444d5-1ac9-4a42-961b-825238ed5c5a"/>
</p:tagLst>
</file>

<file path=ppt/tags/tag8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BAD///////////////////////////////////////////////////////////////////////////////////////////////////////////////////////////////////////////////////////////////////////////////////////////////////////////////////////////////////////////////////////////////////////////////////////////////////////////////////////////////////////////////////////////////////////////////////////////////////////////////////////////////////////////////////////////////////////////////////////////////////////////////8BACAA////////////////AAAO////////AwAAAAMA////////////////////////////////////////////////////////////////////////////////////////////////////////////////////////////////////////////////////////////////////////////////////////////////////////////////////////////////////////////////////////////////////////////////////////////////////////////////////////////////////////////////////////////////////////////////////////////////////////////////////////////////////////////////////////////////////////////////////////////////////////////////////////AgABAP///////wUAAAACABAACw1ITzt0P5NElG3rfoFRmJEEAAAAAAADAAAABAADAAAAAwADAAEA////////BQAAAAMAEAALba9NcLwrNkyJTNAeBICX8wQAAAABAAMAAAACAAMAAAABAAQAAQD///////8FAAAABAAQAAtJ8mUxXMTERrHJ+ZnLMbp5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UhPO3Q/k0SUbet+gVGYkQREYXRhAAUAAAAAAk5hbWUADQAAAExpbmtEYXRhTGlzdAAQVmVyc2lvbgABAAAACUxhc3RXcml0ZQCDEsIJmQEAAAABAP////9hAGEAAAAFX2lkABAAAAAEba9NcLwrNkyJTNAeBICX8wREYXRhAAUAAAAAAk5hbWUADQAAAExpbmtEYXRhTGlzdAAQVmVyc2lvbgAAAAAACUxhc3RXcml0ZQCDEsIJmQEAAAACAP////9wAHAAAAAFX2lkABAAAAAESfJlMVzExEaxyfmZyzG6eQNEYXRhABYAAAACUGVyc29uYWxJZAABAAAAAAACTmFtZQALAAAAUGVyc29uYWxJZAAQVmVyc2lvbgAAAAAACUxhc3RXcml0ZQCYEs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7720928"/>
  <p:tag name="EMPOWERCHARTSPROPERTIES_B_LENGTH" val="24576"/>
  <p:tag name="DOWN_MIGRATION_INITIAL_LAYOUT_REQUIRED" val="9.2.99"/>
  <p:tag name="RUNTIME_ID" val="c6f2e414-84e1-4ded-ad50-afec4bc655b3"/>
</p:tagLst>
</file>

<file path=ppt/tags/tag8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gD///////8DAAAAAgD///////8DAAAAAgD///////8DAAAAAgD///////8DAAAAAgD///////////////////////////////////////////////////////////////////////////////////////////////////////////////////////////////////////////////////////////////////////////////////////////////////////////////////////////////////////////////////////////////////////////////////////////////////////////////////////////////////////////////////////////////////////////////////////////////////////////////////////////////8BACAA////////////////AAAO////////AwAAAAQA////////////////////////////////////////////////////////////////////////////////////////////////////////////////////////////////////////////////////////////////////////////////////////////////////////////////////////////////////////////////////////////////////////////////////////////////////////////////////////////////////////////////////////////////////////////////////////////////////////////////////////////////////////////////////////////////////////////////////////////////////////////////////////AgAGAP///////wUAAAACABAACz5KdQcR0wdJgnpY0xhCasAEAAAAAAADAAAAAAADAAAAAwADAAAAAAD///////8DAAAAAAD///////8DAAAAAAD///////8DAAAAAAD///////8DAAAAAAD///////8DAAEA////////BQAAAAMAEAALN2W9Ond8J0KmfVF/R3OPHAQAAAABAAMAAAACAAMAAAAEAAQAAQD///////8FAAAABAAQAAvtZ9Saj6FQTLBvRL84Dmo6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kp1BxHTB0mCeljTGEJqwAREYXRhAAUAAAAAAk5hbWUADQAAAExpbmtEYXRhTGlzdAAQVmVyc2lvbgAAAAAACUxhc3RXcml0ZQDXEsIJmQEAAAABAP////9hAGEAAAAFX2lkABAAAAAEN2W9Ond8J0KmfVF/R3OPHAREYXRhAAUAAAAAAk5hbWUADQAAAExpbmtEYXRhTGlzdAAQVmVyc2lvbgABAAAACUxhc3RXcml0ZQDXEsIJmQEAAAACAP////9wAHAAAAAFX2lkABAAAAAE7WfUmo+hUEywb0S/OA5qOgNEYXRhABYAAAACUGVyc29uYWxJZAABAAAAAAACTmFtZQALAAAAUGVyc29uYWxJZAAQVmVyc2lvbgAAAAAACUxhc3RXcml0ZQDoEs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UAAAACAP///////wUAAAACAP///////////////////////////////////////////////////////////////////////////////////////////////////////////////////////////////////////////////////////////////////////////////////////////////////////////////////////////////////////////////////////////////////////////////////////////////////////////////////////////////////////////////////////////////////////////////////////////////////////////////////////////////wEAIAH///////////////8AAA7///////8FAAAABAD///////////////////////////////////////////////////////////////////////////////////////////////////////////////////////////////////////////////////////////////////////////////////////////////////////////////////////////////////////////////////////////////////////////////////////////////////////////////////////////////////////////////////////////////////////////////////////////////////////////////////////////////////////////////////////////////////////////////////////////////////////////////////////8CAAYBAwAAAAIA////////DgAGTGlua0RhdGFMaXN0XzAEAAAAAAAFAAAAAAAFAAAAAwAFAAAAAAD///////8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8456169"/>
  <p:tag name="EMPOWERCHARTSPROPERTIES_B_LENGTH" val="24576"/>
  <p:tag name="DOWN_MIGRATION_INITIAL_LAYOUT_REQUIRED" val="9.2.99"/>
  <p:tag name="RUNTIME_ID" val="c0a90954-a8ae-4e58-8b39-97c4566d44b8"/>
</p:tagLst>
</file>

<file path=ppt/tags/tag8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MA////////////////////////////////////////////////////////////////////////////////////////////////////////////////////////////////////////////////////////////////////////////////////////////////////////////////////////////////////////////////////////////////////////////////////////////////////////////////////////////////////////////////////////////////////////////////////////////////////////////////////////////////////////////////////////////////////////////////////////////////////////////////////////AgABAP///////wUAAAACABAAC9hvlJDZUmJFs9cA1gUoKXYEAAAAAAADAAAAAAADAAAABAADAAEA////////BQAAAAMAEAALWbXb85pXGkymAOJQxku3wgQAAAABAAMAAAAEAAMAAAABAAQAAQD///////8FAAAABAAQAAtKJpGryT5nQJyMBQf6KSj6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G+UkNlSYkWz1wDWBSgpdgREYXRhAAUAAAAAAk5hbWUADQAAAExpbmtEYXRhTGlzdAAQVmVyc2lvbgABAAAACUxhc3RXcml0ZQAFE8IJmQEAAAABAP////9hAGEAAAAFX2lkABAAAAAEWbXb85pXGkymAOJQxku3wgREYXRhAAUAAAAAAk5hbWUADQAAAExpbmtEYXRhTGlzdAAQVmVyc2lvbgAAAAAACUxhc3RXcml0ZQAFE8IJmQEAAAACAP////9wAHAAAAAFX2lkABAAAAAESiaRq8k+Z0CcjAUH+iko+gNEYXRhABYAAAACUGVyc29uYWxJZAABAAAAAAACTmFtZQALAAAAUGVyc29uYWxJZAAQVmVyc2lvbgAAAAAACUxhc3RXcml0ZQAWE8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8976958"/>
  <p:tag name="EMPOWERCHARTSPROPERTIES_B_LENGTH" val="24576"/>
  <p:tag name="DOWN_MIGRATION_INITIAL_LAYOUT_REQUIRED" val="9.2.99"/>
  <p:tag name="RUNTIME_ID" val="4a102f5f-88d8-4deb-988b-85454551d324"/>
</p:tagLst>
</file>

<file path=ppt/tags/tag8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QA////////////////////////////////////////////////////////////////////////////////////////////////////////////////////////////////////////////////////////////////////////////////////////////////////////////////////////////////////////////////////////////////////////////////////////////////////////////////////////////////////////////////////////////////////////////////////////////////////////////////////////////////////////////////////////////////////////////////////////////////////////////////////////AgADAP///////wUAAAACABAAC9ATzlVHNnhBhJrV/mWz+JAEAAAAAAADAAAAAAADAAAAAwADAAAAAAD///////8DAAAAAAD///////8DAAEA////////BQAAAAMAEAALzW59dr6INEGQY2C8OBR8rQQAAAABAAMAAAACAAMAAAAEAAQAAQD///////8FAAAABAAQAAukNR6yNdVGQYqwQzgTf+N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BPOVUc2eEGEmtX+ZbP4kAREYXRhAAUAAAAAAk5hbWUADQAAAExpbmtEYXRhTGlzdAAQVmVyc2lvbgAAAAAACUxhc3RXcml0ZQA7E8IJmQEAAAABAP////9hAGEAAAAFX2lkABAAAAAEzW59dr6INEGQY2C8OBR8rQREYXRhAAUAAAAAAk5hbWUADQAAAExpbmtEYXRhTGlzdAAQVmVyc2lvbgABAAAACUxhc3RXcml0ZQA7E8IJmQEAAAACAP////9wAHAAAAAFX2lkABAAAAAEpDUesjXVRkGKsEM4E3/jaANEYXRhABYAAAACUGVyc29uYWxJZAABAAAAAAACTmFtZQALAAAAUGVyc29uYWxJZAAQVmVyc2lvbgAAAAAACUxhc3RXcml0ZQBLE8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9444058"/>
  <p:tag name="EMPOWERCHARTSPROPERTIES_B_LENGTH" val="24576"/>
  <p:tag name="DOWN_MIGRATION_INITIAL_LAYOUT_REQUIRED" val="9.2.99"/>
  <p:tag name="RUNTIME_ID" val="8afa85be-786c-40de-8e8b-55df45f411c8"/>
</p:tagLst>
</file>

<file path=ppt/tags/tag8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wD///////8DAAAAAwD///////8DAAAAAwD///////8DAAAAAwD///////////////////////////////////////////////////////////////////////////////////////////////////////////////////////////////////////////////////////////////////////////////////////////////////////////////////////////////////////////////////////////////////////////////////////////////////////////////////////////////////////////////////////////////////////////////////////////////////////////////////////////////////////////////8BACAA////////////////AAAO////////AwAAAAMA////////////////////////////////////////////////////////////////////////////////////////////////////////////////////////////////////////////////////////////////////////////////////////////////////////////////////////////////////////////////////////////////////////////////////////////////////////////////////////////////////////////////////////////////////////////////////////////////////////////////////////////////////////////////////////////////////////////////////////////////////////////////////////AgABAP///////wUAAAACABAAC36JsAzHBeZKspKvBj7zLswEAAAAAAADAAAAAAADAAAABAADAAUA////////BQAAAAMAEAALHguZ9CUArEKy1zkma1MylQQAAAABAAMAAAAEAAMAAAABAAMAAAAAAP///////wMAAAAAAP///////wMAAAAAAP///////wMAAAAAAP///////wQAAQD///////8FAAAABAAQAAtXtIntbaOhRJXCCaWYjXij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omwDMcF5kqykq8GPvMuzAREYXRhAAUAAAAAAk5hbWUADQAAAExpbmtEYXRhTGlzdAAQVmVyc2lvbgABAAAACUxhc3RXcml0ZQBsE8IJmQEAAAABAP////9hAGEAAAAFX2lkABAAAAAEHguZ9CUArEKy1zkma1MylQREYXRhAAUAAAAAAk5hbWUADQAAAExpbmtEYXRhTGlzdAAQVmVyc2lvbgAAAAAACUxhc3RXcml0ZQBsE8IJmQEAAAACAP////9wAHAAAAAFX2lkABAAAAAEV7SJ7W2joUSVwgmlmI14owNEYXRhABYAAAACUGVyc29uYWxJZAABAAAAAAACTmFtZQALAAAAUGVyc29uYWxJZAAQVmVyc2lvbgAAAAAACUxhc3RXcml0ZQB9E8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EBAwAAAAIA////////DgAGTGlua0RhdGFMaXN0XzEEAAAAAAAFAAAAAwAFAAAABAADAAUBAwAAAAMA////////DgAGTGlua0RhdGFMaXN0XzAEAAAAAQAFAAAAAAAFAAAAAgAFAAAAAAAFAAAABAAFAAAAAAD///////8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79969624"/>
  <p:tag name="EMPOWERCHARTSPROPERTIES_B_LENGTH" val="24576"/>
  <p:tag name="DOWN_MIGRATION_INITIAL_LAYOUT_REQUIRED" val="9.2.99"/>
  <p:tag name="RUNTIME_ID" val="b41d0dff-7755-49b8-98aa-2e127c048c48"/>
</p:tagLst>
</file>

<file path=ppt/tags/tag8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BAD///////8DAAAABAD///////////////////////////////////////////////////////////////////////////////////////////////////////////////////////////////////////////////////////////////////////////////////////////////////////////////////////////////////////////////////////////////////////////////////////////////////////////////////////////////////////////////////////////////////////////////////////////////////////////////////////////////////////////////////////////////////////////////////////////////8BACAA////////////////AAAO////////AwAAAAMA////////////////////////////////////////////////////////////////////////////////////////////////////////////////////////////////////////////////////////////////////////////////////////////////////////////////////////////////////////////////////////////////////////////////////////////////////////////////////////////////////////////////////////////////////////////////////////////////////////////////////////////////////////////////////////////////////////////////////////////////////////////////////////AgABAP///////wUAAAACABAAC09cozGK9hRNlpePTw8n2rYEAAAAAAADAAAABAADAAAAAwADAAEA////////BQAAAAMAEAALbuFpYl1soE2y3J2Q2ZS/WwQAAAABAAMAAAACAAMAAAABAAQAAgD///////8FAAAABAAQAAu+eVExrhEyRYsI3rbCUrGY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1yjMYr2FE2Wl49PDyfatgREYXRhAAUAAAAAAk5hbWUADQAAAExpbmtEYXRhTGlzdAAQVmVyc2lvbgAAAAAACUxhc3RXcml0ZQCcE8IJmQEAAAABAP////9hAGEAAAAFX2lkABAAAAAEbuFpYl1soE2y3J2Q2ZS/WwREYXRhAAUAAAAAAk5hbWUADQAAAExpbmtEYXRhTGlzdAAQVmVyc2lvbgABAAAACUxhc3RXcml0ZQCcE8IJmQEAAAACAP////9wAHAAAAAFX2lkABAAAAAEvnlRMa4RMkWLCN62wlKxmANEYXRhABYAAAACUGVyc29uYWxJZAABAAAAAAACTmFtZQALAAAAUGVyc29uYWxJZAAQVmVyc2lvbgAAAAAACUxhc3RXcml0ZQC5E8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80624925"/>
  <p:tag name="EMPOWERCHARTSPROPERTIES_B_LENGTH" val="24576"/>
  <p:tag name="DOWN_MIGRATION_INITIAL_LAYOUT_REQUIRED" val="9.2.99"/>
  <p:tag name="RUNTIME_ID" val="53367acf-31a6-4edb-941a-6a9e2f2cd262"/>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BAD///////////////////////////////////////////////////////////////////////////////////////////////////////////////////////////////////////////////////////////////////////////////////////////////////////////////////////////////////////////////////////////////////////////////////////////////////////////////////////////////////////////////////////////////////////////////////////////////////////////////////////////////////////////////////////////////////////////////////////////////8BACAA////////////////AAAO////////AwAAAAMA////////////////////////////////////////////////////////////////////////////////////////////////////////////////////////////////////////////////////////////////////////////////////////////////////////////////////////////////////////////////////////////////////////////////////////////////////////////////////////////////////////////////////////////////////////////////////////////////////////////////////////////////////////////////////////////////////////////////////////////////////////////////////////AgABAP///////wUAAAACABAAC84HfDU372FHnnDqJ9QbU5EEAAAAAAADAAAAAAADAAAABAADAAEA////////BQAAAAMAEAALONKUo4kTe0i9yA+dnqV5nQQAAAABAAMAAAAEAAMAAAABAAQAAgD///////8FAAAABAAQAAsGJ5iSxKriSJdRo16yA2+5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gd8NTfvYUeecOon1BtTkQREYXRhAAUAAAAAAk5hbWUADQAAAExpbmtEYXRhTGlzdAAQVmVyc2lvbgABAAAACUxhc3RXcml0ZQDdUt8dkgEAAAABAP////9hAGEAAAAFX2lkABAAAAAEONKUo4kTe0i9yA+dnqV5nQREYXRhAAUAAAAAAk5hbWUADQAAAExpbmtEYXRhTGlzdAAQVmVyc2lvbgAAAAAACUxhc3RXcml0ZQDdUt8dkgEAAAACAP////9wAHAAAAAFX2lkABAAAAAEBieYksSq4kiXUaNesgNvuQNEYXRhABYAAAACUGVyc29uYWxJZAABAAAAAAACTmFtZQALAAAAUGVyc29uYWxJZAAQVmVyc2lvbgAAAAAACUxhc3RXcml0ZQAMU98d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26748280761584"/>
  <p:tag name="EMPOWERCHARTSPROPERTIES_B_LENGTH" val="24576"/>
  <p:tag name="DOWN_MIGRATION_INITIAL_LAYOUT_REQUIRED" val="9.2.99"/>
  <p:tag name="RUNTIME_ID" val="b48bf13d-0a3e-4bf3-9243-30f52b22df10"/>
</p:tagLst>
</file>

<file path=ppt/tags/tag9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6/u3xNyLFBIqSXf8DGXiqIEAAAAAAADAAAAAAADAAAAAwADAAMA////////BQAAAAMAEAALZ2N2ijiWmkWlbaG49R40ewQAAAABAAMAAAACAAMAAAAEAAMAAAAAAP///////wMAAAAAAP///////wQAAQD///////8FAAAABAAQAAtohcPY0CEnQpKxfdcrt526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7fE3IsUEipJd/wMZeKogREYXRhAAUAAAAAAk5hbWUADQAAAExpbmtEYXRhTGlzdAAQVmVyc2lvbgABAAAACUxhc3RXcml0ZQDkE8IJmQEAAAABAP////9hAGEAAAAFX2lkABAAAAAEZ2N2ijiWmkWlbaG49R40ewREYXRhAAUAAAAAAk5hbWUADQAAAExpbmtEYXRhTGlzdAAQVmVyc2lvbgAAAAAACUxhc3RXcml0ZQDkE8IJmQEAAAACAP////9wAHAAAAAFX2lkABAAAAAEaIXD2NAhJ0KSsX3XK7edugNEYXRhABYAAAACUGVyc29uYWxJZAABAAAAAAACTmFtZQALAAAAUGVyc29uYWxJZAAQVmVyc2lvbgAAAAAACUxhc3RXcml0ZQDzE8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UAAAADAP///////////////////////////////////////////////////////////////////////////////////////////////////////////////////////////////////////////////////////////////////////////////////////////////////////////////////////////////////////////////////////////////////////////////////////////////////////////////////////////////////////////////////////////////////////////////////////////////////////////////////////////////////////////////////////////////////////////////wEAIAH///////////////8AAA7///////8FAAAABAD///////////////////////////////////////////////////////////////////////////////////////////////////////////////////////////////////////////////////////////////////////////////////////////////////////////////////////////////////////////////////////////////////////////////////////////////////////////////////////////////////////////////////////////////////////////////////////////////////////////////////////////////////////////////////////////////////////////////////////////////////////////////////////8CAAEBAwAAAAIA////////DgAGTGlua0RhdGFMaXN0XzEEAAAAAAAFAAAAAwAFAAAABAADAAMBAwAAAAMA////////DgAGTGlua0RhdGFMaXN0XzAEAAAAAQ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381140164"/>
  <p:tag name="EMPOWERCHARTSPROPERTIES_B_LENGTH" val="24576"/>
  <p:tag name="DOWN_MIGRATION_INITIAL_LAYOUT_REQUIRED" val="9.2.99"/>
  <p:tag name="RUNTIME_ID" val="2a7c0035-ef49-4729-b1d8-1dde2dfc0b41"/>
</p:tagLst>
</file>

<file path=ppt/tags/tag9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9bMvxT1q6pPvpZtv/AQfakEAAAAAAADAAAAAAADAAAABAADAAIA////////BQAAAAMAEAALGqrXWB3mi0u1eS6Y3Fv3IAQAAAABAAMAAAAEAAMAAAABAAMAAAAEAP///////wQAAgD///////8FAAAABAAQAAvA7/JE7etlRJ/jzJKZcfFb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sy/FPWrqk++lm2/8BB9qQREYXRhAAUAAAAAAk5hbWUADQAAAExpbmtEYXRhTGlzdAAQVmVyc2lvbgABAAAACUxhc3RXcml0ZQCzHMIJmQEAAAABAP////9hAGEAAAAFX2lkABAAAAAEGqrXWB3mi0u1eS6Y3Fv3IAREYXRhAAUAAAAAAk5hbWUADQAAAExpbmtEYXRhTGlzdAAQVmVyc2lvbgAAAAAACUxhc3RXcml0ZQCzHMIJmQEAAAACAP////9wAHAAAAAFX2lkABAAAAAEwO/yRO3rZUSf48ySmXHxWwNEYXRhABYAAAACUGVyc29uYWxJZAABAAAAAAACTmFtZQALAAAAUGVyc29uYWxJZAAQVmVyc2lvbgAAAAAACUxhc3RXcml0ZQDBHMI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1403732433"/>
  <p:tag name="EMPOWERCHARTSPROPERTIES_B_LENGTH" val="24576"/>
  <p:tag name="DOWN_MIGRATION_INITIAL_LAYOUT_REQUIRED" val="9.2.99"/>
  <p:tag name="RUNTIME_ID" val="6a4bb254-e6d0-4dbf-852a-75d4d4abc211"/>
</p:tagLst>
</file>

<file path=ppt/tags/tag9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wKzKxZgXBxEu8/b3gHlIa8EAAAAAAADAAAAAAADAAAAAwADAAEA////////BQAAAAMAEAALU8FnZ12g00+PYXGAcZfgwAQAAAABAAMAAAACAAMAAAAEAAQAAQD///////8FAAAABAAQAAsiVHbfT0PcQZyZc+XQREEq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rMrFmBcHES7z9veAeUhrwREYXRhAAUAAAAAAk5hbWUADQAAAExpbmtEYXRhTGlzdAAQVmVyc2lvbgAAAAAACUxhc3RXcml0ZQArGsUJmQEAAAABAP////9hAGEAAAAFX2lkABAAAAAEU8FnZ12g00+PYXGAcZfgwAREYXRhAAUAAAAAAk5hbWUADQAAAExpbmtEYXRhTGlzdAAQVmVyc2lvbgABAAAACUxhc3RXcml0ZQAsGsUJmQEAAAACAP////9wAHAAAAAFX2lkABAAAAAEIlR2309D3EGcmXPl0ERBKgNEYXRhABYAAAACUGVyc29uYWxJZAABAAAAAAACTmFtZQALAAAAUGVyc29uYWxJZAAQVmVyc2lvbgAAAAAACUxhc3RXcml0ZQA4Gs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3363282792"/>
  <p:tag name="EMPOWERCHARTSPROPERTIES_B_LENGTH" val="24576"/>
  <p:tag name="DOWN_MIGRATION_INITIAL_LAYOUT_REQUIRED" val="9.2.99"/>
  <p:tag name="RUNTIME_ID" val="04a5b59c-dc1f-46cd-8920-8ee8668b651a"/>
</p:tagLst>
</file>

<file path=ppt/tags/tag9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YBAQEBAQEBAQEBAQEBAQMAAAAAAAAAAwAAAAMAAAAA/////wUA5gsAAAAAAAAAAAAAIAD///////////////8AAAD///////////////8DAAAAAgD///////8DAAAAAwD///////8DAAAAAwD///////8DAAAAAwD///////////////////////////////////////////////////////////////////////////////////////////////////////////////////////////////////////////////////////////////////////////////////////////////////////////////////////////////////////////////////////////////////////////////////////////////////////////////////////////////////////////////////////////////////////////////////////////////////////////////////////////////////////////////////////////////8BACAA////////////////AAAO////////AwAAAAQA////////////////////////////////////////////////////////////////////////////////////////////////////////////////////////////////////////////////////////////////////////////////////////////////////////////////////////////////////////////////////////////////////////////////////////////////////////////////////////////////////////////////////////////////////////////////////////////////////////////////////////////////////////////////////////////////////////////////////////////////////////////////////////AgABAP///////wUAAAACABAACxIgIA/JSndPoNyd9tV8UrUEAAAAAAADAAAAAAADAAAAAwADAAQA////////BQAAAAMAEAALYUoYI9ARqkeKOCVUmjey3QQAAAABAAMAAAACAAMAAAAEAAMAAAAAAAMAAAAEAAMAAAAAAP///////wMAAAAAAP///////wQAAgD///////8FAAAABAAQAAtjWtaPReV9TrMAmCnR/emh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iAgD8lKd0+g3J321XxStQREYXRhAAUAAAAAAk5hbWUADQAAAExpbmtEYXRhTGlzdAAQVmVyc2lvbgAAAAAACUxhc3RXcml0ZQBYGsUJmQEAAAABAP////9hAGEAAAAFX2lkABAAAAAEYUoYI9ARqkeKOCVUmjey3QREYXRhAAUAAAAAAk5hbWUADQAAAExpbmtEYXRhTGlzdAAQVmVyc2lvbgABAAAACUxhc3RXcml0ZQBYGsUJmQEAAAACAP////9wAHAAAAAFX2lkABAAAAAEY1rWj0XlfU6zAJgp0f3poQNEYXRhABYAAAACUGVyc29uYWxJZAABAAAAAAACTmFtZQALAAAAUGVyc29uYWxJZAAQVmVyc2lvbgAAAAAACUxhc3RXcml0ZQB9Gs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CAP///////wUAAAADAP///////wUAAAADAP///////wUAAAADAP///////wUAAAAEAP///////wUAAAAEAP///////////////////////////////////////////////////////////////////////////////////////////////////////////////////////////////////////////////////////////////////////////////////////////////////////////////////////////////////////////////////////////////////////////////////////////////////////////////////////////////////////////////////////////////////////////////////////////////////////////////////////////////wEAIAH///////////////8AAA7///////8FAAAABAD///////////////////////////////////////////////////////////////////////////////////////////////////////////////////////////////////////////////////////////////////////////////////////////////////////////////////////////////////////////////////////////////////////////////////////////////////////////////////////////////////////////////////////////////////////////////////////////////////////////////////////////////////////////////////////////////////////////////////////////////////////////////////////8CAAEBAwAAAAIA////////DgAGTGlua0RhdGFMaXN0XzAEAAAAAAAFAAAAAAAFAAAAAwADAAQBAwAAAAMA////////DgAGTGlua0RhdGFMaXN0XzEEAAAAAQAFAAAAAgAFAAAABAAFAAAAAAAFAAAABAAFAAAAAAAFAAAABAAFAAAAAAAFAAAABAAEAAYBAwAAAAQA////////DAAGUGVyc29uYWxJZF8wBAAAAAIABQAAAAMABQAAAAEABQAAAAM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3363978109"/>
  <p:tag name="EMPOWERCHARTSPROPERTIES_B_LENGTH" val="24576"/>
  <p:tag name="DOWN_MIGRATION_INITIAL_LAYOUT_REQUIRED" val="9.2.99"/>
  <p:tag name="RUNTIME_ID" val="ed4c2bf1-2a52-45bf-9d25-8110acd4dde6"/>
</p:tagLst>
</file>

<file path=ppt/tags/tag9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YQFz9LYGRGkhFnvYtal+4EAAAAAAADAAAAAAADAAAAAwADAAEA////////BQAAAAMAEAALS9gFXfM+JEWSwLcoFBuyYwQAAAABAAMAAAACAAMAAAAEAAQAAQD///////8FAAAABAAQAAunywGUz40dRq10HIuHq0Y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hAXP0tgZEaSEWe9i1qX7gREYXRhAAUAAAAAAk5hbWUADQAAAExpbmtEYXRhTGlzdAAQVmVyc2lvbgABAAAACUxhc3RXcml0ZQArIsUJmQEAAAABAP////9hAGEAAAAFX2lkABAAAAAES9gFXfM+JEWSwLcoFBuyYwREYXRhAAUAAAAAAk5hbWUADQAAAExpbmtEYXRhTGlzdAAQVmVyc2lvbgAAAAAACUxhc3RXcml0ZQArIsUJmQEAAAACAP////9wAHAAAAAFX2lkABAAAAAEp8sBlM+NHUatdByLh6tGJQNEYXRhABYAAAACUGVyc29uYWxJZAABAAAAAAACTmFtZQALAAAAUGVyc29uYWxJZAAQVmVyc2lvbgAAAAAACUxhc3RXcml0ZQBJIsUJ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4023383887450"/>
  <p:tag name="EMPOWERCHARTSPROPERTIES_B_LENGTH" val="24576"/>
  <p:tag name="DOWN_MIGRATION_INITIAL_LAYOUT_REQUIRED" val="9.2.99"/>
  <p:tag name="RUNTIME_ID" val="df348ba9-9160-454a-beb9-8f0922fc156a"/>
</p:tagLst>
</file>

<file path=ppt/theme/theme1.xml><?xml version="1.0" encoding="utf-8"?>
<a:theme xmlns:a="http://schemas.openxmlformats.org/drawingml/2006/main" name="Übergreifend">
  <a:themeElements>
    <a:clrScheme name="BAYER_DARO_Slidebank">
      <a:dk1>
        <a:srgbClr val="10384F"/>
      </a:dk1>
      <a:lt1>
        <a:srgbClr val="FFFFFF"/>
      </a:lt1>
      <a:dk2>
        <a:srgbClr val="0091DF"/>
      </a:dk2>
      <a:lt2>
        <a:srgbClr val="F16623"/>
      </a:lt2>
      <a:accent1>
        <a:srgbClr val="00BCFF"/>
      </a:accent1>
      <a:accent2>
        <a:srgbClr val="77787B"/>
      </a:accent2>
      <a:accent3>
        <a:srgbClr val="959F98"/>
      </a:accent3>
      <a:accent4>
        <a:srgbClr val="00617F"/>
      </a:accent4>
      <a:accent5>
        <a:srgbClr val="89D329"/>
      </a:accent5>
      <a:accent6>
        <a:srgbClr val="D30F4B"/>
      </a:accent6>
      <a:hlink>
        <a:srgbClr val="00384F"/>
      </a:hlink>
      <a:folHlink>
        <a:srgbClr val="10384F"/>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Daro2020" id="{D97E0C8C-E7AB-4E90-9C1A-05C584A18B11}" vid="{FFA23D61-FF34-47EB-A3F5-752B4BAC79D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2">
    <a:dk1>
      <a:srgbClr val="FFFFFF"/>
    </a:dk1>
    <a:lt1>
      <a:srgbClr val="000000"/>
    </a:lt1>
    <a:dk2>
      <a:srgbClr val="AB191E"/>
    </a:dk2>
    <a:lt2>
      <a:srgbClr val="5F2F5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au">
    <a:majorFont>
      <a:latin typeface="VAGRounded B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2">
    <a:dk1>
      <a:srgbClr val="FFFFFF"/>
    </a:dk1>
    <a:lt1>
      <a:srgbClr val="000000"/>
    </a:lt1>
    <a:dk2>
      <a:srgbClr val="AB191E"/>
    </a:dk2>
    <a:lt2>
      <a:srgbClr val="5F2F5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au">
    <a:majorFont>
      <a:latin typeface="VAGRounded B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2">
    <a:dk1>
      <a:srgbClr val="FFFFFF"/>
    </a:dk1>
    <a:lt1>
      <a:srgbClr val="000000"/>
    </a:lt1>
    <a:dk2>
      <a:srgbClr val="AB191E"/>
    </a:dk2>
    <a:lt2>
      <a:srgbClr val="5F2F5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au">
    <a:majorFont>
      <a:latin typeface="VAGRounded B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AYER_DARO_Slidebank">
    <a:dk1>
      <a:srgbClr val="10384F"/>
    </a:dk1>
    <a:lt1>
      <a:srgbClr val="FFFFFF"/>
    </a:lt1>
    <a:dk2>
      <a:srgbClr val="0091DF"/>
    </a:dk2>
    <a:lt2>
      <a:srgbClr val="F16623"/>
    </a:lt2>
    <a:accent1>
      <a:srgbClr val="00BCFF"/>
    </a:accent1>
    <a:accent2>
      <a:srgbClr val="77787B"/>
    </a:accent2>
    <a:accent3>
      <a:srgbClr val="959F98"/>
    </a:accent3>
    <a:accent4>
      <a:srgbClr val="00617F"/>
    </a:accent4>
    <a:accent5>
      <a:srgbClr val="89D329"/>
    </a:accent5>
    <a:accent6>
      <a:srgbClr val="D30F4B"/>
    </a:accent6>
    <a:hlink>
      <a:srgbClr val="00384F"/>
    </a:hlink>
    <a:folHlink>
      <a:srgbClr val="10384F"/>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AYER_DARO_Slidebank">
    <a:dk1>
      <a:srgbClr val="10384F"/>
    </a:dk1>
    <a:lt1>
      <a:srgbClr val="FFFFFF"/>
    </a:lt1>
    <a:dk2>
      <a:srgbClr val="0091DF"/>
    </a:dk2>
    <a:lt2>
      <a:srgbClr val="F16623"/>
    </a:lt2>
    <a:accent1>
      <a:srgbClr val="00BCFF"/>
    </a:accent1>
    <a:accent2>
      <a:srgbClr val="77787B"/>
    </a:accent2>
    <a:accent3>
      <a:srgbClr val="959F98"/>
    </a:accent3>
    <a:accent4>
      <a:srgbClr val="00617F"/>
    </a:accent4>
    <a:accent5>
      <a:srgbClr val="89D329"/>
    </a:accent5>
    <a:accent6>
      <a:srgbClr val="D30F4B"/>
    </a:accent6>
    <a:hlink>
      <a:srgbClr val="00384F"/>
    </a:hlink>
    <a:folHlink>
      <a:srgbClr val="10384F"/>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AYER_DARO_Slidebank">
    <a:dk1>
      <a:srgbClr val="10384F"/>
    </a:dk1>
    <a:lt1>
      <a:srgbClr val="FFFFFF"/>
    </a:lt1>
    <a:dk2>
      <a:srgbClr val="0091DF"/>
    </a:dk2>
    <a:lt2>
      <a:srgbClr val="F16623"/>
    </a:lt2>
    <a:accent1>
      <a:srgbClr val="00BCFF"/>
    </a:accent1>
    <a:accent2>
      <a:srgbClr val="77787B"/>
    </a:accent2>
    <a:accent3>
      <a:srgbClr val="959F98"/>
    </a:accent3>
    <a:accent4>
      <a:srgbClr val="00617F"/>
    </a:accent4>
    <a:accent5>
      <a:srgbClr val="89D329"/>
    </a:accent5>
    <a:accent6>
      <a:srgbClr val="D30F4B"/>
    </a:accent6>
    <a:hlink>
      <a:srgbClr val="00384F"/>
    </a:hlink>
    <a:folHlink>
      <a:srgbClr val="10384F"/>
    </a:folHlink>
  </a:clrScheme>
  <a:fontScheme name="Custom 1">
    <a:majorFont>
      <a:latin typeface="Arial Black"/>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bc43322-b630-4bac-8b27-31def233d1d0"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a4d292e-883c-434b-96e3-060cfff16c86" xsi:nil="true"/>
    <_ip_UnifiedCompliancePolicyProperties xmlns="http://schemas.microsoft.com/sharepoint/v3" xsi:nil="true"/>
    <_dlc_ExpireDateSaved xmlns="http://schemas.microsoft.com/sharepoint/v3" xsi:nil="true"/>
    <lcf76f155ced4ddcb4097134ff3c332f xmlns="52c41914-47fd-4263-9e1b-d8877e82f575">
      <Terms xmlns="http://schemas.microsoft.com/office/infopath/2007/PartnerControls"/>
    </lcf76f155ced4ddcb4097134ff3c332f>
    <_dlc_ExpireDate xmlns="http://schemas.microsoft.com/sharepoint/v3" xsi:nil="true"/>
    <_dlc_Exempt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2EBD9AC528DE4949B3343CF8BF8821ED" ma:contentTypeVersion="21" ma:contentTypeDescription="Ein neues Dokument erstellen." ma:contentTypeScope="" ma:versionID="31b977cd87afd270225125a04876e74a">
  <xsd:schema xmlns:xsd="http://www.w3.org/2001/XMLSchema" xmlns:xs="http://www.w3.org/2001/XMLSchema" xmlns:p="http://schemas.microsoft.com/office/2006/metadata/properties" xmlns:ns1="http://schemas.microsoft.com/sharepoint/v3" xmlns:ns2="1a4d292e-883c-434b-96e3-060cfff16c86" xmlns:ns3="52c41914-47fd-4263-9e1b-d8877e82f575" xmlns:ns4="4a27762e-ff82-4243-8a52-87712e03ee5d" targetNamespace="http://schemas.microsoft.com/office/2006/metadata/properties" ma:root="true" ma:fieldsID="1abb277e13f931f15afd706d692e61d7" ns1:_="" ns2:_="" ns3:_="" ns4:_="">
    <xsd:import namespace="http://schemas.microsoft.com/sharepoint/v3"/>
    <xsd:import namespace="1a4d292e-883c-434b-96e3-060cfff16c86"/>
    <xsd:import namespace="52c41914-47fd-4263-9e1b-d8877e82f575"/>
    <xsd:import namespace="4a27762e-ff82-4243-8a52-87712e03ee5d"/>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4:SharedWithUsers" minOccurs="0"/>
                <xsd:element ref="ns4:SharedWithDetails" minOccurs="0"/>
                <xsd:element ref="ns3:MediaServiceLocation" minOccurs="0"/>
                <xsd:element ref="ns3: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element name="_ip_UnifiedCompliancePolicyProperties" ma:index="28" nillable="true" ma:displayName="Eigenschaften der einheitlichen Compliancerichtlinie" ma:hidden="true" ma:internalName="_ip_UnifiedCompliancePolicyProperties">
      <xsd:simpleType>
        <xsd:restriction base="dms:Note"/>
      </xsd:simpleType>
    </xsd:element>
    <xsd:element name="_ip_UnifiedCompliancePolicyUIAction" ma:index="29"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540e3d9-f28b-4f86-8a38-24a54adb6f34}" ma:internalName="TaxCatchAll" ma:showField="CatchAllData" ma:web="4a27762e-ff82-4243-8a52-87712e03ee5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2540e3d9-f28b-4f86-8a38-24a54adb6f34}" ma:internalName="TaxCatchAllLabel" ma:readOnly="true" ma:showField="CatchAllDataLabel" ma:web="4a27762e-ff82-4243-8a52-87712e03ee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c41914-47fd-4263-9e1b-d8877e82f57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27762e-ff82-4243-8a52-87712e03ee5d" elementFormDefault="qualified">
    <xsd:import namespace="http://schemas.microsoft.com/office/2006/documentManagement/types"/>
    <xsd:import namespace="http://schemas.microsoft.com/office/infopath/2007/PartnerControls"/>
    <xsd:element name="SharedWithUsers" ma:index="2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9569D-2272-4127-9C76-08DB63A512F1}">
  <ds:schemaRefs>
    <ds:schemaRef ds:uri="Microsoft.SharePoint.Taxonomy.ContentTypeSync"/>
  </ds:schemaRefs>
</ds:datastoreItem>
</file>

<file path=customXml/itemProps2.xml><?xml version="1.0" encoding="utf-8"?>
<ds:datastoreItem xmlns:ds="http://schemas.openxmlformats.org/officeDocument/2006/customXml" ds:itemID="{365356C0-0A50-4DFB-ABC2-A60BAECFEEC2}">
  <ds:schemaRef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52c41914-47fd-4263-9e1b-d8877e82f575"/>
    <ds:schemaRef ds:uri="4a27762e-ff82-4243-8a52-87712e03ee5d"/>
    <ds:schemaRef ds:uri="1a4d292e-883c-434b-96e3-060cfff16c86"/>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727A340-3393-47DA-886C-8B9EC278D285}">
  <ds:schemaRefs>
    <ds:schemaRef ds:uri="http://schemas.microsoft.com/sharepoint/v3/contenttype/forms"/>
  </ds:schemaRefs>
</ds:datastoreItem>
</file>

<file path=customXml/itemProps4.xml><?xml version="1.0" encoding="utf-8"?>
<ds:datastoreItem xmlns:ds="http://schemas.openxmlformats.org/officeDocument/2006/customXml" ds:itemID="{92AF3940-7668-4CE7-A242-9BF4C4B8C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52c41914-47fd-4263-9e1b-d8877e82f575"/>
    <ds:schemaRef ds:uri="4a27762e-ff82-4243-8a52-87712e03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13520</Words>
  <Application>Microsoft Office PowerPoint</Application>
  <PresentationFormat>Widescreen</PresentationFormat>
  <Paragraphs>2712</Paragraphs>
  <Slides>56</Slides>
  <Notes>27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Übergreifend</vt:lpstr>
      <vt:lpstr>PowerPoint Presentation</vt:lpstr>
      <vt:lpstr>Disclaimer</vt:lpstr>
      <vt:lpstr>Table of Content</vt:lpstr>
      <vt:lpstr>PowerPoint Presentation</vt:lpstr>
      <vt:lpstr>Prostate Cancer</vt:lpstr>
      <vt:lpstr>Each mHSPC patient is different and requires an individual therapeutic approach</vt:lpstr>
      <vt:lpstr>The Standard of Care in mHSPC Has Evolved Beyond ADT Alone Based on Multiple Phase 3 Trials</vt:lpstr>
      <vt:lpstr>Darolutamide is a potent androgen receptor inhibitor</vt:lpstr>
      <vt:lpstr>Drug-Drug Interactions of ARPIs with Clinically Relevant Co-medications*</vt:lpstr>
      <vt:lpstr>Drug-Drug Interactions of ARPIs with Clinically Relevant Co-medications*</vt:lpstr>
      <vt:lpstr>Darolutamide timeline Switzerland</vt:lpstr>
      <vt:lpstr>Darolutamide Is a Guideline Recommended Standard of Care for Patients With Either nmCRPC or mHSPC</vt:lpstr>
      <vt:lpstr>PowerPoint Presentation</vt:lpstr>
      <vt:lpstr>ARANOTE Is a Global Trial Conducted Across 15 Regions, Representing a Diverse Population of Patients</vt:lpstr>
      <vt:lpstr>ARANOTE Study Design1,2</vt:lpstr>
      <vt:lpstr>ARANOTE Key Eligibility Criteria1,2</vt:lpstr>
      <vt:lpstr>ARANOTE: Patient demographics and baseline characteristics</vt:lpstr>
      <vt:lpstr>ARANOTE: Radiographic Progression-free Survival</vt:lpstr>
      <vt:lpstr>Triple or doublet therapy in mHSPC: A Network Meta-analysis</vt:lpstr>
      <vt:lpstr>ARANOTE: Radiografic Progression-free Survival Subgroup analysis</vt:lpstr>
      <vt:lpstr>ARANOTE: Secondary Endpoints</vt:lpstr>
      <vt:lpstr>ARANOTE: Time to CRPC and Time to Pain Progression1,2 </vt:lpstr>
      <vt:lpstr>ARANOTE: PSA Response</vt:lpstr>
      <vt:lpstr>ARANOTE: Subsequent Life-prolonging Anticancer Therapies a</vt:lpstr>
      <vt:lpstr>ARANOTE: Rates of TEAEs and TEAEs Leading to Permanent Discontinuation</vt:lpstr>
      <vt:lpstr>Therapy-related discontinuation rates from mHSPC approval studies1-4 in advanced prostate cancer</vt:lpstr>
      <vt:lpstr>ARANOTE: Most Common AEs that Occurred in ≥5% of Patients</vt:lpstr>
      <vt:lpstr>ARANOTE: TEAEs commonly associated with ARPIs (%)</vt:lpstr>
      <vt:lpstr>ARANOTE: TEAE Exposure-Adjusted Incidence Rates</vt:lpstr>
      <vt:lpstr>ARANOTE: Summary</vt:lpstr>
      <vt:lpstr>PowerPoint Presentation</vt:lpstr>
      <vt:lpstr>Extent of Disease Progression in mHSPC</vt:lpstr>
      <vt:lpstr>ARANOTE: Baseline demographics and patient characteristics by disease volume</vt:lpstr>
      <vt:lpstr>ARANOTE: rPFS in patients with High Volume (HV) and  Low Volume (LV) disease</vt:lpstr>
      <vt:lpstr>ARANOTE: Time to mCRPC in patients with HV and LV disease</vt:lpstr>
      <vt:lpstr>ARANOTE: Other secondary efficacy endpoints overall and by volume of disease</vt:lpstr>
      <vt:lpstr>ARANOTE: undetectable PSA (&lt;0.2 ng/mL) in the HV and LV subgroups</vt:lpstr>
      <vt:lpstr>ARANOTE: TEAEs by disease volume subgroup</vt:lpstr>
      <vt:lpstr>PowerPoint Presentation</vt:lpstr>
      <vt:lpstr>ARANOTE: PSA Response (undetectable PSA &lt;0.2 ng/mL) by Baseline PSA </vt:lpstr>
      <vt:lpstr>ARANOTE: PSA Response (ultra-low PSA &lt;0.02 ng/mL) by Baseline PSA </vt:lpstr>
      <vt:lpstr>ARANOTE: Risk of Radiographic Progression or Death by Baseline PSA</vt:lpstr>
      <vt:lpstr>ARANOTE: Association of Undetectable PSA (&lt;0.2 ng/mL) and Risk of Radiographic Progression or Death</vt:lpstr>
      <vt:lpstr>ARANOTE: Association of Undetectable PSA (&lt;0.2 ng/mL) and Time to mCRPC Progression/ Time to PSA Progression</vt:lpstr>
      <vt:lpstr>ARANOTE: Time to mCRPC Progression/ Time to PSA Progression  by Baseline PSA</vt:lpstr>
      <vt:lpstr>Median Baseline PSA in ARI Trials in mHSPC</vt:lpstr>
      <vt:lpstr>Conclusion</vt:lpstr>
      <vt:lpstr>PowerPoint Presentation</vt:lpstr>
      <vt:lpstr>ARANOTE: Pain and Health-related quality of life (HRQoL)</vt:lpstr>
      <vt:lpstr>ARANOTE:Time to pain progression by PSA response in the Darolutamide Group</vt:lpstr>
      <vt:lpstr>ARANOTE: Time to deterioration of the FACT-P total score*</vt:lpstr>
      <vt:lpstr>ARANOTE: Time to worsening of FACT-P subscores*</vt:lpstr>
      <vt:lpstr>ARANOTE: Time to worsening of FACT-P subscores in the darolutamide group by PSA Response*</vt:lpstr>
      <vt:lpstr>Conclusion</vt:lpstr>
      <vt:lpstr>PowerPoint Presentation</vt:lpstr>
      <vt:lpstr>Short product information NUBEQA® </vt:lpstr>
    </vt:vector>
  </TitlesOfParts>
  <Company>Bayer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Ingeborg van Cruechten</dc:creator>
  <cp:lastModifiedBy>Kristin Fritsch</cp:lastModifiedBy>
  <cp:revision>58</cp:revision>
  <dcterms:created xsi:type="dcterms:W3CDTF">2025-07-11T11:34:27Z</dcterms:created>
  <dcterms:modified xsi:type="dcterms:W3CDTF">2025-09-02T09:50:28Z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2025-07-11T11:35:19Z</vt:lpwstr>
  </property>
  <property fmtid="{D5CDD505-2E9C-101B-9397-08002B2CF9AE}" pid="4" name="MSIP_Label_7f850223-87a8-40c3-9eb2-432606efca2a_Method">
    <vt:lpwstr>Standard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4cbd6340-a1ad-4454-9bfd-40ec5bbcb101</vt:lpwstr>
  </property>
  <property fmtid="{D5CDD505-2E9C-101B-9397-08002B2CF9AE}" pid="8" name="MSIP_Label_7f850223-87a8-40c3-9eb2-432606efca2a_ContentBits">
    <vt:lpwstr>0</vt:lpwstr>
  </property>
  <property fmtid="{D5CDD505-2E9C-101B-9397-08002B2CF9AE}" pid="9" name="ContentTypeId">
    <vt:lpwstr>0x0101002EBD9AC528DE4949B3343CF8BF8821ED</vt:lpwstr>
  </property>
  <property fmtid="{D5CDD505-2E9C-101B-9397-08002B2CF9AE}" pid="10" name="MediaServiceImageTags">
    <vt:lpwstr/>
  </property>
</Properties>
</file>