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83"/>
  </p:notesMasterIdLst>
  <p:sldIdLst>
    <p:sldId id="259" r:id="rId6"/>
    <p:sldId id="257" r:id="rId7"/>
    <p:sldId id="347" r:id="rId8"/>
    <p:sldId id="260" r:id="rId9"/>
    <p:sldId id="261" r:id="rId10"/>
    <p:sldId id="256" r:id="rId11"/>
    <p:sldId id="263" r:id="rId12"/>
    <p:sldId id="330" r:id="rId13"/>
    <p:sldId id="336" r:id="rId14"/>
    <p:sldId id="344" r:id="rId15"/>
    <p:sldId id="279" r:id="rId16"/>
    <p:sldId id="280" r:id="rId17"/>
    <p:sldId id="281" r:id="rId18"/>
    <p:sldId id="282" r:id="rId19"/>
    <p:sldId id="345" r:id="rId20"/>
    <p:sldId id="346" r:id="rId21"/>
    <p:sldId id="262" r:id="rId22"/>
    <p:sldId id="271" r:id="rId23"/>
    <p:sldId id="284" r:id="rId24"/>
    <p:sldId id="285" r:id="rId25"/>
    <p:sldId id="286" r:id="rId26"/>
    <p:sldId id="287" r:id="rId27"/>
    <p:sldId id="265" r:id="rId28"/>
    <p:sldId id="328" r:id="rId29"/>
    <p:sldId id="288" r:id="rId30"/>
    <p:sldId id="289" r:id="rId31"/>
    <p:sldId id="272" r:id="rId32"/>
    <p:sldId id="290" r:id="rId33"/>
    <p:sldId id="266" r:id="rId34"/>
    <p:sldId id="273" r:id="rId35"/>
    <p:sldId id="292" r:id="rId36"/>
    <p:sldId id="293" r:id="rId37"/>
    <p:sldId id="294" r:id="rId38"/>
    <p:sldId id="295" r:id="rId39"/>
    <p:sldId id="296" r:id="rId40"/>
    <p:sldId id="329" r:id="rId41"/>
    <p:sldId id="291" r:id="rId42"/>
    <p:sldId id="298" r:id="rId43"/>
    <p:sldId id="299" r:id="rId44"/>
    <p:sldId id="300" r:id="rId45"/>
    <p:sldId id="301" r:id="rId46"/>
    <p:sldId id="302" r:id="rId47"/>
    <p:sldId id="332" r:id="rId48"/>
    <p:sldId id="333" r:id="rId49"/>
    <p:sldId id="334" r:id="rId50"/>
    <p:sldId id="335" r:id="rId51"/>
    <p:sldId id="267" r:id="rId52"/>
    <p:sldId id="274" r:id="rId53"/>
    <p:sldId id="303" r:id="rId54"/>
    <p:sldId id="304" r:id="rId55"/>
    <p:sldId id="268" r:id="rId56"/>
    <p:sldId id="275" r:id="rId57"/>
    <p:sldId id="305" r:id="rId58"/>
    <p:sldId id="306" r:id="rId59"/>
    <p:sldId id="307" r:id="rId60"/>
    <p:sldId id="309" r:id="rId61"/>
    <p:sldId id="310" r:id="rId62"/>
    <p:sldId id="311" r:id="rId63"/>
    <p:sldId id="269" r:id="rId64"/>
    <p:sldId id="276" r:id="rId65"/>
    <p:sldId id="312" r:id="rId66"/>
    <p:sldId id="313" r:id="rId67"/>
    <p:sldId id="314" r:id="rId68"/>
    <p:sldId id="315" r:id="rId69"/>
    <p:sldId id="317" r:id="rId70"/>
    <p:sldId id="270" r:id="rId71"/>
    <p:sldId id="277" r:id="rId72"/>
    <p:sldId id="318" r:id="rId73"/>
    <p:sldId id="319" r:id="rId74"/>
    <p:sldId id="320" r:id="rId75"/>
    <p:sldId id="321" r:id="rId76"/>
    <p:sldId id="322" r:id="rId77"/>
    <p:sldId id="323" r:id="rId78"/>
    <p:sldId id="325" r:id="rId79"/>
    <p:sldId id="326" r:id="rId80"/>
    <p:sldId id="348" r:id="rId81"/>
    <p:sldId id="331" r:id="rId82"/>
  </p:sldIdLst>
  <p:sldSz cx="9144000" cy="5143500" type="screen16x9"/>
  <p:notesSz cx="9944100" cy="680561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0" userDrawn="1">
          <p15:clr>
            <a:srgbClr val="A4A3A4"/>
          </p15:clr>
        </p15:guide>
        <p15:guide id="2" pos="2880" userDrawn="1">
          <p15:clr>
            <a:srgbClr val="A4A3A4"/>
          </p15:clr>
        </p15:guide>
        <p15:guide id="3" pos="2086" userDrawn="1">
          <p15:clr>
            <a:srgbClr val="A4A3A4"/>
          </p15:clr>
        </p15:guide>
        <p15:guide id="4" orient="horz" pos="2686" userDrawn="1">
          <p15:clr>
            <a:srgbClr val="A4A3A4"/>
          </p15:clr>
        </p15:guide>
        <p15:guide id="5" pos="317" userDrawn="1">
          <p15:clr>
            <a:srgbClr val="A4A3A4"/>
          </p15:clr>
        </p15:guide>
        <p15:guide id="6" orient="horz" pos="1098" userDrawn="1">
          <p15:clr>
            <a:srgbClr val="A4A3A4"/>
          </p15:clr>
        </p15:guide>
        <p15:guide id="7" orient="horz" pos="1484" userDrawn="1">
          <p15:clr>
            <a:srgbClr val="A4A3A4"/>
          </p15:clr>
        </p15:guide>
        <p15:guide id="8" pos="3901" userDrawn="1">
          <p15:clr>
            <a:srgbClr val="A4A3A4"/>
          </p15:clr>
        </p15:guide>
        <p15:guide id="9" orient="horz" pos="1915" userDrawn="1">
          <p15:clr>
            <a:srgbClr val="A4A3A4"/>
          </p15:clr>
        </p15:guide>
        <p15:guide id="10" orient="horz" pos="23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Reinle" initials="DR" lastIdx="20" clrIdx="0"/>
  <p:cmAuthor id="2" name="Peter Mutzner" initials="PM" lastIdx="7" clrIdx="1">
    <p:extLst>
      <p:ext uri="{19B8F6BF-5375-455C-9EA6-DF929625EA0E}">
        <p15:presenceInfo xmlns:p15="http://schemas.microsoft.com/office/powerpoint/2012/main" userId="Peter Mutzner" providerId="None"/>
      </p:ext>
    </p:extLst>
  </p:cmAuthor>
  <p:cmAuthor id="3" name="Reto Städeli" initials="RST" lastIdx="8" clrIdx="2">
    <p:extLst>
      <p:ext uri="{19B8F6BF-5375-455C-9EA6-DF929625EA0E}">
        <p15:presenceInfo xmlns:p15="http://schemas.microsoft.com/office/powerpoint/2012/main" userId="Reto Städ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51"/>
  </p:normalViewPr>
  <p:slideViewPr>
    <p:cSldViewPr snapToGrid="0" snapToObjects="1" showGuides="1">
      <p:cViewPr varScale="1">
        <p:scale>
          <a:sx n="88" d="100"/>
          <a:sy n="88" d="100"/>
        </p:scale>
        <p:origin x="796" y="64"/>
      </p:cViewPr>
      <p:guideLst>
        <p:guide orient="horz" pos="940"/>
        <p:guide pos="2880"/>
        <p:guide pos="2086"/>
        <p:guide orient="horz" pos="2686"/>
        <p:guide pos="317"/>
        <p:guide orient="horz" pos="1098"/>
        <p:guide orient="horz" pos="1484"/>
        <p:guide pos="3901"/>
        <p:guide orient="horz" pos="1915"/>
        <p:guide orient="horz" pos="232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rina Gass" userId="c68511ae-a3a7-46f7-9967-98e75be526b5" providerId="ADAL" clId="{80B42CB6-5F44-4371-8BCB-054AAEA0D985}"/>
    <pc:docChg chg="undo custSel addSld modSld modMainMaster">
      <pc:chgData name="Blerina Gass" userId="c68511ae-a3a7-46f7-9967-98e75be526b5" providerId="ADAL" clId="{80B42CB6-5F44-4371-8BCB-054AAEA0D985}" dt="2024-03-03T14:57:50.937" v="160" actId="404"/>
      <pc:docMkLst>
        <pc:docMk/>
      </pc:docMkLst>
      <pc:sldChg chg="delSp mod">
        <pc:chgData name="Blerina Gass" userId="c68511ae-a3a7-46f7-9967-98e75be526b5" providerId="ADAL" clId="{80B42CB6-5F44-4371-8BCB-054AAEA0D985}" dt="2024-03-03T14:53:51.041" v="88" actId="478"/>
        <pc:sldMkLst>
          <pc:docMk/>
          <pc:sldMk cId="1326883143" sldId="256"/>
        </pc:sldMkLst>
        <pc:spChg chg="del">
          <ac:chgData name="Blerina Gass" userId="c68511ae-a3a7-46f7-9967-98e75be526b5" providerId="ADAL" clId="{80B42CB6-5F44-4371-8BCB-054AAEA0D985}" dt="2024-03-03T14:53:51.041" v="88" actId="478"/>
          <ac:spMkLst>
            <pc:docMk/>
            <pc:sldMk cId="1326883143" sldId="256"/>
            <ac:spMk id="10" creationId="{A00760BE-E09B-4E98-A640-B499F15881CF}"/>
          </ac:spMkLst>
        </pc:spChg>
      </pc:sldChg>
      <pc:sldChg chg="delSp mod">
        <pc:chgData name="Blerina Gass" userId="c68511ae-a3a7-46f7-9967-98e75be526b5" providerId="ADAL" clId="{80B42CB6-5F44-4371-8BCB-054AAEA0D985}" dt="2024-03-03T14:53:37.068" v="85" actId="478"/>
        <pc:sldMkLst>
          <pc:docMk/>
          <pc:sldMk cId="1509252831" sldId="257"/>
        </pc:sldMkLst>
        <pc:spChg chg="del">
          <ac:chgData name="Blerina Gass" userId="c68511ae-a3a7-46f7-9967-98e75be526b5" providerId="ADAL" clId="{80B42CB6-5F44-4371-8BCB-054AAEA0D985}" dt="2024-03-03T14:53:37.068" v="85" actId="478"/>
          <ac:spMkLst>
            <pc:docMk/>
            <pc:sldMk cId="1509252831" sldId="257"/>
            <ac:spMk id="31" creationId="{CEE487E8-AE98-4D27-8934-6530CE6C9801}"/>
          </ac:spMkLst>
        </pc:spChg>
      </pc:sldChg>
      <pc:sldChg chg="addSp delSp modSp mod">
        <pc:chgData name="Blerina Gass" userId="c68511ae-a3a7-46f7-9967-98e75be526b5" providerId="ADAL" clId="{80B42CB6-5F44-4371-8BCB-054AAEA0D985}" dt="2024-03-03T14:52:36.324" v="81" actId="207"/>
        <pc:sldMkLst>
          <pc:docMk/>
          <pc:sldMk cId="24287505" sldId="259"/>
        </pc:sldMkLst>
        <pc:spChg chg="add mod">
          <ac:chgData name="Blerina Gass" userId="c68511ae-a3a7-46f7-9967-98e75be526b5" providerId="ADAL" clId="{80B42CB6-5F44-4371-8BCB-054AAEA0D985}" dt="2024-03-03T14:52:36.324" v="81" actId="207"/>
          <ac:spMkLst>
            <pc:docMk/>
            <pc:sldMk cId="24287505" sldId="259"/>
            <ac:spMk id="3" creationId="{07B6BB92-BB7A-D250-C1ED-05AFA4D1088B}"/>
          </ac:spMkLst>
        </pc:spChg>
        <pc:spChg chg="del">
          <ac:chgData name="Blerina Gass" userId="c68511ae-a3a7-46f7-9967-98e75be526b5" providerId="ADAL" clId="{80B42CB6-5F44-4371-8BCB-054AAEA0D985}" dt="2024-03-03T14:52:20.579" v="74" actId="478"/>
          <ac:spMkLst>
            <pc:docMk/>
            <pc:sldMk cId="24287505" sldId="259"/>
            <ac:spMk id="33" creationId="{298A4611-C6FA-4738-AF8E-5D697267938F}"/>
          </ac:spMkLst>
        </pc:spChg>
      </pc:sldChg>
      <pc:sldChg chg="delSp mod">
        <pc:chgData name="Blerina Gass" userId="c68511ae-a3a7-46f7-9967-98e75be526b5" providerId="ADAL" clId="{80B42CB6-5F44-4371-8BCB-054AAEA0D985}" dt="2024-03-03T14:53:43.504" v="86" actId="478"/>
        <pc:sldMkLst>
          <pc:docMk/>
          <pc:sldMk cId="382130203" sldId="260"/>
        </pc:sldMkLst>
        <pc:spChg chg="del">
          <ac:chgData name="Blerina Gass" userId="c68511ae-a3a7-46f7-9967-98e75be526b5" providerId="ADAL" clId="{80B42CB6-5F44-4371-8BCB-054AAEA0D985}" dt="2024-03-03T14:53:43.504" v="86" actId="478"/>
          <ac:spMkLst>
            <pc:docMk/>
            <pc:sldMk cId="382130203" sldId="260"/>
            <ac:spMk id="7" creationId="{41FB1CD2-7555-400D-8055-938D11C18A0F}"/>
          </ac:spMkLst>
        </pc:spChg>
      </pc:sldChg>
      <pc:sldChg chg="delSp mod">
        <pc:chgData name="Blerina Gass" userId="c68511ae-a3a7-46f7-9967-98e75be526b5" providerId="ADAL" clId="{80B42CB6-5F44-4371-8BCB-054AAEA0D985}" dt="2024-03-03T14:53:46.263" v="87" actId="478"/>
        <pc:sldMkLst>
          <pc:docMk/>
          <pc:sldMk cId="1355513201" sldId="261"/>
        </pc:sldMkLst>
        <pc:spChg chg="del">
          <ac:chgData name="Blerina Gass" userId="c68511ae-a3a7-46f7-9967-98e75be526b5" providerId="ADAL" clId="{80B42CB6-5F44-4371-8BCB-054AAEA0D985}" dt="2024-03-03T14:53:46.263" v="87" actId="478"/>
          <ac:spMkLst>
            <pc:docMk/>
            <pc:sldMk cId="1355513201" sldId="261"/>
            <ac:spMk id="22" creationId="{9A55315E-E20A-489D-B603-CA559EF65D59}"/>
          </ac:spMkLst>
        </pc:spChg>
      </pc:sldChg>
      <pc:sldChg chg="delSp mod">
        <pc:chgData name="Blerina Gass" userId="c68511ae-a3a7-46f7-9967-98e75be526b5" providerId="ADAL" clId="{80B42CB6-5F44-4371-8BCB-054AAEA0D985}" dt="2024-03-03T14:57:17.024" v="155" actId="478"/>
        <pc:sldMkLst>
          <pc:docMk/>
          <pc:sldMk cId="731834867" sldId="262"/>
        </pc:sldMkLst>
        <pc:spChg chg="del">
          <ac:chgData name="Blerina Gass" userId="c68511ae-a3a7-46f7-9967-98e75be526b5" providerId="ADAL" clId="{80B42CB6-5F44-4371-8BCB-054AAEA0D985}" dt="2024-03-03T14:57:17.024" v="155" actId="478"/>
          <ac:spMkLst>
            <pc:docMk/>
            <pc:sldMk cId="731834867" sldId="262"/>
            <ac:spMk id="6" creationId="{412521D9-AFB1-43E7-B674-96B1B3530337}"/>
          </ac:spMkLst>
        </pc:spChg>
      </pc:sldChg>
      <pc:sldChg chg="delSp mod">
        <pc:chgData name="Blerina Gass" userId="c68511ae-a3a7-46f7-9967-98e75be526b5" providerId="ADAL" clId="{80B42CB6-5F44-4371-8BCB-054AAEA0D985}" dt="2024-03-03T14:53:54.885" v="89" actId="478"/>
        <pc:sldMkLst>
          <pc:docMk/>
          <pc:sldMk cId="1189173353" sldId="263"/>
        </pc:sldMkLst>
        <pc:spChg chg="del">
          <ac:chgData name="Blerina Gass" userId="c68511ae-a3a7-46f7-9967-98e75be526b5" providerId="ADAL" clId="{80B42CB6-5F44-4371-8BCB-054AAEA0D985}" dt="2024-03-03T14:53:54.885" v="89" actId="478"/>
          <ac:spMkLst>
            <pc:docMk/>
            <pc:sldMk cId="1189173353" sldId="263"/>
            <ac:spMk id="7" creationId="{EB78266A-93DF-40AB-8F2F-D90B89B90F2B}"/>
          </ac:spMkLst>
        </pc:spChg>
      </pc:sldChg>
      <pc:sldChg chg="delSp mod">
        <pc:chgData name="Blerina Gass" userId="c68511ae-a3a7-46f7-9967-98e75be526b5" providerId="ADAL" clId="{80B42CB6-5F44-4371-8BCB-054AAEA0D985}" dt="2024-03-03T14:56:56.939" v="148" actId="478"/>
        <pc:sldMkLst>
          <pc:docMk/>
          <pc:sldMk cId="1723914714" sldId="265"/>
        </pc:sldMkLst>
        <pc:spChg chg="del">
          <ac:chgData name="Blerina Gass" userId="c68511ae-a3a7-46f7-9967-98e75be526b5" providerId="ADAL" clId="{80B42CB6-5F44-4371-8BCB-054AAEA0D985}" dt="2024-03-03T14:56:56.939" v="148" actId="478"/>
          <ac:spMkLst>
            <pc:docMk/>
            <pc:sldMk cId="1723914714" sldId="265"/>
            <ac:spMk id="6" creationId="{16E417B8-CC7C-43D6-A604-A20CE509BB3E}"/>
          </ac:spMkLst>
        </pc:spChg>
      </pc:sldChg>
      <pc:sldChg chg="delSp mod">
        <pc:chgData name="Blerina Gass" userId="c68511ae-a3a7-46f7-9967-98e75be526b5" providerId="ADAL" clId="{80B42CB6-5F44-4371-8BCB-054AAEA0D985}" dt="2024-03-03T14:56:39.933" v="142" actId="478"/>
        <pc:sldMkLst>
          <pc:docMk/>
          <pc:sldMk cId="772467376" sldId="266"/>
        </pc:sldMkLst>
        <pc:spChg chg="del">
          <ac:chgData name="Blerina Gass" userId="c68511ae-a3a7-46f7-9967-98e75be526b5" providerId="ADAL" clId="{80B42CB6-5F44-4371-8BCB-054AAEA0D985}" dt="2024-03-03T14:56:39.933" v="142" actId="478"/>
          <ac:spMkLst>
            <pc:docMk/>
            <pc:sldMk cId="772467376" sldId="266"/>
            <ac:spMk id="6" creationId="{04610425-8F3E-4F0B-A988-1892C6CA22E3}"/>
          </ac:spMkLst>
        </pc:spChg>
      </pc:sldChg>
      <pc:sldChg chg="delSp mod">
        <pc:chgData name="Blerina Gass" userId="c68511ae-a3a7-46f7-9967-98e75be526b5" providerId="ADAL" clId="{80B42CB6-5F44-4371-8BCB-054AAEA0D985}" dt="2024-03-03T14:55:46.132" v="124" actId="478"/>
        <pc:sldMkLst>
          <pc:docMk/>
          <pc:sldMk cId="2110487993" sldId="267"/>
        </pc:sldMkLst>
        <pc:spChg chg="del">
          <ac:chgData name="Blerina Gass" userId="c68511ae-a3a7-46f7-9967-98e75be526b5" providerId="ADAL" clId="{80B42CB6-5F44-4371-8BCB-054AAEA0D985}" dt="2024-03-03T14:55:46.132" v="124" actId="478"/>
          <ac:spMkLst>
            <pc:docMk/>
            <pc:sldMk cId="2110487993" sldId="267"/>
            <ac:spMk id="6" creationId="{6F1CB5E1-0CEC-4952-ADF8-5008714BE84B}"/>
          </ac:spMkLst>
        </pc:spChg>
      </pc:sldChg>
      <pc:sldChg chg="delSp mod">
        <pc:chgData name="Blerina Gass" userId="c68511ae-a3a7-46f7-9967-98e75be526b5" providerId="ADAL" clId="{80B42CB6-5F44-4371-8BCB-054AAEA0D985}" dt="2024-03-03T14:55:32.647" v="120" actId="478"/>
        <pc:sldMkLst>
          <pc:docMk/>
          <pc:sldMk cId="1408676433" sldId="268"/>
        </pc:sldMkLst>
        <pc:spChg chg="del">
          <ac:chgData name="Blerina Gass" userId="c68511ae-a3a7-46f7-9967-98e75be526b5" providerId="ADAL" clId="{80B42CB6-5F44-4371-8BCB-054AAEA0D985}" dt="2024-03-03T14:55:32.647" v="120" actId="478"/>
          <ac:spMkLst>
            <pc:docMk/>
            <pc:sldMk cId="1408676433" sldId="268"/>
            <ac:spMk id="6" creationId="{2AF4BF0C-649D-4D0E-8627-327CAF910A10}"/>
          </ac:spMkLst>
        </pc:spChg>
      </pc:sldChg>
      <pc:sldChg chg="delSp mod">
        <pc:chgData name="Blerina Gass" userId="c68511ae-a3a7-46f7-9967-98e75be526b5" providerId="ADAL" clId="{80B42CB6-5F44-4371-8BCB-054AAEA0D985}" dt="2024-03-03T14:55:06.582" v="112" actId="478"/>
        <pc:sldMkLst>
          <pc:docMk/>
          <pc:sldMk cId="1222426461" sldId="269"/>
        </pc:sldMkLst>
        <pc:spChg chg="del">
          <ac:chgData name="Blerina Gass" userId="c68511ae-a3a7-46f7-9967-98e75be526b5" providerId="ADAL" clId="{80B42CB6-5F44-4371-8BCB-054AAEA0D985}" dt="2024-03-03T14:55:06.582" v="112" actId="478"/>
          <ac:spMkLst>
            <pc:docMk/>
            <pc:sldMk cId="1222426461" sldId="269"/>
            <ac:spMk id="9" creationId="{82B9474E-0C7A-4D91-9F95-D6741E8DA014}"/>
          </ac:spMkLst>
        </pc:spChg>
      </pc:sldChg>
      <pc:sldChg chg="delSp mod">
        <pc:chgData name="Blerina Gass" userId="c68511ae-a3a7-46f7-9967-98e75be526b5" providerId="ADAL" clId="{80B42CB6-5F44-4371-8BCB-054AAEA0D985}" dt="2024-03-03T14:54:44.322" v="104" actId="478"/>
        <pc:sldMkLst>
          <pc:docMk/>
          <pc:sldMk cId="766371556" sldId="270"/>
        </pc:sldMkLst>
        <pc:spChg chg="del">
          <ac:chgData name="Blerina Gass" userId="c68511ae-a3a7-46f7-9967-98e75be526b5" providerId="ADAL" clId="{80B42CB6-5F44-4371-8BCB-054AAEA0D985}" dt="2024-03-03T14:54:44.322" v="104" actId="478"/>
          <ac:spMkLst>
            <pc:docMk/>
            <pc:sldMk cId="766371556" sldId="270"/>
            <ac:spMk id="6" creationId="{3EE14A6E-156D-4DD5-B1B5-8D1DD50699D0}"/>
          </ac:spMkLst>
        </pc:spChg>
      </pc:sldChg>
      <pc:sldChg chg="delSp mod">
        <pc:chgData name="Blerina Gass" userId="c68511ae-a3a7-46f7-9967-98e75be526b5" providerId="ADAL" clId="{80B42CB6-5F44-4371-8BCB-054AAEA0D985}" dt="2024-03-03T14:57:13.041" v="154" actId="478"/>
        <pc:sldMkLst>
          <pc:docMk/>
          <pc:sldMk cId="1836390939" sldId="271"/>
        </pc:sldMkLst>
        <pc:spChg chg="del">
          <ac:chgData name="Blerina Gass" userId="c68511ae-a3a7-46f7-9967-98e75be526b5" providerId="ADAL" clId="{80B42CB6-5F44-4371-8BCB-054AAEA0D985}" dt="2024-03-03T14:57:13.041" v="154" actId="478"/>
          <ac:spMkLst>
            <pc:docMk/>
            <pc:sldMk cId="1836390939" sldId="271"/>
            <ac:spMk id="6" creationId="{736C9E02-7833-4CD8-9243-87F1EDAFB6A0}"/>
          </ac:spMkLst>
        </pc:spChg>
      </pc:sldChg>
      <pc:sldChg chg="delSp mod">
        <pc:chgData name="Blerina Gass" userId="c68511ae-a3a7-46f7-9967-98e75be526b5" providerId="ADAL" clId="{80B42CB6-5F44-4371-8BCB-054AAEA0D985}" dt="2024-03-03T14:56:45.456" v="144" actId="478"/>
        <pc:sldMkLst>
          <pc:docMk/>
          <pc:sldMk cId="587537089" sldId="272"/>
        </pc:sldMkLst>
        <pc:spChg chg="del">
          <ac:chgData name="Blerina Gass" userId="c68511ae-a3a7-46f7-9967-98e75be526b5" providerId="ADAL" clId="{80B42CB6-5F44-4371-8BCB-054AAEA0D985}" dt="2024-03-03T14:56:45.456" v="144" actId="478"/>
          <ac:spMkLst>
            <pc:docMk/>
            <pc:sldMk cId="587537089" sldId="272"/>
            <ac:spMk id="7" creationId="{AF256B75-0350-409E-AF02-43995A64A0B0}"/>
          </ac:spMkLst>
        </pc:spChg>
      </pc:sldChg>
      <pc:sldChg chg="delSp mod">
        <pc:chgData name="Blerina Gass" userId="c68511ae-a3a7-46f7-9967-98e75be526b5" providerId="ADAL" clId="{80B42CB6-5F44-4371-8BCB-054AAEA0D985}" dt="2024-03-03T14:56:36.375" v="141" actId="478"/>
        <pc:sldMkLst>
          <pc:docMk/>
          <pc:sldMk cId="606045917" sldId="273"/>
        </pc:sldMkLst>
        <pc:spChg chg="del">
          <ac:chgData name="Blerina Gass" userId="c68511ae-a3a7-46f7-9967-98e75be526b5" providerId="ADAL" clId="{80B42CB6-5F44-4371-8BCB-054AAEA0D985}" dt="2024-03-03T14:56:36.375" v="141" actId="478"/>
          <ac:spMkLst>
            <pc:docMk/>
            <pc:sldMk cId="606045917" sldId="273"/>
            <ac:spMk id="6" creationId="{DCBE29C0-0A57-42B9-87E6-F8884A13D268}"/>
          </ac:spMkLst>
        </pc:spChg>
      </pc:sldChg>
      <pc:sldChg chg="delSp mod">
        <pc:chgData name="Blerina Gass" userId="c68511ae-a3a7-46f7-9967-98e75be526b5" providerId="ADAL" clId="{80B42CB6-5F44-4371-8BCB-054AAEA0D985}" dt="2024-03-03T14:55:41.505" v="123" actId="478"/>
        <pc:sldMkLst>
          <pc:docMk/>
          <pc:sldMk cId="298789298" sldId="274"/>
        </pc:sldMkLst>
        <pc:spChg chg="del">
          <ac:chgData name="Blerina Gass" userId="c68511ae-a3a7-46f7-9967-98e75be526b5" providerId="ADAL" clId="{80B42CB6-5F44-4371-8BCB-054AAEA0D985}" dt="2024-03-03T14:55:41.505" v="123" actId="478"/>
          <ac:spMkLst>
            <pc:docMk/>
            <pc:sldMk cId="298789298" sldId="274"/>
            <ac:spMk id="10" creationId="{C7A97EC8-4D97-4F76-93A9-79F6EF64F257}"/>
          </ac:spMkLst>
        </pc:spChg>
      </pc:sldChg>
      <pc:sldChg chg="delSp mod">
        <pc:chgData name="Blerina Gass" userId="c68511ae-a3a7-46f7-9967-98e75be526b5" providerId="ADAL" clId="{80B42CB6-5F44-4371-8BCB-054AAEA0D985}" dt="2024-03-03T14:55:28.830" v="119" actId="478"/>
        <pc:sldMkLst>
          <pc:docMk/>
          <pc:sldMk cId="934964800" sldId="275"/>
        </pc:sldMkLst>
        <pc:spChg chg="del">
          <ac:chgData name="Blerina Gass" userId="c68511ae-a3a7-46f7-9967-98e75be526b5" providerId="ADAL" clId="{80B42CB6-5F44-4371-8BCB-054AAEA0D985}" dt="2024-03-03T14:55:28.830" v="119" actId="478"/>
          <ac:spMkLst>
            <pc:docMk/>
            <pc:sldMk cId="934964800" sldId="275"/>
            <ac:spMk id="7" creationId="{2801F0E0-7C36-4923-8570-5DBC0094179C}"/>
          </ac:spMkLst>
        </pc:spChg>
      </pc:sldChg>
      <pc:sldChg chg="delSp mod">
        <pc:chgData name="Blerina Gass" userId="c68511ae-a3a7-46f7-9967-98e75be526b5" providerId="ADAL" clId="{80B42CB6-5F44-4371-8BCB-054AAEA0D985}" dt="2024-03-03T14:55:02.318" v="111" actId="478"/>
        <pc:sldMkLst>
          <pc:docMk/>
          <pc:sldMk cId="815548501" sldId="276"/>
        </pc:sldMkLst>
        <pc:spChg chg="del">
          <ac:chgData name="Blerina Gass" userId="c68511ae-a3a7-46f7-9967-98e75be526b5" providerId="ADAL" clId="{80B42CB6-5F44-4371-8BCB-054AAEA0D985}" dt="2024-03-03T14:55:02.318" v="111" actId="478"/>
          <ac:spMkLst>
            <pc:docMk/>
            <pc:sldMk cId="815548501" sldId="276"/>
            <ac:spMk id="8" creationId="{1C90D7C2-A565-4A1E-89A2-4ED688173F53}"/>
          </ac:spMkLst>
        </pc:spChg>
      </pc:sldChg>
      <pc:sldChg chg="delSp mod">
        <pc:chgData name="Blerina Gass" userId="c68511ae-a3a7-46f7-9967-98e75be526b5" providerId="ADAL" clId="{80B42CB6-5F44-4371-8BCB-054AAEA0D985}" dt="2024-03-03T14:54:40.277" v="103" actId="478"/>
        <pc:sldMkLst>
          <pc:docMk/>
          <pc:sldMk cId="1683021153" sldId="277"/>
        </pc:sldMkLst>
        <pc:spChg chg="del">
          <ac:chgData name="Blerina Gass" userId="c68511ae-a3a7-46f7-9967-98e75be526b5" providerId="ADAL" clId="{80B42CB6-5F44-4371-8BCB-054AAEA0D985}" dt="2024-03-03T14:54:40.277" v="103" actId="478"/>
          <ac:spMkLst>
            <pc:docMk/>
            <pc:sldMk cId="1683021153" sldId="277"/>
            <ac:spMk id="7" creationId="{2D435573-A321-49EE-A80C-38C28F03C76D}"/>
          </ac:spMkLst>
        </pc:spChg>
      </pc:sldChg>
      <pc:sldChg chg="delSp mod">
        <pc:chgData name="Blerina Gass" userId="c68511ae-a3a7-46f7-9967-98e75be526b5" providerId="ADAL" clId="{80B42CB6-5F44-4371-8BCB-054AAEA0D985}" dt="2024-03-03T14:57:31.090" v="159" actId="478"/>
        <pc:sldMkLst>
          <pc:docMk/>
          <pc:sldMk cId="1472715906" sldId="281"/>
        </pc:sldMkLst>
        <pc:spChg chg="del">
          <ac:chgData name="Blerina Gass" userId="c68511ae-a3a7-46f7-9967-98e75be526b5" providerId="ADAL" clId="{80B42CB6-5F44-4371-8BCB-054AAEA0D985}" dt="2024-03-03T14:57:31.090" v="159" actId="478"/>
          <ac:spMkLst>
            <pc:docMk/>
            <pc:sldMk cId="1472715906" sldId="281"/>
            <ac:spMk id="6" creationId="{35AF729F-6AB0-4307-ACEF-092281E82349}"/>
          </ac:spMkLst>
        </pc:spChg>
      </pc:sldChg>
      <pc:sldChg chg="delSp mod">
        <pc:chgData name="Blerina Gass" userId="c68511ae-a3a7-46f7-9967-98e75be526b5" providerId="ADAL" clId="{80B42CB6-5F44-4371-8BCB-054AAEA0D985}" dt="2024-03-03T14:57:28.283" v="158" actId="478"/>
        <pc:sldMkLst>
          <pc:docMk/>
          <pc:sldMk cId="1800663170" sldId="282"/>
        </pc:sldMkLst>
        <pc:spChg chg="del">
          <ac:chgData name="Blerina Gass" userId="c68511ae-a3a7-46f7-9967-98e75be526b5" providerId="ADAL" clId="{80B42CB6-5F44-4371-8BCB-054AAEA0D985}" dt="2024-03-03T14:57:28.283" v="158" actId="478"/>
          <ac:spMkLst>
            <pc:docMk/>
            <pc:sldMk cId="1800663170" sldId="282"/>
            <ac:spMk id="6" creationId="{9631D817-AB2C-4D50-8426-9A5FD1667ECC}"/>
          </ac:spMkLst>
        </pc:spChg>
      </pc:sldChg>
      <pc:sldChg chg="delSp modSp mod">
        <pc:chgData name="Blerina Gass" userId="c68511ae-a3a7-46f7-9967-98e75be526b5" providerId="ADAL" clId="{80B42CB6-5F44-4371-8BCB-054AAEA0D985}" dt="2024-03-03T14:57:10.615" v="153" actId="478"/>
        <pc:sldMkLst>
          <pc:docMk/>
          <pc:sldMk cId="1680482974" sldId="284"/>
        </pc:sldMkLst>
        <pc:spChg chg="del mod">
          <ac:chgData name="Blerina Gass" userId="c68511ae-a3a7-46f7-9967-98e75be526b5" providerId="ADAL" clId="{80B42CB6-5F44-4371-8BCB-054AAEA0D985}" dt="2024-03-03T14:57:10.615" v="153" actId="478"/>
          <ac:spMkLst>
            <pc:docMk/>
            <pc:sldMk cId="1680482974" sldId="284"/>
            <ac:spMk id="6" creationId="{57E8A221-0370-4606-BC1A-8DB0CA7AE6BE}"/>
          </ac:spMkLst>
        </pc:spChg>
      </pc:sldChg>
      <pc:sldChg chg="delSp mod">
        <pc:chgData name="Blerina Gass" userId="c68511ae-a3a7-46f7-9967-98e75be526b5" providerId="ADAL" clId="{80B42CB6-5F44-4371-8BCB-054AAEA0D985}" dt="2024-03-03T14:57:07.332" v="151" actId="478"/>
        <pc:sldMkLst>
          <pc:docMk/>
          <pc:sldMk cId="1237307483" sldId="285"/>
        </pc:sldMkLst>
        <pc:spChg chg="del">
          <ac:chgData name="Blerina Gass" userId="c68511ae-a3a7-46f7-9967-98e75be526b5" providerId="ADAL" clId="{80B42CB6-5F44-4371-8BCB-054AAEA0D985}" dt="2024-03-03T14:57:07.332" v="151" actId="478"/>
          <ac:spMkLst>
            <pc:docMk/>
            <pc:sldMk cId="1237307483" sldId="285"/>
            <ac:spMk id="11" creationId="{B5E4A6C1-53B4-44B0-A85C-6F1C238EA2AC}"/>
          </ac:spMkLst>
        </pc:spChg>
      </pc:sldChg>
      <pc:sldChg chg="delSp mod">
        <pc:chgData name="Blerina Gass" userId="c68511ae-a3a7-46f7-9967-98e75be526b5" providerId="ADAL" clId="{80B42CB6-5F44-4371-8BCB-054AAEA0D985}" dt="2024-03-03T14:57:04.429" v="150" actId="478"/>
        <pc:sldMkLst>
          <pc:docMk/>
          <pc:sldMk cId="1361261672" sldId="286"/>
        </pc:sldMkLst>
        <pc:spChg chg="del">
          <ac:chgData name="Blerina Gass" userId="c68511ae-a3a7-46f7-9967-98e75be526b5" providerId="ADAL" clId="{80B42CB6-5F44-4371-8BCB-054AAEA0D985}" dt="2024-03-03T14:57:04.429" v="150" actId="478"/>
          <ac:spMkLst>
            <pc:docMk/>
            <pc:sldMk cId="1361261672" sldId="286"/>
            <ac:spMk id="7" creationId="{B9F8266F-8E2F-4722-800F-77538DDF90BD}"/>
          </ac:spMkLst>
        </pc:spChg>
      </pc:sldChg>
      <pc:sldChg chg="delSp mod">
        <pc:chgData name="Blerina Gass" userId="c68511ae-a3a7-46f7-9967-98e75be526b5" providerId="ADAL" clId="{80B42CB6-5F44-4371-8BCB-054AAEA0D985}" dt="2024-03-03T14:57:00.295" v="149" actId="478"/>
        <pc:sldMkLst>
          <pc:docMk/>
          <pc:sldMk cId="1632741230" sldId="287"/>
        </pc:sldMkLst>
        <pc:spChg chg="del">
          <ac:chgData name="Blerina Gass" userId="c68511ae-a3a7-46f7-9967-98e75be526b5" providerId="ADAL" clId="{80B42CB6-5F44-4371-8BCB-054AAEA0D985}" dt="2024-03-03T14:57:00.295" v="149" actId="478"/>
          <ac:spMkLst>
            <pc:docMk/>
            <pc:sldMk cId="1632741230" sldId="287"/>
            <ac:spMk id="6" creationId="{AEAC1C81-8AB2-405A-A9B3-A71CDB01209F}"/>
          </ac:spMkLst>
        </pc:spChg>
      </pc:sldChg>
      <pc:sldChg chg="delSp mod">
        <pc:chgData name="Blerina Gass" userId="c68511ae-a3a7-46f7-9967-98e75be526b5" providerId="ADAL" clId="{80B42CB6-5F44-4371-8BCB-054AAEA0D985}" dt="2024-03-03T14:56:51.398" v="146" actId="478"/>
        <pc:sldMkLst>
          <pc:docMk/>
          <pc:sldMk cId="493566152" sldId="288"/>
        </pc:sldMkLst>
        <pc:spChg chg="del">
          <ac:chgData name="Blerina Gass" userId="c68511ae-a3a7-46f7-9967-98e75be526b5" providerId="ADAL" clId="{80B42CB6-5F44-4371-8BCB-054AAEA0D985}" dt="2024-03-03T14:56:51.398" v="146" actId="478"/>
          <ac:spMkLst>
            <pc:docMk/>
            <pc:sldMk cId="493566152" sldId="288"/>
            <ac:spMk id="7" creationId="{942F2675-D23F-4419-9EF7-6303397DD157}"/>
          </ac:spMkLst>
        </pc:spChg>
      </pc:sldChg>
      <pc:sldChg chg="delSp mod">
        <pc:chgData name="Blerina Gass" userId="c68511ae-a3a7-46f7-9967-98e75be526b5" providerId="ADAL" clId="{80B42CB6-5F44-4371-8BCB-054AAEA0D985}" dt="2024-03-03T14:56:48.076" v="145" actId="478"/>
        <pc:sldMkLst>
          <pc:docMk/>
          <pc:sldMk cId="296550814" sldId="289"/>
        </pc:sldMkLst>
        <pc:spChg chg="del">
          <ac:chgData name="Blerina Gass" userId="c68511ae-a3a7-46f7-9967-98e75be526b5" providerId="ADAL" clId="{80B42CB6-5F44-4371-8BCB-054AAEA0D985}" dt="2024-03-03T14:56:48.076" v="145" actId="478"/>
          <ac:spMkLst>
            <pc:docMk/>
            <pc:sldMk cId="296550814" sldId="289"/>
            <ac:spMk id="8" creationId="{52C0D001-332F-4204-86CB-AAC31735045C}"/>
          </ac:spMkLst>
        </pc:spChg>
      </pc:sldChg>
      <pc:sldChg chg="delSp mod">
        <pc:chgData name="Blerina Gass" userId="c68511ae-a3a7-46f7-9967-98e75be526b5" providerId="ADAL" clId="{80B42CB6-5F44-4371-8BCB-054AAEA0D985}" dt="2024-03-03T14:56:42.664" v="143" actId="478"/>
        <pc:sldMkLst>
          <pc:docMk/>
          <pc:sldMk cId="1255666019" sldId="290"/>
        </pc:sldMkLst>
        <pc:spChg chg="del">
          <ac:chgData name="Blerina Gass" userId="c68511ae-a3a7-46f7-9967-98e75be526b5" providerId="ADAL" clId="{80B42CB6-5F44-4371-8BCB-054AAEA0D985}" dt="2024-03-03T14:56:42.664" v="143" actId="478"/>
          <ac:spMkLst>
            <pc:docMk/>
            <pc:sldMk cId="1255666019" sldId="290"/>
            <ac:spMk id="6" creationId="{FD1FD224-8E4C-4CDA-B0CE-0CCD2E0A22D8}"/>
          </ac:spMkLst>
        </pc:spChg>
      </pc:sldChg>
      <pc:sldChg chg="delSp mod">
        <pc:chgData name="Blerina Gass" userId="c68511ae-a3a7-46f7-9967-98e75be526b5" providerId="ADAL" clId="{80B42CB6-5F44-4371-8BCB-054AAEA0D985}" dt="2024-03-03T14:56:16.864" v="134" actId="478"/>
        <pc:sldMkLst>
          <pc:docMk/>
          <pc:sldMk cId="501916192" sldId="291"/>
        </pc:sldMkLst>
        <pc:spChg chg="del">
          <ac:chgData name="Blerina Gass" userId="c68511ae-a3a7-46f7-9967-98e75be526b5" providerId="ADAL" clId="{80B42CB6-5F44-4371-8BCB-054AAEA0D985}" dt="2024-03-03T14:56:16.864" v="134" actId="478"/>
          <ac:spMkLst>
            <pc:docMk/>
            <pc:sldMk cId="501916192" sldId="291"/>
            <ac:spMk id="6" creationId="{7808E4CB-4884-442D-BCBA-EEBF90965AB5}"/>
          </ac:spMkLst>
        </pc:spChg>
      </pc:sldChg>
      <pc:sldChg chg="delSp mod">
        <pc:chgData name="Blerina Gass" userId="c68511ae-a3a7-46f7-9967-98e75be526b5" providerId="ADAL" clId="{80B42CB6-5F44-4371-8BCB-054AAEA0D985}" dt="2024-03-03T14:56:33.765" v="140" actId="478"/>
        <pc:sldMkLst>
          <pc:docMk/>
          <pc:sldMk cId="1221267130" sldId="292"/>
        </pc:sldMkLst>
        <pc:spChg chg="del">
          <ac:chgData name="Blerina Gass" userId="c68511ae-a3a7-46f7-9967-98e75be526b5" providerId="ADAL" clId="{80B42CB6-5F44-4371-8BCB-054AAEA0D985}" dt="2024-03-03T14:56:33.765" v="140" actId="478"/>
          <ac:spMkLst>
            <pc:docMk/>
            <pc:sldMk cId="1221267130" sldId="292"/>
            <ac:spMk id="8" creationId="{5891B551-EE21-439C-88EA-5B9E50E90EC6}"/>
          </ac:spMkLst>
        </pc:spChg>
      </pc:sldChg>
      <pc:sldChg chg="delSp mod">
        <pc:chgData name="Blerina Gass" userId="c68511ae-a3a7-46f7-9967-98e75be526b5" providerId="ADAL" clId="{80B42CB6-5F44-4371-8BCB-054AAEA0D985}" dt="2024-03-03T14:56:30.942" v="139" actId="478"/>
        <pc:sldMkLst>
          <pc:docMk/>
          <pc:sldMk cId="187955884" sldId="293"/>
        </pc:sldMkLst>
        <pc:spChg chg="del">
          <ac:chgData name="Blerina Gass" userId="c68511ae-a3a7-46f7-9967-98e75be526b5" providerId="ADAL" clId="{80B42CB6-5F44-4371-8BCB-054AAEA0D985}" dt="2024-03-03T14:56:30.942" v="139" actId="478"/>
          <ac:spMkLst>
            <pc:docMk/>
            <pc:sldMk cId="187955884" sldId="293"/>
            <ac:spMk id="6" creationId="{C17F3C11-041C-4155-9FBF-57E765A9D04B}"/>
          </ac:spMkLst>
        </pc:spChg>
      </pc:sldChg>
      <pc:sldChg chg="delSp mod">
        <pc:chgData name="Blerina Gass" userId="c68511ae-a3a7-46f7-9967-98e75be526b5" providerId="ADAL" clId="{80B42CB6-5F44-4371-8BCB-054AAEA0D985}" dt="2024-03-03T14:56:28.381" v="138" actId="478"/>
        <pc:sldMkLst>
          <pc:docMk/>
          <pc:sldMk cId="2131138142" sldId="294"/>
        </pc:sldMkLst>
        <pc:spChg chg="del">
          <ac:chgData name="Blerina Gass" userId="c68511ae-a3a7-46f7-9967-98e75be526b5" providerId="ADAL" clId="{80B42CB6-5F44-4371-8BCB-054AAEA0D985}" dt="2024-03-03T14:56:28.381" v="138" actId="478"/>
          <ac:spMkLst>
            <pc:docMk/>
            <pc:sldMk cId="2131138142" sldId="294"/>
            <ac:spMk id="9" creationId="{6A07EFC6-E506-4EF0-9843-EBDD49D3BC1C}"/>
          </ac:spMkLst>
        </pc:spChg>
      </pc:sldChg>
      <pc:sldChg chg="delSp mod">
        <pc:chgData name="Blerina Gass" userId="c68511ae-a3a7-46f7-9967-98e75be526b5" providerId="ADAL" clId="{80B42CB6-5F44-4371-8BCB-054AAEA0D985}" dt="2024-03-03T14:56:25.628" v="137" actId="478"/>
        <pc:sldMkLst>
          <pc:docMk/>
          <pc:sldMk cId="1338406100" sldId="295"/>
        </pc:sldMkLst>
        <pc:spChg chg="del">
          <ac:chgData name="Blerina Gass" userId="c68511ae-a3a7-46f7-9967-98e75be526b5" providerId="ADAL" clId="{80B42CB6-5F44-4371-8BCB-054AAEA0D985}" dt="2024-03-03T14:56:25.628" v="137" actId="478"/>
          <ac:spMkLst>
            <pc:docMk/>
            <pc:sldMk cId="1338406100" sldId="295"/>
            <ac:spMk id="10" creationId="{418E9E9E-30C0-4036-8B48-ED99FF689509}"/>
          </ac:spMkLst>
        </pc:spChg>
      </pc:sldChg>
      <pc:sldChg chg="delSp mod">
        <pc:chgData name="Blerina Gass" userId="c68511ae-a3a7-46f7-9967-98e75be526b5" providerId="ADAL" clId="{80B42CB6-5F44-4371-8BCB-054AAEA0D985}" dt="2024-03-03T14:56:23.467" v="136" actId="478"/>
        <pc:sldMkLst>
          <pc:docMk/>
          <pc:sldMk cId="1999223357" sldId="296"/>
        </pc:sldMkLst>
        <pc:spChg chg="del">
          <ac:chgData name="Blerina Gass" userId="c68511ae-a3a7-46f7-9967-98e75be526b5" providerId="ADAL" clId="{80B42CB6-5F44-4371-8BCB-054AAEA0D985}" dt="2024-03-03T14:56:23.467" v="136" actId="478"/>
          <ac:spMkLst>
            <pc:docMk/>
            <pc:sldMk cId="1999223357" sldId="296"/>
            <ac:spMk id="7" creationId="{8FDD6B16-94CA-4F9C-ABA7-3720678A24E0}"/>
          </ac:spMkLst>
        </pc:spChg>
      </pc:sldChg>
      <pc:sldChg chg="delSp mod">
        <pc:chgData name="Blerina Gass" userId="c68511ae-a3a7-46f7-9967-98e75be526b5" providerId="ADAL" clId="{80B42CB6-5F44-4371-8BCB-054AAEA0D985}" dt="2024-03-03T14:56:13.670" v="133" actId="478"/>
        <pc:sldMkLst>
          <pc:docMk/>
          <pc:sldMk cId="386415979" sldId="298"/>
        </pc:sldMkLst>
        <pc:spChg chg="del">
          <ac:chgData name="Blerina Gass" userId="c68511ae-a3a7-46f7-9967-98e75be526b5" providerId="ADAL" clId="{80B42CB6-5F44-4371-8BCB-054AAEA0D985}" dt="2024-03-03T14:56:13.670" v="133" actId="478"/>
          <ac:spMkLst>
            <pc:docMk/>
            <pc:sldMk cId="386415979" sldId="298"/>
            <ac:spMk id="6" creationId="{CA576F49-AACC-4D47-94B0-B0FAB03890F5}"/>
          </ac:spMkLst>
        </pc:spChg>
      </pc:sldChg>
      <pc:sldChg chg="delSp mod">
        <pc:chgData name="Blerina Gass" userId="c68511ae-a3a7-46f7-9967-98e75be526b5" providerId="ADAL" clId="{80B42CB6-5F44-4371-8BCB-054AAEA0D985}" dt="2024-03-03T14:56:11.262" v="132" actId="478"/>
        <pc:sldMkLst>
          <pc:docMk/>
          <pc:sldMk cId="502810525" sldId="299"/>
        </pc:sldMkLst>
        <pc:spChg chg="del">
          <ac:chgData name="Blerina Gass" userId="c68511ae-a3a7-46f7-9967-98e75be526b5" providerId="ADAL" clId="{80B42CB6-5F44-4371-8BCB-054AAEA0D985}" dt="2024-03-03T14:56:11.262" v="132" actId="478"/>
          <ac:spMkLst>
            <pc:docMk/>
            <pc:sldMk cId="502810525" sldId="299"/>
            <ac:spMk id="7" creationId="{4CF2D76A-FC29-45DB-804E-4B1864835A42}"/>
          </ac:spMkLst>
        </pc:spChg>
      </pc:sldChg>
      <pc:sldChg chg="delSp mod">
        <pc:chgData name="Blerina Gass" userId="c68511ae-a3a7-46f7-9967-98e75be526b5" providerId="ADAL" clId="{80B42CB6-5F44-4371-8BCB-054AAEA0D985}" dt="2024-03-03T14:56:07.964" v="131" actId="478"/>
        <pc:sldMkLst>
          <pc:docMk/>
          <pc:sldMk cId="388342730" sldId="300"/>
        </pc:sldMkLst>
        <pc:spChg chg="del">
          <ac:chgData name="Blerina Gass" userId="c68511ae-a3a7-46f7-9967-98e75be526b5" providerId="ADAL" clId="{80B42CB6-5F44-4371-8BCB-054AAEA0D985}" dt="2024-03-03T14:56:07.964" v="131" actId="478"/>
          <ac:spMkLst>
            <pc:docMk/>
            <pc:sldMk cId="388342730" sldId="300"/>
            <ac:spMk id="6" creationId="{38ABDF8F-D716-47C6-8AF0-1B1A76A50175}"/>
          </ac:spMkLst>
        </pc:spChg>
      </pc:sldChg>
      <pc:sldChg chg="delSp mod">
        <pc:chgData name="Blerina Gass" userId="c68511ae-a3a7-46f7-9967-98e75be526b5" providerId="ADAL" clId="{80B42CB6-5F44-4371-8BCB-054AAEA0D985}" dt="2024-03-03T14:56:05.671" v="130" actId="478"/>
        <pc:sldMkLst>
          <pc:docMk/>
          <pc:sldMk cId="123813169" sldId="301"/>
        </pc:sldMkLst>
        <pc:spChg chg="del">
          <ac:chgData name="Blerina Gass" userId="c68511ae-a3a7-46f7-9967-98e75be526b5" providerId="ADAL" clId="{80B42CB6-5F44-4371-8BCB-054AAEA0D985}" dt="2024-03-03T14:56:05.671" v="130" actId="478"/>
          <ac:spMkLst>
            <pc:docMk/>
            <pc:sldMk cId="123813169" sldId="301"/>
            <ac:spMk id="10" creationId="{F5BDC79A-DC7A-42D6-8E51-AD4550C25457}"/>
          </ac:spMkLst>
        </pc:spChg>
      </pc:sldChg>
      <pc:sldChg chg="delSp mod">
        <pc:chgData name="Blerina Gass" userId="c68511ae-a3a7-46f7-9967-98e75be526b5" providerId="ADAL" clId="{80B42CB6-5F44-4371-8BCB-054AAEA0D985}" dt="2024-03-03T14:56:03.520" v="129" actId="478"/>
        <pc:sldMkLst>
          <pc:docMk/>
          <pc:sldMk cId="635033080" sldId="302"/>
        </pc:sldMkLst>
        <pc:spChg chg="del">
          <ac:chgData name="Blerina Gass" userId="c68511ae-a3a7-46f7-9967-98e75be526b5" providerId="ADAL" clId="{80B42CB6-5F44-4371-8BCB-054AAEA0D985}" dt="2024-03-03T14:56:03.520" v="129" actId="478"/>
          <ac:spMkLst>
            <pc:docMk/>
            <pc:sldMk cId="635033080" sldId="302"/>
            <ac:spMk id="10" creationId="{94F06425-576B-4EE8-926F-82AE6E6FB8F6}"/>
          </ac:spMkLst>
        </pc:spChg>
      </pc:sldChg>
      <pc:sldChg chg="delSp mod">
        <pc:chgData name="Blerina Gass" userId="c68511ae-a3a7-46f7-9967-98e75be526b5" providerId="ADAL" clId="{80B42CB6-5F44-4371-8BCB-054AAEA0D985}" dt="2024-03-03T14:55:38.112" v="122" actId="478"/>
        <pc:sldMkLst>
          <pc:docMk/>
          <pc:sldMk cId="246963859" sldId="303"/>
        </pc:sldMkLst>
        <pc:spChg chg="del">
          <ac:chgData name="Blerina Gass" userId="c68511ae-a3a7-46f7-9967-98e75be526b5" providerId="ADAL" clId="{80B42CB6-5F44-4371-8BCB-054AAEA0D985}" dt="2024-03-03T14:55:38.112" v="122" actId="478"/>
          <ac:spMkLst>
            <pc:docMk/>
            <pc:sldMk cId="246963859" sldId="303"/>
            <ac:spMk id="8" creationId="{D635F5EB-395E-4EAF-AB19-FF7A98E3EBE8}"/>
          </ac:spMkLst>
        </pc:spChg>
      </pc:sldChg>
      <pc:sldChg chg="delSp mod">
        <pc:chgData name="Blerina Gass" userId="c68511ae-a3a7-46f7-9967-98e75be526b5" providerId="ADAL" clId="{80B42CB6-5F44-4371-8BCB-054AAEA0D985}" dt="2024-03-03T14:55:35.232" v="121" actId="478"/>
        <pc:sldMkLst>
          <pc:docMk/>
          <pc:sldMk cId="1932903826" sldId="304"/>
        </pc:sldMkLst>
        <pc:spChg chg="del">
          <ac:chgData name="Blerina Gass" userId="c68511ae-a3a7-46f7-9967-98e75be526b5" providerId="ADAL" clId="{80B42CB6-5F44-4371-8BCB-054AAEA0D985}" dt="2024-03-03T14:55:35.232" v="121" actId="478"/>
          <ac:spMkLst>
            <pc:docMk/>
            <pc:sldMk cId="1932903826" sldId="304"/>
            <ac:spMk id="6" creationId="{24785C72-8CA4-4C4F-94A1-2EC832E674F3}"/>
          </ac:spMkLst>
        </pc:spChg>
      </pc:sldChg>
      <pc:sldChg chg="delSp mod">
        <pc:chgData name="Blerina Gass" userId="c68511ae-a3a7-46f7-9967-98e75be526b5" providerId="ADAL" clId="{80B42CB6-5F44-4371-8BCB-054AAEA0D985}" dt="2024-03-03T14:55:26.328" v="118" actId="478"/>
        <pc:sldMkLst>
          <pc:docMk/>
          <pc:sldMk cId="211621220" sldId="305"/>
        </pc:sldMkLst>
        <pc:spChg chg="del">
          <ac:chgData name="Blerina Gass" userId="c68511ae-a3a7-46f7-9967-98e75be526b5" providerId="ADAL" clId="{80B42CB6-5F44-4371-8BCB-054AAEA0D985}" dt="2024-03-03T14:55:26.328" v="118" actId="478"/>
          <ac:spMkLst>
            <pc:docMk/>
            <pc:sldMk cId="211621220" sldId="305"/>
            <ac:spMk id="6" creationId="{0DC365BD-D474-42AC-984C-4D8218452FC2}"/>
          </ac:spMkLst>
        </pc:spChg>
      </pc:sldChg>
      <pc:sldChg chg="delSp mod">
        <pc:chgData name="Blerina Gass" userId="c68511ae-a3a7-46f7-9967-98e75be526b5" providerId="ADAL" clId="{80B42CB6-5F44-4371-8BCB-054AAEA0D985}" dt="2024-03-03T14:55:23.727" v="117" actId="478"/>
        <pc:sldMkLst>
          <pc:docMk/>
          <pc:sldMk cId="1192744365" sldId="306"/>
        </pc:sldMkLst>
        <pc:spChg chg="del">
          <ac:chgData name="Blerina Gass" userId="c68511ae-a3a7-46f7-9967-98e75be526b5" providerId="ADAL" clId="{80B42CB6-5F44-4371-8BCB-054AAEA0D985}" dt="2024-03-03T14:55:23.727" v="117" actId="478"/>
          <ac:spMkLst>
            <pc:docMk/>
            <pc:sldMk cId="1192744365" sldId="306"/>
            <ac:spMk id="8" creationId="{F838F0DA-C351-442C-896A-FAA68604213D}"/>
          </ac:spMkLst>
        </pc:spChg>
      </pc:sldChg>
      <pc:sldChg chg="delSp mod">
        <pc:chgData name="Blerina Gass" userId="c68511ae-a3a7-46f7-9967-98e75be526b5" providerId="ADAL" clId="{80B42CB6-5F44-4371-8BCB-054AAEA0D985}" dt="2024-03-03T14:55:20.832" v="116" actId="478"/>
        <pc:sldMkLst>
          <pc:docMk/>
          <pc:sldMk cId="1081628270" sldId="307"/>
        </pc:sldMkLst>
        <pc:spChg chg="del">
          <ac:chgData name="Blerina Gass" userId="c68511ae-a3a7-46f7-9967-98e75be526b5" providerId="ADAL" clId="{80B42CB6-5F44-4371-8BCB-054AAEA0D985}" dt="2024-03-03T14:55:20.832" v="116" actId="478"/>
          <ac:spMkLst>
            <pc:docMk/>
            <pc:sldMk cId="1081628270" sldId="307"/>
            <ac:spMk id="7" creationId="{80B4DD01-359D-413E-BDA2-CB05D33A8764}"/>
          </ac:spMkLst>
        </pc:spChg>
      </pc:sldChg>
      <pc:sldChg chg="delSp mod">
        <pc:chgData name="Blerina Gass" userId="c68511ae-a3a7-46f7-9967-98e75be526b5" providerId="ADAL" clId="{80B42CB6-5F44-4371-8BCB-054AAEA0D985}" dt="2024-03-03T14:55:14.901" v="115" actId="478"/>
        <pc:sldMkLst>
          <pc:docMk/>
          <pc:sldMk cId="1790359805" sldId="309"/>
        </pc:sldMkLst>
        <pc:spChg chg="del">
          <ac:chgData name="Blerina Gass" userId="c68511ae-a3a7-46f7-9967-98e75be526b5" providerId="ADAL" clId="{80B42CB6-5F44-4371-8BCB-054AAEA0D985}" dt="2024-03-03T14:55:14.901" v="115" actId="478"/>
          <ac:spMkLst>
            <pc:docMk/>
            <pc:sldMk cId="1790359805" sldId="309"/>
            <ac:spMk id="32" creationId="{59671925-294F-40EA-A9AB-A41874890692}"/>
          </ac:spMkLst>
        </pc:spChg>
      </pc:sldChg>
      <pc:sldChg chg="delSp mod">
        <pc:chgData name="Blerina Gass" userId="c68511ae-a3a7-46f7-9967-98e75be526b5" providerId="ADAL" clId="{80B42CB6-5F44-4371-8BCB-054AAEA0D985}" dt="2024-03-03T14:55:12.422" v="114" actId="478"/>
        <pc:sldMkLst>
          <pc:docMk/>
          <pc:sldMk cId="1967526852" sldId="310"/>
        </pc:sldMkLst>
        <pc:spChg chg="del">
          <ac:chgData name="Blerina Gass" userId="c68511ae-a3a7-46f7-9967-98e75be526b5" providerId="ADAL" clId="{80B42CB6-5F44-4371-8BCB-054AAEA0D985}" dt="2024-03-03T14:55:12.422" v="114" actId="478"/>
          <ac:spMkLst>
            <pc:docMk/>
            <pc:sldMk cId="1967526852" sldId="310"/>
            <ac:spMk id="6" creationId="{5CE7D9A7-6D7B-4008-8ECF-83A88DF2C25D}"/>
          </ac:spMkLst>
        </pc:spChg>
      </pc:sldChg>
      <pc:sldChg chg="delSp mod">
        <pc:chgData name="Blerina Gass" userId="c68511ae-a3a7-46f7-9967-98e75be526b5" providerId="ADAL" clId="{80B42CB6-5F44-4371-8BCB-054AAEA0D985}" dt="2024-03-03T14:55:09.613" v="113" actId="478"/>
        <pc:sldMkLst>
          <pc:docMk/>
          <pc:sldMk cId="1272575278" sldId="311"/>
        </pc:sldMkLst>
        <pc:spChg chg="del">
          <ac:chgData name="Blerina Gass" userId="c68511ae-a3a7-46f7-9967-98e75be526b5" providerId="ADAL" clId="{80B42CB6-5F44-4371-8BCB-054AAEA0D985}" dt="2024-03-03T14:55:09.613" v="113" actId="478"/>
          <ac:spMkLst>
            <pc:docMk/>
            <pc:sldMk cId="1272575278" sldId="311"/>
            <ac:spMk id="6" creationId="{6935240C-4529-4252-B5DE-8C21A5EB5A20}"/>
          </ac:spMkLst>
        </pc:spChg>
      </pc:sldChg>
      <pc:sldChg chg="delSp mod">
        <pc:chgData name="Blerina Gass" userId="c68511ae-a3a7-46f7-9967-98e75be526b5" providerId="ADAL" clId="{80B42CB6-5F44-4371-8BCB-054AAEA0D985}" dt="2024-03-03T14:54:59.118" v="110" actId="478"/>
        <pc:sldMkLst>
          <pc:docMk/>
          <pc:sldMk cId="295461291" sldId="312"/>
        </pc:sldMkLst>
        <pc:spChg chg="del">
          <ac:chgData name="Blerina Gass" userId="c68511ae-a3a7-46f7-9967-98e75be526b5" providerId="ADAL" clId="{80B42CB6-5F44-4371-8BCB-054AAEA0D985}" dt="2024-03-03T14:54:59.118" v="110" actId="478"/>
          <ac:spMkLst>
            <pc:docMk/>
            <pc:sldMk cId="295461291" sldId="312"/>
            <ac:spMk id="8" creationId="{96F4D39D-41E4-4AB7-A501-06B1C26F1A51}"/>
          </ac:spMkLst>
        </pc:spChg>
      </pc:sldChg>
      <pc:sldChg chg="delSp modSp mod">
        <pc:chgData name="Blerina Gass" userId="c68511ae-a3a7-46f7-9967-98e75be526b5" providerId="ADAL" clId="{80B42CB6-5F44-4371-8BCB-054AAEA0D985}" dt="2024-03-03T14:54:56.406" v="109" actId="478"/>
        <pc:sldMkLst>
          <pc:docMk/>
          <pc:sldMk cId="1649918165" sldId="313"/>
        </pc:sldMkLst>
        <pc:spChg chg="del mod">
          <ac:chgData name="Blerina Gass" userId="c68511ae-a3a7-46f7-9967-98e75be526b5" providerId="ADAL" clId="{80B42CB6-5F44-4371-8BCB-054AAEA0D985}" dt="2024-03-03T14:54:56.406" v="109" actId="478"/>
          <ac:spMkLst>
            <pc:docMk/>
            <pc:sldMk cId="1649918165" sldId="313"/>
            <ac:spMk id="8" creationId="{56F0817D-E7A8-4BEE-AC80-C8AFF04C60A3}"/>
          </ac:spMkLst>
        </pc:spChg>
      </pc:sldChg>
      <pc:sldChg chg="delSp mod">
        <pc:chgData name="Blerina Gass" userId="c68511ae-a3a7-46f7-9967-98e75be526b5" providerId="ADAL" clId="{80B42CB6-5F44-4371-8BCB-054AAEA0D985}" dt="2024-03-03T14:54:53.914" v="107" actId="478"/>
        <pc:sldMkLst>
          <pc:docMk/>
          <pc:sldMk cId="1259997687" sldId="314"/>
        </pc:sldMkLst>
        <pc:spChg chg="del">
          <ac:chgData name="Blerina Gass" userId="c68511ae-a3a7-46f7-9967-98e75be526b5" providerId="ADAL" clId="{80B42CB6-5F44-4371-8BCB-054AAEA0D985}" dt="2024-03-03T14:54:53.914" v="107" actId="478"/>
          <ac:spMkLst>
            <pc:docMk/>
            <pc:sldMk cId="1259997687" sldId="314"/>
            <ac:spMk id="6" creationId="{60E8A928-2C55-4063-901D-3750C6FAF870}"/>
          </ac:spMkLst>
        </pc:spChg>
      </pc:sldChg>
      <pc:sldChg chg="delSp mod">
        <pc:chgData name="Blerina Gass" userId="c68511ae-a3a7-46f7-9967-98e75be526b5" providerId="ADAL" clId="{80B42CB6-5F44-4371-8BCB-054AAEA0D985}" dt="2024-03-03T14:54:51.033" v="106" actId="478"/>
        <pc:sldMkLst>
          <pc:docMk/>
          <pc:sldMk cId="1746946787" sldId="315"/>
        </pc:sldMkLst>
        <pc:spChg chg="del">
          <ac:chgData name="Blerina Gass" userId="c68511ae-a3a7-46f7-9967-98e75be526b5" providerId="ADAL" clId="{80B42CB6-5F44-4371-8BCB-054AAEA0D985}" dt="2024-03-03T14:54:51.033" v="106" actId="478"/>
          <ac:spMkLst>
            <pc:docMk/>
            <pc:sldMk cId="1746946787" sldId="315"/>
            <ac:spMk id="6" creationId="{303E0F2B-55C1-4032-9B48-FCFEEF4C4321}"/>
          </ac:spMkLst>
        </pc:spChg>
      </pc:sldChg>
      <pc:sldChg chg="delSp mod">
        <pc:chgData name="Blerina Gass" userId="c68511ae-a3a7-46f7-9967-98e75be526b5" providerId="ADAL" clId="{80B42CB6-5F44-4371-8BCB-054AAEA0D985}" dt="2024-03-03T14:54:48.028" v="105" actId="478"/>
        <pc:sldMkLst>
          <pc:docMk/>
          <pc:sldMk cId="849446086" sldId="317"/>
        </pc:sldMkLst>
        <pc:spChg chg="del">
          <ac:chgData name="Blerina Gass" userId="c68511ae-a3a7-46f7-9967-98e75be526b5" providerId="ADAL" clId="{80B42CB6-5F44-4371-8BCB-054AAEA0D985}" dt="2024-03-03T14:54:48.028" v="105" actId="478"/>
          <ac:spMkLst>
            <pc:docMk/>
            <pc:sldMk cId="849446086" sldId="317"/>
            <ac:spMk id="11" creationId="{C43FC2D6-4C49-4DF7-83E7-ECEBEA5682D4}"/>
          </ac:spMkLst>
        </pc:spChg>
      </pc:sldChg>
      <pc:sldChg chg="delSp modSp mod">
        <pc:chgData name="Blerina Gass" userId="c68511ae-a3a7-46f7-9967-98e75be526b5" providerId="ADAL" clId="{80B42CB6-5F44-4371-8BCB-054AAEA0D985}" dt="2024-03-03T14:54:36.146" v="102" actId="478"/>
        <pc:sldMkLst>
          <pc:docMk/>
          <pc:sldMk cId="2068198636" sldId="318"/>
        </pc:sldMkLst>
        <pc:spChg chg="del mod">
          <ac:chgData name="Blerina Gass" userId="c68511ae-a3a7-46f7-9967-98e75be526b5" providerId="ADAL" clId="{80B42CB6-5F44-4371-8BCB-054AAEA0D985}" dt="2024-03-03T14:54:36.146" v="102" actId="478"/>
          <ac:spMkLst>
            <pc:docMk/>
            <pc:sldMk cId="2068198636" sldId="318"/>
            <ac:spMk id="19" creationId="{D89C589B-EE12-49C3-9F24-2717DC948C7F}"/>
          </ac:spMkLst>
        </pc:spChg>
      </pc:sldChg>
      <pc:sldChg chg="delSp mod">
        <pc:chgData name="Blerina Gass" userId="c68511ae-a3a7-46f7-9967-98e75be526b5" providerId="ADAL" clId="{80B42CB6-5F44-4371-8BCB-054AAEA0D985}" dt="2024-03-03T14:54:32.740" v="100" actId="478"/>
        <pc:sldMkLst>
          <pc:docMk/>
          <pc:sldMk cId="487504836" sldId="319"/>
        </pc:sldMkLst>
        <pc:spChg chg="del">
          <ac:chgData name="Blerina Gass" userId="c68511ae-a3a7-46f7-9967-98e75be526b5" providerId="ADAL" clId="{80B42CB6-5F44-4371-8BCB-054AAEA0D985}" dt="2024-03-03T14:54:32.740" v="100" actId="478"/>
          <ac:spMkLst>
            <pc:docMk/>
            <pc:sldMk cId="487504836" sldId="319"/>
            <ac:spMk id="6" creationId="{E974C89B-CE22-4EB9-8C33-8AA3436B63C2}"/>
          </ac:spMkLst>
        </pc:spChg>
      </pc:sldChg>
      <pc:sldChg chg="delSp mod">
        <pc:chgData name="Blerina Gass" userId="c68511ae-a3a7-46f7-9967-98e75be526b5" providerId="ADAL" clId="{80B42CB6-5F44-4371-8BCB-054AAEA0D985}" dt="2024-03-03T14:54:28.157" v="99" actId="478"/>
        <pc:sldMkLst>
          <pc:docMk/>
          <pc:sldMk cId="1796449535" sldId="320"/>
        </pc:sldMkLst>
        <pc:spChg chg="del">
          <ac:chgData name="Blerina Gass" userId="c68511ae-a3a7-46f7-9967-98e75be526b5" providerId="ADAL" clId="{80B42CB6-5F44-4371-8BCB-054AAEA0D985}" dt="2024-03-03T14:54:28.157" v="99" actId="478"/>
          <ac:spMkLst>
            <pc:docMk/>
            <pc:sldMk cId="1796449535" sldId="320"/>
            <ac:spMk id="15" creationId="{509D1930-C49F-4BA0-9F39-8A5D7CC34C03}"/>
          </ac:spMkLst>
        </pc:spChg>
      </pc:sldChg>
      <pc:sldChg chg="delSp mod">
        <pc:chgData name="Blerina Gass" userId="c68511ae-a3a7-46f7-9967-98e75be526b5" providerId="ADAL" clId="{80B42CB6-5F44-4371-8BCB-054AAEA0D985}" dt="2024-03-03T14:54:24.501" v="98" actId="478"/>
        <pc:sldMkLst>
          <pc:docMk/>
          <pc:sldMk cId="891885771" sldId="321"/>
        </pc:sldMkLst>
        <pc:spChg chg="del">
          <ac:chgData name="Blerina Gass" userId="c68511ae-a3a7-46f7-9967-98e75be526b5" providerId="ADAL" clId="{80B42CB6-5F44-4371-8BCB-054AAEA0D985}" dt="2024-03-03T14:54:24.501" v="98" actId="478"/>
          <ac:spMkLst>
            <pc:docMk/>
            <pc:sldMk cId="891885771" sldId="321"/>
            <ac:spMk id="10" creationId="{471ED8C5-FF15-4B13-A06A-090AE2C5B052}"/>
          </ac:spMkLst>
        </pc:spChg>
      </pc:sldChg>
      <pc:sldChg chg="delSp mod">
        <pc:chgData name="Blerina Gass" userId="c68511ae-a3a7-46f7-9967-98e75be526b5" providerId="ADAL" clId="{80B42CB6-5F44-4371-8BCB-054AAEA0D985}" dt="2024-03-03T14:54:20.494" v="97" actId="478"/>
        <pc:sldMkLst>
          <pc:docMk/>
          <pc:sldMk cId="310113421" sldId="322"/>
        </pc:sldMkLst>
        <pc:spChg chg="del">
          <ac:chgData name="Blerina Gass" userId="c68511ae-a3a7-46f7-9967-98e75be526b5" providerId="ADAL" clId="{80B42CB6-5F44-4371-8BCB-054AAEA0D985}" dt="2024-03-03T14:54:20.494" v="97" actId="478"/>
          <ac:spMkLst>
            <pc:docMk/>
            <pc:sldMk cId="310113421" sldId="322"/>
            <ac:spMk id="3" creationId="{FDEF9A2B-28B4-4812-A78D-A50EA98524F7}"/>
          </ac:spMkLst>
        </pc:spChg>
      </pc:sldChg>
      <pc:sldChg chg="delSp mod">
        <pc:chgData name="Blerina Gass" userId="c68511ae-a3a7-46f7-9967-98e75be526b5" providerId="ADAL" clId="{80B42CB6-5F44-4371-8BCB-054AAEA0D985}" dt="2024-03-03T14:54:17.809" v="96" actId="478"/>
        <pc:sldMkLst>
          <pc:docMk/>
          <pc:sldMk cId="841188636" sldId="323"/>
        </pc:sldMkLst>
        <pc:spChg chg="del">
          <ac:chgData name="Blerina Gass" userId="c68511ae-a3a7-46f7-9967-98e75be526b5" providerId="ADAL" clId="{80B42CB6-5F44-4371-8BCB-054AAEA0D985}" dt="2024-03-03T14:54:17.809" v="96" actId="478"/>
          <ac:spMkLst>
            <pc:docMk/>
            <pc:sldMk cId="841188636" sldId="323"/>
            <ac:spMk id="6" creationId="{E16E7E25-FFDA-40EC-A030-6AC068970ED4}"/>
          </ac:spMkLst>
        </pc:spChg>
      </pc:sldChg>
      <pc:sldChg chg="delSp modSp mod">
        <pc:chgData name="Blerina Gass" userId="c68511ae-a3a7-46f7-9967-98e75be526b5" providerId="ADAL" clId="{80B42CB6-5F44-4371-8BCB-054AAEA0D985}" dt="2024-03-03T14:54:14.797" v="95" actId="478"/>
        <pc:sldMkLst>
          <pc:docMk/>
          <pc:sldMk cId="559557417" sldId="325"/>
        </pc:sldMkLst>
        <pc:spChg chg="del mod">
          <ac:chgData name="Blerina Gass" userId="c68511ae-a3a7-46f7-9967-98e75be526b5" providerId="ADAL" clId="{80B42CB6-5F44-4371-8BCB-054AAEA0D985}" dt="2024-03-03T14:54:14.797" v="95" actId="478"/>
          <ac:spMkLst>
            <pc:docMk/>
            <pc:sldMk cId="559557417" sldId="325"/>
            <ac:spMk id="7" creationId="{2B0420AB-4254-418E-8C27-0B810DD73935}"/>
          </ac:spMkLst>
        </pc:spChg>
      </pc:sldChg>
      <pc:sldChg chg="delSp modSp mod">
        <pc:chgData name="Blerina Gass" userId="c68511ae-a3a7-46f7-9967-98e75be526b5" providerId="ADAL" clId="{80B42CB6-5F44-4371-8BCB-054AAEA0D985}" dt="2024-03-03T14:54:11.262" v="93" actId="478"/>
        <pc:sldMkLst>
          <pc:docMk/>
          <pc:sldMk cId="2135722165" sldId="326"/>
        </pc:sldMkLst>
        <pc:spChg chg="mod">
          <ac:chgData name="Blerina Gass" userId="c68511ae-a3a7-46f7-9967-98e75be526b5" providerId="ADAL" clId="{80B42CB6-5F44-4371-8BCB-054AAEA0D985}" dt="2024-03-03T14:39:57.185" v="12" actId="1076"/>
          <ac:spMkLst>
            <pc:docMk/>
            <pc:sldMk cId="2135722165" sldId="326"/>
            <ac:spMk id="2" creationId="{00000000-0000-0000-0000-000000000000}"/>
          </ac:spMkLst>
        </pc:spChg>
        <pc:spChg chg="mod">
          <ac:chgData name="Blerina Gass" userId="c68511ae-a3a7-46f7-9967-98e75be526b5" providerId="ADAL" clId="{80B42CB6-5F44-4371-8BCB-054AAEA0D985}" dt="2024-03-03T14:40:54.314" v="25" actId="255"/>
          <ac:spMkLst>
            <pc:docMk/>
            <pc:sldMk cId="2135722165" sldId="326"/>
            <ac:spMk id="5" creationId="{00000000-0000-0000-0000-000000000000}"/>
          </ac:spMkLst>
        </pc:spChg>
        <pc:spChg chg="del">
          <ac:chgData name="Blerina Gass" userId="c68511ae-a3a7-46f7-9967-98e75be526b5" providerId="ADAL" clId="{80B42CB6-5F44-4371-8BCB-054AAEA0D985}" dt="2024-03-03T14:54:11.262" v="93" actId="478"/>
          <ac:spMkLst>
            <pc:docMk/>
            <pc:sldMk cId="2135722165" sldId="326"/>
            <ac:spMk id="6" creationId="{DA3CE2DA-0376-486F-B07A-2E6A415BA045}"/>
          </ac:spMkLst>
        </pc:spChg>
      </pc:sldChg>
      <pc:sldChg chg="delSp mod">
        <pc:chgData name="Blerina Gass" userId="c68511ae-a3a7-46f7-9967-98e75be526b5" providerId="ADAL" clId="{80B42CB6-5F44-4371-8BCB-054AAEA0D985}" dt="2024-03-03T14:56:54.137" v="147" actId="478"/>
        <pc:sldMkLst>
          <pc:docMk/>
          <pc:sldMk cId="1105071291" sldId="328"/>
        </pc:sldMkLst>
        <pc:spChg chg="del">
          <ac:chgData name="Blerina Gass" userId="c68511ae-a3a7-46f7-9967-98e75be526b5" providerId="ADAL" clId="{80B42CB6-5F44-4371-8BCB-054AAEA0D985}" dt="2024-03-03T14:56:54.137" v="147" actId="478"/>
          <ac:spMkLst>
            <pc:docMk/>
            <pc:sldMk cId="1105071291" sldId="328"/>
            <ac:spMk id="8" creationId="{D922C701-273B-409D-BB6F-EE26ACA42C97}"/>
          </ac:spMkLst>
        </pc:spChg>
      </pc:sldChg>
      <pc:sldChg chg="delSp mod">
        <pc:chgData name="Blerina Gass" userId="c68511ae-a3a7-46f7-9967-98e75be526b5" providerId="ADAL" clId="{80B42CB6-5F44-4371-8BCB-054AAEA0D985}" dt="2024-03-03T14:56:20.628" v="135" actId="478"/>
        <pc:sldMkLst>
          <pc:docMk/>
          <pc:sldMk cId="1345328643" sldId="329"/>
        </pc:sldMkLst>
        <pc:spChg chg="del">
          <ac:chgData name="Blerina Gass" userId="c68511ae-a3a7-46f7-9967-98e75be526b5" providerId="ADAL" clId="{80B42CB6-5F44-4371-8BCB-054AAEA0D985}" dt="2024-03-03T14:56:20.628" v="135" actId="478"/>
          <ac:spMkLst>
            <pc:docMk/>
            <pc:sldMk cId="1345328643" sldId="329"/>
            <ac:spMk id="8" creationId="{479ED7D7-09F1-4DD5-931D-3FCF816810B8}"/>
          </ac:spMkLst>
        </pc:spChg>
      </pc:sldChg>
      <pc:sldChg chg="delSp mod">
        <pc:chgData name="Blerina Gass" userId="c68511ae-a3a7-46f7-9967-98e75be526b5" providerId="ADAL" clId="{80B42CB6-5F44-4371-8BCB-054AAEA0D985}" dt="2024-03-03T14:53:58.419" v="90" actId="478"/>
        <pc:sldMkLst>
          <pc:docMk/>
          <pc:sldMk cId="1692889200" sldId="330"/>
        </pc:sldMkLst>
        <pc:spChg chg="del">
          <ac:chgData name="Blerina Gass" userId="c68511ae-a3a7-46f7-9967-98e75be526b5" providerId="ADAL" clId="{80B42CB6-5F44-4371-8BCB-054AAEA0D985}" dt="2024-03-03T14:53:58.419" v="90" actId="478"/>
          <ac:spMkLst>
            <pc:docMk/>
            <pc:sldMk cId="1692889200" sldId="330"/>
            <ac:spMk id="6" creationId="{4348431B-1064-417D-B78D-92F44FC71D57}"/>
          </ac:spMkLst>
        </pc:spChg>
      </pc:sldChg>
      <pc:sldChg chg="delSp modSp mod">
        <pc:chgData name="Blerina Gass" userId="c68511ae-a3a7-46f7-9967-98e75be526b5" providerId="ADAL" clId="{80B42CB6-5F44-4371-8BCB-054AAEA0D985}" dt="2024-03-03T14:54:05.745" v="91" actId="478"/>
        <pc:sldMkLst>
          <pc:docMk/>
          <pc:sldMk cId="995350550" sldId="331"/>
        </pc:sldMkLst>
        <pc:spChg chg="mod">
          <ac:chgData name="Blerina Gass" userId="c68511ae-a3a7-46f7-9967-98e75be526b5" providerId="ADAL" clId="{80B42CB6-5F44-4371-8BCB-054AAEA0D985}" dt="2024-03-03T14:41:03.392" v="27" actId="1076"/>
          <ac:spMkLst>
            <pc:docMk/>
            <pc:sldMk cId="995350550" sldId="331"/>
            <ac:spMk id="5" creationId="{00000000-0000-0000-0000-000000000000}"/>
          </ac:spMkLst>
        </pc:spChg>
        <pc:spChg chg="del">
          <ac:chgData name="Blerina Gass" userId="c68511ae-a3a7-46f7-9967-98e75be526b5" providerId="ADAL" clId="{80B42CB6-5F44-4371-8BCB-054AAEA0D985}" dt="2024-03-03T14:54:05.745" v="91" actId="478"/>
          <ac:spMkLst>
            <pc:docMk/>
            <pc:sldMk cId="995350550" sldId="331"/>
            <ac:spMk id="6" creationId="{FEC24F05-3DD6-47AA-9444-15D4CEA24622}"/>
          </ac:spMkLst>
        </pc:spChg>
      </pc:sldChg>
      <pc:sldChg chg="delSp mod">
        <pc:chgData name="Blerina Gass" userId="c68511ae-a3a7-46f7-9967-98e75be526b5" providerId="ADAL" clId="{80B42CB6-5F44-4371-8BCB-054AAEA0D985}" dt="2024-03-03T14:55:59.986" v="128" actId="478"/>
        <pc:sldMkLst>
          <pc:docMk/>
          <pc:sldMk cId="337928787" sldId="332"/>
        </pc:sldMkLst>
        <pc:spChg chg="del">
          <ac:chgData name="Blerina Gass" userId="c68511ae-a3a7-46f7-9967-98e75be526b5" providerId="ADAL" clId="{80B42CB6-5F44-4371-8BCB-054AAEA0D985}" dt="2024-03-03T14:55:59.986" v="128" actId="478"/>
          <ac:spMkLst>
            <pc:docMk/>
            <pc:sldMk cId="337928787" sldId="332"/>
            <ac:spMk id="8" creationId="{60FE8C3E-C54E-4BA9-86DF-122812CFD564}"/>
          </ac:spMkLst>
        </pc:spChg>
      </pc:sldChg>
      <pc:sldChg chg="delSp mod">
        <pc:chgData name="Blerina Gass" userId="c68511ae-a3a7-46f7-9967-98e75be526b5" providerId="ADAL" clId="{80B42CB6-5F44-4371-8BCB-054AAEA0D985}" dt="2024-03-03T14:55:56.896" v="127" actId="478"/>
        <pc:sldMkLst>
          <pc:docMk/>
          <pc:sldMk cId="3488159945" sldId="333"/>
        </pc:sldMkLst>
        <pc:spChg chg="del">
          <ac:chgData name="Blerina Gass" userId="c68511ae-a3a7-46f7-9967-98e75be526b5" providerId="ADAL" clId="{80B42CB6-5F44-4371-8BCB-054AAEA0D985}" dt="2024-03-03T14:55:56.896" v="127" actId="478"/>
          <ac:spMkLst>
            <pc:docMk/>
            <pc:sldMk cId="3488159945" sldId="333"/>
            <ac:spMk id="10" creationId="{A9379ACD-E7A4-4C4E-9570-334063B54167}"/>
          </ac:spMkLst>
        </pc:spChg>
      </pc:sldChg>
      <pc:sldChg chg="delSp mod">
        <pc:chgData name="Blerina Gass" userId="c68511ae-a3a7-46f7-9967-98e75be526b5" providerId="ADAL" clId="{80B42CB6-5F44-4371-8BCB-054AAEA0D985}" dt="2024-03-03T14:55:53.844" v="126" actId="478"/>
        <pc:sldMkLst>
          <pc:docMk/>
          <pc:sldMk cId="63269310" sldId="334"/>
        </pc:sldMkLst>
        <pc:spChg chg="del">
          <ac:chgData name="Blerina Gass" userId="c68511ae-a3a7-46f7-9967-98e75be526b5" providerId="ADAL" clId="{80B42CB6-5F44-4371-8BCB-054AAEA0D985}" dt="2024-03-03T14:55:53.844" v="126" actId="478"/>
          <ac:spMkLst>
            <pc:docMk/>
            <pc:sldMk cId="63269310" sldId="334"/>
            <ac:spMk id="7" creationId="{D671C3DC-2A9A-4E2F-A162-8E848EBA9FA7}"/>
          </ac:spMkLst>
        </pc:spChg>
      </pc:sldChg>
      <pc:sldChg chg="delSp mod">
        <pc:chgData name="Blerina Gass" userId="c68511ae-a3a7-46f7-9967-98e75be526b5" providerId="ADAL" clId="{80B42CB6-5F44-4371-8BCB-054AAEA0D985}" dt="2024-03-03T14:55:50.922" v="125" actId="478"/>
        <pc:sldMkLst>
          <pc:docMk/>
          <pc:sldMk cId="1102908449" sldId="335"/>
        </pc:sldMkLst>
        <pc:spChg chg="del">
          <ac:chgData name="Blerina Gass" userId="c68511ae-a3a7-46f7-9967-98e75be526b5" providerId="ADAL" clId="{80B42CB6-5F44-4371-8BCB-054AAEA0D985}" dt="2024-03-03T14:55:50.922" v="125" actId="478"/>
          <ac:spMkLst>
            <pc:docMk/>
            <pc:sldMk cId="1102908449" sldId="335"/>
            <ac:spMk id="8" creationId="{FFA3CB6A-3627-43FB-B6A6-675F5DEB752D}"/>
          </ac:spMkLst>
        </pc:spChg>
      </pc:sldChg>
      <pc:sldChg chg="delSp mod">
        <pc:chgData name="Blerina Gass" userId="c68511ae-a3a7-46f7-9967-98e75be526b5" providerId="ADAL" clId="{80B42CB6-5F44-4371-8BCB-054AAEA0D985}" dt="2024-03-03T14:57:25.277" v="157" actId="478"/>
        <pc:sldMkLst>
          <pc:docMk/>
          <pc:sldMk cId="2505562973" sldId="345"/>
        </pc:sldMkLst>
        <pc:spChg chg="del">
          <ac:chgData name="Blerina Gass" userId="c68511ae-a3a7-46f7-9967-98e75be526b5" providerId="ADAL" clId="{80B42CB6-5F44-4371-8BCB-054AAEA0D985}" dt="2024-03-03T14:57:25.277" v="157" actId="478"/>
          <ac:spMkLst>
            <pc:docMk/>
            <pc:sldMk cId="2505562973" sldId="345"/>
            <ac:spMk id="14" creationId="{7CC4FA48-B0C6-4F85-A89B-4C3C9CDDBE28}"/>
          </ac:spMkLst>
        </pc:spChg>
      </pc:sldChg>
      <pc:sldChg chg="delSp mod">
        <pc:chgData name="Blerina Gass" userId="c68511ae-a3a7-46f7-9967-98e75be526b5" providerId="ADAL" clId="{80B42CB6-5F44-4371-8BCB-054AAEA0D985}" dt="2024-03-03T14:57:21.620" v="156" actId="478"/>
        <pc:sldMkLst>
          <pc:docMk/>
          <pc:sldMk cId="2593304892" sldId="346"/>
        </pc:sldMkLst>
        <pc:spChg chg="del">
          <ac:chgData name="Blerina Gass" userId="c68511ae-a3a7-46f7-9967-98e75be526b5" providerId="ADAL" clId="{80B42CB6-5F44-4371-8BCB-054AAEA0D985}" dt="2024-03-03T14:57:21.620" v="156" actId="478"/>
          <ac:spMkLst>
            <pc:docMk/>
            <pc:sldMk cId="2593304892" sldId="346"/>
            <ac:spMk id="80" creationId="{2A9DCAB3-46DE-48C8-96F2-E4DAFD625714}"/>
          </ac:spMkLst>
        </pc:spChg>
      </pc:sldChg>
      <pc:sldChg chg="addSp delSp modSp new mod">
        <pc:chgData name="Blerina Gass" userId="c68511ae-a3a7-46f7-9967-98e75be526b5" providerId="ADAL" clId="{80B42CB6-5F44-4371-8BCB-054AAEA0D985}" dt="2024-03-03T14:54:08.319" v="92" actId="478"/>
        <pc:sldMkLst>
          <pc:docMk/>
          <pc:sldMk cId="2345092784" sldId="348"/>
        </pc:sldMkLst>
        <pc:spChg chg="mod">
          <ac:chgData name="Blerina Gass" userId="c68511ae-a3a7-46f7-9967-98e75be526b5" providerId="ADAL" clId="{80B42CB6-5F44-4371-8BCB-054AAEA0D985}" dt="2024-03-03T14:42:59.053" v="40" actId="20577"/>
          <ac:spMkLst>
            <pc:docMk/>
            <pc:sldMk cId="2345092784" sldId="348"/>
            <ac:spMk id="2" creationId="{3EDB06ED-1A29-AF8A-E644-7CB0C04E8D39}"/>
          </ac:spMkLst>
        </pc:spChg>
        <pc:spChg chg="del mod">
          <ac:chgData name="Blerina Gass" userId="c68511ae-a3a7-46f7-9967-98e75be526b5" providerId="ADAL" clId="{80B42CB6-5F44-4371-8BCB-054AAEA0D985}" dt="2024-03-03T14:54:08.319" v="92" actId="478"/>
          <ac:spMkLst>
            <pc:docMk/>
            <pc:sldMk cId="2345092784" sldId="348"/>
            <ac:spMk id="4" creationId="{A038894D-E672-A785-8A1D-35563BAD7777}"/>
          </ac:spMkLst>
        </pc:spChg>
        <pc:spChg chg="add mod">
          <ac:chgData name="Blerina Gass" userId="c68511ae-a3a7-46f7-9967-98e75be526b5" providerId="ADAL" clId="{80B42CB6-5F44-4371-8BCB-054AAEA0D985}" dt="2024-03-03T14:40:39.894" v="22" actId="404"/>
          <ac:spMkLst>
            <pc:docMk/>
            <pc:sldMk cId="2345092784" sldId="348"/>
            <ac:spMk id="6" creationId="{F2BC1AE6-1330-EE69-03F0-04D0D721DB1B}"/>
          </ac:spMkLst>
        </pc:spChg>
      </pc:sldChg>
      <pc:sldMasterChg chg="addSp delSp modSp mod modSldLayout">
        <pc:chgData name="Blerina Gass" userId="c68511ae-a3a7-46f7-9967-98e75be526b5" providerId="ADAL" clId="{80B42CB6-5F44-4371-8BCB-054AAEA0D985}" dt="2024-03-03T14:57:50.937" v="160" actId="404"/>
        <pc:sldMasterMkLst>
          <pc:docMk/>
          <pc:sldMasterMk cId="10925339" sldId="2147483660"/>
        </pc:sldMasterMkLst>
        <pc:spChg chg="add mod">
          <ac:chgData name="Blerina Gass" userId="c68511ae-a3a7-46f7-9967-98e75be526b5" providerId="ADAL" clId="{80B42CB6-5F44-4371-8BCB-054AAEA0D985}" dt="2024-03-03T14:57:50.937" v="160" actId="404"/>
          <ac:spMkLst>
            <pc:docMk/>
            <pc:sldMasterMk cId="10925339" sldId="2147483660"/>
            <ac:spMk id="5" creationId="{C5C81819-2646-060A-2DD6-03307532A305}"/>
          </ac:spMkLst>
        </pc:spChg>
        <pc:spChg chg="del mod">
          <ac:chgData name="Blerina Gass" userId="c68511ae-a3a7-46f7-9967-98e75be526b5" providerId="ADAL" clId="{80B42CB6-5F44-4371-8BCB-054AAEA0D985}" dt="2024-03-03T14:51:03.662" v="59" actId="478"/>
          <ac:spMkLst>
            <pc:docMk/>
            <pc:sldMasterMk cId="10925339" sldId="2147483660"/>
            <ac:spMk id="16" creationId="{B1307096-4E54-4E98-B5F4-3A8595D52666}"/>
          </ac:spMkLst>
        </pc:spChg>
        <pc:sldLayoutChg chg="modSp mod">
          <pc:chgData name="Blerina Gass" userId="c68511ae-a3a7-46f7-9967-98e75be526b5" providerId="ADAL" clId="{80B42CB6-5F44-4371-8BCB-054AAEA0D985}" dt="2024-03-03T14:52:02.680" v="73" actId="1076"/>
          <pc:sldLayoutMkLst>
            <pc:docMk/>
            <pc:sldMasterMk cId="10925339" sldId="2147483660"/>
            <pc:sldLayoutMk cId="0" sldId="2147483661"/>
          </pc:sldLayoutMkLst>
          <pc:spChg chg="mod">
            <ac:chgData name="Blerina Gass" userId="c68511ae-a3a7-46f7-9967-98e75be526b5" providerId="ADAL" clId="{80B42CB6-5F44-4371-8BCB-054AAEA0D985}" dt="2024-03-03T14:52:02.680" v="73" actId="1076"/>
            <ac:spMkLst>
              <pc:docMk/>
              <pc:sldMasterMk cId="10925339" sldId="2147483660"/>
              <pc:sldLayoutMk cId="0" sldId="2147483661"/>
              <ac:spMk id="7" creationId="{00000000-0000-0000-0000-000000000000}"/>
            </ac:spMkLst>
          </pc:spChg>
        </pc:sldLayoutChg>
        <pc:sldLayoutChg chg="delSp mod">
          <pc:chgData name="Blerina Gass" userId="c68511ae-a3a7-46f7-9967-98e75be526b5" providerId="ADAL" clId="{80B42CB6-5F44-4371-8BCB-054AAEA0D985}" dt="2024-03-03T14:51:51.003" v="70" actId="478"/>
          <pc:sldLayoutMkLst>
            <pc:docMk/>
            <pc:sldMasterMk cId="10925339" sldId="2147483660"/>
            <pc:sldLayoutMk cId="0" sldId="2147483662"/>
          </pc:sldLayoutMkLst>
          <pc:spChg chg="del">
            <ac:chgData name="Blerina Gass" userId="c68511ae-a3a7-46f7-9967-98e75be526b5" providerId="ADAL" clId="{80B42CB6-5F44-4371-8BCB-054AAEA0D985}" dt="2024-03-03T14:51:51.003" v="70" actId="478"/>
            <ac:spMkLst>
              <pc:docMk/>
              <pc:sldMasterMk cId="10925339" sldId="2147483660"/>
              <pc:sldLayoutMk cId="0" sldId="2147483662"/>
              <ac:spMk id="12" creationId="{027AF999-2AFD-481B-86E2-CC19005E3803}"/>
            </ac:spMkLst>
          </pc:spChg>
        </pc:sldLayoutChg>
        <pc:sldLayoutChg chg="delSp modSp mod">
          <pc:chgData name="Blerina Gass" userId="c68511ae-a3a7-46f7-9967-98e75be526b5" providerId="ADAL" clId="{80B42CB6-5F44-4371-8BCB-054AAEA0D985}" dt="2024-03-03T14:51:56.312" v="71" actId="478"/>
          <pc:sldLayoutMkLst>
            <pc:docMk/>
            <pc:sldMasterMk cId="10925339" sldId="2147483660"/>
            <pc:sldLayoutMk cId="0" sldId="2147483663"/>
          </pc:sldLayoutMkLst>
          <pc:spChg chg="del mod">
            <ac:chgData name="Blerina Gass" userId="c68511ae-a3a7-46f7-9967-98e75be526b5" providerId="ADAL" clId="{80B42CB6-5F44-4371-8BCB-054AAEA0D985}" dt="2024-03-03T14:51:56.312" v="71" actId="478"/>
            <ac:spMkLst>
              <pc:docMk/>
              <pc:sldMasterMk cId="10925339" sldId="2147483660"/>
              <pc:sldLayoutMk cId="0" sldId="2147483663"/>
              <ac:spMk id="4" creationId="{00000000-0000-0000-0000-000000000000}"/>
            </ac:spMkLst>
          </pc:spChg>
        </pc:sldLayoutChg>
        <pc:sldLayoutChg chg="delSp mod">
          <pc:chgData name="Blerina Gass" userId="c68511ae-a3a7-46f7-9967-98e75be526b5" providerId="ADAL" clId="{80B42CB6-5F44-4371-8BCB-054AAEA0D985}" dt="2024-03-03T14:51:31.738" v="62" actId="478"/>
          <pc:sldLayoutMkLst>
            <pc:docMk/>
            <pc:sldMasterMk cId="10925339" sldId="2147483660"/>
            <pc:sldLayoutMk cId="0" sldId="2147483664"/>
          </pc:sldLayoutMkLst>
          <pc:spChg chg="del">
            <ac:chgData name="Blerina Gass" userId="c68511ae-a3a7-46f7-9967-98e75be526b5" providerId="ADAL" clId="{80B42CB6-5F44-4371-8BCB-054AAEA0D985}" dt="2024-03-03T14:51:31.738" v="62" actId="478"/>
            <ac:spMkLst>
              <pc:docMk/>
              <pc:sldMasterMk cId="10925339" sldId="2147483660"/>
              <pc:sldLayoutMk cId="0" sldId="2147483664"/>
              <ac:spMk id="8" creationId="{2BB90FA6-25CB-4756-9960-E703F231E509}"/>
            </ac:spMkLst>
          </pc:spChg>
        </pc:sldLayoutChg>
        <pc:sldLayoutChg chg="delSp mod">
          <pc:chgData name="Blerina Gass" userId="c68511ae-a3a7-46f7-9967-98e75be526b5" providerId="ADAL" clId="{80B42CB6-5F44-4371-8BCB-054AAEA0D985}" dt="2024-03-03T14:51:29.338" v="61" actId="478"/>
          <pc:sldLayoutMkLst>
            <pc:docMk/>
            <pc:sldMasterMk cId="10925339" sldId="2147483660"/>
            <pc:sldLayoutMk cId="0" sldId="2147483666"/>
          </pc:sldLayoutMkLst>
          <pc:spChg chg="del">
            <ac:chgData name="Blerina Gass" userId="c68511ae-a3a7-46f7-9967-98e75be526b5" providerId="ADAL" clId="{80B42CB6-5F44-4371-8BCB-054AAEA0D985}" dt="2024-03-03T14:51:29.338" v="61" actId="478"/>
            <ac:spMkLst>
              <pc:docMk/>
              <pc:sldMasterMk cId="10925339" sldId="2147483660"/>
              <pc:sldLayoutMk cId="0" sldId="2147483666"/>
              <ac:spMk id="6" creationId="{F92C9B06-1907-41CA-B567-B6B1582BEE44}"/>
            </ac:spMkLst>
          </pc:spChg>
        </pc:sldLayoutChg>
        <pc:sldLayoutChg chg="delSp mod">
          <pc:chgData name="Blerina Gass" userId="c68511ae-a3a7-46f7-9967-98e75be526b5" providerId="ADAL" clId="{80B42CB6-5F44-4371-8BCB-054AAEA0D985}" dt="2024-03-03T14:51:47.734" v="69" actId="478"/>
          <pc:sldLayoutMkLst>
            <pc:docMk/>
            <pc:sldMasterMk cId="10925339" sldId="2147483660"/>
            <pc:sldLayoutMk cId="0" sldId="2147483667"/>
          </pc:sldLayoutMkLst>
          <pc:spChg chg="del">
            <ac:chgData name="Blerina Gass" userId="c68511ae-a3a7-46f7-9967-98e75be526b5" providerId="ADAL" clId="{80B42CB6-5F44-4371-8BCB-054AAEA0D985}" dt="2024-03-03T14:51:47.734" v="69" actId="478"/>
            <ac:spMkLst>
              <pc:docMk/>
              <pc:sldMasterMk cId="10925339" sldId="2147483660"/>
              <pc:sldLayoutMk cId="0" sldId="2147483667"/>
              <ac:spMk id="10" creationId="{A73AA6FF-EA55-4341-9446-CFF3AE76955B}"/>
            </ac:spMkLst>
          </pc:spChg>
        </pc:sldLayoutChg>
        <pc:sldLayoutChg chg="delSp mod">
          <pc:chgData name="Blerina Gass" userId="c68511ae-a3a7-46f7-9967-98e75be526b5" providerId="ADAL" clId="{80B42CB6-5F44-4371-8BCB-054AAEA0D985}" dt="2024-03-03T14:51:45.028" v="68" actId="478"/>
          <pc:sldLayoutMkLst>
            <pc:docMk/>
            <pc:sldMasterMk cId="10925339" sldId="2147483660"/>
            <pc:sldLayoutMk cId="0" sldId="2147483668"/>
          </pc:sldLayoutMkLst>
          <pc:spChg chg="del">
            <ac:chgData name="Blerina Gass" userId="c68511ae-a3a7-46f7-9967-98e75be526b5" providerId="ADAL" clId="{80B42CB6-5F44-4371-8BCB-054AAEA0D985}" dt="2024-03-03T14:51:45.028" v="68" actId="478"/>
            <ac:spMkLst>
              <pc:docMk/>
              <pc:sldMasterMk cId="10925339" sldId="2147483660"/>
              <pc:sldLayoutMk cId="0" sldId="2147483668"/>
              <ac:spMk id="11" creationId="{29E7B6D7-140B-4024-A72C-DD011E1CB4BF}"/>
            </ac:spMkLst>
          </pc:spChg>
        </pc:sldLayoutChg>
        <pc:sldLayoutChg chg="delSp mod">
          <pc:chgData name="Blerina Gass" userId="c68511ae-a3a7-46f7-9967-98e75be526b5" providerId="ADAL" clId="{80B42CB6-5F44-4371-8BCB-054AAEA0D985}" dt="2024-03-03T14:51:42.133" v="67" actId="478"/>
          <pc:sldLayoutMkLst>
            <pc:docMk/>
            <pc:sldMasterMk cId="10925339" sldId="2147483660"/>
            <pc:sldLayoutMk cId="0" sldId="2147483669"/>
          </pc:sldLayoutMkLst>
          <pc:spChg chg="del">
            <ac:chgData name="Blerina Gass" userId="c68511ae-a3a7-46f7-9967-98e75be526b5" providerId="ADAL" clId="{80B42CB6-5F44-4371-8BCB-054AAEA0D985}" dt="2024-03-03T14:51:42.133" v="67" actId="478"/>
            <ac:spMkLst>
              <pc:docMk/>
              <pc:sldMasterMk cId="10925339" sldId="2147483660"/>
              <pc:sldLayoutMk cId="0" sldId="2147483669"/>
              <ac:spMk id="11" creationId="{4B45DF08-B7FA-4B26-877D-27A3F11A35B8}"/>
            </ac:spMkLst>
          </pc:spChg>
        </pc:sldLayoutChg>
        <pc:sldLayoutChg chg="delSp mod">
          <pc:chgData name="Blerina Gass" userId="c68511ae-a3a7-46f7-9967-98e75be526b5" providerId="ADAL" clId="{80B42CB6-5F44-4371-8BCB-054AAEA0D985}" dt="2024-03-03T14:51:39.976" v="66" actId="478"/>
          <pc:sldLayoutMkLst>
            <pc:docMk/>
            <pc:sldMasterMk cId="10925339" sldId="2147483660"/>
            <pc:sldLayoutMk cId="0" sldId="2147483670"/>
          </pc:sldLayoutMkLst>
          <pc:spChg chg="del">
            <ac:chgData name="Blerina Gass" userId="c68511ae-a3a7-46f7-9967-98e75be526b5" providerId="ADAL" clId="{80B42CB6-5F44-4371-8BCB-054AAEA0D985}" dt="2024-03-03T14:51:39.976" v="66" actId="478"/>
            <ac:spMkLst>
              <pc:docMk/>
              <pc:sldMasterMk cId="10925339" sldId="2147483660"/>
              <pc:sldLayoutMk cId="0" sldId="2147483670"/>
              <ac:spMk id="11" creationId="{12D9719E-87CA-4CA4-8DBF-971A25E993E7}"/>
            </ac:spMkLst>
          </pc:spChg>
        </pc:sldLayoutChg>
        <pc:sldLayoutChg chg="delSp mod">
          <pc:chgData name="Blerina Gass" userId="c68511ae-a3a7-46f7-9967-98e75be526b5" providerId="ADAL" clId="{80B42CB6-5F44-4371-8BCB-054AAEA0D985}" dt="2024-03-03T14:51:38.093" v="65" actId="478"/>
          <pc:sldLayoutMkLst>
            <pc:docMk/>
            <pc:sldMasterMk cId="10925339" sldId="2147483660"/>
            <pc:sldLayoutMk cId="0" sldId="2147483671"/>
          </pc:sldLayoutMkLst>
          <pc:spChg chg="del">
            <ac:chgData name="Blerina Gass" userId="c68511ae-a3a7-46f7-9967-98e75be526b5" providerId="ADAL" clId="{80B42CB6-5F44-4371-8BCB-054AAEA0D985}" dt="2024-03-03T14:51:38.093" v="65" actId="478"/>
            <ac:spMkLst>
              <pc:docMk/>
              <pc:sldMasterMk cId="10925339" sldId="2147483660"/>
              <pc:sldLayoutMk cId="0" sldId="2147483671"/>
              <ac:spMk id="11" creationId="{9BF000D0-B95D-484E-B400-ED6655AE8296}"/>
            </ac:spMkLst>
          </pc:spChg>
        </pc:sldLayoutChg>
        <pc:sldLayoutChg chg="delSp mod">
          <pc:chgData name="Blerina Gass" userId="c68511ae-a3a7-46f7-9967-98e75be526b5" providerId="ADAL" clId="{80B42CB6-5F44-4371-8BCB-054AAEA0D985}" dt="2024-03-03T14:51:35.514" v="64" actId="478"/>
          <pc:sldLayoutMkLst>
            <pc:docMk/>
            <pc:sldMasterMk cId="10925339" sldId="2147483660"/>
            <pc:sldLayoutMk cId="0" sldId="2147483672"/>
          </pc:sldLayoutMkLst>
          <pc:spChg chg="del">
            <ac:chgData name="Blerina Gass" userId="c68511ae-a3a7-46f7-9967-98e75be526b5" providerId="ADAL" clId="{80B42CB6-5F44-4371-8BCB-054AAEA0D985}" dt="2024-03-03T14:51:35.514" v="64" actId="478"/>
            <ac:spMkLst>
              <pc:docMk/>
              <pc:sldMasterMk cId="10925339" sldId="2147483660"/>
              <pc:sldLayoutMk cId="0" sldId="2147483672"/>
              <ac:spMk id="11" creationId="{48BE11C4-6732-4E4B-BFB5-AE51E4FD709B}"/>
            </ac:spMkLst>
          </pc:spChg>
        </pc:sldLayoutChg>
        <pc:sldLayoutChg chg="delSp mod">
          <pc:chgData name="Blerina Gass" userId="c68511ae-a3a7-46f7-9967-98e75be526b5" providerId="ADAL" clId="{80B42CB6-5F44-4371-8BCB-054AAEA0D985}" dt="2024-03-03T14:51:33.676" v="63" actId="478"/>
          <pc:sldLayoutMkLst>
            <pc:docMk/>
            <pc:sldMasterMk cId="10925339" sldId="2147483660"/>
            <pc:sldLayoutMk cId="0" sldId="2147483673"/>
          </pc:sldLayoutMkLst>
          <pc:spChg chg="del">
            <ac:chgData name="Blerina Gass" userId="c68511ae-a3a7-46f7-9967-98e75be526b5" providerId="ADAL" clId="{80B42CB6-5F44-4371-8BCB-054AAEA0D985}" dt="2024-03-03T14:51:33.676" v="63" actId="478"/>
            <ac:spMkLst>
              <pc:docMk/>
              <pc:sldMasterMk cId="10925339" sldId="2147483660"/>
              <pc:sldLayoutMk cId="0" sldId="2147483673"/>
              <ac:spMk id="11" creationId="{222103E5-6986-4706-A3CD-955CC128858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4309110" cy="3414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32689" y="1"/>
            <a:ext cx="4309110" cy="341463"/>
          </a:xfrm>
          <a:prstGeom prst="rect">
            <a:avLst/>
          </a:prstGeom>
        </p:spPr>
        <p:txBody>
          <a:bodyPr vert="horz" lIns="91440" tIns="45720" rIns="91440" bIns="45720" rtlCol="0"/>
          <a:lstStyle>
            <a:lvl1pPr algn="r">
              <a:defRPr sz="1200"/>
            </a:lvl1pPr>
          </a:lstStyle>
          <a:p>
            <a:fld id="{932C49D2-7073-4945-BAD7-DF64267BFAB1}" type="datetimeFigureOut">
              <a:rPr lang="de-DE" smtClean="0"/>
              <a:t>03.03.2024</a:t>
            </a:fld>
            <a:endParaRPr lang="de-DE"/>
          </a:p>
        </p:txBody>
      </p:sp>
      <p:sp>
        <p:nvSpPr>
          <p:cNvPr id="4" name="Folienbildplatzhalter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4411" y="3275201"/>
            <a:ext cx="7955279" cy="267971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6464152"/>
            <a:ext cx="4309110" cy="3414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32689" y="6464152"/>
            <a:ext cx="4309110" cy="341462"/>
          </a:xfrm>
          <a:prstGeom prst="rect">
            <a:avLst/>
          </a:prstGeom>
        </p:spPr>
        <p:txBody>
          <a:bodyPr vert="horz" lIns="91440" tIns="45720" rIns="91440" bIns="45720" rtlCol="0" anchor="b"/>
          <a:lstStyle>
            <a:lvl1pPr algn="r">
              <a:defRPr sz="1200"/>
            </a:lvl1pPr>
          </a:lstStyle>
          <a:p>
            <a:fld id="{56C73BE3-0C1A-7140-89E9-84E6119B853B}" type="slidenum">
              <a:rPr lang="de-DE" smtClean="0"/>
              <a:t>‹Nr.›</a:t>
            </a:fld>
            <a:endParaRPr lang="de-DE"/>
          </a:p>
        </p:txBody>
      </p:sp>
    </p:spTree>
    <p:extLst>
      <p:ext uri="{BB962C8B-B14F-4D97-AF65-F5344CB8AC3E}">
        <p14:creationId xmlns:p14="http://schemas.microsoft.com/office/powerpoint/2010/main" val="13636876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C73BE3-0C1A-7140-89E9-84E6119B853B}" type="slidenum">
              <a:rPr lang="de-DE" smtClean="0"/>
              <a:t>2</a:t>
            </a:fld>
            <a:endParaRPr lang="de-DE"/>
          </a:p>
        </p:txBody>
      </p:sp>
    </p:spTree>
    <p:extLst>
      <p:ext uri="{BB962C8B-B14F-4D97-AF65-F5344CB8AC3E}">
        <p14:creationId xmlns:p14="http://schemas.microsoft.com/office/powerpoint/2010/main" val="180201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C73BE3-0C1A-7140-89E9-84E6119B853B}" type="slidenum">
              <a:rPr lang="de-DE" smtClean="0"/>
              <a:t>4</a:t>
            </a:fld>
            <a:endParaRPr lang="de-DE"/>
          </a:p>
        </p:txBody>
      </p:sp>
    </p:spTree>
    <p:extLst>
      <p:ext uri="{BB962C8B-B14F-4D97-AF65-F5344CB8AC3E}">
        <p14:creationId xmlns:p14="http://schemas.microsoft.com/office/powerpoint/2010/main" val="148621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C73BE3-0C1A-7140-89E9-84E6119B853B}" type="slidenum">
              <a:rPr lang="de-DE" smtClean="0"/>
              <a:t>5</a:t>
            </a:fld>
            <a:endParaRPr lang="de-DE"/>
          </a:p>
        </p:txBody>
      </p:sp>
    </p:spTree>
    <p:extLst>
      <p:ext uri="{BB962C8B-B14F-4D97-AF65-F5344CB8AC3E}">
        <p14:creationId xmlns:p14="http://schemas.microsoft.com/office/powerpoint/2010/main" val="16038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23850" y="531806"/>
            <a:ext cx="6499644" cy="279078"/>
          </a:xfrm>
        </p:spPr>
        <p:txBody>
          <a:bodyPr anchor="t" anchorCtr="0"/>
          <a:lstStyle>
            <a:lvl1pPr>
              <a:defRPr sz="2200"/>
            </a:lvl1pPr>
          </a:lstStyle>
          <a:p>
            <a:r>
              <a:rPr lang="de-DE" dirty="0"/>
              <a:t>Mastertitelformat bearbeiten</a:t>
            </a:r>
            <a:endParaRPr lang="en-US" dirty="0"/>
          </a:p>
        </p:txBody>
      </p:sp>
      <p:sp>
        <p:nvSpPr>
          <p:cNvPr id="3" name="Text Placeholder 2"/>
          <p:cNvSpPr>
            <a:spLocks noGrp="1"/>
          </p:cNvSpPr>
          <p:nvPr>
            <p:ph type="body" idx="1"/>
          </p:nvPr>
        </p:nvSpPr>
        <p:spPr>
          <a:xfrm>
            <a:off x="323850" y="1203325"/>
            <a:ext cx="8496300" cy="3299664"/>
          </a:xfrm>
        </p:spPr>
        <p:txBody>
          <a:bodyPr/>
          <a:lstStyle>
            <a:lvl1pPr marL="179388" indent="-179388">
              <a:buFont typeface="Wingdings" charset="2"/>
              <a:buChar char="§"/>
              <a:tabLst/>
              <a:defRPr sz="1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sp>
        <p:nvSpPr>
          <p:cNvPr id="6" name="Slide Number Placeholder 5"/>
          <p:cNvSpPr>
            <a:spLocks noGrp="1"/>
          </p:cNvSpPr>
          <p:nvPr>
            <p:ph type="sldNum" sz="quarter" idx="12"/>
          </p:nvPr>
        </p:nvSpPr>
        <p:spPr>
          <a:xfrm>
            <a:off x="8220974" y="4862868"/>
            <a:ext cx="599176" cy="243763"/>
          </a:xfrm>
        </p:spPr>
        <p:txBody>
          <a:bodyPr/>
          <a:lstStyle/>
          <a:p>
            <a:fld id="{668FC1BA-C807-A24C-B970-91216D4FCE8F}"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72" name="Gruppierung 71"/>
          <p:cNvGrpSpPr/>
          <p:nvPr userDrawn="1"/>
        </p:nvGrpSpPr>
        <p:grpSpPr>
          <a:xfrm>
            <a:off x="7559675" y="268288"/>
            <a:ext cx="1549555" cy="468000"/>
            <a:chOff x="5153170" y="2314783"/>
            <a:chExt cx="1549555" cy="468000"/>
          </a:xfrm>
        </p:grpSpPr>
        <p:grpSp>
          <p:nvGrpSpPr>
            <p:cNvPr id="12" name="Gruppierung 11"/>
            <p:cNvGrpSpPr/>
            <p:nvPr userDrawn="1"/>
          </p:nvGrpSpPr>
          <p:grpSpPr>
            <a:xfrm>
              <a:off x="5153170" y="2314783"/>
              <a:ext cx="468000" cy="468000"/>
              <a:chOff x="4641750" y="3791099"/>
              <a:chExt cx="1007999" cy="1007999"/>
            </a:xfrm>
          </p:grpSpPr>
          <p:sp>
            <p:nvSpPr>
              <p:cNvPr id="13" name="Rechteck 12"/>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Bild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sp>
          <p:nvSpPr>
            <p:cNvPr id="69" name="Rechteck 68"/>
            <p:cNvSpPr/>
            <p:nvPr/>
          </p:nvSpPr>
          <p:spPr>
            <a:xfrm>
              <a:off x="5635968" y="2333968"/>
              <a:ext cx="1066757" cy="400110"/>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Perioperatives</a:t>
              </a:r>
              <a:r>
                <a:rPr lang="de-CH" sz="1000" b="1" dirty="0">
                  <a:solidFill>
                    <a:schemeClr val="bg2">
                      <a:lumMod val="50000"/>
                    </a:schemeClr>
                  </a:solidFill>
                  <a:latin typeface="Segoe UI" charset="0"/>
                  <a:ea typeface="Segoe UI" charset="0"/>
                  <a:cs typeface="Segoe UI" charset="0"/>
                </a:rPr>
                <a:t> Management</a:t>
              </a: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23850" y="1203325"/>
            <a:ext cx="3886200"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568766" y="1203325"/>
            <a:ext cx="4251384"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6"/>
          <p:cNvSpPr>
            <a:spLocks noGrp="1"/>
          </p:cNvSpPr>
          <p:nvPr>
            <p:ph type="sldNum" sz="quarter" idx="12"/>
          </p:nvPr>
        </p:nvSpPr>
        <p:spPr/>
        <p:txBody>
          <a:bodyPr/>
          <a:lstStyle/>
          <a:p>
            <a:fld id="{668FC1BA-C807-A24C-B970-91216D4FCE8F}"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5" name="Slide Number Placeholder 4"/>
          <p:cNvSpPr>
            <a:spLocks noGrp="1"/>
          </p:cNvSpPr>
          <p:nvPr>
            <p:ph type="sldNum" sz="quarter" idx="12"/>
          </p:nvPr>
        </p:nvSpPr>
        <p:spPr/>
        <p:txBody>
          <a:bodyPr/>
          <a:lstStyle/>
          <a:p>
            <a:fld id="{668FC1BA-C807-A24C-B970-91216D4FCE8F}"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5055078" y="267419"/>
            <a:ext cx="3765072" cy="4546121"/>
          </a:xfrm>
        </p:spPr>
        <p:txBody>
          <a:bodyPr anchor="ctr" anchorCtr="0"/>
          <a:lstStyle>
            <a:lvl1pPr algn="l">
              <a:defRPr sz="4700" baseline="0">
                <a:solidFill>
                  <a:schemeClr val="bg1"/>
                </a:solidFill>
              </a:defRPr>
            </a:lvl1pPr>
          </a:lstStyle>
          <a:p>
            <a:r>
              <a:rPr lang="de-DE" dirty="0"/>
              <a:t>Allgemeine Fragen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br>
              <a:rPr lang="de-DE" dirty="0"/>
            </a:br>
            <a:r>
              <a:rPr lang="de-DE" dirty="0" err="1"/>
              <a:t>sdfdff</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7" name="Gruppierung 6"/>
          <p:cNvGrpSpPr/>
          <p:nvPr userDrawn="1"/>
        </p:nvGrpSpPr>
        <p:grpSpPr>
          <a:xfrm>
            <a:off x="7560574" y="268288"/>
            <a:ext cx="1377950" cy="468135"/>
            <a:chOff x="323850" y="268288"/>
            <a:chExt cx="13457643" cy="4572000"/>
          </a:xfrm>
        </p:grpSpPr>
        <p:grpSp>
          <p:nvGrpSpPr>
            <p:cNvPr id="8" name="Gruppierung 7"/>
            <p:cNvGrpSpPr/>
            <p:nvPr/>
          </p:nvGrpSpPr>
          <p:grpSpPr>
            <a:xfrm>
              <a:off x="323850" y="268288"/>
              <a:ext cx="4572000" cy="4572000"/>
              <a:chOff x="323851" y="1516020"/>
              <a:chExt cx="1007999" cy="1007999"/>
            </a:xfrm>
          </p:grpSpPr>
          <p:sp>
            <p:nvSpPr>
              <p:cNvPr id="10" name="Rechteck 9"/>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9" name="Rechteck 8"/>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Allgemeine Fragen</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sp>
        <p:nvSpPr>
          <p:cNvPr id="9" name="Rechteck 8"/>
          <p:cNvSpPr/>
          <p:nvPr/>
        </p:nvSpPr>
        <p:spPr>
          <a:xfrm>
            <a:off x="8045612" y="370024"/>
            <a:ext cx="1012123" cy="246221"/>
          </a:xfrm>
          <a:prstGeom prst="rect">
            <a:avLst/>
          </a:prstGeom>
        </p:spPr>
        <p:txBody>
          <a:bodyPr wrap="square">
            <a:spAutoFit/>
          </a:bodyPr>
          <a:lstStyle/>
          <a:p>
            <a:r>
              <a:rPr lang="de-CH" sz="1000" b="1">
                <a:solidFill>
                  <a:schemeClr val="bg2">
                    <a:lumMod val="50000"/>
                  </a:schemeClr>
                </a:solidFill>
                <a:latin typeface="Segoe UI" charset="0"/>
                <a:ea typeface="Segoe UI" charset="0"/>
                <a:cs typeface="Segoe UI" charset="0"/>
              </a:rPr>
              <a:t>Interaktionen</a:t>
            </a:r>
            <a:endParaRPr lang="de-CH" sz="1000" b="1" dirty="0">
              <a:solidFill>
                <a:schemeClr val="bg2">
                  <a:lumMod val="50000"/>
                </a:schemeClr>
              </a:solidFill>
              <a:latin typeface="Segoe UI" charset="0"/>
              <a:ea typeface="Segoe UI" charset="0"/>
              <a:cs typeface="Segoe UI" charset="0"/>
            </a:endParaRPr>
          </a:p>
        </p:txBody>
      </p:sp>
      <p:grpSp>
        <p:nvGrpSpPr>
          <p:cNvPr id="21" name="Gruppierung 20"/>
          <p:cNvGrpSpPr/>
          <p:nvPr userDrawn="1"/>
        </p:nvGrpSpPr>
        <p:grpSpPr>
          <a:xfrm>
            <a:off x="7567406" y="268288"/>
            <a:ext cx="468000" cy="468000"/>
            <a:chOff x="2411895" y="1511281"/>
            <a:chExt cx="1007999" cy="1007999"/>
          </a:xfrm>
        </p:grpSpPr>
        <p:sp>
          <p:nvSpPr>
            <p:cNvPr id="22" name="Rechteck 21"/>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5" name="Gruppierung 4"/>
          <p:cNvGrpSpPr/>
          <p:nvPr userDrawn="1"/>
        </p:nvGrpSpPr>
        <p:grpSpPr>
          <a:xfrm>
            <a:off x="7559675" y="268288"/>
            <a:ext cx="1447196" cy="468000"/>
            <a:chOff x="7567407" y="1381316"/>
            <a:chExt cx="1447196" cy="468000"/>
          </a:xfrm>
        </p:grpSpPr>
        <p:grpSp>
          <p:nvGrpSpPr>
            <p:cNvPr id="18" name="Gruppierung 17"/>
            <p:cNvGrpSpPr>
              <a:grpSpLocks noChangeAspect="1"/>
            </p:cNvGrpSpPr>
            <p:nvPr userDrawn="1"/>
          </p:nvGrpSpPr>
          <p:grpSpPr>
            <a:xfrm>
              <a:off x="7567407" y="1381316"/>
              <a:ext cx="468000" cy="468000"/>
              <a:chOff x="3526328" y="1516020"/>
              <a:chExt cx="1007999" cy="1007999"/>
            </a:xfrm>
          </p:grpSpPr>
          <p:sp>
            <p:nvSpPr>
              <p:cNvPr id="19" name="Rechteck 18"/>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Bild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sp>
          <p:nvSpPr>
            <p:cNvPr id="40" name="Rechteck 39"/>
            <p:cNvSpPr/>
            <p:nvPr/>
          </p:nvSpPr>
          <p:spPr>
            <a:xfrm>
              <a:off x="8051362" y="1402316"/>
              <a:ext cx="963241" cy="40011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Vorsichts-</a:t>
              </a:r>
              <a:r>
                <a:rPr lang="de-CH" sz="1000" b="1" dirty="0" err="1">
                  <a:solidFill>
                    <a:schemeClr val="bg2">
                      <a:lumMod val="50000"/>
                    </a:schemeClr>
                  </a:solidFill>
                  <a:latin typeface="Segoe UI" charset="0"/>
                  <a:ea typeface="Segoe UI" charset="0"/>
                  <a:cs typeface="Segoe UI" charset="0"/>
                </a:rPr>
                <a:t>massnahmen</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48" name="Gruppierung 47"/>
          <p:cNvGrpSpPr/>
          <p:nvPr userDrawn="1"/>
        </p:nvGrpSpPr>
        <p:grpSpPr>
          <a:xfrm>
            <a:off x="7561413" y="268288"/>
            <a:ext cx="1582587" cy="495593"/>
            <a:chOff x="7561413" y="2086405"/>
            <a:chExt cx="1582587" cy="495593"/>
          </a:xfrm>
        </p:grpSpPr>
        <p:grpSp>
          <p:nvGrpSpPr>
            <p:cNvPr id="27" name="Gruppierung 26"/>
            <p:cNvGrpSpPr>
              <a:grpSpLocks noChangeAspect="1"/>
            </p:cNvGrpSpPr>
            <p:nvPr userDrawn="1"/>
          </p:nvGrpSpPr>
          <p:grpSpPr>
            <a:xfrm>
              <a:off x="7561413" y="2086405"/>
              <a:ext cx="468000" cy="468000"/>
              <a:chOff x="323850" y="3949711"/>
              <a:chExt cx="432000" cy="432000"/>
            </a:xfrm>
          </p:grpSpPr>
          <p:sp>
            <p:nvSpPr>
              <p:cNvPr id="28" name="Rechteck 27"/>
              <p:cNvSpPr/>
              <p:nvPr/>
            </p:nvSpPr>
            <p:spPr>
              <a:xfrm>
                <a:off x="323850" y="3949711"/>
                <a:ext cx="432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28"/>
              <p:cNvPicPr>
                <a:picLocks noChangeAspect="1"/>
              </p:cNvPicPr>
              <p:nvPr/>
            </p:nvPicPr>
            <p:blipFill>
              <a:blip r:embed="rId2"/>
              <a:srcRect/>
              <a:stretch/>
            </p:blipFill>
            <p:spPr>
              <a:xfrm>
                <a:off x="347528" y="3963704"/>
                <a:ext cx="385715" cy="385715"/>
              </a:xfrm>
              <a:prstGeom prst="rect">
                <a:avLst/>
              </a:prstGeom>
            </p:spPr>
          </p:pic>
        </p:grpSp>
        <p:sp>
          <p:nvSpPr>
            <p:cNvPr id="45" name="Rechteck 44"/>
            <p:cNvSpPr/>
            <p:nvPr/>
          </p:nvSpPr>
          <p:spPr>
            <a:xfrm>
              <a:off x="8048487" y="2089555"/>
              <a:ext cx="1095513" cy="492443"/>
            </a:xfrm>
            <a:prstGeom prst="rect">
              <a:avLst/>
            </a:prstGeom>
          </p:spPr>
          <p:txBody>
            <a:bodyPr wrap="square">
              <a:spAutoFit/>
            </a:bodyPr>
            <a:lstStyle/>
            <a:p>
              <a:r>
                <a:rPr lang="de-CH" sz="600" dirty="0" err="1">
                  <a:solidFill>
                    <a:schemeClr val="bg2">
                      <a:lumMod val="50000"/>
                    </a:schemeClr>
                  </a:solidFill>
                  <a:latin typeface="Segoe UI" charset="0"/>
                  <a:ea typeface="Segoe UI" charset="0"/>
                  <a:cs typeface="Segoe UI" charset="0"/>
                </a:rPr>
                <a:t>Rivaroxaban</a:t>
              </a:r>
              <a:r>
                <a:rPr lang="de-CH" sz="600" dirty="0">
                  <a:solidFill>
                    <a:schemeClr val="bg2">
                      <a:lumMod val="50000"/>
                    </a:schemeClr>
                  </a:solidFill>
                  <a:latin typeface="Segoe UI" charset="0"/>
                  <a:ea typeface="Segoe UI" charset="0"/>
                  <a:cs typeface="Segoe UI" charset="0"/>
                </a:rPr>
                <a:t> in</a:t>
              </a:r>
            </a:p>
            <a:p>
              <a:r>
                <a:rPr lang="de-CH" sz="1000" b="1" dirty="0">
                  <a:solidFill>
                    <a:schemeClr val="bg2">
                      <a:lumMod val="50000"/>
                    </a:schemeClr>
                  </a:solidFill>
                  <a:latin typeface="Segoe UI" charset="0"/>
                  <a:ea typeface="Segoe UI" charset="0"/>
                  <a:cs typeface="Segoe UI" charset="0"/>
                </a:rPr>
                <a:t>Spezifischen Indikationen</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54" name="Gruppierung 53"/>
          <p:cNvGrpSpPr/>
          <p:nvPr userDrawn="1"/>
        </p:nvGrpSpPr>
        <p:grpSpPr>
          <a:xfrm>
            <a:off x="7559941" y="276914"/>
            <a:ext cx="1375709" cy="468000"/>
            <a:chOff x="7577193" y="2815612"/>
            <a:chExt cx="1375709" cy="468000"/>
          </a:xfrm>
        </p:grpSpPr>
        <p:grpSp>
          <p:nvGrpSpPr>
            <p:cNvPr id="15" name="Gruppierung 14"/>
            <p:cNvGrpSpPr>
              <a:grpSpLocks noChangeAspect="1"/>
            </p:cNvGrpSpPr>
            <p:nvPr userDrawn="1"/>
          </p:nvGrpSpPr>
          <p:grpSpPr>
            <a:xfrm>
              <a:off x="7577193" y="2815612"/>
              <a:ext cx="468000" cy="468000"/>
              <a:chOff x="4641750" y="2645924"/>
              <a:chExt cx="1007999" cy="1007999"/>
            </a:xfrm>
          </p:grpSpPr>
          <p:sp>
            <p:nvSpPr>
              <p:cNvPr id="16" name="Rechteck 15"/>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sp>
          <p:nvSpPr>
            <p:cNvPr id="51" name="Rechteck 50"/>
            <p:cNvSpPr/>
            <p:nvPr/>
          </p:nvSpPr>
          <p:spPr>
            <a:xfrm>
              <a:off x="8059991" y="2834300"/>
              <a:ext cx="892911" cy="40011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Weitere Fragen</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60" name="Gruppierung 59"/>
          <p:cNvGrpSpPr/>
          <p:nvPr userDrawn="1"/>
        </p:nvGrpSpPr>
        <p:grpSpPr>
          <a:xfrm>
            <a:off x="7560370" y="276914"/>
            <a:ext cx="1488740" cy="468000"/>
            <a:chOff x="7577622" y="3458673"/>
            <a:chExt cx="1488740" cy="468000"/>
          </a:xfrm>
        </p:grpSpPr>
        <p:grpSp>
          <p:nvGrpSpPr>
            <p:cNvPr id="24" name="Gruppierung 23"/>
            <p:cNvGrpSpPr>
              <a:grpSpLocks noChangeAspect="1"/>
            </p:cNvGrpSpPr>
            <p:nvPr userDrawn="1"/>
          </p:nvGrpSpPr>
          <p:grpSpPr>
            <a:xfrm>
              <a:off x="7577622" y="3458673"/>
              <a:ext cx="468000" cy="468000"/>
              <a:chOff x="5666549" y="1516020"/>
              <a:chExt cx="1007999" cy="1007999"/>
            </a:xfrm>
          </p:grpSpPr>
          <p:sp>
            <p:nvSpPr>
              <p:cNvPr id="25" name="Rechteck 24"/>
              <p:cNvSpPr/>
              <p:nvPr/>
            </p:nvSpPr>
            <p:spPr>
              <a:xfrm>
                <a:off x="5666549" y="1516020"/>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Bild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1678" y="1548671"/>
                <a:ext cx="900000" cy="900000"/>
              </a:xfrm>
              <a:prstGeom prst="rect">
                <a:avLst/>
              </a:prstGeom>
            </p:spPr>
          </p:pic>
        </p:grpSp>
        <p:sp>
          <p:nvSpPr>
            <p:cNvPr id="57" name="Rechteck 56"/>
            <p:cNvSpPr/>
            <p:nvPr/>
          </p:nvSpPr>
          <p:spPr>
            <a:xfrm>
              <a:off x="8059990" y="3481282"/>
              <a:ext cx="1006372" cy="400110"/>
            </a:xfrm>
            <a:prstGeom prst="rect">
              <a:avLst/>
            </a:prstGeom>
          </p:spPr>
          <p:txBody>
            <a:bodyPr wrap="square">
              <a:spAutoFit/>
            </a:bodyPr>
            <a:lstStyle/>
            <a:p>
              <a:r>
                <a:rPr lang="de-CH" sz="1000" b="1">
                  <a:solidFill>
                    <a:schemeClr val="bg2">
                      <a:lumMod val="50000"/>
                    </a:schemeClr>
                  </a:solidFill>
                  <a:latin typeface="Segoe UI" charset="0"/>
                  <a:ea typeface="Segoe UI" charset="0"/>
                  <a:cs typeface="Segoe UI" charset="0"/>
                </a:rPr>
                <a:t>Patienten-Management</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323850" y="1203325"/>
            <a:ext cx="8496300"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66" name="Gruppierung 65"/>
          <p:cNvGrpSpPr/>
          <p:nvPr userDrawn="1"/>
        </p:nvGrpSpPr>
        <p:grpSpPr>
          <a:xfrm>
            <a:off x="7559942" y="268288"/>
            <a:ext cx="1584058" cy="468000"/>
            <a:chOff x="5153172" y="1698550"/>
            <a:chExt cx="1584058" cy="468000"/>
          </a:xfrm>
        </p:grpSpPr>
        <p:grpSp>
          <p:nvGrpSpPr>
            <p:cNvPr id="30" name="Gruppierung 29"/>
            <p:cNvGrpSpPr>
              <a:grpSpLocks noChangeAspect="1"/>
            </p:cNvGrpSpPr>
            <p:nvPr userDrawn="1"/>
          </p:nvGrpSpPr>
          <p:grpSpPr>
            <a:xfrm>
              <a:off x="5153172" y="1698550"/>
              <a:ext cx="468000" cy="468000"/>
              <a:chOff x="6740338" y="1516020"/>
              <a:chExt cx="1007999" cy="1007999"/>
            </a:xfrm>
          </p:grpSpPr>
          <p:sp>
            <p:nvSpPr>
              <p:cNvPr id="31" name="Rechteck 30"/>
              <p:cNvSpPr/>
              <p:nvPr/>
            </p:nvSpPr>
            <p:spPr>
              <a:xfrm>
                <a:off x="6740338" y="1516020"/>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Bild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8845" y="1548671"/>
                <a:ext cx="900000" cy="900000"/>
              </a:xfrm>
              <a:prstGeom prst="rect">
                <a:avLst/>
              </a:prstGeom>
            </p:spPr>
          </p:pic>
        </p:grpSp>
        <p:sp>
          <p:nvSpPr>
            <p:cNvPr id="63" name="Rechteck 62"/>
            <p:cNvSpPr/>
            <p:nvPr/>
          </p:nvSpPr>
          <p:spPr>
            <a:xfrm>
              <a:off x="5635968" y="1721492"/>
              <a:ext cx="1101262" cy="400110"/>
            </a:xfrm>
            <a:prstGeom prst="rect">
              <a:avLst/>
            </a:prstGeom>
          </p:spPr>
          <p:txBody>
            <a:bodyPr wrap="square">
              <a:spAutoFit/>
            </a:bodyPr>
            <a:lstStyle/>
            <a:p>
              <a:r>
                <a:rPr lang="de-CH" sz="1000" b="1">
                  <a:solidFill>
                    <a:schemeClr val="bg2">
                      <a:lumMod val="50000"/>
                    </a:schemeClr>
                  </a:solidFill>
                  <a:latin typeface="Segoe UI" charset="0"/>
                  <a:ea typeface="Segoe UI" charset="0"/>
                  <a:cs typeface="Segoe UI" charset="0"/>
                </a:rPr>
                <a:t>Plasmaspiegel-Bestimmung</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195263"/>
            <a:ext cx="6767063" cy="994172"/>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323850" y="1203325"/>
            <a:ext cx="7886700" cy="326350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8220974" y="4863072"/>
            <a:ext cx="599176" cy="243763"/>
          </a:xfrm>
          <a:prstGeom prst="rect">
            <a:avLst/>
          </a:prstGeom>
        </p:spPr>
        <p:txBody>
          <a:bodyPr vert="horz" lIns="0" tIns="0" rIns="0" bIns="0" rtlCol="0" anchor="t" anchorCtr="0"/>
          <a:lstStyle>
            <a:lvl1pPr algn="r">
              <a:defRPr sz="1000" b="1">
                <a:solidFill>
                  <a:schemeClr val="bg2">
                    <a:lumMod val="75000"/>
                  </a:schemeClr>
                </a:solidFill>
                <a:latin typeface="Segoe UI" charset="0"/>
                <a:ea typeface="Segoe UI" charset="0"/>
                <a:cs typeface="Segoe UI" charset="0"/>
              </a:defRPr>
            </a:lvl1pPr>
          </a:lstStyle>
          <a:p>
            <a:fld id="{668FC1BA-C807-A24C-B970-91216D4FCE8F}" type="slidenum">
              <a:rPr lang="de-DE" smtClean="0"/>
              <a:pPr/>
              <a:t>‹Nr.›</a:t>
            </a:fld>
            <a:endParaRPr lang="de-DE" dirty="0"/>
          </a:p>
        </p:txBody>
      </p:sp>
      <p:cxnSp>
        <p:nvCxnSpPr>
          <p:cNvPr id="8" name="Gerade Verbindung 7"/>
          <p:cNvCxnSpPr>
            <a:cxnSpLocks/>
          </p:cNvCxnSpPr>
          <p:nvPr userDrawn="1"/>
        </p:nvCxnSpPr>
        <p:spPr>
          <a:xfrm>
            <a:off x="323850" y="917470"/>
            <a:ext cx="84963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F648BE66-C953-4191-89B0-2A4D0E7C1A1C}"/>
              </a:ext>
            </a:extLst>
          </p:cNvPr>
          <p:cNvSpPr txBox="1">
            <a:spLocks/>
          </p:cNvSpPr>
          <p:nvPr userDrawn="1"/>
        </p:nvSpPr>
        <p:spPr>
          <a:xfrm>
            <a:off x="4372239" y="4904160"/>
            <a:ext cx="3839012" cy="273844"/>
          </a:xfrm>
          <a:prstGeom prst="rect">
            <a:avLst/>
          </a:prstGeom>
        </p:spPr>
        <p:txBody>
          <a:bodyPr vert="horz" lIns="0" tIns="0" rIns="0" bIns="0" rtlCol="0" anchor="t" anchorCtr="0"/>
          <a:lstStyle>
            <a:defPPr>
              <a:defRPr lang="de-DE"/>
            </a:defPPr>
            <a:lvl1pPr marL="0" algn="l" defTabSz="685800" rtl="0" eaLnBrk="1" latinLnBrk="0" hangingPunct="1">
              <a:defRPr sz="600" kern="1200">
                <a:solidFill>
                  <a:schemeClr val="bg2">
                    <a:lumMod val="75000"/>
                  </a:schemeClr>
                </a:solidFill>
                <a:latin typeface="Segoe UI" charset="0"/>
                <a:ea typeface="Segoe UI" charset="0"/>
                <a:cs typeface="Segoe UI"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de-CH" dirty="0"/>
              <a:t>ANWENDUNG VON RIVAROXABAN BEI ERWACHSENEN UND KINDERN (RivaPrax)</a:t>
            </a:r>
          </a:p>
          <a:p>
            <a:pPr algn="r"/>
            <a:r>
              <a:rPr lang="de-CH" dirty="0"/>
              <a:t>Fragen und Antworten zum</a:t>
            </a:r>
            <a:r>
              <a:rPr lang="de-CH" baseline="0" dirty="0"/>
              <a:t> Einsatz von Rivaroxaban (Xarelto</a:t>
            </a:r>
            <a:r>
              <a:rPr lang="de-CH" baseline="30000" dirty="0"/>
              <a:t>®</a:t>
            </a:r>
            <a:r>
              <a:rPr lang="de-CH" baseline="0" dirty="0"/>
              <a:t>) in der Praxis – aktualisierte Version August 2021</a:t>
            </a:r>
            <a:endParaRPr lang="it-IT" dirty="0"/>
          </a:p>
        </p:txBody>
      </p:sp>
      <p:sp>
        <p:nvSpPr>
          <p:cNvPr id="5" name="Textfeld 4">
            <a:extLst>
              <a:ext uri="{FF2B5EF4-FFF2-40B4-BE49-F238E27FC236}">
                <a16:creationId xmlns:a16="http://schemas.microsoft.com/office/drawing/2014/main" id="{C5C81819-2646-060A-2DD6-03307532A305}"/>
              </a:ext>
            </a:extLst>
          </p:cNvPr>
          <p:cNvSpPr txBox="1"/>
          <p:nvPr userDrawn="1"/>
        </p:nvSpPr>
        <p:spPr>
          <a:xfrm rot="16200000">
            <a:off x="6750278" y="2188523"/>
            <a:ext cx="4572000" cy="200055"/>
          </a:xfrm>
          <a:prstGeom prst="rect">
            <a:avLst/>
          </a:prstGeom>
          <a:noFill/>
        </p:spPr>
        <p:txBody>
          <a:bodyPr wrap="square">
            <a:spAutoFit/>
          </a:bodyPr>
          <a:lstStyle/>
          <a:p>
            <a:r>
              <a:rPr lang="de-DE" sz="700" dirty="0"/>
              <a:t>MA-M_RIV-CH-0195-2_03.2024</a:t>
            </a:r>
          </a:p>
        </p:txBody>
      </p:sp>
    </p:spTree>
    <p:extLst>
      <p:ext uri="{BB962C8B-B14F-4D97-AF65-F5344CB8AC3E}">
        <p14:creationId xmlns:p14="http://schemas.microsoft.com/office/powerpoint/2010/main" val="109253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7" r:id="rId4"/>
    <p:sldLayoutId id="2147483668" r:id="rId5"/>
    <p:sldLayoutId id="2147483669" r:id="rId6"/>
    <p:sldLayoutId id="2147483670" r:id="rId7"/>
    <p:sldLayoutId id="2147483671" r:id="rId8"/>
    <p:sldLayoutId id="2147483672" r:id="rId9"/>
    <p:sldLayoutId id="2147483673" r:id="rId10"/>
    <p:sldLayoutId id="2147483664" r:id="rId11"/>
    <p:sldLayoutId id="2147483666" r:id="rId12"/>
  </p:sldLayoutIdLst>
  <p:hf hdr="0" ftr="0"/>
  <p:txStyles>
    <p:title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p:titleStyle>
    <p:body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0" userDrawn="1">
          <p15:clr>
            <a:srgbClr val="F26B43"/>
          </p15:clr>
        </p15:guide>
        <p15:guide id="2" pos="204" userDrawn="1">
          <p15:clr>
            <a:srgbClr val="F26B43"/>
          </p15:clr>
        </p15:guide>
        <p15:guide id="3" pos="5556" userDrawn="1">
          <p15:clr>
            <a:srgbClr val="F26B43"/>
          </p15:clr>
        </p15:guide>
        <p15:guide id="4" orient="horz" pos="758" userDrawn="1">
          <p15:clr>
            <a:srgbClr val="F26B43"/>
          </p15:clr>
        </p15:guide>
        <p15:guide id="5" orient="horz" pos="169" userDrawn="1">
          <p15:clr>
            <a:srgbClr val="F26B43"/>
          </p15:clr>
        </p15:guide>
        <p15:guide id="6" pos="4762" userDrawn="1">
          <p15:clr>
            <a:srgbClr val="F26B43"/>
          </p15:clr>
        </p15:guide>
        <p15:guide id="7"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1.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wissmedicinfo.ch/"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37673"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Titel 1"/>
          <p:cNvSpPr txBox="1">
            <a:spLocks/>
          </p:cNvSpPr>
          <p:nvPr/>
        </p:nvSpPr>
        <p:spPr>
          <a:xfrm>
            <a:off x="1422423" y="372706"/>
            <a:ext cx="6430188"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500" dirty="0">
                <a:solidFill>
                  <a:schemeClr val="bg1"/>
                </a:solidFill>
                <a:latin typeface="Segoe UI Black" charset="0"/>
                <a:ea typeface="Segoe UI Black" charset="0"/>
                <a:cs typeface="Segoe UI Black" charset="0"/>
              </a:rPr>
              <a:t>RIVAROXABAN</a:t>
            </a:r>
            <a:endParaRPr lang="de-DE" sz="1600" b="0" dirty="0">
              <a:solidFill>
                <a:schemeClr val="bg1"/>
              </a:solidFill>
              <a:latin typeface="Segoe UI Black" charset="0"/>
              <a:ea typeface="Segoe UI Black" charset="0"/>
              <a:cs typeface="Segoe UI Black" charset="0"/>
            </a:endParaRPr>
          </a:p>
        </p:txBody>
      </p:sp>
      <p:sp>
        <p:nvSpPr>
          <p:cNvPr id="38" name="Untertitel 2"/>
          <p:cNvSpPr txBox="1">
            <a:spLocks/>
          </p:cNvSpPr>
          <p:nvPr/>
        </p:nvSpPr>
        <p:spPr>
          <a:xfrm>
            <a:off x="1079157" y="1059812"/>
            <a:ext cx="6821851" cy="364283"/>
          </a:xfrm>
          <a:prstGeom prst="rect">
            <a:avLst/>
          </a:prstGeom>
        </p:spPr>
        <p:txBody>
          <a:bodyPr vert="horz" lIns="0" tIns="0" rIns="0" bIns="0" rtlCol="0">
            <a:noAutofit/>
          </a:bodyPr>
          <a:lstStyle>
            <a:lvl1pPr marL="179388" indent="-179388"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342900" indent="0" algn="l" defTabSz="685800" rtl="0" eaLnBrk="1" latinLnBrk="0" hangingPunct="1">
              <a:lnSpc>
                <a:spcPct val="100000"/>
              </a:lnSpc>
              <a:spcBef>
                <a:spcPts val="375"/>
              </a:spcBef>
              <a:buClr>
                <a:schemeClr val="accent1"/>
              </a:buClr>
              <a:buFont typeface="Wingdings" charset="2"/>
              <a:buNone/>
              <a:tabLst/>
              <a:defRPr sz="1500" b="0" i="0" kern="1200">
                <a:solidFill>
                  <a:schemeClr val="tx1">
                    <a:tint val="75000"/>
                  </a:schemeClr>
                </a:solidFill>
                <a:latin typeface="Segoe UI" charset="0"/>
                <a:ea typeface="Segoe UI" charset="0"/>
                <a:cs typeface="Segoe UI" charset="0"/>
              </a:defRPr>
            </a:lvl2pPr>
            <a:lvl3pPr marL="685800" indent="0" algn="l" defTabSz="685800" rtl="0" eaLnBrk="1" latinLnBrk="0" hangingPunct="1">
              <a:lnSpc>
                <a:spcPct val="100000"/>
              </a:lnSpc>
              <a:spcBef>
                <a:spcPts val="375"/>
              </a:spcBef>
              <a:buClr>
                <a:schemeClr val="accent1"/>
              </a:buClr>
              <a:buFont typeface="Wingdings" charset="2"/>
              <a:buNone/>
              <a:tabLst/>
              <a:defRPr sz="1350" b="0" i="0" kern="1200">
                <a:solidFill>
                  <a:schemeClr val="tx1">
                    <a:tint val="75000"/>
                  </a:schemeClr>
                </a:solidFill>
                <a:latin typeface="Segoe UI" charset="0"/>
                <a:ea typeface="Segoe UI" charset="0"/>
                <a:cs typeface="Segoe UI" charset="0"/>
              </a:defRPr>
            </a:lvl3pPr>
            <a:lvl4pPr marL="1028700" indent="0" algn="l" defTabSz="685800" rtl="0" eaLnBrk="1" latinLnBrk="0" hangingPunct="1">
              <a:lnSpc>
                <a:spcPct val="100000"/>
              </a:lnSpc>
              <a:spcBef>
                <a:spcPts val="375"/>
              </a:spcBef>
              <a:buClr>
                <a:schemeClr val="accent1"/>
              </a:buClr>
              <a:buFont typeface="Wingdings" charset="2"/>
              <a:buNone/>
              <a:tabLst/>
              <a:defRPr sz="1200" b="0" i="0" kern="1200">
                <a:solidFill>
                  <a:schemeClr val="tx1">
                    <a:tint val="75000"/>
                  </a:schemeClr>
                </a:solidFill>
                <a:latin typeface="Segoe UI" charset="0"/>
                <a:ea typeface="Segoe UI" charset="0"/>
                <a:cs typeface="Segoe UI" charset="0"/>
              </a:defRPr>
            </a:lvl4pPr>
            <a:lvl5pPr marL="1371600" indent="0" algn="l" defTabSz="685800" rtl="0" eaLnBrk="1" latinLnBrk="0" hangingPunct="1">
              <a:lnSpc>
                <a:spcPct val="100000"/>
              </a:lnSpc>
              <a:spcBef>
                <a:spcPts val="375"/>
              </a:spcBef>
              <a:buClr>
                <a:schemeClr val="accent1"/>
              </a:buClr>
              <a:buFont typeface="Wingdings" charset="2"/>
              <a:buNone/>
              <a:tabLst/>
              <a:defRPr sz="1200" b="0" i="0" kern="1200">
                <a:solidFill>
                  <a:schemeClr val="tx1">
                    <a:tint val="75000"/>
                  </a:schemeClr>
                </a:solidFill>
                <a:latin typeface="Segoe UI" charset="0"/>
                <a:ea typeface="Segoe UI" charset="0"/>
                <a:cs typeface="Segoe UI"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de-DE" sz="1350" dirty="0">
                <a:solidFill>
                  <a:schemeClr val="bg1"/>
                </a:solidFill>
              </a:rPr>
              <a:t>Fragen und Antworten zum Einsatz von Rivaroxaban (Xarelto</a:t>
            </a:r>
            <a:r>
              <a:rPr lang="de-DE" sz="1350" baseline="30000" dirty="0">
                <a:solidFill>
                  <a:schemeClr val="bg1"/>
                </a:solidFill>
              </a:rPr>
              <a:t>®</a:t>
            </a:r>
            <a:r>
              <a:rPr lang="de-DE" sz="1350" dirty="0">
                <a:solidFill>
                  <a:schemeClr val="bg1"/>
                </a:solidFill>
              </a:rPr>
              <a:t> und Xarelto</a:t>
            </a:r>
            <a:r>
              <a:rPr lang="de-DE" sz="1350" baseline="30000" dirty="0">
                <a:solidFill>
                  <a:schemeClr val="bg1"/>
                </a:solidFill>
              </a:rPr>
              <a:t>®</a:t>
            </a:r>
            <a:r>
              <a:rPr lang="de-DE" sz="1350" dirty="0">
                <a:solidFill>
                  <a:schemeClr val="bg1"/>
                </a:solidFill>
              </a:rPr>
              <a:t> </a:t>
            </a:r>
            <a:r>
              <a:rPr lang="de-DE" sz="1350" dirty="0" err="1">
                <a:solidFill>
                  <a:schemeClr val="bg1"/>
                </a:solidFill>
              </a:rPr>
              <a:t>junior</a:t>
            </a:r>
            <a:r>
              <a:rPr lang="de-DE" sz="1350" dirty="0">
                <a:solidFill>
                  <a:schemeClr val="bg1"/>
                </a:solidFill>
              </a:rPr>
              <a:t>) in der Praxis (</a:t>
            </a:r>
            <a:r>
              <a:rPr lang="de-DE" sz="1350" dirty="0" err="1">
                <a:solidFill>
                  <a:schemeClr val="bg1"/>
                </a:solidFill>
              </a:rPr>
              <a:t>RivaPrax</a:t>
            </a:r>
            <a:r>
              <a:rPr lang="de-DE" sz="1350" dirty="0">
                <a:solidFill>
                  <a:schemeClr val="bg1"/>
                </a:solidFill>
              </a:rPr>
              <a:t>)</a:t>
            </a:r>
          </a:p>
          <a:p>
            <a:pPr algn="r">
              <a:spcBef>
                <a:spcPts val="0"/>
              </a:spcBef>
            </a:pPr>
            <a:endParaRPr lang="de-DE" sz="1350" dirty="0">
              <a:solidFill>
                <a:schemeClr val="bg1"/>
              </a:solidFill>
            </a:endParaRPr>
          </a:p>
        </p:txBody>
      </p:sp>
      <p:sp>
        <p:nvSpPr>
          <p:cNvPr id="39" name="Textfeld 38"/>
          <p:cNvSpPr txBox="1"/>
          <p:nvPr/>
        </p:nvSpPr>
        <p:spPr>
          <a:xfrm>
            <a:off x="5523568" y="203986"/>
            <a:ext cx="2481943" cy="507831"/>
          </a:xfrm>
          <a:prstGeom prst="rect">
            <a:avLst/>
          </a:prstGeom>
          <a:noFill/>
        </p:spPr>
        <p:txBody>
          <a:bodyPr wrap="square" rtlCol="0">
            <a:spAutoFit/>
          </a:bodyPr>
          <a:lstStyle/>
          <a:p>
            <a:pPr algn="r"/>
            <a:r>
              <a:rPr lang="de-DE" dirty="0">
                <a:solidFill>
                  <a:schemeClr val="bg1"/>
                </a:solidFill>
                <a:latin typeface="Segoe UI" charset="0"/>
                <a:ea typeface="Segoe UI" charset="0"/>
                <a:cs typeface="Segoe UI" charset="0"/>
              </a:rPr>
              <a:t>ANWENDUNG VON</a:t>
            </a:r>
          </a:p>
          <a:p>
            <a:endParaRPr lang="de-DE" dirty="0">
              <a:solidFill>
                <a:schemeClr val="bg1"/>
              </a:solidFill>
              <a:latin typeface="Segoe UI" charset="0"/>
              <a:ea typeface="Segoe UI" charset="0"/>
              <a:cs typeface="Segoe UI" charset="0"/>
            </a:endParaRPr>
          </a:p>
        </p:txBody>
      </p:sp>
      <p:grpSp>
        <p:nvGrpSpPr>
          <p:cNvPr id="40" name="Gruppierung 39"/>
          <p:cNvGrpSpPr/>
          <p:nvPr/>
        </p:nvGrpSpPr>
        <p:grpSpPr>
          <a:xfrm>
            <a:off x="1295484" y="1516020"/>
            <a:ext cx="1007999" cy="1007999"/>
            <a:chOff x="1295484" y="1516020"/>
            <a:chExt cx="1007999" cy="1007999"/>
          </a:xfrm>
        </p:grpSpPr>
        <p:sp>
          <p:nvSpPr>
            <p:cNvPr id="41" name="Rechteck 40"/>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Bild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grpSp>
        <p:nvGrpSpPr>
          <p:cNvPr id="43" name="Gruppierung 42"/>
          <p:cNvGrpSpPr/>
          <p:nvPr/>
        </p:nvGrpSpPr>
        <p:grpSpPr>
          <a:xfrm>
            <a:off x="3526328" y="1516020"/>
            <a:ext cx="1007999" cy="1007999"/>
            <a:chOff x="3526328" y="1516020"/>
            <a:chExt cx="1007999" cy="1007999"/>
          </a:xfrm>
        </p:grpSpPr>
        <p:sp>
          <p:nvSpPr>
            <p:cNvPr id="44" name="Rechteck 43"/>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Bild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grpSp>
        <p:nvGrpSpPr>
          <p:cNvPr id="46" name="Gruppierung 45"/>
          <p:cNvGrpSpPr/>
          <p:nvPr/>
        </p:nvGrpSpPr>
        <p:grpSpPr>
          <a:xfrm>
            <a:off x="4641750" y="3791099"/>
            <a:ext cx="1007999" cy="1007999"/>
            <a:chOff x="4641750" y="3791099"/>
            <a:chExt cx="1007999" cy="1007999"/>
          </a:xfrm>
        </p:grpSpPr>
        <p:sp>
          <p:nvSpPr>
            <p:cNvPr id="47" name="Rechteck 46"/>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Bild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grpSp>
        <p:nvGrpSpPr>
          <p:cNvPr id="49" name="Gruppierung 48"/>
          <p:cNvGrpSpPr/>
          <p:nvPr/>
        </p:nvGrpSpPr>
        <p:grpSpPr>
          <a:xfrm>
            <a:off x="4641750" y="1516020"/>
            <a:ext cx="1007999" cy="1007999"/>
            <a:chOff x="4641750" y="1516020"/>
            <a:chExt cx="1007999" cy="1007999"/>
          </a:xfrm>
        </p:grpSpPr>
        <p:sp>
          <p:nvSpPr>
            <p:cNvPr id="50" name="Rechteck 49"/>
            <p:cNvSpPr/>
            <p:nvPr/>
          </p:nvSpPr>
          <p:spPr>
            <a:xfrm>
              <a:off x="4641750" y="1516020"/>
              <a:ext cx="1007999" cy="100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Bild 50"/>
            <p:cNvPicPr>
              <a:picLocks noChangeAspect="1"/>
            </p:cNvPicPr>
            <p:nvPr/>
          </p:nvPicPr>
          <p:blipFill>
            <a:blip r:embed="rId5"/>
            <a:srcRect/>
            <a:stretch/>
          </p:blipFill>
          <p:spPr>
            <a:xfrm>
              <a:off x="4696999" y="1570019"/>
              <a:ext cx="900000" cy="900000"/>
            </a:xfrm>
            <a:prstGeom prst="rect">
              <a:avLst/>
            </a:prstGeom>
          </p:spPr>
        </p:pic>
      </p:grpSp>
      <p:grpSp>
        <p:nvGrpSpPr>
          <p:cNvPr id="52" name="Gruppierung 51"/>
          <p:cNvGrpSpPr/>
          <p:nvPr/>
        </p:nvGrpSpPr>
        <p:grpSpPr>
          <a:xfrm>
            <a:off x="4641750" y="2645924"/>
            <a:ext cx="1007999" cy="1007999"/>
            <a:chOff x="4641750" y="2645924"/>
            <a:chExt cx="1007999" cy="1007999"/>
          </a:xfrm>
        </p:grpSpPr>
        <p:sp>
          <p:nvSpPr>
            <p:cNvPr id="53" name="Rechteck 52"/>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Bild 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grpSp>
        <p:nvGrpSpPr>
          <p:cNvPr id="55" name="Gruppierung 54"/>
          <p:cNvGrpSpPr/>
          <p:nvPr/>
        </p:nvGrpSpPr>
        <p:grpSpPr>
          <a:xfrm>
            <a:off x="6893009" y="2645924"/>
            <a:ext cx="1007999" cy="1007999"/>
            <a:chOff x="6223371" y="2654983"/>
            <a:chExt cx="1007999" cy="1007999"/>
          </a:xfrm>
        </p:grpSpPr>
        <p:sp>
          <p:nvSpPr>
            <p:cNvPr id="56" name="Rechteck 55"/>
            <p:cNvSpPr/>
            <p:nvPr/>
          </p:nvSpPr>
          <p:spPr>
            <a:xfrm>
              <a:off x="6223371" y="2654983"/>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Bild 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1878" y="2708982"/>
              <a:ext cx="900000" cy="900000"/>
            </a:xfrm>
            <a:prstGeom prst="rect">
              <a:avLst/>
            </a:prstGeom>
          </p:spPr>
        </p:pic>
      </p:grpSp>
      <p:sp>
        <p:nvSpPr>
          <p:cNvPr id="59" name="Textfeld 58"/>
          <p:cNvSpPr txBox="1"/>
          <p:nvPr/>
        </p:nvSpPr>
        <p:spPr>
          <a:xfrm>
            <a:off x="1079158" y="2747448"/>
            <a:ext cx="3404668" cy="738664"/>
          </a:xfrm>
          <a:prstGeom prst="rect">
            <a:avLst/>
          </a:prstGeom>
          <a:noFill/>
        </p:spPr>
        <p:txBody>
          <a:bodyPr wrap="square" lIns="0" tIns="0" rIns="0" bIns="0" rtlCol="0">
            <a:spAutoFit/>
          </a:bodyPr>
          <a:lstStyle/>
          <a:p>
            <a:pPr algn="r"/>
            <a:r>
              <a:rPr lang="de-CH" sz="1200" dirty="0">
                <a:solidFill>
                  <a:schemeClr val="bg1"/>
                </a:solidFill>
                <a:latin typeface="Segoe UI" charset="0"/>
                <a:ea typeface="Segoe UI" charset="0"/>
                <a:cs typeface="Segoe UI" charset="0"/>
              </a:rPr>
              <a:t>Ein </a:t>
            </a:r>
            <a:r>
              <a:rPr lang="de-CH" sz="1200" dirty="0" err="1">
                <a:solidFill>
                  <a:schemeClr val="bg1"/>
                </a:solidFill>
                <a:latin typeface="Segoe UI" charset="0"/>
                <a:ea typeface="Segoe UI" charset="0"/>
                <a:cs typeface="Segoe UI" charset="0"/>
              </a:rPr>
              <a:t>Konsensusdokument</a:t>
            </a:r>
            <a:r>
              <a:rPr lang="de-CH" sz="1200" dirty="0">
                <a:solidFill>
                  <a:schemeClr val="bg1"/>
                </a:solidFill>
                <a:latin typeface="Segoe UI" charset="0"/>
                <a:ea typeface="Segoe UI" charset="0"/>
                <a:cs typeface="Segoe UI" charset="0"/>
              </a:rPr>
              <a:t> der </a:t>
            </a:r>
          </a:p>
          <a:p>
            <a:pPr algn="r"/>
            <a:r>
              <a:rPr lang="de-CH" sz="1200" dirty="0" err="1">
                <a:solidFill>
                  <a:schemeClr val="bg1"/>
                </a:solidFill>
                <a:latin typeface="Segoe UI" charset="0"/>
                <a:ea typeface="Segoe UI" charset="0"/>
                <a:cs typeface="Segoe UI" charset="0"/>
              </a:rPr>
              <a:t>RivaMoS</a:t>
            </a:r>
            <a:r>
              <a:rPr lang="de-CH" sz="1200" dirty="0">
                <a:solidFill>
                  <a:schemeClr val="bg1"/>
                </a:solidFill>
                <a:latin typeface="Segoe UI" charset="0"/>
                <a:ea typeface="Segoe UI" charset="0"/>
                <a:cs typeface="Segoe UI" charset="0"/>
              </a:rPr>
              <a:t>-Arbeitsgruppe und der Arbeitsgruppe Hämostase (WPH, Working Party Hämostase) der Schweizerischen Gesellschaft für Hämatologie </a:t>
            </a:r>
          </a:p>
        </p:txBody>
      </p:sp>
      <p:sp>
        <p:nvSpPr>
          <p:cNvPr id="60" name="Textfeld 59"/>
          <p:cNvSpPr txBox="1"/>
          <p:nvPr/>
        </p:nvSpPr>
        <p:spPr>
          <a:xfrm>
            <a:off x="5745637" y="4394499"/>
            <a:ext cx="3057679" cy="646331"/>
          </a:xfrm>
          <a:prstGeom prst="rect">
            <a:avLst/>
          </a:prstGeom>
          <a:noFill/>
        </p:spPr>
        <p:txBody>
          <a:bodyPr wrap="square" rtlCol="0">
            <a:spAutoFit/>
          </a:bodyPr>
          <a:lstStyle/>
          <a:p>
            <a:r>
              <a:rPr lang="de-DE" sz="1200" b="1" dirty="0">
                <a:solidFill>
                  <a:schemeClr val="bg1"/>
                </a:solidFill>
                <a:latin typeface="Segoe UI" charset="0"/>
                <a:ea typeface="Segoe UI" charset="0"/>
                <a:cs typeface="Segoe UI" charset="0"/>
              </a:rPr>
              <a:t>Referenz: </a:t>
            </a:r>
          </a:p>
          <a:p>
            <a:r>
              <a:rPr lang="de-DE" sz="1200" dirty="0">
                <a:solidFill>
                  <a:schemeClr val="bg1"/>
                </a:solidFill>
                <a:latin typeface="Segoe UI" charset="0"/>
                <a:ea typeface="Segoe UI" charset="0"/>
                <a:cs typeface="Segoe UI" charset="0"/>
              </a:rPr>
              <a:t>Version August 2021</a:t>
            </a:r>
          </a:p>
          <a:p>
            <a:endParaRPr lang="de-DE" sz="1200" dirty="0">
              <a:latin typeface="Segoe UI" charset="0"/>
              <a:ea typeface="Segoe UI" charset="0"/>
              <a:cs typeface="Segoe UI" charset="0"/>
            </a:endParaRPr>
          </a:p>
        </p:txBody>
      </p:sp>
      <p:grpSp>
        <p:nvGrpSpPr>
          <p:cNvPr id="61" name="Gruppierung 60"/>
          <p:cNvGrpSpPr/>
          <p:nvPr/>
        </p:nvGrpSpPr>
        <p:grpSpPr>
          <a:xfrm>
            <a:off x="5759613" y="2645924"/>
            <a:ext cx="1007999" cy="1007999"/>
            <a:chOff x="5089975" y="2645924"/>
            <a:chExt cx="1007999" cy="1007999"/>
          </a:xfrm>
        </p:grpSpPr>
        <p:sp>
          <p:nvSpPr>
            <p:cNvPr id="62" name="Rechteck 61"/>
            <p:cNvSpPr/>
            <p:nvPr/>
          </p:nvSpPr>
          <p:spPr>
            <a:xfrm>
              <a:off x="5089975" y="2645924"/>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3" name="Bild 6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5104" y="2699923"/>
              <a:ext cx="900000" cy="900000"/>
            </a:xfrm>
            <a:prstGeom prst="rect">
              <a:avLst/>
            </a:prstGeom>
          </p:spPr>
        </p:pic>
      </p:grpSp>
      <p:grpSp>
        <p:nvGrpSpPr>
          <p:cNvPr id="64" name="Gruppierung 63"/>
          <p:cNvGrpSpPr/>
          <p:nvPr/>
        </p:nvGrpSpPr>
        <p:grpSpPr>
          <a:xfrm>
            <a:off x="2411895" y="1511281"/>
            <a:ext cx="1007999" cy="1007999"/>
            <a:chOff x="2411895" y="1511281"/>
            <a:chExt cx="1007999" cy="1007999"/>
          </a:xfrm>
        </p:grpSpPr>
        <p:sp>
          <p:nvSpPr>
            <p:cNvPr id="65" name="Rechteck 64"/>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 name="Bild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
        <p:nvSpPr>
          <p:cNvPr id="32" name="Titel 1">
            <a:extLst>
              <a:ext uri="{FF2B5EF4-FFF2-40B4-BE49-F238E27FC236}">
                <a16:creationId xmlns:a16="http://schemas.microsoft.com/office/drawing/2014/main" id="{7E4A3BB1-EA3B-4A2F-955F-D6928053DD42}"/>
              </a:ext>
            </a:extLst>
          </p:cNvPr>
          <p:cNvSpPr txBox="1">
            <a:spLocks/>
          </p:cNvSpPr>
          <p:nvPr/>
        </p:nvSpPr>
        <p:spPr>
          <a:xfrm>
            <a:off x="5745637" y="472588"/>
            <a:ext cx="2163824" cy="50502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pPr algn="r"/>
            <a:r>
              <a:rPr lang="de-DE" sz="1600" b="0" dirty="0">
                <a:solidFill>
                  <a:schemeClr val="bg1"/>
                </a:solidFill>
                <a:latin typeface="Segoe UI Black" charset="0"/>
                <a:ea typeface="Segoe UI Black" charset="0"/>
                <a:cs typeface="Segoe UI Black" charset="0"/>
              </a:rPr>
              <a:t>BEI ERWACHSENEN</a:t>
            </a:r>
          </a:p>
          <a:p>
            <a:pPr algn="r"/>
            <a:r>
              <a:rPr lang="de-DE" sz="1600" b="0" dirty="0">
                <a:solidFill>
                  <a:schemeClr val="bg1"/>
                </a:solidFill>
                <a:latin typeface="Segoe UI Black" charset="0"/>
                <a:ea typeface="Segoe UI Black" charset="0"/>
                <a:cs typeface="Segoe UI Black" charset="0"/>
              </a:rPr>
              <a:t>UND KINDERN</a:t>
            </a:r>
          </a:p>
        </p:txBody>
      </p:sp>
      <p:sp>
        <p:nvSpPr>
          <p:cNvPr id="3" name="Textfeld 2">
            <a:extLst>
              <a:ext uri="{FF2B5EF4-FFF2-40B4-BE49-F238E27FC236}">
                <a16:creationId xmlns:a16="http://schemas.microsoft.com/office/drawing/2014/main" id="{07B6BB92-BB7A-D250-C1ED-05AFA4D1088B}"/>
              </a:ext>
            </a:extLst>
          </p:cNvPr>
          <p:cNvSpPr txBox="1"/>
          <p:nvPr/>
        </p:nvSpPr>
        <p:spPr>
          <a:xfrm>
            <a:off x="284843" y="4750217"/>
            <a:ext cx="4590142" cy="246221"/>
          </a:xfrm>
          <a:prstGeom prst="rect">
            <a:avLst/>
          </a:prstGeom>
          <a:noFill/>
        </p:spPr>
        <p:txBody>
          <a:bodyPr wrap="square">
            <a:spAutoFit/>
          </a:bodyPr>
          <a:lstStyle/>
          <a:p>
            <a:r>
              <a:rPr lang="de-DE" sz="1000" dirty="0">
                <a:solidFill>
                  <a:schemeClr val="bg1"/>
                </a:solidFill>
              </a:rPr>
              <a:t>MA-M_RIV-CH-0195-2_03.2024</a:t>
            </a:r>
          </a:p>
        </p:txBody>
      </p:sp>
    </p:spTree>
    <p:extLst>
      <p:ext uri="{BB962C8B-B14F-4D97-AF65-F5344CB8AC3E}">
        <p14:creationId xmlns:p14="http://schemas.microsoft.com/office/powerpoint/2010/main" val="2428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1" y="283452"/>
            <a:ext cx="7265514" cy="707787"/>
          </a:xfrm>
        </p:spPr>
        <p:txBody>
          <a:bodyPr/>
          <a:lstStyle/>
          <a:p>
            <a:r>
              <a:rPr lang="de-CH" dirty="0"/>
              <a:t>1.3 Wie ist vorzugehen, wenn eine Tablette vergessen wurde?</a:t>
            </a:r>
            <a:endParaRPr lang="de-DE" dirty="0"/>
          </a:p>
        </p:txBody>
      </p:sp>
      <p:sp>
        <p:nvSpPr>
          <p:cNvPr id="3" name="Inhaltsplatzhalter 2"/>
          <p:cNvSpPr>
            <a:spLocks noGrp="1"/>
          </p:cNvSpPr>
          <p:nvPr>
            <p:ph sz="half" idx="1"/>
            <p:custDataLst>
              <p:tags r:id="rId1"/>
            </p:custDataLst>
          </p:nvPr>
        </p:nvSpPr>
        <p:spPr>
          <a:xfrm>
            <a:off x="323850" y="1203325"/>
            <a:ext cx="3886200" cy="3060700"/>
          </a:xfrm>
        </p:spPr>
        <p:txBody>
          <a:bodyPr/>
          <a:lstStyle>
            <a:lvl1pPr marL="179388" indent="-171450" algn="l" defTabSz="685800" rtl="0" eaLnBrk="1" latinLnBrk="0" hangingPunct="1">
              <a:buClr>
                <a:schemeClr val="accent1"/>
              </a:buClr>
              <a:buFont typeface="Wingdings" charset="2"/>
              <a:buChar char="§"/>
            </a:lvl1pPr>
            <a:lvl2pPr marL="179388" indent="-171450" algn="l" defTabSz="685800" rtl="0" eaLnBrk="1" latinLnBrk="0" hangingPunct="1">
              <a:buClr>
                <a:schemeClr val="accent1"/>
              </a:buClr>
              <a:buFont typeface="Wingdings" charset="2"/>
              <a:buChar char="§"/>
            </a:lvl2pPr>
            <a:lvl3pPr marL="179388" indent="-171450" algn="l" defTabSz="685800" rtl="0" eaLnBrk="1" latinLnBrk="0" hangingPunct="1">
              <a:buClr>
                <a:schemeClr val="accent1"/>
              </a:buClr>
              <a:buFont typeface="Wingdings" charset="2"/>
              <a:buChar char="§"/>
            </a:lvl3pPr>
            <a:lvl4pPr marL="179388" indent="-171450" algn="l" defTabSz="685800" rtl="0" eaLnBrk="1" latinLnBrk="0" hangingPunct="1">
              <a:buClr>
                <a:schemeClr val="accent1"/>
              </a:buClr>
              <a:buFont typeface="Wingdings" charset="2"/>
              <a:buChar char="§"/>
            </a:lvl4pPr>
            <a:lvl5pPr marL="179388" indent="-171450" algn="l" defTabSz="685800" rtl="0" eaLnBrk="1" latinLnBrk="0" hangingPunct="1">
              <a:buClr>
                <a:schemeClr val="accent1"/>
              </a:buClr>
              <a:buFont typeface="Wingdings" charset="2"/>
              <a:buChar char="§"/>
            </a:lvl5pPr>
            <a:lvl6pPr marL="1885950" indent="-171450" algn="l" defTabSz="685800" rtl="0" eaLnBrk="1" latinLnBrk="0" hangingPunct="1">
              <a:buFont typeface="Arial" panose="020B0604020202020204" pitchFamily="34" charset="0"/>
              <a:buChar char="•"/>
            </a:lvl6pPr>
            <a:lvl7pPr marL="2228850" indent="-171450" algn="l" defTabSz="685800" rtl="0" eaLnBrk="1" latinLnBrk="0" hangingPunct="1">
              <a:buFont typeface="Arial" panose="020B0604020202020204" pitchFamily="34" charset="0"/>
              <a:buChar char="•"/>
            </a:lvl7pPr>
            <a:lvl8pPr marL="2571750" indent="-171450" algn="l" defTabSz="685800" rtl="0" eaLnBrk="1" latinLnBrk="0" hangingPunct="1">
              <a:buFont typeface="Arial" panose="020B0604020202020204" pitchFamily="34" charset="0"/>
              <a:buChar char="•"/>
            </a:lvl8pPr>
            <a:lvl9pPr marL="2914650" indent="-171450" algn="l" defTabSz="685800" rtl="0" eaLnBrk="1" latinLnBrk="0" hangingPunct="1">
              <a:buFont typeface="Arial" panose="020B0604020202020204" pitchFamily="34" charset="0"/>
              <a:buChar char="•"/>
            </a:lvl9pPr>
          </a:lstStyle>
          <a:p>
            <a:pPr marL="0" indent="0">
              <a:buNone/>
            </a:pPr>
            <a:r>
              <a:rPr lang="de-CH" b="1" dirty="0"/>
              <a:t>Bei einmal täglicher Einnahme: </a:t>
            </a:r>
          </a:p>
          <a:p>
            <a:pPr marL="177800" indent="-177800"/>
            <a:endParaRPr lang="de-CH" dirty="0"/>
          </a:p>
          <a:p>
            <a:pPr marL="177800" lvl="1" indent="-177800">
              <a:buClr>
                <a:schemeClr val="tx1">
                  <a:lumMod val="50000"/>
                  <a:lumOff val="50000"/>
                </a:schemeClr>
              </a:buClr>
              <a:buNone/>
            </a:pPr>
            <a:endParaRPr lang="de-CH" dirty="0"/>
          </a:p>
          <a:p>
            <a:pPr marL="177800" lvl="1" indent="-177800">
              <a:buClr>
                <a:schemeClr val="tx1">
                  <a:lumMod val="50000"/>
                  <a:lumOff val="50000"/>
                </a:schemeClr>
              </a:buClr>
              <a:buNone/>
            </a:pPr>
            <a:endParaRPr lang="de-CH" dirty="0"/>
          </a:p>
          <a:p>
            <a:pPr marL="357188" lvl="1" indent="-179388">
              <a:buFont typeface="Arial" charset="0"/>
              <a:buChar char="•"/>
            </a:pPr>
            <a:endParaRPr lang="de-CH" sz="1200" dirty="0"/>
          </a:p>
          <a:p>
            <a:pPr lvl="1"/>
            <a:r>
              <a:rPr lang="de-CH" sz="1200" dirty="0"/>
              <a:t>Am gleichen Tag </a:t>
            </a:r>
            <a:r>
              <a:rPr lang="de-CH" sz="1200" b="1" dirty="0">
                <a:solidFill>
                  <a:schemeClr val="accent1"/>
                </a:solidFill>
              </a:rPr>
              <a:t>vergessene Dosis unverzüglich einnehmen.</a:t>
            </a:r>
          </a:p>
          <a:p>
            <a:pPr lvl="1"/>
            <a:r>
              <a:rPr lang="de-CH" sz="1200" dirty="0"/>
              <a:t>Am nächsten Tag wie gewohnt </a:t>
            </a:r>
            <a:br>
              <a:rPr lang="de-CH" sz="1200" dirty="0"/>
            </a:br>
            <a:r>
              <a:rPr lang="de-CH" sz="1200" dirty="0"/>
              <a:t>1x tägliche Einnahme.</a:t>
            </a:r>
          </a:p>
          <a:p>
            <a:pPr lvl="1"/>
            <a:r>
              <a:rPr lang="de-CH" sz="1200" dirty="0"/>
              <a:t>Die Tagesdosis darf nicht überschritten werden</a:t>
            </a:r>
          </a:p>
        </p:txBody>
      </p:sp>
      <p:sp>
        <p:nvSpPr>
          <p:cNvPr id="7" name="Inhaltsplatzhalter 6"/>
          <p:cNvSpPr>
            <a:spLocks noGrp="1"/>
          </p:cNvSpPr>
          <p:nvPr>
            <p:ph sz="half" idx="2"/>
            <p:custDataLst>
              <p:tags r:id="rId2"/>
            </p:custDataLst>
          </p:nvPr>
        </p:nvSpPr>
        <p:spPr>
          <a:xfrm>
            <a:off x="4568766" y="1203325"/>
            <a:ext cx="4251384" cy="3060700"/>
          </a:xfrm>
        </p:spPr>
        <p:txBody>
          <a:bodyPr/>
          <a:lstStyle>
            <a:lvl1pPr marL="179388" indent="-171450" algn="l" defTabSz="685800" rtl="0" eaLnBrk="1" latinLnBrk="0" hangingPunct="1">
              <a:buClr>
                <a:schemeClr val="accent1"/>
              </a:buClr>
              <a:buFont typeface="Wingdings" charset="2"/>
              <a:buChar char="§"/>
            </a:lvl1pPr>
            <a:lvl2pPr marL="179388" indent="-171450" algn="l" defTabSz="685800" rtl="0" eaLnBrk="1" latinLnBrk="0" hangingPunct="1">
              <a:buClr>
                <a:schemeClr val="accent1"/>
              </a:buClr>
              <a:buFont typeface="Wingdings" charset="2"/>
              <a:buChar char="§"/>
            </a:lvl2pPr>
            <a:lvl3pPr marL="179388" indent="-171450" algn="l" defTabSz="685800" rtl="0" eaLnBrk="1" latinLnBrk="0" hangingPunct="1">
              <a:buClr>
                <a:schemeClr val="accent1"/>
              </a:buClr>
              <a:buFont typeface="Wingdings" charset="2"/>
              <a:buChar char="§"/>
            </a:lvl3pPr>
            <a:lvl4pPr marL="179388" indent="-171450" algn="l" defTabSz="685800" rtl="0" eaLnBrk="1" latinLnBrk="0" hangingPunct="1">
              <a:buClr>
                <a:schemeClr val="accent1"/>
              </a:buClr>
              <a:buFont typeface="Wingdings" charset="2"/>
              <a:buChar char="§"/>
            </a:lvl4pPr>
            <a:lvl5pPr marL="179388" indent="-171450" algn="l" defTabSz="685800" rtl="0" eaLnBrk="1" latinLnBrk="0" hangingPunct="1">
              <a:buClr>
                <a:schemeClr val="accent1"/>
              </a:buClr>
              <a:buFont typeface="Wingdings" charset="2"/>
              <a:buChar char="§"/>
            </a:lvl5pPr>
            <a:lvl6pPr marL="1885950" indent="-171450" algn="l" defTabSz="685800" rtl="0" eaLnBrk="1" latinLnBrk="0" hangingPunct="1">
              <a:buFont typeface="Arial" panose="020B0604020202020204" pitchFamily="34" charset="0"/>
              <a:buChar char="•"/>
            </a:lvl6pPr>
            <a:lvl7pPr marL="2228850" indent="-171450" algn="l" defTabSz="685800" rtl="0" eaLnBrk="1" latinLnBrk="0" hangingPunct="1">
              <a:buFont typeface="Arial" panose="020B0604020202020204" pitchFamily="34" charset="0"/>
              <a:buChar char="•"/>
            </a:lvl7pPr>
            <a:lvl8pPr marL="2571750" indent="-171450" algn="l" defTabSz="685800" rtl="0" eaLnBrk="1" latinLnBrk="0" hangingPunct="1">
              <a:buFont typeface="Arial" panose="020B0604020202020204" pitchFamily="34" charset="0"/>
              <a:buChar char="•"/>
            </a:lvl8pPr>
            <a:lvl9pPr marL="2914650" indent="-171450" algn="l" defTabSz="685800" rtl="0" eaLnBrk="1" latinLnBrk="0" hangingPunct="1">
              <a:buFont typeface="Arial" panose="020B0604020202020204" pitchFamily="34" charset="0"/>
              <a:buChar char="•"/>
            </a:lvl9pPr>
          </a:lstStyle>
          <a:p>
            <a:pPr marL="7937" lvl="1" indent="0">
              <a:buNone/>
            </a:pPr>
            <a:r>
              <a:rPr lang="de-CH" b="1" dirty="0"/>
              <a:t>Bei zweimal täglicher Einnahme:</a:t>
            </a:r>
          </a:p>
          <a:p>
            <a:pPr marL="177800" lvl="1" indent="-169863">
              <a:buClr>
                <a:schemeClr val="accent1"/>
              </a:buClr>
              <a:buNone/>
            </a:pPr>
            <a:endParaRPr lang="de-CH" b="1" dirty="0"/>
          </a:p>
          <a:p>
            <a:pPr marL="177800" lvl="1" indent="-169863">
              <a:buClr>
                <a:schemeClr val="accent1"/>
              </a:buClr>
              <a:buNone/>
            </a:pPr>
            <a:endParaRPr lang="de-CH" b="1" dirty="0"/>
          </a:p>
          <a:p>
            <a:pPr marL="177800" lvl="1" indent="0">
              <a:buClr>
                <a:schemeClr val="accent1"/>
              </a:buClr>
              <a:buNone/>
            </a:pPr>
            <a:endParaRPr lang="de-CH" dirty="0"/>
          </a:p>
          <a:p>
            <a:pPr marL="177800" lvl="1" indent="0">
              <a:buClr>
                <a:schemeClr val="accent1"/>
              </a:buClr>
              <a:buNone/>
            </a:pPr>
            <a:r>
              <a:rPr lang="de-CH" sz="1200" dirty="0"/>
              <a:t>Während der akuten TVT/LE-Behandlungsphase* Xarelto</a:t>
            </a:r>
            <a:r>
              <a:rPr lang="de-CH" sz="1200" baseline="30000" dirty="0"/>
              <a:t>®</a:t>
            </a:r>
            <a:r>
              <a:rPr lang="de-CH" sz="1200" dirty="0"/>
              <a:t>:</a:t>
            </a:r>
            <a:endParaRPr lang="de-CH" sz="1200" baseline="30000" dirty="0"/>
          </a:p>
          <a:p>
            <a:pPr marL="361950" lvl="4" indent="-184150"/>
            <a:r>
              <a:rPr lang="de-CH" sz="1200" b="1" dirty="0">
                <a:solidFill>
                  <a:schemeClr val="accent1"/>
                </a:solidFill>
              </a:rPr>
              <a:t>Vergessene Dosis sofort einnehmen,</a:t>
            </a:r>
            <a:r>
              <a:rPr lang="de-CH" sz="1200" dirty="0"/>
              <a:t> um die </a:t>
            </a:r>
            <a:br>
              <a:rPr lang="de-CH" sz="1200" dirty="0"/>
            </a:br>
            <a:r>
              <a:rPr lang="de-CH" sz="1200" dirty="0"/>
              <a:t>Tagesdosis (30 mg) sicherzustellen. </a:t>
            </a:r>
            <a:br>
              <a:rPr lang="de-CH" sz="1200" dirty="0"/>
            </a:br>
            <a:r>
              <a:rPr lang="de-CH" sz="1200" dirty="0"/>
              <a:t>Falls nötig, 2 Tabletten à 15 mg auf </a:t>
            </a:r>
            <a:br>
              <a:rPr lang="de-CH" sz="1200" dirty="0"/>
            </a:br>
            <a:r>
              <a:rPr lang="de-CH" sz="1200" dirty="0"/>
              <a:t>einmal einnehmen.</a:t>
            </a:r>
          </a:p>
          <a:p>
            <a:pPr marL="361950" lvl="2" indent="-184150"/>
            <a:r>
              <a:rPr lang="de-CH" sz="1200" dirty="0"/>
              <a:t>Am nächsten Tag mit der Einnahme zum üblichen Zeitpunkt fortfahren.</a:t>
            </a:r>
            <a:endParaRPr lang="de-CH" b="1" dirty="0"/>
          </a:p>
          <a:p>
            <a:pPr marL="177800" indent="-169863"/>
            <a:endParaRPr lang="de-DE" dirty="0"/>
          </a:p>
          <a:p>
            <a:pPr marL="177800" indent="-169863"/>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10</a:t>
            </a:fld>
            <a:endParaRPr lang="de-DE"/>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Allgemeine Fragen</a:t>
              </a:r>
            </a:p>
          </p:txBody>
        </p:sp>
      </p:grpSp>
      <p:pic>
        <p:nvPicPr>
          <p:cNvPr id="14" name="Grafik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1313" y="1568705"/>
            <a:ext cx="396000" cy="396000"/>
          </a:xfrm>
          <a:prstGeom prst="rect">
            <a:avLst/>
          </a:prstGeom>
        </p:spPr>
      </p:pic>
      <p:pic>
        <p:nvPicPr>
          <p:cNvPr id="16" name="Grafik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8523" y="1568705"/>
            <a:ext cx="396000" cy="396000"/>
          </a:xfrm>
          <a:prstGeom prst="rect">
            <a:avLst/>
          </a:prstGeom>
        </p:spPr>
      </p:pic>
      <p:sp>
        <p:nvSpPr>
          <p:cNvPr id="22" name="Mond 21"/>
          <p:cNvSpPr/>
          <p:nvPr/>
        </p:nvSpPr>
        <p:spPr>
          <a:xfrm>
            <a:off x="6318355" y="1564338"/>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Sonne 22"/>
          <p:cNvSpPr/>
          <p:nvPr/>
        </p:nvSpPr>
        <p:spPr>
          <a:xfrm>
            <a:off x="4706911" y="1541852"/>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Sonne 23"/>
          <p:cNvSpPr/>
          <p:nvPr/>
        </p:nvSpPr>
        <p:spPr>
          <a:xfrm>
            <a:off x="512164" y="1541852"/>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8759" y="1568705"/>
            <a:ext cx="396000" cy="396000"/>
          </a:xfrm>
          <a:prstGeom prst="rect">
            <a:avLst/>
          </a:prstGeom>
        </p:spPr>
      </p:pic>
      <p:pic>
        <p:nvPicPr>
          <p:cNvPr id="26" name="Grafik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0379" y="1568705"/>
            <a:ext cx="396000" cy="396000"/>
          </a:xfrm>
          <a:prstGeom prst="rect">
            <a:avLst/>
          </a:prstGeom>
        </p:spPr>
      </p:pic>
      <p:cxnSp>
        <p:nvCxnSpPr>
          <p:cNvPr id="30" name="Gerade Verbindung 29"/>
          <p:cNvCxnSpPr/>
          <p:nvPr/>
        </p:nvCxnSpPr>
        <p:spPr>
          <a:xfrm>
            <a:off x="1716375"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2475876"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5993568"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Grafik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59713" y="1566524"/>
            <a:ext cx="365220" cy="396000"/>
          </a:xfrm>
          <a:prstGeom prst="rect">
            <a:avLst/>
          </a:prstGeom>
        </p:spPr>
      </p:pic>
      <p:sp>
        <p:nvSpPr>
          <p:cNvPr id="29" name="Textfeld 28">
            <a:extLst>
              <a:ext uri="{FF2B5EF4-FFF2-40B4-BE49-F238E27FC236}">
                <a16:creationId xmlns:a16="http://schemas.microsoft.com/office/drawing/2014/main" id="{BC729B5A-BEE9-4D9F-A6EC-50725436ED1D}"/>
              </a:ext>
            </a:extLst>
          </p:cNvPr>
          <p:cNvSpPr txBox="1"/>
          <p:nvPr/>
        </p:nvSpPr>
        <p:spPr>
          <a:xfrm>
            <a:off x="4670779" y="3766943"/>
            <a:ext cx="4099199" cy="430887"/>
          </a:xfrm>
          <a:prstGeom prst="rect">
            <a:avLst/>
          </a:prstGeom>
          <a:noFill/>
        </p:spPr>
        <p:txBody>
          <a:bodyPr wrap="none" rtlCol="0">
            <a:spAutoFit/>
          </a:bodyPr>
          <a:lstStyle/>
          <a:p>
            <a:r>
              <a:rPr lang="de-CH" sz="1050" dirty="0"/>
              <a:t>*</a:t>
            </a:r>
            <a:r>
              <a:rPr lang="de-CH" sz="1050" dirty="0">
                <a:latin typeface="Segoe UI" charset="0"/>
                <a:cs typeface="Segoe UI" charset="0"/>
              </a:rPr>
              <a:t>akute TVT/LE-Behandlungsphase (Tag 1-21): 15</a:t>
            </a:r>
            <a:r>
              <a:rPr lang="de-CH" sz="900" dirty="0">
                <a:latin typeface="Segoe UI" charset="0"/>
                <a:cs typeface="Segoe UI" charset="0"/>
              </a:rPr>
              <a:t> </a:t>
            </a:r>
            <a:r>
              <a:rPr lang="de-CH" sz="1050" dirty="0">
                <a:latin typeface="Segoe UI" charset="0"/>
                <a:cs typeface="Segoe UI" charset="0"/>
              </a:rPr>
              <a:t>mg 2 x täglich,</a:t>
            </a:r>
            <a:br>
              <a:rPr lang="de-CH" sz="1050" dirty="0">
                <a:latin typeface="Segoe UI" charset="0"/>
                <a:cs typeface="Segoe UI" charset="0"/>
              </a:rPr>
            </a:br>
            <a:r>
              <a:rPr lang="de-CH" sz="1050" dirty="0">
                <a:latin typeface="Segoe UI" charset="0"/>
                <a:cs typeface="Segoe UI" charset="0"/>
              </a:rPr>
              <a:t>  anschliessend (ab Tag 22) 20</a:t>
            </a:r>
            <a:r>
              <a:rPr lang="de-CH" sz="900" dirty="0">
                <a:latin typeface="Segoe UI" charset="0"/>
                <a:cs typeface="Segoe UI" charset="0"/>
              </a:rPr>
              <a:t> </a:t>
            </a:r>
            <a:r>
              <a:rPr lang="de-CH" sz="1050" dirty="0">
                <a:latin typeface="Segoe UI" charset="0"/>
                <a:cs typeface="Segoe UI" charset="0"/>
              </a:rPr>
              <a:t>mg 1 x täglich</a:t>
            </a:r>
            <a:endParaRPr lang="de-CH" sz="1200" dirty="0">
              <a:latin typeface="Segoe UI" charset="0"/>
              <a:cs typeface="Segoe UI" charset="0"/>
            </a:endParaRPr>
          </a:p>
        </p:txBody>
      </p:sp>
      <p:sp>
        <p:nvSpPr>
          <p:cNvPr id="27" name="Textfeld 26">
            <a:extLst>
              <a:ext uri="{FF2B5EF4-FFF2-40B4-BE49-F238E27FC236}">
                <a16:creationId xmlns:a16="http://schemas.microsoft.com/office/drawing/2014/main" id="{1DC8CB46-BDCB-4F2F-83CA-CDD9C4536C0F}"/>
              </a:ext>
            </a:extLst>
          </p:cNvPr>
          <p:cNvSpPr txBox="1"/>
          <p:nvPr/>
        </p:nvSpPr>
        <p:spPr>
          <a:xfrm>
            <a:off x="323851" y="4184026"/>
            <a:ext cx="8496299" cy="670633"/>
          </a:xfrm>
          <a:prstGeom prst="rect">
            <a:avLst/>
          </a:prstGeom>
          <a:noFill/>
          <a:ln w="12700">
            <a:solidFill>
              <a:schemeClr val="accent1"/>
            </a:solidFill>
          </a:ln>
        </p:spPr>
        <p:txBody>
          <a:bodyPr wrap="square" rtlCol="0">
            <a:spAutoFit/>
          </a:bodyPr>
          <a:lstStyle/>
          <a:p>
            <a:pPr>
              <a:lnSpc>
                <a:spcPct val="107000"/>
              </a:lnSpc>
              <a:spcAft>
                <a:spcPts val="800"/>
              </a:spcAft>
            </a:pPr>
            <a:r>
              <a:rPr lang="de-CH" sz="1200" b="1" dirty="0">
                <a:latin typeface="Segoe UI" charset="0"/>
                <a:cs typeface="Segoe UI" charset="0"/>
              </a:rPr>
              <a:t>Bei</a:t>
            </a:r>
            <a:r>
              <a:rPr lang="de-CH" sz="1200" dirty="0">
                <a:latin typeface="Segoe UI" charset="0"/>
                <a:cs typeface="Segoe UI" charset="0"/>
              </a:rPr>
              <a:t> </a:t>
            </a:r>
            <a:r>
              <a:rPr lang="de-CH" sz="1200" b="1" dirty="0">
                <a:latin typeface="Segoe UI" charset="0"/>
                <a:cs typeface="Segoe UI" charset="0"/>
              </a:rPr>
              <a:t>Erbrechen der Rivaroxaban-Tablette </a:t>
            </a:r>
            <a:r>
              <a:rPr lang="de-CH" sz="1200" dirty="0">
                <a:latin typeface="Segoe UI" charset="0"/>
                <a:cs typeface="Segoe UI" charset="0"/>
              </a:rPr>
              <a:t>innerhalb von 30 Minuten nach der Einnahme sollte die Dosis erneut eingenommen werden.  Bei Erbrechen mehr als 30 Minuten nach der Einnahme, sollte die Dosis nicht erneut eingenommen werden und zum nächsten geplanten Zeitpunkt wie gewohnt fortgefahren werden.</a:t>
            </a:r>
          </a:p>
        </p:txBody>
      </p:sp>
      <p:sp>
        <p:nvSpPr>
          <p:cNvPr id="28" name="Datumsplatzhalter 4">
            <a:extLst>
              <a:ext uri="{FF2B5EF4-FFF2-40B4-BE49-F238E27FC236}">
                <a16:creationId xmlns:a16="http://schemas.microsoft.com/office/drawing/2014/main" id="{E17A3912-8859-4B03-BFE8-09C06771D3D0}"/>
              </a:ext>
            </a:extLst>
          </p:cNvPr>
          <p:cNvSpPr>
            <a:spLocks noGrp="1"/>
          </p:cNvSpPr>
          <p:nvPr>
            <p:ph type="dt" sz="half" idx="4294967295"/>
          </p:nvPr>
        </p:nvSpPr>
        <p:spPr>
          <a:xfrm>
            <a:off x="323850" y="4904160"/>
            <a:ext cx="2057400" cy="273844"/>
          </a:xfrm>
          <a:prstGeom prst="rect">
            <a:avLst/>
          </a:prstGeom>
        </p:spPr>
        <p:txBody>
          <a:bodyPr/>
          <a:lstStyle/>
          <a:p>
            <a:r>
              <a:rPr lang="de-DE" dirty="0"/>
              <a:t>MA-M_RIV-CH-0195-1_08.2021</a:t>
            </a:r>
          </a:p>
          <a:p>
            <a:endParaRPr lang="de-DE" dirty="0"/>
          </a:p>
        </p:txBody>
      </p:sp>
    </p:spTree>
    <p:extLst>
      <p:ext uri="{BB962C8B-B14F-4D97-AF65-F5344CB8AC3E}">
        <p14:creationId xmlns:p14="http://schemas.microsoft.com/office/powerpoint/2010/main" val="142874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Kann </a:t>
            </a:r>
            <a:r>
              <a:rPr lang="de-CH" dirty="0" err="1"/>
              <a:t>Rivaroxaban</a:t>
            </a:r>
            <a:r>
              <a:rPr lang="de-CH" dirty="0"/>
              <a:t> in Wochenpillendosen verpackt werden?</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dirty="0" err="1"/>
              <a:t>Rivaroxaban</a:t>
            </a:r>
            <a:r>
              <a:rPr lang="de-CH" dirty="0"/>
              <a:t> kann aus dem Blister entfernt und unbedenklich für den Zeitraum von einer Woche in </a:t>
            </a:r>
            <a:r>
              <a:rPr lang="de-CH" b="1" dirty="0">
                <a:solidFill>
                  <a:schemeClr val="accent1"/>
                </a:solidFill>
              </a:rPr>
              <a:t>vorgefertigten Pillenboxen </a:t>
            </a:r>
            <a:r>
              <a:rPr lang="de-CH" dirty="0"/>
              <a:t>gelagert werden. </a:t>
            </a:r>
          </a:p>
          <a:p>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11</a:t>
            </a:fld>
            <a:endParaRPr lang="de-DE"/>
          </a:p>
        </p:txBody>
      </p:sp>
      <p:sp>
        <p:nvSpPr>
          <p:cNvPr id="6" name="Date Placeholder 3">
            <a:extLst>
              <a:ext uri="{FF2B5EF4-FFF2-40B4-BE49-F238E27FC236}">
                <a16:creationId xmlns:a16="http://schemas.microsoft.com/office/drawing/2014/main" id="{5BF5B719-D91F-4DB2-867B-2AC2CF8EF287}"/>
              </a:ext>
            </a:extLst>
          </p:cNvPr>
          <p:cNvSpPr txBox="1">
            <a:spLocks/>
          </p:cNvSpPr>
          <p:nvPr/>
        </p:nvSpPr>
        <p:spPr>
          <a:xfrm>
            <a:off x="323850" y="4904160"/>
            <a:ext cx="2057400" cy="273844"/>
          </a:xfrm>
          <a:prstGeom prst="rect">
            <a:avLst/>
          </a:prstGeom>
        </p:spPr>
        <p:txBody>
          <a:bodyPr vert="horz" lIns="0" tIns="0" rIns="0" bIns="0" rtlCol="0" anchor="t" anchorCtr="0"/>
          <a:lstStyle>
            <a:defPPr>
              <a:defRPr lang="de-DE"/>
            </a:defPPr>
            <a:lvl1pPr marL="0" algn="l" defTabSz="685800" rtl="0" eaLnBrk="1" latinLnBrk="0" hangingPunct="1">
              <a:defRPr lang="de-DE" sz="600" b="0" i="0" kern="1200" smtClean="0">
                <a:solidFill>
                  <a:schemeClr val="bg2">
                    <a:lumMod val="75000"/>
                  </a:schemeClr>
                </a:solidFill>
                <a:effectLst/>
                <a:latin typeface="Segoe UI" charset="0"/>
                <a:ea typeface="Segoe UI" charset="0"/>
                <a:cs typeface="Segoe UI"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dirty="0">
                <a:solidFill>
                  <a:schemeClr val="tx1"/>
                </a:solidFill>
              </a:rPr>
              <a:t>MA-M_RIV-CH-0195-1_08.2021</a:t>
            </a:r>
          </a:p>
        </p:txBody>
      </p:sp>
    </p:spTree>
    <p:extLst>
      <p:ext uri="{BB962C8B-B14F-4D97-AF65-F5344CB8AC3E}">
        <p14:creationId xmlns:p14="http://schemas.microsoft.com/office/powerpoint/2010/main" val="100377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894288" y="1203325"/>
            <a:ext cx="3925861" cy="1914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1.5 Kann </a:t>
            </a:r>
            <a:r>
              <a:rPr lang="de-DE" dirty="0" err="1"/>
              <a:t>Rivaroxaban</a:t>
            </a:r>
            <a:r>
              <a:rPr lang="de-DE" dirty="0"/>
              <a:t> </a:t>
            </a:r>
            <a:r>
              <a:rPr lang="de-DE" dirty="0" err="1"/>
              <a:t>vermörsert</a:t>
            </a:r>
            <a:r>
              <a:rPr lang="de-DE" dirty="0"/>
              <a:t> werden?</a:t>
            </a:r>
          </a:p>
        </p:txBody>
      </p:sp>
      <p:sp>
        <p:nvSpPr>
          <p:cNvPr id="3" name="Inhaltsplatzhalter 2"/>
          <p:cNvSpPr>
            <a:spLocks noGrp="1"/>
          </p:cNvSpPr>
          <p:nvPr>
            <p:ph sz="half" idx="1"/>
          </p:nvPr>
        </p:nvSpPr>
        <p:spPr/>
        <p:txBody>
          <a:bodyPr/>
          <a:lstStyle/>
          <a:p>
            <a:pPr>
              <a:buFont typeface="Wingdings" pitchFamily="2" charset="2"/>
              <a:buChar char="§"/>
            </a:pPr>
            <a:r>
              <a:rPr lang="de-CH" dirty="0"/>
              <a:t>Es wird grundsätzlich die  Anwendung der </a:t>
            </a:r>
            <a:r>
              <a:rPr lang="de-CH" b="1" dirty="0">
                <a:solidFill>
                  <a:schemeClr val="accent1"/>
                </a:solidFill>
              </a:rPr>
              <a:t>unzerteilten Tabletten </a:t>
            </a:r>
            <a:r>
              <a:rPr lang="de-CH" dirty="0"/>
              <a:t>empfohlen. </a:t>
            </a:r>
          </a:p>
          <a:p>
            <a:pPr>
              <a:buFont typeface="Wingdings" pitchFamily="2" charset="2"/>
              <a:buChar char="§"/>
            </a:pPr>
            <a:r>
              <a:rPr lang="de-CH" dirty="0"/>
              <a:t>Kann der Patient die Tablette nicht schlucken, kann diese </a:t>
            </a:r>
            <a:r>
              <a:rPr lang="de-CH" dirty="0" err="1"/>
              <a:t>vermörsert</a:t>
            </a:r>
            <a:r>
              <a:rPr lang="de-CH" dirty="0"/>
              <a:t> und z.B. dem Joghurt beigemischt werden. </a:t>
            </a:r>
          </a:p>
          <a:p>
            <a:pPr>
              <a:buFont typeface="Wingdings" pitchFamily="2" charset="2"/>
              <a:buChar char="§"/>
            </a:pPr>
            <a:r>
              <a:rPr lang="de-CH" dirty="0"/>
              <a:t>Gemäss der Fachinformation kann </a:t>
            </a:r>
            <a:r>
              <a:rPr lang="de-CH" dirty="0" err="1"/>
              <a:t>Rivaroxaban</a:t>
            </a:r>
            <a:r>
              <a:rPr lang="de-CH" dirty="0"/>
              <a:t> via Magensonde verabreicht werden (falls diese im proximalen Bereich des Magens platziert wird).</a:t>
            </a:r>
          </a:p>
          <a:p>
            <a:pPr>
              <a:buFont typeface="Wingdings" pitchFamily="2" charset="2"/>
              <a:buChar char="§"/>
            </a:pPr>
            <a:r>
              <a:rPr lang="de-CH" dirty="0"/>
              <a:t>Verabreichung von suspendierten Tabletten über Ernährungssonden ist möglich: </a:t>
            </a:r>
            <a:r>
              <a:rPr lang="de-CH" dirty="0" err="1"/>
              <a:t>Rivaroxaban</a:t>
            </a:r>
            <a:r>
              <a:rPr lang="de-CH" dirty="0"/>
              <a:t> ist praktisch </a:t>
            </a:r>
            <a:r>
              <a:rPr lang="de-CH" b="1" dirty="0">
                <a:solidFill>
                  <a:schemeClr val="accent1"/>
                </a:solidFill>
              </a:rPr>
              <a:t>nicht wasserlöslich. </a:t>
            </a:r>
          </a:p>
          <a:p>
            <a:endParaRPr lang="de-CH" dirty="0"/>
          </a:p>
        </p:txBody>
      </p:sp>
      <p:sp>
        <p:nvSpPr>
          <p:cNvPr id="5" name="Foliennummernplatzhalter 4"/>
          <p:cNvSpPr>
            <a:spLocks noGrp="1"/>
          </p:cNvSpPr>
          <p:nvPr>
            <p:ph type="sldNum" sz="quarter" idx="12"/>
          </p:nvPr>
        </p:nvSpPr>
        <p:spPr/>
        <p:txBody>
          <a:bodyPr/>
          <a:lstStyle/>
          <a:p>
            <a:fld id="{668FC1BA-C807-A24C-B970-91216D4FCE8F}" type="slidenum">
              <a:rPr lang="de-DE" smtClean="0"/>
              <a:t>12</a:t>
            </a:fld>
            <a:endParaRPr lang="de-DE"/>
          </a:p>
        </p:txBody>
      </p:sp>
      <p:pic>
        <p:nvPicPr>
          <p:cNvPr id="7" name="Bild 6" descr="Xarlto_tablette_20mg_le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702942"/>
            <a:ext cx="671455" cy="728044"/>
          </a:xfrm>
          <a:prstGeom prst="rect">
            <a:avLst/>
          </a:prstGeom>
          <a:effectLst>
            <a:outerShdw blurRad="50800" dist="38100" dir="2700000" algn="tl" rotWithShape="0">
              <a:prstClr val="black">
                <a:alpha val="40000"/>
              </a:prstClr>
            </a:outerShdw>
          </a:effectLst>
        </p:spPr>
      </p:pic>
      <p:sp>
        <p:nvSpPr>
          <p:cNvPr id="9" name="Textfeld 8"/>
          <p:cNvSpPr txBox="1"/>
          <p:nvPr/>
        </p:nvSpPr>
        <p:spPr>
          <a:xfrm>
            <a:off x="5306517" y="1634657"/>
            <a:ext cx="3372788" cy="923330"/>
          </a:xfrm>
          <a:prstGeom prst="rect">
            <a:avLst/>
          </a:prstGeom>
          <a:noFill/>
        </p:spPr>
        <p:txBody>
          <a:bodyPr wrap="square" rtlCol="0">
            <a:spAutoFit/>
          </a:bodyPr>
          <a:lstStyle/>
          <a:p>
            <a:pPr>
              <a:buClr>
                <a:schemeClr val="accent1"/>
              </a:buClr>
            </a:pPr>
            <a:r>
              <a:rPr lang="de-CH" sz="2000" b="1" dirty="0" err="1">
                <a:solidFill>
                  <a:schemeClr val="bg1"/>
                </a:solidFill>
                <a:latin typeface="Segoe UI" charset="0"/>
                <a:ea typeface="Segoe UI" charset="0"/>
                <a:cs typeface="Segoe UI" charset="0"/>
              </a:rPr>
              <a:t>Xarelto</a:t>
            </a:r>
            <a:r>
              <a:rPr lang="de-CH" sz="2000" b="1" baseline="30000" dirty="0">
                <a:solidFill>
                  <a:schemeClr val="bg1"/>
                </a:solidFill>
                <a:latin typeface="Segoe UI" charset="0"/>
                <a:ea typeface="Segoe UI" charset="0"/>
                <a:cs typeface="Segoe UI" charset="0"/>
              </a:rPr>
              <a:t>®</a:t>
            </a:r>
            <a:r>
              <a:rPr lang="de-CH" sz="2000" b="1" dirty="0">
                <a:solidFill>
                  <a:schemeClr val="bg1"/>
                </a:solidFill>
                <a:latin typeface="Segoe UI" charset="0"/>
                <a:ea typeface="Segoe UI" charset="0"/>
                <a:cs typeface="Segoe UI" charset="0"/>
              </a:rPr>
              <a:t> Tabletten prinzipiell nicht teilen </a:t>
            </a:r>
          </a:p>
          <a:p>
            <a:pPr>
              <a:buClr>
                <a:schemeClr val="accent1"/>
              </a:buClr>
            </a:pPr>
            <a:r>
              <a:rPr lang="de-CH" sz="1400" dirty="0">
                <a:solidFill>
                  <a:schemeClr val="bg1"/>
                </a:solidFill>
                <a:latin typeface="Segoe UI" charset="0"/>
                <a:ea typeface="Segoe UI" charset="0"/>
                <a:cs typeface="Segoe UI" charset="0"/>
              </a:rPr>
              <a:t>(fehlende Bruchrille und geringe Grösse)</a:t>
            </a:r>
          </a:p>
        </p:txBody>
      </p:sp>
      <p:grpSp>
        <p:nvGrpSpPr>
          <p:cNvPr id="11" name="Gruppierung 10"/>
          <p:cNvGrpSpPr/>
          <p:nvPr/>
        </p:nvGrpSpPr>
        <p:grpSpPr>
          <a:xfrm>
            <a:off x="7560574" y="268288"/>
            <a:ext cx="1377950" cy="468135"/>
            <a:chOff x="323850" y="268288"/>
            <a:chExt cx="13457643" cy="4572000"/>
          </a:xfrm>
        </p:grpSpPr>
        <p:grpSp>
          <p:nvGrpSpPr>
            <p:cNvPr id="12" name="Gruppierung 11"/>
            <p:cNvGrpSpPr/>
            <p:nvPr/>
          </p:nvGrpSpPr>
          <p:grpSpPr>
            <a:xfrm>
              <a:off x="323850" y="268288"/>
              <a:ext cx="4572000" cy="4572000"/>
              <a:chOff x="323851" y="1516020"/>
              <a:chExt cx="1007999" cy="1007999"/>
            </a:xfrm>
          </p:grpSpPr>
          <p:sp>
            <p:nvSpPr>
              <p:cNvPr id="14" name="Rechteck 13"/>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Bild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3" name="Rechteck 12"/>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Allgemeine Fragen</a:t>
              </a:r>
            </a:p>
          </p:txBody>
        </p:sp>
      </p:grpSp>
    </p:spTree>
    <p:extLst>
      <p:ext uri="{BB962C8B-B14F-4D97-AF65-F5344CB8AC3E}">
        <p14:creationId xmlns:p14="http://schemas.microsoft.com/office/powerpoint/2010/main" val="23375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Wie lassen sich </a:t>
            </a:r>
            <a:r>
              <a:rPr lang="de-DE" dirty="0" err="1"/>
              <a:t>Rivaroxaban</a:t>
            </a:r>
            <a:r>
              <a:rPr lang="de-DE" dirty="0"/>
              <a:t> und Sport vereinbaren? </a:t>
            </a:r>
          </a:p>
        </p:txBody>
      </p:sp>
      <p:sp>
        <p:nvSpPr>
          <p:cNvPr id="3" name="Inhaltsplatzhalter 2"/>
          <p:cNvSpPr>
            <a:spLocks noGrp="1"/>
          </p:cNvSpPr>
          <p:nvPr>
            <p:ph idx="1"/>
          </p:nvPr>
        </p:nvSpPr>
        <p:spPr/>
        <p:txBody>
          <a:bodyPr/>
          <a:lstStyle/>
          <a:p>
            <a:pPr>
              <a:spcBef>
                <a:spcPts val="2400"/>
              </a:spcBef>
              <a:buFont typeface="Wingdings" pitchFamily="2" charset="2"/>
              <a:buChar char="§"/>
            </a:pPr>
            <a:r>
              <a:rPr lang="de-CH" dirty="0"/>
              <a:t>Patient anweisen, </a:t>
            </a:r>
            <a:r>
              <a:rPr lang="de-CH" b="1" dirty="0">
                <a:solidFill>
                  <a:schemeClr val="accent1"/>
                </a:solidFill>
              </a:rPr>
              <a:t>keine Sportarten mit grossem Verletzungspotential oder explizitem Körperkontakt </a:t>
            </a:r>
            <a:r>
              <a:rPr lang="de-CH" dirty="0"/>
              <a:t>zu betreiben.</a:t>
            </a:r>
          </a:p>
          <a:p>
            <a:pPr>
              <a:spcBef>
                <a:spcPts val="2400"/>
              </a:spcBef>
              <a:buFont typeface="Wingdings" pitchFamily="2" charset="2"/>
              <a:buChar char="§"/>
            </a:pPr>
            <a:r>
              <a:rPr lang="de-CH" dirty="0"/>
              <a:t>Patienten unter </a:t>
            </a:r>
            <a:r>
              <a:rPr lang="de-CH" dirty="0" err="1"/>
              <a:t>Rivaroxaban</a:t>
            </a:r>
            <a:r>
              <a:rPr lang="de-CH" dirty="0"/>
              <a:t> sollten die gleichen </a:t>
            </a:r>
            <a:r>
              <a:rPr lang="de-CH" b="1" dirty="0">
                <a:solidFill>
                  <a:schemeClr val="accent1"/>
                </a:solidFill>
              </a:rPr>
              <a:t>Sicherheits- und Vorsichtsmassnahmen </a:t>
            </a:r>
            <a:r>
              <a:rPr lang="de-CH" dirty="0"/>
              <a:t>einhalten wie bei der Anwendung anderer OAK.</a:t>
            </a:r>
          </a:p>
          <a:p>
            <a:pPr>
              <a:spcBef>
                <a:spcPts val="2400"/>
              </a:spcBef>
              <a:buFont typeface="Wingdings" pitchFamily="2" charset="2"/>
              <a:buChar char="§"/>
            </a:pPr>
            <a:r>
              <a:rPr lang="de-CH" dirty="0"/>
              <a:t>Allenfalls kann der Zeitpunkt der </a:t>
            </a:r>
            <a:r>
              <a:rPr lang="de-CH" dirty="0" err="1"/>
              <a:t>Rivaroxaban</a:t>
            </a:r>
            <a:r>
              <a:rPr lang="de-CH" dirty="0"/>
              <a:t>-Einnahme auf eine spezielle sportliche </a:t>
            </a:r>
            <a:br>
              <a:rPr lang="de-CH" dirty="0"/>
            </a:br>
            <a:r>
              <a:rPr lang="de-CH" dirty="0"/>
              <a:t>Tätigkeit hin angepasst werden (um Peak-Werte zum Zeitpunkt der sportlichen Aktivität zu vermeiden).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13</a:t>
            </a:fld>
            <a:endParaRPr lang="de-DE"/>
          </a:p>
        </p:txBody>
      </p:sp>
    </p:spTree>
    <p:extLst>
      <p:ext uri="{BB962C8B-B14F-4D97-AF65-F5344CB8AC3E}">
        <p14:creationId xmlns:p14="http://schemas.microsoft.com/office/powerpoint/2010/main" val="147271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1.7 Wie kann die Compliance der </a:t>
            </a:r>
            <a:r>
              <a:rPr lang="de-CH" dirty="0" err="1"/>
              <a:t>Rivaroxaban</a:t>
            </a:r>
            <a:r>
              <a:rPr lang="de-CH" dirty="0"/>
              <a:t>-Einnahme verbessert werden?</a:t>
            </a:r>
            <a:endParaRPr lang="de-DE" dirty="0"/>
          </a:p>
        </p:txBody>
      </p:sp>
      <p:sp>
        <p:nvSpPr>
          <p:cNvPr id="3" name="Inhaltsplatzhalter 2"/>
          <p:cNvSpPr>
            <a:spLocks noGrp="1"/>
          </p:cNvSpPr>
          <p:nvPr>
            <p:ph idx="1"/>
          </p:nvPr>
        </p:nvSpPr>
        <p:spPr>
          <a:xfrm>
            <a:off x="323850" y="1203325"/>
            <a:ext cx="7235825" cy="3263504"/>
          </a:xfrm>
        </p:spPr>
        <p:txBody>
          <a:bodyPr/>
          <a:lstStyle/>
          <a:p>
            <a:pPr marL="177800" indent="-177800">
              <a:buFont typeface="Wingdings" pitchFamily="2" charset="2"/>
              <a:buChar char="§"/>
            </a:pPr>
            <a:r>
              <a:rPr lang="de-CH" b="1" dirty="0">
                <a:solidFill>
                  <a:schemeClr val="accent1"/>
                </a:solidFill>
              </a:rPr>
              <a:t>Intensive Risikoaufklärung </a:t>
            </a:r>
            <a:r>
              <a:rPr lang="de-CH" dirty="0"/>
              <a:t>des Patienten, z.B. mit folgendem Hinweis:</a:t>
            </a:r>
          </a:p>
          <a:p>
            <a:pPr marL="357188" lvl="1" indent="-179388">
              <a:buFont typeface="Arial" charset="0"/>
              <a:buChar char="•"/>
            </a:pPr>
            <a:r>
              <a:rPr lang="de-CH" dirty="0"/>
              <a:t>«Ab einem CHA</a:t>
            </a:r>
            <a:r>
              <a:rPr lang="de-CH" baseline="-25000" dirty="0"/>
              <a:t>2</a:t>
            </a:r>
            <a:r>
              <a:rPr lang="de-CH" dirty="0"/>
              <a:t>DS</a:t>
            </a:r>
            <a:r>
              <a:rPr lang="de-CH" baseline="-25000" dirty="0"/>
              <a:t>2</a:t>
            </a:r>
            <a:r>
              <a:rPr lang="de-CH" dirty="0"/>
              <a:t>-VASc-Score von 6 erleidet 1 von 10 VHF-Patienten einen Schlaganfall innerhalb eines Jahres.»</a:t>
            </a:r>
          </a:p>
          <a:p>
            <a:pPr marL="177800" lvl="1" indent="-177800">
              <a:buNone/>
            </a:pPr>
            <a:endParaRPr lang="de-CH" dirty="0"/>
          </a:p>
          <a:p>
            <a:pPr marL="177800" lvl="1" indent="-177800">
              <a:buSzPct val="100000"/>
            </a:pPr>
            <a:r>
              <a:rPr lang="de-CH" b="1" dirty="0">
                <a:solidFill>
                  <a:schemeClr val="accent1"/>
                </a:solidFill>
              </a:rPr>
              <a:t>Rituale</a:t>
            </a:r>
            <a:r>
              <a:rPr lang="de-CH" dirty="0">
                <a:solidFill>
                  <a:schemeClr val="accent1"/>
                </a:solidFill>
              </a:rPr>
              <a:t> </a:t>
            </a:r>
            <a:r>
              <a:rPr lang="de-CH" dirty="0"/>
              <a:t>als Hilfestellung zur Einnahme einführen.</a:t>
            </a:r>
          </a:p>
          <a:p>
            <a:pPr marL="177800" lvl="1" indent="-177800">
              <a:buSzPct val="100000"/>
            </a:pPr>
            <a:endParaRPr lang="de-CH" dirty="0"/>
          </a:p>
          <a:p>
            <a:pPr marL="177800" lvl="1" indent="-177800">
              <a:buSzPct val="100000"/>
            </a:pPr>
            <a:r>
              <a:rPr lang="de-CH" b="1" dirty="0">
                <a:solidFill>
                  <a:schemeClr val="accent1"/>
                </a:solidFill>
              </a:rPr>
              <a:t>Compliance fördernde Hilfsmittel und Informationsbroschüren </a:t>
            </a:r>
            <a:r>
              <a:rPr lang="de-CH" dirty="0"/>
              <a:t>werden von </a:t>
            </a:r>
            <a:br>
              <a:rPr lang="de-CH" dirty="0"/>
            </a:br>
            <a:r>
              <a:rPr lang="de-CH" dirty="0"/>
              <a:t>Bayer angeboten.</a:t>
            </a:r>
          </a:p>
          <a:p>
            <a:pPr marL="177800" lvl="1" indent="-177800">
              <a:buSzPct val="100000"/>
            </a:pPr>
            <a:endParaRPr lang="de-CH" dirty="0"/>
          </a:p>
          <a:p>
            <a:pPr marL="177800" lvl="1" indent="-177800">
              <a:buSzPct val="100000"/>
            </a:pPr>
            <a:r>
              <a:rPr lang="de-CH" dirty="0"/>
              <a:t>Auch bei unregelmässiger Einnahme gilt, dass der Patient nach Einnahme von </a:t>
            </a:r>
            <a:r>
              <a:rPr lang="de-CH" dirty="0" err="1"/>
              <a:t>Rivaroxaban</a:t>
            </a:r>
            <a:r>
              <a:rPr lang="de-CH" dirty="0"/>
              <a:t> schon </a:t>
            </a:r>
            <a:r>
              <a:rPr lang="de-CH" b="1" dirty="0">
                <a:solidFill>
                  <a:schemeClr val="accent1"/>
                </a:solidFill>
              </a:rPr>
              <a:t>nach kurzer Zeit wieder geschützt</a:t>
            </a:r>
            <a:r>
              <a:rPr lang="de-CH" dirty="0">
                <a:solidFill>
                  <a:schemeClr val="accent1"/>
                </a:solidFill>
              </a:rPr>
              <a:t> </a:t>
            </a:r>
            <a:r>
              <a:rPr lang="de-CH" dirty="0"/>
              <a:t>ist.</a:t>
            </a:r>
          </a:p>
          <a:p>
            <a:pPr marL="177800" indent="-177800"/>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14</a:t>
            </a:fld>
            <a:endParaRPr lang="de-DE"/>
          </a:p>
        </p:txBody>
      </p:sp>
    </p:spTree>
    <p:extLst>
      <p:ext uri="{BB962C8B-B14F-4D97-AF65-F5344CB8AC3E}">
        <p14:creationId xmlns:p14="http://schemas.microsoft.com/office/powerpoint/2010/main" val="180066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5486"/>
            <a:ext cx="7021652" cy="994172"/>
          </a:xfrm>
        </p:spPr>
        <p:txBody>
          <a:bodyPr/>
          <a:lstStyle/>
          <a:p>
            <a:r>
              <a:rPr lang="de-CH" dirty="0"/>
              <a:t>1.8</a:t>
            </a:r>
            <a:r>
              <a:rPr lang="de-DE" dirty="0"/>
              <a:t> Wie soll bei </a:t>
            </a:r>
            <a:r>
              <a:rPr lang="de-DE" dirty="0" err="1"/>
              <a:t>Rivaroxaban</a:t>
            </a:r>
            <a:r>
              <a:rPr lang="de-DE" dirty="0"/>
              <a:t>-Patienten vorgegangen werden, die eine </a:t>
            </a:r>
            <a:r>
              <a:rPr lang="de-DE" dirty="0" err="1"/>
              <a:t>i.m</a:t>
            </a:r>
            <a:r>
              <a:rPr lang="de-DE" dirty="0"/>
              <a:t>. Injektion benötigen? (1/2)</a:t>
            </a:r>
          </a:p>
        </p:txBody>
      </p:sp>
      <p:sp>
        <p:nvSpPr>
          <p:cNvPr id="6" name="Inhaltsplatzhalter 5"/>
          <p:cNvSpPr>
            <a:spLocks noGrp="1"/>
          </p:cNvSpPr>
          <p:nvPr>
            <p:ph sz="half" idx="1"/>
          </p:nvPr>
        </p:nvSpPr>
        <p:spPr>
          <a:xfrm>
            <a:off x="323850" y="1998734"/>
            <a:ext cx="4251384" cy="2905426"/>
          </a:xfrm>
        </p:spPr>
        <p:txBody>
          <a:bodyPr/>
          <a:lstStyle/>
          <a:p>
            <a:pPr marL="7938" indent="0">
              <a:buNone/>
            </a:pPr>
            <a:r>
              <a:rPr lang="de-CH" sz="1100" b="1" dirty="0"/>
              <a:t>Bei nicht vermeidbaren </a:t>
            </a:r>
            <a:r>
              <a:rPr lang="de-CH" sz="1100" b="1" dirty="0" err="1"/>
              <a:t>i.m</a:t>
            </a:r>
            <a:r>
              <a:rPr lang="de-CH" sz="1100" b="1" dirty="0"/>
              <a:t>. Injektionen empfehlen die Experten folgende Vorgehensweise:</a:t>
            </a:r>
          </a:p>
          <a:p>
            <a:r>
              <a:rPr lang="de-CH" sz="1100" dirty="0"/>
              <a:t>Eine dünne, lange Nadel (23G oder 25G) verwenden.</a:t>
            </a:r>
          </a:p>
          <a:p>
            <a:r>
              <a:rPr lang="de-CH" sz="1100" dirty="0"/>
              <a:t>Injektion bevorzugt am Oberarm (M. deltoideus).</a:t>
            </a:r>
          </a:p>
          <a:p>
            <a:r>
              <a:rPr lang="de-CH" sz="1100" dirty="0"/>
              <a:t>Gute Kompression für 5–10 Minuten, ohne reiben.</a:t>
            </a:r>
          </a:p>
          <a:p>
            <a:r>
              <a:rPr lang="de-CH" sz="1100" dirty="0"/>
              <a:t>Nicht aspirieren (aspirieren würde bei Blutungsneigung zu mehr lokalen unerwünschten Wirkungen führen).</a:t>
            </a:r>
          </a:p>
          <a:p>
            <a:r>
              <a:rPr lang="de-CH" sz="1100" dirty="0"/>
              <a:t>Die Person mit Antikoagulation bzw. die Eltern/ rechtliche Vertretung sollen über ein mögliches Auftreten eines Hämatoms im Anschluss an die Injektion und das weitere Vorgehen informiert werden.</a:t>
            </a:r>
          </a:p>
          <a:p>
            <a:r>
              <a:rPr lang="de-CH" sz="1100" dirty="0"/>
              <a:t>Nach Verabreichung soll die Person mindestens 15 Minuten am Ort, wo die Injektion durchgeführt wurde, beobachtet werden.</a:t>
            </a:r>
          </a:p>
          <a:p>
            <a:endParaRPr lang="de-CH" sz="1000" dirty="0"/>
          </a:p>
          <a:p>
            <a:pPr marL="7938" indent="0">
              <a:buNone/>
            </a:pPr>
            <a:endParaRPr lang="de-DE" sz="1000" b="1" dirty="0"/>
          </a:p>
          <a:p>
            <a:endParaRPr lang="de-DE" dirty="0">
              <a:highlight>
                <a:srgbClr val="FFFF00"/>
              </a:highlight>
            </a:endParaRPr>
          </a:p>
        </p:txBody>
      </p:sp>
      <p:sp>
        <p:nvSpPr>
          <p:cNvPr id="7" name="Inhaltsplatzhalter 6"/>
          <p:cNvSpPr>
            <a:spLocks noGrp="1"/>
          </p:cNvSpPr>
          <p:nvPr>
            <p:ph sz="half" idx="2"/>
          </p:nvPr>
        </p:nvSpPr>
        <p:spPr>
          <a:xfrm>
            <a:off x="5367868" y="2079654"/>
            <a:ext cx="3452450" cy="2613727"/>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algn="ctr"/>
            <a:r>
              <a:rPr lang="de-CH" sz="1600" dirty="0">
                <a:solidFill>
                  <a:schemeClr val="lt1"/>
                </a:solidFill>
                <a:latin typeface="+mn-lt"/>
                <a:ea typeface="+mn-ea"/>
                <a:cs typeface="+mn-cs"/>
              </a:rPr>
              <a:t>Begleitmassnahmen in der </a:t>
            </a:r>
            <a:r>
              <a:rPr lang="de-CH" sz="2000" b="1" dirty="0">
                <a:solidFill>
                  <a:schemeClr val="lt1"/>
                </a:solidFill>
                <a:latin typeface="+mn-lt"/>
                <a:ea typeface="+mn-ea"/>
                <a:cs typeface="+mn-cs"/>
              </a:rPr>
              <a:t>Behandlung von Hämatomen nach der Injektion</a:t>
            </a:r>
            <a:br>
              <a:rPr lang="de-CH" sz="2000" b="1" dirty="0">
                <a:solidFill>
                  <a:schemeClr val="lt1"/>
                </a:solidFill>
                <a:latin typeface="+mn-lt"/>
                <a:ea typeface="+mn-ea"/>
                <a:cs typeface="+mn-cs"/>
              </a:rPr>
            </a:br>
            <a:r>
              <a:rPr lang="de-CH" sz="1600" dirty="0">
                <a:solidFill>
                  <a:schemeClr val="lt1"/>
                </a:solidFill>
                <a:latin typeface="+mn-lt"/>
                <a:ea typeface="+mn-ea"/>
                <a:cs typeface="+mn-cs"/>
              </a:rPr>
              <a:t>sind Ruhigstellung, Kühlung und bei Bedarf antiphlogistische/analgetische Therapie</a:t>
            </a:r>
            <a:br>
              <a:rPr lang="de-CH" sz="1600" dirty="0">
                <a:solidFill>
                  <a:schemeClr val="lt1"/>
                </a:solidFill>
                <a:latin typeface="+mn-lt"/>
                <a:ea typeface="+mn-ea"/>
                <a:cs typeface="+mn-cs"/>
              </a:rPr>
            </a:br>
            <a:r>
              <a:rPr lang="de-CH" sz="1600" b="1" dirty="0">
                <a:solidFill>
                  <a:schemeClr val="lt1"/>
                </a:solidFill>
                <a:latin typeface="+mn-lt"/>
                <a:ea typeface="+mn-ea"/>
                <a:cs typeface="+mn-cs"/>
              </a:rPr>
              <a:t>(Cave: keine </a:t>
            </a:r>
            <a:r>
              <a:rPr lang="de-CH" sz="1600" b="1" dirty="0" err="1">
                <a:solidFill>
                  <a:schemeClr val="lt1"/>
                </a:solidFill>
                <a:latin typeface="+mn-lt"/>
                <a:ea typeface="+mn-ea"/>
                <a:cs typeface="+mn-cs"/>
              </a:rPr>
              <a:t>thrombozyten</a:t>
            </a:r>
            <a:r>
              <a:rPr lang="de-CH" sz="1600" b="1" dirty="0">
                <a:solidFill>
                  <a:schemeClr val="lt1"/>
                </a:solidFill>
                <a:latin typeface="+mn-lt"/>
                <a:ea typeface="+mn-ea"/>
                <a:cs typeface="+mn-cs"/>
              </a:rPr>
              <a:t>-hemmenden Medikamente)</a:t>
            </a:r>
            <a:endParaRPr lang="de-CH" sz="1600" dirty="0">
              <a:solidFill>
                <a:schemeClr val="lt1"/>
              </a:solidFill>
              <a:latin typeface="+mn-lt"/>
              <a:ea typeface="+mn-ea"/>
              <a:cs typeface="+mn-cs"/>
            </a:endParaRPr>
          </a:p>
        </p:txBody>
      </p:sp>
      <p:sp>
        <p:nvSpPr>
          <p:cNvPr id="5" name="Foliennummernplatzhalter 4"/>
          <p:cNvSpPr>
            <a:spLocks noGrp="1"/>
          </p:cNvSpPr>
          <p:nvPr>
            <p:ph type="sldNum" sz="quarter" idx="12"/>
          </p:nvPr>
        </p:nvSpPr>
        <p:spPr/>
        <p:txBody>
          <a:bodyPr/>
          <a:lstStyle/>
          <a:p>
            <a:fld id="{668FC1BA-C807-A24C-B970-91216D4FCE8F}" type="slidenum">
              <a:rPr lang="de-DE" smtClean="0"/>
              <a:t>15</a:t>
            </a:fld>
            <a:endParaRPr lang="de-DE"/>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Allgemeine Fragen</a:t>
              </a:r>
            </a:p>
          </p:txBody>
        </p:sp>
      </p:grpSp>
      <p:sp>
        <p:nvSpPr>
          <p:cNvPr id="13" name="Inhaltsplatzhalter 6">
            <a:extLst>
              <a:ext uri="{FF2B5EF4-FFF2-40B4-BE49-F238E27FC236}">
                <a16:creationId xmlns:a16="http://schemas.microsoft.com/office/drawing/2014/main" id="{21600066-DC20-4606-9704-B41FA960DBEA}"/>
              </a:ext>
            </a:extLst>
          </p:cNvPr>
          <p:cNvSpPr txBox="1">
            <a:spLocks/>
          </p:cNvSpPr>
          <p:nvPr/>
        </p:nvSpPr>
        <p:spPr>
          <a:xfrm>
            <a:off x="323850" y="1212914"/>
            <a:ext cx="8496300" cy="866740"/>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200" dirty="0"/>
              <a:t>Bei invasiven Verfahren oder chirurgischen Interventionen sollte Rivaroxaban </a:t>
            </a:r>
            <a:r>
              <a:rPr lang="de-CH" sz="1200" b="1" dirty="0">
                <a:solidFill>
                  <a:schemeClr val="accent1"/>
                </a:solidFill>
              </a:rPr>
              <a:t>mindestens 24 Stunden vor dem Eingriff </a:t>
            </a:r>
            <a:r>
              <a:rPr lang="de-CH" sz="1200" dirty="0"/>
              <a:t>abgesetzt werden, wobei sich diese Zeitspanne in Abhängigkeit von Alter und Nierenfunktion verlängern kann</a:t>
            </a:r>
            <a:endParaRPr lang="de-DE" sz="1200" dirty="0"/>
          </a:p>
          <a:p>
            <a:r>
              <a:rPr lang="de-DE" sz="1200" dirty="0"/>
              <a:t>Sorgfältig evaluieren, ob es Alternativen zu einer </a:t>
            </a:r>
            <a:r>
              <a:rPr lang="de-DE" sz="1200" dirty="0" err="1"/>
              <a:t>i.m</a:t>
            </a:r>
            <a:r>
              <a:rPr lang="de-DE" sz="1200" dirty="0"/>
              <a:t>. Injektion gibt.</a:t>
            </a:r>
          </a:p>
        </p:txBody>
      </p:sp>
    </p:spTree>
    <p:extLst>
      <p:ext uri="{BB962C8B-B14F-4D97-AF65-F5344CB8AC3E}">
        <p14:creationId xmlns:p14="http://schemas.microsoft.com/office/powerpoint/2010/main" val="25055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5486"/>
            <a:ext cx="7021652" cy="994172"/>
          </a:xfrm>
        </p:spPr>
        <p:txBody>
          <a:bodyPr/>
          <a:lstStyle/>
          <a:p>
            <a:r>
              <a:rPr lang="de-CH" dirty="0"/>
              <a:t>1.8</a:t>
            </a:r>
            <a:r>
              <a:rPr lang="de-DE" dirty="0"/>
              <a:t> Wie soll bei </a:t>
            </a:r>
            <a:r>
              <a:rPr lang="de-DE" dirty="0" err="1"/>
              <a:t>Rivaroxaban</a:t>
            </a:r>
            <a:r>
              <a:rPr lang="de-DE" dirty="0"/>
              <a:t>-Patienten vorgegangen werden, die eine </a:t>
            </a:r>
            <a:r>
              <a:rPr lang="de-DE" dirty="0" err="1"/>
              <a:t>i.m</a:t>
            </a:r>
            <a:r>
              <a:rPr lang="de-DE" dirty="0"/>
              <a:t>. Injektion benötigen? (2/2)</a:t>
            </a:r>
          </a:p>
        </p:txBody>
      </p:sp>
      <p:sp>
        <p:nvSpPr>
          <p:cNvPr id="5" name="Foliennummernplatzhalter 4"/>
          <p:cNvSpPr>
            <a:spLocks noGrp="1"/>
          </p:cNvSpPr>
          <p:nvPr>
            <p:ph type="sldNum" sz="quarter" idx="12"/>
          </p:nvPr>
        </p:nvSpPr>
        <p:spPr/>
        <p:txBody>
          <a:bodyPr/>
          <a:lstStyle/>
          <a:p>
            <a:fld id="{668FC1BA-C807-A24C-B970-91216D4FCE8F}" type="slidenum">
              <a:rPr lang="de-DE" smtClean="0"/>
              <a:t>16</a:t>
            </a:fld>
            <a:endParaRPr lang="de-DE" dirty="0"/>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Allgemeine Fragen</a:t>
              </a:r>
            </a:p>
          </p:txBody>
        </p:sp>
      </p:grpSp>
      <p:sp>
        <p:nvSpPr>
          <p:cNvPr id="39" name="Textfeld 38">
            <a:extLst>
              <a:ext uri="{FF2B5EF4-FFF2-40B4-BE49-F238E27FC236}">
                <a16:creationId xmlns:a16="http://schemas.microsoft.com/office/drawing/2014/main" id="{8F30A735-83D1-4995-9812-C8BB9D8DB8B2}"/>
              </a:ext>
            </a:extLst>
          </p:cNvPr>
          <p:cNvSpPr txBox="1"/>
          <p:nvPr/>
        </p:nvSpPr>
        <p:spPr>
          <a:xfrm>
            <a:off x="230893" y="914058"/>
            <a:ext cx="8317684" cy="307777"/>
          </a:xfrm>
          <a:prstGeom prst="rect">
            <a:avLst/>
          </a:prstGeom>
          <a:noFill/>
        </p:spPr>
        <p:txBody>
          <a:bodyPr wrap="square">
            <a:spAutoFit/>
          </a:bodyPr>
          <a:lstStyle/>
          <a:p>
            <a:pPr marL="7938" indent="0">
              <a:buNone/>
            </a:pPr>
            <a:r>
              <a:rPr lang="de-CH" sz="1400" b="1" dirty="0"/>
              <a:t>Management der Rivaroxaban-Therapie rund um die </a:t>
            </a:r>
            <a:r>
              <a:rPr lang="de-CH" sz="1400" b="1" dirty="0" err="1"/>
              <a:t>i.m</a:t>
            </a:r>
            <a:r>
              <a:rPr lang="de-CH" sz="1400" b="1" dirty="0"/>
              <a:t>. Injektion</a:t>
            </a:r>
          </a:p>
        </p:txBody>
      </p:sp>
      <p:sp>
        <p:nvSpPr>
          <p:cNvPr id="41" name="Textfeld 40">
            <a:extLst>
              <a:ext uri="{FF2B5EF4-FFF2-40B4-BE49-F238E27FC236}">
                <a16:creationId xmlns:a16="http://schemas.microsoft.com/office/drawing/2014/main" id="{FDA1E425-AA86-4B01-959B-7D1ED4B8D5EF}"/>
              </a:ext>
            </a:extLst>
          </p:cNvPr>
          <p:cNvSpPr txBox="1"/>
          <p:nvPr/>
        </p:nvSpPr>
        <p:spPr>
          <a:xfrm>
            <a:off x="343332" y="1285600"/>
            <a:ext cx="2634680" cy="707886"/>
          </a:xfrm>
          <a:prstGeom prst="rect">
            <a:avLst/>
          </a:prstGeom>
          <a:noFill/>
        </p:spPr>
        <p:txBody>
          <a:bodyPr wrap="square" rtlCol="0">
            <a:spAutoFit/>
          </a:bodyPr>
          <a:lstStyle/>
          <a:p>
            <a:pPr algn="ctr"/>
            <a:r>
              <a:rPr lang="de-CH" sz="1000" b="1" dirty="0">
                <a:latin typeface="Segoe UI" panose="020B0502040204020203" pitchFamily="34" charset="0"/>
                <a:cs typeface="Segoe UI" panose="020B0502040204020203" pitchFamily="34" charset="0"/>
              </a:rPr>
              <a:t>Am Tag vor der </a:t>
            </a:r>
            <a:r>
              <a:rPr lang="de-CH" sz="1000" b="1" dirty="0" err="1">
                <a:latin typeface="Segoe UI" panose="020B0502040204020203" pitchFamily="34" charset="0"/>
                <a:cs typeface="Segoe UI" panose="020B0502040204020203" pitchFamily="34" charset="0"/>
              </a:rPr>
              <a:t>i.m</a:t>
            </a:r>
            <a:r>
              <a:rPr lang="de-CH" sz="1000" b="1" dirty="0">
                <a:latin typeface="Segoe UI" panose="020B0502040204020203" pitchFamily="34" charset="0"/>
                <a:cs typeface="Segoe UI" panose="020B0502040204020203" pitchFamily="34" charset="0"/>
              </a:rPr>
              <a:t>-Injektion</a:t>
            </a:r>
          </a:p>
          <a:p>
            <a:pPr algn="ctr"/>
            <a:endParaRPr lang="de-CH" sz="1000" b="1" u="sng" dirty="0">
              <a:latin typeface="Segoe UI" panose="020B0502040204020203" pitchFamily="34" charset="0"/>
              <a:cs typeface="Segoe UI" panose="020B0502040204020203" pitchFamily="34" charset="0"/>
            </a:endParaRPr>
          </a:p>
          <a:p>
            <a:pPr algn="ctr"/>
            <a:endParaRPr lang="de-CH" sz="1000" b="1" u="sng" dirty="0">
              <a:latin typeface="Segoe UI" panose="020B0502040204020203" pitchFamily="34" charset="0"/>
              <a:cs typeface="Segoe UI" panose="020B0502040204020203" pitchFamily="34" charset="0"/>
            </a:endParaRPr>
          </a:p>
          <a:p>
            <a:pPr algn="ctr"/>
            <a:endParaRPr lang="de-CH" sz="1000" b="1" u="sng" dirty="0">
              <a:latin typeface="Segoe UI" panose="020B0502040204020203" pitchFamily="34" charset="0"/>
              <a:cs typeface="Segoe UI" panose="020B0502040204020203" pitchFamily="34" charset="0"/>
            </a:endParaRPr>
          </a:p>
        </p:txBody>
      </p:sp>
      <p:sp>
        <p:nvSpPr>
          <p:cNvPr id="42" name="Textfeld 41">
            <a:extLst>
              <a:ext uri="{FF2B5EF4-FFF2-40B4-BE49-F238E27FC236}">
                <a16:creationId xmlns:a16="http://schemas.microsoft.com/office/drawing/2014/main" id="{9F602EAE-5FD5-442C-BA63-5BEAFA3306AB}"/>
              </a:ext>
            </a:extLst>
          </p:cNvPr>
          <p:cNvSpPr txBox="1"/>
          <p:nvPr/>
        </p:nvSpPr>
        <p:spPr>
          <a:xfrm>
            <a:off x="279359" y="3718059"/>
            <a:ext cx="3032166" cy="1025922"/>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de-CH" sz="900" dirty="0">
                <a:latin typeface="Segoe UI" panose="020B0502040204020203" pitchFamily="34" charset="0"/>
                <a:cs typeface="Segoe UI" panose="020B0502040204020203" pitchFamily="34" charset="0"/>
              </a:rPr>
              <a:t>Bei Rivaroxaban-Einnahme am Morgen: Der Patient nimmt Rivaroxaban am Vortag der Injektion wie gewohnt am Morgen ein. </a:t>
            </a:r>
          </a:p>
          <a:p>
            <a:pPr marL="179388" indent="-171450">
              <a:spcBef>
                <a:spcPts val="750"/>
              </a:spcBef>
              <a:buClr>
                <a:schemeClr val="accent1"/>
              </a:buClr>
              <a:buFont typeface="Wingdings" charset="2"/>
              <a:buChar char="§"/>
            </a:pPr>
            <a:r>
              <a:rPr lang="de-CH" sz="900" dirty="0">
                <a:latin typeface="Segoe UI" panose="020B0502040204020203" pitchFamily="34" charset="0"/>
                <a:cs typeface="Segoe UI" panose="020B0502040204020203" pitchFamily="34" charset="0"/>
              </a:rPr>
              <a:t>Bei Rivaroxaban-Einnahme am Abend bzw. zweimal täglicher Rivaroxaban-Einnahme: Der Patient lässt die Abend-Dosis am Vortag der Injektion aus.</a:t>
            </a:r>
          </a:p>
        </p:txBody>
      </p:sp>
      <p:grpSp>
        <p:nvGrpSpPr>
          <p:cNvPr id="43" name="Gruppieren 42">
            <a:extLst>
              <a:ext uri="{FF2B5EF4-FFF2-40B4-BE49-F238E27FC236}">
                <a16:creationId xmlns:a16="http://schemas.microsoft.com/office/drawing/2014/main" id="{B8EA171F-2D63-4C11-A460-B44CE8EA2A50}"/>
              </a:ext>
            </a:extLst>
          </p:cNvPr>
          <p:cNvGrpSpPr/>
          <p:nvPr/>
        </p:nvGrpSpPr>
        <p:grpSpPr>
          <a:xfrm>
            <a:off x="636003" y="1676789"/>
            <a:ext cx="900656" cy="736821"/>
            <a:chOff x="-1284601" y="1510302"/>
            <a:chExt cx="900656" cy="736821"/>
          </a:xfrm>
        </p:grpSpPr>
        <p:pic>
          <p:nvPicPr>
            <p:cNvPr id="56" name="Grafik 55">
              <a:extLst>
                <a:ext uri="{FF2B5EF4-FFF2-40B4-BE49-F238E27FC236}">
                  <a16:creationId xmlns:a16="http://schemas.microsoft.com/office/drawing/2014/main" id="{9F0D1D87-0873-4A4E-932E-5E6C21FAB2FD}"/>
                </a:ext>
              </a:extLst>
            </p:cNvPr>
            <p:cNvPicPr>
              <a:picLocks noChangeAspect="1"/>
            </p:cNvPicPr>
            <p:nvPr/>
          </p:nvPicPr>
          <p:blipFill rotWithShape="1">
            <a:blip r:embed="rId3">
              <a:clrChange>
                <a:clrFrom>
                  <a:srgbClr val="FFFFFF"/>
                </a:clrFrom>
                <a:clrTo>
                  <a:srgbClr val="FFFFFF">
                    <a:alpha val="0"/>
                  </a:srgbClr>
                </a:clrTo>
              </a:clrChange>
            </a:blip>
            <a:srcRect l="4704" t="18731" r="78521" b="10385"/>
            <a:stretch/>
          </p:blipFill>
          <p:spPr>
            <a:xfrm>
              <a:off x="-1032266" y="1510302"/>
              <a:ext cx="388642" cy="356850"/>
            </a:xfrm>
            <a:prstGeom prst="rect">
              <a:avLst/>
            </a:prstGeom>
          </p:spPr>
        </p:pic>
        <p:sp>
          <p:nvSpPr>
            <p:cNvPr id="57" name="Textfeld 56">
              <a:extLst>
                <a:ext uri="{FF2B5EF4-FFF2-40B4-BE49-F238E27FC236}">
                  <a16:creationId xmlns:a16="http://schemas.microsoft.com/office/drawing/2014/main" id="{15E952FB-6592-4E9B-96B9-2F5B0C93BB62}"/>
                </a:ext>
              </a:extLst>
            </p:cNvPr>
            <p:cNvSpPr txBox="1"/>
            <p:nvPr/>
          </p:nvSpPr>
          <p:spPr>
            <a:xfrm>
              <a:off x="-1284601" y="1877791"/>
              <a:ext cx="900656"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Einnahme </a:t>
              </a:r>
              <a:br>
                <a:rPr lang="de-CH" sz="900" b="1" dirty="0">
                  <a:latin typeface="Segoe UI" panose="020B0502040204020203" pitchFamily="34" charset="0"/>
                  <a:cs typeface="Segoe UI" panose="020B0502040204020203" pitchFamily="34" charset="0"/>
                </a:rPr>
              </a:br>
              <a:r>
                <a:rPr lang="de-CH" sz="900" b="1" dirty="0">
                  <a:latin typeface="Segoe UI" panose="020B0502040204020203" pitchFamily="34" charset="0"/>
                  <a:cs typeface="Segoe UI" panose="020B0502040204020203" pitchFamily="34" charset="0"/>
                </a:rPr>
                <a:t>Morgen</a:t>
              </a:r>
            </a:p>
          </p:txBody>
        </p:sp>
      </p:grpSp>
      <p:grpSp>
        <p:nvGrpSpPr>
          <p:cNvPr id="44" name="Gruppieren 43">
            <a:extLst>
              <a:ext uri="{FF2B5EF4-FFF2-40B4-BE49-F238E27FC236}">
                <a16:creationId xmlns:a16="http://schemas.microsoft.com/office/drawing/2014/main" id="{0D47FF0C-27EF-4A39-96C4-B77D54CD3904}"/>
              </a:ext>
            </a:extLst>
          </p:cNvPr>
          <p:cNvGrpSpPr/>
          <p:nvPr/>
        </p:nvGrpSpPr>
        <p:grpSpPr>
          <a:xfrm>
            <a:off x="1885837" y="1556426"/>
            <a:ext cx="991346" cy="834481"/>
            <a:chOff x="339801" y="1376147"/>
            <a:chExt cx="935783" cy="787710"/>
          </a:xfrm>
        </p:grpSpPr>
        <p:pic>
          <p:nvPicPr>
            <p:cNvPr id="54" name="Grafik 53">
              <a:extLst>
                <a:ext uri="{FF2B5EF4-FFF2-40B4-BE49-F238E27FC236}">
                  <a16:creationId xmlns:a16="http://schemas.microsoft.com/office/drawing/2014/main" id="{E053C60C-164D-4593-9B6E-6E9E1DBC7F06}"/>
                </a:ext>
              </a:extLst>
            </p:cNvPr>
            <p:cNvPicPr>
              <a:picLocks noChangeAspect="1"/>
            </p:cNvPicPr>
            <p:nvPr/>
          </p:nvPicPr>
          <p:blipFill rotWithShape="1">
            <a:blip r:embed="rId3">
              <a:clrChange>
                <a:clrFrom>
                  <a:srgbClr val="FFFFFF"/>
                </a:clrFrom>
                <a:clrTo>
                  <a:srgbClr val="FFFFFF">
                    <a:alpha val="0"/>
                  </a:srgbClr>
                </a:clrTo>
              </a:clrChange>
            </a:blip>
            <a:srcRect l="76379" r="1"/>
            <a:stretch/>
          </p:blipFill>
          <p:spPr>
            <a:xfrm>
              <a:off x="531978" y="1376147"/>
              <a:ext cx="506082" cy="462049"/>
            </a:xfrm>
            <a:prstGeom prst="rect">
              <a:avLst/>
            </a:prstGeom>
          </p:spPr>
        </p:pic>
        <p:sp>
          <p:nvSpPr>
            <p:cNvPr id="55" name="Textfeld 54">
              <a:extLst>
                <a:ext uri="{FF2B5EF4-FFF2-40B4-BE49-F238E27FC236}">
                  <a16:creationId xmlns:a16="http://schemas.microsoft.com/office/drawing/2014/main" id="{031C27BD-7190-4E18-98C6-8E263889372F}"/>
                </a:ext>
              </a:extLst>
            </p:cNvPr>
            <p:cNvSpPr txBox="1"/>
            <p:nvPr/>
          </p:nvSpPr>
          <p:spPr>
            <a:xfrm>
              <a:off x="339801" y="1815225"/>
              <a:ext cx="935783" cy="3486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Einnahme </a:t>
              </a:r>
              <a:br>
                <a:rPr lang="de-CH" sz="900" b="1" dirty="0">
                  <a:latin typeface="Segoe UI" panose="020B0502040204020203" pitchFamily="34" charset="0"/>
                  <a:cs typeface="Segoe UI" panose="020B0502040204020203" pitchFamily="34" charset="0"/>
                </a:rPr>
              </a:br>
              <a:r>
                <a:rPr lang="de-CH" sz="900" b="1" dirty="0">
                  <a:latin typeface="Segoe UI" panose="020B0502040204020203" pitchFamily="34" charset="0"/>
                  <a:cs typeface="Segoe UI" panose="020B0502040204020203" pitchFamily="34" charset="0"/>
                </a:rPr>
                <a:t>Abend</a:t>
              </a:r>
            </a:p>
          </p:txBody>
        </p:sp>
      </p:grpSp>
      <p:grpSp>
        <p:nvGrpSpPr>
          <p:cNvPr id="123" name="Gruppieren 122">
            <a:extLst>
              <a:ext uri="{FF2B5EF4-FFF2-40B4-BE49-F238E27FC236}">
                <a16:creationId xmlns:a16="http://schemas.microsoft.com/office/drawing/2014/main" id="{17C1F4FD-531A-4B56-860C-9644CC473C31}"/>
              </a:ext>
            </a:extLst>
          </p:cNvPr>
          <p:cNvGrpSpPr/>
          <p:nvPr/>
        </p:nvGrpSpPr>
        <p:grpSpPr>
          <a:xfrm>
            <a:off x="430365" y="2549652"/>
            <a:ext cx="2198353" cy="1079353"/>
            <a:chOff x="430365" y="2206752"/>
            <a:chExt cx="2198353" cy="1079353"/>
          </a:xfrm>
        </p:grpSpPr>
        <p:grpSp>
          <p:nvGrpSpPr>
            <p:cNvPr id="45" name="Gruppieren 44">
              <a:extLst>
                <a:ext uri="{FF2B5EF4-FFF2-40B4-BE49-F238E27FC236}">
                  <a16:creationId xmlns:a16="http://schemas.microsoft.com/office/drawing/2014/main" id="{EBC4E09F-C0F1-45FC-9CD8-F9B37E13B3DD}"/>
                </a:ext>
              </a:extLst>
            </p:cNvPr>
            <p:cNvGrpSpPr/>
            <p:nvPr/>
          </p:nvGrpSpPr>
          <p:grpSpPr>
            <a:xfrm>
              <a:off x="430365" y="2206752"/>
              <a:ext cx="842410" cy="349507"/>
              <a:chOff x="-1014022" y="2135183"/>
              <a:chExt cx="822806" cy="341374"/>
            </a:xfrm>
          </p:grpSpPr>
          <p:pic>
            <p:nvPicPr>
              <p:cNvPr id="52" name="Grafik 51">
                <a:extLst>
                  <a:ext uri="{FF2B5EF4-FFF2-40B4-BE49-F238E27FC236}">
                    <a16:creationId xmlns:a16="http://schemas.microsoft.com/office/drawing/2014/main" id="{A904658E-FE96-4BF4-B35D-8A2803A35A61}"/>
                  </a:ext>
                </a:extLst>
              </p:cNvPr>
              <p:cNvPicPr>
                <a:picLocks noChangeAspect="1"/>
              </p:cNvPicPr>
              <p:nvPr/>
            </p:nvPicPr>
            <p:blipFill rotWithShape="1">
              <a:blip r:embed="rId4">
                <a:clrChange>
                  <a:clrFrom>
                    <a:srgbClr val="FFFFFF"/>
                  </a:clrFrom>
                  <a:clrTo>
                    <a:srgbClr val="FFFFFF">
                      <a:alpha val="0"/>
                    </a:srgbClr>
                  </a:clrTo>
                </a:clrChange>
              </a:blip>
              <a:srcRect r="37791"/>
              <a:stretch/>
            </p:blipFill>
            <p:spPr>
              <a:xfrm>
                <a:off x="-542838" y="2135183"/>
                <a:ext cx="351622" cy="341374"/>
              </a:xfrm>
              <a:prstGeom prst="rect">
                <a:avLst/>
              </a:prstGeom>
            </p:spPr>
          </p:pic>
          <p:sp>
            <p:nvSpPr>
              <p:cNvPr id="53" name="Textfeld 52">
                <a:extLst>
                  <a:ext uri="{FF2B5EF4-FFF2-40B4-BE49-F238E27FC236}">
                    <a16:creationId xmlns:a16="http://schemas.microsoft.com/office/drawing/2014/main" id="{24F16E43-A31E-4D14-8C6B-3400A443B3C6}"/>
                  </a:ext>
                </a:extLst>
              </p:cNvPr>
              <p:cNvSpPr txBox="1"/>
              <p:nvPr/>
            </p:nvSpPr>
            <p:spPr>
              <a:xfrm>
                <a:off x="-1014022" y="2200638"/>
                <a:ext cx="609365" cy="210430"/>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tgl.</a:t>
                </a:r>
              </a:p>
            </p:txBody>
          </p:sp>
        </p:grpSp>
        <p:grpSp>
          <p:nvGrpSpPr>
            <p:cNvPr id="46" name="Gruppieren 45">
              <a:extLst>
                <a:ext uri="{FF2B5EF4-FFF2-40B4-BE49-F238E27FC236}">
                  <a16:creationId xmlns:a16="http://schemas.microsoft.com/office/drawing/2014/main" id="{07D15181-485B-4A9B-9EDE-E63196D67D67}"/>
                </a:ext>
              </a:extLst>
            </p:cNvPr>
            <p:cNvGrpSpPr/>
            <p:nvPr/>
          </p:nvGrpSpPr>
          <p:grpSpPr>
            <a:xfrm>
              <a:off x="453223" y="2807110"/>
              <a:ext cx="809436" cy="311428"/>
              <a:chOff x="232141" y="2018710"/>
              <a:chExt cx="809436" cy="311428"/>
            </a:xfrm>
          </p:grpSpPr>
          <p:sp>
            <p:nvSpPr>
              <p:cNvPr id="50" name="Textfeld 49">
                <a:extLst>
                  <a:ext uri="{FF2B5EF4-FFF2-40B4-BE49-F238E27FC236}">
                    <a16:creationId xmlns:a16="http://schemas.microsoft.com/office/drawing/2014/main" id="{E5382D19-D755-4C5D-97E1-88F98E3945B0}"/>
                  </a:ext>
                </a:extLst>
              </p:cNvPr>
              <p:cNvSpPr txBox="1"/>
              <p:nvPr/>
            </p:nvSpPr>
            <p:spPr>
              <a:xfrm>
                <a:off x="232141" y="2083150"/>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tgl.</a:t>
                </a:r>
              </a:p>
            </p:txBody>
          </p:sp>
          <p:pic>
            <p:nvPicPr>
              <p:cNvPr id="51" name="Grafik 50">
                <a:extLst>
                  <a:ext uri="{FF2B5EF4-FFF2-40B4-BE49-F238E27FC236}">
                    <a16:creationId xmlns:a16="http://schemas.microsoft.com/office/drawing/2014/main" id="{4F16817C-1257-4709-8CDC-50CC5E81F5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1577" y="2018710"/>
                <a:ext cx="360000" cy="311428"/>
              </a:xfrm>
              <a:prstGeom prst="rect">
                <a:avLst/>
              </a:prstGeom>
            </p:spPr>
          </p:pic>
        </p:grpSp>
        <p:sp>
          <p:nvSpPr>
            <p:cNvPr id="47" name="Textfeld 46">
              <a:extLst>
                <a:ext uri="{FF2B5EF4-FFF2-40B4-BE49-F238E27FC236}">
                  <a16:creationId xmlns:a16="http://schemas.microsoft.com/office/drawing/2014/main" id="{709602A0-F36E-455C-934A-93EF0FF39468}"/>
                </a:ext>
              </a:extLst>
            </p:cNvPr>
            <p:cNvSpPr txBox="1"/>
            <p:nvPr/>
          </p:nvSpPr>
          <p:spPr>
            <a:xfrm>
              <a:off x="726263" y="3070661"/>
              <a:ext cx="774945"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sp>
          <p:nvSpPr>
            <p:cNvPr id="48" name="Textfeld 47">
              <a:extLst>
                <a:ext uri="{FF2B5EF4-FFF2-40B4-BE49-F238E27FC236}">
                  <a16:creationId xmlns:a16="http://schemas.microsoft.com/office/drawing/2014/main" id="{55D43CF4-FFB6-4369-BFAE-5114E9CABA1B}"/>
                </a:ext>
              </a:extLst>
            </p:cNvPr>
            <p:cNvSpPr txBox="1"/>
            <p:nvPr/>
          </p:nvSpPr>
          <p:spPr>
            <a:xfrm>
              <a:off x="721503" y="2505427"/>
              <a:ext cx="81515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pic>
          <p:nvPicPr>
            <p:cNvPr id="49" name="Grafik 48" descr="Ein Bild, das Uhr enthält.&#10;&#10;Automatisch generierte Beschreibung">
              <a:extLst>
                <a:ext uri="{FF2B5EF4-FFF2-40B4-BE49-F238E27FC236}">
                  <a16:creationId xmlns:a16="http://schemas.microsoft.com/office/drawing/2014/main" id="{048C453E-E3A7-42C3-9490-028F64AA833F}"/>
                </a:ext>
              </a:extLst>
            </p:cNvPr>
            <p:cNvPicPr>
              <a:picLocks noChangeAspect="1"/>
            </p:cNvPicPr>
            <p:nvPr/>
          </p:nvPicPr>
          <p:blipFill rotWithShape="1">
            <a:blip r:embed="rId6">
              <a:clrChange>
                <a:clrFrom>
                  <a:srgbClr val="FFFFFF"/>
                </a:clrFrom>
                <a:clrTo>
                  <a:srgbClr val="FFFFFF">
                    <a:alpha val="0"/>
                  </a:srgbClr>
                </a:clrTo>
              </a:clrChange>
            </a:blip>
            <a:srcRect b="6267"/>
            <a:stretch/>
          </p:blipFill>
          <p:spPr>
            <a:xfrm>
              <a:off x="2033391" y="2729720"/>
              <a:ext cx="595327" cy="444799"/>
            </a:xfrm>
            <a:prstGeom prst="rect">
              <a:avLst/>
            </a:prstGeom>
          </p:spPr>
        </p:pic>
      </p:grpSp>
      <p:sp>
        <p:nvSpPr>
          <p:cNvPr id="20" name="Textfeld 19">
            <a:extLst>
              <a:ext uri="{FF2B5EF4-FFF2-40B4-BE49-F238E27FC236}">
                <a16:creationId xmlns:a16="http://schemas.microsoft.com/office/drawing/2014/main" id="{C9D24A92-176E-4D4A-8DCF-7870F186FE47}"/>
              </a:ext>
            </a:extLst>
          </p:cNvPr>
          <p:cNvSpPr txBox="1"/>
          <p:nvPr/>
        </p:nvSpPr>
        <p:spPr>
          <a:xfrm>
            <a:off x="3533617" y="1295043"/>
            <a:ext cx="2634680" cy="251007"/>
          </a:xfrm>
          <a:prstGeom prst="rect">
            <a:avLst/>
          </a:prstGeom>
          <a:noFill/>
        </p:spPr>
        <p:txBody>
          <a:bodyPr wrap="square" rtlCol="0">
            <a:spAutoFit/>
          </a:bodyPr>
          <a:lstStyle/>
          <a:p>
            <a:pPr algn="ctr"/>
            <a:r>
              <a:rPr lang="de-CH" sz="1000" b="1" dirty="0">
                <a:latin typeface="Segoe UI" panose="020B0502040204020203" pitchFamily="34" charset="0"/>
                <a:cs typeface="Segoe UI" panose="020B0502040204020203" pitchFamily="34" charset="0"/>
              </a:rPr>
              <a:t>Am Tag der </a:t>
            </a:r>
            <a:r>
              <a:rPr lang="de-CH" sz="1000" b="1" dirty="0" err="1">
                <a:latin typeface="Segoe UI" panose="020B0502040204020203" pitchFamily="34" charset="0"/>
                <a:cs typeface="Segoe UI" panose="020B0502040204020203" pitchFamily="34" charset="0"/>
              </a:rPr>
              <a:t>i.m</a:t>
            </a:r>
            <a:r>
              <a:rPr lang="de-CH" sz="1000" b="1" dirty="0">
                <a:latin typeface="Segoe UI" panose="020B0502040204020203" pitchFamily="34" charset="0"/>
                <a:cs typeface="Segoe UI" panose="020B0502040204020203" pitchFamily="34" charset="0"/>
              </a:rPr>
              <a:t>. Injektion</a:t>
            </a:r>
          </a:p>
        </p:txBody>
      </p:sp>
      <p:sp>
        <p:nvSpPr>
          <p:cNvPr id="22" name="Textfeld 21">
            <a:extLst>
              <a:ext uri="{FF2B5EF4-FFF2-40B4-BE49-F238E27FC236}">
                <a16:creationId xmlns:a16="http://schemas.microsoft.com/office/drawing/2014/main" id="{F6CB167F-369E-423E-887D-CB821A6BFE61}"/>
              </a:ext>
            </a:extLst>
          </p:cNvPr>
          <p:cNvSpPr txBox="1"/>
          <p:nvPr/>
        </p:nvSpPr>
        <p:spPr>
          <a:xfrm>
            <a:off x="3311525" y="3764109"/>
            <a:ext cx="2856772" cy="784830"/>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de-CH" sz="900" dirty="0">
                <a:latin typeface="Segoe UI" panose="020B0502040204020203" pitchFamily="34" charset="0"/>
                <a:cs typeface="Segoe UI" panose="020B0502040204020203" pitchFamily="34" charset="0"/>
              </a:rPr>
              <a:t>Am Tag der Injektion: Der Patient lässt die Dosis am Morgen vor der Injektion aus und nimmt frühestens sechs Stunden nach der intramuskulären Verabreichung die Rivaroxaban-Tablette ein.</a:t>
            </a:r>
          </a:p>
        </p:txBody>
      </p:sp>
      <p:grpSp>
        <p:nvGrpSpPr>
          <p:cNvPr id="23" name="Gruppieren 22">
            <a:extLst>
              <a:ext uri="{FF2B5EF4-FFF2-40B4-BE49-F238E27FC236}">
                <a16:creationId xmlns:a16="http://schemas.microsoft.com/office/drawing/2014/main" id="{44D440B1-608F-4868-B40F-625AEA2F8D61}"/>
              </a:ext>
            </a:extLst>
          </p:cNvPr>
          <p:cNvGrpSpPr/>
          <p:nvPr/>
        </p:nvGrpSpPr>
        <p:grpSpPr>
          <a:xfrm>
            <a:off x="3826288" y="1645893"/>
            <a:ext cx="900656" cy="743964"/>
            <a:chOff x="-1284601" y="1396002"/>
            <a:chExt cx="900656" cy="729778"/>
          </a:xfrm>
        </p:grpSpPr>
        <p:pic>
          <p:nvPicPr>
            <p:cNvPr id="36" name="Grafik 35">
              <a:extLst>
                <a:ext uri="{FF2B5EF4-FFF2-40B4-BE49-F238E27FC236}">
                  <a16:creationId xmlns:a16="http://schemas.microsoft.com/office/drawing/2014/main" id="{4631DB25-AED9-49A5-A852-C5F2CE8F93B4}"/>
                </a:ext>
              </a:extLst>
            </p:cNvPr>
            <p:cNvPicPr>
              <a:picLocks noChangeAspect="1"/>
            </p:cNvPicPr>
            <p:nvPr/>
          </p:nvPicPr>
          <p:blipFill rotWithShape="1">
            <a:blip r:embed="rId3">
              <a:clrChange>
                <a:clrFrom>
                  <a:srgbClr val="FFFFFF"/>
                </a:clrFrom>
                <a:clrTo>
                  <a:srgbClr val="FFFFFF">
                    <a:alpha val="0"/>
                  </a:srgbClr>
                </a:clrTo>
              </a:clrChange>
            </a:blip>
            <a:srcRect l="4704" t="18731" r="78521" b="10385"/>
            <a:stretch/>
          </p:blipFill>
          <p:spPr>
            <a:xfrm>
              <a:off x="-1032266" y="1396002"/>
              <a:ext cx="388642" cy="356850"/>
            </a:xfrm>
            <a:prstGeom prst="rect">
              <a:avLst/>
            </a:prstGeom>
          </p:spPr>
        </p:pic>
        <p:sp>
          <p:nvSpPr>
            <p:cNvPr id="37" name="Textfeld 36">
              <a:extLst>
                <a:ext uri="{FF2B5EF4-FFF2-40B4-BE49-F238E27FC236}">
                  <a16:creationId xmlns:a16="http://schemas.microsoft.com/office/drawing/2014/main" id="{C6237DC2-EE4D-4050-A510-CD6A968B04A8}"/>
                </a:ext>
              </a:extLst>
            </p:cNvPr>
            <p:cNvSpPr txBox="1"/>
            <p:nvPr/>
          </p:nvSpPr>
          <p:spPr>
            <a:xfrm>
              <a:off x="-1284601" y="1763491"/>
              <a:ext cx="900656" cy="362289"/>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Einnahme </a:t>
              </a:r>
              <a:br>
                <a:rPr lang="de-CH" sz="900" b="1" dirty="0">
                  <a:latin typeface="Segoe UI" panose="020B0502040204020203" pitchFamily="34" charset="0"/>
                  <a:cs typeface="Segoe UI" panose="020B0502040204020203" pitchFamily="34" charset="0"/>
                </a:rPr>
              </a:br>
              <a:r>
                <a:rPr lang="de-CH" sz="900" b="1" dirty="0">
                  <a:latin typeface="Segoe UI" panose="020B0502040204020203" pitchFamily="34" charset="0"/>
                  <a:cs typeface="Segoe UI" panose="020B0502040204020203" pitchFamily="34" charset="0"/>
                </a:rPr>
                <a:t>Morgen</a:t>
              </a:r>
            </a:p>
          </p:txBody>
        </p:sp>
      </p:grpSp>
      <p:grpSp>
        <p:nvGrpSpPr>
          <p:cNvPr id="24" name="Gruppieren 23">
            <a:extLst>
              <a:ext uri="{FF2B5EF4-FFF2-40B4-BE49-F238E27FC236}">
                <a16:creationId xmlns:a16="http://schemas.microsoft.com/office/drawing/2014/main" id="{813379F6-633A-4E90-8AE2-131A2A1A7514}"/>
              </a:ext>
            </a:extLst>
          </p:cNvPr>
          <p:cNvGrpSpPr/>
          <p:nvPr/>
        </p:nvGrpSpPr>
        <p:grpSpPr>
          <a:xfrm>
            <a:off x="5076122" y="1561108"/>
            <a:ext cx="935783" cy="836365"/>
            <a:chOff x="339801" y="1280897"/>
            <a:chExt cx="935783" cy="820417"/>
          </a:xfrm>
        </p:grpSpPr>
        <p:pic>
          <p:nvPicPr>
            <p:cNvPr id="34" name="Grafik 33">
              <a:extLst>
                <a:ext uri="{FF2B5EF4-FFF2-40B4-BE49-F238E27FC236}">
                  <a16:creationId xmlns:a16="http://schemas.microsoft.com/office/drawing/2014/main" id="{DA89F867-0274-4281-B020-7A2CDAC8E017}"/>
                </a:ext>
              </a:extLst>
            </p:cNvPr>
            <p:cNvPicPr>
              <a:picLocks noChangeAspect="1"/>
            </p:cNvPicPr>
            <p:nvPr/>
          </p:nvPicPr>
          <p:blipFill rotWithShape="1">
            <a:blip r:embed="rId3">
              <a:clrChange>
                <a:clrFrom>
                  <a:srgbClr val="FFFFFF"/>
                </a:clrFrom>
                <a:clrTo>
                  <a:srgbClr val="FFFFFF">
                    <a:alpha val="0"/>
                  </a:srgbClr>
                </a:clrTo>
              </a:clrChange>
            </a:blip>
            <a:srcRect l="76379" r="1"/>
            <a:stretch/>
          </p:blipFill>
          <p:spPr>
            <a:xfrm>
              <a:off x="531978" y="1280897"/>
              <a:ext cx="506082" cy="462049"/>
            </a:xfrm>
            <a:prstGeom prst="rect">
              <a:avLst/>
            </a:prstGeom>
          </p:spPr>
        </p:pic>
        <p:sp>
          <p:nvSpPr>
            <p:cNvPr id="35" name="Textfeld 34">
              <a:extLst>
                <a:ext uri="{FF2B5EF4-FFF2-40B4-BE49-F238E27FC236}">
                  <a16:creationId xmlns:a16="http://schemas.microsoft.com/office/drawing/2014/main" id="{E349F91F-51F4-4899-9C7A-225CE795B17B}"/>
                </a:ext>
              </a:extLst>
            </p:cNvPr>
            <p:cNvSpPr txBox="1"/>
            <p:nvPr/>
          </p:nvSpPr>
          <p:spPr>
            <a:xfrm>
              <a:off x="339801" y="1739025"/>
              <a:ext cx="935783" cy="362289"/>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Einnahme </a:t>
              </a:r>
              <a:br>
                <a:rPr lang="de-CH" sz="900" b="1" dirty="0">
                  <a:latin typeface="Segoe UI" panose="020B0502040204020203" pitchFamily="34" charset="0"/>
                  <a:cs typeface="Segoe UI" panose="020B0502040204020203" pitchFamily="34" charset="0"/>
                </a:rPr>
              </a:br>
              <a:r>
                <a:rPr lang="de-CH" sz="900" b="1" dirty="0">
                  <a:latin typeface="Segoe UI" panose="020B0502040204020203" pitchFamily="34" charset="0"/>
                  <a:cs typeface="Segoe UI" panose="020B0502040204020203" pitchFamily="34" charset="0"/>
                </a:rPr>
                <a:t>Abend</a:t>
              </a:r>
            </a:p>
          </p:txBody>
        </p:sp>
      </p:grpSp>
      <p:grpSp>
        <p:nvGrpSpPr>
          <p:cNvPr id="124" name="Gruppieren 123">
            <a:extLst>
              <a:ext uri="{FF2B5EF4-FFF2-40B4-BE49-F238E27FC236}">
                <a16:creationId xmlns:a16="http://schemas.microsoft.com/office/drawing/2014/main" id="{D180E97E-3AE4-43F6-B37A-42FC79E556B7}"/>
              </a:ext>
            </a:extLst>
          </p:cNvPr>
          <p:cNvGrpSpPr/>
          <p:nvPr/>
        </p:nvGrpSpPr>
        <p:grpSpPr>
          <a:xfrm>
            <a:off x="3607615" y="2441403"/>
            <a:ext cx="2639551" cy="1199116"/>
            <a:chOff x="3641488" y="2203121"/>
            <a:chExt cx="2639551" cy="1199116"/>
          </a:xfrm>
        </p:grpSpPr>
        <p:grpSp>
          <p:nvGrpSpPr>
            <p:cNvPr id="25" name="Gruppieren 24">
              <a:extLst>
                <a:ext uri="{FF2B5EF4-FFF2-40B4-BE49-F238E27FC236}">
                  <a16:creationId xmlns:a16="http://schemas.microsoft.com/office/drawing/2014/main" id="{9F2194FC-8CCC-4FAE-B1F7-3241CBE8B8F1}"/>
                </a:ext>
              </a:extLst>
            </p:cNvPr>
            <p:cNvGrpSpPr/>
            <p:nvPr/>
          </p:nvGrpSpPr>
          <p:grpSpPr>
            <a:xfrm>
              <a:off x="3641488" y="2294642"/>
              <a:ext cx="821572" cy="356302"/>
              <a:chOff x="-993669" y="2127473"/>
              <a:chExt cx="802453" cy="341374"/>
            </a:xfrm>
          </p:grpSpPr>
          <p:pic>
            <p:nvPicPr>
              <p:cNvPr id="32" name="Grafik 31">
                <a:extLst>
                  <a:ext uri="{FF2B5EF4-FFF2-40B4-BE49-F238E27FC236}">
                    <a16:creationId xmlns:a16="http://schemas.microsoft.com/office/drawing/2014/main" id="{BBFED4E0-B83D-4D5D-B650-F5A282C5CE39}"/>
                  </a:ext>
                </a:extLst>
              </p:cNvPr>
              <p:cNvPicPr>
                <a:picLocks noChangeAspect="1"/>
              </p:cNvPicPr>
              <p:nvPr/>
            </p:nvPicPr>
            <p:blipFill rotWithShape="1">
              <a:blip r:embed="rId7"/>
              <a:srcRect l="859" r="859"/>
              <a:stretch/>
            </p:blipFill>
            <p:spPr>
              <a:xfrm>
                <a:off x="-542838" y="2127473"/>
                <a:ext cx="351622" cy="341374"/>
              </a:xfrm>
              <a:prstGeom prst="rect">
                <a:avLst/>
              </a:prstGeom>
            </p:spPr>
          </p:pic>
          <p:sp>
            <p:nvSpPr>
              <p:cNvPr id="33" name="Textfeld 32">
                <a:extLst>
                  <a:ext uri="{FF2B5EF4-FFF2-40B4-BE49-F238E27FC236}">
                    <a16:creationId xmlns:a16="http://schemas.microsoft.com/office/drawing/2014/main" id="{748C383E-ECD0-455F-B6DE-373CB99AA3AF}"/>
                  </a:ext>
                </a:extLst>
              </p:cNvPr>
              <p:cNvSpPr txBox="1"/>
              <p:nvPr/>
            </p:nvSpPr>
            <p:spPr>
              <a:xfrm>
                <a:off x="-993669" y="2165566"/>
                <a:ext cx="589012" cy="206418"/>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tgl.</a:t>
                </a:r>
              </a:p>
            </p:txBody>
          </p:sp>
        </p:grpSp>
        <p:grpSp>
          <p:nvGrpSpPr>
            <p:cNvPr id="26" name="Gruppieren 25">
              <a:extLst>
                <a:ext uri="{FF2B5EF4-FFF2-40B4-BE49-F238E27FC236}">
                  <a16:creationId xmlns:a16="http://schemas.microsoft.com/office/drawing/2014/main" id="{86E1E331-C39E-4D9B-857C-F282AE3EFFFA}"/>
                </a:ext>
              </a:extLst>
            </p:cNvPr>
            <p:cNvGrpSpPr/>
            <p:nvPr/>
          </p:nvGrpSpPr>
          <p:grpSpPr>
            <a:xfrm>
              <a:off x="3662537" y="2797995"/>
              <a:ext cx="888977" cy="453444"/>
              <a:chOff x="251170" y="1904222"/>
              <a:chExt cx="888977" cy="444798"/>
            </a:xfrm>
          </p:grpSpPr>
          <p:sp>
            <p:nvSpPr>
              <p:cNvPr id="30" name="Textfeld 29">
                <a:extLst>
                  <a:ext uri="{FF2B5EF4-FFF2-40B4-BE49-F238E27FC236}">
                    <a16:creationId xmlns:a16="http://schemas.microsoft.com/office/drawing/2014/main" id="{EE10B42E-C850-4942-94F5-D77425A5B0DD}"/>
                  </a:ext>
                </a:extLst>
              </p:cNvPr>
              <p:cNvSpPr txBox="1"/>
              <p:nvPr/>
            </p:nvSpPr>
            <p:spPr>
              <a:xfrm>
                <a:off x="251170" y="2082387"/>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tgl.</a:t>
                </a:r>
              </a:p>
            </p:txBody>
          </p:sp>
          <p:pic>
            <p:nvPicPr>
              <p:cNvPr id="31" name="Grafik 30">
                <a:extLst>
                  <a:ext uri="{FF2B5EF4-FFF2-40B4-BE49-F238E27FC236}">
                    <a16:creationId xmlns:a16="http://schemas.microsoft.com/office/drawing/2014/main" id="{F64B417E-5293-4664-82AA-BC2B21D645D7}"/>
                  </a:ext>
                </a:extLst>
              </p:cNvPr>
              <p:cNvPicPr>
                <a:picLocks noChangeAspect="1"/>
              </p:cNvPicPr>
              <p:nvPr/>
            </p:nvPicPr>
            <p:blipFill>
              <a:blip r:embed="rId8">
                <a:clrChange>
                  <a:clrFrom>
                    <a:srgbClr val="F0EAE4"/>
                  </a:clrFrom>
                  <a:clrTo>
                    <a:srgbClr val="F0EAE4">
                      <a:alpha val="0"/>
                    </a:srgbClr>
                  </a:clrTo>
                </a:clrChange>
              </a:blip>
              <a:srcRect/>
              <a:stretch/>
            </p:blipFill>
            <p:spPr>
              <a:xfrm>
                <a:off x="529869" y="1904222"/>
                <a:ext cx="610278" cy="444798"/>
              </a:xfrm>
              <a:prstGeom prst="rect">
                <a:avLst/>
              </a:prstGeom>
            </p:spPr>
          </p:pic>
        </p:grpSp>
        <p:sp>
          <p:nvSpPr>
            <p:cNvPr id="27" name="Textfeld 26">
              <a:extLst>
                <a:ext uri="{FF2B5EF4-FFF2-40B4-BE49-F238E27FC236}">
                  <a16:creationId xmlns:a16="http://schemas.microsoft.com/office/drawing/2014/main" id="{ADE63EEF-267B-4227-94E0-28722E0AEC6E}"/>
                </a:ext>
              </a:extLst>
            </p:cNvPr>
            <p:cNvSpPr txBox="1"/>
            <p:nvPr/>
          </p:nvSpPr>
          <p:spPr>
            <a:xfrm>
              <a:off x="3916548" y="3182605"/>
              <a:ext cx="774945" cy="219632"/>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sp>
          <p:nvSpPr>
            <p:cNvPr id="28" name="Textfeld 27">
              <a:extLst>
                <a:ext uri="{FF2B5EF4-FFF2-40B4-BE49-F238E27FC236}">
                  <a16:creationId xmlns:a16="http://schemas.microsoft.com/office/drawing/2014/main" id="{F9582892-5AE9-4AD0-8C8F-F14AC96D6117}"/>
                </a:ext>
              </a:extLst>
            </p:cNvPr>
            <p:cNvSpPr txBox="1"/>
            <p:nvPr/>
          </p:nvSpPr>
          <p:spPr>
            <a:xfrm>
              <a:off x="3911788" y="2593403"/>
              <a:ext cx="815156" cy="219632"/>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pic>
          <p:nvPicPr>
            <p:cNvPr id="29" name="Grafik 28">
              <a:extLst>
                <a:ext uri="{FF2B5EF4-FFF2-40B4-BE49-F238E27FC236}">
                  <a16:creationId xmlns:a16="http://schemas.microsoft.com/office/drawing/2014/main" id="{2FE82ED0-9B40-48FE-88F1-6F7FDA149578}"/>
                </a:ext>
              </a:extLst>
            </p:cNvPr>
            <p:cNvPicPr>
              <a:picLocks noChangeAspect="1"/>
            </p:cNvPicPr>
            <p:nvPr/>
          </p:nvPicPr>
          <p:blipFill rotWithShape="1">
            <a:blip r:embed="rId9"/>
            <a:srcRect t="5942" b="5942"/>
            <a:stretch/>
          </p:blipFill>
          <p:spPr>
            <a:xfrm>
              <a:off x="5338425" y="2910542"/>
              <a:ext cx="360000" cy="274203"/>
            </a:xfrm>
            <a:prstGeom prst="rect">
              <a:avLst/>
            </a:prstGeom>
          </p:spPr>
        </p:pic>
        <p:sp>
          <p:nvSpPr>
            <p:cNvPr id="81" name="Pfeil: nach rechts 80">
              <a:extLst>
                <a:ext uri="{FF2B5EF4-FFF2-40B4-BE49-F238E27FC236}">
                  <a16:creationId xmlns:a16="http://schemas.microsoft.com/office/drawing/2014/main" id="{03787027-CAD3-40EF-9418-5773A12B37B3}"/>
                </a:ext>
              </a:extLst>
            </p:cNvPr>
            <p:cNvSpPr/>
            <p:nvPr/>
          </p:nvSpPr>
          <p:spPr>
            <a:xfrm>
              <a:off x="4703402" y="2464267"/>
              <a:ext cx="504912" cy="18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Segoe UI" panose="020B0502040204020203" pitchFamily="34" charset="0"/>
                <a:cs typeface="Segoe UI" panose="020B0502040204020203" pitchFamily="34" charset="0"/>
              </a:endParaRPr>
            </a:p>
          </p:txBody>
        </p:sp>
        <p:pic>
          <p:nvPicPr>
            <p:cNvPr id="82" name="Grafik 81">
              <a:extLst>
                <a:ext uri="{FF2B5EF4-FFF2-40B4-BE49-F238E27FC236}">
                  <a16:creationId xmlns:a16="http://schemas.microsoft.com/office/drawing/2014/main" id="{ACF13AF3-E538-489C-B677-4149AA2941F9}"/>
                </a:ext>
              </a:extLst>
            </p:cNvPr>
            <p:cNvPicPr>
              <a:picLocks noChangeAspect="1"/>
            </p:cNvPicPr>
            <p:nvPr/>
          </p:nvPicPr>
          <p:blipFill rotWithShape="1">
            <a:blip r:embed="rId4">
              <a:clrChange>
                <a:clrFrom>
                  <a:srgbClr val="FFFFFF"/>
                </a:clrFrom>
                <a:clrTo>
                  <a:srgbClr val="FFFFFF">
                    <a:alpha val="0"/>
                  </a:srgbClr>
                </a:clrTo>
              </a:clrChange>
            </a:blip>
            <a:srcRect r="37791"/>
            <a:stretch/>
          </p:blipFill>
          <p:spPr>
            <a:xfrm>
              <a:off x="5363464" y="2392280"/>
              <a:ext cx="360000" cy="349507"/>
            </a:xfrm>
            <a:prstGeom prst="rect">
              <a:avLst/>
            </a:prstGeom>
          </p:spPr>
        </p:pic>
        <p:sp>
          <p:nvSpPr>
            <p:cNvPr id="83" name="Textfeld 82">
              <a:extLst>
                <a:ext uri="{FF2B5EF4-FFF2-40B4-BE49-F238E27FC236}">
                  <a16:creationId xmlns:a16="http://schemas.microsoft.com/office/drawing/2014/main" id="{89ED33B8-3790-443C-937E-C9B4F595481D}"/>
                </a:ext>
              </a:extLst>
            </p:cNvPr>
            <p:cNvSpPr txBox="1"/>
            <p:nvPr/>
          </p:nvSpPr>
          <p:spPr>
            <a:xfrm>
              <a:off x="5208314" y="2634009"/>
              <a:ext cx="815156" cy="215444"/>
            </a:xfrm>
            <a:prstGeom prst="rect">
              <a:avLst/>
            </a:prstGeom>
            <a:noFill/>
          </p:spPr>
          <p:txBody>
            <a:bodyPr wrap="square" rtlCol="0">
              <a:spAutoFit/>
            </a:bodyPr>
            <a:lstStyle/>
            <a:p>
              <a:endParaRPr lang="de-CH" sz="800" dirty="0">
                <a:latin typeface="Segoe UI" panose="020B0502040204020203" pitchFamily="34" charset="0"/>
                <a:cs typeface="Segoe UI" panose="020B0502040204020203" pitchFamily="34" charset="0"/>
              </a:endParaRPr>
            </a:p>
          </p:txBody>
        </p:sp>
        <p:sp>
          <p:nvSpPr>
            <p:cNvPr id="84" name="Textfeld 83">
              <a:extLst>
                <a:ext uri="{FF2B5EF4-FFF2-40B4-BE49-F238E27FC236}">
                  <a16:creationId xmlns:a16="http://schemas.microsoft.com/office/drawing/2014/main" id="{E50EAB61-E36F-43E3-9866-B433349BBDB4}"/>
                </a:ext>
              </a:extLst>
            </p:cNvPr>
            <p:cNvSpPr txBox="1"/>
            <p:nvPr/>
          </p:nvSpPr>
          <p:spPr>
            <a:xfrm>
              <a:off x="4847408" y="2203121"/>
              <a:ext cx="1433631" cy="215444"/>
            </a:xfrm>
            <a:prstGeom prst="rect">
              <a:avLst/>
            </a:prstGeom>
            <a:noFill/>
          </p:spPr>
          <p:txBody>
            <a:bodyPr wrap="square" rtlCol="0">
              <a:spAutoFit/>
            </a:bodyPr>
            <a:lstStyle/>
            <a:p>
              <a:r>
                <a:rPr lang="de-CH" sz="800" b="1" dirty="0">
                  <a:solidFill>
                    <a:schemeClr val="accent3"/>
                  </a:solidFill>
                  <a:latin typeface="Segoe UI" panose="020B0502040204020203" pitchFamily="34" charset="0"/>
                  <a:cs typeface="Segoe UI" panose="020B0502040204020203" pitchFamily="34" charset="0"/>
                </a:rPr>
                <a:t>≥ 6 h nach Injektion!</a:t>
              </a:r>
            </a:p>
          </p:txBody>
        </p:sp>
      </p:grpSp>
      <p:sp>
        <p:nvSpPr>
          <p:cNvPr id="104" name="Textfeld 103">
            <a:extLst>
              <a:ext uri="{FF2B5EF4-FFF2-40B4-BE49-F238E27FC236}">
                <a16:creationId xmlns:a16="http://schemas.microsoft.com/office/drawing/2014/main" id="{B80F559A-AC24-41F7-8669-2D3C5F3DCDDB}"/>
              </a:ext>
            </a:extLst>
          </p:cNvPr>
          <p:cNvSpPr txBox="1"/>
          <p:nvPr/>
        </p:nvSpPr>
        <p:spPr>
          <a:xfrm>
            <a:off x="6178480" y="1277405"/>
            <a:ext cx="2634680" cy="246221"/>
          </a:xfrm>
          <a:prstGeom prst="rect">
            <a:avLst/>
          </a:prstGeom>
          <a:noFill/>
        </p:spPr>
        <p:txBody>
          <a:bodyPr wrap="square" rtlCol="0">
            <a:spAutoFit/>
          </a:bodyPr>
          <a:lstStyle/>
          <a:p>
            <a:pPr algn="ctr"/>
            <a:r>
              <a:rPr lang="de-CH" sz="1000" b="1" dirty="0">
                <a:latin typeface="Segoe UI" panose="020B0502040204020203" pitchFamily="34" charset="0"/>
                <a:cs typeface="Segoe UI" panose="020B0502040204020203" pitchFamily="34" charset="0"/>
              </a:rPr>
              <a:t>Am Tag nach der Injektion</a:t>
            </a:r>
          </a:p>
        </p:txBody>
      </p:sp>
      <p:sp>
        <p:nvSpPr>
          <p:cNvPr id="105" name="Textfeld 104">
            <a:extLst>
              <a:ext uri="{FF2B5EF4-FFF2-40B4-BE49-F238E27FC236}">
                <a16:creationId xmlns:a16="http://schemas.microsoft.com/office/drawing/2014/main" id="{2788A868-4587-41FB-A4DF-5012E9171D63}"/>
              </a:ext>
            </a:extLst>
          </p:cNvPr>
          <p:cNvSpPr txBox="1"/>
          <p:nvPr/>
        </p:nvSpPr>
        <p:spPr>
          <a:xfrm>
            <a:off x="6173776" y="3775918"/>
            <a:ext cx="2627311" cy="369332"/>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de-CH" sz="900" dirty="0">
                <a:latin typeface="Segoe UI" panose="020B0502040204020203" pitchFamily="34" charset="0"/>
                <a:cs typeface="Segoe UI" panose="020B0502040204020203" pitchFamily="34" charset="0"/>
              </a:rPr>
              <a:t>Der Patient nimmt Rivaroxaban wieder nach gewohntem Schema ein </a:t>
            </a:r>
          </a:p>
        </p:txBody>
      </p:sp>
      <p:grpSp>
        <p:nvGrpSpPr>
          <p:cNvPr id="106" name="Gruppieren 105">
            <a:extLst>
              <a:ext uri="{FF2B5EF4-FFF2-40B4-BE49-F238E27FC236}">
                <a16:creationId xmlns:a16="http://schemas.microsoft.com/office/drawing/2014/main" id="{6E0B8C38-0EF7-458F-B4E8-5E6B0D2DD9D5}"/>
              </a:ext>
            </a:extLst>
          </p:cNvPr>
          <p:cNvGrpSpPr/>
          <p:nvPr/>
        </p:nvGrpSpPr>
        <p:grpSpPr>
          <a:xfrm>
            <a:off x="6471151" y="1668594"/>
            <a:ext cx="900656" cy="736821"/>
            <a:chOff x="-1284601" y="1396002"/>
            <a:chExt cx="900656" cy="736821"/>
          </a:xfrm>
        </p:grpSpPr>
        <p:pic>
          <p:nvPicPr>
            <p:cNvPr id="119" name="Grafik 118">
              <a:extLst>
                <a:ext uri="{FF2B5EF4-FFF2-40B4-BE49-F238E27FC236}">
                  <a16:creationId xmlns:a16="http://schemas.microsoft.com/office/drawing/2014/main" id="{27CABBA6-25A9-45FD-B9CA-8322367B5CDB}"/>
                </a:ext>
              </a:extLst>
            </p:cNvPr>
            <p:cNvPicPr>
              <a:picLocks noChangeAspect="1"/>
            </p:cNvPicPr>
            <p:nvPr/>
          </p:nvPicPr>
          <p:blipFill rotWithShape="1">
            <a:blip r:embed="rId3">
              <a:clrChange>
                <a:clrFrom>
                  <a:srgbClr val="FFFFFF"/>
                </a:clrFrom>
                <a:clrTo>
                  <a:srgbClr val="FFFFFF">
                    <a:alpha val="0"/>
                  </a:srgbClr>
                </a:clrTo>
              </a:clrChange>
            </a:blip>
            <a:srcRect l="4704" t="18731" r="78521" b="10385"/>
            <a:stretch/>
          </p:blipFill>
          <p:spPr>
            <a:xfrm>
              <a:off x="-1032266" y="1396002"/>
              <a:ext cx="388642" cy="356850"/>
            </a:xfrm>
            <a:prstGeom prst="rect">
              <a:avLst/>
            </a:prstGeom>
          </p:spPr>
        </p:pic>
        <p:sp>
          <p:nvSpPr>
            <p:cNvPr id="120" name="Textfeld 119">
              <a:extLst>
                <a:ext uri="{FF2B5EF4-FFF2-40B4-BE49-F238E27FC236}">
                  <a16:creationId xmlns:a16="http://schemas.microsoft.com/office/drawing/2014/main" id="{CA40884B-8FB3-415D-820B-3AF9286AE939}"/>
                </a:ext>
              </a:extLst>
            </p:cNvPr>
            <p:cNvSpPr txBox="1"/>
            <p:nvPr/>
          </p:nvSpPr>
          <p:spPr>
            <a:xfrm>
              <a:off x="-1284601" y="1763491"/>
              <a:ext cx="900656"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Einnahme </a:t>
              </a:r>
              <a:br>
                <a:rPr lang="de-CH" sz="900" b="1" dirty="0">
                  <a:latin typeface="Segoe UI" panose="020B0502040204020203" pitchFamily="34" charset="0"/>
                  <a:cs typeface="Segoe UI" panose="020B0502040204020203" pitchFamily="34" charset="0"/>
                </a:rPr>
              </a:br>
              <a:r>
                <a:rPr lang="de-CH" sz="900" b="1" dirty="0">
                  <a:latin typeface="Segoe UI" panose="020B0502040204020203" pitchFamily="34" charset="0"/>
                  <a:cs typeface="Segoe UI" panose="020B0502040204020203" pitchFamily="34" charset="0"/>
                </a:rPr>
                <a:t>Morgen</a:t>
              </a:r>
            </a:p>
          </p:txBody>
        </p:sp>
      </p:grpSp>
      <p:grpSp>
        <p:nvGrpSpPr>
          <p:cNvPr id="107" name="Gruppieren 106">
            <a:extLst>
              <a:ext uri="{FF2B5EF4-FFF2-40B4-BE49-F238E27FC236}">
                <a16:creationId xmlns:a16="http://schemas.microsoft.com/office/drawing/2014/main" id="{062AD370-018F-4A9F-9FEF-8E5EDE3C1118}"/>
              </a:ext>
            </a:extLst>
          </p:cNvPr>
          <p:cNvGrpSpPr/>
          <p:nvPr/>
        </p:nvGrpSpPr>
        <p:grpSpPr>
          <a:xfrm>
            <a:off x="7720985" y="1572917"/>
            <a:ext cx="935783" cy="867998"/>
            <a:chOff x="339801" y="1240359"/>
            <a:chExt cx="935783" cy="867998"/>
          </a:xfrm>
        </p:grpSpPr>
        <p:pic>
          <p:nvPicPr>
            <p:cNvPr id="117" name="Grafik 116">
              <a:extLst>
                <a:ext uri="{FF2B5EF4-FFF2-40B4-BE49-F238E27FC236}">
                  <a16:creationId xmlns:a16="http://schemas.microsoft.com/office/drawing/2014/main" id="{B6CE5B89-073A-4888-9F47-BCA5E31DD1DF}"/>
                </a:ext>
              </a:extLst>
            </p:cNvPr>
            <p:cNvPicPr>
              <a:picLocks noChangeAspect="1"/>
            </p:cNvPicPr>
            <p:nvPr/>
          </p:nvPicPr>
          <p:blipFill rotWithShape="1">
            <a:blip r:embed="rId3">
              <a:clrChange>
                <a:clrFrom>
                  <a:srgbClr val="FFFFFF"/>
                </a:clrFrom>
                <a:clrTo>
                  <a:srgbClr val="FFFFFF">
                    <a:alpha val="0"/>
                  </a:srgbClr>
                </a:clrTo>
              </a:clrChange>
            </a:blip>
            <a:srcRect l="76379" r="1"/>
            <a:stretch/>
          </p:blipFill>
          <p:spPr>
            <a:xfrm>
              <a:off x="531977" y="1240359"/>
              <a:ext cx="550483" cy="502587"/>
            </a:xfrm>
            <a:prstGeom prst="rect">
              <a:avLst/>
            </a:prstGeom>
          </p:spPr>
        </p:pic>
        <p:sp>
          <p:nvSpPr>
            <p:cNvPr id="118" name="Textfeld 117">
              <a:extLst>
                <a:ext uri="{FF2B5EF4-FFF2-40B4-BE49-F238E27FC236}">
                  <a16:creationId xmlns:a16="http://schemas.microsoft.com/office/drawing/2014/main" id="{3D422DE4-4732-4BA8-B3AD-4FA365D4CA79}"/>
                </a:ext>
              </a:extLst>
            </p:cNvPr>
            <p:cNvSpPr txBox="1"/>
            <p:nvPr/>
          </p:nvSpPr>
          <p:spPr>
            <a:xfrm>
              <a:off x="339801" y="1739025"/>
              <a:ext cx="935783"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Einnahme </a:t>
              </a:r>
              <a:br>
                <a:rPr lang="de-CH" sz="900" b="1" dirty="0">
                  <a:latin typeface="Segoe UI" panose="020B0502040204020203" pitchFamily="34" charset="0"/>
                  <a:cs typeface="Segoe UI" panose="020B0502040204020203" pitchFamily="34" charset="0"/>
                </a:rPr>
              </a:br>
              <a:r>
                <a:rPr lang="de-CH" sz="900" b="1" dirty="0">
                  <a:latin typeface="Segoe UI" panose="020B0502040204020203" pitchFamily="34" charset="0"/>
                  <a:cs typeface="Segoe UI" panose="020B0502040204020203" pitchFamily="34" charset="0"/>
                </a:rPr>
                <a:t>Abend</a:t>
              </a:r>
            </a:p>
          </p:txBody>
        </p:sp>
      </p:grpSp>
      <p:grpSp>
        <p:nvGrpSpPr>
          <p:cNvPr id="125" name="Gruppieren 124">
            <a:extLst>
              <a:ext uri="{FF2B5EF4-FFF2-40B4-BE49-F238E27FC236}">
                <a16:creationId xmlns:a16="http://schemas.microsoft.com/office/drawing/2014/main" id="{02F21F9D-FF4D-44A6-A942-1E1B183EAB3A}"/>
              </a:ext>
            </a:extLst>
          </p:cNvPr>
          <p:cNvGrpSpPr/>
          <p:nvPr/>
        </p:nvGrpSpPr>
        <p:grpSpPr>
          <a:xfrm>
            <a:off x="6286351" y="2533839"/>
            <a:ext cx="2075750" cy="1080896"/>
            <a:chOff x="6286351" y="2274759"/>
            <a:chExt cx="2075750" cy="1080896"/>
          </a:xfrm>
        </p:grpSpPr>
        <p:grpSp>
          <p:nvGrpSpPr>
            <p:cNvPr id="108" name="Gruppieren 107">
              <a:extLst>
                <a:ext uri="{FF2B5EF4-FFF2-40B4-BE49-F238E27FC236}">
                  <a16:creationId xmlns:a16="http://schemas.microsoft.com/office/drawing/2014/main" id="{B172DB00-F94C-4555-95CA-0E3F61682EDC}"/>
                </a:ext>
              </a:extLst>
            </p:cNvPr>
            <p:cNvGrpSpPr/>
            <p:nvPr/>
          </p:nvGrpSpPr>
          <p:grpSpPr>
            <a:xfrm>
              <a:off x="6286351" y="2274759"/>
              <a:ext cx="821572" cy="349507"/>
              <a:chOff x="-993669" y="2209607"/>
              <a:chExt cx="802453" cy="341374"/>
            </a:xfrm>
          </p:grpSpPr>
          <p:pic>
            <p:nvPicPr>
              <p:cNvPr id="115" name="Grafik 114">
                <a:extLst>
                  <a:ext uri="{FF2B5EF4-FFF2-40B4-BE49-F238E27FC236}">
                    <a16:creationId xmlns:a16="http://schemas.microsoft.com/office/drawing/2014/main" id="{B21B9F41-CB04-4FD8-830C-25A1D8E7BCCF}"/>
                  </a:ext>
                </a:extLst>
              </p:cNvPr>
              <p:cNvPicPr>
                <a:picLocks noChangeAspect="1"/>
              </p:cNvPicPr>
              <p:nvPr/>
            </p:nvPicPr>
            <p:blipFill rotWithShape="1">
              <a:blip r:embed="rId4">
                <a:clrChange>
                  <a:clrFrom>
                    <a:srgbClr val="FFFFFF"/>
                  </a:clrFrom>
                  <a:clrTo>
                    <a:srgbClr val="FFFFFF">
                      <a:alpha val="0"/>
                    </a:srgbClr>
                  </a:clrTo>
                </a:clrChange>
              </a:blip>
              <a:srcRect r="37791"/>
              <a:stretch/>
            </p:blipFill>
            <p:spPr>
              <a:xfrm>
                <a:off x="-542838" y="2209607"/>
                <a:ext cx="351622" cy="341374"/>
              </a:xfrm>
              <a:prstGeom prst="rect">
                <a:avLst/>
              </a:prstGeom>
            </p:spPr>
          </p:pic>
          <p:sp>
            <p:nvSpPr>
              <p:cNvPr id="116" name="Textfeld 115">
                <a:extLst>
                  <a:ext uri="{FF2B5EF4-FFF2-40B4-BE49-F238E27FC236}">
                    <a16:creationId xmlns:a16="http://schemas.microsoft.com/office/drawing/2014/main" id="{EFD8156F-4C8D-42A3-B87D-D7560D45425C}"/>
                  </a:ext>
                </a:extLst>
              </p:cNvPr>
              <p:cNvSpPr txBox="1"/>
              <p:nvPr/>
            </p:nvSpPr>
            <p:spPr>
              <a:xfrm>
                <a:off x="-993669" y="2275078"/>
                <a:ext cx="589012" cy="210431"/>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tgl.</a:t>
                </a:r>
              </a:p>
            </p:txBody>
          </p:sp>
        </p:grpSp>
        <p:grpSp>
          <p:nvGrpSpPr>
            <p:cNvPr id="109" name="Gruppieren 108">
              <a:extLst>
                <a:ext uri="{FF2B5EF4-FFF2-40B4-BE49-F238E27FC236}">
                  <a16:creationId xmlns:a16="http://schemas.microsoft.com/office/drawing/2014/main" id="{680A297D-97CC-4C03-BC99-74BFEF4EA7CD}"/>
                </a:ext>
              </a:extLst>
            </p:cNvPr>
            <p:cNvGrpSpPr/>
            <p:nvPr/>
          </p:nvGrpSpPr>
          <p:grpSpPr>
            <a:xfrm>
              <a:off x="6308852" y="2876660"/>
              <a:ext cx="788955" cy="311428"/>
              <a:chOff x="252622" y="2096455"/>
              <a:chExt cx="788955" cy="311428"/>
            </a:xfrm>
          </p:grpSpPr>
          <p:sp>
            <p:nvSpPr>
              <p:cNvPr id="113" name="Textfeld 112">
                <a:extLst>
                  <a:ext uri="{FF2B5EF4-FFF2-40B4-BE49-F238E27FC236}">
                    <a16:creationId xmlns:a16="http://schemas.microsoft.com/office/drawing/2014/main" id="{E00FDAB1-9322-472C-A78C-CD57C217DDF8}"/>
                  </a:ext>
                </a:extLst>
              </p:cNvPr>
              <p:cNvSpPr txBox="1"/>
              <p:nvPr/>
            </p:nvSpPr>
            <p:spPr>
              <a:xfrm>
                <a:off x="252622" y="2188470"/>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tgl.</a:t>
                </a:r>
              </a:p>
            </p:txBody>
          </p:sp>
          <p:pic>
            <p:nvPicPr>
              <p:cNvPr id="114" name="Grafik 113">
                <a:extLst>
                  <a:ext uri="{FF2B5EF4-FFF2-40B4-BE49-F238E27FC236}">
                    <a16:creationId xmlns:a16="http://schemas.microsoft.com/office/drawing/2014/main" id="{FCC21B94-6B3A-4AAE-A7DE-F526F80818B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1577" y="2096455"/>
                <a:ext cx="360000" cy="311428"/>
              </a:xfrm>
              <a:prstGeom prst="rect">
                <a:avLst/>
              </a:prstGeom>
            </p:spPr>
          </p:pic>
        </p:grpSp>
        <p:sp>
          <p:nvSpPr>
            <p:cNvPr id="110" name="Textfeld 109">
              <a:extLst>
                <a:ext uri="{FF2B5EF4-FFF2-40B4-BE49-F238E27FC236}">
                  <a16:creationId xmlns:a16="http://schemas.microsoft.com/office/drawing/2014/main" id="{93CB2BB4-7CDB-47F0-88B6-E690C5F450F0}"/>
                </a:ext>
              </a:extLst>
            </p:cNvPr>
            <p:cNvSpPr txBox="1"/>
            <p:nvPr/>
          </p:nvSpPr>
          <p:spPr>
            <a:xfrm>
              <a:off x="6561411" y="3140211"/>
              <a:ext cx="774945"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sp>
          <p:nvSpPr>
            <p:cNvPr id="111" name="Textfeld 110">
              <a:extLst>
                <a:ext uri="{FF2B5EF4-FFF2-40B4-BE49-F238E27FC236}">
                  <a16:creationId xmlns:a16="http://schemas.microsoft.com/office/drawing/2014/main" id="{3DFA7E35-437A-4AAD-BA45-F8A6B7E8CDDA}"/>
                </a:ext>
              </a:extLst>
            </p:cNvPr>
            <p:cNvSpPr txBox="1"/>
            <p:nvPr/>
          </p:nvSpPr>
          <p:spPr>
            <a:xfrm>
              <a:off x="6556651" y="2573432"/>
              <a:ext cx="81515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pic>
          <p:nvPicPr>
            <p:cNvPr id="112" name="Grafik 111">
              <a:extLst>
                <a:ext uri="{FF2B5EF4-FFF2-40B4-BE49-F238E27FC236}">
                  <a16:creationId xmlns:a16="http://schemas.microsoft.com/office/drawing/2014/main" id="{DF1E0C66-7EC5-4928-961F-9D5175B686F0}"/>
                </a:ext>
              </a:extLst>
            </p:cNvPr>
            <p:cNvPicPr>
              <a:picLocks noChangeAspect="1"/>
            </p:cNvPicPr>
            <p:nvPr/>
          </p:nvPicPr>
          <p:blipFill rotWithShape="1">
            <a:blip r:embed="rId9"/>
            <a:srcRect t="6782" b="6782"/>
            <a:stretch/>
          </p:blipFill>
          <p:spPr>
            <a:xfrm>
              <a:off x="8003883" y="2888140"/>
              <a:ext cx="358218" cy="267643"/>
            </a:xfrm>
            <a:prstGeom prst="rect">
              <a:avLst/>
            </a:prstGeom>
          </p:spPr>
        </p:pic>
      </p:grpSp>
      <p:cxnSp>
        <p:nvCxnSpPr>
          <p:cNvPr id="128" name="Gerader Verbinder 127">
            <a:extLst>
              <a:ext uri="{FF2B5EF4-FFF2-40B4-BE49-F238E27FC236}">
                <a16:creationId xmlns:a16="http://schemas.microsoft.com/office/drawing/2014/main" id="{9C42970D-6E71-4417-AEDE-0954C664B1CC}"/>
              </a:ext>
            </a:extLst>
          </p:cNvPr>
          <p:cNvCxnSpPr>
            <a:cxnSpLocks/>
          </p:cNvCxnSpPr>
          <p:nvPr/>
        </p:nvCxnSpPr>
        <p:spPr>
          <a:xfrm>
            <a:off x="3311525" y="1285600"/>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2EB92156-F969-40EB-896A-1FB119B4CDFC}"/>
              </a:ext>
            </a:extLst>
          </p:cNvPr>
          <p:cNvCxnSpPr>
            <a:cxnSpLocks/>
          </p:cNvCxnSpPr>
          <p:nvPr/>
        </p:nvCxnSpPr>
        <p:spPr>
          <a:xfrm>
            <a:off x="6180608" y="1273802"/>
            <a:ext cx="12230" cy="342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E7F83F7C-9664-4950-BC86-19855AE8405A}"/>
              </a:ext>
            </a:extLst>
          </p:cNvPr>
          <p:cNvCxnSpPr>
            <a:cxnSpLocks/>
          </p:cNvCxnSpPr>
          <p:nvPr/>
        </p:nvCxnSpPr>
        <p:spPr>
          <a:xfrm>
            <a:off x="323528" y="1235792"/>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8DE4511C-FD6E-4059-A720-62BA2B7F5A41}"/>
              </a:ext>
            </a:extLst>
          </p:cNvPr>
          <p:cNvCxnSpPr>
            <a:cxnSpLocks/>
          </p:cNvCxnSpPr>
          <p:nvPr/>
        </p:nvCxnSpPr>
        <p:spPr>
          <a:xfrm>
            <a:off x="8820248" y="1269869"/>
            <a:ext cx="0" cy="345838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A6C9ACE1-670A-4595-93AD-5B046C294D5D}"/>
              </a:ext>
            </a:extLst>
          </p:cNvPr>
          <p:cNvSpPr txBox="1"/>
          <p:nvPr/>
        </p:nvSpPr>
        <p:spPr>
          <a:xfrm>
            <a:off x="9441180" y="586740"/>
            <a:ext cx="184731" cy="300082"/>
          </a:xfrm>
          <a:prstGeom prst="rect">
            <a:avLst/>
          </a:prstGeom>
          <a:noFill/>
        </p:spPr>
        <p:txBody>
          <a:bodyPr wrap="none" rtlCol="0">
            <a:spAutoFit/>
          </a:bodyPr>
          <a:lstStyle/>
          <a:p>
            <a:endParaRPr lang="de-CH" dirty="0"/>
          </a:p>
        </p:txBody>
      </p:sp>
      <p:cxnSp>
        <p:nvCxnSpPr>
          <p:cNvPr id="19" name="Gerader Verbinder 18">
            <a:extLst>
              <a:ext uri="{FF2B5EF4-FFF2-40B4-BE49-F238E27FC236}">
                <a16:creationId xmlns:a16="http://schemas.microsoft.com/office/drawing/2014/main" id="{D38752FC-6E33-41A6-930E-16F24FCBFBE4}"/>
              </a:ext>
            </a:extLst>
          </p:cNvPr>
          <p:cNvCxnSpPr>
            <a:cxnSpLocks/>
          </p:cNvCxnSpPr>
          <p:nvPr/>
        </p:nvCxnSpPr>
        <p:spPr>
          <a:xfrm>
            <a:off x="343332" y="1553818"/>
            <a:ext cx="8457755" cy="63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a:t>Interaktionen</a:t>
            </a:r>
          </a:p>
        </p:txBody>
      </p:sp>
      <p:grpSp>
        <p:nvGrpSpPr>
          <p:cNvPr id="52" name="Gruppierung 51"/>
          <p:cNvGrpSpPr>
            <a:grpSpLocks noChangeAspect="1"/>
          </p:cNvGrpSpPr>
          <p:nvPr/>
        </p:nvGrpSpPr>
        <p:grpSpPr>
          <a:xfrm>
            <a:off x="323850" y="268288"/>
            <a:ext cx="4572000" cy="4572000"/>
            <a:chOff x="2411895" y="1511281"/>
            <a:chExt cx="1007999" cy="1007999"/>
          </a:xfrm>
        </p:grpSpPr>
        <p:sp>
          <p:nvSpPr>
            <p:cNvPr id="53" name="Rechteck 52"/>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Bild 5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Tree>
    <p:extLst>
      <p:ext uri="{BB962C8B-B14F-4D97-AF65-F5344CB8AC3E}">
        <p14:creationId xmlns:p14="http://schemas.microsoft.com/office/powerpoint/2010/main" val="73183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2.1 Verändert </a:t>
            </a:r>
            <a:r>
              <a:rPr lang="de-CH" dirty="0" err="1"/>
              <a:t>Rivaroxaban</a:t>
            </a:r>
            <a:r>
              <a:rPr lang="de-CH" dirty="0"/>
              <a:t> den Plasmaspiegel anderer Medikamente?</a:t>
            </a:r>
            <a:endParaRPr lang="de-DE" dirty="0"/>
          </a:p>
        </p:txBody>
      </p:sp>
      <p:sp>
        <p:nvSpPr>
          <p:cNvPr id="3" name="Inhaltsplatzhalter 2"/>
          <p:cNvSpPr>
            <a:spLocks noGrp="1"/>
          </p:cNvSpPr>
          <p:nvPr>
            <p:ph idx="1"/>
          </p:nvPr>
        </p:nvSpPr>
        <p:spPr/>
        <p:txBody>
          <a:bodyPr/>
          <a:lstStyle/>
          <a:p>
            <a:pPr>
              <a:buFont typeface="Wingdings" pitchFamily="2" charset="2"/>
              <a:buChar char="§"/>
            </a:pPr>
            <a:r>
              <a:rPr lang="de-CH" b="1" dirty="0">
                <a:solidFill>
                  <a:schemeClr val="accent1"/>
                </a:solidFill>
              </a:rPr>
              <a:t>Nein,</a:t>
            </a:r>
            <a:r>
              <a:rPr lang="de-CH" dirty="0"/>
              <a:t> </a:t>
            </a:r>
            <a:r>
              <a:rPr lang="de-CH" dirty="0" err="1"/>
              <a:t>Rivaroxaban</a:t>
            </a:r>
            <a:r>
              <a:rPr lang="de-CH" dirty="0"/>
              <a:t> ist </a:t>
            </a:r>
            <a:r>
              <a:rPr lang="de-CH" b="1" dirty="0">
                <a:solidFill>
                  <a:schemeClr val="accent1"/>
                </a:solidFill>
              </a:rPr>
              <a:t>kein Induktor oder Inhibitor von CYP Enzymen </a:t>
            </a:r>
            <a:r>
              <a:rPr lang="de-CH" dirty="0"/>
              <a:t>in der Leber.</a:t>
            </a:r>
          </a:p>
          <a:p>
            <a:pPr>
              <a:buFont typeface="Wingdings" pitchFamily="2" charset="2"/>
              <a:buChar char="§"/>
            </a:pPr>
            <a:r>
              <a:rPr lang="de-CH" dirty="0" err="1"/>
              <a:t>Rivaroxaban</a:t>
            </a:r>
            <a:r>
              <a:rPr lang="de-CH" dirty="0"/>
              <a:t> ist ein Substrat der CYP450 Enzyme CYP3A4 und CYP2J2.</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18</a:t>
            </a:fld>
            <a:endParaRPr lang="de-DE"/>
          </a:p>
        </p:txBody>
      </p:sp>
    </p:spTree>
    <p:extLst>
      <p:ext uri="{BB962C8B-B14F-4D97-AF65-F5344CB8AC3E}">
        <p14:creationId xmlns:p14="http://schemas.microsoft.com/office/powerpoint/2010/main" val="183639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767063" cy="831563"/>
          </a:xfrm>
        </p:spPr>
        <p:txBody>
          <a:bodyPr/>
          <a:lstStyle/>
          <a:p>
            <a:r>
              <a:rPr lang="de-CH" dirty="0"/>
              <a:t>2.2 Wird der </a:t>
            </a:r>
            <a:r>
              <a:rPr lang="de-CH" dirty="0" err="1"/>
              <a:t>Rivaroxaban</a:t>
            </a:r>
            <a:r>
              <a:rPr lang="de-CH" dirty="0"/>
              <a:t>-Plasmaspiegel durch andere Medikamente verändert?</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dirty="0"/>
              <a:t>Die gleichzeitige Kombination </a:t>
            </a:r>
            <a:r>
              <a:rPr lang="de-CH" b="1" dirty="0">
                <a:solidFill>
                  <a:schemeClr val="accent1"/>
                </a:solidFill>
              </a:rPr>
              <a:t>einer starken Induktion/Hemmung von CYP3A4 plus </a:t>
            </a:r>
            <a:br>
              <a:rPr lang="de-CH" b="1" dirty="0">
                <a:solidFill>
                  <a:schemeClr val="accent1"/>
                </a:solidFill>
              </a:rPr>
            </a:br>
            <a:r>
              <a:rPr lang="de-CH" b="1" dirty="0">
                <a:solidFill>
                  <a:schemeClr val="accent1"/>
                </a:solidFill>
              </a:rPr>
              <a:t>einer starken Induktion/Hemmung von P-</a:t>
            </a:r>
            <a:r>
              <a:rPr lang="de-CH" b="1" dirty="0" err="1">
                <a:solidFill>
                  <a:schemeClr val="accent1"/>
                </a:solidFill>
              </a:rPr>
              <a:t>gp</a:t>
            </a:r>
            <a:r>
              <a:rPr lang="de-CH" b="1" dirty="0">
                <a:solidFill>
                  <a:schemeClr val="accent1"/>
                </a:solidFill>
              </a:rPr>
              <a:t> </a:t>
            </a:r>
            <a:r>
              <a:rPr lang="de-CH" dirty="0"/>
              <a:t>führt zu klinisch signifikanten Veränderungen des Plasmaspiegels. </a:t>
            </a:r>
          </a:p>
          <a:p>
            <a:pPr>
              <a:buFont typeface="Wingdings" pitchFamily="2" charset="2"/>
              <a:buChar char="§"/>
            </a:pPr>
            <a:r>
              <a:rPr lang="de-CH" b="1" dirty="0">
                <a:solidFill>
                  <a:schemeClr val="accent1"/>
                </a:solidFill>
              </a:rPr>
              <a:t>Eine Co-Medikation mit moderaten CYP3A4- und P-</a:t>
            </a:r>
            <a:r>
              <a:rPr lang="de-CH" b="1" dirty="0" err="1">
                <a:solidFill>
                  <a:schemeClr val="accent1"/>
                </a:solidFill>
              </a:rPr>
              <a:t>gp</a:t>
            </a:r>
            <a:r>
              <a:rPr lang="de-CH" b="1" dirty="0">
                <a:solidFill>
                  <a:schemeClr val="accent1"/>
                </a:solidFill>
              </a:rPr>
              <a:t>-Inhibitoren, zusammen mit weiteren Faktoren </a:t>
            </a:r>
            <a:r>
              <a:rPr lang="de-CH" dirty="0"/>
              <a:t>(z.B. Niereninsuffizienz, zusätzliche </a:t>
            </a:r>
            <a:r>
              <a:rPr lang="de-CH" dirty="0" err="1"/>
              <a:t>Plättchenhemmung</a:t>
            </a:r>
            <a:r>
              <a:rPr lang="de-CH" dirty="0"/>
              <a:t>, oder andere Medikamente, die CYP3A4 und P-</a:t>
            </a:r>
            <a:r>
              <a:rPr lang="de-CH" dirty="0" err="1"/>
              <a:t>gp</a:t>
            </a:r>
            <a:r>
              <a:rPr lang="de-CH" dirty="0"/>
              <a:t> gleichgerichtet beeinflussen), können zu einer klinisch signifikanten Erhöhung des Plasmaspiegels von </a:t>
            </a:r>
            <a:r>
              <a:rPr lang="de-CH" dirty="0" err="1"/>
              <a:t>Rivaroxaban</a:t>
            </a:r>
            <a:r>
              <a:rPr lang="de-CH" dirty="0"/>
              <a:t> mit entsprechend erhöhtem Blutungsrisiko führen.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19</a:t>
            </a:fld>
            <a:endParaRPr lang="de-DE"/>
          </a:p>
        </p:txBody>
      </p:sp>
    </p:spTree>
    <p:extLst>
      <p:ext uri="{BB962C8B-B14F-4D97-AF65-F5344CB8AC3E}">
        <p14:creationId xmlns:p14="http://schemas.microsoft.com/office/powerpoint/2010/main" val="168048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a:xfrm>
            <a:off x="323850" y="268288"/>
            <a:ext cx="7886700" cy="640556"/>
          </a:xfrm>
        </p:spPr>
        <p:txBody>
          <a:bodyPr/>
          <a:lstStyle/>
          <a:p>
            <a:r>
              <a:rPr lang="de-DE" sz="3300" b="1" dirty="0">
                <a:solidFill>
                  <a:schemeClr val="accent1"/>
                </a:solidFill>
                <a:latin typeface="Segoe UI Black" charset="0"/>
                <a:ea typeface="Segoe UI Black" charset="0"/>
                <a:cs typeface="Segoe UI Black" charset="0"/>
              </a:rPr>
              <a:t>Inhalt</a:t>
            </a:r>
          </a:p>
        </p:txBody>
      </p:sp>
      <p:sp>
        <p:nvSpPr>
          <p:cNvPr id="33" name="Foliennummernplatzhalter 32"/>
          <p:cNvSpPr>
            <a:spLocks noGrp="1"/>
          </p:cNvSpPr>
          <p:nvPr>
            <p:ph type="sldNum" sz="quarter" idx="12"/>
          </p:nvPr>
        </p:nvSpPr>
        <p:spPr/>
        <p:txBody>
          <a:bodyPr/>
          <a:lstStyle/>
          <a:p>
            <a:fld id="{668FC1BA-C807-A24C-B970-91216D4FCE8F}" type="slidenum">
              <a:rPr lang="de-DE" smtClean="0"/>
              <a:t>2</a:t>
            </a:fld>
            <a:endParaRPr lang="de-DE"/>
          </a:p>
        </p:txBody>
      </p:sp>
      <p:grpSp>
        <p:nvGrpSpPr>
          <p:cNvPr id="60" name="Gruppierung 59"/>
          <p:cNvGrpSpPr/>
          <p:nvPr/>
        </p:nvGrpSpPr>
        <p:grpSpPr>
          <a:xfrm>
            <a:off x="323850" y="1492250"/>
            <a:ext cx="8498932" cy="2991032"/>
            <a:chOff x="473618" y="1665423"/>
            <a:chExt cx="8498932" cy="2991032"/>
          </a:xfrm>
        </p:grpSpPr>
        <p:grpSp>
          <p:nvGrpSpPr>
            <p:cNvPr id="34" name="Gruppierung 33"/>
            <p:cNvGrpSpPr/>
            <p:nvPr/>
          </p:nvGrpSpPr>
          <p:grpSpPr>
            <a:xfrm>
              <a:off x="4753480" y="4097576"/>
              <a:ext cx="432001" cy="432001"/>
              <a:chOff x="4641750" y="3791099"/>
              <a:chExt cx="1007999" cy="1007999"/>
            </a:xfrm>
          </p:grpSpPr>
          <p:sp>
            <p:nvSpPr>
              <p:cNvPr id="35" name="Rechteck 34"/>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Bild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grpSp>
          <p:nvGrpSpPr>
            <p:cNvPr id="37" name="Gruppierung 36"/>
            <p:cNvGrpSpPr/>
            <p:nvPr/>
          </p:nvGrpSpPr>
          <p:grpSpPr>
            <a:xfrm>
              <a:off x="4753480" y="1665423"/>
              <a:ext cx="432001" cy="432001"/>
              <a:chOff x="4641750" y="2645924"/>
              <a:chExt cx="1007999" cy="1007999"/>
            </a:xfrm>
          </p:grpSpPr>
          <p:sp>
            <p:nvSpPr>
              <p:cNvPr id="38" name="Rechteck 37"/>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Bild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grpSp>
          <p:nvGrpSpPr>
            <p:cNvPr id="40" name="Gruppierung 39"/>
            <p:cNvGrpSpPr/>
            <p:nvPr/>
          </p:nvGrpSpPr>
          <p:grpSpPr>
            <a:xfrm>
              <a:off x="473619" y="3328010"/>
              <a:ext cx="419108" cy="419108"/>
              <a:chOff x="3526328" y="1516020"/>
              <a:chExt cx="1007999" cy="1007999"/>
            </a:xfrm>
          </p:grpSpPr>
          <p:sp>
            <p:nvSpPr>
              <p:cNvPr id="41" name="Rechteck 40"/>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Bild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grpSp>
          <p:nvGrpSpPr>
            <p:cNvPr id="43" name="Gruppierung 42"/>
            <p:cNvGrpSpPr/>
            <p:nvPr/>
          </p:nvGrpSpPr>
          <p:grpSpPr>
            <a:xfrm>
              <a:off x="473618" y="2493680"/>
              <a:ext cx="434665" cy="434665"/>
              <a:chOff x="2411895" y="1511281"/>
              <a:chExt cx="1007999" cy="1007999"/>
            </a:xfrm>
          </p:grpSpPr>
          <p:sp>
            <p:nvSpPr>
              <p:cNvPr id="44" name="Rechteck 43"/>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Bild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grpSp>
          <p:nvGrpSpPr>
            <p:cNvPr id="46" name="Gruppierung 45"/>
            <p:cNvGrpSpPr/>
            <p:nvPr/>
          </p:nvGrpSpPr>
          <p:grpSpPr>
            <a:xfrm>
              <a:off x="473895" y="1666274"/>
              <a:ext cx="431535" cy="431535"/>
              <a:chOff x="1295484" y="1516020"/>
              <a:chExt cx="1007999" cy="1007999"/>
            </a:xfrm>
          </p:grpSpPr>
          <p:sp>
            <p:nvSpPr>
              <p:cNvPr id="47" name="Rechteck 46"/>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Bild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grpSp>
          <p:nvGrpSpPr>
            <p:cNvPr id="49" name="Gruppierung 48"/>
            <p:cNvGrpSpPr/>
            <p:nvPr/>
          </p:nvGrpSpPr>
          <p:grpSpPr>
            <a:xfrm>
              <a:off x="4753909" y="2481013"/>
              <a:ext cx="432000" cy="432000"/>
              <a:chOff x="5666549" y="1516020"/>
              <a:chExt cx="1007999" cy="1007999"/>
            </a:xfrm>
          </p:grpSpPr>
          <p:sp>
            <p:nvSpPr>
              <p:cNvPr id="50" name="Rechteck 49"/>
              <p:cNvSpPr/>
              <p:nvPr/>
            </p:nvSpPr>
            <p:spPr>
              <a:xfrm>
                <a:off x="5666549" y="1516020"/>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Bild 5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1678" y="1548671"/>
                <a:ext cx="900000" cy="900000"/>
              </a:xfrm>
              <a:prstGeom prst="rect">
                <a:avLst/>
              </a:prstGeom>
            </p:spPr>
          </p:pic>
        </p:grpSp>
        <p:grpSp>
          <p:nvGrpSpPr>
            <p:cNvPr id="52" name="Gruppierung 51"/>
            <p:cNvGrpSpPr/>
            <p:nvPr/>
          </p:nvGrpSpPr>
          <p:grpSpPr>
            <a:xfrm>
              <a:off x="476250" y="4102111"/>
              <a:ext cx="432000" cy="432000"/>
              <a:chOff x="323850" y="3949711"/>
              <a:chExt cx="432000" cy="432000"/>
            </a:xfrm>
          </p:grpSpPr>
          <p:sp>
            <p:nvSpPr>
              <p:cNvPr id="53" name="Rechteck 52"/>
              <p:cNvSpPr/>
              <p:nvPr/>
            </p:nvSpPr>
            <p:spPr>
              <a:xfrm>
                <a:off x="323850" y="3949711"/>
                <a:ext cx="432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Bild 53"/>
              <p:cNvPicPr>
                <a:picLocks noChangeAspect="1"/>
              </p:cNvPicPr>
              <p:nvPr/>
            </p:nvPicPr>
            <p:blipFill>
              <a:blip r:embed="rId9"/>
              <a:srcRect/>
              <a:stretch/>
            </p:blipFill>
            <p:spPr>
              <a:xfrm>
                <a:off x="347528" y="3963704"/>
                <a:ext cx="385715" cy="385715"/>
              </a:xfrm>
              <a:prstGeom prst="rect">
                <a:avLst/>
              </a:prstGeom>
            </p:spPr>
          </p:pic>
        </p:grpSp>
        <p:grpSp>
          <p:nvGrpSpPr>
            <p:cNvPr id="55" name="Gruppierung 54"/>
            <p:cNvGrpSpPr/>
            <p:nvPr/>
          </p:nvGrpSpPr>
          <p:grpSpPr>
            <a:xfrm>
              <a:off x="4753481" y="3291562"/>
              <a:ext cx="432000" cy="432000"/>
              <a:chOff x="6740338" y="1516020"/>
              <a:chExt cx="1007999" cy="1007999"/>
            </a:xfrm>
          </p:grpSpPr>
          <p:sp>
            <p:nvSpPr>
              <p:cNvPr id="56" name="Rechteck 55"/>
              <p:cNvSpPr/>
              <p:nvPr/>
            </p:nvSpPr>
            <p:spPr>
              <a:xfrm>
                <a:off x="6740338" y="1516020"/>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Bild 5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88845" y="1548671"/>
                <a:ext cx="900000" cy="900000"/>
              </a:xfrm>
              <a:prstGeom prst="rect">
                <a:avLst/>
              </a:prstGeom>
            </p:spPr>
          </p:pic>
        </p:grpSp>
        <p:sp>
          <p:nvSpPr>
            <p:cNvPr id="58" name="Rechteck 57"/>
            <p:cNvSpPr/>
            <p:nvPr/>
          </p:nvSpPr>
          <p:spPr>
            <a:xfrm>
              <a:off x="990600" y="1701800"/>
              <a:ext cx="3530600" cy="2954655"/>
            </a:xfrm>
            <a:prstGeom prst="rect">
              <a:avLst/>
            </a:prstGeom>
          </p:spPr>
          <p:txBody>
            <a:bodyPr wrap="square">
              <a:spAutoFit/>
            </a:bodyPr>
            <a:lstStyle/>
            <a:p>
              <a:r>
                <a:rPr lang="de-CH" sz="1800" b="1" dirty="0">
                  <a:solidFill>
                    <a:schemeClr val="bg2">
                      <a:lumMod val="50000"/>
                    </a:schemeClr>
                  </a:solidFill>
                  <a:latin typeface="Segoe UI" charset="0"/>
                  <a:ea typeface="Segoe UI" charset="0"/>
                  <a:cs typeface="Segoe UI" charset="0"/>
                </a:rPr>
                <a:t>Allgemeine Fragen</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Interaktionen</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Vorsichtsmassnahmen</a:t>
              </a:r>
            </a:p>
            <a:p>
              <a:endParaRPr lang="de-CH" sz="1800" b="1" dirty="0">
                <a:solidFill>
                  <a:schemeClr val="bg2">
                    <a:lumMod val="50000"/>
                  </a:schemeClr>
                </a:solidFill>
                <a:latin typeface="Segoe UI" charset="0"/>
                <a:ea typeface="Segoe UI" charset="0"/>
                <a:cs typeface="Segoe UI" charset="0"/>
              </a:endParaRPr>
            </a:p>
            <a:p>
              <a:pPr>
                <a:lnSpc>
                  <a:spcPts val="1160"/>
                </a:lnSpc>
              </a:pPr>
              <a:endParaRPr lang="de-CH" sz="1800" b="1" dirty="0">
                <a:solidFill>
                  <a:schemeClr val="bg2">
                    <a:lumMod val="50000"/>
                  </a:schemeClr>
                </a:solidFill>
                <a:latin typeface="Segoe UI" charset="0"/>
                <a:ea typeface="Segoe UI" charset="0"/>
                <a:cs typeface="Segoe UI" charset="0"/>
              </a:endParaRPr>
            </a:p>
            <a:p>
              <a:r>
                <a:rPr lang="de-CH" sz="1400" dirty="0" err="1">
                  <a:solidFill>
                    <a:schemeClr val="bg2">
                      <a:lumMod val="50000"/>
                    </a:schemeClr>
                  </a:solidFill>
                  <a:latin typeface="Segoe UI" charset="0"/>
                  <a:ea typeface="Segoe UI" charset="0"/>
                  <a:cs typeface="Segoe UI" charset="0"/>
                </a:rPr>
                <a:t>Rivaroxaban</a:t>
              </a:r>
              <a:r>
                <a:rPr lang="de-CH" sz="1400" dirty="0">
                  <a:solidFill>
                    <a:schemeClr val="bg2">
                      <a:lumMod val="50000"/>
                    </a:schemeClr>
                  </a:solidFill>
                  <a:latin typeface="Segoe UI" charset="0"/>
                  <a:ea typeface="Segoe UI" charset="0"/>
                  <a:cs typeface="Segoe UI" charset="0"/>
                </a:rPr>
                <a:t> in</a:t>
              </a:r>
            </a:p>
            <a:p>
              <a:r>
                <a:rPr lang="de-CH" sz="1800" b="1" dirty="0">
                  <a:solidFill>
                    <a:schemeClr val="bg2">
                      <a:lumMod val="50000"/>
                    </a:schemeClr>
                  </a:solidFill>
                  <a:latin typeface="Segoe UI" charset="0"/>
                  <a:ea typeface="Segoe UI" charset="0"/>
                  <a:cs typeface="Segoe UI" charset="0"/>
                </a:rPr>
                <a:t>Spezifischen Indikationen</a:t>
              </a:r>
            </a:p>
          </p:txBody>
        </p:sp>
        <p:sp>
          <p:nvSpPr>
            <p:cNvPr id="59" name="Rechteck 58"/>
            <p:cNvSpPr/>
            <p:nvPr/>
          </p:nvSpPr>
          <p:spPr>
            <a:xfrm>
              <a:off x="5270500" y="1667482"/>
              <a:ext cx="3702050" cy="2862322"/>
            </a:xfrm>
            <a:prstGeom prst="rect">
              <a:avLst/>
            </a:prstGeom>
          </p:spPr>
          <p:txBody>
            <a:bodyPr wrap="square">
              <a:spAutoFit/>
            </a:bodyPr>
            <a:lstStyle/>
            <a:p>
              <a:r>
                <a:rPr lang="de-CH" sz="1800" b="1" dirty="0">
                  <a:solidFill>
                    <a:schemeClr val="bg2">
                      <a:lumMod val="50000"/>
                    </a:schemeClr>
                  </a:solidFill>
                  <a:latin typeface="Segoe UI" charset="0"/>
                  <a:ea typeface="Segoe UI" charset="0"/>
                  <a:cs typeface="Segoe UI" charset="0"/>
                </a:rPr>
                <a:t>Weitere Fragen</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Patienten-Management</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Plasmaspiegel-Bestimmung</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Perioperatives Management</a:t>
              </a:r>
            </a:p>
          </p:txBody>
        </p:sp>
      </p:grpSp>
    </p:spTree>
    <p:extLst>
      <p:ext uri="{BB962C8B-B14F-4D97-AF65-F5344CB8AC3E}">
        <p14:creationId xmlns:p14="http://schemas.microsoft.com/office/powerpoint/2010/main" val="15092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2.3</a:t>
            </a:r>
            <a:r>
              <a:rPr lang="de-CH" dirty="0">
                <a:solidFill>
                  <a:srgbClr val="FF0000"/>
                </a:solidFill>
              </a:rPr>
              <a:t> </a:t>
            </a:r>
            <a:r>
              <a:rPr lang="de-CH" dirty="0"/>
              <a:t>Welche Medikamente können gleichzeitig mit </a:t>
            </a:r>
            <a:r>
              <a:rPr lang="de-CH" dirty="0" err="1"/>
              <a:t>Rivaroxaban</a:t>
            </a:r>
            <a:r>
              <a:rPr lang="de-CH" dirty="0"/>
              <a:t> eingenommen werden?</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20</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4016352975"/>
              </p:ext>
            </p:extLst>
          </p:nvPr>
        </p:nvGraphicFramePr>
        <p:xfrm>
          <a:off x="323850" y="1034073"/>
          <a:ext cx="8496300" cy="3062790"/>
        </p:xfrm>
        <a:graphic>
          <a:graphicData uri="http://schemas.openxmlformats.org/drawingml/2006/table">
            <a:tbl>
              <a:tblPr firstRow="1" bandRow="1">
                <a:tableStyleId>{2D5ABB26-0587-4C30-8999-92F81FD0307C}</a:tableStyleId>
              </a:tblPr>
              <a:tblGrid>
                <a:gridCol w="3880891">
                  <a:extLst>
                    <a:ext uri="{9D8B030D-6E8A-4147-A177-3AD203B41FA5}">
                      <a16:colId xmlns:a16="http://schemas.microsoft.com/office/drawing/2014/main" val="20000"/>
                    </a:ext>
                  </a:extLst>
                </a:gridCol>
                <a:gridCol w="1349115">
                  <a:extLst>
                    <a:ext uri="{9D8B030D-6E8A-4147-A177-3AD203B41FA5}">
                      <a16:colId xmlns:a16="http://schemas.microsoft.com/office/drawing/2014/main" val="20001"/>
                    </a:ext>
                  </a:extLst>
                </a:gridCol>
                <a:gridCol w="1461541">
                  <a:extLst>
                    <a:ext uri="{9D8B030D-6E8A-4147-A177-3AD203B41FA5}">
                      <a16:colId xmlns:a16="http://schemas.microsoft.com/office/drawing/2014/main" val="20002"/>
                    </a:ext>
                  </a:extLst>
                </a:gridCol>
                <a:gridCol w="1804753">
                  <a:extLst>
                    <a:ext uri="{9D8B030D-6E8A-4147-A177-3AD203B41FA5}">
                      <a16:colId xmlns:a16="http://schemas.microsoft.com/office/drawing/2014/main" val="20003"/>
                    </a:ext>
                  </a:extLst>
                </a:gridCol>
              </a:tblGrid>
              <a:tr h="310681">
                <a:tc>
                  <a:txBody>
                    <a:bodyPr/>
                    <a:lstStyle/>
                    <a:p>
                      <a:r>
                        <a:rPr lang="de-CH" sz="1000" b="1" i="0" dirty="0">
                          <a:solidFill>
                            <a:schemeClr val="bg1"/>
                          </a:solidFill>
                          <a:latin typeface="Segoe UI" charset="0"/>
                          <a:ea typeface="Segoe UI" charset="0"/>
                          <a:cs typeface="Segoe UI" charset="0"/>
                        </a:rPr>
                        <a:t>Medikamente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Kombination </a:t>
                      </a:r>
                      <a:br>
                        <a:rPr lang="de-CH" sz="1000" b="1" i="0" dirty="0">
                          <a:solidFill>
                            <a:schemeClr val="bg1"/>
                          </a:solidFill>
                          <a:latin typeface="Segoe UI" charset="0"/>
                          <a:ea typeface="Segoe UI" charset="0"/>
                          <a:cs typeface="Segoe UI" charset="0"/>
                        </a:rPr>
                      </a:br>
                      <a:r>
                        <a:rPr lang="de-CH" sz="1000" b="1" i="0" dirty="0">
                          <a:solidFill>
                            <a:schemeClr val="bg1"/>
                          </a:solidFill>
                          <a:latin typeface="Segoe UI" charset="0"/>
                          <a:ea typeface="Segoe UI" charset="0"/>
                          <a:cs typeface="Segoe UI" charset="0"/>
                        </a:rPr>
                        <a:t>mit Rivaroxaban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Rivaroxaban-Plasmaspiegel</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de-CH" sz="1000" b="1" i="0" dirty="0">
                          <a:solidFill>
                            <a:schemeClr val="bg1"/>
                          </a:solidFill>
                          <a:latin typeface="Segoe UI" charset="0"/>
                          <a:ea typeface="Segoe UI" charset="0"/>
                          <a:cs typeface="Segoe UI" charset="0"/>
                        </a:rPr>
                        <a:t>Kommentar</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4425">
                <a:tc>
                  <a:txBody>
                    <a:bodyPr/>
                    <a:lstStyle/>
                    <a:p>
                      <a:r>
                        <a:rPr lang="de-CH" sz="1000" b="0" i="0" dirty="0" err="1">
                          <a:latin typeface="Segoe UI" charset="0"/>
                          <a:ea typeface="Segoe UI" charset="0"/>
                          <a:cs typeface="Segoe UI" charset="0"/>
                        </a:rPr>
                        <a:t>Acetaminophen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Cyclosporin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Nifedipin</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dirty="0" err="1">
                          <a:latin typeface="Segoe UI" charset="0"/>
                          <a:ea typeface="Segoe UI" charset="0"/>
                          <a:cs typeface="Segoe UI" charset="0"/>
                        </a:rPr>
                        <a:t>Felodipin</a:t>
                      </a:r>
                      <a:r>
                        <a:rPr lang="de-CH" sz="1000" b="0" i="0" dirty="0">
                          <a:latin typeface="Segoe UI" charset="0"/>
                          <a:ea typeface="Segoe UI" charset="0"/>
                          <a:cs typeface="Segoe UI" charset="0"/>
                        </a:rPr>
                        <a:t>, Midazolam, </a:t>
                      </a:r>
                      <a:r>
                        <a:rPr lang="de-CH" sz="1000" b="0" i="0" dirty="0" err="1">
                          <a:latin typeface="Segoe UI" charset="0"/>
                          <a:ea typeface="Segoe UI" charset="0"/>
                          <a:cs typeface="Segoe UI" charset="0"/>
                        </a:rPr>
                        <a:t>Triazolam</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Quinidin</a:t>
                      </a:r>
                      <a:r>
                        <a:rPr lang="de-CH" sz="1000" b="0" i="0" dirty="0">
                          <a:latin typeface="Segoe UI" charset="0"/>
                          <a:ea typeface="Segoe UI" charset="0"/>
                          <a:cs typeface="Segoe UI" charset="0"/>
                        </a:rPr>
                        <a:t>, Dexamethason</a:t>
                      </a:r>
                      <a:endParaRPr lang="de-CH" sz="1000" b="0" i="0" strike="sngStrike" baseline="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444425">
                <a:tc>
                  <a:txBody>
                    <a:bodyPr/>
                    <a:lstStyle/>
                    <a:p>
                      <a:r>
                        <a:rPr lang="de-CH" sz="1000" b="0" i="0" dirty="0" err="1">
                          <a:latin typeface="Segoe UI" charset="0"/>
                          <a:ea typeface="Segoe UI" charset="0"/>
                          <a:cs typeface="Segoe UI" charset="0"/>
                        </a:rPr>
                        <a:t>Simvastatin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Atorvastatin</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4425">
                <a:tc>
                  <a:txBody>
                    <a:bodyPr/>
                    <a:lstStyle/>
                    <a:p>
                      <a:r>
                        <a:rPr lang="de-CH" sz="1000" b="0" i="0" dirty="0">
                          <a:latin typeface="Segoe UI" charset="0"/>
                          <a:ea typeface="Segoe UI" charset="0"/>
                          <a:cs typeface="Segoe UI" charset="0"/>
                        </a:rPr>
                        <a:t>Verapamil, </a:t>
                      </a:r>
                      <a:r>
                        <a:rPr lang="de-CH" sz="1000" b="0" i="0" dirty="0" err="1">
                          <a:latin typeface="Segoe UI" charset="0"/>
                          <a:ea typeface="Segoe UI" charset="0"/>
                          <a:cs typeface="Segoe UI" charset="0"/>
                        </a:rPr>
                        <a:t>Digoxin</a:t>
                      </a:r>
                      <a:endParaRPr lang="de-CH" sz="1000" b="0" i="0" strike="sngStrike" baseline="0" dirty="0">
                        <a:solidFill>
                          <a:srgbClr val="FF0000"/>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44425">
                <a:tc>
                  <a:txBody>
                    <a:bodyPr/>
                    <a:lstStyle/>
                    <a:p>
                      <a:r>
                        <a:rPr lang="de-CH" sz="1000" b="0" i="0" dirty="0">
                          <a:latin typeface="Segoe UI" charset="0"/>
                          <a:ea typeface="Segoe UI" charset="0"/>
                          <a:cs typeface="Segoe UI" charset="0"/>
                        </a:rPr>
                        <a:t>Antazida, </a:t>
                      </a:r>
                      <a:r>
                        <a:rPr lang="de-CH" sz="1000" b="0" i="0" dirty="0" err="1">
                          <a:latin typeface="Segoe UI" charset="0"/>
                          <a:ea typeface="Segoe UI" charset="0"/>
                          <a:cs typeface="Segoe UI" charset="0"/>
                        </a:rPr>
                        <a:t>Omeprazol</a:t>
                      </a:r>
                      <a:r>
                        <a:rPr lang="de-CH" sz="1000" b="0" i="0" dirty="0">
                          <a:latin typeface="Segoe UI" charset="0"/>
                          <a:ea typeface="Segoe UI" charset="0"/>
                          <a:cs typeface="Segoe UI" charset="0"/>
                        </a:rPr>
                        <a:t>, H2-Rezeptor-Antagonisten,</a:t>
                      </a:r>
                      <a:r>
                        <a:rPr lang="de-CH" sz="1000" b="0" i="0" baseline="0" dirty="0">
                          <a:latin typeface="Segoe UI" charset="0"/>
                          <a:ea typeface="Segoe UI" charset="0"/>
                          <a:cs typeface="Segoe UI" charset="0"/>
                        </a:rPr>
                        <a:t> </a:t>
                      </a:r>
                      <a:r>
                        <a:rPr lang="de-CH" sz="1000" b="0" i="0" dirty="0" err="1">
                          <a:latin typeface="Segoe UI" charset="0"/>
                          <a:ea typeface="Segoe UI" charset="0"/>
                          <a:cs typeface="Segoe UI" charset="0"/>
                        </a:rPr>
                        <a:t>Ranitidin</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44425">
                <a:tc>
                  <a:txBody>
                    <a:bodyPr/>
                    <a:lstStyle/>
                    <a:p>
                      <a:r>
                        <a:rPr lang="de-CH" sz="1000" b="0" i="0" dirty="0">
                          <a:latin typeface="Segoe UI" charset="0"/>
                          <a:ea typeface="Segoe UI" charset="0"/>
                          <a:cs typeface="Segoe UI" charset="0"/>
                        </a:rPr>
                        <a:t>ASS (≤ 100 mg), </a:t>
                      </a:r>
                      <a:r>
                        <a:rPr lang="de-CH" sz="1000" b="0" i="0" dirty="0" err="1">
                          <a:latin typeface="Segoe UI" charset="0"/>
                          <a:ea typeface="Segoe UI" charset="0"/>
                          <a:cs typeface="Segoe UI" charset="0"/>
                        </a:rPr>
                        <a:t>Clopidogrel</a:t>
                      </a:r>
                      <a:r>
                        <a:rPr lang="de-CH" sz="1000" b="0" i="0" dirty="0">
                          <a:latin typeface="Segoe UI" charset="0"/>
                          <a:ea typeface="Segoe UI" charset="0"/>
                          <a:cs typeface="Segoe UI" charset="0"/>
                        </a:rPr>
                        <a:t> (75 mg)</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a:latin typeface="Segoe UI" charset="0"/>
                          <a:ea typeface="Segoe UI" charset="0"/>
                          <a:cs typeface="Segoe UI" charset="0"/>
                        </a:rPr>
                        <a:t>Blutungsrisiko erhöht, gleich</a:t>
                      </a:r>
                      <a:r>
                        <a:rPr lang="de-CH" sz="1000" b="0" i="0" baseline="0" dirty="0">
                          <a:latin typeface="Segoe UI" charset="0"/>
                          <a:ea typeface="Segoe UI" charset="0"/>
                          <a:cs typeface="Segoe UI" charset="0"/>
                        </a:rPr>
                        <a:t> </a:t>
                      </a:r>
                      <a:r>
                        <a:rPr lang="de-CH" sz="1000" b="0" i="0" dirty="0">
                          <a:latin typeface="Segoe UI" charset="0"/>
                          <a:ea typeface="Segoe UI" charset="0"/>
                          <a:cs typeface="Segoe UI" charset="0"/>
                        </a:rPr>
                        <a:t>wie mit VKA oder NMH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444425">
                <a:tc>
                  <a:txBody>
                    <a:bodyPr/>
                    <a:lstStyle/>
                    <a:p>
                      <a:r>
                        <a:rPr lang="de-CH" sz="1000" b="0" i="0" dirty="0" err="1">
                          <a:latin typeface="Segoe UI" charset="0"/>
                          <a:ea typeface="Segoe UI" charset="0"/>
                          <a:cs typeface="Segoe UI" charset="0"/>
                        </a:rPr>
                        <a:t>Naproxen</a:t>
                      </a:r>
                      <a:r>
                        <a:rPr lang="de-CH" sz="1000" b="0" i="0" dirty="0">
                          <a:latin typeface="Segoe UI" charset="0"/>
                          <a:ea typeface="Segoe UI" charset="0"/>
                          <a:cs typeface="Segoe UI" charset="0"/>
                        </a:rPr>
                        <a:t>, NSARs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Blutungsrisiko erhöht, gleich</a:t>
                      </a:r>
                      <a:r>
                        <a:rPr lang="de-CH" sz="1000" b="0" i="0" baseline="0" dirty="0">
                          <a:latin typeface="Segoe UI" charset="0"/>
                          <a:ea typeface="Segoe UI" charset="0"/>
                          <a:cs typeface="Segoe UI" charset="0"/>
                        </a:rPr>
                        <a:t> </a:t>
                      </a:r>
                      <a:r>
                        <a:rPr lang="de-CH" sz="1000" b="0" i="0" dirty="0">
                          <a:latin typeface="Segoe UI" charset="0"/>
                          <a:ea typeface="Segoe UI" charset="0"/>
                          <a:cs typeface="Segoe UI" charset="0"/>
                        </a:rPr>
                        <a:t>wie mit VKA oder NMH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grpSp>
        <p:nvGrpSpPr>
          <p:cNvPr id="10" name="Gruppierung 9"/>
          <p:cNvGrpSpPr/>
          <p:nvPr/>
        </p:nvGrpSpPr>
        <p:grpSpPr>
          <a:xfrm>
            <a:off x="232347" y="4137747"/>
            <a:ext cx="2391656" cy="307777"/>
            <a:chOff x="232347" y="4528904"/>
            <a:chExt cx="2391656" cy="307777"/>
          </a:xfrm>
        </p:grpSpPr>
        <p:sp>
          <p:nvSpPr>
            <p:cNvPr id="8" name="Rechteck 7"/>
            <p:cNvSpPr/>
            <p:nvPr/>
          </p:nvSpPr>
          <p:spPr>
            <a:xfrm>
              <a:off x="353830" y="4561456"/>
              <a:ext cx="2270173" cy="215444"/>
            </a:xfrm>
            <a:prstGeom prst="rect">
              <a:avLst/>
            </a:prstGeom>
          </p:spPr>
          <p:txBody>
            <a:bodyPr wrap="none">
              <a:spAutoFit/>
            </a:bodyPr>
            <a:lstStyle/>
            <a:p>
              <a:r>
                <a:rPr lang="de-CH" sz="800" dirty="0">
                  <a:latin typeface="Segoe UI" charset="0"/>
                  <a:ea typeface="Segoe UI" charset="0"/>
                  <a:cs typeface="Segoe UI" charset="0"/>
                </a:rPr>
                <a:t>= Kombination mit </a:t>
              </a:r>
              <a:r>
                <a:rPr lang="de-CH" sz="800" dirty="0" err="1">
                  <a:latin typeface="Segoe UI" charset="0"/>
                  <a:ea typeface="Segoe UI" charset="0"/>
                  <a:cs typeface="Segoe UI" charset="0"/>
                </a:rPr>
                <a:t>Rivaroxaban</a:t>
              </a:r>
              <a:r>
                <a:rPr lang="de-CH" sz="800" dirty="0">
                  <a:latin typeface="Segoe UI" charset="0"/>
                  <a:ea typeface="Segoe UI" charset="0"/>
                  <a:cs typeface="Segoe UI" charset="0"/>
                </a:rPr>
                <a:t> unbedenklich</a:t>
              </a:r>
            </a:p>
          </p:txBody>
        </p:sp>
        <p:sp>
          <p:nvSpPr>
            <p:cNvPr id="9" name="Textfeld 8"/>
            <p:cNvSpPr txBox="1"/>
            <p:nvPr/>
          </p:nvSpPr>
          <p:spPr>
            <a:xfrm>
              <a:off x="232347" y="4528904"/>
              <a:ext cx="704538" cy="307777"/>
            </a:xfrm>
            <a:prstGeom prst="rect">
              <a:avLst/>
            </a:prstGeom>
            <a:noFill/>
          </p:spPr>
          <p:txBody>
            <a:bodyPr wrap="square" rtlCol="0">
              <a:spAutoFit/>
            </a:bodyPr>
            <a:lstStyle/>
            <a:p>
              <a:r>
                <a:rPr lang="de-CH" sz="1400" dirty="0">
                  <a:solidFill>
                    <a:srgbClr val="00B050"/>
                  </a:solidFill>
                  <a:latin typeface="Wingdings"/>
                </a:rPr>
                <a:t></a:t>
              </a:r>
              <a:endParaRPr lang="de-CH" sz="1400" dirty="0">
                <a:solidFill>
                  <a:srgbClr val="00B050"/>
                </a:solidFill>
                <a:latin typeface="Calibri" pitchFamily="34" charset="0"/>
              </a:endParaRPr>
            </a:p>
          </p:txBody>
        </p:sp>
      </p:grpSp>
    </p:spTree>
    <p:extLst>
      <p:ext uri="{BB962C8B-B14F-4D97-AF65-F5344CB8AC3E}">
        <p14:creationId xmlns:p14="http://schemas.microsoft.com/office/powerpoint/2010/main" val="123730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03776" cy="994172"/>
          </a:xfrm>
        </p:spPr>
        <p:txBody>
          <a:bodyPr/>
          <a:lstStyle/>
          <a:p>
            <a:r>
              <a:rPr lang="de-CH" dirty="0"/>
              <a:t>2.3 Welche Medikamente sollten nicht gleichzeitig mit </a:t>
            </a:r>
            <a:r>
              <a:rPr lang="de-CH" dirty="0" err="1"/>
              <a:t>Rivaroxaban</a:t>
            </a:r>
            <a:r>
              <a:rPr lang="de-CH" dirty="0"/>
              <a:t> eingenommen werden?</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070112347"/>
              </p:ext>
            </p:extLst>
          </p:nvPr>
        </p:nvGraphicFramePr>
        <p:xfrm>
          <a:off x="323850" y="1036926"/>
          <a:ext cx="8496300" cy="3668428"/>
        </p:xfrm>
        <a:graphic>
          <a:graphicData uri="http://schemas.openxmlformats.org/drawingml/2006/table">
            <a:tbl>
              <a:tblPr firstRow="1" bandRow="1">
                <a:tableStyleId>{2D5ABB26-0587-4C30-8999-92F81FD0307C}</a:tableStyleId>
              </a:tblPr>
              <a:tblGrid>
                <a:gridCol w="3955842">
                  <a:extLst>
                    <a:ext uri="{9D8B030D-6E8A-4147-A177-3AD203B41FA5}">
                      <a16:colId xmlns:a16="http://schemas.microsoft.com/office/drawing/2014/main" val="20000"/>
                    </a:ext>
                  </a:extLst>
                </a:gridCol>
                <a:gridCol w="1176728">
                  <a:extLst>
                    <a:ext uri="{9D8B030D-6E8A-4147-A177-3AD203B41FA5}">
                      <a16:colId xmlns:a16="http://schemas.microsoft.com/office/drawing/2014/main" val="20001"/>
                    </a:ext>
                  </a:extLst>
                </a:gridCol>
                <a:gridCol w="1079291">
                  <a:extLst>
                    <a:ext uri="{9D8B030D-6E8A-4147-A177-3AD203B41FA5}">
                      <a16:colId xmlns:a16="http://schemas.microsoft.com/office/drawing/2014/main" val="20002"/>
                    </a:ext>
                  </a:extLst>
                </a:gridCol>
                <a:gridCol w="2284439">
                  <a:extLst>
                    <a:ext uri="{9D8B030D-6E8A-4147-A177-3AD203B41FA5}">
                      <a16:colId xmlns:a16="http://schemas.microsoft.com/office/drawing/2014/main" val="20003"/>
                    </a:ext>
                  </a:extLst>
                </a:gridCol>
              </a:tblGrid>
              <a:tr h="387095">
                <a:tc>
                  <a:txBody>
                    <a:bodyPr/>
                    <a:lstStyle/>
                    <a:p>
                      <a:r>
                        <a:rPr lang="de-CH" sz="1000" b="1" i="0" dirty="0">
                          <a:solidFill>
                            <a:schemeClr val="bg1"/>
                          </a:solidFill>
                          <a:latin typeface="Segoe UI" charset="0"/>
                          <a:ea typeface="Segoe UI" charset="0"/>
                          <a:cs typeface="Segoe UI" charset="0"/>
                        </a:rPr>
                        <a:t>Medikamente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Kombination </a:t>
                      </a:r>
                      <a:br>
                        <a:rPr lang="de-CH" sz="1000" b="1" i="0" dirty="0">
                          <a:solidFill>
                            <a:schemeClr val="bg1"/>
                          </a:solidFill>
                          <a:latin typeface="Segoe UI" charset="0"/>
                          <a:ea typeface="Segoe UI" charset="0"/>
                          <a:cs typeface="Segoe UI" charset="0"/>
                        </a:rPr>
                      </a:br>
                      <a:r>
                        <a:rPr lang="de-CH" sz="1000" b="1" i="0" dirty="0">
                          <a:solidFill>
                            <a:schemeClr val="bg1"/>
                          </a:solidFill>
                          <a:latin typeface="Segoe UI" charset="0"/>
                          <a:ea typeface="Segoe UI" charset="0"/>
                          <a:cs typeface="Segoe UI" charset="0"/>
                        </a:rPr>
                        <a:t>mit Rivaroxaban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Rivaroxaban-Plasmaspiegel</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de-CH" sz="1000" b="1" i="0" dirty="0">
                          <a:solidFill>
                            <a:schemeClr val="bg1"/>
                          </a:solidFill>
                          <a:latin typeface="Segoe UI" charset="0"/>
                          <a:ea typeface="Segoe UI" charset="0"/>
                          <a:cs typeface="Segoe UI" charset="0"/>
                        </a:rPr>
                        <a:t>Kommentar</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97765">
                <a:tc>
                  <a:txBody>
                    <a:bodyPr/>
                    <a:lstStyle/>
                    <a:p>
                      <a:r>
                        <a:rPr lang="de-CH" sz="1000" b="0" i="0" kern="1200" dirty="0" err="1">
                          <a:solidFill>
                            <a:schemeClr val="tx1"/>
                          </a:solidFill>
                          <a:latin typeface="Segoe UI" charset="0"/>
                          <a:ea typeface="Segoe UI" charset="0"/>
                          <a:cs typeface="Segoe UI" charset="0"/>
                        </a:rPr>
                        <a:t>Amiodaron</a:t>
                      </a:r>
                      <a:endParaRPr lang="de-CH" sz="1000" b="0" i="0" kern="1200" dirty="0">
                        <a:solidFill>
                          <a:schemeClr val="tx1"/>
                        </a:solidFill>
                        <a:latin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srgbClr val="FFC000"/>
                          </a:solidFill>
                          <a:effectLst/>
                          <a:uLnTx/>
                          <a:uFillTx/>
                          <a:latin typeface="Calibri" pitchFamily="34" charset="0"/>
                          <a:ea typeface="+mn-ea"/>
                          <a:cs typeface="+mn-cs"/>
                        </a:rPr>
                        <a:t>≈</a:t>
                      </a:r>
                      <a:endParaRPr lang="de-CH" dirty="0"/>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500" b="0" i="0" u="none" strike="noStrike" kern="1200" cap="none" spc="0" normalizeH="0" baseline="0" noProof="0" dirty="0">
                          <a:ln>
                            <a:noFill/>
                          </a:ln>
                          <a:solidFill>
                            <a:srgbClr val="000000"/>
                          </a:solidFill>
                          <a:effectLst/>
                          <a:uLnTx/>
                          <a:uFillTx/>
                          <a:latin typeface="Wingdings"/>
                          <a:ea typeface="+mn-ea"/>
                          <a:cs typeface="+mn-cs"/>
                        </a:rPr>
                        <a:t></a:t>
                      </a:r>
                      <a:endParaRPr lang="de-CH" dirty="0"/>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kern="1200" dirty="0">
                          <a:solidFill>
                            <a:schemeClr val="tx1"/>
                          </a:solidFill>
                          <a:latin typeface="Segoe UI" charset="0"/>
                          <a:cs typeface="Segoe UI" charset="0"/>
                        </a:rPr>
                        <a:t>Höhere Plasmaspiegel zu erwarten</a:t>
                      </a:r>
                      <a:r>
                        <a:rPr lang="de-CH" sz="1000" b="0" i="0" kern="1200" dirty="0">
                          <a:solidFill>
                            <a:schemeClr val="tx1"/>
                          </a:solidFill>
                          <a:latin typeface="Segoe UI" charset="0"/>
                          <a:ea typeface="+mn-ea"/>
                          <a:cs typeface="Segoe UI" charset="0"/>
                        </a:rPr>
                        <a:t> </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87095">
                <a:tc>
                  <a:txBody>
                    <a:bodyPr/>
                    <a:lstStyle/>
                    <a:p>
                      <a:r>
                        <a:rPr lang="de-CH" sz="1000" b="0" i="0" kern="1200" dirty="0">
                          <a:solidFill>
                            <a:schemeClr val="tx1"/>
                          </a:solidFill>
                          <a:latin typeface="Segoe UI" charset="0"/>
                          <a:ea typeface="Segoe UI" charset="0"/>
                          <a:cs typeface="Segoe UI" charset="0"/>
                        </a:rPr>
                        <a:t>Clarithromycin, </a:t>
                      </a:r>
                      <a:r>
                        <a:rPr lang="de-CH" sz="1000" b="0" i="0" kern="1200" dirty="0" err="1">
                          <a:solidFill>
                            <a:schemeClr val="tx1"/>
                          </a:solidFill>
                          <a:latin typeface="Segoe UI" charset="0"/>
                          <a:ea typeface="Segoe UI" charset="0"/>
                          <a:cs typeface="Segoe UI" charset="0"/>
                        </a:rPr>
                        <a:t>Telithromycin</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Erythromycin</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2000" b="1" dirty="0">
                          <a:solidFill>
                            <a:srgbClr val="FFC000"/>
                          </a:solidFill>
                          <a:latin typeface="Calibri" pitchFamily="34" charset="0"/>
                        </a:rPr>
                        <a:t>≈</a:t>
                      </a:r>
                      <a:endParaRPr lang="de-CH" sz="2000" dirty="0">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a:latin typeface="Segoe UI" charset="0"/>
                          <a:ea typeface="Segoe UI" charset="0"/>
                          <a:cs typeface="Segoe UI" charset="0"/>
                        </a:rPr>
                        <a:t>Vorsicht bei Patienten mit</a:t>
                      </a:r>
                      <a:r>
                        <a:rPr lang="de-CH" sz="1000" b="0" i="0" baseline="0" dirty="0">
                          <a:latin typeface="Segoe UI" charset="0"/>
                          <a:ea typeface="Segoe UI" charset="0"/>
                          <a:cs typeface="Segoe UI" charset="0"/>
                        </a:rPr>
                        <a:t> </a:t>
                      </a:r>
                      <a:r>
                        <a:rPr lang="de-CH" sz="1000" b="0" i="0" dirty="0">
                          <a:latin typeface="Segoe UI" charset="0"/>
                          <a:ea typeface="Segoe UI" charset="0"/>
                          <a:cs typeface="Segoe UI" charset="0"/>
                        </a:rPr>
                        <a:t>eingeschränkter Nierenfunktion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87095">
                <a:tc>
                  <a:txBody>
                    <a:bodyPr/>
                    <a:lstStyle/>
                    <a:p>
                      <a:r>
                        <a:rPr lang="de-CH" sz="1000" b="0" i="0" dirty="0" err="1">
                          <a:latin typeface="Segoe UI" charset="0"/>
                          <a:ea typeface="Segoe UI" charset="0"/>
                          <a:cs typeface="Segoe UI" charset="0"/>
                        </a:rPr>
                        <a:t>Rifampicin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Phenobarbital</a:t>
                      </a:r>
                      <a:r>
                        <a:rPr lang="de-CH" sz="1000" b="0" i="0" dirty="0">
                          <a:latin typeface="Segoe UI" charset="0"/>
                          <a:ea typeface="Segoe UI" charset="0"/>
                          <a:cs typeface="Segoe UI" charset="0"/>
                        </a:rPr>
                        <a:t> und Verwandte,</a:t>
                      </a:r>
                      <a:r>
                        <a:rPr lang="de-CH" sz="1000" b="0" i="0" baseline="0" dirty="0">
                          <a:latin typeface="Segoe UI" charset="0"/>
                          <a:ea typeface="Segoe UI" charset="0"/>
                          <a:cs typeface="Segoe UI" charset="0"/>
                        </a:rPr>
                        <a:t> </a:t>
                      </a:r>
                      <a:r>
                        <a:rPr lang="de-CH" sz="1000" b="0" i="0" dirty="0" err="1">
                          <a:latin typeface="Segoe UI" charset="0"/>
                          <a:ea typeface="Segoe UI" charset="0"/>
                          <a:cs typeface="Segoe UI" charset="0"/>
                        </a:rPr>
                        <a:t>Phenytoin</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dirty="0" err="1">
                          <a:latin typeface="Segoe UI" charset="0"/>
                          <a:ea typeface="Segoe UI" charset="0"/>
                          <a:cs typeface="Segoe UI" charset="0"/>
                        </a:rPr>
                        <a:t>Carbamazepin</a:t>
                      </a:r>
                      <a:r>
                        <a:rPr lang="de-CH" sz="1000" b="0" i="0" dirty="0">
                          <a:latin typeface="Segoe UI" charset="0"/>
                          <a:ea typeface="Segoe UI" charset="0"/>
                          <a:cs typeface="Segoe UI" charset="0"/>
                        </a:rPr>
                        <a:t> und Johanniskraut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a:latin typeface="Segoe UI" charset="0"/>
                          <a:ea typeface="Segoe UI" charset="0"/>
                          <a:cs typeface="Segoe UI" charset="0"/>
                        </a:rPr>
                        <a:t>Rivaroxaban-Plasmaspiegel signifikant erniedrigt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387095">
                <a:tc>
                  <a:txBody>
                    <a:bodyPr/>
                    <a:lstStyle/>
                    <a:p>
                      <a:r>
                        <a:rPr lang="de-CH" sz="1000" b="0" i="0" dirty="0">
                          <a:latin typeface="Segoe UI" charset="0"/>
                          <a:ea typeface="Segoe UI" charset="0"/>
                          <a:cs typeface="Segoe UI" charset="0"/>
                        </a:rPr>
                        <a:t>VKA</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a:latin typeface="Segoe UI" charset="0"/>
                          <a:ea typeface="Segoe UI" charset="0"/>
                          <a:cs typeface="Segoe UI" charset="0"/>
                        </a:rPr>
                        <a:t>Blutungsrisiko erhöht, additive Wirkung (supra-additiv auf den INR)</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87095">
                <a:tc>
                  <a:txBody>
                    <a:bodyPr/>
                    <a:lstStyle/>
                    <a:p>
                      <a:r>
                        <a:rPr lang="de-CH" sz="1000" b="0" i="0" dirty="0">
                          <a:latin typeface="Segoe UI" charset="0"/>
                          <a:ea typeface="Segoe UI" charset="0"/>
                          <a:cs typeface="Segoe UI" charset="0"/>
                        </a:rPr>
                        <a:t>Heparin, NMH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a:latin typeface="Segoe UI" charset="0"/>
                          <a:ea typeface="Segoe UI" charset="0"/>
                          <a:cs typeface="Segoe UI" charset="0"/>
                        </a:rPr>
                        <a:t>Blutungsrisiko erhöht, additive Wirkung</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87095">
                <a:tc>
                  <a:txBody>
                    <a:bodyPr/>
                    <a:lstStyle/>
                    <a:p>
                      <a:r>
                        <a:rPr lang="de-CH" sz="1000" b="0" i="0" dirty="0">
                          <a:latin typeface="Segoe UI" charset="0"/>
                          <a:ea typeface="Segoe UI" charset="0"/>
                          <a:cs typeface="Segoe UI" charset="0"/>
                        </a:rPr>
                        <a:t>Azol-Antimykotika (CYP3A4-Inhibitoren): </a:t>
                      </a:r>
                      <a:r>
                        <a:rPr lang="de-CH" sz="1000" b="0" i="0" dirty="0" err="1">
                          <a:latin typeface="Segoe UI" charset="0"/>
                          <a:ea typeface="Segoe UI" charset="0"/>
                          <a:cs typeface="Segoe UI" charset="0"/>
                        </a:rPr>
                        <a:t>Ketoconazol</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Itraconazol</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Miconazol</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Voriconazol</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Posaconazol</a:t>
                      </a:r>
                      <a:r>
                        <a:rPr lang="de-CH" sz="1000" b="0" i="0" dirty="0">
                          <a:latin typeface="Segoe UI" charset="0"/>
                          <a:ea typeface="Segoe UI" charset="0"/>
                          <a:cs typeface="Segoe UI" charset="0"/>
                        </a:rPr>
                        <a:t>, </a:t>
                      </a:r>
                      <a:r>
                        <a:rPr lang="de-CH" sz="1000" b="0" i="0" kern="1200" dirty="0">
                          <a:solidFill>
                            <a:schemeClr val="tx1"/>
                          </a:solidFill>
                          <a:latin typeface="Segoe UI" charset="0"/>
                          <a:ea typeface="Segoe UI" charset="0"/>
                          <a:cs typeface="Segoe UI" charset="0"/>
                        </a:rPr>
                        <a:t>Fluconazol</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a:latin typeface="Segoe UI" charset="0"/>
                          <a:ea typeface="Segoe UI" charset="0"/>
                          <a:cs typeface="Segoe UI" charset="0"/>
                        </a:rPr>
                        <a:t>AUC ist </a:t>
                      </a:r>
                      <a:r>
                        <a:rPr lang="de-CH" sz="1000" b="0" i="0" dirty="0" err="1">
                          <a:latin typeface="Segoe UI" charset="0"/>
                          <a:ea typeface="Segoe UI" charset="0"/>
                          <a:cs typeface="Segoe UI" charset="0"/>
                        </a:rPr>
                        <a:t>ca</a:t>
                      </a:r>
                      <a:r>
                        <a:rPr lang="de-CH" sz="1000" b="0" i="0" dirty="0">
                          <a:latin typeface="Segoe UI" charset="0"/>
                          <a:ea typeface="Segoe UI" charset="0"/>
                          <a:cs typeface="Segoe UI" charset="0"/>
                        </a:rPr>
                        <a:t> 2.6-fach erhöht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37548">
                <a:tc>
                  <a:txBody>
                    <a:bodyPr/>
                    <a:lstStyle/>
                    <a:p>
                      <a:r>
                        <a:rPr lang="de-CH" sz="1000" b="0" i="0" dirty="0">
                          <a:latin typeface="Segoe UI" charset="0"/>
                          <a:ea typeface="Segoe UI" charset="0"/>
                          <a:cs typeface="Segoe UI" charset="0"/>
                        </a:rPr>
                        <a:t>HIV-Protease-Inhibitoren (CYP3A4-Inhibitoren): Ritonavir, </a:t>
                      </a:r>
                      <a:r>
                        <a:rPr lang="de-CH" sz="1000" b="0" i="0" dirty="0" err="1">
                          <a:latin typeface="Segoe UI" charset="0"/>
                          <a:ea typeface="Segoe UI" charset="0"/>
                          <a:cs typeface="Segoe UI" charset="0"/>
                        </a:rPr>
                        <a:t>Indinavir</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Atazanavir</a:t>
                      </a:r>
                      <a:r>
                        <a:rPr lang="de-CH" sz="1000" b="0" i="0" dirty="0">
                          <a:latin typeface="Segoe UI" charset="0"/>
                          <a:ea typeface="Segoe UI" charset="0"/>
                          <a:cs typeface="Segoe UI" charset="0"/>
                        </a:rPr>
                        <a:t>, u.a.</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kern="1200" dirty="0">
                          <a:solidFill>
                            <a:schemeClr val="tx1"/>
                          </a:solidFill>
                          <a:latin typeface="Segoe UI" charset="0"/>
                          <a:ea typeface="Segoe UI" charset="0"/>
                          <a:cs typeface="Segoe UI" charset="0"/>
                        </a:rPr>
                        <a:t>AUC ist </a:t>
                      </a:r>
                      <a:r>
                        <a:rPr lang="de-CH" sz="1000" b="0" i="0" kern="1200" dirty="0" err="1">
                          <a:solidFill>
                            <a:schemeClr val="tx1"/>
                          </a:solidFill>
                          <a:latin typeface="Segoe UI" charset="0"/>
                          <a:ea typeface="Segoe UI" charset="0"/>
                          <a:cs typeface="Segoe UI" charset="0"/>
                        </a:rPr>
                        <a:t>ca</a:t>
                      </a:r>
                      <a:r>
                        <a:rPr lang="de-CH" sz="1000" b="0" i="0" kern="1200" dirty="0">
                          <a:solidFill>
                            <a:schemeClr val="tx1"/>
                          </a:solidFill>
                          <a:latin typeface="Segoe UI" charset="0"/>
                          <a:ea typeface="Segoe UI" charset="0"/>
                          <a:cs typeface="Segoe UI" charset="0"/>
                        </a:rPr>
                        <a:t> 2.5-fach erhöht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535977">
                <a:tc>
                  <a:txBody>
                    <a:bodyPr/>
                    <a:lstStyle/>
                    <a:p>
                      <a:r>
                        <a:rPr lang="en-US" sz="1000" b="0" i="0" dirty="0" err="1">
                          <a:latin typeface="Segoe UI" charset="0"/>
                          <a:ea typeface="Segoe UI" charset="0"/>
                          <a:cs typeface="Segoe UI" charset="0"/>
                        </a:rPr>
                        <a:t>Duale</a:t>
                      </a:r>
                      <a:r>
                        <a:rPr lang="en-US" sz="1000" b="0" i="0" dirty="0">
                          <a:latin typeface="Segoe UI" charset="0"/>
                          <a:ea typeface="Segoe UI" charset="0"/>
                          <a:cs typeface="Segoe UI" charset="0"/>
                        </a:rPr>
                        <a:t> </a:t>
                      </a:r>
                      <a:r>
                        <a:rPr lang="en-US" sz="1000" b="0" i="0" dirty="0" err="1">
                          <a:latin typeface="Segoe UI" charset="0"/>
                          <a:ea typeface="Segoe UI" charset="0"/>
                          <a:cs typeface="Segoe UI" charset="0"/>
                        </a:rPr>
                        <a:t>Plättchen-Inhibitoren</a:t>
                      </a:r>
                      <a:r>
                        <a:rPr lang="en-US" sz="1000" b="0" i="0" dirty="0">
                          <a:latin typeface="Segoe UI" charset="0"/>
                          <a:ea typeface="Segoe UI" charset="0"/>
                          <a:cs typeface="Segoe UI" charset="0"/>
                        </a:rPr>
                        <a:t> </a:t>
                      </a:r>
                      <a:br>
                        <a:rPr lang="en-US" sz="1000" b="0" i="0" dirty="0">
                          <a:latin typeface="Segoe UI" charset="0"/>
                          <a:ea typeface="Segoe UI" charset="0"/>
                          <a:cs typeface="Segoe UI" charset="0"/>
                        </a:rPr>
                      </a:br>
                      <a:r>
                        <a:rPr lang="en-US" sz="1000" b="0" i="0" dirty="0">
                          <a:latin typeface="Segoe UI" charset="0"/>
                          <a:ea typeface="Segoe UI" charset="0"/>
                          <a:cs typeface="Segoe UI" charset="0"/>
                        </a:rPr>
                        <a:t>(ASS &amp; </a:t>
                      </a:r>
                      <a:r>
                        <a:rPr lang="en-US" sz="1000" b="0" i="0" dirty="0" err="1">
                          <a:latin typeface="Segoe UI" charset="0"/>
                          <a:ea typeface="Segoe UI" charset="0"/>
                          <a:cs typeface="Segoe UI" charset="0"/>
                        </a:rPr>
                        <a:t>Clopidogrel</a:t>
                      </a:r>
                      <a:r>
                        <a:rPr lang="en-US" sz="1000" b="0" i="0" dirty="0">
                          <a:latin typeface="Segoe UI" charset="0"/>
                          <a:ea typeface="Segoe UI" charset="0"/>
                          <a:cs typeface="Segoe UI" charset="0"/>
                        </a:rPr>
                        <a:t>, ASS &amp; </a:t>
                      </a:r>
                      <a:r>
                        <a:rPr lang="en-US" sz="1000" b="0" i="0" dirty="0" err="1">
                          <a:latin typeface="Segoe UI" charset="0"/>
                          <a:ea typeface="Segoe UI" charset="0"/>
                          <a:cs typeface="Segoe UI" charset="0"/>
                        </a:rPr>
                        <a:t>Prasugrel</a:t>
                      </a:r>
                      <a:r>
                        <a:rPr lang="en-US" sz="1000" b="0" i="0" dirty="0">
                          <a:latin typeface="Segoe UI" charset="0"/>
                          <a:ea typeface="Segoe UI" charset="0"/>
                          <a:cs typeface="Segoe UI" charset="0"/>
                        </a:rPr>
                        <a:t>, ASS &amp; </a:t>
                      </a:r>
                      <a:r>
                        <a:rPr lang="en-US" sz="1000" b="0" i="0" dirty="0" err="1">
                          <a:latin typeface="Segoe UI" charset="0"/>
                          <a:ea typeface="Segoe UI" charset="0"/>
                          <a:cs typeface="Segoe UI" charset="0"/>
                        </a:rPr>
                        <a:t>Ticagrelor</a:t>
                      </a:r>
                      <a:r>
                        <a:rPr lang="en-US" sz="1000" b="0" i="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a:t>
                      </a:r>
                      <a:r>
                        <a:rPr lang="fr-CH" sz="1000" b="0" i="0" kern="1200" dirty="0">
                          <a:solidFill>
                            <a:schemeClr val="tx1"/>
                          </a:solidFill>
                          <a:latin typeface="Segoe UI" charset="0"/>
                          <a:ea typeface="+mn-ea"/>
                          <a:cs typeface="Segoe UI" charset="0"/>
                        </a:rPr>
                        <a:t>&gt;</a:t>
                      </a:r>
                      <a:r>
                        <a:rPr lang="de-CH" sz="1000" b="0" i="0" dirty="0">
                          <a:latin typeface="Segoe UI" charset="0"/>
                          <a:ea typeface="Segoe UI" charset="0"/>
                          <a:cs typeface="Segoe UI" charset="0"/>
                        </a:rPr>
                        <a:t> 5 mg: Blutungsrisiko</a:t>
                      </a:r>
                      <a:r>
                        <a:rPr lang="de-CH" sz="1000" b="0" i="0" baseline="0" dirty="0">
                          <a:latin typeface="Segoe UI" charset="0"/>
                          <a:ea typeface="Segoe UI" charset="0"/>
                          <a:cs typeface="Segoe UI" charset="0"/>
                        </a:rPr>
                        <a:t> </a:t>
                      </a:r>
                      <a:r>
                        <a:rPr lang="de-CH" sz="1000" b="0" i="0" dirty="0">
                          <a:latin typeface="Segoe UI" charset="0"/>
                          <a:ea typeface="Segoe UI" charset="0"/>
                          <a:cs typeface="Segoe UI" charset="0"/>
                        </a:rPr>
                        <a:t>deutlich erhöht (gleich wie mit VKA oder NMH)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61707409"/>
                  </a:ext>
                </a:extLst>
              </a:tr>
            </a:tbl>
          </a:graphicData>
        </a:graphic>
      </p:graphicFrame>
      <p:sp>
        <p:nvSpPr>
          <p:cNvPr id="10" name="Rechteck 9"/>
          <p:cNvSpPr/>
          <p:nvPr/>
        </p:nvSpPr>
        <p:spPr>
          <a:xfrm>
            <a:off x="241404" y="4682193"/>
            <a:ext cx="8578746" cy="215444"/>
          </a:xfrm>
          <a:prstGeom prst="rect">
            <a:avLst/>
          </a:prstGeom>
        </p:spPr>
        <p:txBody>
          <a:bodyPr wrap="square">
            <a:spAutoFit/>
          </a:bodyPr>
          <a:lstStyle/>
          <a:p>
            <a:r>
              <a:rPr lang="de-CH" sz="800" b="1" dirty="0">
                <a:solidFill>
                  <a:srgbClr val="FFC000"/>
                </a:solidFill>
                <a:latin typeface="Calibri" pitchFamily="34" charset="0"/>
              </a:rPr>
              <a:t>≈</a:t>
            </a:r>
            <a:r>
              <a:rPr lang="de-CH" sz="800" dirty="0">
                <a:latin typeface="Calibri" pitchFamily="34" charset="0"/>
              </a:rPr>
              <a:t>  </a:t>
            </a:r>
            <a:r>
              <a:rPr lang="de-CH" sz="800" dirty="0">
                <a:latin typeface="Segoe UI" charset="0"/>
                <a:ea typeface="Segoe UI" charset="0"/>
                <a:cs typeface="Segoe UI" charset="0"/>
              </a:rPr>
              <a:t>= Vorsicht, insbesondere bei Patienten mit eingeschränkter Nierenfunktion    </a:t>
            </a:r>
            <a:r>
              <a:rPr lang="de-CH" sz="800" b="1" dirty="0">
                <a:solidFill>
                  <a:srgbClr val="C00000"/>
                </a:solidFill>
                <a:latin typeface="Calibri" pitchFamily="34" charset="0"/>
                <a:sym typeface="Wingdings"/>
              </a:rPr>
              <a:t></a:t>
            </a:r>
            <a:r>
              <a:rPr lang="de-CH" sz="800" dirty="0">
                <a:latin typeface="Calibri" pitchFamily="34" charset="0"/>
                <a:sym typeface="Wingdings"/>
              </a:rPr>
              <a:t> </a:t>
            </a:r>
            <a:r>
              <a:rPr lang="de-CH" sz="800" dirty="0">
                <a:latin typeface="Segoe UI" charset="0"/>
                <a:ea typeface="Segoe UI" charset="0"/>
                <a:cs typeface="Segoe UI" charset="0"/>
              </a:rPr>
              <a:t>= Gleichzeitige Einnahme mit </a:t>
            </a:r>
            <a:r>
              <a:rPr lang="de-CH" sz="800" dirty="0" err="1">
                <a:latin typeface="Segoe UI" charset="0"/>
                <a:ea typeface="Segoe UI" charset="0"/>
                <a:cs typeface="Segoe UI" charset="0"/>
              </a:rPr>
              <a:t>Rivaroxaban</a:t>
            </a:r>
            <a:r>
              <a:rPr lang="de-CH" sz="800" dirty="0">
                <a:latin typeface="Segoe UI" charset="0"/>
                <a:ea typeface="Segoe UI" charset="0"/>
                <a:cs typeface="Segoe UI" charset="0"/>
              </a:rPr>
              <a:t> wird nicht empfohlen</a:t>
            </a:r>
          </a:p>
        </p:txBody>
      </p:sp>
    </p:spTree>
    <p:extLst>
      <p:ext uri="{BB962C8B-B14F-4D97-AF65-F5344CB8AC3E}">
        <p14:creationId xmlns:p14="http://schemas.microsoft.com/office/powerpoint/2010/main" val="136126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073796" cy="994172"/>
          </a:xfrm>
        </p:spPr>
        <p:txBody>
          <a:bodyPr/>
          <a:lstStyle/>
          <a:p>
            <a:r>
              <a:rPr lang="de-CH" dirty="0"/>
              <a:t>2.4 Dürfen Patienten mit </a:t>
            </a:r>
            <a:r>
              <a:rPr lang="de-CH" dirty="0" err="1"/>
              <a:t>Rivaroxaban</a:t>
            </a:r>
            <a:r>
              <a:rPr lang="de-CH" dirty="0"/>
              <a:t> Thrombozyten-</a:t>
            </a:r>
            <a:r>
              <a:rPr lang="de-CH" dirty="0" err="1"/>
              <a:t>aggregationshemmer</a:t>
            </a:r>
            <a:r>
              <a:rPr lang="de-CH" dirty="0"/>
              <a:t> (TAH) erhalten?</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dirty="0"/>
              <a:t>Ja, </a:t>
            </a:r>
            <a:r>
              <a:rPr lang="de-CH" dirty="0" err="1"/>
              <a:t>Rivaroxaban</a:t>
            </a:r>
            <a:r>
              <a:rPr lang="de-CH" dirty="0"/>
              <a:t> darf prinzipiell mit TAH wie </a:t>
            </a:r>
            <a:r>
              <a:rPr lang="de-CH" b="1" dirty="0">
                <a:solidFill>
                  <a:schemeClr val="accent1"/>
                </a:solidFill>
              </a:rPr>
              <a:t>NSARs, ASS </a:t>
            </a:r>
            <a:r>
              <a:rPr lang="de-CH" dirty="0"/>
              <a:t>(100 mg) oder </a:t>
            </a:r>
            <a:br>
              <a:rPr lang="de-CH" dirty="0"/>
            </a:br>
            <a:r>
              <a:rPr lang="de-CH" b="1" dirty="0" err="1">
                <a:solidFill>
                  <a:schemeClr val="accent1"/>
                </a:solidFill>
              </a:rPr>
              <a:t>Clopidogrel</a:t>
            </a:r>
            <a:r>
              <a:rPr lang="de-CH" dirty="0"/>
              <a:t> (75 mg) gemeinsam gegeben werden.</a:t>
            </a:r>
          </a:p>
          <a:p>
            <a:pPr>
              <a:buFont typeface="Wingdings" pitchFamily="2" charset="2"/>
              <a:buChar char="§"/>
            </a:pPr>
            <a:r>
              <a:rPr lang="de-CH" dirty="0"/>
              <a:t>Das Blutungsrisiko ist ähnlich erhöht, wie bei Kombination eines TAH mit einem NMH oder VKA.</a:t>
            </a:r>
          </a:p>
          <a:p>
            <a:pPr>
              <a:buFont typeface="Wingdings" pitchFamily="2" charset="2"/>
              <a:buChar char="§"/>
            </a:pPr>
            <a:r>
              <a:rPr lang="de-CH" dirty="0"/>
              <a:t>Die gleichzeitige Gabe von mehr als einem TAH sollte vermieden werden.</a:t>
            </a:r>
          </a:p>
          <a:p>
            <a:pPr>
              <a:buFont typeface="Wingdings" pitchFamily="2" charset="2"/>
              <a:buChar char="§"/>
            </a:pPr>
            <a:r>
              <a:rPr lang="de-CH" dirty="0"/>
              <a:t>Kombination von </a:t>
            </a:r>
            <a:r>
              <a:rPr lang="de-CH" dirty="0" err="1"/>
              <a:t>Rivaroxaban</a:t>
            </a:r>
            <a:r>
              <a:rPr lang="de-CH" dirty="0"/>
              <a:t> mit </a:t>
            </a:r>
            <a:r>
              <a:rPr lang="de-CH" dirty="0" err="1"/>
              <a:t>Prasugrel</a:t>
            </a:r>
            <a:r>
              <a:rPr lang="de-CH" dirty="0"/>
              <a:t> oder </a:t>
            </a:r>
            <a:r>
              <a:rPr lang="de-CH" dirty="0" err="1"/>
              <a:t>Ticagerol</a:t>
            </a:r>
            <a:r>
              <a:rPr lang="de-CH" dirty="0"/>
              <a:t> ist zur Zeit ungenügend untersucht und sollte vermieden werden.</a:t>
            </a:r>
          </a:p>
          <a:p>
            <a:pPr>
              <a:buFont typeface="Wingdings" pitchFamily="2" charset="2"/>
              <a:buChar char="§"/>
            </a:pPr>
            <a:r>
              <a:rPr lang="de-CH" dirty="0"/>
              <a:t>Die PIONEER AF-PCI-Studie untersuchte </a:t>
            </a:r>
            <a:r>
              <a:rPr lang="de-CH" dirty="0" err="1"/>
              <a:t>Rivaroxaban</a:t>
            </a:r>
            <a:r>
              <a:rPr lang="de-CH" dirty="0"/>
              <a:t> + TAH bei </a:t>
            </a:r>
            <a:r>
              <a:rPr lang="de-CH" dirty="0" err="1"/>
              <a:t>nvVHF</a:t>
            </a:r>
            <a:r>
              <a:rPr lang="de-CH" dirty="0"/>
              <a:t>-Patienten nach PCI mit </a:t>
            </a:r>
            <a:r>
              <a:rPr lang="de-CH" dirty="0" err="1"/>
              <a:t>Stenting</a:t>
            </a:r>
            <a:r>
              <a:rPr lang="de-CH" dirty="0"/>
              <a:t>. Dabei zeigte die Kombination </a:t>
            </a:r>
            <a:r>
              <a:rPr lang="de-CH" dirty="0" err="1"/>
              <a:t>Rivaroxaban</a:t>
            </a:r>
            <a:r>
              <a:rPr lang="de-CH" dirty="0"/>
              <a:t> 15 mg 1x tgl. (10 mg 1x tgl. bei </a:t>
            </a:r>
            <a:r>
              <a:rPr lang="de-CH" dirty="0" err="1"/>
              <a:t>eGFR</a:t>
            </a:r>
            <a:r>
              <a:rPr lang="de-CH" dirty="0"/>
              <a:t> 30-49 ml/min) + Clopidogrel signifikant weniger klinisch relevante Blutungen als eine Triple Therapie mit VKA. </a:t>
            </a:r>
            <a:br>
              <a:rPr lang="de-CH" dirty="0">
                <a:solidFill>
                  <a:srgbClr val="FF0000"/>
                </a:solidFill>
              </a:rPr>
            </a:br>
            <a:r>
              <a:rPr lang="de-CH" dirty="0"/>
              <a:t>Die Expertengruppe empfiehlt bei Fragen zu dieser in der Fachinformation aufgeführten  Möglichkeit zur Dosisreduktion die Rücksprache mit einem Experten.</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22</a:t>
            </a:fld>
            <a:endParaRPr lang="de-DE"/>
          </a:p>
        </p:txBody>
      </p:sp>
    </p:spTree>
    <p:extLst>
      <p:ext uri="{BB962C8B-B14F-4D97-AF65-F5344CB8AC3E}">
        <p14:creationId xmlns:p14="http://schemas.microsoft.com/office/powerpoint/2010/main" val="163274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a:t>Vorsichts-</a:t>
            </a:r>
            <a:r>
              <a:rPr lang="de-DE" dirty="0" err="1"/>
              <a:t>massnahmen</a:t>
            </a:r>
            <a:endParaRPr lang="de-DE" dirty="0"/>
          </a:p>
        </p:txBody>
      </p:sp>
      <p:grpSp>
        <p:nvGrpSpPr>
          <p:cNvPr id="7" name="Gruppierung 6"/>
          <p:cNvGrpSpPr>
            <a:grpSpLocks noChangeAspect="1"/>
          </p:cNvGrpSpPr>
          <p:nvPr/>
        </p:nvGrpSpPr>
        <p:grpSpPr>
          <a:xfrm>
            <a:off x="323850" y="281735"/>
            <a:ext cx="4572000" cy="4572000"/>
            <a:chOff x="3526328" y="1516020"/>
            <a:chExt cx="1007999" cy="1007999"/>
          </a:xfrm>
        </p:grpSpPr>
        <p:sp>
          <p:nvSpPr>
            <p:cNvPr id="8" name="Rechteck 7"/>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spTree>
    <p:extLst>
      <p:ext uri="{BB962C8B-B14F-4D97-AF65-F5344CB8AC3E}">
        <p14:creationId xmlns:p14="http://schemas.microsoft.com/office/powerpoint/2010/main" val="172391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3.1 Was ist bei Patienten mit Nierensuffizienz zu beachten?</a:t>
            </a:r>
            <a:endParaRPr lang="de-DE" dirty="0"/>
          </a:p>
        </p:txBody>
      </p:sp>
      <p:sp>
        <p:nvSpPr>
          <p:cNvPr id="6" name="Inhaltsplatzhalter 5"/>
          <p:cNvSpPr>
            <a:spLocks noGrp="1"/>
          </p:cNvSpPr>
          <p:nvPr>
            <p:ph idx="1"/>
          </p:nvPr>
        </p:nvSpPr>
        <p:spPr>
          <a:xfrm>
            <a:off x="323850" y="1203324"/>
            <a:ext cx="8496300" cy="3292225"/>
          </a:xfrm>
        </p:spPr>
        <p:txBody>
          <a:bodyPr/>
          <a:lstStyle/>
          <a:p>
            <a:pPr>
              <a:buFont typeface="Wingdings" pitchFamily="2" charset="2"/>
              <a:buChar char="§"/>
            </a:pPr>
            <a:r>
              <a:rPr lang="de-CH" dirty="0"/>
              <a:t>Kontrolle der Nierenfunktion zu Therapiebeginn (bei Verdacht auf Niereninsuffizienz (NI) oder bei bekannter Nierenfunktionseinschränkung).</a:t>
            </a:r>
          </a:p>
          <a:p>
            <a:pPr>
              <a:buFont typeface="Wingdings" pitchFamily="2" charset="2"/>
              <a:buChar char="§"/>
            </a:pPr>
            <a:r>
              <a:rPr lang="de-CH" dirty="0"/>
              <a:t>Bei Patienten mit bekannter NI alle «</a:t>
            </a:r>
            <a:r>
              <a:rPr lang="de-CH" dirty="0" err="1"/>
              <a:t>eGFR</a:t>
            </a:r>
            <a:r>
              <a:rPr lang="de-CH" dirty="0"/>
              <a:t> geteilt durch 10» Monate Nierenfunktion kontrollieren.</a:t>
            </a:r>
          </a:p>
          <a:p>
            <a:pPr>
              <a:buFont typeface="Wingdings" pitchFamily="2" charset="2"/>
              <a:buChar char="§"/>
            </a:pPr>
            <a:endParaRPr lang="de-CH" sz="1200"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24</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4282051458"/>
              </p:ext>
            </p:extLst>
          </p:nvPr>
        </p:nvGraphicFramePr>
        <p:xfrm>
          <a:off x="392430" y="1956365"/>
          <a:ext cx="8261710" cy="2480870"/>
        </p:xfrm>
        <a:graphic>
          <a:graphicData uri="http://schemas.openxmlformats.org/drawingml/2006/table">
            <a:tbl>
              <a:tblPr firstRow="1" bandRow="1">
                <a:tableStyleId>{2D5ABB26-0587-4C30-8999-92F81FD0307C}</a:tableStyleId>
              </a:tblPr>
              <a:tblGrid>
                <a:gridCol w="744890">
                  <a:extLst>
                    <a:ext uri="{9D8B030D-6E8A-4147-A177-3AD203B41FA5}">
                      <a16:colId xmlns:a16="http://schemas.microsoft.com/office/drawing/2014/main" val="20000"/>
                    </a:ext>
                  </a:extLst>
                </a:gridCol>
                <a:gridCol w="1879205">
                  <a:extLst>
                    <a:ext uri="{9D8B030D-6E8A-4147-A177-3AD203B41FA5}">
                      <a16:colId xmlns:a16="http://schemas.microsoft.com/office/drawing/2014/main" val="20001"/>
                    </a:ext>
                  </a:extLst>
                </a:gridCol>
                <a:gridCol w="1879205">
                  <a:extLst>
                    <a:ext uri="{9D8B030D-6E8A-4147-A177-3AD203B41FA5}">
                      <a16:colId xmlns:a16="http://schemas.microsoft.com/office/drawing/2014/main" val="20002"/>
                    </a:ext>
                  </a:extLst>
                </a:gridCol>
                <a:gridCol w="1879205">
                  <a:extLst>
                    <a:ext uri="{9D8B030D-6E8A-4147-A177-3AD203B41FA5}">
                      <a16:colId xmlns:a16="http://schemas.microsoft.com/office/drawing/2014/main" val="20003"/>
                    </a:ext>
                  </a:extLst>
                </a:gridCol>
                <a:gridCol w="1879205">
                  <a:extLst>
                    <a:ext uri="{9D8B030D-6E8A-4147-A177-3AD203B41FA5}">
                      <a16:colId xmlns:a16="http://schemas.microsoft.com/office/drawing/2014/main" val="3848983412"/>
                    </a:ext>
                  </a:extLst>
                </a:gridCol>
              </a:tblGrid>
              <a:tr h="591860">
                <a:tc>
                  <a:txBody>
                    <a:bodyPr/>
                    <a:lstStyle/>
                    <a:p>
                      <a:pPr algn="l"/>
                      <a:r>
                        <a:rPr lang="de-CH" sz="1000" b="1" i="0" kern="1200" dirty="0" err="1">
                          <a:solidFill>
                            <a:schemeClr val="bg1"/>
                          </a:solidFill>
                          <a:latin typeface="Segoe UI" charset="0"/>
                          <a:ea typeface="Segoe UI" charset="0"/>
                          <a:cs typeface="Segoe UI" charset="0"/>
                        </a:rPr>
                        <a:t>eGFR</a:t>
                      </a:r>
                      <a:r>
                        <a:rPr lang="de-CH" sz="1000" b="1" i="0" dirty="0">
                          <a:solidFill>
                            <a:schemeClr val="bg1"/>
                          </a:solidFill>
                          <a:latin typeface="Segoe UI" charset="0"/>
                          <a:ea typeface="Segoe UI" charset="0"/>
                          <a:cs typeface="Segoe UI" charset="0"/>
                        </a:rPr>
                        <a:t> </a:t>
                      </a:r>
                      <a:r>
                        <a:rPr lang="de-CH" sz="1000" b="0" i="0" dirty="0">
                          <a:solidFill>
                            <a:schemeClr val="bg1"/>
                          </a:solidFill>
                          <a:latin typeface="Segoe UI" charset="0"/>
                          <a:ea typeface="Segoe UI" charset="0"/>
                          <a:cs typeface="Segoe UI" charset="0"/>
                        </a:rPr>
                        <a:t>[ml/min]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lvl="0" algn="l">
                        <a:tabLst/>
                      </a:pPr>
                      <a:r>
                        <a:rPr lang="de-CH" sz="1000" b="1" i="0" dirty="0">
                          <a:solidFill>
                            <a:schemeClr val="bg1"/>
                          </a:solidFill>
                          <a:latin typeface="Segoe UI" charset="0"/>
                          <a:ea typeface="Segoe UI" charset="0"/>
                          <a:cs typeface="Segoe UI" charset="0"/>
                        </a:rPr>
                        <a:t>Prävention VTE nach grösseren ortho-</a:t>
                      </a:r>
                      <a:r>
                        <a:rPr lang="de-CH" sz="1000" b="1" i="0" dirty="0" err="1">
                          <a:solidFill>
                            <a:schemeClr val="bg1"/>
                          </a:solidFill>
                          <a:latin typeface="Segoe UI" charset="0"/>
                          <a:ea typeface="Segoe UI" charset="0"/>
                          <a:cs typeface="Segoe UI" charset="0"/>
                        </a:rPr>
                        <a:t>pädischen</a:t>
                      </a:r>
                      <a:r>
                        <a:rPr lang="de-CH" sz="1000" b="1" i="0" dirty="0">
                          <a:solidFill>
                            <a:schemeClr val="bg1"/>
                          </a:solidFill>
                          <a:latin typeface="Segoe UI" charset="0"/>
                          <a:ea typeface="Segoe UI" charset="0"/>
                          <a:cs typeface="Segoe UI" charset="0"/>
                        </a:rPr>
                        <a:t> Eingriffen*</a:t>
                      </a:r>
                    </a:p>
                  </a:txBody>
                  <a:tcPr marR="252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a:r>
                        <a:rPr lang="de-CH" sz="1000" b="1" i="0" dirty="0">
                          <a:solidFill>
                            <a:schemeClr val="bg1"/>
                          </a:solidFill>
                          <a:latin typeface="Segoe UI" charset="0"/>
                          <a:ea typeface="Segoe UI" charset="0"/>
                          <a:cs typeface="Segoe UI" charset="0"/>
                        </a:rPr>
                        <a:t>Schlaganfall-Prophylaxe</a:t>
                      </a:r>
                      <a:r>
                        <a:rPr lang="de-CH" sz="1000" b="1" i="0" baseline="0" dirty="0">
                          <a:solidFill>
                            <a:schemeClr val="bg1"/>
                          </a:solidFill>
                          <a:latin typeface="Segoe UI" charset="0"/>
                          <a:ea typeface="Segoe UI" charset="0"/>
                          <a:cs typeface="Segoe UI" charset="0"/>
                        </a:rPr>
                        <a:t> bei </a:t>
                      </a:r>
                      <a:r>
                        <a:rPr lang="de-CH" sz="1000" b="1" i="0" dirty="0" err="1">
                          <a:solidFill>
                            <a:schemeClr val="bg1"/>
                          </a:solidFill>
                          <a:latin typeface="Segoe UI" charset="0"/>
                          <a:ea typeface="Segoe UI" charset="0"/>
                          <a:cs typeface="Segoe UI" charset="0"/>
                        </a:rPr>
                        <a:t>nvVHF</a:t>
                      </a:r>
                      <a:r>
                        <a:rPr lang="de-CH" sz="1000" b="1" i="0" dirty="0">
                          <a:solidFill>
                            <a:schemeClr val="bg1"/>
                          </a:solidFill>
                          <a:latin typeface="Segoe UI" charset="0"/>
                          <a:ea typeface="Segoe UI" charset="0"/>
                          <a:cs typeface="Segoe UI" charset="0"/>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000" b="1" i="0" kern="1200" dirty="0">
                          <a:solidFill>
                            <a:schemeClr val="bg1"/>
                          </a:solidFill>
                          <a:latin typeface="Segoe UI" charset="0"/>
                          <a:ea typeface="Segoe UI" charset="0"/>
                          <a:cs typeface="Segoe UI" charset="0"/>
                        </a:rPr>
                        <a:t>Schlaganfall-Prophylaxe bei </a:t>
                      </a:r>
                      <a:r>
                        <a:rPr lang="de-CH" sz="1000" b="1" i="0" kern="1200" dirty="0" err="1">
                          <a:solidFill>
                            <a:schemeClr val="bg1"/>
                          </a:solidFill>
                          <a:latin typeface="Segoe UI" charset="0"/>
                          <a:ea typeface="Segoe UI" charset="0"/>
                          <a:cs typeface="Segoe UI" charset="0"/>
                        </a:rPr>
                        <a:t>nvVHF</a:t>
                      </a:r>
                      <a:r>
                        <a:rPr lang="de-CH" sz="1000" b="1" i="0" kern="1200" dirty="0">
                          <a:solidFill>
                            <a:schemeClr val="bg1"/>
                          </a:solidFill>
                          <a:latin typeface="Segoe UI" charset="0"/>
                          <a:ea typeface="Segoe UI" charset="0"/>
                          <a:cs typeface="Segoe UI" charset="0"/>
                        </a:rPr>
                        <a:t> nach PCI und Stent Implantation </a:t>
                      </a:r>
                      <a:br>
                        <a:rPr lang="de-CH" sz="1000" b="1" i="0" kern="1200" dirty="0">
                          <a:solidFill>
                            <a:schemeClr val="bg1"/>
                          </a:solidFill>
                          <a:latin typeface="Segoe UI" charset="0"/>
                          <a:ea typeface="Segoe UI" charset="0"/>
                          <a:cs typeface="Segoe UI" charset="0"/>
                        </a:rPr>
                      </a:br>
                      <a:r>
                        <a:rPr lang="de-CH" sz="1000" b="1" i="0" kern="1200" dirty="0">
                          <a:solidFill>
                            <a:schemeClr val="bg1"/>
                          </a:solidFill>
                          <a:latin typeface="Segoe UI" charset="0"/>
                          <a:ea typeface="Segoe UI" charset="0"/>
                          <a:cs typeface="Segoe UI" charset="0"/>
                        </a:rPr>
                        <a:t>+ P2Y</a:t>
                      </a:r>
                      <a:r>
                        <a:rPr lang="de-CH" sz="1000" b="1" i="0" kern="1200" baseline="-25000" dirty="0">
                          <a:solidFill>
                            <a:schemeClr val="bg1"/>
                          </a:solidFill>
                          <a:latin typeface="Segoe UI" charset="0"/>
                          <a:ea typeface="Segoe UI" charset="0"/>
                          <a:cs typeface="Segoe UI" charset="0"/>
                        </a:rPr>
                        <a:t>12</a:t>
                      </a:r>
                      <a:r>
                        <a:rPr lang="de-CH" sz="1000" b="1" i="0" kern="1200" dirty="0">
                          <a:solidFill>
                            <a:schemeClr val="bg1"/>
                          </a:solidFill>
                          <a:latin typeface="Segoe UI" charset="0"/>
                          <a:ea typeface="Segoe UI" charset="0"/>
                          <a:cs typeface="Segoe UI" charset="0"/>
                        </a:rPr>
                        <a:t>-Inhibitor*</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1"/>
                    </a:solidFill>
                  </a:tcPr>
                </a:tc>
                <a:tc>
                  <a:txBody>
                    <a:bodyPr/>
                    <a:lstStyle/>
                    <a:p>
                      <a:pPr algn="l"/>
                      <a:r>
                        <a:rPr lang="de-CH" sz="1000" b="1" i="0" dirty="0">
                          <a:solidFill>
                            <a:schemeClr val="bg1"/>
                          </a:solidFill>
                          <a:latin typeface="Segoe UI" charset="0"/>
                          <a:ea typeface="Segoe UI" charset="0"/>
                          <a:cs typeface="Segoe UI" charset="0"/>
                        </a:rPr>
                        <a:t>Behandlung TVT &amp; LE*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3195">
                <a:tc>
                  <a:txBody>
                    <a:bodyPr/>
                    <a:lstStyle/>
                    <a:p>
                      <a:pPr lvl="0" algn="l"/>
                      <a:r>
                        <a:rPr lang="de-CH" sz="1000" b="1" i="0" dirty="0">
                          <a:ln>
                            <a:noFill/>
                          </a:ln>
                          <a:solidFill>
                            <a:srgbClr val="5560A6"/>
                          </a:solidFill>
                          <a:latin typeface="Segoe UI" charset="0"/>
                          <a:ea typeface="Segoe UI" charset="0"/>
                          <a:cs typeface="Segoe UI" charset="0"/>
                        </a:rPr>
                        <a:t>≥ 50</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de-CH" sz="1000" b="0" i="0" dirty="0">
                          <a:latin typeface="Segoe UI" charset="0"/>
                          <a:ea typeface="Segoe UI" charset="0"/>
                          <a:cs typeface="Segoe UI" charset="0"/>
                        </a:rPr>
                        <a:t>keine Dosisanpassung</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keine Dosisanpassung</a:t>
                      </a: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de-CH" sz="1000" b="0" i="0" kern="1200" dirty="0">
                          <a:solidFill>
                            <a:schemeClr val="tx1"/>
                          </a:solidFill>
                          <a:latin typeface="Segoe UI" charset="0"/>
                          <a:cs typeface="Segoe UI" charset="0"/>
                        </a:rPr>
                        <a:t>Dosisreduktion auf </a:t>
                      </a:r>
                      <a:br>
                        <a:rPr lang="de-CH" sz="1000" b="0" i="0" kern="1200" dirty="0">
                          <a:solidFill>
                            <a:schemeClr val="tx1"/>
                          </a:solidFill>
                          <a:latin typeface="Segoe UI" charset="0"/>
                          <a:cs typeface="Segoe UI" charset="0"/>
                        </a:rPr>
                      </a:br>
                      <a:r>
                        <a:rPr lang="de-CH" sz="1000" b="1" i="0" kern="1200" dirty="0">
                          <a:solidFill>
                            <a:schemeClr val="tx1"/>
                          </a:solidFill>
                          <a:latin typeface="Segoe UI" charset="0"/>
                          <a:cs typeface="Segoe UI" charset="0"/>
                        </a:rPr>
                        <a:t>1x tgl. 15 mg</a:t>
                      </a:r>
                      <a:r>
                        <a:rPr lang="de-CH" sz="1000" b="1" i="0" kern="1200" baseline="30000" dirty="0">
                          <a:solidFill>
                            <a:schemeClr val="tx1"/>
                          </a:solidFill>
                          <a:latin typeface="Segoe UI" charset="0"/>
                          <a:cs typeface="Segoe UI" charset="0"/>
                        </a:rPr>
                        <a:t>#</a:t>
                      </a:r>
                      <a:endParaRPr lang="de-CH" sz="1000" b="0" i="0" kern="1200" baseline="30000" dirty="0">
                        <a:solidFill>
                          <a:schemeClr val="tx1"/>
                        </a:solidFill>
                        <a:latin typeface="Segoe UI" charset="0"/>
                        <a:cs typeface="Segoe UI"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keine Dosisanpassung</a:t>
                      </a:r>
                    </a:p>
                  </a:txBody>
                  <a:tcPr anchor="ctr">
                    <a:lnL w="12700" cap="flat" cmpd="sng" algn="ctr">
                      <a:solidFill>
                        <a:schemeClr val="accent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3195">
                <a:tc>
                  <a:txBody>
                    <a:bodyPr/>
                    <a:lstStyle/>
                    <a:p>
                      <a:pPr lvl="0" algn="l"/>
                      <a:r>
                        <a:rPr lang="de-CH" sz="1000" b="1" i="0" dirty="0">
                          <a:ln>
                            <a:noFill/>
                          </a:ln>
                          <a:solidFill>
                            <a:srgbClr val="5560A6"/>
                          </a:solidFill>
                          <a:latin typeface="Segoe UI" charset="0"/>
                          <a:ea typeface="Segoe UI" charset="0"/>
                          <a:cs typeface="Segoe UI" charset="0"/>
                        </a:rPr>
                        <a:t>30 – 49</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kern="1200" dirty="0">
                          <a:solidFill>
                            <a:schemeClr val="tx1"/>
                          </a:solidFill>
                          <a:latin typeface="Segoe UI" charset="0"/>
                          <a:ea typeface="Segoe UI" charset="0"/>
                          <a:cs typeface="Segoe UI" charset="0"/>
                        </a:rPr>
                        <a:t>keine</a:t>
                      </a:r>
                      <a:r>
                        <a:rPr lang="de-CH" sz="1000" b="0" i="0" dirty="0">
                          <a:latin typeface="Segoe UI" charset="0"/>
                          <a:ea typeface="Segoe UI" charset="0"/>
                          <a:cs typeface="Segoe UI" charset="0"/>
                        </a:rPr>
                        <a:t> Dosisanpassung</a:t>
                      </a: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000" b="0" i="0" kern="1200" dirty="0">
                          <a:solidFill>
                            <a:schemeClr val="tx1"/>
                          </a:solidFill>
                          <a:latin typeface="Segoe UI" charset="0"/>
                          <a:cs typeface="Segoe UI" charset="0"/>
                        </a:rPr>
                        <a:t>Dosisreduktion auf </a:t>
                      </a:r>
                      <a:br>
                        <a:rPr lang="de-CH" sz="1000" b="0" i="0" kern="1200" dirty="0">
                          <a:solidFill>
                            <a:schemeClr val="tx1"/>
                          </a:solidFill>
                          <a:latin typeface="Segoe UI" charset="0"/>
                          <a:cs typeface="Segoe UI" charset="0"/>
                        </a:rPr>
                      </a:br>
                      <a:r>
                        <a:rPr lang="de-CH" sz="1000" b="1" i="0" kern="1200" dirty="0">
                          <a:solidFill>
                            <a:schemeClr val="tx1"/>
                          </a:solidFill>
                          <a:latin typeface="Segoe UI" charset="0"/>
                          <a:cs typeface="Segoe UI" charset="0"/>
                        </a:rPr>
                        <a:t>1x tgl. 15 mg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r>
                        <a:rPr lang="de-CH" sz="1000" b="0" i="0" kern="1200" dirty="0">
                          <a:solidFill>
                            <a:schemeClr val="tx1"/>
                          </a:solidFill>
                          <a:latin typeface="Segoe UI" charset="0"/>
                          <a:cs typeface="Segoe UI" charset="0"/>
                        </a:rPr>
                        <a:t>Dosisreduktion auf </a:t>
                      </a:r>
                      <a:br>
                        <a:rPr lang="de-CH" sz="1000" b="0" i="0" kern="1200" dirty="0">
                          <a:solidFill>
                            <a:schemeClr val="tx1"/>
                          </a:solidFill>
                          <a:latin typeface="Segoe UI" charset="0"/>
                          <a:cs typeface="Segoe UI" charset="0"/>
                        </a:rPr>
                      </a:br>
                      <a:r>
                        <a:rPr lang="de-CH" sz="1000" b="1" i="0" kern="1200" dirty="0">
                          <a:solidFill>
                            <a:schemeClr val="tx1"/>
                          </a:solidFill>
                          <a:latin typeface="Segoe UI" charset="0"/>
                          <a:cs typeface="Segoe UI" charset="0"/>
                        </a:rPr>
                        <a:t>1x tgl. 10 mg</a:t>
                      </a:r>
                      <a:r>
                        <a:rPr lang="de-CH" sz="1000" b="1" i="0" kern="1200" baseline="30000" dirty="0">
                          <a:solidFill>
                            <a:schemeClr val="tx1"/>
                          </a:solidFill>
                          <a:latin typeface="Segoe UI" charset="0"/>
                          <a:cs typeface="Segoe UI" charset="0"/>
                        </a:rPr>
                        <a:t>#</a:t>
                      </a:r>
                      <a:endParaRPr lang="de-CH" sz="1000" b="0" i="0" kern="1200" baseline="30000" dirty="0">
                        <a:solidFill>
                          <a:schemeClr val="tx1"/>
                        </a:solidFill>
                        <a:latin typeface="Segoe UI" charset="0"/>
                        <a:cs typeface="Segoe UI"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keine Dosisanpassung</a:t>
                      </a:r>
                    </a:p>
                  </a:txBody>
                  <a:tcPr anchor="ctr">
                    <a:lnL w="12700" cap="flat" cmpd="sng" algn="ctr">
                      <a:solidFill>
                        <a:schemeClr val="accent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49190">
                <a:tc>
                  <a:txBody>
                    <a:bodyPr/>
                    <a:lstStyle/>
                    <a:p>
                      <a:pPr lvl="0" algn="l"/>
                      <a:r>
                        <a:rPr lang="de-CH" sz="1000" b="1" i="0" dirty="0">
                          <a:ln>
                            <a:noFill/>
                          </a:ln>
                          <a:solidFill>
                            <a:srgbClr val="5560A6"/>
                          </a:solidFill>
                          <a:latin typeface="Segoe UI" charset="0"/>
                          <a:ea typeface="Segoe UI" charset="0"/>
                          <a:cs typeface="Segoe UI" charset="0"/>
                        </a:rPr>
                        <a:t>15 – 29 </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keine</a:t>
                      </a:r>
                      <a:r>
                        <a:rPr lang="de-CH" sz="1000" b="0" i="0" baseline="0" dirty="0">
                          <a:latin typeface="Segoe UI" charset="0"/>
                          <a:ea typeface="Segoe UI" charset="0"/>
                          <a:cs typeface="Segoe UI" charset="0"/>
                        </a:rPr>
                        <a:t> Kontraindikation, aber </a:t>
                      </a:r>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nicht empfohlen</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kern="1200" dirty="0">
                          <a:solidFill>
                            <a:schemeClr val="tx1"/>
                          </a:solidFill>
                          <a:latin typeface="Segoe UI" charset="0"/>
                          <a:ea typeface="Segoe UI" charset="0"/>
                          <a:cs typeface="Segoe UI" charset="0"/>
                        </a:rPr>
                        <a:t>Keine Kontraindikation, aber erhöhte Vorsicht; </a:t>
                      </a:r>
                      <a:r>
                        <a:rPr lang="de-CH" sz="1000" b="0" i="0" kern="1200" dirty="0" err="1">
                          <a:solidFill>
                            <a:schemeClr val="tx1"/>
                          </a:solidFill>
                          <a:latin typeface="Segoe UI" charset="0"/>
                          <a:ea typeface="Segoe UI" charset="0"/>
                          <a:cs typeface="Segoe UI" charset="0"/>
                        </a:rPr>
                        <a:t>Rivaroxaban</a:t>
                      </a:r>
                      <a:r>
                        <a:rPr lang="de-CH" sz="1000" b="0" i="0" kern="1200" dirty="0">
                          <a:solidFill>
                            <a:schemeClr val="tx1"/>
                          </a:solidFill>
                          <a:latin typeface="Segoe UI" charset="0"/>
                          <a:ea typeface="Segoe UI" charset="0"/>
                          <a:cs typeface="Segoe UI" charset="0"/>
                        </a:rPr>
                        <a:t> nicht empfohlen bei neu gestellter Indikation für Antikoagulation</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000" b="0" i="0" kern="1200" dirty="0">
                          <a:solidFill>
                            <a:schemeClr val="tx1"/>
                          </a:solidFill>
                          <a:latin typeface="Segoe UI" charset="0"/>
                          <a:ea typeface="Segoe UI" charset="0"/>
                          <a:cs typeface="Segoe UI" charset="0"/>
                        </a:rPr>
                        <a:t>Keine Kontraindikation, aber erhöhte Vorsicht; </a:t>
                      </a:r>
                      <a:r>
                        <a:rPr lang="de-CH" sz="1000" b="0" i="0" kern="1200" dirty="0" err="1">
                          <a:solidFill>
                            <a:schemeClr val="tx1"/>
                          </a:solidFill>
                          <a:latin typeface="Segoe UI" charset="0"/>
                          <a:ea typeface="Segoe UI" charset="0"/>
                          <a:cs typeface="Segoe UI" charset="0"/>
                        </a:rPr>
                        <a:t>Rivaroxaban</a:t>
                      </a:r>
                      <a:r>
                        <a:rPr lang="de-CH" sz="1000" b="0" i="0" kern="1200" dirty="0">
                          <a:solidFill>
                            <a:schemeClr val="tx1"/>
                          </a:solidFill>
                          <a:latin typeface="Segoe UI" charset="0"/>
                          <a:ea typeface="Segoe UI" charset="0"/>
                          <a:cs typeface="Segoe UI" charset="0"/>
                        </a:rPr>
                        <a:t> nicht empfohlen bei neu gestellter Indikation für Antikoagulation</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keine</a:t>
                      </a:r>
                      <a:r>
                        <a:rPr lang="de-CH" sz="1000" b="0" i="0" baseline="0" dirty="0">
                          <a:latin typeface="Segoe UI" charset="0"/>
                          <a:ea typeface="Segoe UI" charset="0"/>
                          <a:cs typeface="Segoe UI" charset="0"/>
                        </a:rPr>
                        <a:t> Kontraindikation, aber</a:t>
                      </a:r>
                      <a:endParaRPr lang="de-CH" sz="1000" b="0" i="0" dirty="0">
                        <a:latin typeface="Segoe UI" charset="0"/>
                        <a:ea typeface="Segoe UI" charset="0"/>
                        <a:cs typeface="Segoe UI" charset="0"/>
                      </a:endParaRPr>
                    </a:p>
                    <a:p>
                      <a:pPr algn="l"/>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nicht empfohlen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Textfeld 21">
            <a:extLst>
              <a:ext uri="{FF2B5EF4-FFF2-40B4-BE49-F238E27FC236}">
                <a16:creationId xmlns:a16="http://schemas.microsoft.com/office/drawing/2014/main" id="{BFBAAE62-079D-4088-B286-3437CAA0DADF}"/>
              </a:ext>
            </a:extLst>
          </p:cNvPr>
          <p:cNvSpPr txBox="1"/>
          <p:nvPr/>
        </p:nvSpPr>
        <p:spPr>
          <a:xfrm>
            <a:off x="323850" y="4427344"/>
            <a:ext cx="6698483" cy="246221"/>
          </a:xfrm>
          <a:prstGeom prst="rect">
            <a:avLst/>
          </a:prstGeom>
          <a:noFill/>
        </p:spPr>
        <p:txBody>
          <a:bodyPr wrap="square" rtlCol="0">
            <a:spAutoFit/>
          </a:bodyPr>
          <a:lstStyle/>
          <a:p>
            <a:r>
              <a:rPr lang="de-CH" sz="1000" dirty="0">
                <a:latin typeface="Segoe UI" charset="0"/>
                <a:cs typeface="Segoe UI" charset="0"/>
              </a:rPr>
              <a:t>*genaue Indikation unter </a:t>
            </a:r>
            <a:r>
              <a:rPr lang="de-CH" sz="1000" dirty="0">
                <a:latin typeface="Segoe UI" charset="0"/>
                <a:cs typeface="Segoe UI" charset="0"/>
                <a:hlinkClick r:id="rId2"/>
              </a:rPr>
              <a:t>www.swissmedicinfo.ch</a:t>
            </a:r>
            <a:r>
              <a:rPr lang="de-CH" sz="1000" dirty="0">
                <a:latin typeface="Segoe UI" charset="0"/>
                <a:cs typeface="Segoe UI" charset="0"/>
              </a:rPr>
              <a:t>   </a:t>
            </a:r>
            <a:r>
              <a:rPr lang="de-CH" sz="1000" baseline="30000" dirty="0">
                <a:latin typeface="Segoe UI" charset="0"/>
                <a:cs typeface="Segoe UI" charset="0"/>
              </a:rPr>
              <a:t>#</a:t>
            </a:r>
            <a:r>
              <a:rPr lang="de-CH" sz="1000" dirty="0">
                <a:latin typeface="Segoe UI" charset="0"/>
                <a:cs typeface="Segoe UI" charset="0"/>
              </a:rPr>
              <a:t>nach Konsultation eines Experten</a:t>
            </a:r>
          </a:p>
        </p:txBody>
      </p:sp>
      <p:sp>
        <p:nvSpPr>
          <p:cNvPr id="9" name="Textfeld 8">
            <a:extLst>
              <a:ext uri="{FF2B5EF4-FFF2-40B4-BE49-F238E27FC236}">
                <a16:creationId xmlns:a16="http://schemas.microsoft.com/office/drawing/2014/main" id="{9BBA819C-EE77-4C8B-AC88-A564BFB14BBF}"/>
              </a:ext>
            </a:extLst>
          </p:cNvPr>
          <p:cNvSpPr txBox="1"/>
          <p:nvPr/>
        </p:nvSpPr>
        <p:spPr>
          <a:xfrm>
            <a:off x="326345" y="4635465"/>
            <a:ext cx="8330290" cy="276999"/>
          </a:xfrm>
          <a:prstGeom prst="rect">
            <a:avLst/>
          </a:prstGeom>
          <a:noFill/>
        </p:spPr>
        <p:txBody>
          <a:bodyPr wrap="square">
            <a:spAutoFit/>
          </a:bodyPr>
          <a:lstStyle/>
          <a:p>
            <a:r>
              <a:rPr lang="de-CH" sz="1200" b="1" dirty="0"/>
              <a:t>Dialyse-Patienten (</a:t>
            </a:r>
            <a:r>
              <a:rPr lang="de-CH" sz="1200" b="1" dirty="0" err="1"/>
              <a:t>eGFR</a:t>
            </a:r>
            <a:r>
              <a:rPr lang="de-CH" sz="1200" b="1" dirty="0"/>
              <a:t> &lt; 15 ml/min): Rivaroxaban darf nicht angewendet werden (Kontraindikation!).</a:t>
            </a:r>
          </a:p>
        </p:txBody>
      </p:sp>
    </p:spTree>
    <p:extLst>
      <p:ext uri="{BB962C8B-B14F-4D97-AF65-F5344CB8AC3E}">
        <p14:creationId xmlns:p14="http://schemas.microsoft.com/office/powerpoint/2010/main" val="110507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33757" cy="994172"/>
          </a:xfrm>
        </p:spPr>
        <p:txBody>
          <a:bodyPr/>
          <a:lstStyle/>
          <a:p>
            <a:r>
              <a:rPr lang="de-CH" dirty="0"/>
              <a:t>3.2 Was bedeutet der Hinweis in der Fachinformation: </a:t>
            </a:r>
            <a:br>
              <a:rPr lang="de-CH" dirty="0"/>
            </a:br>
            <a:r>
              <a:rPr lang="de-CH" dirty="0"/>
              <a:t>«mit Vorsicht anwenden»?</a:t>
            </a:r>
            <a:endParaRPr lang="de-DE" dirty="0"/>
          </a:p>
        </p:txBody>
      </p:sp>
      <p:sp>
        <p:nvSpPr>
          <p:cNvPr id="3" name="Inhaltsplatzhalter 2"/>
          <p:cNvSpPr>
            <a:spLocks noGrp="1"/>
          </p:cNvSpPr>
          <p:nvPr>
            <p:ph idx="1"/>
          </p:nvPr>
        </p:nvSpPr>
        <p:spPr>
          <a:xfrm>
            <a:off x="323850" y="1203325"/>
            <a:ext cx="4000812" cy="3263504"/>
          </a:xfrm>
        </p:spPr>
        <p:txBody>
          <a:bodyPr/>
          <a:lstStyle/>
          <a:p>
            <a:pPr marL="0" indent="0">
              <a:spcBef>
                <a:spcPts val="0"/>
              </a:spcBef>
              <a:buNone/>
            </a:pPr>
            <a:r>
              <a:rPr lang="de-CH" dirty="0"/>
              <a:t>Genaues </a:t>
            </a:r>
            <a:r>
              <a:rPr lang="de-CH" b="1" dirty="0">
                <a:solidFill>
                  <a:schemeClr val="accent1"/>
                </a:solidFill>
              </a:rPr>
              <a:t>Abwägen von Risiko und Nutzen </a:t>
            </a:r>
            <a:br>
              <a:rPr lang="de-CH" b="1" dirty="0">
                <a:solidFill>
                  <a:schemeClr val="accent1"/>
                </a:solidFill>
              </a:rPr>
            </a:br>
            <a:r>
              <a:rPr lang="de-CH" dirty="0"/>
              <a:t>der Antikoagulation ist unerlässlich. </a:t>
            </a:r>
          </a:p>
          <a:p>
            <a:pPr marL="0" indent="0">
              <a:spcBef>
                <a:spcPts val="0"/>
              </a:spcBef>
              <a:buNone/>
            </a:pPr>
            <a:endParaRPr lang="de-CH" dirty="0"/>
          </a:p>
          <a:p>
            <a:pPr marL="0" indent="0">
              <a:buNone/>
            </a:pPr>
            <a:r>
              <a:rPr lang="de-CH" dirty="0"/>
              <a:t> </a:t>
            </a:r>
            <a:r>
              <a:rPr lang="de-CH" b="1" dirty="0">
                <a:solidFill>
                  <a:schemeClr val="accent1"/>
                </a:solidFill>
              </a:rPr>
              <a:t>Vor dem Einsatz </a:t>
            </a:r>
            <a:r>
              <a:rPr lang="de-CH" dirty="0"/>
              <a:t>von </a:t>
            </a:r>
            <a:r>
              <a:rPr lang="de-CH" dirty="0" err="1"/>
              <a:t>Rivaroxaban</a:t>
            </a:r>
            <a:r>
              <a:rPr lang="de-CH" dirty="0"/>
              <a:t>: </a:t>
            </a:r>
          </a:p>
          <a:p>
            <a:pPr lvl="1">
              <a:buFont typeface="Wingdings" pitchFamily="2" charset="2"/>
              <a:buChar char="§"/>
            </a:pPr>
            <a:r>
              <a:rPr lang="de-CH" dirty="0"/>
              <a:t>Ärztliche Untersuchung (Blutungskomplikationen, Kontrolle der Wundverhältnisse, etc.)</a:t>
            </a:r>
          </a:p>
          <a:p>
            <a:pPr lvl="1">
              <a:buFont typeface="Wingdings" pitchFamily="2" charset="2"/>
              <a:buChar char="§"/>
            </a:pPr>
            <a:r>
              <a:rPr lang="de-CH" dirty="0"/>
              <a:t>Bestimmung des Hämoglobins (Anämie) </a:t>
            </a:r>
            <a:br>
              <a:rPr lang="de-CH" dirty="0"/>
            </a:br>
            <a:r>
              <a:rPr lang="de-CH" dirty="0"/>
              <a:t>und der Blutungsparameter</a:t>
            </a:r>
          </a:p>
          <a:p>
            <a:pPr lvl="1">
              <a:buFont typeface="Wingdings" pitchFamily="2" charset="2"/>
              <a:buChar char="§"/>
            </a:pPr>
            <a:r>
              <a:rPr lang="de-CH" dirty="0"/>
              <a:t>Abschätzung der Nierenfunktion </a:t>
            </a:r>
          </a:p>
          <a:p>
            <a:pPr lvl="1">
              <a:buFont typeface="Wingdings" pitchFamily="2" charset="2"/>
              <a:buChar char="§"/>
            </a:pPr>
            <a:r>
              <a:rPr lang="de-CH" dirty="0"/>
              <a:t>Kontrolle der Leberwerte</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25</a:t>
            </a:fld>
            <a:endParaRPr lang="de-DE"/>
          </a:p>
        </p:txBody>
      </p:sp>
      <p:sp>
        <p:nvSpPr>
          <p:cNvPr id="6" name="Inhaltsplatzhalter 2"/>
          <p:cNvSpPr txBox="1">
            <a:spLocks/>
          </p:cNvSpPr>
          <p:nvPr/>
        </p:nvSpPr>
        <p:spPr>
          <a:xfrm>
            <a:off x="4572000" y="120332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CH" dirty="0"/>
              <a:t>Ab Beginn der </a:t>
            </a:r>
            <a:r>
              <a:rPr lang="de-CH" dirty="0" err="1"/>
              <a:t>Rivaroxaban</a:t>
            </a:r>
            <a:r>
              <a:rPr lang="de-CH" dirty="0"/>
              <a:t>-Behandlung: </a:t>
            </a:r>
            <a:r>
              <a:rPr lang="de-CH" b="1" dirty="0">
                <a:solidFill>
                  <a:schemeClr val="accent1"/>
                </a:solidFill>
              </a:rPr>
              <a:t>Überwachung der Patienten </a:t>
            </a:r>
            <a:r>
              <a:rPr lang="de-CH" dirty="0"/>
              <a:t>auf Anzeichen für Blutungskomplikationen oder Anämie:</a:t>
            </a:r>
          </a:p>
          <a:p>
            <a:pPr lvl="1"/>
            <a:r>
              <a:rPr lang="de-CH" dirty="0"/>
              <a:t>Regelmässige ärztliche Untersuchung</a:t>
            </a:r>
          </a:p>
          <a:p>
            <a:pPr lvl="1"/>
            <a:r>
              <a:rPr lang="de-CH" dirty="0"/>
              <a:t>Bei einem Hämoglobin- oder Blutdruck-Abfall unter </a:t>
            </a:r>
            <a:r>
              <a:rPr lang="de-CH" dirty="0" err="1"/>
              <a:t>Rivaroxaban</a:t>
            </a:r>
            <a:r>
              <a:rPr lang="de-CH" dirty="0"/>
              <a:t>-Therapie muss die Ursache eruiert werden.</a:t>
            </a:r>
          </a:p>
          <a:p>
            <a:endParaRPr lang="de-DE" dirty="0"/>
          </a:p>
        </p:txBody>
      </p:sp>
    </p:spTree>
    <p:extLst>
      <p:ext uri="{BB962C8B-B14F-4D97-AF65-F5344CB8AC3E}">
        <p14:creationId xmlns:p14="http://schemas.microsoft.com/office/powerpoint/2010/main" val="49356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3.3 Was ist bei Patienten mit eingeschränkter Leberfunktion zu beachten?</a:t>
            </a:r>
          </a:p>
        </p:txBody>
      </p:sp>
      <p:sp>
        <p:nvSpPr>
          <p:cNvPr id="3" name="Inhaltsplatzhalter 2"/>
          <p:cNvSpPr>
            <a:spLocks noGrp="1"/>
          </p:cNvSpPr>
          <p:nvPr>
            <p:ph idx="1"/>
          </p:nvPr>
        </p:nvSpPr>
        <p:spPr>
          <a:xfrm>
            <a:off x="323850" y="1203325"/>
            <a:ext cx="4248150" cy="3263504"/>
          </a:xfrm>
        </p:spPr>
        <p:txBody>
          <a:bodyPr/>
          <a:lstStyle/>
          <a:p>
            <a:pPr marL="6350" indent="1588">
              <a:buClr>
                <a:srgbClr val="008000"/>
              </a:buClr>
              <a:buSzPct val="120000"/>
              <a:buNone/>
            </a:pPr>
            <a:r>
              <a:rPr lang="de-CH" dirty="0"/>
              <a:t>Bei Leberinsuffizienz mit normalen Gerinnungswerten und fehlender Blutungsneigung kann </a:t>
            </a:r>
            <a:r>
              <a:rPr lang="de-CH" dirty="0" err="1"/>
              <a:t>Rivaroxaban</a:t>
            </a:r>
            <a:r>
              <a:rPr lang="de-CH" dirty="0"/>
              <a:t> gegeben werden.</a:t>
            </a:r>
          </a:p>
          <a:p>
            <a:pPr marL="177800" indent="-169863">
              <a:lnSpc>
                <a:spcPts val="1180"/>
              </a:lnSpc>
              <a:buClr>
                <a:srgbClr val="008000"/>
              </a:buClr>
              <a:buSzPct val="120000"/>
              <a:buNone/>
            </a:pPr>
            <a:endParaRPr lang="de-CH" dirty="0"/>
          </a:p>
          <a:p>
            <a:pPr marL="177800" indent="-169863">
              <a:buClr>
                <a:srgbClr val="008000"/>
              </a:buClr>
              <a:buSzPct val="120000"/>
              <a:buNone/>
            </a:pPr>
            <a:r>
              <a:rPr lang="de-CH" b="1" dirty="0">
                <a:solidFill>
                  <a:schemeClr val="accent1"/>
                </a:solidFill>
              </a:rPr>
              <a:t>Keine Dosisanpassung erforderlich, </a:t>
            </a:r>
            <a:r>
              <a:rPr lang="de-CH" dirty="0"/>
              <a:t>aber:</a:t>
            </a:r>
          </a:p>
          <a:p>
            <a:pPr marL="177800" lvl="1" indent="-169863"/>
            <a:r>
              <a:rPr lang="de-CH" dirty="0"/>
              <a:t>Patient sollte gut überwacht werden</a:t>
            </a:r>
          </a:p>
          <a:p>
            <a:pPr marL="177800" lvl="1" indent="-169863"/>
            <a:r>
              <a:rPr lang="de-CH" dirty="0"/>
              <a:t>Erhöhter </a:t>
            </a:r>
            <a:r>
              <a:rPr lang="de-CH" dirty="0" err="1"/>
              <a:t>Rivaroxaban</a:t>
            </a:r>
            <a:r>
              <a:rPr lang="de-CH" dirty="0"/>
              <a:t>-Plasmaspiegel möglich (aufgrund des beeinträchtigten Leberstoffwechsels)</a:t>
            </a:r>
          </a:p>
          <a:p>
            <a:pPr marL="177800" indent="-169863"/>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26</a:t>
            </a:fld>
            <a:endParaRPr lang="de-DE"/>
          </a:p>
        </p:txBody>
      </p:sp>
      <p:sp>
        <p:nvSpPr>
          <p:cNvPr id="6" name="Rechteck 5"/>
          <p:cNvSpPr/>
          <p:nvPr/>
        </p:nvSpPr>
        <p:spPr>
          <a:xfrm>
            <a:off x="4894288" y="1203325"/>
            <a:ext cx="3925861" cy="1914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246557" y="1702113"/>
            <a:ext cx="3372788" cy="861774"/>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Kontraindikation bei:</a:t>
            </a:r>
          </a:p>
          <a:p>
            <a:pPr>
              <a:buClr>
                <a:schemeClr val="accent1"/>
              </a:buClr>
            </a:pPr>
            <a:r>
              <a:rPr lang="de-CH" sz="1400" b="1" dirty="0">
                <a:solidFill>
                  <a:schemeClr val="bg1"/>
                </a:solidFill>
                <a:latin typeface="Segoe UI" charset="0"/>
                <a:ea typeface="Segoe UI" charset="0"/>
                <a:cs typeface="Segoe UI" charset="0"/>
              </a:rPr>
              <a:t>Leberinsuffizienz</a:t>
            </a:r>
            <a:r>
              <a:rPr lang="de-CH" sz="1400" dirty="0">
                <a:solidFill>
                  <a:schemeClr val="bg1"/>
                </a:solidFill>
                <a:latin typeface="Segoe UI" charset="0"/>
                <a:ea typeface="Segoe UI" charset="0"/>
                <a:cs typeface="Segoe UI" charset="0"/>
              </a:rPr>
              <a:t> plus einer klinischen oder labormässigen Blutungsneigung </a:t>
            </a:r>
          </a:p>
        </p:txBody>
      </p:sp>
    </p:spTree>
    <p:extLst>
      <p:ext uri="{BB962C8B-B14F-4D97-AF65-F5344CB8AC3E}">
        <p14:creationId xmlns:p14="http://schemas.microsoft.com/office/powerpoint/2010/main" val="29655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968865" cy="994172"/>
          </a:xfrm>
        </p:spPr>
        <p:txBody>
          <a:bodyPr/>
          <a:lstStyle/>
          <a:p>
            <a:r>
              <a:rPr lang="de-DE" dirty="0"/>
              <a:t>3.4 Was muss bei älteren Patienten beachtet werden?</a:t>
            </a:r>
          </a:p>
        </p:txBody>
      </p:sp>
      <p:sp>
        <p:nvSpPr>
          <p:cNvPr id="3" name="Inhaltsplatzhalter 2"/>
          <p:cNvSpPr>
            <a:spLocks noGrp="1"/>
          </p:cNvSpPr>
          <p:nvPr>
            <p:ph idx="1"/>
          </p:nvPr>
        </p:nvSpPr>
        <p:spPr>
          <a:xfrm>
            <a:off x="323851" y="1203324"/>
            <a:ext cx="3887788" cy="3150311"/>
          </a:xfrm>
        </p:spPr>
        <p:txBody>
          <a:bodyPr/>
          <a:lstStyle/>
          <a:p>
            <a:pPr marL="0" indent="0">
              <a:buNone/>
            </a:pPr>
            <a:r>
              <a:rPr lang="de-CH" b="1" dirty="0">
                <a:solidFill>
                  <a:schemeClr val="accent1"/>
                </a:solidFill>
              </a:rPr>
              <a:t>Keine Dosisanpassung notwendig</a:t>
            </a:r>
          </a:p>
          <a:p>
            <a:pPr>
              <a:buFont typeface="Wingdings" pitchFamily="2" charset="2"/>
              <a:buChar char="§"/>
            </a:pPr>
            <a:r>
              <a:rPr lang="de-CH" dirty="0"/>
              <a:t>Ältere Patienten (&gt; 75 Jahre) haben bis zu </a:t>
            </a:r>
            <a:br>
              <a:rPr lang="de-CH" dirty="0"/>
            </a:br>
            <a:r>
              <a:rPr lang="de-CH" dirty="0"/>
              <a:t>50% erhöhte </a:t>
            </a:r>
            <a:r>
              <a:rPr lang="de-CH" dirty="0" err="1"/>
              <a:t>Rivaroxaban</a:t>
            </a:r>
            <a:r>
              <a:rPr lang="de-CH" dirty="0"/>
              <a:t>-Plasmaspiegel. </a:t>
            </a:r>
          </a:p>
          <a:p>
            <a:pPr>
              <a:buFont typeface="Wingdings" pitchFamily="2" charset="2"/>
              <a:buChar char="§"/>
            </a:pPr>
            <a:r>
              <a:rPr lang="de-CH" dirty="0"/>
              <a:t>HWZ bei älteren Patienten beträgt </a:t>
            </a:r>
            <a:br>
              <a:rPr lang="de-CH" dirty="0"/>
            </a:br>
            <a:r>
              <a:rPr lang="de-CH" dirty="0"/>
              <a:t>11–13 Stunden.</a:t>
            </a:r>
          </a:p>
          <a:p>
            <a:pPr>
              <a:buFont typeface="Wingdings" pitchFamily="2" charset="2"/>
              <a:buChar char="§"/>
            </a:pPr>
            <a:r>
              <a:rPr lang="de-CH" dirty="0"/>
              <a:t>Bei älteren Patienten mit Niereninsuffizienz oder einer Co-Medikation kann die HWZ </a:t>
            </a:r>
            <a:br>
              <a:rPr lang="de-CH" dirty="0"/>
            </a:br>
            <a:r>
              <a:rPr lang="de-CH" dirty="0"/>
              <a:t>deutlich verlängert sein.</a:t>
            </a:r>
          </a:p>
          <a:p>
            <a:r>
              <a:rPr lang="de-CH" dirty="0"/>
              <a:t>Die Analyse der Subgruppe der älteren Patienten in den Phase-III-Studien hat ergeben, dass Wirksamkeit und Sicherheit von </a:t>
            </a:r>
            <a:r>
              <a:rPr lang="de-CH" dirty="0" err="1"/>
              <a:t>Rivaroxaban</a:t>
            </a:r>
            <a:r>
              <a:rPr lang="de-CH" dirty="0"/>
              <a:t> vergleichbar waren mit den Daten der jüngeren Patienten.</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27</a:t>
            </a:fld>
            <a:endParaRPr lang="de-DE"/>
          </a:p>
        </p:txBody>
      </p:sp>
      <p:pic>
        <p:nvPicPr>
          <p:cNvPr id="6" name="Bild 5" descr="shutterstock_243406027_sm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9" y="1203324"/>
            <a:ext cx="4257973" cy="2814039"/>
          </a:xfrm>
          <a:prstGeom prst="rect">
            <a:avLst/>
          </a:prstGeom>
        </p:spPr>
      </p:pic>
    </p:spTree>
    <p:extLst>
      <p:ext uri="{BB962C8B-B14F-4D97-AF65-F5344CB8AC3E}">
        <p14:creationId xmlns:p14="http://schemas.microsoft.com/office/powerpoint/2010/main" val="58753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968865" cy="994172"/>
          </a:xfrm>
        </p:spPr>
        <p:txBody>
          <a:bodyPr/>
          <a:lstStyle/>
          <a:p>
            <a:r>
              <a:rPr lang="de-DE" dirty="0"/>
              <a:t>3.5 Gibt es Patienten, die </a:t>
            </a:r>
            <a:r>
              <a:rPr lang="de-DE" dirty="0" err="1"/>
              <a:t>Rivaroxaban</a:t>
            </a:r>
            <a:r>
              <a:rPr lang="de-DE" dirty="0"/>
              <a:t> nicht </a:t>
            </a:r>
            <a:br>
              <a:rPr lang="de-DE" dirty="0"/>
            </a:br>
            <a:r>
              <a:rPr lang="de-DE" dirty="0"/>
              <a:t>erhalten dürfen?</a:t>
            </a:r>
          </a:p>
        </p:txBody>
      </p:sp>
      <p:sp>
        <p:nvSpPr>
          <p:cNvPr id="3" name="Inhaltsplatzhalter 2"/>
          <p:cNvSpPr>
            <a:spLocks noGrp="1"/>
          </p:cNvSpPr>
          <p:nvPr>
            <p:ph idx="1"/>
          </p:nvPr>
        </p:nvSpPr>
        <p:spPr>
          <a:xfrm>
            <a:off x="323850" y="1203325"/>
            <a:ext cx="8496299" cy="3566568"/>
          </a:xfrm>
        </p:spPr>
        <p:txBody>
          <a:bodyPr/>
          <a:lstStyle/>
          <a:p>
            <a:pPr marL="7938" lvl="0" indent="0">
              <a:spcBef>
                <a:spcPts val="600"/>
              </a:spcBef>
              <a:buNone/>
            </a:pPr>
            <a:r>
              <a:rPr lang="de-CH" b="1" dirty="0"/>
              <a:t>Kontraindikationen für </a:t>
            </a:r>
            <a:r>
              <a:rPr lang="de-CH" b="1" dirty="0" err="1"/>
              <a:t>Rivaroxaban</a:t>
            </a:r>
            <a:r>
              <a:rPr lang="de-CH" b="1" dirty="0"/>
              <a:t>:</a:t>
            </a:r>
          </a:p>
          <a:p>
            <a:pPr lvl="0">
              <a:spcBef>
                <a:spcPts val="600"/>
              </a:spcBef>
              <a:buFont typeface="Wingdings" pitchFamily="2" charset="2"/>
              <a:buChar char="§"/>
            </a:pPr>
            <a:r>
              <a:rPr lang="de-CH" dirty="0"/>
              <a:t>Klinisch signifikante Blutung</a:t>
            </a:r>
          </a:p>
          <a:p>
            <a:pPr lvl="0">
              <a:spcBef>
                <a:spcPts val="600"/>
              </a:spcBef>
              <a:buFont typeface="Wingdings" pitchFamily="2" charset="2"/>
              <a:buChar char="§"/>
            </a:pPr>
            <a:r>
              <a:rPr lang="de-CH" dirty="0"/>
              <a:t>Akutes gastrointestinales Ulcus oder gastrointestinale </a:t>
            </a:r>
            <a:r>
              <a:rPr lang="de-CH" dirty="0" err="1"/>
              <a:t>ulzerative</a:t>
            </a:r>
            <a:r>
              <a:rPr lang="de-CH" dirty="0"/>
              <a:t> Erkrankungen</a:t>
            </a:r>
          </a:p>
          <a:p>
            <a:pPr lvl="0">
              <a:spcBef>
                <a:spcPts val="600"/>
              </a:spcBef>
              <a:buFont typeface="Wingdings" pitchFamily="2" charset="2"/>
              <a:buChar char="§"/>
            </a:pPr>
            <a:r>
              <a:rPr lang="de-CH" dirty="0"/>
              <a:t>Schwere Lebererkrankung und schwere Leberinsuffizienz mit erhöhtem Blutungsrisiko sowie leichte und </a:t>
            </a:r>
            <a:r>
              <a:rPr lang="de-CH" dirty="0" err="1"/>
              <a:t>mässiggradige</a:t>
            </a:r>
            <a:r>
              <a:rPr lang="de-CH" dirty="0"/>
              <a:t> Leberinsuffizienz in Kombination mit pathologischen Gerinnungswerten</a:t>
            </a:r>
          </a:p>
          <a:p>
            <a:pPr lvl="0">
              <a:spcBef>
                <a:spcPts val="600"/>
              </a:spcBef>
              <a:buFont typeface="Wingdings" pitchFamily="2" charset="2"/>
              <a:buChar char="§"/>
            </a:pPr>
            <a:r>
              <a:rPr lang="de-CH" dirty="0"/>
              <a:t>Dialysepflichtige Niereninsuffizienz </a:t>
            </a:r>
          </a:p>
          <a:p>
            <a:pPr lvl="0">
              <a:spcBef>
                <a:spcPts val="600"/>
              </a:spcBef>
              <a:buFont typeface="Wingdings" pitchFamily="2" charset="2"/>
              <a:buChar char="§"/>
            </a:pPr>
            <a:r>
              <a:rPr lang="de-CH" dirty="0"/>
              <a:t>Schwangerschaft und Stillen</a:t>
            </a:r>
          </a:p>
          <a:p>
            <a:pPr lvl="0">
              <a:spcBef>
                <a:spcPts val="600"/>
              </a:spcBef>
              <a:buFont typeface="Wingdings" pitchFamily="2" charset="2"/>
              <a:buChar char="§"/>
            </a:pPr>
            <a:r>
              <a:rPr lang="de-CH" dirty="0"/>
              <a:t>Akute bakterielle Endokarditis</a:t>
            </a:r>
          </a:p>
          <a:p>
            <a:pPr lvl="0">
              <a:spcBef>
                <a:spcPts val="600"/>
              </a:spcBef>
              <a:buFont typeface="Wingdings" pitchFamily="2" charset="2"/>
              <a:buChar char="§"/>
            </a:pPr>
            <a:r>
              <a:rPr lang="de-CH" dirty="0"/>
              <a:t>Überempfindlichkeit gegenüber dem Wirkstoff oder einem der Hilfsstoffe</a:t>
            </a:r>
          </a:p>
        </p:txBody>
      </p:sp>
      <p:sp>
        <p:nvSpPr>
          <p:cNvPr id="5" name="Foliennummernplatzhalter 4"/>
          <p:cNvSpPr>
            <a:spLocks noGrp="1"/>
          </p:cNvSpPr>
          <p:nvPr>
            <p:ph type="sldNum" sz="quarter" idx="12"/>
          </p:nvPr>
        </p:nvSpPr>
        <p:spPr/>
        <p:txBody>
          <a:bodyPr/>
          <a:lstStyle/>
          <a:p>
            <a:fld id="{668FC1BA-C807-A24C-B970-91216D4FCE8F}" type="slidenum">
              <a:rPr lang="de-DE" smtClean="0"/>
              <a:t>28</a:t>
            </a:fld>
            <a:endParaRPr lang="de-DE" dirty="0"/>
          </a:p>
        </p:txBody>
      </p:sp>
    </p:spTree>
    <p:extLst>
      <p:ext uri="{BB962C8B-B14F-4D97-AF65-F5344CB8AC3E}">
        <p14:creationId xmlns:p14="http://schemas.microsoft.com/office/powerpoint/2010/main" val="125566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3947728" cy="4546121"/>
          </a:xfrm>
        </p:spPr>
        <p:txBody>
          <a:bodyPr/>
          <a:lstStyle/>
          <a:p>
            <a:r>
              <a:rPr lang="de-DE" sz="2000" b="0" dirty="0" err="1"/>
              <a:t>Rivaroxaban</a:t>
            </a:r>
            <a:r>
              <a:rPr lang="de-DE" sz="2000" b="0" dirty="0"/>
              <a:t> in</a:t>
            </a:r>
            <a:br>
              <a:rPr lang="de-DE" dirty="0"/>
            </a:br>
            <a:r>
              <a:rPr lang="de-DE" dirty="0"/>
              <a:t>Spezifischen Indikationen</a:t>
            </a:r>
          </a:p>
        </p:txBody>
      </p:sp>
      <p:grpSp>
        <p:nvGrpSpPr>
          <p:cNvPr id="3" name="Gruppierung 2"/>
          <p:cNvGrpSpPr>
            <a:grpSpLocks/>
          </p:cNvGrpSpPr>
          <p:nvPr/>
        </p:nvGrpSpPr>
        <p:grpSpPr>
          <a:xfrm>
            <a:off x="323850" y="268287"/>
            <a:ext cx="4572000" cy="4572000"/>
            <a:chOff x="4641750" y="1516020"/>
            <a:chExt cx="1007999" cy="1007999"/>
          </a:xfrm>
        </p:grpSpPr>
        <p:sp>
          <p:nvSpPr>
            <p:cNvPr id="4" name="Rechteck 3"/>
            <p:cNvSpPr/>
            <p:nvPr/>
          </p:nvSpPr>
          <p:spPr>
            <a:xfrm>
              <a:off x="4641750" y="1516020"/>
              <a:ext cx="1007999" cy="100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a:srcRect/>
            <a:stretch/>
          </p:blipFill>
          <p:spPr>
            <a:xfrm>
              <a:off x="4696999" y="1570019"/>
              <a:ext cx="900000" cy="900000"/>
            </a:xfrm>
            <a:prstGeom prst="rect">
              <a:avLst/>
            </a:prstGeom>
          </p:spPr>
        </p:pic>
      </p:grpSp>
    </p:spTree>
    <p:extLst>
      <p:ext uri="{BB962C8B-B14F-4D97-AF65-F5344CB8AC3E}">
        <p14:creationId xmlns:p14="http://schemas.microsoft.com/office/powerpoint/2010/main" val="77246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3027D-65A1-4743-85BB-20A66544D449}"/>
              </a:ext>
            </a:extLst>
          </p:cNvPr>
          <p:cNvSpPr>
            <a:spLocks noGrp="1"/>
          </p:cNvSpPr>
          <p:nvPr>
            <p:ph type="ctrTitle"/>
          </p:nvPr>
        </p:nvSpPr>
        <p:spPr/>
        <p:txBody>
          <a:bodyPr/>
          <a:lstStyle/>
          <a:p>
            <a:endParaRPr lang="de-DE"/>
          </a:p>
        </p:txBody>
      </p:sp>
    </p:spTree>
    <p:extLst>
      <p:ext uri="{BB962C8B-B14F-4D97-AF65-F5344CB8AC3E}">
        <p14:creationId xmlns:p14="http://schemas.microsoft.com/office/powerpoint/2010/main" val="3085470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9967" y="1803035"/>
            <a:ext cx="4960183" cy="1670570"/>
          </a:xfrm>
          <a:noFill/>
        </p:spPr>
        <p:txBody>
          <a:bodyPr/>
          <a:lstStyle/>
          <a:p>
            <a:r>
              <a:rPr lang="de-CH" sz="2400" dirty="0">
                <a:solidFill>
                  <a:schemeClr val="bg2">
                    <a:lumMod val="50000"/>
                  </a:schemeClr>
                </a:solidFill>
              </a:rPr>
              <a:t>4.1 Prophylaxe des Schlaganfalls und der systemischen Embolie bei nicht-</a:t>
            </a:r>
            <a:r>
              <a:rPr lang="de-CH" sz="2400" dirty="0" err="1">
                <a:solidFill>
                  <a:schemeClr val="bg2">
                    <a:lumMod val="50000"/>
                  </a:schemeClr>
                </a:solidFill>
              </a:rPr>
              <a:t>valvulärem</a:t>
            </a:r>
            <a:r>
              <a:rPr lang="de-CH" sz="2400" dirty="0">
                <a:solidFill>
                  <a:schemeClr val="bg2">
                    <a:lumMod val="50000"/>
                  </a:schemeClr>
                </a:solidFill>
              </a:rPr>
              <a:t> Vorhofflimmern (</a:t>
            </a:r>
            <a:r>
              <a:rPr lang="de-CH" sz="2400" dirty="0" err="1">
                <a:solidFill>
                  <a:schemeClr val="bg2">
                    <a:lumMod val="50000"/>
                  </a:schemeClr>
                </a:solidFill>
              </a:rPr>
              <a:t>nvVHF</a:t>
            </a:r>
            <a:r>
              <a:rPr lang="de-CH" sz="2400" dirty="0">
                <a:solidFill>
                  <a:schemeClr val="bg2">
                    <a:lumMod val="50000"/>
                  </a:schemeClr>
                </a:solidFill>
              </a:rPr>
              <a:t>)</a:t>
            </a:r>
            <a:endParaRPr lang="de-DE" dirty="0">
              <a:solidFill>
                <a:schemeClr val="bg2">
                  <a:lumMod val="50000"/>
                </a:schemeClr>
              </a:solidFill>
            </a:endParaRPr>
          </a:p>
        </p:txBody>
      </p:sp>
      <p:sp>
        <p:nvSpPr>
          <p:cNvPr id="5" name="Foliennummernplatzhalter 4"/>
          <p:cNvSpPr>
            <a:spLocks noGrp="1"/>
          </p:cNvSpPr>
          <p:nvPr>
            <p:ph type="sldNum" sz="quarter" idx="12"/>
          </p:nvPr>
        </p:nvSpPr>
        <p:spPr/>
        <p:txBody>
          <a:bodyPr/>
          <a:lstStyle/>
          <a:p>
            <a:fld id="{668FC1BA-C807-A24C-B970-91216D4FCE8F}" type="slidenum">
              <a:rPr lang="de-DE" smtClean="0"/>
              <a:t>30</a:t>
            </a:fld>
            <a:endParaRPr lang="de-DE"/>
          </a:p>
        </p:txBody>
      </p:sp>
      <p:pic>
        <p:nvPicPr>
          <p:cNvPr id="52" name="Bild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0938" y="1705600"/>
            <a:ext cx="1657922" cy="1657922"/>
          </a:xfrm>
          <a:prstGeom prst="rect">
            <a:avLst/>
          </a:prstGeom>
        </p:spPr>
      </p:pic>
    </p:spTree>
    <p:extLst>
      <p:ext uri="{BB962C8B-B14F-4D97-AF65-F5344CB8AC3E}">
        <p14:creationId xmlns:p14="http://schemas.microsoft.com/office/powerpoint/2010/main" val="60604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235825" cy="1296987"/>
          </a:xfrm>
          <a:solidFill>
            <a:schemeClr val="bg1"/>
          </a:solidFill>
        </p:spPr>
        <p:txBody>
          <a:bodyPr/>
          <a:lstStyle/>
          <a:p>
            <a:r>
              <a:rPr lang="de-DE" dirty="0"/>
              <a:t>4.1.1 </a:t>
            </a:r>
            <a:r>
              <a:rPr lang="de-CH" dirty="0"/>
              <a:t>Rivaroxaban ist zugelassen bei Patienten mit nicht-valvulärem VHF. </a:t>
            </a:r>
            <a:r>
              <a:rPr lang="de-DE" dirty="0"/>
              <a:t>Was ist unter valvulärem VHF zu verstehen?</a:t>
            </a:r>
          </a:p>
        </p:txBody>
      </p:sp>
      <p:sp>
        <p:nvSpPr>
          <p:cNvPr id="3" name="Inhaltsplatzhalter 2"/>
          <p:cNvSpPr>
            <a:spLocks noGrp="1"/>
          </p:cNvSpPr>
          <p:nvPr>
            <p:ph idx="1"/>
          </p:nvPr>
        </p:nvSpPr>
        <p:spPr>
          <a:xfrm>
            <a:off x="323851" y="1743076"/>
            <a:ext cx="3887787" cy="2520949"/>
          </a:xfrm>
        </p:spPr>
        <p:txBody>
          <a:bodyPr/>
          <a:lstStyle/>
          <a:p>
            <a:r>
              <a:rPr lang="de-DE" dirty="0"/>
              <a:t>Der Einsatz von Rivaroxaban bei VHF-Patienten und einer biologischen Herzklappe bzw. bei einem Aortenklappen-Ersatz mit Katheter (TAVI) wurde in randomisierten Studien untersucht und scheint aus Expertensicht basierend auf diesen Daten möglich.</a:t>
            </a:r>
            <a:r>
              <a:rPr lang="de-DE" dirty="0">
                <a:solidFill>
                  <a:schemeClr val="accent3"/>
                </a:solidFill>
              </a:rPr>
              <a:t> </a:t>
            </a:r>
          </a:p>
        </p:txBody>
      </p:sp>
      <p:sp>
        <p:nvSpPr>
          <p:cNvPr id="5" name="Foliennummernplatzhalter 4"/>
          <p:cNvSpPr>
            <a:spLocks noGrp="1"/>
          </p:cNvSpPr>
          <p:nvPr>
            <p:ph type="sldNum" sz="quarter" idx="12"/>
          </p:nvPr>
        </p:nvSpPr>
        <p:spPr/>
        <p:txBody>
          <a:bodyPr/>
          <a:lstStyle/>
          <a:p>
            <a:fld id="{668FC1BA-C807-A24C-B970-91216D4FCE8F}" type="slidenum">
              <a:rPr lang="de-DE" smtClean="0"/>
              <a:t>31</a:t>
            </a:fld>
            <a:endParaRPr lang="de-DE"/>
          </a:p>
        </p:txBody>
      </p:sp>
      <p:sp>
        <p:nvSpPr>
          <p:cNvPr id="10" name="Rechteck 9">
            <a:extLst>
              <a:ext uri="{FF2B5EF4-FFF2-40B4-BE49-F238E27FC236}">
                <a16:creationId xmlns:a16="http://schemas.microsoft.com/office/drawing/2014/main" id="{30312C70-FA71-48D2-BB22-83338D2C2444}"/>
              </a:ext>
            </a:extLst>
          </p:cNvPr>
          <p:cNvSpPr/>
          <p:nvPr/>
        </p:nvSpPr>
        <p:spPr>
          <a:xfrm>
            <a:off x="4572000" y="1743076"/>
            <a:ext cx="4248149" cy="2520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a:solidFill>
                  <a:schemeClr val="bg1"/>
                </a:solidFill>
                <a:latin typeface="Segoe UI" charset="0"/>
                <a:cs typeface="Segoe UI" charset="0"/>
              </a:rPr>
              <a:t>Rivaroxaban</a:t>
            </a:r>
            <a:r>
              <a:rPr lang="de-DE" sz="1400" dirty="0">
                <a:solidFill>
                  <a:schemeClr val="bg1"/>
                </a:solidFill>
                <a:latin typeface="Segoe UI" charset="0"/>
                <a:cs typeface="Segoe UI" charset="0"/>
              </a:rPr>
              <a:t> ist nicht registriert und darf deshalb </a:t>
            </a:r>
            <a:br>
              <a:rPr lang="de-DE" sz="1400" dirty="0">
                <a:solidFill>
                  <a:schemeClr val="bg1"/>
                </a:solidFill>
                <a:latin typeface="Segoe UI" charset="0"/>
                <a:cs typeface="Segoe UI" charset="0"/>
              </a:rPr>
            </a:br>
            <a:r>
              <a:rPr lang="de-DE" sz="2000" b="1" dirty="0">
                <a:solidFill>
                  <a:schemeClr val="bg1"/>
                </a:solidFill>
                <a:latin typeface="Segoe UI" charset="0"/>
                <a:cs typeface="Segoe UI" charset="0"/>
              </a:rPr>
              <a:t>nicht eingesetzt werden bei</a:t>
            </a:r>
            <a:r>
              <a:rPr lang="de-DE" sz="2000" dirty="0">
                <a:solidFill>
                  <a:schemeClr val="bg1"/>
                </a:solidFill>
                <a:latin typeface="Segoe UI" charset="0"/>
                <a:cs typeface="Segoe UI" charset="0"/>
              </a:rPr>
              <a:t> </a:t>
            </a:r>
          </a:p>
          <a:p>
            <a:r>
              <a:rPr lang="de-DE" sz="1400" dirty="0">
                <a:solidFill>
                  <a:schemeClr val="bg1"/>
                </a:solidFill>
                <a:latin typeface="Segoe UI" charset="0"/>
                <a:cs typeface="Segoe UI" charset="0"/>
              </a:rPr>
              <a:t>Patienten mit </a:t>
            </a:r>
            <a:br>
              <a:rPr lang="de-DE" sz="1400" dirty="0">
                <a:solidFill>
                  <a:schemeClr val="bg1"/>
                </a:solidFill>
                <a:latin typeface="Segoe UI" charset="0"/>
                <a:cs typeface="Segoe UI" charset="0"/>
              </a:rPr>
            </a:br>
            <a:r>
              <a:rPr lang="de-DE" sz="2000" b="1" dirty="0">
                <a:solidFill>
                  <a:schemeClr val="bg1"/>
                </a:solidFill>
                <a:latin typeface="Segoe UI" charset="0"/>
                <a:cs typeface="Segoe UI" charset="0"/>
              </a:rPr>
              <a:t>valvulärem Vorhofflimmern</a:t>
            </a:r>
            <a:r>
              <a:rPr lang="de-DE" sz="1400" dirty="0">
                <a:solidFill>
                  <a:schemeClr val="bg1"/>
                </a:solidFill>
                <a:latin typeface="Segoe UI" charset="0"/>
                <a:cs typeface="Segoe UI" charset="0"/>
              </a:rPr>
              <a:t>, </a:t>
            </a:r>
          </a:p>
          <a:p>
            <a:r>
              <a:rPr lang="de-DE" sz="1400" dirty="0">
                <a:solidFill>
                  <a:schemeClr val="bg1"/>
                </a:solidFill>
                <a:latin typeface="Segoe UI" charset="0"/>
                <a:cs typeface="Segoe UI" charset="0"/>
              </a:rPr>
              <a:t>d.h. bei Patienten mit hämodynamisch signifikanter </a:t>
            </a:r>
            <a:r>
              <a:rPr lang="de-DE" sz="1400" dirty="0" err="1">
                <a:solidFill>
                  <a:schemeClr val="bg1"/>
                </a:solidFill>
                <a:latin typeface="Segoe UI" charset="0"/>
                <a:cs typeface="Segoe UI" charset="0"/>
              </a:rPr>
              <a:t>Mitralklappenstenose</a:t>
            </a:r>
            <a:r>
              <a:rPr lang="de-DE" sz="1400" dirty="0">
                <a:solidFill>
                  <a:schemeClr val="bg1"/>
                </a:solidFill>
                <a:latin typeface="Segoe UI" charset="0"/>
                <a:cs typeface="Segoe UI" charset="0"/>
              </a:rPr>
              <a:t> und/oder mechanischer Herzklappe.</a:t>
            </a:r>
          </a:p>
        </p:txBody>
      </p:sp>
      <p:cxnSp>
        <p:nvCxnSpPr>
          <p:cNvPr id="11" name="Gerade Verbindung 5">
            <a:extLst>
              <a:ext uri="{FF2B5EF4-FFF2-40B4-BE49-F238E27FC236}">
                <a16:creationId xmlns:a16="http://schemas.microsoft.com/office/drawing/2014/main" id="{F18D9D54-F64F-428F-B085-412065D6BD72}"/>
              </a:ext>
            </a:extLst>
          </p:cNvPr>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4EADBD44-D4FC-458D-88D2-A9DE7D81814F}"/>
              </a:ext>
            </a:extLst>
          </p:cNvPr>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126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456046" cy="994172"/>
          </a:xfrm>
        </p:spPr>
        <p:txBody>
          <a:bodyPr/>
          <a:lstStyle/>
          <a:p>
            <a:r>
              <a:rPr lang="de-CH" sz="2100" dirty="0"/>
              <a:t>4.1.2 Welche Patienten mit neu diagnostiziertem </a:t>
            </a:r>
            <a:r>
              <a:rPr lang="de-CH" sz="2100" dirty="0" err="1"/>
              <a:t>nvVHF</a:t>
            </a:r>
            <a:r>
              <a:rPr lang="de-CH" sz="2100" dirty="0"/>
              <a:t> können gut mit Rivaroxaban behandelt werden?</a:t>
            </a:r>
            <a:endParaRPr lang="de-DE" sz="2100"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b="1" dirty="0">
                <a:solidFill>
                  <a:schemeClr val="accent1"/>
                </a:solidFill>
              </a:rPr>
              <a:t>Alle Patienten </a:t>
            </a:r>
            <a:r>
              <a:rPr lang="de-CH" dirty="0"/>
              <a:t>mit </a:t>
            </a:r>
            <a:r>
              <a:rPr lang="de-CH" dirty="0" err="1"/>
              <a:t>nvVHF</a:t>
            </a:r>
            <a:r>
              <a:rPr lang="de-CH" dirty="0"/>
              <a:t>, die keine Kontraindikation für die Einnahme von </a:t>
            </a:r>
            <a:br>
              <a:rPr lang="de-CH" dirty="0"/>
            </a:br>
            <a:r>
              <a:rPr lang="de-CH" dirty="0" err="1"/>
              <a:t>Rivaroxaban</a:t>
            </a:r>
            <a:r>
              <a:rPr lang="de-CH" dirty="0"/>
              <a:t> haben.</a:t>
            </a:r>
            <a:endParaRPr lang="de-CH" strike="sngStrike" dirty="0">
              <a:solidFill>
                <a:srgbClr val="FF0000"/>
              </a:solidFill>
            </a:endParaRPr>
          </a:p>
          <a:p>
            <a:pPr>
              <a:buFont typeface="Wingdings" pitchFamily="2" charset="2"/>
              <a:buChar char="§"/>
            </a:pPr>
            <a:r>
              <a:rPr lang="de-CH" dirty="0"/>
              <a:t>Patienten nach</a:t>
            </a:r>
            <a:r>
              <a:rPr lang="de-CH" b="1" dirty="0"/>
              <a:t> </a:t>
            </a:r>
            <a:r>
              <a:rPr lang="de-CH" b="1" dirty="0">
                <a:solidFill>
                  <a:schemeClr val="accent1"/>
                </a:solidFill>
              </a:rPr>
              <a:t>Schlaganfall/TIA </a:t>
            </a:r>
            <a:r>
              <a:rPr lang="de-CH" dirty="0"/>
              <a:t>oder mit Schlaganfall/TIA in der Vorgeschichte.</a:t>
            </a:r>
          </a:p>
          <a:p>
            <a:pPr>
              <a:buFont typeface="Wingdings" pitchFamily="2" charset="2"/>
              <a:buChar char="§"/>
            </a:pPr>
            <a:r>
              <a:rPr lang="de-CH" dirty="0"/>
              <a:t>Patienten, die keinen Vitamin-K-Antagonisten (VKA) einnehmen wollen.</a:t>
            </a:r>
          </a:p>
          <a:p>
            <a:pPr>
              <a:buFont typeface="Wingdings" pitchFamily="2" charset="2"/>
              <a:buChar char="§"/>
            </a:pPr>
            <a:r>
              <a:rPr lang="de-CH" dirty="0"/>
              <a:t>Neue Patienten mit </a:t>
            </a:r>
            <a:r>
              <a:rPr lang="de-CH" dirty="0" err="1"/>
              <a:t>nvVHF</a:t>
            </a:r>
            <a:r>
              <a:rPr lang="de-CH" dirty="0"/>
              <a:t> </a:t>
            </a:r>
            <a:r>
              <a:rPr lang="de-CH" b="1" dirty="0">
                <a:solidFill>
                  <a:schemeClr val="accent1"/>
                </a:solidFill>
              </a:rPr>
              <a:t>ohne bisherige orale Antikoagulation.</a:t>
            </a:r>
          </a:p>
          <a:p>
            <a:pPr>
              <a:buFont typeface="Wingdings" pitchFamily="2" charset="2"/>
              <a:buChar char="§"/>
            </a:pPr>
            <a:r>
              <a:rPr lang="de-CH" dirty="0"/>
              <a:t>Patienten bei denen eine VKA-Therapie schwierig oder nicht möglich ist </a:t>
            </a:r>
            <a:br>
              <a:rPr lang="de-CH" dirty="0"/>
            </a:br>
            <a:r>
              <a:rPr lang="de-CH" dirty="0"/>
              <a:t>(z. B. partieller Faktor VII-Mangel, Faktor IX-Propeptid-Mutation, etc.).</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32</a:t>
            </a:fld>
            <a:endParaRPr lang="de-DE"/>
          </a:p>
        </p:txBody>
      </p:sp>
    </p:spTree>
    <p:extLst>
      <p:ext uri="{BB962C8B-B14F-4D97-AF65-F5344CB8AC3E}">
        <p14:creationId xmlns:p14="http://schemas.microsoft.com/office/powerpoint/2010/main" val="187955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411075" cy="994172"/>
          </a:xfrm>
        </p:spPr>
        <p:txBody>
          <a:bodyPr/>
          <a:lstStyle/>
          <a:p>
            <a:r>
              <a:rPr lang="de-DE" dirty="0"/>
              <a:t>4.1.3 Bei welchen </a:t>
            </a:r>
            <a:r>
              <a:rPr lang="de-DE" dirty="0" err="1"/>
              <a:t>nvVHF</a:t>
            </a:r>
            <a:r>
              <a:rPr lang="de-DE" dirty="0"/>
              <a:t>-Patienten ist die Umstellung von Vitamin-K-Antagonisten auf Rivaroxaban sinnvoll?</a:t>
            </a:r>
          </a:p>
        </p:txBody>
      </p:sp>
      <p:sp>
        <p:nvSpPr>
          <p:cNvPr id="5" name="Foliennummernplatzhalter 4"/>
          <p:cNvSpPr>
            <a:spLocks noGrp="1"/>
          </p:cNvSpPr>
          <p:nvPr>
            <p:ph type="sldNum" sz="quarter" idx="12"/>
          </p:nvPr>
        </p:nvSpPr>
        <p:spPr/>
        <p:txBody>
          <a:bodyPr/>
          <a:lstStyle/>
          <a:p>
            <a:fld id="{668FC1BA-C807-A24C-B970-91216D4FCE8F}" type="slidenum">
              <a:rPr lang="de-DE" smtClean="0"/>
              <a:t>33</a:t>
            </a:fld>
            <a:endParaRPr lang="de-DE"/>
          </a:p>
        </p:txBody>
      </p:sp>
      <p:sp>
        <p:nvSpPr>
          <p:cNvPr id="6" name="Rechteck 5"/>
          <p:cNvSpPr/>
          <p:nvPr/>
        </p:nvSpPr>
        <p:spPr>
          <a:xfrm>
            <a:off x="323851" y="1203326"/>
            <a:ext cx="3887788" cy="1674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71186" y="1492250"/>
            <a:ext cx="3491147" cy="1077218"/>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Wichtig:</a:t>
            </a:r>
          </a:p>
          <a:p>
            <a:pPr>
              <a:buClr>
                <a:schemeClr val="accent1"/>
              </a:buClr>
            </a:pPr>
            <a:r>
              <a:rPr lang="de-CH" sz="1400" b="1" dirty="0">
                <a:solidFill>
                  <a:schemeClr val="bg1"/>
                </a:solidFill>
                <a:latin typeface="Segoe UI" charset="0"/>
                <a:ea typeface="Segoe UI" charset="0"/>
                <a:cs typeface="Segoe UI" charset="0"/>
              </a:rPr>
              <a:t>ein schlecht einzustellender </a:t>
            </a:r>
            <a:br>
              <a:rPr lang="de-CH" sz="1400" b="1" dirty="0">
                <a:solidFill>
                  <a:schemeClr val="bg1"/>
                </a:solidFill>
                <a:latin typeface="Segoe UI" charset="0"/>
                <a:ea typeface="Segoe UI" charset="0"/>
                <a:cs typeface="Segoe UI" charset="0"/>
              </a:rPr>
            </a:br>
            <a:r>
              <a:rPr lang="de-CH" sz="1400" b="1" dirty="0">
                <a:solidFill>
                  <a:schemeClr val="bg1"/>
                </a:solidFill>
                <a:latin typeface="Segoe UI" charset="0"/>
                <a:ea typeface="Segoe UI" charset="0"/>
                <a:cs typeface="Segoe UI" charset="0"/>
              </a:rPr>
              <a:t>VKA-Patient ist nicht zwingend ein geeigneter Kandidat für </a:t>
            </a:r>
            <a:r>
              <a:rPr lang="de-CH" sz="1400" b="1" dirty="0" err="1">
                <a:solidFill>
                  <a:schemeClr val="bg1"/>
                </a:solidFill>
                <a:latin typeface="Segoe UI" charset="0"/>
                <a:ea typeface="Segoe UI" charset="0"/>
                <a:cs typeface="Segoe UI" charset="0"/>
              </a:rPr>
              <a:t>Rivaroxaban</a:t>
            </a:r>
            <a:r>
              <a:rPr lang="de-CH" sz="1400" b="1" dirty="0">
                <a:solidFill>
                  <a:schemeClr val="bg1"/>
                </a:solidFill>
                <a:latin typeface="Segoe UI" charset="0"/>
                <a:ea typeface="Segoe UI" charset="0"/>
                <a:cs typeface="Segoe UI" charset="0"/>
              </a:rPr>
              <a:t>!</a:t>
            </a:r>
          </a:p>
        </p:txBody>
      </p:sp>
      <p:sp>
        <p:nvSpPr>
          <p:cNvPr id="8" name="Inhaltsplatzhalter 2"/>
          <p:cNvSpPr txBox="1">
            <a:spLocks/>
          </p:cNvSpPr>
          <p:nvPr/>
        </p:nvSpPr>
        <p:spPr>
          <a:xfrm>
            <a:off x="4572000" y="120332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de-CH" b="1" dirty="0"/>
              <a:t>Umstellung sinnvoll: </a:t>
            </a:r>
          </a:p>
          <a:p>
            <a:pPr>
              <a:spcBef>
                <a:spcPts val="600"/>
              </a:spcBef>
              <a:buFont typeface="Wingdings" pitchFamily="2" charset="2"/>
              <a:buChar char="§"/>
            </a:pPr>
            <a:r>
              <a:rPr lang="de-CH" dirty="0"/>
              <a:t>Bei häufigen </a:t>
            </a:r>
            <a:r>
              <a:rPr lang="de-CH" b="1" dirty="0">
                <a:solidFill>
                  <a:schemeClr val="accent1"/>
                </a:solidFill>
              </a:rPr>
              <a:t>Interaktionen mit VKA wegen</a:t>
            </a:r>
            <a:r>
              <a:rPr lang="de-CH" dirty="0"/>
              <a:t> unregelmässiger oder wechselnder </a:t>
            </a:r>
            <a:r>
              <a:rPr lang="de-CH" b="1" dirty="0">
                <a:solidFill>
                  <a:schemeClr val="accent1"/>
                </a:solidFill>
              </a:rPr>
              <a:t>Zusatzmedikation</a:t>
            </a:r>
          </a:p>
          <a:p>
            <a:pPr>
              <a:spcBef>
                <a:spcPts val="600"/>
              </a:spcBef>
              <a:buFont typeface="Wingdings" pitchFamily="2" charset="2"/>
              <a:buChar char="§"/>
            </a:pPr>
            <a:r>
              <a:rPr lang="de-CH" dirty="0"/>
              <a:t>Bei </a:t>
            </a:r>
            <a:r>
              <a:rPr lang="de-CH" b="1" dirty="0">
                <a:solidFill>
                  <a:schemeClr val="accent1"/>
                </a:solidFill>
              </a:rPr>
              <a:t>Nahrungsmittel-Interaktionsproblemen</a:t>
            </a:r>
            <a:r>
              <a:rPr lang="de-CH" dirty="0"/>
              <a:t> </a:t>
            </a:r>
            <a:br>
              <a:rPr lang="de-CH" dirty="0"/>
            </a:br>
            <a:r>
              <a:rPr lang="de-CH" dirty="0"/>
              <a:t>unter VKA</a:t>
            </a:r>
          </a:p>
          <a:p>
            <a:pPr>
              <a:spcBef>
                <a:spcPts val="600"/>
              </a:spcBef>
              <a:buFont typeface="Wingdings" pitchFamily="2" charset="2"/>
              <a:buChar char="§"/>
            </a:pPr>
            <a:r>
              <a:rPr lang="de-CH" dirty="0"/>
              <a:t>Nach einem </a:t>
            </a:r>
            <a:r>
              <a:rPr lang="de-CH" b="1" dirty="0">
                <a:solidFill>
                  <a:schemeClr val="accent1"/>
                </a:solidFill>
              </a:rPr>
              <a:t>elektiven Eingriff</a:t>
            </a:r>
          </a:p>
          <a:p>
            <a:pPr>
              <a:spcBef>
                <a:spcPts val="600"/>
              </a:spcBef>
              <a:buFont typeface="Wingdings" pitchFamily="2" charset="2"/>
              <a:buChar char="§"/>
            </a:pPr>
            <a:r>
              <a:rPr lang="de-CH" dirty="0"/>
              <a:t>Bei </a:t>
            </a:r>
            <a:r>
              <a:rPr lang="de-CH" b="1" dirty="0">
                <a:solidFill>
                  <a:schemeClr val="accent1"/>
                </a:solidFill>
              </a:rPr>
              <a:t>unstabilem INR-Wert </a:t>
            </a:r>
            <a:r>
              <a:rPr lang="de-CH" dirty="0"/>
              <a:t>(TTR &lt; 60%) aber</a:t>
            </a:r>
            <a:br>
              <a:rPr lang="de-CH" dirty="0"/>
            </a:br>
            <a:r>
              <a:rPr lang="de-CH" dirty="0"/>
              <a:t>guter Compliance</a:t>
            </a:r>
          </a:p>
          <a:p>
            <a:pPr>
              <a:spcBef>
                <a:spcPts val="600"/>
              </a:spcBef>
              <a:buFont typeface="Wingdings" pitchFamily="2" charset="2"/>
              <a:buChar char="§"/>
            </a:pPr>
            <a:r>
              <a:rPr lang="de-CH" dirty="0"/>
              <a:t>Falls regelmässige Bestimmung des Quick-/INR-Wertes nicht möglich  (logistische bzw. </a:t>
            </a:r>
            <a:r>
              <a:rPr lang="de-CH" dirty="0" err="1"/>
              <a:t>geogra</a:t>
            </a:r>
            <a:r>
              <a:rPr lang="de-CH" dirty="0"/>
              <a:t>-fische Gründe oder aufgrund von vielen Reisen)</a:t>
            </a:r>
          </a:p>
          <a:p>
            <a:pPr>
              <a:spcBef>
                <a:spcPts val="600"/>
              </a:spcBef>
              <a:buFont typeface="Wingdings" pitchFamily="2" charset="2"/>
              <a:buChar char="§"/>
            </a:pPr>
            <a:r>
              <a:rPr lang="de-CH" dirty="0"/>
              <a:t>Bei explizitem </a:t>
            </a:r>
            <a:r>
              <a:rPr lang="de-CH" b="1" dirty="0">
                <a:solidFill>
                  <a:schemeClr val="accent1"/>
                </a:solidFill>
              </a:rPr>
              <a:t>Patientenwunsch</a:t>
            </a:r>
            <a:r>
              <a:rPr lang="de-CH" dirty="0"/>
              <a:t> für einen Wechsel</a:t>
            </a:r>
          </a:p>
          <a:p>
            <a:pPr>
              <a:spcBef>
                <a:spcPts val="600"/>
              </a:spcBef>
            </a:pPr>
            <a:endParaRPr lang="de-CH" dirty="0"/>
          </a:p>
          <a:p>
            <a:pPr marL="0" indent="0">
              <a:spcBef>
                <a:spcPts val="600"/>
              </a:spcBef>
              <a:buFont typeface="Wingdings" charset="2"/>
              <a:buNone/>
            </a:pPr>
            <a:endParaRPr lang="de-CH" dirty="0"/>
          </a:p>
          <a:p>
            <a:endParaRPr lang="de-DE" dirty="0"/>
          </a:p>
        </p:txBody>
      </p:sp>
    </p:spTree>
    <p:extLst>
      <p:ext uri="{BB962C8B-B14F-4D97-AF65-F5344CB8AC3E}">
        <p14:creationId xmlns:p14="http://schemas.microsoft.com/office/powerpoint/2010/main" val="213113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235826" cy="1094306"/>
          </a:xfrm>
          <a:solidFill>
            <a:schemeClr val="bg1"/>
          </a:solidFill>
        </p:spPr>
        <p:txBody>
          <a:bodyPr/>
          <a:lstStyle/>
          <a:p>
            <a:r>
              <a:rPr lang="de-CH" dirty="0"/>
              <a:t>4.1.4 Wie gehen wir mit Patienten um, die wegen </a:t>
            </a:r>
            <a:r>
              <a:rPr lang="de-CH" dirty="0" err="1"/>
              <a:t>nvVHF</a:t>
            </a:r>
            <a:r>
              <a:rPr lang="de-CH" dirty="0"/>
              <a:t> einer OAK bedürfen, aber aus Sicherheits-gründen (Blutungsrisiko) keine VKA bekommen?</a:t>
            </a:r>
            <a:endParaRPr lang="de-DE" dirty="0"/>
          </a:p>
        </p:txBody>
      </p:sp>
      <p:sp>
        <p:nvSpPr>
          <p:cNvPr id="3" name="Inhaltsplatzhalter 2"/>
          <p:cNvSpPr>
            <a:spLocks noGrp="1"/>
          </p:cNvSpPr>
          <p:nvPr>
            <p:ph idx="1"/>
          </p:nvPr>
        </p:nvSpPr>
        <p:spPr>
          <a:xfrm>
            <a:off x="323850" y="1743075"/>
            <a:ext cx="3887788" cy="2615544"/>
          </a:xfrm>
        </p:spPr>
        <p:txBody>
          <a:bodyPr/>
          <a:lstStyle/>
          <a:p>
            <a:pPr>
              <a:buFont typeface="Wingdings" pitchFamily="2" charset="2"/>
              <a:buChar char="§"/>
            </a:pPr>
            <a:r>
              <a:rPr lang="de-CH" dirty="0"/>
              <a:t>Re-evaluation des </a:t>
            </a:r>
            <a:r>
              <a:rPr lang="de-CH" b="1" dirty="0">
                <a:solidFill>
                  <a:schemeClr val="accent1"/>
                </a:solidFill>
              </a:rPr>
              <a:t>Nutzen/Risiko-</a:t>
            </a:r>
            <a:br>
              <a:rPr lang="de-CH" b="1" dirty="0">
                <a:solidFill>
                  <a:schemeClr val="accent1"/>
                </a:solidFill>
              </a:rPr>
            </a:br>
            <a:r>
              <a:rPr lang="de-CH" b="1" dirty="0">
                <a:solidFill>
                  <a:schemeClr val="accent1"/>
                </a:solidFill>
              </a:rPr>
              <a:t>Verhältnisses</a:t>
            </a:r>
            <a:r>
              <a:rPr lang="de-CH" dirty="0"/>
              <a:t> unter einer Behandlung </a:t>
            </a:r>
            <a:br>
              <a:rPr lang="de-CH" dirty="0"/>
            </a:br>
            <a:r>
              <a:rPr lang="de-CH" dirty="0"/>
              <a:t>mit </a:t>
            </a:r>
            <a:r>
              <a:rPr lang="de-CH" dirty="0" err="1"/>
              <a:t>Rivaroxaban</a:t>
            </a:r>
            <a:r>
              <a:rPr lang="de-CH" dirty="0"/>
              <a:t>.</a:t>
            </a:r>
          </a:p>
          <a:p>
            <a:pPr>
              <a:buFont typeface="Wingdings" pitchFamily="2" charset="2"/>
              <a:buChar char="§"/>
            </a:pPr>
            <a:r>
              <a:rPr lang="de-CH" dirty="0"/>
              <a:t>Erneutes </a:t>
            </a:r>
            <a:r>
              <a:rPr lang="de-CH" b="1" dirty="0">
                <a:solidFill>
                  <a:schemeClr val="accent1"/>
                </a:solidFill>
              </a:rPr>
              <a:t>Gespräch mit dem Patienten und/oder den Angehörigen </a:t>
            </a:r>
            <a:r>
              <a:rPr lang="de-CH" dirty="0"/>
              <a:t>mit Fokus auf möglichen Nutzen und bestehende Risiken.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34</a:t>
            </a:fld>
            <a:endParaRPr lang="de-DE"/>
          </a:p>
        </p:txBody>
      </p:sp>
      <p:pic>
        <p:nvPicPr>
          <p:cNvPr id="8" name="Bild 7" descr="shutterstock_98521205_smal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1753171"/>
            <a:ext cx="4248150" cy="2503359"/>
          </a:xfrm>
          <a:prstGeom prst="rect">
            <a:avLst/>
          </a:prstGeom>
        </p:spPr>
      </p:pic>
      <p:cxnSp>
        <p:nvCxnSpPr>
          <p:cNvPr id="9" name="Gerade Verbindung 5">
            <a:extLst>
              <a:ext uri="{FF2B5EF4-FFF2-40B4-BE49-F238E27FC236}">
                <a16:creationId xmlns:a16="http://schemas.microsoft.com/office/drawing/2014/main" id="{A9EBB4B2-2745-4B19-B1AB-AFA745AEC0E4}"/>
              </a:ext>
            </a:extLst>
          </p:cNvPr>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0ED99C94-18BC-41A9-B876-7360C49845F8}"/>
              </a:ext>
            </a:extLst>
          </p:cNvPr>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3840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178728" cy="1008062"/>
          </a:xfrm>
          <a:solidFill>
            <a:schemeClr val="bg1"/>
          </a:solidFill>
        </p:spPr>
        <p:txBody>
          <a:bodyPr/>
          <a:lstStyle/>
          <a:p>
            <a:r>
              <a:rPr lang="de-CH" dirty="0"/>
              <a:t>4.1.5 Können </a:t>
            </a:r>
            <a:r>
              <a:rPr lang="de-CH" dirty="0" err="1"/>
              <a:t>nvVHF</a:t>
            </a:r>
            <a:r>
              <a:rPr lang="de-CH" dirty="0"/>
              <a:t>-Patienten, welche unter Rivaroxaban eine systemische Embolie erlitten haben, weiter Rivaroxaban erhalten? </a:t>
            </a:r>
            <a:endParaRPr lang="de-DE" dirty="0"/>
          </a:p>
        </p:txBody>
      </p:sp>
      <p:sp>
        <p:nvSpPr>
          <p:cNvPr id="3" name="Inhaltsplatzhalter 2"/>
          <p:cNvSpPr>
            <a:spLocks noGrp="1"/>
          </p:cNvSpPr>
          <p:nvPr>
            <p:ph idx="1"/>
          </p:nvPr>
        </p:nvSpPr>
        <p:spPr>
          <a:xfrm>
            <a:off x="323849" y="1743075"/>
            <a:ext cx="7235825" cy="2615544"/>
          </a:xfrm>
        </p:spPr>
        <p:txBody>
          <a:bodyPr/>
          <a:lstStyle/>
          <a:p>
            <a:pPr>
              <a:buFont typeface="Wingdings" pitchFamily="2" charset="2"/>
              <a:buChar char="§"/>
            </a:pPr>
            <a:r>
              <a:rPr lang="de-CH" dirty="0"/>
              <a:t>Grundsätzlich ja, </a:t>
            </a:r>
            <a:r>
              <a:rPr lang="de-CH" dirty="0" err="1"/>
              <a:t>Rivaroxaban</a:t>
            </a:r>
            <a:r>
              <a:rPr lang="de-CH" dirty="0"/>
              <a:t> senkt das </a:t>
            </a:r>
            <a:r>
              <a:rPr lang="de-CH" dirty="0" err="1"/>
              <a:t>Thromboembolierisiko</a:t>
            </a:r>
            <a:r>
              <a:rPr lang="de-CH" dirty="0"/>
              <a:t> deutlich.</a:t>
            </a:r>
          </a:p>
          <a:p>
            <a:pPr>
              <a:buFont typeface="Wingdings" pitchFamily="2" charset="2"/>
              <a:buChar char="§"/>
            </a:pPr>
            <a:r>
              <a:rPr lang="de-CH" b="1" dirty="0">
                <a:solidFill>
                  <a:schemeClr val="accent1"/>
                </a:solidFill>
              </a:rPr>
              <a:t>Risiko ist nie gleich Null </a:t>
            </a:r>
            <a:r>
              <a:rPr lang="de-CH" dirty="0">
                <a:sym typeface="Wingdings 3"/>
              </a:rPr>
              <a:t>→ </a:t>
            </a:r>
            <a:r>
              <a:rPr lang="de-CH" dirty="0"/>
              <a:t>Im Langzeitverlauf ist mit Ereignissen zu rechnen. </a:t>
            </a:r>
          </a:p>
          <a:p>
            <a:pPr>
              <a:buFont typeface="Wingdings" pitchFamily="2" charset="2"/>
              <a:buChar char="§"/>
            </a:pPr>
            <a:r>
              <a:rPr lang="de-CH" dirty="0"/>
              <a:t>Falls </a:t>
            </a:r>
            <a:r>
              <a:rPr lang="de-CH" b="1" dirty="0">
                <a:solidFill>
                  <a:schemeClr val="accent1"/>
                </a:solidFill>
              </a:rPr>
              <a:t>Compliance-Problem:</a:t>
            </a:r>
            <a:r>
              <a:rPr lang="de-CH" b="1" dirty="0"/>
              <a:t> </a:t>
            </a:r>
          </a:p>
          <a:p>
            <a:pPr marL="357188" lvl="1" indent="-179388">
              <a:buFont typeface="Arial" charset="0"/>
              <a:buChar char="•"/>
            </a:pPr>
            <a:r>
              <a:rPr lang="de-CH" dirty="0"/>
              <a:t>Wechsel weg von </a:t>
            </a:r>
            <a:r>
              <a:rPr lang="de-CH" dirty="0" err="1"/>
              <a:t>Rivaroxaban</a:t>
            </a:r>
            <a:r>
              <a:rPr lang="de-CH" dirty="0"/>
              <a:t> nicht zwingend notwendig.</a:t>
            </a:r>
          </a:p>
          <a:p>
            <a:pPr marL="357188" lvl="1" indent="-179388">
              <a:buFont typeface="Arial" charset="0"/>
              <a:buChar char="•"/>
            </a:pPr>
            <a:r>
              <a:rPr lang="de-CH" dirty="0"/>
              <a:t>Intensivierung der Aufklärung und Begleitung, damit eine konsequente Einnahme der richtigen Dosis langfristig sichergestellt ist.</a:t>
            </a:r>
          </a:p>
        </p:txBody>
      </p:sp>
      <p:sp>
        <p:nvSpPr>
          <p:cNvPr id="5" name="Foliennummernplatzhalter 4"/>
          <p:cNvSpPr>
            <a:spLocks noGrp="1"/>
          </p:cNvSpPr>
          <p:nvPr>
            <p:ph type="sldNum" sz="quarter" idx="12"/>
          </p:nvPr>
        </p:nvSpPr>
        <p:spPr/>
        <p:txBody>
          <a:bodyPr/>
          <a:lstStyle/>
          <a:p>
            <a:fld id="{668FC1BA-C807-A24C-B970-91216D4FCE8F}" type="slidenum">
              <a:rPr lang="de-DE" smtClean="0"/>
              <a:t>35</a:t>
            </a:fld>
            <a:endParaRPr lang="de-DE"/>
          </a:p>
        </p:txBody>
      </p:sp>
      <p:cxnSp>
        <p:nvCxnSpPr>
          <p:cNvPr id="8" name="Gerade Verbindung 5">
            <a:extLst>
              <a:ext uri="{FF2B5EF4-FFF2-40B4-BE49-F238E27FC236}">
                <a16:creationId xmlns:a16="http://schemas.microsoft.com/office/drawing/2014/main" id="{57F044E8-EC5A-44FA-B422-1CBB6683849F}"/>
              </a:ext>
            </a:extLst>
          </p:cNvPr>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0D46DEA1-305C-4545-AD41-988E5D0E58DA}"/>
              </a:ext>
            </a:extLst>
          </p:cNvPr>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9223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178728" cy="994172"/>
          </a:xfrm>
          <a:solidFill>
            <a:schemeClr val="bg1"/>
          </a:solidFill>
        </p:spPr>
        <p:txBody>
          <a:bodyPr/>
          <a:lstStyle/>
          <a:p>
            <a:r>
              <a:rPr lang="de-CH" dirty="0"/>
              <a:t>4.1.6 Wie gehen wir mit </a:t>
            </a:r>
            <a:r>
              <a:rPr lang="de-CH" dirty="0" err="1"/>
              <a:t>nvVHF</a:t>
            </a:r>
            <a:r>
              <a:rPr lang="de-CH" dirty="0"/>
              <a:t>-Patienten nach PCI und </a:t>
            </a:r>
            <a:r>
              <a:rPr lang="de-CH" dirty="0" err="1"/>
              <a:t>Stentimplantaten</a:t>
            </a:r>
            <a:r>
              <a:rPr lang="de-CH" dirty="0"/>
              <a:t> um? </a:t>
            </a:r>
            <a:endParaRPr lang="de-DE" dirty="0"/>
          </a:p>
        </p:txBody>
      </p:sp>
      <p:sp>
        <p:nvSpPr>
          <p:cNvPr id="3" name="Inhaltsplatzhalter 2"/>
          <p:cNvSpPr>
            <a:spLocks noGrp="1"/>
          </p:cNvSpPr>
          <p:nvPr>
            <p:ph idx="1"/>
          </p:nvPr>
        </p:nvSpPr>
        <p:spPr>
          <a:xfrm>
            <a:off x="323850" y="1743075"/>
            <a:ext cx="7235826" cy="2520950"/>
          </a:xfrm>
        </p:spPr>
        <p:txBody>
          <a:bodyPr/>
          <a:lstStyle/>
          <a:p>
            <a:r>
              <a:rPr lang="de-CH" dirty="0"/>
              <a:t>Bei diesen Patienten ist aufgrund des Vorhofflimmerns eine </a:t>
            </a:r>
            <a:r>
              <a:rPr lang="de-CH" b="1" dirty="0">
                <a:solidFill>
                  <a:schemeClr val="accent1"/>
                </a:solidFill>
              </a:rPr>
              <a:t>Antikoagulation</a:t>
            </a:r>
            <a:r>
              <a:rPr lang="de-CH" dirty="0"/>
              <a:t> und aufgrund der PCI mit </a:t>
            </a:r>
            <a:r>
              <a:rPr lang="de-CH" dirty="0" err="1"/>
              <a:t>Stenteinlage</a:t>
            </a:r>
            <a:r>
              <a:rPr lang="de-CH" dirty="0"/>
              <a:t> eine </a:t>
            </a:r>
            <a:r>
              <a:rPr lang="de-CH" b="1" dirty="0">
                <a:solidFill>
                  <a:schemeClr val="accent1"/>
                </a:solidFill>
              </a:rPr>
              <a:t>(doppelte) </a:t>
            </a:r>
            <a:r>
              <a:rPr lang="de-CH" b="1" dirty="0" err="1">
                <a:solidFill>
                  <a:schemeClr val="accent1"/>
                </a:solidFill>
              </a:rPr>
              <a:t>Plättchenhemmung</a:t>
            </a:r>
            <a:r>
              <a:rPr lang="de-CH" b="1" dirty="0">
                <a:solidFill>
                  <a:schemeClr val="accent1"/>
                </a:solidFill>
              </a:rPr>
              <a:t> </a:t>
            </a:r>
            <a:r>
              <a:rPr lang="de-CH" dirty="0"/>
              <a:t>indiziert. Diese Kombination erhöht das Blutungsrisiko erheblich. </a:t>
            </a:r>
          </a:p>
          <a:p>
            <a:r>
              <a:rPr lang="de-CH" dirty="0"/>
              <a:t>Zur Kontrolle des Blutungsrisikos kann für die Dauer einer zusätzlichen Behandlung mit einem P2Y</a:t>
            </a:r>
            <a:r>
              <a:rPr lang="de-CH" baseline="-25000" dirty="0"/>
              <a:t>12</a:t>
            </a:r>
            <a:r>
              <a:rPr lang="de-CH" dirty="0"/>
              <a:t>-Inhibitor (üblicherweise 12 Monate mit Clopidogrel) eine Reduktion der Dosis von </a:t>
            </a:r>
            <a:r>
              <a:rPr lang="de-CH" dirty="0" err="1"/>
              <a:t>Rivaroxaban</a:t>
            </a:r>
            <a:r>
              <a:rPr lang="de-CH" dirty="0"/>
              <a:t> auf 15 mg 1x tgl. (10 mg 1x tgl. bei </a:t>
            </a:r>
            <a:r>
              <a:rPr lang="de-CH" dirty="0" err="1"/>
              <a:t>eGFR</a:t>
            </a:r>
            <a:r>
              <a:rPr lang="de-CH" dirty="0"/>
              <a:t> 30–49 ml/min) erwogen werden.</a:t>
            </a:r>
          </a:p>
          <a:p>
            <a:r>
              <a:rPr lang="de-CH" dirty="0"/>
              <a:t>Nach Absetzen des P2Y</a:t>
            </a:r>
            <a:r>
              <a:rPr lang="de-CH" baseline="-25000" dirty="0"/>
              <a:t>12</a:t>
            </a:r>
            <a:r>
              <a:rPr lang="de-CH" dirty="0"/>
              <a:t>-Inhibitors </a:t>
            </a:r>
            <a:r>
              <a:rPr lang="de-CH" dirty="0" err="1"/>
              <a:t>Rivaroxaban</a:t>
            </a:r>
            <a:r>
              <a:rPr lang="de-CH" dirty="0"/>
              <a:t> wieder in der Standarddosis für Patienten mit </a:t>
            </a:r>
            <a:r>
              <a:rPr lang="de-CH" dirty="0" err="1"/>
              <a:t>nvVHF</a:t>
            </a:r>
            <a:r>
              <a:rPr lang="de-CH" dirty="0"/>
              <a:t> geben (20 mg 1x tgl. bzw. 15 mg 1x tgl. bei </a:t>
            </a:r>
            <a:r>
              <a:rPr lang="de-CH" dirty="0" err="1"/>
              <a:t>eGFR</a:t>
            </a:r>
            <a:r>
              <a:rPr lang="de-CH" dirty="0"/>
              <a:t> 30–49 ml/min).</a:t>
            </a:r>
          </a:p>
          <a:p>
            <a:r>
              <a:rPr lang="de-CH" dirty="0"/>
              <a:t>Die Expertengruppe empfiehlt bei Fragen zu dieser Dosierungsmöglichkeit die Rücksprache mit einem Experten. </a:t>
            </a:r>
          </a:p>
        </p:txBody>
      </p:sp>
      <p:sp>
        <p:nvSpPr>
          <p:cNvPr id="5" name="Foliennummernplatzhalter 4"/>
          <p:cNvSpPr>
            <a:spLocks noGrp="1"/>
          </p:cNvSpPr>
          <p:nvPr>
            <p:ph type="sldNum" sz="quarter" idx="12"/>
          </p:nvPr>
        </p:nvSpPr>
        <p:spPr/>
        <p:txBody>
          <a:bodyPr/>
          <a:lstStyle/>
          <a:p>
            <a:fld id="{668FC1BA-C807-A24C-B970-91216D4FCE8F}" type="slidenum">
              <a:rPr lang="de-DE" smtClean="0"/>
              <a:t>36</a:t>
            </a:fld>
            <a:endParaRPr lang="de-DE"/>
          </a:p>
        </p:txBody>
      </p:sp>
      <p:sp>
        <p:nvSpPr>
          <p:cNvPr id="7" name="Rechteck 6"/>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328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68FC1BA-C807-A24C-B970-91216D4FCE8F}" type="slidenum">
              <a:rPr lang="de-DE" smtClean="0"/>
              <a:t>37</a:t>
            </a:fld>
            <a:endParaRPr lang="de-DE"/>
          </a:p>
        </p:txBody>
      </p:sp>
      <p:sp>
        <p:nvSpPr>
          <p:cNvPr id="17" name="Titel 1"/>
          <p:cNvSpPr>
            <a:spLocks noGrp="1"/>
          </p:cNvSpPr>
          <p:nvPr>
            <p:ph type="title"/>
          </p:nvPr>
        </p:nvSpPr>
        <p:spPr>
          <a:xfrm>
            <a:off x="3859967" y="2005402"/>
            <a:ext cx="4960183" cy="1670570"/>
          </a:xfrm>
          <a:noFill/>
        </p:spPr>
        <p:txBody>
          <a:bodyPr/>
          <a:lstStyle/>
          <a:p>
            <a:r>
              <a:rPr lang="de-CH" sz="2400" dirty="0">
                <a:solidFill>
                  <a:schemeClr val="bg2">
                    <a:lumMod val="50000"/>
                  </a:schemeClr>
                </a:solidFill>
              </a:rPr>
              <a:t>4.2 Therapie der akuten </a:t>
            </a:r>
            <a:br>
              <a:rPr lang="de-CH" sz="2400" dirty="0">
                <a:solidFill>
                  <a:schemeClr val="bg2">
                    <a:lumMod val="50000"/>
                  </a:schemeClr>
                </a:solidFill>
              </a:rPr>
            </a:br>
            <a:r>
              <a:rPr lang="de-CH" sz="2400" dirty="0">
                <a:solidFill>
                  <a:schemeClr val="bg2">
                    <a:lumMod val="50000"/>
                  </a:schemeClr>
                </a:solidFill>
              </a:rPr>
              <a:t>TVT/ LE sowie Rezidivprophylaxe einer TVT/LE</a:t>
            </a:r>
            <a:r>
              <a:rPr lang="de-CH" sz="1800" dirty="0">
                <a:solidFill>
                  <a:srgbClr val="000000"/>
                </a:solidFill>
                <a:latin typeface="Segoe UI" panose="020B0502040204020203" pitchFamily="34" charset="0"/>
              </a:rPr>
              <a:t> </a:t>
            </a:r>
            <a:r>
              <a:rPr lang="de-CH" sz="2400" dirty="0">
                <a:solidFill>
                  <a:schemeClr val="bg2">
                    <a:lumMod val="50000"/>
                  </a:schemeClr>
                </a:solidFill>
              </a:rPr>
              <a:t>bei erwachsenen Patienten </a:t>
            </a:r>
            <a:br>
              <a:rPr lang="de-CH" sz="2400" dirty="0">
                <a:solidFill>
                  <a:schemeClr val="bg2">
                    <a:lumMod val="50000"/>
                  </a:schemeClr>
                </a:solidFill>
              </a:rPr>
            </a:br>
            <a:endParaRPr lang="de-DE" sz="2400" dirty="0">
              <a:solidFill>
                <a:schemeClr val="bg2">
                  <a:lumMod val="50000"/>
                </a:schemeClr>
              </a:solidFill>
            </a:endParaRPr>
          </a:p>
        </p:txBody>
      </p:sp>
      <p:pic>
        <p:nvPicPr>
          <p:cNvPr id="7" name="Bild 18">
            <a:extLst>
              <a:ext uri="{FF2B5EF4-FFF2-40B4-BE49-F238E27FC236}">
                <a16:creationId xmlns:a16="http://schemas.microsoft.com/office/drawing/2014/main" id="{93938CDF-6957-42C1-8E8C-641C23632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446" y="1705600"/>
            <a:ext cx="1657922" cy="1657922"/>
          </a:xfrm>
          <a:prstGeom prst="rect">
            <a:avLst/>
          </a:prstGeom>
        </p:spPr>
      </p:pic>
      <p:pic>
        <p:nvPicPr>
          <p:cNvPr id="8" name="Bild 4">
            <a:extLst>
              <a:ext uri="{FF2B5EF4-FFF2-40B4-BE49-F238E27FC236}">
                <a16:creationId xmlns:a16="http://schemas.microsoft.com/office/drawing/2014/main" id="{EF3167A2-F330-4E44-94C4-1B8F81A12163}"/>
              </a:ext>
            </a:extLst>
          </p:cNvPr>
          <p:cNvPicPr>
            <a:picLocks noChangeAspect="1"/>
          </p:cNvPicPr>
          <p:nvPr/>
        </p:nvPicPr>
        <p:blipFill rotWithShape="1">
          <a:blip r:embed="rId3"/>
          <a:srcRect l="14275" t="7052" r="50044" b="57464"/>
          <a:stretch/>
        </p:blipFill>
        <p:spPr>
          <a:xfrm>
            <a:off x="1987368" y="1705600"/>
            <a:ext cx="1667184" cy="1657922"/>
          </a:xfrm>
          <a:prstGeom prst="rect">
            <a:avLst/>
          </a:prstGeom>
        </p:spPr>
      </p:pic>
    </p:spTree>
    <p:extLst>
      <p:ext uri="{BB962C8B-B14F-4D97-AF65-F5344CB8AC3E}">
        <p14:creationId xmlns:p14="http://schemas.microsoft.com/office/powerpoint/2010/main" val="50191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4.2.1 / 4.2.2 </a:t>
            </a:r>
            <a:r>
              <a:rPr lang="de-DE" dirty="0"/>
              <a:t>Wie ist vorzugehen, falls ein Patient initial NMH erhalten hat?</a:t>
            </a:r>
          </a:p>
        </p:txBody>
      </p:sp>
      <p:sp>
        <p:nvSpPr>
          <p:cNvPr id="3" name="Inhaltsplatzhalter 2"/>
          <p:cNvSpPr>
            <a:spLocks noGrp="1"/>
          </p:cNvSpPr>
          <p:nvPr>
            <p:ph idx="1"/>
          </p:nvPr>
        </p:nvSpPr>
        <p:spPr>
          <a:xfrm>
            <a:off x="323850" y="1203325"/>
            <a:ext cx="7235825" cy="3263504"/>
          </a:xfrm>
        </p:spPr>
        <p:txBody>
          <a:bodyPr/>
          <a:lstStyle/>
          <a:p>
            <a:r>
              <a:rPr lang="de-DE" dirty="0"/>
              <a:t>Falls initial NMH während maximal 5 Tagen gegeben wurde, kann die empfohlene Dosis von 15 mg 2x/Tag über weitere 21 Tage gegeben werden. </a:t>
            </a:r>
          </a:p>
          <a:p>
            <a:r>
              <a:rPr lang="de-DE" dirty="0"/>
              <a:t>Falls initial NMH über einen Zeitraum von länger als 5 Tagen gegeben wurde, empfehlen wir eine Dosis von 15 mg 2x/Tag bis Tag 21 nach Start der Antikoagulation mit NMH.</a:t>
            </a:r>
          </a:p>
          <a:p>
            <a:r>
              <a:rPr lang="de-DE" b="1" dirty="0">
                <a:solidFill>
                  <a:schemeClr val="accent1"/>
                </a:solidFill>
              </a:rPr>
              <a:t>Die Vorbehandlung mit NMH ist nicht notwendig. </a:t>
            </a:r>
            <a:r>
              <a:rPr lang="de-DE" dirty="0"/>
              <a:t>Es kann </a:t>
            </a:r>
            <a:r>
              <a:rPr lang="de-DE" dirty="0" err="1"/>
              <a:t>gemäss</a:t>
            </a:r>
            <a:r>
              <a:rPr lang="de-DE" dirty="0"/>
              <a:t> Fachinformation direkt mit </a:t>
            </a:r>
            <a:r>
              <a:rPr lang="de-DE" dirty="0" err="1"/>
              <a:t>Rivaroxaban</a:t>
            </a:r>
            <a:r>
              <a:rPr lang="de-DE" dirty="0"/>
              <a:t> gestartet werden.</a:t>
            </a:r>
            <a:r>
              <a:rPr lang="de-DE" i="1" dirty="0"/>
              <a:t> </a:t>
            </a:r>
          </a:p>
          <a:p>
            <a:r>
              <a:rPr lang="de-DE" dirty="0"/>
              <a:t>Die </a:t>
            </a:r>
            <a:r>
              <a:rPr lang="de-DE" b="1" dirty="0">
                <a:solidFill>
                  <a:schemeClr val="accent1"/>
                </a:solidFill>
              </a:rPr>
              <a:t>vorgängige Gabe von NMH ist jedoch möglich. </a:t>
            </a:r>
            <a:r>
              <a:rPr lang="de-DE" dirty="0"/>
              <a:t>In den Zulassungsstudien erhielten etwa 70% der Patienten eine oder maximal zwei NMH-Spritzen vor dem Start mit zweimal täglich 15 mg </a:t>
            </a:r>
            <a:r>
              <a:rPr lang="de-DE" dirty="0" err="1"/>
              <a:t>Rivaroxaban</a:t>
            </a:r>
            <a:r>
              <a:rPr lang="de-DE" dirty="0"/>
              <a:t> während 21 Tagen.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38</a:t>
            </a:fld>
            <a:endParaRPr lang="de-DE"/>
          </a:p>
        </p:txBody>
      </p:sp>
    </p:spTree>
    <p:extLst>
      <p:ext uri="{BB962C8B-B14F-4D97-AF65-F5344CB8AC3E}">
        <p14:creationId xmlns:p14="http://schemas.microsoft.com/office/powerpoint/2010/main" val="386415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4.2.3 </a:t>
            </a:r>
            <a:r>
              <a:rPr lang="de-DE" dirty="0"/>
              <a:t>Warum braucht es für die ersten 21 Tage</a:t>
            </a:r>
            <a:br>
              <a:rPr lang="de-DE" dirty="0"/>
            </a:br>
            <a:r>
              <a:rPr lang="de-DE" dirty="0"/>
              <a:t>Behandlung mit </a:t>
            </a:r>
            <a:r>
              <a:rPr lang="de-DE" dirty="0" err="1"/>
              <a:t>Rivaroxaban</a:t>
            </a:r>
            <a:r>
              <a:rPr lang="de-DE" dirty="0"/>
              <a:t> eine höhere Dosis?</a:t>
            </a:r>
          </a:p>
        </p:txBody>
      </p:sp>
      <p:sp>
        <p:nvSpPr>
          <p:cNvPr id="3" name="Inhaltsplatzhalter 2"/>
          <p:cNvSpPr>
            <a:spLocks noGrp="1"/>
          </p:cNvSpPr>
          <p:nvPr>
            <p:ph idx="1"/>
          </p:nvPr>
        </p:nvSpPr>
        <p:spPr>
          <a:xfrm>
            <a:off x="323850" y="1203325"/>
            <a:ext cx="7235825" cy="3263504"/>
          </a:xfrm>
        </p:spPr>
        <p:txBody>
          <a:bodyPr/>
          <a:lstStyle/>
          <a:p>
            <a:r>
              <a:rPr lang="de-DE" dirty="0"/>
              <a:t>Dosisfindungsstudien zur VTE-Therapie zeigten: die Reduktion der </a:t>
            </a:r>
            <a:r>
              <a:rPr lang="de-DE" dirty="0" err="1"/>
              <a:t>Thrombuslast</a:t>
            </a:r>
            <a:r>
              <a:rPr lang="de-DE" dirty="0"/>
              <a:t> bei einer zweimal täglichen Gabe für die ersten 21 Tage Therapie war in der </a:t>
            </a:r>
            <a:r>
              <a:rPr lang="de-DE" dirty="0" err="1"/>
              <a:t>ODIXa</a:t>
            </a:r>
            <a:r>
              <a:rPr lang="de-DE" dirty="0"/>
              <a:t>-Studie im Trend besser als bei der einmal täglichen Dosis.</a:t>
            </a:r>
          </a:p>
          <a:p>
            <a:r>
              <a:rPr lang="de-DE" dirty="0"/>
              <a:t>In vergleichbaren Studien mit anderen </a:t>
            </a:r>
            <a:r>
              <a:rPr lang="de-DE" dirty="0" err="1"/>
              <a:t>Antikoagulantien</a:t>
            </a:r>
            <a:r>
              <a:rPr lang="de-DE" dirty="0"/>
              <a:t> (</a:t>
            </a:r>
            <a:r>
              <a:rPr lang="de-DE" dirty="0" err="1"/>
              <a:t>Idraparinux</a:t>
            </a:r>
            <a:r>
              <a:rPr lang="de-DE" dirty="0"/>
              <a:t>, </a:t>
            </a:r>
            <a:r>
              <a:rPr lang="de-DE" dirty="0" err="1"/>
              <a:t>Ximegalatran</a:t>
            </a:r>
            <a:r>
              <a:rPr lang="de-DE" dirty="0"/>
              <a:t>), die keine höhere Dosis in der Akuttherapie einsetzten, wurden in der Anfangsphase der Therapie inakzeptabel hohe </a:t>
            </a:r>
            <a:r>
              <a:rPr lang="de-DE" dirty="0" err="1"/>
              <a:t>Rezidivraten</a:t>
            </a:r>
            <a:r>
              <a:rPr lang="de-DE" dirty="0"/>
              <a:t> festgestellt.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39</a:t>
            </a:fld>
            <a:endParaRPr lang="de-DE"/>
          </a:p>
        </p:txBody>
      </p:sp>
    </p:spTree>
    <p:extLst>
      <p:ext uri="{BB962C8B-B14F-4D97-AF65-F5344CB8AC3E}">
        <p14:creationId xmlns:p14="http://schemas.microsoft.com/office/powerpoint/2010/main" val="50281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a:solidFill>
                  <a:schemeClr val="accent1"/>
                </a:solidFill>
              </a:rPr>
              <a:t>Einleitung</a:t>
            </a:r>
          </a:p>
        </p:txBody>
      </p:sp>
      <p:sp>
        <p:nvSpPr>
          <p:cNvPr id="33" name="Foliennummernplatzhalter 32"/>
          <p:cNvSpPr>
            <a:spLocks noGrp="1"/>
          </p:cNvSpPr>
          <p:nvPr>
            <p:ph type="sldNum" sz="quarter" idx="12"/>
          </p:nvPr>
        </p:nvSpPr>
        <p:spPr/>
        <p:txBody>
          <a:bodyPr/>
          <a:lstStyle/>
          <a:p>
            <a:fld id="{668FC1BA-C807-A24C-B970-91216D4FCE8F}" type="slidenum">
              <a:rPr lang="de-DE" smtClean="0"/>
              <a:t>4</a:t>
            </a:fld>
            <a:endParaRPr lang="de-DE"/>
          </a:p>
        </p:txBody>
      </p:sp>
      <p:sp>
        <p:nvSpPr>
          <p:cNvPr id="34" name="Titel 1"/>
          <p:cNvSpPr txBox="1">
            <a:spLocks/>
          </p:cNvSpPr>
          <p:nvPr/>
        </p:nvSpPr>
        <p:spPr>
          <a:xfrm>
            <a:off x="323850" y="1393204"/>
            <a:ext cx="8496300"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000">
                <a:latin typeface="Segoe UI Black" charset="0"/>
                <a:ea typeface="Segoe UI Black" charset="0"/>
                <a:cs typeface="Segoe UI Black" charset="0"/>
              </a:rPr>
              <a:t>RIVAPRAX</a:t>
            </a:r>
            <a:endParaRPr lang="de-DE" sz="4000" dirty="0">
              <a:latin typeface="Segoe UI Black" charset="0"/>
              <a:ea typeface="Segoe UI Black" charset="0"/>
              <a:cs typeface="Segoe UI Black" charset="0"/>
            </a:endParaRPr>
          </a:p>
        </p:txBody>
      </p:sp>
      <p:sp>
        <p:nvSpPr>
          <p:cNvPr id="35" name="Textfeld 34"/>
          <p:cNvSpPr txBox="1"/>
          <p:nvPr/>
        </p:nvSpPr>
        <p:spPr>
          <a:xfrm>
            <a:off x="244879" y="1144320"/>
            <a:ext cx="2481943" cy="300082"/>
          </a:xfrm>
          <a:prstGeom prst="rect">
            <a:avLst/>
          </a:prstGeom>
          <a:noFill/>
        </p:spPr>
        <p:txBody>
          <a:bodyPr wrap="square" rtlCol="0">
            <a:spAutoFit/>
          </a:bodyPr>
          <a:lstStyle/>
          <a:p>
            <a:r>
              <a:rPr lang="de-DE" dirty="0">
                <a:latin typeface="Segoe UI" charset="0"/>
                <a:ea typeface="Segoe UI" charset="0"/>
                <a:cs typeface="Segoe UI" charset="0"/>
              </a:rPr>
              <a:t>ÜBER</a:t>
            </a:r>
          </a:p>
        </p:txBody>
      </p:sp>
      <p:sp>
        <p:nvSpPr>
          <p:cNvPr id="36" name="Inhaltsplatzhalter 2"/>
          <p:cNvSpPr txBox="1">
            <a:spLocks/>
          </p:cNvSpPr>
          <p:nvPr/>
        </p:nvSpPr>
        <p:spPr>
          <a:xfrm>
            <a:off x="3311525" y="1444402"/>
            <a:ext cx="5508625" cy="2590151"/>
          </a:xfrm>
          <a:prstGeom prst="rect">
            <a:avLst/>
          </a:prstGeom>
        </p:spPr>
        <p:txBody>
          <a:bodyPr vert="horz" lIns="0" tIns="0" rIns="0" bIns="0" numCol="1" spcCol="36000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Segoe UI" charset="0"/>
                <a:ea typeface="Segoe UI" charset="0"/>
                <a:cs typeface="Segoe UI" charset="0"/>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Segoe UI" charset="0"/>
                <a:ea typeface="Segoe UI" charset="0"/>
                <a:cs typeface="Segoe UI" charset="0"/>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Segoe UI" charset="0"/>
                <a:ea typeface="Segoe UI" charset="0"/>
                <a:cs typeface="Segoe UI" charset="0"/>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77800" indent="-177800" algn="l">
              <a:lnSpc>
                <a:spcPct val="100000"/>
              </a:lnSpc>
              <a:spcBef>
                <a:spcPts val="0"/>
              </a:spcBef>
              <a:buClr>
                <a:schemeClr val="accent1"/>
              </a:buClr>
              <a:buFont typeface="Wingdings" charset="2"/>
              <a:buChar char="§"/>
            </a:pPr>
            <a:r>
              <a:rPr lang="de-CH" sz="1400" b="1" dirty="0">
                <a:solidFill>
                  <a:schemeClr val="accent1"/>
                </a:solidFill>
              </a:rPr>
              <a:t>Konsensus-Dokument</a:t>
            </a:r>
            <a:r>
              <a:rPr lang="de-CH" sz="1400" dirty="0"/>
              <a:t> der </a:t>
            </a:r>
            <a:r>
              <a:rPr lang="de-CH" sz="1400" b="1" dirty="0" err="1">
                <a:solidFill>
                  <a:schemeClr val="accent1"/>
                </a:solidFill>
              </a:rPr>
              <a:t>RivaMos</a:t>
            </a:r>
            <a:r>
              <a:rPr lang="de-CH" sz="1400" dirty="0">
                <a:solidFill>
                  <a:srgbClr val="5560A6"/>
                </a:solidFill>
              </a:rPr>
              <a:t>-</a:t>
            </a:r>
            <a:r>
              <a:rPr lang="de-CH" sz="1400" dirty="0"/>
              <a:t>Arbeitsgruppe und der Arbeitsgruppe Hämostase der Schweizerischen Gesellschaft für Hämatologie</a:t>
            </a:r>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a:solidFill>
                  <a:schemeClr val="accent1"/>
                </a:solidFill>
              </a:rPr>
              <a:t>Pragmatische und klinisch relevante Antworten </a:t>
            </a:r>
            <a:r>
              <a:rPr lang="de-CH" sz="1400" dirty="0"/>
              <a:t>auf Fragen </a:t>
            </a:r>
            <a:br>
              <a:rPr lang="de-CH" sz="1400" dirty="0"/>
            </a:br>
            <a:r>
              <a:rPr lang="de-CH" sz="1400" dirty="0"/>
              <a:t>aus der Praxis</a:t>
            </a:r>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a:solidFill>
                  <a:schemeClr val="accent1"/>
                </a:solidFill>
              </a:rPr>
              <a:t>Hilfestellung</a:t>
            </a:r>
            <a:r>
              <a:rPr lang="de-CH" sz="1400" dirty="0"/>
              <a:t> bei der regelmässigen klinischen Kontrolle in der Hausarztpraxis</a:t>
            </a:r>
          </a:p>
          <a:p>
            <a:pPr marL="177800" indent="-177800" algn="l">
              <a:lnSpc>
                <a:spcPct val="100000"/>
              </a:lnSpc>
              <a:spcBef>
                <a:spcPts val="0"/>
              </a:spcBef>
              <a:buClr>
                <a:schemeClr val="accent1"/>
              </a:buClr>
              <a:buFont typeface="Wingdings" charset="2"/>
              <a:buChar char="§"/>
            </a:pPr>
            <a:endParaRPr lang="de-CH" sz="1400" dirty="0"/>
          </a:p>
        </p:txBody>
      </p:sp>
    </p:spTree>
    <p:extLst>
      <p:ext uri="{BB962C8B-B14F-4D97-AF65-F5344CB8AC3E}">
        <p14:creationId xmlns:p14="http://schemas.microsoft.com/office/powerpoint/2010/main" val="382130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4.2.4 Gibt es aktuelle Daten zur Langzeit-Sekundärprophylaxe bei VTE-Patienten?</a:t>
            </a:r>
          </a:p>
        </p:txBody>
      </p:sp>
      <p:sp>
        <p:nvSpPr>
          <p:cNvPr id="3" name="Inhaltsplatzhalter 2"/>
          <p:cNvSpPr>
            <a:spLocks noGrp="1"/>
          </p:cNvSpPr>
          <p:nvPr>
            <p:ph idx="1"/>
          </p:nvPr>
        </p:nvSpPr>
        <p:spPr>
          <a:xfrm>
            <a:off x="323850" y="1203325"/>
            <a:ext cx="7235825" cy="3263504"/>
          </a:xfrm>
          <a:ln>
            <a:noFill/>
          </a:ln>
          <a:effectLst/>
        </p:spPr>
        <p:txBody>
          <a:bodyPr/>
          <a:lstStyle/>
          <a:p>
            <a:r>
              <a:rPr lang="de-CH" dirty="0"/>
              <a:t>Wenn nach mindestens 6-monatiger VTE-Behandlung mit Antikoagulation eine Langzeit-Sekundärprophylaxe mit </a:t>
            </a:r>
            <a:r>
              <a:rPr lang="de-CH" dirty="0" err="1"/>
              <a:t>Rivaroxaban</a:t>
            </a:r>
            <a:r>
              <a:rPr lang="de-CH" dirty="0"/>
              <a:t> in Betracht gezogen wird, sollte bei VTE-Patienten mit hohem </a:t>
            </a:r>
            <a:r>
              <a:rPr lang="de-CH" dirty="0" err="1"/>
              <a:t>Rezidivrisiko</a:t>
            </a:r>
            <a:r>
              <a:rPr lang="de-CH" dirty="0"/>
              <a:t> </a:t>
            </a:r>
            <a:r>
              <a:rPr lang="de-CH" dirty="0" err="1"/>
              <a:t>Rivaroxaban</a:t>
            </a:r>
            <a:r>
              <a:rPr lang="de-CH" dirty="0"/>
              <a:t> 20 mg 1x tgl. weitergeführt werden. </a:t>
            </a:r>
          </a:p>
          <a:p>
            <a:r>
              <a:rPr lang="de-CH" dirty="0"/>
              <a:t>Die EINSTEIN CHOICE Studie untersuchte VTE-Patienten nach einer 6- bis 12-monatigen Antikoagulation und ohne eindeutige Indikation zur Weiterführung derselben.</a:t>
            </a:r>
          </a:p>
          <a:p>
            <a:r>
              <a:rPr lang="de-CH" b="1" dirty="0">
                <a:solidFill>
                  <a:schemeClr val="accent1"/>
                </a:solidFill>
              </a:rPr>
              <a:t>EINSTEIN CHOICE zeigte, dass VTE-Rezidive unter </a:t>
            </a:r>
            <a:r>
              <a:rPr lang="de-CH" b="1" dirty="0" err="1">
                <a:solidFill>
                  <a:schemeClr val="accent1"/>
                </a:solidFill>
              </a:rPr>
              <a:t>Rivaroxaban</a:t>
            </a:r>
            <a:r>
              <a:rPr lang="de-CH" b="1" dirty="0">
                <a:solidFill>
                  <a:schemeClr val="accent1"/>
                </a:solidFill>
              </a:rPr>
              <a:t> 10 mg 1x tgl. im Vergleich zu Aspirin 100 mg 1x tgl. signifikant seltener waren, bei vergleichbarer Rate an schweren Blutungen</a:t>
            </a:r>
            <a:r>
              <a:rPr lang="de-CH" dirty="0"/>
              <a:t>. </a:t>
            </a:r>
            <a:br>
              <a:rPr lang="de-CH" dirty="0"/>
            </a:br>
            <a:r>
              <a:rPr lang="de-CH" dirty="0"/>
              <a:t>Gegenüber einer Langzeitprophylaxe mit </a:t>
            </a:r>
            <a:r>
              <a:rPr lang="de-CH" dirty="0" err="1"/>
              <a:t>Rivaroxaban</a:t>
            </a:r>
            <a:r>
              <a:rPr lang="de-CH" dirty="0"/>
              <a:t> 20 mg 1x tgl. zeigten sich bezüglich der primären Wirksamkeits- und Sicherheits-Endpunkte keine signifikanten Unterschiede. </a:t>
            </a:r>
          </a:p>
          <a:p>
            <a:r>
              <a:rPr lang="de-CH" dirty="0"/>
              <a:t>Bei Fragen zur Risiko-Stratifizierung im Rahmen der Langzeit-Sekundärprophylaxe ist die </a:t>
            </a:r>
            <a:r>
              <a:rPr lang="de-CH" b="1" dirty="0">
                <a:solidFill>
                  <a:schemeClr val="accent1"/>
                </a:solidFill>
              </a:rPr>
              <a:t>Rücksprache mit einem Spezialisten </a:t>
            </a:r>
            <a:r>
              <a:rPr lang="de-CH" dirty="0"/>
              <a:t>empfehlenswert.</a:t>
            </a:r>
          </a:p>
        </p:txBody>
      </p:sp>
      <p:sp>
        <p:nvSpPr>
          <p:cNvPr id="5" name="Foliennummernplatzhalter 4"/>
          <p:cNvSpPr>
            <a:spLocks noGrp="1"/>
          </p:cNvSpPr>
          <p:nvPr>
            <p:ph type="sldNum" sz="quarter" idx="12"/>
          </p:nvPr>
        </p:nvSpPr>
        <p:spPr/>
        <p:txBody>
          <a:bodyPr/>
          <a:lstStyle/>
          <a:p>
            <a:fld id="{668FC1BA-C807-A24C-B970-91216D4FCE8F}" type="slidenum">
              <a:rPr lang="de-DE" smtClean="0"/>
              <a:t>40</a:t>
            </a:fld>
            <a:endParaRPr lang="de-DE"/>
          </a:p>
        </p:txBody>
      </p:sp>
    </p:spTree>
    <p:extLst>
      <p:ext uri="{BB962C8B-B14F-4D97-AF65-F5344CB8AC3E}">
        <p14:creationId xmlns:p14="http://schemas.microsoft.com/office/powerpoint/2010/main" val="388342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49" y="1743075"/>
            <a:ext cx="7235826" cy="2289279"/>
          </a:xfrm>
        </p:spPr>
        <p:txBody>
          <a:bodyPr/>
          <a:lstStyle/>
          <a:p>
            <a:r>
              <a:rPr lang="de-DE" dirty="0"/>
              <a:t>EINSTEIN-Studienprogramm: ca. 6% der Patienten mit bekannter </a:t>
            </a:r>
            <a:r>
              <a:rPr lang="de-DE" dirty="0" err="1"/>
              <a:t>Thrombophilie</a:t>
            </a:r>
            <a:endParaRPr lang="de-DE" dirty="0"/>
          </a:p>
          <a:p>
            <a:r>
              <a:rPr lang="de-DE" dirty="0"/>
              <a:t>Der primäre Wirksamkeits- und Sicherheitsendpunkt über die prä-spezifizierte Subgruppe mit </a:t>
            </a:r>
            <a:r>
              <a:rPr lang="de-DE" dirty="0" err="1"/>
              <a:t>thrombophilen</a:t>
            </a:r>
            <a:r>
              <a:rPr lang="de-DE" dirty="0"/>
              <a:t> Gerinnungsstörungen war in den Studien EINSTEIN DVT und EINSTEIN PE konsistent im Vergleich zur Gesamtpopulation.</a:t>
            </a:r>
          </a:p>
          <a:p>
            <a:r>
              <a:rPr lang="de-DE" dirty="0"/>
              <a:t>Die Expertengruppe ist der Meinung, dass </a:t>
            </a:r>
            <a:r>
              <a:rPr lang="de-DE" b="1" dirty="0" err="1">
                <a:solidFill>
                  <a:schemeClr val="accent1"/>
                </a:solidFill>
              </a:rPr>
              <a:t>Rivaroxaban</a:t>
            </a:r>
            <a:r>
              <a:rPr lang="de-DE" b="1" dirty="0">
                <a:solidFill>
                  <a:schemeClr val="accent1"/>
                </a:solidFill>
              </a:rPr>
              <a:t> bei Patienten mit </a:t>
            </a:r>
            <a:r>
              <a:rPr lang="de-DE" b="1" dirty="0" err="1">
                <a:solidFill>
                  <a:schemeClr val="accent1"/>
                </a:solidFill>
              </a:rPr>
              <a:t>labormässiger</a:t>
            </a:r>
            <a:r>
              <a:rPr lang="de-DE" b="1" dirty="0">
                <a:solidFill>
                  <a:schemeClr val="accent1"/>
                </a:solidFill>
              </a:rPr>
              <a:t> </a:t>
            </a:r>
            <a:r>
              <a:rPr lang="de-DE" b="1" dirty="0" err="1">
                <a:solidFill>
                  <a:schemeClr val="accent1"/>
                </a:solidFill>
              </a:rPr>
              <a:t>Thrombophilie</a:t>
            </a:r>
            <a:r>
              <a:rPr lang="de-DE" b="1" dirty="0">
                <a:solidFill>
                  <a:schemeClr val="accent1"/>
                </a:solidFill>
              </a:rPr>
              <a:t> eingesetzt werden kann.</a:t>
            </a:r>
          </a:p>
          <a:p>
            <a:r>
              <a:rPr lang="de-DE" b="1" dirty="0">
                <a:solidFill>
                  <a:schemeClr val="accent1"/>
                </a:solidFill>
              </a:rPr>
              <a:t>Ausnahme: </a:t>
            </a:r>
            <a:r>
              <a:rPr lang="de-DE" b="1" dirty="0" err="1">
                <a:solidFill>
                  <a:schemeClr val="accent1"/>
                </a:solidFill>
              </a:rPr>
              <a:t>Antiphospholipid</a:t>
            </a:r>
            <a:r>
              <a:rPr lang="de-DE" b="1" dirty="0">
                <a:solidFill>
                  <a:schemeClr val="accent1"/>
                </a:solidFill>
              </a:rPr>
              <a:t>-Antikörper-Syndrom (APS) </a:t>
            </a:r>
            <a:r>
              <a:rPr lang="de-DE" dirty="0">
                <a:sym typeface="Wingdings" panose="05000000000000000000" pitchFamily="2" charset="2"/>
              </a:rPr>
              <a:t></a:t>
            </a:r>
            <a:r>
              <a:rPr lang="de-DE" dirty="0"/>
              <a:t> unbedingt </a:t>
            </a:r>
            <a:r>
              <a:rPr lang="de-DE" dirty="0" err="1"/>
              <a:t>Hämostaseologen</a:t>
            </a:r>
            <a:r>
              <a:rPr lang="de-DE" dirty="0"/>
              <a:t>/Hämatologen kontaktieren und bei Hoch-Risiko-APS kein DOAK geben.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41</a:t>
            </a:fld>
            <a:endParaRPr lang="de-DE"/>
          </a:p>
        </p:txBody>
      </p:sp>
      <p:grpSp>
        <p:nvGrpSpPr>
          <p:cNvPr id="9" name="Gruppierung 8"/>
          <p:cNvGrpSpPr/>
          <p:nvPr/>
        </p:nvGrpSpPr>
        <p:grpSpPr>
          <a:xfrm>
            <a:off x="323849" y="268288"/>
            <a:ext cx="8587803" cy="1230989"/>
            <a:chOff x="323849" y="2766076"/>
            <a:chExt cx="8587803" cy="1230989"/>
          </a:xfrm>
        </p:grpSpPr>
        <p:sp>
          <p:nvSpPr>
            <p:cNvPr id="6" name="Titel 1"/>
            <p:cNvSpPr txBox="1">
              <a:spLocks/>
            </p:cNvSpPr>
            <p:nvPr/>
          </p:nvSpPr>
          <p:spPr>
            <a:xfrm>
              <a:off x="323849" y="2766076"/>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sz="2000" dirty="0"/>
                <a:t>4.2.5 </a:t>
              </a:r>
              <a:r>
                <a:rPr lang="de-DE" sz="2000" dirty="0"/>
                <a:t>Kann </a:t>
              </a:r>
              <a:r>
                <a:rPr lang="de-DE" sz="2000" dirty="0" err="1"/>
                <a:t>Rivaroxaban</a:t>
              </a:r>
              <a:r>
                <a:rPr lang="de-DE" sz="2000" dirty="0"/>
                <a:t> bei </a:t>
              </a:r>
              <a:r>
                <a:rPr lang="de-DE" sz="2000" dirty="0" err="1"/>
                <a:t>Thrombophilie</a:t>
              </a:r>
              <a:r>
                <a:rPr lang="de-DE" sz="2000" dirty="0"/>
                <a:t>-Patienten eingesetzt werden für die Indikationen „Behandlung bzw. Sekundär-Prophylaxe der TVT/LE“?</a:t>
              </a:r>
            </a:p>
          </p:txBody>
        </p:sp>
        <p:cxnSp>
          <p:nvCxnSpPr>
            <p:cNvPr id="7" name="Gerade Verbindung 6"/>
            <p:cNvCxnSpPr/>
            <p:nvPr/>
          </p:nvCxnSpPr>
          <p:spPr>
            <a:xfrm>
              <a:off x="323850" y="399706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3813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49" y="1566344"/>
            <a:ext cx="8496299" cy="2797113"/>
          </a:xfrm>
        </p:spPr>
        <p:txBody>
          <a:bodyPr/>
          <a:lstStyle/>
          <a:p>
            <a:pPr>
              <a:spcBef>
                <a:spcPts val="600"/>
              </a:spcBef>
            </a:pPr>
            <a:r>
              <a:rPr lang="de-DE" sz="1200" dirty="0"/>
              <a:t>Die 2021 Guidelines der American Society </a:t>
            </a:r>
            <a:r>
              <a:rPr lang="de-DE" sz="1200" dirty="0" err="1"/>
              <a:t>of</a:t>
            </a:r>
            <a:r>
              <a:rPr lang="de-DE" sz="1200" dirty="0"/>
              <a:t> </a:t>
            </a:r>
            <a:r>
              <a:rPr lang="de-DE" sz="1200" dirty="0" err="1"/>
              <a:t>Hematology</a:t>
            </a:r>
            <a:r>
              <a:rPr lang="de-DE" sz="1200" dirty="0"/>
              <a:t> (ASH) zum Management von VTE bei Patienten mit aktivem Tumor empfehlen für die initiale Behandlung (erste Woche) von TVT/LE bei Krebspatienten den Einsatz von NMH oder DOAC (Apixaban oder Rivaroxaban), für die </a:t>
            </a:r>
            <a:r>
              <a:rPr lang="de-DE" sz="1200" dirty="0" err="1"/>
              <a:t>anschliessende</a:t>
            </a:r>
            <a:r>
              <a:rPr lang="de-DE" sz="1200" dirty="0"/>
              <a:t> Weiterbehandlung für 3–6 Monate DOAC (Apixaban, </a:t>
            </a:r>
            <a:r>
              <a:rPr lang="de-DE" sz="1200" dirty="0" err="1"/>
              <a:t>Edoxaban</a:t>
            </a:r>
            <a:r>
              <a:rPr lang="de-DE" sz="1200" dirty="0"/>
              <a:t>, oder Rivaroxaban) bevorzugt gegenüber NMH oder VKA.</a:t>
            </a:r>
            <a:endParaRPr lang="de-DE" sz="1200" dirty="0">
              <a:solidFill>
                <a:schemeClr val="accent3"/>
              </a:solidFill>
            </a:endParaRPr>
          </a:p>
          <a:p>
            <a:pPr>
              <a:spcBef>
                <a:spcPts val="600"/>
              </a:spcBef>
            </a:pPr>
            <a:r>
              <a:rPr lang="de-DE" sz="1200" dirty="0"/>
              <a:t>Die zugelassene Indikation von Rivaroxaban </a:t>
            </a:r>
            <a:r>
              <a:rPr lang="de-DE" sz="1200" dirty="0" err="1"/>
              <a:t>schliesst</a:t>
            </a:r>
            <a:r>
              <a:rPr lang="de-DE" sz="1200" dirty="0"/>
              <a:t> onkologische Patienten nicht aus.</a:t>
            </a:r>
          </a:p>
          <a:p>
            <a:pPr>
              <a:spcBef>
                <a:spcPts val="600"/>
              </a:spcBef>
            </a:pPr>
            <a:r>
              <a:rPr lang="de-CH" sz="1200" dirty="0"/>
              <a:t>Basierend auf </a:t>
            </a:r>
            <a:r>
              <a:rPr lang="de-CH" sz="1200" b="1" dirty="0">
                <a:solidFill>
                  <a:schemeClr val="accent1"/>
                </a:solidFill>
              </a:rPr>
              <a:t>der SELECT-D-Studie und im Einklang mit den ASH Guidelines 2021 zur Behandlung von VTE bei Patienten mit aktivem Tumor</a:t>
            </a:r>
            <a:r>
              <a:rPr lang="de-CH" sz="1200" b="1" dirty="0">
                <a:solidFill>
                  <a:schemeClr val="accent3"/>
                </a:solidFill>
              </a:rPr>
              <a:t> </a:t>
            </a:r>
            <a:r>
              <a:rPr lang="de-CH" sz="1200" dirty="0"/>
              <a:t>erachten die Experten eine Behandlung mit Rivaroxaban bei VTE-Patienten mit tiefem Blutungsrisiko und ohne Medikamenten-Interaktionen mit der systemischen Therapie als möglich.</a:t>
            </a:r>
            <a:endParaRPr lang="de-DE" sz="1200" dirty="0"/>
          </a:p>
          <a:p>
            <a:pPr>
              <a:spcBef>
                <a:spcPts val="600"/>
              </a:spcBef>
            </a:pPr>
            <a:r>
              <a:rPr lang="de-DE" sz="1200" dirty="0"/>
              <a:t>Rivaroxaban kann angewendet werden wenn NMH aus individuellen Gründen nicht gegeben werden kann. </a:t>
            </a:r>
          </a:p>
          <a:p>
            <a:pPr>
              <a:spcBef>
                <a:spcPts val="600"/>
              </a:spcBef>
            </a:pPr>
            <a:r>
              <a:rPr lang="de-DE" sz="1200" dirty="0"/>
              <a:t>Patienten mit kolorektalen, urogenitalen und gastro-</a:t>
            </a:r>
            <a:r>
              <a:rPr lang="de-DE" sz="1200" dirty="0" err="1"/>
              <a:t>ösophagealen</a:t>
            </a:r>
            <a:r>
              <a:rPr lang="de-DE" sz="1200" dirty="0"/>
              <a:t> Tumoren sollten in den ersten </a:t>
            </a:r>
            <a:br>
              <a:rPr lang="de-DE" sz="1200" dirty="0"/>
            </a:br>
            <a:r>
              <a:rPr lang="de-DE" sz="1200" dirty="0"/>
              <a:t>3–6 Monaten mit NMH behandelt werden.</a:t>
            </a:r>
          </a:p>
          <a:p>
            <a:pPr>
              <a:spcBef>
                <a:spcPts val="600"/>
              </a:spcBef>
            </a:pPr>
            <a:r>
              <a:rPr lang="de-DE" sz="1200" dirty="0"/>
              <a:t>Nach 3–6 Monaten bei gegebener Indikation individuell erwägen, eine fortgeführte Antikoagulation mit </a:t>
            </a:r>
            <a:r>
              <a:rPr lang="de-DE" sz="1200" dirty="0" err="1"/>
              <a:t>Rivaroxaban</a:t>
            </a:r>
            <a:r>
              <a:rPr lang="de-DE" sz="1200" dirty="0"/>
              <a:t> durchzuführen.</a:t>
            </a:r>
          </a:p>
          <a:p>
            <a:pPr>
              <a:spcBef>
                <a:spcPts val="600"/>
              </a:spcBef>
            </a:pPr>
            <a:r>
              <a:rPr lang="de-DE" sz="1200" dirty="0"/>
              <a:t>Spezielle Vorsicht bei Patienten mit erhöhtem Blutungsrisiko (z.B. Chemotherapie, </a:t>
            </a:r>
            <a:r>
              <a:rPr lang="de-DE" sz="1200" dirty="0" err="1"/>
              <a:t>Thrombozytopenie</a:t>
            </a:r>
            <a:r>
              <a:rPr lang="de-DE" sz="1200" dirty="0"/>
              <a:t>) und möglichen Interaktionen von </a:t>
            </a:r>
            <a:r>
              <a:rPr lang="de-DE" sz="1200" dirty="0" err="1"/>
              <a:t>Rivaroxaban</a:t>
            </a:r>
            <a:r>
              <a:rPr lang="de-DE" sz="1200" dirty="0"/>
              <a:t> mit div. Chemotherapeutika (Onkologen konsultieren)</a:t>
            </a:r>
          </a:p>
        </p:txBody>
      </p:sp>
      <p:sp>
        <p:nvSpPr>
          <p:cNvPr id="5" name="Foliennummernplatzhalter 4"/>
          <p:cNvSpPr>
            <a:spLocks noGrp="1"/>
          </p:cNvSpPr>
          <p:nvPr>
            <p:ph type="sldNum" sz="quarter" idx="12"/>
          </p:nvPr>
        </p:nvSpPr>
        <p:spPr/>
        <p:txBody>
          <a:bodyPr/>
          <a:lstStyle/>
          <a:p>
            <a:fld id="{668FC1BA-C807-A24C-B970-91216D4FCE8F}" type="slidenum">
              <a:rPr lang="de-DE" smtClean="0"/>
              <a:t>42</a:t>
            </a:fld>
            <a:endParaRPr lang="de-DE"/>
          </a:p>
        </p:txBody>
      </p:sp>
      <p:grpSp>
        <p:nvGrpSpPr>
          <p:cNvPr id="9" name="Gruppierung 8"/>
          <p:cNvGrpSpPr/>
          <p:nvPr/>
        </p:nvGrpSpPr>
        <p:grpSpPr>
          <a:xfrm>
            <a:off x="323849" y="238715"/>
            <a:ext cx="8587803" cy="1253535"/>
            <a:chOff x="323849" y="2766076"/>
            <a:chExt cx="8587803" cy="1230989"/>
          </a:xfrm>
        </p:grpSpPr>
        <p:sp>
          <p:nvSpPr>
            <p:cNvPr id="6" name="Titel 1"/>
            <p:cNvSpPr txBox="1">
              <a:spLocks/>
            </p:cNvSpPr>
            <p:nvPr/>
          </p:nvSpPr>
          <p:spPr>
            <a:xfrm>
              <a:off x="323849" y="2766076"/>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4.2.6 </a:t>
              </a:r>
              <a:r>
                <a:rPr lang="de-DE" dirty="0"/>
                <a:t>Kann </a:t>
              </a:r>
              <a:r>
                <a:rPr lang="de-DE" dirty="0" err="1"/>
                <a:t>Rivaroxaban</a:t>
              </a:r>
              <a:r>
                <a:rPr lang="de-DE" dirty="0"/>
                <a:t> bei Krebspatienten für die Indikationen „Behandlung bzw. Sekundär-Prophylaxe der TVT/LE“ eingesetzt werden?</a:t>
              </a:r>
            </a:p>
          </p:txBody>
        </p:sp>
        <p:cxnSp>
          <p:nvCxnSpPr>
            <p:cNvPr id="7" name="Gerade Verbindung 6"/>
            <p:cNvCxnSpPr/>
            <p:nvPr/>
          </p:nvCxnSpPr>
          <p:spPr>
            <a:xfrm>
              <a:off x="323850" y="399706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35033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68FC1BA-C807-A24C-B970-91216D4FCE8F}" type="slidenum">
              <a:rPr lang="de-DE" smtClean="0"/>
              <a:t>43</a:t>
            </a:fld>
            <a:endParaRPr lang="de-DE"/>
          </a:p>
        </p:txBody>
      </p:sp>
      <p:sp>
        <p:nvSpPr>
          <p:cNvPr id="17" name="Titel 1"/>
          <p:cNvSpPr>
            <a:spLocks noGrp="1"/>
          </p:cNvSpPr>
          <p:nvPr>
            <p:ph type="title"/>
          </p:nvPr>
        </p:nvSpPr>
        <p:spPr>
          <a:xfrm>
            <a:off x="3859967" y="2005402"/>
            <a:ext cx="4960183" cy="1670570"/>
          </a:xfrm>
          <a:noFill/>
        </p:spPr>
        <p:txBody>
          <a:bodyPr/>
          <a:lstStyle/>
          <a:p>
            <a:pPr>
              <a:lnSpc>
                <a:spcPct val="107000"/>
              </a:lnSpc>
              <a:spcAft>
                <a:spcPts val="800"/>
              </a:spcAft>
            </a:pPr>
            <a:r>
              <a:rPr lang="de-CH" sz="2400" dirty="0">
                <a:solidFill>
                  <a:schemeClr val="bg2">
                    <a:lumMod val="50000"/>
                  </a:schemeClr>
                </a:solidFill>
                <a:latin typeface="Calibri" panose="020F0502020204030204" pitchFamily="34" charset="0"/>
                <a:cs typeface="Times New Roman" panose="02020603050405020304" pitchFamily="18" charset="0"/>
              </a:rPr>
              <a:t>4.3 VTE-BEHANDLUNG BEI PÄDIATRISCHEN PATIENTEN </a:t>
            </a:r>
          </a:p>
        </p:txBody>
      </p:sp>
      <p:pic>
        <p:nvPicPr>
          <p:cNvPr id="7" name="Grafik 6">
            <a:extLst>
              <a:ext uri="{FF2B5EF4-FFF2-40B4-BE49-F238E27FC236}">
                <a16:creationId xmlns:a16="http://schemas.microsoft.com/office/drawing/2014/main" id="{45E3C529-E366-4754-8CC1-5BB88749CB7F}"/>
              </a:ext>
            </a:extLst>
          </p:cNvPr>
          <p:cNvPicPr>
            <a:picLocks noChangeAspect="1"/>
          </p:cNvPicPr>
          <p:nvPr/>
        </p:nvPicPr>
        <p:blipFill>
          <a:blip r:embed="rId2"/>
          <a:stretch>
            <a:fillRect/>
          </a:stretch>
        </p:blipFill>
        <p:spPr>
          <a:xfrm>
            <a:off x="1125313" y="1741950"/>
            <a:ext cx="1648882" cy="1659600"/>
          </a:xfrm>
          <a:prstGeom prst="rect">
            <a:avLst/>
          </a:prstGeom>
        </p:spPr>
      </p:pic>
    </p:spTree>
    <p:extLst>
      <p:ext uri="{BB962C8B-B14F-4D97-AF65-F5344CB8AC3E}">
        <p14:creationId xmlns:p14="http://schemas.microsoft.com/office/powerpoint/2010/main" val="337928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44</a:t>
            </a:fld>
            <a:endParaRPr lang="de-DE"/>
          </a:p>
        </p:txBody>
      </p:sp>
      <p:grpSp>
        <p:nvGrpSpPr>
          <p:cNvPr id="9" name="Gruppierung 8"/>
          <p:cNvGrpSpPr/>
          <p:nvPr/>
        </p:nvGrpSpPr>
        <p:grpSpPr>
          <a:xfrm>
            <a:off x="323850" y="268290"/>
            <a:ext cx="7235826" cy="490268"/>
            <a:chOff x="323849" y="2766077"/>
            <a:chExt cx="8587803" cy="824067"/>
          </a:xfrm>
        </p:grpSpPr>
        <p:sp>
          <p:nvSpPr>
            <p:cNvPr id="6" name="Titel 1"/>
            <p:cNvSpPr txBox="1">
              <a:spLocks/>
            </p:cNvSpPr>
            <p:nvPr/>
          </p:nvSpPr>
          <p:spPr>
            <a:xfrm>
              <a:off x="323849" y="2766077"/>
              <a:ext cx="7178728" cy="824067"/>
            </a:xfrm>
            <a:prstGeom prst="rect">
              <a:avLst/>
            </a:prstGeom>
            <a:solidFill>
              <a:schemeClr val="bg1"/>
            </a:solidFill>
            <a:ln>
              <a:noFill/>
            </a:ln>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4.3.1 In welcher Indikation und Dosierung wird Rivaroxaban bei Kindern angewendet?</a:t>
              </a:r>
            </a:p>
          </p:txBody>
        </p: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Inhaltsplatzhalter 3">
            <a:extLst>
              <a:ext uri="{FF2B5EF4-FFF2-40B4-BE49-F238E27FC236}">
                <a16:creationId xmlns:a16="http://schemas.microsoft.com/office/drawing/2014/main" id="{37FE911E-D223-4030-809F-C76CCDE65576}"/>
              </a:ext>
            </a:extLst>
          </p:cNvPr>
          <p:cNvSpPr>
            <a:spLocks noGrp="1"/>
          </p:cNvSpPr>
          <p:nvPr>
            <p:ph idx="1"/>
          </p:nvPr>
        </p:nvSpPr>
        <p:spPr>
          <a:xfrm>
            <a:off x="323850" y="1203326"/>
            <a:ext cx="3760470" cy="3060700"/>
          </a:xfrm>
        </p:spPr>
        <p:txBody>
          <a:bodyPr anchor="t"/>
          <a:lstStyle/>
          <a:p>
            <a:r>
              <a:rPr lang="de-CH" sz="1200" dirty="0">
                <a:latin typeface="Segoe UI" panose="020B0502040204020203" pitchFamily="34" charset="0"/>
                <a:cs typeface="Segoe UI" panose="020B0502040204020203" pitchFamily="34" charset="0"/>
              </a:rPr>
              <a:t>Rivaroxaban ist zur Behandlung venöser Thromboembolien (VTE) nach initialer parenteraler Antikoagulation (in der Zulassungsstudie für mindestens 5 Tage) zur Prophylaxe von rezidivierenden VTE bei Kindern von 0–17 Jahren zugelassen. </a:t>
            </a:r>
          </a:p>
          <a:p>
            <a:r>
              <a:rPr lang="de-CH" sz="1200" dirty="0">
                <a:latin typeface="Segoe UI" panose="020B0502040204020203" pitchFamily="34" charset="0"/>
                <a:cs typeface="Segoe UI" panose="020B0502040204020203" pitchFamily="34" charset="0"/>
              </a:rPr>
              <a:t>Neugeborene, Kleinkinder und Kinder mit einem Körpergewicht unter 30 kg erhalten Rivaroxaban in Form einer Suspension zum Einnehmen (Xarelto </a:t>
            </a:r>
            <a:r>
              <a:rPr lang="de-CH" sz="1200" dirty="0" err="1">
                <a:latin typeface="Segoe UI" panose="020B0502040204020203" pitchFamily="34" charset="0"/>
                <a:cs typeface="Segoe UI" panose="020B0502040204020203" pitchFamily="34" charset="0"/>
              </a:rPr>
              <a:t>junior</a:t>
            </a:r>
            <a:r>
              <a:rPr lang="de-CH" sz="1200" dirty="0">
                <a:latin typeface="Segoe UI" panose="020B0502040204020203" pitchFamily="34" charset="0"/>
                <a:cs typeface="Segoe UI" panose="020B0502040204020203" pitchFamily="34" charset="0"/>
              </a:rPr>
              <a:t>), Kinder und Jugendliche mit einem Gewicht von 30 kg und darüber in Form der für Erwachsene schon lange zugelassenen Filmtablette (Xarelto, siehe Slide 7)</a:t>
            </a:r>
          </a:p>
          <a:p>
            <a:r>
              <a:rPr lang="de-CH" sz="1200" dirty="0">
                <a:latin typeface="Segoe UI" panose="020B0502040204020203" pitchFamily="34" charset="0"/>
                <a:cs typeface="Segoe UI" panose="020B0502040204020203" pitchFamily="34" charset="0"/>
              </a:rPr>
              <a:t>Die Dosis bei pädiatrischen Patienten richtet sich nach dem Körpergewicht</a:t>
            </a:r>
          </a:p>
        </p:txBody>
      </p:sp>
      <p:graphicFrame>
        <p:nvGraphicFramePr>
          <p:cNvPr id="3" name="Tabelle 9">
            <a:extLst>
              <a:ext uri="{FF2B5EF4-FFF2-40B4-BE49-F238E27FC236}">
                <a16:creationId xmlns:a16="http://schemas.microsoft.com/office/drawing/2014/main" id="{5E23F455-7113-4E71-AAE2-E68FA9D014D3}"/>
              </a:ext>
            </a:extLst>
          </p:cNvPr>
          <p:cNvGraphicFramePr>
            <a:graphicFrameLocks noGrp="1"/>
          </p:cNvGraphicFramePr>
          <p:nvPr/>
        </p:nvGraphicFramePr>
        <p:xfrm>
          <a:off x="4413087" y="1112555"/>
          <a:ext cx="4407063" cy="3478530"/>
        </p:xfrm>
        <a:graphic>
          <a:graphicData uri="http://schemas.openxmlformats.org/drawingml/2006/table">
            <a:tbl>
              <a:tblPr firstRow="1" bandRow="1">
                <a:tableStyleId>{B301B821-A1FF-4177-AEE7-76D212191A09}</a:tableStyleId>
              </a:tblPr>
              <a:tblGrid>
                <a:gridCol w="990651">
                  <a:extLst>
                    <a:ext uri="{9D8B030D-6E8A-4147-A177-3AD203B41FA5}">
                      <a16:colId xmlns:a16="http://schemas.microsoft.com/office/drawing/2014/main" val="1360828612"/>
                    </a:ext>
                  </a:extLst>
                </a:gridCol>
                <a:gridCol w="551610">
                  <a:extLst>
                    <a:ext uri="{9D8B030D-6E8A-4147-A177-3AD203B41FA5}">
                      <a16:colId xmlns:a16="http://schemas.microsoft.com/office/drawing/2014/main" val="84911972"/>
                    </a:ext>
                  </a:extLst>
                </a:gridCol>
                <a:gridCol w="551610">
                  <a:extLst>
                    <a:ext uri="{9D8B030D-6E8A-4147-A177-3AD203B41FA5}">
                      <a16:colId xmlns:a16="http://schemas.microsoft.com/office/drawing/2014/main" val="3158325951"/>
                    </a:ext>
                  </a:extLst>
                </a:gridCol>
                <a:gridCol w="551610">
                  <a:extLst>
                    <a:ext uri="{9D8B030D-6E8A-4147-A177-3AD203B41FA5}">
                      <a16:colId xmlns:a16="http://schemas.microsoft.com/office/drawing/2014/main" val="2951705005"/>
                    </a:ext>
                  </a:extLst>
                </a:gridCol>
                <a:gridCol w="551610">
                  <a:extLst>
                    <a:ext uri="{9D8B030D-6E8A-4147-A177-3AD203B41FA5}">
                      <a16:colId xmlns:a16="http://schemas.microsoft.com/office/drawing/2014/main" val="867597722"/>
                    </a:ext>
                  </a:extLst>
                </a:gridCol>
                <a:gridCol w="551610">
                  <a:extLst>
                    <a:ext uri="{9D8B030D-6E8A-4147-A177-3AD203B41FA5}">
                      <a16:colId xmlns:a16="http://schemas.microsoft.com/office/drawing/2014/main" val="2396142938"/>
                    </a:ext>
                  </a:extLst>
                </a:gridCol>
                <a:gridCol w="658362">
                  <a:extLst>
                    <a:ext uri="{9D8B030D-6E8A-4147-A177-3AD203B41FA5}">
                      <a16:colId xmlns:a16="http://schemas.microsoft.com/office/drawing/2014/main" val="2043438778"/>
                    </a:ext>
                  </a:extLst>
                </a:gridCol>
              </a:tblGrid>
              <a:tr h="306070">
                <a:tc>
                  <a:txBody>
                    <a:bodyPr/>
                    <a:lstStyle/>
                    <a:p>
                      <a:r>
                        <a:rPr lang="de-CH" sz="900" dirty="0"/>
                        <a:t>Darreichungsform</a:t>
                      </a:r>
                    </a:p>
                  </a:txBody>
                  <a:tcPr marL="45720" marR="45720" anchor="ctr"/>
                </a:tc>
                <a:tc gridSpan="2">
                  <a:txBody>
                    <a:bodyPr/>
                    <a:lstStyle/>
                    <a:p>
                      <a:r>
                        <a:rPr lang="de-CH" sz="900" dirty="0"/>
                        <a:t>Körpergewicht (kg)</a:t>
                      </a:r>
                    </a:p>
                  </a:txBody>
                  <a:tcPr marL="45720" marR="45720" anchor="ctr"/>
                </a:tc>
                <a:tc hMerge="1">
                  <a:txBody>
                    <a:bodyPr/>
                    <a:lstStyle/>
                    <a:p>
                      <a:endParaRPr lang="de-CH" dirty="0"/>
                    </a:p>
                  </a:txBody>
                  <a:tcPr marL="0" marR="0" marT="0" marB="0"/>
                </a:tc>
                <a:tc gridSpan="3">
                  <a:txBody>
                    <a:bodyPr/>
                    <a:lstStyle/>
                    <a:p>
                      <a:r>
                        <a:rPr lang="de-CH" sz="900" dirty="0"/>
                        <a:t>Dosierung (1 mg Rivaroxaban entspricht 1 ml Suspension)</a:t>
                      </a:r>
                    </a:p>
                  </a:txBody>
                  <a:tcPr marL="45720" marR="45720" anchor="ctr"/>
                </a:tc>
                <a:tc hMerge="1">
                  <a:txBody>
                    <a:bodyPr/>
                    <a:lstStyle/>
                    <a:p>
                      <a:endParaRPr lang="de-CH" dirty="0"/>
                    </a:p>
                  </a:txBody>
                  <a:tcPr marL="0" marR="0" marT="0" marB="0"/>
                </a:tc>
                <a:tc hMerge="1">
                  <a:txBody>
                    <a:bodyPr/>
                    <a:lstStyle/>
                    <a:p>
                      <a:endParaRPr lang="de-CH" dirty="0"/>
                    </a:p>
                  </a:txBody>
                  <a:tcPr marL="0" marR="0" marT="0" marB="0"/>
                </a:tc>
                <a:tc>
                  <a:txBody>
                    <a:bodyPr/>
                    <a:lstStyle/>
                    <a:p>
                      <a:r>
                        <a:rPr lang="de-CH" sz="900" dirty="0"/>
                        <a:t>Tagesdosis</a:t>
                      </a:r>
                    </a:p>
                  </a:txBody>
                  <a:tcPr marL="45720" marR="45720" anchor="ctr"/>
                </a:tc>
                <a:extLst>
                  <a:ext uri="{0D108BD9-81ED-4DB2-BD59-A6C34878D82A}">
                    <a16:rowId xmlns:a16="http://schemas.microsoft.com/office/drawing/2014/main" val="802688965"/>
                  </a:ext>
                </a:extLst>
              </a:tr>
              <a:tr h="306070">
                <a:tc>
                  <a:txBody>
                    <a:bodyPr/>
                    <a:lstStyle/>
                    <a:p>
                      <a:endParaRPr lang="de-CH" sz="900" dirty="0"/>
                    </a:p>
                  </a:txBody>
                  <a:tcPr marL="45720" marR="45720" anchor="ctr"/>
                </a:tc>
                <a:tc>
                  <a:txBody>
                    <a:bodyPr/>
                    <a:lstStyle/>
                    <a:p>
                      <a:pPr algn="ctr"/>
                      <a:r>
                        <a:rPr lang="de-CH" sz="900" dirty="0"/>
                        <a:t>Min</a:t>
                      </a:r>
                    </a:p>
                  </a:txBody>
                  <a:tcPr marL="45720" marR="45720" anchor="ctr"/>
                </a:tc>
                <a:tc>
                  <a:txBody>
                    <a:bodyPr/>
                    <a:lstStyle/>
                    <a:p>
                      <a:pPr algn="ctr"/>
                      <a:r>
                        <a:rPr lang="de-CH" sz="900" dirty="0"/>
                        <a:t>Max</a:t>
                      </a:r>
                    </a:p>
                  </a:txBody>
                  <a:tcPr marL="45720" marR="45720" anchor="ctr"/>
                </a:tc>
                <a:tc>
                  <a:txBody>
                    <a:bodyPr/>
                    <a:lstStyle/>
                    <a:p>
                      <a:pPr algn="ctr"/>
                      <a:r>
                        <a:rPr lang="de-CH" sz="900" dirty="0"/>
                        <a:t>1 x täglich</a:t>
                      </a:r>
                    </a:p>
                  </a:txBody>
                  <a:tcPr marL="45720" marR="45720" anchor="ctr"/>
                </a:tc>
                <a:tc>
                  <a:txBody>
                    <a:bodyPr/>
                    <a:lstStyle/>
                    <a:p>
                      <a:pPr algn="ctr"/>
                      <a:r>
                        <a:rPr lang="de-CH" sz="900" dirty="0"/>
                        <a:t>2 x täglich</a:t>
                      </a:r>
                    </a:p>
                  </a:txBody>
                  <a:tcPr marL="45720" marR="45720" anchor="ctr"/>
                </a:tc>
                <a:tc>
                  <a:txBody>
                    <a:bodyPr/>
                    <a:lstStyle/>
                    <a:p>
                      <a:pPr algn="ctr"/>
                      <a:r>
                        <a:rPr lang="de-CH" sz="900" dirty="0"/>
                        <a:t>3 x täglich</a:t>
                      </a:r>
                    </a:p>
                  </a:txBody>
                  <a:tcPr marL="45720" marR="45720" anchor="ctr"/>
                </a:tc>
                <a:tc>
                  <a:txBody>
                    <a:bodyPr/>
                    <a:lstStyle/>
                    <a:p>
                      <a:pPr algn="ctr"/>
                      <a:endParaRPr lang="de-CH" sz="900" dirty="0"/>
                    </a:p>
                  </a:txBody>
                  <a:tcPr marL="45720" marR="45720" anchor="ctr"/>
                </a:tc>
                <a:extLst>
                  <a:ext uri="{0D108BD9-81ED-4DB2-BD59-A6C34878D82A}">
                    <a16:rowId xmlns:a16="http://schemas.microsoft.com/office/drawing/2014/main" val="1440376176"/>
                  </a:ext>
                </a:extLst>
              </a:tr>
              <a:tr h="191294">
                <a:tc rowSpan="9">
                  <a:txBody>
                    <a:bodyPr/>
                    <a:lstStyle/>
                    <a:p>
                      <a:r>
                        <a:rPr lang="de-CH" sz="900" b="1" dirty="0"/>
                        <a:t>Suspension zum Einnehmen</a:t>
                      </a:r>
                    </a:p>
                  </a:txBody>
                  <a:tcPr marL="45720" marR="45720"/>
                </a:tc>
                <a:tc>
                  <a:txBody>
                    <a:bodyPr/>
                    <a:lstStyle/>
                    <a:p>
                      <a:pPr algn="ctr"/>
                      <a:r>
                        <a:rPr lang="de-CH" sz="900" dirty="0"/>
                        <a:t>2.6</a:t>
                      </a:r>
                    </a:p>
                  </a:txBody>
                  <a:tcPr marL="45720" marR="45720" anchor="ctr"/>
                </a:tc>
                <a:tc>
                  <a:txBody>
                    <a:bodyPr/>
                    <a:lstStyle/>
                    <a:p>
                      <a:pPr algn="ctr"/>
                      <a:r>
                        <a:rPr lang="de-CH" sz="900" dirty="0"/>
                        <a:t>&lt; 3</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0.8 mg</a:t>
                      </a:r>
                    </a:p>
                  </a:txBody>
                  <a:tcPr marL="45720" marR="45720" anchor="ctr"/>
                </a:tc>
                <a:tc>
                  <a:txBody>
                    <a:bodyPr/>
                    <a:lstStyle/>
                    <a:p>
                      <a:pPr algn="ctr"/>
                      <a:r>
                        <a:rPr lang="de-CH" sz="900" dirty="0"/>
                        <a:t>2.4 mg</a:t>
                      </a:r>
                    </a:p>
                  </a:txBody>
                  <a:tcPr marL="45720" marR="45720" anchor="ctr"/>
                </a:tc>
                <a:extLst>
                  <a:ext uri="{0D108BD9-81ED-4DB2-BD59-A6C34878D82A}">
                    <a16:rowId xmlns:a16="http://schemas.microsoft.com/office/drawing/2014/main" val="1642119509"/>
                  </a:ext>
                </a:extLst>
              </a:tr>
              <a:tr h="191294">
                <a:tc vMerge="1">
                  <a:txBody>
                    <a:bodyPr/>
                    <a:lstStyle/>
                    <a:p>
                      <a:endParaRPr lang="de-CH" dirty="0"/>
                    </a:p>
                  </a:txBody>
                  <a:tcPr marL="0" marR="0" marT="0" marB="0"/>
                </a:tc>
                <a:tc>
                  <a:txBody>
                    <a:bodyPr/>
                    <a:lstStyle/>
                    <a:p>
                      <a:pPr algn="ctr"/>
                      <a:r>
                        <a:rPr lang="de-CH" sz="900" dirty="0"/>
                        <a:t>3</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4</a:t>
                      </a:r>
                    </a:p>
                  </a:txBody>
                  <a:tcPr marL="45720" marR="45720" anchor="ctr"/>
                </a:tc>
                <a:tc>
                  <a:txBody>
                    <a:bodyPr/>
                    <a:lstStyle/>
                    <a:p>
                      <a:pPr algn="ctr"/>
                      <a:endParaRPr lang="de-CH" sz="900"/>
                    </a:p>
                  </a:txBody>
                  <a:tcPr marL="45720" marR="45720" anchor="ctr"/>
                </a:tc>
                <a:tc>
                  <a:txBody>
                    <a:bodyPr/>
                    <a:lstStyle/>
                    <a:p>
                      <a:pPr algn="ctr"/>
                      <a:endParaRPr lang="de-CH" sz="900" dirty="0"/>
                    </a:p>
                  </a:txBody>
                  <a:tcPr marL="45720" marR="45720" anchor="ctr"/>
                </a:tc>
                <a:tc>
                  <a:txBody>
                    <a:bodyPr/>
                    <a:lstStyle/>
                    <a:p>
                      <a:pPr algn="ctr"/>
                      <a:r>
                        <a:rPr lang="de-CH" sz="900" dirty="0"/>
                        <a:t>0.9mg</a:t>
                      </a:r>
                    </a:p>
                  </a:txBody>
                  <a:tcPr marL="45720" marR="45720" anchor="ctr"/>
                </a:tc>
                <a:tc>
                  <a:txBody>
                    <a:bodyPr/>
                    <a:lstStyle/>
                    <a:p>
                      <a:pPr algn="ctr"/>
                      <a:r>
                        <a:rPr lang="de-CH" sz="900" dirty="0"/>
                        <a:t>2.7 mg</a:t>
                      </a:r>
                    </a:p>
                  </a:txBody>
                  <a:tcPr marL="45720" marR="45720" anchor="ctr"/>
                </a:tc>
                <a:extLst>
                  <a:ext uri="{0D108BD9-81ED-4DB2-BD59-A6C34878D82A}">
                    <a16:rowId xmlns:a16="http://schemas.microsoft.com/office/drawing/2014/main" val="2797354812"/>
                  </a:ext>
                </a:extLst>
              </a:tr>
              <a:tr h="191294">
                <a:tc vMerge="1">
                  <a:txBody>
                    <a:bodyPr/>
                    <a:lstStyle/>
                    <a:p>
                      <a:endParaRPr lang="de-CH" dirty="0"/>
                    </a:p>
                  </a:txBody>
                  <a:tcPr marL="0" marR="0" marT="0" marB="0"/>
                </a:tc>
                <a:tc>
                  <a:txBody>
                    <a:bodyPr/>
                    <a:lstStyle/>
                    <a:p>
                      <a:pPr algn="ctr"/>
                      <a:r>
                        <a:rPr lang="de-CH" sz="900" dirty="0"/>
                        <a:t>4</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5</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1.4 mg</a:t>
                      </a:r>
                    </a:p>
                  </a:txBody>
                  <a:tcPr marL="45720" marR="45720" anchor="ctr"/>
                </a:tc>
                <a:tc>
                  <a:txBody>
                    <a:bodyPr/>
                    <a:lstStyle/>
                    <a:p>
                      <a:pPr algn="ctr"/>
                      <a:r>
                        <a:rPr lang="de-CH" sz="900" dirty="0"/>
                        <a:t>4.2 mg</a:t>
                      </a:r>
                    </a:p>
                  </a:txBody>
                  <a:tcPr marL="45720" marR="45720" anchor="ctr"/>
                </a:tc>
                <a:extLst>
                  <a:ext uri="{0D108BD9-81ED-4DB2-BD59-A6C34878D82A}">
                    <a16:rowId xmlns:a16="http://schemas.microsoft.com/office/drawing/2014/main" val="3635450756"/>
                  </a:ext>
                </a:extLst>
              </a:tr>
              <a:tr h="191294">
                <a:tc vMerge="1">
                  <a:txBody>
                    <a:bodyPr/>
                    <a:lstStyle/>
                    <a:p>
                      <a:endParaRPr lang="de-CH" dirty="0"/>
                    </a:p>
                  </a:txBody>
                  <a:tcPr marL="0" marR="0" marT="0" marB="0"/>
                </a:tc>
                <a:tc>
                  <a:txBody>
                    <a:bodyPr/>
                    <a:lstStyle/>
                    <a:p>
                      <a:pPr algn="ctr"/>
                      <a:r>
                        <a:rPr lang="de-CH" sz="900" dirty="0"/>
                        <a:t>5</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7</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1.6 mg</a:t>
                      </a:r>
                    </a:p>
                  </a:txBody>
                  <a:tcPr marL="45720" marR="45720" anchor="ctr"/>
                </a:tc>
                <a:tc>
                  <a:txBody>
                    <a:bodyPr/>
                    <a:lstStyle/>
                    <a:p>
                      <a:pPr algn="ctr"/>
                      <a:r>
                        <a:rPr lang="de-CH" sz="900" dirty="0"/>
                        <a:t>4.8 mg</a:t>
                      </a:r>
                    </a:p>
                  </a:txBody>
                  <a:tcPr marL="45720" marR="45720" anchor="ctr"/>
                </a:tc>
                <a:extLst>
                  <a:ext uri="{0D108BD9-81ED-4DB2-BD59-A6C34878D82A}">
                    <a16:rowId xmlns:a16="http://schemas.microsoft.com/office/drawing/2014/main" val="2460285584"/>
                  </a:ext>
                </a:extLst>
              </a:tr>
              <a:tr h="191294">
                <a:tc vMerge="1">
                  <a:txBody>
                    <a:bodyPr/>
                    <a:lstStyle/>
                    <a:p>
                      <a:endParaRPr lang="de-CH" dirty="0"/>
                    </a:p>
                  </a:txBody>
                  <a:tcPr marL="0" marR="0" marT="0" marB="0"/>
                </a:tc>
                <a:tc>
                  <a:txBody>
                    <a:bodyPr/>
                    <a:lstStyle/>
                    <a:p>
                      <a:pPr algn="ctr"/>
                      <a:r>
                        <a:rPr lang="de-CH" sz="900" dirty="0"/>
                        <a:t>7</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8</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1.8 mg</a:t>
                      </a:r>
                    </a:p>
                  </a:txBody>
                  <a:tcPr marL="45720" marR="45720" anchor="ctr"/>
                </a:tc>
                <a:tc>
                  <a:txBody>
                    <a:bodyPr/>
                    <a:lstStyle/>
                    <a:p>
                      <a:pPr algn="ctr"/>
                      <a:r>
                        <a:rPr lang="de-CH" sz="900" dirty="0"/>
                        <a:t>5.4 mg</a:t>
                      </a:r>
                    </a:p>
                  </a:txBody>
                  <a:tcPr marL="45720" marR="45720" anchor="ctr"/>
                </a:tc>
                <a:extLst>
                  <a:ext uri="{0D108BD9-81ED-4DB2-BD59-A6C34878D82A}">
                    <a16:rowId xmlns:a16="http://schemas.microsoft.com/office/drawing/2014/main" val="1392720052"/>
                  </a:ext>
                </a:extLst>
              </a:tr>
              <a:tr h="191294">
                <a:tc vMerge="1">
                  <a:txBody>
                    <a:bodyPr/>
                    <a:lstStyle/>
                    <a:p>
                      <a:endParaRPr lang="de-CH" dirty="0"/>
                    </a:p>
                  </a:txBody>
                  <a:tcPr marL="0" marR="0" marT="0" marB="0"/>
                </a:tc>
                <a:tc>
                  <a:txBody>
                    <a:bodyPr/>
                    <a:lstStyle/>
                    <a:p>
                      <a:pPr algn="ctr"/>
                      <a:r>
                        <a:rPr lang="de-CH" sz="900" dirty="0"/>
                        <a:t>8</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9</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2.4 mg</a:t>
                      </a:r>
                    </a:p>
                  </a:txBody>
                  <a:tcPr marL="45720" marR="45720" anchor="ctr"/>
                </a:tc>
                <a:tc>
                  <a:txBody>
                    <a:bodyPr/>
                    <a:lstStyle/>
                    <a:p>
                      <a:pPr algn="ctr"/>
                      <a:r>
                        <a:rPr lang="de-CH" sz="900" dirty="0"/>
                        <a:t>7.2 mg</a:t>
                      </a:r>
                    </a:p>
                  </a:txBody>
                  <a:tcPr marL="45720" marR="45720" anchor="ctr"/>
                </a:tc>
                <a:extLst>
                  <a:ext uri="{0D108BD9-81ED-4DB2-BD59-A6C34878D82A}">
                    <a16:rowId xmlns:a16="http://schemas.microsoft.com/office/drawing/2014/main" val="1949597498"/>
                  </a:ext>
                </a:extLst>
              </a:tr>
              <a:tr h="306070">
                <a:tc vMerge="1">
                  <a:txBody>
                    <a:bodyPr/>
                    <a:lstStyle/>
                    <a:p>
                      <a:endParaRPr lang="de-CH" dirty="0"/>
                    </a:p>
                  </a:txBody>
                  <a:tcPr marL="0" marR="0" marT="0" marB="0"/>
                </a:tc>
                <a:tc>
                  <a:txBody>
                    <a:bodyPr/>
                    <a:lstStyle/>
                    <a:p>
                      <a:pPr algn="ctr"/>
                      <a:r>
                        <a:rPr lang="de-CH" sz="900" dirty="0"/>
                        <a:t>9</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10</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2.8 mg</a:t>
                      </a:r>
                    </a:p>
                  </a:txBody>
                  <a:tcPr marL="45720" marR="45720" anchor="ctr"/>
                </a:tc>
                <a:tc>
                  <a:txBody>
                    <a:bodyPr/>
                    <a:lstStyle/>
                    <a:p>
                      <a:pPr algn="ctr"/>
                      <a:r>
                        <a:rPr lang="de-CH" sz="900" dirty="0"/>
                        <a:t>8.4 mg</a:t>
                      </a:r>
                    </a:p>
                  </a:txBody>
                  <a:tcPr marL="45720" marR="45720" anchor="ctr"/>
                </a:tc>
                <a:extLst>
                  <a:ext uri="{0D108BD9-81ED-4DB2-BD59-A6C34878D82A}">
                    <a16:rowId xmlns:a16="http://schemas.microsoft.com/office/drawing/2014/main" val="1839182865"/>
                  </a:ext>
                </a:extLst>
              </a:tr>
              <a:tr h="191294">
                <a:tc vMerge="1">
                  <a:txBody>
                    <a:bodyPr/>
                    <a:lstStyle/>
                    <a:p>
                      <a:endParaRPr lang="de-CH" dirty="0"/>
                    </a:p>
                  </a:txBody>
                  <a:tcPr marL="0" marR="0" marT="0" marB="0"/>
                </a:tc>
                <a:tc>
                  <a:txBody>
                    <a:bodyPr/>
                    <a:lstStyle/>
                    <a:p>
                      <a:pPr algn="ctr"/>
                      <a:r>
                        <a:rPr lang="de-CH" sz="900" dirty="0"/>
                        <a:t>10</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12</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3 mg</a:t>
                      </a:r>
                    </a:p>
                  </a:txBody>
                  <a:tcPr marL="45720" marR="45720" anchor="ctr"/>
                </a:tc>
                <a:tc>
                  <a:txBody>
                    <a:bodyPr/>
                    <a:lstStyle/>
                    <a:p>
                      <a:pPr algn="ctr"/>
                      <a:r>
                        <a:rPr lang="de-CH" sz="900" dirty="0"/>
                        <a:t>9 mg</a:t>
                      </a:r>
                    </a:p>
                  </a:txBody>
                  <a:tcPr marL="45720" marR="45720" anchor="ctr"/>
                </a:tc>
                <a:extLst>
                  <a:ext uri="{0D108BD9-81ED-4DB2-BD59-A6C34878D82A}">
                    <a16:rowId xmlns:a16="http://schemas.microsoft.com/office/drawing/2014/main" val="4267912418"/>
                  </a:ext>
                </a:extLst>
              </a:tr>
              <a:tr h="306070">
                <a:tc vMerge="1">
                  <a:txBody>
                    <a:bodyPr/>
                    <a:lstStyle/>
                    <a:p>
                      <a:endParaRPr lang="de-CH" dirty="0"/>
                    </a:p>
                  </a:txBody>
                  <a:tcPr marL="0" marR="0" marT="0" marB="0"/>
                </a:tc>
                <a:tc>
                  <a:txBody>
                    <a:bodyPr/>
                    <a:lstStyle/>
                    <a:p>
                      <a:pPr algn="ctr"/>
                      <a:r>
                        <a:rPr lang="de-CH" sz="900" dirty="0"/>
                        <a:t>12</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30</a:t>
                      </a:r>
                    </a:p>
                  </a:txBody>
                  <a:tcPr marL="45720" marR="45720" anchor="ctr"/>
                </a:tc>
                <a:tc>
                  <a:txBody>
                    <a:bodyPr/>
                    <a:lstStyle/>
                    <a:p>
                      <a:pPr algn="ctr"/>
                      <a:endParaRPr lang="de-CH" sz="900" dirty="0"/>
                    </a:p>
                  </a:txBody>
                  <a:tcPr marL="45720" marR="45720" anchor="ctr"/>
                </a:tc>
                <a:tc>
                  <a:txBody>
                    <a:bodyPr/>
                    <a:lstStyle/>
                    <a:p>
                      <a:pPr algn="ctr"/>
                      <a:r>
                        <a:rPr lang="de-CH" sz="900" dirty="0"/>
                        <a:t>5 mg</a:t>
                      </a:r>
                    </a:p>
                  </a:txBody>
                  <a:tcPr marL="45720" marR="45720" anchor="ctr"/>
                </a:tc>
                <a:tc>
                  <a:txBody>
                    <a:bodyPr/>
                    <a:lstStyle/>
                    <a:p>
                      <a:pPr algn="ctr"/>
                      <a:endParaRPr lang="de-CH" sz="900" dirty="0"/>
                    </a:p>
                  </a:txBody>
                  <a:tcPr marL="45720" marR="45720" anchor="ctr"/>
                </a:tc>
                <a:tc>
                  <a:txBody>
                    <a:bodyPr/>
                    <a:lstStyle/>
                    <a:p>
                      <a:pPr algn="ctr"/>
                      <a:r>
                        <a:rPr lang="de-CH" sz="900" dirty="0"/>
                        <a:t>10 mg</a:t>
                      </a:r>
                    </a:p>
                  </a:txBody>
                  <a:tcPr marL="45720" marR="45720" anchor="ctr"/>
                </a:tc>
                <a:extLst>
                  <a:ext uri="{0D108BD9-81ED-4DB2-BD59-A6C34878D82A}">
                    <a16:rowId xmlns:a16="http://schemas.microsoft.com/office/drawing/2014/main" val="2611832023"/>
                  </a:ext>
                </a:extLst>
              </a:tr>
              <a:tr h="306070">
                <a:tc rowSpan="2">
                  <a:txBody>
                    <a:bodyPr/>
                    <a:lstStyle/>
                    <a:p>
                      <a:r>
                        <a:rPr lang="de-CH" sz="900" b="1" dirty="0"/>
                        <a:t>Filmtablette</a:t>
                      </a:r>
                    </a:p>
                  </a:txBody>
                  <a:tcPr marL="45720" marR="45720"/>
                </a:tc>
                <a:tc>
                  <a:txBody>
                    <a:bodyPr/>
                    <a:lstStyle/>
                    <a:p>
                      <a:pPr algn="ctr"/>
                      <a:r>
                        <a:rPr lang="de-CH" sz="900" dirty="0"/>
                        <a:t>30</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CH" sz="900" dirty="0"/>
                        <a:t>&lt;  50</a:t>
                      </a:r>
                    </a:p>
                  </a:txBody>
                  <a:tcPr marL="45720" marR="45720" anchor="ctr"/>
                </a:tc>
                <a:tc>
                  <a:txBody>
                    <a:bodyPr/>
                    <a:lstStyle/>
                    <a:p>
                      <a:pPr algn="ctr"/>
                      <a:r>
                        <a:rPr lang="de-CH" sz="900" dirty="0"/>
                        <a:t>15 mg</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15 mg</a:t>
                      </a:r>
                    </a:p>
                  </a:txBody>
                  <a:tcPr marL="45720" marR="45720" anchor="ctr"/>
                </a:tc>
                <a:extLst>
                  <a:ext uri="{0D108BD9-81ED-4DB2-BD59-A6C34878D82A}">
                    <a16:rowId xmlns:a16="http://schemas.microsoft.com/office/drawing/2014/main" val="3048274474"/>
                  </a:ext>
                </a:extLst>
              </a:tr>
              <a:tr h="191294">
                <a:tc vMerge="1">
                  <a:txBody>
                    <a:bodyPr/>
                    <a:lstStyle/>
                    <a:p>
                      <a:endParaRPr lang="de-CH" dirty="0"/>
                    </a:p>
                  </a:txBody>
                  <a:tcPr marL="0" marR="0" marT="0" marB="0"/>
                </a:tc>
                <a:tc>
                  <a:txBody>
                    <a:bodyPr/>
                    <a:lstStyle/>
                    <a:p>
                      <a:pPr algn="ctr"/>
                      <a:r>
                        <a:rPr lang="de-CH" sz="900" dirty="0"/>
                        <a:t>≥50</a:t>
                      </a:r>
                    </a:p>
                  </a:txBody>
                  <a:tcPr marL="45720" marR="45720" anchor="ctr"/>
                </a:tc>
                <a:tc>
                  <a:txBody>
                    <a:bodyPr/>
                    <a:lstStyle/>
                    <a:p>
                      <a:pPr algn="ctr"/>
                      <a:endParaRPr lang="de-CH" sz="900" dirty="0"/>
                    </a:p>
                  </a:txBody>
                  <a:tcPr marL="45720" marR="45720" anchor="ctr"/>
                </a:tc>
                <a:tc>
                  <a:txBody>
                    <a:bodyPr/>
                    <a:lstStyle/>
                    <a:p>
                      <a:pPr algn="ctr"/>
                      <a:r>
                        <a:rPr lang="de-CH" sz="900" dirty="0"/>
                        <a:t>20 mg</a:t>
                      </a:r>
                    </a:p>
                  </a:txBody>
                  <a:tcPr marL="45720" marR="45720" anchor="ctr"/>
                </a:tc>
                <a:tc>
                  <a:txBody>
                    <a:bodyPr/>
                    <a:lstStyle/>
                    <a:p>
                      <a:pPr algn="ctr"/>
                      <a:endParaRPr lang="de-CH" sz="900" dirty="0"/>
                    </a:p>
                  </a:txBody>
                  <a:tcPr marL="45720" marR="45720" anchor="ctr"/>
                </a:tc>
                <a:tc>
                  <a:txBody>
                    <a:bodyPr/>
                    <a:lstStyle/>
                    <a:p>
                      <a:pPr algn="ctr"/>
                      <a:endParaRPr lang="de-CH" sz="900" dirty="0"/>
                    </a:p>
                  </a:txBody>
                  <a:tcPr marL="45720" marR="45720" anchor="ctr"/>
                </a:tc>
                <a:tc>
                  <a:txBody>
                    <a:bodyPr/>
                    <a:lstStyle/>
                    <a:p>
                      <a:pPr algn="ctr"/>
                      <a:r>
                        <a:rPr lang="de-CH" sz="900" dirty="0"/>
                        <a:t> 20 mg</a:t>
                      </a:r>
                    </a:p>
                  </a:txBody>
                  <a:tcPr marL="45720" marR="45720" anchor="ctr"/>
                </a:tc>
                <a:extLst>
                  <a:ext uri="{0D108BD9-81ED-4DB2-BD59-A6C34878D82A}">
                    <a16:rowId xmlns:a16="http://schemas.microsoft.com/office/drawing/2014/main" val="853310463"/>
                  </a:ext>
                </a:extLst>
              </a:tr>
            </a:tbl>
          </a:graphicData>
        </a:graphic>
      </p:graphicFrame>
    </p:spTree>
    <p:extLst>
      <p:ext uri="{BB962C8B-B14F-4D97-AF65-F5344CB8AC3E}">
        <p14:creationId xmlns:p14="http://schemas.microsoft.com/office/powerpoint/2010/main" val="3488159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EFD9C-B340-455E-9668-746F19660072}"/>
              </a:ext>
            </a:extLst>
          </p:cNvPr>
          <p:cNvSpPr>
            <a:spLocks noGrp="1"/>
          </p:cNvSpPr>
          <p:nvPr>
            <p:ph type="title"/>
          </p:nvPr>
        </p:nvSpPr>
        <p:spPr/>
        <p:txBody>
          <a:bodyPr/>
          <a:lstStyle/>
          <a:p>
            <a:r>
              <a:rPr lang="de-CH" sz="1800" dirty="0"/>
              <a:t>4.3.2 Wie erfolgt die Umstellung bei pädiatrischen Patienten von parenteralen Antikoagulantien auf Rivaroxaban?</a:t>
            </a:r>
            <a:br>
              <a:rPr lang="de-CH" sz="1800" dirty="0">
                <a:effectLst/>
                <a:latin typeface="Calibri" panose="020F0502020204030204" pitchFamily="34" charset="0"/>
                <a:ea typeface="Calibri" panose="020F0502020204030204" pitchFamily="34" charset="0"/>
                <a:cs typeface="Times New Roman" panose="02020603050405020304" pitchFamily="18" charset="0"/>
              </a:rPr>
            </a:br>
            <a:endParaRPr lang="de-CH" sz="1800" dirty="0"/>
          </a:p>
        </p:txBody>
      </p:sp>
      <p:sp>
        <p:nvSpPr>
          <p:cNvPr id="3" name="Inhaltsplatzhalter 2">
            <a:extLst>
              <a:ext uri="{FF2B5EF4-FFF2-40B4-BE49-F238E27FC236}">
                <a16:creationId xmlns:a16="http://schemas.microsoft.com/office/drawing/2014/main" id="{F63F0F66-D4CA-4A35-8A51-A4E441F690EC}"/>
              </a:ext>
            </a:extLst>
          </p:cNvPr>
          <p:cNvSpPr>
            <a:spLocks noGrp="1"/>
          </p:cNvSpPr>
          <p:nvPr>
            <p:ph sz="half" idx="1"/>
          </p:nvPr>
        </p:nvSpPr>
        <p:spPr>
          <a:xfrm>
            <a:off x="325438" y="1219371"/>
            <a:ext cx="3886200" cy="3060700"/>
          </a:xfrm>
        </p:spPr>
        <p:txBody>
          <a:bodyPr/>
          <a:lstStyle/>
          <a:p>
            <a:pPr>
              <a:spcBef>
                <a:spcPts val="600"/>
              </a:spcBef>
            </a:pPr>
            <a:r>
              <a:rPr lang="de-CH" dirty="0"/>
              <a:t>Beim Umstellen eines pädiatrischen Patienten von parenteraler Antikoagulation auf Rivaroxaban sollte die erste Verabreichung von Rivaroxaban wie nebenstehend vorgenommen werden</a:t>
            </a:r>
          </a:p>
        </p:txBody>
      </p:sp>
      <p:sp>
        <p:nvSpPr>
          <p:cNvPr id="6" name="Inhaltsplatzhalter 5">
            <a:extLst>
              <a:ext uri="{FF2B5EF4-FFF2-40B4-BE49-F238E27FC236}">
                <a16:creationId xmlns:a16="http://schemas.microsoft.com/office/drawing/2014/main" id="{6985FE13-D8C3-4905-BA71-A342D891E675}"/>
              </a:ext>
            </a:extLst>
          </p:cNvPr>
          <p:cNvSpPr>
            <a:spLocks noGrp="1"/>
          </p:cNvSpPr>
          <p:nvPr>
            <p:ph sz="half" idx="2"/>
          </p:nvPr>
        </p:nvSpPr>
        <p:spPr>
          <a:xfrm>
            <a:off x="4572000" y="1219371"/>
            <a:ext cx="4251384" cy="3060700"/>
          </a:xfrm>
        </p:spPr>
        <p:txBody>
          <a:bodyPr/>
          <a:lstStyle/>
          <a:p>
            <a:pPr algn="l"/>
            <a:r>
              <a:rPr lang="de-CH" b="1" i="0" u="none" strike="noStrike" baseline="0" dirty="0" err="1">
                <a:solidFill>
                  <a:srgbClr val="000000"/>
                </a:solidFill>
                <a:latin typeface="FrutigerLTStd-Light"/>
              </a:rPr>
              <a:t>Unfraktionierte</a:t>
            </a:r>
            <a:r>
              <a:rPr lang="de-CH" b="1" i="0" u="none" strike="noStrike" baseline="0" dirty="0">
                <a:solidFill>
                  <a:srgbClr val="000000"/>
                </a:solidFill>
                <a:latin typeface="FrutigerLTStd-Light"/>
              </a:rPr>
              <a:t> </a:t>
            </a:r>
            <a:r>
              <a:rPr lang="de-CH" b="1" i="0" u="none" strike="noStrike" baseline="0" dirty="0" err="1">
                <a:solidFill>
                  <a:srgbClr val="000000"/>
                </a:solidFill>
                <a:latin typeface="FrutigerLTStd-Light"/>
              </a:rPr>
              <a:t>Heparine</a:t>
            </a:r>
            <a:r>
              <a:rPr lang="de-CH" b="1" i="0" u="none" strike="noStrike" baseline="0" dirty="0">
                <a:solidFill>
                  <a:srgbClr val="000000"/>
                </a:solidFill>
                <a:latin typeface="FrutigerLTStd-Light"/>
              </a:rPr>
              <a:t>:</a:t>
            </a:r>
            <a:r>
              <a:rPr lang="de-CH" b="0" i="0" u="none" strike="noStrike" baseline="0" dirty="0">
                <a:solidFill>
                  <a:srgbClr val="000000"/>
                </a:solidFill>
                <a:latin typeface="FrutigerLTStd-Light"/>
              </a:rPr>
              <a:t> 4 Stunden nach Absetzen der </a:t>
            </a:r>
            <a:r>
              <a:rPr lang="de-CH" b="0" i="0" u="none" strike="noStrike" baseline="0" dirty="0" err="1">
                <a:solidFill>
                  <a:srgbClr val="000000"/>
                </a:solidFill>
                <a:latin typeface="FrutigerLTStd-Light"/>
              </a:rPr>
              <a:t>i.v.</a:t>
            </a:r>
            <a:r>
              <a:rPr lang="de-CH" b="0" i="0" u="none" strike="noStrike" baseline="0" dirty="0">
                <a:solidFill>
                  <a:srgbClr val="000000"/>
                </a:solidFill>
                <a:latin typeface="FrutigerLTStd-Light"/>
              </a:rPr>
              <a:t> Infusion</a:t>
            </a:r>
          </a:p>
          <a:p>
            <a:pPr algn="l"/>
            <a:r>
              <a:rPr lang="de-CH" b="1" i="0" u="none" strike="noStrike" baseline="0" dirty="0">
                <a:solidFill>
                  <a:srgbClr val="000000"/>
                </a:solidFill>
                <a:latin typeface="FrutigerLTStd-Light"/>
              </a:rPr>
              <a:t>NMH 2x </a:t>
            </a:r>
            <a:r>
              <a:rPr lang="de-CH" b="1" i="0" u="none" strike="noStrike" baseline="0" dirty="0" err="1">
                <a:solidFill>
                  <a:srgbClr val="000000"/>
                </a:solidFill>
                <a:latin typeface="FrutigerLTStd-Light"/>
              </a:rPr>
              <a:t>taglich</a:t>
            </a:r>
            <a:r>
              <a:rPr lang="de-CH" b="1" i="0" u="none" strike="noStrike" baseline="0" dirty="0">
                <a:solidFill>
                  <a:srgbClr val="000000"/>
                </a:solidFill>
                <a:latin typeface="FrutigerLTStd-Light"/>
              </a:rPr>
              <a:t>:</a:t>
            </a:r>
            <a:r>
              <a:rPr lang="de-CH" b="0" i="0" u="none" strike="noStrike" baseline="0" dirty="0">
                <a:solidFill>
                  <a:srgbClr val="000000"/>
                </a:solidFill>
                <a:latin typeface="FrutigerLTStd-Light"/>
              </a:rPr>
              <a:t> 12 Stunden nach der letzten Injektion von NMH</a:t>
            </a:r>
          </a:p>
          <a:p>
            <a:pPr algn="l"/>
            <a:r>
              <a:rPr lang="de-CH" b="1" i="0" u="none" strike="noStrike" baseline="0" dirty="0">
                <a:solidFill>
                  <a:srgbClr val="000000"/>
                </a:solidFill>
                <a:latin typeface="FrutigerLTStd-Light"/>
              </a:rPr>
              <a:t>NMH 1x </a:t>
            </a:r>
            <a:r>
              <a:rPr lang="de-CH" b="1" i="0" u="none" strike="noStrike" baseline="0" dirty="0" err="1">
                <a:solidFill>
                  <a:srgbClr val="000000"/>
                </a:solidFill>
                <a:latin typeface="FrutigerLTStd-Light"/>
              </a:rPr>
              <a:t>taglich</a:t>
            </a:r>
            <a:r>
              <a:rPr lang="de-CH" b="1" i="0" u="none" strike="noStrike" baseline="0" dirty="0">
                <a:solidFill>
                  <a:srgbClr val="000000"/>
                </a:solidFill>
                <a:latin typeface="FrutigerLTStd-Light"/>
              </a:rPr>
              <a:t>: </a:t>
            </a:r>
            <a:r>
              <a:rPr lang="de-CH" b="0" i="0" u="none" strike="noStrike" baseline="0" dirty="0">
                <a:solidFill>
                  <a:srgbClr val="000000"/>
                </a:solidFill>
                <a:latin typeface="FrutigerLTStd-Light"/>
              </a:rPr>
              <a:t>24 Stunden nach der letzten Injektion von NMH</a:t>
            </a:r>
          </a:p>
          <a:p>
            <a:pPr marL="7938" indent="0" algn="l">
              <a:buNone/>
            </a:pPr>
            <a:endParaRPr lang="de-CH" dirty="0">
              <a:solidFill>
                <a:srgbClr val="000000"/>
              </a:solidFill>
              <a:latin typeface="FrutigerLTStd-Light"/>
            </a:endParaRPr>
          </a:p>
          <a:p>
            <a:pPr marL="7938" indent="0" algn="l">
              <a:buNone/>
            </a:pPr>
            <a:r>
              <a:rPr lang="de-CH" b="0" i="0" u="none" strike="noStrike" baseline="0" dirty="0">
                <a:latin typeface="FrutigerLTStd-Light"/>
              </a:rPr>
              <a:t>Heparin/</a:t>
            </a:r>
            <a:r>
              <a:rPr lang="de-CH" b="0" i="0" u="none" strike="noStrike" baseline="0" dirty="0" err="1">
                <a:latin typeface="FrutigerLTStd-Light"/>
              </a:rPr>
              <a:t>Fondaparinux</a:t>
            </a:r>
            <a:r>
              <a:rPr lang="de-CH" b="0" i="0" u="none" strike="noStrike" baseline="0" dirty="0">
                <a:latin typeface="FrutigerLTStd-Light"/>
              </a:rPr>
              <a:t> und Rivaroxaban sollten nicht gleichzeitig verabreicht werden.</a:t>
            </a:r>
            <a:endParaRPr lang="de-CH" b="0" i="0" u="none" strike="noStrike" baseline="0" dirty="0">
              <a:solidFill>
                <a:srgbClr val="000000"/>
              </a:solidFill>
              <a:latin typeface="FrutigerLTStd-Light"/>
            </a:endParaRPr>
          </a:p>
          <a:p>
            <a:pPr algn="l"/>
            <a:endParaRPr lang="de-CH" dirty="0">
              <a:solidFill>
                <a:srgbClr val="000000"/>
              </a:solidFill>
              <a:highlight>
                <a:srgbClr val="FFFF00"/>
              </a:highlight>
              <a:latin typeface="FrutigerLTStd-Light"/>
            </a:endParaRPr>
          </a:p>
          <a:p>
            <a:pPr marL="7938" indent="0" algn="l">
              <a:buNone/>
            </a:pPr>
            <a:endParaRPr lang="de-CH" dirty="0">
              <a:highlight>
                <a:srgbClr val="FFFF00"/>
              </a:highlight>
            </a:endParaRPr>
          </a:p>
        </p:txBody>
      </p:sp>
      <p:sp>
        <p:nvSpPr>
          <p:cNvPr id="5" name="Foliennummernplatzhalter 4">
            <a:extLst>
              <a:ext uri="{FF2B5EF4-FFF2-40B4-BE49-F238E27FC236}">
                <a16:creationId xmlns:a16="http://schemas.microsoft.com/office/drawing/2014/main" id="{CB7A7614-9C51-4734-864D-15068269DD88}"/>
              </a:ext>
            </a:extLst>
          </p:cNvPr>
          <p:cNvSpPr>
            <a:spLocks noGrp="1"/>
          </p:cNvSpPr>
          <p:nvPr>
            <p:ph type="sldNum" sz="quarter" idx="12"/>
          </p:nvPr>
        </p:nvSpPr>
        <p:spPr/>
        <p:txBody>
          <a:bodyPr/>
          <a:lstStyle/>
          <a:p>
            <a:fld id="{668FC1BA-C807-A24C-B970-91216D4FCE8F}" type="slidenum">
              <a:rPr lang="de-DE" smtClean="0"/>
              <a:t>45</a:t>
            </a:fld>
            <a:endParaRPr lang="de-DE"/>
          </a:p>
        </p:txBody>
      </p:sp>
    </p:spTree>
    <p:extLst>
      <p:ext uri="{BB962C8B-B14F-4D97-AF65-F5344CB8AC3E}">
        <p14:creationId xmlns:p14="http://schemas.microsoft.com/office/powerpoint/2010/main" val="63269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E8A27-DCA4-40E0-8497-D15D448F8963}"/>
              </a:ext>
            </a:extLst>
          </p:cNvPr>
          <p:cNvSpPr>
            <a:spLocks noGrp="1"/>
          </p:cNvSpPr>
          <p:nvPr>
            <p:ph type="title"/>
          </p:nvPr>
        </p:nvSpPr>
        <p:spPr>
          <a:xfrm>
            <a:off x="323850" y="195263"/>
            <a:ext cx="7235825" cy="994172"/>
          </a:xfrm>
          <a:solidFill>
            <a:schemeClr val="bg1"/>
          </a:solidFill>
        </p:spPr>
        <p:txBody>
          <a:bodyPr/>
          <a:lstStyle/>
          <a:p>
            <a:r>
              <a:rPr lang="de-CH" dirty="0"/>
              <a:t>4.3.3 Wie ist vorzugehen, wenn eine Dosis vergessen bzw. kurz nach Einnahme wieder ausgespuckt oder erbrochen wurde?</a:t>
            </a:r>
            <a:br>
              <a:rPr lang="de-CH" sz="1800" dirty="0">
                <a:effectLst/>
                <a:latin typeface="Calibri" panose="020F0502020204030204" pitchFamily="34" charset="0"/>
                <a:ea typeface="Calibri" panose="020F0502020204030204" pitchFamily="34" charset="0"/>
                <a:cs typeface="Times New Roman" panose="02020603050405020304" pitchFamily="18" charset="0"/>
              </a:rPr>
            </a:br>
            <a:endParaRPr lang="de-CH" dirty="0"/>
          </a:p>
        </p:txBody>
      </p:sp>
      <p:sp>
        <p:nvSpPr>
          <p:cNvPr id="3" name="Inhaltsplatzhalter 2">
            <a:extLst>
              <a:ext uri="{FF2B5EF4-FFF2-40B4-BE49-F238E27FC236}">
                <a16:creationId xmlns:a16="http://schemas.microsoft.com/office/drawing/2014/main" id="{7C13CDF4-A729-45BB-8DD6-B3B3B2DC0180}"/>
              </a:ext>
            </a:extLst>
          </p:cNvPr>
          <p:cNvSpPr>
            <a:spLocks noGrp="1"/>
          </p:cNvSpPr>
          <p:nvPr>
            <p:ph idx="1"/>
          </p:nvPr>
        </p:nvSpPr>
        <p:spPr>
          <a:xfrm>
            <a:off x="323850" y="1533337"/>
            <a:ext cx="8496300" cy="3370823"/>
          </a:xfrm>
        </p:spPr>
        <p:txBody>
          <a:bodyPr/>
          <a:lstStyle/>
          <a:p>
            <a:r>
              <a:rPr lang="de-CH" dirty="0"/>
              <a:t>Bei 1x täglicher Einnahme (Tablette à 15 und 20 mg): Sofort nach Bemerken die Tagesdosis einnehmen und am nächsten Tag wie gewohnt weiterfahren. Nie mehr als eine Tablette pro Tag einnehmen.</a:t>
            </a:r>
          </a:p>
          <a:p>
            <a:r>
              <a:rPr lang="de-CH" dirty="0"/>
              <a:t>Bei 2x täglicher Einnahme (Xarelto </a:t>
            </a:r>
            <a:r>
              <a:rPr lang="de-CH" dirty="0" err="1"/>
              <a:t>junior</a:t>
            </a:r>
            <a:r>
              <a:rPr lang="de-CH" dirty="0"/>
              <a:t> als Suspension): sofort einnehmen, wenn das Vergessen einer Dosis bemerkt wird; sie kann auch zusammen mit der Abend-Dosis eingenommen werden. Eine vergessene Abend-Dosis darf nur am selben Abend nachgeholt werden</a:t>
            </a:r>
          </a:p>
          <a:p>
            <a:r>
              <a:rPr lang="de-CH" dirty="0"/>
              <a:t>Bei 3x täglicher Einnahme (Xarelto </a:t>
            </a:r>
            <a:r>
              <a:rPr lang="de-CH" dirty="0" err="1"/>
              <a:t>junior</a:t>
            </a:r>
            <a:r>
              <a:rPr lang="de-CH" dirty="0"/>
              <a:t> als Suspension): nicht mehr einnehmen und beim nächsten geplanten Einnahmezeitpunkt mit der regulären Einnahme wie empfohlen fortfahren, ohne die vergessene Dosis zu kompensieren.</a:t>
            </a:r>
          </a:p>
          <a:p>
            <a:r>
              <a:rPr lang="de-CH" dirty="0"/>
              <a:t>Alle Darreichungsformen: am nächsten Tag mit der regulären Einnahme wie gewohnt fortfahren.</a:t>
            </a:r>
          </a:p>
          <a:p>
            <a:r>
              <a:rPr lang="de-CH" dirty="0"/>
              <a:t>Bei Ausspucken / Erbrechen der Tablette (Xarelto) oder Suspension (Xarelto </a:t>
            </a:r>
            <a:r>
              <a:rPr lang="de-CH" dirty="0" err="1"/>
              <a:t>junior</a:t>
            </a:r>
            <a:r>
              <a:rPr lang="de-CH" dirty="0"/>
              <a:t>) innerhalb von 30 Minuten nach der Einnahme: Dosis erneut einnehmen.</a:t>
            </a:r>
          </a:p>
          <a:p>
            <a:r>
              <a:rPr lang="de-CH" dirty="0"/>
              <a:t>Bei Erbrechen mehr als 30 Minuten nach der Einnahme, sollte die Dosis nicht erneut eingenommen werden und zum nächsten geplanten Zeitpunkt wie gewohnt fortgefahren werden</a:t>
            </a:r>
          </a:p>
          <a:p>
            <a:endParaRPr lang="de-CH" dirty="0"/>
          </a:p>
        </p:txBody>
      </p:sp>
      <p:sp>
        <p:nvSpPr>
          <p:cNvPr id="5" name="Foliennummernplatzhalter 4">
            <a:extLst>
              <a:ext uri="{FF2B5EF4-FFF2-40B4-BE49-F238E27FC236}">
                <a16:creationId xmlns:a16="http://schemas.microsoft.com/office/drawing/2014/main" id="{B4A68C9C-EB5D-4E0A-9E27-E8F6FF9DA79C}"/>
              </a:ext>
            </a:extLst>
          </p:cNvPr>
          <p:cNvSpPr>
            <a:spLocks noGrp="1"/>
          </p:cNvSpPr>
          <p:nvPr>
            <p:ph type="sldNum" sz="quarter" idx="12"/>
          </p:nvPr>
        </p:nvSpPr>
        <p:spPr/>
        <p:txBody>
          <a:bodyPr/>
          <a:lstStyle/>
          <a:p>
            <a:fld id="{668FC1BA-C807-A24C-B970-91216D4FCE8F}" type="slidenum">
              <a:rPr lang="de-DE" smtClean="0"/>
              <a:t>46</a:t>
            </a:fld>
            <a:endParaRPr lang="de-DE"/>
          </a:p>
        </p:txBody>
      </p:sp>
      <p:sp>
        <p:nvSpPr>
          <p:cNvPr id="6" name="Rechteck 5">
            <a:extLst>
              <a:ext uri="{FF2B5EF4-FFF2-40B4-BE49-F238E27FC236}">
                <a16:creationId xmlns:a16="http://schemas.microsoft.com/office/drawing/2014/main" id="{33415FBB-EE3E-4E01-99F5-93873ED3F605}"/>
              </a:ext>
            </a:extLst>
          </p:cNvPr>
          <p:cNvSpPr/>
          <p:nvPr/>
        </p:nvSpPr>
        <p:spPr>
          <a:xfrm>
            <a:off x="7495082" y="871803"/>
            <a:ext cx="1416570" cy="20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a:extLst>
              <a:ext uri="{FF2B5EF4-FFF2-40B4-BE49-F238E27FC236}">
                <a16:creationId xmlns:a16="http://schemas.microsoft.com/office/drawing/2014/main" id="{5FED2041-ECD4-4B97-A4F6-3AC015DE28DC}"/>
              </a:ext>
            </a:extLst>
          </p:cNvPr>
          <p:cNvCxnSpPr/>
          <p:nvPr/>
        </p:nvCxnSpPr>
        <p:spPr>
          <a:xfrm>
            <a:off x="320727" y="1199488"/>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908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Weitere Fragen</a:t>
            </a:r>
          </a:p>
        </p:txBody>
      </p:sp>
      <p:grpSp>
        <p:nvGrpSpPr>
          <p:cNvPr id="3" name="Gruppierung 2"/>
          <p:cNvGrpSpPr>
            <a:grpSpLocks noChangeAspect="1"/>
          </p:cNvGrpSpPr>
          <p:nvPr/>
        </p:nvGrpSpPr>
        <p:grpSpPr>
          <a:xfrm>
            <a:off x="323849" y="268287"/>
            <a:ext cx="4572000" cy="4572000"/>
            <a:chOff x="4641750" y="2645924"/>
            <a:chExt cx="1007999" cy="1007999"/>
          </a:xfrm>
        </p:grpSpPr>
        <p:sp>
          <p:nvSpPr>
            <p:cNvPr id="4" name="Rechteck 3"/>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spTree>
    <p:extLst>
      <p:ext uri="{BB962C8B-B14F-4D97-AF65-F5344CB8AC3E}">
        <p14:creationId xmlns:p14="http://schemas.microsoft.com/office/powerpoint/2010/main" val="211048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5.1 Kann ich </a:t>
            </a:r>
            <a:r>
              <a:rPr lang="de-CH" dirty="0" err="1"/>
              <a:t>Rivaroxaban</a:t>
            </a:r>
            <a:r>
              <a:rPr lang="de-CH" dirty="0"/>
              <a:t> auch zur VTE-Prophylaxe bei medizinischen Patienten verwenden? </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48</a:t>
            </a:fld>
            <a:endParaRPr lang="de-DE"/>
          </a:p>
        </p:txBody>
      </p:sp>
      <p:sp>
        <p:nvSpPr>
          <p:cNvPr id="7" name="Textfeld 6"/>
          <p:cNvSpPr txBox="1"/>
          <p:nvPr/>
        </p:nvSpPr>
        <p:spPr>
          <a:xfrm>
            <a:off x="571187" y="1492249"/>
            <a:ext cx="3311266" cy="400110"/>
          </a:xfrm>
          <a:prstGeom prst="rect">
            <a:avLst/>
          </a:prstGeom>
          <a:noFill/>
        </p:spPr>
        <p:txBody>
          <a:bodyPr wrap="square" rtlCol="0">
            <a:spAutoFit/>
          </a:bodyPr>
          <a:lstStyle/>
          <a:p>
            <a:pPr>
              <a:buClr>
                <a:schemeClr val="accent1"/>
              </a:buClr>
            </a:pPr>
            <a:endParaRPr lang="de-CH" sz="2000" b="1" dirty="0">
              <a:solidFill>
                <a:schemeClr val="bg1"/>
              </a:solidFill>
              <a:latin typeface="Segoe UI" charset="0"/>
              <a:ea typeface="Segoe UI" charset="0"/>
              <a:cs typeface="Segoe UI" charset="0"/>
            </a:endParaRPr>
          </a:p>
        </p:txBody>
      </p:sp>
      <p:sp>
        <p:nvSpPr>
          <p:cNvPr id="8" name="Rechteck 7"/>
          <p:cNvSpPr/>
          <p:nvPr/>
        </p:nvSpPr>
        <p:spPr>
          <a:xfrm>
            <a:off x="323850" y="1203325"/>
            <a:ext cx="8496300" cy="73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459357" y="1219346"/>
            <a:ext cx="8663124" cy="707886"/>
          </a:xfrm>
          <a:prstGeom prst="rect">
            <a:avLst/>
          </a:prstGeom>
          <a:noFill/>
        </p:spPr>
        <p:txBody>
          <a:bodyPr wrap="square" rtlCol="0">
            <a:spAutoFit/>
          </a:bodyPr>
          <a:lstStyle/>
          <a:p>
            <a:pPr>
              <a:buClr>
                <a:schemeClr val="accent1"/>
              </a:buClr>
            </a:pPr>
            <a:r>
              <a:rPr lang="de-CH" sz="2000" b="1" dirty="0" err="1">
                <a:solidFill>
                  <a:schemeClr val="bg1"/>
                </a:solidFill>
                <a:latin typeface="Segoe UI" charset="0"/>
                <a:ea typeface="Segoe UI" charset="0"/>
                <a:cs typeface="Segoe UI" charset="0"/>
              </a:rPr>
              <a:t>Rivaroxaban</a:t>
            </a:r>
            <a:r>
              <a:rPr lang="de-CH" sz="2000" b="1" dirty="0">
                <a:solidFill>
                  <a:schemeClr val="bg1"/>
                </a:solidFill>
                <a:latin typeface="Segoe UI" charset="0"/>
                <a:ea typeface="Segoe UI" charset="0"/>
                <a:cs typeface="Segoe UI" charset="0"/>
              </a:rPr>
              <a:t> ist für diese Indikation nicht zugelassen und kann nicht für die Anwendung bei medizinischen Patienten empfohlen werden.</a:t>
            </a:r>
          </a:p>
        </p:txBody>
      </p:sp>
    </p:spTree>
    <p:extLst>
      <p:ext uri="{BB962C8B-B14F-4D97-AF65-F5344CB8AC3E}">
        <p14:creationId xmlns:p14="http://schemas.microsoft.com/office/powerpoint/2010/main" val="298789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5.2 Kann ich </a:t>
            </a:r>
            <a:r>
              <a:rPr lang="de-CH" dirty="0" err="1"/>
              <a:t>Rivaroxaban</a:t>
            </a:r>
            <a:r>
              <a:rPr lang="de-CH" dirty="0"/>
              <a:t> auch zur Prophylaxe in der allgemeinen Chirurgie verwenden? </a:t>
            </a:r>
            <a:endParaRPr lang="de-DE" dirty="0"/>
          </a:p>
        </p:txBody>
      </p:sp>
      <p:sp>
        <p:nvSpPr>
          <p:cNvPr id="3" name="Inhaltsplatzhalter 2"/>
          <p:cNvSpPr>
            <a:spLocks noGrp="1"/>
          </p:cNvSpPr>
          <p:nvPr>
            <p:ph idx="1"/>
          </p:nvPr>
        </p:nvSpPr>
        <p:spPr>
          <a:xfrm>
            <a:off x="323850" y="1203325"/>
            <a:ext cx="3887788" cy="1492108"/>
          </a:xfrm>
        </p:spPr>
        <p:txBody>
          <a:bodyPr/>
          <a:lstStyle/>
          <a:p>
            <a:r>
              <a:rPr lang="de-CH" dirty="0"/>
              <a:t>Nein, dazu gibt es derzeit keine klinischen Daten und keine Zulassung. Die Anwendung kann daher nicht empfohlen werden, es sei denn, dass eine andere registrierte Indikation von </a:t>
            </a:r>
            <a:r>
              <a:rPr lang="de-CH" dirty="0" err="1"/>
              <a:t>Rivaroxaban</a:t>
            </a:r>
            <a:r>
              <a:rPr lang="de-CH" dirty="0"/>
              <a:t> gegeben ist.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49</a:t>
            </a:fld>
            <a:endParaRPr lang="de-DE"/>
          </a:p>
        </p:txBody>
      </p:sp>
      <p:pic>
        <p:nvPicPr>
          <p:cNvPr id="6" name="Bild 5" descr="shutterstock_112214516_smal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11960" y="1203324"/>
            <a:ext cx="3347715" cy="3060701"/>
          </a:xfrm>
          <a:prstGeom prst="rect">
            <a:avLst/>
          </a:prstGeom>
        </p:spPr>
      </p:pic>
      <p:sp>
        <p:nvSpPr>
          <p:cNvPr id="7" name="Textfeld 6"/>
          <p:cNvSpPr txBox="1"/>
          <p:nvPr/>
        </p:nvSpPr>
        <p:spPr>
          <a:xfrm>
            <a:off x="8042223" y="3934918"/>
            <a:ext cx="184731" cy="30008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4696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a:solidFill>
                  <a:schemeClr val="accent1"/>
                </a:solidFill>
              </a:rPr>
              <a:t>Einleitung</a:t>
            </a:r>
          </a:p>
        </p:txBody>
      </p:sp>
      <p:sp>
        <p:nvSpPr>
          <p:cNvPr id="33" name="Foliennummernplatzhalter 32"/>
          <p:cNvSpPr>
            <a:spLocks noGrp="1"/>
          </p:cNvSpPr>
          <p:nvPr>
            <p:ph type="sldNum" sz="quarter" idx="12"/>
          </p:nvPr>
        </p:nvSpPr>
        <p:spPr/>
        <p:txBody>
          <a:bodyPr/>
          <a:lstStyle/>
          <a:p>
            <a:fld id="{668FC1BA-C807-A24C-B970-91216D4FCE8F}" type="slidenum">
              <a:rPr lang="de-DE" smtClean="0"/>
              <a:t>5</a:t>
            </a:fld>
            <a:endParaRPr lang="de-DE" dirty="0"/>
          </a:p>
        </p:txBody>
      </p:sp>
      <p:sp>
        <p:nvSpPr>
          <p:cNvPr id="8" name="Titel 1"/>
          <p:cNvSpPr txBox="1">
            <a:spLocks/>
          </p:cNvSpPr>
          <p:nvPr/>
        </p:nvSpPr>
        <p:spPr>
          <a:xfrm>
            <a:off x="323850" y="1375952"/>
            <a:ext cx="2368550"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000" dirty="0">
                <a:latin typeface="Segoe UI Black" charset="0"/>
                <a:ea typeface="Segoe UI Black" charset="0"/>
                <a:cs typeface="Segoe UI Black" charset="0"/>
              </a:rPr>
              <a:t>Xarelto </a:t>
            </a:r>
            <a:br>
              <a:rPr lang="de-DE" sz="4000" dirty="0">
                <a:latin typeface="Segoe UI Black" charset="0"/>
                <a:ea typeface="Segoe UI Black" charset="0"/>
                <a:cs typeface="Segoe UI Black" charset="0"/>
              </a:rPr>
            </a:br>
            <a:endParaRPr lang="de-DE" sz="4000" dirty="0">
              <a:latin typeface="Segoe UI Black" charset="0"/>
              <a:ea typeface="Segoe UI Black" charset="0"/>
              <a:cs typeface="Segoe UI Black" charset="0"/>
            </a:endParaRPr>
          </a:p>
        </p:txBody>
      </p:sp>
      <p:sp>
        <p:nvSpPr>
          <p:cNvPr id="9" name="Textfeld 8"/>
          <p:cNvSpPr txBox="1"/>
          <p:nvPr/>
        </p:nvSpPr>
        <p:spPr>
          <a:xfrm>
            <a:off x="250166" y="1025413"/>
            <a:ext cx="3201181" cy="300082"/>
          </a:xfrm>
          <a:prstGeom prst="rect">
            <a:avLst/>
          </a:prstGeom>
          <a:noFill/>
        </p:spPr>
        <p:txBody>
          <a:bodyPr wrap="square" rtlCol="0">
            <a:spAutoFit/>
          </a:bodyPr>
          <a:lstStyle/>
          <a:p>
            <a:r>
              <a:rPr lang="de-DE" dirty="0">
                <a:latin typeface="Segoe UI" charset="0"/>
                <a:ea typeface="Segoe UI" charset="0"/>
                <a:cs typeface="Segoe UI" charset="0"/>
              </a:rPr>
              <a:t>ZULASSUNGSSTATUS IN DER SCHWEIZ</a:t>
            </a:r>
          </a:p>
        </p:txBody>
      </p:sp>
      <p:sp>
        <p:nvSpPr>
          <p:cNvPr id="10" name="Inhaltsplatzhalter 2"/>
          <p:cNvSpPr txBox="1">
            <a:spLocks/>
          </p:cNvSpPr>
          <p:nvPr/>
        </p:nvSpPr>
        <p:spPr>
          <a:xfrm>
            <a:off x="4023326" y="1295762"/>
            <a:ext cx="4870508" cy="2590151"/>
          </a:xfrm>
          <a:prstGeom prst="rect">
            <a:avLst/>
          </a:prstGeom>
        </p:spPr>
        <p:txBody>
          <a:bodyPr vert="horz" lIns="0" tIns="0" rIns="0" bIns="0" numCol="1" spcCol="36000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Segoe UI" charset="0"/>
                <a:ea typeface="Segoe UI" charset="0"/>
                <a:cs typeface="Segoe UI" charset="0"/>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Segoe UI" charset="0"/>
                <a:ea typeface="Segoe UI" charset="0"/>
                <a:cs typeface="Segoe UI" charset="0"/>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Segoe UI" charset="0"/>
                <a:ea typeface="Segoe UI" charset="0"/>
                <a:cs typeface="Segoe UI" charset="0"/>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buClr>
                <a:schemeClr val="accent1"/>
              </a:buClr>
            </a:pPr>
            <a:r>
              <a:rPr lang="de-CH" sz="1300" b="1" dirty="0"/>
              <a:t>Seit 2009</a:t>
            </a:r>
          </a:p>
          <a:p>
            <a:pPr marL="177800" indent="-177800" algn="l">
              <a:lnSpc>
                <a:spcPct val="100000"/>
              </a:lnSpc>
              <a:spcBef>
                <a:spcPts val="0"/>
              </a:spcBef>
              <a:buClr>
                <a:schemeClr val="accent1"/>
              </a:buClr>
              <a:buFont typeface="Wingdings" charset="2"/>
              <a:buChar char="§"/>
            </a:pPr>
            <a:r>
              <a:rPr lang="de-CH" sz="1300" dirty="0"/>
              <a:t>Prophylaxe von </a:t>
            </a:r>
            <a:r>
              <a:rPr lang="de-CH" sz="1300" b="1" dirty="0">
                <a:solidFill>
                  <a:schemeClr val="accent1"/>
                </a:solidFill>
              </a:rPr>
              <a:t>venösen Thromboembolien </a:t>
            </a:r>
            <a:r>
              <a:rPr lang="de-CH" sz="1300" dirty="0"/>
              <a:t>(VTE) bei grösseren orthopädischen Eingriffen an den unteren Extremitäten wie Hüft- und Knieprothesen</a:t>
            </a:r>
          </a:p>
          <a:p>
            <a:pPr marL="177800" indent="-177800" algn="l">
              <a:lnSpc>
                <a:spcPct val="100000"/>
              </a:lnSpc>
              <a:spcBef>
                <a:spcPts val="0"/>
              </a:spcBef>
              <a:buClr>
                <a:schemeClr val="accent1"/>
              </a:buClr>
              <a:buFont typeface="Wingdings" charset="2"/>
              <a:buChar char="§"/>
            </a:pPr>
            <a:endParaRPr lang="de-CH" sz="1300" dirty="0"/>
          </a:p>
          <a:p>
            <a:pPr algn="l">
              <a:lnSpc>
                <a:spcPct val="100000"/>
              </a:lnSpc>
              <a:spcBef>
                <a:spcPts val="0"/>
              </a:spcBef>
              <a:buClr>
                <a:schemeClr val="accent1"/>
              </a:buClr>
            </a:pPr>
            <a:r>
              <a:rPr lang="de-CH" sz="1300" b="1" dirty="0"/>
              <a:t>Seit April 2012</a:t>
            </a:r>
          </a:p>
          <a:p>
            <a:pPr marL="177800" indent="-177800" algn="l">
              <a:lnSpc>
                <a:spcPct val="100000"/>
              </a:lnSpc>
              <a:spcBef>
                <a:spcPts val="0"/>
              </a:spcBef>
              <a:buClr>
                <a:schemeClr val="accent1"/>
              </a:buClr>
              <a:buFont typeface="Wingdings" charset="2"/>
              <a:buChar char="§"/>
            </a:pPr>
            <a:r>
              <a:rPr lang="de-CH" sz="1300" dirty="0"/>
              <a:t>Behandlung der </a:t>
            </a:r>
            <a:r>
              <a:rPr lang="de-CH" sz="1300" b="1" dirty="0">
                <a:solidFill>
                  <a:schemeClr val="accent1"/>
                </a:solidFill>
              </a:rPr>
              <a:t>tiefen Venenthrombose </a:t>
            </a:r>
            <a:r>
              <a:rPr lang="de-CH" sz="1300" dirty="0"/>
              <a:t>(TVT) sowie </a:t>
            </a:r>
            <a:r>
              <a:rPr lang="de-CH" sz="1300" b="1" dirty="0">
                <a:solidFill>
                  <a:schemeClr val="accent1"/>
                </a:solidFill>
              </a:rPr>
              <a:t>Prophylaxe einer rezidivierenden TVT und </a:t>
            </a:r>
            <a:br>
              <a:rPr lang="de-CH" sz="1300" b="1" dirty="0">
                <a:solidFill>
                  <a:schemeClr val="accent1"/>
                </a:solidFill>
              </a:rPr>
            </a:br>
            <a:r>
              <a:rPr lang="de-CH" sz="1300" b="1" dirty="0" err="1">
                <a:solidFill>
                  <a:schemeClr val="accent1"/>
                </a:solidFill>
              </a:rPr>
              <a:t>Lungenemblie</a:t>
            </a:r>
            <a:r>
              <a:rPr lang="de-CH" sz="1300" b="1" dirty="0">
                <a:solidFill>
                  <a:schemeClr val="accent1"/>
                </a:solidFill>
              </a:rPr>
              <a:t> (LE)</a:t>
            </a:r>
          </a:p>
          <a:p>
            <a:pPr marL="177800" indent="-177800" algn="l">
              <a:lnSpc>
                <a:spcPct val="100000"/>
              </a:lnSpc>
              <a:spcBef>
                <a:spcPts val="0"/>
              </a:spcBef>
              <a:buClr>
                <a:schemeClr val="accent1"/>
              </a:buClr>
              <a:buFont typeface="Wingdings" charset="2"/>
              <a:buChar char="§"/>
            </a:pPr>
            <a:endParaRPr lang="de-CH" sz="1300" dirty="0"/>
          </a:p>
          <a:p>
            <a:pPr marL="177800" indent="-177800" algn="l">
              <a:lnSpc>
                <a:spcPct val="100000"/>
              </a:lnSpc>
              <a:spcBef>
                <a:spcPts val="0"/>
              </a:spcBef>
              <a:buClr>
                <a:schemeClr val="accent1"/>
              </a:buClr>
              <a:buFont typeface="Wingdings" charset="2"/>
              <a:buChar char="§"/>
            </a:pPr>
            <a:r>
              <a:rPr lang="de-CH" sz="1300" b="1" dirty="0">
                <a:solidFill>
                  <a:schemeClr val="accent1"/>
                </a:solidFill>
              </a:rPr>
              <a:t>Schlaganfallprophylaxe</a:t>
            </a:r>
            <a:r>
              <a:rPr lang="de-CH" sz="1300" dirty="0"/>
              <a:t> und Prophylaxe systemischer </a:t>
            </a:r>
            <a:br>
              <a:rPr lang="de-CH" sz="1300" dirty="0"/>
            </a:br>
            <a:r>
              <a:rPr lang="de-CH" sz="1300" dirty="0"/>
              <a:t>Embolien bei nicht-valvulärem Vorhofflimmern (</a:t>
            </a:r>
            <a:r>
              <a:rPr lang="de-CH" sz="1300" dirty="0" err="1"/>
              <a:t>nvVHF</a:t>
            </a:r>
            <a:r>
              <a:rPr lang="de-CH" sz="1300" dirty="0"/>
              <a:t>)</a:t>
            </a:r>
          </a:p>
          <a:p>
            <a:pPr marL="177800" indent="-177800" algn="l">
              <a:lnSpc>
                <a:spcPct val="100000"/>
              </a:lnSpc>
              <a:spcBef>
                <a:spcPts val="0"/>
              </a:spcBef>
              <a:buClr>
                <a:schemeClr val="accent1"/>
              </a:buClr>
              <a:buFont typeface="Wingdings" charset="2"/>
              <a:buChar char="§"/>
            </a:pPr>
            <a:endParaRPr lang="de-CH" sz="1300" dirty="0"/>
          </a:p>
          <a:p>
            <a:pPr algn="l">
              <a:lnSpc>
                <a:spcPct val="100000"/>
              </a:lnSpc>
              <a:spcBef>
                <a:spcPts val="0"/>
              </a:spcBef>
              <a:buClr>
                <a:schemeClr val="accent1"/>
              </a:buClr>
            </a:pPr>
            <a:r>
              <a:rPr lang="de-CH" sz="1300" b="1" dirty="0"/>
              <a:t>Seit September 2013</a:t>
            </a:r>
          </a:p>
          <a:p>
            <a:pPr marL="177800" indent="-177800" algn="l">
              <a:lnSpc>
                <a:spcPct val="100000"/>
              </a:lnSpc>
              <a:spcBef>
                <a:spcPts val="0"/>
              </a:spcBef>
              <a:buClr>
                <a:schemeClr val="accent1"/>
              </a:buClr>
              <a:buFont typeface="Wingdings" charset="2"/>
              <a:buChar char="§"/>
            </a:pPr>
            <a:r>
              <a:rPr lang="de-CH" sz="1300" b="1" dirty="0">
                <a:solidFill>
                  <a:schemeClr val="accent1"/>
                </a:solidFill>
              </a:rPr>
              <a:t>Behandlung der Lungenembolie (LE)</a:t>
            </a:r>
          </a:p>
          <a:p>
            <a:pPr algn="l">
              <a:lnSpc>
                <a:spcPct val="100000"/>
              </a:lnSpc>
              <a:spcBef>
                <a:spcPts val="0"/>
              </a:spcBef>
              <a:buClr>
                <a:schemeClr val="accent1"/>
              </a:buClr>
            </a:pPr>
            <a:endParaRPr lang="de-CH" sz="1300" b="1" dirty="0">
              <a:solidFill>
                <a:schemeClr val="accent1"/>
              </a:solidFill>
            </a:endParaRPr>
          </a:p>
          <a:p>
            <a:pPr algn="l">
              <a:lnSpc>
                <a:spcPct val="100000"/>
              </a:lnSpc>
              <a:spcBef>
                <a:spcPts val="0"/>
              </a:spcBef>
              <a:buClr>
                <a:schemeClr val="accent1"/>
              </a:buClr>
            </a:pPr>
            <a:r>
              <a:rPr lang="de-CH" sz="1300" b="1" dirty="0"/>
              <a:t>Seit Juni 2021</a:t>
            </a:r>
          </a:p>
          <a:p>
            <a:pPr marL="177800" indent="-177800" algn="l">
              <a:lnSpc>
                <a:spcPct val="100000"/>
              </a:lnSpc>
              <a:spcBef>
                <a:spcPts val="0"/>
              </a:spcBef>
              <a:buClr>
                <a:schemeClr val="accent1"/>
              </a:buClr>
              <a:buFont typeface="Wingdings" charset="2"/>
              <a:buChar char="§"/>
            </a:pPr>
            <a:r>
              <a:rPr lang="de-CH" sz="1300" b="1" dirty="0">
                <a:solidFill>
                  <a:schemeClr val="accent1"/>
                </a:solidFill>
              </a:rPr>
              <a:t>Behandlung von VTE bei pädiatrischen Patienten</a:t>
            </a:r>
          </a:p>
          <a:p>
            <a:pPr algn="l">
              <a:lnSpc>
                <a:spcPct val="100000"/>
              </a:lnSpc>
              <a:spcBef>
                <a:spcPts val="0"/>
              </a:spcBef>
              <a:buClr>
                <a:schemeClr val="accent1"/>
              </a:buClr>
            </a:pPr>
            <a:endParaRPr lang="de-CH" sz="1400" b="1" dirty="0">
              <a:solidFill>
                <a:schemeClr val="accent1"/>
              </a:solidFill>
            </a:endParaRPr>
          </a:p>
        </p:txBody>
      </p:sp>
      <p:sp>
        <p:nvSpPr>
          <p:cNvPr id="11" name="Textfeld 10"/>
          <p:cNvSpPr txBox="1"/>
          <p:nvPr/>
        </p:nvSpPr>
        <p:spPr>
          <a:xfrm>
            <a:off x="2082488" y="1427150"/>
            <a:ext cx="311150" cy="307777"/>
          </a:xfrm>
          <a:prstGeom prst="rect">
            <a:avLst/>
          </a:prstGeom>
          <a:noFill/>
        </p:spPr>
        <p:txBody>
          <a:bodyPr wrap="square" rtlCol="0">
            <a:spAutoFit/>
          </a:bodyPr>
          <a:lstStyle/>
          <a:p>
            <a:r>
              <a:rPr lang="de-DE" sz="1400" b="1" baseline="30000">
                <a:solidFill>
                  <a:schemeClr val="accent1"/>
                </a:solidFill>
                <a:latin typeface="Segoe UI Black" charset="0"/>
                <a:ea typeface="Segoe UI Black" charset="0"/>
                <a:cs typeface="Segoe UI Black" charset="0"/>
              </a:rPr>
              <a:t>®   </a:t>
            </a:r>
            <a:endParaRPr lang="de-DE" dirty="0"/>
          </a:p>
        </p:txBody>
      </p:sp>
      <p:grpSp>
        <p:nvGrpSpPr>
          <p:cNvPr id="12" name="Gruppierung 11"/>
          <p:cNvGrpSpPr/>
          <p:nvPr/>
        </p:nvGrpSpPr>
        <p:grpSpPr>
          <a:xfrm>
            <a:off x="3294698" y="2994468"/>
            <a:ext cx="607325" cy="607325"/>
            <a:chOff x="925214" y="2387924"/>
            <a:chExt cx="788536" cy="788536"/>
          </a:xfrm>
        </p:grpSpPr>
        <p:sp>
          <p:nvSpPr>
            <p:cNvPr id="13" name="Rechteck 12"/>
            <p:cNvSpPr/>
            <p:nvPr/>
          </p:nvSpPr>
          <p:spPr>
            <a:xfrm>
              <a:off x="925214" y="2387924"/>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Bild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459" y="2400169"/>
              <a:ext cx="764046" cy="764046"/>
            </a:xfrm>
            <a:prstGeom prst="rect">
              <a:avLst/>
            </a:prstGeom>
          </p:spPr>
        </p:pic>
      </p:grpSp>
      <p:grpSp>
        <p:nvGrpSpPr>
          <p:cNvPr id="15" name="Gruppierung 14"/>
          <p:cNvGrpSpPr/>
          <p:nvPr/>
        </p:nvGrpSpPr>
        <p:grpSpPr>
          <a:xfrm>
            <a:off x="3313886" y="1293367"/>
            <a:ext cx="607325" cy="607325"/>
            <a:chOff x="1786275" y="3539272"/>
            <a:chExt cx="788536" cy="788536"/>
          </a:xfrm>
        </p:grpSpPr>
        <p:sp>
          <p:nvSpPr>
            <p:cNvPr id="16" name="Rechteck 15"/>
            <p:cNvSpPr/>
            <p:nvPr/>
          </p:nvSpPr>
          <p:spPr>
            <a:xfrm>
              <a:off x="1786275" y="3539272"/>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8943" y="3551940"/>
              <a:ext cx="763200" cy="763200"/>
            </a:xfrm>
            <a:prstGeom prst="rect">
              <a:avLst/>
            </a:prstGeom>
          </p:spPr>
        </p:pic>
      </p:grpSp>
      <p:grpSp>
        <p:nvGrpSpPr>
          <p:cNvPr id="18" name="Gruppierung 17"/>
          <p:cNvGrpSpPr/>
          <p:nvPr/>
        </p:nvGrpSpPr>
        <p:grpSpPr>
          <a:xfrm>
            <a:off x="3300824" y="2300236"/>
            <a:ext cx="607325" cy="607325"/>
            <a:chOff x="922275" y="3547466"/>
            <a:chExt cx="788536" cy="788536"/>
          </a:xfrm>
        </p:grpSpPr>
        <p:sp>
          <p:nvSpPr>
            <p:cNvPr id="19" name="Rechteck 18"/>
            <p:cNvSpPr/>
            <p:nvPr/>
          </p:nvSpPr>
          <p:spPr>
            <a:xfrm>
              <a:off x="922275" y="3547466"/>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Bild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943" y="3560134"/>
              <a:ext cx="763200" cy="763200"/>
            </a:xfrm>
            <a:prstGeom prst="rect">
              <a:avLst/>
            </a:prstGeom>
          </p:spPr>
        </p:pic>
      </p:grpSp>
      <p:pic>
        <p:nvPicPr>
          <p:cNvPr id="3" name="Grafik 2">
            <a:extLst>
              <a:ext uri="{FF2B5EF4-FFF2-40B4-BE49-F238E27FC236}">
                <a16:creationId xmlns:a16="http://schemas.microsoft.com/office/drawing/2014/main" id="{F71C8243-F060-4794-A9BA-B16BB72E25E6}"/>
              </a:ext>
            </a:extLst>
          </p:cNvPr>
          <p:cNvPicPr>
            <a:picLocks noChangeAspect="1"/>
          </p:cNvPicPr>
          <p:nvPr/>
        </p:nvPicPr>
        <p:blipFill>
          <a:blip r:embed="rId6"/>
          <a:stretch>
            <a:fillRect/>
          </a:stretch>
        </p:blipFill>
        <p:spPr>
          <a:xfrm>
            <a:off x="3287920" y="3682169"/>
            <a:ext cx="610689" cy="610689"/>
          </a:xfrm>
          <a:prstGeom prst="rect">
            <a:avLst/>
          </a:prstGeom>
        </p:spPr>
      </p:pic>
      <p:pic>
        <p:nvPicPr>
          <p:cNvPr id="5" name="Grafik 4">
            <a:extLst>
              <a:ext uri="{FF2B5EF4-FFF2-40B4-BE49-F238E27FC236}">
                <a16:creationId xmlns:a16="http://schemas.microsoft.com/office/drawing/2014/main" id="{A2A5B4C8-022A-4912-9ECC-60D2336A60D8}"/>
              </a:ext>
            </a:extLst>
          </p:cNvPr>
          <p:cNvPicPr>
            <a:picLocks noChangeAspect="1"/>
          </p:cNvPicPr>
          <p:nvPr/>
        </p:nvPicPr>
        <p:blipFill>
          <a:blip r:embed="rId7"/>
          <a:stretch>
            <a:fillRect/>
          </a:stretch>
        </p:blipFill>
        <p:spPr>
          <a:xfrm>
            <a:off x="3279067" y="4372224"/>
            <a:ext cx="610689" cy="610689"/>
          </a:xfrm>
          <a:prstGeom prst="rect">
            <a:avLst/>
          </a:prstGeom>
        </p:spPr>
      </p:pic>
    </p:spTree>
    <p:extLst>
      <p:ext uri="{BB962C8B-B14F-4D97-AF65-F5344CB8AC3E}">
        <p14:creationId xmlns:p14="http://schemas.microsoft.com/office/powerpoint/2010/main" val="1355513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03776" cy="994172"/>
          </a:xfrm>
        </p:spPr>
        <p:txBody>
          <a:bodyPr/>
          <a:lstStyle/>
          <a:p>
            <a:r>
              <a:rPr lang="de-CH" dirty="0"/>
              <a:t>5.3 Kann ich </a:t>
            </a:r>
            <a:r>
              <a:rPr lang="de-CH" dirty="0" err="1"/>
              <a:t>Rivaroxaban</a:t>
            </a:r>
            <a:r>
              <a:rPr lang="de-CH" dirty="0"/>
              <a:t> auch zur Primär-Prophylaxe der Reisethrombose verwenden? </a:t>
            </a:r>
            <a:endParaRPr lang="de-DE" dirty="0"/>
          </a:p>
        </p:txBody>
      </p:sp>
      <p:sp>
        <p:nvSpPr>
          <p:cNvPr id="3" name="Inhaltsplatzhalter 2"/>
          <p:cNvSpPr>
            <a:spLocks noGrp="1"/>
          </p:cNvSpPr>
          <p:nvPr>
            <p:ph idx="1"/>
          </p:nvPr>
        </p:nvSpPr>
        <p:spPr>
          <a:xfrm>
            <a:off x="323850" y="1203325"/>
            <a:ext cx="7235825" cy="3263504"/>
          </a:xfrm>
        </p:spPr>
        <p:txBody>
          <a:bodyPr/>
          <a:lstStyle/>
          <a:p>
            <a:pPr>
              <a:spcBef>
                <a:spcPts val="1800"/>
              </a:spcBef>
              <a:buFont typeface="Wingdings" pitchFamily="2" charset="2"/>
              <a:buChar char="§"/>
            </a:pPr>
            <a:r>
              <a:rPr lang="de-CH" dirty="0"/>
              <a:t>Bei entsprechender Indikation, d.h. bei Patienten mit spezifischen Risikofaktoren, </a:t>
            </a:r>
            <a:br>
              <a:rPr lang="de-CH" dirty="0"/>
            </a:br>
            <a:r>
              <a:rPr lang="de-CH" dirty="0"/>
              <a:t>wird zur Prophylaxe der Reisethrombose üblicherweise eine prophylaktische Dosis </a:t>
            </a:r>
            <a:br>
              <a:rPr lang="de-CH" dirty="0"/>
            </a:br>
            <a:r>
              <a:rPr lang="de-CH" dirty="0"/>
              <a:t>eines NMH verschrieben.  </a:t>
            </a:r>
          </a:p>
          <a:p>
            <a:pPr>
              <a:spcBef>
                <a:spcPts val="1800"/>
              </a:spcBef>
              <a:buFont typeface="Wingdings" pitchFamily="2" charset="2"/>
              <a:buChar char="§"/>
            </a:pPr>
            <a:r>
              <a:rPr lang="de-CH" b="1" dirty="0">
                <a:solidFill>
                  <a:schemeClr val="accent1"/>
                </a:solidFill>
              </a:rPr>
              <a:t>Für diesen Einsatz gibt es keine Zulassung</a:t>
            </a:r>
            <a:r>
              <a:rPr lang="de-CH" b="1" dirty="0">
                <a:solidFill>
                  <a:srgbClr val="5560A6"/>
                </a:solidFill>
              </a:rPr>
              <a:t> </a:t>
            </a:r>
            <a:r>
              <a:rPr lang="de-CH" dirty="0"/>
              <a:t>und</a:t>
            </a:r>
            <a:r>
              <a:rPr lang="de-CH" b="1" dirty="0">
                <a:solidFill>
                  <a:srgbClr val="5560A6"/>
                </a:solidFill>
              </a:rPr>
              <a:t> </a:t>
            </a:r>
            <a:r>
              <a:rPr lang="de-CH" b="1" dirty="0">
                <a:solidFill>
                  <a:schemeClr val="accent1"/>
                </a:solidFill>
              </a:rPr>
              <a:t>keine Studiendaten. </a:t>
            </a:r>
          </a:p>
          <a:p>
            <a:pPr>
              <a:spcBef>
                <a:spcPts val="1800"/>
              </a:spcBef>
              <a:buFont typeface="Wingdings" pitchFamily="2" charset="2"/>
              <a:buChar char="§"/>
            </a:pPr>
            <a:r>
              <a:rPr lang="de-CH" dirty="0"/>
              <a:t>Es ist dem behandelnden Arzt überlassen, welches Medikament er in dieser </a:t>
            </a:r>
            <a:br>
              <a:rPr lang="de-CH" dirty="0"/>
            </a:br>
            <a:r>
              <a:rPr lang="de-CH" u="sng" dirty="0"/>
              <a:t>Off-Label</a:t>
            </a:r>
            <a:r>
              <a:rPr lang="de-CH" dirty="0"/>
              <a:t>-Situation verschreiben will.</a:t>
            </a:r>
          </a:p>
          <a:p>
            <a:pPr>
              <a:spcBef>
                <a:spcPts val="1800"/>
              </a:spcBef>
              <a:buFont typeface="Wingdings" pitchFamily="2" charset="2"/>
              <a:buChar char="§"/>
            </a:pPr>
            <a:r>
              <a:rPr lang="de-CH" dirty="0"/>
              <a:t>Wichtig: </a:t>
            </a:r>
            <a:r>
              <a:rPr lang="de-CH" b="1" dirty="0">
                <a:solidFill>
                  <a:schemeClr val="accent1"/>
                </a:solidFill>
              </a:rPr>
              <a:t>Aufklärung</a:t>
            </a:r>
            <a:r>
              <a:rPr lang="de-CH" dirty="0">
                <a:solidFill>
                  <a:srgbClr val="5560A6"/>
                </a:solidFill>
              </a:rPr>
              <a:t> </a:t>
            </a:r>
            <a:r>
              <a:rPr lang="de-CH" dirty="0"/>
              <a:t>und </a:t>
            </a:r>
            <a:r>
              <a:rPr lang="de-CH" b="1" dirty="0">
                <a:solidFill>
                  <a:schemeClr val="accent1"/>
                </a:solidFill>
              </a:rPr>
              <a:t>Einwilligung</a:t>
            </a:r>
            <a:r>
              <a:rPr lang="de-CH" dirty="0">
                <a:solidFill>
                  <a:srgbClr val="5560A6"/>
                </a:solidFill>
              </a:rPr>
              <a:t> </a:t>
            </a:r>
            <a:r>
              <a:rPr lang="de-CH" dirty="0"/>
              <a:t>des Patienten.</a:t>
            </a:r>
          </a:p>
          <a:p>
            <a:pPr>
              <a:spcBef>
                <a:spcPts val="1800"/>
              </a:spcBef>
              <a:buFont typeface="Wingdings" pitchFamily="2" charset="2"/>
              <a:buChar char="§"/>
            </a:pPr>
            <a:r>
              <a:rPr lang="de-CH" dirty="0"/>
              <a:t>Grundversicherer sind nicht verpflichtet, Medikamentenkosten zu übernehmen. </a:t>
            </a:r>
            <a:br>
              <a:rPr lang="de-CH" dirty="0"/>
            </a:br>
            <a:r>
              <a:rPr lang="de-CH" dirty="0"/>
              <a:t>Ohne</a:t>
            </a:r>
            <a:r>
              <a:rPr lang="de-CH" dirty="0">
                <a:solidFill>
                  <a:srgbClr val="FF0000"/>
                </a:solidFill>
              </a:rPr>
              <a:t> </a:t>
            </a:r>
            <a:r>
              <a:rPr lang="de-CH" dirty="0"/>
              <a:t>entsprechende Information und schriftliche Einwilligung der Patienten, ist der verschreibende Arzt erstattungspflichtig.</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50</a:t>
            </a:fld>
            <a:endParaRPr lang="de-DE"/>
          </a:p>
        </p:txBody>
      </p:sp>
    </p:spTree>
    <p:extLst>
      <p:ext uri="{BB962C8B-B14F-4D97-AF65-F5344CB8AC3E}">
        <p14:creationId xmlns:p14="http://schemas.microsoft.com/office/powerpoint/2010/main" val="1932903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a:t>Patienten-Management</a:t>
            </a:r>
          </a:p>
        </p:txBody>
      </p:sp>
      <p:grpSp>
        <p:nvGrpSpPr>
          <p:cNvPr id="9" name="Gruppierung 8"/>
          <p:cNvGrpSpPr>
            <a:grpSpLocks noChangeAspect="1"/>
          </p:cNvGrpSpPr>
          <p:nvPr/>
        </p:nvGrpSpPr>
        <p:grpSpPr>
          <a:xfrm>
            <a:off x="323849" y="268287"/>
            <a:ext cx="4572000" cy="4572000"/>
            <a:chOff x="5089975" y="2645924"/>
            <a:chExt cx="1007999" cy="1007999"/>
          </a:xfrm>
        </p:grpSpPr>
        <p:sp>
          <p:nvSpPr>
            <p:cNvPr id="10" name="Rechteck 9"/>
            <p:cNvSpPr/>
            <p:nvPr/>
          </p:nvSpPr>
          <p:spPr>
            <a:xfrm>
              <a:off x="5089975" y="2645924"/>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5104" y="2699923"/>
              <a:ext cx="900000" cy="900000"/>
            </a:xfrm>
            <a:prstGeom prst="rect">
              <a:avLst/>
            </a:prstGeom>
          </p:spPr>
        </p:pic>
      </p:grpSp>
    </p:spTree>
    <p:extLst>
      <p:ext uri="{BB962C8B-B14F-4D97-AF65-F5344CB8AC3E}">
        <p14:creationId xmlns:p14="http://schemas.microsoft.com/office/powerpoint/2010/main" val="1408676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6.1 Was muss beim Patienten untersucht werden, </a:t>
            </a:r>
            <a:br>
              <a:rPr lang="de-CH" dirty="0"/>
            </a:br>
            <a:r>
              <a:rPr lang="de-CH" dirty="0"/>
              <a:t>bevor </a:t>
            </a:r>
            <a:r>
              <a:rPr lang="de-CH" dirty="0" err="1"/>
              <a:t>Rivaroxaban</a:t>
            </a:r>
            <a:r>
              <a:rPr lang="de-CH" dirty="0"/>
              <a:t> eingesetzt werden darf?</a:t>
            </a:r>
            <a:endParaRPr lang="de-DE" dirty="0"/>
          </a:p>
        </p:txBody>
      </p:sp>
      <p:sp>
        <p:nvSpPr>
          <p:cNvPr id="3" name="Inhaltsplatzhalter 2"/>
          <p:cNvSpPr>
            <a:spLocks noGrp="1"/>
          </p:cNvSpPr>
          <p:nvPr>
            <p:ph idx="1"/>
          </p:nvPr>
        </p:nvSpPr>
        <p:spPr>
          <a:xfrm>
            <a:off x="323850" y="1203325"/>
            <a:ext cx="3887788" cy="3263504"/>
          </a:xfrm>
        </p:spPr>
        <p:txBody>
          <a:bodyPr/>
          <a:lstStyle/>
          <a:p>
            <a:pPr marL="0" indent="0">
              <a:spcBef>
                <a:spcPts val="0"/>
              </a:spcBef>
              <a:buNone/>
            </a:pPr>
            <a:r>
              <a:rPr lang="de-CH" b="1" dirty="0"/>
              <a:t>Empfehlung zu folgendem Vorgehen: </a:t>
            </a:r>
          </a:p>
          <a:p>
            <a:pPr marL="0" indent="0">
              <a:spcBef>
                <a:spcPts val="0"/>
              </a:spcBef>
              <a:buNone/>
            </a:pPr>
            <a:endParaRPr lang="de-CH" b="1" dirty="0"/>
          </a:p>
          <a:p>
            <a:pPr>
              <a:spcBef>
                <a:spcPts val="0"/>
              </a:spcBef>
              <a:buFont typeface="Wingdings" pitchFamily="2" charset="2"/>
              <a:buChar char="§"/>
            </a:pPr>
            <a:r>
              <a:rPr lang="de-CH" b="1" dirty="0">
                <a:solidFill>
                  <a:schemeClr val="accent1"/>
                </a:solidFill>
              </a:rPr>
              <a:t>Kontraindikationen</a:t>
            </a:r>
            <a:r>
              <a:rPr lang="de-CH" b="1" dirty="0"/>
              <a:t> </a:t>
            </a:r>
            <a:r>
              <a:rPr lang="de-CH" dirty="0"/>
              <a:t>überprüfen</a:t>
            </a:r>
          </a:p>
          <a:p>
            <a:pPr>
              <a:spcBef>
                <a:spcPts val="0"/>
              </a:spcBef>
              <a:buFont typeface="Wingdings" pitchFamily="2" charset="2"/>
              <a:buChar char="§"/>
            </a:pPr>
            <a:endParaRPr lang="de-CH" dirty="0"/>
          </a:p>
          <a:p>
            <a:pPr>
              <a:spcBef>
                <a:spcPts val="0"/>
              </a:spcBef>
              <a:buFont typeface="Wingdings" pitchFamily="2" charset="2"/>
              <a:buChar char="§"/>
            </a:pPr>
            <a:r>
              <a:rPr lang="de-CH" b="1" dirty="0">
                <a:solidFill>
                  <a:schemeClr val="accent1"/>
                </a:solidFill>
              </a:rPr>
              <a:t>Anamnese</a:t>
            </a:r>
            <a:r>
              <a:rPr lang="de-CH" b="1" dirty="0"/>
              <a:t> </a:t>
            </a:r>
            <a:r>
              <a:rPr lang="de-CH" dirty="0"/>
              <a:t>erheben</a:t>
            </a:r>
          </a:p>
          <a:p>
            <a:pPr marL="357188" lvl="1" indent="-179388">
              <a:spcBef>
                <a:spcPts val="0"/>
              </a:spcBef>
              <a:buFont typeface="Arial" charset="0"/>
              <a:buChar char="•"/>
            </a:pPr>
            <a:r>
              <a:rPr lang="de-CH" dirty="0"/>
              <a:t>Bekanntes Blutungsproblem (Vorgehen Einzelfallabhängig/Rücksprache mit </a:t>
            </a:r>
            <a:r>
              <a:rPr lang="de-CH" dirty="0" err="1"/>
              <a:t>Hämostaseologen</a:t>
            </a:r>
            <a:r>
              <a:rPr lang="de-CH" dirty="0"/>
              <a:t>)</a:t>
            </a:r>
          </a:p>
          <a:p>
            <a:pPr marL="357188" lvl="1" indent="-179388">
              <a:spcBef>
                <a:spcPts val="0"/>
              </a:spcBef>
              <a:buFont typeface="Arial" charset="0"/>
              <a:buChar char="•"/>
            </a:pPr>
            <a:r>
              <a:rPr lang="de-CH" dirty="0"/>
              <a:t>Gastrointestinale Blutungen (Falls Ursache nicht zu beheben: eher VKA)</a:t>
            </a:r>
          </a:p>
          <a:p>
            <a:pPr marL="357188" lvl="1" indent="-179388">
              <a:spcBef>
                <a:spcPts val="0"/>
              </a:spcBef>
              <a:buFont typeface="Arial" charset="0"/>
              <a:buChar char="•"/>
            </a:pPr>
            <a:r>
              <a:rPr lang="de-CH" dirty="0"/>
              <a:t>Myokardinfarkt (</a:t>
            </a:r>
            <a:r>
              <a:rPr lang="de-CH" dirty="0" err="1"/>
              <a:t>Rivaroxaban</a:t>
            </a:r>
            <a:r>
              <a:rPr lang="de-CH" dirty="0"/>
              <a:t> geeignet für diese Patienten)</a:t>
            </a:r>
          </a:p>
          <a:p>
            <a:pPr marL="357188" lvl="1" indent="-179388">
              <a:spcBef>
                <a:spcPts val="0"/>
              </a:spcBef>
              <a:buFont typeface="Arial" charset="0"/>
              <a:buChar char="•"/>
            </a:pPr>
            <a:r>
              <a:rPr lang="de-CH" dirty="0" err="1"/>
              <a:t>Koronarstents</a:t>
            </a:r>
            <a:r>
              <a:rPr lang="de-CH" dirty="0"/>
              <a:t> (Patient engmaschig auf Blutungen kontrollieren)</a:t>
            </a:r>
          </a:p>
          <a:p>
            <a:pPr marL="357188" lvl="1" indent="-179388">
              <a:spcBef>
                <a:spcPts val="0"/>
              </a:spcBef>
              <a:buFont typeface="Arial" charset="0"/>
              <a:buChar char="•"/>
            </a:pPr>
            <a:r>
              <a:rPr lang="de-CH" dirty="0"/>
              <a:t>Schlaganfall (Startzeitpunkt mit Neurologen besprechen)</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52</a:t>
            </a:fld>
            <a:endParaRPr lang="de-DE"/>
          </a:p>
        </p:txBody>
      </p:sp>
      <p:sp>
        <p:nvSpPr>
          <p:cNvPr id="6" name="Inhaltsplatzhalter 2"/>
          <p:cNvSpPr txBox="1">
            <a:spLocks/>
          </p:cNvSpPr>
          <p:nvPr/>
        </p:nvSpPr>
        <p:spPr>
          <a:xfrm>
            <a:off x="4572000" y="163054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7800" lvl="1">
              <a:spcBef>
                <a:spcPts val="0"/>
              </a:spcBef>
              <a:buSzPct val="100000"/>
            </a:pPr>
            <a:r>
              <a:rPr lang="de-CH" b="1" dirty="0">
                <a:solidFill>
                  <a:schemeClr val="accent1"/>
                </a:solidFill>
              </a:rPr>
              <a:t>Klinische Untersuchung </a:t>
            </a:r>
            <a:r>
              <a:rPr lang="de-CH" dirty="0"/>
              <a:t>→</a:t>
            </a:r>
            <a:r>
              <a:rPr lang="de-CH" dirty="0">
                <a:solidFill>
                  <a:schemeClr val="tx2"/>
                </a:solidFill>
              </a:rPr>
              <a:t> </a:t>
            </a:r>
            <a:br>
              <a:rPr lang="de-CH" dirty="0">
                <a:solidFill>
                  <a:schemeClr val="tx2"/>
                </a:solidFill>
              </a:rPr>
            </a:br>
            <a:r>
              <a:rPr lang="de-CH" dirty="0"/>
              <a:t>Begleiterkrankungen</a:t>
            </a:r>
            <a:r>
              <a:rPr lang="de-CH" dirty="0">
                <a:solidFill>
                  <a:schemeClr val="tx2"/>
                </a:solidFill>
              </a:rPr>
              <a:t> </a:t>
            </a:r>
            <a:r>
              <a:rPr lang="de-CH" dirty="0"/>
              <a:t>→ </a:t>
            </a:r>
            <a:r>
              <a:rPr lang="de-CH" b="1" dirty="0">
                <a:solidFill>
                  <a:schemeClr val="accent1"/>
                </a:solidFill>
              </a:rPr>
              <a:t>welche Co-Medikation?/ Kombination möglich?</a:t>
            </a:r>
          </a:p>
          <a:p>
            <a:pPr marL="177800" lvl="1">
              <a:spcBef>
                <a:spcPts val="0"/>
              </a:spcBef>
              <a:buSzPct val="100000"/>
            </a:pPr>
            <a:endParaRPr lang="de-CH" b="1" dirty="0">
              <a:solidFill>
                <a:srgbClr val="5560A6"/>
              </a:solidFill>
            </a:endParaRPr>
          </a:p>
          <a:p>
            <a:pPr marL="177800" lvl="1">
              <a:spcBef>
                <a:spcPts val="0"/>
              </a:spcBef>
              <a:buSzPct val="100000"/>
            </a:pPr>
            <a:r>
              <a:rPr lang="de-CH" b="1" dirty="0">
                <a:solidFill>
                  <a:schemeClr val="accent1"/>
                </a:solidFill>
              </a:rPr>
              <a:t>Laboruntersuchungen</a:t>
            </a:r>
            <a:r>
              <a:rPr lang="de-CH" dirty="0">
                <a:solidFill>
                  <a:srgbClr val="5560A6"/>
                </a:solidFill>
              </a:rPr>
              <a:t> </a:t>
            </a:r>
          </a:p>
          <a:p>
            <a:pPr marL="357188" lvl="2" indent="-179388">
              <a:spcBef>
                <a:spcPts val="0"/>
              </a:spcBef>
              <a:buSzPct val="100000"/>
              <a:buFont typeface="Arial" charset="0"/>
              <a:buChar char="•"/>
            </a:pPr>
            <a:r>
              <a:rPr lang="de-CH" dirty="0"/>
              <a:t>Quick (normale Ausgangswerte, sonst Abklärung)</a:t>
            </a:r>
          </a:p>
          <a:p>
            <a:pPr marL="357188" lvl="2" indent="-179388">
              <a:spcBef>
                <a:spcPts val="0"/>
              </a:spcBef>
              <a:buSzPct val="100000"/>
              <a:buFont typeface="Arial" charset="0"/>
              <a:buChar char="•"/>
            </a:pPr>
            <a:r>
              <a:rPr lang="de-CH" dirty="0"/>
              <a:t>Hämoglobin, Thrombozyten: bei pathologischen Werten Abklärung</a:t>
            </a:r>
          </a:p>
          <a:p>
            <a:pPr marL="357188" lvl="2" indent="-179388">
              <a:spcBef>
                <a:spcPts val="0"/>
              </a:spcBef>
              <a:buSzPct val="100000"/>
              <a:buFont typeface="Arial" charset="0"/>
              <a:buChar char="•"/>
            </a:pPr>
            <a:r>
              <a:rPr lang="de-CH" dirty="0"/>
              <a:t>Nieren- und Leberfunktion</a:t>
            </a:r>
          </a:p>
          <a:p>
            <a:pPr marL="177800"/>
            <a:endParaRPr lang="de-DE" dirty="0"/>
          </a:p>
        </p:txBody>
      </p:sp>
    </p:spTree>
    <p:extLst>
      <p:ext uri="{BB962C8B-B14F-4D97-AF65-F5344CB8AC3E}">
        <p14:creationId xmlns:p14="http://schemas.microsoft.com/office/powerpoint/2010/main" val="934964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6.2 Wie soll von Vitamin-K-Antagonisten auf </a:t>
            </a:r>
            <a:r>
              <a:rPr lang="de-CH" dirty="0" err="1"/>
              <a:t>Rivaroxaban</a:t>
            </a:r>
            <a:r>
              <a:rPr lang="de-CH" dirty="0"/>
              <a:t> gewechselt werden?</a:t>
            </a:r>
            <a:endParaRPr lang="de-DE" dirty="0"/>
          </a:p>
        </p:txBody>
      </p:sp>
      <p:sp>
        <p:nvSpPr>
          <p:cNvPr id="3" name="Inhaltsplatzhalter 2"/>
          <p:cNvSpPr>
            <a:spLocks noGrp="1"/>
          </p:cNvSpPr>
          <p:nvPr>
            <p:ph idx="1"/>
          </p:nvPr>
        </p:nvSpPr>
        <p:spPr/>
        <p:txBody>
          <a:bodyPr/>
          <a:lstStyle/>
          <a:p>
            <a:pPr>
              <a:lnSpc>
                <a:spcPct val="110000"/>
              </a:lnSpc>
              <a:spcBef>
                <a:spcPts val="400"/>
              </a:spcBef>
              <a:buFont typeface="Wingdings" pitchFamily="2" charset="2"/>
              <a:buChar char="§"/>
            </a:pPr>
            <a:r>
              <a:rPr lang="de-CH" b="1" dirty="0">
                <a:solidFill>
                  <a:schemeClr val="accent1"/>
                </a:solidFill>
              </a:rPr>
              <a:t>Einnahme von </a:t>
            </a:r>
            <a:r>
              <a:rPr lang="de-CH" b="1" dirty="0" err="1">
                <a:solidFill>
                  <a:schemeClr val="accent1"/>
                </a:solidFill>
              </a:rPr>
              <a:t>Marcoumar</a:t>
            </a:r>
            <a:r>
              <a:rPr lang="de-CH" b="1" baseline="30000" dirty="0">
                <a:solidFill>
                  <a:schemeClr val="accent1"/>
                </a:solidFill>
              </a:rPr>
              <a:t>®</a:t>
            </a:r>
            <a:r>
              <a:rPr lang="de-CH" b="1" dirty="0">
                <a:solidFill>
                  <a:schemeClr val="accent1"/>
                </a:solidFill>
              </a:rPr>
              <a:t> oder </a:t>
            </a:r>
            <a:r>
              <a:rPr lang="de-CH" b="1" dirty="0" err="1">
                <a:solidFill>
                  <a:schemeClr val="accent1"/>
                </a:solidFill>
              </a:rPr>
              <a:t>Sintrom</a:t>
            </a:r>
            <a:r>
              <a:rPr lang="de-CH" b="1" baseline="30000" dirty="0">
                <a:solidFill>
                  <a:schemeClr val="accent1"/>
                </a:solidFill>
              </a:rPr>
              <a:t>®</a:t>
            </a:r>
            <a:r>
              <a:rPr lang="de-CH" b="1" dirty="0">
                <a:solidFill>
                  <a:schemeClr val="accent1"/>
                </a:solidFill>
              </a:rPr>
              <a:t> sofort stoppen.</a:t>
            </a:r>
          </a:p>
          <a:p>
            <a:pPr>
              <a:lnSpc>
                <a:spcPct val="110000"/>
              </a:lnSpc>
              <a:spcBef>
                <a:spcPts val="400"/>
              </a:spcBef>
              <a:buFont typeface="Wingdings" pitchFamily="2" charset="2"/>
              <a:buChar char="§"/>
            </a:pPr>
            <a:r>
              <a:rPr lang="de-CH" b="1" dirty="0">
                <a:solidFill>
                  <a:schemeClr val="accent1"/>
                </a:solidFill>
              </a:rPr>
              <a:t>Sicherstellen, dass der Patient nicht weiterhin VKA einnimmt</a:t>
            </a:r>
            <a:r>
              <a:rPr lang="de-CH" dirty="0"/>
              <a:t>.</a:t>
            </a:r>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r>
              <a:rPr lang="de-CH" b="1" dirty="0">
                <a:solidFill>
                  <a:schemeClr val="accent1"/>
                </a:solidFill>
              </a:rPr>
              <a:t>Vorsicht: </a:t>
            </a:r>
            <a:r>
              <a:rPr lang="de-CH" dirty="0"/>
              <a:t>Hat der Patient ein erhöhtes Blutungsrisiko (auch transient), so muss mit der Einnahme von </a:t>
            </a:r>
            <a:r>
              <a:rPr lang="de-CH" dirty="0" err="1"/>
              <a:t>Rivaroxaban</a:t>
            </a:r>
            <a:r>
              <a:rPr lang="de-CH" dirty="0"/>
              <a:t> gewartet werden, bis der INR-Wert unter 2,0 gesunken ist. Diese Empfehlung unterscheidet sich von der Xarelto</a:t>
            </a:r>
            <a:r>
              <a:rPr lang="de-CH" baseline="30000" dirty="0"/>
              <a:t>®</a:t>
            </a:r>
            <a:r>
              <a:rPr lang="de-CH" dirty="0"/>
              <a:t>-Fachinformation, in der ab INR unter 2,5 auf </a:t>
            </a:r>
            <a:r>
              <a:rPr lang="de-CH" dirty="0" err="1"/>
              <a:t>Rivaroxaban</a:t>
            </a:r>
            <a:r>
              <a:rPr lang="de-CH" dirty="0"/>
              <a:t> umgestellt werden kann.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53</a:t>
            </a:fld>
            <a:endParaRPr lang="de-DE"/>
          </a:p>
        </p:txBody>
      </p:sp>
      <p:pic>
        <p:nvPicPr>
          <p:cNvPr id="7" name="Bild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210" y="1803039"/>
            <a:ext cx="7154126" cy="1600058"/>
          </a:xfrm>
          <a:prstGeom prst="rect">
            <a:avLst/>
          </a:prstGeom>
        </p:spPr>
      </p:pic>
    </p:spTree>
    <p:extLst>
      <p:ext uri="{BB962C8B-B14F-4D97-AF65-F5344CB8AC3E}">
        <p14:creationId xmlns:p14="http://schemas.microsoft.com/office/powerpoint/2010/main" val="211621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6.3 Wie kann von NMH auf </a:t>
            </a:r>
            <a:r>
              <a:rPr lang="de-CH" dirty="0" err="1"/>
              <a:t>Rivaroxaban</a:t>
            </a:r>
            <a:r>
              <a:rPr lang="de-CH" dirty="0"/>
              <a:t> gewechselt werden und umgekehrt?</a:t>
            </a:r>
            <a:endParaRPr lang="de-DE" dirty="0"/>
          </a:p>
        </p:txBody>
      </p:sp>
      <p:sp>
        <p:nvSpPr>
          <p:cNvPr id="3" name="Inhaltsplatzhalter 2"/>
          <p:cNvSpPr>
            <a:spLocks noGrp="1"/>
          </p:cNvSpPr>
          <p:nvPr>
            <p:ph idx="1"/>
          </p:nvPr>
        </p:nvSpPr>
        <p:spPr/>
        <p:txBody>
          <a:bodyPr/>
          <a:lstStyle/>
          <a:p>
            <a:pPr>
              <a:lnSpc>
                <a:spcPct val="110000"/>
              </a:lnSpc>
              <a:spcBef>
                <a:spcPts val="400"/>
              </a:spcBef>
              <a:buFont typeface="Wingdings" pitchFamily="2" charset="2"/>
              <a:buChar char="§"/>
            </a:pPr>
            <a:r>
              <a:rPr lang="de-CH" dirty="0"/>
              <a:t>Bei einem Wechsel von NMH auf </a:t>
            </a:r>
            <a:r>
              <a:rPr lang="de-CH" dirty="0" err="1"/>
              <a:t>Rivaroxaban</a:t>
            </a:r>
            <a:r>
              <a:rPr lang="de-CH" dirty="0"/>
              <a:t> (oder umgekehrt), wird </a:t>
            </a:r>
            <a:r>
              <a:rPr lang="de-CH" dirty="0" err="1"/>
              <a:t>Rivaroxaban</a:t>
            </a:r>
            <a:r>
              <a:rPr lang="de-CH" dirty="0"/>
              <a:t> anstelle der nächsten NMH-Dosis gegeben.</a:t>
            </a:r>
          </a:p>
          <a:p>
            <a:pPr marL="0" indent="0">
              <a:lnSpc>
                <a:spcPct val="110000"/>
              </a:lnSpc>
              <a:spcBef>
                <a:spcPts val="400"/>
              </a:spcBef>
              <a:buNone/>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54</a:t>
            </a:fld>
            <a:endParaRPr lang="de-DE"/>
          </a:p>
        </p:txBody>
      </p:sp>
      <p:pic>
        <p:nvPicPr>
          <p:cNvPr id="6" name="Bild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850" y="1861401"/>
            <a:ext cx="6318354" cy="2264922"/>
          </a:xfrm>
          <a:prstGeom prst="rect">
            <a:avLst/>
          </a:prstGeom>
        </p:spPr>
      </p:pic>
      <p:sp>
        <p:nvSpPr>
          <p:cNvPr id="7" name="Textfeld 6"/>
          <p:cNvSpPr txBox="1"/>
          <p:nvPr/>
        </p:nvSpPr>
        <p:spPr>
          <a:xfrm>
            <a:off x="414553" y="4230335"/>
            <a:ext cx="3725700" cy="215444"/>
          </a:xfrm>
          <a:prstGeom prst="rect">
            <a:avLst/>
          </a:prstGeom>
          <a:noFill/>
        </p:spPr>
        <p:txBody>
          <a:bodyPr wrap="none" rtlCol="0">
            <a:spAutoFit/>
          </a:bodyPr>
          <a:lstStyle/>
          <a:p>
            <a:pPr algn="ctr"/>
            <a:r>
              <a:rPr lang="de-CH" sz="800" dirty="0">
                <a:latin typeface="Segoe UI" charset="0"/>
                <a:ea typeface="Segoe UI" charset="0"/>
                <a:cs typeface="Segoe UI" charset="0"/>
              </a:rPr>
              <a:t>* NMH können bei niereninsuffzienten Patienten eine verlängerte HWZ haben.</a:t>
            </a:r>
          </a:p>
        </p:txBody>
      </p:sp>
    </p:spTree>
    <p:extLst>
      <p:ext uri="{BB962C8B-B14F-4D97-AF65-F5344CB8AC3E}">
        <p14:creationId xmlns:p14="http://schemas.microsoft.com/office/powerpoint/2010/main" val="1192744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6.3 Pharmakokinetik von </a:t>
            </a:r>
            <a:r>
              <a:rPr lang="de-CH" dirty="0" err="1"/>
              <a:t>Rivaroxaban</a:t>
            </a:r>
            <a:r>
              <a:rPr lang="de-CH" dirty="0"/>
              <a:t> im Vergleich zu niedermolekularem Heparin</a:t>
            </a:r>
            <a:endParaRPr lang="de-DE" dirty="0"/>
          </a:p>
        </p:txBody>
      </p:sp>
      <p:sp>
        <p:nvSpPr>
          <p:cNvPr id="3" name="Inhaltsplatzhalter 2"/>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55</a:t>
            </a:fld>
            <a:endParaRPr lang="de-DE"/>
          </a:p>
        </p:txBody>
      </p:sp>
      <p:pic>
        <p:nvPicPr>
          <p:cNvPr id="6" name="Bild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3450" y="1395612"/>
            <a:ext cx="5912040" cy="2682510"/>
          </a:xfrm>
          <a:prstGeom prst="rect">
            <a:avLst/>
          </a:prstGeom>
        </p:spPr>
      </p:pic>
      <p:sp>
        <p:nvSpPr>
          <p:cNvPr id="4" name="Rechteck 3">
            <a:extLst>
              <a:ext uri="{FF2B5EF4-FFF2-40B4-BE49-F238E27FC236}">
                <a16:creationId xmlns:a16="http://schemas.microsoft.com/office/drawing/2014/main" id="{B67658CD-B1F8-4646-B2E4-A82FDE51682D}"/>
              </a:ext>
            </a:extLst>
          </p:cNvPr>
          <p:cNvSpPr/>
          <p:nvPr/>
        </p:nvSpPr>
        <p:spPr>
          <a:xfrm>
            <a:off x="845280" y="4198847"/>
            <a:ext cx="6576600" cy="300082"/>
          </a:xfrm>
          <a:prstGeom prst="rect">
            <a:avLst/>
          </a:prstGeom>
        </p:spPr>
        <p:txBody>
          <a:bodyPr wrap="square">
            <a:spAutoFit/>
          </a:bodyPr>
          <a:lstStyle/>
          <a:p>
            <a:pPr lvl="3"/>
            <a:r>
              <a:rPr lang="de-DE" dirty="0" err="1"/>
              <a:t>Rivaroxaban</a:t>
            </a:r>
            <a:r>
              <a:rPr lang="de-DE" dirty="0"/>
              <a:t> und NMH haben eine sehr ähnliche Pharmakokinetik. </a:t>
            </a:r>
          </a:p>
        </p:txBody>
      </p:sp>
    </p:spTree>
    <p:extLst>
      <p:ext uri="{BB962C8B-B14F-4D97-AF65-F5344CB8AC3E}">
        <p14:creationId xmlns:p14="http://schemas.microsoft.com/office/powerpoint/2010/main" val="1081628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solidFill>
            <a:schemeClr val="bg1"/>
          </a:solidFill>
        </p:spPr>
        <p:txBody>
          <a:bodyPr/>
          <a:lstStyle/>
          <a:p>
            <a:r>
              <a:rPr lang="de-CH" dirty="0"/>
              <a:t>6.4 Wie soll vorgegangen werden, wenn die Tabletteneinnahme von morgens auf abends oder umgekehrt gewechselt werden soll?</a:t>
            </a:r>
            <a:endParaRPr lang="de-DE" dirty="0"/>
          </a:p>
        </p:txBody>
      </p:sp>
      <p:sp>
        <p:nvSpPr>
          <p:cNvPr id="3" name="Inhaltsplatzhalter 2"/>
          <p:cNvSpPr>
            <a:spLocks noGrp="1"/>
          </p:cNvSpPr>
          <p:nvPr>
            <p:ph idx="1"/>
          </p:nvPr>
        </p:nvSpPr>
        <p:spPr/>
        <p:txBody>
          <a:bodyPr/>
          <a:lstStyle/>
          <a:p>
            <a:endParaRPr lang="de-DE" dirty="0"/>
          </a:p>
          <a:p>
            <a:endParaRPr lang="de-DE" dirty="0"/>
          </a:p>
          <a:p>
            <a:r>
              <a:rPr lang="de-DE" dirty="0"/>
              <a:t>36h-Zeitfenster einhalten</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56</a:t>
            </a:fld>
            <a:endParaRPr lang="de-DE"/>
          </a:p>
        </p:txBody>
      </p:sp>
      <p:cxnSp>
        <p:nvCxnSpPr>
          <p:cNvPr id="7" name="Gerade Verbindung 6"/>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090913" y="816964"/>
            <a:ext cx="1820739"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2"/>
          <p:cNvSpPr txBox="1">
            <a:spLocks/>
          </p:cNvSpPr>
          <p:nvPr/>
        </p:nvSpPr>
        <p:spPr>
          <a:xfrm>
            <a:off x="4168893" y="1721246"/>
            <a:ext cx="4248150" cy="2542779"/>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lvl="1" indent="0">
              <a:buNone/>
            </a:pPr>
            <a:r>
              <a:rPr lang="de-CH" dirty="0">
                <a:solidFill>
                  <a:schemeClr val="accent1"/>
                </a:solidFill>
              </a:rPr>
              <a:t>Wechsel der Einnahme von </a:t>
            </a:r>
            <a:r>
              <a:rPr lang="de-CH" b="1" dirty="0">
                <a:solidFill>
                  <a:schemeClr val="accent1"/>
                </a:solidFill>
              </a:rPr>
              <a:t>morgens auf abends</a:t>
            </a:r>
            <a:r>
              <a:rPr lang="de-CH" dirty="0">
                <a:solidFill>
                  <a:schemeClr val="accent1"/>
                </a:solidFill>
              </a:rPr>
              <a:t>:</a:t>
            </a: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lnSpc>
                <a:spcPts val="600"/>
              </a:lnSpc>
              <a:buNone/>
            </a:pPr>
            <a:endParaRPr lang="de-CH" dirty="0">
              <a:solidFill>
                <a:schemeClr val="accent1"/>
              </a:solidFill>
            </a:endParaRPr>
          </a:p>
          <a:p>
            <a:pPr marL="6350" lvl="1" indent="0">
              <a:buNone/>
            </a:pPr>
            <a:r>
              <a:rPr lang="de-CH" dirty="0">
                <a:solidFill>
                  <a:schemeClr val="accent1"/>
                </a:solidFill>
              </a:rPr>
              <a:t>Wechsel der Einnahme von </a:t>
            </a:r>
            <a:r>
              <a:rPr lang="de-CH" b="1" dirty="0">
                <a:solidFill>
                  <a:schemeClr val="accent1"/>
                </a:solidFill>
              </a:rPr>
              <a:t>abends auf morgens:</a:t>
            </a:r>
            <a:endParaRPr lang="de-CH" dirty="0">
              <a:solidFill>
                <a:schemeClr val="accent1"/>
              </a:solidFill>
            </a:endParaRPr>
          </a:p>
        </p:txBody>
      </p:sp>
      <p:grpSp>
        <p:nvGrpSpPr>
          <p:cNvPr id="69" name="Gruppierung 68"/>
          <p:cNvGrpSpPr/>
          <p:nvPr/>
        </p:nvGrpSpPr>
        <p:grpSpPr>
          <a:xfrm>
            <a:off x="4177655" y="2001550"/>
            <a:ext cx="3816010" cy="853064"/>
            <a:chOff x="4580762" y="2031530"/>
            <a:chExt cx="3816010" cy="853064"/>
          </a:xfrm>
        </p:grpSpPr>
        <p:sp>
          <p:nvSpPr>
            <p:cNvPr id="13" name="Mond 12"/>
            <p:cNvSpPr/>
            <p:nvPr/>
          </p:nvSpPr>
          <p:spPr>
            <a:xfrm>
              <a:off x="5827855" y="2036528"/>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onne 14"/>
            <p:cNvSpPr/>
            <p:nvPr/>
          </p:nvSpPr>
          <p:spPr>
            <a:xfrm>
              <a:off x="4580762" y="2036527"/>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4734" y="2488594"/>
              <a:ext cx="401763" cy="396000"/>
            </a:xfrm>
            <a:prstGeom prst="rect">
              <a:avLst/>
            </a:prstGeom>
          </p:spPr>
        </p:pic>
        <p:sp>
          <p:nvSpPr>
            <p:cNvPr id="35" name="Mond 34"/>
            <p:cNvSpPr/>
            <p:nvPr/>
          </p:nvSpPr>
          <p:spPr>
            <a:xfrm>
              <a:off x="8074703" y="2031531"/>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Sonne 35"/>
            <p:cNvSpPr/>
            <p:nvPr/>
          </p:nvSpPr>
          <p:spPr>
            <a:xfrm>
              <a:off x="6827609" y="2031530"/>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mit Pfeil 37"/>
            <p:cNvCxnSpPr/>
            <p:nvPr/>
          </p:nvCxnSpPr>
          <p:spPr>
            <a:xfrm>
              <a:off x="5301745" y="2263515"/>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7548592" y="2243528"/>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6301499" y="2253522"/>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5009" y="2488594"/>
              <a:ext cx="401763" cy="396000"/>
            </a:xfrm>
            <a:prstGeom prst="rect">
              <a:avLst/>
            </a:prstGeom>
          </p:spPr>
        </p:pic>
        <p:sp>
          <p:nvSpPr>
            <p:cNvPr id="42" name="Textfeld 41"/>
            <p:cNvSpPr txBox="1"/>
            <p:nvPr/>
          </p:nvSpPr>
          <p:spPr>
            <a:xfrm>
              <a:off x="5733738" y="2536553"/>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sp>
          <p:nvSpPr>
            <p:cNvPr id="43" name="Textfeld 42"/>
            <p:cNvSpPr txBox="1"/>
            <p:nvPr/>
          </p:nvSpPr>
          <p:spPr>
            <a:xfrm>
              <a:off x="6838013" y="2536553"/>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grpSp>
      <p:grpSp>
        <p:nvGrpSpPr>
          <p:cNvPr id="70" name="Gruppierung 69"/>
          <p:cNvGrpSpPr/>
          <p:nvPr/>
        </p:nvGrpSpPr>
        <p:grpSpPr>
          <a:xfrm>
            <a:off x="4192865" y="3433446"/>
            <a:ext cx="3813510" cy="853064"/>
            <a:chOff x="4595972" y="3645471"/>
            <a:chExt cx="3813510" cy="853064"/>
          </a:xfrm>
        </p:grpSpPr>
        <p:sp>
          <p:nvSpPr>
            <p:cNvPr id="57" name="Mond 56"/>
            <p:cNvSpPr/>
            <p:nvPr/>
          </p:nvSpPr>
          <p:spPr>
            <a:xfrm>
              <a:off x="4664850" y="3650469"/>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Sonne 57"/>
            <p:cNvSpPr/>
            <p:nvPr/>
          </p:nvSpPr>
          <p:spPr>
            <a:xfrm>
              <a:off x="5718747" y="3650468"/>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9"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5972" y="4102535"/>
              <a:ext cx="401763" cy="396000"/>
            </a:xfrm>
            <a:prstGeom prst="rect">
              <a:avLst/>
            </a:prstGeom>
          </p:spPr>
        </p:pic>
        <p:sp>
          <p:nvSpPr>
            <p:cNvPr id="60" name="Mond 59"/>
            <p:cNvSpPr/>
            <p:nvPr/>
          </p:nvSpPr>
          <p:spPr>
            <a:xfrm>
              <a:off x="6926688" y="3645472"/>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Sonne 60"/>
            <p:cNvSpPr/>
            <p:nvPr/>
          </p:nvSpPr>
          <p:spPr>
            <a:xfrm>
              <a:off x="7959776" y="3645471"/>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 Verbindung mit Pfeil 61"/>
            <p:cNvCxnSpPr/>
            <p:nvPr/>
          </p:nvCxnSpPr>
          <p:spPr>
            <a:xfrm>
              <a:off x="5292983" y="3877456"/>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7539830" y="3857469"/>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6292737" y="3867463"/>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5"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6247" y="4102535"/>
              <a:ext cx="401763" cy="396000"/>
            </a:xfrm>
            <a:prstGeom prst="rect">
              <a:avLst/>
            </a:prstGeom>
          </p:spPr>
        </p:pic>
        <p:sp>
          <p:nvSpPr>
            <p:cNvPr id="66" name="Textfeld 65"/>
            <p:cNvSpPr txBox="1"/>
            <p:nvPr/>
          </p:nvSpPr>
          <p:spPr>
            <a:xfrm>
              <a:off x="5724976" y="4150494"/>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sp>
          <p:nvSpPr>
            <p:cNvPr id="67" name="Textfeld 66"/>
            <p:cNvSpPr txBox="1"/>
            <p:nvPr/>
          </p:nvSpPr>
          <p:spPr>
            <a:xfrm>
              <a:off x="6829251" y="4150494"/>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grpSp>
    </p:spTree>
    <p:extLst>
      <p:ext uri="{BB962C8B-B14F-4D97-AF65-F5344CB8AC3E}">
        <p14:creationId xmlns:p14="http://schemas.microsoft.com/office/powerpoint/2010/main" val="1790359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6.5 Braucht es regelmässige Kontrollvisiten bei Patienten, die </a:t>
            </a:r>
            <a:r>
              <a:rPr lang="de-CH" dirty="0" err="1"/>
              <a:t>Rivaroxaban</a:t>
            </a:r>
            <a:r>
              <a:rPr lang="de-CH" dirty="0"/>
              <a:t> einnehmen?</a:t>
            </a:r>
            <a:endParaRPr lang="de-DE" dirty="0"/>
          </a:p>
        </p:txBody>
      </p:sp>
      <p:sp>
        <p:nvSpPr>
          <p:cNvPr id="3" name="Inhaltsplatzhalter 2"/>
          <p:cNvSpPr>
            <a:spLocks noGrp="1"/>
          </p:cNvSpPr>
          <p:nvPr>
            <p:ph idx="1"/>
          </p:nvPr>
        </p:nvSpPr>
        <p:spPr/>
        <p:txBody>
          <a:bodyPr/>
          <a:lstStyle/>
          <a:p>
            <a:pPr>
              <a:spcBef>
                <a:spcPts val="2400"/>
              </a:spcBef>
            </a:pPr>
            <a:r>
              <a:rPr lang="de-CH" b="1" dirty="0">
                <a:solidFill>
                  <a:schemeClr val="accent1"/>
                </a:solidFill>
              </a:rPr>
              <a:t>Keine regelmässigen Kontrollvisiten</a:t>
            </a:r>
            <a:r>
              <a:rPr lang="de-CH" dirty="0">
                <a:solidFill>
                  <a:schemeClr val="accent1"/>
                </a:solidFill>
              </a:rPr>
              <a:t>, </a:t>
            </a:r>
            <a:r>
              <a:rPr lang="de-CH" dirty="0"/>
              <a:t>da keine Dosisüberprüfung mittels INR-Monitoring bzw. Quick-Test nötig.</a:t>
            </a:r>
          </a:p>
          <a:p>
            <a:pPr>
              <a:spcBef>
                <a:spcPts val="2400"/>
              </a:spcBef>
            </a:pPr>
            <a:r>
              <a:rPr lang="de-CH" dirty="0"/>
              <a:t>Bei </a:t>
            </a:r>
            <a:r>
              <a:rPr lang="de-CH" b="1" dirty="0">
                <a:solidFill>
                  <a:schemeClr val="accent1"/>
                </a:solidFill>
              </a:rPr>
              <a:t>Langzeittherapie mit </a:t>
            </a:r>
            <a:r>
              <a:rPr lang="de-CH" b="1" dirty="0" err="1">
                <a:solidFill>
                  <a:schemeClr val="accent1"/>
                </a:solidFill>
              </a:rPr>
              <a:t>Rivaroxaban</a:t>
            </a:r>
            <a:r>
              <a:rPr lang="de-CH" b="1" dirty="0">
                <a:solidFill>
                  <a:schemeClr val="accent1"/>
                </a:solidFill>
              </a:rPr>
              <a:t>: </a:t>
            </a:r>
          </a:p>
          <a:p>
            <a:pPr marL="357188" lvl="1" indent="-179388">
              <a:spcBef>
                <a:spcPts val="600"/>
              </a:spcBef>
              <a:buFont typeface="Arial" charset="0"/>
              <a:buChar char="•"/>
            </a:pPr>
            <a:r>
              <a:rPr lang="de-CH" b="1" dirty="0">
                <a:solidFill>
                  <a:schemeClr val="accent1"/>
                </a:solidFill>
              </a:rPr>
              <a:t>In regelmässigen Abständen </a:t>
            </a:r>
            <a:r>
              <a:rPr lang="de-CH" dirty="0"/>
              <a:t>(z.B. alle 3 – 4 Monate) Kontrolle der Nierenfunktion und </a:t>
            </a:r>
            <a:br>
              <a:rPr lang="de-CH" dirty="0"/>
            </a:br>
            <a:r>
              <a:rPr lang="de-CH" dirty="0"/>
              <a:t>des Blutbilds (Anämie).</a:t>
            </a:r>
          </a:p>
          <a:p>
            <a:pPr lvl="1">
              <a:spcBef>
                <a:spcPts val="600"/>
              </a:spcBef>
            </a:pPr>
            <a:endParaRPr lang="de-CH" dirty="0"/>
          </a:p>
          <a:p>
            <a:pPr>
              <a:spcBef>
                <a:spcPts val="600"/>
              </a:spcBef>
            </a:pPr>
            <a:r>
              <a:rPr lang="de-CH" dirty="0"/>
              <a:t>Nur ca. </a:t>
            </a:r>
            <a:r>
              <a:rPr lang="de-CH" b="1" dirty="0">
                <a:solidFill>
                  <a:schemeClr val="accent1"/>
                </a:solidFill>
              </a:rPr>
              <a:t>ein Viertel der Fragen betreffen die INR-Kontrolle; drei Viertel der Fragen </a:t>
            </a:r>
            <a:r>
              <a:rPr lang="de-CH" dirty="0"/>
              <a:t>betreffen </a:t>
            </a:r>
            <a:r>
              <a:rPr lang="de-CH" b="1" dirty="0">
                <a:solidFill>
                  <a:schemeClr val="accent1"/>
                </a:solidFill>
              </a:rPr>
              <a:t>allgemeine Fragen zur </a:t>
            </a:r>
            <a:r>
              <a:rPr lang="de-CH" dirty="0"/>
              <a:t>Antikoagulation, Nutzen, Risiken, etc. </a:t>
            </a:r>
          </a:p>
          <a:p>
            <a:pPr>
              <a:spcBef>
                <a:spcPts val="2400"/>
              </a:spcBef>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57</a:t>
            </a:fld>
            <a:endParaRPr lang="de-DE"/>
          </a:p>
        </p:txBody>
      </p:sp>
    </p:spTree>
    <p:extLst>
      <p:ext uri="{BB962C8B-B14F-4D97-AF65-F5344CB8AC3E}">
        <p14:creationId xmlns:p14="http://schemas.microsoft.com/office/powerpoint/2010/main" val="1967526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6.6 Welche Informationen zu </a:t>
            </a:r>
            <a:r>
              <a:rPr lang="de-DE" dirty="0" err="1"/>
              <a:t>Rivaroxaban</a:t>
            </a:r>
            <a:r>
              <a:rPr lang="de-DE" dirty="0"/>
              <a:t> sollen den Patienten gegeben werden?</a:t>
            </a:r>
          </a:p>
        </p:txBody>
      </p:sp>
      <p:sp>
        <p:nvSpPr>
          <p:cNvPr id="3" name="Inhaltsplatzhalter 2"/>
          <p:cNvSpPr>
            <a:spLocks noGrp="1"/>
          </p:cNvSpPr>
          <p:nvPr>
            <p:ph idx="1"/>
          </p:nvPr>
        </p:nvSpPr>
        <p:spPr/>
        <p:txBody>
          <a:bodyPr/>
          <a:lstStyle/>
          <a:p>
            <a:pPr>
              <a:spcBef>
                <a:spcPts val="600"/>
              </a:spcBef>
            </a:pPr>
            <a:r>
              <a:rPr lang="de-CH" dirty="0"/>
              <a:t>Die </a:t>
            </a:r>
            <a:r>
              <a:rPr lang="de-CH" b="1" dirty="0">
                <a:solidFill>
                  <a:schemeClr val="accent1"/>
                </a:solidFill>
              </a:rPr>
              <a:t>Patienten sollen die Patienteninformation aufmerksam lesen </a:t>
            </a:r>
            <a:r>
              <a:rPr lang="de-CH" dirty="0"/>
              <a:t>und bei Fragen den Arzt kontaktieren.</a:t>
            </a:r>
          </a:p>
          <a:p>
            <a:pPr>
              <a:spcBef>
                <a:spcPts val="600"/>
              </a:spcBef>
            </a:pPr>
            <a:r>
              <a:rPr lang="de-CH" dirty="0"/>
              <a:t>Die Tabletten sollen wie verschrieben eingenommen werden.</a:t>
            </a:r>
          </a:p>
          <a:p>
            <a:pPr marL="357188" lvl="1" indent="-179388">
              <a:spcBef>
                <a:spcPts val="600"/>
              </a:spcBef>
              <a:buFont typeface="Arial" charset="0"/>
              <a:buChar char="•"/>
              <a:tabLst>
                <a:tab pos="631825" algn="l"/>
                <a:tab pos="849313" algn="l"/>
                <a:tab pos="979488" algn="l"/>
              </a:tabLst>
            </a:pPr>
            <a:r>
              <a:rPr lang="de-CH" dirty="0"/>
              <a:t>15 und 20 mg-Tabletten stets mit einer Mahlzeit (Ausnahme 10 mg).</a:t>
            </a:r>
          </a:p>
          <a:p>
            <a:pPr marL="357188" lvl="1" indent="-179388">
              <a:spcBef>
                <a:spcPts val="600"/>
              </a:spcBef>
              <a:buFont typeface="Arial" charset="0"/>
              <a:buChar char="•"/>
              <a:tabLst>
                <a:tab pos="631825" algn="l"/>
                <a:tab pos="849313" algn="l"/>
                <a:tab pos="979488" algn="l"/>
              </a:tabLst>
            </a:pPr>
            <a:r>
              <a:rPr lang="de-CH" dirty="0"/>
              <a:t>Tabletteneinnahme vorzugsweise morgens, um die Compliance zu verbessern.</a:t>
            </a:r>
          </a:p>
          <a:p>
            <a:pPr marL="357188" indent="-179388">
              <a:spcBef>
                <a:spcPts val="600"/>
              </a:spcBef>
              <a:buFont typeface="Arial" charset="0"/>
              <a:buChar char="•"/>
              <a:tabLst>
                <a:tab pos="631825" algn="l"/>
                <a:tab pos="849313" algn="l"/>
                <a:tab pos="979488" algn="l"/>
              </a:tabLst>
            </a:pPr>
            <a:r>
              <a:rPr lang="de-CH" dirty="0"/>
              <a:t>Tabletteneinnahme abends, wenn tagsüber sportliche Aktivitäten mit potentiellem Blutungsrisiko stattfinden.</a:t>
            </a:r>
          </a:p>
          <a:p>
            <a:pPr>
              <a:spcBef>
                <a:spcPts val="600"/>
              </a:spcBef>
            </a:pPr>
            <a:r>
              <a:rPr lang="de-CH" dirty="0"/>
              <a:t>Die Patienten sollen den </a:t>
            </a:r>
            <a:r>
              <a:rPr lang="de-CH" b="1" dirty="0">
                <a:solidFill>
                  <a:schemeClr val="accent1"/>
                </a:solidFill>
              </a:rPr>
              <a:t>Patientenausweis stets auf sich tragen</a:t>
            </a:r>
            <a:r>
              <a:rPr lang="de-CH" dirty="0"/>
              <a:t>.</a:t>
            </a:r>
          </a:p>
          <a:p>
            <a:pPr>
              <a:spcBef>
                <a:spcPts val="600"/>
              </a:spcBef>
            </a:pPr>
            <a:r>
              <a:rPr lang="de-CH" dirty="0"/>
              <a:t>Generell soll </a:t>
            </a:r>
            <a:r>
              <a:rPr lang="de-CH" b="1" dirty="0">
                <a:solidFill>
                  <a:schemeClr val="accent1"/>
                </a:solidFill>
              </a:rPr>
              <a:t>Rücksprache mit dem Hausarzt </a:t>
            </a:r>
            <a:r>
              <a:rPr lang="de-CH" dirty="0"/>
              <a:t>genommen werden, wenn ein anderer Arzt zusätzliche Medikamente verschreibt wie bspw. Schmerz- oder Rheumamittel.</a:t>
            </a:r>
          </a:p>
          <a:p>
            <a:pPr>
              <a:spcBef>
                <a:spcPts val="600"/>
              </a:spcBef>
            </a:pPr>
            <a:r>
              <a:rPr lang="de-CH" dirty="0"/>
              <a:t>Wenn ein ärztlicher Eingriff geplant wird, sollen die Patienten ihren Arzt und Zahnarzt </a:t>
            </a:r>
            <a:r>
              <a:rPr lang="de-CH" b="1" dirty="0">
                <a:solidFill>
                  <a:schemeClr val="accent1"/>
                </a:solidFill>
              </a:rPr>
              <a:t>frühzeitig</a:t>
            </a:r>
            <a:r>
              <a:rPr lang="de-CH" dirty="0"/>
              <a:t> </a:t>
            </a:r>
            <a:r>
              <a:rPr lang="de-CH" b="1" dirty="0">
                <a:solidFill>
                  <a:schemeClr val="accent1"/>
                </a:solidFill>
              </a:rPr>
              <a:t>über die Behandlung mit </a:t>
            </a:r>
            <a:r>
              <a:rPr lang="de-CH" b="1" dirty="0" err="1">
                <a:solidFill>
                  <a:schemeClr val="accent1"/>
                </a:solidFill>
              </a:rPr>
              <a:t>Rivaroxaban</a:t>
            </a:r>
            <a:r>
              <a:rPr lang="de-CH" b="1" dirty="0">
                <a:solidFill>
                  <a:schemeClr val="accent1"/>
                </a:solidFill>
              </a:rPr>
              <a:t> informieren</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58</a:t>
            </a:fld>
            <a:endParaRPr lang="de-DE"/>
          </a:p>
        </p:txBody>
      </p:sp>
    </p:spTree>
    <p:extLst>
      <p:ext uri="{BB962C8B-B14F-4D97-AF65-F5344CB8AC3E}">
        <p14:creationId xmlns:p14="http://schemas.microsoft.com/office/powerpoint/2010/main" val="1272575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21973" y="267419"/>
            <a:ext cx="4222027" cy="4546121"/>
          </a:xfrm>
        </p:spPr>
        <p:txBody>
          <a:bodyPr/>
          <a:lstStyle/>
          <a:p>
            <a:r>
              <a:rPr lang="de-DE" dirty="0"/>
              <a:t>Plasmaspiegel-Bestimmung</a:t>
            </a:r>
          </a:p>
        </p:txBody>
      </p:sp>
      <p:grpSp>
        <p:nvGrpSpPr>
          <p:cNvPr id="6" name="Gruppierung 5"/>
          <p:cNvGrpSpPr>
            <a:grpSpLocks noChangeAspect="1"/>
          </p:cNvGrpSpPr>
          <p:nvPr/>
        </p:nvGrpSpPr>
        <p:grpSpPr>
          <a:xfrm>
            <a:off x="323849" y="268287"/>
            <a:ext cx="4572000" cy="4572000"/>
            <a:chOff x="6223371" y="2654983"/>
            <a:chExt cx="1007999" cy="1007999"/>
          </a:xfrm>
        </p:grpSpPr>
        <p:sp>
          <p:nvSpPr>
            <p:cNvPr id="7" name="Rechteck 6"/>
            <p:cNvSpPr/>
            <p:nvPr/>
          </p:nvSpPr>
          <p:spPr>
            <a:xfrm>
              <a:off x="6223371" y="2654983"/>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1878" y="2708982"/>
              <a:ext cx="900000" cy="900000"/>
            </a:xfrm>
            <a:prstGeom prst="rect">
              <a:avLst/>
            </a:prstGeom>
          </p:spPr>
        </p:pic>
      </p:grpSp>
    </p:spTree>
    <p:extLst>
      <p:ext uri="{BB962C8B-B14F-4D97-AF65-F5344CB8AC3E}">
        <p14:creationId xmlns:p14="http://schemas.microsoft.com/office/powerpoint/2010/main" val="122242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Allgemeine Fragen</a:t>
            </a:r>
          </a:p>
        </p:txBody>
      </p:sp>
      <p:grpSp>
        <p:nvGrpSpPr>
          <p:cNvPr id="4" name="Gruppierung 3"/>
          <p:cNvGrpSpPr/>
          <p:nvPr/>
        </p:nvGrpSpPr>
        <p:grpSpPr>
          <a:xfrm>
            <a:off x="323850" y="268288"/>
            <a:ext cx="4572000" cy="4572000"/>
            <a:chOff x="323851" y="1516020"/>
            <a:chExt cx="1007999" cy="1007999"/>
          </a:xfrm>
        </p:grpSpPr>
        <p:sp>
          <p:nvSpPr>
            <p:cNvPr id="5" name="Rechteck 4"/>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3" y="1548671"/>
              <a:ext cx="900000" cy="900000"/>
            </a:xfrm>
            <a:prstGeom prst="rect">
              <a:avLst/>
            </a:prstGeom>
          </p:spPr>
        </p:pic>
      </p:grpSp>
      <p:grpSp>
        <p:nvGrpSpPr>
          <p:cNvPr id="7" name="Gruppierung 6"/>
          <p:cNvGrpSpPr/>
          <p:nvPr/>
        </p:nvGrpSpPr>
        <p:grpSpPr>
          <a:xfrm>
            <a:off x="320676" y="268288"/>
            <a:ext cx="4572653" cy="4572653"/>
            <a:chOff x="1295484" y="1516020"/>
            <a:chExt cx="1007999" cy="1007999"/>
          </a:xfrm>
        </p:grpSpPr>
        <p:sp>
          <p:nvSpPr>
            <p:cNvPr id="8" name="Rechteck 7"/>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spTree>
    <p:extLst>
      <p:ext uri="{BB962C8B-B14F-4D97-AF65-F5344CB8AC3E}">
        <p14:creationId xmlns:p14="http://schemas.microsoft.com/office/powerpoint/2010/main" val="1326883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7.1 Wie kann der </a:t>
            </a:r>
            <a:r>
              <a:rPr lang="de-CH" dirty="0" err="1"/>
              <a:t>Rivaroxaban</a:t>
            </a:r>
            <a:r>
              <a:rPr lang="de-CH" dirty="0"/>
              <a:t> Plasmaspiegel zuverlässig gemessen werden?</a:t>
            </a:r>
            <a:endParaRPr lang="de-DE" dirty="0"/>
          </a:p>
        </p:txBody>
      </p:sp>
      <p:sp>
        <p:nvSpPr>
          <p:cNvPr id="3" name="Inhaltsplatzhalter 2"/>
          <p:cNvSpPr>
            <a:spLocks noGrp="1"/>
          </p:cNvSpPr>
          <p:nvPr>
            <p:ph idx="1"/>
          </p:nvPr>
        </p:nvSpPr>
        <p:spPr>
          <a:xfrm>
            <a:off x="323850" y="1203325"/>
            <a:ext cx="8496300" cy="3263504"/>
          </a:xfrm>
        </p:spPr>
        <p:txBody>
          <a:bodyPr/>
          <a:lstStyle/>
          <a:p>
            <a:pPr>
              <a:buFont typeface="Wingdings" pitchFamily="2" charset="2"/>
              <a:buChar char="§"/>
            </a:pPr>
            <a:r>
              <a:rPr lang="de-CH" b="1" dirty="0" err="1">
                <a:solidFill>
                  <a:schemeClr val="accent1"/>
                </a:solidFill>
              </a:rPr>
              <a:t>Chromogener</a:t>
            </a:r>
            <a:r>
              <a:rPr lang="de-CH" b="1" dirty="0">
                <a:solidFill>
                  <a:schemeClr val="accent1"/>
                </a:solidFill>
              </a:rPr>
              <a:t> Anti-</a:t>
            </a:r>
            <a:r>
              <a:rPr lang="de-CH" b="1" dirty="0" err="1">
                <a:solidFill>
                  <a:schemeClr val="accent1"/>
                </a:solidFill>
              </a:rPr>
              <a:t>Xa</a:t>
            </a:r>
            <a:r>
              <a:rPr lang="de-CH" b="1" dirty="0">
                <a:solidFill>
                  <a:schemeClr val="accent1"/>
                </a:solidFill>
              </a:rPr>
              <a:t>-Aktivitäts-Test </a:t>
            </a:r>
            <a:r>
              <a:rPr lang="de-CH" dirty="0"/>
              <a:t>(in </a:t>
            </a:r>
            <a:r>
              <a:rPr lang="de-CH" dirty="0" err="1"/>
              <a:t>ng</a:t>
            </a:r>
            <a:r>
              <a:rPr lang="de-CH" dirty="0"/>
              <a:t>/ml oder </a:t>
            </a:r>
            <a:r>
              <a:rPr lang="el-GR" dirty="0"/>
              <a:t>μ</a:t>
            </a:r>
            <a:r>
              <a:rPr lang="de-CH" dirty="0"/>
              <a:t>g/l),</a:t>
            </a:r>
            <a:r>
              <a:rPr lang="de-CH" dirty="0">
                <a:solidFill>
                  <a:srgbClr val="FF0000"/>
                </a:solidFill>
              </a:rPr>
              <a:t> </a:t>
            </a:r>
            <a:r>
              <a:rPr lang="de-CH" dirty="0"/>
              <a:t>geeicht mit Rivaroxaban-spezifischen </a:t>
            </a:r>
            <a:r>
              <a:rPr lang="de-CH" dirty="0" err="1"/>
              <a:t>Kalibratoren</a:t>
            </a:r>
            <a:r>
              <a:rPr lang="de-CH" dirty="0"/>
              <a:t> oder mit einem universellen NMH-kalibrierten Anti-</a:t>
            </a:r>
            <a:r>
              <a:rPr lang="de-CH" dirty="0" err="1"/>
              <a:t>Xa</a:t>
            </a:r>
            <a:r>
              <a:rPr lang="de-CH" dirty="0"/>
              <a:t>-Assay.  </a:t>
            </a:r>
          </a:p>
          <a:p>
            <a:pPr>
              <a:buFont typeface="Wingdings" pitchFamily="2" charset="2"/>
              <a:buChar char="§"/>
            </a:pPr>
            <a:r>
              <a:rPr lang="de-CH" dirty="0"/>
              <a:t>Test ist von mehreren Herstellern </a:t>
            </a:r>
            <a:r>
              <a:rPr lang="de-CH" b="1" dirty="0">
                <a:solidFill>
                  <a:schemeClr val="accent1"/>
                </a:solidFill>
              </a:rPr>
              <a:t>kommerziell erhältlich. </a:t>
            </a:r>
            <a:r>
              <a:rPr lang="de-CH" dirty="0"/>
              <a:t>Laboratorien, welche Heparin-Spiegel bestimmen, können i.d.R. auch </a:t>
            </a:r>
            <a:r>
              <a:rPr lang="de-CH" dirty="0" err="1"/>
              <a:t>Rivaroxaban</a:t>
            </a:r>
            <a:r>
              <a:rPr lang="de-CH" dirty="0"/>
              <a:t>-Spiegel bestimmen.</a:t>
            </a:r>
          </a:p>
          <a:p>
            <a:pPr>
              <a:buFont typeface="Wingdings" pitchFamily="2" charset="2"/>
              <a:buChar char="§"/>
            </a:pPr>
            <a:r>
              <a:rPr lang="de-CH" dirty="0"/>
              <a:t>Zur Spiegelbestimmung mit dem </a:t>
            </a:r>
            <a:r>
              <a:rPr lang="de-CH" dirty="0" err="1"/>
              <a:t>chromogenen</a:t>
            </a:r>
            <a:r>
              <a:rPr lang="de-CH" dirty="0"/>
              <a:t> Anti-</a:t>
            </a:r>
            <a:r>
              <a:rPr lang="de-CH" dirty="0" err="1"/>
              <a:t>Xa</a:t>
            </a:r>
            <a:r>
              <a:rPr lang="de-CH" dirty="0"/>
              <a:t>-Test muss </a:t>
            </a:r>
            <a:r>
              <a:rPr lang="de-CH" dirty="0" err="1"/>
              <a:t>Citratblut</a:t>
            </a:r>
            <a:r>
              <a:rPr lang="de-CH" dirty="0"/>
              <a:t> abgenommen, die Blutprobe zentrifugiert und das Plasma bei –20°C aufbewahrt werden.</a:t>
            </a:r>
          </a:p>
          <a:p>
            <a:pPr>
              <a:buFont typeface="Wingdings" pitchFamily="2" charset="2"/>
              <a:buChar char="§"/>
            </a:pPr>
            <a:r>
              <a:rPr lang="de-CH" dirty="0"/>
              <a:t>Quick-Test wird durch </a:t>
            </a:r>
            <a:r>
              <a:rPr lang="de-CH" dirty="0" err="1"/>
              <a:t>Rivaroxaban</a:t>
            </a:r>
            <a:r>
              <a:rPr lang="de-CH" dirty="0"/>
              <a:t> beeinflusst. Er ist nicht zur </a:t>
            </a:r>
            <a:r>
              <a:rPr lang="de-CH" dirty="0" err="1"/>
              <a:t>Rivaroxaban</a:t>
            </a:r>
            <a:r>
              <a:rPr lang="de-CH" dirty="0"/>
              <a:t>-Bestimmung empfohlen (zu wenig sensitiv und nicht standardisiert) und nicht geeignet zur Abschätzung der Antikoagulationsstärke oder des Blutungsrisikos unter </a:t>
            </a:r>
            <a:r>
              <a:rPr lang="de-CH" dirty="0" err="1"/>
              <a:t>Rivaroxaban</a:t>
            </a:r>
            <a:r>
              <a:rPr lang="de-CH" dirty="0"/>
              <a:t>.</a:t>
            </a:r>
          </a:p>
          <a:p>
            <a:pPr>
              <a:buFont typeface="Wingdings" pitchFamily="2" charset="2"/>
              <a:buChar char="§"/>
            </a:pPr>
            <a:r>
              <a:rPr lang="de-CH" b="1" dirty="0">
                <a:solidFill>
                  <a:schemeClr val="accent1"/>
                </a:solidFill>
              </a:rPr>
              <a:t>Spitzenspiegel: </a:t>
            </a:r>
            <a:r>
              <a:rPr lang="de-CH" dirty="0"/>
              <a:t>nach 2 – 4h / </a:t>
            </a:r>
            <a:r>
              <a:rPr lang="de-CH" b="1" dirty="0">
                <a:solidFill>
                  <a:schemeClr val="accent1"/>
                </a:solidFill>
              </a:rPr>
              <a:t>Talspiegel: </a:t>
            </a:r>
            <a:r>
              <a:rPr lang="de-CH" dirty="0"/>
              <a:t>nach 24h</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60</a:t>
            </a:fld>
            <a:endParaRPr lang="de-DE"/>
          </a:p>
        </p:txBody>
      </p:sp>
      <p:sp>
        <p:nvSpPr>
          <p:cNvPr id="6" name="Rechteck 5"/>
          <p:cNvSpPr/>
          <p:nvPr/>
        </p:nvSpPr>
        <p:spPr>
          <a:xfrm>
            <a:off x="345369" y="3960574"/>
            <a:ext cx="8496300" cy="73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80876" y="3976595"/>
            <a:ext cx="8663124" cy="707886"/>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Zeitpunkt der Blutentnahme ist wichtig, da die Wirkung von </a:t>
            </a:r>
          </a:p>
          <a:p>
            <a:pPr>
              <a:buClr>
                <a:schemeClr val="accent1"/>
              </a:buClr>
            </a:pPr>
            <a:r>
              <a:rPr lang="de-CH" sz="2000" b="1" dirty="0" err="1">
                <a:solidFill>
                  <a:schemeClr val="bg1"/>
                </a:solidFill>
                <a:latin typeface="Segoe UI" charset="0"/>
                <a:ea typeface="Segoe UI" charset="0"/>
                <a:cs typeface="Segoe UI" charset="0"/>
              </a:rPr>
              <a:t>Rivaroxaban</a:t>
            </a:r>
            <a:r>
              <a:rPr lang="de-CH" sz="2000" b="1" dirty="0">
                <a:solidFill>
                  <a:schemeClr val="bg1"/>
                </a:solidFill>
                <a:latin typeface="Segoe UI" charset="0"/>
                <a:ea typeface="Segoe UI" charset="0"/>
                <a:cs typeface="Segoe UI" charset="0"/>
              </a:rPr>
              <a:t> direkt von der Plasmakonzentration abhängig ist!</a:t>
            </a:r>
          </a:p>
        </p:txBody>
      </p:sp>
    </p:spTree>
    <p:extLst>
      <p:ext uri="{BB962C8B-B14F-4D97-AF65-F5344CB8AC3E}">
        <p14:creationId xmlns:p14="http://schemas.microsoft.com/office/powerpoint/2010/main" val="815548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7.2 Kann die Einnahme von </a:t>
            </a:r>
            <a:r>
              <a:rPr lang="de-CH" dirty="0" err="1"/>
              <a:t>Rivaroxaban</a:t>
            </a:r>
            <a:r>
              <a:rPr lang="de-CH" dirty="0"/>
              <a:t> mittels Labortests kontrolliert werden?</a:t>
            </a:r>
            <a:endParaRPr lang="de-DE" dirty="0"/>
          </a:p>
        </p:txBody>
      </p:sp>
      <p:sp>
        <p:nvSpPr>
          <p:cNvPr id="7" name="Inhaltsplatzhalter 6"/>
          <p:cNvSpPr>
            <a:spLocks noGrp="1"/>
          </p:cNvSpPr>
          <p:nvPr>
            <p:ph idx="1"/>
          </p:nvPr>
        </p:nvSpPr>
        <p:spPr>
          <a:xfrm>
            <a:off x="323850" y="1203325"/>
            <a:ext cx="7235825" cy="3263504"/>
          </a:xfrm>
        </p:spPr>
        <p:txBody>
          <a:bodyPr/>
          <a:lstStyle/>
          <a:p>
            <a:pPr>
              <a:spcBef>
                <a:spcPts val="2400"/>
              </a:spcBef>
              <a:buFont typeface="Wingdings" pitchFamily="2" charset="2"/>
              <a:buChar char="§"/>
            </a:pPr>
            <a:r>
              <a:rPr lang="de-CH" dirty="0"/>
              <a:t>Aufgrund der Halbwertszeit von </a:t>
            </a:r>
            <a:r>
              <a:rPr lang="de-CH" dirty="0" err="1"/>
              <a:t>Rivaroxaban</a:t>
            </a:r>
            <a:r>
              <a:rPr lang="de-CH" dirty="0"/>
              <a:t> kann der Medikamentenspiegel bis </a:t>
            </a:r>
            <a:br>
              <a:rPr lang="de-CH" dirty="0"/>
            </a:br>
            <a:r>
              <a:rPr lang="de-CH" dirty="0"/>
              <a:t>max. 36 h nach der letzten Einnahme mit empfindlichen Tests nachgewiesen werden. </a:t>
            </a:r>
          </a:p>
          <a:p>
            <a:pPr>
              <a:spcBef>
                <a:spcPts val="2400"/>
              </a:spcBef>
              <a:buFont typeface="Wingdings" pitchFamily="2" charset="2"/>
              <a:buChar char="§"/>
            </a:pPr>
            <a:r>
              <a:rPr lang="de-CH" dirty="0"/>
              <a:t>Die Bestimmung gibt immer nur Auskunft über den Plasmaspiegel zum Entnahmezeitpunkt und nicht über einen längeren Zeitraum. Sie eignet sich </a:t>
            </a:r>
            <a:br>
              <a:rPr lang="de-CH" dirty="0"/>
            </a:br>
            <a:r>
              <a:rPr lang="de-CH" dirty="0"/>
              <a:t>damit nicht zur Compliance-Kontrolle.</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61</a:t>
            </a:fld>
            <a:endParaRPr lang="de-DE"/>
          </a:p>
        </p:txBody>
      </p:sp>
    </p:spTree>
    <p:extLst>
      <p:ext uri="{BB962C8B-B14F-4D97-AF65-F5344CB8AC3E}">
        <p14:creationId xmlns:p14="http://schemas.microsoft.com/office/powerpoint/2010/main" val="295461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7.3 Wann braucht es eine </a:t>
            </a:r>
            <a:r>
              <a:rPr lang="de-CH" dirty="0" err="1"/>
              <a:t>Rivaroxaban</a:t>
            </a:r>
            <a:r>
              <a:rPr lang="de-CH" dirty="0"/>
              <a:t>-Spiegelbestimmung?</a:t>
            </a:r>
            <a:endParaRPr lang="de-DE" dirty="0"/>
          </a:p>
        </p:txBody>
      </p:sp>
      <p:sp>
        <p:nvSpPr>
          <p:cNvPr id="3" name="Inhaltsplatzhalter 2"/>
          <p:cNvSpPr>
            <a:spLocks noGrp="1"/>
          </p:cNvSpPr>
          <p:nvPr>
            <p:ph idx="1"/>
          </p:nvPr>
        </p:nvSpPr>
        <p:spPr>
          <a:xfrm>
            <a:off x="323849" y="1203325"/>
            <a:ext cx="4104849" cy="3263504"/>
          </a:xfrm>
        </p:spPr>
        <p:txBody>
          <a:bodyPr/>
          <a:lstStyle/>
          <a:p>
            <a:pPr marL="7938" indent="0">
              <a:buNone/>
            </a:pPr>
            <a:r>
              <a:rPr lang="de-CH" b="1" dirty="0"/>
              <a:t>Eine Bestimmung des Plasmaspiegels von </a:t>
            </a:r>
            <a:r>
              <a:rPr lang="de-CH" b="1" dirty="0" err="1"/>
              <a:t>Rivaroxaban</a:t>
            </a:r>
            <a:r>
              <a:rPr lang="de-CH" b="1" dirty="0"/>
              <a:t> ist angezeigt bzw. kann hilfreich sein…</a:t>
            </a:r>
          </a:p>
          <a:p>
            <a:pPr>
              <a:spcBef>
                <a:spcPts val="0"/>
              </a:spcBef>
              <a:buFont typeface="Wingdings" pitchFamily="2" charset="2"/>
              <a:buChar char="§"/>
            </a:pPr>
            <a:endParaRPr lang="de-CH" dirty="0"/>
          </a:p>
          <a:p>
            <a:pPr>
              <a:spcBef>
                <a:spcPts val="0"/>
              </a:spcBef>
              <a:buFont typeface="Wingdings" pitchFamily="2" charset="2"/>
              <a:buChar char="§"/>
            </a:pPr>
            <a:r>
              <a:rPr lang="de-CH" dirty="0"/>
              <a:t>Bei akuten Blutungen </a:t>
            </a:r>
            <a:br>
              <a:rPr lang="de-CH" dirty="0"/>
            </a:br>
            <a:r>
              <a:rPr lang="de-CH" dirty="0"/>
              <a:t>(insbesondere bei Niereninsuffizienz).</a:t>
            </a:r>
          </a:p>
          <a:p>
            <a:pPr>
              <a:spcBef>
                <a:spcPts val="0"/>
              </a:spcBef>
              <a:buFont typeface="Wingdings" pitchFamily="2" charset="2"/>
              <a:buChar char="§"/>
            </a:pPr>
            <a:endParaRPr lang="de-CH" dirty="0"/>
          </a:p>
          <a:p>
            <a:pPr>
              <a:spcBef>
                <a:spcPts val="0"/>
              </a:spcBef>
              <a:buFont typeface="Wingdings" pitchFamily="2" charset="2"/>
              <a:buChar char="§"/>
            </a:pPr>
            <a:r>
              <a:rPr lang="de-CH" dirty="0"/>
              <a:t>Bei notfallmässigen indizierten Eingriffen </a:t>
            </a:r>
            <a:br>
              <a:rPr lang="de-CH" dirty="0"/>
            </a:br>
            <a:r>
              <a:rPr lang="de-CH" dirty="0"/>
              <a:t>und Operationen.</a:t>
            </a:r>
          </a:p>
          <a:p>
            <a:pPr>
              <a:spcBef>
                <a:spcPts val="0"/>
              </a:spcBef>
              <a:buFont typeface="Wingdings" pitchFamily="2" charset="2"/>
              <a:buChar char="§"/>
            </a:pPr>
            <a:endParaRPr lang="de-CH" dirty="0"/>
          </a:p>
          <a:p>
            <a:pPr>
              <a:spcBef>
                <a:spcPts val="0"/>
              </a:spcBef>
              <a:buFont typeface="Wingdings" pitchFamily="2" charset="2"/>
              <a:buChar char="§"/>
            </a:pPr>
            <a:r>
              <a:rPr lang="de-CH" dirty="0"/>
              <a:t>Vor elektiven Eingriffen zur Kontrolle.</a:t>
            </a:r>
          </a:p>
          <a:p>
            <a:pPr>
              <a:spcBef>
                <a:spcPts val="0"/>
              </a:spcBef>
              <a:buFont typeface="Wingdings" pitchFamily="2" charset="2"/>
              <a:buChar char="§"/>
            </a:pPr>
            <a:endParaRPr lang="de-CH" dirty="0"/>
          </a:p>
          <a:p>
            <a:pPr>
              <a:spcBef>
                <a:spcPts val="0"/>
              </a:spcBef>
              <a:buFont typeface="Wingdings" pitchFamily="2" charset="2"/>
              <a:buChar char="§"/>
            </a:pPr>
            <a:r>
              <a:rPr lang="de-CH" dirty="0"/>
              <a:t>Bei Verdacht auf Intoxikation.</a:t>
            </a:r>
          </a:p>
          <a:p>
            <a:pPr>
              <a:spcBef>
                <a:spcPts val="0"/>
              </a:spcBef>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62</a:t>
            </a:fld>
            <a:endParaRPr lang="de-DE"/>
          </a:p>
        </p:txBody>
      </p:sp>
      <p:sp>
        <p:nvSpPr>
          <p:cNvPr id="6" name="Rechteck 5"/>
          <p:cNvSpPr/>
          <p:nvPr/>
        </p:nvSpPr>
        <p:spPr>
          <a:xfrm>
            <a:off x="4572000" y="1203325"/>
            <a:ext cx="4248150" cy="203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954846" y="1492250"/>
            <a:ext cx="3612034" cy="1538883"/>
          </a:xfrm>
          <a:prstGeom prst="rect">
            <a:avLst/>
          </a:prstGeom>
          <a:noFill/>
        </p:spPr>
        <p:txBody>
          <a:bodyPr wrap="square" rtlCol="0">
            <a:spAutoFit/>
          </a:bodyPr>
          <a:lstStyle/>
          <a:p>
            <a:pPr marL="6350">
              <a:spcBef>
                <a:spcPts val="0"/>
              </a:spcBef>
              <a:buNone/>
            </a:pPr>
            <a:r>
              <a:rPr lang="de-CH" sz="2000" b="1" dirty="0">
                <a:solidFill>
                  <a:schemeClr val="bg1"/>
                </a:solidFill>
                <a:latin typeface="Segoe UI" charset="0"/>
                <a:ea typeface="Segoe UI" charset="0"/>
                <a:cs typeface="Segoe UI" charset="0"/>
              </a:rPr>
              <a:t>Bei Verdacht auf </a:t>
            </a:r>
          </a:p>
          <a:p>
            <a:pPr marL="6350">
              <a:spcBef>
                <a:spcPts val="0"/>
              </a:spcBef>
              <a:buNone/>
            </a:pPr>
            <a:r>
              <a:rPr lang="de-CH" sz="2000" b="1" dirty="0">
                <a:solidFill>
                  <a:schemeClr val="bg1"/>
                </a:solidFill>
                <a:latin typeface="Segoe UI" charset="0"/>
                <a:ea typeface="Segoe UI" charset="0"/>
                <a:cs typeface="Segoe UI" charset="0"/>
              </a:rPr>
              <a:t>Akkumulation wegen Niereninsuffizienz/</a:t>
            </a:r>
            <a:br>
              <a:rPr lang="de-CH" sz="2000" b="1" dirty="0">
                <a:solidFill>
                  <a:schemeClr val="bg1"/>
                </a:solidFill>
                <a:latin typeface="Segoe UI" charset="0"/>
                <a:ea typeface="Segoe UI" charset="0"/>
                <a:cs typeface="Segoe UI" charset="0"/>
              </a:rPr>
            </a:br>
            <a:r>
              <a:rPr lang="de-CH" sz="2000" b="1" dirty="0">
                <a:solidFill>
                  <a:schemeClr val="bg1"/>
                </a:solidFill>
                <a:latin typeface="Segoe UI" charset="0"/>
                <a:cs typeface="Segoe UI" charset="0"/>
              </a:rPr>
              <a:t>Co-Medikation</a:t>
            </a:r>
            <a:r>
              <a:rPr lang="de-CH" sz="1400" b="1" dirty="0">
                <a:solidFill>
                  <a:schemeClr val="bg1"/>
                </a:solidFill>
                <a:latin typeface="Segoe UI" charset="0"/>
                <a:ea typeface="Segoe UI" charset="0"/>
                <a:cs typeface="Segoe UI" charset="0"/>
              </a:rPr>
              <a:t> empfehlen die Experten eine Talspiegelbestimmung.</a:t>
            </a:r>
          </a:p>
        </p:txBody>
      </p:sp>
    </p:spTree>
    <p:extLst>
      <p:ext uri="{BB962C8B-B14F-4D97-AF65-F5344CB8AC3E}">
        <p14:creationId xmlns:p14="http://schemas.microsoft.com/office/powerpoint/2010/main" val="1649918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235825" cy="994172"/>
          </a:xfrm>
        </p:spPr>
        <p:txBody>
          <a:bodyPr/>
          <a:lstStyle/>
          <a:p>
            <a:r>
              <a:rPr lang="de-CH" dirty="0"/>
              <a:t>7.4 </a:t>
            </a:r>
            <a:r>
              <a:rPr lang="de-DE" dirty="0"/>
              <a:t>Was bedeutet der „</a:t>
            </a:r>
            <a:r>
              <a:rPr lang="de-DE" dirty="0" err="1"/>
              <a:t>Rivaroxaban</a:t>
            </a:r>
            <a:r>
              <a:rPr lang="de-DE" dirty="0"/>
              <a:t>-Talspiegel“ für </a:t>
            </a:r>
            <a:br>
              <a:rPr lang="de-DE" dirty="0"/>
            </a:br>
            <a:r>
              <a:rPr lang="de-DE" dirty="0"/>
              <a:t>die Entscheidung, ob eine Intervention vertretbar ist?</a:t>
            </a:r>
          </a:p>
        </p:txBody>
      </p:sp>
      <p:sp>
        <p:nvSpPr>
          <p:cNvPr id="3" name="Inhaltsplatzhalter 2"/>
          <p:cNvSpPr>
            <a:spLocks noGrp="1"/>
          </p:cNvSpPr>
          <p:nvPr>
            <p:ph idx="1"/>
          </p:nvPr>
        </p:nvSpPr>
        <p:spPr>
          <a:xfrm>
            <a:off x="323850" y="1203325"/>
            <a:ext cx="7235825" cy="3263504"/>
          </a:xfrm>
        </p:spPr>
        <p:txBody>
          <a:bodyPr/>
          <a:lstStyle/>
          <a:p>
            <a:pPr>
              <a:spcBef>
                <a:spcPts val="0"/>
              </a:spcBef>
            </a:pPr>
            <a:r>
              <a:rPr lang="de-DE" dirty="0"/>
              <a:t>Es gibt keine klinischen Untersuchungen bezüglich </a:t>
            </a:r>
            <a:r>
              <a:rPr lang="de-DE" dirty="0" err="1"/>
              <a:t>Rivaroxaban</a:t>
            </a:r>
            <a:r>
              <a:rPr lang="de-DE" dirty="0"/>
              <a:t>-Spiegel und Blutungsrisiko bzw. Wirksamkeit.</a:t>
            </a:r>
          </a:p>
          <a:p>
            <a:pPr>
              <a:spcBef>
                <a:spcPts val="0"/>
              </a:spcBef>
            </a:pPr>
            <a:endParaRPr lang="de-DE" dirty="0"/>
          </a:p>
          <a:p>
            <a:pPr>
              <a:spcBef>
                <a:spcPts val="0"/>
              </a:spcBef>
            </a:pPr>
            <a:r>
              <a:rPr lang="de-DE" dirty="0"/>
              <a:t>Die Talspiegel-Bestimmung kann teilweise relevant unterschiedliche Resultate ergeben; wir empfehlen deshalb, rechtzeitig den </a:t>
            </a:r>
            <a:r>
              <a:rPr lang="de-DE" dirty="0" err="1"/>
              <a:t>Hämostaseologen</a:t>
            </a:r>
            <a:r>
              <a:rPr lang="de-DE" dirty="0"/>
              <a:t>/Hämatologen zu kontaktieren.</a:t>
            </a:r>
          </a:p>
          <a:p>
            <a:pPr>
              <a:spcBef>
                <a:spcPts val="0"/>
              </a:spcBef>
            </a:pPr>
            <a:endParaRPr lang="de-DE" dirty="0"/>
          </a:p>
          <a:p>
            <a:pPr>
              <a:spcBef>
                <a:spcPts val="0"/>
              </a:spcBef>
            </a:pPr>
            <a:r>
              <a:rPr lang="de-DE" dirty="0"/>
              <a:t>i.d.R. ist ein Schwellenwert von 50 </a:t>
            </a:r>
            <a:r>
              <a:rPr lang="de-DE" dirty="0" err="1"/>
              <a:t>ng</a:t>
            </a:r>
            <a:r>
              <a:rPr lang="de-DE" dirty="0"/>
              <a:t>/ml akzeptabel bei Standardeingriffen, wobei das individuelle und operationsbedingte Blutungsrisiko berücksichtigt werden soll.</a:t>
            </a:r>
          </a:p>
          <a:p>
            <a:pPr>
              <a:spcBef>
                <a:spcPts val="0"/>
              </a:spcBef>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63</a:t>
            </a:fld>
            <a:endParaRPr lang="de-DE"/>
          </a:p>
        </p:txBody>
      </p:sp>
    </p:spTree>
    <p:extLst>
      <p:ext uri="{BB962C8B-B14F-4D97-AF65-F5344CB8AC3E}">
        <p14:creationId xmlns:p14="http://schemas.microsoft.com/office/powerpoint/2010/main" val="1259997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18766" cy="994172"/>
          </a:xfrm>
        </p:spPr>
        <p:txBody>
          <a:bodyPr/>
          <a:lstStyle/>
          <a:p>
            <a:r>
              <a:rPr lang="de-CH" dirty="0"/>
              <a:t>7.5 </a:t>
            </a:r>
            <a:r>
              <a:rPr lang="de-CH" dirty="0" err="1"/>
              <a:t>Rivaroxaban</a:t>
            </a:r>
            <a:r>
              <a:rPr lang="de-CH" dirty="0"/>
              <a:t>-Plasmaspiegel (</a:t>
            </a:r>
            <a:r>
              <a:rPr lang="de-CH" dirty="0" err="1"/>
              <a:t>C</a:t>
            </a:r>
            <a:r>
              <a:rPr lang="de-CH" baseline="-25000" dirty="0" err="1"/>
              <a:t>max</a:t>
            </a:r>
            <a:r>
              <a:rPr lang="de-CH" dirty="0"/>
              <a:t> und </a:t>
            </a:r>
            <a:r>
              <a:rPr lang="de-CH" dirty="0" err="1"/>
              <a:t>C</a:t>
            </a:r>
            <a:r>
              <a:rPr lang="de-CH" baseline="-25000" dirty="0" err="1"/>
              <a:t>min</a:t>
            </a:r>
            <a:r>
              <a:rPr lang="de-CH" dirty="0"/>
              <a:t> </a:t>
            </a:r>
            <a:br>
              <a:rPr lang="de-CH" dirty="0"/>
            </a:br>
            <a:r>
              <a:rPr lang="de-CH" dirty="0"/>
              <a:t>in </a:t>
            </a:r>
            <a:r>
              <a:rPr lang="de-CH" dirty="0" err="1"/>
              <a:t>ng</a:t>
            </a:r>
            <a:r>
              <a:rPr lang="de-CH" dirty="0"/>
              <a:t>/ml resp. µg/l)</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64</a:t>
            </a:fld>
            <a:endParaRPr lang="de-DE"/>
          </a:p>
        </p:txBody>
      </p:sp>
      <p:pic>
        <p:nvPicPr>
          <p:cNvPr id="7" name="Bild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1147580"/>
            <a:ext cx="6626409" cy="3304499"/>
          </a:xfrm>
          <a:prstGeom prst="rect">
            <a:avLst/>
          </a:prstGeom>
        </p:spPr>
      </p:pic>
    </p:spTree>
    <p:extLst>
      <p:ext uri="{BB962C8B-B14F-4D97-AF65-F5344CB8AC3E}">
        <p14:creationId xmlns:p14="http://schemas.microsoft.com/office/powerpoint/2010/main" val="1746946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65</a:t>
            </a:fld>
            <a:endParaRPr lang="de-DE"/>
          </a:p>
        </p:txBody>
      </p:sp>
      <p:sp>
        <p:nvSpPr>
          <p:cNvPr id="6" name="Titel 1"/>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7.5 Simulationen der </a:t>
            </a:r>
            <a:r>
              <a:rPr lang="de-CH" dirty="0" err="1"/>
              <a:t>Rivaroxaban</a:t>
            </a:r>
            <a:r>
              <a:rPr lang="de-CH" dirty="0"/>
              <a:t>-</a:t>
            </a:r>
            <a:br>
              <a:rPr lang="de-CH" dirty="0"/>
            </a:br>
            <a:r>
              <a:rPr lang="de-CH" dirty="0"/>
              <a:t>Plasmakonzentration in Abhängigkeit von Alter </a:t>
            </a:r>
            <a:br>
              <a:rPr lang="de-CH" dirty="0"/>
            </a:br>
            <a:r>
              <a:rPr lang="de-CH" dirty="0"/>
              <a:t>und Nierenfunktion</a:t>
            </a:r>
            <a:endParaRPr lang="de-DE" dirty="0"/>
          </a:p>
        </p:txBody>
      </p:sp>
      <p:cxnSp>
        <p:nvCxnSpPr>
          <p:cNvPr id="7" name="Gerade Verbindung 6"/>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Bild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49" y="2179805"/>
            <a:ext cx="7575967" cy="2537865"/>
          </a:xfrm>
          <a:prstGeom prst="rect">
            <a:avLst/>
          </a:prstGeom>
        </p:spPr>
      </p:pic>
      <p:sp>
        <p:nvSpPr>
          <p:cNvPr id="9" name="Inhaltsplatzhalter 2">
            <a:extLst>
              <a:ext uri="{FF2B5EF4-FFF2-40B4-BE49-F238E27FC236}">
                <a16:creationId xmlns:a16="http://schemas.microsoft.com/office/drawing/2014/main" id="{0CF3217C-C218-4FB5-9CE2-02DE03DD30D4}"/>
              </a:ext>
            </a:extLst>
          </p:cNvPr>
          <p:cNvSpPr>
            <a:spLocks noGrp="1"/>
          </p:cNvSpPr>
          <p:nvPr>
            <p:ph idx="1"/>
          </p:nvPr>
        </p:nvSpPr>
        <p:spPr>
          <a:xfrm>
            <a:off x="501270" y="1689865"/>
            <a:ext cx="7796569" cy="789987"/>
          </a:xfrm>
        </p:spPr>
        <p:txBody>
          <a:bodyPr/>
          <a:lstStyle/>
          <a:p>
            <a:pPr marL="7938" indent="0">
              <a:buNone/>
            </a:pPr>
            <a:r>
              <a:rPr lang="de-CH" b="1" dirty="0"/>
              <a:t>Simulationen von </a:t>
            </a:r>
            <a:r>
              <a:rPr lang="de-CH" b="1" dirty="0" err="1"/>
              <a:t>Rivaroxaban</a:t>
            </a:r>
            <a:r>
              <a:rPr lang="de-CH" b="1" dirty="0"/>
              <a:t>-Plasmakonzentrationen mit der Dosis 20 mg 1x täglich</a:t>
            </a:r>
          </a:p>
        </p:txBody>
      </p:sp>
    </p:spTree>
    <p:extLst>
      <p:ext uri="{BB962C8B-B14F-4D97-AF65-F5344CB8AC3E}">
        <p14:creationId xmlns:p14="http://schemas.microsoft.com/office/powerpoint/2010/main" val="849446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378034" cy="4546121"/>
          </a:xfrm>
        </p:spPr>
        <p:txBody>
          <a:bodyPr/>
          <a:lstStyle/>
          <a:p>
            <a:r>
              <a:rPr lang="de-DE" sz="4700" dirty="0" err="1"/>
              <a:t>Perioperatives</a:t>
            </a:r>
            <a:r>
              <a:rPr lang="de-DE" sz="4700" dirty="0"/>
              <a:t> Management</a:t>
            </a:r>
          </a:p>
        </p:txBody>
      </p:sp>
      <p:grpSp>
        <p:nvGrpSpPr>
          <p:cNvPr id="3" name="Gruppierung 2"/>
          <p:cNvGrpSpPr>
            <a:grpSpLocks noChangeAspect="1"/>
          </p:cNvGrpSpPr>
          <p:nvPr/>
        </p:nvGrpSpPr>
        <p:grpSpPr>
          <a:xfrm>
            <a:off x="323849" y="268287"/>
            <a:ext cx="4572000" cy="4572000"/>
            <a:chOff x="4641750" y="3791099"/>
            <a:chExt cx="1007999" cy="1007999"/>
          </a:xfrm>
        </p:grpSpPr>
        <p:sp>
          <p:nvSpPr>
            <p:cNvPr id="4" name="Rechteck 3"/>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spTree>
    <p:extLst>
      <p:ext uri="{BB962C8B-B14F-4D97-AF65-F5344CB8AC3E}">
        <p14:creationId xmlns:p14="http://schemas.microsoft.com/office/powerpoint/2010/main" val="766371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8.1 Wie soll bei geplanten Eingriffen vorgegangen werden?</a:t>
            </a:r>
            <a:endParaRPr lang="de-DE" dirty="0"/>
          </a:p>
        </p:txBody>
      </p:sp>
      <p:sp>
        <p:nvSpPr>
          <p:cNvPr id="3" name="Inhaltsplatzhalter 2"/>
          <p:cNvSpPr>
            <a:spLocks noGrp="1"/>
          </p:cNvSpPr>
          <p:nvPr>
            <p:ph idx="1"/>
          </p:nvPr>
        </p:nvSpPr>
        <p:spPr>
          <a:xfrm>
            <a:off x="323850" y="1203325"/>
            <a:ext cx="7235825" cy="3263504"/>
          </a:xfrm>
        </p:spPr>
        <p:txBody>
          <a:bodyPr/>
          <a:lstStyle/>
          <a:p>
            <a:pPr marL="0" indent="0">
              <a:spcBef>
                <a:spcPts val="0"/>
              </a:spcBef>
              <a:buNone/>
            </a:pPr>
            <a:r>
              <a:rPr lang="de-CH" dirty="0"/>
              <a:t>Patient instruieren am Tag vor der OP keine Tablette zu nehmen. </a:t>
            </a:r>
            <a:br>
              <a:rPr lang="de-CH" dirty="0"/>
            </a:br>
            <a:r>
              <a:rPr lang="de-CH" b="1" dirty="0">
                <a:solidFill>
                  <a:schemeClr val="accent1"/>
                </a:solidFill>
              </a:rPr>
              <a:t>Wartezeit bis zur OP &gt; 24 h, </a:t>
            </a:r>
            <a:r>
              <a:rPr lang="de-CH" dirty="0"/>
              <a:t>damit effektiv meistens länger als 36 h.</a:t>
            </a:r>
          </a:p>
          <a:p>
            <a:pPr marL="0" indent="0">
              <a:spcBef>
                <a:spcPts val="0"/>
              </a:spcBef>
              <a:buNone/>
            </a:pPr>
            <a:endParaRPr lang="de-CH" dirty="0"/>
          </a:p>
          <a:p>
            <a:pPr marL="0" indent="0">
              <a:spcBef>
                <a:spcPts val="0"/>
              </a:spcBef>
              <a:buNone/>
            </a:pPr>
            <a:endParaRPr lang="de-CH" dirty="0"/>
          </a:p>
          <a:p>
            <a:pPr marL="0" indent="0">
              <a:spcBef>
                <a:spcPts val="0"/>
              </a:spcBef>
              <a:buNone/>
            </a:pPr>
            <a:endParaRPr lang="de-CH" dirty="0"/>
          </a:p>
          <a:p>
            <a:pPr marL="0" indent="0">
              <a:spcBef>
                <a:spcPts val="0"/>
              </a:spcBef>
              <a:buNone/>
            </a:pPr>
            <a:endParaRPr lang="de-CH" dirty="0"/>
          </a:p>
          <a:p>
            <a:endParaRPr lang="de-CH" dirty="0"/>
          </a:p>
          <a:p>
            <a:endParaRPr lang="de-CH" dirty="0"/>
          </a:p>
          <a:p>
            <a:pPr marL="0" indent="0">
              <a:buNone/>
            </a:pPr>
            <a:r>
              <a:rPr lang="de-CH" dirty="0"/>
              <a:t>Ein Einnahmestopp von max. 48 h kann erwogen werden, wenn der Patient &gt; 75 Jahre alt ist und eine eingeschränkte Nierenfunktion hat. </a:t>
            </a:r>
          </a:p>
          <a:p>
            <a:pPr marL="0" indent="0">
              <a:buNone/>
            </a:pPr>
            <a:r>
              <a:rPr lang="de-CH" b="1" dirty="0">
                <a:solidFill>
                  <a:schemeClr val="accent1"/>
                </a:solidFill>
              </a:rPr>
              <a:t>Keine Unterbrechung der </a:t>
            </a:r>
            <a:r>
              <a:rPr lang="de-CH" b="1" dirty="0" err="1">
                <a:solidFill>
                  <a:schemeClr val="accent1"/>
                </a:solidFill>
              </a:rPr>
              <a:t>Rivaroxaban</a:t>
            </a:r>
            <a:r>
              <a:rPr lang="de-CH" b="1" dirty="0">
                <a:solidFill>
                  <a:schemeClr val="accent1"/>
                </a:solidFill>
              </a:rPr>
              <a:t> Einnahme bei Eingriffen mit geringem Blutungsrisiko </a:t>
            </a:r>
            <a:r>
              <a:rPr lang="de-CH" dirty="0"/>
              <a:t>(z. B.: Dentalhygiene, parodontale Eingriffe, Kronen und Brücken etc.). Solche Eingriffe sollten in einem Zeitfenster von  12 – 24h nach Einnahme von </a:t>
            </a:r>
            <a:r>
              <a:rPr lang="de-CH" dirty="0" err="1"/>
              <a:t>Rivaroxaban</a:t>
            </a:r>
            <a:r>
              <a:rPr lang="de-CH" dirty="0"/>
              <a:t> stattfinden.</a:t>
            </a:r>
          </a:p>
          <a:p>
            <a:endParaRPr lang="de-CH" dirty="0"/>
          </a:p>
          <a:p>
            <a:endParaRPr lang="de-CH" dirty="0"/>
          </a:p>
          <a:p>
            <a:endParaRPr lang="de-CH" dirty="0"/>
          </a:p>
          <a:p>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67</a:t>
            </a:fld>
            <a:endParaRPr lang="de-DE"/>
          </a:p>
        </p:txBody>
      </p:sp>
      <p:pic>
        <p:nvPicPr>
          <p:cNvPr id="6" name="Bild 5"/>
          <p:cNvPicPr>
            <a:picLocks noChangeAspect="1"/>
          </p:cNvPicPr>
          <p:nvPr/>
        </p:nvPicPr>
        <p:blipFill rotWithShape="1">
          <a:blip r:embed="rId2"/>
          <a:srcRect t="8013"/>
          <a:stretch/>
        </p:blipFill>
        <p:spPr>
          <a:xfrm>
            <a:off x="189413" y="1743075"/>
            <a:ext cx="5786768" cy="1477538"/>
          </a:xfrm>
          <a:prstGeom prst="rect">
            <a:avLst/>
          </a:prstGeom>
        </p:spPr>
      </p:pic>
    </p:spTree>
    <p:extLst>
      <p:ext uri="{BB962C8B-B14F-4D97-AF65-F5344CB8AC3E}">
        <p14:creationId xmlns:p14="http://schemas.microsoft.com/office/powerpoint/2010/main" val="1683021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56242" cy="994172"/>
          </a:xfrm>
        </p:spPr>
        <p:txBody>
          <a:bodyPr/>
          <a:lstStyle/>
          <a:p>
            <a:r>
              <a:rPr lang="de-CH" dirty="0"/>
              <a:t>8.2 Wie muss vorgegangen werden, wenn ein Patient blutet und bekannt ist, dass er </a:t>
            </a:r>
            <a:r>
              <a:rPr lang="de-CH" dirty="0" err="1"/>
              <a:t>Rivaroxaban</a:t>
            </a:r>
            <a:r>
              <a:rPr lang="de-CH" dirty="0"/>
              <a:t> einnimmt?</a:t>
            </a:r>
            <a:endParaRPr lang="de-DE" dirty="0"/>
          </a:p>
        </p:txBody>
      </p:sp>
      <p:sp>
        <p:nvSpPr>
          <p:cNvPr id="5" name="Foliennummernplatzhalter 4"/>
          <p:cNvSpPr>
            <a:spLocks noGrp="1"/>
          </p:cNvSpPr>
          <p:nvPr>
            <p:ph type="sldNum" sz="quarter" idx="12"/>
          </p:nvPr>
        </p:nvSpPr>
        <p:spPr>
          <a:xfrm>
            <a:off x="8230967" y="4527157"/>
            <a:ext cx="599176" cy="243763"/>
          </a:xfrm>
        </p:spPr>
        <p:txBody>
          <a:bodyPr/>
          <a:lstStyle/>
          <a:p>
            <a:fld id="{668FC1BA-C807-A24C-B970-91216D4FCE8F}" type="slidenum">
              <a:rPr lang="de-DE" smtClean="0"/>
              <a:t>68</a:t>
            </a:fld>
            <a:endParaRPr lang="de-DE"/>
          </a:p>
        </p:txBody>
      </p:sp>
      <p:sp>
        <p:nvSpPr>
          <p:cNvPr id="7" name="Textfeld 6"/>
          <p:cNvSpPr txBox="1"/>
          <p:nvPr/>
        </p:nvSpPr>
        <p:spPr>
          <a:xfrm>
            <a:off x="347271" y="1221698"/>
            <a:ext cx="1866275" cy="246221"/>
          </a:xfrm>
          <a:prstGeom prst="rect">
            <a:avLst/>
          </a:prstGeom>
          <a:solidFill>
            <a:schemeClr val="accent3">
              <a:lumMod val="40000"/>
              <a:lumOff val="60000"/>
            </a:schemeClr>
          </a:solidFill>
        </p:spPr>
        <p:txBody>
          <a:bodyPr wrap="square" rtlCol="0">
            <a:spAutoFit/>
          </a:bodyPr>
          <a:lstStyle/>
          <a:p>
            <a:r>
              <a:rPr lang="de-DE" sz="1000" b="1" dirty="0">
                <a:latin typeface="Segoe UI" charset="0"/>
                <a:ea typeface="Segoe UI" charset="0"/>
                <a:cs typeface="Segoe UI" charset="0"/>
              </a:rPr>
              <a:t>kleinere Blutungen</a:t>
            </a:r>
          </a:p>
        </p:txBody>
      </p:sp>
      <p:sp>
        <p:nvSpPr>
          <p:cNvPr id="12" name="Textfeld 11"/>
          <p:cNvSpPr txBox="1"/>
          <p:nvPr/>
        </p:nvSpPr>
        <p:spPr>
          <a:xfrm>
            <a:off x="3321518" y="1210570"/>
            <a:ext cx="4248150" cy="400110"/>
          </a:xfrm>
          <a:prstGeom prst="rect">
            <a:avLst/>
          </a:prstGeom>
          <a:solidFill>
            <a:schemeClr val="accent2">
              <a:lumMod val="40000"/>
              <a:lumOff val="60000"/>
            </a:schemeClr>
          </a:solidFill>
        </p:spPr>
        <p:txBody>
          <a:bodyPr wrap="square" rtlCol="0">
            <a:spAutoFit/>
          </a:bodyPr>
          <a:lstStyle/>
          <a:p>
            <a:r>
              <a:rPr lang="de-DE" sz="1000" dirty="0">
                <a:latin typeface="Segoe UI" charset="0"/>
                <a:ea typeface="Segoe UI" charset="0"/>
                <a:cs typeface="Segoe UI" charset="0"/>
              </a:rPr>
              <a:t>Symptomatische Behandlung (z.B. mechanische Kompression, lokale Anwendung von </a:t>
            </a:r>
            <a:r>
              <a:rPr lang="de-DE" sz="1000" dirty="0" err="1">
                <a:latin typeface="Segoe UI" charset="0"/>
                <a:ea typeface="Segoe UI" charset="0"/>
                <a:cs typeface="Segoe UI" charset="0"/>
              </a:rPr>
              <a:t>Tranexamsäure</a:t>
            </a:r>
            <a:r>
              <a:rPr lang="de-DE" sz="1000" dirty="0">
                <a:latin typeface="Segoe UI" charset="0"/>
                <a:ea typeface="Segoe UI" charset="0"/>
                <a:cs typeface="Segoe UI" charset="0"/>
              </a:rPr>
              <a:t>)</a:t>
            </a:r>
          </a:p>
        </p:txBody>
      </p:sp>
      <p:sp>
        <p:nvSpPr>
          <p:cNvPr id="13" name="Pfeil nach rechts 12"/>
          <p:cNvSpPr/>
          <p:nvPr/>
        </p:nvSpPr>
        <p:spPr>
          <a:xfrm>
            <a:off x="2213547" y="1248670"/>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321518" y="1947586"/>
            <a:ext cx="4248150" cy="400110"/>
          </a:xfrm>
          <a:prstGeom prst="rect">
            <a:avLst/>
          </a:prstGeom>
          <a:solidFill>
            <a:schemeClr val="accent2">
              <a:lumMod val="40000"/>
              <a:lumOff val="60000"/>
            </a:schemeClr>
          </a:solidFill>
        </p:spPr>
        <p:txBody>
          <a:bodyPr wrap="square" rtlCol="0">
            <a:spAutoFit/>
          </a:bodyPr>
          <a:lstStyle/>
          <a:p>
            <a:r>
              <a:rPr lang="de-DE" sz="1000" dirty="0">
                <a:latin typeface="Segoe UI" charset="0"/>
                <a:ea typeface="Segoe UI" charset="0"/>
                <a:cs typeface="Segoe UI" charset="0"/>
              </a:rPr>
              <a:t>Unterbrechen der </a:t>
            </a:r>
            <a:r>
              <a:rPr lang="de-DE" sz="1000" dirty="0" err="1">
                <a:latin typeface="Segoe UI" charset="0"/>
                <a:ea typeface="Segoe UI" charset="0"/>
                <a:cs typeface="Segoe UI" charset="0"/>
              </a:rPr>
              <a:t>Rivaroxaban</a:t>
            </a:r>
            <a:r>
              <a:rPr lang="de-DE" sz="1000" dirty="0">
                <a:latin typeface="Segoe UI" charset="0"/>
                <a:ea typeface="Segoe UI" charset="0"/>
                <a:cs typeface="Segoe UI" charset="0"/>
              </a:rPr>
              <a:t> Einnahme, bis Situation stabil ist und kein weiteres Blutungsrisiko besteht</a:t>
            </a:r>
          </a:p>
        </p:txBody>
      </p:sp>
      <p:sp>
        <p:nvSpPr>
          <p:cNvPr id="15" name="Pfeil nach rechts 14"/>
          <p:cNvSpPr/>
          <p:nvPr/>
        </p:nvSpPr>
        <p:spPr>
          <a:xfrm>
            <a:off x="2213547" y="1985686"/>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321518" y="2459750"/>
            <a:ext cx="4248150" cy="246221"/>
          </a:xfrm>
          <a:prstGeom prst="rect">
            <a:avLst/>
          </a:prstGeom>
          <a:solidFill>
            <a:schemeClr val="accent1"/>
          </a:solidFill>
        </p:spPr>
        <p:txBody>
          <a:bodyPr wrap="square" rtlCol="0">
            <a:spAutoFit/>
          </a:bodyPr>
          <a:lstStyle/>
          <a:p>
            <a:r>
              <a:rPr lang="de-DE" sz="1000" dirty="0">
                <a:solidFill>
                  <a:schemeClr val="bg1"/>
                </a:solidFill>
                <a:latin typeface="Segoe UI" charset="0"/>
                <a:ea typeface="Segoe UI" charset="0"/>
                <a:cs typeface="Segoe UI" charset="0"/>
              </a:rPr>
              <a:t>Einweisung in ein Spital</a:t>
            </a:r>
          </a:p>
        </p:txBody>
      </p:sp>
      <p:sp>
        <p:nvSpPr>
          <p:cNvPr id="17" name="Pfeil nach rechts 16"/>
          <p:cNvSpPr/>
          <p:nvPr/>
        </p:nvSpPr>
        <p:spPr>
          <a:xfrm>
            <a:off x="2208551" y="2452879"/>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47271" y="1816307"/>
            <a:ext cx="1866275" cy="986603"/>
          </a:xfrm>
          <a:prstGeom prst="rect">
            <a:avLst/>
          </a:prstGeom>
          <a:solidFill>
            <a:schemeClr val="accent3">
              <a:lumMod val="75000"/>
            </a:schemeClr>
          </a:solidFill>
        </p:spPr>
        <p:txBody>
          <a:bodyPr wrap="square" rtlCol="0" anchor="ctr" anchorCtr="0">
            <a:noAutofit/>
          </a:bodyPr>
          <a:lstStyle/>
          <a:p>
            <a:r>
              <a:rPr lang="de-DE" sz="1000" b="1" dirty="0">
                <a:solidFill>
                  <a:schemeClr val="bg1"/>
                </a:solidFill>
                <a:latin typeface="Segoe UI" charset="0"/>
                <a:ea typeface="Segoe UI" charset="0"/>
                <a:cs typeface="Segoe UI" charset="0"/>
              </a:rPr>
              <a:t>mittlere und schwere Blutungen</a:t>
            </a:r>
          </a:p>
        </p:txBody>
      </p:sp>
      <p:sp>
        <p:nvSpPr>
          <p:cNvPr id="18" name="Textfeld 17"/>
          <p:cNvSpPr txBox="1"/>
          <p:nvPr/>
        </p:nvSpPr>
        <p:spPr>
          <a:xfrm>
            <a:off x="3331511" y="2694596"/>
            <a:ext cx="4248150" cy="2092881"/>
          </a:xfrm>
          <a:prstGeom prst="rect">
            <a:avLst/>
          </a:prstGeom>
          <a:noFill/>
        </p:spPr>
        <p:txBody>
          <a:bodyPr wrap="square" rtlCol="0">
            <a:spAutoFit/>
          </a:bodyPr>
          <a:lstStyle/>
          <a:p>
            <a:pPr marL="171450" indent="-171450">
              <a:buClr>
                <a:schemeClr val="accent1"/>
              </a:buClr>
              <a:buFont typeface="Wingdings" charset="2"/>
              <a:buChar char="§"/>
            </a:pPr>
            <a:r>
              <a:rPr lang="de-DE" sz="1000" dirty="0">
                <a:latin typeface="Segoe UI" charset="0"/>
                <a:cs typeface="Segoe UI" charset="0"/>
              </a:rPr>
              <a:t>Einleiten von </a:t>
            </a:r>
            <a:r>
              <a:rPr lang="de-DE" sz="1000" dirty="0" err="1">
                <a:latin typeface="Segoe UI" charset="0"/>
                <a:cs typeface="Segoe UI" charset="0"/>
              </a:rPr>
              <a:t>Notfallmassnahmen</a:t>
            </a:r>
            <a:endParaRPr lang="de-DE" sz="1000" dirty="0">
              <a:latin typeface="Segoe UI" charset="0"/>
              <a:cs typeface="Segoe UI" charset="0"/>
            </a:endParaRPr>
          </a:p>
          <a:p>
            <a:pPr marL="171450" indent="-171450">
              <a:buClr>
                <a:schemeClr val="accent1"/>
              </a:buClr>
              <a:buFont typeface="Wingdings" charset="2"/>
              <a:buChar char="§"/>
            </a:pPr>
            <a:r>
              <a:rPr lang="de-DE" sz="1000" dirty="0">
                <a:latin typeface="Segoe UI" charset="0"/>
                <a:cs typeface="Segoe UI" charset="0"/>
              </a:rPr>
              <a:t>Abklären, welche </a:t>
            </a:r>
            <a:r>
              <a:rPr lang="de-DE" sz="1000" dirty="0" err="1">
                <a:latin typeface="Segoe UI" charset="0"/>
                <a:cs typeface="Segoe UI" charset="0"/>
              </a:rPr>
              <a:t>Rivaroxaban</a:t>
            </a:r>
            <a:r>
              <a:rPr lang="de-DE" sz="1000" dirty="0">
                <a:latin typeface="Segoe UI" charset="0"/>
                <a:cs typeface="Segoe UI" charset="0"/>
              </a:rPr>
              <a:t>-Dosis wann eingenommen wurde</a:t>
            </a:r>
          </a:p>
          <a:p>
            <a:pPr marL="171450" indent="-171450">
              <a:buClr>
                <a:schemeClr val="accent1"/>
              </a:buClr>
              <a:buFont typeface="Wingdings" charset="2"/>
              <a:buChar char="§"/>
            </a:pPr>
            <a:r>
              <a:rPr lang="de-DE" sz="1000" dirty="0">
                <a:latin typeface="Segoe UI" charset="0"/>
                <a:cs typeface="Segoe UI" charset="0"/>
              </a:rPr>
              <a:t>Im Notfall sollten Gerinnungsanalysen (</a:t>
            </a:r>
            <a:r>
              <a:rPr lang="de-DE" sz="1000" dirty="0">
                <a:latin typeface="Segoe UI" charset="0"/>
                <a:ea typeface="Segoe UI" charset="0"/>
                <a:cs typeface="Segoe UI" charset="0"/>
              </a:rPr>
              <a:t>Quick, </a:t>
            </a:r>
            <a:r>
              <a:rPr lang="de-DE" sz="1000" dirty="0" err="1">
                <a:latin typeface="Segoe UI" charset="0"/>
                <a:ea typeface="Segoe UI" charset="0"/>
                <a:cs typeface="Segoe UI" charset="0"/>
              </a:rPr>
              <a:t>aPTT</a:t>
            </a:r>
            <a:r>
              <a:rPr lang="de-DE" sz="1000" dirty="0">
                <a:latin typeface="Segoe UI" charset="0"/>
                <a:ea typeface="Segoe UI" charset="0"/>
                <a:cs typeface="Segoe UI" charset="0"/>
              </a:rPr>
              <a:t>, chromogener Anti-</a:t>
            </a:r>
            <a:r>
              <a:rPr lang="de-DE" sz="1000" dirty="0" err="1">
                <a:latin typeface="Segoe UI" charset="0"/>
                <a:ea typeface="Segoe UI" charset="0"/>
                <a:cs typeface="Segoe UI" charset="0"/>
              </a:rPr>
              <a:t>Xa</a:t>
            </a:r>
            <a:r>
              <a:rPr lang="de-DE" sz="1000" dirty="0">
                <a:latin typeface="Segoe UI" charset="0"/>
                <a:ea typeface="Segoe UI" charset="0"/>
                <a:cs typeface="Segoe UI" charset="0"/>
              </a:rPr>
              <a:t> Test) und eine </a:t>
            </a:r>
            <a:r>
              <a:rPr lang="de-DE" sz="1000" dirty="0" err="1">
                <a:latin typeface="Segoe UI" charset="0"/>
                <a:ea typeface="Segoe UI" charset="0"/>
                <a:cs typeface="Segoe UI" charset="0"/>
              </a:rPr>
              <a:t>Rivaroxaban</a:t>
            </a:r>
            <a:r>
              <a:rPr lang="de-DE" sz="1000" dirty="0">
                <a:latin typeface="Segoe UI" charset="0"/>
                <a:ea typeface="Segoe UI" charset="0"/>
                <a:cs typeface="Segoe UI" charset="0"/>
              </a:rPr>
              <a:t>-Spiegelbestimmung erfolgen</a:t>
            </a:r>
          </a:p>
          <a:p>
            <a:pPr marL="171450" indent="-171450">
              <a:buClr>
                <a:schemeClr val="accent1"/>
              </a:buClr>
              <a:buFont typeface="Wingdings" charset="2"/>
              <a:buChar char="§"/>
            </a:pPr>
            <a:r>
              <a:rPr lang="de-DE" sz="1000" dirty="0">
                <a:latin typeface="Segoe UI" charset="0"/>
                <a:cs typeface="Segoe UI" charset="0"/>
              </a:rPr>
              <a:t>Chirurgische Hämostase </a:t>
            </a:r>
            <a:r>
              <a:rPr lang="de-DE" sz="1000" dirty="0">
                <a:latin typeface="Segoe UI" charset="0"/>
                <a:ea typeface="Segoe UI" charset="0"/>
                <a:cs typeface="Segoe UI" charset="0"/>
              </a:rPr>
              <a:t>wo nötig und möglich, Flüssigkeitsersatz (inkl. Plasma-Gabe) und Kreislaufunterstützung</a:t>
            </a:r>
          </a:p>
          <a:p>
            <a:pPr marL="171450" indent="-171450">
              <a:buClr>
                <a:schemeClr val="accent1"/>
              </a:buClr>
              <a:buFont typeface="Wingdings" charset="2"/>
              <a:buChar char="§"/>
            </a:pPr>
            <a:r>
              <a:rPr lang="de-DE" sz="1000" dirty="0" err="1">
                <a:latin typeface="Segoe UI" charset="0"/>
                <a:ea typeface="Segoe UI" charset="0"/>
                <a:cs typeface="Segoe UI" charset="0"/>
              </a:rPr>
              <a:t>Tranexamsäure</a:t>
            </a:r>
            <a:r>
              <a:rPr lang="de-DE" sz="1000" dirty="0">
                <a:latin typeface="Segoe UI" charset="0"/>
                <a:ea typeface="Segoe UI" charset="0"/>
                <a:cs typeface="Segoe UI" charset="0"/>
              </a:rPr>
              <a:t> oder </a:t>
            </a:r>
            <a:r>
              <a:rPr lang="de-DE" sz="1000" dirty="0" err="1">
                <a:latin typeface="Segoe UI" charset="0"/>
                <a:ea typeface="Segoe UI" charset="0"/>
                <a:cs typeface="Segoe UI" charset="0"/>
              </a:rPr>
              <a:t>Desmopressin</a:t>
            </a:r>
            <a:r>
              <a:rPr lang="de-DE" sz="1000" dirty="0">
                <a:latin typeface="Segoe UI" charset="0"/>
                <a:ea typeface="Segoe UI" charset="0"/>
                <a:cs typeface="Segoe UI" charset="0"/>
              </a:rPr>
              <a:t> (DDAVP) in Erwägung ziehen</a:t>
            </a:r>
          </a:p>
          <a:p>
            <a:pPr marL="171450" indent="-171450">
              <a:buClr>
                <a:schemeClr val="accent1"/>
              </a:buClr>
              <a:buFont typeface="Wingdings" charset="2"/>
              <a:buChar char="§"/>
            </a:pPr>
            <a:r>
              <a:rPr lang="de-CH" sz="1000" dirty="0">
                <a:latin typeface="Segoe UI" charset="0"/>
                <a:cs typeface="Segoe UI" charset="0"/>
              </a:rPr>
              <a:t>Genügen diese Massnahmen nicht, um eine Blutung zu kontrollieren, kann der Einsatz von </a:t>
            </a:r>
            <a:r>
              <a:rPr lang="de-CH" sz="1000" dirty="0" err="1">
                <a:latin typeface="Segoe UI" charset="0"/>
                <a:cs typeface="Segoe UI" charset="0"/>
              </a:rPr>
              <a:t>Ondexxya</a:t>
            </a:r>
            <a:r>
              <a:rPr lang="de-CH" sz="1000" dirty="0">
                <a:latin typeface="Segoe UI" charset="0"/>
                <a:cs typeface="Segoe UI" charset="0"/>
              </a:rPr>
              <a:t>® (</a:t>
            </a:r>
            <a:r>
              <a:rPr lang="de-CH" sz="1000" dirty="0" err="1">
                <a:latin typeface="Segoe UI" charset="0"/>
                <a:cs typeface="Segoe UI" charset="0"/>
              </a:rPr>
              <a:t>Andexanet</a:t>
            </a:r>
            <a:r>
              <a:rPr lang="de-CH" sz="1000" dirty="0">
                <a:latin typeface="Segoe UI" charset="0"/>
                <a:cs typeface="Segoe UI" charset="0"/>
              </a:rPr>
              <a:t> </a:t>
            </a:r>
            <a:r>
              <a:rPr lang="de-CH" sz="1000" dirty="0" err="1">
                <a:latin typeface="Segoe UI" charset="0"/>
                <a:cs typeface="Segoe UI" charset="0"/>
              </a:rPr>
              <a:t>alfa</a:t>
            </a:r>
            <a:r>
              <a:rPr lang="de-CH" sz="1000" dirty="0">
                <a:latin typeface="Segoe UI" charset="0"/>
                <a:cs typeface="Segoe UI" charset="0"/>
              </a:rPr>
              <a:t>, siehe Frage 8.3) oder von Prothrombin-Komplex-Konzentraten, FEIBA® oder </a:t>
            </a:r>
            <a:r>
              <a:rPr lang="de-CH" sz="1000" dirty="0" err="1">
                <a:latin typeface="Segoe UI" charset="0"/>
                <a:cs typeface="Segoe UI" charset="0"/>
              </a:rPr>
              <a:t>FVIIa</a:t>
            </a:r>
            <a:r>
              <a:rPr lang="de-CH" sz="1000" dirty="0">
                <a:latin typeface="Segoe UI" charset="0"/>
                <a:cs typeface="Segoe UI" charset="0"/>
              </a:rPr>
              <a:t> (</a:t>
            </a:r>
            <a:r>
              <a:rPr lang="de-CH" sz="1000" dirty="0" err="1">
                <a:latin typeface="Segoe UI" charset="0"/>
                <a:cs typeface="Segoe UI" charset="0"/>
              </a:rPr>
              <a:t>NovoSeven</a:t>
            </a:r>
            <a:r>
              <a:rPr lang="de-CH" sz="1000" dirty="0">
                <a:latin typeface="Segoe UI" charset="0"/>
                <a:cs typeface="Segoe UI" charset="0"/>
              </a:rPr>
              <a:t>®) in Betracht gezogen werden, insbesondere wenn ein relevanter Rivaroxaban-Plasmaspiegel nachgewiesen werden konnte (&gt; 100 </a:t>
            </a:r>
            <a:r>
              <a:rPr lang="de-CH" sz="1000" dirty="0" err="1">
                <a:latin typeface="Segoe UI" charset="0"/>
                <a:cs typeface="Segoe UI" charset="0"/>
              </a:rPr>
              <a:t>ng</a:t>
            </a:r>
            <a:r>
              <a:rPr lang="de-CH" sz="1000" dirty="0">
                <a:latin typeface="Segoe UI" charset="0"/>
                <a:cs typeface="Segoe UI" charset="0"/>
              </a:rPr>
              <a:t>/ml).</a:t>
            </a:r>
            <a:endParaRPr lang="de-DE" sz="1000" dirty="0">
              <a:latin typeface="Segoe UI" charset="0"/>
              <a:ea typeface="Segoe UI" charset="0"/>
              <a:cs typeface="Segoe UI" charset="0"/>
            </a:endParaRPr>
          </a:p>
        </p:txBody>
      </p:sp>
    </p:spTree>
    <p:extLst>
      <p:ext uri="{BB962C8B-B14F-4D97-AF65-F5344CB8AC3E}">
        <p14:creationId xmlns:p14="http://schemas.microsoft.com/office/powerpoint/2010/main" val="20681986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8.3 Gibt es ein Antidot?</a:t>
            </a:r>
            <a:endParaRPr lang="de-DE" dirty="0"/>
          </a:p>
        </p:txBody>
      </p:sp>
      <p:sp>
        <p:nvSpPr>
          <p:cNvPr id="3" name="Inhaltsplatzhalter 2"/>
          <p:cNvSpPr>
            <a:spLocks noGrp="1"/>
          </p:cNvSpPr>
          <p:nvPr>
            <p:ph idx="1"/>
          </p:nvPr>
        </p:nvSpPr>
        <p:spPr>
          <a:xfrm>
            <a:off x="323850" y="1203325"/>
            <a:ext cx="7235825" cy="3263504"/>
          </a:xfrm>
        </p:spPr>
        <p:txBody>
          <a:bodyPr/>
          <a:lstStyle/>
          <a:p>
            <a:pPr>
              <a:lnSpc>
                <a:spcPct val="110000"/>
              </a:lnSpc>
              <a:spcBef>
                <a:spcPts val="2400"/>
              </a:spcBef>
              <a:buFont typeface="Wingdings" pitchFamily="2" charset="2"/>
              <a:buChar char="§"/>
            </a:pPr>
            <a:r>
              <a:rPr lang="de-CH" sz="1300" dirty="0" err="1"/>
              <a:t>Ondexxya</a:t>
            </a:r>
            <a:r>
              <a:rPr lang="de-CH" sz="1300" dirty="0"/>
              <a:t>® (</a:t>
            </a:r>
            <a:r>
              <a:rPr lang="de-CH" sz="1300" dirty="0" err="1"/>
              <a:t>Andexanet</a:t>
            </a:r>
            <a:r>
              <a:rPr lang="de-CH" sz="1300" dirty="0"/>
              <a:t> </a:t>
            </a:r>
            <a:r>
              <a:rPr lang="de-CH" sz="1300" dirty="0" err="1"/>
              <a:t>alfa</a:t>
            </a:r>
            <a:r>
              <a:rPr lang="de-CH" sz="1300" dirty="0"/>
              <a:t>) ist ein rekombinant hergestellter modifizierter Faktor </a:t>
            </a:r>
            <a:r>
              <a:rPr lang="de-CH" sz="1300" dirty="0" err="1"/>
              <a:t>Xa</a:t>
            </a:r>
            <a:r>
              <a:rPr lang="de-CH" sz="1300" dirty="0"/>
              <a:t> zur </a:t>
            </a:r>
            <a:r>
              <a:rPr lang="de-CH" sz="1300" dirty="0" err="1"/>
              <a:t>Antagonisierung</a:t>
            </a:r>
            <a:r>
              <a:rPr lang="de-CH" sz="1300" dirty="0"/>
              <a:t> von direkten Faktor-</a:t>
            </a:r>
            <a:r>
              <a:rPr lang="de-CH" sz="1300" dirty="0" err="1"/>
              <a:t>Xa</a:t>
            </a:r>
            <a:r>
              <a:rPr lang="de-CH" sz="1300" dirty="0"/>
              <a:t>-Inhibitoren. Es ist in folgender Indikation von Swissmedic befristet zugelassen:  Zur Anwendung bei erwachsenen Patienten, die mit einem direkten Faktor </a:t>
            </a:r>
            <a:r>
              <a:rPr lang="de-CH" sz="1300" dirty="0" err="1"/>
              <a:t>Xa</a:t>
            </a:r>
            <a:r>
              <a:rPr lang="de-CH" sz="1300" dirty="0"/>
              <a:t> (</a:t>
            </a:r>
            <a:r>
              <a:rPr lang="de-CH" sz="1300" dirty="0" err="1"/>
              <a:t>FXa</a:t>
            </a:r>
            <a:r>
              <a:rPr lang="de-CH" sz="1300" dirty="0"/>
              <a:t>)-Inhibitor (Apixaban oder Rivaroxaban) behandelt werden, wenn aufgrund lebensbedrohlicher oder nicht kontrollierbarer Blutungen eine Aufhebung der Antikoagulation erforderlich ist.</a:t>
            </a:r>
          </a:p>
          <a:p>
            <a:pPr>
              <a:lnSpc>
                <a:spcPct val="110000"/>
              </a:lnSpc>
              <a:spcBef>
                <a:spcPts val="2400"/>
              </a:spcBef>
              <a:buFont typeface="Wingdings" pitchFamily="2" charset="2"/>
              <a:buChar char="§"/>
            </a:pPr>
            <a:r>
              <a:rPr lang="de-CH" sz="1300" dirty="0"/>
              <a:t>Einsatz von Aktivkohle zur Minderung der Rivaroxaban-Resorption bis 8 h </a:t>
            </a:r>
            <a:br>
              <a:rPr lang="de-CH" sz="1300" dirty="0"/>
            </a:br>
            <a:r>
              <a:rPr lang="de-CH" sz="1300" dirty="0"/>
              <a:t>nach Einnahme (Überdosierung) möglich.</a:t>
            </a:r>
          </a:p>
          <a:p>
            <a:pPr>
              <a:lnSpc>
                <a:spcPct val="110000"/>
              </a:lnSpc>
              <a:spcBef>
                <a:spcPts val="2400"/>
              </a:spcBef>
              <a:buFont typeface="Wingdings" pitchFamily="2" charset="2"/>
              <a:buChar char="§"/>
            </a:pPr>
            <a:r>
              <a:rPr lang="de-CH" sz="1300" dirty="0"/>
              <a:t>Dank kurzer HWZ von Rivaroxaban nimmt die Wirkung schnell ab (nach 16 – 24 h nur noch geringe Beeinflussung der Hämostase).</a:t>
            </a:r>
          </a:p>
          <a:p>
            <a:pPr>
              <a:lnSpc>
                <a:spcPct val="110000"/>
              </a:lnSpc>
              <a:spcBef>
                <a:spcPts val="2400"/>
              </a:spcBef>
              <a:buFont typeface="Wingdings" pitchFamily="2" charset="2"/>
              <a:buChar char="§"/>
            </a:pPr>
            <a:r>
              <a:rPr lang="de-CH" sz="1300" dirty="0"/>
              <a:t>Die Resorption von </a:t>
            </a:r>
            <a:r>
              <a:rPr lang="de-CH" sz="1300" dirty="0" err="1"/>
              <a:t>Rivaroxaban</a:t>
            </a:r>
            <a:r>
              <a:rPr lang="de-CH" sz="1300" dirty="0"/>
              <a:t> ist sättigbar: die </a:t>
            </a:r>
            <a:r>
              <a:rPr lang="de-CH" sz="1300" dirty="0" err="1"/>
              <a:t>Rivaroxaban</a:t>
            </a:r>
            <a:r>
              <a:rPr lang="de-CH" sz="1300" dirty="0"/>
              <a:t>-Konzentration im Plasma steigt bei Dosierungen &gt; 50 mg peroral nur noch unwesentlich an (</a:t>
            </a:r>
            <a:r>
              <a:rPr lang="de-CH" sz="1300" dirty="0" err="1"/>
              <a:t>Ceiling</a:t>
            </a:r>
            <a:r>
              <a:rPr lang="de-CH" sz="1300" dirty="0"/>
              <a:t>-Effekt).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69</a:t>
            </a:fld>
            <a:endParaRPr lang="de-DE"/>
          </a:p>
        </p:txBody>
      </p:sp>
    </p:spTree>
    <p:extLst>
      <p:ext uri="{BB962C8B-B14F-4D97-AF65-F5344CB8AC3E}">
        <p14:creationId xmlns:p14="http://schemas.microsoft.com/office/powerpoint/2010/main" val="48750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6118" y="280632"/>
            <a:ext cx="7235825" cy="704623"/>
          </a:xfrm>
        </p:spPr>
        <p:txBody>
          <a:bodyPr/>
          <a:lstStyle/>
          <a:p>
            <a:r>
              <a:rPr lang="de-CH" dirty="0"/>
              <a:t>1.1 Welche Produkte mit dem Wirkstoff </a:t>
            </a:r>
            <a:r>
              <a:rPr lang="de-CH" dirty="0" err="1"/>
              <a:t>Rivaroxaban</a:t>
            </a:r>
            <a:r>
              <a:rPr lang="de-CH" dirty="0"/>
              <a:t> gibt es in der Schweiz?</a:t>
            </a:r>
          </a:p>
        </p:txBody>
      </p:sp>
      <p:sp>
        <p:nvSpPr>
          <p:cNvPr id="21" name="Foliennummernplatzhalter 32">
            <a:extLst>
              <a:ext uri="{FF2B5EF4-FFF2-40B4-BE49-F238E27FC236}">
                <a16:creationId xmlns:a16="http://schemas.microsoft.com/office/drawing/2014/main" id="{6B050053-BE31-46BA-8171-8C84E35B59EB}"/>
              </a:ext>
            </a:extLst>
          </p:cNvPr>
          <p:cNvSpPr>
            <a:spLocks noGrp="1"/>
          </p:cNvSpPr>
          <p:nvPr>
            <p:ph type="sldNum" sz="quarter" idx="12"/>
          </p:nvPr>
        </p:nvSpPr>
        <p:spPr>
          <a:xfrm>
            <a:off x="8220974" y="4862868"/>
            <a:ext cx="599176" cy="243763"/>
          </a:xfrm>
        </p:spPr>
        <p:txBody>
          <a:bodyPr/>
          <a:lstStyle/>
          <a:p>
            <a:fld id="{668FC1BA-C807-A24C-B970-91216D4FCE8F}" type="slidenum">
              <a:rPr lang="de-DE" smtClean="0"/>
              <a:t>7</a:t>
            </a:fld>
            <a:endParaRPr lang="de-DE" dirty="0"/>
          </a:p>
        </p:txBody>
      </p:sp>
      <p:sp>
        <p:nvSpPr>
          <p:cNvPr id="20" name="Inhaltsplatzhalter 2">
            <a:extLst>
              <a:ext uri="{FF2B5EF4-FFF2-40B4-BE49-F238E27FC236}">
                <a16:creationId xmlns:a16="http://schemas.microsoft.com/office/drawing/2014/main" id="{0F1BD010-2069-49A0-9902-C4C4F2361597}"/>
              </a:ext>
            </a:extLst>
          </p:cNvPr>
          <p:cNvSpPr>
            <a:spLocks noGrp="1"/>
          </p:cNvSpPr>
          <p:nvPr>
            <p:ph idx="1"/>
          </p:nvPr>
        </p:nvSpPr>
        <p:spPr>
          <a:xfrm>
            <a:off x="323850" y="1203325"/>
            <a:ext cx="7235825" cy="1161052"/>
          </a:xfrm>
        </p:spPr>
        <p:txBody>
          <a:bodyPr/>
          <a:lstStyle/>
          <a:p>
            <a:r>
              <a:rPr lang="de-CH" dirty="0"/>
              <a:t>In der Schweiz gibt es drei Produkte mit dem Wirkstoff Rivaroxaban: </a:t>
            </a:r>
            <a:br>
              <a:rPr lang="de-CH" dirty="0"/>
            </a:br>
            <a:r>
              <a:rPr lang="de-CH" b="1" dirty="0">
                <a:solidFill>
                  <a:schemeClr val="accent1"/>
                </a:solidFill>
              </a:rPr>
              <a:t>Xarelto</a:t>
            </a:r>
            <a:r>
              <a:rPr lang="de-CH" b="1" baseline="30000" dirty="0">
                <a:solidFill>
                  <a:schemeClr val="accent1"/>
                </a:solidFill>
              </a:rPr>
              <a:t>®</a:t>
            </a:r>
            <a:r>
              <a:rPr lang="de-CH" b="1" dirty="0">
                <a:solidFill>
                  <a:schemeClr val="accent1"/>
                </a:solidFill>
              </a:rPr>
              <a:t>, Xarelto</a:t>
            </a:r>
            <a:r>
              <a:rPr lang="de-CH" b="1" baseline="30000" dirty="0">
                <a:solidFill>
                  <a:schemeClr val="accent1"/>
                </a:solidFill>
              </a:rPr>
              <a:t>® </a:t>
            </a:r>
            <a:r>
              <a:rPr lang="de-CH" b="1" dirty="0" err="1">
                <a:solidFill>
                  <a:schemeClr val="accent1"/>
                </a:solidFill>
              </a:rPr>
              <a:t>junior</a:t>
            </a:r>
            <a:r>
              <a:rPr lang="de-CH" b="1" baseline="30000" dirty="0">
                <a:solidFill>
                  <a:schemeClr val="accent1"/>
                </a:solidFill>
              </a:rPr>
              <a:t> </a:t>
            </a:r>
            <a:r>
              <a:rPr lang="de-CH" dirty="0"/>
              <a:t>und </a:t>
            </a:r>
            <a:r>
              <a:rPr lang="de-CH" b="1" dirty="0">
                <a:solidFill>
                  <a:schemeClr val="accent1"/>
                </a:solidFill>
              </a:rPr>
              <a:t>Xarelto</a:t>
            </a:r>
            <a:r>
              <a:rPr lang="de-CH" b="1" baseline="30000" dirty="0">
                <a:solidFill>
                  <a:schemeClr val="accent1"/>
                </a:solidFill>
              </a:rPr>
              <a:t>®</a:t>
            </a:r>
            <a:r>
              <a:rPr lang="de-CH" b="1" dirty="0">
                <a:solidFill>
                  <a:schemeClr val="accent1"/>
                </a:solidFill>
              </a:rPr>
              <a:t> </a:t>
            </a:r>
            <a:r>
              <a:rPr lang="de-CH" b="1" dirty="0" err="1">
                <a:solidFill>
                  <a:schemeClr val="accent1"/>
                </a:solidFill>
              </a:rPr>
              <a:t>vascular</a:t>
            </a:r>
            <a:r>
              <a:rPr lang="de-CH" dirty="0"/>
              <a:t>. </a:t>
            </a:r>
          </a:p>
          <a:p>
            <a:r>
              <a:rPr lang="de-CH" dirty="0"/>
              <a:t>Sie unterscheiden sich in den Anwendungsgebieten und Dosierungen.</a:t>
            </a:r>
          </a:p>
          <a:p>
            <a:pPr marL="7938" indent="0">
              <a:buNone/>
            </a:pPr>
            <a:endParaRPr lang="de-CH" dirty="0"/>
          </a:p>
          <a:p>
            <a:pPr marL="7938" indent="0">
              <a:buNone/>
            </a:pPr>
            <a:endParaRPr lang="de-CH" dirty="0"/>
          </a:p>
          <a:p>
            <a:endParaRPr lang="de-CH" dirty="0"/>
          </a:p>
          <a:p>
            <a:endParaRPr lang="de-DE" dirty="0"/>
          </a:p>
        </p:txBody>
      </p:sp>
      <p:sp>
        <p:nvSpPr>
          <p:cNvPr id="6" name="Rechteck 5">
            <a:extLst>
              <a:ext uri="{FF2B5EF4-FFF2-40B4-BE49-F238E27FC236}">
                <a16:creationId xmlns:a16="http://schemas.microsoft.com/office/drawing/2014/main" id="{60255141-9A61-4F85-8F43-7CD6E941028F}"/>
              </a:ext>
            </a:extLst>
          </p:cNvPr>
          <p:cNvSpPr/>
          <p:nvPr/>
        </p:nvSpPr>
        <p:spPr>
          <a:xfrm>
            <a:off x="326118" y="3347992"/>
            <a:ext cx="8496300" cy="916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38" indent="0">
              <a:buNone/>
            </a:pPr>
            <a:r>
              <a:rPr lang="de-CH" dirty="0">
                <a:solidFill>
                  <a:schemeClr val="bg1"/>
                </a:solidFill>
              </a:rPr>
              <a:t>Bitte beachten Sie, dass das vorliegende Dokument auf die Diskussion von Fragestellungen zu </a:t>
            </a:r>
            <a:r>
              <a:rPr lang="de-CH" b="1" dirty="0">
                <a:solidFill>
                  <a:schemeClr val="bg1"/>
                </a:solidFill>
              </a:rPr>
              <a:t>Xarelto®</a:t>
            </a:r>
            <a:r>
              <a:rPr lang="de-CH" dirty="0">
                <a:solidFill>
                  <a:schemeClr val="bg1"/>
                </a:solidFill>
              </a:rPr>
              <a:t> bei erwachsenen Patienten und in Kapitel 4.3 zu </a:t>
            </a:r>
            <a:r>
              <a:rPr lang="de-CH" b="1" dirty="0">
                <a:solidFill>
                  <a:schemeClr val="bg1"/>
                </a:solidFill>
              </a:rPr>
              <a:t>Xarelto®</a:t>
            </a:r>
            <a:r>
              <a:rPr lang="de-CH" dirty="0">
                <a:solidFill>
                  <a:schemeClr val="bg1"/>
                </a:solidFill>
              </a:rPr>
              <a:t> </a:t>
            </a:r>
            <a:r>
              <a:rPr lang="de-CH" b="1" dirty="0" err="1">
                <a:solidFill>
                  <a:schemeClr val="bg1"/>
                </a:solidFill>
              </a:rPr>
              <a:t>junior</a:t>
            </a:r>
            <a:r>
              <a:rPr lang="de-CH" dirty="0">
                <a:solidFill>
                  <a:schemeClr val="bg1"/>
                </a:solidFill>
              </a:rPr>
              <a:t> fokussiert; für Antworten auf Fragen zu </a:t>
            </a:r>
            <a:r>
              <a:rPr lang="de-CH" b="1" dirty="0">
                <a:solidFill>
                  <a:schemeClr val="bg1"/>
                </a:solidFill>
              </a:rPr>
              <a:t>Xarelto</a:t>
            </a:r>
            <a:r>
              <a:rPr lang="de-CH" b="1" baseline="30000" dirty="0">
                <a:solidFill>
                  <a:schemeClr val="bg1"/>
                </a:solidFill>
              </a:rPr>
              <a:t>®</a:t>
            </a:r>
            <a:r>
              <a:rPr lang="de-CH" b="1" dirty="0">
                <a:solidFill>
                  <a:schemeClr val="bg1"/>
                </a:solidFill>
              </a:rPr>
              <a:t> </a:t>
            </a:r>
            <a:r>
              <a:rPr lang="de-CH" b="1" dirty="0" err="1">
                <a:solidFill>
                  <a:schemeClr val="bg1"/>
                </a:solidFill>
              </a:rPr>
              <a:t>vascular</a:t>
            </a:r>
            <a:r>
              <a:rPr lang="de-CH" b="1" dirty="0">
                <a:solidFill>
                  <a:schemeClr val="bg1"/>
                </a:solidFill>
              </a:rPr>
              <a:t> </a:t>
            </a:r>
            <a:r>
              <a:rPr lang="de-CH" dirty="0">
                <a:solidFill>
                  <a:schemeClr val="bg1"/>
                </a:solidFill>
              </a:rPr>
              <a:t>verweisen wir auf das «Swiss Expert Statement» zum Einsatz von Rivaroxaban bei chronischer KHK und/oder PAVK.</a:t>
            </a:r>
          </a:p>
        </p:txBody>
      </p:sp>
    </p:spTree>
    <p:extLst>
      <p:ext uri="{BB962C8B-B14F-4D97-AF65-F5344CB8AC3E}">
        <p14:creationId xmlns:p14="http://schemas.microsoft.com/office/powerpoint/2010/main" val="1189173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41252" cy="994172"/>
          </a:xfrm>
        </p:spPr>
        <p:txBody>
          <a:bodyPr/>
          <a:lstStyle/>
          <a:p>
            <a:r>
              <a:rPr lang="de-CH" dirty="0"/>
              <a:t>8.4 Welche Gerinnungstests sind bei einem Patienten unter </a:t>
            </a:r>
            <a:r>
              <a:rPr lang="de-CH" dirty="0" err="1"/>
              <a:t>Rivaroxaban</a:t>
            </a:r>
            <a:r>
              <a:rPr lang="de-CH" dirty="0"/>
              <a:t>-Behandlung verändert/beeinflusst?</a:t>
            </a:r>
            <a:endParaRPr lang="de-DE" dirty="0"/>
          </a:p>
        </p:txBody>
      </p:sp>
      <p:sp>
        <p:nvSpPr>
          <p:cNvPr id="3" name="Inhaltsplatzhalter 2"/>
          <p:cNvSpPr>
            <a:spLocks noGrp="1"/>
          </p:cNvSpPr>
          <p:nvPr>
            <p:ph idx="1"/>
          </p:nvPr>
        </p:nvSpPr>
        <p:spPr/>
        <p:txBody>
          <a:bodyPr/>
          <a:lstStyle/>
          <a:p>
            <a:pPr marL="7938" indent="0">
              <a:buNone/>
            </a:pPr>
            <a:r>
              <a:rPr lang="de-CH" b="1" dirty="0"/>
              <a:t>Beeinflussung der Resultate der Gerinnungstest durch </a:t>
            </a:r>
            <a:r>
              <a:rPr lang="de-CH" b="1" dirty="0" err="1"/>
              <a:t>Rivaroxaban</a:t>
            </a:r>
            <a:r>
              <a:rPr lang="de-CH" b="1" dirty="0"/>
              <a:t> </a:t>
            </a:r>
          </a:p>
          <a:p>
            <a:pPr marL="7938" indent="0">
              <a:buNone/>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70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33505788"/>
              </p:ext>
            </p:extLst>
          </p:nvPr>
        </p:nvGraphicFramePr>
        <p:xfrm>
          <a:off x="323850" y="1492250"/>
          <a:ext cx="8496300" cy="2821672"/>
        </p:xfrm>
        <a:graphic>
          <a:graphicData uri="http://schemas.openxmlformats.org/drawingml/2006/table">
            <a:tbl>
              <a:tblPr firstRow="1" bandRow="1">
                <a:tableStyleId>{2D5ABB26-0587-4C30-8999-92F81FD0307C}</a:tableStyleId>
              </a:tblPr>
              <a:tblGrid>
                <a:gridCol w="4023298">
                  <a:extLst>
                    <a:ext uri="{9D8B030D-6E8A-4147-A177-3AD203B41FA5}">
                      <a16:colId xmlns:a16="http://schemas.microsoft.com/office/drawing/2014/main" val="20000"/>
                    </a:ext>
                  </a:extLst>
                </a:gridCol>
                <a:gridCol w="2465882">
                  <a:extLst>
                    <a:ext uri="{9D8B030D-6E8A-4147-A177-3AD203B41FA5}">
                      <a16:colId xmlns:a16="http://schemas.microsoft.com/office/drawing/2014/main" val="20002"/>
                    </a:ext>
                  </a:extLst>
                </a:gridCol>
                <a:gridCol w="2007120">
                  <a:extLst>
                    <a:ext uri="{9D8B030D-6E8A-4147-A177-3AD203B41FA5}">
                      <a16:colId xmlns:a16="http://schemas.microsoft.com/office/drawing/2014/main" val="20003"/>
                    </a:ext>
                  </a:extLst>
                </a:gridCol>
              </a:tblGrid>
              <a:tr h="386764">
                <a:tc>
                  <a:txBody>
                    <a:bodyPr/>
                    <a:lstStyle/>
                    <a:p>
                      <a:r>
                        <a:rPr lang="de-CH" sz="1000" b="1" i="0" dirty="0">
                          <a:solidFill>
                            <a:schemeClr val="bg1"/>
                          </a:solidFill>
                          <a:latin typeface="Segoe UI" charset="0"/>
                          <a:ea typeface="Segoe UI" charset="0"/>
                          <a:cs typeface="Segoe UI" charset="0"/>
                        </a:rPr>
                        <a:t>Einnahme von 15/20 mg</a:t>
                      </a:r>
                      <a:r>
                        <a:rPr lang="de-CH" sz="1000" b="1" i="0" baseline="0" dirty="0">
                          <a:solidFill>
                            <a:schemeClr val="bg1"/>
                          </a:solidFill>
                          <a:latin typeface="Segoe UI" charset="0"/>
                          <a:ea typeface="Segoe UI" charset="0"/>
                          <a:cs typeface="Segoe UI" charset="0"/>
                        </a:rPr>
                        <a:t> </a:t>
                      </a:r>
                      <a:r>
                        <a:rPr lang="de-CH" sz="1000" b="1" i="0" baseline="0" dirty="0" err="1">
                          <a:solidFill>
                            <a:schemeClr val="bg1"/>
                          </a:solidFill>
                          <a:latin typeface="Segoe UI" charset="0"/>
                          <a:ea typeface="Segoe UI" charset="0"/>
                          <a:cs typeface="Segoe UI" charset="0"/>
                        </a:rPr>
                        <a:t>Rivaroxaban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Einfluss auf Test im </a:t>
                      </a:r>
                      <a:r>
                        <a:rPr lang="de-CH" sz="1000" b="1" i="0" dirty="0" err="1">
                          <a:solidFill>
                            <a:schemeClr val="bg1"/>
                          </a:solidFill>
                          <a:latin typeface="Segoe UI" charset="0"/>
                          <a:ea typeface="Segoe UI" charset="0"/>
                          <a:cs typeface="Segoe UI" charset="0"/>
                        </a:rPr>
                        <a:t>Rivaroxaban</a:t>
                      </a:r>
                      <a:r>
                        <a:rPr lang="de-CH" sz="1000" b="1" i="0" dirty="0">
                          <a:solidFill>
                            <a:schemeClr val="bg1"/>
                          </a:solidFill>
                          <a:latin typeface="Segoe UI" charset="0"/>
                          <a:ea typeface="Segoe UI" charset="0"/>
                          <a:cs typeface="Segoe UI" charset="0"/>
                        </a:rPr>
                        <a:t>-Peak</a:t>
                      </a:r>
                      <a:r>
                        <a:rPr lang="de-CH" sz="1000" b="1" i="0" baseline="0" dirty="0">
                          <a:solidFill>
                            <a:schemeClr val="bg1"/>
                          </a:solidFill>
                          <a:latin typeface="Segoe UI" charset="0"/>
                          <a:ea typeface="Segoe UI" charset="0"/>
                          <a:cs typeface="Segoe UI" charset="0"/>
                        </a:rPr>
                        <a:t> </a:t>
                      </a:r>
                    </a:p>
                    <a:p>
                      <a:pPr algn="ctr"/>
                      <a:r>
                        <a:rPr lang="de-CH" sz="1000" b="1" i="0" baseline="0" dirty="0">
                          <a:solidFill>
                            <a:schemeClr val="bg1"/>
                          </a:solidFill>
                          <a:latin typeface="Segoe UI" charset="0"/>
                          <a:ea typeface="Segoe UI" charset="0"/>
                          <a:cs typeface="Segoe UI" charset="0"/>
                        </a:rPr>
                        <a:t>2–8 h nach Einnahme</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Einfluss auf Test im Talspiegel </a:t>
                      </a:r>
                      <a:br>
                        <a:rPr lang="de-CH" sz="1000" b="1" i="0" dirty="0">
                          <a:solidFill>
                            <a:schemeClr val="bg1"/>
                          </a:solidFill>
                          <a:latin typeface="Segoe UI" charset="0"/>
                          <a:ea typeface="Segoe UI" charset="0"/>
                          <a:cs typeface="Segoe UI" charset="0"/>
                        </a:rPr>
                      </a:br>
                      <a:r>
                        <a:rPr lang="de-CH" sz="1000" b="1" i="0" baseline="0" dirty="0">
                          <a:solidFill>
                            <a:schemeClr val="bg1"/>
                          </a:solidFill>
                          <a:latin typeface="Segoe UI" charset="0"/>
                          <a:ea typeface="Segoe UI" charset="0"/>
                          <a:cs typeface="Segoe UI" charset="0"/>
                        </a:rPr>
                        <a:t>16–18 h nach Einnahme</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8889">
                <a:tc>
                  <a:txBody>
                    <a:bodyPr/>
                    <a:lstStyle/>
                    <a:p>
                      <a:r>
                        <a:rPr lang="de-CH" sz="1000" b="0" i="0" kern="1200" dirty="0">
                          <a:solidFill>
                            <a:schemeClr val="tx1"/>
                          </a:solidFill>
                          <a:latin typeface="Segoe UI" charset="0"/>
                          <a:ea typeface="Segoe UI" charset="0"/>
                          <a:cs typeface="Segoe UI" charset="0"/>
                        </a:rPr>
                        <a:t>Quick</a:t>
                      </a:r>
                      <a:r>
                        <a:rPr lang="de-CH" sz="1000" b="0" i="0" kern="1200" baseline="0" dirty="0">
                          <a:solidFill>
                            <a:schemeClr val="tx1"/>
                          </a:solidFill>
                          <a:latin typeface="Segoe UI" charset="0"/>
                          <a:ea typeface="Segoe UI" charset="0"/>
                          <a:cs typeface="Segoe UI" charset="0"/>
                        </a:rPr>
                        <a:t> (%)</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DE" sz="1200" baseline="0" dirty="0">
                        <a:effectLst/>
                        <a:latin typeface="Wingdings 2" charset="2"/>
                        <a:ea typeface="Wingdings" charset="2"/>
                        <a:cs typeface="Wingdings" charset="2"/>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1000" b="0" i="0" dirty="0">
                          <a:latin typeface="Segoe UI" charset="0"/>
                          <a:ea typeface="Segoe UI" charset="0"/>
                          <a:cs typeface="Segoe UI" charset="0"/>
                        </a:rPr>
                        <a:t>geringer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68889">
                <a:tc>
                  <a:txBody>
                    <a:bodyPr/>
                    <a:lstStyle/>
                    <a:p>
                      <a:r>
                        <a:rPr lang="de-CH" sz="1000" b="0" i="0" dirty="0">
                          <a:latin typeface="Segoe UI" charset="0"/>
                          <a:ea typeface="Segoe UI" charset="0"/>
                          <a:cs typeface="Segoe UI" charset="0"/>
                        </a:rPr>
                        <a:t>INR (Labor,</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plasmatisch</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1000" b="0" i="0" dirty="0">
                          <a:latin typeface="Segoe UI" charset="0"/>
                          <a:ea typeface="Segoe UI" charset="0"/>
                          <a:cs typeface="Segoe UI" charset="0"/>
                        </a:rPr>
                        <a:t>geringer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8889">
                <a:tc>
                  <a:txBody>
                    <a:bodyPr/>
                    <a:lstStyle/>
                    <a:p>
                      <a:r>
                        <a:rPr lang="de-CH" sz="1000" b="0" i="0" dirty="0">
                          <a:latin typeface="Segoe UI" charset="0"/>
                          <a:ea typeface="Segoe UI" charset="0"/>
                          <a:cs typeface="Segoe UI" charset="0"/>
                        </a:rPr>
                        <a:t>INR (</a:t>
                      </a:r>
                      <a:r>
                        <a:rPr lang="de-CH" sz="1000" b="0" i="0" dirty="0" err="1">
                          <a:latin typeface="Segoe UI" charset="0"/>
                          <a:ea typeface="Segoe UI" charset="0"/>
                          <a:cs typeface="Segoe UI" charset="0"/>
                        </a:rPr>
                        <a:t>Coagucheck</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kapillär</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1000" b="0" i="0" dirty="0">
                          <a:latin typeface="Segoe UI" charset="0"/>
                          <a:ea typeface="Segoe UI" charset="0"/>
                          <a:cs typeface="Segoe UI" charset="0"/>
                        </a:rPr>
                        <a:t>geringer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889">
                <a:tc>
                  <a:txBody>
                    <a:bodyPr/>
                    <a:lstStyle/>
                    <a:p>
                      <a:r>
                        <a:rPr lang="de-CH" sz="1000" b="0" i="0" dirty="0" err="1">
                          <a:latin typeface="Segoe UI" charset="0"/>
                          <a:ea typeface="Segoe UI" charset="0"/>
                          <a:cs typeface="Segoe UI" charset="0"/>
                        </a:rPr>
                        <a:t>aPTT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1000" b="0" i="0" dirty="0">
                          <a:latin typeface="Segoe UI" charset="0"/>
                          <a:ea typeface="Segoe UI" charset="0"/>
                          <a:cs typeface="Segoe UI" charset="0"/>
                        </a:rPr>
                        <a:t>geringer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68889">
                <a:tc>
                  <a:txBody>
                    <a:bodyPr/>
                    <a:lstStyle/>
                    <a:p>
                      <a:r>
                        <a:rPr lang="de-CH" sz="1000" b="0" i="0" dirty="0">
                          <a:latin typeface="Segoe UI" charset="0"/>
                          <a:ea typeface="Segoe UI" charset="0"/>
                          <a:cs typeface="Segoe UI" charset="0"/>
                        </a:rPr>
                        <a:t>Gerinnungsfaktoren (II, V, VII, FVIII, IX, X, XI)</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1000" b="0" i="0" dirty="0">
                          <a:latin typeface="Segoe UI" charset="0"/>
                          <a:ea typeface="Segoe UI" charset="0"/>
                          <a:cs typeface="Segoe UI" charset="0"/>
                        </a:rPr>
                        <a:t>geringer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68889">
                <a:tc>
                  <a:txBody>
                    <a:bodyPr/>
                    <a:lstStyle/>
                    <a:p>
                      <a:r>
                        <a:rPr lang="de-DE" sz="1000" b="0" i="0" dirty="0" err="1">
                          <a:latin typeface="Segoe UI" charset="0"/>
                          <a:ea typeface="Segoe UI" charset="0"/>
                          <a:cs typeface="Segoe UI" charset="0"/>
                        </a:rPr>
                        <a:t>Chromogener</a:t>
                      </a:r>
                      <a:r>
                        <a:rPr lang="de-DE" sz="1000" b="0" i="0" dirty="0">
                          <a:latin typeface="Segoe UI" charset="0"/>
                          <a:ea typeface="Segoe UI" charset="0"/>
                          <a:cs typeface="Segoe UI" charset="0"/>
                        </a:rPr>
                        <a:t> Anti-</a:t>
                      </a:r>
                      <a:r>
                        <a:rPr lang="de-DE" sz="1000" b="0" i="0" dirty="0" err="1">
                          <a:latin typeface="Segoe UI" charset="0"/>
                          <a:ea typeface="Segoe UI" charset="0"/>
                          <a:cs typeface="Segoe UI" charset="0"/>
                        </a:rPr>
                        <a:t>Xa</a:t>
                      </a:r>
                      <a:r>
                        <a:rPr lang="de-DE" sz="1000" b="0" i="0" dirty="0">
                          <a:latin typeface="Segoe UI" charset="0"/>
                          <a:ea typeface="Segoe UI" charset="0"/>
                          <a:cs typeface="Segoe UI" charset="0"/>
                        </a:rPr>
                        <a:t>-Test (für </a:t>
                      </a:r>
                      <a:r>
                        <a:rPr lang="de-DE" sz="1000" b="0" i="0" dirty="0" err="1">
                          <a:latin typeface="Segoe UI" charset="0"/>
                          <a:ea typeface="Segoe UI" charset="0"/>
                          <a:cs typeface="Segoe UI" charset="0"/>
                        </a:rPr>
                        <a:t>Heparine</a:t>
                      </a:r>
                      <a:r>
                        <a:rPr lang="de-DE" sz="1000" b="0" i="0" dirty="0">
                          <a:latin typeface="Segoe UI" charset="0"/>
                          <a:ea typeface="Segoe UI" charset="0"/>
                          <a:cs typeface="Segoe UI" charset="0"/>
                        </a:rPr>
                        <a:t>, NMH</a:t>
                      </a:r>
                      <a:r>
                        <a:rPr lang="de-DE" sz="1000" b="0" i="0" baseline="0" dirty="0">
                          <a:latin typeface="Segoe UI" charset="0"/>
                          <a:ea typeface="Segoe UI" charset="0"/>
                          <a:cs typeface="Segoe UI" charset="0"/>
                        </a:rPr>
                        <a:t> und </a:t>
                      </a:r>
                      <a:r>
                        <a:rPr lang="de-DE" sz="1000" b="0" i="0" baseline="0" dirty="0" err="1">
                          <a:latin typeface="Segoe UI" charset="0"/>
                          <a:ea typeface="Segoe UI" charset="0"/>
                          <a:cs typeface="Segoe UI" charset="0"/>
                        </a:rPr>
                        <a:t>Fondaparinux</a:t>
                      </a:r>
                      <a:r>
                        <a:rPr lang="de-DE" sz="1000" b="0" i="0" baseline="0" dirty="0">
                          <a:latin typeface="Segoe UI" charset="0"/>
                          <a:ea typeface="Segoe UI" charset="0"/>
                          <a:cs typeface="Segoe UI" charset="0"/>
                        </a:rPr>
                        <a:t>)</a:t>
                      </a:r>
                      <a:endParaRPr lang="de-DE"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68889">
                <a:tc>
                  <a:txBody>
                    <a:bodyPr/>
                    <a:lstStyle/>
                    <a:p>
                      <a:r>
                        <a:rPr lang="de-CH" sz="1000" b="0" i="0" dirty="0">
                          <a:latin typeface="Segoe UI" charset="0"/>
                          <a:ea typeface="Segoe UI" charset="0"/>
                          <a:cs typeface="Segoe UI" charset="0"/>
                        </a:rPr>
                        <a:t>ROTEM (</a:t>
                      </a:r>
                      <a:r>
                        <a:rPr lang="de-CH" sz="1000" b="0" i="0" dirty="0" err="1">
                          <a:latin typeface="Segoe UI" charset="0"/>
                          <a:ea typeface="Segoe UI" charset="0"/>
                          <a:cs typeface="Segoe UI" charset="0"/>
                        </a:rPr>
                        <a:t>intem</a:t>
                      </a:r>
                      <a:r>
                        <a:rPr lang="de-CH" sz="1000" b="0" i="0" dirty="0">
                          <a:latin typeface="Segoe UI" charset="0"/>
                          <a:ea typeface="Segoe UI" charset="0"/>
                          <a:cs typeface="Segoe UI" charset="0"/>
                        </a:rPr>
                        <a:t>/</a:t>
                      </a:r>
                      <a:r>
                        <a:rPr lang="de-CH" sz="1000" b="0" i="0" dirty="0" err="1">
                          <a:latin typeface="Segoe UI" charset="0"/>
                          <a:ea typeface="Segoe UI" charset="0"/>
                          <a:cs typeface="Segoe UI" charset="0"/>
                        </a:rPr>
                        <a:t>extem</a:t>
                      </a:r>
                      <a:r>
                        <a:rPr lang="de-CH" sz="1000" b="0" i="0" baseline="0" dirty="0">
                          <a:latin typeface="Segoe UI" charset="0"/>
                          <a:ea typeface="Segoe UI" charset="0"/>
                          <a:cs typeface="Segoe UI" charset="0"/>
                        </a:rPr>
                        <a:t> CT)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1000" b="0" i="0" dirty="0">
                          <a:latin typeface="Segoe UI" charset="0"/>
                          <a:ea typeface="Segoe UI" charset="0"/>
                          <a:cs typeface="Segoe UI" charset="0"/>
                        </a:rPr>
                        <a:t>geringer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889">
                <a:tc>
                  <a:txBody>
                    <a:bodyPr/>
                    <a:lstStyle/>
                    <a:p>
                      <a:r>
                        <a:rPr lang="en-US" sz="1000" b="0" i="0" dirty="0">
                          <a:latin typeface="Segoe UI" charset="0"/>
                          <a:ea typeface="Segoe UI" charset="0"/>
                          <a:cs typeface="Segoe UI" charset="0"/>
                        </a:rPr>
                        <a:t>ROTEM (MCF, </a:t>
                      </a:r>
                      <a:r>
                        <a:rPr lang="en-US" sz="1000" b="0" i="0" dirty="0" err="1">
                          <a:latin typeface="Segoe UI" charset="0"/>
                          <a:ea typeface="Segoe UI" charset="0"/>
                          <a:cs typeface="Segoe UI" charset="0"/>
                        </a:rPr>
                        <a:t>intem</a:t>
                      </a:r>
                      <a:r>
                        <a:rPr lang="en-US" sz="1000" b="0" i="0" dirty="0">
                          <a:latin typeface="Segoe UI" charset="0"/>
                          <a:ea typeface="Segoe UI" charset="0"/>
                          <a:cs typeface="Segoe UI" charset="0"/>
                        </a:rPr>
                        <a:t> CFT, Alpha)</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geringer Einfluss</a:t>
                      </a: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ctr"/>
                      <a:r>
                        <a:rPr lang="de-CH" sz="1000" b="0" i="0" dirty="0">
                          <a:latin typeface="Segoe UI" charset="0"/>
                          <a:ea typeface="Segoe UI" charset="0"/>
                          <a:cs typeface="Segoe UI" charset="0"/>
                        </a:rPr>
                        <a:t>kein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6888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D-Dimer</a:t>
                      </a:r>
                      <a:r>
                        <a:rPr lang="de-CH" sz="1000" b="0" i="0" baseline="30000" dirty="0">
                          <a:latin typeface="Segoe UI" charset="0"/>
                          <a:ea typeface="Segoe UI" charset="0"/>
                          <a:cs typeface="Segoe UI" charset="0"/>
                        </a:rPr>
                        <a:t>#</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Fibrinogen, FXIII, TT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kein Einfluss</a:t>
                      </a: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1000" b="0" i="0" dirty="0">
                          <a:latin typeface="Segoe UI" charset="0"/>
                          <a:ea typeface="Segoe UI" charset="0"/>
                          <a:cs typeface="Segoe UI" charset="0"/>
                        </a:rPr>
                        <a:t>kein Einfluss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7" name="Bild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3308" y="1939004"/>
            <a:ext cx="165499" cy="167114"/>
          </a:xfrm>
          <a:prstGeom prst="rect">
            <a:avLst/>
          </a:prstGeom>
        </p:spPr>
      </p:pic>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3282" y="3005804"/>
            <a:ext cx="165499" cy="167114"/>
          </a:xfrm>
          <a:prstGeom prst="rect">
            <a:avLst/>
          </a:prstGeom>
        </p:spPr>
      </p:pic>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00000">
            <a:off x="3339412" y="4399123"/>
            <a:ext cx="114589" cy="12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376" y="4396703"/>
            <a:ext cx="118577" cy="1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00000">
            <a:off x="343182" y="4604702"/>
            <a:ext cx="114397" cy="1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feld 20"/>
          <p:cNvSpPr txBox="1"/>
          <p:nvPr/>
        </p:nvSpPr>
        <p:spPr>
          <a:xfrm>
            <a:off x="441829" y="4369151"/>
            <a:ext cx="2869696" cy="215444"/>
          </a:xfrm>
          <a:prstGeom prst="rect">
            <a:avLst/>
          </a:prstGeom>
          <a:noFill/>
        </p:spPr>
        <p:txBody>
          <a:bodyPr wrap="none" rtlCol="0">
            <a:spAutoFit/>
          </a:bodyPr>
          <a:lstStyle/>
          <a:p>
            <a:r>
              <a:rPr lang="de-CH" sz="800" dirty="0">
                <a:latin typeface="Segoe UI" charset="0"/>
                <a:ea typeface="Segoe UI" charset="0"/>
                <a:cs typeface="Segoe UI" charset="0"/>
              </a:rPr>
              <a:t>Messwert durch Rivaroxaban reduziert (unter Normbereich)</a:t>
            </a:r>
          </a:p>
        </p:txBody>
      </p:sp>
      <p:sp>
        <p:nvSpPr>
          <p:cNvPr id="22" name="Textfeld 21"/>
          <p:cNvSpPr txBox="1"/>
          <p:nvPr/>
        </p:nvSpPr>
        <p:spPr>
          <a:xfrm>
            <a:off x="441829" y="4553563"/>
            <a:ext cx="2735044" cy="215444"/>
          </a:xfrm>
          <a:prstGeom prst="rect">
            <a:avLst/>
          </a:prstGeom>
          <a:noFill/>
        </p:spPr>
        <p:txBody>
          <a:bodyPr wrap="none" rtlCol="0">
            <a:spAutoFit/>
          </a:bodyPr>
          <a:lstStyle/>
          <a:p>
            <a:r>
              <a:rPr lang="de-CH" sz="800" dirty="0">
                <a:latin typeface="Segoe UI" charset="0"/>
                <a:ea typeface="Segoe UI" charset="0"/>
                <a:cs typeface="Segoe UI" charset="0"/>
              </a:rPr>
              <a:t>Messwert durch Rivaroxaban erhöht (über Normbereich)</a:t>
            </a:r>
          </a:p>
        </p:txBody>
      </p:sp>
      <p:sp>
        <p:nvSpPr>
          <p:cNvPr id="23" name="Textfeld 22"/>
          <p:cNvSpPr txBox="1"/>
          <p:nvPr/>
        </p:nvSpPr>
        <p:spPr>
          <a:xfrm>
            <a:off x="3414499" y="4369150"/>
            <a:ext cx="3374642" cy="215444"/>
          </a:xfrm>
          <a:prstGeom prst="rect">
            <a:avLst/>
          </a:prstGeom>
          <a:noFill/>
        </p:spPr>
        <p:txBody>
          <a:bodyPr wrap="none" rtlCol="0">
            <a:spAutoFit/>
          </a:bodyPr>
          <a:lstStyle/>
          <a:p>
            <a:r>
              <a:rPr lang="de-CH" sz="800" dirty="0">
                <a:latin typeface="Segoe UI" charset="0"/>
                <a:ea typeface="Segoe UI" charset="0"/>
                <a:cs typeface="Segoe UI" charset="0"/>
              </a:rPr>
              <a:t>Messwert durch Rivaroxaban stark erhöht (deutlich über Normbereich)</a:t>
            </a:r>
          </a:p>
        </p:txBody>
      </p:sp>
      <p:sp>
        <p:nvSpPr>
          <p:cNvPr id="25" name="Textfeld 24">
            <a:extLst>
              <a:ext uri="{FF2B5EF4-FFF2-40B4-BE49-F238E27FC236}">
                <a16:creationId xmlns:a16="http://schemas.microsoft.com/office/drawing/2014/main" id="{B549282D-99DA-45C3-9431-0837A574029A}"/>
              </a:ext>
            </a:extLst>
          </p:cNvPr>
          <p:cNvSpPr txBox="1"/>
          <p:nvPr/>
        </p:nvSpPr>
        <p:spPr>
          <a:xfrm>
            <a:off x="3323220" y="4553563"/>
            <a:ext cx="3517309" cy="215444"/>
          </a:xfrm>
          <a:prstGeom prst="rect">
            <a:avLst/>
          </a:prstGeom>
          <a:noFill/>
        </p:spPr>
        <p:txBody>
          <a:bodyPr wrap="none" rtlCol="0">
            <a:spAutoFit/>
          </a:bodyPr>
          <a:lstStyle/>
          <a:p>
            <a:pPr algn="ctr"/>
            <a:r>
              <a:rPr lang="de-CH" sz="800" baseline="30000" dirty="0">
                <a:latin typeface="Segoe UI" charset="0"/>
                <a:ea typeface="Segoe UI" charset="0"/>
                <a:cs typeface="Segoe UI" charset="0"/>
              </a:rPr>
              <a:t>#</a:t>
            </a:r>
            <a:r>
              <a:rPr lang="de-CH" sz="800" dirty="0">
                <a:latin typeface="Segoe UI" charset="0"/>
                <a:ea typeface="Segoe UI" charset="0"/>
                <a:cs typeface="Segoe UI" charset="0"/>
              </a:rPr>
              <a:t> Langzeit-Antikoagulation erniedrigt den D-Dimer Spiegel des Patienten.</a:t>
            </a:r>
          </a:p>
        </p:txBody>
      </p:sp>
    </p:spTree>
    <p:extLst>
      <p:ext uri="{BB962C8B-B14F-4D97-AF65-F5344CB8AC3E}">
        <p14:creationId xmlns:p14="http://schemas.microsoft.com/office/powerpoint/2010/main" val="1796449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6973" y="1558402"/>
            <a:ext cx="8496300" cy="429843"/>
          </a:xfrm>
        </p:spPr>
        <p:txBody>
          <a:bodyPr/>
          <a:lstStyle/>
          <a:p>
            <a:pPr marL="7938" indent="0">
              <a:buNone/>
            </a:pPr>
            <a:r>
              <a:rPr lang="de-CH" b="1" dirty="0"/>
              <a:t>Differentialdiagnose aufgrund der Globaltests und des spezifischen </a:t>
            </a:r>
            <a:r>
              <a:rPr lang="de-CH" b="1" dirty="0" err="1"/>
              <a:t>Rivaroxaban</a:t>
            </a:r>
            <a:r>
              <a:rPr lang="de-CH" b="1" dirty="0"/>
              <a:t>-Messwertes</a:t>
            </a:r>
          </a:p>
          <a:p>
            <a:pPr marL="7938" indent="0">
              <a:buNone/>
            </a:pPr>
            <a:endParaRPr lang="de-DE" b="1" dirty="0"/>
          </a:p>
        </p:txBody>
      </p:sp>
      <p:sp>
        <p:nvSpPr>
          <p:cNvPr id="5" name="Foliennummernplatzhalter 4"/>
          <p:cNvSpPr>
            <a:spLocks noGrp="1"/>
          </p:cNvSpPr>
          <p:nvPr>
            <p:ph type="sldNum" sz="quarter" idx="12"/>
          </p:nvPr>
        </p:nvSpPr>
        <p:spPr/>
        <p:txBody>
          <a:bodyPr/>
          <a:lstStyle/>
          <a:p>
            <a:fld id="{668FC1BA-C807-A24C-B970-91216D4FCE8F}" type="slidenum">
              <a:rPr lang="de-DE" smtClean="0"/>
              <a:t>71</a:t>
            </a:fld>
            <a:endParaRPr lang="de-DE"/>
          </a:p>
        </p:txBody>
      </p:sp>
      <p:sp>
        <p:nvSpPr>
          <p:cNvPr id="7" name="Titel 1"/>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8.5 Wie müssen die Resultate der Gerinnungstests bei einem Patienten unter </a:t>
            </a:r>
            <a:r>
              <a:rPr lang="de-CH" dirty="0" err="1"/>
              <a:t>Rivaroxaban</a:t>
            </a:r>
            <a:r>
              <a:rPr lang="de-CH" dirty="0"/>
              <a:t> interpretiert werden?</a:t>
            </a:r>
            <a:endParaRPr lang="de-DE" dirty="0"/>
          </a:p>
        </p:txBody>
      </p:sp>
      <p:cxnSp>
        <p:nvCxnSpPr>
          <p:cNvPr id="8" name="Gerade Verbindung 7"/>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rotWithShape="1">
          <a:blip r:embed="rId2"/>
          <a:srcRect/>
          <a:stretch/>
        </p:blipFill>
        <p:spPr>
          <a:xfrm>
            <a:off x="267789" y="1765921"/>
            <a:ext cx="6198498" cy="3097151"/>
          </a:xfrm>
          <a:prstGeom prst="rect">
            <a:avLst/>
          </a:prstGeom>
        </p:spPr>
      </p:pic>
    </p:spTree>
    <p:extLst>
      <p:ext uri="{BB962C8B-B14F-4D97-AF65-F5344CB8AC3E}">
        <p14:creationId xmlns:p14="http://schemas.microsoft.com/office/powerpoint/2010/main" val="891885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267419"/>
            <a:ext cx="8496300" cy="4546121"/>
          </a:xfrm>
        </p:spPr>
        <p:txBody>
          <a:bodyPr/>
          <a:lstStyle/>
          <a:p>
            <a:pPr algn="ctr"/>
            <a:r>
              <a:rPr lang="de-DE" sz="8000" dirty="0"/>
              <a:t>Vielen DANK</a:t>
            </a:r>
            <a:br>
              <a:rPr lang="de-DE" dirty="0"/>
            </a:br>
            <a:r>
              <a:rPr lang="de-DE" dirty="0"/>
              <a:t>für Ihre Aufmerksamkeit</a:t>
            </a:r>
          </a:p>
        </p:txBody>
      </p:sp>
    </p:spTree>
    <p:extLst>
      <p:ext uri="{BB962C8B-B14F-4D97-AF65-F5344CB8AC3E}">
        <p14:creationId xmlns:p14="http://schemas.microsoft.com/office/powerpoint/2010/main" val="310113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Autoren</a:t>
            </a:r>
            <a:endParaRPr lang="de-DE" dirty="0"/>
          </a:p>
        </p:txBody>
      </p:sp>
      <p:sp>
        <p:nvSpPr>
          <p:cNvPr id="5" name="Inhaltsplatzhalter 4"/>
          <p:cNvSpPr>
            <a:spLocks noGrp="1"/>
          </p:cNvSpPr>
          <p:nvPr>
            <p:ph sz="half" idx="1"/>
          </p:nvPr>
        </p:nvSpPr>
        <p:spPr>
          <a:xfrm>
            <a:off x="323850" y="1203324"/>
            <a:ext cx="8625278" cy="3659747"/>
          </a:xfrm>
        </p:spPr>
        <p:txBody>
          <a:bodyPr>
            <a:noAutofit/>
          </a:bodyPr>
          <a:lstStyle/>
          <a:p>
            <a:pPr>
              <a:spcBef>
                <a:spcPts val="600"/>
              </a:spcBef>
              <a:buFont typeface="Wingdings" pitchFamily="2" charset="2"/>
              <a:buChar char="§"/>
            </a:pPr>
            <a:r>
              <a:rPr lang="de-CH" sz="1200" b="1" dirty="0"/>
              <a:t>Prof. Dr. Dr. W.A. </a:t>
            </a:r>
            <a:r>
              <a:rPr lang="de-CH" sz="1200" b="1" dirty="0" err="1"/>
              <a:t>Wuillemin</a:t>
            </a:r>
            <a:r>
              <a:rPr lang="de-CH" sz="1200" b="1" dirty="0"/>
              <a:t>, </a:t>
            </a:r>
            <a:r>
              <a:rPr lang="de-CH" sz="1200" dirty="0"/>
              <a:t>Chairman; Kantonsspital Luzern, Abteilung für Hämatologie und Hämatologisches Zentrallabor</a:t>
            </a:r>
          </a:p>
          <a:p>
            <a:pPr>
              <a:spcBef>
                <a:spcPts val="600"/>
              </a:spcBef>
              <a:buFont typeface="Wingdings" pitchFamily="2" charset="2"/>
              <a:buChar char="§"/>
            </a:pPr>
            <a:r>
              <a:rPr lang="de-CH" sz="1200" b="1" dirty="0"/>
              <a:t>Prof. Dr. A. </a:t>
            </a:r>
            <a:r>
              <a:rPr lang="de-CH" sz="1200" b="1" dirty="0" err="1"/>
              <a:t>Angelillo</a:t>
            </a:r>
            <a:r>
              <a:rPr lang="de-CH" sz="1200" b="1" dirty="0"/>
              <a:t>-Scherrer; </a:t>
            </a:r>
            <a:r>
              <a:rPr lang="de-CH" sz="1200" dirty="0"/>
              <a:t>Inselspital Bern, Universität Bern, Universitätsklinik für Hämatologie und Hämatologisches Zentrallabor</a:t>
            </a:r>
          </a:p>
          <a:p>
            <a:pPr>
              <a:spcBef>
                <a:spcPts val="600"/>
              </a:spcBef>
              <a:buFont typeface="Wingdings" pitchFamily="2" charset="2"/>
              <a:buChar char="§"/>
            </a:pPr>
            <a:r>
              <a:rPr lang="de-CH" sz="1200" b="1" dirty="0"/>
              <a:t>Prof. Dr. L. A. </a:t>
            </a:r>
            <a:r>
              <a:rPr lang="de-CH" sz="1200" b="1" dirty="0" err="1"/>
              <a:t>Alberio</a:t>
            </a:r>
            <a:r>
              <a:rPr lang="de-CH" sz="1200" b="1" dirty="0"/>
              <a:t>; </a:t>
            </a:r>
            <a:r>
              <a:rPr lang="de-CH" sz="1200" dirty="0"/>
              <a:t>CHUV Lausanne, Service et </a:t>
            </a:r>
            <a:r>
              <a:rPr lang="de-CH" sz="1200" dirty="0" err="1"/>
              <a:t>laboratoire</a:t>
            </a:r>
            <a:r>
              <a:rPr lang="de-CH" sz="1200" dirty="0"/>
              <a:t> </a:t>
            </a:r>
            <a:r>
              <a:rPr lang="de-CH" sz="1200" dirty="0" err="1"/>
              <a:t>central</a:t>
            </a:r>
            <a:r>
              <a:rPr lang="de-CH" sz="1200" dirty="0"/>
              <a:t> </a:t>
            </a:r>
            <a:r>
              <a:rPr lang="de-CH" sz="1200" dirty="0" err="1"/>
              <a:t>d'hématologie</a:t>
            </a:r>
            <a:endParaRPr lang="de-CH" sz="1200" dirty="0"/>
          </a:p>
          <a:p>
            <a:pPr>
              <a:spcBef>
                <a:spcPts val="600"/>
              </a:spcBef>
              <a:buFont typeface="Wingdings" pitchFamily="2" charset="2"/>
              <a:buChar char="§"/>
            </a:pPr>
            <a:r>
              <a:rPr lang="de-CH" sz="1200" b="1" dirty="0"/>
              <a:t>Prof. Dr. M. </a:t>
            </a:r>
            <a:r>
              <a:rPr lang="de-CH" sz="1200" b="1" dirty="0" err="1"/>
              <a:t>Albisetti</a:t>
            </a:r>
            <a:r>
              <a:rPr lang="de-CH" sz="1200" b="1" dirty="0"/>
              <a:t>, </a:t>
            </a:r>
            <a:r>
              <a:rPr lang="de-CH" sz="1200" dirty="0"/>
              <a:t>Universitäts-Kinderspital Zürich, Abteilung für Hämatologie</a:t>
            </a:r>
          </a:p>
          <a:p>
            <a:pPr>
              <a:spcBef>
                <a:spcPts val="600"/>
              </a:spcBef>
              <a:buFont typeface="Wingdings" pitchFamily="2" charset="2"/>
              <a:buChar char="§"/>
            </a:pPr>
            <a:r>
              <a:rPr lang="de-CH" sz="1200" b="1" dirty="0"/>
              <a:t>PD Dr. L.M. </a:t>
            </a:r>
            <a:r>
              <a:rPr lang="de-CH" sz="1200" b="1" dirty="0" err="1"/>
              <a:t>Asmis</a:t>
            </a:r>
            <a:r>
              <a:rPr lang="de-CH" sz="1200" b="1" dirty="0"/>
              <a:t>; </a:t>
            </a:r>
            <a:r>
              <a:rPr lang="de-CH" sz="1200" dirty="0"/>
              <a:t>Zentrum für perioperative Thrombose und Hämostase Zürich </a:t>
            </a:r>
          </a:p>
          <a:p>
            <a:pPr>
              <a:spcBef>
                <a:spcPts val="600"/>
              </a:spcBef>
              <a:buFont typeface="Wingdings" pitchFamily="2" charset="2"/>
              <a:buChar char="§"/>
            </a:pPr>
            <a:r>
              <a:rPr lang="de-CH" sz="1200" b="1" dirty="0"/>
              <a:t>Prof. Dr. W. Korte; </a:t>
            </a:r>
            <a:r>
              <a:rPr lang="de-CH" sz="1200" dirty="0"/>
              <a:t>Zentrum für Labormedizin St. Gallen, Hämostase- und Hämophilie-Zentrum</a:t>
            </a:r>
          </a:p>
          <a:p>
            <a:pPr>
              <a:spcBef>
                <a:spcPts val="600"/>
              </a:spcBef>
              <a:buFont typeface="Wingdings" pitchFamily="2" charset="2"/>
              <a:buChar char="§"/>
            </a:pPr>
            <a:r>
              <a:rPr lang="de-CH" sz="1200" b="1" dirty="0"/>
              <a:t>Dr. A. Mendez; </a:t>
            </a:r>
            <a:r>
              <a:rPr lang="de-CH" sz="1200" dirty="0"/>
              <a:t>Kantonsspital Aarau, Zentrum für Labormedizin </a:t>
            </a:r>
          </a:p>
          <a:p>
            <a:pPr>
              <a:spcBef>
                <a:spcPts val="600"/>
              </a:spcBef>
              <a:buFont typeface="Wingdings" pitchFamily="2" charset="2"/>
              <a:buChar char="§"/>
            </a:pPr>
            <a:r>
              <a:rPr lang="de-CH" sz="1200" b="1" dirty="0"/>
              <a:t>PD Dr. H. Stricker; </a:t>
            </a:r>
            <a:r>
              <a:rPr lang="de-CH" sz="1200" dirty="0" err="1"/>
              <a:t>Ospedale</a:t>
            </a:r>
            <a:r>
              <a:rPr lang="de-CH" sz="1200" dirty="0"/>
              <a:t> La </a:t>
            </a:r>
            <a:r>
              <a:rPr lang="de-CH" sz="1200" dirty="0" err="1"/>
              <a:t>Carità</a:t>
            </a:r>
            <a:r>
              <a:rPr lang="de-CH" sz="1200" dirty="0"/>
              <a:t>, Locarno, </a:t>
            </a:r>
            <a:r>
              <a:rPr lang="de-CH" sz="1200" dirty="0" err="1"/>
              <a:t>Caposervizio</a:t>
            </a:r>
            <a:r>
              <a:rPr lang="de-CH" sz="1200" dirty="0"/>
              <a:t> </a:t>
            </a:r>
            <a:r>
              <a:rPr lang="de-CH" sz="1200" dirty="0" err="1"/>
              <a:t>Angiologia</a:t>
            </a:r>
            <a:r>
              <a:rPr lang="de-CH" sz="1200" dirty="0"/>
              <a:t> </a:t>
            </a:r>
          </a:p>
          <a:p>
            <a:pPr>
              <a:spcBef>
                <a:spcPts val="600"/>
              </a:spcBef>
              <a:buFont typeface="Wingdings" pitchFamily="2" charset="2"/>
              <a:buChar char="§"/>
            </a:pPr>
            <a:r>
              <a:rPr lang="de-CH" sz="1200" b="1" dirty="0"/>
              <a:t>Dr. J.D. Studt; </a:t>
            </a:r>
            <a:r>
              <a:rPr lang="de-CH" sz="1200" dirty="0"/>
              <a:t>Universitätsspital Zürich, Klinik für Hämatologie </a:t>
            </a:r>
          </a:p>
          <a:p>
            <a:pPr>
              <a:spcBef>
                <a:spcPts val="600"/>
              </a:spcBef>
              <a:buFont typeface="Wingdings" pitchFamily="2" charset="2"/>
              <a:buChar char="§"/>
            </a:pPr>
            <a:r>
              <a:rPr lang="de-CH" sz="1200" b="1" dirty="0"/>
              <a:t>Prof. Dr. D.A. </a:t>
            </a:r>
            <a:r>
              <a:rPr lang="de-CH" sz="1200" b="1" dirty="0" err="1"/>
              <a:t>Tsakiris</a:t>
            </a:r>
            <a:r>
              <a:rPr lang="de-CH" sz="1200" b="1" dirty="0"/>
              <a:t>; </a:t>
            </a:r>
            <a:r>
              <a:rPr lang="de-CH" sz="1200" dirty="0"/>
              <a:t>Universitätsspital Basel, Diagnostische Hämatologie</a:t>
            </a:r>
          </a:p>
          <a:p>
            <a:pPr marL="7938" indent="0">
              <a:buNone/>
            </a:pPr>
            <a:endParaRPr lang="de-CH" sz="1200" dirty="0"/>
          </a:p>
          <a:p>
            <a:pPr marL="0" indent="0">
              <a:spcBef>
                <a:spcPts val="600"/>
              </a:spcBef>
              <a:buNone/>
            </a:pPr>
            <a:r>
              <a:rPr lang="de-CH" sz="1200" dirty="0"/>
              <a:t>Die </a:t>
            </a:r>
            <a:r>
              <a:rPr lang="de-CH" sz="1200" dirty="0" err="1"/>
              <a:t>RivaMoS</a:t>
            </a:r>
            <a:r>
              <a:rPr lang="de-CH" sz="1200" dirty="0"/>
              <a:t>-Studien werden von Bayer (Schweiz) AG unterstützt. Die Inhalte dieser Stellungnahme geben die Meinungen der Mitglieder der Arbeitsgruppe wieder.</a:t>
            </a:r>
          </a:p>
        </p:txBody>
      </p:sp>
      <p:sp>
        <p:nvSpPr>
          <p:cNvPr id="4" name="Foliennummernplatzhalter 3"/>
          <p:cNvSpPr>
            <a:spLocks noGrp="1"/>
          </p:cNvSpPr>
          <p:nvPr>
            <p:ph type="sldNum" sz="quarter" idx="12"/>
          </p:nvPr>
        </p:nvSpPr>
        <p:spPr/>
        <p:txBody>
          <a:bodyPr/>
          <a:lstStyle/>
          <a:p>
            <a:fld id="{668FC1BA-C807-A24C-B970-91216D4FCE8F}" type="slidenum">
              <a:rPr lang="de-DE" smtClean="0"/>
              <a:t>73</a:t>
            </a:fld>
            <a:endParaRPr lang="de-DE"/>
          </a:p>
        </p:txBody>
      </p:sp>
    </p:spTree>
    <p:extLst>
      <p:ext uri="{BB962C8B-B14F-4D97-AF65-F5344CB8AC3E}">
        <p14:creationId xmlns:p14="http://schemas.microsoft.com/office/powerpoint/2010/main" val="841188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en-US" dirty="0" err="1"/>
              <a:t>Abkürzungen</a:t>
            </a:r>
            <a:endParaRPr lang="de-DE" dirty="0"/>
          </a:p>
        </p:txBody>
      </p:sp>
      <p:sp>
        <p:nvSpPr>
          <p:cNvPr id="4" name="Foliennummernplatzhalter 3"/>
          <p:cNvSpPr>
            <a:spLocks noGrp="1"/>
          </p:cNvSpPr>
          <p:nvPr>
            <p:ph type="sldNum" sz="quarter" idx="12"/>
          </p:nvPr>
        </p:nvSpPr>
        <p:spPr/>
        <p:txBody>
          <a:bodyPr/>
          <a:lstStyle/>
          <a:p>
            <a:fld id="{668FC1BA-C807-A24C-B970-91216D4FCE8F}" type="slidenum">
              <a:rPr lang="de-DE" smtClean="0"/>
              <a:t>74</a:t>
            </a:fld>
            <a:endParaRPr lang="de-DE"/>
          </a:p>
        </p:txBody>
      </p:sp>
      <p:sp>
        <p:nvSpPr>
          <p:cNvPr id="5" name="Inhaltsplatzhalter 4"/>
          <p:cNvSpPr txBox="1">
            <a:spLocks/>
          </p:cNvSpPr>
          <p:nvPr/>
        </p:nvSpPr>
        <p:spPr>
          <a:xfrm>
            <a:off x="323851" y="1203325"/>
            <a:ext cx="3887788" cy="3263504"/>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400"/>
              </a:spcBef>
              <a:buNone/>
              <a:tabLst>
                <a:tab pos="709613" algn="l"/>
              </a:tabLst>
            </a:pPr>
            <a:r>
              <a:rPr lang="de-CH" sz="1200" dirty="0" err="1"/>
              <a:t>aPTT</a:t>
            </a:r>
            <a:r>
              <a:rPr lang="de-CH" sz="1200" dirty="0"/>
              <a:t> 	= aktivierte partielle </a:t>
            </a:r>
            <a:r>
              <a:rPr lang="de-CH" sz="1200" dirty="0" err="1"/>
              <a:t>Thromboplastinzeit</a:t>
            </a:r>
            <a:endParaRPr lang="de-CH" sz="1200" dirty="0"/>
          </a:p>
          <a:p>
            <a:pPr marL="7938" indent="0">
              <a:spcBef>
                <a:spcPts val="400"/>
              </a:spcBef>
              <a:buNone/>
              <a:tabLst>
                <a:tab pos="709613" algn="l"/>
              </a:tabLst>
            </a:pPr>
            <a:r>
              <a:rPr lang="de-CH" sz="1200" dirty="0"/>
              <a:t>ASS	= Acetylsalicylsäure</a:t>
            </a:r>
          </a:p>
          <a:p>
            <a:pPr marL="7938" indent="0">
              <a:spcBef>
                <a:spcPts val="400"/>
              </a:spcBef>
              <a:buNone/>
              <a:tabLst>
                <a:tab pos="709613" algn="l"/>
              </a:tabLst>
            </a:pPr>
            <a:r>
              <a:rPr lang="de-CH" sz="1200" dirty="0"/>
              <a:t>AUC 	= Fläche unter der Konzentration-Zeit-Kurve</a:t>
            </a:r>
          </a:p>
          <a:p>
            <a:pPr marL="7938" indent="0">
              <a:spcBef>
                <a:spcPts val="400"/>
              </a:spcBef>
              <a:buNone/>
              <a:tabLst>
                <a:tab pos="709613" algn="l"/>
              </a:tabLst>
            </a:pPr>
            <a:r>
              <a:rPr lang="de-CH" sz="1200" dirty="0" err="1"/>
              <a:t>eGFR</a:t>
            </a:r>
            <a:r>
              <a:rPr lang="de-CH" sz="1200" dirty="0"/>
              <a:t> 	= geschätzte glomeruläre Filtrationsrate</a:t>
            </a:r>
          </a:p>
          <a:p>
            <a:pPr marL="7938" indent="0">
              <a:spcBef>
                <a:spcPts val="400"/>
              </a:spcBef>
              <a:buNone/>
              <a:tabLst>
                <a:tab pos="709613" algn="l"/>
              </a:tabLst>
            </a:pPr>
            <a:r>
              <a:rPr lang="de-CH" sz="1200" dirty="0"/>
              <a:t>EMA	= European </a:t>
            </a:r>
            <a:r>
              <a:rPr lang="de-CH" sz="1200" dirty="0" err="1"/>
              <a:t>Medicines</a:t>
            </a:r>
            <a:r>
              <a:rPr lang="de-CH" sz="1200" dirty="0"/>
              <a:t> Agency</a:t>
            </a:r>
          </a:p>
          <a:p>
            <a:pPr marL="7938" indent="0">
              <a:spcBef>
                <a:spcPts val="400"/>
              </a:spcBef>
              <a:buNone/>
              <a:tabLst>
                <a:tab pos="709613" algn="l"/>
              </a:tabLst>
            </a:pPr>
            <a:r>
              <a:rPr lang="de-CH" sz="1200" dirty="0"/>
              <a:t>FDA	= US Food and Drug Administration</a:t>
            </a:r>
          </a:p>
          <a:p>
            <a:pPr marL="7938" indent="0">
              <a:spcBef>
                <a:spcPts val="400"/>
              </a:spcBef>
              <a:buNone/>
              <a:tabLst>
                <a:tab pos="709613" algn="l"/>
              </a:tabLst>
            </a:pPr>
            <a:r>
              <a:rPr lang="de-CH" sz="1200" dirty="0"/>
              <a:t>Hb	= Hämoglobin</a:t>
            </a:r>
          </a:p>
          <a:p>
            <a:pPr marL="7938" indent="0">
              <a:spcBef>
                <a:spcPts val="400"/>
              </a:spcBef>
              <a:buNone/>
              <a:tabLst>
                <a:tab pos="709613" algn="l"/>
              </a:tabLst>
            </a:pPr>
            <a:r>
              <a:rPr lang="de-CH" sz="1200" dirty="0"/>
              <a:t>HWZ 	= Halbwertszeit</a:t>
            </a:r>
          </a:p>
          <a:p>
            <a:pPr marL="7938" indent="0">
              <a:spcBef>
                <a:spcPts val="400"/>
              </a:spcBef>
              <a:buNone/>
              <a:tabLst>
                <a:tab pos="709613" algn="l"/>
              </a:tabLst>
            </a:pPr>
            <a:r>
              <a:rPr lang="de-CH" sz="1200" dirty="0"/>
              <a:t>INR 	= International </a:t>
            </a:r>
            <a:r>
              <a:rPr lang="de-CH" sz="1200" dirty="0" err="1"/>
              <a:t>Normalized</a:t>
            </a:r>
            <a:r>
              <a:rPr lang="de-CH" sz="1200" dirty="0"/>
              <a:t> Ratio</a:t>
            </a:r>
          </a:p>
          <a:p>
            <a:pPr marL="7938" indent="0">
              <a:spcBef>
                <a:spcPts val="400"/>
              </a:spcBef>
              <a:buNone/>
              <a:tabLst>
                <a:tab pos="709613" algn="l"/>
              </a:tabLst>
            </a:pPr>
            <a:r>
              <a:rPr lang="de-CH" sz="1200" dirty="0"/>
              <a:t>LE 	= Lungenembolie</a:t>
            </a:r>
          </a:p>
          <a:p>
            <a:pPr marL="7938" indent="0">
              <a:spcBef>
                <a:spcPts val="400"/>
              </a:spcBef>
              <a:buNone/>
              <a:tabLst>
                <a:tab pos="709613" algn="l"/>
              </a:tabLst>
            </a:pPr>
            <a:r>
              <a:rPr lang="de-CH" sz="1200" dirty="0"/>
              <a:t>NMH 	= Niedermolekulares Heparin</a:t>
            </a:r>
          </a:p>
          <a:p>
            <a:pPr marL="7938" indent="0">
              <a:spcBef>
                <a:spcPts val="400"/>
              </a:spcBef>
              <a:buNone/>
              <a:tabLst>
                <a:tab pos="709613" algn="l"/>
              </a:tabLst>
            </a:pPr>
            <a:r>
              <a:rPr lang="de-DE" sz="1200" dirty="0" err="1"/>
              <a:t>nvVHF</a:t>
            </a:r>
            <a:r>
              <a:rPr lang="de-DE" sz="1200" dirty="0"/>
              <a:t> 	= nicht valvuläres Vorhofflimmern</a:t>
            </a:r>
          </a:p>
          <a:p>
            <a:pPr marL="7938" indent="0">
              <a:spcBef>
                <a:spcPts val="400"/>
              </a:spcBef>
              <a:buNone/>
              <a:tabLst>
                <a:tab pos="709613" algn="l"/>
              </a:tabLst>
            </a:pPr>
            <a:r>
              <a:rPr lang="de-CH" sz="1200" dirty="0"/>
              <a:t>OAK 	= orale Antikoagulation</a:t>
            </a:r>
          </a:p>
        </p:txBody>
      </p:sp>
      <p:sp>
        <p:nvSpPr>
          <p:cNvPr id="6" name="Inhaltsplatzhalter 4"/>
          <p:cNvSpPr txBox="1">
            <a:spLocks/>
          </p:cNvSpPr>
          <p:nvPr/>
        </p:nvSpPr>
        <p:spPr>
          <a:xfrm>
            <a:off x="4486120" y="1145863"/>
            <a:ext cx="4334030" cy="3320966"/>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400"/>
              </a:spcBef>
              <a:buNone/>
              <a:tabLst>
                <a:tab pos="709613" algn="l"/>
                <a:tab pos="842963" algn="l"/>
                <a:tab pos="889000" algn="l"/>
              </a:tabLst>
            </a:pPr>
            <a:r>
              <a:rPr lang="de-DE" sz="1200" dirty="0"/>
              <a:t>PCC 	=	</a:t>
            </a:r>
            <a:r>
              <a:rPr lang="de-DE" sz="1200" dirty="0" err="1"/>
              <a:t>Prothrombinkomplex</a:t>
            </a:r>
            <a:r>
              <a:rPr lang="de-DE" sz="1200" dirty="0"/>
              <a:t> Konzentrate (wie </a:t>
            </a:r>
            <a:br>
              <a:rPr lang="de-DE" sz="1200" dirty="0"/>
            </a:br>
            <a:r>
              <a:rPr lang="de-DE" sz="1200" dirty="0"/>
              <a:t>		z.B. </a:t>
            </a:r>
            <a:r>
              <a:rPr lang="de-CH" sz="1200" dirty="0" err="1"/>
              <a:t>Beriplex</a:t>
            </a:r>
            <a:r>
              <a:rPr lang="de-CH" sz="1200" baseline="30000" dirty="0"/>
              <a:t>®</a:t>
            </a:r>
            <a:r>
              <a:rPr lang="de-CH" sz="1200" dirty="0"/>
              <a:t> oder </a:t>
            </a:r>
            <a:r>
              <a:rPr lang="de-CH" sz="1200" dirty="0" err="1"/>
              <a:t>Prothromplex</a:t>
            </a:r>
            <a:r>
              <a:rPr lang="de-CH" sz="1200" baseline="30000" dirty="0"/>
              <a:t>®</a:t>
            </a:r>
            <a:r>
              <a:rPr lang="de-CH" sz="1200" dirty="0"/>
              <a:t>)</a:t>
            </a:r>
          </a:p>
          <a:p>
            <a:pPr marL="7938" indent="0">
              <a:spcBef>
                <a:spcPts val="400"/>
              </a:spcBef>
              <a:buNone/>
              <a:tabLst>
                <a:tab pos="709613" algn="l"/>
                <a:tab pos="842963" algn="l"/>
                <a:tab pos="889000" algn="l"/>
              </a:tabLst>
            </a:pPr>
            <a:r>
              <a:rPr lang="de-CH" sz="1200" dirty="0"/>
              <a:t>PCI	= Perkutane koronare Intervention</a:t>
            </a:r>
          </a:p>
          <a:p>
            <a:pPr marL="7938" indent="0">
              <a:spcBef>
                <a:spcPts val="400"/>
              </a:spcBef>
              <a:buNone/>
              <a:tabLst>
                <a:tab pos="709613" algn="l"/>
              </a:tabLst>
            </a:pPr>
            <a:r>
              <a:rPr lang="de-CH" sz="1200" dirty="0"/>
              <a:t>P-</a:t>
            </a:r>
            <a:r>
              <a:rPr lang="de-CH" sz="1200" dirty="0" err="1"/>
              <a:t>gp</a:t>
            </a:r>
            <a:r>
              <a:rPr lang="de-CH" sz="1200" dirty="0"/>
              <a:t> 	= P-</a:t>
            </a:r>
            <a:r>
              <a:rPr lang="de-CH" sz="1200" dirty="0" err="1"/>
              <a:t>Glykoprotein</a:t>
            </a:r>
            <a:endParaRPr lang="de-CH" sz="1200" dirty="0"/>
          </a:p>
          <a:p>
            <a:pPr marL="7938" indent="0">
              <a:spcBef>
                <a:spcPts val="400"/>
              </a:spcBef>
              <a:buNone/>
              <a:tabLst>
                <a:tab pos="709613" algn="l"/>
              </a:tabLst>
            </a:pPr>
            <a:r>
              <a:rPr lang="de-CH" sz="1200" dirty="0"/>
              <a:t>PT 	= </a:t>
            </a:r>
            <a:r>
              <a:rPr lang="de-CH" sz="1200" dirty="0" err="1"/>
              <a:t>Prothrombinzeit</a:t>
            </a:r>
            <a:endParaRPr lang="de-CH" sz="1200" dirty="0"/>
          </a:p>
          <a:p>
            <a:pPr marL="7938" indent="0">
              <a:spcBef>
                <a:spcPts val="400"/>
              </a:spcBef>
              <a:buNone/>
              <a:tabLst>
                <a:tab pos="709613" algn="l"/>
              </a:tabLst>
            </a:pPr>
            <a:r>
              <a:rPr lang="de-CH" sz="1200" dirty="0"/>
              <a:t>TAH 	= Thrombozytenaggregationshemmer</a:t>
            </a:r>
          </a:p>
          <a:p>
            <a:pPr marL="7938" indent="0">
              <a:spcBef>
                <a:spcPts val="400"/>
              </a:spcBef>
              <a:buNone/>
              <a:tabLst>
                <a:tab pos="709613" algn="l"/>
              </a:tabLst>
            </a:pPr>
            <a:r>
              <a:rPr lang="de-CH" sz="1200" dirty="0"/>
              <a:t>TAVI	= Transkatheter-</a:t>
            </a:r>
            <a:r>
              <a:rPr lang="de-CH" sz="1200" dirty="0" err="1"/>
              <a:t>Aortenklappenimplantation</a:t>
            </a:r>
            <a:endParaRPr lang="de-CH" sz="1200" dirty="0"/>
          </a:p>
          <a:p>
            <a:pPr marL="7938" indent="0">
              <a:spcBef>
                <a:spcPts val="400"/>
              </a:spcBef>
              <a:buNone/>
              <a:tabLst>
                <a:tab pos="709613" algn="l"/>
              </a:tabLst>
            </a:pPr>
            <a:r>
              <a:rPr lang="de-CH" sz="1200" dirty="0"/>
              <a:t>TIA	= Transitorische ischämische Attacke</a:t>
            </a:r>
          </a:p>
          <a:p>
            <a:pPr marL="7938" indent="0">
              <a:spcBef>
                <a:spcPts val="400"/>
              </a:spcBef>
              <a:buNone/>
              <a:tabLst>
                <a:tab pos="709613" algn="l"/>
              </a:tabLst>
            </a:pPr>
            <a:r>
              <a:rPr lang="de-CH" sz="1200" dirty="0"/>
              <a:t>TVT 	= Tiefe Venenthrombose</a:t>
            </a:r>
          </a:p>
          <a:p>
            <a:pPr marL="7938" indent="0">
              <a:spcBef>
                <a:spcPts val="400"/>
              </a:spcBef>
              <a:buNone/>
              <a:tabLst>
                <a:tab pos="709613" algn="l"/>
              </a:tabLst>
            </a:pPr>
            <a:r>
              <a:rPr lang="de-CH" sz="1200" dirty="0" err="1"/>
              <a:t>Tc</a:t>
            </a:r>
            <a:r>
              <a:rPr lang="de-CH" sz="1200" dirty="0"/>
              <a:t>	= Thrombozyten</a:t>
            </a:r>
          </a:p>
          <a:p>
            <a:pPr marL="7938" indent="0">
              <a:spcBef>
                <a:spcPts val="400"/>
              </a:spcBef>
              <a:buNone/>
              <a:tabLst>
                <a:tab pos="709613" algn="l"/>
              </a:tabLst>
            </a:pPr>
            <a:r>
              <a:rPr lang="de-CH" sz="1200" dirty="0"/>
              <a:t>TTR	= Zeit im therapeutischen Bereich</a:t>
            </a:r>
          </a:p>
          <a:p>
            <a:pPr marL="7938" indent="0">
              <a:spcBef>
                <a:spcPts val="400"/>
              </a:spcBef>
              <a:buNone/>
              <a:tabLst>
                <a:tab pos="709613" algn="l"/>
              </a:tabLst>
            </a:pPr>
            <a:r>
              <a:rPr lang="de-DE" sz="1200" dirty="0"/>
              <a:t>VKA 	= Vitamin-K-Antagonist (Marcoumar</a:t>
            </a:r>
            <a:r>
              <a:rPr lang="de-CH" sz="1200" baseline="30000" dirty="0"/>
              <a:t>®</a:t>
            </a:r>
            <a:r>
              <a:rPr lang="de-DE" sz="1200" dirty="0"/>
              <a:t>, </a:t>
            </a:r>
            <a:r>
              <a:rPr lang="de-DE" sz="1200" dirty="0" err="1"/>
              <a:t>Sintrom</a:t>
            </a:r>
            <a:r>
              <a:rPr lang="de-CH" sz="1200" baseline="30000" dirty="0"/>
              <a:t>®</a:t>
            </a:r>
            <a:r>
              <a:rPr lang="de-DE" sz="1200" dirty="0"/>
              <a:t>) </a:t>
            </a:r>
            <a:endParaRPr lang="de-CH" sz="1200" dirty="0"/>
          </a:p>
          <a:p>
            <a:pPr marL="7938" indent="0">
              <a:spcBef>
                <a:spcPts val="400"/>
              </a:spcBef>
              <a:buNone/>
              <a:tabLst>
                <a:tab pos="709613" algn="l"/>
              </a:tabLst>
            </a:pPr>
            <a:r>
              <a:rPr lang="de-CH" sz="1200" dirty="0"/>
              <a:t>VTE 	= Venöse Thromboembolie</a:t>
            </a:r>
          </a:p>
        </p:txBody>
      </p:sp>
    </p:spTree>
    <p:extLst>
      <p:ext uri="{BB962C8B-B14F-4D97-AF65-F5344CB8AC3E}">
        <p14:creationId xmlns:p14="http://schemas.microsoft.com/office/powerpoint/2010/main" val="559557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en-US" dirty="0" err="1">
                <a:latin typeface="Arial"/>
                <a:cs typeface="Arial"/>
              </a:rPr>
              <a:t>Xarelto</a:t>
            </a:r>
            <a:r>
              <a:rPr lang="en-US" baseline="30000" dirty="0">
                <a:latin typeface="Arial"/>
                <a:cs typeface="Arial"/>
              </a:rPr>
              <a:t>®</a:t>
            </a:r>
            <a:r>
              <a:rPr lang="en-US" dirty="0">
                <a:latin typeface="Arial"/>
                <a:cs typeface="Arial"/>
              </a:rPr>
              <a:t> – </a:t>
            </a:r>
            <a:r>
              <a:rPr lang="en-US" dirty="0" err="1">
                <a:latin typeface="Arial"/>
                <a:cs typeface="Arial"/>
              </a:rPr>
              <a:t>Kurzfachinformation</a:t>
            </a:r>
            <a:endParaRPr lang="de-CH" dirty="0">
              <a:latin typeface="Arial"/>
              <a:cs typeface="Arial"/>
            </a:endParaRPr>
          </a:p>
        </p:txBody>
      </p:sp>
      <p:sp>
        <p:nvSpPr>
          <p:cNvPr id="4" name="Foliennummernplatzhalter 3"/>
          <p:cNvSpPr>
            <a:spLocks noGrp="1"/>
          </p:cNvSpPr>
          <p:nvPr>
            <p:ph type="sldNum" sz="quarter" idx="12"/>
          </p:nvPr>
        </p:nvSpPr>
        <p:spPr/>
        <p:txBody>
          <a:bodyPr/>
          <a:lstStyle/>
          <a:p>
            <a:fld id="{668FC1BA-C807-A24C-B970-91216D4FCE8F}" type="slidenum">
              <a:rPr lang="de-DE" smtClean="0"/>
              <a:t>75</a:t>
            </a:fld>
            <a:endParaRPr lang="de-DE"/>
          </a:p>
        </p:txBody>
      </p:sp>
      <p:sp>
        <p:nvSpPr>
          <p:cNvPr id="5" name="Inhaltsplatzhalter 4"/>
          <p:cNvSpPr txBox="1">
            <a:spLocks/>
          </p:cNvSpPr>
          <p:nvPr/>
        </p:nvSpPr>
        <p:spPr>
          <a:xfrm>
            <a:off x="323850" y="949325"/>
            <a:ext cx="8496299" cy="3060700"/>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fontAlgn="t">
              <a:lnSpc>
                <a:spcPct val="150000"/>
              </a:lnSpc>
              <a:buNone/>
            </a:pPr>
            <a:r>
              <a:rPr lang="de-DE" sz="850" b="1" dirty="0">
                <a:effectLst/>
                <a:latin typeface="Arial" panose="020B0604020202020204" pitchFamily="34" charset="0"/>
                <a:ea typeface="MS Mincho" panose="02020609040205080304" pitchFamily="49" charset="-128"/>
              </a:rPr>
              <a:t>Gekürzte Fachinformation Xarelto</a:t>
            </a:r>
            <a:r>
              <a:rPr lang="de-DE" sz="850" b="1" baseline="30000" dirty="0">
                <a:effectLst/>
                <a:latin typeface="Arial" panose="020B0604020202020204" pitchFamily="34" charset="0"/>
                <a:ea typeface="MS Mincho" panose="02020609040205080304" pitchFamily="49" charset="-128"/>
              </a:rPr>
              <a:t>®</a:t>
            </a:r>
            <a:r>
              <a:rPr lang="de-DE" sz="850" b="1" dirty="0">
                <a:effectLst/>
                <a:latin typeface="Arial" panose="020B0604020202020204" pitchFamily="34" charset="0"/>
                <a:ea typeface="MS Mincho" panose="02020609040205080304" pitchFamily="49" charset="-128"/>
              </a:rPr>
              <a:t> (Rivaroxaban):</a:t>
            </a:r>
            <a:r>
              <a:rPr lang="de-DE" sz="850" dirty="0">
                <a:effectLst/>
                <a:latin typeface="Arial" panose="020B0604020202020204" pitchFamily="34" charset="0"/>
                <a:ea typeface="MS Mincho" panose="02020609040205080304" pitchFamily="49" charset="-128"/>
              </a:rPr>
              <a:t> Direkter Faktor </a:t>
            </a:r>
            <a:r>
              <a:rPr lang="de-DE" sz="850" dirty="0" err="1">
                <a:effectLst/>
                <a:latin typeface="Arial" panose="020B0604020202020204" pitchFamily="34" charset="0"/>
                <a:ea typeface="MS Mincho" panose="02020609040205080304" pitchFamily="49" charset="-128"/>
              </a:rPr>
              <a:t>Xa</a:t>
            </a:r>
            <a:r>
              <a:rPr lang="de-DE" sz="850" dirty="0">
                <a:effectLst/>
                <a:latin typeface="Arial" panose="020B0604020202020204" pitchFamily="34" charset="0"/>
                <a:ea typeface="MS Mincho" panose="02020609040205080304" pitchFamily="49" charset="-128"/>
              </a:rPr>
              <a:t>-Inhibitor </a:t>
            </a:r>
            <a:r>
              <a:rPr lang="de-DE" sz="850" b="1" dirty="0">
                <a:effectLst/>
                <a:latin typeface="Arial" panose="020B0604020202020204" pitchFamily="34" charset="0"/>
                <a:ea typeface="MS Mincho" panose="02020609040205080304" pitchFamily="49" charset="-128"/>
              </a:rPr>
              <a:t>Z:</a:t>
            </a:r>
            <a:r>
              <a:rPr lang="de-DE" sz="850" dirty="0">
                <a:effectLst/>
                <a:latin typeface="Arial" panose="020B0604020202020204" pitchFamily="34" charset="0"/>
                <a:ea typeface="MS Mincho" panose="02020609040205080304" pitchFamily="49" charset="-128"/>
              </a:rPr>
              <a:t> </a:t>
            </a:r>
            <a:r>
              <a:rPr lang="de-DE" sz="850" dirty="0" err="1">
                <a:effectLst/>
                <a:latin typeface="Arial" panose="020B0604020202020204" pitchFamily="34" charset="0"/>
                <a:ea typeface="MS Mincho" panose="02020609040205080304" pitchFamily="49" charset="-128"/>
              </a:rPr>
              <a:t>Filmtabl</a:t>
            </a:r>
            <a:r>
              <a:rPr lang="de-DE" sz="850" dirty="0">
                <a:effectLst/>
                <a:latin typeface="Arial" panose="020B0604020202020204" pitchFamily="34" charset="0"/>
                <a:ea typeface="MS Mincho" panose="02020609040205080304" pitchFamily="49" charset="-128"/>
              </a:rPr>
              <a:t>. zu 10, 15 und 20mg Rivaroxaban. </a:t>
            </a:r>
            <a:r>
              <a:rPr lang="de-DE" sz="850" b="1" dirty="0">
                <a:effectLst/>
                <a:latin typeface="Arial" panose="020B0604020202020204" pitchFamily="34" charset="0"/>
                <a:ea typeface="MS Mincho" panose="02020609040205080304" pitchFamily="49" charset="-128"/>
              </a:rPr>
              <a:t>I:</a:t>
            </a:r>
            <a:r>
              <a:rPr lang="de-DE" sz="850" dirty="0">
                <a:effectLst/>
                <a:latin typeface="Arial" panose="020B0604020202020204" pitchFamily="34" charset="0"/>
                <a:ea typeface="MS Mincho" panose="02020609040205080304" pitchFamily="49" charset="-128"/>
              </a:rPr>
              <a:t> Erwachsene: a) Thromboseprophylaxe bei </a:t>
            </a:r>
            <a:r>
              <a:rPr lang="de-DE" sz="850" dirty="0" err="1">
                <a:effectLst/>
                <a:latin typeface="Arial" panose="020B0604020202020204" pitchFamily="34" charset="0"/>
                <a:ea typeface="MS Mincho" panose="02020609040205080304" pitchFamily="49" charset="-128"/>
              </a:rPr>
              <a:t>grösseren</a:t>
            </a:r>
            <a:r>
              <a:rPr lang="de-DE" sz="850" dirty="0">
                <a:effectLst/>
                <a:latin typeface="Arial" panose="020B0604020202020204" pitchFamily="34" charset="0"/>
                <a:ea typeface="MS Mincho" panose="02020609040205080304" pitchFamily="49" charset="-128"/>
              </a:rPr>
              <a:t> orthopädischen Eingriffen a. d. unteren Extremitäten wie Hüft- und Knieprothesen. b) </a:t>
            </a:r>
            <a:r>
              <a:rPr lang="de-CH" sz="850" dirty="0">
                <a:effectLst/>
                <a:latin typeface="Arial" panose="020B0604020202020204" pitchFamily="34" charset="0"/>
                <a:ea typeface="MS Mincho" panose="02020609040205080304" pitchFamily="49" charset="-128"/>
              </a:rPr>
              <a:t>Behandlung von Lungenembolie (LE) und tiefer Venenthrombose (TVT) sowie Prophylaxe rezidivierender TVT und LE. c) Schlaganfallprophylaxe und Prophylaxe </a:t>
            </a:r>
            <a:r>
              <a:rPr lang="de-CH" sz="850" dirty="0" err="1">
                <a:effectLst/>
                <a:latin typeface="Arial" panose="020B0604020202020204" pitchFamily="34" charset="0"/>
                <a:ea typeface="MS Mincho" panose="02020609040205080304" pitchFamily="49" charset="-128"/>
              </a:rPr>
              <a:t>system</a:t>
            </a:r>
            <a:r>
              <a:rPr lang="de-CH" sz="850" dirty="0">
                <a:effectLst/>
                <a:latin typeface="Arial" panose="020B0604020202020204" pitchFamily="34" charset="0"/>
                <a:ea typeface="MS Mincho" panose="02020609040205080304" pitchFamily="49" charset="-128"/>
              </a:rPr>
              <a:t>. Embolien bei nicht-valvulärem Vorhofflimmern; Pädiatrische Population (Körpergewicht ≥ 30kg): Behandlung venöser Thromboembolien (VTE) nach initialer parenteraler Antikoagulation zur Prophylaxe von rezidivierenden VTE.</a:t>
            </a:r>
            <a:r>
              <a:rPr lang="de-CH" sz="850" b="1" dirty="0">
                <a:effectLst/>
                <a:latin typeface="Arial" panose="020B0604020202020204" pitchFamily="34" charset="0"/>
                <a:ea typeface="MS Mincho" panose="02020609040205080304" pitchFamily="49" charset="-128"/>
              </a:rPr>
              <a:t> </a:t>
            </a:r>
            <a:r>
              <a:rPr lang="de-DE" sz="850" b="1" dirty="0">
                <a:effectLst/>
                <a:latin typeface="Arial" panose="020B0604020202020204" pitchFamily="34" charset="0"/>
                <a:ea typeface="MS Mincho" panose="02020609040205080304" pitchFamily="49" charset="-128"/>
              </a:rPr>
              <a:t>D: </a:t>
            </a:r>
            <a:r>
              <a:rPr lang="de-DE" sz="850" dirty="0">
                <a:effectLst/>
                <a:latin typeface="Arial" panose="020B0604020202020204" pitchFamily="34" charset="0"/>
                <a:ea typeface="MS Mincho" panose="02020609040205080304" pitchFamily="49" charset="-128"/>
              </a:rPr>
              <a:t>Erwachsene:</a:t>
            </a:r>
            <a:r>
              <a:rPr lang="de-DE" sz="850" b="1" dirty="0">
                <a:effectLst/>
                <a:latin typeface="Arial" panose="020B0604020202020204" pitchFamily="34" charset="0"/>
                <a:ea typeface="MS Mincho" panose="02020609040205080304" pitchFamily="49" charset="-128"/>
              </a:rPr>
              <a:t> </a:t>
            </a:r>
            <a:r>
              <a:rPr lang="de-CH" sz="850" dirty="0">
                <a:effectLst/>
                <a:latin typeface="Arial" panose="020B0604020202020204" pitchFamily="34" charset="0"/>
                <a:ea typeface="MS Mincho" panose="02020609040205080304" pitchFamily="49" charset="-128"/>
              </a:rPr>
              <a:t>a) </a:t>
            </a:r>
            <a:r>
              <a:rPr lang="de-DE" sz="850" dirty="0">
                <a:effectLst/>
                <a:latin typeface="Arial" panose="020B0604020202020204" pitchFamily="34" charset="0"/>
                <a:ea typeface="MS Mincho" panose="02020609040205080304" pitchFamily="49" charset="-128"/>
              </a:rPr>
              <a:t>1x/Tag 10mg. </a:t>
            </a:r>
            <a:r>
              <a:rPr lang="de-CH" sz="850" dirty="0">
                <a:effectLst/>
                <a:latin typeface="Arial" panose="020B0604020202020204" pitchFamily="34" charset="0"/>
                <a:ea typeface="MS Mincho" panose="02020609040205080304" pitchFamily="49" charset="-128"/>
              </a:rPr>
              <a:t>b) 2x/Tag 15mg für die ersten 21 Tage, gefolgt von 1x/Tag 20mg; ab Monat 7: 1x/Tag 20mg oder 1x/Tag 10mg basierend auf einer individuellen Nutzen-Risiko-Abwägung c) 1x/Tag 20mg; bei </a:t>
            </a:r>
            <a:r>
              <a:rPr lang="de-CH" sz="850" dirty="0" err="1">
                <a:effectLst/>
                <a:latin typeface="Arial" panose="020B0604020202020204" pitchFamily="34" charset="0"/>
                <a:ea typeface="MS Mincho" panose="02020609040205080304" pitchFamily="49" charset="-128"/>
              </a:rPr>
              <a:t>Krea</a:t>
            </a:r>
            <a:r>
              <a:rPr lang="de-CH" sz="850" dirty="0">
                <a:effectLst/>
                <a:latin typeface="Arial" panose="020B0604020202020204" pitchFamily="34" charset="0"/>
                <a:ea typeface="MS Mincho" panose="02020609040205080304" pitchFamily="49" charset="-128"/>
              </a:rPr>
              <a:t>-Cl 15-49ml/min: 1x/Tag 15mg. 15mg und 20mg mit Mahlzeit einnehmen. Pädiatrische Population: bei Körpergewicht ≥30kg bis &lt;50kg: 1x/Tag 15mg. Bei Körpergewicht ≥50kg: 1x/Tag 20mg. </a:t>
            </a:r>
            <a:r>
              <a:rPr lang="de-DE" sz="850" b="1" dirty="0">
                <a:effectLst/>
                <a:latin typeface="Arial" panose="020B0604020202020204" pitchFamily="34" charset="0"/>
                <a:ea typeface="MS Mincho" panose="02020609040205080304" pitchFamily="49" charset="-128"/>
              </a:rPr>
              <a:t>KI: </a:t>
            </a:r>
            <a:r>
              <a:rPr lang="de-DE" sz="850" dirty="0">
                <a:effectLst/>
                <a:latin typeface="Arial" panose="020B0604020202020204" pitchFamily="34" charset="0"/>
                <a:ea typeface="MS Mincho" panose="02020609040205080304" pitchFamily="49" charset="-128"/>
              </a:rPr>
              <a:t>Überempfindlichkeit auf Inhaltsstoffe, akute bakt. Endokarditis, </a:t>
            </a:r>
            <a:r>
              <a:rPr lang="de-DE" sz="850" dirty="0" err="1">
                <a:effectLst/>
                <a:latin typeface="Arial" panose="020B0604020202020204" pitchFamily="34" charset="0"/>
                <a:ea typeface="MS Mincho" panose="02020609040205080304" pitchFamily="49" charset="-128"/>
              </a:rPr>
              <a:t>klin</a:t>
            </a:r>
            <a:r>
              <a:rPr lang="de-DE" sz="850" dirty="0">
                <a:effectLst/>
                <a:latin typeface="Arial" panose="020B0604020202020204" pitchFamily="34" charset="0"/>
                <a:ea typeface="MS Mincho" panose="02020609040205080304" pitchFamily="49" charset="-128"/>
              </a:rPr>
              <a:t>. sign. aktive Blutungen, schw. Lebererkrankung/ Leberinsuffizienz (LI) mit </a:t>
            </a:r>
            <a:r>
              <a:rPr lang="de-DE" sz="850" dirty="0" err="1">
                <a:effectLst/>
                <a:latin typeface="Arial" panose="020B0604020202020204" pitchFamily="34" charset="0"/>
                <a:ea typeface="MS Mincho" panose="02020609040205080304" pitchFamily="49" charset="-128"/>
              </a:rPr>
              <a:t>rel</a:t>
            </a:r>
            <a:r>
              <a:rPr lang="de-CH" sz="850" dirty="0">
                <a:effectLst/>
                <a:latin typeface="Arial" panose="020B0604020202020204" pitchFamily="34" charset="0"/>
                <a:ea typeface="MS Mincho" panose="02020609040205080304" pitchFamily="49" charset="-128"/>
              </a:rPr>
              <a:t>ev. erhöhtem Blutungsrisiko; leichte LI in </a:t>
            </a:r>
            <a:r>
              <a:rPr lang="de-CH" sz="850" dirty="0" err="1">
                <a:effectLst/>
                <a:latin typeface="Arial" panose="020B0604020202020204" pitchFamily="34" charset="0"/>
                <a:ea typeface="MS Mincho" panose="02020609040205080304" pitchFamily="49" charset="-128"/>
              </a:rPr>
              <a:t>Komb</a:t>
            </a:r>
            <a:r>
              <a:rPr lang="de-CH" sz="850" dirty="0">
                <a:effectLst/>
                <a:latin typeface="Arial" panose="020B0604020202020204" pitchFamily="34" charset="0"/>
                <a:ea typeface="MS Mincho" panose="02020609040205080304" pitchFamily="49" charset="-128"/>
              </a:rPr>
              <a:t>. mit </a:t>
            </a:r>
            <a:r>
              <a:rPr lang="de-CH" sz="850" dirty="0" err="1">
                <a:effectLst/>
                <a:latin typeface="Arial" panose="020B0604020202020204" pitchFamily="34" charset="0"/>
                <a:ea typeface="MS Mincho" panose="02020609040205080304" pitchFamily="49" charset="-128"/>
              </a:rPr>
              <a:t>Koagulopathie</a:t>
            </a:r>
            <a:r>
              <a:rPr lang="de-CH" sz="850" dirty="0">
                <a:effectLst/>
                <a:latin typeface="Arial" panose="020B0604020202020204" pitchFamily="34" charset="0"/>
                <a:ea typeface="MS Mincho" panose="02020609040205080304" pitchFamily="49" charset="-128"/>
              </a:rPr>
              <a:t>, </a:t>
            </a:r>
            <a:r>
              <a:rPr lang="de-CH" sz="850" dirty="0" err="1">
                <a:effectLst/>
                <a:latin typeface="Arial" panose="020B0604020202020204" pitchFamily="34" charset="0"/>
                <a:ea typeface="MS Mincho" panose="02020609040205080304" pitchFamily="49" charset="-128"/>
              </a:rPr>
              <a:t>dialysepfl</a:t>
            </a:r>
            <a:r>
              <a:rPr lang="de-CH" sz="850" dirty="0">
                <a:effectLst/>
                <a:latin typeface="Arial" panose="020B0604020202020204" pitchFamily="34" charset="0"/>
                <a:ea typeface="MS Mincho" panose="02020609040205080304" pitchFamily="49" charset="-128"/>
              </a:rPr>
              <a:t>. </a:t>
            </a:r>
            <a:r>
              <a:rPr lang="de-DE" sz="850" dirty="0">
                <a:effectLst/>
                <a:latin typeface="Arial" panose="020B0604020202020204" pitchFamily="34" charset="0"/>
                <a:ea typeface="MS Mincho" panose="02020609040205080304" pitchFamily="49" charset="-128"/>
              </a:rPr>
              <a:t>Niereninsuffizienz (NI), akute gastrointestinale (GI) Ulzera oder GI </a:t>
            </a:r>
            <a:r>
              <a:rPr lang="de-DE" sz="850" dirty="0" err="1">
                <a:effectLst/>
                <a:latin typeface="Arial" panose="020B0604020202020204" pitchFamily="34" charset="0"/>
                <a:ea typeface="MS Mincho" panose="02020609040205080304" pitchFamily="49" charset="-128"/>
              </a:rPr>
              <a:t>ulzerative</a:t>
            </a:r>
            <a:r>
              <a:rPr lang="de-DE" sz="850" dirty="0">
                <a:effectLst/>
                <a:latin typeface="Arial" panose="020B0604020202020204" pitchFamily="34" charset="0"/>
                <a:ea typeface="MS Mincho" panose="02020609040205080304" pitchFamily="49" charset="-128"/>
              </a:rPr>
              <a:t> Erkrankungen, Schwangerschaft, Stillzeit. </a:t>
            </a:r>
            <a:r>
              <a:rPr lang="de-DE" sz="850" b="1" dirty="0">
                <a:effectLst/>
                <a:latin typeface="Arial" panose="020B0604020202020204" pitchFamily="34" charset="0"/>
                <a:ea typeface="MS Mincho" panose="02020609040205080304" pitchFamily="49" charset="-128"/>
              </a:rPr>
              <a:t>W:</a:t>
            </a:r>
            <a:r>
              <a:rPr lang="de-DE" sz="850" dirty="0">
                <a:effectLst/>
                <a:latin typeface="Arial" panose="020B0604020202020204" pitchFamily="34" charset="0"/>
                <a:ea typeface="MS Mincho" panose="02020609040205080304" pitchFamily="49" charset="-128"/>
              </a:rPr>
              <a:t> Komedikation (siehe „IA“); </a:t>
            </a:r>
            <a:r>
              <a:rPr lang="de-DE" sz="850" dirty="0" err="1">
                <a:effectLst/>
                <a:latin typeface="Arial" panose="020B0604020202020204" pitchFamily="34" charset="0"/>
                <a:ea typeface="MS Mincho" panose="02020609040205080304" pitchFamily="49" charset="-128"/>
              </a:rPr>
              <a:t>künstl</a:t>
            </a:r>
            <a:r>
              <a:rPr lang="de-DE" sz="850" dirty="0">
                <a:effectLst/>
                <a:latin typeface="Arial" panose="020B0604020202020204" pitchFamily="34" charset="0"/>
                <a:ea typeface="MS Mincho" panose="02020609040205080304" pitchFamily="49" charset="-128"/>
              </a:rPr>
              <a:t>. Herzklappen; gleichzeitige Gabe von d. Hämostase </a:t>
            </a:r>
            <a:r>
              <a:rPr lang="de-DE" sz="850" dirty="0" err="1">
                <a:effectLst/>
                <a:latin typeface="Arial" panose="020B0604020202020204" pitchFamily="34" charset="0"/>
                <a:ea typeface="MS Mincho" panose="02020609040205080304" pitchFamily="49" charset="-128"/>
              </a:rPr>
              <a:t>beeinfl</a:t>
            </a:r>
            <a:r>
              <a:rPr lang="de-DE" sz="850" dirty="0">
                <a:effectLst/>
                <a:latin typeface="Arial" panose="020B0604020202020204" pitchFamily="34" charset="0"/>
                <a:ea typeface="MS Mincho" panose="02020609040205080304" pitchFamily="49" charset="-128"/>
              </a:rPr>
              <a:t>. Arzneimittel. </a:t>
            </a:r>
            <a:r>
              <a:rPr lang="de-DE" sz="850" b="1" dirty="0">
                <a:effectLst/>
                <a:latin typeface="Arial" panose="020B0604020202020204" pitchFamily="34" charset="0"/>
                <a:ea typeface="MS Mincho" panose="02020609040205080304" pitchFamily="49" charset="-128"/>
              </a:rPr>
              <a:t>VM: </a:t>
            </a:r>
            <a:r>
              <a:rPr lang="de-DE" sz="850" dirty="0">
                <a:effectLst/>
                <a:latin typeface="Arial" panose="020B0604020202020204" pitchFamily="34" charset="0"/>
                <a:ea typeface="MS Mincho" panose="02020609040205080304" pitchFamily="49" charset="-128"/>
              </a:rPr>
              <a:t>NI (</a:t>
            </a:r>
            <a:r>
              <a:rPr lang="de-DE" sz="850" dirty="0" err="1">
                <a:effectLst/>
                <a:latin typeface="Arial" panose="020B0604020202020204" pitchFamily="34" charset="0"/>
                <a:ea typeface="MS Mincho" panose="02020609040205080304" pitchFamily="49" charset="-128"/>
              </a:rPr>
              <a:t>Krea</a:t>
            </a:r>
            <a:r>
              <a:rPr lang="de-DE" sz="850" dirty="0">
                <a:effectLst/>
                <a:latin typeface="Arial" panose="020B0604020202020204" pitchFamily="34" charset="0"/>
                <a:ea typeface="MS Mincho" panose="02020609040205080304" pitchFamily="49" charset="-128"/>
              </a:rPr>
              <a:t>-Cl 15-29ml/min) od. NI in </a:t>
            </a:r>
            <a:r>
              <a:rPr lang="de-DE" sz="850" dirty="0" err="1">
                <a:effectLst/>
                <a:latin typeface="Arial" panose="020B0604020202020204" pitchFamily="34" charset="0"/>
                <a:ea typeface="MS Mincho" panose="02020609040205080304" pitchFamily="49" charset="-128"/>
              </a:rPr>
              <a:t>Komb</a:t>
            </a:r>
            <a:r>
              <a:rPr lang="de-DE" sz="850" dirty="0">
                <a:effectLst/>
                <a:latin typeface="Arial" panose="020B0604020202020204" pitchFamily="34" charset="0"/>
                <a:ea typeface="MS Mincho" panose="02020609040205080304" pitchFamily="49" charset="-128"/>
              </a:rPr>
              <a:t>. mit Arzneimittel, die den Xarelto</a:t>
            </a:r>
            <a:r>
              <a:rPr lang="de-DE" sz="850" baseline="30000" dirty="0">
                <a:effectLst/>
                <a:latin typeface="Arial" panose="020B0604020202020204" pitchFamily="34" charset="0"/>
                <a:ea typeface="MS Mincho" panose="02020609040205080304" pitchFamily="49" charset="-128"/>
              </a:rPr>
              <a:t>®</a:t>
            </a:r>
            <a:r>
              <a:rPr lang="de-DE" sz="850" dirty="0">
                <a:effectLst/>
                <a:latin typeface="Arial" panose="020B0604020202020204" pitchFamily="34" charset="0"/>
                <a:ea typeface="MS Mincho" panose="02020609040205080304" pitchFamily="49" charset="-128"/>
              </a:rPr>
              <a:t>-Plasmaspiegel erhöhen, erhöhtes Risiko unkontrollierter Blutungen und </a:t>
            </a:r>
            <a:r>
              <a:rPr lang="de-DE" sz="850" dirty="0" err="1">
                <a:effectLst/>
                <a:latin typeface="Arial" panose="020B0604020202020204" pitchFamily="34" charset="0"/>
                <a:ea typeface="MS Mincho" panose="02020609040205080304" pitchFamily="49" charset="-128"/>
              </a:rPr>
              <a:t>hämorrhag</a:t>
            </a:r>
            <a:r>
              <a:rPr lang="de-DE" sz="850" dirty="0">
                <a:effectLst/>
                <a:latin typeface="Arial" panose="020B0604020202020204" pitchFamily="34" charset="0"/>
                <a:ea typeface="MS Mincho" panose="02020609040205080304" pitchFamily="49" charset="-128"/>
              </a:rPr>
              <a:t>. Diathese, kurz zurückliegender </a:t>
            </a:r>
            <a:r>
              <a:rPr lang="de-DE" sz="850" dirty="0" err="1">
                <a:effectLst/>
                <a:latin typeface="Arial" panose="020B0604020202020204" pitchFamily="34" charset="0"/>
                <a:ea typeface="MS Mincho" panose="02020609040205080304" pitchFamily="49" charset="-128"/>
              </a:rPr>
              <a:t>hämorrhag</a:t>
            </a:r>
            <a:r>
              <a:rPr lang="de-DE" sz="850" dirty="0">
                <a:effectLst/>
                <a:latin typeface="Arial" panose="020B0604020202020204" pitchFamily="34" charset="0"/>
                <a:ea typeface="MS Mincho" panose="02020609040205080304" pitchFamily="49" charset="-128"/>
              </a:rPr>
              <a:t>. Schlaganfall, intrakran. o. </a:t>
            </a:r>
            <a:r>
              <a:rPr lang="de-DE" sz="850" dirty="0" err="1">
                <a:effectLst/>
                <a:latin typeface="Arial" panose="020B0604020202020204" pitchFamily="34" charset="0"/>
                <a:ea typeface="MS Mincho" panose="02020609040205080304" pitchFamily="49" charset="-128"/>
              </a:rPr>
              <a:t>intrazerebr</a:t>
            </a:r>
            <a:r>
              <a:rPr lang="de-DE" sz="850" dirty="0">
                <a:effectLst/>
                <a:latin typeface="Arial" panose="020B0604020202020204" pitchFamily="34" charset="0"/>
                <a:ea typeface="MS Mincho" panose="02020609040205080304" pitchFamily="49" charset="-128"/>
              </a:rPr>
              <a:t>. Hämorrhagie, kürzlich aufgetretene GI Ulzera/</a:t>
            </a:r>
            <a:r>
              <a:rPr lang="de-DE" sz="850" dirty="0" err="1">
                <a:effectLst/>
                <a:latin typeface="Arial" panose="020B0604020202020204" pitchFamily="34" charset="0"/>
                <a:ea typeface="MS Mincho" panose="02020609040205080304" pitchFamily="49" charset="-128"/>
              </a:rPr>
              <a:t>ulzerative</a:t>
            </a:r>
            <a:r>
              <a:rPr lang="de-DE" sz="850" dirty="0">
                <a:effectLst/>
                <a:latin typeface="Arial" panose="020B0604020202020204" pitchFamily="34" charset="0"/>
                <a:ea typeface="MS Mincho" panose="02020609040205080304" pitchFamily="49" charset="-128"/>
              </a:rPr>
              <a:t> Erkrankungen, schwere unkontrollierte Hypertonie, </a:t>
            </a:r>
            <a:r>
              <a:rPr lang="de-DE" sz="850" dirty="0" err="1">
                <a:effectLst/>
                <a:latin typeface="Arial" panose="020B0604020202020204" pitchFamily="34" charset="0"/>
                <a:ea typeface="MS Mincho" panose="02020609040205080304" pitchFamily="49" charset="-128"/>
              </a:rPr>
              <a:t>vask</a:t>
            </a:r>
            <a:r>
              <a:rPr lang="de-DE" sz="850" dirty="0">
                <a:effectLst/>
                <a:latin typeface="Arial" panose="020B0604020202020204" pitchFamily="34" charset="0"/>
                <a:ea typeface="MS Mincho" panose="02020609040205080304" pitchFamily="49" charset="-128"/>
              </a:rPr>
              <a:t>. Retinopathie, intraspinale o. </a:t>
            </a:r>
            <a:r>
              <a:rPr lang="de-DE" sz="850" dirty="0" err="1">
                <a:effectLst/>
                <a:latin typeface="Arial" panose="020B0604020202020204" pitchFamily="34" charset="0"/>
                <a:ea typeface="MS Mincho" panose="02020609040205080304" pitchFamily="49" charset="-128"/>
              </a:rPr>
              <a:t>intrazerebr</a:t>
            </a:r>
            <a:r>
              <a:rPr lang="de-DE" sz="850" dirty="0">
                <a:effectLst/>
                <a:latin typeface="Arial" panose="020B0604020202020204" pitchFamily="34" charset="0"/>
                <a:ea typeface="MS Mincho" panose="02020609040205080304" pitchFamily="49" charset="-128"/>
              </a:rPr>
              <a:t>. </a:t>
            </a:r>
            <a:r>
              <a:rPr lang="de-DE" sz="850" dirty="0" err="1">
                <a:effectLst/>
                <a:latin typeface="Arial" panose="020B0604020202020204" pitchFamily="34" charset="0"/>
                <a:ea typeface="MS Mincho" panose="02020609040205080304" pitchFamily="49" charset="-128"/>
              </a:rPr>
              <a:t>Gefässanomalien</a:t>
            </a:r>
            <a:r>
              <a:rPr lang="de-DE" sz="850" dirty="0">
                <a:effectLst/>
                <a:latin typeface="Arial" panose="020B0604020202020204" pitchFamily="34" charset="0"/>
                <a:ea typeface="MS Mincho" panose="02020609040205080304" pitchFamily="49" charset="-128"/>
              </a:rPr>
              <a:t>, kurz zurückliegende Hirn-, Spinal-, Augen-OP, Bronchiektasie oder pulmonale Blutung in der Anamnese, Spinalanästhesie und -punktion, mind. 24 Stunden vor invasiven Verfahren/ chirurgischen Eingriffen absetzen, APS,</a:t>
            </a:r>
            <a:r>
              <a:rPr lang="de-CH" sz="850" dirty="0">
                <a:effectLst/>
                <a:latin typeface="Arial" panose="020B0604020202020204" pitchFamily="34" charset="0"/>
                <a:ea typeface="MS Mincho" panose="02020609040205080304" pitchFamily="49" charset="-128"/>
              </a:rPr>
              <a:t> Einzelfälle von Agranulozytose und SJS wurden berichtet. </a:t>
            </a:r>
            <a:r>
              <a:rPr lang="de-DE" sz="850" b="1" dirty="0">
                <a:effectLst/>
                <a:latin typeface="Arial" panose="020B0604020202020204" pitchFamily="34" charset="0"/>
                <a:ea typeface="MS Mincho" panose="02020609040205080304" pitchFamily="49" charset="-128"/>
              </a:rPr>
              <a:t>Häufige UAW: </a:t>
            </a:r>
            <a:r>
              <a:rPr lang="de-DE" sz="850" dirty="0">
                <a:effectLst/>
                <a:latin typeface="Arial" panose="020B0604020202020204" pitchFamily="34" charset="0"/>
                <a:ea typeface="MS Mincho" panose="02020609040205080304" pitchFamily="49" charset="-128"/>
              </a:rPr>
              <a:t>Blutungen,</a:t>
            </a:r>
            <a:r>
              <a:rPr lang="de-DE" sz="850" b="1" dirty="0">
                <a:effectLst/>
                <a:latin typeface="Arial" panose="020B0604020202020204" pitchFamily="34" charset="0"/>
                <a:ea typeface="MS Mincho" panose="02020609040205080304" pitchFamily="49" charset="-128"/>
              </a:rPr>
              <a:t> </a:t>
            </a:r>
            <a:r>
              <a:rPr lang="de-DE" sz="850" dirty="0">
                <a:effectLst/>
                <a:latin typeface="Arial" panose="020B0604020202020204" pitchFamily="34" charset="0"/>
                <a:ea typeface="MS Mincho" panose="02020609040205080304" pitchFamily="49" charset="-128"/>
              </a:rPr>
              <a:t>Anämie, Schwindel, Kopfschmerz, Augenblutungen, Hämatome, Epistaxis, </a:t>
            </a:r>
            <a:r>
              <a:rPr lang="de-DE" sz="850" dirty="0" err="1">
                <a:effectLst/>
                <a:latin typeface="Arial" panose="020B0604020202020204" pitchFamily="34" charset="0"/>
                <a:ea typeface="MS Mincho" panose="02020609040205080304" pitchFamily="49" charset="-128"/>
              </a:rPr>
              <a:t>Hämoptysis</a:t>
            </a:r>
            <a:r>
              <a:rPr lang="de-DE" sz="850" dirty="0">
                <a:effectLst/>
                <a:latin typeface="Arial" panose="020B0604020202020204" pitchFamily="34" charset="0"/>
                <a:ea typeface="MS Mincho" panose="02020609040205080304" pitchFamily="49" charset="-128"/>
              </a:rPr>
              <a:t>, Nausea, Obstipation, Durchfall, Leberenzymerhöhungen (ASAT, ALAT), Pruritus, </a:t>
            </a:r>
            <a:r>
              <a:rPr lang="de-DE" sz="850" dirty="0" err="1">
                <a:effectLst/>
                <a:latin typeface="Arial" panose="020B0604020202020204" pitchFamily="34" charset="0"/>
                <a:ea typeface="MS Mincho" panose="02020609040205080304" pitchFamily="49" charset="-128"/>
              </a:rPr>
              <a:t>Rash</a:t>
            </a:r>
            <a:r>
              <a:rPr lang="de-DE" sz="850" dirty="0">
                <a:effectLst/>
                <a:latin typeface="Arial" panose="020B0604020202020204" pitchFamily="34" charset="0"/>
                <a:ea typeface="MS Mincho" panose="02020609040205080304" pitchFamily="49" charset="-128"/>
              </a:rPr>
              <a:t>, Schmerzen i. d. Extrem., Fieber, </a:t>
            </a:r>
            <a:r>
              <a:rPr lang="de-DE" sz="850" dirty="0" err="1">
                <a:effectLst/>
                <a:latin typeface="Arial" panose="020B0604020202020204" pitchFamily="34" charset="0"/>
                <a:ea typeface="MS Mincho" panose="02020609040205080304" pitchFamily="49" charset="-128"/>
              </a:rPr>
              <a:t>periph</a:t>
            </a:r>
            <a:r>
              <a:rPr lang="de-DE" sz="850" dirty="0">
                <a:effectLst/>
                <a:latin typeface="Arial" panose="020B0604020202020204" pitchFamily="34" charset="0"/>
                <a:ea typeface="MS Mincho" panose="02020609040205080304" pitchFamily="49" charset="-128"/>
              </a:rPr>
              <a:t>. Ödem, Asthenie. </a:t>
            </a:r>
            <a:r>
              <a:rPr lang="de-DE" sz="850" b="1" dirty="0">
                <a:effectLst/>
                <a:latin typeface="Arial" panose="020B0604020202020204" pitchFamily="34" charset="0"/>
                <a:ea typeface="MS Mincho" panose="02020609040205080304" pitchFamily="49" charset="-128"/>
              </a:rPr>
              <a:t>IA: </a:t>
            </a:r>
            <a:r>
              <a:rPr lang="de-DE" sz="850" dirty="0">
                <a:effectLst/>
                <a:latin typeface="Arial" panose="020B0604020202020204" pitchFamily="34" charset="0"/>
                <a:ea typeface="MS Mincho" panose="02020609040205080304" pitchFamily="49" charset="-128"/>
              </a:rPr>
              <a:t>Starke CYP 3A4 + P-</a:t>
            </a:r>
            <a:r>
              <a:rPr lang="de-DE" sz="850" dirty="0" err="1">
                <a:effectLst/>
                <a:latin typeface="Arial" panose="020B0604020202020204" pitchFamily="34" charset="0"/>
                <a:ea typeface="MS Mincho" panose="02020609040205080304" pitchFamily="49" charset="-128"/>
              </a:rPr>
              <a:t>gp</a:t>
            </a:r>
            <a:r>
              <a:rPr lang="de-DE" sz="850" dirty="0">
                <a:effectLst/>
                <a:latin typeface="Arial" panose="020B0604020202020204" pitchFamily="34" charset="0"/>
                <a:ea typeface="MS Mincho" panose="02020609040205080304" pitchFamily="49" charset="-128"/>
              </a:rPr>
              <a:t> -</a:t>
            </a:r>
            <a:r>
              <a:rPr lang="de-DE" sz="850" dirty="0" err="1">
                <a:effectLst/>
                <a:latin typeface="Arial" panose="020B0604020202020204" pitchFamily="34" charset="0"/>
                <a:ea typeface="MS Mincho" panose="02020609040205080304" pitchFamily="49" charset="-128"/>
              </a:rPr>
              <a:t>Inhib</a:t>
            </a:r>
            <a:r>
              <a:rPr lang="de-DE" sz="850" dirty="0">
                <a:effectLst/>
                <a:latin typeface="Arial" panose="020B0604020202020204" pitchFamily="34" charset="0"/>
                <a:ea typeface="MS Mincho" panose="02020609040205080304" pitchFamily="49" charset="-128"/>
              </a:rPr>
              <a:t>. </a:t>
            </a:r>
            <a:r>
              <a:rPr lang="en-US" sz="850" dirty="0">
                <a:effectLst/>
                <a:latin typeface="Arial" panose="020B0604020202020204" pitchFamily="34" charset="0"/>
                <a:ea typeface="MS Mincho" panose="02020609040205080304" pitchFamily="49" charset="-128"/>
              </a:rPr>
              <a:t>(Ritonavir, </a:t>
            </a:r>
            <a:r>
              <a:rPr lang="en-US" sz="850" dirty="0" err="1">
                <a:effectLst/>
                <a:latin typeface="Arial" panose="020B0604020202020204" pitchFamily="34" charset="0"/>
                <a:ea typeface="MS Mincho" panose="02020609040205080304" pitchFamily="49" charset="-128"/>
              </a:rPr>
              <a:t>Ketoconazol</a:t>
            </a:r>
            <a:r>
              <a:rPr lang="en-US" sz="850" dirty="0">
                <a:effectLst/>
                <a:latin typeface="Arial" panose="020B0604020202020204" pitchFamily="34" charset="0"/>
                <a:ea typeface="MS Mincho" panose="02020609040205080304" pitchFamily="49" charset="-128"/>
              </a:rPr>
              <a:t>), </a:t>
            </a:r>
            <a:r>
              <a:rPr lang="en-US" sz="850" dirty="0" err="1">
                <a:effectLst/>
                <a:latin typeface="Arial" panose="020B0604020202020204" pitchFamily="34" charset="0"/>
                <a:ea typeface="MS Mincho" panose="02020609040205080304" pitchFamily="49" charset="-128"/>
              </a:rPr>
              <a:t>starke</a:t>
            </a:r>
            <a:r>
              <a:rPr lang="en-US" sz="850" dirty="0">
                <a:effectLst/>
                <a:latin typeface="Arial" panose="020B0604020202020204" pitchFamily="34" charset="0"/>
                <a:ea typeface="MS Mincho" panose="02020609040205080304" pitchFamily="49" charset="-128"/>
              </a:rPr>
              <a:t> CYP 3A4 + P-</a:t>
            </a:r>
            <a:r>
              <a:rPr lang="en-US" sz="850" dirty="0" err="1">
                <a:effectLst/>
                <a:latin typeface="Arial" panose="020B0604020202020204" pitchFamily="34" charset="0"/>
                <a:ea typeface="MS Mincho" panose="02020609040205080304" pitchFamily="49" charset="-128"/>
              </a:rPr>
              <a:t>gp</a:t>
            </a:r>
            <a:r>
              <a:rPr lang="en-US" sz="850" dirty="0">
                <a:effectLst/>
                <a:latin typeface="Arial" panose="020B0604020202020204" pitchFamily="34" charset="0"/>
                <a:ea typeface="MS Mincho" panose="02020609040205080304" pitchFamily="49" charset="-128"/>
              </a:rPr>
              <a:t> -</a:t>
            </a:r>
            <a:r>
              <a:rPr lang="en-US" sz="850" dirty="0" err="1">
                <a:effectLst/>
                <a:latin typeface="Arial" panose="020B0604020202020204" pitchFamily="34" charset="0"/>
                <a:ea typeface="MS Mincho" panose="02020609040205080304" pitchFamily="49" charset="-128"/>
              </a:rPr>
              <a:t>Induk</a:t>
            </a:r>
            <a:r>
              <a:rPr lang="en-US" sz="850" dirty="0">
                <a:effectLst/>
                <a:latin typeface="Arial" panose="020B0604020202020204" pitchFamily="34" charset="0"/>
                <a:ea typeface="MS Mincho" panose="02020609040205080304" pitchFamily="49" charset="-128"/>
              </a:rPr>
              <a:t>. (Rifampicin, </a:t>
            </a:r>
            <a:r>
              <a:rPr lang="en-US" sz="850" dirty="0" err="1">
                <a:effectLst/>
                <a:latin typeface="Arial" panose="020B0604020202020204" pitchFamily="34" charset="0"/>
                <a:ea typeface="MS Mincho" panose="02020609040205080304" pitchFamily="49" charset="-128"/>
              </a:rPr>
              <a:t>Carbamazepin</a:t>
            </a:r>
            <a:r>
              <a:rPr lang="en-US" sz="850" dirty="0">
                <a:effectLst/>
                <a:latin typeface="Arial" panose="020B0604020202020204" pitchFamily="34" charset="0"/>
                <a:ea typeface="MS Mincho" panose="02020609040205080304" pitchFamily="49" charset="-128"/>
              </a:rPr>
              <a:t>, Phenobarbital, </a:t>
            </a:r>
            <a:r>
              <a:rPr lang="en-US" sz="850" dirty="0" err="1">
                <a:effectLst/>
                <a:latin typeface="Arial" panose="020B0604020202020204" pitchFamily="34" charset="0"/>
                <a:ea typeface="MS Mincho" panose="02020609040205080304" pitchFamily="49" charset="-128"/>
              </a:rPr>
              <a:t>Johanniskraut</a:t>
            </a:r>
            <a:r>
              <a:rPr lang="en-US" sz="850" dirty="0">
                <a:effectLst/>
                <a:latin typeface="Arial" panose="020B0604020202020204" pitchFamily="34" charset="0"/>
                <a:ea typeface="MS Mincho" panose="02020609040205080304" pitchFamily="49" charset="-128"/>
              </a:rPr>
              <a:t>), d. </a:t>
            </a:r>
            <a:r>
              <a:rPr lang="en-US" sz="850" dirty="0" err="1">
                <a:effectLst/>
                <a:latin typeface="Arial" panose="020B0604020202020204" pitchFamily="34" charset="0"/>
                <a:ea typeface="MS Mincho" panose="02020609040205080304" pitchFamily="49" charset="-128"/>
              </a:rPr>
              <a:t>Hämostase</a:t>
            </a:r>
            <a:r>
              <a:rPr lang="en-US" sz="850" dirty="0">
                <a:effectLst/>
                <a:latin typeface="Arial" panose="020B0604020202020204" pitchFamily="34" charset="0"/>
                <a:ea typeface="MS Mincho" panose="02020609040205080304" pitchFamily="49" charset="-128"/>
              </a:rPr>
              <a:t> </a:t>
            </a:r>
            <a:r>
              <a:rPr lang="en-US" sz="850" dirty="0" err="1">
                <a:effectLst/>
                <a:latin typeface="Arial" panose="020B0604020202020204" pitchFamily="34" charset="0"/>
                <a:ea typeface="MS Mincho" panose="02020609040205080304" pitchFamily="49" charset="-128"/>
              </a:rPr>
              <a:t>beeinfl</a:t>
            </a:r>
            <a:r>
              <a:rPr lang="en-US" sz="850" dirty="0">
                <a:effectLst/>
                <a:latin typeface="Arial" panose="020B0604020202020204" pitchFamily="34" charset="0"/>
                <a:ea typeface="MS Mincho" panose="02020609040205080304" pitchFamily="49" charset="-128"/>
              </a:rPr>
              <a:t>. </a:t>
            </a:r>
            <a:r>
              <a:rPr lang="en-US" sz="850" dirty="0" err="1">
                <a:effectLst/>
                <a:latin typeface="Arial" panose="020B0604020202020204" pitchFamily="34" charset="0"/>
                <a:ea typeface="MS Mincho" panose="02020609040205080304" pitchFamily="49" charset="-128"/>
              </a:rPr>
              <a:t>Arzneimittel</a:t>
            </a:r>
            <a:r>
              <a:rPr lang="en-US" sz="850" dirty="0">
                <a:effectLst/>
                <a:latin typeface="Arial" panose="020B0604020202020204" pitchFamily="34" charset="0"/>
                <a:ea typeface="MS Mincho" panose="02020609040205080304" pitchFamily="49" charset="-128"/>
              </a:rPr>
              <a:t>. </a:t>
            </a:r>
            <a:r>
              <a:rPr lang="de-DE" sz="850" b="1" dirty="0" err="1">
                <a:effectLst/>
                <a:latin typeface="Arial" panose="020B0604020202020204" pitchFamily="34" charset="0"/>
                <a:ea typeface="MS Mincho" panose="02020609040205080304" pitchFamily="49" charset="-128"/>
              </a:rPr>
              <a:t>Packg</a:t>
            </a:r>
            <a:r>
              <a:rPr lang="de-DE" sz="850" dirty="0">
                <a:effectLst/>
                <a:latin typeface="Arial" panose="020B0604020202020204" pitchFamily="34" charset="0"/>
                <a:ea typeface="MS Mincho" panose="02020609040205080304" pitchFamily="49" charset="-128"/>
              </a:rPr>
              <a:t>.: 10mg à 10 und 30; 15mg und 20mg à je 14, 28 o. 98 </a:t>
            </a:r>
            <a:r>
              <a:rPr lang="de-DE" sz="850" dirty="0" err="1">
                <a:effectLst/>
                <a:latin typeface="Arial" panose="020B0604020202020204" pitchFamily="34" charset="0"/>
                <a:ea typeface="MS Mincho" panose="02020609040205080304" pitchFamily="49" charset="-128"/>
              </a:rPr>
              <a:t>Filmtabl</a:t>
            </a:r>
            <a:r>
              <a:rPr lang="de-DE" sz="850" dirty="0">
                <a:effectLst/>
                <a:latin typeface="Arial" panose="020B0604020202020204" pitchFamily="34" charset="0"/>
                <a:ea typeface="MS Mincho" panose="02020609040205080304" pitchFamily="49" charset="-128"/>
              </a:rPr>
              <a:t>. (B), kassenzulässig (</a:t>
            </a:r>
            <a:r>
              <a:rPr lang="de-DE" sz="850" dirty="0" err="1">
                <a:effectLst/>
                <a:latin typeface="Arial" panose="020B0604020202020204" pitchFamily="34" charset="0"/>
                <a:ea typeface="MS Mincho" panose="02020609040205080304" pitchFamily="49" charset="-128"/>
              </a:rPr>
              <a:t>Limitatio</a:t>
            </a:r>
            <a:r>
              <a:rPr lang="de-DE" sz="850" dirty="0">
                <a:effectLst/>
                <a:latin typeface="Arial" panose="020B0604020202020204" pitchFamily="34" charset="0"/>
                <a:ea typeface="MS Mincho" panose="02020609040205080304" pitchFamily="49" charset="-128"/>
              </a:rPr>
              <a:t> beachten). Für weitere Informationen siehe www.swissmedicinfo.ch. Vertrieb: Bayer (Schweiz) AG, </a:t>
            </a:r>
            <a:r>
              <a:rPr lang="de-DE" sz="850" dirty="0" err="1">
                <a:effectLst/>
                <a:latin typeface="Arial" panose="020B0604020202020204" pitchFamily="34" charset="0"/>
                <a:ea typeface="MS Mincho" panose="02020609040205080304" pitchFamily="49" charset="-128"/>
              </a:rPr>
              <a:t>Uetlibergstr</a:t>
            </a:r>
            <a:r>
              <a:rPr lang="de-DE" sz="850" dirty="0">
                <a:effectLst/>
                <a:latin typeface="Arial" panose="020B0604020202020204" pitchFamily="34" charset="0"/>
                <a:ea typeface="MS Mincho" panose="02020609040205080304" pitchFamily="49" charset="-128"/>
              </a:rPr>
              <a:t>. 132, 8045 Zürich. MA-M_RIV-CH-0265-1_10.2022</a:t>
            </a:r>
            <a:endParaRPr lang="de-DE" sz="850" dirty="0">
              <a:effectLst/>
              <a:latin typeface="Times New Roman" panose="02020603050405020304" pitchFamily="18" charset="0"/>
              <a:ea typeface="MS Mincho" panose="02020609040205080304" pitchFamily="49" charset="-128"/>
            </a:endParaRPr>
          </a:p>
          <a:p>
            <a:pPr marL="0" indent="0" algn="just">
              <a:buNone/>
            </a:pPr>
            <a:endParaRPr lang="de-DE" sz="850" b="1" dirty="0"/>
          </a:p>
        </p:txBody>
      </p:sp>
    </p:spTree>
    <p:extLst>
      <p:ext uri="{BB962C8B-B14F-4D97-AF65-F5344CB8AC3E}">
        <p14:creationId xmlns:p14="http://schemas.microsoft.com/office/powerpoint/2010/main" val="2135722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B06ED-1A29-AF8A-E644-7CB0C04E8D39}"/>
              </a:ext>
            </a:extLst>
          </p:cNvPr>
          <p:cNvSpPr>
            <a:spLocks noGrp="1"/>
          </p:cNvSpPr>
          <p:nvPr>
            <p:ph type="title"/>
          </p:nvPr>
        </p:nvSpPr>
        <p:spPr/>
        <p:txBody>
          <a:bodyPr/>
          <a:lstStyle/>
          <a:p>
            <a:r>
              <a:rPr lang="en-US" dirty="0">
                <a:latin typeface="Arial"/>
                <a:cs typeface="Arial"/>
              </a:rPr>
              <a:t>Xarelto</a:t>
            </a:r>
            <a:r>
              <a:rPr lang="en-US" baseline="30000" dirty="0">
                <a:latin typeface="Arial"/>
                <a:cs typeface="Arial"/>
              </a:rPr>
              <a:t>®</a:t>
            </a:r>
            <a:r>
              <a:rPr lang="en-US" dirty="0">
                <a:latin typeface="Arial"/>
                <a:cs typeface="Arial"/>
              </a:rPr>
              <a:t> junior – </a:t>
            </a:r>
            <a:r>
              <a:rPr lang="en-US" dirty="0" err="1">
                <a:latin typeface="Arial"/>
                <a:cs typeface="Arial"/>
              </a:rPr>
              <a:t>Kurzfachinformation</a:t>
            </a:r>
            <a:endParaRPr lang="de-DE" dirty="0"/>
          </a:p>
        </p:txBody>
      </p:sp>
      <p:sp>
        <p:nvSpPr>
          <p:cNvPr id="3" name="Foliennummernplatzhalter 2">
            <a:extLst>
              <a:ext uri="{FF2B5EF4-FFF2-40B4-BE49-F238E27FC236}">
                <a16:creationId xmlns:a16="http://schemas.microsoft.com/office/drawing/2014/main" id="{7DE95A82-CA75-8FF5-7F4C-6B6198496D85}"/>
              </a:ext>
            </a:extLst>
          </p:cNvPr>
          <p:cNvSpPr>
            <a:spLocks noGrp="1"/>
          </p:cNvSpPr>
          <p:nvPr>
            <p:ph type="sldNum" sz="quarter" idx="12"/>
          </p:nvPr>
        </p:nvSpPr>
        <p:spPr/>
        <p:txBody>
          <a:bodyPr/>
          <a:lstStyle/>
          <a:p>
            <a:fld id="{668FC1BA-C807-A24C-B970-91216D4FCE8F}" type="slidenum">
              <a:rPr lang="de-DE" smtClean="0"/>
              <a:t>76</a:t>
            </a:fld>
            <a:endParaRPr lang="de-DE"/>
          </a:p>
        </p:txBody>
      </p:sp>
      <p:sp>
        <p:nvSpPr>
          <p:cNvPr id="6" name="Textfeld 5">
            <a:extLst>
              <a:ext uri="{FF2B5EF4-FFF2-40B4-BE49-F238E27FC236}">
                <a16:creationId xmlns:a16="http://schemas.microsoft.com/office/drawing/2014/main" id="{F2BC1AE6-1330-EE69-03F0-04D0D721DB1B}"/>
              </a:ext>
            </a:extLst>
          </p:cNvPr>
          <p:cNvSpPr txBox="1"/>
          <p:nvPr/>
        </p:nvSpPr>
        <p:spPr>
          <a:xfrm>
            <a:off x="323849" y="1049653"/>
            <a:ext cx="8573407" cy="3670236"/>
          </a:xfrm>
          <a:prstGeom prst="rect">
            <a:avLst/>
          </a:prstGeom>
          <a:noFill/>
        </p:spPr>
        <p:txBody>
          <a:bodyPr wrap="square">
            <a:spAutoFit/>
          </a:bodyPr>
          <a:lstStyle/>
          <a:p>
            <a:pPr fontAlgn="t">
              <a:lnSpc>
                <a:spcPct val="150000"/>
              </a:lnSpc>
            </a:pPr>
            <a:r>
              <a:rPr lang="de-DE" sz="900" b="1" dirty="0">
                <a:effectLst/>
                <a:latin typeface="Arial" panose="020B0604020202020204" pitchFamily="34" charset="0"/>
                <a:ea typeface="MS Mincho" panose="02020609040205080304" pitchFamily="49" charset="-128"/>
              </a:rPr>
              <a:t>Gekürzte Fachinformation Xarelto</a:t>
            </a:r>
            <a:r>
              <a:rPr lang="de-DE" sz="900" b="1" baseline="30000" dirty="0">
                <a:effectLst/>
                <a:latin typeface="Arial" panose="020B0604020202020204" pitchFamily="34" charset="0"/>
                <a:ea typeface="MS Mincho" panose="02020609040205080304" pitchFamily="49" charset="-128"/>
              </a:rPr>
              <a:t>®</a:t>
            </a:r>
            <a:r>
              <a:rPr lang="de-DE" sz="900" b="1" dirty="0">
                <a:effectLst/>
                <a:latin typeface="Arial" panose="020B0604020202020204" pitchFamily="34" charset="0"/>
                <a:ea typeface="MS Mincho" panose="02020609040205080304" pitchFamily="49" charset="-128"/>
              </a:rPr>
              <a:t> </a:t>
            </a:r>
            <a:r>
              <a:rPr lang="de-DE" sz="900" b="1" dirty="0" err="1">
                <a:effectLst/>
                <a:latin typeface="Arial" panose="020B0604020202020204" pitchFamily="34" charset="0"/>
                <a:ea typeface="MS Mincho" panose="02020609040205080304" pitchFamily="49" charset="-128"/>
              </a:rPr>
              <a:t>junior</a:t>
            </a:r>
            <a:r>
              <a:rPr lang="de-DE" sz="900" b="1" dirty="0">
                <a:effectLst/>
                <a:latin typeface="Arial" panose="020B0604020202020204" pitchFamily="34" charset="0"/>
                <a:ea typeface="MS Mincho" panose="02020609040205080304" pitchFamily="49" charset="-128"/>
              </a:rPr>
              <a:t> (Rivaroxaban):</a:t>
            </a:r>
            <a:r>
              <a:rPr lang="de-DE" sz="900" dirty="0">
                <a:effectLst/>
                <a:latin typeface="Arial" panose="020B0604020202020204" pitchFamily="34" charset="0"/>
                <a:ea typeface="MS Mincho" panose="02020609040205080304" pitchFamily="49" charset="-128"/>
              </a:rPr>
              <a:t> Direkter Faktor </a:t>
            </a:r>
            <a:r>
              <a:rPr lang="de-DE" sz="900" dirty="0" err="1">
                <a:effectLst/>
                <a:latin typeface="Arial" panose="020B0604020202020204" pitchFamily="34" charset="0"/>
                <a:ea typeface="MS Mincho" panose="02020609040205080304" pitchFamily="49" charset="-128"/>
              </a:rPr>
              <a:t>Xa</a:t>
            </a:r>
            <a:r>
              <a:rPr lang="de-DE" sz="900" dirty="0">
                <a:effectLst/>
                <a:latin typeface="Arial" panose="020B0604020202020204" pitchFamily="34" charset="0"/>
                <a:ea typeface="MS Mincho" panose="02020609040205080304" pitchFamily="49" charset="-128"/>
              </a:rPr>
              <a:t>-Inhibitor </a:t>
            </a:r>
            <a:r>
              <a:rPr lang="de-DE" sz="900" b="1" dirty="0">
                <a:effectLst/>
                <a:latin typeface="Arial" panose="020B0604020202020204" pitchFamily="34" charset="0"/>
                <a:ea typeface="MS Mincho" panose="02020609040205080304" pitchFamily="49" charset="-128"/>
              </a:rPr>
              <a:t>Z:</a:t>
            </a:r>
            <a:r>
              <a:rPr lang="de-DE" sz="900" dirty="0">
                <a:effectLst/>
                <a:latin typeface="Arial" panose="020B0604020202020204" pitchFamily="34" charset="0"/>
                <a:ea typeface="MS Mincho" panose="02020609040205080304" pitchFamily="49" charset="-128"/>
              </a:rPr>
              <a:t> Granulat zur Herstellung einer Suspension mit 1mg/ml Rivaroxaban. </a:t>
            </a:r>
            <a:r>
              <a:rPr lang="de-DE" sz="900" b="1" dirty="0">
                <a:effectLst/>
                <a:latin typeface="Arial" panose="020B0604020202020204" pitchFamily="34" charset="0"/>
                <a:ea typeface="MS Mincho" panose="02020609040205080304" pitchFamily="49" charset="-128"/>
              </a:rPr>
              <a:t>I:</a:t>
            </a:r>
            <a:r>
              <a:rPr lang="de-DE" sz="900" dirty="0">
                <a:effectLst/>
                <a:latin typeface="Arial" panose="020B0604020202020204" pitchFamily="34" charset="0"/>
                <a:ea typeface="MS Mincho" panose="02020609040205080304" pitchFamily="49" charset="-128"/>
              </a:rPr>
              <a:t> </a:t>
            </a:r>
            <a:r>
              <a:rPr lang="de-CH" sz="900" dirty="0">
                <a:effectLst/>
                <a:latin typeface="Arial" panose="020B0604020202020204" pitchFamily="34" charset="0"/>
                <a:ea typeface="MS Mincho" panose="02020609040205080304" pitchFamily="49" charset="-128"/>
              </a:rPr>
              <a:t>Pädiatrische Population (Körpergewicht &lt; 30kg): Behandlung venöser Thromboembolien (VTE) nach initialer parenteraler Antikoagulation zur Prophylaxe von rezidivierenden VTE.</a:t>
            </a:r>
            <a:r>
              <a:rPr lang="de-CH" sz="900" b="1" dirty="0">
                <a:effectLst/>
                <a:latin typeface="Arial" panose="020B0604020202020204" pitchFamily="34" charset="0"/>
                <a:ea typeface="MS Mincho" panose="02020609040205080304" pitchFamily="49" charset="-128"/>
              </a:rPr>
              <a:t> </a:t>
            </a:r>
            <a:r>
              <a:rPr lang="de-DE" sz="900" b="1" dirty="0">
                <a:effectLst/>
                <a:latin typeface="Arial" panose="020B0604020202020204" pitchFamily="34" charset="0"/>
                <a:ea typeface="MS Mincho" panose="02020609040205080304" pitchFamily="49" charset="-128"/>
              </a:rPr>
              <a:t>D: </a:t>
            </a:r>
            <a:r>
              <a:rPr lang="de-CH" sz="900" dirty="0">
                <a:effectLst/>
                <a:latin typeface="Arial" panose="020B0604020202020204" pitchFamily="34" charset="0"/>
                <a:ea typeface="MS Mincho" panose="02020609040205080304" pitchFamily="49" charset="-128"/>
              </a:rPr>
              <a:t>abhängig vom Körpergewicht, gemäss Tabelle 1 in der Fachinformation. </a:t>
            </a:r>
            <a:r>
              <a:rPr lang="de-DE" sz="900" b="1" dirty="0">
                <a:effectLst/>
                <a:latin typeface="Arial" panose="020B0604020202020204" pitchFamily="34" charset="0"/>
                <a:ea typeface="MS Mincho" panose="02020609040205080304" pitchFamily="49" charset="-128"/>
              </a:rPr>
              <a:t>KI: </a:t>
            </a:r>
            <a:r>
              <a:rPr lang="de-DE" sz="900" dirty="0">
                <a:effectLst/>
                <a:latin typeface="Arial" panose="020B0604020202020204" pitchFamily="34" charset="0"/>
                <a:ea typeface="MS Mincho" panose="02020609040205080304" pitchFamily="49" charset="-128"/>
              </a:rPr>
              <a:t>Überempfindlichkeit auf Inhaltsstoffe, akute bakt. Endokarditis, </a:t>
            </a:r>
            <a:r>
              <a:rPr lang="de-DE" sz="900" dirty="0" err="1">
                <a:effectLst/>
                <a:latin typeface="Arial" panose="020B0604020202020204" pitchFamily="34" charset="0"/>
                <a:ea typeface="MS Mincho" panose="02020609040205080304" pitchFamily="49" charset="-128"/>
              </a:rPr>
              <a:t>klin</a:t>
            </a:r>
            <a:r>
              <a:rPr lang="de-DE" sz="900" dirty="0">
                <a:effectLst/>
                <a:latin typeface="Arial" panose="020B0604020202020204" pitchFamily="34" charset="0"/>
                <a:ea typeface="MS Mincho" panose="02020609040205080304" pitchFamily="49" charset="-128"/>
              </a:rPr>
              <a:t>. sign. aktive Blutungen, schw. Lebererkrankung/ Leberinsuffizienz (LI) mit </a:t>
            </a:r>
            <a:r>
              <a:rPr lang="de-DE" sz="900" dirty="0" err="1">
                <a:effectLst/>
                <a:latin typeface="Arial" panose="020B0604020202020204" pitchFamily="34" charset="0"/>
                <a:ea typeface="MS Mincho" panose="02020609040205080304" pitchFamily="49" charset="-128"/>
              </a:rPr>
              <a:t>rel</a:t>
            </a:r>
            <a:r>
              <a:rPr lang="de-CH" sz="900" dirty="0">
                <a:effectLst/>
                <a:latin typeface="Arial" panose="020B0604020202020204" pitchFamily="34" charset="0"/>
                <a:ea typeface="MS Mincho" panose="02020609040205080304" pitchFamily="49" charset="-128"/>
              </a:rPr>
              <a:t>ev. erhöhtem Blutungsrisiko; leichte LI in </a:t>
            </a:r>
            <a:r>
              <a:rPr lang="de-CH" sz="900" dirty="0" err="1">
                <a:effectLst/>
                <a:latin typeface="Arial" panose="020B0604020202020204" pitchFamily="34" charset="0"/>
                <a:ea typeface="MS Mincho" panose="02020609040205080304" pitchFamily="49" charset="-128"/>
              </a:rPr>
              <a:t>Komb</a:t>
            </a:r>
            <a:r>
              <a:rPr lang="de-CH" sz="900" dirty="0">
                <a:effectLst/>
                <a:latin typeface="Arial" panose="020B0604020202020204" pitchFamily="34" charset="0"/>
                <a:ea typeface="MS Mincho" panose="02020609040205080304" pitchFamily="49" charset="-128"/>
              </a:rPr>
              <a:t>. mit </a:t>
            </a:r>
            <a:r>
              <a:rPr lang="de-CH" sz="900" dirty="0" err="1">
                <a:effectLst/>
                <a:latin typeface="Arial" panose="020B0604020202020204" pitchFamily="34" charset="0"/>
                <a:ea typeface="MS Mincho" panose="02020609040205080304" pitchFamily="49" charset="-128"/>
              </a:rPr>
              <a:t>Koagulopathie</a:t>
            </a:r>
            <a:r>
              <a:rPr lang="de-CH" sz="900" dirty="0">
                <a:effectLst/>
                <a:latin typeface="Arial" panose="020B0604020202020204" pitchFamily="34" charset="0"/>
                <a:ea typeface="MS Mincho" panose="02020609040205080304" pitchFamily="49" charset="-128"/>
              </a:rPr>
              <a:t>, </a:t>
            </a:r>
            <a:r>
              <a:rPr lang="de-CH" sz="900" dirty="0" err="1">
                <a:effectLst/>
                <a:latin typeface="Arial" panose="020B0604020202020204" pitchFamily="34" charset="0"/>
                <a:ea typeface="MS Mincho" panose="02020609040205080304" pitchFamily="49" charset="-128"/>
              </a:rPr>
              <a:t>dialysepfl</a:t>
            </a:r>
            <a:r>
              <a:rPr lang="de-CH" sz="900" dirty="0">
                <a:effectLst/>
                <a:latin typeface="Arial" panose="020B0604020202020204" pitchFamily="34" charset="0"/>
                <a:ea typeface="MS Mincho" panose="02020609040205080304" pitchFamily="49" charset="-128"/>
              </a:rPr>
              <a:t>. </a:t>
            </a:r>
            <a:r>
              <a:rPr lang="de-DE" sz="900" dirty="0">
                <a:effectLst/>
                <a:latin typeface="Arial" panose="020B0604020202020204" pitchFamily="34" charset="0"/>
                <a:ea typeface="MS Mincho" panose="02020609040205080304" pitchFamily="49" charset="-128"/>
              </a:rPr>
              <a:t>Niereninsuffizienz (NI), akute gastrointestinale (GI) Ulzera oder GI </a:t>
            </a:r>
            <a:r>
              <a:rPr lang="de-DE" sz="900" dirty="0" err="1">
                <a:effectLst/>
                <a:latin typeface="Arial" panose="020B0604020202020204" pitchFamily="34" charset="0"/>
                <a:ea typeface="MS Mincho" panose="02020609040205080304" pitchFamily="49" charset="-128"/>
              </a:rPr>
              <a:t>ulzerative</a:t>
            </a:r>
            <a:r>
              <a:rPr lang="de-DE" sz="900" dirty="0">
                <a:effectLst/>
                <a:latin typeface="Arial" panose="020B0604020202020204" pitchFamily="34" charset="0"/>
                <a:ea typeface="MS Mincho" panose="02020609040205080304" pitchFamily="49" charset="-128"/>
              </a:rPr>
              <a:t> Erkrankungen, Schwangerschaft, Stillzeit. </a:t>
            </a:r>
            <a:r>
              <a:rPr lang="de-DE" sz="900" b="1" dirty="0">
                <a:effectLst/>
                <a:latin typeface="Arial" panose="020B0604020202020204" pitchFamily="34" charset="0"/>
                <a:ea typeface="MS Mincho" panose="02020609040205080304" pitchFamily="49" charset="-128"/>
              </a:rPr>
              <a:t>W:</a:t>
            </a:r>
            <a:r>
              <a:rPr lang="de-DE" sz="900" dirty="0">
                <a:effectLst/>
                <a:latin typeface="Arial" panose="020B0604020202020204" pitchFamily="34" charset="0"/>
                <a:ea typeface="MS Mincho" panose="02020609040205080304" pitchFamily="49" charset="-128"/>
              </a:rPr>
              <a:t> Komedikation (siehe „IA“); </a:t>
            </a:r>
            <a:r>
              <a:rPr lang="de-DE" sz="900" dirty="0" err="1">
                <a:effectLst/>
                <a:latin typeface="Arial" panose="020B0604020202020204" pitchFamily="34" charset="0"/>
                <a:ea typeface="MS Mincho" panose="02020609040205080304" pitchFamily="49" charset="-128"/>
              </a:rPr>
              <a:t>künstl</a:t>
            </a:r>
            <a:r>
              <a:rPr lang="de-DE" sz="900" dirty="0">
                <a:effectLst/>
                <a:latin typeface="Arial" panose="020B0604020202020204" pitchFamily="34" charset="0"/>
                <a:ea typeface="MS Mincho" panose="02020609040205080304" pitchFamily="49" charset="-128"/>
              </a:rPr>
              <a:t>. Herzklappen; gleichzeitige Gabe von d. Hämostase </a:t>
            </a:r>
            <a:r>
              <a:rPr lang="de-DE" sz="900" dirty="0" err="1">
                <a:effectLst/>
                <a:latin typeface="Arial" panose="020B0604020202020204" pitchFamily="34" charset="0"/>
                <a:ea typeface="MS Mincho" panose="02020609040205080304" pitchFamily="49" charset="-128"/>
              </a:rPr>
              <a:t>beeinfl</a:t>
            </a:r>
            <a:r>
              <a:rPr lang="de-DE" sz="900" dirty="0">
                <a:effectLst/>
                <a:latin typeface="Arial" panose="020B0604020202020204" pitchFamily="34" charset="0"/>
                <a:ea typeface="MS Mincho" panose="02020609040205080304" pitchFamily="49" charset="-128"/>
              </a:rPr>
              <a:t>. Arzneimittel. </a:t>
            </a:r>
            <a:r>
              <a:rPr lang="de-DE" sz="900" b="1" dirty="0">
                <a:effectLst/>
                <a:latin typeface="Arial" panose="020B0604020202020204" pitchFamily="34" charset="0"/>
                <a:ea typeface="MS Mincho" panose="02020609040205080304" pitchFamily="49" charset="-128"/>
              </a:rPr>
              <a:t>VM: </a:t>
            </a:r>
            <a:r>
              <a:rPr lang="de-DE" sz="900" dirty="0">
                <a:effectLst/>
                <a:latin typeface="Arial" panose="020B0604020202020204" pitchFamily="34" charset="0"/>
                <a:ea typeface="MS Mincho" panose="02020609040205080304" pitchFamily="49" charset="-128"/>
              </a:rPr>
              <a:t>Geburt vor der 37. SSW oder Gewicht &lt; 2.6kg oder gestillt/gefüttert &lt;10 Tage (keine Daten),</a:t>
            </a:r>
            <a:r>
              <a:rPr lang="de-DE" sz="900" b="1" dirty="0">
                <a:effectLst/>
                <a:latin typeface="Arial" panose="020B0604020202020204" pitchFamily="34" charset="0"/>
                <a:ea typeface="MS Mincho" panose="02020609040205080304" pitchFamily="49" charset="-128"/>
              </a:rPr>
              <a:t> </a:t>
            </a:r>
            <a:r>
              <a:rPr lang="de-DE" sz="900" dirty="0">
                <a:effectLst/>
                <a:latin typeface="Arial" panose="020B0604020202020204" pitchFamily="34" charset="0"/>
                <a:ea typeface="MS Mincho" panose="02020609040205080304" pitchFamily="49" charset="-128"/>
              </a:rPr>
              <a:t>mittelschwere oder schwere NI od. NI in </a:t>
            </a:r>
            <a:r>
              <a:rPr lang="de-DE" sz="900" dirty="0" err="1">
                <a:effectLst/>
                <a:latin typeface="Arial" panose="020B0604020202020204" pitchFamily="34" charset="0"/>
                <a:ea typeface="MS Mincho" panose="02020609040205080304" pitchFamily="49" charset="-128"/>
              </a:rPr>
              <a:t>Komb</a:t>
            </a:r>
            <a:r>
              <a:rPr lang="de-DE" sz="900" dirty="0">
                <a:effectLst/>
                <a:latin typeface="Arial" panose="020B0604020202020204" pitchFamily="34" charset="0"/>
                <a:ea typeface="MS Mincho" panose="02020609040205080304" pitchFamily="49" charset="-128"/>
              </a:rPr>
              <a:t>. mit Arzneimittel, die den Xarelto</a:t>
            </a:r>
            <a:r>
              <a:rPr lang="de-DE" sz="900" baseline="30000" dirty="0">
                <a:effectLst/>
                <a:latin typeface="Arial" panose="020B0604020202020204" pitchFamily="34" charset="0"/>
                <a:ea typeface="MS Mincho" panose="02020609040205080304" pitchFamily="49" charset="-128"/>
              </a:rPr>
              <a:t>®</a:t>
            </a:r>
            <a:r>
              <a:rPr lang="de-DE" sz="900" dirty="0">
                <a:effectLst/>
                <a:latin typeface="Arial" panose="020B0604020202020204" pitchFamily="34" charset="0"/>
                <a:ea typeface="MS Mincho" panose="02020609040205080304" pitchFamily="49" charset="-128"/>
              </a:rPr>
              <a:t>-Plasmaspiegel erhöhen, erhöhtes Risiko unkontrollierter Blutungen und </a:t>
            </a:r>
            <a:r>
              <a:rPr lang="de-DE" sz="900" dirty="0" err="1">
                <a:effectLst/>
                <a:latin typeface="Arial" panose="020B0604020202020204" pitchFamily="34" charset="0"/>
                <a:ea typeface="MS Mincho" panose="02020609040205080304" pitchFamily="49" charset="-128"/>
              </a:rPr>
              <a:t>hämorrhag</a:t>
            </a:r>
            <a:r>
              <a:rPr lang="de-DE" sz="900" dirty="0">
                <a:effectLst/>
                <a:latin typeface="Arial" panose="020B0604020202020204" pitchFamily="34" charset="0"/>
                <a:ea typeface="MS Mincho" panose="02020609040205080304" pitchFamily="49" charset="-128"/>
              </a:rPr>
              <a:t>. Diathese, kurz zurückliegender </a:t>
            </a:r>
            <a:r>
              <a:rPr lang="de-DE" sz="900" dirty="0" err="1">
                <a:effectLst/>
                <a:latin typeface="Arial" panose="020B0604020202020204" pitchFamily="34" charset="0"/>
                <a:ea typeface="MS Mincho" panose="02020609040205080304" pitchFamily="49" charset="-128"/>
              </a:rPr>
              <a:t>hämorrhag</a:t>
            </a:r>
            <a:r>
              <a:rPr lang="de-DE" sz="900" dirty="0">
                <a:effectLst/>
                <a:latin typeface="Arial" panose="020B0604020202020204" pitchFamily="34" charset="0"/>
                <a:ea typeface="MS Mincho" panose="02020609040205080304" pitchFamily="49" charset="-128"/>
              </a:rPr>
              <a:t>. Schlaganfall, intrakran. o. </a:t>
            </a:r>
            <a:r>
              <a:rPr lang="de-DE" sz="900" dirty="0" err="1">
                <a:effectLst/>
                <a:latin typeface="Arial" panose="020B0604020202020204" pitchFamily="34" charset="0"/>
                <a:ea typeface="MS Mincho" panose="02020609040205080304" pitchFamily="49" charset="-128"/>
              </a:rPr>
              <a:t>intrazerebr</a:t>
            </a:r>
            <a:r>
              <a:rPr lang="de-DE" sz="900" dirty="0">
                <a:effectLst/>
                <a:latin typeface="Arial" panose="020B0604020202020204" pitchFamily="34" charset="0"/>
                <a:ea typeface="MS Mincho" panose="02020609040205080304" pitchFamily="49" charset="-128"/>
              </a:rPr>
              <a:t>. Hämorrhagie, kürzlich aufgetretene GI Ulzera/</a:t>
            </a:r>
            <a:r>
              <a:rPr lang="de-DE" sz="900" dirty="0" err="1">
                <a:effectLst/>
                <a:latin typeface="Arial" panose="020B0604020202020204" pitchFamily="34" charset="0"/>
                <a:ea typeface="MS Mincho" panose="02020609040205080304" pitchFamily="49" charset="-128"/>
              </a:rPr>
              <a:t>ulzerative</a:t>
            </a:r>
            <a:r>
              <a:rPr lang="de-DE" sz="900" dirty="0">
                <a:effectLst/>
                <a:latin typeface="Arial" panose="020B0604020202020204" pitchFamily="34" charset="0"/>
                <a:ea typeface="MS Mincho" panose="02020609040205080304" pitchFamily="49" charset="-128"/>
              </a:rPr>
              <a:t> Erkrankungen, schwere unkontrollierte Hypertonie, </a:t>
            </a:r>
            <a:r>
              <a:rPr lang="de-DE" sz="900" dirty="0" err="1">
                <a:effectLst/>
                <a:latin typeface="Arial" panose="020B0604020202020204" pitchFamily="34" charset="0"/>
                <a:ea typeface="MS Mincho" panose="02020609040205080304" pitchFamily="49" charset="-128"/>
              </a:rPr>
              <a:t>vask</a:t>
            </a:r>
            <a:r>
              <a:rPr lang="de-DE" sz="900" dirty="0">
                <a:effectLst/>
                <a:latin typeface="Arial" panose="020B0604020202020204" pitchFamily="34" charset="0"/>
                <a:ea typeface="MS Mincho" panose="02020609040205080304" pitchFamily="49" charset="-128"/>
              </a:rPr>
              <a:t>. Retinopathie, intraspinale o. </a:t>
            </a:r>
            <a:r>
              <a:rPr lang="de-DE" sz="900" dirty="0" err="1">
                <a:effectLst/>
                <a:latin typeface="Arial" panose="020B0604020202020204" pitchFamily="34" charset="0"/>
                <a:ea typeface="MS Mincho" panose="02020609040205080304" pitchFamily="49" charset="-128"/>
              </a:rPr>
              <a:t>intrazerebr</a:t>
            </a:r>
            <a:r>
              <a:rPr lang="de-DE" sz="900" dirty="0">
                <a:effectLst/>
                <a:latin typeface="Arial" panose="020B0604020202020204" pitchFamily="34" charset="0"/>
                <a:ea typeface="MS Mincho" panose="02020609040205080304" pitchFamily="49" charset="-128"/>
              </a:rPr>
              <a:t>. </a:t>
            </a:r>
            <a:r>
              <a:rPr lang="de-DE" sz="900" dirty="0" err="1">
                <a:effectLst/>
                <a:latin typeface="Arial" panose="020B0604020202020204" pitchFamily="34" charset="0"/>
                <a:ea typeface="MS Mincho" panose="02020609040205080304" pitchFamily="49" charset="-128"/>
              </a:rPr>
              <a:t>Gefässanomalien</a:t>
            </a:r>
            <a:r>
              <a:rPr lang="de-DE" sz="900" dirty="0">
                <a:effectLst/>
                <a:latin typeface="Arial" panose="020B0604020202020204" pitchFamily="34" charset="0"/>
                <a:ea typeface="MS Mincho" panose="02020609040205080304" pitchFamily="49" charset="-128"/>
              </a:rPr>
              <a:t>, kurz zurückliegende Hirn-, Spinal-, Augen-OP, Bronchiektasie oder pulmonale Blutung in der Anamnese, Spinalanästhesie und -punktion, mind. 24 Stunden vor invasiven Verfahren/ chirurgischen Eingriffen absetzen, APS,</a:t>
            </a:r>
            <a:r>
              <a:rPr lang="de-CH" sz="900" dirty="0">
                <a:effectLst/>
                <a:latin typeface="Arial" panose="020B0604020202020204" pitchFamily="34" charset="0"/>
                <a:ea typeface="MS Mincho" panose="02020609040205080304" pitchFamily="49" charset="-128"/>
              </a:rPr>
              <a:t> Einzelfälle von Agranulozytose und SJS wurden berichtet. </a:t>
            </a:r>
            <a:r>
              <a:rPr lang="de-DE" sz="900" b="1" dirty="0">
                <a:effectLst/>
                <a:latin typeface="Arial" panose="020B0604020202020204" pitchFamily="34" charset="0"/>
                <a:ea typeface="MS Mincho" panose="02020609040205080304" pitchFamily="49" charset="-128"/>
              </a:rPr>
              <a:t>Häufige UAW: </a:t>
            </a:r>
            <a:r>
              <a:rPr lang="de-DE" sz="900" dirty="0">
                <a:effectLst/>
                <a:latin typeface="Arial" panose="020B0604020202020204" pitchFamily="34" charset="0"/>
                <a:ea typeface="MS Mincho" panose="02020609040205080304" pitchFamily="49" charset="-128"/>
              </a:rPr>
              <a:t>Blutungen,</a:t>
            </a:r>
            <a:r>
              <a:rPr lang="de-DE" sz="900" b="1" dirty="0">
                <a:effectLst/>
                <a:latin typeface="Arial" panose="020B0604020202020204" pitchFamily="34" charset="0"/>
                <a:ea typeface="MS Mincho" panose="02020609040205080304" pitchFamily="49" charset="-128"/>
              </a:rPr>
              <a:t> </a:t>
            </a:r>
            <a:r>
              <a:rPr lang="de-DE" sz="900" dirty="0">
                <a:effectLst/>
                <a:latin typeface="Arial" panose="020B0604020202020204" pitchFamily="34" charset="0"/>
                <a:ea typeface="MS Mincho" panose="02020609040205080304" pitchFamily="49" charset="-128"/>
              </a:rPr>
              <a:t>Anämie, Schwindel, Kopfschmerz, Augenblutungen, Hämatome, Epistaxis, </a:t>
            </a:r>
            <a:r>
              <a:rPr lang="de-DE" sz="900" dirty="0" err="1">
                <a:effectLst/>
                <a:latin typeface="Arial" panose="020B0604020202020204" pitchFamily="34" charset="0"/>
                <a:ea typeface="MS Mincho" panose="02020609040205080304" pitchFamily="49" charset="-128"/>
              </a:rPr>
              <a:t>Hämoptysis</a:t>
            </a:r>
            <a:r>
              <a:rPr lang="de-DE" sz="900" dirty="0">
                <a:effectLst/>
                <a:latin typeface="Arial" panose="020B0604020202020204" pitchFamily="34" charset="0"/>
                <a:ea typeface="MS Mincho" panose="02020609040205080304" pitchFamily="49" charset="-128"/>
              </a:rPr>
              <a:t>, Nausea, Obstipation, Durchfall, Leberenzymerhöhungen (ASAT, ALAT), Pruritus, </a:t>
            </a:r>
            <a:r>
              <a:rPr lang="de-DE" sz="900" dirty="0" err="1">
                <a:effectLst/>
                <a:latin typeface="Arial" panose="020B0604020202020204" pitchFamily="34" charset="0"/>
                <a:ea typeface="MS Mincho" panose="02020609040205080304" pitchFamily="49" charset="-128"/>
              </a:rPr>
              <a:t>Rash</a:t>
            </a:r>
            <a:r>
              <a:rPr lang="de-DE" sz="900" dirty="0">
                <a:effectLst/>
                <a:latin typeface="Arial" panose="020B0604020202020204" pitchFamily="34" charset="0"/>
                <a:ea typeface="MS Mincho" panose="02020609040205080304" pitchFamily="49" charset="-128"/>
              </a:rPr>
              <a:t>, Schmerzen i. d. Extrem., Fieber, </a:t>
            </a:r>
            <a:r>
              <a:rPr lang="de-DE" sz="900" dirty="0" err="1">
                <a:effectLst/>
                <a:latin typeface="Arial" panose="020B0604020202020204" pitchFamily="34" charset="0"/>
                <a:ea typeface="MS Mincho" panose="02020609040205080304" pitchFamily="49" charset="-128"/>
              </a:rPr>
              <a:t>periph</a:t>
            </a:r>
            <a:r>
              <a:rPr lang="de-DE" sz="900" dirty="0">
                <a:effectLst/>
                <a:latin typeface="Arial" panose="020B0604020202020204" pitchFamily="34" charset="0"/>
                <a:ea typeface="MS Mincho" panose="02020609040205080304" pitchFamily="49" charset="-128"/>
              </a:rPr>
              <a:t>. Ödem, Asthenie. </a:t>
            </a:r>
            <a:r>
              <a:rPr lang="de-DE" sz="900" b="1" dirty="0">
                <a:effectLst/>
                <a:latin typeface="Arial" panose="020B0604020202020204" pitchFamily="34" charset="0"/>
                <a:ea typeface="MS Mincho" panose="02020609040205080304" pitchFamily="49" charset="-128"/>
              </a:rPr>
              <a:t>IA: </a:t>
            </a:r>
            <a:r>
              <a:rPr lang="de-DE" sz="900" dirty="0">
                <a:effectLst/>
                <a:latin typeface="Arial" panose="020B0604020202020204" pitchFamily="34" charset="0"/>
                <a:ea typeface="MS Mincho" panose="02020609040205080304" pitchFamily="49" charset="-128"/>
              </a:rPr>
              <a:t>Starke CYP 3A4 + P-</a:t>
            </a:r>
            <a:r>
              <a:rPr lang="de-DE" sz="900" dirty="0" err="1">
                <a:effectLst/>
                <a:latin typeface="Arial" panose="020B0604020202020204" pitchFamily="34" charset="0"/>
                <a:ea typeface="MS Mincho" panose="02020609040205080304" pitchFamily="49" charset="-128"/>
              </a:rPr>
              <a:t>gp</a:t>
            </a:r>
            <a:r>
              <a:rPr lang="de-DE" sz="900" dirty="0">
                <a:effectLst/>
                <a:latin typeface="Arial" panose="020B0604020202020204" pitchFamily="34" charset="0"/>
                <a:ea typeface="MS Mincho" panose="02020609040205080304" pitchFamily="49" charset="-128"/>
              </a:rPr>
              <a:t> -</a:t>
            </a:r>
            <a:r>
              <a:rPr lang="de-DE" sz="900" dirty="0" err="1">
                <a:effectLst/>
                <a:latin typeface="Arial" panose="020B0604020202020204" pitchFamily="34" charset="0"/>
                <a:ea typeface="MS Mincho" panose="02020609040205080304" pitchFamily="49" charset="-128"/>
              </a:rPr>
              <a:t>Inhib</a:t>
            </a:r>
            <a:r>
              <a:rPr lang="de-DE" sz="900" dirty="0">
                <a:effectLst/>
                <a:latin typeface="Arial" panose="020B0604020202020204" pitchFamily="34" charset="0"/>
                <a:ea typeface="MS Mincho" panose="02020609040205080304" pitchFamily="49" charset="-128"/>
              </a:rPr>
              <a:t>. </a:t>
            </a:r>
            <a:r>
              <a:rPr lang="en-US" sz="900" dirty="0">
                <a:effectLst/>
                <a:latin typeface="Arial" panose="020B0604020202020204" pitchFamily="34" charset="0"/>
                <a:ea typeface="MS Mincho" panose="02020609040205080304" pitchFamily="49" charset="-128"/>
              </a:rPr>
              <a:t>(Ritonavir, </a:t>
            </a:r>
            <a:r>
              <a:rPr lang="en-US" sz="900" dirty="0" err="1">
                <a:effectLst/>
                <a:latin typeface="Arial" panose="020B0604020202020204" pitchFamily="34" charset="0"/>
                <a:ea typeface="MS Mincho" panose="02020609040205080304" pitchFamily="49" charset="-128"/>
              </a:rPr>
              <a:t>Ketoconazol</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starke</a:t>
            </a:r>
            <a:r>
              <a:rPr lang="en-US" sz="900" dirty="0">
                <a:effectLst/>
                <a:latin typeface="Arial" panose="020B0604020202020204" pitchFamily="34" charset="0"/>
                <a:ea typeface="MS Mincho" panose="02020609040205080304" pitchFamily="49" charset="-128"/>
              </a:rPr>
              <a:t> CYP 3A4 + P-</a:t>
            </a:r>
            <a:r>
              <a:rPr lang="en-US" sz="900" dirty="0" err="1">
                <a:effectLst/>
                <a:latin typeface="Arial" panose="020B0604020202020204" pitchFamily="34" charset="0"/>
                <a:ea typeface="MS Mincho" panose="02020609040205080304" pitchFamily="49" charset="-128"/>
              </a:rPr>
              <a:t>gp</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Induk</a:t>
            </a:r>
            <a:r>
              <a:rPr lang="en-US" sz="900" dirty="0">
                <a:effectLst/>
                <a:latin typeface="Arial" panose="020B0604020202020204" pitchFamily="34" charset="0"/>
                <a:ea typeface="MS Mincho" panose="02020609040205080304" pitchFamily="49" charset="-128"/>
              </a:rPr>
              <a:t>. (Rifampicin, </a:t>
            </a:r>
            <a:r>
              <a:rPr lang="en-US" sz="900" dirty="0" err="1">
                <a:effectLst/>
                <a:latin typeface="Arial" panose="020B0604020202020204" pitchFamily="34" charset="0"/>
                <a:ea typeface="MS Mincho" panose="02020609040205080304" pitchFamily="49" charset="-128"/>
              </a:rPr>
              <a:t>Carbamazepin</a:t>
            </a:r>
            <a:r>
              <a:rPr lang="en-US" sz="900" dirty="0">
                <a:effectLst/>
                <a:latin typeface="Arial" panose="020B0604020202020204" pitchFamily="34" charset="0"/>
                <a:ea typeface="MS Mincho" panose="02020609040205080304" pitchFamily="49" charset="-128"/>
              </a:rPr>
              <a:t>, Phenobarbital, </a:t>
            </a:r>
            <a:r>
              <a:rPr lang="en-US" sz="900" dirty="0" err="1">
                <a:effectLst/>
                <a:latin typeface="Arial" panose="020B0604020202020204" pitchFamily="34" charset="0"/>
                <a:ea typeface="MS Mincho" panose="02020609040205080304" pitchFamily="49" charset="-128"/>
              </a:rPr>
              <a:t>Johanniskraut</a:t>
            </a:r>
            <a:r>
              <a:rPr lang="en-US" sz="900" dirty="0">
                <a:effectLst/>
                <a:latin typeface="Arial" panose="020B0604020202020204" pitchFamily="34" charset="0"/>
                <a:ea typeface="MS Mincho" panose="02020609040205080304" pitchFamily="49" charset="-128"/>
              </a:rPr>
              <a:t>), d. </a:t>
            </a:r>
            <a:r>
              <a:rPr lang="en-US" sz="900" dirty="0" err="1">
                <a:effectLst/>
                <a:latin typeface="Arial" panose="020B0604020202020204" pitchFamily="34" charset="0"/>
                <a:ea typeface="MS Mincho" panose="02020609040205080304" pitchFamily="49" charset="-128"/>
              </a:rPr>
              <a:t>Hämostase</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beeinfl</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Arzneimittel</a:t>
            </a:r>
            <a:r>
              <a:rPr lang="en-US" sz="900" dirty="0">
                <a:effectLst/>
                <a:latin typeface="Arial" panose="020B0604020202020204" pitchFamily="34" charset="0"/>
                <a:ea typeface="MS Mincho" panose="02020609040205080304" pitchFamily="49" charset="-128"/>
              </a:rPr>
              <a:t>. </a:t>
            </a:r>
            <a:r>
              <a:rPr lang="de-DE" sz="900" b="1" dirty="0" err="1">
                <a:effectLst/>
                <a:latin typeface="Arial" panose="020B0604020202020204" pitchFamily="34" charset="0"/>
                <a:ea typeface="MS Mincho" panose="02020609040205080304" pitchFamily="49" charset="-128"/>
              </a:rPr>
              <a:t>Packg</a:t>
            </a:r>
            <a:r>
              <a:rPr lang="de-DE" sz="900" dirty="0">
                <a:effectLst/>
                <a:latin typeface="Arial" panose="020B0604020202020204" pitchFamily="34" charset="0"/>
                <a:ea typeface="MS Mincho" panose="02020609040205080304" pitchFamily="49" charset="-128"/>
              </a:rPr>
              <a:t>.: Granulat zur Herstellung einer Suspension (50ml und 100ml); Abgabekategorie B. Für weitere Informationen siehe www.swissmedicinfo.ch. Vertrieb: Bayer (Schweiz) AG, </a:t>
            </a:r>
            <a:r>
              <a:rPr lang="de-DE" sz="900" dirty="0" err="1">
                <a:effectLst/>
                <a:latin typeface="Arial" panose="020B0604020202020204" pitchFamily="34" charset="0"/>
                <a:ea typeface="MS Mincho" panose="02020609040205080304" pitchFamily="49" charset="-128"/>
              </a:rPr>
              <a:t>Uetlibergstr</a:t>
            </a:r>
            <a:r>
              <a:rPr lang="de-DE" sz="900" dirty="0">
                <a:effectLst/>
                <a:latin typeface="Arial" panose="020B0604020202020204" pitchFamily="34" charset="0"/>
                <a:ea typeface="MS Mincho" panose="02020609040205080304" pitchFamily="49" charset="-128"/>
              </a:rPr>
              <a:t>. 132, 8045 Zürich. MA-M_RIV-CH-0266-1_10.2022</a:t>
            </a:r>
            <a:endParaRPr lang="de-DE" sz="1400" dirty="0">
              <a:effectLst/>
              <a:latin typeface="Times New Roman" panose="02020603050405020304" pitchFamily="18" charset="0"/>
              <a:ea typeface="MS Mincho" panose="02020609040205080304" pitchFamily="49" charset="-128"/>
            </a:endParaRPr>
          </a:p>
          <a:p>
            <a:pPr fontAlgn="t">
              <a:lnSpc>
                <a:spcPct val="150000"/>
              </a:lnSpc>
            </a:pPr>
            <a:r>
              <a:rPr lang="de-DE" sz="900" dirty="0">
                <a:effectLst/>
                <a:latin typeface="Arial" panose="020B0604020202020204" pitchFamily="34" charset="0"/>
                <a:ea typeface="MS Mincho" panose="02020609040205080304" pitchFamily="49" charset="-128"/>
              </a:rPr>
              <a:t> </a:t>
            </a:r>
            <a:endParaRPr lang="de-DE" sz="1400" dirty="0">
              <a:effectLst/>
              <a:latin typeface="Times New Roman" panose="02020603050405020304" pitchFamily="18" charset="0"/>
              <a:ea typeface="MS Mincho" panose="02020609040205080304" pitchFamily="49" charset="-128"/>
            </a:endParaRPr>
          </a:p>
          <a:p>
            <a:pPr fontAlgn="t">
              <a:lnSpc>
                <a:spcPct val="150000"/>
              </a:lnSpc>
            </a:pPr>
            <a:r>
              <a:rPr lang="de-DE" sz="900" dirty="0">
                <a:effectLst/>
                <a:latin typeface="Arial" panose="020B0604020202020204" pitchFamily="34" charset="0"/>
                <a:ea typeface="MS Mincho" panose="02020609040205080304" pitchFamily="49" charset="-128"/>
              </a:rPr>
              <a:t> </a:t>
            </a:r>
            <a:endParaRPr lang="de-DE" sz="1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345092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en-US" dirty="0">
                <a:latin typeface="Arial"/>
                <a:cs typeface="Arial"/>
              </a:rPr>
              <a:t>Xarelto</a:t>
            </a:r>
            <a:r>
              <a:rPr lang="en-US" baseline="30000" dirty="0">
                <a:latin typeface="Arial"/>
                <a:cs typeface="Arial"/>
              </a:rPr>
              <a:t>®</a:t>
            </a:r>
            <a:r>
              <a:rPr lang="en-US" dirty="0">
                <a:latin typeface="Arial"/>
                <a:cs typeface="Arial"/>
              </a:rPr>
              <a:t> vascular – </a:t>
            </a:r>
            <a:r>
              <a:rPr lang="en-US" dirty="0" err="1">
                <a:latin typeface="Arial"/>
                <a:cs typeface="Arial"/>
              </a:rPr>
              <a:t>Kurzfachinformation</a:t>
            </a:r>
            <a:endParaRPr lang="de-CH" dirty="0">
              <a:latin typeface="Arial"/>
              <a:cs typeface="Arial"/>
            </a:endParaRPr>
          </a:p>
        </p:txBody>
      </p:sp>
      <p:sp>
        <p:nvSpPr>
          <p:cNvPr id="4" name="Foliennummernplatzhalter 3"/>
          <p:cNvSpPr>
            <a:spLocks noGrp="1"/>
          </p:cNvSpPr>
          <p:nvPr>
            <p:ph type="sldNum" sz="quarter" idx="12"/>
          </p:nvPr>
        </p:nvSpPr>
        <p:spPr/>
        <p:txBody>
          <a:bodyPr/>
          <a:lstStyle/>
          <a:p>
            <a:fld id="{668FC1BA-C807-A24C-B970-91216D4FCE8F}" type="slidenum">
              <a:rPr lang="de-DE" smtClean="0"/>
              <a:t>77</a:t>
            </a:fld>
            <a:endParaRPr lang="de-DE"/>
          </a:p>
        </p:txBody>
      </p:sp>
      <p:sp>
        <p:nvSpPr>
          <p:cNvPr id="5" name="Inhaltsplatzhalter 4"/>
          <p:cNvSpPr txBox="1">
            <a:spLocks/>
          </p:cNvSpPr>
          <p:nvPr/>
        </p:nvSpPr>
        <p:spPr>
          <a:xfrm>
            <a:off x="323850" y="1058182"/>
            <a:ext cx="8496299" cy="3263504"/>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fontAlgn="t">
              <a:lnSpc>
                <a:spcPct val="150000"/>
              </a:lnSpc>
              <a:buNone/>
            </a:pPr>
            <a:r>
              <a:rPr lang="de-DE" sz="900" b="1" dirty="0">
                <a:effectLst/>
                <a:latin typeface="Arial" panose="020B0604020202020204" pitchFamily="34" charset="0"/>
                <a:ea typeface="MS Mincho" panose="02020609040205080304" pitchFamily="49" charset="-128"/>
              </a:rPr>
              <a:t>Gekürzte Fachinformation Xarelto</a:t>
            </a:r>
            <a:r>
              <a:rPr lang="de-DE" sz="900" b="1" baseline="30000" dirty="0">
                <a:effectLst/>
                <a:latin typeface="Arial" panose="020B0604020202020204" pitchFamily="34" charset="0"/>
                <a:ea typeface="MS Mincho" panose="02020609040205080304" pitchFamily="49" charset="-128"/>
              </a:rPr>
              <a:t>®</a:t>
            </a:r>
            <a:r>
              <a:rPr lang="de-DE" sz="900" b="1" dirty="0">
                <a:effectLst/>
                <a:latin typeface="Arial" panose="020B0604020202020204" pitchFamily="34" charset="0"/>
                <a:ea typeface="MS Mincho" panose="02020609040205080304" pitchFamily="49" charset="-128"/>
              </a:rPr>
              <a:t> </a:t>
            </a:r>
            <a:r>
              <a:rPr lang="de-DE" sz="900" b="1" dirty="0" err="1">
                <a:effectLst/>
                <a:latin typeface="Arial" panose="020B0604020202020204" pitchFamily="34" charset="0"/>
                <a:ea typeface="MS Mincho" panose="02020609040205080304" pitchFamily="49" charset="-128"/>
              </a:rPr>
              <a:t>vascular</a:t>
            </a:r>
            <a:r>
              <a:rPr lang="de-DE" sz="900" b="1" dirty="0">
                <a:effectLst/>
                <a:latin typeface="Arial" panose="020B0604020202020204" pitchFamily="34" charset="0"/>
                <a:ea typeface="MS Mincho" panose="02020609040205080304" pitchFamily="49" charset="-128"/>
              </a:rPr>
              <a:t> (Rivaroxaban): </a:t>
            </a:r>
            <a:r>
              <a:rPr lang="de-DE" sz="900" dirty="0">
                <a:effectLst/>
                <a:latin typeface="Arial" panose="020B0604020202020204" pitchFamily="34" charset="0"/>
                <a:ea typeface="MS Mincho" panose="02020609040205080304" pitchFamily="49" charset="-128"/>
              </a:rPr>
              <a:t>Direkter Faktor </a:t>
            </a:r>
            <a:r>
              <a:rPr lang="de-DE" sz="900" dirty="0" err="1">
                <a:effectLst/>
                <a:latin typeface="Arial" panose="020B0604020202020204" pitchFamily="34" charset="0"/>
                <a:ea typeface="MS Mincho" panose="02020609040205080304" pitchFamily="49" charset="-128"/>
              </a:rPr>
              <a:t>Xa</a:t>
            </a:r>
            <a:r>
              <a:rPr lang="de-DE" sz="900" dirty="0">
                <a:effectLst/>
                <a:latin typeface="Arial" panose="020B0604020202020204" pitchFamily="34" charset="0"/>
                <a:ea typeface="MS Mincho" panose="02020609040205080304" pitchFamily="49" charset="-128"/>
              </a:rPr>
              <a:t>-Inhibitor </a:t>
            </a:r>
            <a:r>
              <a:rPr lang="de-DE" sz="900" b="1" dirty="0">
                <a:effectLst/>
                <a:latin typeface="Arial" panose="020B0604020202020204" pitchFamily="34" charset="0"/>
                <a:ea typeface="MS Mincho" panose="02020609040205080304" pitchFamily="49" charset="-128"/>
              </a:rPr>
              <a:t>Z: </a:t>
            </a:r>
            <a:r>
              <a:rPr lang="de-DE" sz="900" dirty="0" err="1">
                <a:effectLst/>
                <a:latin typeface="Arial" panose="020B0604020202020204" pitchFamily="34" charset="0"/>
                <a:ea typeface="MS Mincho" panose="02020609040205080304" pitchFamily="49" charset="-128"/>
              </a:rPr>
              <a:t>Filmtabl</a:t>
            </a:r>
            <a:r>
              <a:rPr lang="de-DE" sz="900" dirty="0">
                <a:effectLst/>
                <a:latin typeface="Arial" panose="020B0604020202020204" pitchFamily="34" charset="0"/>
                <a:ea typeface="MS Mincho" panose="02020609040205080304" pitchFamily="49" charset="-128"/>
              </a:rPr>
              <a:t>. zu 2.5mg Rivaroxaban </a:t>
            </a:r>
            <a:r>
              <a:rPr lang="de-DE" sz="900" b="1" dirty="0">
                <a:effectLst/>
                <a:latin typeface="Arial" panose="020B0604020202020204" pitchFamily="34" charset="0"/>
                <a:ea typeface="MS Mincho" panose="02020609040205080304" pitchFamily="49" charset="-128"/>
              </a:rPr>
              <a:t>I: </a:t>
            </a:r>
            <a:r>
              <a:rPr lang="de-DE" sz="900" dirty="0">
                <a:effectLst/>
                <a:latin typeface="Arial" panose="020B0604020202020204" pitchFamily="34" charset="0"/>
                <a:ea typeface="MS Mincho" panose="02020609040205080304" pitchFamily="49" charset="-128"/>
              </a:rPr>
              <a:t>In Kombination mit Acetylsalicylsäure (ASS) zur Prävention schwerwiegender </a:t>
            </a:r>
            <a:r>
              <a:rPr lang="de-DE" sz="900" dirty="0" err="1">
                <a:effectLst/>
                <a:latin typeface="Arial" panose="020B0604020202020204" pitchFamily="34" charset="0"/>
                <a:ea typeface="MS Mincho" panose="02020609040205080304" pitchFamily="49" charset="-128"/>
              </a:rPr>
              <a:t>atherothrombotischer</a:t>
            </a:r>
            <a:r>
              <a:rPr lang="de-DE" sz="900" dirty="0">
                <a:effectLst/>
                <a:latin typeface="Arial" panose="020B0604020202020204" pitchFamily="34" charset="0"/>
                <a:ea typeface="MS Mincho" panose="02020609040205080304" pitchFamily="49" charset="-128"/>
              </a:rPr>
              <a:t> Ereignisse (Schlaganfall, Myokardinfarkt, kardiovaskulär bedingter Tod) bei Patienten mit koronarer Herzkrankheit oder manifester peripherer arterieller </a:t>
            </a:r>
            <a:r>
              <a:rPr lang="de-DE" sz="900" dirty="0" err="1">
                <a:effectLst/>
                <a:latin typeface="Arial" panose="020B0604020202020204" pitchFamily="34" charset="0"/>
                <a:ea typeface="MS Mincho" panose="02020609040205080304" pitchFamily="49" charset="-128"/>
              </a:rPr>
              <a:t>Gefässerkrankung</a:t>
            </a:r>
            <a:r>
              <a:rPr lang="de-DE" sz="900" dirty="0">
                <a:effectLst/>
                <a:latin typeface="Arial" panose="020B0604020202020204" pitchFamily="34" charset="0"/>
                <a:ea typeface="MS Mincho" panose="02020609040205080304" pitchFamily="49" charset="-128"/>
              </a:rPr>
              <a:t> und einem hohen Risiko für ischämische Ereignisse</a:t>
            </a:r>
            <a:r>
              <a:rPr lang="de-CH" sz="900" dirty="0">
                <a:effectLst/>
                <a:latin typeface="Arial" panose="020B0604020202020204" pitchFamily="34" charset="0"/>
                <a:ea typeface="MS Mincho" panose="02020609040205080304" pitchFamily="49" charset="-128"/>
              </a:rPr>
              <a:t>.</a:t>
            </a:r>
            <a:r>
              <a:rPr lang="de-CH" sz="900" b="1" dirty="0">
                <a:effectLst/>
                <a:latin typeface="Arial" panose="020B0604020202020204" pitchFamily="34" charset="0"/>
                <a:ea typeface="MS Mincho" panose="02020609040205080304" pitchFamily="49" charset="-128"/>
              </a:rPr>
              <a:t> </a:t>
            </a:r>
            <a:r>
              <a:rPr lang="de-DE" sz="900" b="1" dirty="0">
                <a:effectLst/>
                <a:latin typeface="Arial" panose="020B0604020202020204" pitchFamily="34" charset="0"/>
                <a:ea typeface="MS Mincho" panose="02020609040205080304" pitchFamily="49" charset="-128"/>
              </a:rPr>
              <a:t>D: </a:t>
            </a:r>
            <a:r>
              <a:rPr lang="de-DE" sz="900" dirty="0">
                <a:effectLst/>
                <a:latin typeface="Arial" panose="020B0604020202020204" pitchFamily="34" charset="0"/>
                <a:ea typeface="MS Mincho" panose="02020609040205080304" pitchFamily="49" charset="-128"/>
              </a:rPr>
              <a:t>2x/Tag 2.5mg</a:t>
            </a:r>
            <a:r>
              <a:rPr lang="de-CH" sz="900" dirty="0">
                <a:effectLst/>
                <a:latin typeface="Arial" panose="020B0604020202020204" pitchFamily="34" charset="0"/>
                <a:ea typeface="MS Mincho" panose="02020609040205080304" pitchFamily="49" charset="-128"/>
              </a:rPr>
              <a:t>. </a:t>
            </a:r>
            <a:r>
              <a:rPr lang="de-DE" sz="900" b="1" dirty="0">
                <a:effectLst/>
                <a:latin typeface="Arial" panose="020B0604020202020204" pitchFamily="34" charset="0"/>
                <a:ea typeface="MS Mincho" panose="02020609040205080304" pitchFamily="49" charset="-128"/>
              </a:rPr>
              <a:t>KI: </a:t>
            </a:r>
            <a:r>
              <a:rPr lang="de-DE" sz="900" dirty="0">
                <a:effectLst/>
                <a:latin typeface="Arial" panose="020B0604020202020204" pitchFamily="34" charset="0"/>
                <a:ea typeface="MS Mincho" panose="02020609040205080304" pitchFamily="49" charset="-128"/>
              </a:rPr>
              <a:t>Überempfindlichkeit auf Inhaltsstoffe, akute bakt. Endokarditis, </a:t>
            </a:r>
            <a:r>
              <a:rPr lang="de-DE" sz="900" dirty="0" err="1">
                <a:effectLst/>
                <a:latin typeface="Arial" panose="020B0604020202020204" pitchFamily="34" charset="0"/>
                <a:ea typeface="MS Mincho" panose="02020609040205080304" pitchFamily="49" charset="-128"/>
              </a:rPr>
              <a:t>klin</a:t>
            </a:r>
            <a:r>
              <a:rPr lang="de-DE" sz="900" dirty="0">
                <a:effectLst/>
                <a:latin typeface="Arial" panose="020B0604020202020204" pitchFamily="34" charset="0"/>
                <a:ea typeface="MS Mincho" panose="02020609040205080304" pitchFamily="49" charset="-128"/>
              </a:rPr>
              <a:t>. sign. aktive Blutungen, vorangegangener </a:t>
            </a:r>
            <a:r>
              <a:rPr lang="de-DE" sz="900" dirty="0" err="1">
                <a:effectLst/>
                <a:latin typeface="Arial" panose="020B0604020202020204" pitchFamily="34" charset="0"/>
                <a:ea typeface="MS Mincho" panose="02020609040205080304" pitchFamily="49" charset="-128"/>
              </a:rPr>
              <a:t>hämorrhag</a:t>
            </a:r>
            <a:r>
              <a:rPr lang="de-DE" sz="900" dirty="0">
                <a:effectLst/>
                <a:latin typeface="Arial" panose="020B0604020202020204" pitchFamily="34" charset="0"/>
                <a:ea typeface="MS Mincho" panose="02020609040205080304" pitchFamily="49" charset="-128"/>
              </a:rPr>
              <a:t>. / lakunärer Insult, ischämischer Schlaganfall (&lt;1 Monat), schw. Lebererkrankung/ Leberinsuffizienz (LI) mit </a:t>
            </a:r>
            <a:r>
              <a:rPr lang="de-DE" sz="900" dirty="0" err="1">
                <a:effectLst/>
                <a:latin typeface="Arial" panose="020B0604020202020204" pitchFamily="34" charset="0"/>
                <a:ea typeface="MS Mincho" panose="02020609040205080304" pitchFamily="49" charset="-128"/>
              </a:rPr>
              <a:t>relev</a:t>
            </a:r>
            <a:r>
              <a:rPr lang="de-DE" sz="900" dirty="0">
                <a:effectLst/>
                <a:latin typeface="Arial" panose="020B0604020202020204" pitchFamily="34" charset="0"/>
                <a:ea typeface="MS Mincho" panose="02020609040205080304" pitchFamily="49" charset="-128"/>
              </a:rPr>
              <a:t>. erhöhtem Blutungsrisiko; leichte LI in </a:t>
            </a:r>
            <a:r>
              <a:rPr lang="de-DE" sz="900" dirty="0" err="1">
                <a:effectLst/>
                <a:latin typeface="Arial" panose="020B0604020202020204" pitchFamily="34" charset="0"/>
                <a:ea typeface="MS Mincho" panose="02020609040205080304" pitchFamily="49" charset="-128"/>
              </a:rPr>
              <a:t>Komb</a:t>
            </a:r>
            <a:r>
              <a:rPr lang="de-DE" sz="900" dirty="0">
                <a:effectLst/>
                <a:latin typeface="Arial" panose="020B0604020202020204" pitchFamily="34" charset="0"/>
                <a:ea typeface="MS Mincho" panose="02020609040205080304" pitchFamily="49" charset="-128"/>
              </a:rPr>
              <a:t>. mit </a:t>
            </a:r>
            <a:r>
              <a:rPr lang="de-DE" sz="900" dirty="0" err="1">
                <a:effectLst/>
                <a:latin typeface="Arial" panose="020B0604020202020204" pitchFamily="34" charset="0"/>
                <a:ea typeface="MS Mincho" panose="02020609040205080304" pitchFamily="49" charset="-128"/>
              </a:rPr>
              <a:t>Koagulopathie</a:t>
            </a:r>
            <a:r>
              <a:rPr lang="de-DE" sz="900" dirty="0">
                <a:effectLst/>
                <a:latin typeface="Arial" panose="020B0604020202020204" pitchFamily="34" charset="0"/>
                <a:ea typeface="MS Mincho" panose="02020609040205080304" pitchFamily="49" charset="-128"/>
              </a:rPr>
              <a:t>, schw. Herzinsuffizienz (NYHA III-IV, LVEF ≤30%), </a:t>
            </a:r>
            <a:r>
              <a:rPr lang="de-DE" sz="900" dirty="0" err="1">
                <a:effectLst/>
                <a:latin typeface="Arial" panose="020B0604020202020204" pitchFamily="34" charset="0"/>
                <a:ea typeface="MS Mincho" panose="02020609040205080304" pitchFamily="49" charset="-128"/>
              </a:rPr>
              <a:t>dialysepfl</a:t>
            </a:r>
            <a:r>
              <a:rPr lang="de-DE" sz="900" dirty="0">
                <a:effectLst/>
                <a:latin typeface="Arial" panose="020B0604020202020204" pitchFamily="34" charset="0"/>
                <a:ea typeface="MS Mincho" panose="02020609040205080304" pitchFamily="49" charset="-128"/>
              </a:rPr>
              <a:t>. Niereninsuffizienz (NI), akute gastrointestinale (GI) Ulzera oder GI </a:t>
            </a:r>
            <a:r>
              <a:rPr lang="de-DE" sz="900" dirty="0" err="1">
                <a:effectLst/>
                <a:latin typeface="Arial" panose="020B0604020202020204" pitchFamily="34" charset="0"/>
                <a:ea typeface="MS Mincho" panose="02020609040205080304" pitchFamily="49" charset="-128"/>
              </a:rPr>
              <a:t>ulzerative</a:t>
            </a:r>
            <a:r>
              <a:rPr lang="de-DE" sz="900" dirty="0">
                <a:effectLst/>
                <a:latin typeface="Arial" panose="020B0604020202020204" pitchFamily="34" charset="0"/>
                <a:ea typeface="MS Mincho" panose="02020609040205080304" pitchFamily="49" charset="-128"/>
              </a:rPr>
              <a:t> Erkrankungen, Schwangerschaft, Stillzeit. </a:t>
            </a:r>
            <a:r>
              <a:rPr lang="de-DE" sz="900" b="1" dirty="0">
                <a:effectLst/>
                <a:latin typeface="Arial" panose="020B0604020202020204" pitchFamily="34" charset="0"/>
                <a:ea typeface="MS Mincho" panose="02020609040205080304" pitchFamily="49" charset="-128"/>
              </a:rPr>
              <a:t>W:</a:t>
            </a:r>
            <a:r>
              <a:rPr lang="de-DE" sz="900" dirty="0">
                <a:effectLst/>
                <a:latin typeface="Arial" panose="020B0604020202020204" pitchFamily="34" charset="0"/>
                <a:ea typeface="MS Mincho" panose="02020609040205080304" pitchFamily="49" charset="-128"/>
              </a:rPr>
              <a:t> Komedikation (siehe „IA“); &lt;18 Jahre; </a:t>
            </a:r>
            <a:r>
              <a:rPr lang="de-DE" sz="900" dirty="0" err="1">
                <a:effectLst/>
                <a:latin typeface="Arial" panose="020B0604020202020204" pitchFamily="34" charset="0"/>
                <a:ea typeface="MS Mincho" panose="02020609040205080304" pitchFamily="49" charset="-128"/>
              </a:rPr>
              <a:t>künstl</a:t>
            </a:r>
            <a:r>
              <a:rPr lang="de-DE" sz="900" dirty="0">
                <a:effectLst/>
                <a:latin typeface="Arial" panose="020B0604020202020204" pitchFamily="34" charset="0"/>
                <a:ea typeface="MS Mincho" panose="02020609040205080304" pitchFamily="49" charset="-128"/>
              </a:rPr>
              <a:t>. Herzklappen; die Hämostase </a:t>
            </a:r>
            <a:r>
              <a:rPr lang="de-DE" sz="900" dirty="0" err="1">
                <a:effectLst/>
                <a:latin typeface="Arial" panose="020B0604020202020204" pitchFamily="34" charset="0"/>
                <a:ea typeface="MS Mincho" panose="02020609040205080304" pitchFamily="49" charset="-128"/>
              </a:rPr>
              <a:t>beeinfl</a:t>
            </a:r>
            <a:r>
              <a:rPr lang="de-DE" sz="900" dirty="0">
                <a:effectLst/>
                <a:latin typeface="Arial" panose="020B0604020202020204" pitchFamily="34" charset="0"/>
                <a:ea typeface="MS Mincho" panose="02020609040205080304" pitchFamily="49" charset="-128"/>
              </a:rPr>
              <a:t>. Arzneimittel. </a:t>
            </a:r>
            <a:r>
              <a:rPr lang="de-DE" sz="900" b="1" dirty="0">
                <a:effectLst/>
                <a:latin typeface="Arial" panose="020B0604020202020204" pitchFamily="34" charset="0"/>
                <a:ea typeface="MS Mincho" panose="02020609040205080304" pitchFamily="49" charset="-128"/>
              </a:rPr>
              <a:t>VM: </a:t>
            </a:r>
            <a:r>
              <a:rPr lang="de-DE" sz="900" dirty="0">
                <a:effectLst/>
                <a:latin typeface="Arial" panose="020B0604020202020204" pitchFamily="34" charset="0"/>
                <a:ea typeface="MS Mincho" panose="02020609040205080304" pitchFamily="49" charset="-128"/>
              </a:rPr>
              <a:t>NI (</a:t>
            </a:r>
            <a:r>
              <a:rPr lang="de-DE" sz="900" dirty="0" err="1">
                <a:effectLst/>
                <a:latin typeface="Arial" panose="020B0604020202020204" pitchFamily="34" charset="0"/>
                <a:ea typeface="MS Mincho" panose="02020609040205080304" pitchFamily="49" charset="-128"/>
              </a:rPr>
              <a:t>Krea</a:t>
            </a:r>
            <a:r>
              <a:rPr lang="de-DE" sz="900" dirty="0">
                <a:effectLst/>
                <a:latin typeface="Arial" panose="020B0604020202020204" pitchFamily="34" charset="0"/>
                <a:ea typeface="MS Mincho" panose="02020609040205080304" pitchFamily="49" charset="-128"/>
              </a:rPr>
              <a:t>-Cl 15-29ml/min), erhöhtes Risiko unkontrollierter Blutungen, kongenitale od. </a:t>
            </a:r>
            <a:r>
              <a:rPr lang="de-DE" sz="900" dirty="0" err="1">
                <a:effectLst/>
                <a:latin typeface="Arial" panose="020B0604020202020204" pitchFamily="34" charset="0"/>
                <a:ea typeface="MS Mincho" panose="02020609040205080304" pitchFamily="49" charset="-128"/>
              </a:rPr>
              <a:t>hämorrhag</a:t>
            </a:r>
            <a:r>
              <a:rPr lang="de-DE" sz="900" dirty="0">
                <a:effectLst/>
                <a:latin typeface="Arial" panose="020B0604020202020204" pitchFamily="34" charset="0"/>
                <a:ea typeface="MS Mincho" panose="02020609040205080304" pitchFamily="49" charset="-128"/>
              </a:rPr>
              <a:t>. Diathese, intrakran. od. </a:t>
            </a:r>
            <a:r>
              <a:rPr lang="de-DE" sz="900" dirty="0" err="1">
                <a:effectLst/>
                <a:latin typeface="Arial" panose="020B0604020202020204" pitchFamily="34" charset="0"/>
                <a:ea typeface="MS Mincho" panose="02020609040205080304" pitchFamily="49" charset="-128"/>
              </a:rPr>
              <a:t>intrazerebr</a:t>
            </a:r>
            <a:r>
              <a:rPr lang="de-DE" sz="900" dirty="0">
                <a:effectLst/>
                <a:latin typeface="Arial" panose="020B0604020202020204" pitchFamily="34" charset="0"/>
                <a:ea typeface="MS Mincho" panose="02020609040205080304" pitchFamily="49" charset="-128"/>
              </a:rPr>
              <a:t>. Hämorrhagie, kürzlich aufgetretene GI Ulzera/</a:t>
            </a:r>
            <a:r>
              <a:rPr lang="de-DE" sz="900" dirty="0" err="1">
                <a:effectLst/>
                <a:latin typeface="Arial" panose="020B0604020202020204" pitchFamily="34" charset="0"/>
                <a:ea typeface="MS Mincho" panose="02020609040205080304" pitchFamily="49" charset="-128"/>
              </a:rPr>
              <a:t>ulzerative</a:t>
            </a:r>
            <a:r>
              <a:rPr lang="de-DE" sz="900" dirty="0">
                <a:effectLst/>
                <a:latin typeface="Arial" panose="020B0604020202020204" pitchFamily="34" charset="0"/>
                <a:ea typeface="MS Mincho" panose="02020609040205080304" pitchFamily="49" charset="-128"/>
              </a:rPr>
              <a:t> Erkrankungen, schwere unkontrollierte Hypertonie, </a:t>
            </a:r>
            <a:r>
              <a:rPr lang="de-DE" sz="900" dirty="0" err="1">
                <a:effectLst/>
                <a:latin typeface="Arial" panose="020B0604020202020204" pitchFamily="34" charset="0"/>
                <a:ea typeface="MS Mincho" panose="02020609040205080304" pitchFamily="49" charset="-128"/>
              </a:rPr>
              <a:t>vask</a:t>
            </a:r>
            <a:r>
              <a:rPr lang="de-DE" sz="900" dirty="0">
                <a:effectLst/>
                <a:latin typeface="Arial" panose="020B0604020202020204" pitchFamily="34" charset="0"/>
                <a:ea typeface="MS Mincho" panose="02020609040205080304" pitchFamily="49" charset="-128"/>
              </a:rPr>
              <a:t>. Retinopathie, </a:t>
            </a:r>
            <a:r>
              <a:rPr lang="de-DE" sz="900" dirty="0" err="1">
                <a:effectLst/>
                <a:latin typeface="Arial" panose="020B0604020202020204" pitchFamily="34" charset="0"/>
                <a:ea typeface="MS Mincho" panose="02020609040205080304" pitchFamily="49" charset="-128"/>
              </a:rPr>
              <a:t>intraspin</a:t>
            </a:r>
            <a:r>
              <a:rPr lang="de-DE" sz="900" dirty="0">
                <a:effectLst/>
                <a:latin typeface="Arial" panose="020B0604020202020204" pitchFamily="34" charset="0"/>
                <a:ea typeface="MS Mincho" panose="02020609040205080304" pitchFamily="49" charset="-128"/>
              </a:rPr>
              <a:t>. od. </a:t>
            </a:r>
            <a:r>
              <a:rPr lang="de-DE" sz="900" dirty="0" err="1">
                <a:effectLst/>
                <a:latin typeface="Arial" panose="020B0604020202020204" pitchFamily="34" charset="0"/>
                <a:ea typeface="MS Mincho" panose="02020609040205080304" pitchFamily="49" charset="-128"/>
              </a:rPr>
              <a:t>intrazerebr</a:t>
            </a:r>
            <a:r>
              <a:rPr lang="de-DE" sz="900" dirty="0">
                <a:effectLst/>
                <a:latin typeface="Arial" panose="020B0604020202020204" pitchFamily="34" charset="0"/>
                <a:ea typeface="MS Mincho" panose="02020609040205080304" pitchFamily="49" charset="-128"/>
              </a:rPr>
              <a:t>. </a:t>
            </a:r>
            <a:r>
              <a:rPr lang="de-DE" sz="900" dirty="0" err="1">
                <a:effectLst/>
                <a:latin typeface="Arial" panose="020B0604020202020204" pitchFamily="34" charset="0"/>
                <a:ea typeface="MS Mincho" panose="02020609040205080304" pitchFamily="49" charset="-128"/>
              </a:rPr>
              <a:t>Gefässanomalien</a:t>
            </a:r>
            <a:r>
              <a:rPr lang="de-DE" sz="900" dirty="0">
                <a:effectLst/>
                <a:latin typeface="Arial" panose="020B0604020202020204" pitchFamily="34" charset="0"/>
                <a:ea typeface="MS Mincho" panose="02020609040205080304" pitchFamily="49" charset="-128"/>
              </a:rPr>
              <a:t>, kurz zurückliegende Hirn-, Spinal-, Augen-OP, Bronchiektasie od. pulmonale Blutung in der Anamnese, Spinalanästhesie und -punktion, mind. 24 Stunden vor invasiven Verfahren/ chirurgischen Eingriffen absetzen, gleichzeitige Gabe von die Hämostase </a:t>
            </a:r>
            <a:r>
              <a:rPr lang="de-DE" sz="900" dirty="0" err="1">
                <a:effectLst/>
                <a:latin typeface="Arial" panose="020B0604020202020204" pitchFamily="34" charset="0"/>
                <a:ea typeface="MS Mincho" panose="02020609040205080304" pitchFamily="49" charset="-128"/>
              </a:rPr>
              <a:t>beeinfl</a:t>
            </a:r>
            <a:r>
              <a:rPr lang="de-DE" sz="900" dirty="0">
                <a:effectLst/>
                <a:latin typeface="Arial" panose="020B0604020202020204" pitchFamily="34" charset="0"/>
                <a:ea typeface="MS Mincho" panose="02020609040205080304" pitchFamily="49" charset="-128"/>
              </a:rPr>
              <a:t>. </a:t>
            </a:r>
            <a:r>
              <a:rPr lang="de-CH" sz="900" dirty="0">
                <a:effectLst/>
                <a:latin typeface="Arial" panose="020B0604020202020204" pitchFamily="34" charset="0"/>
                <a:ea typeface="MS Mincho" panose="02020609040205080304" pitchFamily="49" charset="-128"/>
              </a:rPr>
              <a:t>Arzneimitteln, APS, Einzelfälle von Agranulozytose und SJS wurden berichtet. </a:t>
            </a:r>
            <a:r>
              <a:rPr lang="de-DE" sz="900" b="1" dirty="0">
                <a:effectLst/>
                <a:latin typeface="Arial" panose="020B0604020202020204" pitchFamily="34" charset="0"/>
                <a:ea typeface="MS Mincho" panose="02020609040205080304" pitchFamily="49" charset="-128"/>
              </a:rPr>
              <a:t>Häufige UAW: </a:t>
            </a:r>
            <a:r>
              <a:rPr lang="de-DE" sz="900" dirty="0">
                <a:effectLst/>
                <a:latin typeface="Arial" panose="020B0604020202020204" pitchFamily="34" charset="0"/>
                <a:ea typeface="MS Mincho" panose="02020609040205080304" pitchFamily="49" charset="-128"/>
              </a:rPr>
              <a:t>Blutungen,</a:t>
            </a:r>
            <a:r>
              <a:rPr lang="de-DE" sz="900" b="1" dirty="0">
                <a:effectLst/>
                <a:latin typeface="Arial" panose="020B0604020202020204" pitchFamily="34" charset="0"/>
                <a:ea typeface="MS Mincho" panose="02020609040205080304" pitchFamily="49" charset="-128"/>
              </a:rPr>
              <a:t> </a:t>
            </a:r>
            <a:r>
              <a:rPr lang="de-DE" sz="900" dirty="0">
                <a:effectLst/>
                <a:latin typeface="Arial" panose="020B0604020202020204" pitchFamily="34" charset="0"/>
                <a:ea typeface="MS Mincho" panose="02020609040205080304" pitchFamily="49" charset="-128"/>
              </a:rPr>
              <a:t>Anämie, Schwindel, Kopfschmerz, Augenblutungen, Hämatome, Epistaxis, </a:t>
            </a:r>
            <a:r>
              <a:rPr lang="de-DE" sz="900" dirty="0" err="1">
                <a:effectLst/>
                <a:latin typeface="Arial" panose="020B0604020202020204" pitchFamily="34" charset="0"/>
                <a:ea typeface="MS Mincho" panose="02020609040205080304" pitchFamily="49" charset="-128"/>
              </a:rPr>
              <a:t>Hämoptysis</a:t>
            </a:r>
            <a:r>
              <a:rPr lang="de-DE" sz="900" dirty="0">
                <a:effectLst/>
                <a:latin typeface="Arial" panose="020B0604020202020204" pitchFamily="34" charset="0"/>
                <a:ea typeface="MS Mincho" panose="02020609040205080304" pitchFamily="49" charset="-128"/>
              </a:rPr>
              <a:t>, Nausea, Obstipation, Durchfall, Leberenzymerhöhungen (ASAT, ALAT), Pruritus, </a:t>
            </a:r>
            <a:r>
              <a:rPr lang="de-DE" sz="900" dirty="0" err="1">
                <a:effectLst/>
                <a:latin typeface="Arial" panose="020B0604020202020204" pitchFamily="34" charset="0"/>
                <a:ea typeface="MS Mincho" panose="02020609040205080304" pitchFamily="49" charset="-128"/>
              </a:rPr>
              <a:t>Rash</a:t>
            </a:r>
            <a:r>
              <a:rPr lang="de-DE" sz="900" dirty="0">
                <a:effectLst/>
                <a:latin typeface="Arial" panose="020B0604020202020204" pitchFamily="34" charset="0"/>
                <a:ea typeface="MS Mincho" panose="02020609040205080304" pitchFamily="49" charset="-128"/>
              </a:rPr>
              <a:t>, Schmerzen in den Extrem., Fieber, </a:t>
            </a:r>
            <a:r>
              <a:rPr lang="de-DE" sz="900" dirty="0" err="1">
                <a:effectLst/>
                <a:latin typeface="Arial" panose="020B0604020202020204" pitchFamily="34" charset="0"/>
                <a:ea typeface="MS Mincho" panose="02020609040205080304" pitchFamily="49" charset="-128"/>
              </a:rPr>
              <a:t>periph</a:t>
            </a:r>
            <a:r>
              <a:rPr lang="de-DE" sz="900" dirty="0">
                <a:effectLst/>
                <a:latin typeface="Arial" panose="020B0604020202020204" pitchFamily="34" charset="0"/>
                <a:ea typeface="MS Mincho" panose="02020609040205080304" pitchFamily="49" charset="-128"/>
              </a:rPr>
              <a:t>. Ödem, Asthenie. </a:t>
            </a:r>
            <a:r>
              <a:rPr lang="de-DE" sz="900" b="1" dirty="0">
                <a:effectLst/>
                <a:latin typeface="Arial" panose="020B0604020202020204" pitchFamily="34" charset="0"/>
                <a:ea typeface="MS Mincho" panose="02020609040205080304" pitchFamily="49" charset="-128"/>
              </a:rPr>
              <a:t>IA: </a:t>
            </a:r>
            <a:r>
              <a:rPr lang="de-DE" sz="900" dirty="0">
                <a:effectLst/>
                <a:latin typeface="Arial" panose="020B0604020202020204" pitchFamily="34" charset="0"/>
                <a:ea typeface="MS Mincho" panose="02020609040205080304" pitchFamily="49" charset="-128"/>
              </a:rPr>
              <a:t>Starke CYP 3A4 + P-</a:t>
            </a:r>
            <a:r>
              <a:rPr lang="de-DE" sz="900" dirty="0" err="1">
                <a:effectLst/>
                <a:latin typeface="Arial" panose="020B0604020202020204" pitchFamily="34" charset="0"/>
                <a:ea typeface="MS Mincho" panose="02020609040205080304" pitchFamily="49" charset="-128"/>
              </a:rPr>
              <a:t>gp</a:t>
            </a:r>
            <a:r>
              <a:rPr lang="de-DE" sz="900" dirty="0">
                <a:effectLst/>
                <a:latin typeface="Arial" panose="020B0604020202020204" pitchFamily="34" charset="0"/>
                <a:ea typeface="MS Mincho" panose="02020609040205080304" pitchFamily="49" charset="-128"/>
              </a:rPr>
              <a:t> -</a:t>
            </a:r>
            <a:r>
              <a:rPr lang="de-DE" sz="900" dirty="0" err="1">
                <a:effectLst/>
                <a:latin typeface="Arial" panose="020B0604020202020204" pitchFamily="34" charset="0"/>
                <a:ea typeface="MS Mincho" panose="02020609040205080304" pitchFamily="49" charset="-128"/>
              </a:rPr>
              <a:t>Inhib</a:t>
            </a:r>
            <a:r>
              <a:rPr lang="de-DE" sz="900" dirty="0">
                <a:effectLst/>
                <a:latin typeface="Arial" panose="020B0604020202020204" pitchFamily="34" charset="0"/>
                <a:ea typeface="MS Mincho" panose="02020609040205080304" pitchFamily="49" charset="-128"/>
              </a:rPr>
              <a:t>. </a:t>
            </a:r>
            <a:r>
              <a:rPr lang="en-US" sz="900" dirty="0">
                <a:effectLst/>
                <a:latin typeface="Arial" panose="020B0604020202020204" pitchFamily="34" charset="0"/>
                <a:ea typeface="MS Mincho" panose="02020609040205080304" pitchFamily="49" charset="-128"/>
              </a:rPr>
              <a:t>(Ritonavir, </a:t>
            </a:r>
            <a:r>
              <a:rPr lang="en-US" sz="900" dirty="0" err="1">
                <a:effectLst/>
                <a:latin typeface="Arial" panose="020B0604020202020204" pitchFamily="34" charset="0"/>
                <a:ea typeface="MS Mincho" panose="02020609040205080304" pitchFamily="49" charset="-128"/>
              </a:rPr>
              <a:t>Ketoconazol</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starke</a:t>
            </a:r>
            <a:r>
              <a:rPr lang="en-US" sz="900" dirty="0">
                <a:effectLst/>
                <a:latin typeface="Arial" panose="020B0604020202020204" pitchFamily="34" charset="0"/>
                <a:ea typeface="MS Mincho" panose="02020609040205080304" pitchFamily="49" charset="-128"/>
              </a:rPr>
              <a:t> CYP 3A4 + P-</a:t>
            </a:r>
            <a:r>
              <a:rPr lang="en-US" sz="900" dirty="0" err="1">
                <a:effectLst/>
                <a:latin typeface="Arial" panose="020B0604020202020204" pitchFamily="34" charset="0"/>
                <a:ea typeface="MS Mincho" panose="02020609040205080304" pitchFamily="49" charset="-128"/>
              </a:rPr>
              <a:t>gp</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Induk</a:t>
            </a:r>
            <a:r>
              <a:rPr lang="en-US" sz="900" dirty="0">
                <a:effectLst/>
                <a:latin typeface="Arial" panose="020B0604020202020204" pitchFamily="34" charset="0"/>
                <a:ea typeface="MS Mincho" panose="02020609040205080304" pitchFamily="49" charset="-128"/>
              </a:rPr>
              <a:t>. (Rifampicin, </a:t>
            </a:r>
            <a:r>
              <a:rPr lang="en-US" sz="900" dirty="0" err="1">
                <a:effectLst/>
                <a:latin typeface="Arial" panose="020B0604020202020204" pitchFamily="34" charset="0"/>
                <a:ea typeface="MS Mincho" panose="02020609040205080304" pitchFamily="49" charset="-128"/>
              </a:rPr>
              <a:t>Carbamazepin</a:t>
            </a:r>
            <a:r>
              <a:rPr lang="en-US" sz="900" dirty="0">
                <a:effectLst/>
                <a:latin typeface="Arial" panose="020B0604020202020204" pitchFamily="34" charset="0"/>
                <a:ea typeface="MS Mincho" panose="02020609040205080304" pitchFamily="49" charset="-128"/>
              </a:rPr>
              <a:t>, Phenobarbital, </a:t>
            </a:r>
            <a:r>
              <a:rPr lang="en-US" sz="900" dirty="0" err="1">
                <a:effectLst/>
                <a:latin typeface="Arial" panose="020B0604020202020204" pitchFamily="34" charset="0"/>
                <a:ea typeface="MS Mincho" panose="02020609040205080304" pitchFamily="49" charset="-128"/>
              </a:rPr>
              <a:t>Johanniskraut</a:t>
            </a:r>
            <a:r>
              <a:rPr lang="en-US" sz="900" dirty="0">
                <a:effectLst/>
                <a:latin typeface="Arial" panose="020B0604020202020204" pitchFamily="34" charset="0"/>
                <a:ea typeface="MS Mincho" panose="02020609040205080304" pitchFamily="49" charset="-128"/>
              </a:rPr>
              <a:t>), die </a:t>
            </a:r>
            <a:r>
              <a:rPr lang="en-US" sz="900" dirty="0" err="1">
                <a:effectLst/>
                <a:latin typeface="Arial" panose="020B0604020202020204" pitchFamily="34" charset="0"/>
                <a:ea typeface="MS Mincho" panose="02020609040205080304" pitchFamily="49" charset="-128"/>
              </a:rPr>
              <a:t>Hämostase</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beeinfl</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Arzneimittel</a:t>
            </a:r>
            <a:r>
              <a:rPr lang="en-US" sz="900" dirty="0">
                <a:effectLst/>
                <a:latin typeface="Arial" panose="020B0604020202020204" pitchFamily="34" charset="0"/>
                <a:ea typeface="MS Mincho" panose="02020609040205080304" pitchFamily="49" charset="-128"/>
              </a:rPr>
              <a:t>. </a:t>
            </a:r>
            <a:r>
              <a:rPr lang="de-DE" sz="900" b="1" dirty="0" err="1">
                <a:effectLst/>
                <a:latin typeface="Arial" panose="020B0604020202020204" pitchFamily="34" charset="0"/>
                <a:ea typeface="MS Mincho" panose="02020609040205080304" pitchFamily="49" charset="-128"/>
              </a:rPr>
              <a:t>Packg</a:t>
            </a:r>
            <a:r>
              <a:rPr lang="de-DE" sz="900" dirty="0">
                <a:effectLst/>
                <a:latin typeface="Arial" panose="020B0604020202020204" pitchFamily="34" charset="0"/>
                <a:ea typeface="MS Mincho" panose="02020609040205080304" pitchFamily="49" charset="-128"/>
              </a:rPr>
              <a:t>.: 2.5mg à 28, 56, 196 </a:t>
            </a:r>
            <a:r>
              <a:rPr lang="de-DE" sz="900" dirty="0" err="1">
                <a:effectLst/>
                <a:latin typeface="Arial" panose="020B0604020202020204" pitchFamily="34" charset="0"/>
                <a:ea typeface="MS Mincho" panose="02020609040205080304" pitchFamily="49" charset="-128"/>
              </a:rPr>
              <a:t>Filmtabl</a:t>
            </a:r>
            <a:r>
              <a:rPr lang="de-DE" sz="900" dirty="0">
                <a:effectLst/>
                <a:latin typeface="Arial" panose="020B0604020202020204" pitchFamily="34" charset="0"/>
                <a:ea typeface="MS Mincho" panose="02020609040205080304" pitchFamily="49" charset="-128"/>
              </a:rPr>
              <a:t>. (B), kassenzulässig (</a:t>
            </a:r>
            <a:r>
              <a:rPr lang="de-DE" sz="900" dirty="0" err="1">
                <a:effectLst/>
                <a:latin typeface="Arial" panose="020B0604020202020204" pitchFamily="34" charset="0"/>
                <a:ea typeface="MS Mincho" panose="02020609040205080304" pitchFamily="49" charset="-128"/>
              </a:rPr>
              <a:t>Limitatio</a:t>
            </a:r>
            <a:r>
              <a:rPr lang="de-DE" sz="900" dirty="0">
                <a:effectLst/>
                <a:latin typeface="Arial" panose="020B0604020202020204" pitchFamily="34" charset="0"/>
                <a:ea typeface="MS Mincho" panose="02020609040205080304" pitchFamily="49" charset="-128"/>
              </a:rPr>
              <a:t> beachten). Für weitere Informationen siehe www.swissmedicinfo.ch. Vertrieb: Bayer (Schweiz) AG, </a:t>
            </a:r>
            <a:r>
              <a:rPr lang="de-DE" sz="900" dirty="0" err="1">
                <a:effectLst/>
                <a:latin typeface="Arial" panose="020B0604020202020204" pitchFamily="34" charset="0"/>
                <a:ea typeface="MS Mincho" panose="02020609040205080304" pitchFamily="49" charset="-128"/>
              </a:rPr>
              <a:t>Uetlibergstr</a:t>
            </a:r>
            <a:r>
              <a:rPr lang="de-DE" sz="900" dirty="0">
                <a:effectLst/>
                <a:latin typeface="Arial" panose="020B0604020202020204" pitchFamily="34" charset="0"/>
                <a:ea typeface="MS Mincho" panose="02020609040205080304" pitchFamily="49" charset="-128"/>
              </a:rPr>
              <a:t>. 132, 8045 Zürich. MA-M_RIV-CH-0090-1_02.2022</a:t>
            </a:r>
            <a:endParaRPr lang="de-DE"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99535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851" y="243747"/>
            <a:ext cx="7235824" cy="685167"/>
          </a:xfrm>
        </p:spPr>
        <p:txBody>
          <a:bodyPr/>
          <a:lstStyle/>
          <a:p>
            <a:r>
              <a:rPr lang="de-CH" dirty="0"/>
              <a:t>1.2 Dosierungen von Rivaroxaban </a:t>
            </a:r>
            <a:br>
              <a:rPr lang="de-CH" dirty="0"/>
            </a:br>
            <a:r>
              <a:rPr lang="de-CH" dirty="0"/>
              <a:t>nach Indikation und </a:t>
            </a:r>
            <a:r>
              <a:rPr lang="de-CH" dirty="0" err="1"/>
              <a:t>eGFR</a:t>
            </a:r>
            <a:r>
              <a:rPr lang="de-CH" dirty="0"/>
              <a:t> (1/2)</a:t>
            </a:r>
          </a:p>
        </p:txBody>
      </p:sp>
      <p:sp>
        <p:nvSpPr>
          <p:cNvPr id="21" name="Foliennummernplatzhalter 32">
            <a:extLst>
              <a:ext uri="{FF2B5EF4-FFF2-40B4-BE49-F238E27FC236}">
                <a16:creationId xmlns:a16="http://schemas.microsoft.com/office/drawing/2014/main" id="{6B050053-BE31-46BA-8171-8C84E35B59EB}"/>
              </a:ext>
            </a:extLst>
          </p:cNvPr>
          <p:cNvSpPr>
            <a:spLocks noGrp="1"/>
          </p:cNvSpPr>
          <p:nvPr>
            <p:ph type="sldNum" sz="quarter" idx="12"/>
          </p:nvPr>
        </p:nvSpPr>
        <p:spPr>
          <a:xfrm>
            <a:off x="8220974" y="4862868"/>
            <a:ext cx="599176" cy="243763"/>
          </a:xfrm>
        </p:spPr>
        <p:txBody>
          <a:bodyPr/>
          <a:lstStyle/>
          <a:p>
            <a:fld id="{668FC1BA-C807-A24C-B970-91216D4FCE8F}" type="slidenum">
              <a:rPr lang="de-DE" smtClean="0"/>
              <a:t>8</a:t>
            </a:fld>
            <a:endParaRPr lang="de-DE" dirty="0"/>
          </a:p>
        </p:txBody>
      </p:sp>
      <p:sp>
        <p:nvSpPr>
          <p:cNvPr id="20" name="Rechteck 19">
            <a:extLst>
              <a:ext uri="{FF2B5EF4-FFF2-40B4-BE49-F238E27FC236}">
                <a16:creationId xmlns:a16="http://schemas.microsoft.com/office/drawing/2014/main" id="{795A12CF-453F-4C68-8BF1-679F2CCA851C}"/>
              </a:ext>
            </a:extLst>
          </p:cNvPr>
          <p:cNvSpPr/>
          <p:nvPr/>
        </p:nvSpPr>
        <p:spPr>
          <a:xfrm>
            <a:off x="255269" y="4634857"/>
            <a:ext cx="8564880" cy="276999"/>
          </a:xfrm>
          <a:prstGeom prst="rect">
            <a:avLst/>
          </a:prstGeom>
        </p:spPr>
        <p:txBody>
          <a:bodyPr wrap="square">
            <a:spAutoFit/>
          </a:bodyPr>
          <a:lstStyle/>
          <a:p>
            <a:pPr>
              <a:defRPr/>
            </a:pPr>
            <a:r>
              <a:rPr lang="en-US" sz="600" dirty="0">
                <a:solidFill>
                  <a:schemeClr val="tx1">
                    <a:lumMod val="50000"/>
                    <a:lumOff val="50000"/>
                  </a:schemeClr>
                </a:solidFill>
                <a:latin typeface="Segoe UI" panose="020B0502040204020203" pitchFamily="34" charset="0"/>
                <a:cs typeface="Segoe UI" panose="020B0502040204020203" pitchFamily="34" charset="0"/>
              </a:rPr>
              <a:t># </a:t>
            </a:r>
            <a:r>
              <a:rPr lang="en-US" sz="600" baseline="30000" dirty="0">
                <a:solidFill>
                  <a:schemeClr val="tx1">
                    <a:lumMod val="50000"/>
                    <a:lumOff val="50000"/>
                  </a:schemeClr>
                </a:solidFill>
                <a:latin typeface="Segoe UI" panose="020B0502040204020203" pitchFamily="34" charset="0"/>
                <a:ea typeface="Arial" charset="0"/>
                <a:cs typeface="Segoe UI" panose="020B0502040204020203" pitchFamily="34" charset="0"/>
                <a:sym typeface="Wingdings"/>
              </a:rPr>
              <a:t> </a:t>
            </a:r>
            <a:r>
              <a:rPr lang="de-CH" sz="600" dirty="0">
                <a:solidFill>
                  <a:schemeClr val="tx1">
                    <a:lumMod val="50000"/>
                    <a:lumOff val="50000"/>
                  </a:schemeClr>
                </a:solidFill>
                <a:latin typeface="Segoe UI" panose="020B0502040204020203" pitchFamily="34" charset="0"/>
                <a:ea typeface="Arial" charset="0"/>
                <a:cs typeface="Segoe UI" panose="020B0502040204020203" pitchFamily="34" charset="0"/>
              </a:rPr>
              <a:t>Gemäss Fachinformation bei Patienten mit </a:t>
            </a:r>
            <a:r>
              <a:rPr lang="de-CH" sz="600" dirty="0" err="1">
                <a:solidFill>
                  <a:schemeClr val="tx1">
                    <a:lumMod val="50000"/>
                    <a:lumOff val="50000"/>
                  </a:schemeClr>
                </a:solidFill>
                <a:latin typeface="Segoe UI" panose="020B0502040204020203" pitchFamily="34" charset="0"/>
                <a:ea typeface="Arial" charset="0"/>
                <a:cs typeface="Segoe UI" panose="020B0502040204020203" pitchFamily="34" charset="0"/>
              </a:rPr>
              <a:t>eGFR</a:t>
            </a:r>
            <a:r>
              <a:rPr lang="de-CH" sz="600" dirty="0">
                <a:solidFill>
                  <a:schemeClr val="tx1">
                    <a:lumMod val="50000"/>
                    <a:lumOff val="50000"/>
                  </a:schemeClr>
                </a:solidFill>
                <a:latin typeface="Segoe UI" panose="020B0502040204020203" pitchFamily="34" charset="0"/>
                <a:ea typeface="Arial" charset="0"/>
                <a:cs typeface="Segoe UI" panose="020B0502040204020203" pitchFamily="34" charset="0"/>
              </a:rPr>
              <a:t> 15-29 ml/min mit Vorsicht anwenden. Expertenmeinung: Patienten mit </a:t>
            </a:r>
            <a:r>
              <a:rPr lang="de-CH" sz="600" dirty="0" err="1">
                <a:solidFill>
                  <a:schemeClr val="tx1">
                    <a:lumMod val="50000"/>
                    <a:lumOff val="50000"/>
                  </a:schemeClr>
                </a:solidFill>
                <a:latin typeface="Segoe UI" panose="020B0502040204020203" pitchFamily="34" charset="0"/>
                <a:ea typeface="Arial" charset="0"/>
                <a:cs typeface="Segoe UI" panose="020B0502040204020203" pitchFamily="34" charset="0"/>
              </a:rPr>
              <a:t>eGFR</a:t>
            </a:r>
            <a:r>
              <a:rPr lang="de-CH" sz="600" dirty="0">
                <a:solidFill>
                  <a:schemeClr val="tx1">
                    <a:lumMod val="50000"/>
                    <a:lumOff val="50000"/>
                  </a:schemeClr>
                </a:solidFill>
                <a:latin typeface="Segoe UI" panose="020B0502040204020203" pitchFamily="34" charset="0"/>
                <a:ea typeface="Arial" charset="0"/>
                <a:cs typeface="Segoe UI" panose="020B0502040204020203" pitchFamily="34" charset="0"/>
              </a:rPr>
              <a:t> &lt; 30 ml/min sollen nicht auf </a:t>
            </a:r>
            <a:r>
              <a:rPr lang="de-CH" sz="600" dirty="0" err="1">
                <a:solidFill>
                  <a:schemeClr val="tx1">
                    <a:lumMod val="50000"/>
                    <a:lumOff val="50000"/>
                  </a:schemeClr>
                </a:solidFill>
                <a:latin typeface="Segoe UI" panose="020B0502040204020203" pitchFamily="34" charset="0"/>
                <a:ea typeface="Arial" charset="0"/>
                <a:cs typeface="Segoe UI" panose="020B0502040204020203" pitchFamily="34" charset="0"/>
              </a:rPr>
              <a:t>Rivaroxaban</a:t>
            </a:r>
            <a:r>
              <a:rPr lang="de-CH" sz="600" dirty="0">
                <a:solidFill>
                  <a:schemeClr val="tx1">
                    <a:lumMod val="50000"/>
                    <a:lumOff val="50000"/>
                  </a:schemeClr>
                </a:solidFill>
                <a:latin typeface="Segoe UI" panose="020B0502040204020203" pitchFamily="34" charset="0"/>
                <a:ea typeface="Arial" charset="0"/>
                <a:cs typeface="Segoe UI" panose="020B0502040204020203" pitchFamily="34" charset="0"/>
              </a:rPr>
              <a:t> eingestellt werden, da dies ein Ausschlusskriterium der Zulassungsstudien war. Falls </a:t>
            </a:r>
            <a:r>
              <a:rPr lang="de-CH" sz="600" dirty="0" err="1">
                <a:solidFill>
                  <a:schemeClr val="tx1">
                    <a:lumMod val="50000"/>
                    <a:lumOff val="50000"/>
                  </a:schemeClr>
                </a:solidFill>
                <a:latin typeface="Segoe UI" panose="020B0502040204020203" pitchFamily="34" charset="0"/>
                <a:ea typeface="Arial" charset="0"/>
                <a:cs typeface="Segoe UI" panose="020B0502040204020203" pitchFamily="34" charset="0"/>
              </a:rPr>
              <a:t>Rivaroxaban</a:t>
            </a:r>
            <a:r>
              <a:rPr lang="de-CH" sz="600" dirty="0">
                <a:solidFill>
                  <a:schemeClr val="tx1">
                    <a:lumMod val="50000"/>
                    <a:lumOff val="50000"/>
                  </a:schemeClr>
                </a:solidFill>
                <a:latin typeface="Segoe UI" panose="020B0502040204020203" pitchFamily="34" charset="0"/>
                <a:ea typeface="Arial" charset="0"/>
                <a:cs typeface="Segoe UI" panose="020B0502040204020203" pitchFamily="34" charset="0"/>
              </a:rPr>
              <a:t>-Patienten eine Verschlechterung der </a:t>
            </a:r>
            <a:r>
              <a:rPr lang="de-CH" sz="600" dirty="0" err="1">
                <a:solidFill>
                  <a:schemeClr val="tx1">
                    <a:lumMod val="50000"/>
                    <a:lumOff val="50000"/>
                  </a:schemeClr>
                </a:solidFill>
                <a:latin typeface="Segoe UI" panose="020B0502040204020203" pitchFamily="34" charset="0"/>
                <a:ea typeface="Arial" charset="0"/>
                <a:cs typeface="Segoe UI" panose="020B0502040204020203" pitchFamily="34" charset="0"/>
              </a:rPr>
              <a:t>eGFR</a:t>
            </a:r>
            <a:r>
              <a:rPr lang="de-CH" sz="600" dirty="0">
                <a:solidFill>
                  <a:schemeClr val="tx1">
                    <a:lumMod val="50000"/>
                    <a:lumOff val="50000"/>
                  </a:schemeClr>
                </a:solidFill>
                <a:latin typeface="Segoe UI" panose="020B0502040204020203" pitchFamily="34" charset="0"/>
                <a:ea typeface="Arial" charset="0"/>
                <a:cs typeface="Segoe UI" panose="020B0502040204020203" pitchFamily="34" charset="0"/>
              </a:rPr>
              <a:t> auf &lt; 30 ml/min zeigen, kann die Therapie fortgesetzt werden unter engmaschiger Kontrolle.</a:t>
            </a:r>
            <a:endParaRPr lang="en-US" sz="600" dirty="0">
              <a:solidFill>
                <a:schemeClr val="tx1">
                  <a:lumMod val="50000"/>
                  <a:lumOff val="50000"/>
                </a:schemeClr>
              </a:solidFill>
              <a:latin typeface="Segoe UI" panose="020B0502040204020203" pitchFamily="34" charset="0"/>
              <a:ea typeface="Arial" charset="0"/>
              <a:cs typeface="Segoe UI" panose="020B0502040204020203" pitchFamily="34" charset="0"/>
            </a:endParaRPr>
          </a:p>
        </p:txBody>
      </p:sp>
      <p:graphicFrame>
        <p:nvGraphicFramePr>
          <p:cNvPr id="28" name="Inhaltsplatzhalter 4">
            <a:extLst>
              <a:ext uri="{FF2B5EF4-FFF2-40B4-BE49-F238E27FC236}">
                <a16:creationId xmlns:a16="http://schemas.microsoft.com/office/drawing/2014/main" id="{E2649E61-803C-43D0-B068-55AFE8C7C0FA}"/>
              </a:ext>
            </a:extLst>
          </p:cNvPr>
          <p:cNvGraphicFramePr>
            <a:graphicFrameLocks/>
          </p:cNvGraphicFramePr>
          <p:nvPr>
            <p:extLst>
              <p:ext uri="{D42A27DB-BD31-4B8C-83A1-F6EECF244321}">
                <p14:modId xmlns:p14="http://schemas.microsoft.com/office/powerpoint/2010/main" val="3711955937"/>
              </p:ext>
            </p:extLst>
          </p:nvPr>
        </p:nvGraphicFramePr>
        <p:xfrm>
          <a:off x="323849" y="928914"/>
          <a:ext cx="8496300" cy="3697892"/>
        </p:xfrm>
        <a:graphic>
          <a:graphicData uri="http://schemas.openxmlformats.org/drawingml/2006/table">
            <a:tbl>
              <a:tblPr firstRow="1" firstCol="1" bandRow="1">
                <a:effectLst/>
                <a:tableStyleId>{5C22544A-7EE6-4342-B048-85BDC9FD1C3A}</a:tableStyleId>
              </a:tblPr>
              <a:tblGrid>
                <a:gridCol w="3370232">
                  <a:extLst>
                    <a:ext uri="{9D8B030D-6E8A-4147-A177-3AD203B41FA5}">
                      <a16:colId xmlns:a16="http://schemas.microsoft.com/office/drawing/2014/main" val="20000"/>
                    </a:ext>
                  </a:extLst>
                </a:gridCol>
                <a:gridCol w="1211769">
                  <a:extLst>
                    <a:ext uri="{9D8B030D-6E8A-4147-A177-3AD203B41FA5}">
                      <a16:colId xmlns:a16="http://schemas.microsoft.com/office/drawing/2014/main" val="20002"/>
                    </a:ext>
                  </a:extLst>
                </a:gridCol>
                <a:gridCol w="1211769">
                  <a:extLst>
                    <a:ext uri="{9D8B030D-6E8A-4147-A177-3AD203B41FA5}">
                      <a16:colId xmlns:a16="http://schemas.microsoft.com/office/drawing/2014/main" val="20003"/>
                    </a:ext>
                  </a:extLst>
                </a:gridCol>
                <a:gridCol w="2702530">
                  <a:extLst>
                    <a:ext uri="{9D8B030D-6E8A-4147-A177-3AD203B41FA5}">
                      <a16:colId xmlns:a16="http://schemas.microsoft.com/office/drawing/2014/main" val="552108007"/>
                    </a:ext>
                  </a:extLst>
                </a:gridCol>
              </a:tblGrid>
              <a:tr h="2094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dirty="0" err="1">
                          <a:solidFill>
                            <a:schemeClr val="tx1"/>
                          </a:solidFill>
                          <a:latin typeface="Segoe UI" panose="020B0502040204020203" pitchFamily="34" charset="0"/>
                          <a:cs typeface="Segoe UI" panose="020B0502040204020203" pitchFamily="34" charset="0"/>
                        </a:rPr>
                        <a:t>eGFR</a:t>
                      </a:r>
                      <a:endParaRPr lang="en-US" sz="800" dirty="0">
                        <a:solidFill>
                          <a:schemeClr val="tx1"/>
                        </a:solidFill>
                        <a:latin typeface="Segoe UI" panose="020B0502040204020203" pitchFamily="34" charset="0"/>
                        <a:cs typeface="Segoe UI" panose="020B0502040204020203" pitchFamily="34" charset="0"/>
                      </a:endParaRPr>
                    </a:p>
                  </a:txBody>
                  <a:tcPr marL="0" marR="0" marT="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Segoe UI" panose="020B0502040204020203" pitchFamily="34" charset="0"/>
                          <a:cs typeface="Segoe UI" panose="020B0502040204020203" pitchFamily="34" charset="0"/>
                        </a:rPr>
                        <a:t>Zu </a:t>
                      </a:r>
                      <a:r>
                        <a:rPr lang="en-US" sz="1000" dirty="0" err="1">
                          <a:solidFill>
                            <a:schemeClr val="tx1"/>
                          </a:solidFill>
                          <a:latin typeface="Segoe UI" panose="020B0502040204020203" pitchFamily="34" charset="0"/>
                          <a:cs typeface="Segoe UI" panose="020B0502040204020203" pitchFamily="34" charset="0"/>
                        </a:rPr>
                        <a:t>beachten</a:t>
                      </a:r>
                      <a:endParaRPr lang="en-US" sz="1000" dirty="0">
                        <a:solidFill>
                          <a:schemeClr val="tx1"/>
                        </a:solidFill>
                        <a:latin typeface="Segoe UI" panose="020B0502040204020203" pitchFamily="34" charset="0"/>
                        <a:cs typeface="Segoe UI" panose="020B0502040204020203" pitchFamily="34" charset="0"/>
                      </a:endParaRPr>
                    </a:p>
                  </a:txBody>
                  <a:tcPr marL="72000" marR="0" marT="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868307"/>
                  </a:ext>
                </a:extLst>
              </a:tr>
              <a:tr h="2098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kern="1200" dirty="0">
                          <a:solidFill>
                            <a:schemeClr val="dk1"/>
                          </a:solidFill>
                          <a:effectLst/>
                          <a:latin typeface="Segoe UI" panose="020B0502040204020203" pitchFamily="34" charset="0"/>
                          <a:ea typeface="+mn-ea"/>
                          <a:cs typeface="Segoe UI" panose="020B0502040204020203" pitchFamily="34" charset="0"/>
                        </a:rPr>
                        <a:t>≥ 50 ml/min</a:t>
                      </a:r>
                      <a:endParaRPr lang="en-US" sz="800" dirty="0">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chemeClr val="tx1"/>
                          </a:solidFill>
                          <a:effectLst/>
                          <a:uLnTx/>
                          <a:uFillTx/>
                          <a:latin typeface="Segoe UI" panose="020B0502040204020203" pitchFamily="34" charset="0"/>
                          <a:ea typeface="+mn-ea"/>
                          <a:cs typeface="Segoe UI" panose="020B0502040204020203" pitchFamily="34" charset="0"/>
                          <a:sym typeface="Wingdings"/>
                        </a:rPr>
                        <a:t>#</a:t>
                      </a:r>
                      <a:r>
                        <a:rPr lang="en-US" sz="800" kern="1200" dirty="0">
                          <a:solidFill>
                            <a:schemeClr val="tx1"/>
                          </a:solidFill>
                          <a:effectLst/>
                          <a:latin typeface="Segoe UI" panose="020B0502040204020203" pitchFamily="34" charset="0"/>
                          <a:ea typeface="+mn-ea"/>
                          <a:cs typeface="Segoe UI" panose="020B0502040204020203" pitchFamily="34" charset="0"/>
                        </a:rPr>
                        <a:t>15 – 49 ml/min</a:t>
                      </a:r>
                      <a:endParaRPr lang="en-US" sz="800" dirty="0">
                        <a:solidFill>
                          <a:schemeClr val="tx1"/>
                        </a:solidFill>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L="72000" marR="0" marT="36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8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Segoe UI" panose="020B0502040204020203" pitchFamily="34" charset="0"/>
                          <a:cs typeface="Segoe UI" panose="020B0502040204020203" pitchFamily="34" charset="0"/>
                        </a:rPr>
                        <a:t>Rivaroxaban (Xarelto</a:t>
                      </a:r>
                      <a:r>
                        <a:rPr lang="en-US" sz="1000" b="1" baseline="30000" dirty="0">
                          <a:solidFill>
                            <a:schemeClr val="bg1"/>
                          </a:solidFill>
                          <a:latin typeface="Segoe UI" panose="020B0502040204020203" pitchFamily="34" charset="0"/>
                          <a:cs typeface="Segoe UI" panose="020B0502040204020203" pitchFamily="34" charset="0"/>
                        </a:rPr>
                        <a:t>®</a:t>
                      </a:r>
                      <a:r>
                        <a:rPr lang="en-US" sz="1000" b="1" baseline="0" dirty="0">
                          <a:solidFill>
                            <a:schemeClr val="bg1"/>
                          </a:solidFill>
                          <a:latin typeface="Segoe UI" panose="020B0502040204020203" pitchFamily="34" charset="0"/>
                          <a:cs typeface="Segoe UI" panose="020B0502040204020203" pitchFamily="34" charset="0"/>
                        </a:rPr>
                        <a:t>)</a:t>
                      </a:r>
                      <a:endParaRPr lang="en-US" sz="1000" baseline="0" dirty="0">
                        <a:solidFill>
                          <a:schemeClr val="bg1"/>
                        </a:solidFill>
                        <a:latin typeface="Segoe UI" panose="020B0502040204020203" pitchFamily="34" charset="0"/>
                        <a:cs typeface="Segoe UI" panose="020B0502040204020203" pitchFamily="34" charset="0"/>
                      </a:endParaRPr>
                    </a:p>
                  </a:txBody>
                  <a:tcPr marL="72000" marR="0" marT="180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5B68A3"/>
                        </a:solidFill>
                        <a:latin typeface="Segoe UI" panose="020B0502040204020203" pitchFamily="34" charset="0"/>
                        <a:cs typeface="Segoe UI" panose="020B0502040204020203" pitchFamily="34" charset="0"/>
                      </a:endParaRPr>
                    </a:p>
                  </a:txBody>
                  <a:tcPr marL="0" marR="0" marT="1800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solidFill>
                          <a:srgbClr val="5B68A3"/>
                        </a:solidFill>
                        <a:latin typeface="Arial" panose="020B0604020202020204" pitchFamily="34" charset="0"/>
                        <a:cs typeface="Arial" panose="020B0604020202020204" pitchFamily="34" charset="0"/>
                      </a:endParaRPr>
                    </a:p>
                  </a:txBody>
                  <a:tcPr marL="0" marR="0" marT="18000" marB="0">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a:lnSpc>
                          <a:spcPct val="100000"/>
                        </a:lnSpc>
                      </a:pPr>
                      <a:endParaRPr lang="de-CH" sz="750" dirty="0">
                        <a:solidFill>
                          <a:srgbClr val="5B68A3"/>
                        </a:solidFill>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extLst>
                  <a:ext uri="{0D108BD9-81ED-4DB2-BD59-A6C34878D82A}">
                    <a16:rowId xmlns:a16="http://schemas.microsoft.com/office/drawing/2014/main" val="2020955650"/>
                  </a:ext>
                </a:extLst>
              </a:tr>
              <a:tr h="205111">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baseline="0" dirty="0">
                          <a:solidFill>
                            <a:schemeClr val="tx2"/>
                          </a:solidFill>
                          <a:latin typeface="Segoe UI" panose="020B0502040204020203" pitchFamily="34" charset="0"/>
                          <a:cs typeface="Segoe UI" panose="020B0502040204020203" pitchFamily="34" charset="0"/>
                        </a:rPr>
                        <a:t>Thrombose-</a:t>
                      </a:r>
                      <a:r>
                        <a:rPr lang="en-US" sz="800" b="1" baseline="0" dirty="0" err="1">
                          <a:solidFill>
                            <a:schemeClr val="tx2"/>
                          </a:solidFill>
                          <a:latin typeface="Segoe UI" panose="020B0502040204020203" pitchFamily="34" charset="0"/>
                          <a:cs typeface="Segoe UI" panose="020B0502040204020203" pitchFamily="34" charset="0"/>
                        </a:rPr>
                        <a:t>Prophylaxe</a:t>
                      </a:r>
                      <a:endParaRPr lang="en-US" sz="800" b="1" baseline="0" dirty="0">
                        <a:solidFill>
                          <a:schemeClr val="tx2"/>
                        </a:solidFill>
                        <a:latin typeface="Segoe UI" panose="020B0502040204020203" pitchFamily="34" charset="0"/>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kern="1200" dirty="0">
                        <a:solidFill>
                          <a:srgbClr val="DD1927"/>
                        </a:solidFill>
                        <a:effectLst/>
                        <a:latin typeface="Segoe UI" panose="020B0502040204020203" pitchFamily="34" charset="0"/>
                        <a:ea typeface="+mn-ea"/>
                        <a:cs typeface="Segoe UI" panose="020B0502040204020203" pitchFamily="34" charset="0"/>
                      </a:endParaRPr>
                    </a:p>
                    <a:p>
                      <a:pPr marL="0" algn="l" defTabSz="685800" rtl="0" eaLnBrk="1" latinLnBrk="0" hangingPunct="1"/>
                      <a:r>
                        <a:rPr lang="en-US" sz="800" b="0" kern="1200" dirty="0" err="1">
                          <a:solidFill>
                            <a:schemeClr val="tx2"/>
                          </a:solidFill>
                          <a:latin typeface="Segoe UI" panose="020B0502040204020203" pitchFamily="34" charset="0"/>
                          <a:ea typeface="+mn-ea"/>
                          <a:cs typeface="Segoe UI" panose="020B0502040204020203" pitchFamily="34" charset="0"/>
                        </a:rPr>
                        <a:t>Nach</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grösseren</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orthopädischen</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Eingriffen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unabhängig</a:t>
                      </a:r>
                      <a:r>
                        <a:rPr lang="en-US" sz="800" b="0" kern="1200" dirty="0">
                          <a:solidFill>
                            <a:schemeClr val="tx2"/>
                          </a:solidFill>
                          <a:latin typeface="Segoe UI" panose="020B0502040204020203" pitchFamily="34" charset="0"/>
                          <a:ea typeface="+mn-ea"/>
                          <a:cs typeface="Segoe UI" panose="020B0502040204020203" pitchFamily="34" charset="0"/>
                        </a:rPr>
                        <a:t> von </a:t>
                      </a:r>
                      <a:r>
                        <a:rPr lang="en-US" sz="800" b="0" kern="1200" dirty="0" err="1">
                          <a:solidFill>
                            <a:schemeClr val="tx2"/>
                          </a:solidFill>
                          <a:latin typeface="Segoe UI" panose="020B0502040204020203" pitchFamily="34" charset="0"/>
                          <a:ea typeface="+mn-ea"/>
                          <a:cs typeface="Segoe UI" panose="020B0502040204020203" pitchFamily="34" charset="0"/>
                        </a:rPr>
                        <a:t>Mahlzeiten</a:t>
                      </a:r>
                      <a:r>
                        <a:rPr lang="en-US" sz="800" b="0" kern="1200" dirty="0">
                          <a:solidFill>
                            <a:schemeClr val="tx2"/>
                          </a:solidFill>
                          <a:latin typeface="Segoe UI" panose="020B0502040204020203" pitchFamily="34" charset="0"/>
                          <a:ea typeface="+mn-ea"/>
                          <a:cs typeface="Segoe UI" panose="020B0502040204020203" pitchFamily="34" charset="0"/>
                        </a:rPr>
                        <a:t>. </a:t>
                      </a: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5931424"/>
                  </a:ext>
                </a:extLst>
              </a:tr>
              <a:tr h="38182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b="0" kern="1200" dirty="0">
                        <a:solidFill>
                          <a:schemeClr val="tx1"/>
                        </a:solidFill>
                        <a:effectLst/>
                        <a:latin typeface="Arial" panose="020B0604020202020204" pitchFamily="34" charset="0"/>
                        <a:ea typeface="+mn-ea"/>
                        <a:cs typeface="Arial" panose="020B0604020202020204" pitchFamily="34" charset="0"/>
                      </a:endParaRPr>
                    </a:p>
                  </a:txBody>
                  <a:tcPr anchor="ctr">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b="0" kern="1200" dirty="0" err="1">
                          <a:solidFill>
                            <a:schemeClr val="tx2"/>
                          </a:solidFill>
                          <a:latin typeface="Segoe UI" panose="020B0502040204020203" pitchFamily="34" charset="0"/>
                          <a:ea typeface="+mn-ea"/>
                          <a:cs typeface="Segoe UI" panose="020B0502040204020203" pitchFamily="34" charset="0"/>
                        </a:rPr>
                        <a:t>Keine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prä</a:t>
                      </a:r>
                      <a:r>
                        <a:rPr lang="en-US" sz="800" b="0" kern="1200" dirty="0">
                          <a:solidFill>
                            <a:schemeClr val="tx2"/>
                          </a:solidFill>
                          <a:latin typeface="Segoe UI" panose="020B0502040204020203" pitchFamily="34" charset="0"/>
                          <a:ea typeface="+mn-ea"/>
                          <a:cs typeface="Segoe UI" panose="020B0502040204020203" pitchFamily="34" charset="0"/>
                        </a:rPr>
                        <a:t>-op. Gabe, </a:t>
                      </a:r>
                      <a:r>
                        <a:rPr lang="en-US" sz="800" b="0" kern="1200" dirty="0" err="1">
                          <a:solidFill>
                            <a:schemeClr val="tx2"/>
                          </a:solidFill>
                          <a:latin typeface="Segoe UI" panose="020B0502040204020203" pitchFamily="34" charset="0"/>
                          <a:ea typeface="+mn-ea"/>
                          <a:cs typeface="Segoe UI" panose="020B0502040204020203" pitchFamily="34" charset="0"/>
                        </a:rPr>
                        <a:t>erste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Dosis</a:t>
                      </a:r>
                      <a:r>
                        <a:rPr lang="en-US" sz="800" b="0" kern="1200" dirty="0">
                          <a:solidFill>
                            <a:schemeClr val="tx2"/>
                          </a:solidFill>
                          <a:latin typeface="Segoe UI" panose="020B0502040204020203" pitchFamily="34" charset="0"/>
                          <a:ea typeface="+mn-ea"/>
                          <a:cs typeface="Segoe UI" panose="020B0502040204020203" pitchFamily="34" charset="0"/>
                        </a:rPr>
                        <a:t> 6–10 h </a:t>
                      </a:r>
                      <a:r>
                        <a:rPr lang="en-US" sz="800" b="0" kern="1200" dirty="0" err="1">
                          <a:solidFill>
                            <a:schemeClr val="tx2"/>
                          </a:solidFill>
                          <a:latin typeface="Segoe UI" panose="020B0502040204020203" pitchFamily="34" charset="0"/>
                          <a:ea typeface="+mn-ea"/>
                          <a:cs typeface="Segoe UI" panose="020B0502040204020203" pitchFamily="34" charset="0"/>
                        </a:rPr>
                        <a:t>nach</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Wundverschluss</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sofern</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Hämostase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sichergestellt</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ist</a:t>
                      </a:r>
                      <a:r>
                        <a:rPr lang="en-US" sz="800" b="0" kern="1200" dirty="0">
                          <a:solidFill>
                            <a:schemeClr val="tx2"/>
                          </a:solidFill>
                          <a:latin typeface="Segoe UI" panose="020B0502040204020203" pitchFamily="34" charset="0"/>
                          <a:ea typeface="+mn-ea"/>
                          <a:cs typeface="Segoe UI" panose="020B0502040204020203" pitchFamily="34" charset="0"/>
                        </a:rPr>
                        <a:t>.</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6512607"/>
                  </a:ext>
                </a:extLst>
              </a:tr>
              <a:tr h="4836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err="1">
                          <a:solidFill>
                            <a:schemeClr val="tx2"/>
                          </a:solidFill>
                          <a:effectLst/>
                          <a:latin typeface="Segoe UI" panose="020B0502040204020203" pitchFamily="34" charset="0"/>
                          <a:ea typeface="+mn-ea"/>
                          <a:cs typeface="Segoe UI" panose="020B0502040204020203" pitchFamily="34" charset="0"/>
                        </a:rPr>
                        <a:t>Schlaganfall-Prophylaxe</a:t>
                      </a:r>
                      <a:endParaRPr lang="en-US" sz="800" b="1" kern="1200" dirty="0">
                        <a:solidFill>
                          <a:schemeClr val="tx2"/>
                        </a:solidFill>
                        <a:effectLst/>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kern="1200" dirty="0">
                        <a:solidFill>
                          <a:srgbClr val="DD1927"/>
                        </a:solidFill>
                        <a:effectLst/>
                        <a:latin typeface="Segoe UI" panose="020B0502040204020203" pitchFamily="34" charset="0"/>
                        <a:ea typeface="+mn-ea"/>
                        <a:cs typeface="Segoe UI" panose="020B0502040204020203" pitchFamily="34" charset="0"/>
                      </a:endParaRPr>
                    </a:p>
                    <a:p>
                      <a:r>
                        <a:rPr lang="en-US" sz="800" b="0" kern="1200" dirty="0">
                          <a:solidFill>
                            <a:schemeClr val="tx2"/>
                          </a:solidFill>
                          <a:latin typeface="Segoe UI" panose="020B0502040204020203" pitchFamily="34" charset="0"/>
                          <a:ea typeface="+mn-ea"/>
                          <a:cs typeface="Segoe UI" panose="020B0502040204020203" pitchFamily="34" charset="0"/>
                        </a:rPr>
                        <a:t>Bei </a:t>
                      </a:r>
                      <a:r>
                        <a:rPr lang="en-US" sz="800" b="0" kern="1200" dirty="0" err="1">
                          <a:solidFill>
                            <a:schemeClr val="tx2"/>
                          </a:solidFill>
                          <a:latin typeface="Segoe UI" panose="020B0502040204020203" pitchFamily="34" charset="0"/>
                          <a:ea typeface="+mn-ea"/>
                          <a:cs typeface="Segoe UI" panose="020B0502040204020203" pitchFamily="34" charset="0"/>
                        </a:rPr>
                        <a:t>Patienten</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mit</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nicht-valvulärem</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Vorhofflimmern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15 mg und 20 mg </a:t>
                      </a:r>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mit</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Mahlzeit</a:t>
                      </a:r>
                      <a:endParaRPr lang="en-US" sz="800" b="0" kern="1200" dirty="0">
                        <a:solidFill>
                          <a:schemeClr val="tx2"/>
                        </a:solidFill>
                        <a:latin typeface="Segoe UI" panose="020B0502040204020203" pitchFamily="34" charset="0"/>
                        <a:ea typeface="+mn-ea"/>
                        <a:cs typeface="Segoe UI" panose="020B0502040204020203" pitchFamily="34" charset="0"/>
                      </a:endParaRPr>
                    </a:p>
                    <a:p>
                      <a:r>
                        <a:rPr lang="en-US" sz="800" b="0" kern="1200" dirty="0">
                          <a:solidFill>
                            <a:schemeClr val="tx2"/>
                          </a:solidFill>
                          <a:latin typeface="Segoe UI" panose="020B0502040204020203" pitchFamily="34" charset="0"/>
                          <a:ea typeface="+mn-ea"/>
                          <a:cs typeface="Segoe UI" panose="020B0502040204020203" pitchFamily="34" charset="0"/>
                        </a:rPr>
                        <a:t>10 mg </a:t>
                      </a:r>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unabhängig</a:t>
                      </a:r>
                      <a:r>
                        <a:rPr lang="en-US" sz="800" b="0" kern="1200" dirty="0">
                          <a:solidFill>
                            <a:schemeClr val="tx2"/>
                          </a:solidFill>
                          <a:latin typeface="Segoe UI" panose="020B0502040204020203" pitchFamily="34" charset="0"/>
                          <a:ea typeface="+mn-ea"/>
                          <a:cs typeface="Segoe UI" panose="020B0502040204020203" pitchFamily="34" charset="0"/>
                        </a:rPr>
                        <a:t> von </a:t>
                      </a:r>
                      <a:r>
                        <a:rPr lang="en-US" sz="800" b="0" kern="1200" dirty="0" err="1">
                          <a:solidFill>
                            <a:schemeClr val="tx2"/>
                          </a:solidFill>
                          <a:latin typeface="Segoe UI" panose="020B0502040204020203" pitchFamily="34" charset="0"/>
                          <a:ea typeface="+mn-ea"/>
                          <a:cs typeface="Segoe UI" panose="020B0502040204020203" pitchFamily="34" charset="0"/>
                        </a:rPr>
                        <a:t>Mahlzeiten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3342680"/>
                  </a:ext>
                </a:extLst>
              </a:tr>
              <a:tr h="401340">
                <a:tc>
                  <a:txBody>
                    <a:bodyPr/>
                    <a:lstStyle/>
                    <a:p>
                      <a:pPr marL="0" indent="0" fontAlgn="auto">
                        <a:spcBef>
                          <a:spcPts val="0"/>
                        </a:spcBef>
                        <a:spcAft>
                          <a:spcPts val="0"/>
                        </a:spcAft>
                        <a:buClrTx/>
                        <a:buSzTx/>
                        <a:buNone/>
                        <a:tabLst/>
                        <a:defRPr/>
                      </a:pPr>
                      <a:r>
                        <a:rPr lang="en-US" sz="800" b="0" dirty="0">
                          <a:solidFill>
                            <a:schemeClr val="tx2"/>
                          </a:solidFill>
                          <a:latin typeface="Segoe UI" panose="020B0502040204020203" pitchFamily="34" charset="0"/>
                          <a:cs typeface="Segoe UI" panose="020B0502040204020203" pitchFamily="34" charset="0"/>
                        </a:rPr>
                        <a:t>Bei </a:t>
                      </a:r>
                      <a:r>
                        <a:rPr lang="en-US" sz="800" b="0" dirty="0" err="1">
                          <a:solidFill>
                            <a:schemeClr val="tx2"/>
                          </a:solidFill>
                          <a:latin typeface="Segoe UI" panose="020B0502040204020203" pitchFamily="34" charset="0"/>
                          <a:cs typeface="Segoe UI" panose="020B0502040204020203" pitchFamily="34" charset="0"/>
                        </a:rPr>
                        <a:t>Patienten</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mit</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nicht-valvulärem</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Vorhofflimmern</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nach</a:t>
                      </a:r>
                      <a:r>
                        <a:rPr lang="en-US" sz="800" b="0" dirty="0">
                          <a:solidFill>
                            <a:schemeClr val="tx2"/>
                          </a:solidFill>
                          <a:latin typeface="Segoe UI" panose="020B0502040204020203" pitchFamily="34" charset="0"/>
                          <a:cs typeface="Segoe UI" panose="020B0502040204020203" pitchFamily="34" charset="0"/>
                        </a:rPr>
                        <a:t> PCI </a:t>
                      </a:r>
                      <a:r>
                        <a:rPr lang="en-US" sz="800" b="0" dirty="0" err="1">
                          <a:solidFill>
                            <a:schemeClr val="tx2"/>
                          </a:solidFill>
                          <a:latin typeface="Segoe UI" panose="020B0502040204020203" pitchFamily="34" charset="0"/>
                          <a:cs typeface="Segoe UI" panose="020B0502040204020203" pitchFamily="34" charset="0"/>
                        </a:rPr>
                        <a:t>mit</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Stentimplantation</a:t>
                      </a:r>
                      <a:r>
                        <a:rPr lang="en-US" sz="800" b="0" dirty="0">
                          <a:solidFill>
                            <a:schemeClr val="tx2"/>
                          </a:solidFill>
                          <a:latin typeface="Segoe UI" panose="020B0502040204020203" pitchFamily="34" charset="0"/>
                          <a:cs typeface="Segoe UI" panose="020B0502040204020203" pitchFamily="34" charset="0"/>
                        </a:rPr>
                        <a:t> in </a:t>
                      </a:r>
                      <a:r>
                        <a:rPr lang="en-US" sz="800" b="0" dirty="0" err="1">
                          <a:solidFill>
                            <a:schemeClr val="tx2"/>
                          </a:solidFill>
                          <a:latin typeface="Segoe UI" panose="020B0502040204020203" pitchFamily="34" charset="0"/>
                          <a:cs typeface="Segoe UI" panose="020B0502040204020203" pitchFamily="34" charset="0"/>
                        </a:rPr>
                        <a:t>Kombination</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mit</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einem</a:t>
                      </a:r>
                      <a:r>
                        <a:rPr lang="en-US" sz="800" b="0" dirty="0">
                          <a:solidFill>
                            <a:schemeClr val="tx2"/>
                          </a:solidFill>
                          <a:latin typeface="Segoe UI" panose="020B0502040204020203" pitchFamily="34" charset="0"/>
                          <a:cs typeface="Segoe UI" panose="020B0502040204020203" pitchFamily="34" charset="0"/>
                        </a:rPr>
                        <a:t> P2Y</a:t>
                      </a:r>
                      <a:r>
                        <a:rPr lang="en-US" sz="800" b="0" baseline="-25000" dirty="0">
                          <a:solidFill>
                            <a:schemeClr val="tx2"/>
                          </a:solidFill>
                          <a:latin typeface="Segoe UI" panose="020B0502040204020203" pitchFamily="34" charset="0"/>
                          <a:cs typeface="Segoe UI" panose="020B0502040204020203" pitchFamily="34" charset="0"/>
                        </a:rPr>
                        <a:t>12</a:t>
                      </a:r>
                      <a:r>
                        <a:rPr lang="en-US" sz="800" b="0" dirty="0">
                          <a:solidFill>
                            <a:schemeClr val="tx2"/>
                          </a:solidFill>
                          <a:latin typeface="Segoe UI" panose="020B0502040204020203" pitchFamily="34" charset="0"/>
                          <a:cs typeface="Segoe UI" panose="020B0502040204020203" pitchFamily="34" charset="0"/>
                        </a:rPr>
                        <a:t>-Inhibitor</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kern="1200" dirty="0">
                        <a:solidFill>
                          <a:schemeClr val="dk1"/>
                        </a:solidFill>
                        <a:effectLst/>
                        <a:latin typeface="Arial" panose="020B0604020202020204" pitchFamily="34" charset="0"/>
                        <a:ea typeface="+mn-ea"/>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4288012"/>
                  </a:ext>
                </a:extLst>
              </a:tr>
              <a:tr h="4836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err="1">
                          <a:solidFill>
                            <a:schemeClr val="tx2"/>
                          </a:solidFill>
                          <a:effectLst/>
                          <a:latin typeface="Segoe UI" panose="020B0502040204020203" pitchFamily="34" charset="0"/>
                          <a:ea typeface="+mn-ea"/>
                          <a:cs typeface="Segoe UI" panose="020B0502040204020203" pitchFamily="34" charset="0"/>
                        </a:rPr>
                        <a:t>Therapie</a:t>
                      </a:r>
                      <a:r>
                        <a:rPr lang="en-US" sz="800" b="1" kern="1200" dirty="0">
                          <a:solidFill>
                            <a:schemeClr val="tx2"/>
                          </a:solidFill>
                          <a:effectLst/>
                          <a:latin typeface="Segoe UI" panose="020B0502040204020203" pitchFamily="34" charset="0"/>
                          <a:ea typeface="+mn-ea"/>
                          <a:cs typeface="Segoe UI" panose="020B0502040204020203" pitchFamily="34" charset="0"/>
                        </a:rPr>
                        <a:t> der TVT und LE</a:t>
                      </a:r>
                    </a:p>
                    <a:p>
                      <a:endParaRPr lang="en-US" sz="800" b="0" kern="1200" dirty="0">
                        <a:solidFill>
                          <a:schemeClr val="dk1"/>
                        </a:solidFill>
                        <a:effectLst/>
                        <a:latin typeface="Segoe UI" panose="020B0502040204020203" pitchFamily="34" charset="0"/>
                        <a:ea typeface="+mn-ea"/>
                        <a:cs typeface="Segoe UI" panose="020B0502040204020203" pitchFamily="34" charset="0"/>
                      </a:endParaRPr>
                    </a:p>
                    <a:p>
                      <a:r>
                        <a:rPr lang="en-US" sz="800" b="0" kern="1200" dirty="0" err="1">
                          <a:solidFill>
                            <a:schemeClr val="tx2"/>
                          </a:solidFill>
                          <a:latin typeface="Segoe UI" panose="020B0502040204020203" pitchFamily="34" charset="0"/>
                          <a:ea typeface="+mn-ea"/>
                          <a:cs typeface="Segoe UI" panose="020B0502040204020203" pitchFamily="34" charset="0"/>
                        </a:rPr>
                        <a:t>Akutphase</a:t>
                      </a:r>
                      <a:r>
                        <a:rPr lang="en-US" sz="800" b="0" kern="1200" dirty="0">
                          <a:solidFill>
                            <a:schemeClr val="tx2"/>
                          </a:solidFill>
                          <a:latin typeface="Segoe UI" panose="020B0502040204020203" pitchFamily="34" charset="0"/>
                          <a:ea typeface="+mn-ea"/>
                          <a:cs typeface="Segoe UI" panose="020B0502040204020203" pitchFamily="34" charset="0"/>
                        </a:rPr>
                        <a:t> Tag 1 – 21</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800" b="0" kern="1200" dirty="0">
                        <a:solidFill>
                          <a:schemeClr val="tx2"/>
                        </a:solidFill>
                        <a:latin typeface="Segoe UI" panose="020B0502040204020203" pitchFamily="34" charset="0"/>
                        <a:ea typeface="+mn-ea"/>
                        <a:cs typeface="Segoe UI" panose="020B0502040204020203" pitchFamily="34" charset="0"/>
                      </a:endParaRPr>
                    </a:p>
                    <a:p>
                      <a:pPr algn="ctr">
                        <a:lnSpc>
                          <a:spcPct val="100000"/>
                        </a:lnSpc>
                      </a:pPr>
                      <a:r>
                        <a:rPr lang="en-US" sz="800" b="0" kern="1200" dirty="0">
                          <a:solidFill>
                            <a:schemeClr val="tx2"/>
                          </a:solidFill>
                          <a:latin typeface="Segoe UI" panose="020B0502040204020203" pitchFamily="34" charset="0"/>
                          <a:ea typeface="+mn-ea"/>
                          <a:cs typeface="Segoe UI" panose="020B0502040204020203" pitchFamily="34" charset="0"/>
                        </a:rPr>
                        <a:t>2x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2x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15 mg und 20 mg </a:t>
                      </a:r>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mit</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Mahlzeit</a:t>
                      </a:r>
                      <a:endParaRPr lang="en-US" sz="800" b="0" kern="1200" dirty="0">
                        <a:solidFill>
                          <a:schemeClr val="tx2"/>
                        </a:solidFill>
                        <a:latin typeface="Segoe UI" panose="020B0502040204020203" pitchFamily="34" charset="0"/>
                        <a:ea typeface="+mn-ea"/>
                        <a:cs typeface="Segoe UI" panose="020B0502040204020203" pitchFamily="34" charset="0"/>
                      </a:endParaRPr>
                    </a:p>
                    <a:p>
                      <a:r>
                        <a:rPr lang="en-US" sz="800" b="0" kern="1200" dirty="0">
                          <a:solidFill>
                            <a:schemeClr val="tx2"/>
                          </a:solidFill>
                          <a:latin typeface="Segoe UI" panose="020B0502040204020203" pitchFamily="34" charset="0"/>
                          <a:ea typeface="+mn-ea"/>
                          <a:cs typeface="Segoe UI" panose="020B0502040204020203" pitchFamily="34" charset="0"/>
                        </a:rPr>
                        <a:t>10 mg </a:t>
                      </a:r>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unabhängig</a:t>
                      </a:r>
                      <a:r>
                        <a:rPr lang="en-US" sz="800" b="0" kern="1200" dirty="0">
                          <a:solidFill>
                            <a:schemeClr val="tx2"/>
                          </a:solidFill>
                          <a:latin typeface="Segoe UI" panose="020B0502040204020203" pitchFamily="34" charset="0"/>
                          <a:ea typeface="+mn-ea"/>
                          <a:cs typeface="Segoe UI" panose="020B0502040204020203" pitchFamily="34" charset="0"/>
                        </a:rPr>
                        <a:t> von </a:t>
                      </a:r>
                      <a:r>
                        <a:rPr lang="en-US" sz="800" b="0" kern="1200" dirty="0" err="1">
                          <a:solidFill>
                            <a:schemeClr val="tx2"/>
                          </a:solidFill>
                          <a:latin typeface="Segoe UI" panose="020B0502040204020203" pitchFamily="34" charset="0"/>
                          <a:ea typeface="+mn-ea"/>
                          <a:cs typeface="Segoe UI" panose="020B0502040204020203" pitchFamily="34" charset="0"/>
                        </a:rPr>
                        <a:t>Mahlzeiten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5502574"/>
                  </a:ext>
                </a:extLst>
              </a:tr>
              <a:tr h="181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err="1">
                          <a:solidFill>
                            <a:schemeClr val="tx2"/>
                          </a:solidFill>
                          <a:latin typeface="Segoe UI" panose="020B0502040204020203" pitchFamily="34" charset="0"/>
                          <a:ea typeface="+mn-ea"/>
                          <a:cs typeface="Segoe UI" panose="020B0502040204020203" pitchFamily="34" charset="0"/>
                        </a:rPr>
                        <a:t>Verlängerte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Rezidivprophylaxe</a:t>
                      </a:r>
                      <a:r>
                        <a:rPr lang="en-US" sz="800" b="0" kern="1200" dirty="0">
                          <a:solidFill>
                            <a:schemeClr val="tx2"/>
                          </a:solidFill>
                          <a:latin typeface="Segoe UI" panose="020B0502040204020203" pitchFamily="34" charset="0"/>
                          <a:ea typeface="+mn-ea"/>
                          <a:cs typeface="Segoe UI" panose="020B0502040204020203" pitchFamily="34" charset="0"/>
                        </a:rPr>
                        <a:t> ab Tag 22</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7407334"/>
                  </a:ext>
                </a:extLst>
              </a:tr>
              <a:tr h="289167">
                <a:tc>
                  <a:txBody>
                    <a:bodyPr/>
                    <a:lstStyle/>
                    <a:p>
                      <a:pPr marL="0" indent="0" fontAlgn="auto">
                        <a:spcBef>
                          <a:spcPts val="0"/>
                        </a:spcBef>
                        <a:spcAft>
                          <a:spcPts val="0"/>
                        </a:spcAft>
                        <a:buClrTx/>
                        <a:buSzTx/>
                        <a:buNone/>
                        <a:tabLst/>
                        <a:defRPr/>
                      </a:pPr>
                      <a:r>
                        <a:rPr lang="en-US" sz="800" b="0" kern="1200" dirty="0" err="1">
                          <a:solidFill>
                            <a:schemeClr val="tx2"/>
                          </a:solidFill>
                          <a:latin typeface="Segoe UI" panose="020B0502040204020203" pitchFamily="34" charset="0"/>
                          <a:ea typeface="+mn-ea"/>
                          <a:cs typeface="Segoe UI" panose="020B0502040204020203" pitchFamily="34" charset="0"/>
                        </a:rPr>
                        <a:t>Langzeittherapie</a:t>
                      </a:r>
                      <a:r>
                        <a:rPr lang="en-US" sz="800" b="0" kern="1200" dirty="0">
                          <a:solidFill>
                            <a:schemeClr val="tx2"/>
                          </a:solidFill>
                          <a:latin typeface="Segoe UI" panose="020B0502040204020203" pitchFamily="34" charset="0"/>
                          <a:ea typeface="+mn-ea"/>
                          <a:cs typeface="Segoe UI" panose="020B0502040204020203" pitchFamily="34" charset="0"/>
                        </a:rPr>
                        <a:t> ab Monat 7</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 ODER </a:t>
                      </a:r>
                      <a:br>
                        <a:rPr lang="en-US" sz="800" b="0" kern="1200" dirty="0">
                          <a:solidFill>
                            <a:schemeClr val="tx2"/>
                          </a:solidFill>
                          <a:latin typeface="Segoe UI" panose="020B0502040204020203" pitchFamily="34" charset="0"/>
                          <a:ea typeface="+mn-ea"/>
                          <a:cs typeface="Segoe UI" panose="020B0502040204020203" pitchFamily="34" charset="0"/>
                        </a:rPr>
                      </a:b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 ODER </a:t>
                      </a:r>
                      <a:br>
                        <a:rPr lang="en-US" sz="800" b="0" kern="1200" dirty="0">
                          <a:solidFill>
                            <a:schemeClr val="tx2"/>
                          </a:solidFill>
                          <a:latin typeface="Segoe UI" panose="020B0502040204020203" pitchFamily="34" charset="0"/>
                          <a:ea typeface="+mn-ea"/>
                          <a:cs typeface="Segoe UI" panose="020B0502040204020203" pitchFamily="34" charset="0"/>
                        </a:rPr>
                      </a:b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958449"/>
                  </a:ext>
                </a:extLst>
              </a:tr>
              <a:tr h="262099">
                <a:tc>
                  <a:txBody>
                    <a:bodyPr/>
                    <a:lstStyle/>
                    <a:p>
                      <a:pPr marL="0" indent="0" fontAlgn="auto">
                        <a:spcBef>
                          <a:spcPts val="0"/>
                        </a:spcBef>
                        <a:spcAft>
                          <a:spcPts val="0"/>
                        </a:spcAft>
                        <a:buClrTx/>
                        <a:buSz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VTE-</a:t>
                      </a:r>
                      <a:r>
                        <a:rPr lang="en-US" sz="800" b="0" kern="1200" dirty="0" err="1">
                          <a:solidFill>
                            <a:schemeClr val="tx2"/>
                          </a:solidFill>
                          <a:latin typeface="Segoe UI" panose="020B0502040204020203" pitchFamily="34" charset="0"/>
                          <a:ea typeface="+mn-ea"/>
                          <a:cs typeface="Segoe UI" panose="020B0502040204020203" pitchFamily="34" charset="0"/>
                        </a:rPr>
                        <a:t>Behandlung</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bei</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Kindern</a:t>
                      </a:r>
                      <a:r>
                        <a:rPr lang="en-US" sz="800" b="0" kern="1200" dirty="0">
                          <a:solidFill>
                            <a:schemeClr val="tx2"/>
                          </a:solidFill>
                          <a:latin typeface="Segoe UI" panose="020B0502040204020203" pitchFamily="34" charset="0"/>
                          <a:ea typeface="+mn-ea"/>
                          <a:cs typeface="Segoe UI" panose="020B0502040204020203" pitchFamily="34" charset="0"/>
                        </a:rPr>
                        <a:t>  / </a:t>
                      </a:r>
                      <a:r>
                        <a:rPr lang="en-US" sz="800" b="0" kern="1200" dirty="0" err="1">
                          <a:solidFill>
                            <a:schemeClr val="tx2"/>
                          </a:solidFill>
                          <a:latin typeface="Segoe UI" panose="020B0502040204020203" pitchFamily="34" charset="0"/>
                          <a:ea typeface="+mn-ea"/>
                          <a:cs typeface="Segoe UI" panose="020B0502040204020203" pitchFamily="34" charset="0"/>
                        </a:rPr>
                        <a:t>Jugendlichen</a:t>
                      </a:r>
                      <a:r>
                        <a:rPr lang="en-US" sz="800" b="0" kern="1200" dirty="0">
                          <a:solidFill>
                            <a:schemeClr val="tx2"/>
                          </a:solidFill>
                          <a:latin typeface="Segoe UI" panose="020B0502040204020203" pitchFamily="34" charset="0"/>
                          <a:ea typeface="+mn-ea"/>
                          <a:cs typeface="Segoe UI" panose="020B0502040204020203" pitchFamily="34" charset="0"/>
                        </a:rPr>
                        <a:t> 30 bis &lt; 50 kg</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 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err="1">
                          <a:solidFill>
                            <a:schemeClr val="tx2"/>
                          </a:solidFill>
                          <a:latin typeface="Segoe UI" panose="020B0502040204020203" pitchFamily="34" charset="0"/>
                          <a:ea typeface="+mn-ea"/>
                          <a:cs typeface="Segoe UI" panose="020B0502040204020203" pitchFamily="34" charset="0"/>
                        </a:rPr>
                        <a:t>Keine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Daten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6350" cap="flat" cmpd="sng" algn="ctr">
                      <a:solidFill>
                        <a:schemeClr val="tx1">
                          <a:lumMod val="65000"/>
                          <a:lumOff val="35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r>
                        <a:rPr lang="en-US" sz="800" b="0" kern="1200" dirty="0" err="1">
                          <a:solidFill>
                            <a:schemeClr val="tx2"/>
                          </a:solidFill>
                          <a:latin typeface="Segoe UI" panose="020B0502040204020203" pitchFamily="34" charset="0"/>
                          <a:ea typeface="+mn-ea"/>
                          <a:cs typeface="Segoe UI" panose="020B0502040204020203" pitchFamily="34" charset="0"/>
                        </a:rPr>
                        <a:t>Nach</a:t>
                      </a:r>
                      <a:r>
                        <a:rPr lang="en-US" sz="800" b="0" kern="1200" dirty="0">
                          <a:solidFill>
                            <a:schemeClr val="tx2"/>
                          </a:solidFill>
                          <a:latin typeface="Segoe UI" panose="020B0502040204020203" pitchFamily="34" charset="0"/>
                          <a:ea typeface="+mn-ea"/>
                          <a:cs typeface="Segoe UI" panose="020B0502040204020203" pitchFamily="34" charset="0"/>
                        </a:rPr>
                        <a:t> initialer </a:t>
                      </a:r>
                      <a:r>
                        <a:rPr lang="en-US" sz="800" b="0" kern="1200" dirty="0" err="1">
                          <a:solidFill>
                            <a:schemeClr val="tx2"/>
                          </a:solidFill>
                          <a:latin typeface="Segoe UI" panose="020B0502040204020203" pitchFamily="34" charset="0"/>
                          <a:ea typeface="+mn-ea"/>
                          <a:cs typeface="Segoe UI" panose="020B0502040204020203" pitchFamily="34" charset="0"/>
                        </a:rPr>
                        <a:t>parenteraler</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Antikoagulation</a:t>
                      </a:r>
                      <a:r>
                        <a:rPr lang="en-US" sz="800" b="0" kern="1200" dirty="0">
                          <a:solidFill>
                            <a:schemeClr val="tx2"/>
                          </a:solidFill>
                          <a:latin typeface="Segoe UI" panose="020B0502040204020203" pitchFamily="34" charset="0"/>
                          <a:ea typeface="+mn-ea"/>
                          <a:cs typeface="Segoe UI" panose="020B0502040204020203" pitchFamily="34" charset="0"/>
                        </a:rPr>
                        <a:t>; 15 mg und 20 mg; </a:t>
                      </a:r>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mit</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Mahlzeit</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1397344"/>
                  </a:ext>
                </a:extLst>
              </a:tr>
              <a:tr h="262099">
                <a:tc>
                  <a:txBody>
                    <a:bodyPr/>
                    <a:lstStyle/>
                    <a:p>
                      <a:pPr marL="0" indent="0" fontAlgn="auto">
                        <a:spcBef>
                          <a:spcPts val="0"/>
                        </a:spcBef>
                        <a:spcAft>
                          <a:spcPts val="0"/>
                        </a:spcAft>
                        <a:buClrTx/>
                        <a:buSz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VTE-</a:t>
                      </a:r>
                      <a:r>
                        <a:rPr lang="en-US" sz="800" b="0" kern="1200" dirty="0" err="1">
                          <a:solidFill>
                            <a:schemeClr val="tx2"/>
                          </a:solidFill>
                          <a:latin typeface="Segoe UI" panose="020B0502040204020203" pitchFamily="34" charset="0"/>
                          <a:ea typeface="+mn-ea"/>
                          <a:cs typeface="Segoe UI" panose="020B0502040204020203" pitchFamily="34" charset="0"/>
                        </a:rPr>
                        <a:t>Behandlung</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bei</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Kindern</a:t>
                      </a:r>
                      <a:r>
                        <a:rPr lang="en-US" sz="800" b="0" kern="1200" dirty="0">
                          <a:solidFill>
                            <a:schemeClr val="tx2"/>
                          </a:solidFill>
                          <a:latin typeface="Segoe UI" panose="020B0502040204020203" pitchFamily="34" charset="0"/>
                          <a:ea typeface="+mn-ea"/>
                          <a:cs typeface="Segoe UI" panose="020B0502040204020203" pitchFamily="34" charset="0"/>
                        </a:rPr>
                        <a:t> / </a:t>
                      </a:r>
                      <a:r>
                        <a:rPr lang="en-US" sz="800" b="0" kern="1200" dirty="0" err="1">
                          <a:solidFill>
                            <a:schemeClr val="tx2"/>
                          </a:solidFill>
                          <a:latin typeface="Segoe UI" panose="020B0502040204020203" pitchFamily="34" charset="0"/>
                          <a:ea typeface="+mn-ea"/>
                          <a:cs typeface="Segoe UI" panose="020B0502040204020203" pitchFamily="34" charset="0"/>
                        </a:rPr>
                        <a:t>Jugendlichen</a:t>
                      </a:r>
                      <a:r>
                        <a:rPr lang="en-US" sz="800" b="0" kern="1200" dirty="0">
                          <a:solidFill>
                            <a:schemeClr val="tx2"/>
                          </a:solidFill>
                          <a:latin typeface="Segoe UI" panose="020B0502040204020203" pitchFamily="34" charset="0"/>
                          <a:ea typeface="+mn-ea"/>
                          <a:cs typeface="Segoe UI" panose="020B0502040204020203" pitchFamily="34" charset="0"/>
                        </a:rPr>
                        <a:t> ≥ 50 kg</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err="1">
                          <a:solidFill>
                            <a:schemeClr val="tx2"/>
                          </a:solidFill>
                          <a:latin typeface="Segoe UI" panose="020B0502040204020203" pitchFamily="34" charset="0"/>
                          <a:ea typeface="+mn-ea"/>
                          <a:cs typeface="Segoe UI" panose="020B0502040204020203" pitchFamily="34" charset="0"/>
                        </a:rPr>
                        <a:t>Keine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Daten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65000"/>
                          <a:lumOff val="35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sz="6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0424363"/>
                  </a:ext>
                </a:extLst>
              </a:tr>
            </a:tbl>
          </a:graphicData>
        </a:graphic>
      </p:graphicFrame>
    </p:spTree>
    <p:extLst>
      <p:ext uri="{BB962C8B-B14F-4D97-AF65-F5344CB8AC3E}">
        <p14:creationId xmlns:p14="http://schemas.microsoft.com/office/powerpoint/2010/main" val="169288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5B984-5FA7-44FB-BF7A-071E7FCAF3BB}"/>
              </a:ext>
            </a:extLst>
          </p:cNvPr>
          <p:cNvSpPr>
            <a:spLocks noGrp="1"/>
          </p:cNvSpPr>
          <p:nvPr>
            <p:ph type="title"/>
          </p:nvPr>
        </p:nvSpPr>
        <p:spPr/>
        <p:txBody>
          <a:bodyPr/>
          <a:lstStyle/>
          <a:p>
            <a:r>
              <a:rPr lang="de-CH" dirty="0"/>
              <a:t>1.2 Dosierungen von Rivaroxaban </a:t>
            </a:r>
            <a:br>
              <a:rPr lang="de-CH" dirty="0"/>
            </a:br>
            <a:r>
              <a:rPr lang="de-CH" dirty="0"/>
              <a:t>nach Indikation und </a:t>
            </a:r>
            <a:r>
              <a:rPr lang="de-CH" dirty="0" err="1"/>
              <a:t>eGFR</a:t>
            </a:r>
            <a:r>
              <a:rPr lang="de-CH" dirty="0"/>
              <a:t> (2/2)</a:t>
            </a:r>
          </a:p>
        </p:txBody>
      </p:sp>
      <p:sp>
        <p:nvSpPr>
          <p:cNvPr id="4" name="Foliennummernplatzhalter 3">
            <a:extLst>
              <a:ext uri="{FF2B5EF4-FFF2-40B4-BE49-F238E27FC236}">
                <a16:creationId xmlns:a16="http://schemas.microsoft.com/office/drawing/2014/main" id="{1FBAA42E-3301-4B94-AF12-88774D047B1E}"/>
              </a:ext>
            </a:extLst>
          </p:cNvPr>
          <p:cNvSpPr>
            <a:spLocks noGrp="1"/>
          </p:cNvSpPr>
          <p:nvPr>
            <p:ph type="sldNum" sz="quarter" idx="12"/>
          </p:nvPr>
        </p:nvSpPr>
        <p:spPr/>
        <p:txBody>
          <a:bodyPr/>
          <a:lstStyle/>
          <a:p>
            <a:fld id="{668FC1BA-C807-A24C-B970-91216D4FCE8F}" type="slidenum">
              <a:rPr lang="de-DE" smtClean="0"/>
              <a:t>9</a:t>
            </a:fld>
            <a:endParaRPr lang="de-DE"/>
          </a:p>
        </p:txBody>
      </p:sp>
      <p:sp>
        <p:nvSpPr>
          <p:cNvPr id="5" name="Datumsplatzhalter 4">
            <a:extLst>
              <a:ext uri="{FF2B5EF4-FFF2-40B4-BE49-F238E27FC236}">
                <a16:creationId xmlns:a16="http://schemas.microsoft.com/office/drawing/2014/main" id="{703DF818-A186-4BE1-9A63-CB535117B339}"/>
              </a:ext>
            </a:extLst>
          </p:cNvPr>
          <p:cNvSpPr>
            <a:spLocks noGrp="1"/>
          </p:cNvSpPr>
          <p:nvPr>
            <p:ph type="dt" sz="half" idx="4294967295"/>
          </p:nvPr>
        </p:nvSpPr>
        <p:spPr>
          <a:xfrm>
            <a:off x="323850" y="4904160"/>
            <a:ext cx="2057400" cy="273844"/>
          </a:xfrm>
          <a:prstGeom prst="rect">
            <a:avLst/>
          </a:prstGeom>
        </p:spPr>
        <p:txBody>
          <a:bodyPr/>
          <a:lstStyle/>
          <a:p>
            <a:r>
              <a:rPr lang="de-DE" dirty="0"/>
              <a:t>MA-M_RIV-CH-0195-1_08.2021</a:t>
            </a:r>
          </a:p>
          <a:p>
            <a:endParaRPr lang="de-DE" dirty="0"/>
          </a:p>
        </p:txBody>
      </p:sp>
      <p:graphicFrame>
        <p:nvGraphicFramePr>
          <p:cNvPr id="7" name="Inhaltsplatzhalter 4">
            <a:extLst>
              <a:ext uri="{FF2B5EF4-FFF2-40B4-BE49-F238E27FC236}">
                <a16:creationId xmlns:a16="http://schemas.microsoft.com/office/drawing/2014/main" id="{6C99F1D3-AAFC-4E24-9E6D-D23A8893077A}"/>
              </a:ext>
            </a:extLst>
          </p:cNvPr>
          <p:cNvGraphicFramePr>
            <a:graphicFrameLocks/>
          </p:cNvGraphicFramePr>
          <p:nvPr>
            <p:extLst>
              <p:ext uri="{D42A27DB-BD31-4B8C-83A1-F6EECF244321}">
                <p14:modId xmlns:p14="http://schemas.microsoft.com/office/powerpoint/2010/main" val="3595320637"/>
              </p:ext>
            </p:extLst>
          </p:nvPr>
        </p:nvGraphicFramePr>
        <p:xfrm>
          <a:off x="323849" y="929640"/>
          <a:ext cx="8496300" cy="2573091"/>
        </p:xfrm>
        <a:graphic>
          <a:graphicData uri="http://schemas.openxmlformats.org/drawingml/2006/table">
            <a:tbl>
              <a:tblPr firstRow="1" firstCol="1" bandRow="1">
                <a:effectLst/>
                <a:tableStyleId>{5C22544A-7EE6-4342-B048-85BDC9FD1C3A}</a:tableStyleId>
              </a:tblPr>
              <a:tblGrid>
                <a:gridCol w="3370232">
                  <a:extLst>
                    <a:ext uri="{9D8B030D-6E8A-4147-A177-3AD203B41FA5}">
                      <a16:colId xmlns:a16="http://schemas.microsoft.com/office/drawing/2014/main" val="20000"/>
                    </a:ext>
                  </a:extLst>
                </a:gridCol>
                <a:gridCol w="1211769">
                  <a:extLst>
                    <a:ext uri="{9D8B030D-6E8A-4147-A177-3AD203B41FA5}">
                      <a16:colId xmlns:a16="http://schemas.microsoft.com/office/drawing/2014/main" val="20002"/>
                    </a:ext>
                  </a:extLst>
                </a:gridCol>
                <a:gridCol w="1211769">
                  <a:extLst>
                    <a:ext uri="{9D8B030D-6E8A-4147-A177-3AD203B41FA5}">
                      <a16:colId xmlns:a16="http://schemas.microsoft.com/office/drawing/2014/main" val="20003"/>
                    </a:ext>
                  </a:extLst>
                </a:gridCol>
                <a:gridCol w="2702530">
                  <a:extLst>
                    <a:ext uri="{9D8B030D-6E8A-4147-A177-3AD203B41FA5}">
                      <a16:colId xmlns:a16="http://schemas.microsoft.com/office/drawing/2014/main" val="552108007"/>
                    </a:ext>
                  </a:extLst>
                </a:gridCol>
              </a:tblGrid>
              <a:tr h="1641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dirty="0" err="1">
                          <a:solidFill>
                            <a:schemeClr val="tx1"/>
                          </a:solidFill>
                          <a:latin typeface="Segoe UI" panose="020B0502040204020203" pitchFamily="34" charset="0"/>
                          <a:cs typeface="Segoe UI" panose="020B0502040204020203" pitchFamily="34" charset="0"/>
                        </a:rPr>
                        <a:t>eGFR</a:t>
                      </a:r>
                      <a:endParaRPr lang="en-US" sz="1000" dirty="0">
                        <a:solidFill>
                          <a:schemeClr val="tx1"/>
                        </a:solidFill>
                        <a:latin typeface="Segoe UI" panose="020B0502040204020203" pitchFamily="34" charset="0"/>
                        <a:cs typeface="Segoe UI" panose="020B0502040204020203" pitchFamily="34" charset="0"/>
                      </a:endParaRPr>
                    </a:p>
                  </a:txBody>
                  <a:tcPr marL="0" marR="0" marT="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latin typeface="Segoe UI" panose="020B0502040204020203" pitchFamily="34" charset="0"/>
                          <a:cs typeface="Segoe UI" panose="020B0502040204020203" pitchFamily="34" charset="0"/>
                        </a:rPr>
                        <a:t>Zu </a:t>
                      </a:r>
                      <a:r>
                        <a:rPr lang="en-US" sz="1000" dirty="0" err="1">
                          <a:solidFill>
                            <a:schemeClr val="tx1"/>
                          </a:solidFill>
                          <a:latin typeface="Segoe UI" panose="020B0502040204020203" pitchFamily="34" charset="0"/>
                          <a:cs typeface="Segoe UI" panose="020B0502040204020203" pitchFamily="34" charset="0"/>
                        </a:rPr>
                        <a:t>beachten</a:t>
                      </a:r>
                      <a:endParaRPr lang="en-US" sz="1000" dirty="0">
                        <a:solidFill>
                          <a:schemeClr val="tx1"/>
                        </a:solidFill>
                        <a:latin typeface="Segoe UI" panose="020B0502040204020203" pitchFamily="34" charset="0"/>
                        <a:cs typeface="Segoe UI" panose="020B0502040204020203" pitchFamily="34" charset="0"/>
                      </a:endParaRPr>
                    </a:p>
                  </a:txBody>
                  <a:tcPr marL="72000" marR="0" marT="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868307"/>
                  </a:ext>
                </a:extLst>
              </a:tr>
              <a:tr h="2396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kern="1200" dirty="0">
                          <a:solidFill>
                            <a:schemeClr val="dk1"/>
                          </a:solidFill>
                          <a:effectLst/>
                          <a:latin typeface="Segoe UI" panose="020B0502040204020203" pitchFamily="34" charset="0"/>
                          <a:ea typeface="+mn-ea"/>
                          <a:cs typeface="Segoe UI" panose="020B0502040204020203" pitchFamily="34" charset="0"/>
                        </a:rPr>
                        <a:t>≥ 50 ml/min</a:t>
                      </a:r>
                      <a:endParaRPr lang="en-US" sz="800" dirty="0">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chemeClr val="tx1"/>
                          </a:solidFill>
                          <a:effectLst/>
                          <a:uLnTx/>
                          <a:uFillTx/>
                          <a:latin typeface="Segoe UI" panose="020B0502040204020203" pitchFamily="34" charset="0"/>
                          <a:ea typeface="+mn-ea"/>
                          <a:cs typeface="Segoe UI" panose="020B0502040204020203" pitchFamily="34" charset="0"/>
                          <a:sym typeface="Wingdings"/>
                        </a:rPr>
                        <a:t>#</a:t>
                      </a:r>
                      <a:r>
                        <a:rPr lang="en-US" sz="800" kern="1200" dirty="0">
                          <a:solidFill>
                            <a:schemeClr val="tx1"/>
                          </a:solidFill>
                          <a:effectLst/>
                          <a:latin typeface="Segoe UI" panose="020B0502040204020203" pitchFamily="34" charset="0"/>
                          <a:ea typeface="+mn-ea"/>
                          <a:cs typeface="Segoe UI" panose="020B0502040204020203" pitchFamily="34" charset="0"/>
                        </a:rPr>
                        <a:t>15 – 49 ml/min</a:t>
                      </a:r>
                      <a:endParaRPr lang="en-US" sz="800" dirty="0">
                        <a:solidFill>
                          <a:schemeClr val="tx1"/>
                        </a:solidFill>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L="72000" marR="0" marT="36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08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Segoe UI" panose="020B0502040204020203" pitchFamily="34" charset="0"/>
                          <a:ea typeface="+mn-ea"/>
                          <a:cs typeface="Segoe UI" panose="020B0502040204020203" pitchFamily="34" charset="0"/>
                        </a:rPr>
                        <a:t>Rivaroxaban (Xarelto junior)</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kern="1200" dirty="0">
                        <a:solidFill>
                          <a:schemeClr val="bg1"/>
                        </a:solidFill>
                        <a:effectLst/>
                        <a:latin typeface="Segoe UI" panose="020B0502040204020203" pitchFamily="34" charset="0"/>
                        <a:ea typeface="+mn-ea"/>
                        <a:cs typeface="Segoe UI" panose="020B0502040204020203" pitchFamily="34" charset="0"/>
                      </a:endParaRP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kern="1200" dirty="0">
                        <a:solidFill>
                          <a:schemeClr val="bg1"/>
                        </a:solidFill>
                        <a:effectLst/>
                        <a:latin typeface="Segoe UI" panose="020B0502040204020203" pitchFamily="34" charset="0"/>
                        <a:ea typeface="+mn-ea"/>
                        <a:cs typeface="Segoe UI" panose="020B0502040204020203" pitchFamily="34" charset="0"/>
                      </a:endParaRP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1" kern="1200" dirty="0">
                        <a:solidFill>
                          <a:schemeClr val="bg1"/>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21511397"/>
                  </a:ext>
                </a:extLst>
              </a:tr>
              <a:tr h="7792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800" b="1" kern="1200" dirty="0">
                          <a:solidFill>
                            <a:schemeClr val="tx2"/>
                          </a:solidFill>
                          <a:effectLst/>
                          <a:latin typeface="Segoe UI" panose="020B0502040204020203" pitchFamily="34" charset="0"/>
                          <a:ea typeface="+mn-ea"/>
                          <a:cs typeface="Segoe UI" panose="020B0502040204020203" pitchFamily="34" charset="0"/>
                        </a:rPr>
                        <a:t>VTE Behandlung bei pädiatrischen Patienten (Neugeborene, Kleinkinder, Kinder &lt; 30 kg)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CH" sz="800" b="1" kern="1200" dirty="0">
                        <a:solidFill>
                          <a:schemeClr val="tx2"/>
                        </a:solidFill>
                        <a:effectLst/>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CH" sz="800" b="0" kern="1200" dirty="0">
                          <a:solidFill>
                            <a:schemeClr val="tx2"/>
                          </a:solidFill>
                          <a:latin typeface="Segoe UI" panose="020B0502040204020203" pitchFamily="34" charset="0"/>
                          <a:ea typeface="+mn-ea"/>
                          <a:cs typeface="Segoe UI" panose="020B0502040204020203" pitchFamily="34" charset="0"/>
                        </a:rPr>
                        <a:t>Behandlung von VTE nach initialer parenteraler Antikoagulation</a:t>
                      </a:r>
                    </a:p>
                    <a:p>
                      <a:pPr marL="0" marR="0" lvl="0" indent="0" algn="l" defTabSz="685800" rtl="0" eaLnBrk="1" fontAlgn="auto" latinLnBrk="0" hangingPunct="1">
                        <a:lnSpc>
                          <a:spcPct val="100000"/>
                        </a:lnSpc>
                        <a:spcBef>
                          <a:spcPts val="0"/>
                        </a:spcBef>
                        <a:spcAft>
                          <a:spcPts val="0"/>
                        </a:spcAft>
                        <a:buClrTx/>
                        <a:buSzTx/>
                        <a:buFontTx/>
                        <a:buNone/>
                        <a:tabLst/>
                        <a:defRPr/>
                      </a:pPr>
                      <a:r>
                        <a:rPr lang="de-CH" sz="800" b="0" kern="1200" dirty="0">
                          <a:solidFill>
                            <a:schemeClr val="tx2"/>
                          </a:solidFill>
                          <a:latin typeface="Segoe UI" panose="020B0502040204020203" pitchFamily="34" charset="0"/>
                          <a:ea typeface="+mn-ea"/>
                          <a:cs typeface="Segoe UI" panose="020B0502040204020203" pitchFamily="34" charset="0"/>
                        </a:rPr>
                        <a:t>zur Prophylaxe von rezidivierenden VTE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1"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800" b="0" kern="1200" dirty="0">
                          <a:solidFill>
                            <a:schemeClr val="tx2"/>
                          </a:solidFill>
                          <a:latin typeface="Segoe UI" panose="020B0502040204020203" pitchFamily="34" charset="0"/>
                          <a:ea typeface="+mn-ea"/>
                          <a:cs typeface="Segoe UI" panose="020B0502040204020203" pitchFamily="34" charset="0"/>
                        </a:rPr>
                        <a:t>Dosis richtet sich</a:t>
                      </a:r>
                    </a:p>
                    <a:p>
                      <a:pPr marL="0" marR="0" lvl="0" indent="0" algn="ctr" defTabSz="914400" rtl="0" eaLnBrk="1" fontAlgn="auto" latinLnBrk="0" hangingPunct="1">
                        <a:lnSpc>
                          <a:spcPct val="100000"/>
                        </a:lnSpc>
                        <a:spcBef>
                          <a:spcPts val="0"/>
                        </a:spcBef>
                        <a:spcAft>
                          <a:spcPts val="0"/>
                        </a:spcAft>
                        <a:buClrTx/>
                        <a:buSzTx/>
                        <a:buFontTx/>
                        <a:buNone/>
                        <a:tabLst/>
                        <a:defRPr/>
                      </a:pPr>
                      <a:r>
                        <a:rPr lang="de-CH" sz="800" b="0" kern="1200" dirty="0">
                          <a:solidFill>
                            <a:schemeClr val="tx2"/>
                          </a:solidFill>
                          <a:latin typeface="Segoe UI" panose="020B0502040204020203" pitchFamily="34" charset="0"/>
                          <a:ea typeface="+mn-ea"/>
                          <a:cs typeface="Segoe UI" panose="020B0502040204020203" pitchFamily="34" charset="0"/>
                        </a:rPr>
                        <a:t>nach Körpergewicht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err="1">
                          <a:solidFill>
                            <a:schemeClr val="tx2"/>
                          </a:solidFill>
                          <a:latin typeface="Segoe UI" panose="020B0502040204020203" pitchFamily="34" charset="0"/>
                          <a:ea typeface="+mn-ea"/>
                          <a:cs typeface="Segoe UI" panose="020B0502040204020203" pitchFamily="34" charset="0"/>
                        </a:rPr>
                        <a:t>Keine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Daten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CH" sz="800" b="0" kern="1200" dirty="0">
                          <a:solidFill>
                            <a:schemeClr val="tx2"/>
                          </a:solidFill>
                          <a:latin typeface="Segoe UI" panose="020B0502040204020203" pitchFamily="34" charset="0"/>
                          <a:ea typeface="+mn-ea"/>
                          <a:cs typeface="Segoe UI" panose="020B0502040204020203" pitchFamily="34" charset="0"/>
                        </a:rPr>
                        <a:t>Bei Kindern &lt; 1 Jahr sollte die Nierenfunktion nur</a:t>
                      </a:r>
                    </a:p>
                    <a:p>
                      <a:r>
                        <a:rPr lang="de-CH" sz="800" b="0" kern="1200" dirty="0">
                          <a:solidFill>
                            <a:schemeClr val="tx2"/>
                          </a:solidFill>
                          <a:latin typeface="Segoe UI" panose="020B0502040204020203" pitchFamily="34" charset="0"/>
                          <a:ea typeface="+mn-ea"/>
                          <a:cs typeface="Segoe UI" panose="020B0502040204020203" pitchFamily="34" charset="0"/>
                        </a:rPr>
                        <a:t>aufgrund des Serumkreatinins beurteilt werden.</a:t>
                      </a:r>
                    </a:p>
                    <a:p>
                      <a:r>
                        <a:rPr lang="de-CH" sz="800" b="0" kern="1200" dirty="0">
                          <a:solidFill>
                            <a:schemeClr val="tx2"/>
                          </a:solidFill>
                          <a:latin typeface="Segoe UI" panose="020B0502040204020203" pitchFamily="34" charset="0"/>
                          <a:ea typeface="+mn-ea"/>
                          <a:cs typeface="Segoe UI" panose="020B0502040204020203" pitchFamily="34" charset="0"/>
                        </a:rPr>
                        <a:t>Die Anwendung von Xarelto </a:t>
                      </a:r>
                      <a:r>
                        <a:rPr lang="de-CH" sz="800" b="0" kern="1200" dirty="0" err="1">
                          <a:solidFill>
                            <a:schemeClr val="tx2"/>
                          </a:solidFill>
                          <a:latin typeface="Segoe UI" panose="020B0502040204020203" pitchFamily="34" charset="0"/>
                          <a:ea typeface="+mn-ea"/>
                          <a:cs typeface="Segoe UI" panose="020B0502040204020203" pitchFamily="34" charset="0"/>
                        </a:rPr>
                        <a:t>junior</a:t>
                      </a:r>
                      <a:r>
                        <a:rPr lang="de-CH" sz="800" b="0" kern="1200" dirty="0">
                          <a:solidFill>
                            <a:schemeClr val="tx2"/>
                          </a:solidFill>
                          <a:latin typeface="Segoe UI" panose="020B0502040204020203" pitchFamily="34" charset="0"/>
                          <a:ea typeface="+mn-ea"/>
                          <a:cs typeface="Segoe UI" panose="020B0502040204020203" pitchFamily="34" charset="0"/>
                        </a:rPr>
                        <a:t> wird nicht</a:t>
                      </a:r>
                    </a:p>
                    <a:p>
                      <a:r>
                        <a:rPr lang="de-CH" sz="800" b="0" kern="1200" dirty="0">
                          <a:solidFill>
                            <a:schemeClr val="tx2"/>
                          </a:solidFill>
                          <a:latin typeface="Segoe UI" panose="020B0502040204020203" pitchFamily="34" charset="0"/>
                          <a:ea typeface="+mn-ea"/>
                          <a:cs typeface="Segoe UI" panose="020B0502040204020203" pitchFamily="34" charset="0"/>
                        </a:rPr>
                        <a:t>empfohlen bei Serumkreatinin-Werten &gt; 97.5</a:t>
                      </a:r>
                    </a:p>
                    <a:p>
                      <a:r>
                        <a:rPr lang="de-CH" sz="800" b="0" kern="1200" dirty="0">
                          <a:solidFill>
                            <a:schemeClr val="tx2"/>
                          </a:solidFill>
                          <a:latin typeface="Segoe UI" panose="020B0502040204020203" pitchFamily="34" charset="0"/>
                          <a:ea typeface="+mn-ea"/>
                          <a:cs typeface="Segoe UI" panose="020B0502040204020203" pitchFamily="34" charset="0"/>
                        </a:rPr>
                        <a:t>Perzentile gemäss Serumkreatinin-Referenzwerten</a:t>
                      </a:r>
                    </a:p>
                    <a:p>
                      <a:r>
                        <a:rPr lang="de-CH" sz="800" b="0" kern="1200" dirty="0">
                          <a:solidFill>
                            <a:schemeClr val="tx2"/>
                          </a:solidFill>
                          <a:latin typeface="Segoe UI" panose="020B0502040204020203" pitchFamily="34" charset="0"/>
                          <a:ea typeface="+mn-ea"/>
                          <a:cs typeface="Segoe UI" panose="020B0502040204020203" pitchFamily="34" charset="0"/>
                        </a:rPr>
                        <a:t>in Tabelle 2 der Fachinformation</a:t>
                      </a: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09744648"/>
                  </a:ext>
                </a:extLst>
              </a:tr>
              <a:tr h="3348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Segoe UI" panose="020B0502040204020203" pitchFamily="34" charset="0"/>
                          <a:ea typeface="+mn-ea"/>
                          <a:cs typeface="Segoe UI" panose="020B0502040204020203" pitchFamily="34" charset="0"/>
                        </a:rPr>
                        <a:t>Rivaroxaban (Xarelto® vascular</a:t>
                      </a:r>
                      <a:r>
                        <a:rPr lang="en-US" sz="800" b="1" kern="1200" dirty="0">
                          <a:solidFill>
                            <a:schemeClr val="bg1"/>
                          </a:solidFill>
                          <a:effectLst/>
                          <a:latin typeface="Segoe UI" panose="020B0502040204020203" pitchFamily="34" charset="0"/>
                          <a:ea typeface="+mn-ea"/>
                          <a:cs typeface="Segoe UI" panose="020B0502040204020203" pitchFamily="34" charset="0"/>
                        </a:rPr>
                        <a:t>)</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extLst>
                  <a:ext uri="{0D108BD9-81ED-4DB2-BD59-A6C34878D82A}">
                    <a16:rowId xmlns:a16="http://schemas.microsoft.com/office/drawing/2014/main" val="516377035"/>
                  </a:ext>
                </a:extLst>
              </a:tr>
              <a:tr h="181335">
                <a:tc gridSpan="4">
                  <a:txBody>
                    <a:bodyPr/>
                    <a:lstStyle/>
                    <a:p>
                      <a:pPr marL="0" indent="0" fontAlgn="auto">
                        <a:spcBef>
                          <a:spcPts val="0"/>
                        </a:spcBef>
                        <a:spcAft>
                          <a:spcPts val="0"/>
                        </a:spcAft>
                        <a:buClrTx/>
                        <a:buSzTx/>
                        <a:buNone/>
                        <a:tabLst/>
                        <a:defRPr/>
                      </a:pPr>
                      <a:r>
                        <a:rPr lang="en-US" sz="800" b="1" dirty="0" err="1">
                          <a:solidFill>
                            <a:schemeClr val="tx2"/>
                          </a:solidFill>
                          <a:latin typeface="Segoe UI" panose="020B0502040204020203" pitchFamily="34" charset="0"/>
                          <a:cs typeface="Segoe UI" panose="020B0502040204020203" pitchFamily="34" charset="0"/>
                        </a:rPr>
                        <a:t>Prävention</a:t>
                      </a:r>
                      <a:r>
                        <a:rPr lang="en-US" sz="800" b="1" dirty="0">
                          <a:solidFill>
                            <a:schemeClr val="tx2"/>
                          </a:solidFill>
                          <a:latin typeface="Segoe UI" panose="020B0502040204020203" pitchFamily="34" charset="0"/>
                          <a:cs typeface="Segoe UI" panose="020B0502040204020203" pitchFamily="34" charset="0"/>
                        </a:rPr>
                        <a:t> </a:t>
                      </a:r>
                      <a:r>
                        <a:rPr lang="en-US" sz="800" b="1" dirty="0" err="1">
                          <a:solidFill>
                            <a:schemeClr val="tx2"/>
                          </a:solidFill>
                          <a:latin typeface="Segoe UI" panose="020B0502040204020203" pitchFamily="34" charset="0"/>
                          <a:cs typeface="Segoe UI" panose="020B0502040204020203" pitchFamily="34" charset="0"/>
                        </a:rPr>
                        <a:t>schwerwiegender</a:t>
                      </a:r>
                      <a:r>
                        <a:rPr lang="en-US" sz="800" b="1" dirty="0">
                          <a:solidFill>
                            <a:schemeClr val="tx2"/>
                          </a:solidFill>
                          <a:latin typeface="Segoe UI" panose="020B0502040204020203" pitchFamily="34" charset="0"/>
                          <a:cs typeface="Segoe UI" panose="020B0502040204020203" pitchFamily="34" charset="0"/>
                        </a:rPr>
                        <a:t> </a:t>
                      </a:r>
                      <a:r>
                        <a:rPr lang="en-US" sz="800" b="1" dirty="0" err="1">
                          <a:solidFill>
                            <a:schemeClr val="tx2"/>
                          </a:solidFill>
                          <a:latin typeface="Segoe UI" panose="020B0502040204020203" pitchFamily="34" charset="0"/>
                          <a:cs typeface="Segoe UI" panose="020B0502040204020203" pitchFamily="34" charset="0"/>
                        </a:rPr>
                        <a:t>atherothrombotischer</a:t>
                      </a:r>
                      <a:r>
                        <a:rPr lang="en-US" sz="800" b="1" dirty="0">
                          <a:solidFill>
                            <a:schemeClr val="tx2"/>
                          </a:solidFill>
                          <a:latin typeface="Segoe UI" panose="020B0502040204020203" pitchFamily="34" charset="0"/>
                          <a:cs typeface="Segoe UI" panose="020B0502040204020203" pitchFamily="34" charset="0"/>
                        </a:rPr>
                        <a:t> </a:t>
                      </a:r>
                      <a:r>
                        <a:rPr lang="en-US" sz="800" b="1" dirty="0" err="1">
                          <a:solidFill>
                            <a:schemeClr val="tx2"/>
                          </a:solidFill>
                          <a:latin typeface="Segoe UI" panose="020B0502040204020203" pitchFamily="34" charset="0"/>
                          <a:cs typeface="Segoe UI" panose="020B0502040204020203" pitchFamily="34" charset="0"/>
                        </a:rPr>
                        <a:t>Ereignisse</a:t>
                      </a:r>
                      <a:r>
                        <a:rPr lang="en-US" sz="800" b="1" dirty="0">
                          <a:solidFill>
                            <a:schemeClr val="tx2"/>
                          </a:solidFill>
                          <a:latin typeface="Segoe UI" panose="020B0502040204020203" pitchFamily="34" charset="0"/>
                          <a:cs typeface="Segoe UI" panose="020B0502040204020203" pitchFamily="34" charset="0"/>
                        </a:rPr>
                        <a:t> </a:t>
                      </a:r>
                      <a:r>
                        <a:rPr lang="en-US" sz="800" b="0" dirty="0">
                          <a:solidFill>
                            <a:schemeClr val="tx2"/>
                          </a:solidFill>
                          <a:latin typeface="Segoe UI" panose="020B0502040204020203" pitchFamily="34" charset="0"/>
                          <a:cs typeface="Segoe UI" panose="020B0502040204020203" pitchFamily="34" charset="0"/>
                        </a:rPr>
                        <a:t>(</a:t>
                      </a:r>
                      <a:r>
                        <a:rPr lang="en-US" sz="800" b="0" dirty="0" err="1">
                          <a:solidFill>
                            <a:schemeClr val="tx2"/>
                          </a:solidFill>
                          <a:latin typeface="Segoe UI" panose="020B0502040204020203" pitchFamily="34" charset="0"/>
                          <a:cs typeface="Segoe UI" panose="020B0502040204020203" pitchFamily="34" charset="0"/>
                        </a:rPr>
                        <a:t>Schlaganfall</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Myokardinfarkt</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kardiovaskulär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bedingter</a:t>
                      </a:r>
                      <a:r>
                        <a:rPr lang="en-US" sz="800" b="0" dirty="0">
                          <a:solidFill>
                            <a:schemeClr val="tx2"/>
                          </a:solidFill>
                          <a:latin typeface="Segoe UI" panose="020B0502040204020203" pitchFamily="34" charset="0"/>
                          <a:cs typeface="Segoe UI" panose="020B0502040204020203" pitchFamily="34" charset="0"/>
                        </a:rPr>
                        <a:t> Tod)</a:t>
                      </a:r>
                    </a:p>
                  </a:txBody>
                  <a:tcPr marL="72000" marR="0" marT="1800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2"/>
                        </a:solidFill>
                        <a:latin typeface="Arial" panose="020B0604020202020204" pitchFamily="34" charset="0"/>
                        <a:cs typeface="Arial" panose="020B0604020202020204"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2"/>
                        </a:solidFill>
                        <a:latin typeface="Arial" panose="020B0604020202020204" pitchFamily="34" charset="0"/>
                        <a:cs typeface="Arial" panose="020B0604020202020204"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2"/>
                        </a:solidFill>
                        <a:effectLst/>
                        <a:latin typeface="Arial" panose="020B0604020202020204" pitchFamily="34" charset="0"/>
                        <a:ea typeface="+mn-ea"/>
                        <a:cs typeface="Arial" panose="020B0604020202020204"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0807789"/>
                  </a:ext>
                </a:extLst>
              </a:tr>
              <a:tr h="525747">
                <a:tc>
                  <a:txBody>
                    <a:bodyPr/>
                    <a:lstStyle/>
                    <a:p>
                      <a:pPr marL="0" indent="0" fontAlgn="auto">
                        <a:spcBef>
                          <a:spcPts val="0"/>
                        </a:spcBef>
                        <a:spcAft>
                          <a:spcPts val="0"/>
                        </a:spcAft>
                        <a:buClrTx/>
                        <a:buSzTx/>
                        <a:buNone/>
                        <a:tabLst/>
                        <a:defRPr/>
                      </a:pPr>
                      <a:endParaRPr lang="en-US" sz="800" b="0" dirty="0">
                        <a:solidFill>
                          <a:schemeClr val="tx2"/>
                        </a:solidFill>
                        <a:latin typeface="Segoe UI" panose="020B0502040204020203" pitchFamily="34" charset="0"/>
                        <a:cs typeface="Segoe UI" panose="020B0502040204020203" pitchFamily="34" charset="0"/>
                      </a:endParaRPr>
                    </a:p>
                    <a:p>
                      <a:pPr marL="0" indent="0" fontAlgn="auto">
                        <a:spcBef>
                          <a:spcPts val="0"/>
                        </a:spcBef>
                        <a:spcAft>
                          <a:spcPts val="0"/>
                        </a:spcAft>
                        <a:buClrTx/>
                        <a:buSzTx/>
                        <a:buNone/>
                        <a:tabLst/>
                        <a:defRPr/>
                      </a:pPr>
                      <a:r>
                        <a:rPr lang="en-US" sz="800" b="0" dirty="0">
                          <a:solidFill>
                            <a:schemeClr val="tx2"/>
                          </a:solidFill>
                          <a:latin typeface="Segoe UI" panose="020B0502040204020203" pitchFamily="34" charset="0"/>
                          <a:cs typeface="Segoe UI" panose="020B0502040204020203" pitchFamily="34" charset="0"/>
                        </a:rPr>
                        <a:t>Bei </a:t>
                      </a:r>
                      <a:r>
                        <a:rPr lang="en-US" sz="800" b="0" dirty="0" err="1">
                          <a:solidFill>
                            <a:schemeClr val="tx2"/>
                          </a:solidFill>
                          <a:latin typeface="Segoe UI" panose="020B0502040204020203" pitchFamily="34" charset="0"/>
                          <a:cs typeface="Segoe UI" panose="020B0502040204020203" pitchFamily="34" charset="0"/>
                        </a:rPr>
                        <a:t>Patienten</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mit</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koronarer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Herzkrankheit</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oder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manifester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peripherer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arterieller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Gefässerkrankung</a:t>
                      </a:r>
                      <a:r>
                        <a:rPr lang="en-US" sz="800" b="0" dirty="0">
                          <a:solidFill>
                            <a:schemeClr val="tx2"/>
                          </a:solidFill>
                          <a:latin typeface="Segoe UI" panose="020B0502040204020203" pitchFamily="34" charset="0"/>
                          <a:cs typeface="Segoe UI" panose="020B0502040204020203" pitchFamily="34" charset="0"/>
                        </a:rPr>
                        <a:t> und </a:t>
                      </a:r>
                      <a:r>
                        <a:rPr lang="en-US" sz="800" b="0" dirty="0" err="1">
                          <a:solidFill>
                            <a:schemeClr val="tx2"/>
                          </a:solidFill>
                          <a:latin typeface="Segoe UI" panose="020B0502040204020203" pitchFamily="34" charset="0"/>
                          <a:cs typeface="Segoe UI" panose="020B0502040204020203" pitchFamily="34" charset="0"/>
                        </a:rPr>
                        <a:t>einem</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hohen</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Risiko</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für</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ischämische</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Ereignisse</a:t>
                      </a:r>
                      <a:r>
                        <a:rPr lang="en-US" sz="800" b="0" dirty="0">
                          <a:solidFill>
                            <a:schemeClr val="tx2"/>
                          </a:solidFill>
                          <a:latin typeface="Segoe UI" panose="020B0502040204020203" pitchFamily="34" charset="0"/>
                          <a:cs typeface="Segoe UI" panose="020B0502040204020203" pitchFamily="34" charset="0"/>
                        </a:rPr>
                        <a:t> in </a:t>
                      </a:r>
                      <a:r>
                        <a:rPr lang="en-US" sz="800" b="0" dirty="0" err="1">
                          <a:solidFill>
                            <a:schemeClr val="tx2"/>
                          </a:solidFill>
                          <a:latin typeface="Segoe UI" panose="020B0502040204020203" pitchFamily="34" charset="0"/>
                          <a:cs typeface="Segoe UI" panose="020B0502040204020203" pitchFamily="34" charset="0"/>
                        </a:rPr>
                        <a:t>Kombination</a:t>
                      </a:r>
                      <a:r>
                        <a:rPr lang="en-US" sz="800" b="0" dirty="0">
                          <a:solidFill>
                            <a:schemeClr val="tx2"/>
                          </a:solidFill>
                          <a:latin typeface="Segoe UI" panose="020B0502040204020203" pitchFamily="34" charset="0"/>
                          <a:cs typeface="Segoe UI" panose="020B0502040204020203" pitchFamily="34" charset="0"/>
                        </a:rPr>
                        <a:t> </a:t>
                      </a:r>
                      <a:r>
                        <a:rPr lang="en-US" sz="800" b="0" dirty="0" err="1">
                          <a:solidFill>
                            <a:schemeClr val="tx2"/>
                          </a:solidFill>
                          <a:latin typeface="Segoe UI" panose="020B0502040204020203" pitchFamily="34" charset="0"/>
                          <a:cs typeface="Segoe UI" panose="020B0502040204020203" pitchFamily="34" charset="0"/>
                        </a:rPr>
                        <a:t>mit</a:t>
                      </a:r>
                      <a:r>
                        <a:rPr lang="en-US" sz="800" b="0" dirty="0">
                          <a:solidFill>
                            <a:schemeClr val="tx2"/>
                          </a:solidFill>
                          <a:latin typeface="Segoe UI" panose="020B0502040204020203" pitchFamily="34" charset="0"/>
                          <a:cs typeface="Segoe UI" panose="020B0502040204020203" pitchFamily="34" charset="0"/>
                        </a:rPr>
                        <a:t> ASS</a:t>
                      </a:r>
                      <a:endParaRPr lang="de-CH" sz="800" dirty="0">
                        <a:latin typeface="Segoe UI" panose="020B0502040204020203" pitchFamily="34" charset="0"/>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2"/>
                          </a:solidFill>
                          <a:latin typeface="Segoe UI" panose="020B0502040204020203" pitchFamily="34" charset="0"/>
                          <a:cs typeface="Segoe UI" panose="020B0502040204020203" pitchFamily="34" charset="0"/>
                        </a:rPr>
                        <a:t>2x 2.5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2"/>
                          </a:solidFill>
                          <a:latin typeface="Segoe UI" panose="020B0502040204020203" pitchFamily="34" charset="0"/>
                          <a:cs typeface="Segoe UI" panose="020B0502040204020203" pitchFamily="34" charset="0"/>
                        </a:rPr>
                        <a:t>2x 2.5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err="1">
                          <a:solidFill>
                            <a:schemeClr val="tx2"/>
                          </a:solidFill>
                          <a:latin typeface="Segoe UI" panose="020B0502040204020203" pitchFamily="34" charset="0"/>
                          <a:ea typeface="+mn-ea"/>
                          <a:cs typeface="Segoe UI" panose="020B0502040204020203" pitchFamily="34" charset="0"/>
                        </a:rPr>
                        <a:t>Einnahme</a:t>
                      </a:r>
                      <a:r>
                        <a:rPr lang="en-US" sz="800" b="0" kern="1200" dirty="0">
                          <a:solidFill>
                            <a:schemeClr val="tx2"/>
                          </a:solidFill>
                          <a:latin typeface="Segoe UI" panose="020B0502040204020203" pitchFamily="34" charset="0"/>
                          <a:ea typeface="+mn-ea"/>
                          <a:cs typeface="Segoe UI" panose="020B0502040204020203" pitchFamily="34" charset="0"/>
                        </a:rPr>
                        <a:t> </a:t>
                      </a:r>
                      <a:r>
                        <a:rPr lang="en-US" sz="800" b="0" kern="1200" dirty="0" err="1">
                          <a:solidFill>
                            <a:schemeClr val="tx2"/>
                          </a:solidFill>
                          <a:latin typeface="Segoe UI" panose="020B0502040204020203" pitchFamily="34" charset="0"/>
                          <a:ea typeface="+mn-ea"/>
                          <a:cs typeface="Segoe UI" panose="020B0502040204020203" pitchFamily="34" charset="0"/>
                        </a:rPr>
                        <a:t>unabhängig</a:t>
                      </a:r>
                      <a:r>
                        <a:rPr lang="en-US" sz="800" b="0" kern="1200" dirty="0">
                          <a:solidFill>
                            <a:schemeClr val="tx2"/>
                          </a:solidFill>
                          <a:latin typeface="Segoe UI" panose="020B0502040204020203" pitchFamily="34" charset="0"/>
                          <a:ea typeface="+mn-ea"/>
                          <a:cs typeface="Segoe UI" panose="020B0502040204020203" pitchFamily="34" charset="0"/>
                        </a:rPr>
                        <a:t> von </a:t>
                      </a:r>
                      <a:r>
                        <a:rPr lang="en-US" sz="800" b="0" kern="1200" dirty="0" err="1">
                          <a:solidFill>
                            <a:schemeClr val="tx2"/>
                          </a:solidFill>
                          <a:latin typeface="Segoe UI" panose="020B0502040204020203" pitchFamily="34" charset="0"/>
                          <a:ea typeface="+mn-ea"/>
                          <a:cs typeface="Segoe UI" panose="020B0502040204020203" pitchFamily="34" charset="0"/>
                        </a:rPr>
                        <a:t>Mahlzeiten</a:t>
                      </a:r>
                      <a:endParaRPr lang="en-US" sz="800" kern="1200" dirty="0">
                        <a:solidFill>
                          <a:schemeClr val="tx2"/>
                        </a:solidFill>
                        <a:effectLst/>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8723089"/>
                  </a:ext>
                </a:extLst>
              </a:tr>
            </a:tbl>
          </a:graphicData>
        </a:graphic>
      </p:graphicFrame>
    </p:spTree>
    <p:extLst>
      <p:ext uri="{BB962C8B-B14F-4D97-AF65-F5344CB8AC3E}">
        <p14:creationId xmlns:p14="http://schemas.microsoft.com/office/powerpoint/2010/main" val="2582486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heme/theme1.xml><?xml version="1.0" encoding="utf-8"?>
<a:theme xmlns:a="http://schemas.openxmlformats.org/drawingml/2006/main" name="Office-Design">
  <a:themeElements>
    <a:clrScheme name="RivaPrax_2018">
      <a:dk1>
        <a:srgbClr val="000000"/>
      </a:dk1>
      <a:lt1>
        <a:srgbClr val="FFFFFF"/>
      </a:lt1>
      <a:dk2>
        <a:srgbClr val="44546A"/>
      </a:dk2>
      <a:lt2>
        <a:srgbClr val="E7E6E6"/>
      </a:lt2>
      <a:accent1>
        <a:srgbClr val="42609D"/>
      </a:accent1>
      <a:accent2>
        <a:srgbClr val="AABED8"/>
      </a:accent2>
      <a:accent3>
        <a:srgbClr val="D8222A"/>
      </a:accent3>
      <a:accent4>
        <a:srgbClr val="F2B9A0"/>
      </a:accent4>
      <a:accent5>
        <a:srgbClr val="6290BE"/>
      </a:accent5>
      <a:accent6>
        <a:srgbClr val="D6D7D6"/>
      </a:accent6>
      <a:hlink>
        <a:srgbClr val="0563C1"/>
      </a:hlink>
      <a:folHlink>
        <a:srgbClr val="954F7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9bd15c-fb68-4230-a1ac-f013520fe7e3">
      <Terms xmlns="http://schemas.microsoft.com/office/infopath/2007/PartnerControls"/>
    </lcf76f155ced4ddcb4097134ff3c332f>
    <TaxCatchAll xmlns="1a4d292e-883c-434b-96e3-060cfff16c86" xsi:nil="true"/>
    <_dlc_ExpireDateSaved xmlns="http://schemas.microsoft.com/sharepoint/v3" xsi:nil="true"/>
    <_dlc_ExpireDate xmlns="http://schemas.microsoft.com/sharepoint/v3" xsi:nil="true"/>
    <_dlc_Exempt xmlns="http://schemas.microsoft.com/sharepoint/v3" xsi:nil="true"/>
  </documentManagement>
</p:properties>
</file>

<file path=customXml/item3.xml><?xml version="1.0" encoding="utf-8"?>
<?mso-contentType ?>
<SharedContentType xmlns="Microsoft.SharePoint.Taxonomy.ContentTypeSync" SourceId="7bc43322-b630-4bac-8b27-31def233d1d0" ContentTypeId="0x0101" PreviousValue="false"/>
</file>

<file path=customXml/item4.xml><?xml version="1.0" encoding="utf-8"?>
<ct:contentTypeSchema xmlns:ct="http://schemas.microsoft.com/office/2006/metadata/contentType" xmlns:ma="http://schemas.microsoft.com/office/2006/metadata/properties/metaAttributes" ct:_="" ma:_="" ma:contentTypeName="Dokument" ma:contentTypeID="0x010100349949204070B647A6179AFC9C2571BB" ma:contentTypeVersion="21" ma:contentTypeDescription="Ein neues Dokument erstellen." ma:contentTypeScope="" ma:versionID="d750ddc21a5d59f1d2a5b9fb1ba3a8ad">
  <xsd:schema xmlns:xsd="http://www.w3.org/2001/XMLSchema" xmlns:xs="http://www.w3.org/2001/XMLSchema" xmlns:p="http://schemas.microsoft.com/office/2006/metadata/properties" xmlns:ns1="http://schemas.microsoft.com/sharepoint/v3" xmlns:ns2="1a4d292e-883c-434b-96e3-060cfff16c86" xmlns:ns3="7a9bd15c-fb68-4230-a1ac-f013520fe7e3" xmlns:ns4="2da42ddc-2231-46c7-993b-a5a7b856d060" targetNamespace="http://schemas.microsoft.com/office/2006/metadata/properties" ma:root="true" ma:fieldsID="a24ce7f64619bcd04cf5e141c16cb4c1" ns1:_="" ns2:_="" ns3:_="" ns4:_="">
    <xsd:import namespace="http://schemas.microsoft.com/sharepoint/v3"/>
    <xsd:import namespace="1a4d292e-883c-434b-96e3-060cfff16c86"/>
    <xsd:import namespace="7a9bd15c-fb68-4230-a1ac-f013520fe7e3"/>
    <xsd:import namespace="2da42ddc-2231-46c7-993b-a5a7b856d060"/>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7f20f86-187e-4246-9a3c-d72de4c1b9b1}" ma:internalName="TaxCatchAll" ma:showField="CatchAllData" ma:web="2da42ddc-2231-46c7-993b-a5a7b856d06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7f20f86-187e-4246-9a3c-d72de4c1b9b1}" ma:internalName="TaxCatchAllLabel" ma:readOnly="true" ma:showField="CatchAllDataLabel" ma:web="2da42ddc-2231-46c7-993b-a5a7b856d0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9bd15c-fb68-4230-a1ac-f013520fe7e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Bildmarkierungen"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42ddc-2231-46c7-993b-a5a7b856d060" elementFormDefault="qualified">
    <xsd:import namespace="http://schemas.microsoft.com/office/2006/documentManagement/types"/>
    <xsd:import namespace="http://schemas.microsoft.com/office/infopath/2007/PartnerControls"/>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D13B23-19A9-4C65-BACC-F93137749CD5}">
  <ds:schemaRefs>
    <ds:schemaRef ds:uri="http://schemas.microsoft.com/sharepoint/v3/contenttype/forms"/>
  </ds:schemaRefs>
</ds:datastoreItem>
</file>

<file path=customXml/itemProps2.xml><?xml version="1.0" encoding="utf-8"?>
<ds:datastoreItem xmlns:ds="http://schemas.openxmlformats.org/officeDocument/2006/customXml" ds:itemID="{5B40F345-3A7B-4D26-9EBF-3528B0540297}">
  <ds:schemaRefs>
    <ds:schemaRef ds:uri="http://schemas.microsoft.com/office/2006/metadata/properties"/>
    <ds:schemaRef ds:uri="http://schemas.microsoft.com/office/infopath/2007/PartnerControls"/>
    <ds:schemaRef ds:uri="7a9bd15c-fb68-4230-a1ac-f013520fe7e3"/>
    <ds:schemaRef ds:uri="1a4d292e-883c-434b-96e3-060cfff16c86"/>
    <ds:schemaRef ds:uri="http://schemas.microsoft.com/sharepoint/v3"/>
  </ds:schemaRefs>
</ds:datastoreItem>
</file>

<file path=customXml/itemProps3.xml><?xml version="1.0" encoding="utf-8"?>
<ds:datastoreItem xmlns:ds="http://schemas.openxmlformats.org/officeDocument/2006/customXml" ds:itemID="{764CE0B0-7A23-41D9-B0CD-6DFEAB6C6C23}">
  <ds:schemaRefs>
    <ds:schemaRef ds:uri="Microsoft.SharePoint.Taxonomy.ContentTypeSync"/>
  </ds:schemaRefs>
</ds:datastoreItem>
</file>

<file path=customXml/itemProps4.xml><?xml version="1.0" encoding="utf-8"?>
<ds:datastoreItem xmlns:ds="http://schemas.openxmlformats.org/officeDocument/2006/customXml" ds:itemID="{47B419E8-251F-4441-ABA0-87E8D6DCC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7a9bd15c-fb68-4230-a1ac-f013520fe7e3"/>
    <ds:schemaRef ds:uri="2da42ddc-2231-46c7-993b-a5a7b856d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7763</Words>
  <Application>Microsoft Office PowerPoint</Application>
  <PresentationFormat>Bildschirmpräsentation (16:9)</PresentationFormat>
  <Paragraphs>812</Paragraphs>
  <Slides>77</Slides>
  <Notes>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77</vt:i4>
      </vt:variant>
    </vt:vector>
  </HeadingPairs>
  <TitlesOfParts>
    <vt:vector size="87" baseType="lpstr">
      <vt:lpstr>Arial</vt:lpstr>
      <vt:lpstr>Calibri</vt:lpstr>
      <vt:lpstr>FrutigerLTStd-Light</vt:lpstr>
      <vt:lpstr>Segoe UI</vt:lpstr>
      <vt:lpstr>Segoe UI Black</vt:lpstr>
      <vt:lpstr>Times New Roman</vt:lpstr>
      <vt:lpstr>Wingdings</vt:lpstr>
      <vt:lpstr>Wingdings 2</vt:lpstr>
      <vt:lpstr>Wingdings 3</vt:lpstr>
      <vt:lpstr>Office-Design</vt:lpstr>
      <vt:lpstr>PowerPoint-Präsentation</vt:lpstr>
      <vt:lpstr>Inhalt</vt:lpstr>
      <vt:lpstr>PowerPoint-Präsentation</vt:lpstr>
      <vt:lpstr>Einleitung</vt:lpstr>
      <vt:lpstr>Einleitung</vt:lpstr>
      <vt:lpstr>Allgemeine Fragen</vt:lpstr>
      <vt:lpstr>1.1 Welche Produkte mit dem Wirkstoff Rivaroxaban gibt es in der Schweiz?</vt:lpstr>
      <vt:lpstr>1.2 Dosierungen von Rivaroxaban  nach Indikation und eGFR (1/2)</vt:lpstr>
      <vt:lpstr>1.2 Dosierungen von Rivaroxaban  nach Indikation und eGFR (2/2)</vt:lpstr>
      <vt:lpstr>1.3 Wie ist vorzugehen, wenn eine Tablette vergessen wurde?</vt:lpstr>
      <vt:lpstr>1.4 Kann Rivaroxaban in Wochenpillendosen verpackt werden?</vt:lpstr>
      <vt:lpstr>1.5 Kann Rivaroxaban vermörsert werden?</vt:lpstr>
      <vt:lpstr>1.6 Wie lassen sich Rivaroxaban und Sport vereinbaren? </vt:lpstr>
      <vt:lpstr>1.7 Wie kann die Compliance der Rivaroxaban-Einnahme verbessert werden?</vt:lpstr>
      <vt:lpstr>1.8 Wie soll bei Rivaroxaban-Patienten vorgegangen werden, die eine i.m. Injektion benötigen? (1/2)</vt:lpstr>
      <vt:lpstr>1.8 Wie soll bei Rivaroxaban-Patienten vorgegangen werden, die eine i.m. Injektion benötigen? (2/2)</vt:lpstr>
      <vt:lpstr>Interaktionen</vt:lpstr>
      <vt:lpstr>2.1 Verändert Rivaroxaban den Plasmaspiegel anderer Medikamente?</vt:lpstr>
      <vt:lpstr>2.2 Wird der Rivaroxaban-Plasmaspiegel durch andere Medikamente verändert?</vt:lpstr>
      <vt:lpstr>2.3 Welche Medikamente können gleichzeitig mit Rivaroxaban eingenommen werden?</vt:lpstr>
      <vt:lpstr>2.3 Welche Medikamente sollten nicht gleichzeitig mit Rivaroxaban eingenommen werden?</vt:lpstr>
      <vt:lpstr>2.4 Dürfen Patienten mit Rivaroxaban Thrombozyten-aggregationshemmer (TAH) erhalten?</vt:lpstr>
      <vt:lpstr>Vorsichts-massnahmen</vt:lpstr>
      <vt:lpstr>3.1 Was ist bei Patienten mit Nierensuffizienz zu beachten?</vt:lpstr>
      <vt:lpstr>3.2 Was bedeutet der Hinweis in der Fachinformation:  «mit Vorsicht anwenden»?</vt:lpstr>
      <vt:lpstr>3.3 Was ist bei Patienten mit eingeschränkter Leberfunktion zu beachten?</vt:lpstr>
      <vt:lpstr>3.4 Was muss bei älteren Patienten beachtet werden?</vt:lpstr>
      <vt:lpstr>3.5 Gibt es Patienten, die Rivaroxaban nicht  erhalten dürfen?</vt:lpstr>
      <vt:lpstr>Rivaroxaban in Spezifischen Indikationen</vt:lpstr>
      <vt:lpstr>4.1 Prophylaxe des Schlaganfalls und der systemischen Embolie bei nicht-valvulärem Vorhofflimmern (nvVHF)</vt:lpstr>
      <vt:lpstr>4.1.1 Rivaroxaban ist zugelassen bei Patienten mit nicht-valvulärem VHF. Was ist unter valvulärem VHF zu verstehen?</vt:lpstr>
      <vt:lpstr>4.1.2 Welche Patienten mit neu diagnostiziertem nvVHF können gut mit Rivaroxaban behandelt werden?</vt:lpstr>
      <vt:lpstr>4.1.3 Bei welchen nvVHF-Patienten ist die Umstellung von Vitamin-K-Antagonisten auf Rivaroxaban sinnvoll?</vt:lpstr>
      <vt:lpstr>4.1.4 Wie gehen wir mit Patienten um, die wegen nvVHF einer OAK bedürfen, aber aus Sicherheits-gründen (Blutungsrisiko) keine VKA bekommen?</vt:lpstr>
      <vt:lpstr>4.1.5 Können nvVHF-Patienten, welche unter Rivaroxaban eine systemische Embolie erlitten haben, weiter Rivaroxaban erhalten? </vt:lpstr>
      <vt:lpstr>4.1.6 Wie gehen wir mit nvVHF-Patienten nach PCI und Stentimplantaten um? </vt:lpstr>
      <vt:lpstr>4.2 Therapie der akuten  TVT/ LE sowie Rezidivprophylaxe einer TVT/LE bei erwachsenen Patienten  </vt:lpstr>
      <vt:lpstr>4.2.1 / 4.2.2 Wie ist vorzugehen, falls ein Patient initial NMH erhalten hat?</vt:lpstr>
      <vt:lpstr>4.2.3 Warum braucht es für die ersten 21 Tage Behandlung mit Rivaroxaban eine höhere Dosis?</vt:lpstr>
      <vt:lpstr>4.2.4 Gibt es aktuelle Daten zur Langzeit-Sekundärprophylaxe bei VTE-Patienten?</vt:lpstr>
      <vt:lpstr>PowerPoint-Präsentation</vt:lpstr>
      <vt:lpstr>PowerPoint-Präsentation</vt:lpstr>
      <vt:lpstr>4.3 VTE-BEHANDLUNG BEI PÄDIATRISCHEN PATIENTEN </vt:lpstr>
      <vt:lpstr>PowerPoint-Präsentation</vt:lpstr>
      <vt:lpstr>4.3.2 Wie erfolgt die Umstellung bei pädiatrischen Patienten von parenteralen Antikoagulantien auf Rivaroxaban? </vt:lpstr>
      <vt:lpstr>4.3.3 Wie ist vorzugehen, wenn eine Dosis vergessen bzw. kurz nach Einnahme wieder ausgespuckt oder erbrochen wurde? </vt:lpstr>
      <vt:lpstr>Weitere Fragen</vt:lpstr>
      <vt:lpstr>5.1 Kann ich Rivaroxaban auch zur VTE-Prophylaxe bei medizinischen Patienten verwenden? </vt:lpstr>
      <vt:lpstr>5.2 Kann ich Rivaroxaban auch zur Prophylaxe in der allgemeinen Chirurgie verwenden? </vt:lpstr>
      <vt:lpstr>5.3 Kann ich Rivaroxaban auch zur Primär-Prophylaxe der Reisethrombose verwenden? </vt:lpstr>
      <vt:lpstr>Patienten-Management</vt:lpstr>
      <vt:lpstr>6.1 Was muss beim Patienten untersucht werden,  bevor Rivaroxaban eingesetzt werden darf?</vt:lpstr>
      <vt:lpstr>6.2 Wie soll von Vitamin-K-Antagonisten auf Rivaroxaban gewechselt werden?</vt:lpstr>
      <vt:lpstr>6.3 Wie kann von NMH auf Rivaroxaban gewechselt werden und umgekehrt?</vt:lpstr>
      <vt:lpstr>6.3 Pharmakokinetik von Rivaroxaban im Vergleich zu niedermolekularem Heparin</vt:lpstr>
      <vt:lpstr>6.4 Wie soll vorgegangen werden, wenn die Tabletteneinnahme von morgens auf abends oder umgekehrt gewechselt werden soll?</vt:lpstr>
      <vt:lpstr>6.5 Braucht es regelmässige Kontrollvisiten bei Patienten, die Rivaroxaban einnehmen?</vt:lpstr>
      <vt:lpstr>6.6 Welche Informationen zu Rivaroxaban sollen den Patienten gegeben werden?</vt:lpstr>
      <vt:lpstr>Plasmaspiegel-Bestimmung</vt:lpstr>
      <vt:lpstr>7.1 Wie kann der Rivaroxaban Plasmaspiegel zuverlässig gemessen werden?</vt:lpstr>
      <vt:lpstr>7.2 Kann die Einnahme von Rivaroxaban mittels Labortests kontrolliert werden?</vt:lpstr>
      <vt:lpstr>7.3 Wann braucht es eine Rivaroxaban-Spiegelbestimmung?</vt:lpstr>
      <vt:lpstr>7.4 Was bedeutet der „Rivaroxaban-Talspiegel“ für  die Entscheidung, ob eine Intervention vertretbar ist?</vt:lpstr>
      <vt:lpstr>7.5 Rivaroxaban-Plasmaspiegel (Cmax und Cmin  in ng/ml resp. µg/l)</vt:lpstr>
      <vt:lpstr>PowerPoint-Präsentation</vt:lpstr>
      <vt:lpstr>Perioperatives Management</vt:lpstr>
      <vt:lpstr>8.1 Wie soll bei geplanten Eingriffen vorgegangen werden?</vt:lpstr>
      <vt:lpstr>8.2 Wie muss vorgegangen werden, wenn ein Patient blutet und bekannt ist, dass er Rivaroxaban einnimmt?</vt:lpstr>
      <vt:lpstr>8.3 Gibt es ein Antidot?</vt:lpstr>
      <vt:lpstr>8.4 Welche Gerinnungstests sind bei einem Patienten unter Rivaroxaban-Behandlung verändert/beeinflusst?</vt:lpstr>
      <vt:lpstr>PowerPoint-Präsentation</vt:lpstr>
      <vt:lpstr>Vielen DANK für Ihre Aufmerksamkeit</vt:lpstr>
      <vt:lpstr>Autoren</vt:lpstr>
      <vt:lpstr>Abkürzungen</vt:lpstr>
      <vt:lpstr>Xarelto® – Kurzfachinformation</vt:lpstr>
      <vt:lpstr>Xarelto® junior – Kurzfachinformation</vt:lpstr>
      <vt:lpstr>Xarelto® vascular – Kurzfachinformation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Blerina Gass</cp:lastModifiedBy>
  <cp:revision>374</cp:revision>
  <cp:lastPrinted>2021-08-20T08:59:21Z</cp:lastPrinted>
  <dcterms:created xsi:type="dcterms:W3CDTF">2018-01-17T09:27:13Z</dcterms:created>
  <dcterms:modified xsi:type="dcterms:W3CDTF">2024-03-03T14:57:59Z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2023-02-20T12:37:41Z</vt:lpwstr>
  </property>
  <property fmtid="{D5CDD505-2E9C-101B-9397-08002B2CF9AE}" pid="4" name="MSIP_Label_7f850223-87a8-40c3-9eb2-432606efca2a_Method">
    <vt:lpwstr>Standard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71837516-382b-4c4b-879c-b3656f45f3bb</vt:lpwstr>
  </property>
  <property fmtid="{D5CDD505-2E9C-101B-9397-08002B2CF9AE}" pid="8" name="MSIP_Label_7f850223-87a8-40c3-9eb2-432606efca2a_ContentBits">
    <vt:lpwstr>0</vt:lpwstr>
  </property>
  <property fmtid="{D5CDD505-2E9C-101B-9397-08002B2CF9AE}" pid="9" name="ContentTypeId">
    <vt:lpwstr>0x010100349949204070B647A6179AFC9C2571BB</vt:lpwstr>
  </property>
  <property fmtid="{D5CDD505-2E9C-101B-9397-08002B2CF9AE}" pid="10" name="MediaServiceImageTags">
    <vt:lpwstr/>
  </property>
</Properties>
</file>