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82"/>
  </p:notesMasterIdLst>
  <p:handoutMasterIdLst>
    <p:handoutMasterId r:id="rId83"/>
  </p:handoutMasterIdLst>
  <p:sldIdLst>
    <p:sldId id="259" r:id="rId6"/>
    <p:sldId id="257" r:id="rId7"/>
    <p:sldId id="260" r:id="rId8"/>
    <p:sldId id="261" r:id="rId9"/>
    <p:sldId id="256" r:id="rId10"/>
    <p:sldId id="328" r:id="rId11"/>
    <p:sldId id="327" r:id="rId12"/>
    <p:sldId id="336" r:id="rId13"/>
    <p:sldId id="278" r:id="rId14"/>
    <p:sldId id="279" r:id="rId15"/>
    <p:sldId id="280" r:id="rId16"/>
    <p:sldId id="281" r:id="rId17"/>
    <p:sldId id="282" r:id="rId18"/>
    <p:sldId id="264" r:id="rId19"/>
    <p:sldId id="346" r:id="rId20"/>
    <p:sldId id="262" r:id="rId21"/>
    <p:sldId id="271" r:id="rId22"/>
    <p:sldId id="284" r:id="rId23"/>
    <p:sldId id="285" r:id="rId24"/>
    <p:sldId id="286" r:id="rId25"/>
    <p:sldId id="287" r:id="rId26"/>
    <p:sldId id="265" r:id="rId27"/>
    <p:sldId id="329" r:id="rId28"/>
    <p:sldId id="288" r:id="rId29"/>
    <p:sldId id="289" r:id="rId30"/>
    <p:sldId id="272" r:id="rId31"/>
    <p:sldId id="290" r:id="rId32"/>
    <p:sldId id="266" r:id="rId33"/>
    <p:sldId id="273" r:id="rId34"/>
    <p:sldId id="292" r:id="rId35"/>
    <p:sldId id="293" r:id="rId36"/>
    <p:sldId id="294" r:id="rId37"/>
    <p:sldId id="295" r:id="rId38"/>
    <p:sldId id="296" r:id="rId39"/>
    <p:sldId id="330" r:id="rId40"/>
    <p:sldId id="291" r:id="rId41"/>
    <p:sldId id="298" r:id="rId42"/>
    <p:sldId id="299" r:id="rId43"/>
    <p:sldId id="300" r:id="rId44"/>
    <p:sldId id="301" r:id="rId45"/>
    <p:sldId id="302" r:id="rId46"/>
    <p:sldId id="332" r:id="rId47"/>
    <p:sldId id="333" r:id="rId48"/>
    <p:sldId id="334" r:id="rId49"/>
    <p:sldId id="335" r:id="rId50"/>
    <p:sldId id="267" r:id="rId51"/>
    <p:sldId id="274" r:id="rId52"/>
    <p:sldId id="303" r:id="rId53"/>
    <p:sldId id="304" r:id="rId54"/>
    <p:sldId id="268" r:id="rId55"/>
    <p:sldId id="275" r:id="rId56"/>
    <p:sldId id="305" r:id="rId57"/>
    <p:sldId id="306" r:id="rId58"/>
    <p:sldId id="307" r:id="rId59"/>
    <p:sldId id="309" r:id="rId60"/>
    <p:sldId id="310" r:id="rId61"/>
    <p:sldId id="311" r:id="rId62"/>
    <p:sldId id="269" r:id="rId63"/>
    <p:sldId id="276" r:id="rId64"/>
    <p:sldId id="312" r:id="rId65"/>
    <p:sldId id="313" r:id="rId66"/>
    <p:sldId id="314" r:id="rId67"/>
    <p:sldId id="315" r:id="rId68"/>
    <p:sldId id="317" r:id="rId69"/>
    <p:sldId id="270" r:id="rId70"/>
    <p:sldId id="277" r:id="rId71"/>
    <p:sldId id="318" r:id="rId72"/>
    <p:sldId id="319" r:id="rId73"/>
    <p:sldId id="320" r:id="rId74"/>
    <p:sldId id="321" r:id="rId75"/>
    <p:sldId id="322" r:id="rId76"/>
    <p:sldId id="323" r:id="rId77"/>
    <p:sldId id="325" r:id="rId78"/>
    <p:sldId id="326" r:id="rId79"/>
    <p:sldId id="347" r:id="rId80"/>
    <p:sldId id="331" r:id="rId81"/>
  </p:sldIdLst>
  <p:sldSz cx="9144000" cy="5143500" type="screen16x9"/>
  <p:notesSz cx="9944100" cy="6805613"/>
  <p:custDataLst>
    <p:tags r:id="rId84"/>
  </p:custData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0" userDrawn="1">
          <p15:clr>
            <a:srgbClr val="A4A3A4"/>
          </p15:clr>
        </p15:guide>
        <p15:guide id="2" pos="2880" userDrawn="1">
          <p15:clr>
            <a:srgbClr val="A4A3A4"/>
          </p15:clr>
        </p15:guide>
        <p15:guide id="3" pos="2086" userDrawn="1">
          <p15:clr>
            <a:srgbClr val="A4A3A4"/>
          </p15:clr>
        </p15:guide>
        <p15:guide id="4" orient="horz" pos="2686" userDrawn="1">
          <p15:clr>
            <a:srgbClr val="A4A3A4"/>
          </p15:clr>
        </p15:guide>
        <p15:guide id="5" pos="2653" userDrawn="1">
          <p15:clr>
            <a:srgbClr val="A4A3A4"/>
          </p15:clr>
        </p15:guide>
        <p15:guide id="6" orient="horz" pos="109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c Reinle" initials="DR" lastIdx="7" clrIdx="0"/>
  <p:cmAuthor id="2" name="Peter Mutzner" initials="PM" lastIdx="1" clrIdx="1">
    <p:extLst>
      <p:ext uri="{19B8F6BF-5375-455C-9EA6-DF929625EA0E}">
        <p15:presenceInfo xmlns:p15="http://schemas.microsoft.com/office/powerpoint/2012/main" userId="Peter Mutz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541825-959C-45E2-975B-A88960AA343F}" v="5" dt="2024-03-08T09:12:27.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88484" autoAdjust="0"/>
  </p:normalViewPr>
  <p:slideViewPr>
    <p:cSldViewPr snapToGrid="0" snapToObjects="1" showGuides="1">
      <p:cViewPr varScale="1">
        <p:scale>
          <a:sx n="152" d="100"/>
          <a:sy n="152" d="100"/>
        </p:scale>
        <p:origin x="1066" y="77"/>
      </p:cViewPr>
      <p:guideLst>
        <p:guide orient="horz" pos="940"/>
        <p:guide pos="2880"/>
        <p:guide pos="2086"/>
        <p:guide orient="horz" pos="2686"/>
        <p:guide pos="2653"/>
        <p:guide orient="horz" pos="1098"/>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12" d="100"/>
          <a:sy n="112" d="100"/>
        </p:scale>
        <p:origin x="213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gs" Target="tags/tag1.xml"/><Relationship Id="rId89"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notesMaster" Target="notesMasters/notesMaster1.xml"/><Relationship Id="rId90"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handoutMaster" Target="handoutMasters/handoutMaster1.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erina Gass" userId="c68511ae-a3a7-46f7-9967-98e75be526b5" providerId="ADAL" clId="{39541825-959C-45E2-975B-A88960AA343F}"/>
    <pc:docChg chg="undo redo custSel addSld modSld modMainMaster">
      <pc:chgData name="Blerina Gass" userId="c68511ae-a3a7-46f7-9967-98e75be526b5" providerId="ADAL" clId="{39541825-959C-45E2-975B-A88960AA343F}" dt="2024-03-08T09:19:56.433" v="160" actId="478"/>
      <pc:docMkLst>
        <pc:docMk/>
      </pc:docMkLst>
      <pc:sldChg chg="delSp mod">
        <pc:chgData name="Blerina Gass" userId="c68511ae-a3a7-46f7-9967-98e75be526b5" providerId="ADAL" clId="{39541825-959C-45E2-975B-A88960AA343F}" dt="2024-03-08T09:15:20.916" v="88" actId="478"/>
        <pc:sldMkLst>
          <pc:docMk/>
          <pc:sldMk cId="1326883143" sldId="256"/>
        </pc:sldMkLst>
        <pc:spChg chg="del">
          <ac:chgData name="Blerina Gass" userId="c68511ae-a3a7-46f7-9967-98e75be526b5" providerId="ADAL" clId="{39541825-959C-45E2-975B-A88960AA343F}" dt="2024-03-08T09:15:20.916" v="88" actId="478"/>
          <ac:spMkLst>
            <pc:docMk/>
            <pc:sldMk cId="1326883143" sldId="256"/>
            <ac:spMk id="10" creationId="{1144D0EF-7DD8-4A6D-9042-AEAAC23A09E0}"/>
          </ac:spMkLst>
        </pc:spChg>
      </pc:sldChg>
      <pc:sldChg chg="delSp mod">
        <pc:chgData name="Blerina Gass" userId="c68511ae-a3a7-46f7-9967-98e75be526b5" providerId="ADAL" clId="{39541825-959C-45E2-975B-A88960AA343F}" dt="2024-03-08T09:15:10.616" v="84" actId="478"/>
        <pc:sldMkLst>
          <pc:docMk/>
          <pc:sldMk cId="1509252831" sldId="257"/>
        </pc:sldMkLst>
        <pc:spChg chg="del">
          <ac:chgData name="Blerina Gass" userId="c68511ae-a3a7-46f7-9967-98e75be526b5" providerId="ADAL" clId="{39541825-959C-45E2-975B-A88960AA343F}" dt="2024-03-08T09:15:10.616" v="84" actId="478"/>
          <ac:spMkLst>
            <pc:docMk/>
            <pc:sldMk cId="1509252831" sldId="257"/>
            <ac:spMk id="31" creationId="{CD444902-901B-47EC-ADC6-F3B75465B0C2}"/>
          </ac:spMkLst>
        </pc:spChg>
      </pc:sldChg>
      <pc:sldChg chg="modSp mod">
        <pc:chgData name="Blerina Gass" userId="c68511ae-a3a7-46f7-9967-98e75be526b5" providerId="ADAL" clId="{39541825-959C-45E2-975B-A88960AA343F}" dt="2024-03-08T09:15:03.983" v="83"/>
        <pc:sldMkLst>
          <pc:docMk/>
          <pc:sldMk cId="24287505" sldId="259"/>
        </pc:sldMkLst>
        <pc:spChg chg="mod">
          <ac:chgData name="Blerina Gass" userId="c68511ae-a3a7-46f7-9967-98e75be526b5" providerId="ADAL" clId="{39541825-959C-45E2-975B-A88960AA343F}" dt="2024-03-08T09:15:03.983" v="83"/>
          <ac:spMkLst>
            <pc:docMk/>
            <pc:sldMk cId="24287505" sldId="259"/>
            <ac:spMk id="35" creationId="{A50CB6CF-7640-459B-A18C-00EF72ADEC09}"/>
          </ac:spMkLst>
        </pc:spChg>
      </pc:sldChg>
      <pc:sldChg chg="delSp mod">
        <pc:chgData name="Blerina Gass" userId="c68511ae-a3a7-46f7-9967-98e75be526b5" providerId="ADAL" clId="{39541825-959C-45E2-975B-A88960AA343F}" dt="2024-03-08T09:15:13.049" v="85" actId="478"/>
        <pc:sldMkLst>
          <pc:docMk/>
          <pc:sldMk cId="382130203" sldId="260"/>
        </pc:sldMkLst>
        <pc:spChg chg="del">
          <ac:chgData name="Blerina Gass" userId="c68511ae-a3a7-46f7-9967-98e75be526b5" providerId="ADAL" clId="{39541825-959C-45E2-975B-A88960AA343F}" dt="2024-03-08T09:15:13.049" v="85" actId="478"/>
          <ac:spMkLst>
            <pc:docMk/>
            <pc:sldMk cId="382130203" sldId="260"/>
            <ac:spMk id="7" creationId="{8308C7CD-6863-4843-8AED-9CD935E721CE}"/>
          </ac:spMkLst>
        </pc:spChg>
      </pc:sldChg>
      <pc:sldChg chg="delSp modSp mod">
        <pc:chgData name="Blerina Gass" userId="c68511ae-a3a7-46f7-9967-98e75be526b5" providerId="ADAL" clId="{39541825-959C-45E2-975B-A88960AA343F}" dt="2024-03-08T09:15:17.439" v="87" actId="478"/>
        <pc:sldMkLst>
          <pc:docMk/>
          <pc:sldMk cId="1355513201" sldId="261"/>
        </pc:sldMkLst>
        <pc:spChg chg="del mod">
          <ac:chgData name="Blerina Gass" userId="c68511ae-a3a7-46f7-9967-98e75be526b5" providerId="ADAL" clId="{39541825-959C-45E2-975B-A88960AA343F}" dt="2024-03-08T09:15:17.439" v="87" actId="478"/>
          <ac:spMkLst>
            <pc:docMk/>
            <pc:sldMk cId="1355513201" sldId="261"/>
            <ac:spMk id="22" creationId="{C8203022-C67B-467B-B4A6-685A99D0DD57}"/>
          </ac:spMkLst>
        </pc:spChg>
      </pc:sldChg>
      <pc:sldChg chg="delSp mod">
        <pc:chgData name="Blerina Gass" userId="c68511ae-a3a7-46f7-9967-98e75be526b5" providerId="ADAL" clId="{39541825-959C-45E2-975B-A88960AA343F}" dt="2024-03-08T09:16:21.736" v="98" actId="478"/>
        <pc:sldMkLst>
          <pc:docMk/>
          <pc:sldMk cId="731834867" sldId="262"/>
        </pc:sldMkLst>
        <pc:spChg chg="del">
          <ac:chgData name="Blerina Gass" userId="c68511ae-a3a7-46f7-9967-98e75be526b5" providerId="ADAL" clId="{39541825-959C-45E2-975B-A88960AA343F}" dt="2024-03-08T09:16:21.736" v="98" actId="478"/>
          <ac:spMkLst>
            <pc:docMk/>
            <pc:sldMk cId="731834867" sldId="262"/>
            <ac:spMk id="6" creationId="{E45278E8-61B1-42CC-A131-95E9E6002DF2}"/>
          </ac:spMkLst>
        </pc:spChg>
      </pc:sldChg>
      <pc:sldChg chg="delSp mod">
        <pc:chgData name="Blerina Gass" userId="c68511ae-a3a7-46f7-9967-98e75be526b5" providerId="ADAL" clId="{39541825-959C-45E2-975B-A88960AA343F}" dt="2024-03-08T09:16:58.010" v="104" actId="478"/>
        <pc:sldMkLst>
          <pc:docMk/>
          <pc:sldMk cId="1723914714" sldId="265"/>
        </pc:sldMkLst>
        <pc:spChg chg="del">
          <ac:chgData name="Blerina Gass" userId="c68511ae-a3a7-46f7-9967-98e75be526b5" providerId="ADAL" clId="{39541825-959C-45E2-975B-A88960AA343F}" dt="2024-03-08T09:16:58.010" v="104" actId="478"/>
          <ac:spMkLst>
            <pc:docMk/>
            <pc:sldMk cId="1723914714" sldId="265"/>
            <ac:spMk id="6" creationId="{2E4C386A-ABB6-4A59-9549-373AD48F5894}"/>
          </ac:spMkLst>
        </pc:spChg>
      </pc:sldChg>
      <pc:sldChg chg="delSp mod">
        <pc:chgData name="Blerina Gass" userId="c68511ae-a3a7-46f7-9967-98e75be526b5" providerId="ADAL" clId="{39541825-959C-45E2-975B-A88960AA343F}" dt="2024-03-08T09:17:15.814" v="110" actId="478"/>
        <pc:sldMkLst>
          <pc:docMk/>
          <pc:sldMk cId="772467376" sldId="266"/>
        </pc:sldMkLst>
        <pc:spChg chg="del">
          <ac:chgData name="Blerina Gass" userId="c68511ae-a3a7-46f7-9967-98e75be526b5" providerId="ADAL" clId="{39541825-959C-45E2-975B-A88960AA343F}" dt="2024-03-08T09:17:15.814" v="110" actId="478"/>
          <ac:spMkLst>
            <pc:docMk/>
            <pc:sldMk cId="772467376" sldId="266"/>
            <ac:spMk id="6" creationId="{A5F74B8D-11BB-4A7E-A5EC-E5FE22D0CBBD}"/>
          </ac:spMkLst>
        </pc:spChg>
      </pc:sldChg>
      <pc:sldChg chg="delSp mod">
        <pc:chgData name="Blerina Gass" userId="c68511ae-a3a7-46f7-9967-98e75be526b5" providerId="ADAL" clId="{39541825-959C-45E2-975B-A88960AA343F}" dt="2024-03-08T09:18:13.756" v="128" actId="478"/>
        <pc:sldMkLst>
          <pc:docMk/>
          <pc:sldMk cId="2110487993" sldId="267"/>
        </pc:sldMkLst>
        <pc:spChg chg="del">
          <ac:chgData name="Blerina Gass" userId="c68511ae-a3a7-46f7-9967-98e75be526b5" providerId="ADAL" clId="{39541825-959C-45E2-975B-A88960AA343F}" dt="2024-03-08T09:18:13.756" v="128" actId="478"/>
          <ac:spMkLst>
            <pc:docMk/>
            <pc:sldMk cId="2110487993" sldId="267"/>
            <ac:spMk id="6" creationId="{006A02F2-62D8-4F7F-A9D6-F0B04A76038D}"/>
          </ac:spMkLst>
        </pc:spChg>
      </pc:sldChg>
      <pc:sldChg chg="delSp mod">
        <pc:chgData name="Blerina Gass" userId="c68511ae-a3a7-46f7-9967-98e75be526b5" providerId="ADAL" clId="{39541825-959C-45E2-975B-A88960AA343F}" dt="2024-03-08T09:18:29.364" v="132" actId="478"/>
        <pc:sldMkLst>
          <pc:docMk/>
          <pc:sldMk cId="1408676433" sldId="268"/>
        </pc:sldMkLst>
        <pc:spChg chg="del">
          <ac:chgData name="Blerina Gass" userId="c68511ae-a3a7-46f7-9967-98e75be526b5" providerId="ADAL" clId="{39541825-959C-45E2-975B-A88960AA343F}" dt="2024-03-08T09:18:29.364" v="132" actId="478"/>
          <ac:spMkLst>
            <pc:docMk/>
            <pc:sldMk cId="1408676433" sldId="268"/>
            <ac:spMk id="6" creationId="{97BA1E16-2827-41B3-8E9D-D96F51A5051C}"/>
          </ac:spMkLst>
        </pc:spChg>
      </pc:sldChg>
      <pc:sldChg chg="delSp mod">
        <pc:chgData name="Blerina Gass" userId="c68511ae-a3a7-46f7-9967-98e75be526b5" providerId="ADAL" clId="{39541825-959C-45E2-975B-A88960AA343F}" dt="2024-03-08T09:18:57.806" v="141" actId="478"/>
        <pc:sldMkLst>
          <pc:docMk/>
          <pc:sldMk cId="1222426461" sldId="269"/>
        </pc:sldMkLst>
        <pc:spChg chg="del">
          <ac:chgData name="Blerina Gass" userId="c68511ae-a3a7-46f7-9967-98e75be526b5" providerId="ADAL" clId="{39541825-959C-45E2-975B-A88960AA343F}" dt="2024-03-08T09:18:57.806" v="141" actId="478"/>
          <ac:spMkLst>
            <pc:docMk/>
            <pc:sldMk cId="1222426461" sldId="269"/>
            <ac:spMk id="9" creationId="{5A8FB673-6FCF-4BA2-ADF7-3387E4A516A2}"/>
          </ac:spMkLst>
        </pc:spChg>
      </pc:sldChg>
      <pc:sldChg chg="delSp mod">
        <pc:chgData name="Blerina Gass" userId="c68511ae-a3a7-46f7-9967-98e75be526b5" providerId="ADAL" clId="{39541825-959C-45E2-975B-A88960AA343F}" dt="2024-03-08T09:19:15.637" v="148" actId="478"/>
        <pc:sldMkLst>
          <pc:docMk/>
          <pc:sldMk cId="766371556" sldId="270"/>
        </pc:sldMkLst>
        <pc:spChg chg="del">
          <ac:chgData name="Blerina Gass" userId="c68511ae-a3a7-46f7-9967-98e75be526b5" providerId="ADAL" clId="{39541825-959C-45E2-975B-A88960AA343F}" dt="2024-03-08T09:19:15.637" v="148" actId="478"/>
          <ac:spMkLst>
            <pc:docMk/>
            <pc:sldMk cId="766371556" sldId="270"/>
            <ac:spMk id="6" creationId="{773BF2FF-A941-4BF3-8C14-C11499930634}"/>
          </ac:spMkLst>
        </pc:spChg>
      </pc:sldChg>
      <pc:sldChg chg="delSp mod">
        <pc:chgData name="Blerina Gass" userId="c68511ae-a3a7-46f7-9967-98e75be526b5" providerId="ADAL" clId="{39541825-959C-45E2-975B-A88960AA343F}" dt="2024-03-08T09:16:24.493" v="99" actId="478"/>
        <pc:sldMkLst>
          <pc:docMk/>
          <pc:sldMk cId="1836390939" sldId="271"/>
        </pc:sldMkLst>
        <pc:spChg chg="del">
          <ac:chgData name="Blerina Gass" userId="c68511ae-a3a7-46f7-9967-98e75be526b5" providerId="ADAL" clId="{39541825-959C-45E2-975B-A88960AA343F}" dt="2024-03-08T09:16:24.493" v="99" actId="478"/>
          <ac:spMkLst>
            <pc:docMk/>
            <pc:sldMk cId="1836390939" sldId="271"/>
            <ac:spMk id="6" creationId="{93394611-0E21-414E-9532-C6FFD4F04DF9}"/>
          </ac:spMkLst>
        </pc:spChg>
      </pc:sldChg>
      <pc:sldChg chg="delSp mod">
        <pc:chgData name="Blerina Gass" userId="c68511ae-a3a7-46f7-9967-98e75be526b5" providerId="ADAL" clId="{39541825-959C-45E2-975B-A88960AA343F}" dt="2024-03-08T09:17:10.022" v="108" actId="478"/>
        <pc:sldMkLst>
          <pc:docMk/>
          <pc:sldMk cId="587537089" sldId="272"/>
        </pc:sldMkLst>
        <pc:spChg chg="del">
          <ac:chgData name="Blerina Gass" userId="c68511ae-a3a7-46f7-9967-98e75be526b5" providerId="ADAL" clId="{39541825-959C-45E2-975B-A88960AA343F}" dt="2024-03-08T09:17:10.022" v="108" actId="478"/>
          <ac:spMkLst>
            <pc:docMk/>
            <pc:sldMk cId="587537089" sldId="272"/>
            <ac:spMk id="7" creationId="{1CFE93AC-1B64-4012-8C2D-DE4D463E3E6B}"/>
          </ac:spMkLst>
        </pc:spChg>
      </pc:sldChg>
      <pc:sldChg chg="delSp mod">
        <pc:chgData name="Blerina Gass" userId="c68511ae-a3a7-46f7-9967-98e75be526b5" providerId="ADAL" clId="{39541825-959C-45E2-975B-A88960AA343F}" dt="2024-03-08T09:17:19.158" v="111" actId="478"/>
        <pc:sldMkLst>
          <pc:docMk/>
          <pc:sldMk cId="606045917" sldId="273"/>
        </pc:sldMkLst>
        <pc:spChg chg="del">
          <ac:chgData name="Blerina Gass" userId="c68511ae-a3a7-46f7-9967-98e75be526b5" providerId="ADAL" clId="{39541825-959C-45E2-975B-A88960AA343F}" dt="2024-03-08T09:17:19.158" v="111" actId="478"/>
          <ac:spMkLst>
            <pc:docMk/>
            <pc:sldMk cId="606045917" sldId="273"/>
            <ac:spMk id="6" creationId="{A7CA8293-8F51-483B-AA00-FF603CF0D1B3}"/>
          </ac:spMkLst>
        </pc:spChg>
      </pc:sldChg>
      <pc:sldChg chg="delSp mod">
        <pc:chgData name="Blerina Gass" userId="c68511ae-a3a7-46f7-9967-98e75be526b5" providerId="ADAL" clId="{39541825-959C-45E2-975B-A88960AA343F}" dt="2024-03-08T09:18:15.894" v="129" actId="478"/>
        <pc:sldMkLst>
          <pc:docMk/>
          <pc:sldMk cId="298789298" sldId="274"/>
        </pc:sldMkLst>
        <pc:spChg chg="del">
          <ac:chgData name="Blerina Gass" userId="c68511ae-a3a7-46f7-9967-98e75be526b5" providerId="ADAL" clId="{39541825-959C-45E2-975B-A88960AA343F}" dt="2024-03-08T09:18:15.894" v="129" actId="478"/>
          <ac:spMkLst>
            <pc:docMk/>
            <pc:sldMk cId="298789298" sldId="274"/>
            <ac:spMk id="10" creationId="{61A3CBBD-5B20-4BEF-9E5A-91B779F58F91}"/>
          </ac:spMkLst>
        </pc:spChg>
      </pc:sldChg>
      <pc:sldChg chg="delSp mod">
        <pc:chgData name="Blerina Gass" userId="c68511ae-a3a7-46f7-9967-98e75be526b5" providerId="ADAL" clId="{39541825-959C-45E2-975B-A88960AA343F}" dt="2024-03-08T09:18:31.987" v="133" actId="478"/>
        <pc:sldMkLst>
          <pc:docMk/>
          <pc:sldMk cId="934964800" sldId="275"/>
        </pc:sldMkLst>
        <pc:spChg chg="del">
          <ac:chgData name="Blerina Gass" userId="c68511ae-a3a7-46f7-9967-98e75be526b5" providerId="ADAL" clId="{39541825-959C-45E2-975B-A88960AA343F}" dt="2024-03-08T09:18:31.987" v="133" actId="478"/>
          <ac:spMkLst>
            <pc:docMk/>
            <pc:sldMk cId="934964800" sldId="275"/>
            <ac:spMk id="7" creationId="{82FA48FD-38D9-405F-AF0B-6588E2282904}"/>
          </ac:spMkLst>
        </pc:spChg>
      </pc:sldChg>
      <pc:sldChg chg="delSp mod">
        <pc:chgData name="Blerina Gass" userId="c68511ae-a3a7-46f7-9967-98e75be526b5" providerId="ADAL" clId="{39541825-959C-45E2-975B-A88960AA343F}" dt="2024-03-08T09:19:00.824" v="142" actId="478"/>
        <pc:sldMkLst>
          <pc:docMk/>
          <pc:sldMk cId="815548501" sldId="276"/>
        </pc:sldMkLst>
        <pc:spChg chg="del">
          <ac:chgData name="Blerina Gass" userId="c68511ae-a3a7-46f7-9967-98e75be526b5" providerId="ADAL" clId="{39541825-959C-45E2-975B-A88960AA343F}" dt="2024-03-08T09:19:00.824" v="142" actId="478"/>
          <ac:spMkLst>
            <pc:docMk/>
            <pc:sldMk cId="815548501" sldId="276"/>
            <ac:spMk id="8" creationId="{4EFAE0D0-59D6-4B41-84A7-9FA7CA750E22}"/>
          </ac:spMkLst>
        </pc:spChg>
      </pc:sldChg>
      <pc:sldChg chg="delSp mod">
        <pc:chgData name="Blerina Gass" userId="c68511ae-a3a7-46f7-9967-98e75be526b5" providerId="ADAL" clId="{39541825-959C-45E2-975B-A88960AA343F}" dt="2024-03-08T09:19:18.588" v="149" actId="478"/>
        <pc:sldMkLst>
          <pc:docMk/>
          <pc:sldMk cId="1683021153" sldId="277"/>
        </pc:sldMkLst>
        <pc:spChg chg="del">
          <ac:chgData name="Blerina Gass" userId="c68511ae-a3a7-46f7-9967-98e75be526b5" providerId="ADAL" clId="{39541825-959C-45E2-975B-A88960AA343F}" dt="2024-03-08T09:19:18.588" v="149" actId="478"/>
          <ac:spMkLst>
            <pc:docMk/>
            <pc:sldMk cId="1683021153" sldId="277"/>
            <ac:spMk id="6" creationId="{79852C51-5ECB-467F-A007-31EB8EBCCF2E}"/>
          </ac:spMkLst>
        </pc:spChg>
      </pc:sldChg>
      <pc:sldChg chg="delSp mod">
        <pc:chgData name="Blerina Gass" userId="c68511ae-a3a7-46f7-9967-98e75be526b5" providerId="ADAL" clId="{39541825-959C-45E2-975B-A88960AA343F}" dt="2024-03-08T09:15:34.585" v="92" actId="478"/>
        <pc:sldMkLst>
          <pc:docMk/>
          <pc:sldMk cId="302008697" sldId="278"/>
        </pc:sldMkLst>
        <pc:spChg chg="del">
          <ac:chgData name="Blerina Gass" userId="c68511ae-a3a7-46f7-9967-98e75be526b5" providerId="ADAL" clId="{39541825-959C-45E2-975B-A88960AA343F}" dt="2024-03-08T09:15:34.585" v="92" actId="478"/>
          <ac:spMkLst>
            <pc:docMk/>
            <pc:sldMk cId="302008697" sldId="278"/>
            <ac:spMk id="27" creationId="{179F6AB7-561B-4BC2-A6A3-4BFAE9A3B7C1}"/>
          </ac:spMkLst>
        </pc:spChg>
      </pc:sldChg>
      <pc:sldChg chg="delSp mod">
        <pc:chgData name="Blerina Gass" userId="c68511ae-a3a7-46f7-9967-98e75be526b5" providerId="ADAL" clId="{39541825-959C-45E2-975B-A88960AA343F}" dt="2024-03-08T09:15:37.573" v="93" actId="478"/>
        <pc:sldMkLst>
          <pc:docMk/>
          <pc:sldMk cId="1003779484" sldId="279"/>
        </pc:sldMkLst>
        <pc:spChg chg="del">
          <ac:chgData name="Blerina Gass" userId="c68511ae-a3a7-46f7-9967-98e75be526b5" providerId="ADAL" clId="{39541825-959C-45E2-975B-A88960AA343F}" dt="2024-03-08T09:15:37.573" v="93" actId="478"/>
          <ac:spMkLst>
            <pc:docMk/>
            <pc:sldMk cId="1003779484" sldId="279"/>
            <ac:spMk id="6" creationId="{AC86FD08-03BC-44C1-B504-FB6DF4B89D9F}"/>
          </ac:spMkLst>
        </pc:spChg>
      </pc:sldChg>
      <pc:sldChg chg="delSp mod">
        <pc:chgData name="Blerina Gass" userId="c68511ae-a3a7-46f7-9967-98e75be526b5" providerId="ADAL" clId="{39541825-959C-45E2-975B-A88960AA343F}" dt="2024-03-08T09:15:40.496" v="94" actId="478"/>
        <pc:sldMkLst>
          <pc:docMk/>
          <pc:sldMk cId="233750865" sldId="280"/>
        </pc:sldMkLst>
        <pc:spChg chg="del">
          <ac:chgData name="Blerina Gass" userId="c68511ae-a3a7-46f7-9967-98e75be526b5" providerId="ADAL" clId="{39541825-959C-45E2-975B-A88960AA343F}" dt="2024-03-08T09:15:40.496" v="94" actId="478"/>
          <ac:spMkLst>
            <pc:docMk/>
            <pc:sldMk cId="233750865" sldId="280"/>
            <ac:spMk id="16" creationId="{3E76B56B-C7B8-41D6-A1D4-3869A8E33B25}"/>
          </ac:spMkLst>
        </pc:spChg>
      </pc:sldChg>
      <pc:sldChg chg="delSp mod">
        <pc:chgData name="Blerina Gass" userId="c68511ae-a3a7-46f7-9967-98e75be526b5" providerId="ADAL" clId="{39541825-959C-45E2-975B-A88960AA343F}" dt="2024-03-08T09:15:43.229" v="95" actId="478"/>
        <pc:sldMkLst>
          <pc:docMk/>
          <pc:sldMk cId="1472715906" sldId="281"/>
        </pc:sldMkLst>
        <pc:spChg chg="del">
          <ac:chgData name="Blerina Gass" userId="c68511ae-a3a7-46f7-9967-98e75be526b5" providerId="ADAL" clId="{39541825-959C-45E2-975B-A88960AA343F}" dt="2024-03-08T09:15:43.229" v="95" actId="478"/>
          <ac:spMkLst>
            <pc:docMk/>
            <pc:sldMk cId="1472715906" sldId="281"/>
            <ac:spMk id="6" creationId="{D7F0C548-E754-491A-A51E-CFFC5B766E85}"/>
          </ac:spMkLst>
        </pc:spChg>
      </pc:sldChg>
      <pc:sldChg chg="delSp mod">
        <pc:chgData name="Blerina Gass" userId="c68511ae-a3a7-46f7-9967-98e75be526b5" providerId="ADAL" clId="{39541825-959C-45E2-975B-A88960AA343F}" dt="2024-03-08T09:15:51.852" v="96" actId="478"/>
        <pc:sldMkLst>
          <pc:docMk/>
          <pc:sldMk cId="1800663170" sldId="282"/>
        </pc:sldMkLst>
        <pc:spChg chg="del">
          <ac:chgData name="Blerina Gass" userId="c68511ae-a3a7-46f7-9967-98e75be526b5" providerId="ADAL" clId="{39541825-959C-45E2-975B-A88960AA343F}" dt="2024-03-08T09:15:51.852" v="96" actId="478"/>
          <ac:spMkLst>
            <pc:docMk/>
            <pc:sldMk cId="1800663170" sldId="282"/>
            <ac:spMk id="6" creationId="{F55FFBAE-FDCD-4E12-A267-70AFC3E96C5A}"/>
          </ac:spMkLst>
        </pc:spChg>
      </pc:sldChg>
      <pc:sldChg chg="delSp mod">
        <pc:chgData name="Blerina Gass" userId="c68511ae-a3a7-46f7-9967-98e75be526b5" providerId="ADAL" clId="{39541825-959C-45E2-975B-A88960AA343F}" dt="2024-03-08T09:16:42.075" v="100" actId="478"/>
        <pc:sldMkLst>
          <pc:docMk/>
          <pc:sldMk cId="1680482974" sldId="284"/>
        </pc:sldMkLst>
        <pc:spChg chg="del">
          <ac:chgData name="Blerina Gass" userId="c68511ae-a3a7-46f7-9967-98e75be526b5" providerId="ADAL" clId="{39541825-959C-45E2-975B-A88960AA343F}" dt="2024-03-08T09:16:42.075" v="100" actId="478"/>
          <ac:spMkLst>
            <pc:docMk/>
            <pc:sldMk cId="1680482974" sldId="284"/>
            <ac:spMk id="6" creationId="{2F75ACBA-FAD9-4919-9C39-06410BFCA7CB}"/>
          </ac:spMkLst>
        </pc:spChg>
      </pc:sldChg>
      <pc:sldChg chg="delSp mod">
        <pc:chgData name="Blerina Gass" userId="c68511ae-a3a7-46f7-9967-98e75be526b5" providerId="ADAL" clId="{39541825-959C-45E2-975B-A88960AA343F}" dt="2024-03-08T09:16:45.196" v="101" actId="478"/>
        <pc:sldMkLst>
          <pc:docMk/>
          <pc:sldMk cId="1237307483" sldId="285"/>
        </pc:sldMkLst>
        <pc:spChg chg="del">
          <ac:chgData name="Blerina Gass" userId="c68511ae-a3a7-46f7-9967-98e75be526b5" providerId="ADAL" clId="{39541825-959C-45E2-975B-A88960AA343F}" dt="2024-03-08T09:16:45.196" v="101" actId="478"/>
          <ac:spMkLst>
            <pc:docMk/>
            <pc:sldMk cId="1237307483" sldId="285"/>
            <ac:spMk id="11" creationId="{7CF8D222-03D2-4509-A2CF-8AFE2186F7F6}"/>
          </ac:spMkLst>
        </pc:spChg>
      </pc:sldChg>
      <pc:sldChg chg="delSp mod">
        <pc:chgData name="Blerina Gass" userId="c68511ae-a3a7-46f7-9967-98e75be526b5" providerId="ADAL" clId="{39541825-959C-45E2-975B-A88960AA343F}" dt="2024-03-08T09:16:50.892" v="102" actId="478"/>
        <pc:sldMkLst>
          <pc:docMk/>
          <pc:sldMk cId="1361261672" sldId="286"/>
        </pc:sldMkLst>
        <pc:spChg chg="del">
          <ac:chgData name="Blerina Gass" userId="c68511ae-a3a7-46f7-9967-98e75be526b5" providerId="ADAL" clId="{39541825-959C-45E2-975B-A88960AA343F}" dt="2024-03-08T09:16:50.892" v="102" actId="478"/>
          <ac:spMkLst>
            <pc:docMk/>
            <pc:sldMk cId="1361261672" sldId="286"/>
            <ac:spMk id="7" creationId="{EDD61DEB-6BCD-43F9-950E-9E02B5C7A87C}"/>
          </ac:spMkLst>
        </pc:spChg>
      </pc:sldChg>
      <pc:sldChg chg="delSp mod">
        <pc:chgData name="Blerina Gass" userId="c68511ae-a3a7-46f7-9967-98e75be526b5" providerId="ADAL" clId="{39541825-959C-45E2-975B-A88960AA343F}" dt="2024-03-08T09:16:54.079" v="103" actId="478"/>
        <pc:sldMkLst>
          <pc:docMk/>
          <pc:sldMk cId="1632741230" sldId="287"/>
        </pc:sldMkLst>
        <pc:spChg chg="del">
          <ac:chgData name="Blerina Gass" userId="c68511ae-a3a7-46f7-9967-98e75be526b5" providerId="ADAL" clId="{39541825-959C-45E2-975B-A88960AA343F}" dt="2024-03-08T09:16:54.079" v="103" actId="478"/>
          <ac:spMkLst>
            <pc:docMk/>
            <pc:sldMk cId="1632741230" sldId="287"/>
            <ac:spMk id="6" creationId="{5ABCBBC6-3CCB-4017-B4C6-293320DE6C40}"/>
          </ac:spMkLst>
        </pc:spChg>
      </pc:sldChg>
      <pc:sldChg chg="delSp mod">
        <pc:chgData name="Blerina Gass" userId="c68511ae-a3a7-46f7-9967-98e75be526b5" providerId="ADAL" clId="{39541825-959C-45E2-975B-A88960AA343F}" dt="2024-03-08T09:17:04.437" v="106" actId="478"/>
        <pc:sldMkLst>
          <pc:docMk/>
          <pc:sldMk cId="493566152" sldId="288"/>
        </pc:sldMkLst>
        <pc:spChg chg="del">
          <ac:chgData name="Blerina Gass" userId="c68511ae-a3a7-46f7-9967-98e75be526b5" providerId="ADAL" clId="{39541825-959C-45E2-975B-A88960AA343F}" dt="2024-03-08T09:17:04.437" v="106" actId="478"/>
          <ac:spMkLst>
            <pc:docMk/>
            <pc:sldMk cId="493566152" sldId="288"/>
            <ac:spMk id="8" creationId="{6E29D341-DBCE-4BE2-9512-145FF831FD1C}"/>
          </ac:spMkLst>
        </pc:spChg>
      </pc:sldChg>
      <pc:sldChg chg="delSp mod">
        <pc:chgData name="Blerina Gass" userId="c68511ae-a3a7-46f7-9967-98e75be526b5" providerId="ADAL" clId="{39541825-959C-45E2-975B-A88960AA343F}" dt="2024-03-08T09:17:07.242" v="107" actId="478"/>
        <pc:sldMkLst>
          <pc:docMk/>
          <pc:sldMk cId="296550814" sldId="289"/>
        </pc:sldMkLst>
        <pc:spChg chg="del">
          <ac:chgData name="Blerina Gass" userId="c68511ae-a3a7-46f7-9967-98e75be526b5" providerId="ADAL" clId="{39541825-959C-45E2-975B-A88960AA343F}" dt="2024-03-08T09:17:07.242" v="107" actId="478"/>
          <ac:spMkLst>
            <pc:docMk/>
            <pc:sldMk cId="296550814" sldId="289"/>
            <ac:spMk id="8" creationId="{5B21C3B5-F54D-403F-B53D-48E799397DA9}"/>
          </ac:spMkLst>
        </pc:spChg>
      </pc:sldChg>
      <pc:sldChg chg="delSp mod">
        <pc:chgData name="Blerina Gass" userId="c68511ae-a3a7-46f7-9967-98e75be526b5" providerId="ADAL" clId="{39541825-959C-45E2-975B-A88960AA343F}" dt="2024-03-08T09:17:12.927" v="109" actId="478"/>
        <pc:sldMkLst>
          <pc:docMk/>
          <pc:sldMk cId="1255666019" sldId="290"/>
        </pc:sldMkLst>
        <pc:spChg chg="del">
          <ac:chgData name="Blerina Gass" userId="c68511ae-a3a7-46f7-9967-98e75be526b5" providerId="ADAL" clId="{39541825-959C-45E2-975B-A88960AA343F}" dt="2024-03-08T09:17:12.927" v="109" actId="478"/>
          <ac:spMkLst>
            <pc:docMk/>
            <pc:sldMk cId="1255666019" sldId="290"/>
            <ac:spMk id="6" creationId="{89B0A5E0-D36B-4FC9-857B-F64EC27A6F28}"/>
          </ac:spMkLst>
        </pc:spChg>
      </pc:sldChg>
      <pc:sldChg chg="delSp mod">
        <pc:chgData name="Blerina Gass" userId="c68511ae-a3a7-46f7-9967-98e75be526b5" providerId="ADAL" clId="{39541825-959C-45E2-975B-A88960AA343F}" dt="2024-03-08T09:17:40.809" v="118" actId="478"/>
        <pc:sldMkLst>
          <pc:docMk/>
          <pc:sldMk cId="501916192" sldId="291"/>
        </pc:sldMkLst>
        <pc:spChg chg="del">
          <ac:chgData name="Blerina Gass" userId="c68511ae-a3a7-46f7-9967-98e75be526b5" providerId="ADAL" clId="{39541825-959C-45E2-975B-A88960AA343F}" dt="2024-03-08T09:17:40.809" v="118" actId="478"/>
          <ac:spMkLst>
            <pc:docMk/>
            <pc:sldMk cId="501916192" sldId="291"/>
            <ac:spMk id="8" creationId="{51135AF6-06E6-42C4-8514-33236EB46380}"/>
          </ac:spMkLst>
        </pc:spChg>
      </pc:sldChg>
      <pc:sldChg chg="delSp mod">
        <pc:chgData name="Blerina Gass" userId="c68511ae-a3a7-46f7-9967-98e75be526b5" providerId="ADAL" clId="{39541825-959C-45E2-975B-A88960AA343F}" dt="2024-03-08T09:17:22.791" v="112" actId="478"/>
        <pc:sldMkLst>
          <pc:docMk/>
          <pc:sldMk cId="1221267130" sldId="292"/>
        </pc:sldMkLst>
        <pc:spChg chg="del">
          <ac:chgData name="Blerina Gass" userId="c68511ae-a3a7-46f7-9967-98e75be526b5" providerId="ADAL" clId="{39541825-959C-45E2-975B-A88960AA343F}" dt="2024-03-08T09:17:22.791" v="112" actId="478"/>
          <ac:spMkLst>
            <pc:docMk/>
            <pc:sldMk cId="1221267130" sldId="292"/>
            <ac:spMk id="6" creationId="{8347C369-4747-4402-A776-B03AB8C0D75A}"/>
          </ac:spMkLst>
        </pc:spChg>
      </pc:sldChg>
      <pc:sldChg chg="delSp mod">
        <pc:chgData name="Blerina Gass" userId="c68511ae-a3a7-46f7-9967-98e75be526b5" providerId="ADAL" clId="{39541825-959C-45E2-975B-A88960AA343F}" dt="2024-03-08T09:17:25.336" v="113" actId="478"/>
        <pc:sldMkLst>
          <pc:docMk/>
          <pc:sldMk cId="187955884" sldId="293"/>
        </pc:sldMkLst>
        <pc:spChg chg="del">
          <ac:chgData name="Blerina Gass" userId="c68511ae-a3a7-46f7-9967-98e75be526b5" providerId="ADAL" clId="{39541825-959C-45E2-975B-A88960AA343F}" dt="2024-03-08T09:17:25.336" v="113" actId="478"/>
          <ac:spMkLst>
            <pc:docMk/>
            <pc:sldMk cId="187955884" sldId="293"/>
            <ac:spMk id="6" creationId="{57C82B44-6C1D-4F5E-9E14-2D19D056C3B5}"/>
          </ac:spMkLst>
        </pc:spChg>
      </pc:sldChg>
      <pc:sldChg chg="delSp mod">
        <pc:chgData name="Blerina Gass" userId="c68511ae-a3a7-46f7-9967-98e75be526b5" providerId="ADAL" clId="{39541825-959C-45E2-975B-A88960AA343F}" dt="2024-03-08T09:17:28.359" v="114" actId="478"/>
        <pc:sldMkLst>
          <pc:docMk/>
          <pc:sldMk cId="2131138142" sldId="294"/>
        </pc:sldMkLst>
        <pc:spChg chg="del">
          <ac:chgData name="Blerina Gass" userId="c68511ae-a3a7-46f7-9967-98e75be526b5" providerId="ADAL" clId="{39541825-959C-45E2-975B-A88960AA343F}" dt="2024-03-08T09:17:28.359" v="114" actId="478"/>
          <ac:spMkLst>
            <pc:docMk/>
            <pc:sldMk cId="2131138142" sldId="294"/>
            <ac:spMk id="9" creationId="{F88D509E-71F0-43A9-A397-31ED80E60C78}"/>
          </ac:spMkLst>
        </pc:spChg>
      </pc:sldChg>
      <pc:sldChg chg="delSp mod">
        <pc:chgData name="Blerina Gass" userId="c68511ae-a3a7-46f7-9967-98e75be526b5" providerId="ADAL" clId="{39541825-959C-45E2-975B-A88960AA343F}" dt="2024-03-08T09:17:34.310" v="115" actId="478"/>
        <pc:sldMkLst>
          <pc:docMk/>
          <pc:sldMk cId="1338406100" sldId="295"/>
        </pc:sldMkLst>
        <pc:spChg chg="del">
          <ac:chgData name="Blerina Gass" userId="c68511ae-a3a7-46f7-9967-98e75be526b5" providerId="ADAL" clId="{39541825-959C-45E2-975B-A88960AA343F}" dt="2024-03-08T09:17:34.310" v="115" actId="478"/>
          <ac:spMkLst>
            <pc:docMk/>
            <pc:sldMk cId="1338406100" sldId="295"/>
            <ac:spMk id="9" creationId="{52A5F850-8102-4A97-88C6-C60281758AF6}"/>
          </ac:spMkLst>
        </pc:spChg>
      </pc:sldChg>
      <pc:sldChg chg="delSp mod">
        <pc:chgData name="Blerina Gass" userId="c68511ae-a3a7-46f7-9967-98e75be526b5" providerId="ADAL" clId="{39541825-959C-45E2-975B-A88960AA343F}" dt="2024-03-08T09:17:36.465" v="116" actId="478"/>
        <pc:sldMkLst>
          <pc:docMk/>
          <pc:sldMk cId="1999223357" sldId="296"/>
        </pc:sldMkLst>
        <pc:spChg chg="del">
          <ac:chgData name="Blerina Gass" userId="c68511ae-a3a7-46f7-9967-98e75be526b5" providerId="ADAL" clId="{39541825-959C-45E2-975B-A88960AA343F}" dt="2024-03-08T09:17:36.465" v="116" actId="478"/>
          <ac:spMkLst>
            <pc:docMk/>
            <pc:sldMk cId="1999223357" sldId="296"/>
            <ac:spMk id="8" creationId="{C2C7B220-57E1-4C61-8E4F-BF71E5F4E109}"/>
          </ac:spMkLst>
        </pc:spChg>
      </pc:sldChg>
      <pc:sldChg chg="delSp mod">
        <pc:chgData name="Blerina Gass" userId="c68511ae-a3a7-46f7-9967-98e75be526b5" providerId="ADAL" clId="{39541825-959C-45E2-975B-A88960AA343F}" dt="2024-03-08T09:17:43.045" v="119" actId="478"/>
        <pc:sldMkLst>
          <pc:docMk/>
          <pc:sldMk cId="386415979" sldId="298"/>
        </pc:sldMkLst>
        <pc:spChg chg="del">
          <ac:chgData name="Blerina Gass" userId="c68511ae-a3a7-46f7-9967-98e75be526b5" providerId="ADAL" clId="{39541825-959C-45E2-975B-A88960AA343F}" dt="2024-03-08T09:17:43.045" v="119" actId="478"/>
          <ac:spMkLst>
            <pc:docMk/>
            <pc:sldMk cId="386415979" sldId="298"/>
            <ac:spMk id="6" creationId="{1529542C-5C97-4233-BF8B-A4706B30812B}"/>
          </ac:spMkLst>
        </pc:spChg>
      </pc:sldChg>
      <pc:sldChg chg="delSp mod">
        <pc:chgData name="Blerina Gass" userId="c68511ae-a3a7-46f7-9967-98e75be526b5" providerId="ADAL" clId="{39541825-959C-45E2-975B-A88960AA343F}" dt="2024-03-08T09:17:45.253" v="120" actId="478"/>
        <pc:sldMkLst>
          <pc:docMk/>
          <pc:sldMk cId="502810525" sldId="299"/>
        </pc:sldMkLst>
        <pc:spChg chg="del">
          <ac:chgData name="Blerina Gass" userId="c68511ae-a3a7-46f7-9967-98e75be526b5" providerId="ADAL" clId="{39541825-959C-45E2-975B-A88960AA343F}" dt="2024-03-08T09:17:45.253" v="120" actId="478"/>
          <ac:spMkLst>
            <pc:docMk/>
            <pc:sldMk cId="502810525" sldId="299"/>
            <ac:spMk id="6" creationId="{D74E61AB-65A1-4859-8B6C-FC287B305C28}"/>
          </ac:spMkLst>
        </pc:spChg>
      </pc:sldChg>
      <pc:sldChg chg="delSp mod">
        <pc:chgData name="Blerina Gass" userId="c68511ae-a3a7-46f7-9967-98e75be526b5" providerId="ADAL" clId="{39541825-959C-45E2-975B-A88960AA343F}" dt="2024-03-08T09:17:48.847" v="121" actId="478"/>
        <pc:sldMkLst>
          <pc:docMk/>
          <pc:sldMk cId="388342730" sldId="300"/>
        </pc:sldMkLst>
        <pc:spChg chg="del">
          <ac:chgData name="Blerina Gass" userId="c68511ae-a3a7-46f7-9967-98e75be526b5" providerId="ADAL" clId="{39541825-959C-45E2-975B-A88960AA343F}" dt="2024-03-08T09:17:48.847" v="121" actId="478"/>
          <ac:spMkLst>
            <pc:docMk/>
            <pc:sldMk cId="388342730" sldId="300"/>
            <ac:spMk id="6" creationId="{237C8785-3B22-45D3-B0CD-4810DD5F2A6A}"/>
          </ac:spMkLst>
        </pc:spChg>
      </pc:sldChg>
      <pc:sldChg chg="delSp mod">
        <pc:chgData name="Blerina Gass" userId="c68511ae-a3a7-46f7-9967-98e75be526b5" providerId="ADAL" clId="{39541825-959C-45E2-975B-A88960AA343F}" dt="2024-03-08T09:17:52.142" v="122" actId="478"/>
        <pc:sldMkLst>
          <pc:docMk/>
          <pc:sldMk cId="123813169" sldId="301"/>
        </pc:sldMkLst>
        <pc:spChg chg="del">
          <ac:chgData name="Blerina Gass" userId="c68511ae-a3a7-46f7-9967-98e75be526b5" providerId="ADAL" clId="{39541825-959C-45E2-975B-A88960AA343F}" dt="2024-03-08T09:17:52.142" v="122" actId="478"/>
          <ac:spMkLst>
            <pc:docMk/>
            <pc:sldMk cId="123813169" sldId="301"/>
            <ac:spMk id="10" creationId="{CBCEEF9A-F0AD-4E28-A400-9C47AF9868A5}"/>
          </ac:spMkLst>
        </pc:spChg>
      </pc:sldChg>
      <pc:sldChg chg="delSp mod">
        <pc:chgData name="Blerina Gass" userId="c68511ae-a3a7-46f7-9967-98e75be526b5" providerId="ADAL" clId="{39541825-959C-45E2-975B-A88960AA343F}" dt="2024-03-08T09:17:56.381" v="123" actId="478"/>
        <pc:sldMkLst>
          <pc:docMk/>
          <pc:sldMk cId="635033080" sldId="302"/>
        </pc:sldMkLst>
        <pc:spChg chg="del">
          <ac:chgData name="Blerina Gass" userId="c68511ae-a3a7-46f7-9967-98e75be526b5" providerId="ADAL" clId="{39541825-959C-45E2-975B-A88960AA343F}" dt="2024-03-08T09:17:56.381" v="123" actId="478"/>
          <ac:spMkLst>
            <pc:docMk/>
            <pc:sldMk cId="635033080" sldId="302"/>
            <ac:spMk id="10" creationId="{37EEF8E6-FC01-401B-A753-443E0DBDFF03}"/>
          </ac:spMkLst>
        </pc:spChg>
      </pc:sldChg>
      <pc:sldChg chg="delSp mod">
        <pc:chgData name="Blerina Gass" userId="c68511ae-a3a7-46f7-9967-98e75be526b5" providerId="ADAL" clId="{39541825-959C-45E2-975B-A88960AA343F}" dt="2024-03-08T09:18:18.760" v="130" actId="478"/>
        <pc:sldMkLst>
          <pc:docMk/>
          <pc:sldMk cId="246963859" sldId="303"/>
        </pc:sldMkLst>
        <pc:spChg chg="del">
          <ac:chgData name="Blerina Gass" userId="c68511ae-a3a7-46f7-9967-98e75be526b5" providerId="ADAL" clId="{39541825-959C-45E2-975B-A88960AA343F}" dt="2024-03-08T09:18:18.760" v="130" actId="478"/>
          <ac:spMkLst>
            <pc:docMk/>
            <pc:sldMk cId="246963859" sldId="303"/>
            <ac:spMk id="8" creationId="{607A0180-0CAE-4048-A396-43F5D8F8BA82}"/>
          </ac:spMkLst>
        </pc:spChg>
      </pc:sldChg>
      <pc:sldChg chg="delSp mod">
        <pc:chgData name="Blerina Gass" userId="c68511ae-a3a7-46f7-9967-98e75be526b5" providerId="ADAL" clId="{39541825-959C-45E2-975B-A88960AA343F}" dt="2024-03-08T09:18:25.238" v="131" actId="478"/>
        <pc:sldMkLst>
          <pc:docMk/>
          <pc:sldMk cId="1932903826" sldId="304"/>
        </pc:sldMkLst>
        <pc:spChg chg="del">
          <ac:chgData name="Blerina Gass" userId="c68511ae-a3a7-46f7-9967-98e75be526b5" providerId="ADAL" clId="{39541825-959C-45E2-975B-A88960AA343F}" dt="2024-03-08T09:18:25.238" v="131" actId="478"/>
          <ac:spMkLst>
            <pc:docMk/>
            <pc:sldMk cId="1932903826" sldId="304"/>
            <ac:spMk id="6" creationId="{62BD006A-3FAA-4CDF-ADE0-0DBA41837E06}"/>
          </ac:spMkLst>
        </pc:spChg>
      </pc:sldChg>
      <pc:sldChg chg="delSp mod">
        <pc:chgData name="Blerina Gass" userId="c68511ae-a3a7-46f7-9967-98e75be526b5" providerId="ADAL" clId="{39541825-959C-45E2-975B-A88960AA343F}" dt="2024-03-08T09:18:39.518" v="134" actId="478"/>
        <pc:sldMkLst>
          <pc:docMk/>
          <pc:sldMk cId="211621220" sldId="305"/>
        </pc:sldMkLst>
        <pc:spChg chg="del">
          <ac:chgData name="Blerina Gass" userId="c68511ae-a3a7-46f7-9967-98e75be526b5" providerId="ADAL" clId="{39541825-959C-45E2-975B-A88960AA343F}" dt="2024-03-08T09:18:39.518" v="134" actId="478"/>
          <ac:spMkLst>
            <pc:docMk/>
            <pc:sldMk cId="211621220" sldId="305"/>
            <ac:spMk id="6" creationId="{043A53AA-5605-45A9-93A0-B162E82223E5}"/>
          </ac:spMkLst>
        </pc:spChg>
      </pc:sldChg>
      <pc:sldChg chg="delSp modSp mod">
        <pc:chgData name="Blerina Gass" userId="c68511ae-a3a7-46f7-9967-98e75be526b5" providerId="ADAL" clId="{39541825-959C-45E2-975B-A88960AA343F}" dt="2024-03-08T09:18:42.718" v="136" actId="478"/>
        <pc:sldMkLst>
          <pc:docMk/>
          <pc:sldMk cId="1192744365" sldId="306"/>
        </pc:sldMkLst>
        <pc:spChg chg="del mod">
          <ac:chgData name="Blerina Gass" userId="c68511ae-a3a7-46f7-9967-98e75be526b5" providerId="ADAL" clId="{39541825-959C-45E2-975B-A88960AA343F}" dt="2024-03-08T09:18:42.718" v="136" actId="478"/>
          <ac:spMkLst>
            <pc:docMk/>
            <pc:sldMk cId="1192744365" sldId="306"/>
            <ac:spMk id="8" creationId="{AFA0616F-DE0C-442E-AE65-93BD6AC815C1}"/>
          </ac:spMkLst>
        </pc:spChg>
      </pc:sldChg>
      <pc:sldChg chg="delSp mod">
        <pc:chgData name="Blerina Gass" userId="c68511ae-a3a7-46f7-9967-98e75be526b5" providerId="ADAL" clId="{39541825-959C-45E2-975B-A88960AA343F}" dt="2024-03-08T09:18:45.490" v="137" actId="478"/>
        <pc:sldMkLst>
          <pc:docMk/>
          <pc:sldMk cId="1081628270" sldId="307"/>
        </pc:sldMkLst>
        <pc:spChg chg="del">
          <ac:chgData name="Blerina Gass" userId="c68511ae-a3a7-46f7-9967-98e75be526b5" providerId="ADAL" clId="{39541825-959C-45E2-975B-A88960AA343F}" dt="2024-03-08T09:18:45.490" v="137" actId="478"/>
          <ac:spMkLst>
            <pc:docMk/>
            <pc:sldMk cId="1081628270" sldId="307"/>
            <ac:spMk id="6" creationId="{3DB4CE50-3A5B-4F07-9B6A-84D9861502E3}"/>
          </ac:spMkLst>
        </pc:spChg>
      </pc:sldChg>
      <pc:sldChg chg="delSp mod">
        <pc:chgData name="Blerina Gass" userId="c68511ae-a3a7-46f7-9967-98e75be526b5" providerId="ADAL" clId="{39541825-959C-45E2-975B-A88960AA343F}" dt="2024-03-08T09:18:47.788" v="138" actId="478"/>
        <pc:sldMkLst>
          <pc:docMk/>
          <pc:sldMk cId="1790359805" sldId="309"/>
        </pc:sldMkLst>
        <pc:spChg chg="del">
          <ac:chgData name="Blerina Gass" userId="c68511ae-a3a7-46f7-9967-98e75be526b5" providerId="ADAL" clId="{39541825-959C-45E2-975B-A88960AA343F}" dt="2024-03-08T09:18:47.788" v="138" actId="478"/>
          <ac:spMkLst>
            <pc:docMk/>
            <pc:sldMk cId="1790359805" sldId="309"/>
            <ac:spMk id="32" creationId="{07A2E2F9-9B11-482D-AAA5-5D8D8BE37038}"/>
          </ac:spMkLst>
        </pc:spChg>
      </pc:sldChg>
      <pc:sldChg chg="delSp mod">
        <pc:chgData name="Blerina Gass" userId="c68511ae-a3a7-46f7-9967-98e75be526b5" providerId="ADAL" clId="{39541825-959C-45E2-975B-A88960AA343F}" dt="2024-03-08T09:18:51.049" v="139" actId="478"/>
        <pc:sldMkLst>
          <pc:docMk/>
          <pc:sldMk cId="1967526852" sldId="310"/>
        </pc:sldMkLst>
        <pc:spChg chg="del">
          <ac:chgData name="Blerina Gass" userId="c68511ae-a3a7-46f7-9967-98e75be526b5" providerId="ADAL" clId="{39541825-959C-45E2-975B-A88960AA343F}" dt="2024-03-08T09:18:51.049" v="139" actId="478"/>
          <ac:spMkLst>
            <pc:docMk/>
            <pc:sldMk cId="1967526852" sldId="310"/>
            <ac:spMk id="6" creationId="{138D3CC2-CAE8-4D50-BDF4-2CFD13F3FB8F}"/>
          </ac:spMkLst>
        </pc:spChg>
      </pc:sldChg>
      <pc:sldChg chg="delSp mod">
        <pc:chgData name="Blerina Gass" userId="c68511ae-a3a7-46f7-9967-98e75be526b5" providerId="ADAL" clId="{39541825-959C-45E2-975B-A88960AA343F}" dt="2024-03-08T09:18:54.061" v="140" actId="478"/>
        <pc:sldMkLst>
          <pc:docMk/>
          <pc:sldMk cId="1272575278" sldId="311"/>
        </pc:sldMkLst>
        <pc:spChg chg="del">
          <ac:chgData name="Blerina Gass" userId="c68511ae-a3a7-46f7-9967-98e75be526b5" providerId="ADAL" clId="{39541825-959C-45E2-975B-A88960AA343F}" dt="2024-03-08T09:18:54.061" v="140" actId="478"/>
          <ac:spMkLst>
            <pc:docMk/>
            <pc:sldMk cId="1272575278" sldId="311"/>
            <ac:spMk id="6" creationId="{26115FF0-BFC2-4F56-AD8C-7BAB3AB15546}"/>
          </ac:spMkLst>
        </pc:spChg>
      </pc:sldChg>
      <pc:sldChg chg="delSp mod">
        <pc:chgData name="Blerina Gass" userId="c68511ae-a3a7-46f7-9967-98e75be526b5" providerId="ADAL" clId="{39541825-959C-45E2-975B-A88960AA343F}" dt="2024-03-08T09:19:03.137" v="143" actId="478"/>
        <pc:sldMkLst>
          <pc:docMk/>
          <pc:sldMk cId="295461291" sldId="312"/>
        </pc:sldMkLst>
        <pc:spChg chg="del">
          <ac:chgData name="Blerina Gass" userId="c68511ae-a3a7-46f7-9967-98e75be526b5" providerId="ADAL" clId="{39541825-959C-45E2-975B-A88960AA343F}" dt="2024-03-08T09:19:03.137" v="143" actId="478"/>
          <ac:spMkLst>
            <pc:docMk/>
            <pc:sldMk cId="295461291" sldId="312"/>
            <ac:spMk id="8" creationId="{C9DA71D5-D963-4FF5-A236-86D1498A489B}"/>
          </ac:spMkLst>
        </pc:spChg>
      </pc:sldChg>
      <pc:sldChg chg="delSp mod">
        <pc:chgData name="Blerina Gass" userId="c68511ae-a3a7-46f7-9967-98e75be526b5" providerId="ADAL" clId="{39541825-959C-45E2-975B-A88960AA343F}" dt="2024-03-08T09:19:05.795" v="144" actId="478"/>
        <pc:sldMkLst>
          <pc:docMk/>
          <pc:sldMk cId="1649918165" sldId="313"/>
        </pc:sldMkLst>
        <pc:spChg chg="del">
          <ac:chgData name="Blerina Gass" userId="c68511ae-a3a7-46f7-9967-98e75be526b5" providerId="ADAL" clId="{39541825-959C-45E2-975B-A88960AA343F}" dt="2024-03-08T09:19:05.795" v="144" actId="478"/>
          <ac:spMkLst>
            <pc:docMk/>
            <pc:sldMk cId="1649918165" sldId="313"/>
            <ac:spMk id="8" creationId="{33116DF3-DC53-4987-A3EC-C5144FEC0C78}"/>
          </ac:spMkLst>
        </pc:spChg>
      </pc:sldChg>
      <pc:sldChg chg="delSp mod">
        <pc:chgData name="Blerina Gass" userId="c68511ae-a3a7-46f7-9967-98e75be526b5" providerId="ADAL" clId="{39541825-959C-45E2-975B-A88960AA343F}" dt="2024-03-08T09:19:08.733" v="145" actId="478"/>
        <pc:sldMkLst>
          <pc:docMk/>
          <pc:sldMk cId="1259997687" sldId="314"/>
        </pc:sldMkLst>
        <pc:spChg chg="del">
          <ac:chgData name="Blerina Gass" userId="c68511ae-a3a7-46f7-9967-98e75be526b5" providerId="ADAL" clId="{39541825-959C-45E2-975B-A88960AA343F}" dt="2024-03-08T09:19:08.733" v="145" actId="478"/>
          <ac:spMkLst>
            <pc:docMk/>
            <pc:sldMk cId="1259997687" sldId="314"/>
            <ac:spMk id="9" creationId="{D87149AA-C282-4BF4-BE46-B27E15A11B2F}"/>
          </ac:spMkLst>
        </pc:spChg>
      </pc:sldChg>
      <pc:sldChg chg="delSp mod">
        <pc:chgData name="Blerina Gass" userId="c68511ae-a3a7-46f7-9967-98e75be526b5" providerId="ADAL" clId="{39541825-959C-45E2-975B-A88960AA343F}" dt="2024-03-08T09:19:10.761" v="146" actId="478"/>
        <pc:sldMkLst>
          <pc:docMk/>
          <pc:sldMk cId="1746946787" sldId="315"/>
        </pc:sldMkLst>
        <pc:spChg chg="del">
          <ac:chgData name="Blerina Gass" userId="c68511ae-a3a7-46f7-9967-98e75be526b5" providerId="ADAL" clId="{39541825-959C-45E2-975B-A88960AA343F}" dt="2024-03-08T09:19:10.761" v="146" actId="478"/>
          <ac:spMkLst>
            <pc:docMk/>
            <pc:sldMk cId="1746946787" sldId="315"/>
            <ac:spMk id="6" creationId="{58298AAD-9D6C-4F2E-AD0A-2A28DFB71521}"/>
          </ac:spMkLst>
        </pc:spChg>
      </pc:sldChg>
      <pc:sldChg chg="delSp mod">
        <pc:chgData name="Blerina Gass" userId="c68511ae-a3a7-46f7-9967-98e75be526b5" providerId="ADAL" clId="{39541825-959C-45E2-975B-A88960AA343F}" dt="2024-03-08T09:19:12.518" v="147" actId="478"/>
        <pc:sldMkLst>
          <pc:docMk/>
          <pc:sldMk cId="849446086" sldId="317"/>
        </pc:sldMkLst>
        <pc:spChg chg="del">
          <ac:chgData name="Blerina Gass" userId="c68511ae-a3a7-46f7-9967-98e75be526b5" providerId="ADAL" clId="{39541825-959C-45E2-975B-A88960AA343F}" dt="2024-03-08T09:19:12.518" v="147" actId="478"/>
          <ac:spMkLst>
            <pc:docMk/>
            <pc:sldMk cId="849446086" sldId="317"/>
            <ac:spMk id="8" creationId="{FB4E9035-C3CA-43A4-8556-749C70D800CF}"/>
          </ac:spMkLst>
        </pc:spChg>
      </pc:sldChg>
      <pc:sldChg chg="delSp mod">
        <pc:chgData name="Blerina Gass" userId="c68511ae-a3a7-46f7-9967-98e75be526b5" providerId="ADAL" clId="{39541825-959C-45E2-975B-A88960AA343F}" dt="2024-03-08T09:19:21.491" v="150" actId="478"/>
        <pc:sldMkLst>
          <pc:docMk/>
          <pc:sldMk cId="2068198636" sldId="318"/>
        </pc:sldMkLst>
        <pc:spChg chg="del">
          <ac:chgData name="Blerina Gass" userId="c68511ae-a3a7-46f7-9967-98e75be526b5" providerId="ADAL" clId="{39541825-959C-45E2-975B-A88960AA343F}" dt="2024-03-08T09:19:21.491" v="150" actId="478"/>
          <ac:spMkLst>
            <pc:docMk/>
            <pc:sldMk cId="2068198636" sldId="318"/>
            <ac:spMk id="19" creationId="{BFA8E313-A215-4C61-AE35-E0978EFB0851}"/>
          </ac:spMkLst>
        </pc:spChg>
      </pc:sldChg>
      <pc:sldChg chg="delSp mod">
        <pc:chgData name="Blerina Gass" userId="c68511ae-a3a7-46f7-9967-98e75be526b5" providerId="ADAL" clId="{39541825-959C-45E2-975B-A88960AA343F}" dt="2024-03-08T09:19:24.607" v="151" actId="478"/>
        <pc:sldMkLst>
          <pc:docMk/>
          <pc:sldMk cId="487504836" sldId="319"/>
        </pc:sldMkLst>
        <pc:spChg chg="del">
          <ac:chgData name="Blerina Gass" userId="c68511ae-a3a7-46f7-9967-98e75be526b5" providerId="ADAL" clId="{39541825-959C-45E2-975B-A88960AA343F}" dt="2024-03-08T09:19:24.607" v="151" actId="478"/>
          <ac:spMkLst>
            <pc:docMk/>
            <pc:sldMk cId="487504836" sldId="319"/>
            <ac:spMk id="6" creationId="{70A6BB38-2320-4A26-8D72-7851AE3B2FB2}"/>
          </ac:spMkLst>
        </pc:spChg>
      </pc:sldChg>
      <pc:sldChg chg="delSp mod">
        <pc:chgData name="Blerina Gass" userId="c68511ae-a3a7-46f7-9967-98e75be526b5" providerId="ADAL" clId="{39541825-959C-45E2-975B-A88960AA343F}" dt="2024-03-08T09:19:28.525" v="152" actId="478"/>
        <pc:sldMkLst>
          <pc:docMk/>
          <pc:sldMk cId="1796449535" sldId="320"/>
        </pc:sldMkLst>
        <pc:spChg chg="del">
          <ac:chgData name="Blerina Gass" userId="c68511ae-a3a7-46f7-9967-98e75be526b5" providerId="ADAL" clId="{39541825-959C-45E2-975B-A88960AA343F}" dt="2024-03-08T09:19:28.525" v="152" actId="478"/>
          <ac:spMkLst>
            <pc:docMk/>
            <pc:sldMk cId="1796449535" sldId="320"/>
            <ac:spMk id="15" creationId="{00DE6A4F-0642-4077-8B6A-29B9052E251A}"/>
          </ac:spMkLst>
        </pc:spChg>
      </pc:sldChg>
      <pc:sldChg chg="delSp mod">
        <pc:chgData name="Blerina Gass" userId="c68511ae-a3a7-46f7-9967-98e75be526b5" providerId="ADAL" clId="{39541825-959C-45E2-975B-A88960AA343F}" dt="2024-03-08T09:19:31.372" v="153" actId="478"/>
        <pc:sldMkLst>
          <pc:docMk/>
          <pc:sldMk cId="891885771" sldId="321"/>
        </pc:sldMkLst>
        <pc:spChg chg="del">
          <ac:chgData name="Blerina Gass" userId="c68511ae-a3a7-46f7-9967-98e75be526b5" providerId="ADAL" clId="{39541825-959C-45E2-975B-A88960AA343F}" dt="2024-03-08T09:19:31.372" v="153" actId="478"/>
          <ac:spMkLst>
            <pc:docMk/>
            <pc:sldMk cId="891885771" sldId="321"/>
            <ac:spMk id="6" creationId="{AB996CB8-6579-40A6-911D-2FB32EA550EC}"/>
          </ac:spMkLst>
        </pc:spChg>
      </pc:sldChg>
      <pc:sldChg chg="delSp mod">
        <pc:chgData name="Blerina Gass" userId="c68511ae-a3a7-46f7-9967-98e75be526b5" providerId="ADAL" clId="{39541825-959C-45E2-975B-A88960AA343F}" dt="2024-03-08T09:19:34.834" v="154" actId="478"/>
        <pc:sldMkLst>
          <pc:docMk/>
          <pc:sldMk cId="310113421" sldId="322"/>
        </pc:sldMkLst>
        <pc:spChg chg="del">
          <ac:chgData name="Blerina Gass" userId="c68511ae-a3a7-46f7-9967-98e75be526b5" providerId="ADAL" clId="{39541825-959C-45E2-975B-A88960AA343F}" dt="2024-03-08T09:19:34.834" v="154" actId="478"/>
          <ac:spMkLst>
            <pc:docMk/>
            <pc:sldMk cId="310113421" sldId="322"/>
            <ac:spMk id="3" creationId="{3F28904A-567A-48A3-A042-651903EE2835}"/>
          </ac:spMkLst>
        </pc:spChg>
      </pc:sldChg>
      <pc:sldChg chg="delSp mod">
        <pc:chgData name="Blerina Gass" userId="c68511ae-a3a7-46f7-9967-98e75be526b5" providerId="ADAL" clId="{39541825-959C-45E2-975B-A88960AA343F}" dt="2024-03-08T09:19:37.707" v="155" actId="478"/>
        <pc:sldMkLst>
          <pc:docMk/>
          <pc:sldMk cId="841188636" sldId="323"/>
        </pc:sldMkLst>
        <pc:spChg chg="del">
          <ac:chgData name="Blerina Gass" userId="c68511ae-a3a7-46f7-9967-98e75be526b5" providerId="ADAL" clId="{39541825-959C-45E2-975B-A88960AA343F}" dt="2024-03-08T09:19:37.707" v="155" actId="478"/>
          <ac:spMkLst>
            <pc:docMk/>
            <pc:sldMk cId="841188636" sldId="323"/>
            <ac:spMk id="6" creationId="{B96D7C98-6742-4756-80B7-6640BE6C10AC}"/>
          </ac:spMkLst>
        </pc:spChg>
      </pc:sldChg>
      <pc:sldChg chg="delSp mod">
        <pc:chgData name="Blerina Gass" userId="c68511ae-a3a7-46f7-9967-98e75be526b5" providerId="ADAL" clId="{39541825-959C-45E2-975B-A88960AA343F}" dt="2024-03-08T09:19:46.954" v="156" actId="478"/>
        <pc:sldMkLst>
          <pc:docMk/>
          <pc:sldMk cId="559557417" sldId="325"/>
        </pc:sldMkLst>
        <pc:spChg chg="del">
          <ac:chgData name="Blerina Gass" userId="c68511ae-a3a7-46f7-9967-98e75be526b5" providerId="ADAL" clId="{39541825-959C-45E2-975B-A88960AA343F}" dt="2024-03-08T09:19:46.954" v="156" actId="478"/>
          <ac:spMkLst>
            <pc:docMk/>
            <pc:sldMk cId="559557417" sldId="325"/>
            <ac:spMk id="7" creationId="{5434A4BA-62F4-4033-A268-D1A367497070}"/>
          </ac:spMkLst>
        </pc:spChg>
      </pc:sldChg>
      <pc:sldChg chg="addSp delSp modSp mod">
        <pc:chgData name="Blerina Gass" userId="c68511ae-a3a7-46f7-9967-98e75be526b5" providerId="ADAL" clId="{39541825-959C-45E2-975B-A88960AA343F}" dt="2024-03-08T09:19:51.446" v="158" actId="478"/>
        <pc:sldMkLst>
          <pc:docMk/>
          <pc:sldMk cId="2135722165" sldId="326"/>
        </pc:sldMkLst>
        <pc:spChg chg="add mod">
          <ac:chgData name="Blerina Gass" userId="c68511ae-a3a7-46f7-9967-98e75be526b5" providerId="ADAL" clId="{39541825-959C-45E2-975B-A88960AA343F}" dt="2024-03-08T09:12:12.904" v="51"/>
          <ac:spMkLst>
            <pc:docMk/>
            <pc:sldMk cId="2135722165" sldId="326"/>
            <ac:spMk id="3" creationId="{6DFA11C7-F090-3266-2280-9AD1AACB3189}"/>
          </ac:spMkLst>
        </pc:spChg>
        <pc:spChg chg="mod">
          <ac:chgData name="Blerina Gass" userId="c68511ae-a3a7-46f7-9967-98e75be526b5" providerId="ADAL" clId="{39541825-959C-45E2-975B-A88960AA343F}" dt="2024-03-03T14:44:17.335" v="7" actId="5793"/>
          <ac:spMkLst>
            <pc:docMk/>
            <pc:sldMk cId="2135722165" sldId="326"/>
            <ac:spMk id="5" creationId="{00000000-0000-0000-0000-000000000000}"/>
          </ac:spMkLst>
        </pc:spChg>
        <pc:spChg chg="del mod">
          <ac:chgData name="Blerina Gass" userId="c68511ae-a3a7-46f7-9967-98e75be526b5" providerId="ADAL" clId="{39541825-959C-45E2-975B-A88960AA343F}" dt="2024-03-08T09:19:51.446" v="158" actId="478"/>
          <ac:spMkLst>
            <pc:docMk/>
            <pc:sldMk cId="2135722165" sldId="326"/>
            <ac:spMk id="6" creationId="{4414DBED-D513-47D9-B896-0425E0DA4A22}"/>
          </ac:spMkLst>
        </pc:spChg>
        <pc:spChg chg="add del mod">
          <ac:chgData name="Blerina Gass" userId="c68511ae-a3a7-46f7-9967-98e75be526b5" providerId="ADAL" clId="{39541825-959C-45E2-975B-A88960AA343F}" dt="2024-03-08T09:19:49.858" v="157" actId="478"/>
          <ac:spMkLst>
            <pc:docMk/>
            <pc:sldMk cId="2135722165" sldId="326"/>
            <ac:spMk id="8" creationId="{F8ABA276-986B-CAA6-07AC-37269D1B52ED}"/>
          </ac:spMkLst>
        </pc:spChg>
        <pc:picChg chg="add">
          <ac:chgData name="Blerina Gass" userId="c68511ae-a3a7-46f7-9967-98e75be526b5" providerId="ADAL" clId="{39541825-959C-45E2-975B-A88960AA343F}" dt="2024-03-08T09:12:15.709" v="52"/>
          <ac:picMkLst>
            <pc:docMk/>
            <pc:sldMk cId="2135722165" sldId="326"/>
            <ac:picMk id="7" creationId="{397FD67F-C229-174D-569F-C32B4EC92E5F}"/>
          </ac:picMkLst>
        </pc:picChg>
      </pc:sldChg>
      <pc:sldChg chg="delSp mod">
        <pc:chgData name="Blerina Gass" userId="c68511ae-a3a7-46f7-9967-98e75be526b5" providerId="ADAL" clId="{39541825-959C-45E2-975B-A88960AA343F}" dt="2024-03-08T09:15:28.046" v="90" actId="478"/>
        <pc:sldMkLst>
          <pc:docMk/>
          <pc:sldMk cId="2139590395" sldId="327"/>
        </pc:sldMkLst>
        <pc:spChg chg="del">
          <ac:chgData name="Blerina Gass" userId="c68511ae-a3a7-46f7-9967-98e75be526b5" providerId="ADAL" clId="{39541825-959C-45E2-975B-A88960AA343F}" dt="2024-03-08T09:15:28.046" v="90" actId="478"/>
          <ac:spMkLst>
            <pc:docMk/>
            <pc:sldMk cId="2139590395" sldId="327"/>
            <ac:spMk id="6" creationId="{15907FD7-E7C0-4753-A4F2-22348B5608BF}"/>
          </ac:spMkLst>
        </pc:spChg>
      </pc:sldChg>
      <pc:sldChg chg="delSp mod">
        <pc:chgData name="Blerina Gass" userId="c68511ae-a3a7-46f7-9967-98e75be526b5" providerId="ADAL" clId="{39541825-959C-45E2-975B-A88960AA343F}" dt="2024-03-08T09:15:23.742" v="89" actId="478"/>
        <pc:sldMkLst>
          <pc:docMk/>
          <pc:sldMk cId="498126088" sldId="328"/>
        </pc:sldMkLst>
        <pc:spChg chg="del">
          <ac:chgData name="Blerina Gass" userId="c68511ae-a3a7-46f7-9967-98e75be526b5" providerId="ADAL" clId="{39541825-959C-45E2-975B-A88960AA343F}" dt="2024-03-08T09:15:23.742" v="89" actId="478"/>
          <ac:spMkLst>
            <pc:docMk/>
            <pc:sldMk cId="498126088" sldId="328"/>
            <ac:spMk id="6" creationId="{5DC30A90-2313-4F13-A9AE-7A4F8BE640A6}"/>
          </ac:spMkLst>
        </pc:spChg>
      </pc:sldChg>
      <pc:sldChg chg="delSp mod">
        <pc:chgData name="Blerina Gass" userId="c68511ae-a3a7-46f7-9967-98e75be526b5" providerId="ADAL" clId="{39541825-959C-45E2-975B-A88960AA343F}" dt="2024-03-08T09:17:01.276" v="105" actId="478"/>
        <pc:sldMkLst>
          <pc:docMk/>
          <pc:sldMk cId="1481089919" sldId="329"/>
        </pc:sldMkLst>
        <pc:spChg chg="del">
          <ac:chgData name="Blerina Gass" userId="c68511ae-a3a7-46f7-9967-98e75be526b5" providerId="ADAL" clId="{39541825-959C-45E2-975B-A88960AA343F}" dt="2024-03-08T09:17:01.276" v="105" actId="478"/>
          <ac:spMkLst>
            <pc:docMk/>
            <pc:sldMk cId="1481089919" sldId="329"/>
            <ac:spMk id="8" creationId="{98E555F8-C501-46B2-B7D7-86BFA0BB1B1F}"/>
          </ac:spMkLst>
        </pc:spChg>
      </pc:sldChg>
      <pc:sldChg chg="delSp mod">
        <pc:chgData name="Blerina Gass" userId="c68511ae-a3a7-46f7-9967-98e75be526b5" providerId="ADAL" clId="{39541825-959C-45E2-975B-A88960AA343F}" dt="2024-03-08T09:17:38.757" v="117" actId="478"/>
        <pc:sldMkLst>
          <pc:docMk/>
          <pc:sldMk cId="177521181" sldId="330"/>
        </pc:sldMkLst>
        <pc:spChg chg="del">
          <ac:chgData name="Blerina Gass" userId="c68511ae-a3a7-46f7-9967-98e75be526b5" providerId="ADAL" clId="{39541825-959C-45E2-975B-A88960AA343F}" dt="2024-03-08T09:17:38.757" v="117" actId="478"/>
          <ac:spMkLst>
            <pc:docMk/>
            <pc:sldMk cId="177521181" sldId="330"/>
            <ac:spMk id="9" creationId="{F965DCA4-9AF4-4CE4-A985-0526308BBB1F}"/>
          </ac:spMkLst>
        </pc:spChg>
      </pc:sldChg>
      <pc:sldChg chg="delSp modSp mod">
        <pc:chgData name="Blerina Gass" userId="c68511ae-a3a7-46f7-9967-98e75be526b5" providerId="ADAL" clId="{39541825-959C-45E2-975B-A88960AA343F}" dt="2024-03-08T09:19:56.433" v="160" actId="478"/>
        <pc:sldMkLst>
          <pc:docMk/>
          <pc:sldMk cId="3892864411" sldId="331"/>
        </pc:sldMkLst>
        <pc:spChg chg="mod">
          <ac:chgData name="Blerina Gass" userId="c68511ae-a3a7-46f7-9967-98e75be526b5" providerId="ADAL" clId="{39541825-959C-45E2-975B-A88960AA343F}" dt="2024-03-03T14:45:29.032" v="20" actId="255"/>
          <ac:spMkLst>
            <pc:docMk/>
            <pc:sldMk cId="3892864411" sldId="331"/>
            <ac:spMk id="5" creationId="{00000000-0000-0000-0000-000000000000}"/>
          </ac:spMkLst>
        </pc:spChg>
        <pc:spChg chg="del">
          <ac:chgData name="Blerina Gass" userId="c68511ae-a3a7-46f7-9967-98e75be526b5" providerId="ADAL" clId="{39541825-959C-45E2-975B-A88960AA343F}" dt="2024-03-08T09:19:56.433" v="160" actId="478"/>
          <ac:spMkLst>
            <pc:docMk/>
            <pc:sldMk cId="3892864411" sldId="331"/>
            <ac:spMk id="6" creationId="{CCE64C8E-6995-481D-9AE8-F219D4ADAEE4}"/>
          </ac:spMkLst>
        </pc:spChg>
      </pc:sldChg>
      <pc:sldChg chg="delSp mod">
        <pc:chgData name="Blerina Gass" userId="c68511ae-a3a7-46f7-9967-98e75be526b5" providerId="ADAL" clId="{39541825-959C-45E2-975B-A88960AA343F}" dt="2024-03-08T09:17:58.840" v="124" actId="478"/>
        <pc:sldMkLst>
          <pc:docMk/>
          <pc:sldMk cId="337928787" sldId="332"/>
        </pc:sldMkLst>
        <pc:spChg chg="del">
          <ac:chgData name="Blerina Gass" userId="c68511ae-a3a7-46f7-9967-98e75be526b5" providerId="ADAL" clId="{39541825-959C-45E2-975B-A88960AA343F}" dt="2024-03-08T09:17:58.840" v="124" actId="478"/>
          <ac:spMkLst>
            <pc:docMk/>
            <pc:sldMk cId="337928787" sldId="332"/>
            <ac:spMk id="5" creationId="{2005DAA4-9773-4691-86E9-8277B26F1292}"/>
          </ac:spMkLst>
        </pc:spChg>
      </pc:sldChg>
      <pc:sldChg chg="delSp mod">
        <pc:chgData name="Blerina Gass" userId="c68511ae-a3a7-46f7-9967-98e75be526b5" providerId="ADAL" clId="{39541825-959C-45E2-975B-A88960AA343F}" dt="2024-03-08T09:18:02.917" v="125" actId="478"/>
        <pc:sldMkLst>
          <pc:docMk/>
          <pc:sldMk cId="3488159945" sldId="333"/>
        </pc:sldMkLst>
        <pc:spChg chg="del">
          <ac:chgData name="Blerina Gass" userId="c68511ae-a3a7-46f7-9967-98e75be526b5" providerId="ADAL" clId="{39541825-959C-45E2-975B-A88960AA343F}" dt="2024-03-08T09:18:02.917" v="125" actId="478"/>
          <ac:spMkLst>
            <pc:docMk/>
            <pc:sldMk cId="3488159945" sldId="333"/>
            <ac:spMk id="10" creationId="{72BF04AC-3649-44F8-9899-5E9988E987A8}"/>
          </ac:spMkLst>
        </pc:spChg>
      </pc:sldChg>
      <pc:sldChg chg="delSp mod">
        <pc:chgData name="Blerina Gass" userId="c68511ae-a3a7-46f7-9967-98e75be526b5" providerId="ADAL" clId="{39541825-959C-45E2-975B-A88960AA343F}" dt="2024-03-08T09:18:06.062" v="126" actId="478"/>
        <pc:sldMkLst>
          <pc:docMk/>
          <pc:sldMk cId="63269310" sldId="334"/>
        </pc:sldMkLst>
        <pc:spChg chg="del">
          <ac:chgData name="Blerina Gass" userId="c68511ae-a3a7-46f7-9967-98e75be526b5" providerId="ADAL" clId="{39541825-959C-45E2-975B-A88960AA343F}" dt="2024-03-08T09:18:06.062" v="126" actId="478"/>
          <ac:spMkLst>
            <pc:docMk/>
            <pc:sldMk cId="63269310" sldId="334"/>
            <ac:spMk id="7" creationId="{0402190E-ACE3-468B-99FD-21F8E771FB6E}"/>
          </ac:spMkLst>
        </pc:spChg>
      </pc:sldChg>
      <pc:sldChg chg="delSp mod">
        <pc:chgData name="Blerina Gass" userId="c68511ae-a3a7-46f7-9967-98e75be526b5" providerId="ADAL" clId="{39541825-959C-45E2-975B-A88960AA343F}" dt="2024-03-08T09:18:08.723" v="127" actId="478"/>
        <pc:sldMkLst>
          <pc:docMk/>
          <pc:sldMk cId="1102908449" sldId="335"/>
        </pc:sldMkLst>
        <pc:spChg chg="del">
          <ac:chgData name="Blerina Gass" userId="c68511ae-a3a7-46f7-9967-98e75be526b5" providerId="ADAL" clId="{39541825-959C-45E2-975B-A88960AA343F}" dt="2024-03-08T09:18:08.723" v="127" actId="478"/>
          <ac:spMkLst>
            <pc:docMk/>
            <pc:sldMk cId="1102908449" sldId="335"/>
            <ac:spMk id="6" creationId="{4DF30DC8-734A-471E-9C72-24449A7F2D1F}"/>
          </ac:spMkLst>
        </pc:spChg>
      </pc:sldChg>
      <pc:sldChg chg="delSp mod">
        <pc:chgData name="Blerina Gass" userId="c68511ae-a3a7-46f7-9967-98e75be526b5" providerId="ADAL" clId="{39541825-959C-45E2-975B-A88960AA343F}" dt="2024-03-08T09:15:31.335" v="91" actId="478"/>
        <pc:sldMkLst>
          <pc:docMk/>
          <pc:sldMk cId="3551821156" sldId="336"/>
        </pc:sldMkLst>
        <pc:spChg chg="del">
          <ac:chgData name="Blerina Gass" userId="c68511ae-a3a7-46f7-9967-98e75be526b5" providerId="ADAL" clId="{39541825-959C-45E2-975B-A88960AA343F}" dt="2024-03-08T09:15:31.335" v="91" actId="478"/>
          <ac:spMkLst>
            <pc:docMk/>
            <pc:sldMk cId="3551821156" sldId="336"/>
            <ac:spMk id="6" creationId="{AE85C25E-76CC-4DAC-BD64-D3B2BAE67D67}"/>
          </ac:spMkLst>
        </pc:spChg>
      </pc:sldChg>
      <pc:sldChg chg="delSp mod">
        <pc:chgData name="Blerina Gass" userId="c68511ae-a3a7-46f7-9967-98e75be526b5" providerId="ADAL" clId="{39541825-959C-45E2-975B-A88960AA343F}" dt="2024-03-08T09:16:16.809" v="97" actId="478"/>
        <pc:sldMkLst>
          <pc:docMk/>
          <pc:sldMk cId="2593304892" sldId="346"/>
        </pc:sldMkLst>
        <pc:spChg chg="del">
          <ac:chgData name="Blerina Gass" userId="c68511ae-a3a7-46f7-9967-98e75be526b5" providerId="ADAL" clId="{39541825-959C-45E2-975B-A88960AA343F}" dt="2024-03-08T09:16:16.809" v="97" actId="478"/>
          <ac:spMkLst>
            <pc:docMk/>
            <pc:sldMk cId="2593304892" sldId="346"/>
            <ac:spMk id="80" creationId="{2A9DCAB3-46DE-48C8-96F2-E4DAFD625714}"/>
          </ac:spMkLst>
        </pc:spChg>
      </pc:sldChg>
      <pc:sldChg chg="addSp delSp modSp new mod">
        <pc:chgData name="Blerina Gass" userId="c68511ae-a3a7-46f7-9967-98e75be526b5" providerId="ADAL" clId="{39541825-959C-45E2-975B-A88960AA343F}" dt="2024-03-08T09:19:54.014" v="159" actId="478"/>
        <pc:sldMkLst>
          <pc:docMk/>
          <pc:sldMk cId="3322675307" sldId="347"/>
        </pc:sldMkLst>
        <pc:spChg chg="mod">
          <ac:chgData name="Blerina Gass" userId="c68511ae-a3a7-46f7-9967-98e75be526b5" providerId="ADAL" clId="{39541825-959C-45E2-975B-A88960AA343F}" dt="2024-03-03T14:45:59.530" v="39" actId="20577"/>
          <ac:spMkLst>
            <pc:docMk/>
            <pc:sldMk cId="3322675307" sldId="347"/>
            <ac:spMk id="2" creationId="{765399A7-935F-82FF-AD8C-F50023C484A4}"/>
          </ac:spMkLst>
        </pc:spChg>
        <pc:spChg chg="del">
          <ac:chgData name="Blerina Gass" userId="c68511ae-a3a7-46f7-9967-98e75be526b5" providerId="ADAL" clId="{39541825-959C-45E2-975B-A88960AA343F}" dt="2024-03-08T09:19:54.014" v="159" actId="478"/>
          <ac:spMkLst>
            <pc:docMk/>
            <pc:sldMk cId="3322675307" sldId="347"/>
            <ac:spMk id="3" creationId="{3BF6326A-C7B4-D530-E0F1-1353511ED4DA}"/>
          </ac:spMkLst>
        </pc:spChg>
        <pc:spChg chg="add mod">
          <ac:chgData name="Blerina Gass" userId="c68511ae-a3a7-46f7-9967-98e75be526b5" providerId="ADAL" clId="{39541825-959C-45E2-975B-A88960AA343F}" dt="2024-03-03T14:46:46.274" v="49" actId="14100"/>
          <ac:spMkLst>
            <pc:docMk/>
            <pc:sldMk cId="3322675307" sldId="347"/>
            <ac:spMk id="6" creationId="{BEDCE003-0295-DF95-8362-F5DD98D386D0}"/>
          </ac:spMkLst>
        </pc:spChg>
      </pc:sldChg>
      <pc:sldMasterChg chg="addSp delSp modSp mod modSldLayout">
        <pc:chgData name="Blerina Gass" userId="c68511ae-a3a7-46f7-9967-98e75be526b5" providerId="ADAL" clId="{39541825-959C-45E2-975B-A88960AA343F}" dt="2024-03-08T09:14:52.484" v="74" actId="478"/>
        <pc:sldMasterMkLst>
          <pc:docMk/>
          <pc:sldMasterMk cId="10925339" sldId="2147483660"/>
        </pc:sldMasterMkLst>
        <pc:spChg chg="del">
          <ac:chgData name="Blerina Gass" userId="c68511ae-a3a7-46f7-9967-98e75be526b5" providerId="ADAL" clId="{39541825-959C-45E2-975B-A88960AA343F}" dt="2024-03-08T09:14:24.716" v="63" actId="478"/>
          <ac:spMkLst>
            <pc:docMk/>
            <pc:sldMasterMk cId="10925339" sldId="2147483660"/>
            <ac:spMk id="4" creationId="{00000000-0000-0000-0000-000000000000}"/>
          </ac:spMkLst>
        </pc:spChg>
        <pc:spChg chg="add mod">
          <ac:chgData name="Blerina Gass" userId="c68511ae-a3a7-46f7-9967-98e75be526b5" providerId="ADAL" clId="{39541825-959C-45E2-975B-A88960AA343F}" dt="2024-03-08T09:14:13" v="62" actId="404"/>
          <ac:spMkLst>
            <pc:docMk/>
            <pc:sldMasterMk cId="10925339" sldId="2147483660"/>
            <ac:spMk id="9" creationId="{0E665991-9289-C708-B5A5-13BE0A66ECDD}"/>
          </ac:spMkLst>
        </pc:spChg>
        <pc:sldLayoutChg chg="delSp mod">
          <pc:chgData name="Blerina Gass" userId="c68511ae-a3a7-46f7-9967-98e75be526b5" providerId="ADAL" clId="{39541825-959C-45E2-975B-A88960AA343F}" dt="2024-03-08T09:14:32.522" v="65" actId="478"/>
          <pc:sldLayoutMkLst>
            <pc:docMk/>
            <pc:sldMasterMk cId="10925339" sldId="2147483660"/>
            <pc:sldLayoutMk cId="0" sldId="2147483662"/>
          </pc:sldLayoutMkLst>
          <pc:spChg chg="del">
            <ac:chgData name="Blerina Gass" userId="c68511ae-a3a7-46f7-9967-98e75be526b5" providerId="ADAL" clId="{39541825-959C-45E2-975B-A88960AA343F}" dt="2024-03-08T09:14:32.522" v="65" actId="478"/>
            <ac:spMkLst>
              <pc:docMk/>
              <pc:sldMasterMk cId="10925339" sldId="2147483660"/>
              <pc:sldLayoutMk cId="0" sldId="2147483662"/>
              <ac:spMk id="4" creationId="{00000000-0000-0000-0000-000000000000}"/>
            </ac:spMkLst>
          </pc:spChg>
        </pc:sldLayoutChg>
        <pc:sldLayoutChg chg="delSp mod">
          <pc:chgData name="Blerina Gass" userId="c68511ae-a3a7-46f7-9967-98e75be526b5" providerId="ADAL" clId="{39541825-959C-45E2-975B-A88960AA343F}" dt="2024-03-08T09:14:29.255" v="64" actId="478"/>
          <pc:sldLayoutMkLst>
            <pc:docMk/>
            <pc:sldMasterMk cId="10925339" sldId="2147483660"/>
            <pc:sldLayoutMk cId="0" sldId="2147483663"/>
          </pc:sldLayoutMkLst>
          <pc:spChg chg="del">
            <ac:chgData name="Blerina Gass" userId="c68511ae-a3a7-46f7-9967-98e75be526b5" providerId="ADAL" clId="{39541825-959C-45E2-975B-A88960AA343F}" dt="2024-03-08T09:14:29.255" v="64" actId="478"/>
            <ac:spMkLst>
              <pc:docMk/>
              <pc:sldMasterMk cId="10925339" sldId="2147483660"/>
              <pc:sldLayoutMk cId="0" sldId="2147483663"/>
              <ac:spMk id="4" creationId="{00000000-0000-0000-0000-000000000000}"/>
            </ac:spMkLst>
          </pc:spChg>
        </pc:sldLayoutChg>
        <pc:sldLayoutChg chg="delSp mod">
          <pc:chgData name="Blerina Gass" userId="c68511ae-a3a7-46f7-9967-98e75be526b5" providerId="ADAL" clId="{39541825-959C-45E2-975B-A88960AA343F}" dt="2024-03-08T09:14:50.142" v="73" actId="478"/>
          <pc:sldLayoutMkLst>
            <pc:docMk/>
            <pc:sldMasterMk cId="10925339" sldId="2147483660"/>
            <pc:sldLayoutMk cId="0" sldId="2147483664"/>
          </pc:sldLayoutMkLst>
          <pc:spChg chg="del">
            <ac:chgData name="Blerina Gass" userId="c68511ae-a3a7-46f7-9967-98e75be526b5" providerId="ADAL" clId="{39541825-959C-45E2-975B-A88960AA343F}" dt="2024-03-08T09:14:50.142" v="73" actId="478"/>
            <ac:spMkLst>
              <pc:docMk/>
              <pc:sldMasterMk cId="10925339" sldId="2147483660"/>
              <pc:sldLayoutMk cId="0" sldId="2147483664"/>
              <ac:spMk id="5" creationId="{00000000-0000-0000-0000-000000000000}"/>
            </ac:spMkLst>
          </pc:spChg>
        </pc:sldLayoutChg>
        <pc:sldLayoutChg chg="delSp mod">
          <pc:chgData name="Blerina Gass" userId="c68511ae-a3a7-46f7-9967-98e75be526b5" providerId="ADAL" clId="{39541825-959C-45E2-975B-A88960AA343F}" dt="2024-03-08T09:14:52.484" v="74" actId="478"/>
          <pc:sldLayoutMkLst>
            <pc:docMk/>
            <pc:sldMasterMk cId="10925339" sldId="2147483660"/>
            <pc:sldLayoutMk cId="0" sldId="2147483666"/>
          </pc:sldLayoutMkLst>
          <pc:spChg chg="del">
            <ac:chgData name="Blerina Gass" userId="c68511ae-a3a7-46f7-9967-98e75be526b5" providerId="ADAL" clId="{39541825-959C-45E2-975B-A88960AA343F}" dt="2024-03-08T09:14:52.484" v="74" actId="478"/>
            <ac:spMkLst>
              <pc:docMk/>
              <pc:sldMasterMk cId="10925339" sldId="2147483660"/>
              <pc:sldLayoutMk cId="0" sldId="2147483666"/>
              <ac:spMk id="3" creationId="{00000000-0000-0000-0000-000000000000}"/>
            </ac:spMkLst>
          </pc:spChg>
        </pc:sldLayoutChg>
        <pc:sldLayoutChg chg="delSp mod">
          <pc:chgData name="Blerina Gass" userId="c68511ae-a3a7-46f7-9967-98e75be526b5" providerId="ADAL" clId="{39541825-959C-45E2-975B-A88960AA343F}" dt="2024-03-08T09:14:35.051" v="66" actId="478"/>
          <pc:sldLayoutMkLst>
            <pc:docMk/>
            <pc:sldMasterMk cId="10925339" sldId="2147483660"/>
            <pc:sldLayoutMk cId="0" sldId="2147483667"/>
          </pc:sldLayoutMkLst>
          <pc:spChg chg="del">
            <ac:chgData name="Blerina Gass" userId="c68511ae-a3a7-46f7-9967-98e75be526b5" providerId="ADAL" clId="{39541825-959C-45E2-975B-A88960AA343F}" dt="2024-03-08T09:14:35.051" v="66" actId="478"/>
            <ac:spMkLst>
              <pc:docMk/>
              <pc:sldMasterMk cId="10925339" sldId="2147483660"/>
              <pc:sldLayoutMk cId="0" sldId="2147483667"/>
              <ac:spMk id="4" creationId="{00000000-0000-0000-0000-000000000000}"/>
            </ac:spMkLst>
          </pc:spChg>
        </pc:sldLayoutChg>
        <pc:sldLayoutChg chg="delSp mod">
          <pc:chgData name="Blerina Gass" userId="c68511ae-a3a7-46f7-9967-98e75be526b5" providerId="ADAL" clId="{39541825-959C-45E2-975B-A88960AA343F}" dt="2024-03-08T09:14:37.160" v="67" actId="478"/>
          <pc:sldLayoutMkLst>
            <pc:docMk/>
            <pc:sldMasterMk cId="10925339" sldId="2147483660"/>
            <pc:sldLayoutMk cId="0" sldId="2147483668"/>
          </pc:sldLayoutMkLst>
          <pc:spChg chg="del">
            <ac:chgData name="Blerina Gass" userId="c68511ae-a3a7-46f7-9967-98e75be526b5" providerId="ADAL" clId="{39541825-959C-45E2-975B-A88960AA343F}" dt="2024-03-08T09:14:37.160" v="67" actId="478"/>
            <ac:spMkLst>
              <pc:docMk/>
              <pc:sldMasterMk cId="10925339" sldId="2147483660"/>
              <pc:sldLayoutMk cId="0" sldId="2147483668"/>
              <ac:spMk id="4" creationId="{00000000-0000-0000-0000-000000000000}"/>
            </ac:spMkLst>
          </pc:spChg>
        </pc:sldLayoutChg>
        <pc:sldLayoutChg chg="delSp mod">
          <pc:chgData name="Blerina Gass" userId="c68511ae-a3a7-46f7-9967-98e75be526b5" providerId="ADAL" clId="{39541825-959C-45E2-975B-A88960AA343F}" dt="2024-03-08T09:14:39.462" v="68" actId="478"/>
          <pc:sldLayoutMkLst>
            <pc:docMk/>
            <pc:sldMasterMk cId="10925339" sldId="2147483660"/>
            <pc:sldLayoutMk cId="0" sldId="2147483669"/>
          </pc:sldLayoutMkLst>
          <pc:spChg chg="del">
            <ac:chgData name="Blerina Gass" userId="c68511ae-a3a7-46f7-9967-98e75be526b5" providerId="ADAL" clId="{39541825-959C-45E2-975B-A88960AA343F}" dt="2024-03-08T09:14:39.462" v="68" actId="478"/>
            <ac:spMkLst>
              <pc:docMk/>
              <pc:sldMasterMk cId="10925339" sldId="2147483660"/>
              <pc:sldLayoutMk cId="0" sldId="2147483669"/>
              <ac:spMk id="4" creationId="{00000000-0000-0000-0000-000000000000}"/>
            </ac:spMkLst>
          </pc:spChg>
        </pc:sldLayoutChg>
        <pc:sldLayoutChg chg="delSp mod">
          <pc:chgData name="Blerina Gass" userId="c68511ae-a3a7-46f7-9967-98e75be526b5" providerId="ADAL" clId="{39541825-959C-45E2-975B-A88960AA343F}" dt="2024-03-08T09:14:41.800" v="69" actId="478"/>
          <pc:sldLayoutMkLst>
            <pc:docMk/>
            <pc:sldMasterMk cId="10925339" sldId="2147483660"/>
            <pc:sldLayoutMk cId="0" sldId="2147483670"/>
          </pc:sldLayoutMkLst>
          <pc:spChg chg="del">
            <ac:chgData name="Blerina Gass" userId="c68511ae-a3a7-46f7-9967-98e75be526b5" providerId="ADAL" clId="{39541825-959C-45E2-975B-A88960AA343F}" dt="2024-03-08T09:14:41.800" v="69" actId="478"/>
            <ac:spMkLst>
              <pc:docMk/>
              <pc:sldMasterMk cId="10925339" sldId="2147483660"/>
              <pc:sldLayoutMk cId="0" sldId="2147483670"/>
              <ac:spMk id="4" creationId="{00000000-0000-0000-0000-000000000000}"/>
            </ac:spMkLst>
          </pc:spChg>
        </pc:sldLayoutChg>
        <pc:sldLayoutChg chg="delSp mod">
          <pc:chgData name="Blerina Gass" userId="c68511ae-a3a7-46f7-9967-98e75be526b5" providerId="ADAL" clId="{39541825-959C-45E2-975B-A88960AA343F}" dt="2024-03-08T09:14:43.895" v="70" actId="478"/>
          <pc:sldLayoutMkLst>
            <pc:docMk/>
            <pc:sldMasterMk cId="10925339" sldId="2147483660"/>
            <pc:sldLayoutMk cId="0" sldId="2147483671"/>
          </pc:sldLayoutMkLst>
          <pc:spChg chg="del">
            <ac:chgData name="Blerina Gass" userId="c68511ae-a3a7-46f7-9967-98e75be526b5" providerId="ADAL" clId="{39541825-959C-45E2-975B-A88960AA343F}" dt="2024-03-08T09:14:43.895" v="70" actId="478"/>
            <ac:spMkLst>
              <pc:docMk/>
              <pc:sldMasterMk cId="10925339" sldId="2147483660"/>
              <pc:sldLayoutMk cId="0" sldId="2147483671"/>
              <ac:spMk id="4" creationId="{00000000-0000-0000-0000-000000000000}"/>
            </ac:spMkLst>
          </pc:spChg>
        </pc:sldLayoutChg>
        <pc:sldLayoutChg chg="delSp mod">
          <pc:chgData name="Blerina Gass" userId="c68511ae-a3a7-46f7-9967-98e75be526b5" providerId="ADAL" clId="{39541825-959C-45E2-975B-A88960AA343F}" dt="2024-03-08T09:14:45.969" v="71" actId="478"/>
          <pc:sldLayoutMkLst>
            <pc:docMk/>
            <pc:sldMasterMk cId="10925339" sldId="2147483660"/>
            <pc:sldLayoutMk cId="0" sldId="2147483672"/>
          </pc:sldLayoutMkLst>
          <pc:spChg chg="del">
            <ac:chgData name="Blerina Gass" userId="c68511ae-a3a7-46f7-9967-98e75be526b5" providerId="ADAL" clId="{39541825-959C-45E2-975B-A88960AA343F}" dt="2024-03-08T09:14:45.969" v="71" actId="478"/>
            <ac:spMkLst>
              <pc:docMk/>
              <pc:sldMasterMk cId="10925339" sldId="2147483660"/>
              <pc:sldLayoutMk cId="0" sldId="2147483672"/>
              <ac:spMk id="4" creationId="{00000000-0000-0000-0000-000000000000}"/>
            </ac:spMkLst>
          </pc:spChg>
        </pc:sldLayoutChg>
        <pc:sldLayoutChg chg="delSp mod">
          <pc:chgData name="Blerina Gass" userId="c68511ae-a3a7-46f7-9967-98e75be526b5" providerId="ADAL" clId="{39541825-959C-45E2-975B-A88960AA343F}" dt="2024-03-08T09:14:47.912" v="72" actId="478"/>
          <pc:sldLayoutMkLst>
            <pc:docMk/>
            <pc:sldMasterMk cId="10925339" sldId="2147483660"/>
            <pc:sldLayoutMk cId="0" sldId="2147483673"/>
          </pc:sldLayoutMkLst>
          <pc:spChg chg="del">
            <ac:chgData name="Blerina Gass" userId="c68511ae-a3a7-46f7-9967-98e75be526b5" providerId="ADAL" clId="{39541825-959C-45E2-975B-A88960AA343F}" dt="2024-03-08T09:14:47.912" v="72" actId="478"/>
            <ac:spMkLst>
              <pc:docMk/>
              <pc:sldMasterMk cId="10925339" sldId="2147483660"/>
              <pc:sldLayoutMk cId="0" sldId="2147483673"/>
              <ac:spMk id="4"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B0072EE-8CAE-4220-91A1-1237A76C6C9F}"/>
              </a:ext>
            </a:extLst>
          </p:cNvPr>
          <p:cNvSpPr>
            <a:spLocks noGrp="1"/>
          </p:cNvSpPr>
          <p:nvPr>
            <p:ph type="hdr" sz="quarter"/>
          </p:nvPr>
        </p:nvSpPr>
        <p:spPr>
          <a:xfrm>
            <a:off x="0" y="0"/>
            <a:ext cx="4308475" cy="341313"/>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399102E2-CA03-4973-BE50-C33655BDFEE6}"/>
              </a:ext>
            </a:extLst>
          </p:cNvPr>
          <p:cNvSpPr>
            <a:spLocks noGrp="1"/>
          </p:cNvSpPr>
          <p:nvPr>
            <p:ph type="dt" sz="quarter" idx="1"/>
          </p:nvPr>
        </p:nvSpPr>
        <p:spPr>
          <a:xfrm>
            <a:off x="5632450" y="0"/>
            <a:ext cx="4310063" cy="341313"/>
          </a:xfrm>
          <a:prstGeom prst="rect">
            <a:avLst/>
          </a:prstGeom>
        </p:spPr>
        <p:txBody>
          <a:bodyPr vert="horz" lIns="91440" tIns="45720" rIns="91440" bIns="45720" rtlCol="0"/>
          <a:lstStyle>
            <a:lvl1pPr algn="r">
              <a:defRPr sz="1200"/>
            </a:lvl1pPr>
          </a:lstStyle>
          <a:p>
            <a:fld id="{92EDDC9B-8174-4DCA-8FDE-DA07E1BE6294}" type="datetimeFigureOut">
              <a:rPr lang="de-CH" smtClean="0"/>
              <a:t>08.03.2024</a:t>
            </a:fld>
            <a:endParaRPr lang="de-CH"/>
          </a:p>
        </p:txBody>
      </p:sp>
      <p:sp>
        <p:nvSpPr>
          <p:cNvPr id="4" name="Fußzeilenplatzhalter 3">
            <a:extLst>
              <a:ext uri="{FF2B5EF4-FFF2-40B4-BE49-F238E27FC236}">
                <a16:creationId xmlns:a16="http://schemas.microsoft.com/office/drawing/2014/main" id="{B42FBD7A-B375-4A56-A787-A91E15D41F6A}"/>
              </a:ext>
            </a:extLst>
          </p:cNvPr>
          <p:cNvSpPr>
            <a:spLocks noGrp="1"/>
          </p:cNvSpPr>
          <p:nvPr>
            <p:ph type="ftr" sz="quarter" idx="2"/>
          </p:nvPr>
        </p:nvSpPr>
        <p:spPr>
          <a:xfrm>
            <a:off x="0" y="6464300"/>
            <a:ext cx="4308475" cy="341313"/>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73D47FAC-3756-4F2B-803E-238E5252EC20}"/>
              </a:ext>
            </a:extLst>
          </p:cNvPr>
          <p:cNvSpPr>
            <a:spLocks noGrp="1"/>
          </p:cNvSpPr>
          <p:nvPr>
            <p:ph type="sldNum" sz="quarter" idx="3"/>
          </p:nvPr>
        </p:nvSpPr>
        <p:spPr>
          <a:xfrm>
            <a:off x="5632450" y="6464300"/>
            <a:ext cx="4310063" cy="341313"/>
          </a:xfrm>
          <a:prstGeom prst="rect">
            <a:avLst/>
          </a:prstGeom>
        </p:spPr>
        <p:txBody>
          <a:bodyPr vert="horz" lIns="91440" tIns="45720" rIns="91440" bIns="45720" rtlCol="0" anchor="b"/>
          <a:lstStyle>
            <a:lvl1pPr algn="r">
              <a:defRPr sz="1200"/>
            </a:lvl1pPr>
          </a:lstStyle>
          <a:p>
            <a:fld id="{E21E739E-D2D0-4329-BBA9-37FEB3225B17}" type="slidenum">
              <a:rPr lang="de-CH" smtClean="0"/>
              <a:t>‹Nr.›</a:t>
            </a:fld>
            <a:endParaRPr lang="de-CH"/>
          </a:p>
        </p:txBody>
      </p:sp>
    </p:spTree>
    <p:extLst>
      <p:ext uri="{BB962C8B-B14F-4D97-AF65-F5344CB8AC3E}">
        <p14:creationId xmlns:p14="http://schemas.microsoft.com/office/powerpoint/2010/main" val="545899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9110" cy="3414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32689" y="0"/>
            <a:ext cx="4309110" cy="341463"/>
          </a:xfrm>
          <a:prstGeom prst="rect">
            <a:avLst/>
          </a:prstGeom>
        </p:spPr>
        <p:txBody>
          <a:bodyPr vert="horz" lIns="91440" tIns="45720" rIns="91440" bIns="45720" rtlCol="0"/>
          <a:lstStyle>
            <a:lvl1pPr algn="r">
              <a:defRPr sz="1200"/>
            </a:lvl1pPr>
          </a:lstStyle>
          <a:p>
            <a:fld id="{932C49D2-7073-4945-BAD7-DF64267BFAB1}" type="datetimeFigureOut">
              <a:rPr lang="de-DE" smtClean="0"/>
              <a:t>08.03.2024</a:t>
            </a:fld>
            <a:endParaRPr lang="de-DE"/>
          </a:p>
        </p:txBody>
      </p:sp>
      <p:sp>
        <p:nvSpPr>
          <p:cNvPr id="4" name="Folienbildplatzhalter 3"/>
          <p:cNvSpPr>
            <a:spLocks noGrp="1" noRot="1" noChangeAspect="1"/>
          </p:cNvSpPr>
          <p:nvPr>
            <p:ph type="sldImg" idx="2"/>
          </p:nvPr>
        </p:nvSpPr>
        <p:spPr>
          <a:xfrm>
            <a:off x="2930525" y="850900"/>
            <a:ext cx="4083050" cy="229711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4411" y="3275201"/>
            <a:ext cx="7955279" cy="267971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64152"/>
            <a:ext cx="4309110" cy="34146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32689" y="6464152"/>
            <a:ext cx="4309110" cy="341462"/>
          </a:xfrm>
          <a:prstGeom prst="rect">
            <a:avLst/>
          </a:prstGeom>
        </p:spPr>
        <p:txBody>
          <a:bodyPr vert="horz" lIns="91440" tIns="45720" rIns="91440" bIns="45720" rtlCol="0" anchor="b"/>
          <a:lstStyle>
            <a:lvl1pPr algn="r">
              <a:defRPr sz="1200"/>
            </a:lvl1pPr>
          </a:lstStyle>
          <a:p>
            <a:fld id="{56C73BE3-0C1A-7140-89E9-84E6119B853B}" type="slidenum">
              <a:rPr lang="de-DE" smtClean="0"/>
              <a:t>‹Nr.›</a:t>
            </a:fld>
            <a:endParaRPr lang="de-DE"/>
          </a:p>
        </p:txBody>
      </p:sp>
    </p:spTree>
    <p:extLst>
      <p:ext uri="{BB962C8B-B14F-4D97-AF65-F5344CB8AC3E}">
        <p14:creationId xmlns:p14="http://schemas.microsoft.com/office/powerpoint/2010/main" val="136368762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6C73BE3-0C1A-7140-89E9-84E6119B853B}" type="slidenum">
              <a:rPr lang="de-DE" smtClean="0"/>
              <a:t>2</a:t>
            </a:fld>
            <a:endParaRPr lang="de-DE"/>
          </a:p>
        </p:txBody>
      </p:sp>
    </p:spTree>
    <p:extLst>
      <p:ext uri="{BB962C8B-B14F-4D97-AF65-F5344CB8AC3E}">
        <p14:creationId xmlns:p14="http://schemas.microsoft.com/office/powerpoint/2010/main" val="180201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6C73BE3-0C1A-7140-89E9-84E6119B853B}" type="slidenum">
              <a:rPr lang="de-DE" smtClean="0"/>
              <a:t>3</a:t>
            </a:fld>
            <a:endParaRPr lang="de-DE"/>
          </a:p>
        </p:txBody>
      </p:sp>
    </p:spTree>
    <p:extLst>
      <p:ext uri="{BB962C8B-B14F-4D97-AF65-F5344CB8AC3E}">
        <p14:creationId xmlns:p14="http://schemas.microsoft.com/office/powerpoint/2010/main" val="148621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6C73BE3-0C1A-7140-89E9-84E6119B853B}" type="slidenum">
              <a:rPr lang="de-DE" smtClean="0"/>
              <a:t>4</a:t>
            </a:fld>
            <a:endParaRPr lang="de-DE"/>
          </a:p>
        </p:txBody>
      </p:sp>
    </p:spTree>
    <p:extLst>
      <p:ext uri="{BB962C8B-B14F-4D97-AF65-F5344CB8AC3E}">
        <p14:creationId xmlns:p14="http://schemas.microsoft.com/office/powerpoint/2010/main" val="160384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56C73BE3-0C1A-7140-89E9-84E6119B853B}" type="slidenum">
              <a:rPr lang="de-DE" smtClean="0"/>
              <a:t>14</a:t>
            </a:fld>
            <a:endParaRPr lang="de-DE"/>
          </a:p>
        </p:txBody>
      </p:sp>
    </p:spTree>
    <p:extLst>
      <p:ext uri="{BB962C8B-B14F-4D97-AF65-F5344CB8AC3E}">
        <p14:creationId xmlns:p14="http://schemas.microsoft.com/office/powerpoint/2010/main" val="193903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56C73BE3-0C1A-7140-89E9-84E6119B853B}" type="slidenum">
              <a:rPr lang="de-DE" smtClean="0"/>
              <a:t>15</a:t>
            </a:fld>
            <a:endParaRPr lang="de-DE"/>
          </a:p>
        </p:txBody>
      </p:sp>
    </p:spTree>
    <p:extLst>
      <p:ext uri="{BB962C8B-B14F-4D97-AF65-F5344CB8AC3E}">
        <p14:creationId xmlns:p14="http://schemas.microsoft.com/office/powerpoint/2010/main" val="263561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23850" y="531806"/>
            <a:ext cx="6499644" cy="279078"/>
          </a:xfrm>
        </p:spPr>
        <p:txBody>
          <a:bodyPr anchor="t" anchorCtr="0"/>
          <a:lstStyle>
            <a:lvl1pPr>
              <a:defRPr sz="2200"/>
            </a:lvl1pPr>
          </a:lstStyle>
          <a:p>
            <a:r>
              <a:rPr lang="de-DE" dirty="0"/>
              <a:t>Mastertitelformat bearbeiten</a:t>
            </a:r>
            <a:endParaRPr lang="en-US" dirty="0"/>
          </a:p>
        </p:txBody>
      </p:sp>
      <p:sp>
        <p:nvSpPr>
          <p:cNvPr id="3" name="Text Placeholder 2"/>
          <p:cNvSpPr>
            <a:spLocks noGrp="1"/>
          </p:cNvSpPr>
          <p:nvPr>
            <p:ph type="body" idx="1"/>
          </p:nvPr>
        </p:nvSpPr>
        <p:spPr>
          <a:xfrm>
            <a:off x="323850" y="1203325"/>
            <a:ext cx="8496300" cy="3299664"/>
          </a:xfrm>
        </p:spPr>
        <p:txBody>
          <a:bodyPr/>
          <a:lstStyle>
            <a:lvl1pPr marL="179388" indent="-179388">
              <a:buFont typeface="Wingdings" charset="2"/>
              <a:buChar char="§"/>
              <a:tabLst/>
              <a:defRPr sz="14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dirty="0"/>
              <a:t>Mastertextformat bearbeiten</a:t>
            </a:r>
          </a:p>
        </p:txBody>
      </p:sp>
      <p:sp>
        <p:nvSpPr>
          <p:cNvPr id="6" name="Slide Number Placeholder 5"/>
          <p:cNvSpPr>
            <a:spLocks noGrp="1"/>
          </p:cNvSpPr>
          <p:nvPr>
            <p:ph type="sldNum" sz="quarter" idx="12"/>
          </p:nvPr>
        </p:nvSpPr>
        <p:spPr>
          <a:xfrm>
            <a:off x="8220974" y="4862868"/>
            <a:ext cx="599176" cy="243763"/>
          </a:xfrm>
        </p:spPr>
        <p:txBody>
          <a:bodyPr/>
          <a:lstStyle/>
          <a:p>
            <a:fld id="{668FC1BA-C807-A24C-B970-91216D4FCE8F}"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72" name="Gruppierung 71"/>
          <p:cNvGrpSpPr/>
          <p:nvPr userDrawn="1"/>
        </p:nvGrpSpPr>
        <p:grpSpPr>
          <a:xfrm>
            <a:off x="7559675" y="268288"/>
            <a:ext cx="1549555" cy="468000"/>
            <a:chOff x="5153170" y="2314783"/>
            <a:chExt cx="1549555" cy="468000"/>
          </a:xfrm>
        </p:grpSpPr>
        <p:grpSp>
          <p:nvGrpSpPr>
            <p:cNvPr id="12" name="Gruppierung 11"/>
            <p:cNvGrpSpPr/>
            <p:nvPr userDrawn="1"/>
          </p:nvGrpSpPr>
          <p:grpSpPr>
            <a:xfrm>
              <a:off x="5153170" y="2314783"/>
              <a:ext cx="468000" cy="468000"/>
              <a:chOff x="4641750" y="3791099"/>
              <a:chExt cx="1007999" cy="1007999"/>
            </a:xfrm>
          </p:grpSpPr>
          <p:sp>
            <p:nvSpPr>
              <p:cNvPr id="13" name="Rechteck 12"/>
              <p:cNvSpPr/>
              <p:nvPr/>
            </p:nvSpPr>
            <p:spPr>
              <a:xfrm>
                <a:off x="4641750" y="3791099"/>
                <a:ext cx="1007999" cy="10079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Bild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8007" y="3845098"/>
                <a:ext cx="900000" cy="900000"/>
              </a:xfrm>
              <a:prstGeom prst="rect">
                <a:avLst/>
              </a:prstGeom>
            </p:spPr>
          </p:pic>
        </p:grpSp>
        <p:sp>
          <p:nvSpPr>
            <p:cNvPr id="69" name="Rechteck 68"/>
            <p:cNvSpPr/>
            <p:nvPr/>
          </p:nvSpPr>
          <p:spPr>
            <a:xfrm>
              <a:off x="5635968" y="2333968"/>
              <a:ext cx="1066757" cy="40011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Perioperative Management</a:t>
              </a: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323850" y="1203325"/>
            <a:ext cx="3886200" cy="326350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4568766" y="1203325"/>
            <a:ext cx="4251384" cy="326350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Slide Number Placeholder 6"/>
          <p:cNvSpPr>
            <a:spLocks noGrp="1"/>
          </p:cNvSpPr>
          <p:nvPr>
            <p:ph type="sldNum" sz="quarter" idx="12"/>
          </p:nvPr>
        </p:nvSpPr>
        <p:spPr/>
        <p:txBody>
          <a:bodyPr/>
          <a:lstStyle/>
          <a:p>
            <a:fld id="{668FC1BA-C807-A24C-B970-91216D4FCE8F}"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5" name="Slide Number Placeholder 4"/>
          <p:cNvSpPr>
            <a:spLocks noGrp="1"/>
          </p:cNvSpPr>
          <p:nvPr>
            <p:ph type="sldNum" sz="quarter" idx="12"/>
          </p:nvPr>
        </p:nvSpPr>
        <p:spPr/>
        <p:txBody>
          <a:bodyPr/>
          <a:lstStyle/>
          <a:p>
            <a:fld id="{668FC1BA-C807-A24C-B970-91216D4FCE8F}"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hasCustomPrompt="1"/>
          </p:nvPr>
        </p:nvSpPr>
        <p:spPr>
          <a:xfrm>
            <a:off x="5055078" y="267419"/>
            <a:ext cx="3765072" cy="4546121"/>
          </a:xfrm>
        </p:spPr>
        <p:txBody>
          <a:bodyPr anchor="ctr" anchorCtr="0"/>
          <a:lstStyle>
            <a:lvl1pPr algn="l">
              <a:defRPr sz="4700" baseline="0">
                <a:solidFill>
                  <a:schemeClr val="bg1"/>
                </a:solidFill>
              </a:defRPr>
            </a:lvl1pPr>
          </a:lstStyle>
          <a:p>
            <a:r>
              <a:rPr lang="de-DE" dirty="0"/>
              <a:t>Allgemeine Fragen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a:t>Mastertitelformat bearbeiten</a:t>
            </a:r>
            <a:br>
              <a:rPr lang="de-DE" dirty="0"/>
            </a:br>
            <a:r>
              <a:rPr lang="de-DE" dirty="0" err="1"/>
              <a:t>sdfdff</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7" name="Gruppierung 6"/>
          <p:cNvGrpSpPr/>
          <p:nvPr userDrawn="1"/>
        </p:nvGrpSpPr>
        <p:grpSpPr>
          <a:xfrm>
            <a:off x="7560574" y="268288"/>
            <a:ext cx="1377950" cy="468135"/>
            <a:chOff x="323850" y="268288"/>
            <a:chExt cx="13457643" cy="4572000"/>
          </a:xfrm>
        </p:grpSpPr>
        <p:grpSp>
          <p:nvGrpSpPr>
            <p:cNvPr id="8" name="Gruppierung 7"/>
            <p:cNvGrpSpPr/>
            <p:nvPr/>
          </p:nvGrpSpPr>
          <p:grpSpPr>
            <a:xfrm>
              <a:off x="323850" y="268288"/>
              <a:ext cx="4572000" cy="4572000"/>
              <a:chOff x="323851" y="1516020"/>
              <a:chExt cx="1007999" cy="1007999"/>
            </a:xfrm>
          </p:grpSpPr>
          <p:sp>
            <p:nvSpPr>
              <p:cNvPr id="10" name="Rechteck 9"/>
              <p:cNvSpPr/>
              <p:nvPr/>
            </p:nvSpPr>
            <p:spPr>
              <a:xfrm>
                <a:off x="323851"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Bild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842" y="1548671"/>
                <a:ext cx="900000" cy="900000"/>
              </a:xfrm>
              <a:prstGeom prst="rect">
                <a:avLst/>
              </a:prstGeom>
            </p:spPr>
          </p:pic>
        </p:grpSp>
        <p:sp>
          <p:nvSpPr>
            <p:cNvPr id="9" name="Rechteck 8"/>
            <p:cNvSpPr/>
            <p:nvPr/>
          </p:nvSpPr>
          <p:spPr>
            <a:xfrm>
              <a:off x="5060946" y="503639"/>
              <a:ext cx="8720547" cy="390764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General Questions</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sp>
        <p:nvSpPr>
          <p:cNvPr id="9" name="Rechteck 8"/>
          <p:cNvSpPr/>
          <p:nvPr/>
        </p:nvSpPr>
        <p:spPr>
          <a:xfrm>
            <a:off x="8045612" y="370024"/>
            <a:ext cx="1012123" cy="246221"/>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Interactions</a:t>
            </a:r>
          </a:p>
        </p:txBody>
      </p:sp>
      <p:grpSp>
        <p:nvGrpSpPr>
          <p:cNvPr id="21" name="Gruppierung 20"/>
          <p:cNvGrpSpPr/>
          <p:nvPr userDrawn="1"/>
        </p:nvGrpSpPr>
        <p:grpSpPr>
          <a:xfrm>
            <a:off x="7567406" y="268288"/>
            <a:ext cx="468000" cy="468000"/>
            <a:chOff x="2411895" y="1511281"/>
            <a:chExt cx="1007999" cy="1007999"/>
          </a:xfrm>
        </p:grpSpPr>
        <p:sp>
          <p:nvSpPr>
            <p:cNvPr id="22" name="Rechteck 21"/>
            <p:cNvSpPr/>
            <p:nvPr/>
          </p:nvSpPr>
          <p:spPr>
            <a:xfrm>
              <a:off x="2411895" y="1511281"/>
              <a:ext cx="1007999" cy="100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Bild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5894" y="1565636"/>
              <a:ext cx="900000" cy="900000"/>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5" name="Gruppierung 4"/>
          <p:cNvGrpSpPr/>
          <p:nvPr userDrawn="1"/>
        </p:nvGrpSpPr>
        <p:grpSpPr>
          <a:xfrm>
            <a:off x="7559675" y="268288"/>
            <a:ext cx="1496919" cy="468000"/>
            <a:chOff x="7567407" y="1381316"/>
            <a:chExt cx="1496919" cy="468000"/>
          </a:xfrm>
        </p:grpSpPr>
        <p:grpSp>
          <p:nvGrpSpPr>
            <p:cNvPr id="18" name="Gruppierung 17"/>
            <p:cNvGrpSpPr>
              <a:grpSpLocks noChangeAspect="1"/>
            </p:cNvGrpSpPr>
            <p:nvPr userDrawn="1"/>
          </p:nvGrpSpPr>
          <p:grpSpPr>
            <a:xfrm>
              <a:off x="7567407" y="1381316"/>
              <a:ext cx="468000" cy="468000"/>
              <a:chOff x="3526328" y="1516020"/>
              <a:chExt cx="1007999" cy="1007999"/>
            </a:xfrm>
          </p:grpSpPr>
          <p:sp>
            <p:nvSpPr>
              <p:cNvPr id="19" name="Rechteck 18"/>
              <p:cNvSpPr/>
              <p:nvPr/>
            </p:nvSpPr>
            <p:spPr>
              <a:xfrm>
                <a:off x="3526328" y="1516020"/>
                <a:ext cx="1007999" cy="100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Bild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3825" y="1570019"/>
                <a:ext cx="900000" cy="900000"/>
              </a:xfrm>
              <a:prstGeom prst="rect">
                <a:avLst/>
              </a:prstGeom>
            </p:spPr>
          </p:pic>
        </p:grpSp>
        <p:sp>
          <p:nvSpPr>
            <p:cNvPr id="40" name="Rechteck 39"/>
            <p:cNvSpPr/>
            <p:nvPr/>
          </p:nvSpPr>
          <p:spPr>
            <a:xfrm>
              <a:off x="8051362" y="1402316"/>
              <a:ext cx="1012964" cy="400110"/>
            </a:xfrm>
            <a:prstGeom prst="rect">
              <a:avLst/>
            </a:prstGeom>
          </p:spPr>
          <p:txBody>
            <a:bodyPr wrap="square">
              <a:spAutoFit/>
            </a:bodyPr>
            <a:lstStyle/>
            <a:p>
              <a:r>
                <a:rPr lang="de-CH" sz="1000" b="1" dirty="0" err="1">
                  <a:solidFill>
                    <a:schemeClr val="bg2">
                      <a:lumMod val="50000"/>
                    </a:schemeClr>
                  </a:solidFill>
                  <a:latin typeface="Segoe UI" charset="0"/>
                  <a:ea typeface="Segoe UI" charset="0"/>
                  <a:cs typeface="Segoe UI" charset="0"/>
                </a:rPr>
                <a:t>Precautionary</a:t>
              </a:r>
              <a:r>
                <a:rPr lang="de-CH" sz="1000" b="1" dirty="0">
                  <a:solidFill>
                    <a:schemeClr val="bg2">
                      <a:lumMod val="50000"/>
                    </a:schemeClr>
                  </a:solidFill>
                  <a:latin typeface="Segoe UI" charset="0"/>
                  <a:ea typeface="Segoe UI" charset="0"/>
                  <a:cs typeface="Segoe UI" charset="0"/>
                </a:rPr>
                <a:t> </a:t>
              </a:r>
              <a:r>
                <a:rPr lang="de-CH" sz="1000" b="1" dirty="0" err="1">
                  <a:solidFill>
                    <a:schemeClr val="bg2">
                      <a:lumMod val="50000"/>
                    </a:schemeClr>
                  </a:solidFill>
                  <a:latin typeface="Segoe UI" charset="0"/>
                  <a:ea typeface="Segoe UI" charset="0"/>
                  <a:cs typeface="Segoe UI" charset="0"/>
                </a:rPr>
                <a:t>Measures</a:t>
              </a:r>
              <a:endParaRPr lang="de-CH" sz="1000" b="1" dirty="0">
                <a:solidFill>
                  <a:schemeClr val="bg2">
                    <a:lumMod val="50000"/>
                  </a:schemeClr>
                </a:solidFill>
                <a:latin typeface="Segoe UI" charset="0"/>
                <a:ea typeface="Segoe UI" charset="0"/>
                <a:cs typeface="Segoe UI" charset="0"/>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27" name="Gruppierung 26"/>
          <p:cNvGrpSpPr>
            <a:grpSpLocks noChangeAspect="1"/>
          </p:cNvGrpSpPr>
          <p:nvPr userDrawn="1"/>
        </p:nvGrpSpPr>
        <p:grpSpPr>
          <a:xfrm>
            <a:off x="7561413" y="268288"/>
            <a:ext cx="468000" cy="468000"/>
            <a:chOff x="323850" y="3949711"/>
            <a:chExt cx="432000" cy="432000"/>
          </a:xfrm>
        </p:grpSpPr>
        <p:sp>
          <p:nvSpPr>
            <p:cNvPr id="28" name="Rechteck 27"/>
            <p:cNvSpPr/>
            <p:nvPr/>
          </p:nvSpPr>
          <p:spPr>
            <a:xfrm>
              <a:off x="323850" y="3949711"/>
              <a:ext cx="432000" cy="432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Bild 28"/>
            <p:cNvPicPr>
              <a:picLocks noChangeAspect="1"/>
            </p:cNvPicPr>
            <p:nvPr/>
          </p:nvPicPr>
          <p:blipFill>
            <a:blip r:embed="rId2"/>
            <a:srcRect/>
            <a:stretch/>
          </p:blipFill>
          <p:spPr>
            <a:xfrm>
              <a:off x="347528" y="3963704"/>
              <a:ext cx="385715" cy="385715"/>
            </a:xfrm>
            <a:prstGeom prst="rect">
              <a:avLst/>
            </a:prstGeom>
          </p:spPr>
        </p:pic>
      </p:grpSp>
      <p:sp>
        <p:nvSpPr>
          <p:cNvPr id="45" name="Rechteck 44"/>
          <p:cNvSpPr/>
          <p:nvPr/>
        </p:nvSpPr>
        <p:spPr>
          <a:xfrm>
            <a:off x="8048487" y="271438"/>
            <a:ext cx="1095513" cy="492443"/>
          </a:xfrm>
          <a:prstGeom prst="rect">
            <a:avLst/>
          </a:prstGeom>
        </p:spPr>
        <p:txBody>
          <a:bodyPr wrap="square">
            <a:spAutoFit/>
          </a:bodyPr>
          <a:lstStyle/>
          <a:p>
            <a:r>
              <a:rPr lang="de-CH" sz="600" dirty="0" err="1">
                <a:solidFill>
                  <a:schemeClr val="bg2">
                    <a:lumMod val="50000"/>
                  </a:schemeClr>
                </a:solidFill>
                <a:latin typeface="Segoe UI" charset="0"/>
                <a:ea typeface="Segoe UI" charset="0"/>
                <a:cs typeface="Segoe UI" charset="0"/>
              </a:rPr>
              <a:t>Rivaroxaban</a:t>
            </a:r>
            <a:r>
              <a:rPr lang="de-CH" sz="600" dirty="0">
                <a:solidFill>
                  <a:schemeClr val="bg2">
                    <a:lumMod val="50000"/>
                  </a:schemeClr>
                </a:solidFill>
                <a:latin typeface="Segoe UI" charset="0"/>
                <a:ea typeface="Segoe UI" charset="0"/>
                <a:cs typeface="Segoe UI" charset="0"/>
              </a:rPr>
              <a:t> </a:t>
            </a:r>
            <a:r>
              <a:rPr lang="de-CH" sz="600" dirty="0" err="1">
                <a:solidFill>
                  <a:schemeClr val="bg2">
                    <a:lumMod val="50000"/>
                  </a:schemeClr>
                </a:solidFill>
                <a:latin typeface="Segoe UI" charset="0"/>
                <a:ea typeface="Segoe UI" charset="0"/>
                <a:cs typeface="Segoe UI" charset="0"/>
              </a:rPr>
              <a:t>for</a:t>
            </a:r>
            <a:endParaRPr lang="de-CH" sz="600" dirty="0">
              <a:solidFill>
                <a:schemeClr val="bg2">
                  <a:lumMod val="50000"/>
                </a:schemeClr>
              </a:solidFill>
              <a:latin typeface="Segoe UI" charset="0"/>
              <a:ea typeface="Segoe UI" charset="0"/>
              <a:cs typeface="Segoe UI" charset="0"/>
            </a:endParaRPr>
          </a:p>
          <a:p>
            <a:r>
              <a:rPr lang="de-CH" sz="1000" b="1" dirty="0" err="1">
                <a:solidFill>
                  <a:schemeClr val="bg2">
                    <a:lumMod val="50000"/>
                  </a:schemeClr>
                </a:solidFill>
                <a:latin typeface="Segoe UI" charset="0"/>
                <a:ea typeface="Segoe UI" charset="0"/>
                <a:cs typeface="Segoe UI" charset="0"/>
              </a:rPr>
              <a:t>Specific</a:t>
            </a:r>
            <a:r>
              <a:rPr lang="de-CH" sz="1000" b="1" dirty="0">
                <a:solidFill>
                  <a:schemeClr val="bg2">
                    <a:lumMod val="50000"/>
                  </a:schemeClr>
                </a:solidFill>
                <a:latin typeface="Segoe UI" charset="0"/>
                <a:ea typeface="Segoe UI" charset="0"/>
                <a:cs typeface="Segoe UI" charset="0"/>
              </a:rPr>
              <a:t> </a:t>
            </a:r>
            <a:r>
              <a:rPr lang="de-CH" sz="1000" b="1" dirty="0" err="1">
                <a:solidFill>
                  <a:schemeClr val="bg2">
                    <a:lumMod val="50000"/>
                  </a:schemeClr>
                </a:solidFill>
                <a:latin typeface="Segoe UI" charset="0"/>
                <a:ea typeface="Segoe UI" charset="0"/>
                <a:cs typeface="Segoe UI" charset="0"/>
              </a:rPr>
              <a:t>Indications</a:t>
            </a:r>
            <a:endParaRPr lang="de-CH" sz="1000" b="1" dirty="0">
              <a:solidFill>
                <a:schemeClr val="bg2">
                  <a:lumMod val="50000"/>
                </a:schemeClr>
              </a:solidFill>
              <a:latin typeface="Segoe UI" charset="0"/>
              <a:ea typeface="Segoe UI" charset="0"/>
              <a:cs typeface="Segoe UI"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54" name="Gruppierung 53"/>
          <p:cNvGrpSpPr/>
          <p:nvPr userDrawn="1"/>
        </p:nvGrpSpPr>
        <p:grpSpPr>
          <a:xfrm>
            <a:off x="7559941" y="276914"/>
            <a:ext cx="1375709" cy="468000"/>
            <a:chOff x="7577193" y="2815612"/>
            <a:chExt cx="1375709" cy="468000"/>
          </a:xfrm>
        </p:grpSpPr>
        <p:grpSp>
          <p:nvGrpSpPr>
            <p:cNvPr id="15" name="Gruppierung 14"/>
            <p:cNvGrpSpPr>
              <a:grpSpLocks noChangeAspect="1"/>
            </p:cNvGrpSpPr>
            <p:nvPr userDrawn="1"/>
          </p:nvGrpSpPr>
          <p:grpSpPr>
            <a:xfrm>
              <a:off x="7577193" y="2815612"/>
              <a:ext cx="468000" cy="468000"/>
              <a:chOff x="4641750" y="2645924"/>
              <a:chExt cx="1007999" cy="1007999"/>
            </a:xfrm>
          </p:grpSpPr>
          <p:sp>
            <p:nvSpPr>
              <p:cNvPr id="16" name="Rechteck 15"/>
              <p:cNvSpPr/>
              <p:nvPr/>
            </p:nvSpPr>
            <p:spPr>
              <a:xfrm>
                <a:off x="4641750" y="2645924"/>
                <a:ext cx="1007999" cy="100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Bild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5749" y="2699923"/>
                <a:ext cx="900000" cy="900000"/>
              </a:xfrm>
              <a:prstGeom prst="rect">
                <a:avLst/>
              </a:prstGeom>
            </p:spPr>
          </p:pic>
        </p:grpSp>
        <p:sp>
          <p:nvSpPr>
            <p:cNvPr id="51" name="Rechteck 50"/>
            <p:cNvSpPr/>
            <p:nvPr/>
          </p:nvSpPr>
          <p:spPr>
            <a:xfrm>
              <a:off x="8059991" y="2834300"/>
              <a:ext cx="892911" cy="40011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Further Questions</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60" name="Gruppierung 59"/>
          <p:cNvGrpSpPr/>
          <p:nvPr userDrawn="1"/>
        </p:nvGrpSpPr>
        <p:grpSpPr>
          <a:xfrm>
            <a:off x="7560370" y="276914"/>
            <a:ext cx="1488740" cy="468000"/>
            <a:chOff x="7577622" y="3458673"/>
            <a:chExt cx="1488740" cy="468000"/>
          </a:xfrm>
        </p:grpSpPr>
        <p:grpSp>
          <p:nvGrpSpPr>
            <p:cNvPr id="24" name="Gruppierung 23"/>
            <p:cNvGrpSpPr>
              <a:grpSpLocks noChangeAspect="1"/>
            </p:cNvGrpSpPr>
            <p:nvPr userDrawn="1"/>
          </p:nvGrpSpPr>
          <p:grpSpPr>
            <a:xfrm>
              <a:off x="7577622" y="3458673"/>
              <a:ext cx="468000" cy="468000"/>
              <a:chOff x="5666549" y="1516020"/>
              <a:chExt cx="1007999" cy="1007999"/>
            </a:xfrm>
          </p:grpSpPr>
          <p:sp>
            <p:nvSpPr>
              <p:cNvPr id="25" name="Rechteck 24"/>
              <p:cNvSpPr/>
              <p:nvPr/>
            </p:nvSpPr>
            <p:spPr>
              <a:xfrm>
                <a:off x="5666549" y="1516020"/>
                <a:ext cx="1007999" cy="1007999"/>
              </a:xfrm>
              <a:prstGeom prst="rect">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Bild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1678" y="1548671"/>
                <a:ext cx="900000" cy="900000"/>
              </a:xfrm>
              <a:prstGeom prst="rect">
                <a:avLst/>
              </a:prstGeom>
            </p:spPr>
          </p:pic>
        </p:grpSp>
        <p:sp>
          <p:nvSpPr>
            <p:cNvPr id="57" name="Rechteck 56"/>
            <p:cNvSpPr/>
            <p:nvPr/>
          </p:nvSpPr>
          <p:spPr>
            <a:xfrm>
              <a:off x="8059990" y="3481282"/>
              <a:ext cx="1006372" cy="40011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Patient</a:t>
              </a:r>
            </a:p>
            <a:p>
              <a:r>
                <a:rPr lang="de-CH" sz="1000" b="1" dirty="0">
                  <a:solidFill>
                    <a:schemeClr val="bg2">
                      <a:lumMod val="50000"/>
                    </a:schemeClr>
                  </a:solidFill>
                  <a:latin typeface="Segoe UI" charset="0"/>
                  <a:ea typeface="Segoe UI" charset="0"/>
                  <a:cs typeface="Segoe UI" charset="0"/>
                </a:rPr>
                <a:t>Management</a:t>
              </a: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323850" y="1203325"/>
            <a:ext cx="8496300" cy="326350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p:txBody>
          <a:bodyPr/>
          <a:lstStyle/>
          <a:p>
            <a:fld id="{668FC1BA-C807-A24C-B970-91216D4FCE8F}" type="slidenum">
              <a:rPr lang="de-DE" smtClean="0"/>
              <a:t>‹Nr.›</a:t>
            </a:fld>
            <a:endParaRPr lang="de-DE"/>
          </a:p>
        </p:txBody>
      </p:sp>
      <p:grpSp>
        <p:nvGrpSpPr>
          <p:cNvPr id="66" name="Gruppierung 65"/>
          <p:cNvGrpSpPr/>
          <p:nvPr userDrawn="1"/>
        </p:nvGrpSpPr>
        <p:grpSpPr>
          <a:xfrm>
            <a:off x="7559942" y="268288"/>
            <a:ext cx="1584058" cy="468000"/>
            <a:chOff x="5153172" y="1698550"/>
            <a:chExt cx="1584058" cy="468000"/>
          </a:xfrm>
        </p:grpSpPr>
        <p:grpSp>
          <p:nvGrpSpPr>
            <p:cNvPr id="30" name="Gruppierung 29"/>
            <p:cNvGrpSpPr>
              <a:grpSpLocks noChangeAspect="1"/>
            </p:cNvGrpSpPr>
            <p:nvPr userDrawn="1"/>
          </p:nvGrpSpPr>
          <p:grpSpPr>
            <a:xfrm>
              <a:off x="5153172" y="1698550"/>
              <a:ext cx="468000" cy="468000"/>
              <a:chOff x="6740338" y="1516020"/>
              <a:chExt cx="1007999" cy="1007999"/>
            </a:xfrm>
          </p:grpSpPr>
          <p:sp>
            <p:nvSpPr>
              <p:cNvPr id="31" name="Rechteck 30"/>
              <p:cNvSpPr/>
              <p:nvPr/>
            </p:nvSpPr>
            <p:spPr>
              <a:xfrm>
                <a:off x="6740338" y="1516020"/>
                <a:ext cx="1007999" cy="100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 name="Bild 3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88845" y="1548671"/>
                <a:ext cx="900000" cy="900000"/>
              </a:xfrm>
              <a:prstGeom prst="rect">
                <a:avLst/>
              </a:prstGeom>
            </p:spPr>
          </p:pic>
        </p:grpSp>
        <p:sp>
          <p:nvSpPr>
            <p:cNvPr id="63" name="Rechteck 62"/>
            <p:cNvSpPr/>
            <p:nvPr/>
          </p:nvSpPr>
          <p:spPr>
            <a:xfrm>
              <a:off x="5635968" y="1721492"/>
              <a:ext cx="1101262" cy="400110"/>
            </a:xfrm>
            <a:prstGeom prst="rect">
              <a:avLst/>
            </a:prstGeom>
          </p:spPr>
          <p:txBody>
            <a:bodyPr wrap="square">
              <a:spAutoFit/>
            </a:bodyPr>
            <a:lstStyle/>
            <a:p>
              <a:r>
                <a:rPr lang="de-CH" sz="1000" b="1" dirty="0" err="1">
                  <a:solidFill>
                    <a:schemeClr val="bg2">
                      <a:lumMod val="50000"/>
                    </a:schemeClr>
                  </a:solidFill>
                  <a:latin typeface="Segoe UI" charset="0"/>
                  <a:ea typeface="Segoe UI" charset="0"/>
                  <a:cs typeface="Segoe UI" charset="0"/>
                </a:rPr>
                <a:t>Determining</a:t>
              </a:r>
              <a:r>
                <a:rPr lang="de-CH" sz="1000" b="1" dirty="0">
                  <a:solidFill>
                    <a:schemeClr val="bg2">
                      <a:lumMod val="50000"/>
                    </a:schemeClr>
                  </a:solidFill>
                  <a:latin typeface="Segoe UI" charset="0"/>
                  <a:ea typeface="Segoe UI" charset="0"/>
                  <a:cs typeface="Segoe UI" charset="0"/>
                </a:rPr>
                <a:t> Plasma Levels</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0" y="195263"/>
            <a:ext cx="6767063" cy="994172"/>
          </a:xfrm>
          <a:prstGeom prst="rect">
            <a:avLst/>
          </a:prstGeom>
        </p:spPr>
        <p:txBody>
          <a:bodyPr vert="horz" lIns="0" tIns="0" rIns="0" bIns="0" rtlCol="0" anchor="t" anchorCtr="0">
            <a:noAutofit/>
          </a:bodyPr>
          <a:lstStyle/>
          <a:p>
            <a:endParaRPr lang="en-US" dirty="0"/>
          </a:p>
        </p:txBody>
      </p:sp>
      <p:sp>
        <p:nvSpPr>
          <p:cNvPr id="3" name="Text Placeholder 2"/>
          <p:cNvSpPr>
            <a:spLocks noGrp="1"/>
          </p:cNvSpPr>
          <p:nvPr>
            <p:ph type="body" idx="1"/>
          </p:nvPr>
        </p:nvSpPr>
        <p:spPr>
          <a:xfrm>
            <a:off x="323850" y="1203325"/>
            <a:ext cx="7886700" cy="3263504"/>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4"/>
          </p:nvPr>
        </p:nvSpPr>
        <p:spPr>
          <a:xfrm>
            <a:off x="8220974" y="4863072"/>
            <a:ext cx="599176" cy="243763"/>
          </a:xfrm>
          <a:prstGeom prst="rect">
            <a:avLst/>
          </a:prstGeom>
        </p:spPr>
        <p:txBody>
          <a:bodyPr vert="horz" lIns="0" tIns="0" rIns="0" bIns="0" rtlCol="0" anchor="t" anchorCtr="0"/>
          <a:lstStyle>
            <a:lvl1pPr algn="r">
              <a:defRPr sz="1000" b="1">
                <a:solidFill>
                  <a:schemeClr val="bg2">
                    <a:lumMod val="75000"/>
                  </a:schemeClr>
                </a:solidFill>
                <a:latin typeface="Segoe UI" charset="0"/>
                <a:ea typeface="Segoe UI" charset="0"/>
                <a:cs typeface="Segoe UI" charset="0"/>
              </a:defRPr>
            </a:lvl1pPr>
          </a:lstStyle>
          <a:p>
            <a:fld id="{668FC1BA-C807-A24C-B970-91216D4FCE8F}" type="slidenum">
              <a:rPr lang="de-DE" smtClean="0"/>
              <a:pPr/>
              <a:t>‹Nr.›</a:t>
            </a:fld>
            <a:endParaRPr lang="de-DE" dirty="0"/>
          </a:p>
        </p:txBody>
      </p:sp>
      <p:cxnSp>
        <p:nvCxnSpPr>
          <p:cNvPr id="8" name="Gerade Verbindung 7"/>
          <p:cNvCxnSpPr/>
          <p:nvPr userDrawn="1"/>
        </p:nvCxnSpPr>
        <p:spPr>
          <a:xfrm>
            <a:off x="323850" y="917470"/>
            <a:ext cx="84963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F493BC4E-2F63-470E-942D-C742CBB74082}"/>
              </a:ext>
            </a:extLst>
          </p:cNvPr>
          <p:cNvSpPr txBox="1">
            <a:spLocks/>
          </p:cNvSpPr>
          <p:nvPr userDrawn="1"/>
        </p:nvSpPr>
        <p:spPr>
          <a:xfrm>
            <a:off x="4372239" y="4904160"/>
            <a:ext cx="3839012" cy="273844"/>
          </a:xfrm>
          <a:prstGeom prst="rect">
            <a:avLst/>
          </a:prstGeom>
        </p:spPr>
        <p:txBody>
          <a:bodyPr vert="horz" lIns="0" tIns="0" rIns="0" bIns="0" rtlCol="0" anchor="t" anchorCtr="0"/>
          <a:lstStyle>
            <a:defPPr>
              <a:defRPr lang="de-DE"/>
            </a:defPPr>
            <a:lvl1pPr marL="0" algn="l" defTabSz="685800" rtl="0" eaLnBrk="1" latinLnBrk="0" hangingPunct="1">
              <a:defRPr sz="600" kern="1200">
                <a:solidFill>
                  <a:schemeClr val="bg2">
                    <a:lumMod val="75000"/>
                  </a:schemeClr>
                </a:solidFill>
                <a:latin typeface="Segoe UI" charset="0"/>
                <a:ea typeface="Segoe UI" charset="0"/>
                <a:cs typeface="Segoe UI"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de-CH" dirty="0"/>
              <a:t>USE OF RIVAROXABAN IN ADULTS AND CHILDREN (</a:t>
            </a:r>
            <a:r>
              <a:rPr lang="de-CH" dirty="0" err="1"/>
              <a:t>RivaPrax</a:t>
            </a:r>
            <a:r>
              <a:rPr lang="de-CH" dirty="0"/>
              <a:t>)</a:t>
            </a:r>
          </a:p>
          <a:p>
            <a:pPr algn="r"/>
            <a:r>
              <a:rPr lang="de-CH" dirty="0"/>
              <a:t>Questions and </a:t>
            </a:r>
            <a:r>
              <a:rPr lang="de-CH" dirty="0" err="1"/>
              <a:t>answers</a:t>
            </a:r>
            <a:r>
              <a:rPr lang="de-CH" dirty="0"/>
              <a:t> on </a:t>
            </a:r>
            <a:r>
              <a:rPr lang="de-CH" dirty="0" err="1"/>
              <a:t>the</a:t>
            </a:r>
            <a:r>
              <a:rPr lang="de-CH" dirty="0"/>
              <a:t> </a:t>
            </a:r>
            <a:r>
              <a:rPr lang="de-CH" dirty="0" err="1"/>
              <a:t>use</a:t>
            </a:r>
            <a:r>
              <a:rPr lang="de-CH" dirty="0"/>
              <a:t> </a:t>
            </a:r>
            <a:r>
              <a:rPr lang="de-CH" dirty="0" err="1"/>
              <a:t>of</a:t>
            </a:r>
            <a:r>
              <a:rPr lang="de-CH" baseline="0" dirty="0"/>
              <a:t> </a:t>
            </a:r>
            <a:r>
              <a:rPr lang="de-CH" baseline="0" dirty="0" err="1"/>
              <a:t>rivaroxaban</a:t>
            </a:r>
            <a:r>
              <a:rPr lang="de-CH" baseline="0" dirty="0"/>
              <a:t> (Xarelto</a:t>
            </a:r>
            <a:r>
              <a:rPr lang="de-CH" baseline="30000" dirty="0"/>
              <a:t>®</a:t>
            </a:r>
            <a:r>
              <a:rPr lang="de-CH" baseline="0" dirty="0"/>
              <a:t>) in </a:t>
            </a:r>
            <a:r>
              <a:rPr lang="de-CH" baseline="0" dirty="0" err="1"/>
              <a:t>practice</a:t>
            </a:r>
            <a:r>
              <a:rPr lang="de-CH" baseline="0" dirty="0"/>
              <a:t> – </a:t>
            </a:r>
            <a:r>
              <a:rPr lang="de-CH" baseline="0" dirty="0" err="1"/>
              <a:t>updated</a:t>
            </a:r>
            <a:r>
              <a:rPr lang="de-CH" baseline="0" dirty="0"/>
              <a:t> </a:t>
            </a:r>
            <a:r>
              <a:rPr lang="de-CH" baseline="0" dirty="0" err="1"/>
              <a:t>version</a:t>
            </a:r>
            <a:r>
              <a:rPr lang="de-CH" baseline="0" dirty="0"/>
              <a:t> May 2021</a:t>
            </a:r>
            <a:endParaRPr lang="it-IT" dirty="0"/>
          </a:p>
        </p:txBody>
      </p:sp>
      <p:sp>
        <p:nvSpPr>
          <p:cNvPr id="9" name="Textfeld 8">
            <a:extLst>
              <a:ext uri="{FF2B5EF4-FFF2-40B4-BE49-F238E27FC236}">
                <a16:creationId xmlns:a16="http://schemas.microsoft.com/office/drawing/2014/main" id="{0E665991-9289-C708-B5A5-13BE0A66ECDD}"/>
              </a:ext>
            </a:extLst>
          </p:cNvPr>
          <p:cNvSpPr txBox="1"/>
          <p:nvPr userDrawn="1"/>
        </p:nvSpPr>
        <p:spPr>
          <a:xfrm rot="16200000">
            <a:off x="6750278" y="2193666"/>
            <a:ext cx="4572000" cy="184666"/>
          </a:xfrm>
          <a:prstGeom prst="rect">
            <a:avLst/>
          </a:prstGeom>
          <a:noFill/>
        </p:spPr>
        <p:txBody>
          <a:bodyPr wrap="square">
            <a:spAutoFit/>
          </a:bodyPr>
          <a:lstStyle/>
          <a:p>
            <a:r>
              <a:rPr lang="de-DE" sz="600" dirty="0"/>
              <a:t>MA-M_RIV-CH-0195-2_03.2024</a:t>
            </a:r>
          </a:p>
        </p:txBody>
      </p:sp>
    </p:spTree>
    <p:extLst>
      <p:ext uri="{BB962C8B-B14F-4D97-AF65-F5344CB8AC3E}">
        <p14:creationId xmlns:p14="http://schemas.microsoft.com/office/powerpoint/2010/main" val="10925339"/>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7" r:id="rId4"/>
    <p:sldLayoutId id="2147483668" r:id="rId5"/>
    <p:sldLayoutId id="2147483669" r:id="rId6"/>
    <p:sldLayoutId id="2147483670" r:id="rId7"/>
    <p:sldLayoutId id="2147483671" r:id="rId8"/>
    <p:sldLayoutId id="2147483672" r:id="rId9"/>
    <p:sldLayoutId id="2147483673" r:id="rId10"/>
    <p:sldLayoutId id="2147483664" r:id="rId11"/>
    <p:sldLayoutId id="2147483666" r:id="rId12"/>
  </p:sldLayoutIdLst>
  <p:hf hdr="0" ftr="0"/>
  <p:txStyles>
    <p:title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p:titleStyle>
    <p:body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40" userDrawn="1">
          <p15:clr>
            <a:srgbClr val="F26B43"/>
          </p15:clr>
        </p15:guide>
        <p15:guide id="2" pos="204" userDrawn="1">
          <p15:clr>
            <a:srgbClr val="F26B43"/>
          </p15:clr>
        </p15:guide>
        <p15:guide id="3" pos="5556" userDrawn="1">
          <p15:clr>
            <a:srgbClr val="F26B43"/>
          </p15:clr>
        </p15:guide>
        <p15:guide id="4" orient="horz" pos="758" userDrawn="1">
          <p15:clr>
            <a:srgbClr val="F26B43"/>
          </p15:clr>
        </p15:guide>
        <p15:guide id="5" orient="horz" pos="169" userDrawn="1">
          <p15:clr>
            <a:srgbClr val="F26B43"/>
          </p15:clr>
        </p15:guide>
        <p15:guide id="6" pos="4762" userDrawn="1">
          <p15:clr>
            <a:srgbClr val="F26B43"/>
          </p15:clr>
        </p15:guide>
        <p15:guide id="7" pos="28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swissmedicinfo.ch/"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0.xml"/><Relationship Id="rId5" Type="http://schemas.openxmlformats.org/officeDocument/2006/relationships/image" Target="../media/image65.png"/><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32.gif"/><Relationship Id="rId4" Type="http://schemas.openxmlformats.org/officeDocument/2006/relationships/image" Target="../media/image3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hteck 3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Untertitel 2"/>
          <p:cNvSpPr txBox="1">
            <a:spLocks/>
          </p:cNvSpPr>
          <p:nvPr/>
        </p:nvSpPr>
        <p:spPr>
          <a:xfrm>
            <a:off x="1079157" y="977924"/>
            <a:ext cx="6821851" cy="364283"/>
          </a:xfrm>
          <a:prstGeom prst="rect">
            <a:avLst/>
          </a:prstGeom>
        </p:spPr>
        <p:txBody>
          <a:bodyPr vert="horz" lIns="0" tIns="0" rIns="0" bIns="0" rtlCol="0">
            <a:noAutofit/>
          </a:bodyPr>
          <a:lstStyle>
            <a:lvl1pPr marL="179388" indent="-179388"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342900" indent="0" algn="l" defTabSz="685800" rtl="0" eaLnBrk="1" latinLnBrk="0" hangingPunct="1">
              <a:lnSpc>
                <a:spcPct val="100000"/>
              </a:lnSpc>
              <a:spcBef>
                <a:spcPts val="375"/>
              </a:spcBef>
              <a:buClr>
                <a:schemeClr val="accent1"/>
              </a:buClr>
              <a:buFont typeface="Wingdings" charset="2"/>
              <a:buNone/>
              <a:tabLst/>
              <a:defRPr sz="1500" b="0" i="0" kern="1200">
                <a:solidFill>
                  <a:schemeClr val="tx1">
                    <a:tint val="75000"/>
                  </a:schemeClr>
                </a:solidFill>
                <a:latin typeface="Segoe UI" charset="0"/>
                <a:ea typeface="Segoe UI" charset="0"/>
                <a:cs typeface="Segoe UI" charset="0"/>
              </a:defRPr>
            </a:lvl2pPr>
            <a:lvl3pPr marL="685800" indent="0" algn="l" defTabSz="685800" rtl="0" eaLnBrk="1" latinLnBrk="0" hangingPunct="1">
              <a:lnSpc>
                <a:spcPct val="100000"/>
              </a:lnSpc>
              <a:spcBef>
                <a:spcPts val="375"/>
              </a:spcBef>
              <a:buClr>
                <a:schemeClr val="accent1"/>
              </a:buClr>
              <a:buFont typeface="Wingdings" charset="2"/>
              <a:buNone/>
              <a:tabLst/>
              <a:defRPr sz="1350" b="0" i="0" kern="1200">
                <a:solidFill>
                  <a:schemeClr val="tx1">
                    <a:tint val="75000"/>
                  </a:schemeClr>
                </a:solidFill>
                <a:latin typeface="Segoe UI" charset="0"/>
                <a:ea typeface="Segoe UI" charset="0"/>
                <a:cs typeface="Segoe UI" charset="0"/>
              </a:defRPr>
            </a:lvl3pPr>
            <a:lvl4pPr marL="1028700" indent="0" algn="l" defTabSz="685800" rtl="0" eaLnBrk="1" latinLnBrk="0" hangingPunct="1">
              <a:lnSpc>
                <a:spcPct val="100000"/>
              </a:lnSpc>
              <a:spcBef>
                <a:spcPts val="375"/>
              </a:spcBef>
              <a:buClr>
                <a:schemeClr val="accent1"/>
              </a:buClr>
              <a:buFont typeface="Wingdings" charset="2"/>
              <a:buNone/>
              <a:tabLst/>
              <a:defRPr sz="1200" b="0" i="0" kern="1200">
                <a:solidFill>
                  <a:schemeClr val="tx1">
                    <a:tint val="75000"/>
                  </a:schemeClr>
                </a:solidFill>
                <a:latin typeface="Segoe UI" charset="0"/>
                <a:ea typeface="Segoe UI" charset="0"/>
                <a:cs typeface="Segoe UI" charset="0"/>
              </a:defRPr>
            </a:lvl4pPr>
            <a:lvl5pPr marL="1371600" indent="0" algn="l" defTabSz="685800" rtl="0" eaLnBrk="1" latinLnBrk="0" hangingPunct="1">
              <a:lnSpc>
                <a:spcPct val="100000"/>
              </a:lnSpc>
              <a:spcBef>
                <a:spcPts val="375"/>
              </a:spcBef>
              <a:buClr>
                <a:schemeClr val="accent1"/>
              </a:buClr>
              <a:buFont typeface="Wingdings" charset="2"/>
              <a:buNone/>
              <a:tabLst/>
              <a:defRPr sz="1200" b="0" i="0" kern="1200">
                <a:solidFill>
                  <a:schemeClr val="tx1">
                    <a:tint val="75000"/>
                  </a:schemeClr>
                </a:solidFill>
                <a:latin typeface="Segoe UI" charset="0"/>
                <a:ea typeface="Segoe UI" charset="0"/>
                <a:cs typeface="Segoe UI"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spcBef>
                <a:spcPts val="0"/>
              </a:spcBef>
            </a:pPr>
            <a:r>
              <a:rPr lang="de-DE" sz="1350" dirty="0">
                <a:solidFill>
                  <a:schemeClr val="bg1"/>
                </a:solidFill>
              </a:rPr>
              <a:t>Questions and </a:t>
            </a:r>
            <a:r>
              <a:rPr lang="de-DE" sz="1350" dirty="0" err="1">
                <a:solidFill>
                  <a:schemeClr val="bg1"/>
                </a:solidFill>
              </a:rPr>
              <a:t>answers</a:t>
            </a:r>
            <a:r>
              <a:rPr lang="de-DE" sz="1350" dirty="0">
                <a:solidFill>
                  <a:schemeClr val="bg1"/>
                </a:solidFill>
              </a:rPr>
              <a:t> on </a:t>
            </a:r>
            <a:r>
              <a:rPr lang="de-DE" sz="1350" dirty="0" err="1">
                <a:solidFill>
                  <a:schemeClr val="bg1"/>
                </a:solidFill>
              </a:rPr>
              <a:t>the</a:t>
            </a:r>
            <a:r>
              <a:rPr lang="de-DE" sz="1350" dirty="0">
                <a:solidFill>
                  <a:schemeClr val="bg1"/>
                </a:solidFill>
              </a:rPr>
              <a:t> </a:t>
            </a:r>
            <a:r>
              <a:rPr lang="de-DE" sz="1350" dirty="0" err="1">
                <a:solidFill>
                  <a:schemeClr val="bg1"/>
                </a:solidFill>
              </a:rPr>
              <a:t>use</a:t>
            </a:r>
            <a:r>
              <a:rPr lang="de-DE" sz="1350" dirty="0">
                <a:solidFill>
                  <a:schemeClr val="bg1"/>
                </a:solidFill>
              </a:rPr>
              <a:t> </a:t>
            </a:r>
            <a:r>
              <a:rPr lang="de-DE" sz="1350" dirty="0" err="1">
                <a:solidFill>
                  <a:schemeClr val="bg1"/>
                </a:solidFill>
              </a:rPr>
              <a:t>of</a:t>
            </a:r>
            <a:r>
              <a:rPr lang="de-DE" sz="1350" dirty="0">
                <a:solidFill>
                  <a:schemeClr val="bg1"/>
                </a:solidFill>
              </a:rPr>
              <a:t> </a:t>
            </a:r>
            <a:r>
              <a:rPr lang="de-DE" sz="1350" dirty="0" err="1">
                <a:solidFill>
                  <a:schemeClr val="bg1"/>
                </a:solidFill>
              </a:rPr>
              <a:t>rivaroxaban</a:t>
            </a:r>
            <a:r>
              <a:rPr lang="de-DE" sz="1350" dirty="0">
                <a:solidFill>
                  <a:schemeClr val="bg1"/>
                </a:solidFill>
              </a:rPr>
              <a:t> (Xarelto</a:t>
            </a:r>
            <a:r>
              <a:rPr lang="de-DE" sz="1350" baseline="30000" dirty="0">
                <a:solidFill>
                  <a:schemeClr val="bg1"/>
                </a:solidFill>
              </a:rPr>
              <a:t>®</a:t>
            </a:r>
            <a:r>
              <a:rPr lang="de-DE" sz="1350" dirty="0">
                <a:solidFill>
                  <a:schemeClr val="bg1"/>
                </a:solidFill>
              </a:rPr>
              <a:t> and Xarelto</a:t>
            </a:r>
            <a:r>
              <a:rPr lang="de-DE" sz="1350" baseline="30000" dirty="0">
                <a:solidFill>
                  <a:schemeClr val="bg1"/>
                </a:solidFill>
              </a:rPr>
              <a:t>®</a:t>
            </a:r>
            <a:r>
              <a:rPr lang="de-DE" sz="1350" dirty="0">
                <a:solidFill>
                  <a:schemeClr val="bg1"/>
                </a:solidFill>
              </a:rPr>
              <a:t> </a:t>
            </a:r>
            <a:r>
              <a:rPr lang="de-DE" sz="1350" dirty="0" err="1">
                <a:solidFill>
                  <a:schemeClr val="bg1"/>
                </a:solidFill>
              </a:rPr>
              <a:t>junior</a:t>
            </a:r>
            <a:r>
              <a:rPr lang="de-DE" sz="1350" dirty="0">
                <a:solidFill>
                  <a:schemeClr val="bg1"/>
                </a:solidFill>
              </a:rPr>
              <a:t>) in </a:t>
            </a:r>
            <a:r>
              <a:rPr lang="de-DE" sz="1350" dirty="0" err="1">
                <a:solidFill>
                  <a:schemeClr val="bg1"/>
                </a:solidFill>
              </a:rPr>
              <a:t>practice</a:t>
            </a:r>
            <a:r>
              <a:rPr lang="de-DE" sz="1350" dirty="0">
                <a:solidFill>
                  <a:schemeClr val="bg1"/>
                </a:solidFill>
              </a:rPr>
              <a:t> (</a:t>
            </a:r>
            <a:r>
              <a:rPr lang="de-DE" sz="1350" dirty="0" err="1">
                <a:solidFill>
                  <a:schemeClr val="bg1"/>
                </a:solidFill>
              </a:rPr>
              <a:t>RivaPrax</a:t>
            </a:r>
            <a:r>
              <a:rPr lang="de-DE" sz="1350" dirty="0">
                <a:solidFill>
                  <a:schemeClr val="bg1"/>
                </a:solidFill>
              </a:rPr>
              <a:t>)</a:t>
            </a:r>
          </a:p>
          <a:p>
            <a:pPr algn="r">
              <a:spcBef>
                <a:spcPts val="0"/>
              </a:spcBef>
            </a:pPr>
            <a:endParaRPr lang="de-DE" sz="1350" dirty="0">
              <a:solidFill>
                <a:schemeClr val="bg1"/>
              </a:solidFill>
            </a:endParaRPr>
          </a:p>
        </p:txBody>
      </p:sp>
      <p:sp>
        <p:nvSpPr>
          <p:cNvPr id="39" name="Textfeld 38"/>
          <p:cNvSpPr txBox="1"/>
          <p:nvPr/>
        </p:nvSpPr>
        <p:spPr>
          <a:xfrm>
            <a:off x="5526640" y="203986"/>
            <a:ext cx="2481943" cy="507831"/>
          </a:xfrm>
          <a:prstGeom prst="rect">
            <a:avLst/>
          </a:prstGeom>
          <a:noFill/>
        </p:spPr>
        <p:txBody>
          <a:bodyPr wrap="square" rtlCol="0">
            <a:spAutoFit/>
          </a:bodyPr>
          <a:lstStyle/>
          <a:p>
            <a:pPr algn="r"/>
            <a:r>
              <a:rPr lang="de-DE" dirty="0">
                <a:solidFill>
                  <a:schemeClr val="bg1"/>
                </a:solidFill>
                <a:latin typeface="Segoe UI" charset="0"/>
                <a:ea typeface="Segoe UI" charset="0"/>
                <a:cs typeface="Segoe UI" charset="0"/>
              </a:rPr>
              <a:t>USE OF</a:t>
            </a:r>
          </a:p>
          <a:p>
            <a:endParaRPr lang="de-DE" dirty="0">
              <a:solidFill>
                <a:schemeClr val="bg1"/>
              </a:solidFill>
              <a:latin typeface="Segoe UI" charset="0"/>
              <a:ea typeface="Segoe UI" charset="0"/>
              <a:cs typeface="Segoe UI" charset="0"/>
            </a:endParaRPr>
          </a:p>
        </p:txBody>
      </p:sp>
      <p:grpSp>
        <p:nvGrpSpPr>
          <p:cNvPr id="40" name="Gruppierung 39"/>
          <p:cNvGrpSpPr/>
          <p:nvPr/>
        </p:nvGrpSpPr>
        <p:grpSpPr>
          <a:xfrm>
            <a:off x="1295484" y="1516020"/>
            <a:ext cx="1007999" cy="1007999"/>
            <a:chOff x="1295484" y="1516020"/>
            <a:chExt cx="1007999" cy="1007999"/>
          </a:xfrm>
        </p:grpSpPr>
        <p:sp>
          <p:nvSpPr>
            <p:cNvPr id="41" name="Rechteck 40"/>
            <p:cNvSpPr/>
            <p:nvPr/>
          </p:nvSpPr>
          <p:spPr>
            <a:xfrm>
              <a:off x="1295484"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Bild 4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7476" y="1570019"/>
              <a:ext cx="900000" cy="900000"/>
            </a:xfrm>
            <a:prstGeom prst="rect">
              <a:avLst/>
            </a:prstGeom>
          </p:spPr>
        </p:pic>
      </p:grpSp>
      <p:grpSp>
        <p:nvGrpSpPr>
          <p:cNvPr id="43" name="Gruppierung 42"/>
          <p:cNvGrpSpPr/>
          <p:nvPr/>
        </p:nvGrpSpPr>
        <p:grpSpPr>
          <a:xfrm>
            <a:off x="3526328" y="1516020"/>
            <a:ext cx="1007999" cy="1007999"/>
            <a:chOff x="3526328" y="1516020"/>
            <a:chExt cx="1007999" cy="1007999"/>
          </a:xfrm>
        </p:grpSpPr>
        <p:sp>
          <p:nvSpPr>
            <p:cNvPr id="44" name="Rechteck 43"/>
            <p:cNvSpPr/>
            <p:nvPr/>
          </p:nvSpPr>
          <p:spPr>
            <a:xfrm>
              <a:off x="3526328" y="1516020"/>
              <a:ext cx="1007999" cy="100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Bild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3825" y="1570019"/>
              <a:ext cx="900000" cy="900000"/>
            </a:xfrm>
            <a:prstGeom prst="rect">
              <a:avLst/>
            </a:prstGeom>
          </p:spPr>
        </p:pic>
      </p:grpSp>
      <p:grpSp>
        <p:nvGrpSpPr>
          <p:cNvPr id="46" name="Gruppierung 45"/>
          <p:cNvGrpSpPr/>
          <p:nvPr/>
        </p:nvGrpSpPr>
        <p:grpSpPr>
          <a:xfrm>
            <a:off x="4641750" y="3791099"/>
            <a:ext cx="1007999" cy="1007999"/>
            <a:chOff x="4641750" y="3791099"/>
            <a:chExt cx="1007999" cy="1007999"/>
          </a:xfrm>
        </p:grpSpPr>
        <p:sp>
          <p:nvSpPr>
            <p:cNvPr id="47" name="Rechteck 46"/>
            <p:cNvSpPr/>
            <p:nvPr/>
          </p:nvSpPr>
          <p:spPr>
            <a:xfrm>
              <a:off x="4641750" y="3791099"/>
              <a:ext cx="1007999" cy="10079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8" name="Bild 4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8007" y="3845098"/>
              <a:ext cx="900000" cy="900000"/>
            </a:xfrm>
            <a:prstGeom prst="rect">
              <a:avLst/>
            </a:prstGeom>
          </p:spPr>
        </p:pic>
      </p:grpSp>
      <p:grpSp>
        <p:nvGrpSpPr>
          <p:cNvPr id="49" name="Gruppierung 48"/>
          <p:cNvGrpSpPr/>
          <p:nvPr/>
        </p:nvGrpSpPr>
        <p:grpSpPr>
          <a:xfrm>
            <a:off x="4641750" y="1516020"/>
            <a:ext cx="1007999" cy="1007999"/>
            <a:chOff x="4641750" y="1516020"/>
            <a:chExt cx="1007999" cy="1007999"/>
          </a:xfrm>
        </p:grpSpPr>
        <p:sp>
          <p:nvSpPr>
            <p:cNvPr id="50" name="Rechteck 49"/>
            <p:cNvSpPr/>
            <p:nvPr/>
          </p:nvSpPr>
          <p:spPr>
            <a:xfrm>
              <a:off x="4641750" y="1516020"/>
              <a:ext cx="1007999" cy="10079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1" name="Bild 50"/>
            <p:cNvPicPr>
              <a:picLocks noChangeAspect="1"/>
            </p:cNvPicPr>
            <p:nvPr/>
          </p:nvPicPr>
          <p:blipFill>
            <a:blip r:embed="rId5"/>
            <a:srcRect/>
            <a:stretch/>
          </p:blipFill>
          <p:spPr>
            <a:xfrm>
              <a:off x="4696999" y="1570019"/>
              <a:ext cx="900000" cy="900000"/>
            </a:xfrm>
            <a:prstGeom prst="rect">
              <a:avLst/>
            </a:prstGeom>
          </p:spPr>
        </p:pic>
      </p:grpSp>
      <p:grpSp>
        <p:nvGrpSpPr>
          <p:cNvPr id="52" name="Gruppierung 51"/>
          <p:cNvGrpSpPr/>
          <p:nvPr/>
        </p:nvGrpSpPr>
        <p:grpSpPr>
          <a:xfrm>
            <a:off x="4641750" y="2645924"/>
            <a:ext cx="1007999" cy="1007999"/>
            <a:chOff x="4641750" y="2645924"/>
            <a:chExt cx="1007999" cy="1007999"/>
          </a:xfrm>
        </p:grpSpPr>
        <p:sp>
          <p:nvSpPr>
            <p:cNvPr id="53" name="Rechteck 52"/>
            <p:cNvSpPr/>
            <p:nvPr/>
          </p:nvSpPr>
          <p:spPr>
            <a:xfrm>
              <a:off x="4641750" y="2645924"/>
              <a:ext cx="1007999" cy="100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4" name="Bild 5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95749" y="2699923"/>
              <a:ext cx="900000" cy="900000"/>
            </a:xfrm>
            <a:prstGeom prst="rect">
              <a:avLst/>
            </a:prstGeom>
          </p:spPr>
        </p:pic>
      </p:grpSp>
      <p:grpSp>
        <p:nvGrpSpPr>
          <p:cNvPr id="55" name="Gruppierung 54"/>
          <p:cNvGrpSpPr/>
          <p:nvPr/>
        </p:nvGrpSpPr>
        <p:grpSpPr>
          <a:xfrm>
            <a:off x="6893009" y="2645924"/>
            <a:ext cx="1007999" cy="1007999"/>
            <a:chOff x="6223371" y="2654983"/>
            <a:chExt cx="1007999" cy="1007999"/>
          </a:xfrm>
        </p:grpSpPr>
        <p:sp>
          <p:nvSpPr>
            <p:cNvPr id="56" name="Rechteck 55"/>
            <p:cNvSpPr/>
            <p:nvPr/>
          </p:nvSpPr>
          <p:spPr>
            <a:xfrm>
              <a:off x="6223371" y="2654983"/>
              <a:ext cx="1007999" cy="100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7" name="Bild 5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71878" y="2708982"/>
              <a:ext cx="900000" cy="900000"/>
            </a:xfrm>
            <a:prstGeom prst="rect">
              <a:avLst/>
            </a:prstGeom>
          </p:spPr>
        </p:pic>
      </p:grpSp>
      <p:sp>
        <p:nvSpPr>
          <p:cNvPr id="59" name="Textfeld 58"/>
          <p:cNvSpPr txBox="1"/>
          <p:nvPr/>
        </p:nvSpPr>
        <p:spPr>
          <a:xfrm>
            <a:off x="1079158" y="2747448"/>
            <a:ext cx="3404668" cy="738664"/>
          </a:xfrm>
          <a:prstGeom prst="rect">
            <a:avLst/>
          </a:prstGeom>
          <a:noFill/>
        </p:spPr>
        <p:txBody>
          <a:bodyPr wrap="square" lIns="0" tIns="0" rIns="0" bIns="0" rtlCol="0">
            <a:spAutoFit/>
          </a:bodyPr>
          <a:lstStyle/>
          <a:p>
            <a:pPr algn="r"/>
            <a:r>
              <a:rPr lang="de-CH" sz="1200" dirty="0">
                <a:solidFill>
                  <a:schemeClr val="bg1"/>
                </a:solidFill>
                <a:latin typeface="Segoe UI" charset="0"/>
                <a:ea typeface="Segoe UI" charset="0"/>
                <a:cs typeface="Segoe UI" charset="0"/>
              </a:rPr>
              <a:t>A </a:t>
            </a:r>
            <a:r>
              <a:rPr lang="de-CH" sz="1200" dirty="0" err="1">
                <a:solidFill>
                  <a:schemeClr val="bg1"/>
                </a:solidFill>
                <a:latin typeface="Segoe UI" charset="0"/>
                <a:ea typeface="Segoe UI" charset="0"/>
                <a:cs typeface="Segoe UI" charset="0"/>
              </a:rPr>
              <a:t>consensus</a:t>
            </a:r>
            <a:r>
              <a:rPr lang="de-CH" sz="1200" dirty="0">
                <a:solidFill>
                  <a:schemeClr val="bg1"/>
                </a:solidFill>
                <a:latin typeface="Segoe UI" charset="0"/>
                <a:ea typeface="Segoe UI" charset="0"/>
                <a:cs typeface="Segoe UI" charset="0"/>
              </a:rPr>
              <a:t> </a:t>
            </a:r>
            <a:r>
              <a:rPr lang="de-CH" sz="1200" dirty="0" err="1">
                <a:solidFill>
                  <a:schemeClr val="bg1"/>
                </a:solidFill>
                <a:latin typeface="Segoe UI" charset="0"/>
                <a:ea typeface="Segoe UI" charset="0"/>
                <a:cs typeface="Segoe UI" charset="0"/>
              </a:rPr>
              <a:t>document</a:t>
            </a:r>
            <a:r>
              <a:rPr lang="de-CH" sz="1200" dirty="0">
                <a:solidFill>
                  <a:schemeClr val="bg1"/>
                </a:solidFill>
                <a:latin typeface="Segoe UI" charset="0"/>
                <a:ea typeface="Segoe UI" charset="0"/>
                <a:cs typeface="Segoe UI" charset="0"/>
              </a:rPr>
              <a:t> </a:t>
            </a:r>
            <a:r>
              <a:rPr lang="de-CH" sz="1200" dirty="0" err="1">
                <a:solidFill>
                  <a:schemeClr val="bg1"/>
                </a:solidFill>
                <a:latin typeface="Segoe UI" charset="0"/>
                <a:ea typeface="Segoe UI" charset="0"/>
                <a:cs typeface="Segoe UI" charset="0"/>
              </a:rPr>
              <a:t>of</a:t>
            </a:r>
            <a:r>
              <a:rPr lang="de-CH" sz="1200" dirty="0">
                <a:solidFill>
                  <a:schemeClr val="bg1"/>
                </a:solidFill>
                <a:latin typeface="Segoe UI" charset="0"/>
                <a:ea typeface="Segoe UI" charset="0"/>
                <a:cs typeface="Segoe UI" charset="0"/>
              </a:rPr>
              <a:t> </a:t>
            </a:r>
            <a:r>
              <a:rPr lang="de-CH" sz="1200" dirty="0" err="1">
                <a:solidFill>
                  <a:schemeClr val="bg1"/>
                </a:solidFill>
                <a:latin typeface="Segoe UI" charset="0"/>
                <a:ea typeface="Segoe UI" charset="0"/>
                <a:cs typeface="Segoe UI" charset="0"/>
              </a:rPr>
              <a:t>the</a:t>
            </a:r>
            <a:r>
              <a:rPr lang="de-CH" sz="1200" dirty="0">
                <a:solidFill>
                  <a:schemeClr val="bg1"/>
                </a:solidFill>
                <a:latin typeface="Segoe UI" charset="0"/>
                <a:ea typeface="Segoe UI" charset="0"/>
                <a:cs typeface="Segoe UI" charset="0"/>
              </a:rPr>
              <a:t> </a:t>
            </a:r>
          </a:p>
          <a:p>
            <a:pPr algn="r"/>
            <a:r>
              <a:rPr lang="de-CH" sz="1200" dirty="0" err="1">
                <a:solidFill>
                  <a:schemeClr val="bg1"/>
                </a:solidFill>
                <a:latin typeface="Segoe UI" charset="0"/>
                <a:ea typeface="Segoe UI" charset="0"/>
                <a:cs typeface="Segoe UI" charset="0"/>
              </a:rPr>
              <a:t>RivaMoS</a:t>
            </a:r>
            <a:r>
              <a:rPr lang="de-CH" sz="1200" dirty="0">
                <a:solidFill>
                  <a:schemeClr val="bg1"/>
                </a:solidFill>
                <a:latin typeface="Segoe UI" charset="0"/>
                <a:ea typeface="Segoe UI" charset="0"/>
                <a:cs typeface="Segoe UI" charset="0"/>
              </a:rPr>
              <a:t> Working </a:t>
            </a:r>
            <a:r>
              <a:rPr lang="de-CH" sz="1200" dirty="0" err="1">
                <a:solidFill>
                  <a:schemeClr val="bg1"/>
                </a:solidFill>
                <a:latin typeface="Segoe UI" charset="0"/>
                <a:ea typeface="Segoe UI" charset="0"/>
                <a:cs typeface="Segoe UI" charset="0"/>
              </a:rPr>
              <a:t>party</a:t>
            </a:r>
            <a:r>
              <a:rPr lang="de-CH" sz="1200" dirty="0">
                <a:solidFill>
                  <a:schemeClr val="bg1"/>
                </a:solidFill>
                <a:latin typeface="Segoe UI" charset="0"/>
                <a:ea typeface="Segoe UI" charset="0"/>
                <a:cs typeface="Segoe UI" charset="0"/>
              </a:rPr>
              <a:t> and </a:t>
            </a:r>
            <a:r>
              <a:rPr lang="de-CH" sz="1200" dirty="0" err="1">
                <a:solidFill>
                  <a:schemeClr val="bg1"/>
                </a:solidFill>
                <a:latin typeface="Segoe UI" charset="0"/>
                <a:ea typeface="Segoe UI" charset="0"/>
                <a:cs typeface="Segoe UI" charset="0"/>
              </a:rPr>
              <a:t>the</a:t>
            </a:r>
            <a:r>
              <a:rPr lang="de-CH" sz="1200" dirty="0">
                <a:solidFill>
                  <a:schemeClr val="bg1"/>
                </a:solidFill>
                <a:latin typeface="Segoe UI" charset="0"/>
                <a:ea typeface="Segoe UI" charset="0"/>
                <a:cs typeface="Segoe UI" charset="0"/>
              </a:rPr>
              <a:t> </a:t>
            </a:r>
            <a:r>
              <a:rPr lang="de-CH" sz="1200" dirty="0" err="1">
                <a:solidFill>
                  <a:schemeClr val="bg1"/>
                </a:solidFill>
                <a:latin typeface="Segoe UI" charset="0"/>
                <a:ea typeface="Segoe UI" charset="0"/>
                <a:cs typeface="Segoe UI" charset="0"/>
              </a:rPr>
              <a:t>Haemostasis</a:t>
            </a:r>
            <a:r>
              <a:rPr lang="de-CH" sz="1200" dirty="0">
                <a:solidFill>
                  <a:schemeClr val="bg1"/>
                </a:solidFill>
                <a:latin typeface="Segoe UI" charset="0"/>
                <a:ea typeface="Segoe UI" charset="0"/>
                <a:cs typeface="Segoe UI" charset="0"/>
              </a:rPr>
              <a:t> Working Party (WPH, Working Party </a:t>
            </a:r>
            <a:r>
              <a:rPr lang="de-CH" sz="1200" dirty="0" err="1">
                <a:solidFill>
                  <a:schemeClr val="bg1"/>
                </a:solidFill>
                <a:latin typeface="Segoe UI" charset="0"/>
                <a:ea typeface="Segoe UI" charset="0"/>
                <a:cs typeface="Segoe UI" charset="0"/>
              </a:rPr>
              <a:t>Haemostasis</a:t>
            </a:r>
            <a:r>
              <a:rPr lang="de-CH" sz="1200" dirty="0">
                <a:solidFill>
                  <a:schemeClr val="bg1"/>
                </a:solidFill>
                <a:latin typeface="Segoe UI" charset="0"/>
                <a:ea typeface="Segoe UI" charset="0"/>
                <a:cs typeface="Segoe UI" charset="0"/>
              </a:rPr>
              <a:t>) </a:t>
            </a:r>
            <a:r>
              <a:rPr lang="de-CH" sz="1200" dirty="0" err="1">
                <a:solidFill>
                  <a:schemeClr val="bg1"/>
                </a:solidFill>
                <a:latin typeface="Segoe UI" charset="0"/>
                <a:ea typeface="Segoe UI" charset="0"/>
                <a:cs typeface="Segoe UI" charset="0"/>
              </a:rPr>
              <a:t>of</a:t>
            </a:r>
            <a:r>
              <a:rPr lang="de-CH" sz="1200" dirty="0">
                <a:solidFill>
                  <a:schemeClr val="bg1"/>
                </a:solidFill>
                <a:latin typeface="Segoe UI" charset="0"/>
                <a:ea typeface="Segoe UI" charset="0"/>
                <a:cs typeface="Segoe UI" charset="0"/>
              </a:rPr>
              <a:t> </a:t>
            </a:r>
            <a:r>
              <a:rPr lang="de-CH" sz="1200" dirty="0" err="1">
                <a:solidFill>
                  <a:schemeClr val="bg1"/>
                </a:solidFill>
                <a:latin typeface="Segoe UI" charset="0"/>
                <a:ea typeface="Segoe UI" charset="0"/>
                <a:cs typeface="Segoe UI" charset="0"/>
              </a:rPr>
              <a:t>the</a:t>
            </a:r>
            <a:r>
              <a:rPr lang="de-CH" sz="1200" dirty="0">
                <a:solidFill>
                  <a:schemeClr val="bg1"/>
                </a:solidFill>
                <a:latin typeface="Segoe UI" charset="0"/>
                <a:ea typeface="Segoe UI" charset="0"/>
                <a:cs typeface="Segoe UI" charset="0"/>
              </a:rPr>
              <a:t> Swiss Society </a:t>
            </a:r>
            <a:r>
              <a:rPr lang="de-CH" sz="1200" dirty="0" err="1">
                <a:solidFill>
                  <a:schemeClr val="bg1"/>
                </a:solidFill>
                <a:latin typeface="Segoe UI" charset="0"/>
                <a:ea typeface="Segoe UI" charset="0"/>
                <a:cs typeface="Segoe UI" charset="0"/>
              </a:rPr>
              <a:t>of</a:t>
            </a:r>
            <a:r>
              <a:rPr lang="de-CH" sz="1200" dirty="0">
                <a:solidFill>
                  <a:schemeClr val="bg1"/>
                </a:solidFill>
                <a:latin typeface="Segoe UI" charset="0"/>
                <a:ea typeface="Segoe UI" charset="0"/>
                <a:cs typeface="Segoe UI" charset="0"/>
              </a:rPr>
              <a:t> </a:t>
            </a:r>
            <a:r>
              <a:rPr lang="de-CH" sz="1200" dirty="0" err="1">
                <a:solidFill>
                  <a:schemeClr val="bg1"/>
                </a:solidFill>
                <a:latin typeface="Segoe UI" charset="0"/>
                <a:ea typeface="Segoe UI" charset="0"/>
                <a:cs typeface="Segoe UI" charset="0"/>
              </a:rPr>
              <a:t>Haematology</a:t>
            </a:r>
            <a:r>
              <a:rPr lang="de-CH" sz="1200" dirty="0">
                <a:solidFill>
                  <a:schemeClr val="bg1"/>
                </a:solidFill>
                <a:latin typeface="Segoe UI" charset="0"/>
                <a:ea typeface="Segoe UI" charset="0"/>
                <a:cs typeface="Segoe UI" charset="0"/>
              </a:rPr>
              <a:t> </a:t>
            </a:r>
          </a:p>
        </p:txBody>
      </p:sp>
      <p:sp>
        <p:nvSpPr>
          <p:cNvPr id="60" name="Textfeld 59"/>
          <p:cNvSpPr txBox="1"/>
          <p:nvPr/>
        </p:nvSpPr>
        <p:spPr>
          <a:xfrm>
            <a:off x="5745637" y="4394499"/>
            <a:ext cx="3057679" cy="646331"/>
          </a:xfrm>
          <a:prstGeom prst="rect">
            <a:avLst/>
          </a:prstGeom>
          <a:noFill/>
        </p:spPr>
        <p:txBody>
          <a:bodyPr wrap="square" rtlCol="0">
            <a:spAutoFit/>
          </a:bodyPr>
          <a:lstStyle/>
          <a:p>
            <a:r>
              <a:rPr lang="de-DE" sz="1200" b="1" dirty="0">
                <a:solidFill>
                  <a:schemeClr val="bg1"/>
                </a:solidFill>
                <a:latin typeface="Segoe UI" charset="0"/>
                <a:ea typeface="Segoe UI" charset="0"/>
                <a:cs typeface="Segoe UI" charset="0"/>
              </a:rPr>
              <a:t>Reference: </a:t>
            </a:r>
          </a:p>
          <a:p>
            <a:r>
              <a:rPr lang="de-DE" sz="1200" dirty="0">
                <a:solidFill>
                  <a:schemeClr val="bg1"/>
                </a:solidFill>
                <a:latin typeface="Segoe UI" charset="0"/>
                <a:ea typeface="Segoe UI" charset="0"/>
                <a:cs typeface="Segoe UI" charset="0"/>
              </a:rPr>
              <a:t>Version August 2021</a:t>
            </a:r>
          </a:p>
          <a:p>
            <a:endParaRPr lang="de-DE" sz="1200" dirty="0">
              <a:latin typeface="Segoe UI" charset="0"/>
              <a:ea typeface="Segoe UI" charset="0"/>
              <a:cs typeface="Segoe UI" charset="0"/>
            </a:endParaRPr>
          </a:p>
        </p:txBody>
      </p:sp>
      <p:grpSp>
        <p:nvGrpSpPr>
          <p:cNvPr id="61" name="Gruppierung 60"/>
          <p:cNvGrpSpPr/>
          <p:nvPr/>
        </p:nvGrpSpPr>
        <p:grpSpPr>
          <a:xfrm>
            <a:off x="5759613" y="2645924"/>
            <a:ext cx="1007999" cy="1007999"/>
            <a:chOff x="5089975" y="2645924"/>
            <a:chExt cx="1007999" cy="1007999"/>
          </a:xfrm>
        </p:grpSpPr>
        <p:sp>
          <p:nvSpPr>
            <p:cNvPr id="62" name="Rechteck 61"/>
            <p:cNvSpPr/>
            <p:nvPr/>
          </p:nvSpPr>
          <p:spPr>
            <a:xfrm>
              <a:off x="5089975" y="2645924"/>
              <a:ext cx="1007999" cy="1007999"/>
            </a:xfrm>
            <a:prstGeom prst="rect">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3" name="Bild 6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45104" y="2699923"/>
              <a:ext cx="900000" cy="900000"/>
            </a:xfrm>
            <a:prstGeom prst="rect">
              <a:avLst/>
            </a:prstGeom>
          </p:spPr>
        </p:pic>
      </p:grpSp>
      <p:grpSp>
        <p:nvGrpSpPr>
          <p:cNvPr id="64" name="Gruppierung 63"/>
          <p:cNvGrpSpPr/>
          <p:nvPr/>
        </p:nvGrpSpPr>
        <p:grpSpPr>
          <a:xfrm>
            <a:off x="2411895" y="1511281"/>
            <a:ext cx="1007999" cy="1007999"/>
            <a:chOff x="2411895" y="1511281"/>
            <a:chExt cx="1007999" cy="1007999"/>
          </a:xfrm>
        </p:grpSpPr>
        <p:sp>
          <p:nvSpPr>
            <p:cNvPr id="65" name="Rechteck 64"/>
            <p:cNvSpPr/>
            <p:nvPr/>
          </p:nvSpPr>
          <p:spPr>
            <a:xfrm>
              <a:off x="2411895" y="1511281"/>
              <a:ext cx="1007999" cy="100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6" name="Bild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65894" y="1565636"/>
              <a:ext cx="900000" cy="900000"/>
            </a:xfrm>
            <a:prstGeom prst="rect">
              <a:avLst/>
            </a:prstGeom>
          </p:spPr>
        </p:pic>
      </p:grpSp>
      <p:sp>
        <p:nvSpPr>
          <p:cNvPr id="32" name="Titel 1">
            <a:extLst>
              <a:ext uri="{FF2B5EF4-FFF2-40B4-BE49-F238E27FC236}">
                <a16:creationId xmlns:a16="http://schemas.microsoft.com/office/drawing/2014/main" id="{673D2F37-06E2-40DD-9013-9FC9030DC24A}"/>
              </a:ext>
            </a:extLst>
          </p:cNvPr>
          <p:cNvSpPr txBox="1">
            <a:spLocks/>
          </p:cNvSpPr>
          <p:nvPr/>
        </p:nvSpPr>
        <p:spPr>
          <a:xfrm>
            <a:off x="1422423" y="372706"/>
            <a:ext cx="6430188" cy="659606"/>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DE" sz="4500" dirty="0">
                <a:solidFill>
                  <a:schemeClr val="bg1"/>
                </a:solidFill>
                <a:latin typeface="Segoe UI Black" charset="0"/>
                <a:ea typeface="Segoe UI Black" charset="0"/>
                <a:cs typeface="Segoe UI Black" charset="0"/>
              </a:rPr>
              <a:t>RIVAROXABAN</a:t>
            </a:r>
            <a:endParaRPr lang="de-DE" sz="1600" b="0" dirty="0">
              <a:solidFill>
                <a:schemeClr val="bg1"/>
              </a:solidFill>
              <a:latin typeface="Segoe UI Black" charset="0"/>
              <a:ea typeface="Segoe UI Black" charset="0"/>
              <a:cs typeface="Segoe UI Black" charset="0"/>
            </a:endParaRPr>
          </a:p>
        </p:txBody>
      </p:sp>
      <p:sp>
        <p:nvSpPr>
          <p:cNvPr id="34" name="Titel 1">
            <a:extLst>
              <a:ext uri="{FF2B5EF4-FFF2-40B4-BE49-F238E27FC236}">
                <a16:creationId xmlns:a16="http://schemas.microsoft.com/office/drawing/2014/main" id="{44B01E7B-E303-404F-ABD6-B1DCD8B85D2D}"/>
              </a:ext>
            </a:extLst>
          </p:cNvPr>
          <p:cNvSpPr txBox="1">
            <a:spLocks/>
          </p:cNvSpPr>
          <p:nvPr/>
        </p:nvSpPr>
        <p:spPr>
          <a:xfrm>
            <a:off x="5745637" y="472588"/>
            <a:ext cx="2163824" cy="505025"/>
          </a:xfrm>
          <a:prstGeom prst="rect">
            <a:avLst/>
          </a:prstGeom>
        </p:spPr>
        <p:txBody>
          <a:bodyPr vert="horz" lIns="0" tIns="0" rIns="0" bIns="0" rtlCol="0" anchor="ctr"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pPr algn="r"/>
            <a:r>
              <a:rPr lang="de-DE" sz="1600" b="0" dirty="0">
                <a:solidFill>
                  <a:schemeClr val="bg1"/>
                </a:solidFill>
                <a:latin typeface="Segoe UI Black" charset="0"/>
                <a:ea typeface="Segoe UI Black" charset="0"/>
                <a:cs typeface="Segoe UI Black" charset="0"/>
              </a:rPr>
              <a:t>IN ADULTS</a:t>
            </a:r>
          </a:p>
          <a:p>
            <a:pPr algn="r"/>
            <a:r>
              <a:rPr lang="de-DE" sz="1600" b="0" dirty="0">
                <a:solidFill>
                  <a:schemeClr val="bg1"/>
                </a:solidFill>
                <a:latin typeface="Segoe UI Black" charset="0"/>
                <a:ea typeface="Segoe UI Black" charset="0"/>
                <a:cs typeface="Segoe UI Black" charset="0"/>
              </a:rPr>
              <a:t>AND CHILDREN</a:t>
            </a:r>
          </a:p>
        </p:txBody>
      </p:sp>
      <p:sp>
        <p:nvSpPr>
          <p:cNvPr id="35" name="Date Placeholder 3">
            <a:extLst>
              <a:ext uri="{FF2B5EF4-FFF2-40B4-BE49-F238E27FC236}">
                <a16:creationId xmlns:a16="http://schemas.microsoft.com/office/drawing/2014/main" id="{A50CB6CF-7640-459B-A18C-00EF72ADEC09}"/>
              </a:ext>
            </a:extLst>
          </p:cNvPr>
          <p:cNvSpPr txBox="1">
            <a:spLocks/>
          </p:cNvSpPr>
          <p:nvPr/>
        </p:nvSpPr>
        <p:spPr>
          <a:xfrm>
            <a:off x="323850" y="4904160"/>
            <a:ext cx="2057400" cy="273844"/>
          </a:xfrm>
          <a:prstGeom prst="rect">
            <a:avLst/>
          </a:prstGeom>
        </p:spPr>
        <p:txBody>
          <a:bodyPr vert="horz" lIns="0" tIns="0" rIns="0" bIns="0" rtlCol="0" anchor="t" anchorCtr="0"/>
          <a:lstStyle>
            <a:defPPr>
              <a:defRPr lang="de-DE"/>
            </a:defPPr>
            <a:lvl1pPr marL="0" algn="l" defTabSz="685800" rtl="0" eaLnBrk="1" latinLnBrk="0" hangingPunct="1">
              <a:defRPr lang="de-DE" sz="600" b="0" i="0" kern="1200" smtClean="0">
                <a:solidFill>
                  <a:schemeClr val="bg2">
                    <a:lumMod val="75000"/>
                  </a:schemeClr>
                </a:solidFill>
                <a:effectLst/>
                <a:latin typeface="Segoe UI" charset="0"/>
                <a:ea typeface="Segoe UI" charset="0"/>
                <a:cs typeface="Segoe UI"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DE" dirty="0">
                <a:solidFill>
                  <a:schemeClr val="bg1"/>
                </a:solidFill>
              </a:rPr>
              <a:t>MA-M_RIV-CH-0195-2_03.2024</a:t>
            </a:r>
          </a:p>
          <a:p>
            <a:endParaRPr lang="de-DE" dirty="0">
              <a:solidFill>
                <a:schemeClr val="bg1"/>
              </a:solidFill>
            </a:endParaRPr>
          </a:p>
        </p:txBody>
      </p:sp>
    </p:spTree>
    <p:extLst>
      <p:ext uri="{BB962C8B-B14F-4D97-AF65-F5344CB8AC3E}">
        <p14:creationId xmlns:p14="http://schemas.microsoft.com/office/powerpoint/2010/main" val="24287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1.4 Can </a:t>
            </a:r>
            <a:r>
              <a:rPr lang="de-CH" dirty="0" err="1"/>
              <a:t>rivaroxaban</a:t>
            </a:r>
            <a:r>
              <a:rPr lang="de-CH" dirty="0"/>
              <a:t> </a:t>
            </a:r>
            <a:r>
              <a:rPr lang="de-CH" dirty="0" err="1"/>
              <a:t>be</a:t>
            </a:r>
            <a:r>
              <a:rPr lang="de-CH" dirty="0"/>
              <a:t> </a:t>
            </a:r>
            <a:r>
              <a:rPr lang="de-CH" dirty="0" err="1"/>
              <a:t>packed</a:t>
            </a:r>
            <a:r>
              <a:rPr lang="de-CH" dirty="0"/>
              <a:t> </a:t>
            </a:r>
            <a:r>
              <a:rPr lang="de-CH" dirty="0" err="1"/>
              <a:t>into</a:t>
            </a:r>
            <a:r>
              <a:rPr lang="de-CH" dirty="0"/>
              <a:t> </a:t>
            </a:r>
            <a:r>
              <a:rPr lang="de-CH" dirty="0" err="1"/>
              <a:t>weekly</a:t>
            </a:r>
            <a:r>
              <a:rPr lang="de-CH" dirty="0"/>
              <a:t> </a:t>
            </a:r>
            <a:r>
              <a:rPr lang="de-CH" dirty="0" err="1"/>
              <a:t>pill</a:t>
            </a:r>
            <a:r>
              <a:rPr lang="de-CH" dirty="0"/>
              <a:t> </a:t>
            </a:r>
            <a:r>
              <a:rPr lang="de-CH" dirty="0" err="1"/>
              <a:t>boxes</a:t>
            </a:r>
            <a:r>
              <a:rPr lang="de-CH" dirty="0"/>
              <a:t>?</a:t>
            </a:r>
            <a:endParaRPr lang="de-DE" dirty="0"/>
          </a:p>
        </p:txBody>
      </p:sp>
      <p:sp>
        <p:nvSpPr>
          <p:cNvPr id="3" name="Inhaltsplatzhalter 2"/>
          <p:cNvSpPr>
            <a:spLocks noGrp="1"/>
          </p:cNvSpPr>
          <p:nvPr>
            <p:ph idx="1"/>
          </p:nvPr>
        </p:nvSpPr>
        <p:spPr>
          <a:xfrm>
            <a:off x="323850" y="1203325"/>
            <a:ext cx="7235825" cy="3263504"/>
          </a:xfrm>
        </p:spPr>
        <p:txBody>
          <a:bodyPr/>
          <a:lstStyle/>
          <a:p>
            <a:pPr>
              <a:buFont typeface="Wingdings" pitchFamily="2" charset="2"/>
              <a:buChar char="§"/>
            </a:pPr>
            <a:r>
              <a:rPr lang="en-US" dirty="0"/>
              <a:t>Rivaroxaban can easily be removed from its blister packaging and stored in </a:t>
            </a:r>
            <a:r>
              <a:rPr lang="en-US" b="1" dirty="0">
                <a:solidFill>
                  <a:schemeClr val="accent1"/>
                </a:solidFill>
              </a:rPr>
              <a:t>pill boxes </a:t>
            </a:r>
            <a:r>
              <a:rPr lang="en-US" dirty="0"/>
              <a:t>for a period of one week</a:t>
            </a:r>
            <a:r>
              <a:rPr lang="de-CH" dirty="0"/>
              <a:t>. </a:t>
            </a:r>
          </a:p>
          <a:p>
            <a:endParaRPr lang="de-CH"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10</a:t>
            </a:fld>
            <a:endParaRPr lang="de-DE"/>
          </a:p>
        </p:txBody>
      </p:sp>
    </p:spTree>
    <p:extLst>
      <p:ext uri="{BB962C8B-B14F-4D97-AF65-F5344CB8AC3E}">
        <p14:creationId xmlns:p14="http://schemas.microsoft.com/office/powerpoint/2010/main" val="1003779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894288" y="1203325"/>
            <a:ext cx="3925861" cy="1914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a:t>1.5 Can </a:t>
            </a:r>
            <a:r>
              <a:rPr lang="de-DE" dirty="0" err="1"/>
              <a:t>rivaroxaban</a:t>
            </a:r>
            <a:r>
              <a:rPr lang="de-DE" dirty="0"/>
              <a:t> </a:t>
            </a:r>
            <a:r>
              <a:rPr lang="de-DE" dirty="0" err="1"/>
              <a:t>be</a:t>
            </a:r>
            <a:r>
              <a:rPr lang="de-DE" dirty="0"/>
              <a:t> </a:t>
            </a:r>
            <a:r>
              <a:rPr lang="de-DE" dirty="0" err="1"/>
              <a:t>ground</a:t>
            </a:r>
            <a:r>
              <a:rPr lang="de-DE" dirty="0"/>
              <a:t> </a:t>
            </a:r>
            <a:r>
              <a:rPr lang="de-DE" dirty="0" err="1"/>
              <a:t>with</a:t>
            </a:r>
            <a:r>
              <a:rPr lang="de-DE" dirty="0"/>
              <a:t> a </a:t>
            </a:r>
            <a:r>
              <a:rPr lang="de-DE" dirty="0" err="1"/>
              <a:t>pestle</a:t>
            </a:r>
            <a:r>
              <a:rPr lang="de-DE" dirty="0"/>
              <a:t>?</a:t>
            </a:r>
          </a:p>
        </p:txBody>
      </p:sp>
      <p:sp>
        <p:nvSpPr>
          <p:cNvPr id="3" name="Inhaltsplatzhalter 2"/>
          <p:cNvSpPr>
            <a:spLocks noGrp="1"/>
          </p:cNvSpPr>
          <p:nvPr>
            <p:ph sz="half" idx="1"/>
          </p:nvPr>
        </p:nvSpPr>
        <p:spPr/>
        <p:txBody>
          <a:bodyPr/>
          <a:lstStyle/>
          <a:p>
            <a:pPr>
              <a:buFont typeface="Wingdings" pitchFamily="2" charset="2"/>
              <a:buChar char="§"/>
            </a:pPr>
            <a:r>
              <a:rPr lang="de-CH" dirty="0" err="1"/>
              <a:t>It</a:t>
            </a:r>
            <a:r>
              <a:rPr lang="de-CH" dirty="0"/>
              <a:t> </a:t>
            </a:r>
            <a:r>
              <a:rPr lang="de-CH" dirty="0" err="1"/>
              <a:t>is</a:t>
            </a:r>
            <a:r>
              <a:rPr lang="de-CH" dirty="0"/>
              <a:t> </a:t>
            </a:r>
            <a:r>
              <a:rPr lang="de-CH" dirty="0" err="1"/>
              <a:t>generally</a:t>
            </a:r>
            <a:r>
              <a:rPr lang="de-CH" dirty="0"/>
              <a:t> </a:t>
            </a:r>
            <a:r>
              <a:rPr lang="de-CH" dirty="0" err="1"/>
              <a:t>recommended</a:t>
            </a:r>
            <a:r>
              <a:rPr lang="de-CH" dirty="0"/>
              <a:t> </a:t>
            </a:r>
            <a:r>
              <a:rPr lang="de-CH" dirty="0" err="1"/>
              <a:t>to</a:t>
            </a:r>
            <a:r>
              <a:rPr lang="de-CH" dirty="0"/>
              <a:t> </a:t>
            </a:r>
            <a:r>
              <a:rPr lang="de-CH" dirty="0" err="1"/>
              <a:t>use</a:t>
            </a:r>
            <a:r>
              <a:rPr lang="de-CH" dirty="0"/>
              <a:t> </a:t>
            </a:r>
            <a:r>
              <a:rPr lang="de-CH" b="1" dirty="0" err="1">
                <a:solidFill>
                  <a:schemeClr val="accent1"/>
                </a:solidFill>
              </a:rPr>
              <a:t>intact</a:t>
            </a:r>
            <a:r>
              <a:rPr lang="de-CH" b="1" dirty="0">
                <a:solidFill>
                  <a:schemeClr val="accent1"/>
                </a:solidFill>
              </a:rPr>
              <a:t> </a:t>
            </a:r>
            <a:r>
              <a:rPr lang="de-CH" b="1" dirty="0" err="1">
                <a:solidFill>
                  <a:schemeClr val="accent1"/>
                </a:solidFill>
              </a:rPr>
              <a:t>tablets</a:t>
            </a:r>
            <a:r>
              <a:rPr lang="de-CH" b="1" dirty="0">
                <a:solidFill>
                  <a:schemeClr val="accent1"/>
                </a:solidFill>
              </a:rPr>
              <a:t> </a:t>
            </a:r>
            <a:r>
              <a:rPr lang="de-CH" dirty="0"/>
              <a:t>in all </a:t>
            </a:r>
            <a:r>
              <a:rPr lang="de-CH" dirty="0" err="1"/>
              <a:t>cases</a:t>
            </a:r>
            <a:r>
              <a:rPr lang="de-CH" dirty="0"/>
              <a:t>. </a:t>
            </a:r>
          </a:p>
          <a:p>
            <a:pPr>
              <a:buFont typeface="Wingdings" pitchFamily="2" charset="2"/>
              <a:buChar char="§"/>
            </a:pPr>
            <a:r>
              <a:rPr lang="de-CH" dirty="0" err="1"/>
              <a:t>If</a:t>
            </a:r>
            <a:r>
              <a:rPr lang="de-CH" dirty="0"/>
              <a:t> a </a:t>
            </a:r>
            <a:r>
              <a:rPr lang="de-CH" dirty="0" err="1"/>
              <a:t>patient</a:t>
            </a:r>
            <a:r>
              <a:rPr lang="de-CH" dirty="0"/>
              <a:t> </a:t>
            </a:r>
            <a:r>
              <a:rPr lang="de-CH" dirty="0" err="1"/>
              <a:t>finds</a:t>
            </a:r>
            <a:r>
              <a:rPr lang="de-CH" dirty="0"/>
              <a:t> </a:t>
            </a:r>
            <a:r>
              <a:rPr lang="de-CH" dirty="0" err="1"/>
              <a:t>it</a:t>
            </a:r>
            <a:r>
              <a:rPr lang="de-CH" dirty="0"/>
              <a:t> impossible </a:t>
            </a:r>
            <a:r>
              <a:rPr lang="de-CH" dirty="0" err="1"/>
              <a:t>to</a:t>
            </a:r>
            <a:r>
              <a:rPr lang="de-CH" dirty="0"/>
              <a:t> </a:t>
            </a:r>
            <a:r>
              <a:rPr lang="de-CH" dirty="0" err="1"/>
              <a:t>swallow</a:t>
            </a:r>
            <a:r>
              <a:rPr lang="de-CH" dirty="0"/>
              <a:t> a </a:t>
            </a:r>
            <a:r>
              <a:rPr lang="de-CH" dirty="0" err="1"/>
              <a:t>tablet</a:t>
            </a:r>
            <a:r>
              <a:rPr lang="de-CH" dirty="0"/>
              <a:t>, </a:t>
            </a:r>
            <a:r>
              <a:rPr lang="de-CH" dirty="0" err="1"/>
              <a:t>it</a:t>
            </a:r>
            <a:r>
              <a:rPr lang="de-CH" dirty="0"/>
              <a:t> </a:t>
            </a:r>
            <a:r>
              <a:rPr lang="de-CH" dirty="0" err="1"/>
              <a:t>can</a:t>
            </a:r>
            <a:r>
              <a:rPr lang="de-CH" dirty="0"/>
              <a:t> </a:t>
            </a:r>
            <a:r>
              <a:rPr lang="de-CH" dirty="0" err="1"/>
              <a:t>be</a:t>
            </a:r>
            <a:r>
              <a:rPr lang="de-CH" dirty="0"/>
              <a:t> </a:t>
            </a:r>
            <a:r>
              <a:rPr lang="de-CH" dirty="0" err="1"/>
              <a:t>ground</a:t>
            </a:r>
            <a:r>
              <a:rPr lang="de-CH" dirty="0"/>
              <a:t> </a:t>
            </a:r>
            <a:r>
              <a:rPr lang="de-CH" dirty="0" err="1"/>
              <a:t>with</a:t>
            </a:r>
            <a:r>
              <a:rPr lang="de-CH" dirty="0"/>
              <a:t> a </a:t>
            </a:r>
            <a:r>
              <a:rPr lang="de-CH" dirty="0" err="1"/>
              <a:t>pestle</a:t>
            </a:r>
            <a:r>
              <a:rPr lang="de-CH" dirty="0"/>
              <a:t> and, </a:t>
            </a:r>
            <a:r>
              <a:rPr lang="de-CH" dirty="0" err="1"/>
              <a:t>for</a:t>
            </a:r>
            <a:r>
              <a:rPr lang="de-CH" dirty="0"/>
              <a:t> </a:t>
            </a:r>
            <a:r>
              <a:rPr lang="de-CH" dirty="0" err="1"/>
              <a:t>example</a:t>
            </a:r>
            <a:r>
              <a:rPr lang="de-CH" dirty="0"/>
              <a:t>, </a:t>
            </a:r>
            <a:r>
              <a:rPr lang="de-CH" dirty="0" err="1"/>
              <a:t>mixed</a:t>
            </a:r>
            <a:r>
              <a:rPr lang="de-CH" dirty="0"/>
              <a:t> </a:t>
            </a:r>
            <a:r>
              <a:rPr lang="de-CH" dirty="0" err="1"/>
              <a:t>with</a:t>
            </a:r>
            <a:r>
              <a:rPr lang="de-CH" dirty="0"/>
              <a:t> a </a:t>
            </a:r>
            <a:r>
              <a:rPr lang="de-CH" dirty="0" err="1"/>
              <a:t>yoghurt</a:t>
            </a:r>
            <a:r>
              <a:rPr lang="de-CH" dirty="0"/>
              <a:t>. </a:t>
            </a:r>
          </a:p>
          <a:p>
            <a:pPr>
              <a:buFont typeface="Wingdings" pitchFamily="2" charset="2"/>
              <a:buChar char="§"/>
            </a:pPr>
            <a:r>
              <a:rPr lang="fr-FR" dirty="0" err="1"/>
              <a:t>According</a:t>
            </a:r>
            <a:r>
              <a:rPr lang="fr-FR" dirty="0"/>
              <a:t> to the information for </a:t>
            </a:r>
            <a:r>
              <a:rPr lang="fr-FR" dirty="0" err="1"/>
              <a:t>healthcare</a:t>
            </a:r>
            <a:r>
              <a:rPr lang="fr-FR" dirty="0"/>
              <a:t> </a:t>
            </a:r>
            <a:r>
              <a:rPr lang="fr-FR" dirty="0" err="1"/>
              <a:t>professionals</a:t>
            </a:r>
            <a:r>
              <a:rPr lang="fr-FR" dirty="0"/>
              <a:t>, </a:t>
            </a:r>
            <a:r>
              <a:rPr lang="fr-FR" dirty="0" err="1"/>
              <a:t>rivaroxaban</a:t>
            </a:r>
            <a:r>
              <a:rPr lang="fr-FR" dirty="0"/>
              <a:t> can </a:t>
            </a:r>
            <a:r>
              <a:rPr lang="fr-FR" dirty="0" err="1"/>
              <a:t>be</a:t>
            </a:r>
            <a:r>
              <a:rPr lang="fr-FR" dirty="0"/>
              <a:t> </a:t>
            </a:r>
            <a:r>
              <a:rPr lang="fr-FR" dirty="0" err="1"/>
              <a:t>administered</a:t>
            </a:r>
            <a:r>
              <a:rPr lang="fr-FR" dirty="0"/>
              <a:t> via a </a:t>
            </a:r>
            <a:r>
              <a:rPr lang="fr-FR" dirty="0" err="1"/>
              <a:t>gastric</a:t>
            </a:r>
            <a:r>
              <a:rPr lang="fr-FR" dirty="0"/>
              <a:t> tube (</a:t>
            </a:r>
            <a:r>
              <a:rPr lang="fr-FR" dirty="0" err="1"/>
              <a:t>providing</a:t>
            </a:r>
            <a:r>
              <a:rPr lang="fr-FR" dirty="0"/>
              <a:t> </a:t>
            </a:r>
            <a:r>
              <a:rPr lang="fr-FR" dirty="0" err="1"/>
              <a:t>it</a:t>
            </a:r>
            <a:r>
              <a:rPr lang="fr-FR" dirty="0"/>
              <a:t> </a:t>
            </a:r>
            <a:r>
              <a:rPr lang="fr-FR" dirty="0" err="1"/>
              <a:t>is</a:t>
            </a:r>
            <a:r>
              <a:rPr lang="fr-FR" dirty="0"/>
              <a:t> </a:t>
            </a:r>
            <a:r>
              <a:rPr lang="fr-FR" dirty="0" err="1"/>
              <a:t>placed</a:t>
            </a:r>
            <a:r>
              <a:rPr lang="fr-FR" dirty="0"/>
              <a:t> in the proximal part of the </a:t>
            </a:r>
            <a:r>
              <a:rPr lang="fr-FR" dirty="0" err="1"/>
              <a:t>stomach</a:t>
            </a:r>
            <a:r>
              <a:rPr lang="fr-FR" dirty="0"/>
              <a:t>).</a:t>
            </a:r>
            <a:endParaRPr lang="de-CH" dirty="0"/>
          </a:p>
          <a:p>
            <a:pPr>
              <a:buFont typeface="Wingdings" pitchFamily="2" charset="2"/>
              <a:buChar char="§"/>
            </a:pPr>
            <a:r>
              <a:rPr lang="de-CH" dirty="0" err="1"/>
              <a:t>Rivaroxaban</a:t>
            </a:r>
            <a:r>
              <a:rPr lang="de-CH" dirty="0"/>
              <a:t> </a:t>
            </a:r>
            <a:r>
              <a:rPr lang="de-CH" dirty="0" err="1"/>
              <a:t>can</a:t>
            </a:r>
            <a:r>
              <a:rPr lang="de-CH" dirty="0"/>
              <a:t> </a:t>
            </a:r>
            <a:r>
              <a:rPr lang="de-CH" dirty="0" err="1"/>
              <a:t>be</a:t>
            </a:r>
            <a:r>
              <a:rPr lang="de-CH" dirty="0"/>
              <a:t> </a:t>
            </a:r>
            <a:r>
              <a:rPr lang="de-CH" dirty="0" err="1"/>
              <a:t>administered</a:t>
            </a:r>
            <a:r>
              <a:rPr lang="de-CH" dirty="0"/>
              <a:t> via a </a:t>
            </a:r>
            <a:r>
              <a:rPr lang="de-CH" dirty="0" err="1"/>
              <a:t>gastric</a:t>
            </a:r>
            <a:r>
              <a:rPr lang="de-CH" dirty="0"/>
              <a:t> </a:t>
            </a:r>
            <a:r>
              <a:rPr lang="de-CH" dirty="0" err="1"/>
              <a:t>tube</a:t>
            </a:r>
            <a:r>
              <a:rPr lang="de-CH" dirty="0"/>
              <a:t>: </a:t>
            </a:r>
            <a:r>
              <a:rPr lang="de-CH" dirty="0" err="1"/>
              <a:t>rivaroxaban</a:t>
            </a:r>
            <a:r>
              <a:rPr lang="de-CH" dirty="0"/>
              <a:t> </a:t>
            </a:r>
            <a:r>
              <a:rPr lang="de-CH" dirty="0" err="1"/>
              <a:t>is</a:t>
            </a:r>
            <a:r>
              <a:rPr lang="de-CH" dirty="0"/>
              <a:t> </a:t>
            </a:r>
            <a:r>
              <a:rPr lang="de-CH" dirty="0" err="1"/>
              <a:t>practically</a:t>
            </a:r>
            <a:r>
              <a:rPr lang="de-CH" dirty="0"/>
              <a:t> </a:t>
            </a:r>
            <a:r>
              <a:rPr lang="de-CH" b="1" dirty="0">
                <a:solidFill>
                  <a:schemeClr val="accent1"/>
                </a:solidFill>
              </a:rPr>
              <a:t>insoluble in </a:t>
            </a:r>
            <a:r>
              <a:rPr lang="de-CH" b="1" dirty="0" err="1">
                <a:solidFill>
                  <a:schemeClr val="accent1"/>
                </a:solidFill>
              </a:rPr>
              <a:t>water</a:t>
            </a:r>
            <a:r>
              <a:rPr lang="de-CH" b="1" dirty="0">
                <a:solidFill>
                  <a:schemeClr val="accent1"/>
                </a:solidFill>
              </a:rPr>
              <a:t>. </a:t>
            </a:r>
          </a:p>
        </p:txBody>
      </p:sp>
      <p:sp>
        <p:nvSpPr>
          <p:cNvPr id="5" name="Foliennummernplatzhalter 4"/>
          <p:cNvSpPr>
            <a:spLocks noGrp="1"/>
          </p:cNvSpPr>
          <p:nvPr>
            <p:ph type="sldNum" sz="quarter" idx="12"/>
          </p:nvPr>
        </p:nvSpPr>
        <p:spPr/>
        <p:txBody>
          <a:bodyPr/>
          <a:lstStyle/>
          <a:p>
            <a:fld id="{668FC1BA-C807-A24C-B970-91216D4FCE8F}" type="slidenum">
              <a:rPr lang="de-DE" smtClean="0"/>
              <a:t>11</a:t>
            </a:fld>
            <a:endParaRPr lang="de-DE"/>
          </a:p>
        </p:txBody>
      </p:sp>
      <p:pic>
        <p:nvPicPr>
          <p:cNvPr id="7" name="Bild 6" descr="Xarlto_tablette_20mg_le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1702942"/>
            <a:ext cx="671455" cy="728044"/>
          </a:xfrm>
          <a:prstGeom prst="rect">
            <a:avLst/>
          </a:prstGeom>
          <a:effectLst>
            <a:outerShdw blurRad="50800" dist="38100" dir="2700000" algn="tl" rotWithShape="0">
              <a:prstClr val="black">
                <a:alpha val="40000"/>
              </a:prstClr>
            </a:outerShdw>
          </a:effectLst>
        </p:spPr>
      </p:pic>
      <p:sp>
        <p:nvSpPr>
          <p:cNvPr id="9" name="Textfeld 8"/>
          <p:cNvSpPr txBox="1"/>
          <p:nvPr/>
        </p:nvSpPr>
        <p:spPr>
          <a:xfrm>
            <a:off x="5306517" y="1634657"/>
            <a:ext cx="3372788" cy="923330"/>
          </a:xfrm>
          <a:prstGeom prst="rect">
            <a:avLst/>
          </a:prstGeom>
          <a:noFill/>
        </p:spPr>
        <p:txBody>
          <a:bodyPr wrap="square" rtlCol="0">
            <a:spAutoFit/>
          </a:bodyPr>
          <a:lstStyle/>
          <a:p>
            <a:pPr>
              <a:buClr>
                <a:schemeClr val="accent1"/>
              </a:buClr>
            </a:pPr>
            <a:r>
              <a:rPr lang="de-CH" sz="2000" b="1" dirty="0">
                <a:solidFill>
                  <a:schemeClr val="bg1"/>
                </a:solidFill>
                <a:latin typeface="Segoe UI" charset="0"/>
                <a:ea typeface="Segoe UI" charset="0"/>
                <a:cs typeface="Segoe UI" charset="0"/>
              </a:rPr>
              <a:t>Xarelto</a:t>
            </a:r>
            <a:r>
              <a:rPr lang="de-CH" sz="2000" b="1" baseline="30000" dirty="0">
                <a:solidFill>
                  <a:schemeClr val="bg1"/>
                </a:solidFill>
                <a:latin typeface="Segoe UI" charset="0"/>
                <a:ea typeface="Segoe UI" charset="0"/>
                <a:cs typeface="Segoe UI" charset="0"/>
              </a:rPr>
              <a:t>®</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tablets</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should</a:t>
            </a:r>
            <a:r>
              <a:rPr lang="de-CH" sz="2000" b="1" dirty="0">
                <a:solidFill>
                  <a:schemeClr val="bg1"/>
                </a:solidFill>
                <a:latin typeface="Segoe UI" charset="0"/>
                <a:ea typeface="Segoe UI" charset="0"/>
                <a:cs typeface="Segoe UI" charset="0"/>
              </a:rPr>
              <a:t> not </a:t>
            </a:r>
            <a:r>
              <a:rPr lang="de-CH" sz="2000" b="1" dirty="0" err="1">
                <a:solidFill>
                  <a:schemeClr val="bg1"/>
                </a:solidFill>
                <a:latin typeface="Segoe UI" charset="0"/>
                <a:ea typeface="Segoe UI" charset="0"/>
                <a:cs typeface="Segoe UI" charset="0"/>
              </a:rPr>
              <a:t>be</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broken</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up</a:t>
            </a:r>
            <a:endParaRPr lang="de-CH" sz="2000" b="1" dirty="0">
              <a:solidFill>
                <a:schemeClr val="bg1"/>
              </a:solidFill>
              <a:latin typeface="Segoe UI" charset="0"/>
              <a:ea typeface="Segoe UI" charset="0"/>
              <a:cs typeface="Segoe UI" charset="0"/>
            </a:endParaRPr>
          </a:p>
          <a:p>
            <a:pPr>
              <a:buClr>
                <a:schemeClr val="accent1"/>
              </a:buClr>
            </a:pPr>
            <a:r>
              <a:rPr lang="de-CH" sz="1400" dirty="0">
                <a:solidFill>
                  <a:schemeClr val="bg1"/>
                </a:solidFill>
                <a:latin typeface="Segoe UI" charset="0"/>
                <a:ea typeface="Segoe UI" charset="0"/>
                <a:cs typeface="Segoe UI" charset="0"/>
              </a:rPr>
              <a:t>(</a:t>
            </a:r>
            <a:r>
              <a:rPr lang="de-CH" sz="1400" dirty="0" err="1">
                <a:solidFill>
                  <a:schemeClr val="bg1"/>
                </a:solidFill>
                <a:latin typeface="Segoe UI" charset="0"/>
                <a:ea typeface="Segoe UI" charset="0"/>
                <a:cs typeface="Segoe UI" charset="0"/>
              </a:rPr>
              <a:t>absence</a:t>
            </a:r>
            <a:r>
              <a:rPr lang="de-CH" sz="1400" dirty="0">
                <a:solidFill>
                  <a:schemeClr val="bg1"/>
                </a:solidFill>
                <a:latin typeface="Segoe UI" charset="0"/>
                <a:ea typeface="Segoe UI" charset="0"/>
                <a:cs typeface="Segoe UI" charset="0"/>
              </a:rPr>
              <a:t> </a:t>
            </a:r>
            <a:r>
              <a:rPr lang="de-CH" sz="1400" dirty="0" err="1">
                <a:solidFill>
                  <a:schemeClr val="bg1"/>
                </a:solidFill>
                <a:latin typeface="Segoe UI" charset="0"/>
                <a:ea typeface="Segoe UI" charset="0"/>
                <a:cs typeface="Segoe UI" charset="0"/>
              </a:rPr>
              <a:t>of</a:t>
            </a:r>
            <a:r>
              <a:rPr lang="de-CH" sz="1400" dirty="0">
                <a:solidFill>
                  <a:schemeClr val="bg1"/>
                </a:solidFill>
                <a:latin typeface="Segoe UI" charset="0"/>
                <a:ea typeface="Segoe UI" charset="0"/>
                <a:cs typeface="Segoe UI" charset="0"/>
              </a:rPr>
              <a:t> a score and </a:t>
            </a:r>
            <a:r>
              <a:rPr lang="de-CH" sz="1400" dirty="0" err="1">
                <a:solidFill>
                  <a:schemeClr val="bg1"/>
                </a:solidFill>
                <a:latin typeface="Segoe UI" charset="0"/>
                <a:ea typeface="Segoe UI" charset="0"/>
                <a:cs typeface="Segoe UI" charset="0"/>
              </a:rPr>
              <a:t>small</a:t>
            </a:r>
            <a:r>
              <a:rPr lang="de-CH" sz="1400" dirty="0">
                <a:solidFill>
                  <a:schemeClr val="bg1"/>
                </a:solidFill>
                <a:latin typeface="Segoe UI" charset="0"/>
                <a:ea typeface="Segoe UI" charset="0"/>
                <a:cs typeface="Segoe UI" charset="0"/>
              </a:rPr>
              <a:t> </a:t>
            </a:r>
            <a:r>
              <a:rPr lang="de-CH" sz="1400" dirty="0" err="1">
                <a:solidFill>
                  <a:schemeClr val="bg1"/>
                </a:solidFill>
                <a:latin typeface="Segoe UI" charset="0"/>
                <a:ea typeface="Segoe UI" charset="0"/>
                <a:cs typeface="Segoe UI" charset="0"/>
              </a:rPr>
              <a:t>size</a:t>
            </a:r>
            <a:r>
              <a:rPr lang="de-CH" sz="1400" dirty="0">
                <a:solidFill>
                  <a:schemeClr val="bg1"/>
                </a:solidFill>
                <a:latin typeface="Segoe UI" charset="0"/>
                <a:ea typeface="Segoe UI" charset="0"/>
                <a:cs typeface="Segoe UI" charset="0"/>
              </a:rPr>
              <a:t>)</a:t>
            </a:r>
          </a:p>
        </p:txBody>
      </p:sp>
      <p:grpSp>
        <p:nvGrpSpPr>
          <p:cNvPr id="11" name="Gruppierung 10"/>
          <p:cNvGrpSpPr/>
          <p:nvPr/>
        </p:nvGrpSpPr>
        <p:grpSpPr>
          <a:xfrm>
            <a:off x="7560574" y="268288"/>
            <a:ext cx="1377950" cy="468135"/>
            <a:chOff x="323850" y="268288"/>
            <a:chExt cx="13457643" cy="4572000"/>
          </a:xfrm>
        </p:grpSpPr>
        <p:grpSp>
          <p:nvGrpSpPr>
            <p:cNvPr id="12" name="Gruppierung 11"/>
            <p:cNvGrpSpPr/>
            <p:nvPr/>
          </p:nvGrpSpPr>
          <p:grpSpPr>
            <a:xfrm>
              <a:off x="323850" y="268288"/>
              <a:ext cx="4572000" cy="4572000"/>
              <a:chOff x="323851" y="1516020"/>
              <a:chExt cx="1007999" cy="1007999"/>
            </a:xfrm>
          </p:grpSpPr>
          <p:sp>
            <p:nvSpPr>
              <p:cNvPr id="14" name="Rechteck 13"/>
              <p:cNvSpPr/>
              <p:nvPr/>
            </p:nvSpPr>
            <p:spPr>
              <a:xfrm>
                <a:off x="323851"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Bild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842" y="1548671"/>
                <a:ext cx="900000" cy="900000"/>
              </a:xfrm>
              <a:prstGeom prst="rect">
                <a:avLst/>
              </a:prstGeom>
            </p:spPr>
          </p:pic>
        </p:grpSp>
        <p:sp>
          <p:nvSpPr>
            <p:cNvPr id="13" name="Rechteck 12"/>
            <p:cNvSpPr/>
            <p:nvPr/>
          </p:nvSpPr>
          <p:spPr>
            <a:xfrm>
              <a:off x="5060946" y="503639"/>
              <a:ext cx="8720547" cy="390764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General Questions</a:t>
              </a:r>
            </a:p>
          </p:txBody>
        </p:sp>
      </p:grpSp>
    </p:spTree>
    <p:extLst>
      <p:ext uri="{BB962C8B-B14F-4D97-AF65-F5344CB8AC3E}">
        <p14:creationId xmlns:p14="http://schemas.microsoft.com/office/powerpoint/2010/main" val="233750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1.6 </a:t>
            </a:r>
            <a:r>
              <a:rPr lang="de-DE" dirty="0" err="1"/>
              <a:t>How</a:t>
            </a:r>
            <a:r>
              <a:rPr lang="de-DE" dirty="0"/>
              <a:t> </a:t>
            </a:r>
            <a:r>
              <a:rPr lang="de-DE" dirty="0" err="1"/>
              <a:t>can</a:t>
            </a:r>
            <a:r>
              <a:rPr lang="de-DE" dirty="0"/>
              <a:t> </a:t>
            </a:r>
            <a:r>
              <a:rPr lang="de-DE" dirty="0" err="1"/>
              <a:t>rivaroxaban</a:t>
            </a:r>
            <a:r>
              <a:rPr lang="de-DE" dirty="0"/>
              <a:t> </a:t>
            </a:r>
            <a:r>
              <a:rPr lang="de-DE" dirty="0" err="1"/>
              <a:t>be</a:t>
            </a:r>
            <a:r>
              <a:rPr lang="de-DE" dirty="0"/>
              <a:t> </a:t>
            </a:r>
            <a:r>
              <a:rPr lang="de-DE" dirty="0" err="1"/>
              <a:t>compatible</a:t>
            </a:r>
            <a:r>
              <a:rPr lang="de-DE" dirty="0"/>
              <a:t> </a:t>
            </a:r>
            <a:r>
              <a:rPr lang="de-DE" dirty="0" err="1"/>
              <a:t>with</a:t>
            </a:r>
            <a:r>
              <a:rPr lang="de-DE" dirty="0"/>
              <a:t> </a:t>
            </a:r>
            <a:r>
              <a:rPr lang="de-DE" dirty="0" err="1"/>
              <a:t>sport</a:t>
            </a:r>
            <a:r>
              <a:rPr lang="de-DE" dirty="0"/>
              <a:t>? </a:t>
            </a:r>
          </a:p>
        </p:txBody>
      </p:sp>
      <p:sp>
        <p:nvSpPr>
          <p:cNvPr id="3" name="Inhaltsplatzhalter 2"/>
          <p:cNvSpPr>
            <a:spLocks noGrp="1"/>
          </p:cNvSpPr>
          <p:nvPr>
            <p:ph idx="1"/>
          </p:nvPr>
        </p:nvSpPr>
        <p:spPr/>
        <p:txBody>
          <a:bodyPr/>
          <a:lstStyle/>
          <a:p>
            <a:pPr>
              <a:spcBef>
                <a:spcPts val="2400"/>
              </a:spcBef>
              <a:buFont typeface="Wingdings" pitchFamily="2" charset="2"/>
              <a:buChar char="§"/>
            </a:pPr>
            <a:r>
              <a:rPr lang="en-US" dirty="0"/>
              <a:t>Patients receiving anticoagulants must always be instructed not to play any </a:t>
            </a:r>
            <a:r>
              <a:rPr lang="en-US" b="1" dirty="0">
                <a:solidFill>
                  <a:schemeClr val="accent1"/>
                </a:solidFill>
              </a:rPr>
              <a:t>sports with a high potential for injury or explicit body contact</a:t>
            </a:r>
            <a:r>
              <a:rPr lang="de-CH" b="1" dirty="0">
                <a:solidFill>
                  <a:schemeClr val="accent1"/>
                </a:solidFill>
              </a:rPr>
              <a:t>.</a:t>
            </a:r>
          </a:p>
          <a:p>
            <a:pPr>
              <a:spcBef>
                <a:spcPts val="2400"/>
              </a:spcBef>
              <a:buFont typeface="Wingdings" pitchFamily="2" charset="2"/>
              <a:buChar char="§"/>
            </a:pPr>
            <a:r>
              <a:rPr lang="de-CH" dirty="0" err="1"/>
              <a:t>Patients</a:t>
            </a:r>
            <a:r>
              <a:rPr lang="de-CH" dirty="0"/>
              <a:t> </a:t>
            </a:r>
            <a:r>
              <a:rPr lang="de-CH" dirty="0" err="1"/>
              <a:t>being</a:t>
            </a:r>
            <a:r>
              <a:rPr lang="de-CH" dirty="0"/>
              <a:t> </a:t>
            </a:r>
            <a:r>
              <a:rPr lang="de-CH" dirty="0" err="1"/>
              <a:t>treated</a:t>
            </a:r>
            <a:r>
              <a:rPr lang="de-CH" dirty="0"/>
              <a:t> </a:t>
            </a:r>
            <a:r>
              <a:rPr lang="de-CH" dirty="0" err="1"/>
              <a:t>with</a:t>
            </a:r>
            <a:r>
              <a:rPr lang="de-CH" dirty="0"/>
              <a:t> </a:t>
            </a:r>
            <a:r>
              <a:rPr lang="de-CH" dirty="0" err="1"/>
              <a:t>rivaroxaban</a:t>
            </a:r>
            <a:r>
              <a:rPr lang="de-CH" dirty="0"/>
              <a:t> </a:t>
            </a:r>
            <a:r>
              <a:rPr lang="de-CH" dirty="0" err="1"/>
              <a:t>should</a:t>
            </a:r>
            <a:r>
              <a:rPr lang="de-CH" dirty="0"/>
              <a:t> </a:t>
            </a:r>
            <a:r>
              <a:rPr lang="de-CH" dirty="0" err="1"/>
              <a:t>observe</a:t>
            </a:r>
            <a:r>
              <a:rPr lang="de-CH" dirty="0"/>
              <a:t> </a:t>
            </a:r>
            <a:r>
              <a:rPr lang="de-CH" dirty="0" err="1"/>
              <a:t>the</a:t>
            </a:r>
            <a:r>
              <a:rPr lang="de-CH" dirty="0"/>
              <a:t> same </a:t>
            </a:r>
            <a:r>
              <a:rPr lang="de-CH" b="1" dirty="0" err="1">
                <a:solidFill>
                  <a:schemeClr val="accent1"/>
                </a:solidFill>
              </a:rPr>
              <a:t>safety</a:t>
            </a:r>
            <a:r>
              <a:rPr lang="de-CH" b="1" dirty="0">
                <a:solidFill>
                  <a:schemeClr val="accent1"/>
                </a:solidFill>
              </a:rPr>
              <a:t> and </a:t>
            </a:r>
            <a:r>
              <a:rPr lang="de-CH" b="1" dirty="0" err="1">
                <a:solidFill>
                  <a:schemeClr val="accent1"/>
                </a:solidFill>
              </a:rPr>
              <a:t>precautionary</a:t>
            </a:r>
            <a:r>
              <a:rPr lang="de-CH" b="1" dirty="0">
                <a:solidFill>
                  <a:schemeClr val="accent1"/>
                </a:solidFill>
              </a:rPr>
              <a:t> </a:t>
            </a:r>
            <a:r>
              <a:rPr lang="de-CH" b="1" dirty="0" err="1">
                <a:solidFill>
                  <a:schemeClr val="accent1"/>
                </a:solidFill>
              </a:rPr>
              <a:t>measures</a:t>
            </a:r>
            <a:r>
              <a:rPr lang="de-CH" b="1" dirty="0">
                <a:solidFill>
                  <a:srgbClr val="5560A6"/>
                </a:solidFill>
              </a:rPr>
              <a:t> </a:t>
            </a:r>
            <a:r>
              <a:rPr lang="de-CH" dirty="0" err="1"/>
              <a:t>as</a:t>
            </a:r>
            <a:r>
              <a:rPr lang="de-CH" dirty="0"/>
              <a:t> </a:t>
            </a:r>
            <a:r>
              <a:rPr lang="de-CH" dirty="0" err="1"/>
              <a:t>when</a:t>
            </a:r>
            <a:r>
              <a:rPr lang="de-CH" dirty="0"/>
              <a:t> </a:t>
            </a:r>
            <a:r>
              <a:rPr lang="de-CH" dirty="0" err="1"/>
              <a:t>using</a:t>
            </a:r>
            <a:r>
              <a:rPr lang="de-CH" dirty="0"/>
              <a:t> </a:t>
            </a:r>
            <a:r>
              <a:rPr lang="de-CH" dirty="0" err="1"/>
              <a:t>other</a:t>
            </a:r>
            <a:r>
              <a:rPr lang="de-CH" dirty="0"/>
              <a:t> OACs.</a:t>
            </a:r>
          </a:p>
          <a:p>
            <a:pPr>
              <a:spcBef>
                <a:spcPts val="2400"/>
              </a:spcBef>
              <a:buFont typeface="Wingdings" pitchFamily="2" charset="2"/>
              <a:buChar char="§"/>
            </a:pPr>
            <a:r>
              <a:rPr lang="en-US" dirty="0"/>
              <a:t>If need be, the time that rivaroxaban is taken can be adjusted to suit a specific sporting activity (to avoid peak values at the time of the sporting activity in question)</a:t>
            </a:r>
            <a:r>
              <a:rPr lang="de-CH" dirty="0"/>
              <a:t>.</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12</a:t>
            </a:fld>
            <a:endParaRPr lang="de-DE"/>
          </a:p>
        </p:txBody>
      </p:sp>
    </p:spTree>
    <p:extLst>
      <p:ext uri="{BB962C8B-B14F-4D97-AF65-F5344CB8AC3E}">
        <p14:creationId xmlns:p14="http://schemas.microsoft.com/office/powerpoint/2010/main" val="1472715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1.7 </a:t>
            </a:r>
            <a:r>
              <a:rPr lang="de-CH" dirty="0" err="1"/>
              <a:t>How</a:t>
            </a:r>
            <a:r>
              <a:rPr lang="de-CH" dirty="0"/>
              <a:t> </a:t>
            </a:r>
            <a:r>
              <a:rPr lang="de-CH" dirty="0" err="1"/>
              <a:t>can</a:t>
            </a:r>
            <a:r>
              <a:rPr lang="de-CH" dirty="0"/>
              <a:t> </a:t>
            </a:r>
            <a:r>
              <a:rPr lang="de-CH" dirty="0" err="1"/>
              <a:t>compliance</a:t>
            </a:r>
            <a:r>
              <a:rPr lang="de-CH" dirty="0"/>
              <a:t> </a:t>
            </a:r>
            <a:r>
              <a:rPr lang="de-CH" dirty="0" err="1"/>
              <a:t>be</a:t>
            </a:r>
            <a:r>
              <a:rPr lang="de-CH" dirty="0"/>
              <a:t> </a:t>
            </a:r>
            <a:r>
              <a:rPr lang="de-CH" dirty="0" err="1"/>
              <a:t>improved</a:t>
            </a:r>
            <a:r>
              <a:rPr lang="de-CH" dirty="0"/>
              <a:t> </a:t>
            </a:r>
            <a:r>
              <a:rPr lang="de-CH" dirty="0" err="1"/>
              <a:t>for</a:t>
            </a:r>
            <a:r>
              <a:rPr lang="de-CH" dirty="0"/>
              <a:t> </a:t>
            </a:r>
            <a:r>
              <a:rPr lang="de-CH" dirty="0" err="1"/>
              <a:t>rivaroxaban</a:t>
            </a:r>
            <a:r>
              <a:rPr lang="de-CH" dirty="0"/>
              <a:t>?</a:t>
            </a:r>
            <a:endParaRPr lang="de-DE" dirty="0"/>
          </a:p>
        </p:txBody>
      </p:sp>
      <p:sp>
        <p:nvSpPr>
          <p:cNvPr id="3" name="Inhaltsplatzhalter 2"/>
          <p:cNvSpPr>
            <a:spLocks noGrp="1"/>
          </p:cNvSpPr>
          <p:nvPr>
            <p:ph idx="1"/>
          </p:nvPr>
        </p:nvSpPr>
        <p:spPr>
          <a:xfrm>
            <a:off x="323850" y="1203325"/>
            <a:ext cx="7235825" cy="3263504"/>
          </a:xfrm>
        </p:spPr>
        <p:txBody>
          <a:bodyPr/>
          <a:lstStyle/>
          <a:p>
            <a:pPr marL="177800" indent="-177800">
              <a:buFont typeface="Wingdings" pitchFamily="2" charset="2"/>
              <a:buChar char="§"/>
            </a:pPr>
            <a:r>
              <a:rPr lang="de-CH" b="1" dirty="0" err="1">
                <a:solidFill>
                  <a:schemeClr val="accent1"/>
                </a:solidFill>
              </a:rPr>
              <a:t>Emphasise</a:t>
            </a:r>
            <a:r>
              <a:rPr lang="de-CH" b="1" dirty="0">
                <a:solidFill>
                  <a:schemeClr val="accent1"/>
                </a:solidFill>
              </a:rPr>
              <a:t> and </a:t>
            </a:r>
            <a:r>
              <a:rPr lang="de-CH" b="1" dirty="0" err="1">
                <a:solidFill>
                  <a:schemeClr val="accent1"/>
                </a:solidFill>
              </a:rPr>
              <a:t>explain</a:t>
            </a:r>
            <a:r>
              <a:rPr lang="de-CH" b="1" dirty="0">
                <a:solidFill>
                  <a:schemeClr val="accent1"/>
                </a:solidFill>
              </a:rPr>
              <a:t> </a:t>
            </a:r>
            <a:r>
              <a:rPr lang="de-CH" b="1" dirty="0" err="1">
                <a:solidFill>
                  <a:schemeClr val="accent1"/>
                </a:solidFill>
              </a:rPr>
              <a:t>the</a:t>
            </a:r>
            <a:r>
              <a:rPr lang="de-CH" b="1" dirty="0">
                <a:solidFill>
                  <a:schemeClr val="accent1"/>
                </a:solidFill>
              </a:rPr>
              <a:t> </a:t>
            </a:r>
            <a:r>
              <a:rPr lang="de-CH" b="1" dirty="0" err="1">
                <a:solidFill>
                  <a:schemeClr val="accent1"/>
                </a:solidFill>
              </a:rPr>
              <a:t>risk</a:t>
            </a:r>
            <a:r>
              <a:rPr lang="de-CH" b="1" dirty="0">
                <a:solidFill>
                  <a:schemeClr val="accent1"/>
                </a:solidFill>
              </a:rPr>
              <a:t> </a:t>
            </a:r>
            <a:r>
              <a:rPr lang="de-CH" dirty="0" err="1"/>
              <a:t>to</a:t>
            </a:r>
            <a:r>
              <a:rPr lang="de-CH" dirty="0"/>
              <a:t> </a:t>
            </a:r>
            <a:r>
              <a:rPr lang="de-CH" dirty="0" err="1"/>
              <a:t>the</a:t>
            </a:r>
            <a:r>
              <a:rPr lang="de-CH" dirty="0"/>
              <a:t> </a:t>
            </a:r>
            <a:r>
              <a:rPr lang="de-CH" dirty="0" err="1"/>
              <a:t>patient</a:t>
            </a:r>
            <a:r>
              <a:rPr lang="de-CH" dirty="0"/>
              <a:t>, e.g. </a:t>
            </a:r>
            <a:r>
              <a:rPr lang="de-CH" dirty="0" err="1"/>
              <a:t>by</a:t>
            </a:r>
            <a:r>
              <a:rPr lang="de-CH" dirty="0"/>
              <a:t> </a:t>
            </a:r>
            <a:r>
              <a:rPr lang="de-CH" dirty="0" err="1"/>
              <a:t>pointing</a:t>
            </a:r>
            <a:r>
              <a:rPr lang="de-CH" dirty="0"/>
              <a:t> out:</a:t>
            </a:r>
          </a:p>
          <a:p>
            <a:pPr marL="357188" lvl="1" indent="-179388">
              <a:buFont typeface="Arial" charset="0"/>
              <a:buChar char="•"/>
            </a:pPr>
            <a:r>
              <a:rPr lang="de-CH" dirty="0"/>
              <a:t>«</a:t>
            </a:r>
            <a:r>
              <a:rPr lang="de-CH" dirty="0" err="1"/>
              <a:t>One</a:t>
            </a:r>
            <a:r>
              <a:rPr lang="de-CH" dirty="0"/>
              <a:t> in </a:t>
            </a:r>
            <a:r>
              <a:rPr lang="de-CH" dirty="0" err="1"/>
              <a:t>ten</a:t>
            </a:r>
            <a:r>
              <a:rPr lang="de-CH" dirty="0"/>
              <a:t> </a:t>
            </a:r>
            <a:r>
              <a:rPr lang="de-CH" dirty="0" err="1"/>
              <a:t>patients</a:t>
            </a:r>
            <a:r>
              <a:rPr lang="de-CH" dirty="0"/>
              <a:t> </a:t>
            </a:r>
            <a:r>
              <a:rPr lang="de-CH" dirty="0" err="1"/>
              <a:t>with</a:t>
            </a:r>
            <a:r>
              <a:rPr lang="de-CH" dirty="0"/>
              <a:t> a CHA</a:t>
            </a:r>
            <a:r>
              <a:rPr lang="de-CH" baseline="-25000" dirty="0"/>
              <a:t>2</a:t>
            </a:r>
            <a:r>
              <a:rPr lang="de-CH" dirty="0"/>
              <a:t>DS</a:t>
            </a:r>
            <a:r>
              <a:rPr lang="de-CH" baseline="-25000" dirty="0"/>
              <a:t>2</a:t>
            </a:r>
            <a:r>
              <a:rPr lang="de-CH" dirty="0"/>
              <a:t>-VASc-Score </a:t>
            </a:r>
            <a:r>
              <a:rPr lang="de-CH" dirty="0" err="1"/>
              <a:t>of</a:t>
            </a:r>
            <a:r>
              <a:rPr lang="de-CH" dirty="0"/>
              <a:t> 6 </a:t>
            </a:r>
            <a:r>
              <a:rPr lang="de-CH" dirty="0" err="1"/>
              <a:t>or</a:t>
            </a:r>
            <a:r>
              <a:rPr lang="de-CH" dirty="0"/>
              <a:t> </a:t>
            </a:r>
            <a:r>
              <a:rPr lang="de-CH" dirty="0" err="1"/>
              <a:t>higher</a:t>
            </a:r>
            <a:r>
              <a:rPr lang="de-CH" dirty="0"/>
              <a:t> will </a:t>
            </a:r>
            <a:r>
              <a:rPr lang="de-CH" dirty="0" err="1"/>
              <a:t>suffer</a:t>
            </a:r>
            <a:r>
              <a:rPr lang="de-CH" dirty="0"/>
              <a:t> a </a:t>
            </a:r>
            <a:r>
              <a:rPr lang="de-CH" dirty="0" err="1"/>
              <a:t>stroke</a:t>
            </a:r>
            <a:r>
              <a:rPr lang="de-CH" dirty="0"/>
              <a:t> </a:t>
            </a:r>
            <a:r>
              <a:rPr lang="de-CH" dirty="0" err="1"/>
              <a:t>within</a:t>
            </a:r>
            <a:r>
              <a:rPr lang="de-CH" dirty="0"/>
              <a:t> a </a:t>
            </a:r>
            <a:r>
              <a:rPr lang="de-CH" dirty="0" err="1"/>
              <a:t>year</a:t>
            </a:r>
            <a:r>
              <a:rPr lang="de-CH" dirty="0"/>
              <a:t> </a:t>
            </a:r>
            <a:r>
              <a:rPr lang="de-CH" dirty="0" err="1"/>
              <a:t>unless</a:t>
            </a:r>
            <a:r>
              <a:rPr lang="de-CH" dirty="0"/>
              <a:t> </a:t>
            </a:r>
            <a:r>
              <a:rPr lang="de-CH" dirty="0" err="1"/>
              <a:t>they</a:t>
            </a:r>
            <a:r>
              <a:rPr lang="de-CH" dirty="0"/>
              <a:t> </a:t>
            </a:r>
            <a:r>
              <a:rPr lang="de-CH" dirty="0" err="1"/>
              <a:t>take</a:t>
            </a:r>
            <a:r>
              <a:rPr lang="de-CH" dirty="0"/>
              <a:t> an </a:t>
            </a:r>
            <a:r>
              <a:rPr lang="de-CH" dirty="0" err="1"/>
              <a:t>anticoagulant</a:t>
            </a:r>
            <a:r>
              <a:rPr lang="de-CH" dirty="0"/>
              <a:t>.»</a:t>
            </a:r>
          </a:p>
          <a:p>
            <a:pPr marL="177800" lvl="1" indent="-177800">
              <a:buNone/>
            </a:pPr>
            <a:endParaRPr lang="de-CH" dirty="0"/>
          </a:p>
          <a:p>
            <a:pPr marL="177800" lvl="1" indent="-177800">
              <a:buSzPct val="100000"/>
            </a:pPr>
            <a:r>
              <a:rPr lang="de-CH" b="1" dirty="0">
                <a:solidFill>
                  <a:schemeClr val="accent1"/>
                </a:solidFill>
              </a:rPr>
              <a:t>Rituals</a:t>
            </a:r>
            <a:r>
              <a:rPr lang="de-CH" dirty="0">
                <a:solidFill>
                  <a:schemeClr val="accent1"/>
                </a:solidFill>
              </a:rPr>
              <a:t> </a:t>
            </a:r>
            <a:r>
              <a:rPr lang="de-CH" dirty="0" err="1"/>
              <a:t>that</a:t>
            </a:r>
            <a:r>
              <a:rPr lang="de-CH" dirty="0"/>
              <a:t> will </a:t>
            </a:r>
            <a:r>
              <a:rPr lang="de-CH" dirty="0" err="1"/>
              <a:t>help</a:t>
            </a:r>
            <a:r>
              <a:rPr lang="de-CH" dirty="0"/>
              <a:t> </a:t>
            </a:r>
            <a:r>
              <a:rPr lang="de-CH" dirty="0" err="1"/>
              <a:t>the</a:t>
            </a:r>
            <a:r>
              <a:rPr lang="de-CH" dirty="0"/>
              <a:t> </a:t>
            </a:r>
            <a:r>
              <a:rPr lang="de-CH" dirty="0" err="1"/>
              <a:t>patient</a:t>
            </a:r>
            <a:r>
              <a:rPr lang="de-CH" dirty="0"/>
              <a:t> not </a:t>
            </a:r>
            <a:r>
              <a:rPr lang="de-CH" dirty="0" err="1"/>
              <a:t>to</a:t>
            </a:r>
            <a:r>
              <a:rPr lang="de-CH" dirty="0"/>
              <a:t> </a:t>
            </a:r>
            <a:r>
              <a:rPr lang="de-CH" dirty="0" err="1"/>
              <a:t>forget</a:t>
            </a:r>
            <a:r>
              <a:rPr lang="de-CH" dirty="0"/>
              <a:t> </a:t>
            </a:r>
            <a:r>
              <a:rPr lang="de-CH" dirty="0" err="1"/>
              <a:t>their</a:t>
            </a:r>
            <a:r>
              <a:rPr lang="de-CH" dirty="0"/>
              <a:t> </a:t>
            </a:r>
            <a:r>
              <a:rPr lang="de-CH" dirty="0" err="1"/>
              <a:t>medicine</a:t>
            </a:r>
            <a:r>
              <a:rPr lang="de-CH" dirty="0"/>
              <a:t>.</a:t>
            </a:r>
          </a:p>
          <a:p>
            <a:pPr marL="177800" lvl="1" indent="-177800">
              <a:buSzPct val="100000"/>
            </a:pPr>
            <a:endParaRPr lang="de-CH" dirty="0"/>
          </a:p>
          <a:p>
            <a:pPr marL="177800" lvl="1" indent="-177800">
              <a:buSzPct val="100000"/>
            </a:pPr>
            <a:r>
              <a:rPr lang="de-CH" b="1" dirty="0" err="1">
                <a:solidFill>
                  <a:schemeClr val="accent1"/>
                </a:solidFill>
              </a:rPr>
              <a:t>To</a:t>
            </a:r>
            <a:r>
              <a:rPr lang="de-CH" b="1" dirty="0">
                <a:solidFill>
                  <a:schemeClr val="accent1"/>
                </a:solidFill>
              </a:rPr>
              <a:t> </a:t>
            </a:r>
            <a:r>
              <a:rPr lang="de-CH" b="1" dirty="0" err="1">
                <a:solidFill>
                  <a:schemeClr val="accent1"/>
                </a:solidFill>
              </a:rPr>
              <a:t>improve</a:t>
            </a:r>
            <a:r>
              <a:rPr lang="de-CH" b="1" dirty="0">
                <a:solidFill>
                  <a:schemeClr val="accent1"/>
                </a:solidFill>
              </a:rPr>
              <a:t> </a:t>
            </a:r>
            <a:r>
              <a:rPr lang="de-CH" b="1" dirty="0" err="1">
                <a:solidFill>
                  <a:schemeClr val="accent1"/>
                </a:solidFill>
              </a:rPr>
              <a:t>compliance</a:t>
            </a:r>
            <a:r>
              <a:rPr lang="de-CH" b="1" dirty="0">
                <a:solidFill>
                  <a:schemeClr val="accent1"/>
                </a:solidFill>
              </a:rPr>
              <a:t> </a:t>
            </a:r>
            <a:r>
              <a:rPr lang="de-CH" b="1" dirty="0" err="1">
                <a:solidFill>
                  <a:schemeClr val="accent1"/>
                </a:solidFill>
              </a:rPr>
              <a:t>information</a:t>
            </a:r>
            <a:r>
              <a:rPr lang="de-CH" b="1" dirty="0">
                <a:solidFill>
                  <a:schemeClr val="accent1"/>
                </a:solidFill>
              </a:rPr>
              <a:t> </a:t>
            </a:r>
            <a:r>
              <a:rPr lang="de-CH" b="1" dirty="0" err="1">
                <a:solidFill>
                  <a:schemeClr val="accent1"/>
                </a:solidFill>
              </a:rPr>
              <a:t>brochures</a:t>
            </a:r>
            <a:r>
              <a:rPr lang="de-CH" b="1" dirty="0">
                <a:solidFill>
                  <a:schemeClr val="accent1"/>
                </a:solidFill>
              </a:rPr>
              <a:t> and </a:t>
            </a:r>
            <a:r>
              <a:rPr lang="de-CH" b="1" dirty="0" err="1">
                <a:solidFill>
                  <a:schemeClr val="accent1"/>
                </a:solidFill>
              </a:rPr>
              <a:t>other</a:t>
            </a:r>
            <a:r>
              <a:rPr lang="de-CH" b="1" dirty="0">
                <a:solidFill>
                  <a:schemeClr val="accent1"/>
                </a:solidFill>
              </a:rPr>
              <a:t> </a:t>
            </a:r>
            <a:r>
              <a:rPr lang="de-CH" b="1" dirty="0" err="1">
                <a:solidFill>
                  <a:schemeClr val="accent1"/>
                </a:solidFill>
              </a:rPr>
              <a:t>helpful</a:t>
            </a:r>
            <a:r>
              <a:rPr lang="de-CH" b="1" dirty="0">
                <a:solidFill>
                  <a:schemeClr val="accent1"/>
                </a:solidFill>
              </a:rPr>
              <a:t> </a:t>
            </a:r>
            <a:r>
              <a:rPr lang="de-CH" b="1" dirty="0" err="1">
                <a:solidFill>
                  <a:schemeClr val="accent1"/>
                </a:solidFill>
              </a:rPr>
              <a:t>materials</a:t>
            </a:r>
            <a:r>
              <a:rPr lang="de-CH" b="1" dirty="0">
                <a:solidFill>
                  <a:schemeClr val="accent1"/>
                </a:solidFill>
              </a:rPr>
              <a:t> </a:t>
            </a:r>
            <a:r>
              <a:rPr lang="de-CH" dirty="0" err="1"/>
              <a:t>are</a:t>
            </a:r>
            <a:r>
              <a:rPr lang="de-CH" dirty="0"/>
              <a:t> </a:t>
            </a:r>
            <a:r>
              <a:rPr lang="de-CH" dirty="0" err="1"/>
              <a:t>provided</a:t>
            </a:r>
            <a:r>
              <a:rPr lang="de-CH" dirty="0"/>
              <a:t> </a:t>
            </a:r>
            <a:r>
              <a:rPr lang="de-CH" dirty="0" err="1"/>
              <a:t>by</a:t>
            </a:r>
            <a:r>
              <a:rPr lang="de-CH" dirty="0"/>
              <a:t> Bayer.</a:t>
            </a:r>
          </a:p>
          <a:p>
            <a:pPr marL="177800" lvl="1" indent="-177800">
              <a:buSzPct val="100000"/>
            </a:pPr>
            <a:endParaRPr lang="de-CH" dirty="0"/>
          </a:p>
          <a:p>
            <a:pPr marL="177800" lvl="1" indent="-177800">
              <a:buSzPct val="100000"/>
            </a:pPr>
            <a:r>
              <a:rPr lang="en-US" dirty="0"/>
              <a:t>Even if rivaroxaban is taken on an irregular basis, the patient will </a:t>
            </a:r>
            <a:r>
              <a:rPr lang="en-US" b="1" dirty="0">
                <a:solidFill>
                  <a:schemeClr val="accent1"/>
                </a:solidFill>
              </a:rPr>
              <a:t>quickly</a:t>
            </a:r>
            <a:r>
              <a:rPr lang="en-US" dirty="0"/>
              <a:t> </a:t>
            </a:r>
            <a:r>
              <a:rPr lang="en-US" b="1" dirty="0">
                <a:solidFill>
                  <a:schemeClr val="accent1"/>
                </a:solidFill>
              </a:rPr>
              <a:t>enjoy protection again soon after taking the medicine</a:t>
            </a:r>
            <a:r>
              <a:rPr lang="de-CH" b="1" dirty="0">
                <a:solidFill>
                  <a:schemeClr val="accent1"/>
                </a:solidFill>
              </a:rPr>
              <a:t>.</a:t>
            </a:r>
            <a:r>
              <a:rPr lang="de-CH" dirty="0"/>
              <a:t> </a:t>
            </a:r>
          </a:p>
          <a:p>
            <a:pPr marL="177800" indent="-177800"/>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13</a:t>
            </a:fld>
            <a:endParaRPr lang="de-DE"/>
          </a:p>
        </p:txBody>
      </p:sp>
    </p:spTree>
    <p:extLst>
      <p:ext uri="{BB962C8B-B14F-4D97-AF65-F5344CB8AC3E}">
        <p14:creationId xmlns:p14="http://schemas.microsoft.com/office/powerpoint/2010/main" val="1800663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95486"/>
            <a:ext cx="7021652" cy="994172"/>
          </a:xfrm>
        </p:spPr>
        <p:txBody>
          <a:bodyPr/>
          <a:lstStyle/>
          <a:p>
            <a:r>
              <a:rPr lang="de-CH" sz="2000" dirty="0"/>
              <a:t>1.8</a:t>
            </a:r>
            <a:r>
              <a:rPr lang="de-DE" sz="2000" dirty="0"/>
              <a:t> </a:t>
            </a:r>
            <a:r>
              <a:rPr lang="de-DE" sz="2000" dirty="0" err="1"/>
              <a:t>What</a:t>
            </a:r>
            <a:r>
              <a:rPr lang="de-DE" sz="2000" dirty="0"/>
              <a:t> </a:t>
            </a:r>
            <a:r>
              <a:rPr lang="de-DE" sz="2000" dirty="0" err="1"/>
              <a:t>is</a:t>
            </a:r>
            <a:r>
              <a:rPr lang="de-DE" sz="2000" dirty="0"/>
              <a:t> </a:t>
            </a:r>
            <a:r>
              <a:rPr lang="de-DE" sz="2000" dirty="0" err="1"/>
              <a:t>the</a:t>
            </a:r>
            <a:r>
              <a:rPr lang="de-DE" sz="2000" dirty="0"/>
              <a:t> </a:t>
            </a:r>
            <a:r>
              <a:rPr lang="de-DE" sz="2000" dirty="0" err="1"/>
              <a:t>best</a:t>
            </a:r>
            <a:r>
              <a:rPr lang="de-DE" sz="2000" dirty="0"/>
              <a:t> </a:t>
            </a:r>
            <a:r>
              <a:rPr lang="de-DE" sz="2000" dirty="0" err="1"/>
              <a:t>way</a:t>
            </a:r>
            <a:r>
              <a:rPr lang="de-DE" sz="2000" dirty="0"/>
              <a:t> </a:t>
            </a:r>
            <a:r>
              <a:rPr lang="de-DE" sz="2000" dirty="0" err="1"/>
              <a:t>to</a:t>
            </a:r>
            <a:r>
              <a:rPr lang="de-DE" sz="2000" dirty="0"/>
              <a:t> </a:t>
            </a:r>
            <a:r>
              <a:rPr lang="de-DE" sz="2000" dirty="0" err="1"/>
              <a:t>proceed</a:t>
            </a:r>
            <a:r>
              <a:rPr lang="de-DE" sz="2000" dirty="0"/>
              <a:t> </a:t>
            </a:r>
            <a:r>
              <a:rPr lang="de-DE" sz="2000" dirty="0" err="1"/>
              <a:t>for</a:t>
            </a:r>
            <a:r>
              <a:rPr lang="de-DE" sz="2000" dirty="0"/>
              <a:t> </a:t>
            </a:r>
            <a:r>
              <a:rPr lang="de-DE" sz="2000" dirty="0" err="1"/>
              <a:t>rivaroxaban</a:t>
            </a:r>
            <a:r>
              <a:rPr lang="de-DE" sz="2000" dirty="0"/>
              <a:t> </a:t>
            </a:r>
            <a:r>
              <a:rPr lang="de-DE" sz="2000" dirty="0" err="1"/>
              <a:t>patients</a:t>
            </a:r>
            <a:r>
              <a:rPr lang="de-DE" sz="2000" dirty="0"/>
              <a:t> </a:t>
            </a:r>
            <a:r>
              <a:rPr lang="de-DE" sz="2000" dirty="0" err="1"/>
              <a:t>who</a:t>
            </a:r>
            <a:r>
              <a:rPr lang="de-DE" sz="2000" dirty="0"/>
              <a:t> </a:t>
            </a:r>
            <a:r>
              <a:rPr lang="de-DE" sz="2000" dirty="0" err="1"/>
              <a:t>need</a:t>
            </a:r>
            <a:r>
              <a:rPr lang="de-DE" sz="2000" dirty="0"/>
              <a:t> an </a:t>
            </a:r>
            <a:r>
              <a:rPr lang="de-DE" sz="2000" dirty="0" err="1"/>
              <a:t>intramuscular</a:t>
            </a:r>
            <a:r>
              <a:rPr lang="de-DE" sz="2000" dirty="0"/>
              <a:t> (im) </a:t>
            </a:r>
            <a:r>
              <a:rPr lang="de-DE" sz="2000" dirty="0" err="1"/>
              <a:t>injection</a:t>
            </a:r>
            <a:r>
              <a:rPr lang="de-DE" sz="2000" dirty="0"/>
              <a:t>? (1/2)</a:t>
            </a:r>
          </a:p>
        </p:txBody>
      </p:sp>
      <p:sp>
        <p:nvSpPr>
          <p:cNvPr id="6" name="Inhaltsplatzhalter 5"/>
          <p:cNvSpPr>
            <a:spLocks noGrp="1"/>
          </p:cNvSpPr>
          <p:nvPr>
            <p:ph sz="half" idx="1"/>
          </p:nvPr>
        </p:nvSpPr>
        <p:spPr>
          <a:xfrm>
            <a:off x="323850" y="1203325"/>
            <a:ext cx="8496300" cy="832402"/>
          </a:xfrm>
        </p:spPr>
        <p:txBody>
          <a:bodyPr/>
          <a:lstStyle/>
          <a:p>
            <a:r>
              <a:rPr lang="en-GB" sz="1100" dirty="0"/>
              <a:t>Prior to invasive procedures or surgical interventions, rivaroxaban should be discontinued at least </a:t>
            </a:r>
            <a:r>
              <a:rPr lang="en-GB" sz="1100" b="1" dirty="0">
                <a:solidFill>
                  <a:schemeClr val="accent1"/>
                </a:solidFill>
              </a:rPr>
              <a:t>24 hours before the procedure</a:t>
            </a:r>
            <a:r>
              <a:rPr lang="en-GB" sz="1100" dirty="0"/>
              <a:t>, while this period may be extended depending on age and renal function</a:t>
            </a:r>
            <a:endParaRPr lang="de-DE" dirty="0"/>
          </a:p>
          <a:p>
            <a:r>
              <a:rPr lang="de-DE" sz="1100" dirty="0" err="1"/>
              <a:t>Careful</a:t>
            </a:r>
            <a:r>
              <a:rPr lang="de-DE" sz="1100" dirty="0"/>
              <a:t> </a:t>
            </a:r>
            <a:r>
              <a:rPr lang="de-DE" sz="1100" dirty="0" err="1"/>
              <a:t>assessment</a:t>
            </a:r>
            <a:r>
              <a:rPr lang="de-DE" sz="1100" dirty="0"/>
              <a:t> </a:t>
            </a:r>
            <a:r>
              <a:rPr lang="de-DE" sz="1100" dirty="0" err="1"/>
              <a:t>whether</a:t>
            </a:r>
            <a:r>
              <a:rPr lang="de-DE" sz="1100" dirty="0"/>
              <a:t> </a:t>
            </a:r>
            <a:r>
              <a:rPr lang="de-DE" sz="1100" dirty="0" err="1"/>
              <a:t>there</a:t>
            </a:r>
            <a:r>
              <a:rPr lang="de-DE" sz="1100" dirty="0"/>
              <a:t> </a:t>
            </a:r>
            <a:r>
              <a:rPr lang="de-DE" sz="1100" dirty="0" err="1"/>
              <a:t>are</a:t>
            </a:r>
            <a:r>
              <a:rPr lang="de-DE" sz="1100" dirty="0"/>
              <a:t> possible alternatives, </a:t>
            </a:r>
            <a:r>
              <a:rPr lang="de-DE" sz="1100" dirty="0" err="1"/>
              <a:t>prior</a:t>
            </a:r>
            <a:r>
              <a:rPr lang="de-DE" sz="1100" dirty="0"/>
              <a:t> </a:t>
            </a:r>
            <a:r>
              <a:rPr lang="de-DE" sz="1100" dirty="0" err="1"/>
              <a:t>to</a:t>
            </a:r>
            <a:r>
              <a:rPr lang="de-DE" sz="1100" dirty="0"/>
              <a:t> an im </a:t>
            </a:r>
            <a:r>
              <a:rPr lang="de-DE" sz="1100" dirty="0" err="1"/>
              <a:t>injection</a:t>
            </a:r>
            <a:r>
              <a:rPr lang="de-DE" sz="1100" dirty="0"/>
              <a:t>.</a:t>
            </a:r>
          </a:p>
          <a:p>
            <a:pPr marL="7938" indent="0">
              <a:spcAft>
                <a:spcPts val="1000"/>
              </a:spcAft>
              <a:buNone/>
            </a:pPr>
            <a:endParaRPr lang="de-CH" sz="1100" b="1" dirty="0">
              <a:highlight>
                <a:srgbClr val="FFFF00"/>
              </a:highlight>
            </a:endParaRPr>
          </a:p>
          <a:p>
            <a:pPr>
              <a:lnSpc>
                <a:spcPct val="115000"/>
              </a:lnSpc>
              <a:spcAft>
                <a:spcPts val="1000"/>
              </a:spcAft>
            </a:pP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Inhaltsplatzhalter 6"/>
          <p:cNvSpPr>
            <a:spLocks noGrp="1"/>
          </p:cNvSpPr>
          <p:nvPr>
            <p:ph sz="half" idx="2"/>
          </p:nvPr>
        </p:nvSpPr>
        <p:spPr>
          <a:xfrm>
            <a:off x="555565" y="1978992"/>
            <a:ext cx="4466015" cy="2884080"/>
          </a:xfrm>
        </p:spPr>
        <p:txBody>
          <a:bodyPr/>
          <a:lstStyle/>
          <a:p>
            <a:pPr marL="7938" indent="0">
              <a:spcAft>
                <a:spcPts val="1000"/>
              </a:spcAft>
              <a:buNone/>
            </a:pPr>
            <a:r>
              <a:rPr lang="en-GB" sz="1100" b="1" dirty="0"/>
              <a:t>If </a:t>
            </a:r>
            <a:r>
              <a:rPr lang="en-GB" sz="1100" b="1" dirty="0" err="1"/>
              <a:t>i.m.</a:t>
            </a:r>
            <a:r>
              <a:rPr lang="en-GB" sz="1100" b="1" dirty="0"/>
              <a:t> injections are unavoidable, experts recommend the following procedure:</a:t>
            </a:r>
          </a:p>
          <a:p>
            <a:pPr lvl="0"/>
            <a:r>
              <a:rPr lang="en-GB" sz="1100" dirty="0"/>
              <a:t>Use a long, thin needle (23G or 25G)</a:t>
            </a:r>
          </a:p>
          <a:p>
            <a:pPr lvl="0"/>
            <a:r>
              <a:rPr lang="en-GB" sz="1100" dirty="0"/>
              <a:t>Preferably inject into the forearm (deltoid muscle).</a:t>
            </a:r>
            <a:endParaRPr lang="de-CH" sz="1100" dirty="0"/>
          </a:p>
          <a:p>
            <a:pPr lvl="0"/>
            <a:r>
              <a:rPr lang="en-GB" sz="1100" dirty="0"/>
              <a:t>Good compression for 5–10 minutes, without rubbing.</a:t>
            </a:r>
            <a:endParaRPr lang="de-CH" sz="1100" dirty="0"/>
          </a:p>
          <a:p>
            <a:pPr lvl="0"/>
            <a:r>
              <a:rPr lang="en-GB" sz="1100" dirty="0"/>
              <a:t>Do not aspirate (aspirating would cause more local adverse reactions in the presence of a bleeding tendency).</a:t>
            </a:r>
            <a:endParaRPr lang="de-CH" sz="1100" dirty="0"/>
          </a:p>
          <a:p>
            <a:pPr lvl="0"/>
            <a:r>
              <a:rPr lang="en-GB" sz="1100" dirty="0"/>
              <a:t>The person receiving anticoagulation or the parents/legal representative should be informed about the possibility of a haematoma following the injection and about further action.</a:t>
            </a:r>
          </a:p>
          <a:p>
            <a:r>
              <a:rPr lang="en-GB" sz="1100" dirty="0"/>
              <a:t>After administration the person should be kept under observation for a minimum of 15 minutes at the location where the injection took place.</a:t>
            </a:r>
            <a:endParaRPr lang="de-CH" sz="1100" dirty="0"/>
          </a:p>
          <a:p>
            <a:pPr marL="7938" indent="0">
              <a:spcAft>
                <a:spcPts val="1000"/>
              </a:spcAft>
              <a:buNone/>
            </a:pPr>
            <a:endParaRPr lang="de-CH" sz="1100" b="1" dirty="0">
              <a:highlight>
                <a:srgbClr val="FFFF00"/>
              </a:highlight>
            </a:endParaRPr>
          </a:p>
          <a:p>
            <a:pPr>
              <a:spcAft>
                <a:spcPts val="1000"/>
              </a:spcAft>
            </a:pPr>
            <a:endParaRPr lang="de-CH" sz="1100" dirty="0">
              <a:highlight>
                <a:srgbClr val="FFFF00"/>
              </a:highlight>
            </a:endParaRPr>
          </a:p>
          <a:p>
            <a:pPr marL="7938" indent="0">
              <a:buNone/>
            </a:pP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14</a:t>
            </a:fld>
            <a:endParaRPr lang="de-DE"/>
          </a:p>
        </p:txBody>
      </p:sp>
      <p:grpSp>
        <p:nvGrpSpPr>
          <p:cNvPr id="8" name="Gruppierung 7"/>
          <p:cNvGrpSpPr/>
          <p:nvPr/>
        </p:nvGrpSpPr>
        <p:grpSpPr>
          <a:xfrm>
            <a:off x="7560574" y="268288"/>
            <a:ext cx="1377950" cy="468135"/>
            <a:chOff x="323850" y="268288"/>
            <a:chExt cx="13457643" cy="4572000"/>
          </a:xfrm>
        </p:grpSpPr>
        <p:grpSp>
          <p:nvGrpSpPr>
            <p:cNvPr id="9" name="Gruppierung 8"/>
            <p:cNvGrpSpPr/>
            <p:nvPr/>
          </p:nvGrpSpPr>
          <p:grpSpPr>
            <a:xfrm>
              <a:off x="323850" y="268288"/>
              <a:ext cx="4572000" cy="4572000"/>
              <a:chOff x="323851" y="1516020"/>
              <a:chExt cx="1007999" cy="1007999"/>
            </a:xfrm>
          </p:grpSpPr>
          <p:sp>
            <p:nvSpPr>
              <p:cNvPr id="11" name="Rechteck 10"/>
              <p:cNvSpPr/>
              <p:nvPr/>
            </p:nvSpPr>
            <p:spPr>
              <a:xfrm>
                <a:off x="323851"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Bild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842" y="1548671"/>
                <a:ext cx="900000" cy="900000"/>
              </a:xfrm>
              <a:prstGeom prst="rect">
                <a:avLst/>
              </a:prstGeom>
            </p:spPr>
          </p:pic>
        </p:grpSp>
        <p:sp>
          <p:nvSpPr>
            <p:cNvPr id="10" name="Rechteck 9"/>
            <p:cNvSpPr/>
            <p:nvPr/>
          </p:nvSpPr>
          <p:spPr>
            <a:xfrm>
              <a:off x="5060946" y="503639"/>
              <a:ext cx="8720547" cy="390764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General Questions</a:t>
              </a:r>
            </a:p>
          </p:txBody>
        </p:sp>
      </p:grpSp>
      <p:sp>
        <p:nvSpPr>
          <p:cNvPr id="13" name="Inhaltsplatzhalter 6">
            <a:extLst>
              <a:ext uri="{FF2B5EF4-FFF2-40B4-BE49-F238E27FC236}">
                <a16:creationId xmlns:a16="http://schemas.microsoft.com/office/drawing/2014/main" id="{B44C1937-8CDD-4359-90A6-6F04DF24330A}"/>
              </a:ext>
            </a:extLst>
          </p:cNvPr>
          <p:cNvSpPr txBox="1">
            <a:spLocks/>
          </p:cNvSpPr>
          <p:nvPr/>
        </p:nvSpPr>
        <p:spPr>
          <a:xfrm>
            <a:off x="5367868" y="2079654"/>
            <a:ext cx="3452450" cy="2613727"/>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180000" tIns="0" rIns="180000" bIns="0" rtlCol="0" anchor="ctr">
            <a:noAutofit/>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lt1"/>
                </a:solidFill>
                <a:latin typeface="+mn-lt"/>
                <a:ea typeface="+mn-ea"/>
                <a:cs typeface="+mn-cs"/>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lt1"/>
                </a:solidFill>
                <a:latin typeface="+mn-lt"/>
                <a:ea typeface="+mn-ea"/>
                <a:cs typeface="+mn-cs"/>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lt1"/>
                </a:solidFill>
                <a:latin typeface="+mn-lt"/>
                <a:ea typeface="+mn-ea"/>
                <a:cs typeface="+mn-cs"/>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lt1"/>
                </a:solidFill>
                <a:latin typeface="+mn-lt"/>
                <a:ea typeface="+mn-ea"/>
                <a:cs typeface="+mn-cs"/>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algn="ctr"/>
            <a:r>
              <a:rPr lang="en-GB" sz="2000" b="1" dirty="0"/>
              <a:t>Haematomas following injection </a:t>
            </a:r>
            <a:br>
              <a:rPr lang="en-GB" sz="2000" b="1" dirty="0"/>
            </a:br>
            <a:r>
              <a:rPr lang="en-GB" sz="1600" dirty="0"/>
              <a:t>can additionally be treated by immobilisation, cooling and, if necessary, anti-inflammatory/analgesic treatment</a:t>
            </a:r>
          </a:p>
          <a:p>
            <a:pPr marL="0" algn="ctr"/>
            <a:r>
              <a:rPr lang="en-GB" sz="1600" dirty="0"/>
              <a:t> (</a:t>
            </a:r>
            <a:r>
              <a:rPr lang="en-GB" sz="1600" b="1" dirty="0"/>
              <a:t>Caution: no platelet inhibiting medication)</a:t>
            </a:r>
            <a:endParaRPr lang="de-CH" sz="1600" b="1" dirty="0"/>
          </a:p>
        </p:txBody>
      </p:sp>
    </p:spTree>
    <p:extLst>
      <p:ext uri="{BB962C8B-B14F-4D97-AF65-F5344CB8AC3E}">
        <p14:creationId xmlns:p14="http://schemas.microsoft.com/office/powerpoint/2010/main" val="176042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95486"/>
            <a:ext cx="7021652" cy="994172"/>
          </a:xfrm>
        </p:spPr>
        <p:txBody>
          <a:bodyPr/>
          <a:lstStyle/>
          <a:p>
            <a:r>
              <a:rPr kumimoji="0" lang="de-CH" sz="2000" b="1" i="0" u="none" strike="noStrike" kern="1200" cap="none" spc="0" normalizeH="0" baseline="0" noProof="0" dirty="0">
                <a:ln>
                  <a:noFill/>
                </a:ln>
                <a:solidFill>
                  <a:srgbClr val="42609D"/>
                </a:solidFill>
                <a:effectLst/>
                <a:uLnTx/>
                <a:uFillTx/>
                <a:latin typeface="Segoe UI" charset="0"/>
                <a:cs typeface="Segoe UI" charset="0"/>
              </a:rPr>
              <a:t>1.8</a:t>
            </a:r>
            <a:r>
              <a:rPr kumimoji="0" lang="de-DE" sz="2000" b="1" i="0" u="none" strike="noStrike" kern="1200" cap="none" spc="0" normalizeH="0" baseline="0" noProof="0" dirty="0">
                <a:ln>
                  <a:noFill/>
                </a:ln>
                <a:solidFill>
                  <a:srgbClr val="42609D"/>
                </a:solidFill>
                <a:effectLst/>
                <a:uLnTx/>
                <a:uFillTx/>
                <a:latin typeface="Segoe UI" charset="0"/>
                <a:cs typeface="Segoe UI" charset="0"/>
              </a:rPr>
              <a:t> </a:t>
            </a:r>
            <a:r>
              <a:rPr kumimoji="0" lang="de-DE" sz="2000" b="1" i="0" u="none" strike="noStrike" kern="1200" cap="none" spc="0" normalizeH="0" baseline="0" noProof="0" dirty="0" err="1">
                <a:ln>
                  <a:noFill/>
                </a:ln>
                <a:solidFill>
                  <a:srgbClr val="42609D"/>
                </a:solidFill>
                <a:effectLst/>
                <a:uLnTx/>
                <a:uFillTx/>
                <a:latin typeface="Segoe UI" charset="0"/>
                <a:cs typeface="Segoe UI" charset="0"/>
              </a:rPr>
              <a:t>What</a:t>
            </a:r>
            <a:r>
              <a:rPr kumimoji="0" lang="de-DE" sz="2000" b="1" i="0" u="none" strike="noStrike" kern="1200" cap="none" spc="0" normalizeH="0" baseline="0" noProof="0" dirty="0">
                <a:ln>
                  <a:noFill/>
                </a:ln>
                <a:solidFill>
                  <a:srgbClr val="42609D"/>
                </a:solidFill>
                <a:effectLst/>
                <a:uLnTx/>
                <a:uFillTx/>
                <a:latin typeface="Segoe UI" charset="0"/>
                <a:cs typeface="Segoe UI" charset="0"/>
              </a:rPr>
              <a:t> </a:t>
            </a:r>
            <a:r>
              <a:rPr kumimoji="0" lang="de-DE" sz="2000" b="1" i="0" u="none" strike="noStrike" kern="1200" cap="none" spc="0" normalizeH="0" baseline="0" noProof="0" dirty="0" err="1">
                <a:ln>
                  <a:noFill/>
                </a:ln>
                <a:solidFill>
                  <a:srgbClr val="42609D"/>
                </a:solidFill>
                <a:effectLst/>
                <a:uLnTx/>
                <a:uFillTx/>
                <a:latin typeface="Segoe UI" charset="0"/>
                <a:cs typeface="Segoe UI" charset="0"/>
              </a:rPr>
              <a:t>is</a:t>
            </a:r>
            <a:r>
              <a:rPr kumimoji="0" lang="de-DE" sz="2000" b="1" i="0" u="none" strike="noStrike" kern="1200" cap="none" spc="0" normalizeH="0" baseline="0" noProof="0" dirty="0">
                <a:ln>
                  <a:noFill/>
                </a:ln>
                <a:solidFill>
                  <a:srgbClr val="42609D"/>
                </a:solidFill>
                <a:effectLst/>
                <a:uLnTx/>
                <a:uFillTx/>
                <a:latin typeface="Segoe UI" charset="0"/>
                <a:cs typeface="Segoe UI" charset="0"/>
              </a:rPr>
              <a:t> </a:t>
            </a:r>
            <a:r>
              <a:rPr kumimoji="0" lang="de-DE" sz="2000" b="1" i="0" u="none" strike="noStrike" kern="1200" cap="none" spc="0" normalizeH="0" baseline="0" noProof="0" dirty="0" err="1">
                <a:ln>
                  <a:noFill/>
                </a:ln>
                <a:solidFill>
                  <a:srgbClr val="42609D"/>
                </a:solidFill>
                <a:effectLst/>
                <a:uLnTx/>
                <a:uFillTx/>
                <a:latin typeface="Segoe UI" charset="0"/>
                <a:cs typeface="Segoe UI" charset="0"/>
              </a:rPr>
              <a:t>the</a:t>
            </a:r>
            <a:r>
              <a:rPr kumimoji="0" lang="de-DE" sz="2000" b="1" i="0" u="none" strike="noStrike" kern="1200" cap="none" spc="0" normalizeH="0" baseline="0" noProof="0" dirty="0">
                <a:ln>
                  <a:noFill/>
                </a:ln>
                <a:solidFill>
                  <a:srgbClr val="42609D"/>
                </a:solidFill>
                <a:effectLst/>
                <a:uLnTx/>
                <a:uFillTx/>
                <a:latin typeface="Segoe UI" charset="0"/>
                <a:cs typeface="Segoe UI" charset="0"/>
              </a:rPr>
              <a:t> </a:t>
            </a:r>
            <a:r>
              <a:rPr kumimoji="0" lang="de-DE" sz="2000" b="1" i="0" u="none" strike="noStrike" kern="1200" cap="none" spc="0" normalizeH="0" baseline="0" noProof="0" dirty="0" err="1">
                <a:ln>
                  <a:noFill/>
                </a:ln>
                <a:solidFill>
                  <a:srgbClr val="42609D"/>
                </a:solidFill>
                <a:effectLst/>
                <a:uLnTx/>
                <a:uFillTx/>
                <a:latin typeface="Segoe UI" charset="0"/>
                <a:cs typeface="Segoe UI" charset="0"/>
              </a:rPr>
              <a:t>best</a:t>
            </a:r>
            <a:r>
              <a:rPr kumimoji="0" lang="de-DE" sz="2000" b="1" i="0" u="none" strike="noStrike" kern="1200" cap="none" spc="0" normalizeH="0" baseline="0" noProof="0" dirty="0">
                <a:ln>
                  <a:noFill/>
                </a:ln>
                <a:solidFill>
                  <a:srgbClr val="42609D"/>
                </a:solidFill>
                <a:effectLst/>
                <a:uLnTx/>
                <a:uFillTx/>
                <a:latin typeface="Segoe UI" charset="0"/>
                <a:cs typeface="Segoe UI" charset="0"/>
              </a:rPr>
              <a:t> </a:t>
            </a:r>
            <a:r>
              <a:rPr kumimoji="0" lang="de-DE" sz="2000" b="1" i="0" u="none" strike="noStrike" kern="1200" cap="none" spc="0" normalizeH="0" baseline="0" noProof="0" dirty="0" err="1">
                <a:ln>
                  <a:noFill/>
                </a:ln>
                <a:solidFill>
                  <a:srgbClr val="42609D"/>
                </a:solidFill>
                <a:effectLst/>
                <a:uLnTx/>
                <a:uFillTx/>
                <a:latin typeface="Segoe UI" charset="0"/>
                <a:cs typeface="Segoe UI" charset="0"/>
              </a:rPr>
              <a:t>way</a:t>
            </a:r>
            <a:r>
              <a:rPr kumimoji="0" lang="de-DE" sz="2000" b="1" i="0" u="none" strike="noStrike" kern="1200" cap="none" spc="0" normalizeH="0" baseline="0" noProof="0" dirty="0">
                <a:ln>
                  <a:noFill/>
                </a:ln>
                <a:solidFill>
                  <a:srgbClr val="42609D"/>
                </a:solidFill>
                <a:effectLst/>
                <a:uLnTx/>
                <a:uFillTx/>
                <a:latin typeface="Segoe UI" charset="0"/>
                <a:cs typeface="Segoe UI" charset="0"/>
              </a:rPr>
              <a:t> </a:t>
            </a:r>
            <a:r>
              <a:rPr kumimoji="0" lang="de-DE" sz="2000" b="1" i="0" u="none" strike="noStrike" kern="1200" cap="none" spc="0" normalizeH="0" baseline="0" noProof="0" dirty="0" err="1">
                <a:ln>
                  <a:noFill/>
                </a:ln>
                <a:solidFill>
                  <a:srgbClr val="42609D"/>
                </a:solidFill>
                <a:effectLst/>
                <a:uLnTx/>
                <a:uFillTx/>
                <a:latin typeface="Segoe UI" charset="0"/>
                <a:cs typeface="Segoe UI" charset="0"/>
              </a:rPr>
              <a:t>to</a:t>
            </a:r>
            <a:r>
              <a:rPr kumimoji="0" lang="de-DE" sz="2000" b="1" i="0" u="none" strike="noStrike" kern="1200" cap="none" spc="0" normalizeH="0" baseline="0" noProof="0" dirty="0">
                <a:ln>
                  <a:noFill/>
                </a:ln>
                <a:solidFill>
                  <a:srgbClr val="42609D"/>
                </a:solidFill>
                <a:effectLst/>
                <a:uLnTx/>
                <a:uFillTx/>
                <a:latin typeface="Segoe UI" charset="0"/>
                <a:cs typeface="Segoe UI" charset="0"/>
              </a:rPr>
              <a:t> </a:t>
            </a:r>
            <a:r>
              <a:rPr kumimoji="0" lang="de-DE" sz="2000" b="1" i="0" u="none" strike="noStrike" kern="1200" cap="none" spc="0" normalizeH="0" baseline="0" noProof="0" dirty="0" err="1">
                <a:ln>
                  <a:noFill/>
                </a:ln>
                <a:solidFill>
                  <a:srgbClr val="42609D"/>
                </a:solidFill>
                <a:effectLst/>
                <a:uLnTx/>
                <a:uFillTx/>
                <a:latin typeface="Segoe UI" charset="0"/>
                <a:cs typeface="Segoe UI" charset="0"/>
              </a:rPr>
              <a:t>proceed</a:t>
            </a:r>
            <a:r>
              <a:rPr kumimoji="0" lang="de-DE" sz="2000" b="1" i="0" u="none" strike="noStrike" kern="1200" cap="none" spc="0" normalizeH="0" baseline="0" noProof="0" dirty="0">
                <a:ln>
                  <a:noFill/>
                </a:ln>
                <a:solidFill>
                  <a:srgbClr val="42609D"/>
                </a:solidFill>
                <a:effectLst/>
                <a:uLnTx/>
                <a:uFillTx/>
                <a:latin typeface="Segoe UI" charset="0"/>
                <a:cs typeface="Segoe UI" charset="0"/>
              </a:rPr>
              <a:t> </a:t>
            </a:r>
            <a:r>
              <a:rPr kumimoji="0" lang="de-DE" sz="2000" b="1" i="0" u="none" strike="noStrike" kern="1200" cap="none" spc="0" normalizeH="0" baseline="0" noProof="0" dirty="0" err="1">
                <a:ln>
                  <a:noFill/>
                </a:ln>
                <a:solidFill>
                  <a:srgbClr val="42609D"/>
                </a:solidFill>
                <a:effectLst/>
                <a:uLnTx/>
                <a:uFillTx/>
                <a:latin typeface="Segoe UI" charset="0"/>
                <a:cs typeface="Segoe UI" charset="0"/>
              </a:rPr>
              <a:t>for</a:t>
            </a:r>
            <a:r>
              <a:rPr kumimoji="0" lang="de-DE" sz="2000" b="1" i="0" u="none" strike="noStrike" kern="1200" cap="none" spc="0" normalizeH="0" baseline="0" noProof="0" dirty="0">
                <a:ln>
                  <a:noFill/>
                </a:ln>
                <a:solidFill>
                  <a:srgbClr val="42609D"/>
                </a:solidFill>
                <a:effectLst/>
                <a:uLnTx/>
                <a:uFillTx/>
                <a:latin typeface="Segoe UI" charset="0"/>
                <a:cs typeface="Segoe UI" charset="0"/>
              </a:rPr>
              <a:t> </a:t>
            </a:r>
            <a:r>
              <a:rPr kumimoji="0" lang="de-DE" sz="2000" b="1" i="0" u="none" strike="noStrike" kern="1200" cap="none" spc="0" normalizeH="0" baseline="0" noProof="0" dirty="0" err="1">
                <a:ln>
                  <a:noFill/>
                </a:ln>
                <a:solidFill>
                  <a:srgbClr val="42609D"/>
                </a:solidFill>
                <a:effectLst/>
                <a:uLnTx/>
                <a:uFillTx/>
                <a:latin typeface="Segoe UI" charset="0"/>
                <a:cs typeface="Segoe UI" charset="0"/>
              </a:rPr>
              <a:t>rivaroxaban</a:t>
            </a:r>
            <a:r>
              <a:rPr kumimoji="0" lang="de-DE" sz="2000" b="1" i="0" u="none" strike="noStrike" kern="1200" cap="none" spc="0" normalizeH="0" baseline="0" noProof="0" dirty="0">
                <a:ln>
                  <a:noFill/>
                </a:ln>
                <a:solidFill>
                  <a:srgbClr val="42609D"/>
                </a:solidFill>
                <a:effectLst/>
                <a:uLnTx/>
                <a:uFillTx/>
                <a:latin typeface="Segoe UI" charset="0"/>
                <a:cs typeface="Segoe UI" charset="0"/>
              </a:rPr>
              <a:t> </a:t>
            </a:r>
            <a:r>
              <a:rPr kumimoji="0" lang="de-DE" sz="2000" b="1" i="0" u="none" strike="noStrike" kern="1200" cap="none" spc="0" normalizeH="0" baseline="0" noProof="0" dirty="0" err="1">
                <a:ln>
                  <a:noFill/>
                </a:ln>
                <a:solidFill>
                  <a:srgbClr val="42609D"/>
                </a:solidFill>
                <a:effectLst/>
                <a:uLnTx/>
                <a:uFillTx/>
                <a:latin typeface="Segoe UI" charset="0"/>
                <a:cs typeface="Segoe UI" charset="0"/>
              </a:rPr>
              <a:t>patients</a:t>
            </a:r>
            <a:r>
              <a:rPr kumimoji="0" lang="de-DE" sz="2000" b="1" i="0" u="none" strike="noStrike" kern="1200" cap="none" spc="0" normalizeH="0" baseline="0" noProof="0" dirty="0">
                <a:ln>
                  <a:noFill/>
                </a:ln>
                <a:solidFill>
                  <a:srgbClr val="42609D"/>
                </a:solidFill>
                <a:effectLst/>
                <a:uLnTx/>
                <a:uFillTx/>
                <a:latin typeface="Segoe UI" charset="0"/>
                <a:cs typeface="Segoe UI" charset="0"/>
              </a:rPr>
              <a:t> </a:t>
            </a:r>
            <a:r>
              <a:rPr kumimoji="0" lang="de-DE" sz="2000" b="1" i="0" u="none" strike="noStrike" kern="1200" cap="none" spc="0" normalizeH="0" baseline="0" noProof="0" dirty="0" err="1">
                <a:ln>
                  <a:noFill/>
                </a:ln>
                <a:solidFill>
                  <a:srgbClr val="42609D"/>
                </a:solidFill>
                <a:effectLst/>
                <a:uLnTx/>
                <a:uFillTx/>
                <a:latin typeface="Segoe UI" charset="0"/>
                <a:cs typeface="Segoe UI" charset="0"/>
              </a:rPr>
              <a:t>who</a:t>
            </a:r>
            <a:r>
              <a:rPr kumimoji="0" lang="de-DE" sz="2000" b="1" i="0" u="none" strike="noStrike" kern="1200" cap="none" spc="0" normalizeH="0" baseline="0" noProof="0" dirty="0">
                <a:ln>
                  <a:noFill/>
                </a:ln>
                <a:solidFill>
                  <a:srgbClr val="42609D"/>
                </a:solidFill>
                <a:effectLst/>
                <a:uLnTx/>
                <a:uFillTx/>
                <a:latin typeface="Segoe UI" charset="0"/>
                <a:cs typeface="Segoe UI" charset="0"/>
              </a:rPr>
              <a:t> </a:t>
            </a:r>
            <a:r>
              <a:rPr kumimoji="0" lang="de-DE" sz="2000" b="1" i="0" u="none" strike="noStrike" kern="1200" cap="none" spc="0" normalizeH="0" baseline="0" noProof="0" dirty="0" err="1">
                <a:ln>
                  <a:noFill/>
                </a:ln>
                <a:solidFill>
                  <a:srgbClr val="42609D"/>
                </a:solidFill>
                <a:effectLst/>
                <a:uLnTx/>
                <a:uFillTx/>
                <a:latin typeface="Segoe UI" charset="0"/>
                <a:cs typeface="Segoe UI" charset="0"/>
              </a:rPr>
              <a:t>need</a:t>
            </a:r>
            <a:r>
              <a:rPr kumimoji="0" lang="de-DE" sz="2000" b="1" i="0" u="none" strike="noStrike" kern="1200" cap="none" spc="0" normalizeH="0" baseline="0" noProof="0" dirty="0">
                <a:ln>
                  <a:noFill/>
                </a:ln>
                <a:solidFill>
                  <a:srgbClr val="42609D"/>
                </a:solidFill>
                <a:effectLst/>
                <a:uLnTx/>
                <a:uFillTx/>
                <a:latin typeface="Segoe UI" charset="0"/>
                <a:cs typeface="Segoe UI" charset="0"/>
              </a:rPr>
              <a:t> an </a:t>
            </a:r>
            <a:r>
              <a:rPr kumimoji="0" lang="de-DE" sz="2000" b="1" i="0" u="none" strike="noStrike" kern="1200" cap="none" spc="0" normalizeH="0" baseline="0" noProof="0" dirty="0" err="1">
                <a:ln>
                  <a:noFill/>
                </a:ln>
                <a:solidFill>
                  <a:srgbClr val="42609D"/>
                </a:solidFill>
                <a:effectLst/>
                <a:uLnTx/>
                <a:uFillTx/>
                <a:latin typeface="Segoe UI" charset="0"/>
                <a:cs typeface="Segoe UI" charset="0"/>
              </a:rPr>
              <a:t>intramuscular</a:t>
            </a:r>
            <a:r>
              <a:rPr kumimoji="0" lang="de-DE" sz="2000" b="1" i="0" u="none" strike="noStrike" kern="1200" cap="none" spc="0" normalizeH="0" baseline="0" noProof="0" dirty="0">
                <a:ln>
                  <a:noFill/>
                </a:ln>
                <a:solidFill>
                  <a:srgbClr val="42609D"/>
                </a:solidFill>
                <a:effectLst/>
                <a:uLnTx/>
                <a:uFillTx/>
                <a:latin typeface="Segoe UI" charset="0"/>
                <a:cs typeface="Segoe UI" charset="0"/>
              </a:rPr>
              <a:t> (im) </a:t>
            </a:r>
            <a:r>
              <a:rPr kumimoji="0" lang="de-DE" sz="2000" b="1" i="0" u="none" strike="noStrike" kern="1200" cap="none" spc="0" normalizeH="0" baseline="0" noProof="0" dirty="0" err="1">
                <a:ln>
                  <a:noFill/>
                </a:ln>
                <a:solidFill>
                  <a:srgbClr val="42609D"/>
                </a:solidFill>
                <a:effectLst/>
                <a:uLnTx/>
                <a:uFillTx/>
                <a:latin typeface="Segoe UI" charset="0"/>
                <a:cs typeface="Segoe UI" charset="0"/>
              </a:rPr>
              <a:t>injection</a:t>
            </a:r>
            <a:r>
              <a:rPr kumimoji="0" lang="de-DE" sz="2000" b="1" i="0" u="none" strike="noStrike" kern="1200" cap="none" spc="0" normalizeH="0" baseline="0" noProof="0" dirty="0">
                <a:ln>
                  <a:noFill/>
                </a:ln>
                <a:solidFill>
                  <a:srgbClr val="42609D"/>
                </a:solidFill>
                <a:effectLst/>
                <a:uLnTx/>
                <a:uFillTx/>
                <a:latin typeface="Segoe UI" charset="0"/>
                <a:cs typeface="Segoe UI" charset="0"/>
              </a:rPr>
              <a:t>? (2/2)</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15</a:t>
            </a:fld>
            <a:endParaRPr lang="de-DE"/>
          </a:p>
        </p:txBody>
      </p:sp>
      <p:grpSp>
        <p:nvGrpSpPr>
          <p:cNvPr id="8" name="Gruppierung 7"/>
          <p:cNvGrpSpPr/>
          <p:nvPr/>
        </p:nvGrpSpPr>
        <p:grpSpPr>
          <a:xfrm>
            <a:off x="7560574" y="268288"/>
            <a:ext cx="1377950" cy="468135"/>
            <a:chOff x="323850" y="268288"/>
            <a:chExt cx="13457643" cy="4572000"/>
          </a:xfrm>
        </p:grpSpPr>
        <p:grpSp>
          <p:nvGrpSpPr>
            <p:cNvPr id="9" name="Gruppierung 8"/>
            <p:cNvGrpSpPr/>
            <p:nvPr/>
          </p:nvGrpSpPr>
          <p:grpSpPr>
            <a:xfrm>
              <a:off x="323850" y="268288"/>
              <a:ext cx="4572000" cy="4572000"/>
              <a:chOff x="323851" y="1516020"/>
              <a:chExt cx="1007999" cy="1007999"/>
            </a:xfrm>
          </p:grpSpPr>
          <p:sp>
            <p:nvSpPr>
              <p:cNvPr id="11" name="Rechteck 10"/>
              <p:cNvSpPr/>
              <p:nvPr/>
            </p:nvSpPr>
            <p:spPr>
              <a:xfrm>
                <a:off x="323851"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Bild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842" y="1548671"/>
                <a:ext cx="900000" cy="900000"/>
              </a:xfrm>
              <a:prstGeom prst="rect">
                <a:avLst/>
              </a:prstGeom>
            </p:spPr>
          </p:pic>
        </p:grpSp>
        <p:sp>
          <p:nvSpPr>
            <p:cNvPr id="10" name="Rechteck 9"/>
            <p:cNvSpPr/>
            <p:nvPr/>
          </p:nvSpPr>
          <p:spPr>
            <a:xfrm>
              <a:off x="5060946" y="503639"/>
              <a:ext cx="8720547" cy="390764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Allgemeine Fragen</a:t>
              </a:r>
            </a:p>
          </p:txBody>
        </p:sp>
      </p:grpSp>
      <p:sp>
        <p:nvSpPr>
          <p:cNvPr id="39" name="Textfeld 38">
            <a:extLst>
              <a:ext uri="{FF2B5EF4-FFF2-40B4-BE49-F238E27FC236}">
                <a16:creationId xmlns:a16="http://schemas.microsoft.com/office/drawing/2014/main" id="{8F30A735-83D1-4995-9812-C8BB9D8DB8B2}"/>
              </a:ext>
            </a:extLst>
          </p:cNvPr>
          <p:cNvSpPr txBox="1"/>
          <p:nvPr/>
        </p:nvSpPr>
        <p:spPr>
          <a:xfrm>
            <a:off x="230893" y="914058"/>
            <a:ext cx="8317684" cy="307777"/>
          </a:xfrm>
          <a:prstGeom prst="rect">
            <a:avLst/>
          </a:prstGeom>
          <a:noFill/>
        </p:spPr>
        <p:txBody>
          <a:bodyPr wrap="square">
            <a:spAutoFit/>
          </a:bodyPr>
          <a:lstStyle/>
          <a:p>
            <a:pPr marL="7938" indent="0">
              <a:spcAft>
                <a:spcPts val="1000"/>
              </a:spcAft>
              <a:buNone/>
            </a:pPr>
            <a:r>
              <a:rPr lang="en-GB" sz="1400" b="1" dirty="0"/>
              <a:t>Management of rivaroxaban treatment:</a:t>
            </a:r>
          </a:p>
        </p:txBody>
      </p:sp>
      <p:sp>
        <p:nvSpPr>
          <p:cNvPr id="41" name="Textfeld 40">
            <a:extLst>
              <a:ext uri="{FF2B5EF4-FFF2-40B4-BE49-F238E27FC236}">
                <a16:creationId xmlns:a16="http://schemas.microsoft.com/office/drawing/2014/main" id="{FDA1E425-AA86-4B01-959B-7D1ED4B8D5EF}"/>
              </a:ext>
            </a:extLst>
          </p:cNvPr>
          <p:cNvSpPr txBox="1"/>
          <p:nvPr/>
        </p:nvSpPr>
        <p:spPr>
          <a:xfrm>
            <a:off x="343332" y="1285600"/>
            <a:ext cx="2634680" cy="707886"/>
          </a:xfrm>
          <a:prstGeom prst="rect">
            <a:avLst/>
          </a:prstGeom>
          <a:noFill/>
        </p:spPr>
        <p:txBody>
          <a:bodyPr wrap="square" rtlCol="0">
            <a:spAutoFit/>
          </a:bodyPr>
          <a:lstStyle/>
          <a:p>
            <a:pPr algn="ctr"/>
            <a:r>
              <a:rPr lang="de-CH" sz="1000" b="1" dirty="0">
                <a:latin typeface="Segoe UI" panose="020B0502040204020203" pitchFamily="34" charset="0"/>
                <a:cs typeface="Segoe UI" panose="020B0502040204020203" pitchFamily="34" charset="0"/>
              </a:rPr>
              <a:t>The </a:t>
            </a:r>
            <a:r>
              <a:rPr lang="de-CH" sz="1000" b="1" dirty="0" err="1">
                <a:latin typeface="Segoe UI" panose="020B0502040204020203" pitchFamily="34" charset="0"/>
                <a:cs typeface="Segoe UI" panose="020B0502040204020203" pitchFamily="34" charset="0"/>
              </a:rPr>
              <a:t>day</a:t>
            </a:r>
            <a:r>
              <a:rPr lang="de-CH" sz="1000" b="1" dirty="0">
                <a:latin typeface="Segoe UI" panose="020B0502040204020203" pitchFamily="34" charset="0"/>
                <a:cs typeface="Segoe UI" panose="020B0502040204020203" pitchFamily="34" charset="0"/>
              </a:rPr>
              <a:t> </a:t>
            </a:r>
            <a:r>
              <a:rPr lang="de-CH" sz="1000" b="1" dirty="0" err="1">
                <a:latin typeface="Segoe UI" panose="020B0502040204020203" pitchFamily="34" charset="0"/>
                <a:cs typeface="Segoe UI" panose="020B0502040204020203" pitchFamily="34" charset="0"/>
              </a:rPr>
              <a:t>before</a:t>
            </a:r>
            <a:r>
              <a:rPr lang="de-CH" sz="1000" b="1" dirty="0">
                <a:latin typeface="Segoe UI" panose="020B0502040204020203" pitchFamily="34" charset="0"/>
                <a:cs typeface="Segoe UI" panose="020B0502040204020203" pitchFamily="34" charset="0"/>
              </a:rPr>
              <a:t> </a:t>
            </a:r>
            <a:r>
              <a:rPr lang="de-CH" sz="1000" b="1" dirty="0" err="1">
                <a:latin typeface="Segoe UI" panose="020B0502040204020203" pitchFamily="34" charset="0"/>
                <a:cs typeface="Segoe UI" panose="020B0502040204020203" pitchFamily="34" charset="0"/>
              </a:rPr>
              <a:t>the</a:t>
            </a:r>
            <a:r>
              <a:rPr lang="de-CH" sz="1000" b="1" dirty="0">
                <a:latin typeface="Segoe UI" panose="020B0502040204020203" pitchFamily="34" charset="0"/>
                <a:cs typeface="Segoe UI" panose="020B0502040204020203" pitchFamily="34" charset="0"/>
              </a:rPr>
              <a:t> </a:t>
            </a:r>
            <a:r>
              <a:rPr lang="de-CH" sz="1000" b="1" dirty="0" err="1">
                <a:latin typeface="Segoe UI" panose="020B0502040204020203" pitchFamily="34" charset="0"/>
                <a:cs typeface="Segoe UI" panose="020B0502040204020203" pitchFamily="34" charset="0"/>
              </a:rPr>
              <a:t>injection</a:t>
            </a:r>
            <a:r>
              <a:rPr lang="de-CH" sz="1000" b="1" dirty="0">
                <a:latin typeface="Segoe UI" panose="020B0502040204020203" pitchFamily="34" charset="0"/>
                <a:cs typeface="Segoe UI" panose="020B0502040204020203" pitchFamily="34" charset="0"/>
              </a:rPr>
              <a:t>:</a:t>
            </a:r>
          </a:p>
          <a:p>
            <a:pPr algn="ctr"/>
            <a:endParaRPr lang="de-CH" sz="1000" b="1" u="sng" dirty="0">
              <a:latin typeface="Segoe UI" panose="020B0502040204020203" pitchFamily="34" charset="0"/>
              <a:cs typeface="Segoe UI" panose="020B0502040204020203" pitchFamily="34" charset="0"/>
            </a:endParaRPr>
          </a:p>
          <a:p>
            <a:pPr algn="ctr"/>
            <a:endParaRPr lang="de-CH" sz="1000" b="1" u="sng" dirty="0">
              <a:latin typeface="Segoe UI" panose="020B0502040204020203" pitchFamily="34" charset="0"/>
              <a:cs typeface="Segoe UI" panose="020B0502040204020203" pitchFamily="34" charset="0"/>
            </a:endParaRPr>
          </a:p>
          <a:p>
            <a:pPr algn="ctr"/>
            <a:endParaRPr lang="de-CH" sz="1000" b="1" u="sng" dirty="0">
              <a:latin typeface="Segoe UI" panose="020B0502040204020203" pitchFamily="34" charset="0"/>
              <a:cs typeface="Segoe UI" panose="020B0502040204020203" pitchFamily="34" charset="0"/>
            </a:endParaRPr>
          </a:p>
        </p:txBody>
      </p:sp>
      <p:sp>
        <p:nvSpPr>
          <p:cNvPr id="42" name="Textfeld 41">
            <a:extLst>
              <a:ext uri="{FF2B5EF4-FFF2-40B4-BE49-F238E27FC236}">
                <a16:creationId xmlns:a16="http://schemas.microsoft.com/office/drawing/2014/main" id="{9F602EAE-5FD5-442C-BA63-5BEAFA3306AB}"/>
              </a:ext>
            </a:extLst>
          </p:cNvPr>
          <p:cNvSpPr txBox="1"/>
          <p:nvPr/>
        </p:nvSpPr>
        <p:spPr>
          <a:xfrm>
            <a:off x="279359" y="3718059"/>
            <a:ext cx="3032166" cy="1164421"/>
          </a:xfrm>
          <a:prstGeom prst="rect">
            <a:avLst/>
          </a:prstGeom>
          <a:noFill/>
        </p:spPr>
        <p:txBody>
          <a:bodyPr wrap="square" rtlCol="0">
            <a:spAutoFit/>
          </a:bodyPr>
          <a:lstStyle/>
          <a:p>
            <a:pPr marL="179388" indent="-171450">
              <a:spcBef>
                <a:spcPts val="750"/>
              </a:spcBef>
              <a:buClr>
                <a:schemeClr val="accent1"/>
              </a:buClr>
              <a:buFont typeface="Wingdings" charset="2"/>
              <a:buChar char="§"/>
            </a:pPr>
            <a:r>
              <a:rPr lang="en-GB" sz="900" dirty="0">
                <a:latin typeface="Segoe UI" panose="020B0502040204020203" pitchFamily="34" charset="0"/>
                <a:cs typeface="Segoe UI" panose="020B0502040204020203" pitchFamily="34" charset="0"/>
              </a:rPr>
              <a:t>The day before the injection: Rivaroxaban administration in the morning: the day before the injection the patient takes rivaroxaban in the morning as usual. </a:t>
            </a:r>
          </a:p>
          <a:p>
            <a:pPr marL="179388" indent="-171450">
              <a:spcBef>
                <a:spcPts val="750"/>
              </a:spcBef>
              <a:buClr>
                <a:schemeClr val="accent1"/>
              </a:buClr>
              <a:buFont typeface="Wingdings" charset="2"/>
              <a:buChar char="§"/>
            </a:pPr>
            <a:r>
              <a:rPr lang="en-GB" sz="900" dirty="0">
                <a:latin typeface="Segoe UI" panose="020B0502040204020203" pitchFamily="34" charset="0"/>
                <a:cs typeface="Segoe UI" panose="020B0502040204020203" pitchFamily="34" charset="0"/>
              </a:rPr>
              <a:t>Rivaroxaban administration in the evening or twice daily: the patient omits the evening dose the day before the injection.</a:t>
            </a:r>
            <a:endParaRPr lang="de-CH" sz="900" dirty="0">
              <a:latin typeface="Segoe UI" panose="020B0502040204020203" pitchFamily="34" charset="0"/>
              <a:cs typeface="Segoe UI" panose="020B0502040204020203" pitchFamily="34" charset="0"/>
            </a:endParaRPr>
          </a:p>
        </p:txBody>
      </p:sp>
      <p:grpSp>
        <p:nvGrpSpPr>
          <p:cNvPr id="43" name="Gruppieren 42">
            <a:extLst>
              <a:ext uri="{FF2B5EF4-FFF2-40B4-BE49-F238E27FC236}">
                <a16:creationId xmlns:a16="http://schemas.microsoft.com/office/drawing/2014/main" id="{B8EA171F-2D63-4C11-A460-B44CE8EA2A50}"/>
              </a:ext>
            </a:extLst>
          </p:cNvPr>
          <p:cNvGrpSpPr/>
          <p:nvPr/>
        </p:nvGrpSpPr>
        <p:grpSpPr>
          <a:xfrm>
            <a:off x="514801" y="1676789"/>
            <a:ext cx="1177912" cy="736821"/>
            <a:chOff x="-1405803" y="1510302"/>
            <a:chExt cx="1177912" cy="736821"/>
          </a:xfrm>
        </p:grpSpPr>
        <p:pic>
          <p:nvPicPr>
            <p:cNvPr id="56" name="Grafik 55">
              <a:extLst>
                <a:ext uri="{FF2B5EF4-FFF2-40B4-BE49-F238E27FC236}">
                  <a16:creationId xmlns:a16="http://schemas.microsoft.com/office/drawing/2014/main" id="{9F0D1D87-0873-4A4E-932E-5E6C21FAB2FD}"/>
                </a:ext>
              </a:extLst>
            </p:cNvPr>
            <p:cNvPicPr>
              <a:picLocks noChangeAspect="1"/>
            </p:cNvPicPr>
            <p:nvPr/>
          </p:nvPicPr>
          <p:blipFill rotWithShape="1">
            <a:blip r:embed="rId4">
              <a:clrChange>
                <a:clrFrom>
                  <a:srgbClr val="FFFFFF"/>
                </a:clrFrom>
                <a:clrTo>
                  <a:srgbClr val="FFFFFF">
                    <a:alpha val="0"/>
                  </a:srgbClr>
                </a:clrTo>
              </a:clrChange>
            </a:blip>
            <a:srcRect l="4704" t="18731" r="78521" b="10385"/>
            <a:stretch/>
          </p:blipFill>
          <p:spPr>
            <a:xfrm>
              <a:off x="-1032266" y="1510302"/>
              <a:ext cx="388642" cy="356850"/>
            </a:xfrm>
            <a:prstGeom prst="rect">
              <a:avLst/>
            </a:prstGeom>
          </p:spPr>
        </p:pic>
        <p:sp>
          <p:nvSpPr>
            <p:cNvPr id="57" name="Textfeld 56">
              <a:extLst>
                <a:ext uri="{FF2B5EF4-FFF2-40B4-BE49-F238E27FC236}">
                  <a16:creationId xmlns:a16="http://schemas.microsoft.com/office/drawing/2014/main" id="{15E952FB-6592-4E9B-96B9-2F5B0C93BB62}"/>
                </a:ext>
              </a:extLst>
            </p:cNvPr>
            <p:cNvSpPr txBox="1"/>
            <p:nvPr/>
          </p:nvSpPr>
          <p:spPr>
            <a:xfrm>
              <a:off x="-1405803" y="1877791"/>
              <a:ext cx="1177912" cy="369332"/>
            </a:xfrm>
            <a:prstGeom prst="rect">
              <a:avLst/>
            </a:prstGeom>
            <a:noFill/>
          </p:spPr>
          <p:txBody>
            <a:bodyPr wrap="square" rtlCol="0">
              <a:spAutoFit/>
            </a:bodyPr>
            <a:lstStyle/>
            <a:p>
              <a:pPr algn="ctr"/>
              <a:r>
                <a:rPr lang="de-CH" sz="900" b="1" dirty="0">
                  <a:latin typeface="Segoe UI" panose="020B0502040204020203" pitchFamily="34" charset="0"/>
                  <a:cs typeface="Segoe UI" panose="020B0502040204020203" pitchFamily="34" charset="0"/>
                </a:rPr>
                <a:t>Morning </a:t>
              </a:r>
            </a:p>
            <a:p>
              <a:pPr algn="ctr"/>
              <a:r>
                <a:rPr lang="de-CH" sz="900" b="1" dirty="0">
                  <a:latin typeface="Segoe UI" panose="020B0502040204020203" pitchFamily="34" charset="0"/>
                  <a:cs typeface="Segoe UI" panose="020B0502040204020203" pitchFamily="34" charset="0"/>
                </a:rPr>
                <a:t>dose</a:t>
              </a:r>
            </a:p>
          </p:txBody>
        </p:sp>
      </p:grpSp>
      <p:grpSp>
        <p:nvGrpSpPr>
          <p:cNvPr id="44" name="Gruppieren 43">
            <a:extLst>
              <a:ext uri="{FF2B5EF4-FFF2-40B4-BE49-F238E27FC236}">
                <a16:creationId xmlns:a16="http://schemas.microsoft.com/office/drawing/2014/main" id="{0D47FF0C-27EF-4A39-96C4-B77D54CD3904}"/>
              </a:ext>
            </a:extLst>
          </p:cNvPr>
          <p:cNvGrpSpPr/>
          <p:nvPr/>
        </p:nvGrpSpPr>
        <p:grpSpPr>
          <a:xfrm>
            <a:off x="1885837" y="1556426"/>
            <a:ext cx="991346" cy="834481"/>
            <a:chOff x="339801" y="1376147"/>
            <a:chExt cx="935783" cy="787710"/>
          </a:xfrm>
        </p:grpSpPr>
        <p:pic>
          <p:nvPicPr>
            <p:cNvPr id="54" name="Grafik 53">
              <a:extLst>
                <a:ext uri="{FF2B5EF4-FFF2-40B4-BE49-F238E27FC236}">
                  <a16:creationId xmlns:a16="http://schemas.microsoft.com/office/drawing/2014/main" id="{E053C60C-164D-4593-9B6E-6E9E1DBC7F06}"/>
                </a:ext>
              </a:extLst>
            </p:cNvPr>
            <p:cNvPicPr>
              <a:picLocks noChangeAspect="1"/>
            </p:cNvPicPr>
            <p:nvPr/>
          </p:nvPicPr>
          <p:blipFill rotWithShape="1">
            <a:blip r:embed="rId4">
              <a:clrChange>
                <a:clrFrom>
                  <a:srgbClr val="FFFFFF"/>
                </a:clrFrom>
                <a:clrTo>
                  <a:srgbClr val="FFFFFF">
                    <a:alpha val="0"/>
                  </a:srgbClr>
                </a:clrTo>
              </a:clrChange>
            </a:blip>
            <a:srcRect l="76379" r="1"/>
            <a:stretch/>
          </p:blipFill>
          <p:spPr>
            <a:xfrm>
              <a:off x="531978" y="1376147"/>
              <a:ext cx="506082" cy="462049"/>
            </a:xfrm>
            <a:prstGeom prst="rect">
              <a:avLst/>
            </a:prstGeom>
          </p:spPr>
        </p:pic>
        <p:sp>
          <p:nvSpPr>
            <p:cNvPr id="55" name="Textfeld 54">
              <a:extLst>
                <a:ext uri="{FF2B5EF4-FFF2-40B4-BE49-F238E27FC236}">
                  <a16:creationId xmlns:a16="http://schemas.microsoft.com/office/drawing/2014/main" id="{031C27BD-7190-4E18-98C6-8E263889372F}"/>
                </a:ext>
              </a:extLst>
            </p:cNvPr>
            <p:cNvSpPr txBox="1"/>
            <p:nvPr/>
          </p:nvSpPr>
          <p:spPr>
            <a:xfrm>
              <a:off x="339801" y="1815225"/>
              <a:ext cx="935783" cy="348632"/>
            </a:xfrm>
            <a:prstGeom prst="rect">
              <a:avLst/>
            </a:prstGeom>
            <a:noFill/>
          </p:spPr>
          <p:txBody>
            <a:bodyPr wrap="square" rtlCol="0">
              <a:spAutoFit/>
            </a:bodyPr>
            <a:lstStyle/>
            <a:p>
              <a:pPr algn="ctr"/>
              <a:r>
                <a:rPr lang="de-CH" sz="900" b="1" dirty="0" err="1">
                  <a:latin typeface="Segoe UI" panose="020B0502040204020203" pitchFamily="34" charset="0"/>
                  <a:cs typeface="Segoe UI" panose="020B0502040204020203" pitchFamily="34" charset="0"/>
                </a:rPr>
                <a:t>Evening</a:t>
              </a:r>
              <a:r>
                <a:rPr lang="de-CH" sz="900" b="1" dirty="0">
                  <a:latin typeface="Segoe UI" panose="020B0502040204020203" pitchFamily="34" charset="0"/>
                  <a:cs typeface="Segoe UI" panose="020B0502040204020203" pitchFamily="34" charset="0"/>
                </a:rPr>
                <a:t> </a:t>
              </a:r>
            </a:p>
            <a:p>
              <a:pPr algn="ctr"/>
              <a:r>
                <a:rPr lang="de-CH" sz="900" b="1" dirty="0">
                  <a:latin typeface="Segoe UI" panose="020B0502040204020203" pitchFamily="34" charset="0"/>
                  <a:cs typeface="Segoe UI" panose="020B0502040204020203" pitchFamily="34" charset="0"/>
                </a:rPr>
                <a:t>dose</a:t>
              </a:r>
            </a:p>
          </p:txBody>
        </p:sp>
      </p:grpSp>
      <p:grpSp>
        <p:nvGrpSpPr>
          <p:cNvPr id="123" name="Gruppieren 122">
            <a:extLst>
              <a:ext uri="{FF2B5EF4-FFF2-40B4-BE49-F238E27FC236}">
                <a16:creationId xmlns:a16="http://schemas.microsoft.com/office/drawing/2014/main" id="{17C1F4FD-531A-4B56-860C-9644CC473C31}"/>
              </a:ext>
            </a:extLst>
          </p:cNvPr>
          <p:cNvGrpSpPr/>
          <p:nvPr/>
        </p:nvGrpSpPr>
        <p:grpSpPr>
          <a:xfrm>
            <a:off x="430365" y="2549652"/>
            <a:ext cx="2198353" cy="1079353"/>
            <a:chOff x="430365" y="2206752"/>
            <a:chExt cx="2198353" cy="1079353"/>
          </a:xfrm>
        </p:grpSpPr>
        <p:grpSp>
          <p:nvGrpSpPr>
            <p:cNvPr id="45" name="Gruppieren 44">
              <a:extLst>
                <a:ext uri="{FF2B5EF4-FFF2-40B4-BE49-F238E27FC236}">
                  <a16:creationId xmlns:a16="http://schemas.microsoft.com/office/drawing/2014/main" id="{EBC4E09F-C0F1-45FC-9CD8-F9B37E13B3DD}"/>
                </a:ext>
              </a:extLst>
            </p:cNvPr>
            <p:cNvGrpSpPr/>
            <p:nvPr/>
          </p:nvGrpSpPr>
          <p:grpSpPr>
            <a:xfrm>
              <a:off x="430365" y="2206752"/>
              <a:ext cx="842410" cy="349507"/>
              <a:chOff x="-1014022" y="2135183"/>
              <a:chExt cx="822806" cy="341374"/>
            </a:xfrm>
          </p:grpSpPr>
          <p:pic>
            <p:nvPicPr>
              <p:cNvPr id="52" name="Grafik 51">
                <a:extLst>
                  <a:ext uri="{FF2B5EF4-FFF2-40B4-BE49-F238E27FC236}">
                    <a16:creationId xmlns:a16="http://schemas.microsoft.com/office/drawing/2014/main" id="{A904658E-FE96-4BF4-B35D-8A2803A35A61}"/>
                  </a:ext>
                </a:extLst>
              </p:cNvPr>
              <p:cNvPicPr>
                <a:picLocks noChangeAspect="1"/>
              </p:cNvPicPr>
              <p:nvPr/>
            </p:nvPicPr>
            <p:blipFill rotWithShape="1">
              <a:blip r:embed="rId5">
                <a:clrChange>
                  <a:clrFrom>
                    <a:srgbClr val="FFFFFF"/>
                  </a:clrFrom>
                  <a:clrTo>
                    <a:srgbClr val="FFFFFF">
                      <a:alpha val="0"/>
                    </a:srgbClr>
                  </a:clrTo>
                </a:clrChange>
              </a:blip>
              <a:srcRect r="37791"/>
              <a:stretch/>
            </p:blipFill>
            <p:spPr>
              <a:xfrm>
                <a:off x="-542838" y="2135183"/>
                <a:ext cx="351622" cy="341374"/>
              </a:xfrm>
              <a:prstGeom prst="rect">
                <a:avLst/>
              </a:prstGeom>
            </p:spPr>
          </p:pic>
          <p:sp>
            <p:nvSpPr>
              <p:cNvPr id="53" name="Textfeld 52">
                <a:extLst>
                  <a:ext uri="{FF2B5EF4-FFF2-40B4-BE49-F238E27FC236}">
                    <a16:creationId xmlns:a16="http://schemas.microsoft.com/office/drawing/2014/main" id="{24F16E43-A31E-4D14-8C6B-3400A443B3C6}"/>
                  </a:ext>
                </a:extLst>
              </p:cNvPr>
              <p:cNvSpPr txBox="1"/>
              <p:nvPr/>
            </p:nvSpPr>
            <p:spPr>
              <a:xfrm>
                <a:off x="-1014022" y="2200638"/>
                <a:ext cx="609365" cy="210430"/>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1 x </a:t>
                </a:r>
                <a:r>
                  <a:rPr lang="de-CH" sz="800" dirty="0" err="1">
                    <a:latin typeface="Segoe UI" panose="020B0502040204020203" pitchFamily="34" charset="0"/>
                    <a:cs typeface="Segoe UI" panose="020B0502040204020203" pitchFamily="34" charset="0"/>
                  </a:rPr>
                  <a:t>day</a:t>
                </a:r>
                <a:endParaRPr lang="de-CH" sz="800" dirty="0">
                  <a:latin typeface="Segoe UI" panose="020B0502040204020203" pitchFamily="34" charset="0"/>
                  <a:cs typeface="Segoe UI" panose="020B0502040204020203" pitchFamily="34" charset="0"/>
                </a:endParaRPr>
              </a:p>
            </p:txBody>
          </p:sp>
        </p:grpSp>
        <p:grpSp>
          <p:nvGrpSpPr>
            <p:cNvPr id="46" name="Gruppieren 45">
              <a:extLst>
                <a:ext uri="{FF2B5EF4-FFF2-40B4-BE49-F238E27FC236}">
                  <a16:creationId xmlns:a16="http://schemas.microsoft.com/office/drawing/2014/main" id="{07D15181-485B-4A9B-9EDE-E63196D67D67}"/>
                </a:ext>
              </a:extLst>
            </p:cNvPr>
            <p:cNvGrpSpPr/>
            <p:nvPr/>
          </p:nvGrpSpPr>
          <p:grpSpPr>
            <a:xfrm>
              <a:off x="453223" y="2807110"/>
              <a:ext cx="809436" cy="311428"/>
              <a:chOff x="232141" y="2018710"/>
              <a:chExt cx="809436" cy="311428"/>
            </a:xfrm>
          </p:grpSpPr>
          <p:sp>
            <p:nvSpPr>
              <p:cNvPr id="50" name="Textfeld 49">
                <a:extLst>
                  <a:ext uri="{FF2B5EF4-FFF2-40B4-BE49-F238E27FC236}">
                    <a16:creationId xmlns:a16="http://schemas.microsoft.com/office/drawing/2014/main" id="{E5382D19-D755-4C5D-97E1-88F98E3945B0}"/>
                  </a:ext>
                </a:extLst>
              </p:cNvPr>
              <p:cNvSpPr txBox="1"/>
              <p:nvPr/>
            </p:nvSpPr>
            <p:spPr>
              <a:xfrm>
                <a:off x="232141" y="2083150"/>
                <a:ext cx="603046" cy="215444"/>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2 x </a:t>
                </a:r>
                <a:r>
                  <a:rPr lang="de-CH" sz="800" dirty="0" err="1">
                    <a:latin typeface="Segoe UI" panose="020B0502040204020203" pitchFamily="34" charset="0"/>
                    <a:cs typeface="Segoe UI" panose="020B0502040204020203" pitchFamily="34" charset="0"/>
                  </a:rPr>
                  <a:t>day</a:t>
                </a:r>
                <a:endParaRPr lang="de-CH" sz="800" dirty="0">
                  <a:latin typeface="Segoe UI" panose="020B0502040204020203" pitchFamily="34" charset="0"/>
                  <a:cs typeface="Segoe UI" panose="020B0502040204020203" pitchFamily="34" charset="0"/>
                </a:endParaRPr>
              </a:p>
            </p:txBody>
          </p:sp>
          <p:pic>
            <p:nvPicPr>
              <p:cNvPr id="51" name="Grafik 50">
                <a:extLst>
                  <a:ext uri="{FF2B5EF4-FFF2-40B4-BE49-F238E27FC236}">
                    <a16:creationId xmlns:a16="http://schemas.microsoft.com/office/drawing/2014/main" id="{4F16817C-1257-4709-8CDC-50CC5E81F52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81577" y="2018710"/>
                <a:ext cx="360000" cy="311428"/>
              </a:xfrm>
              <a:prstGeom prst="rect">
                <a:avLst/>
              </a:prstGeom>
            </p:spPr>
          </p:pic>
        </p:grpSp>
        <p:sp>
          <p:nvSpPr>
            <p:cNvPr id="47" name="Textfeld 46">
              <a:extLst>
                <a:ext uri="{FF2B5EF4-FFF2-40B4-BE49-F238E27FC236}">
                  <a16:creationId xmlns:a16="http://schemas.microsoft.com/office/drawing/2014/main" id="{709602A0-F36E-455C-934A-93EF0FF39468}"/>
                </a:ext>
              </a:extLst>
            </p:cNvPr>
            <p:cNvSpPr txBox="1"/>
            <p:nvPr/>
          </p:nvSpPr>
          <p:spPr>
            <a:xfrm>
              <a:off x="726263" y="3070661"/>
              <a:ext cx="774945" cy="215444"/>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Rivaroxaban</a:t>
              </a:r>
            </a:p>
          </p:txBody>
        </p:sp>
        <p:sp>
          <p:nvSpPr>
            <p:cNvPr id="48" name="Textfeld 47">
              <a:extLst>
                <a:ext uri="{FF2B5EF4-FFF2-40B4-BE49-F238E27FC236}">
                  <a16:creationId xmlns:a16="http://schemas.microsoft.com/office/drawing/2014/main" id="{55D43CF4-FFB6-4369-BFAE-5114E9CABA1B}"/>
                </a:ext>
              </a:extLst>
            </p:cNvPr>
            <p:cNvSpPr txBox="1"/>
            <p:nvPr/>
          </p:nvSpPr>
          <p:spPr>
            <a:xfrm>
              <a:off x="721503" y="2505427"/>
              <a:ext cx="815156" cy="215444"/>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Rivaroxaban</a:t>
              </a:r>
            </a:p>
          </p:txBody>
        </p:sp>
        <p:pic>
          <p:nvPicPr>
            <p:cNvPr id="49" name="Grafik 48" descr="Ein Bild, das Uhr enthält.&#10;&#10;Automatisch generierte Beschreibung">
              <a:extLst>
                <a:ext uri="{FF2B5EF4-FFF2-40B4-BE49-F238E27FC236}">
                  <a16:creationId xmlns:a16="http://schemas.microsoft.com/office/drawing/2014/main" id="{048C453E-E3A7-42C3-9490-028F64AA833F}"/>
                </a:ext>
              </a:extLst>
            </p:cNvPr>
            <p:cNvPicPr>
              <a:picLocks noChangeAspect="1"/>
            </p:cNvPicPr>
            <p:nvPr/>
          </p:nvPicPr>
          <p:blipFill rotWithShape="1">
            <a:blip r:embed="rId7">
              <a:clrChange>
                <a:clrFrom>
                  <a:srgbClr val="FFFFFF"/>
                </a:clrFrom>
                <a:clrTo>
                  <a:srgbClr val="FFFFFF">
                    <a:alpha val="0"/>
                  </a:srgbClr>
                </a:clrTo>
              </a:clrChange>
            </a:blip>
            <a:srcRect b="6267"/>
            <a:stretch/>
          </p:blipFill>
          <p:spPr>
            <a:xfrm>
              <a:off x="2033391" y="2729720"/>
              <a:ext cx="595327" cy="444799"/>
            </a:xfrm>
            <a:prstGeom prst="rect">
              <a:avLst/>
            </a:prstGeom>
          </p:spPr>
        </p:pic>
      </p:grpSp>
      <p:sp>
        <p:nvSpPr>
          <p:cNvPr id="20" name="Textfeld 19">
            <a:extLst>
              <a:ext uri="{FF2B5EF4-FFF2-40B4-BE49-F238E27FC236}">
                <a16:creationId xmlns:a16="http://schemas.microsoft.com/office/drawing/2014/main" id="{C9D24A92-176E-4D4A-8DCF-7870F186FE47}"/>
              </a:ext>
            </a:extLst>
          </p:cNvPr>
          <p:cNvSpPr txBox="1"/>
          <p:nvPr/>
        </p:nvSpPr>
        <p:spPr>
          <a:xfrm>
            <a:off x="3533617" y="1295043"/>
            <a:ext cx="2634680" cy="251007"/>
          </a:xfrm>
          <a:prstGeom prst="rect">
            <a:avLst/>
          </a:prstGeom>
          <a:noFill/>
        </p:spPr>
        <p:txBody>
          <a:bodyPr wrap="square" rtlCol="0">
            <a:spAutoFit/>
          </a:bodyPr>
          <a:lstStyle/>
          <a:p>
            <a:pPr algn="ctr"/>
            <a:r>
              <a:rPr lang="de-CH" sz="1000" b="1" dirty="0">
                <a:latin typeface="Segoe UI" panose="020B0502040204020203" pitchFamily="34" charset="0"/>
                <a:cs typeface="Segoe UI" panose="020B0502040204020203" pitchFamily="34" charset="0"/>
              </a:rPr>
              <a:t>The </a:t>
            </a:r>
            <a:r>
              <a:rPr lang="de-CH" sz="1000" b="1" dirty="0" err="1">
                <a:latin typeface="Segoe UI" panose="020B0502040204020203" pitchFamily="34" charset="0"/>
                <a:cs typeface="Segoe UI" panose="020B0502040204020203" pitchFamily="34" charset="0"/>
              </a:rPr>
              <a:t>day</a:t>
            </a:r>
            <a:r>
              <a:rPr lang="de-CH" sz="1000" b="1" dirty="0">
                <a:latin typeface="Segoe UI" panose="020B0502040204020203" pitchFamily="34" charset="0"/>
                <a:cs typeface="Segoe UI" panose="020B0502040204020203" pitchFamily="34" charset="0"/>
              </a:rPr>
              <a:t> </a:t>
            </a:r>
            <a:r>
              <a:rPr lang="de-CH" sz="1000" b="1" dirty="0" err="1">
                <a:latin typeface="Segoe UI" panose="020B0502040204020203" pitchFamily="34" charset="0"/>
                <a:cs typeface="Segoe UI" panose="020B0502040204020203" pitchFamily="34" charset="0"/>
              </a:rPr>
              <a:t>of</a:t>
            </a:r>
            <a:r>
              <a:rPr lang="de-CH" sz="1000" b="1" dirty="0">
                <a:latin typeface="Segoe UI" panose="020B0502040204020203" pitchFamily="34" charset="0"/>
                <a:cs typeface="Segoe UI" panose="020B0502040204020203" pitchFamily="34" charset="0"/>
              </a:rPr>
              <a:t> </a:t>
            </a:r>
            <a:r>
              <a:rPr lang="de-CH" sz="1000" b="1" dirty="0" err="1">
                <a:latin typeface="Segoe UI" panose="020B0502040204020203" pitchFamily="34" charset="0"/>
                <a:cs typeface="Segoe UI" panose="020B0502040204020203" pitchFamily="34" charset="0"/>
              </a:rPr>
              <a:t>the</a:t>
            </a:r>
            <a:r>
              <a:rPr lang="de-CH" sz="1000" b="1" dirty="0">
                <a:latin typeface="Segoe UI" panose="020B0502040204020203" pitchFamily="34" charset="0"/>
                <a:cs typeface="Segoe UI" panose="020B0502040204020203" pitchFamily="34" charset="0"/>
              </a:rPr>
              <a:t> </a:t>
            </a:r>
            <a:r>
              <a:rPr lang="de-CH" sz="1000" b="1" dirty="0" err="1">
                <a:latin typeface="Segoe UI" panose="020B0502040204020203" pitchFamily="34" charset="0"/>
                <a:cs typeface="Segoe UI" panose="020B0502040204020203" pitchFamily="34" charset="0"/>
              </a:rPr>
              <a:t>injection</a:t>
            </a:r>
            <a:r>
              <a:rPr lang="de-CH" sz="1000" b="1" dirty="0">
                <a:latin typeface="Segoe UI" panose="020B0502040204020203" pitchFamily="34" charset="0"/>
                <a:cs typeface="Segoe UI" panose="020B0502040204020203" pitchFamily="34" charset="0"/>
              </a:rPr>
              <a:t>:</a:t>
            </a:r>
          </a:p>
        </p:txBody>
      </p:sp>
      <p:sp>
        <p:nvSpPr>
          <p:cNvPr id="22" name="Textfeld 21">
            <a:extLst>
              <a:ext uri="{FF2B5EF4-FFF2-40B4-BE49-F238E27FC236}">
                <a16:creationId xmlns:a16="http://schemas.microsoft.com/office/drawing/2014/main" id="{F6CB167F-369E-423E-887D-CB821A6BFE61}"/>
              </a:ext>
            </a:extLst>
          </p:cNvPr>
          <p:cNvSpPr txBox="1"/>
          <p:nvPr/>
        </p:nvSpPr>
        <p:spPr>
          <a:xfrm>
            <a:off x="3304734" y="3764109"/>
            <a:ext cx="2856772" cy="646331"/>
          </a:xfrm>
          <a:prstGeom prst="rect">
            <a:avLst/>
          </a:prstGeom>
          <a:noFill/>
        </p:spPr>
        <p:txBody>
          <a:bodyPr wrap="square" rtlCol="0">
            <a:spAutoFit/>
          </a:bodyPr>
          <a:lstStyle/>
          <a:p>
            <a:pPr marL="179388" indent="-171450">
              <a:spcBef>
                <a:spcPts val="750"/>
              </a:spcBef>
              <a:buClr>
                <a:schemeClr val="accent1"/>
              </a:buClr>
              <a:buFont typeface="Wingdings" charset="2"/>
              <a:buChar char="§"/>
            </a:pPr>
            <a:r>
              <a:rPr lang="en-GB" sz="900" dirty="0">
                <a:latin typeface="Segoe UI" panose="020B0502040204020203" pitchFamily="34" charset="0"/>
                <a:cs typeface="Segoe UI" panose="020B0502040204020203" pitchFamily="34" charset="0"/>
              </a:rPr>
              <a:t>The day of the injection: The patient omits the dose in the morning before the injection and takes the rivaroxaban tablet no earlier than six hours after the intramuscular injection.</a:t>
            </a:r>
            <a:endParaRPr lang="de-CH" sz="900" dirty="0">
              <a:latin typeface="Segoe UI" panose="020B0502040204020203" pitchFamily="34" charset="0"/>
              <a:cs typeface="Segoe UI" panose="020B0502040204020203" pitchFamily="34" charset="0"/>
            </a:endParaRPr>
          </a:p>
        </p:txBody>
      </p:sp>
      <p:grpSp>
        <p:nvGrpSpPr>
          <p:cNvPr id="23" name="Gruppieren 22">
            <a:extLst>
              <a:ext uri="{FF2B5EF4-FFF2-40B4-BE49-F238E27FC236}">
                <a16:creationId xmlns:a16="http://schemas.microsoft.com/office/drawing/2014/main" id="{44D440B1-608F-4868-B40F-625AEA2F8D61}"/>
              </a:ext>
            </a:extLst>
          </p:cNvPr>
          <p:cNvGrpSpPr/>
          <p:nvPr/>
        </p:nvGrpSpPr>
        <p:grpSpPr>
          <a:xfrm>
            <a:off x="3826288" y="1645893"/>
            <a:ext cx="900656" cy="743964"/>
            <a:chOff x="-1284601" y="1396002"/>
            <a:chExt cx="900656" cy="729778"/>
          </a:xfrm>
        </p:grpSpPr>
        <p:pic>
          <p:nvPicPr>
            <p:cNvPr id="36" name="Grafik 35">
              <a:extLst>
                <a:ext uri="{FF2B5EF4-FFF2-40B4-BE49-F238E27FC236}">
                  <a16:creationId xmlns:a16="http://schemas.microsoft.com/office/drawing/2014/main" id="{4631DB25-AED9-49A5-A852-C5F2CE8F93B4}"/>
                </a:ext>
              </a:extLst>
            </p:cNvPr>
            <p:cNvPicPr>
              <a:picLocks noChangeAspect="1"/>
            </p:cNvPicPr>
            <p:nvPr/>
          </p:nvPicPr>
          <p:blipFill rotWithShape="1">
            <a:blip r:embed="rId4">
              <a:clrChange>
                <a:clrFrom>
                  <a:srgbClr val="FFFFFF"/>
                </a:clrFrom>
                <a:clrTo>
                  <a:srgbClr val="FFFFFF">
                    <a:alpha val="0"/>
                  </a:srgbClr>
                </a:clrTo>
              </a:clrChange>
            </a:blip>
            <a:srcRect l="4704" t="18731" r="78521" b="10385"/>
            <a:stretch/>
          </p:blipFill>
          <p:spPr>
            <a:xfrm>
              <a:off x="-1032266" y="1396002"/>
              <a:ext cx="388642" cy="356850"/>
            </a:xfrm>
            <a:prstGeom prst="rect">
              <a:avLst/>
            </a:prstGeom>
          </p:spPr>
        </p:pic>
        <p:sp>
          <p:nvSpPr>
            <p:cNvPr id="37" name="Textfeld 36">
              <a:extLst>
                <a:ext uri="{FF2B5EF4-FFF2-40B4-BE49-F238E27FC236}">
                  <a16:creationId xmlns:a16="http://schemas.microsoft.com/office/drawing/2014/main" id="{C6237DC2-EE4D-4050-A510-CD6A968B04A8}"/>
                </a:ext>
              </a:extLst>
            </p:cNvPr>
            <p:cNvSpPr txBox="1"/>
            <p:nvPr/>
          </p:nvSpPr>
          <p:spPr>
            <a:xfrm>
              <a:off x="-1284601" y="1763491"/>
              <a:ext cx="900656" cy="362289"/>
            </a:xfrm>
            <a:prstGeom prst="rect">
              <a:avLst/>
            </a:prstGeom>
            <a:noFill/>
          </p:spPr>
          <p:txBody>
            <a:bodyPr wrap="square" rtlCol="0">
              <a:spAutoFit/>
            </a:bodyPr>
            <a:lstStyle/>
            <a:p>
              <a:pPr algn="ctr"/>
              <a:r>
                <a:rPr lang="de-CH" sz="900" b="1" dirty="0">
                  <a:latin typeface="Segoe UI" panose="020B0502040204020203" pitchFamily="34" charset="0"/>
                  <a:cs typeface="Segoe UI" panose="020B0502040204020203" pitchFamily="34" charset="0"/>
                </a:rPr>
                <a:t>Morning </a:t>
              </a:r>
            </a:p>
            <a:p>
              <a:pPr algn="ctr"/>
              <a:r>
                <a:rPr lang="de-CH" sz="900" b="1" dirty="0">
                  <a:latin typeface="Segoe UI" panose="020B0502040204020203" pitchFamily="34" charset="0"/>
                  <a:cs typeface="Segoe UI" panose="020B0502040204020203" pitchFamily="34" charset="0"/>
                </a:rPr>
                <a:t>dose</a:t>
              </a:r>
            </a:p>
          </p:txBody>
        </p:sp>
      </p:grpSp>
      <p:grpSp>
        <p:nvGrpSpPr>
          <p:cNvPr id="24" name="Gruppieren 23">
            <a:extLst>
              <a:ext uri="{FF2B5EF4-FFF2-40B4-BE49-F238E27FC236}">
                <a16:creationId xmlns:a16="http://schemas.microsoft.com/office/drawing/2014/main" id="{813379F6-633A-4E90-8AE2-131A2A1A7514}"/>
              </a:ext>
            </a:extLst>
          </p:cNvPr>
          <p:cNvGrpSpPr/>
          <p:nvPr/>
        </p:nvGrpSpPr>
        <p:grpSpPr>
          <a:xfrm>
            <a:off x="5076122" y="1561108"/>
            <a:ext cx="935783" cy="836365"/>
            <a:chOff x="339801" y="1280897"/>
            <a:chExt cx="935783" cy="820417"/>
          </a:xfrm>
        </p:grpSpPr>
        <p:pic>
          <p:nvPicPr>
            <p:cNvPr id="34" name="Grafik 33">
              <a:extLst>
                <a:ext uri="{FF2B5EF4-FFF2-40B4-BE49-F238E27FC236}">
                  <a16:creationId xmlns:a16="http://schemas.microsoft.com/office/drawing/2014/main" id="{DA89F867-0274-4281-B020-7A2CDAC8E017}"/>
                </a:ext>
              </a:extLst>
            </p:cNvPr>
            <p:cNvPicPr>
              <a:picLocks noChangeAspect="1"/>
            </p:cNvPicPr>
            <p:nvPr/>
          </p:nvPicPr>
          <p:blipFill rotWithShape="1">
            <a:blip r:embed="rId4">
              <a:clrChange>
                <a:clrFrom>
                  <a:srgbClr val="FFFFFF"/>
                </a:clrFrom>
                <a:clrTo>
                  <a:srgbClr val="FFFFFF">
                    <a:alpha val="0"/>
                  </a:srgbClr>
                </a:clrTo>
              </a:clrChange>
            </a:blip>
            <a:srcRect l="76379" r="1"/>
            <a:stretch/>
          </p:blipFill>
          <p:spPr>
            <a:xfrm>
              <a:off x="531978" y="1280897"/>
              <a:ext cx="506082" cy="462049"/>
            </a:xfrm>
            <a:prstGeom prst="rect">
              <a:avLst/>
            </a:prstGeom>
          </p:spPr>
        </p:pic>
        <p:sp>
          <p:nvSpPr>
            <p:cNvPr id="35" name="Textfeld 34">
              <a:extLst>
                <a:ext uri="{FF2B5EF4-FFF2-40B4-BE49-F238E27FC236}">
                  <a16:creationId xmlns:a16="http://schemas.microsoft.com/office/drawing/2014/main" id="{E349F91F-51F4-4899-9C7A-225CE795B17B}"/>
                </a:ext>
              </a:extLst>
            </p:cNvPr>
            <p:cNvSpPr txBox="1"/>
            <p:nvPr/>
          </p:nvSpPr>
          <p:spPr>
            <a:xfrm>
              <a:off x="339801" y="1739025"/>
              <a:ext cx="935783" cy="362289"/>
            </a:xfrm>
            <a:prstGeom prst="rect">
              <a:avLst/>
            </a:prstGeom>
            <a:noFill/>
          </p:spPr>
          <p:txBody>
            <a:bodyPr wrap="square" rtlCol="0">
              <a:spAutoFit/>
            </a:bodyPr>
            <a:lstStyle/>
            <a:p>
              <a:pPr algn="ctr"/>
              <a:r>
                <a:rPr lang="de-CH" sz="900" b="1" dirty="0" err="1">
                  <a:latin typeface="Segoe UI" panose="020B0502040204020203" pitchFamily="34" charset="0"/>
                  <a:cs typeface="Segoe UI" panose="020B0502040204020203" pitchFamily="34" charset="0"/>
                </a:rPr>
                <a:t>Evening</a:t>
              </a:r>
              <a:r>
                <a:rPr lang="de-CH" sz="900" b="1" dirty="0">
                  <a:latin typeface="Segoe UI" panose="020B0502040204020203" pitchFamily="34" charset="0"/>
                  <a:cs typeface="Segoe UI" panose="020B0502040204020203" pitchFamily="34" charset="0"/>
                </a:rPr>
                <a:t> </a:t>
              </a:r>
            </a:p>
            <a:p>
              <a:pPr algn="ctr"/>
              <a:r>
                <a:rPr lang="de-CH" sz="900" b="1" dirty="0">
                  <a:latin typeface="Segoe UI" panose="020B0502040204020203" pitchFamily="34" charset="0"/>
                  <a:cs typeface="Segoe UI" panose="020B0502040204020203" pitchFamily="34" charset="0"/>
                </a:rPr>
                <a:t>dose</a:t>
              </a:r>
            </a:p>
          </p:txBody>
        </p:sp>
      </p:grpSp>
      <p:grpSp>
        <p:nvGrpSpPr>
          <p:cNvPr id="124" name="Gruppieren 123">
            <a:extLst>
              <a:ext uri="{FF2B5EF4-FFF2-40B4-BE49-F238E27FC236}">
                <a16:creationId xmlns:a16="http://schemas.microsoft.com/office/drawing/2014/main" id="{D180E97E-3AE4-43F6-B37A-42FC79E556B7}"/>
              </a:ext>
            </a:extLst>
          </p:cNvPr>
          <p:cNvGrpSpPr/>
          <p:nvPr/>
        </p:nvGrpSpPr>
        <p:grpSpPr>
          <a:xfrm>
            <a:off x="3607615" y="2441403"/>
            <a:ext cx="2639551" cy="1199116"/>
            <a:chOff x="3641488" y="2203121"/>
            <a:chExt cx="2639551" cy="1199116"/>
          </a:xfrm>
        </p:grpSpPr>
        <p:grpSp>
          <p:nvGrpSpPr>
            <p:cNvPr id="25" name="Gruppieren 24">
              <a:extLst>
                <a:ext uri="{FF2B5EF4-FFF2-40B4-BE49-F238E27FC236}">
                  <a16:creationId xmlns:a16="http://schemas.microsoft.com/office/drawing/2014/main" id="{9F2194FC-8CCC-4FAE-B1F7-3241CBE8B8F1}"/>
                </a:ext>
              </a:extLst>
            </p:cNvPr>
            <p:cNvGrpSpPr/>
            <p:nvPr/>
          </p:nvGrpSpPr>
          <p:grpSpPr>
            <a:xfrm>
              <a:off x="3641488" y="2294642"/>
              <a:ext cx="821572" cy="356302"/>
              <a:chOff x="-993669" y="2127473"/>
              <a:chExt cx="802453" cy="341374"/>
            </a:xfrm>
          </p:grpSpPr>
          <p:pic>
            <p:nvPicPr>
              <p:cNvPr id="32" name="Grafik 31">
                <a:extLst>
                  <a:ext uri="{FF2B5EF4-FFF2-40B4-BE49-F238E27FC236}">
                    <a16:creationId xmlns:a16="http://schemas.microsoft.com/office/drawing/2014/main" id="{BBFED4E0-B83D-4D5D-B650-F5A282C5CE39}"/>
                  </a:ext>
                </a:extLst>
              </p:cNvPr>
              <p:cNvPicPr>
                <a:picLocks noChangeAspect="1"/>
              </p:cNvPicPr>
              <p:nvPr/>
            </p:nvPicPr>
            <p:blipFill rotWithShape="1">
              <a:blip r:embed="rId8"/>
              <a:srcRect l="859" r="859"/>
              <a:stretch/>
            </p:blipFill>
            <p:spPr>
              <a:xfrm>
                <a:off x="-542838" y="2127473"/>
                <a:ext cx="351622" cy="341374"/>
              </a:xfrm>
              <a:prstGeom prst="rect">
                <a:avLst/>
              </a:prstGeom>
            </p:spPr>
          </p:pic>
          <p:sp>
            <p:nvSpPr>
              <p:cNvPr id="33" name="Textfeld 32">
                <a:extLst>
                  <a:ext uri="{FF2B5EF4-FFF2-40B4-BE49-F238E27FC236}">
                    <a16:creationId xmlns:a16="http://schemas.microsoft.com/office/drawing/2014/main" id="{748C383E-ECD0-455F-B6DE-373CB99AA3AF}"/>
                  </a:ext>
                </a:extLst>
              </p:cNvPr>
              <p:cNvSpPr txBox="1"/>
              <p:nvPr/>
            </p:nvSpPr>
            <p:spPr>
              <a:xfrm>
                <a:off x="-993669" y="2165566"/>
                <a:ext cx="589012" cy="206418"/>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1 x </a:t>
                </a:r>
                <a:r>
                  <a:rPr lang="de-CH" sz="800" dirty="0" err="1">
                    <a:latin typeface="Segoe UI" panose="020B0502040204020203" pitchFamily="34" charset="0"/>
                    <a:cs typeface="Segoe UI" panose="020B0502040204020203" pitchFamily="34" charset="0"/>
                  </a:rPr>
                  <a:t>day</a:t>
                </a:r>
                <a:endParaRPr lang="de-CH" sz="800" dirty="0">
                  <a:latin typeface="Segoe UI" panose="020B0502040204020203" pitchFamily="34" charset="0"/>
                  <a:cs typeface="Segoe UI" panose="020B0502040204020203" pitchFamily="34" charset="0"/>
                </a:endParaRPr>
              </a:p>
            </p:txBody>
          </p:sp>
        </p:grpSp>
        <p:grpSp>
          <p:nvGrpSpPr>
            <p:cNvPr id="26" name="Gruppieren 25">
              <a:extLst>
                <a:ext uri="{FF2B5EF4-FFF2-40B4-BE49-F238E27FC236}">
                  <a16:creationId xmlns:a16="http://schemas.microsoft.com/office/drawing/2014/main" id="{86E1E331-C39E-4D9B-857C-F282AE3EFFFA}"/>
                </a:ext>
              </a:extLst>
            </p:cNvPr>
            <p:cNvGrpSpPr/>
            <p:nvPr/>
          </p:nvGrpSpPr>
          <p:grpSpPr>
            <a:xfrm>
              <a:off x="3662537" y="2797995"/>
              <a:ext cx="888977" cy="453444"/>
              <a:chOff x="251170" y="1904222"/>
              <a:chExt cx="888977" cy="444798"/>
            </a:xfrm>
          </p:grpSpPr>
          <p:sp>
            <p:nvSpPr>
              <p:cNvPr id="30" name="Textfeld 29">
                <a:extLst>
                  <a:ext uri="{FF2B5EF4-FFF2-40B4-BE49-F238E27FC236}">
                    <a16:creationId xmlns:a16="http://schemas.microsoft.com/office/drawing/2014/main" id="{EE10B42E-C850-4942-94F5-D77425A5B0DD}"/>
                  </a:ext>
                </a:extLst>
              </p:cNvPr>
              <p:cNvSpPr txBox="1"/>
              <p:nvPr/>
            </p:nvSpPr>
            <p:spPr>
              <a:xfrm>
                <a:off x="251170" y="2082387"/>
                <a:ext cx="603046" cy="215444"/>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2 x </a:t>
                </a:r>
                <a:r>
                  <a:rPr lang="de-CH" sz="800" dirty="0" err="1">
                    <a:latin typeface="Segoe UI" panose="020B0502040204020203" pitchFamily="34" charset="0"/>
                    <a:cs typeface="Segoe UI" panose="020B0502040204020203" pitchFamily="34" charset="0"/>
                  </a:rPr>
                  <a:t>day</a:t>
                </a:r>
                <a:endParaRPr lang="de-CH" sz="800" dirty="0">
                  <a:latin typeface="Segoe UI" panose="020B0502040204020203" pitchFamily="34" charset="0"/>
                  <a:cs typeface="Segoe UI" panose="020B0502040204020203" pitchFamily="34" charset="0"/>
                </a:endParaRPr>
              </a:p>
            </p:txBody>
          </p:sp>
          <p:pic>
            <p:nvPicPr>
              <p:cNvPr id="31" name="Grafik 30">
                <a:extLst>
                  <a:ext uri="{FF2B5EF4-FFF2-40B4-BE49-F238E27FC236}">
                    <a16:creationId xmlns:a16="http://schemas.microsoft.com/office/drawing/2014/main" id="{F64B417E-5293-4664-82AA-BC2B21D645D7}"/>
                  </a:ext>
                </a:extLst>
              </p:cNvPr>
              <p:cNvPicPr>
                <a:picLocks noChangeAspect="1"/>
              </p:cNvPicPr>
              <p:nvPr/>
            </p:nvPicPr>
            <p:blipFill>
              <a:blip r:embed="rId9">
                <a:clrChange>
                  <a:clrFrom>
                    <a:srgbClr val="F0EAE4"/>
                  </a:clrFrom>
                  <a:clrTo>
                    <a:srgbClr val="F0EAE4">
                      <a:alpha val="0"/>
                    </a:srgbClr>
                  </a:clrTo>
                </a:clrChange>
              </a:blip>
              <a:srcRect/>
              <a:stretch/>
            </p:blipFill>
            <p:spPr>
              <a:xfrm>
                <a:off x="529869" y="1904222"/>
                <a:ext cx="610278" cy="444798"/>
              </a:xfrm>
              <a:prstGeom prst="rect">
                <a:avLst/>
              </a:prstGeom>
            </p:spPr>
          </p:pic>
        </p:grpSp>
        <p:sp>
          <p:nvSpPr>
            <p:cNvPr id="27" name="Textfeld 26">
              <a:extLst>
                <a:ext uri="{FF2B5EF4-FFF2-40B4-BE49-F238E27FC236}">
                  <a16:creationId xmlns:a16="http://schemas.microsoft.com/office/drawing/2014/main" id="{ADE63EEF-267B-4227-94E0-28722E0AEC6E}"/>
                </a:ext>
              </a:extLst>
            </p:cNvPr>
            <p:cNvSpPr txBox="1"/>
            <p:nvPr/>
          </p:nvSpPr>
          <p:spPr>
            <a:xfrm>
              <a:off x="3916548" y="3182605"/>
              <a:ext cx="774945" cy="219632"/>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Rivaroxaban</a:t>
              </a:r>
            </a:p>
          </p:txBody>
        </p:sp>
        <p:sp>
          <p:nvSpPr>
            <p:cNvPr id="28" name="Textfeld 27">
              <a:extLst>
                <a:ext uri="{FF2B5EF4-FFF2-40B4-BE49-F238E27FC236}">
                  <a16:creationId xmlns:a16="http://schemas.microsoft.com/office/drawing/2014/main" id="{F9582892-5AE9-4AD0-8C8F-F14AC96D6117}"/>
                </a:ext>
              </a:extLst>
            </p:cNvPr>
            <p:cNvSpPr txBox="1"/>
            <p:nvPr/>
          </p:nvSpPr>
          <p:spPr>
            <a:xfrm>
              <a:off x="3911788" y="2593403"/>
              <a:ext cx="815156" cy="219632"/>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Rivaroxaban</a:t>
              </a:r>
            </a:p>
          </p:txBody>
        </p:sp>
        <p:pic>
          <p:nvPicPr>
            <p:cNvPr id="29" name="Grafik 28">
              <a:extLst>
                <a:ext uri="{FF2B5EF4-FFF2-40B4-BE49-F238E27FC236}">
                  <a16:creationId xmlns:a16="http://schemas.microsoft.com/office/drawing/2014/main" id="{2FE82ED0-9B40-48FE-88F1-6F7FDA149578}"/>
                </a:ext>
              </a:extLst>
            </p:cNvPr>
            <p:cNvPicPr>
              <a:picLocks noChangeAspect="1"/>
            </p:cNvPicPr>
            <p:nvPr/>
          </p:nvPicPr>
          <p:blipFill rotWithShape="1">
            <a:blip r:embed="rId10"/>
            <a:srcRect t="5942" b="5942"/>
            <a:stretch/>
          </p:blipFill>
          <p:spPr>
            <a:xfrm>
              <a:off x="5338425" y="2910542"/>
              <a:ext cx="360000" cy="274203"/>
            </a:xfrm>
            <a:prstGeom prst="rect">
              <a:avLst/>
            </a:prstGeom>
          </p:spPr>
        </p:pic>
        <p:sp>
          <p:nvSpPr>
            <p:cNvPr id="81" name="Pfeil: nach rechts 80">
              <a:extLst>
                <a:ext uri="{FF2B5EF4-FFF2-40B4-BE49-F238E27FC236}">
                  <a16:creationId xmlns:a16="http://schemas.microsoft.com/office/drawing/2014/main" id="{03787027-CAD3-40EF-9418-5773A12B37B3}"/>
                </a:ext>
              </a:extLst>
            </p:cNvPr>
            <p:cNvSpPr/>
            <p:nvPr/>
          </p:nvSpPr>
          <p:spPr>
            <a:xfrm>
              <a:off x="4703402" y="2464267"/>
              <a:ext cx="504912" cy="18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latin typeface="Segoe UI" panose="020B0502040204020203" pitchFamily="34" charset="0"/>
                <a:cs typeface="Segoe UI" panose="020B0502040204020203" pitchFamily="34" charset="0"/>
              </a:endParaRPr>
            </a:p>
          </p:txBody>
        </p:sp>
        <p:pic>
          <p:nvPicPr>
            <p:cNvPr id="82" name="Grafik 81">
              <a:extLst>
                <a:ext uri="{FF2B5EF4-FFF2-40B4-BE49-F238E27FC236}">
                  <a16:creationId xmlns:a16="http://schemas.microsoft.com/office/drawing/2014/main" id="{ACF13AF3-E538-489C-B677-4149AA2941F9}"/>
                </a:ext>
              </a:extLst>
            </p:cNvPr>
            <p:cNvPicPr>
              <a:picLocks noChangeAspect="1"/>
            </p:cNvPicPr>
            <p:nvPr/>
          </p:nvPicPr>
          <p:blipFill rotWithShape="1">
            <a:blip r:embed="rId5">
              <a:clrChange>
                <a:clrFrom>
                  <a:srgbClr val="FFFFFF"/>
                </a:clrFrom>
                <a:clrTo>
                  <a:srgbClr val="FFFFFF">
                    <a:alpha val="0"/>
                  </a:srgbClr>
                </a:clrTo>
              </a:clrChange>
            </a:blip>
            <a:srcRect r="37791"/>
            <a:stretch/>
          </p:blipFill>
          <p:spPr>
            <a:xfrm>
              <a:off x="5363464" y="2392280"/>
              <a:ext cx="360000" cy="349507"/>
            </a:xfrm>
            <a:prstGeom prst="rect">
              <a:avLst/>
            </a:prstGeom>
          </p:spPr>
        </p:pic>
        <p:sp>
          <p:nvSpPr>
            <p:cNvPr id="83" name="Textfeld 82">
              <a:extLst>
                <a:ext uri="{FF2B5EF4-FFF2-40B4-BE49-F238E27FC236}">
                  <a16:creationId xmlns:a16="http://schemas.microsoft.com/office/drawing/2014/main" id="{89ED33B8-3790-443C-937E-C9B4F595481D}"/>
                </a:ext>
              </a:extLst>
            </p:cNvPr>
            <p:cNvSpPr txBox="1"/>
            <p:nvPr/>
          </p:nvSpPr>
          <p:spPr>
            <a:xfrm>
              <a:off x="5208314" y="2634009"/>
              <a:ext cx="815156" cy="215444"/>
            </a:xfrm>
            <a:prstGeom prst="rect">
              <a:avLst/>
            </a:prstGeom>
            <a:noFill/>
          </p:spPr>
          <p:txBody>
            <a:bodyPr wrap="square" rtlCol="0">
              <a:spAutoFit/>
            </a:bodyPr>
            <a:lstStyle/>
            <a:p>
              <a:endParaRPr lang="de-CH" sz="800" dirty="0">
                <a:latin typeface="Segoe UI" panose="020B0502040204020203" pitchFamily="34" charset="0"/>
                <a:cs typeface="Segoe UI" panose="020B0502040204020203" pitchFamily="34" charset="0"/>
              </a:endParaRPr>
            </a:p>
          </p:txBody>
        </p:sp>
        <p:sp>
          <p:nvSpPr>
            <p:cNvPr id="84" name="Textfeld 83">
              <a:extLst>
                <a:ext uri="{FF2B5EF4-FFF2-40B4-BE49-F238E27FC236}">
                  <a16:creationId xmlns:a16="http://schemas.microsoft.com/office/drawing/2014/main" id="{E50EAB61-E36F-43E3-9866-B433349BBDB4}"/>
                </a:ext>
              </a:extLst>
            </p:cNvPr>
            <p:cNvSpPr txBox="1"/>
            <p:nvPr/>
          </p:nvSpPr>
          <p:spPr>
            <a:xfrm>
              <a:off x="4847408" y="2203121"/>
              <a:ext cx="1433631" cy="215444"/>
            </a:xfrm>
            <a:prstGeom prst="rect">
              <a:avLst/>
            </a:prstGeom>
            <a:noFill/>
          </p:spPr>
          <p:txBody>
            <a:bodyPr wrap="square" rtlCol="0">
              <a:spAutoFit/>
            </a:bodyPr>
            <a:lstStyle/>
            <a:p>
              <a:r>
                <a:rPr lang="de-CH" sz="800" b="1" dirty="0">
                  <a:solidFill>
                    <a:schemeClr val="accent3"/>
                  </a:solidFill>
                  <a:latin typeface="Segoe UI" panose="020B0502040204020203" pitchFamily="34" charset="0"/>
                  <a:cs typeface="Segoe UI" panose="020B0502040204020203" pitchFamily="34" charset="0"/>
                </a:rPr>
                <a:t>≥ 6 h after im </a:t>
              </a:r>
              <a:r>
                <a:rPr lang="de-CH" sz="800" b="1" dirty="0" err="1">
                  <a:solidFill>
                    <a:schemeClr val="accent3"/>
                  </a:solidFill>
                  <a:latin typeface="Segoe UI" panose="020B0502040204020203" pitchFamily="34" charset="0"/>
                  <a:cs typeface="Segoe UI" panose="020B0502040204020203" pitchFamily="34" charset="0"/>
                </a:rPr>
                <a:t>injection</a:t>
              </a:r>
              <a:r>
                <a:rPr lang="de-CH" sz="800" b="1" dirty="0">
                  <a:solidFill>
                    <a:schemeClr val="accent3"/>
                  </a:solidFill>
                  <a:latin typeface="Segoe UI" panose="020B0502040204020203" pitchFamily="34" charset="0"/>
                  <a:cs typeface="Segoe UI" panose="020B0502040204020203" pitchFamily="34" charset="0"/>
                </a:rPr>
                <a:t>!</a:t>
              </a:r>
            </a:p>
          </p:txBody>
        </p:sp>
      </p:grpSp>
      <p:sp>
        <p:nvSpPr>
          <p:cNvPr id="104" name="Textfeld 103">
            <a:extLst>
              <a:ext uri="{FF2B5EF4-FFF2-40B4-BE49-F238E27FC236}">
                <a16:creationId xmlns:a16="http://schemas.microsoft.com/office/drawing/2014/main" id="{B80F559A-AC24-41F7-8669-2D3C5F3DCDDB}"/>
              </a:ext>
            </a:extLst>
          </p:cNvPr>
          <p:cNvSpPr txBox="1"/>
          <p:nvPr/>
        </p:nvSpPr>
        <p:spPr>
          <a:xfrm>
            <a:off x="6178480" y="1277405"/>
            <a:ext cx="2634680" cy="246221"/>
          </a:xfrm>
          <a:prstGeom prst="rect">
            <a:avLst/>
          </a:prstGeom>
          <a:noFill/>
        </p:spPr>
        <p:txBody>
          <a:bodyPr wrap="square" rtlCol="0">
            <a:spAutoFit/>
          </a:bodyPr>
          <a:lstStyle/>
          <a:p>
            <a:pPr algn="ctr"/>
            <a:r>
              <a:rPr lang="en-GB" sz="1000" b="1" dirty="0">
                <a:latin typeface="Segoe UI" panose="020B0502040204020203" pitchFamily="34" charset="0"/>
                <a:cs typeface="Segoe UI" panose="020B0502040204020203" pitchFamily="34" charset="0"/>
              </a:rPr>
              <a:t>The day after the injection </a:t>
            </a:r>
            <a:endParaRPr lang="de-CH" sz="1000" b="1" dirty="0">
              <a:latin typeface="Segoe UI" panose="020B0502040204020203" pitchFamily="34" charset="0"/>
              <a:cs typeface="Segoe UI" panose="020B0502040204020203" pitchFamily="34" charset="0"/>
            </a:endParaRPr>
          </a:p>
        </p:txBody>
      </p:sp>
      <p:sp>
        <p:nvSpPr>
          <p:cNvPr id="105" name="Textfeld 104">
            <a:extLst>
              <a:ext uri="{FF2B5EF4-FFF2-40B4-BE49-F238E27FC236}">
                <a16:creationId xmlns:a16="http://schemas.microsoft.com/office/drawing/2014/main" id="{2788A868-4587-41FB-A4DF-5012E9171D63}"/>
              </a:ext>
            </a:extLst>
          </p:cNvPr>
          <p:cNvSpPr txBox="1"/>
          <p:nvPr/>
        </p:nvSpPr>
        <p:spPr>
          <a:xfrm>
            <a:off x="6173776" y="3775918"/>
            <a:ext cx="2627311" cy="507831"/>
          </a:xfrm>
          <a:prstGeom prst="rect">
            <a:avLst/>
          </a:prstGeom>
          <a:noFill/>
        </p:spPr>
        <p:txBody>
          <a:bodyPr wrap="square" rtlCol="0">
            <a:spAutoFit/>
          </a:bodyPr>
          <a:lstStyle/>
          <a:p>
            <a:pPr marL="179388" indent="-171450">
              <a:spcBef>
                <a:spcPts val="750"/>
              </a:spcBef>
              <a:buClr>
                <a:schemeClr val="accent1"/>
              </a:buClr>
              <a:buFont typeface="Wingdings" charset="2"/>
              <a:buChar char="§"/>
            </a:pPr>
            <a:r>
              <a:rPr lang="en-GB" sz="900" dirty="0">
                <a:latin typeface="Segoe UI" panose="020B0502040204020203" pitchFamily="34" charset="0"/>
                <a:cs typeface="Segoe UI" panose="020B0502040204020203" pitchFamily="34" charset="0"/>
              </a:rPr>
              <a:t>The day after the injection the patient takes rivaroxaban again according to the usual schedule.</a:t>
            </a:r>
            <a:endParaRPr lang="de-CH" sz="900" dirty="0">
              <a:latin typeface="Segoe UI" panose="020B0502040204020203" pitchFamily="34" charset="0"/>
              <a:cs typeface="Segoe UI" panose="020B0502040204020203" pitchFamily="34" charset="0"/>
            </a:endParaRPr>
          </a:p>
        </p:txBody>
      </p:sp>
      <p:grpSp>
        <p:nvGrpSpPr>
          <p:cNvPr id="106" name="Gruppieren 105">
            <a:extLst>
              <a:ext uri="{FF2B5EF4-FFF2-40B4-BE49-F238E27FC236}">
                <a16:creationId xmlns:a16="http://schemas.microsoft.com/office/drawing/2014/main" id="{6E0B8C38-0EF7-458F-B4E8-5E6B0D2DD9D5}"/>
              </a:ext>
            </a:extLst>
          </p:cNvPr>
          <p:cNvGrpSpPr/>
          <p:nvPr/>
        </p:nvGrpSpPr>
        <p:grpSpPr>
          <a:xfrm>
            <a:off x="6471151" y="1668594"/>
            <a:ext cx="900656" cy="736821"/>
            <a:chOff x="-1284601" y="1396002"/>
            <a:chExt cx="900656" cy="736821"/>
          </a:xfrm>
        </p:grpSpPr>
        <p:pic>
          <p:nvPicPr>
            <p:cNvPr id="119" name="Grafik 118">
              <a:extLst>
                <a:ext uri="{FF2B5EF4-FFF2-40B4-BE49-F238E27FC236}">
                  <a16:creationId xmlns:a16="http://schemas.microsoft.com/office/drawing/2014/main" id="{27CABBA6-25A9-45FD-B9CA-8322367B5CDB}"/>
                </a:ext>
              </a:extLst>
            </p:cNvPr>
            <p:cNvPicPr>
              <a:picLocks noChangeAspect="1"/>
            </p:cNvPicPr>
            <p:nvPr/>
          </p:nvPicPr>
          <p:blipFill rotWithShape="1">
            <a:blip r:embed="rId4">
              <a:clrChange>
                <a:clrFrom>
                  <a:srgbClr val="FFFFFF"/>
                </a:clrFrom>
                <a:clrTo>
                  <a:srgbClr val="FFFFFF">
                    <a:alpha val="0"/>
                  </a:srgbClr>
                </a:clrTo>
              </a:clrChange>
            </a:blip>
            <a:srcRect l="4704" t="18731" r="78521" b="10385"/>
            <a:stretch/>
          </p:blipFill>
          <p:spPr>
            <a:xfrm>
              <a:off x="-1032266" y="1396002"/>
              <a:ext cx="388642" cy="356850"/>
            </a:xfrm>
            <a:prstGeom prst="rect">
              <a:avLst/>
            </a:prstGeom>
          </p:spPr>
        </p:pic>
        <p:sp>
          <p:nvSpPr>
            <p:cNvPr id="120" name="Textfeld 119">
              <a:extLst>
                <a:ext uri="{FF2B5EF4-FFF2-40B4-BE49-F238E27FC236}">
                  <a16:creationId xmlns:a16="http://schemas.microsoft.com/office/drawing/2014/main" id="{CA40884B-8FB3-415D-820B-3AF9286AE939}"/>
                </a:ext>
              </a:extLst>
            </p:cNvPr>
            <p:cNvSpPr txBox="1"/>
            <p:nvPr/>
          </p:nvSpPr>
          <p:spPr>
            <a:xfrm>
              <a:off x="-1284601" y="1763491"/>
              <a:ext cx="900656" cy="369332"/>
            </a:xfrm>
            <a:prstGeom prst="rect">
              <a:avLst/>
            </a:prstGeom>
            <a:noFill/>
          </p:spPr>
          <p:txBody>
            <a:bodyPr wrap="square" rtlCol="0">
              <a:spAutoFit/>
            </a:bodyPr>
            <a:lstStyle/>
            <a:p>
              <a:pPr algn="ctr"/>
              <a:r>
                <a:rPr lang="de-CH" sz="900" b="1" dirty="0">
                  <a:latin typeface="Segoe UI" panose="020B0502040204020203" pitchFamily="34" charset="0"/>
                  <a:cs typeface="Segoe UI" panose="020B0502040204020203" pitchFamily="34" charset="0"/>
                </a:rPr>
                <a:t>Morning </a:t>
              </a:r>
            </a:p>
            <a:p>
              <a:pPr algn="ctr"/>
              <a:r>
                <a:rPr lang="de-CH" sz="900" b="1" dirty="0">
                  <a:latin typeface="Segoe UI" panose="020B0502040204020203" pitchFamily="34" charset="0"/>
                  <a:cs typeface="Segoe UI" panose="020B0502040204020203" pitchFamily="34" charset="0"/>
                </a:rPr>
                <a:t>dose</a:t>
              </a:r>
            </a:p>
          </p:txBody>
        </p:sp>
      </p:grpSp>
      <p:grpSp>
        <p:nvGrpSpPr>
          <p:cNvPr id="107" name="Gruppieren 106">
            <a:extLst>
              <a:ext uri="{FF2B5EF4-FFF2-40B4-BE49-F238E27FC236}">
                <a16:creationId xmlns:a16="http://schemas.microsoft.com/office/drawing/2014/main" id="{062AD370-018F-4A9F-9FEF-8E5EDE3C1118}"/>
              </a:ext>
            </a:extLst>
          </p:cNvPr>
          <p:cNvGrpSpPr/>
          <p:nvPr/>
        </p:nvGrpSpPr>
        <p:grpSpPr>
          <a:xfrm>
            <a:off x="7720985" y="1572917"/>
            <a:ext cx="935783" cy="867998"/>
            <a:chOff x="339801" y="1240359"/>
            <a:chExt cx="935783" cy="867998"/>
          </a:xfrm>
        </p:grpSpPr>
        <p:pic>
          <p:nvPicPr>
            <p:cNvPr id="117" name="Grafik 116">
              <a:extLst>
                <a:ext uri="{FF2B5EF4-FFF2-40B4-BE49-F238E27FC236}">
                  <a16:creationId xmlns:a16="http://schemas.microsoft.com/office/drawing/2014/main" id="{B6CE5B89-073A-4888-9F47-BCA5E31DD1DF}"/>
                </a:ext>
              </a:extLst>
            </p:cNvPr>
            <p:cNvPicPr>
              <a:picLocks noChangeAspect="1"/>
            </p:cNvPicPr>
            <p:nvPr/>
          </p:nvPicPr>
          <p:blipFill rotWithShape="1">
            <a:blip r:embed="rId4">
              <a:clrChange>
                <a:clrFrom>
                  <a:srgbClr val="FFFFFF"/>
                </a:clrFrom>
                <a:clrTo>
                  <a:srgbClr val="FFFFFF">
                    <a:alpha val="0"/>
                  </a:srgbClr>
                </a:clrTo>
              </a:clrChange>
            </a:blip>
            <a:srcRect l="76379" r="1"/>
            <a:stretch/>
          </p:blipFill>
          <p:spPr>
            <a:xfrm>
              <a:off x="531977" y="1240359"/>
              <a:ext cx="550483" cy="502587"/>
            </a:xfrm>
            <a:prstGeom prst="rect">
              <a:avLst/>
            </a:prstGeom>
          </p:spPr>
        </p:pic>
        <p:sp>
          <p:nvSpPr>
            <p:cNvPr id="118" name="Textfeld 117">
              <a:extLst>
                <a:ext uri="{FF2B5EF4-FFF2-40B4-BE49-F238E27FC236}">
                  <a16:creationId xmlns:a16="http://schemas.microsoft.com/office/drawing/2014/main" id="{3D422DE4-4732-4BA8-B3AD-4FA365D4CA79}"/>
                </a:ext>
              </a:extLst>
            </p:cNvPr>
            <p:cNvSpPr txBox="1"/>
            <p:nvPr/>
          </p:nvSpPr>
          <p:spPr>
            <a:xfrm>
              <a:off x="339801" y="1739025"/>
              <a:ext cx="935783" cy="369332"/>
            </a:xfrm>
            <a:prstGeom prst="rect">
              <a:avLst/>
            </a:prstGeom>
            <a:noFill/>
          </p:spPr>
          <p:txBody>
            <a:bodyPr wrap="square" rtlCol="0">
              <a:spAutoFit/>
            </a:bodyPr>
            <a:lstStyle/>
            <a:p>
              <a:pPr algn="ctr"/>
              <a:r>
                <a:rPr lang="de-CH" sz="900" b="1" dirty="0" err="1">
                  <a:latin typeface="Segoe UI" panose="020B0502040204020203" pitchFamily="34" charset="0"/>
                  <a:cs typeface="Segoe UI" panose="020B0502040204020203" pitchFamily="34" charset="0"/>
                </a:rPr>
                <a:t>Evening</a:t>
              </a:r>
              <a:r>
                <a:rPr lang="de-CH" sz="900" b="1" dirty="0">
                  <a:latin typeface="Segoe UI" panose="020B0502040204020203" pitchFamily="34" charset="0"/>
                  <a:cs typeface="Segoe UI" panose="020B0502040204020203" pitchFamily="34" charset="0"/>
                </a:rPr>
                <a:t> </a:t>
              </a:r>
            </a:p>
            <a:p>
              <a:pPr algn="ctr"/>
              <a:r>
                <a:rPr lang="de-CH" sz="900" b="1" dirty="0">
                  <a:latin typeface="Segoe UI" panose="020B0502040204020203" pitchFamily="34" charset="0"/>
                  <a:cs typeface="Segoe UI" panose="020B0502040204020203" pitchFamily="34" charset="0"/>
                </a:rPr>
                <a:t>dose</a:t>
              </a:r>
            </a:p>
          </p:txBody>
        </p:sp>
      </p:grpSp>
      <p:grpSp>
        <p:nvGrpSpPr>
          <p:cNvPr id="125" name="Gruppieren 124">
            <a:extLst>
              <a:ext uri="{FF2B5EF4-FFF2-40B4-BE49-F238E27FC236}">
                <a16:creationId xmlns:a16="http://schemas.microsoft.com/office/drawing/2014/main" id="{02F21F9D-FF4D-44A6-A942-1E1B183EAB3A}"/>
              </a:ext>
            </a:extLst>
          </p:cNvPr>
          <p:cNvGrpSpPr/>
          <p:nvPr/>
        </p:nvGrpSpPr>
        <p:grpSpPr>
          <a:xfrm>
            <a:off x="6286351" y="2533839"/>
            <a:ext cx="2075750" cy="1080896"/>
            <a:chOff x="6286351" y="2274759"/>
            <a:chExt cx="2075750" cy="1080896"/>
          </a:xfrm>
        </p:grpSpPr>
        <p:grpSp>
          <p:nvGrpSpPr>
            <p:cNvPr id="108" name="Gruppieren 107">
              <a:extLst>
                <a:ext uri="{FF2B5EF4-FFF2-40B4-BE49-F238E27FC236}">
                  <a16:creationId xmlns:a16="http://schemas.microsoft.com/office/drawing/2014/main" id="{B172DB00-F94C-4555-95CA-0E3F61682EDC}"/>
                </a:ext>
              </a:extLst>
            </p:cNvPr>
            <p:cNvGrpSpPr/>
            <p:nvPr/>
          </p:nvGrpSpPr>
          <p:grpSpPr>
            <a:xfrm>
              <a:off x="6286351" y="2274759"/>
              <a:ext cx="821572" cy="349507"/>
              <a:chOff x="-993669" y="2209607"/>
              <a:chExt cx="802453" cy="341374"/>
            </a:xfrm>
          </p:grpSpPr>
          <p:pic>
            <p:nvPicPr>
              <p:cNvPr id="115" name="Grafik 114">
                <a:extLst>
                  <a:ext uri="{FF2B5EF4-FFF2-40B4-BE49-F238E27FC236}">
                    <a16:creationId xmlns:a16="http://schemas.microsoft.com/office/drawing/2014/main" id="{B21B9F41-CB04-4FD8-830C-25A1D8E7BCCF}"/>
                  </a:ext>
                </a:extLst>
              </p:cNvPr>
              <p:cNvPicPr>
                <a:picLocks noChangeAspect="1"/>
              </p:cNvPicPr>
              <p:nvPr/>
            </p:nvPicPr>
            <p:blipFill rotWithShape="1">
              <a:blip r:embed="rId5">
                <a:clrChange>
                  <a:clrFrom>
                    <a:srgbClr val="FFFFFF"/>
                  </a:clrFrom>
                  <a:clrTo>
                    <a:srgbClr val="FFFFFF">
                      <a:alpha val="0"/>
                    </a:srgbClr>
                  </a:clrTo>
                </a:clrChange>
              </a:blip>
              <a:srcRect r="37791"/>
              <a:stretch/>
            </p:blipFill>
            <p:spPr>
              <a:xfrm>
                <a:off x="-542838" y="2209607"/>
                <a:ext cx="351622" cy="341374"/>
              </a:xfrm>
              <a:prstGeom prst="rect">
                <a:avLst/>
              </a:prstGeom>
            </p:spPr>
          </p:pic>
          <p:sp>
            <p:nvSpPr>
              <p:cNvPr id="116" name="Textfeld 115">
                <a:extLst>
                  <a:ext uri="{FF2B5EF4-FFF2-40B4-BE49-F238E27FC236}">
                    <a16:creationId xmlns:a16="http://schemas.microsoft.com/office/drawing/2014/main" id="{EFD8156F-4C8D-42A3-B87D-D7560D45425C}"/>
                  </a:ext>
                </a:extLst>
              </p:cNvPr>
              <p:cNvSpPr txBox="1"/>
              <p:nvPr/>
            </p:nvSpPr>
            <p:spPr>
              <a:xfrm>
                <a:off x="-993669" y="2275078"/>
                <a:ext cx="589012" cy="210431"/>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1 x </a:t>
                </a:r>
                <a:r>
                  <a:rPr lang="de-CH" sz="800" dirty="0" err="1">
                    <a:latin typeface="Segoe UI" panose="020B0502040204020203" pitchFamily="34" charset="0"/>
                    <a:cs typeface="Segoe UI" panose="020B0502040204020203" pitchFamily="34" charset="0"/>
                  </a:rPr>
                  <a:t>day</a:t>
                </a:r>
                <a:endParaRPr lang="de-CH" sz="800" dirty="0">
                  <a:latin typeface="Segoe UI" panose="020B0502040204020203" pitchFamily="34" charset="0"/>
                  <a:cs typeface="Segoe UI" panose="020B0502040204020203" pitchFamily="34" charset="0"/>
                </a:endParaRPr>
              </a:p>
            </p:txBody>
          </p:sp>
        </p:grpSp>
        <p:grpSp>
          <p:nvGrpSpPr>
            <p:cNvPr id="109" name="Gruppieren 108">
              <a:extLst>
                <a:ext uri="{FF2B5EF4-FFF2-40B4-BE49-F238E27FC236}">
                  <a16:creationId xmlns:a16="http://schemas.microsoft.com/office/drawing/2014/main" id="{680A297D-97CC-4C03-BC99-74BFEF4EA7CD}"/>
                </a:ext>
              </a:extLst>
            </p:cNvPr>
            <p:cNvGrpSpPr/>
            <p:nvPr/>
          </p:nvGrpSpPr>
          <p:grpSpPr>
            <a:xfrm>
              <a:off x="6308852" y="2876660"/>
              <a:ext cx="788955" cy="311428"/>
              <a:chOff x="252622" y="2096455"/>
              <a:chExt cx="788955" cy="311428"/>
            </a:xfrm>
          </p:grpSpPr>
          <p:sp>
            <p:nvSpPr>
              <p:cNvPr id="113" name="Textfeld 112">
                <a:extLst>
                  <a:ext uri="{FF2B5EF4-FFF2-40B4-BE49-F238E27FC236}">
                    <a16:creationId xmlns:a16="http://schemas.microsoft.com/office/drawing/2014/main" id="{E00FDAB1-9322-472C-A78C-CD57C217DDF8}"/>
                  </a:ext>
                </a:extLst>
              </p:cNvPr>
              <p:cNvSpPr txBox="1"/>
              <p:nvPr/>
            </p:nvSpPr>
            <p:spPr>
              <a:xfrm>
                <a:off x="252622" y="2188470"/>
                <a:ext cx="603046" cy="215444"/>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2 x </a:t>
                </a:r>
                <a:r>
                  <a:rPr lang="de-CH" sz="800" dirty="0" err="1">
                    <a:latin typeface="Segoe UI" panose="020B0502040204020203" pitchFamily="34" charset="0"/>
                    <a:cs typeface="Segoe UI" panose="020B0502040204020203" pitchFamily="34" charset="0"/>
                  </a:rPr>
                  <a:t>day</a:t>
                </a:r>
                <a:endParaRPr lang="de-CH" sz="800" dirty="0">
                  <a:latin typeface="Segoe UI" panose="020B0502040204020203" pitchFamily="34" charset="0"/>
                  <a:cs typeface="Segoe UI" panose="020B0502040204020203" pitchFamily="34" charset="0"/>
                </a:endParaRPr>
              </a:p>
            </p:txBody>
          </p:sp>
          <p:pic>
            <p:nvPicPr>
              <p:cNvPr id="114" name="Grafik 113">
                <a:extLst>
                  <a:ext uri="{FF2B5EF4-FFF2-40B4-BE49-F238E27FC236}">
                    <a16:creationId xmlns:a16="http://schemas.microsoft.com/office/drawing/2014/main" id="{FCC21B94-6B3A-4AAE-A7DE-F526F80818B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81577" y="2096455"/>
                <a:ext cx="360000" cy="311428"/>
              </a:xfrm>
              <a:prstGeom prst="rect">
                <a:avLst/>
              </a:prstGeom>
            </p:spPr>
          </p:pic>
        </p:grpSp>
        <p:sp>
          <p:nvSpPr>
            <p:cNvPr id="110" name="Textfeld 109">
              <a:extLst>
                <a:ext uri="{FF2B5EF4-FFF2-40B4-BE49-F238E27FC236}">
                  <a16:creationId xmlns:a16="http://schemas.microsoft.com/office/drawing/2014/main" id="{93CB2BB4-7CDB-47F0-88B6-E690C5F450F0}"/>
                </a:ext>
              </a:extLst>
            </p:cNvPr>
            <p:cNvSpPr txBox="1"/>
            <p:nvPr/>
          </p:nvSpPr>
          <p:spPr>
            <a:xfrm>
              <a:off x="6561411" y="3140211"/>
              <a:ext cx="774945" cy="215444"/>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Rivaroxaban</a:t>
              </a:r>
            </a:p>
          </p:txBody>
        </p:sp>
        <p:sp>
          <p:nvSpPr>
            <p:cNvPr id="111" name="Textfeld 110">
              <a:extLst>
                <a:ext uri="{FF2B5EF4-FFF2-40B4-BE49-F238E27FC236}">
                  <a16:creationId xmlns:a16="http://schemas.microsoft.com/office/drawing/2014/main" id="{3DFA7E35-437A-4AAD-BA45-F8A6B7E8CDDA}"/>
                </a:ext>
              </a:extLst>
            </p:cNvPr>
            <p:cNvSpPr txBox="1"/>
            <p:nvPr/>
          </p:nvSpPr>
          <p:spPr>
            <a:xfrm>
              <a:off x="6556651" y="2573432"/>
              <a:ext cx="815156" cy="215444"/>
            </a:xfrm>
            <a:prstGeom prst="rect">
              <a:avLst/>
            </a:prstGeom>
            <a:noFill/>
          </p:spPr>
          <p:txBody>
            <a:bodyPr wrap="square" rtlCol="0">
              <a:spAutoFit/>
            </a:bodyPr>
            <a:lstStyle/>
            <a:p>
              <a:r>
                <a:rPr lang="de-CH" sz="800" dirty="0">
                  <a:latin typeface="Segoe UI" panose="020B0502040204020203" pitchFamily="34" charset="0"/>
                  <a:cs typeface="Segoe UI" panose="020B0502040204020203" pitchFamily="34" charset="0"/>
                </a:rPr>
                <a:t>Rivaroxaban</a:t>
              </a:r>
            </a:p>
          </p:txBody>
        </p:sp>
        <p:pic>
          <p:nvPicPr>
            <p:cNvPr id="112" name="Grafik 111">
              <a:extLst>
                <a:ext uri="{FF2B5EF4-FFF2-40B4-BE49-F238E27FC236}">
                  <a16:creationId xmlns:a16="http://schemas.microsoft.com/office/drawing/2014/main" id="{DF1E0C66-7EC5-4928-961F-9D5175B686F0}"/>
                </a:ext>
              </a:extLst>
            </p:cNvPr>
            <p:cNvPicPr>
              <a:picLocks noChangeAspect="1"/>
            </p:cNvPicPr>
            <p:nvPr/>
          </p:nvPicPr>
          <p:blipFill rotWithShape="1">
            <a:blip r:embed="rId10"/>
            <a:srcRect t="6782" b="6782"/>
            <a:stretch/>
          </p:blipFill>
          <p:spPr>
            <a:xfrm>
              <a:off x="8003883" y="2888140"/>
              <a:ext cx="358218" cy="267643"/>
            </a:xfrm>
            <a:prstGeom prst="rect">
              <a:avLst/>
            </a:prstGeom>
          </p:spPr>
        </p:pic>
      </p:grpSp>
      <p:cxnSp>
        <p:nvCxnSpPr>
          <p:cNvPr id="128" name="Gerader Verbinder 127">
            <a:extLst>
              <a:ext uri="{FF2B5EF4-FFF2-40B4-BE49-F238E27FC236}">
                <a16:creationId xmlns:a16="http://schemas.microsoft.com/office/drawing/2014/main" id="{9C42970D-6E71-4417-AEDE-0954C664B1CC}"/>
              </a:ext>
            </a:extLst>
          </p:cNvPr>
          <p:cNvCxnSpPr>
            <a:cxnSpLocks/>
          </p:cNvCxnSpPr>
          <p:nvPr/>
        </p:nvCxnSpPr>
        <p:spPr>
          <a:xfrm>
            <a:off x="3311525" y="1285600"/>
            <a:ext cx="0" cy="3458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2EB92156-F969-40EB-896A-1FB119B4CDFC}"/>
              </a:ext>
            </a:extLst>
          </p:cNvPr>
          <p:cNvCxnSpPr>
            <a:cxnSpLocks/>
          </p:cNvCxnSpPr>
          <p:nvPr/>
        </p:nvCxnSpPr>
        <p:spPr>
          <a:xfrm>
            <a:off x="6192838" y="1203325"/>
            <a:ext cx="0" cy="3540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Gerader Verbinder 132">
            <a:extLst>
              <a:ext uri="{FF2B5EF4-FFF2-40B4-BE49-F238E27FC236}">
                <a16:creationId xmlns:a16="http://schemas.microsoft.com/office/drawing/2014/main" id="{E7F83F7C-9664-4950-BC86-19855AE8405A}"/>
              </a:ext>
            </a:extLst>
          </p:cNvPr>
          <p:cNvCxnSpPr>
            <a:cxnSpLocks/>
          </p:cNvCxnSpPr>
          <p:nvPr/>
        </p:nvCxnSpPr>
        <p:spPr>
          <a:xfrm>
            <a:off x="323528" y="1235792"/>
            <a:ext cx="0" cy="3458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Gerader Verbinder 133">
            <a:extLst>
              <a:ext uri="{FF2B5EF4-FFF2-40B4-BE49-F238E27FC236}">
                <a16:creationId xmlns:a16="http://schemas.microsoft.com/office/drawing/2014/main" id="{8DE4511C-FD6E-4059-A720-62BA2B7F5A41}"/>
              </a:ext>
            </a:extLst>
          </p:cNvPr>
          <p:cNvCxnSpPr>
            <a:cxnSpLocks/>
          </p:cNvCxnSpPr>
          <p:nvPr/>
        </p:nvCxnSpPr>
        <p:spPr>
          <a:xfrm>
            <a:off x="8820248" y="1184144"/>
            <a:ext cx="0" cy="3458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Gerader Verbinder 72">
            <a:extLst>
              <a:ext uri="{FF2B5EF4-FFF2-40B4-BE49-F238E27FC236}">
                <a16:creationId xmlns:a16="http://schemas.microsoft.com/office/drawing/2014/main" id="{F6F5306E-365C-4A10-BDF2-4AEAA87D2B33}"/>
              </a:ext>
            </a:extLst>
          </p:cNvPr>
          <p:cNvCxnSpPr>
            <a:cxnSpLocks/>
          </p:cNvCxnSpPr>
          <p:nvPr/>
        </p:nvCxnSpPr>
        <p:spPr>
          <a:xfrm>
            <a:off x="343332" y="1553818"/>
            <a:ext cx="8457755" cy="63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304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55078" y="267419"/>
            <a:ext cx="4088922" cy="4546121"/>
          </a:xfrm>
        </p:spPr>
        <p:txBody>
          <a:bodyPr/>
          <a:lstStyle/>
          <a:p>
            <a:r>
              <a:rPr lang="de-DE" dirty="0"/>
              <a:t>Interactions</a:t>
            </a:r>
          </a:p>
        </p:txBody>
      </p:sp>
      <p:grpSp>
        <p:nvGrpSpPr>
          <p:cNvPr id="52" name="Gruppierung 51"/>
          <p:cNvGrpSpPr>
            <a:grpSpLocks noChangeAspect="1"/>
          </p:cNvGrpSpPr>
          <p:nvPr/>
        </p:nvGrpSpPr>
        <p:grpSpPr>
          <a:xfrm>
            <a:off x="323850" y="268288"/>
            <a:ext cx="4572000" cy="4572000"/>
            <a:chOff x="2411895" y="1511281"/>
            <a:chExt cx="1007999" cy="1007999"/>
          </a:xfrm>
        </p:grpSpPr>
        <p:sp>
          <p:nvSpPr>
            <p:cNvPr id="53" name="Rechteck 52"/>
            <p:cNvSpPr/>
            <p:nvPr/>
          </p:nvSpPr>
          <p:spPr>
            <a:xfrm>
              <a:off x="2411895" y="1511281"/>
              <a:ext cx="1007999" cy="100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4" name="Bild 5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5894" y="1565636"/>
              <a:ext cx="900000" cy="900000"/>
            </a:xfrm>
            <a:prstGeom prst="rect">
              <a:avLst/>
            </a:prstGeom>
          </p:spPr>
        </p:pic>
      </p:grpSp>
    </p:spTree>
    <p:extLst>
      <p:ext uri="{BB962C8B-B14F-4D97-AF65-F5344CB8AC3E}">
        <p14:creationId xmlns:p14="http://schemas.microsoft.com/office/powerpoint/2010/main" val="731834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2.1 </a:t>
            </a:r>
            <a:r>
              <a:rPr lang="de-CH" dirty="0" err="1"/>
              <a:t>Does</a:t>
            </a:r>
            <a:r>
              <a:rPr lang="de-CH" dirty="0"/>
              <a:t> </a:t>
            </a:r>
            <a:r>
              <a:rPr lang="de-CH" dirty="0" err="1"/>
              <a:t>rivaroxaban</a:t>
            </a:r>
            <a:r>
              <a:rPr lang="de-CH" dirty="0"/>
              <a:t> </a:t>
            </a:r>
            <a:r>
              <a:rPr lang="de-CH" dirty="0" err="1"/>
              <a:t>change</a:t>
            </a:r>
            <a:r>
              <a:rPr lang="de-CH" dirty="0"/>
              <a:t> </a:t>
            </a:r>
            <a:r>
              <a:rPr lang="de-CH" dirty="0" err="1"/>
              <a:t>the</a:t>
            </a:r>
            <a:r>
              <a:rPr lang="de-CH" dirty="0"/>
              <a:t> </a:t>
            </a:r>
            <a:r>
              <a:rPr lang="de-CH" dirty="0" err="1"/>
              <a:t>plasma</a:t>
            </a:r>
            <a:r>
              <a:rPr lang="de-CH" dirty="0"/>
              <a:t> </a:t>
            </a:r>
            <a:r>
              <a:rPr lang="de-CH" dirty="0" err="1"/>
              <a:t>level</a:t>
            </a:r>
            <a:r>
              <a:rPr lang="de-CH" dirty="0"/>
              <a:t> </a:t>
            </a:r>
            <a:r>
              <a:rPr lang="de-CH" dirty="0" err="1"/>
              <a:t>of</a:t>
            </a:r>
            <a:r>
              <a:rPr lang="de-CH" dirty="0"/>
              <a:t> </a:t>
            </a:r>
            <a:r>
              <a:rPr lang="de-CH" dirty="0" err="1"/>
              <a:t>other</a:t>
            </a:r>
            <a:r>
              <a:rPr lang="de-CH" dirty="0"/>
              <a:t> </a:t>
            </a:r>
            <a:r>
              <a:rPr lang="de-CH" dirty="0" err="1"/>
              <a:t>medicines</a:t>
            </a:r>
            <a:r>
              <a:rPr lang="de-CH" dirty="0"/>
              <a:t>?</a:t>
            </a:r>
            <a:endParaRPr lang="de-DE" dirty="0"/>
          </a:p>
        </p:txBody>
      </p:sp>
      <p:sp>
        <p:nvSpPr>
          <p:cNvPr id="3" name="Inhaltsplatzhalter 2"/>
          <p:cNvSpPr>
            <a:spLocks noGrp="1"/>
          </p:cNvSpPr>
          <p:nvPr>
            <p:ph idx="1"/>
          </p:nvPr>
        </p:nvSpPr>
        <p:spPr/>
        <p:txBody>
          <a:bodyPr/>
          <a:lstStyle/>
          <a:p>
            <a:pPr>
              <a:buFont typeface="Wingdings" pitchFamily="2" charset="2"/>
              <a:buChar char="§"/>
            </a:pPr>
            <a:r>
              <a:rPr lang="de-CH" b="1" dirty="0" err="1">
                <a:solidFill>
                  <a:schemeClr val="accent1"/>
                </a:solidFill>
              </a:rPr>
              <a:t>No</a:t>
            </a:r>
            <a:r>
              <a:rPr lang="de-CH" b="1" dirty="0">
                <a:solidFill>
                  <a:schemeClr val="accent1"/>
                </a:solidFill>
              </a:rPr>
              <a:t>, </a:t>
            </a:r>
            <a:r>
              <a:rPr lang="de-CH" dirty="0" err="1"/>
              <a:t>rivaroxaban</a:t>
            </a:r>
            <a:r>
              <a:rPr lang="de-CH" dirty="0"/>
              <a:t> </a:t>
            </a:r>
            <a:r>
              <a:rPr lang="de-CH" dirty="0" err="1"/>
              <a:t>neither</a:t>
            </a:r>
            <a:r>
              <a:rPr lang="de-CH" dirty="0"/>
              <a:t> </a:t>
            </a:r>
            <a:r>
              <a:rPr lang="de-CH" b="1" dirty="0" err="1">
                <a:solidFill>
                  <a:schemeClr val="accent1"/>
                </a:solidFill>
              </a:rPr>
              <a:t>induces</a:t>
            </a:r>
            <a:r>
              <a:rPr lang="de-CH" b="1" dirty="0">
                <a:solidFill>
                  <a:schemeClr val="accent1"/>
                </a:solidFill>
              </a:rPr>
              <a:t> </a:t>
            </a:r>
            <a:r>
              <a:rPr lang="de-CH" b="1" dirty="0" err="1">
                <a:solidFill>
                  <a:schemeClr val="accent1"/>
                </a:solidFill>
              </a:rPr>
              <a:t>nor</a:t>
            </a:r>
            <a:r>
              <a:rPr lang="de-CH" b="1" dirty="0">
                <a:solidFill>
                  <a:schemeClr val="accent1"/>
                </a:solidFill>
              </a:rPr>
              <a:t> </a:t>
            </a:r>
            <a:r>
              <a:rPr lang="de-CH" b="1" dirty="0" err="1">
                <a:solidFill>
                  <a:schemeClr val="accent1"/>
                </a:solidFill>
              </a:rPr>
              <a:t>inhibits</a:t>
            </a:r>
            <a:r>
              <a:rPr lang="de-CH" b="1" dirty="0">
                <a:solidFill>
                  <a:schemeClr val="accent1"/>
                </a:solidFill>
              </a:rPr>
              <a:t> CYP </a:t>
            </a:r>
            <a:r>
              <a:rPr lang="de-CH" b="1" dirty="0" err="1">
                <a:solidFill>
                  <a:schemeClr val="accent1"/>
                </a:solidFill>
              </a:rPr>
              <a:t>enzymes</a:t>
            </a:r>
            <a:r>
              <a:rPr lang="de-CH" b="1" dirty="0">
                <a:solidFill>
                  <a:schemeClr val="accent1"/>
                </a:solidFill>
              </a:rPr>
              <a:t> </a:t>
            </a:r>
            <a:r>
              <a:rPr lang="de-CH" dirty="0"/>
              <a:t>in </a:t>
            </a:r>
            <a:r>
              <a:rPr lang="de-CH" dirty="0" err="1"/>
              <a:t>the</a:t>
            </a:r>
            <a:r>
              <a:rPr lang="de-CH" dirty="0"/>
              <a:t> </a:t>
            </a:r>
            <a:r>
              <a:rPr lang="de-CH" dirty="0" err="1"/>
              <a:t>liver</a:t>
            </a:r>
            <a:r>
              <a:rPr lang="de-CH" dirty="0"/>
              <a:t>.</a:t>
            </a:r>
          </a:p>
          <a:p>
            <a:pPr>
              <a:buFont typeface="Wingdings" pitchFamily="2" charset="2"/>
              <a:buChar char="§"/>
            </a:pPr>
            <a:r>
              <a:rPr lang="de-CH" dirty="0" err="1"/>
              <a:t>Rivaroxaban</a:t>
            </a:r>
            <a:r>
              <a:rPr lang="de-CH" dirty="0"/>
              <a:t> </a:t>
            </a:r>
            <a:r>
              <a:rPr lang="de-CH" dirty="0" err="1"/>
              <a:t>is</a:t>
            </a:r>
            <a:r>
              <a:rPr lang="de-CH" dirty="0"/>
              <a:t> a </a:t>
            </a:r>
            <a:r>
              <a:rPr lang="de-CH" dirty="0" err="1"/>
              <a:t>substrate</a:t>
            </a:r>
            <a:r>
              <a:rPr lang="de-CH" dirty="0"/>
              <a:t> </a:t>
            </a:r>
            <a:r>
              <a:rPr lang="de-CH" dirty="0" err="1"/>
              <a:t>of</a:t>
            </a:r>
            <a:r>
              <a:rPr lang="de-CH" dirty="0"/>
              <a:t> </a:t>
            </a:r>
            <a:r>
              <a:rPr lang="de-CH" dirty="0" err="1"/>
              <a:t>the</a:t>
            </a:r>
            <a:r>
              <a:rPr lang="de-CH" dirty="0"/>
              <a:t> CYP450 </a:t>
            </a:r>
            <a:r>
              <a:rPr lang="de-CH" dirty="0" err="1"/>
              <a:t>enzymes</a:t>
            </a:r>
            <a:r>
              <a:rPr lang="de-CH" dirty="0"/>
              <a:t> CYP3A4 and CYP2J2.</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17</a:t>
            </a:fld>
            <a:endParaRPr lang="de-DE"/>
          </a:p>
        </p:txBody>
      </p:sp>
    </p:spTree>
    <p:extLst>
      <p:ext uri="{BB962C8B-B14F-4D97-AF65-F5344CB8AC3E}">
        <p14:creationId xmlns:p14="http://schemas.microsoft.com/office/powerpoint/2010/main" val="1836390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6767063" cy="831563"/>
          </a:xfrm>
        </p:spPr>
        <p:txBody>
          <a:bodyPr/>
          <a:lstStyle/>
          <a:p>
            <a:r>
              <a:rPr lang="de-CH" dirty="0"/>
              <a:t>2.2 </a:t>
            </a:r>
            <a:r>
              <a:rPr lang="de-CH" dirty="0" err="1"/>
              <a:t>Is</a:t>
            </a:r>
            <a:r>
              <a:rPr lang="de-CH" dirty="0"/>
              <a:t> </a:t>
            </a:r>
            <a:r>
              <a:rPr lang="de-CH" dirty="0" err="1"/>
              <a:t>the</a:t>
            </a:r>
            <a:r>
              <a:rPr lang="de-CH" dirty="0"/>
              <a:t> </a:t>
            </a:r>
            <a:r>
              <a:rPr lang="de-CH" dirty="0" err="1"/>
              <a:t>plasma</a:t>
            </a:r>
            <a:r>
              <a:rPr lang="de-CH" dirty="0"/>
              <a:t> </a:t>
            </a:r>
            <a:r>
              <a:rPr lang="de-CH" dirty="0" err="1"/>
              <a:t>level</a:t>
            </a:r>
            <a:r>
              <a:rPr lang="de-CH" dirty="0"/>
              <a:t> </a:t>
            </a:r>
            <a:r>
              <a:rPr lang="de-CH" dirty="0" err="1"/>
              <a:t>of</a:t>
            </a:r>
            <a:r>
              <a:rPr lang="de-CH" dirty="0"/>
              <a:t> </a:t>
            </a:r>
            <a:r>
              <a:rPr lang="de-CH" dirty="0" err="1"/>
              <a:t>rivaroxaban</a:t>
            </a:r>
            <a:r>
              <a:rPr lang="de-CH" dirty="0"/>
              <a:t> </a:t>
            </a:r>
            <a:r>
              <a:rPr lang="de-CH" dirty="0" err="1"/>
              <a:t>changed</a:t>
            </a:r>
            <a:r>
              <a:rPr lang="de-CH" dirty="0"/>
              <a:t> </a:t>
            </a:r>
            <a:r>
              <a:rPr lang="de-CH" dirty="0" err="1"/>
              <a:t>by</a:t>
            </a:r>
            <a:r>
              <a:rPr lang="de-CH" dirty="0"/>
              <a:t> </a:t>
            </a:r>
            <a:r>
              <a:rPr lang="de-CH" dirty="0" err="1"/>
              <a:t>other</a:t>
            </a:r>
            <a:r>
              <a:rPr lang="de-CH" dirty="0"/>
              <a:t> </a:t>
            </a:r>
            <a:r>
              <a:rPr lang="de-CH" dirty="0" err="1"/>
              <a:t>medicines</a:t>
            </a:r>
            <a:r>
              <a:rPr lang="de-CH" dirty="0"/>
              <a:t>?</a:t>
            </a:r>
            <a:endParaRPr lang="de-DE" dirty="0"/>
          </a:p>
        </p:txBody>
      </p:sp>
      <p:sp>
        <p:nvSpPr>
          <p:cNvPr id="3" name="Inhaltsplatzhalter 2"/>
          <p:cNvSpPr>
            <a:spLocks noGrp="1"/>
          </p:cNvSpPr>
          <p:nvPr>
            <p:ph idx="1"/>
          </p:nvPr>
        </p:nvSpPr>
        <p:spPr>
          <a:xfrm>
            <a:off x="323850" y="1203325"/>
            <a:ext cx="7235825" cy="3263504"/>
          </a:xfrm>
        </p:spPr>
        <p:txBody>
          <a:bodyPr/>
          <a:lstStyle/>
          <a:p>
            <a:pPr>
              <a:buFont typeface="Wingdings" pitchFamily="2" charset="2"/>
              <a:buChar char="§"/>
            </a:pPr>
            <a:r>
              <a:rPr lang="de-CH" dirty="0"/>
              <a:t>The </a:t>
            </a:r>
            <a:r>
              <a:rPr lang="de-CH" dirty="0" err="1"/>
              <a:t>simultaneous</a:t>
            </a:r>
            <a:r>
              <a:rPr lang="de-CH" dirty="0"/>
              <a:t> </a:t>
            </a:r>
            <a:r>
              <a:rPr lang="de-CH" dirty="0" err="1"/>
              <a:t>combination</a:t>
            </a:r>
            <a:r>
              <a:rPr lang="de-CH" dirty="0"/>
              <a:t> </a:t>
            </a:r>
            <a:r>
              <a:rPr lang="de-CH" b="1" dirty="0" err="1">
                <a:solidFill>
                  <a:schemeClr val="accent1"/>
                </a:solidFill>
              </a:rPr>
              <a:t>with</a:t>
            </a:r>
            <a:r>
              <a:rPr lang="de-CH" b="1" dirty="0">
                <a:solidFill>
                  <a:schemeClr val="accent1"/>
                </a:solidFill>
              </a:rPr>
              <a:t> potent </a:t>
            </a:r>
            <a:r>
              <a:rPr lang="de-CH" b="1" dirty="0" err="1">
                <a:solidFill>
                  <a:schemeClr val="accent1"/>
                </a:solidFill>
              </a:rPr>
              <a:t>inducers</a:t>
            </a:r>
            <a:r>
              <a:rPr lang="de-CH" b="1" dirty="0">
                <a:solidFill>
                  <a:schemeClr val="accent1"/>
                </a:solidFill>
              </a:rPr>
              <a:t>/</a:t>
            </a:r>
            <a:r>
              <a:rPr lang="de-CH" b="1" dirty="0" err="1">
                <a:solidFill>
                  <a:schemeClr val="accent1"/>
                </a:solidFill>
              </a:rPr>
              <a:t>inhibitors</a:t>
            </a:r>
            <a:r>
              <a:rPr lang="de-CH" b="1" dirty="0">
                <a:solidFill>
                  <a:schemeClr val="accent1"/>
                </a:solidFill>
              </a:rPr>
              <a:t> </a:t>
            </a:r>
            <a:r>
              <a:rPr lang="de-CH" b="1" dirty="0" err="1">
                <a:solidFill>
                  <a:schemeClr val="accent1"/>
                </a:solidFill>
              </a:rPr>
              <a:t>of</a:t>
            </a:r>
            <a:r>
              <a:rPr lang="de-CH" b="1" dirty="0">
                <a:solidFill>
                  <a:schemeClr val="accent1"/>
                </a:solidFill>
              </a:rPr>
              <a:t> CYP3A4 plus </a:t>
            </a:r>
            <a:br>
              <a:rPr lang="de-CH" b="1" dirty="0">
                <a:solidFill>
                  <a:schemeClr val="accent1"/>
                </a:solidFill>
              </a:rPr>
            </a:br>
            <a:r>
              <a:rPr lang="de-CH" b="1" dirty="0">
                <a:solidFill>
                  <a:schemeClr val="accent1"/>
                </a:solidFill>
              </a:rPr>
              <a:t>potent </a:t>
            </a:r>
            <a:r>
              <a:rPr lang="de-CH" b="1" dirty="0" err="1">
                <a:solidFill>
                  <a:schemeClr val="accent1"/>
                </a:solidFill>
              </a:rPr>
              <a:t>inducers</a:t>
            </a:r>
            <a:r>
              <a:rPr lang="de-CH" b="1" dirty="0">
                <a:solidFill>
                  <a:schemeClr val="accent1"/>
                </a:solidFill>
              </a:rPr>
              <a:t>/</a:t>
            </a:r>
            <a:r>
              <a:rPr lang="de-CH" b="1" dirty="0" err="1">
                <a:solidFill>
                  <a:schemeClr val="accent1"/>
                </a:solidFill>
              </a:rPr>
              <a:t>inhibitors</a:t>
            </a:r>
            <a:r>
              <a:rPr lang="de-CH" b="1" dirty="0">
                <a:solidFill>
                  <a:schemeClr val="accent1"/>
                </a:solidFill>
              </a:rPr>
              <a:t> </a:t>
            </a:r>
            <a:r>
              <a:rPr lang="de-CH" b="1" dirty="0" err="1">
                <a:solidFill>
                  <a:schemeClr val="accent1"/>
                </a:solidFill>
              </a:rPr>
              <a:t>of</a:t>
            </a:r>
            <a:r>
              <a:rPr lang="de-CH" b="1" dirty="0">
                <a:solidFill>
                  <a:schemeClr val="accent1"/>
                </a:solidFill>
              </a:rPr>
              <a:t> P-</a:t>
            </a:r>
            <a:r>
              <a:rPr lang="de-CH" b="1" dirty="0" err="1">
                <a:solidFill>
                  <a:schemeClr val="accent1"/>
                </a:solidFill>
              </a:rPr>
              <a:t>gp</a:t>
            </a:r>
            <a:r>
              <a:rPr lang="de-CH" b="1" dirty="0">
                <a:solidFill>
                  <a:schemeClr val="accent1"/>
                </a:solidFill>
              </a:rPr>
              <a:t> </a:t>
            </a:r>
            <a:r>
              <a:rPr lang="de-CH" dirty="0" err="1"/>
              <a:t>can</a:t>
            </a:r>
            <a:r>
              <a:rPr lang="de-CH" dirty="0"/>
              <a:t> </a:t>
            </a:r>
            <a:r>
              <a:rPr lang="de-CH" dirty="0" err="1"/>
              <a:t>result</a:t>
            </a:r>
            <a:r>
              <a:rPr lang="de-CH" dirty="0"/>
              <a:t> in a </a:t>
            </a:r>
            <a:r>
              <a:rPr lang="de-CH" dirty="0" err="1"/>
              <a:t>clinically</a:t>
            </a:r>
            <a:r>
              <a:rPr lang="de-CH" dirty="0"/>
              <a:t> relevant </a:t>
            </a:r>
            <a:r>
              <a:rPr lang="de-CH" dirty="0" err="1"/>
              <a:t>change</a:t>
            </a:r>
            <a:r>
              <a:rPr lang="de-CH" dirty="0"/>
              <a:t> </a:t>
            </a:r>
            <a:r>
              <a:rPr lang="de-CH" dirty="0" err="1"/>
              <a:t>of</a:t>
            </a:r>
            <a:r>
              <a:rPr lang="de-CH" dirty="0"/>
              <a:t> </a:t>
            </a:r>
            <a:r>
              <a:rPr lang="de-CH" dirty="0" err="1"/>
              <a:t>the</a:t>
            </a:r>
            <a:r>
              <a:rPr lang="de-CH" dirty="0"/>
              <a:t> </a:t>
            </a:r>
            <a:r>
              <a:rPr lang="de-CH" dirty="0" err="1"/>
              <a:t>plasma</a:t>
            </a:r>
            <a:r>
              <a:rPr lang="de-CH" dirty="0"/>
              <a:t> </a:t>
            </a:r>
            <a:r>
              <a:rPr lang="de-CH" dirty="0" err="1"/>
              <a:t>level</a:t>
            </a:r>
            <a:r>
              <a:rPr lang="de-CH" dirty="0"/>
              <a:t>. </a:t>
            </a:r>
          </a:p>
          <a:p>
            <a:pPr>
              <a:buFont typeface="Wingdings" pitchFamily="2" charset="2"/>
              <a:buChar char="§"/>
            </a:pPr>
            <a:r>
              <a:rPr lang="de-CH" b="1" dirty="0">
                <a:solidFill>
                  <a:schemeClr val="accent1"/>
                </a:solidFill>
              </a:rPr>
              <a:t>Co-</a:t>
            </a:r>
            <a:r>
              <a:rPr lang="de-CH" b="1" dirty="0" err="1">
                <a:solidFill>
                  <a:schemeClr val="accent1"/>
                </a:solidFill>
              </a:rPr>
              <a:t>medication</a:t>
            </a:r>
            <a:r>
              <a:rPr lang="de-CH" b="1" dirty="0">
                <a:solidFill>
                  <a:schemeClr val="accent1"/>
                </a:solidFill>
              </a:rPr>
              <a:t> </a:t>
            </a:r>
            <a:r>
              <a:rPr lang="de-CH" b="1" dirty="0" err="1">
                <a:solidFill>
                  <a:schemeClr val="accent1"/>
                </a:solidFill>
              </a:rPr>
              <a:t>with</a:t>
            </a:r>
            <a:r>
              <a:rPr lang="de-CH" b="1" dirty="0">
                <a:solidFill>
                  <a:schemeClr val="accent1"/>
                </a:solidFill>
              </a:rPr>
              <a:t> moderate CYP3A4- and P-</a:t>
            </a:r>
            <a:r>
              <a:rPr lang="de-CH" b="1" dirty="0" err="1">
                <a:solidFill>
                  <a:schemeClr val="accent1"/>
                </a:solidFill>
              </a:rPr>
              <a:t>gp</a:t>
            </a:r>
            <a:r>
              <a:rPr lang="de-CH" b="1" dirty="0">
                <a:solidFill>
                  <a:schemeClr val="accent1"/>
                </a:solidFill>
              </a:rPr>
              <a:t>-inhibitors, </a:t>
            </a:r>
            <a:r>
              <a:rPr lang="de-CH" b="1" dirty="0" err="1">
                <a:solidFill>
                  <a:schemeClr val="accent1"/>
                </a:solidFill>
              </a:rPr>
              <a:t>together</a:t>
            </a:r>
            <a:r>
              <a:rPr lang="de-CH" b="1" dirty="0">
                <a:solidFill>
                  <a:schemeClr val="accent1"/>
                </a:solidFill>
              </a:rPr>
              <a:t> </a:t>
            </a:r>
            <a:r>
              <a:rPr lang="de-CH" b="1" dirty="0" err="1">
                <a:solidFill>
                  <a:schemeClr val="accent1"/>
                </a:solidFill>
              </a:rPr>
              <a:t>with</a:t>
            </a:r>
            <a:r>
              <a:rPr lang="de-CH" b="1" dirty="0">
                <a:solidFill>
                  <a:schemeClr val="accent1"/>
                </a:solidFill>
              </a:rPr>
              <a:t> </a:t>
            </a:r>
            <a:r>
              <a:rPr lang="de-CH" b="1" dirty="0" err="1">
                <a:solidFill>
                  <a:schemeClr val="accent1"/>
                </a:solidFill>
              </a:rPr>
              <a:t>other</a:t>
            </a:r>
            <a:r>
              <a:rPr lang="de-CH" b="1" dirty="0">
                <a:solidFill>
                  <a:schemeClr val="accent1"/>
                </a:solidFill>
              </a:rPr>
              <a:t> </a:t>
            </a:r>
            <a:r>
              <a:rPr lang="de-CH" b="1" dirty="0" err="1">
                <a:solidFill>
                  <a:schemeClr val="accent1"/>
                </a:solidFill>
              </a:rPr>
              <a:t>factors</a:t>
            </a:r>
            <a:r>
              <a:rPr lang="de-CH" b="1" dirty="0">
                <a:solidFill>
                  <a:schemeClr val="accent1"/>
                </a:solidFill>
              </a:rPr>
              <a:t> </a:t>
            </a:r>
            <a:r>
              <a:rPr lang="de-CH" dirty="0"/>
              <a:t>(e.g. renal </a:t>
            </a:r>
            <a:r>
              <a:rPr lang="de-CH" dirty="0" err="1"/>
              <a:t>insufficiency</a:t>
            </a:r>
            <a:r>
              <a:rPr lang="de-CH" dirty="0"/>
              <a:t>, additional </a:t>
            </a:r>
            <a:r>
              <a:rPr lang="de-CH" dirty="0" err="1"/>
              <a:t>platelet</a:t>
            </a:r>
            <a:r>
              <a:rPr lang="de-CH" dirty="0"/>
              <a:t> </a:t>
            </a:r>
            <a:r>
              <a:rPr lang="de-CH" dirty="0" err="1"/>
              <a:t>inhibition</a:t>
            </a:r>
            <a:r>
              <a:rPr lang="de-CH" dirty="0"/>
              <a:t>, </a:t>
            </a:r>
            <a:r>
              <a:rPr lang="de-CH" dirty="0" err="1"/>
              <a:t>or</a:t>
            </a:r>
            <a:r>
              <a:rPr lang="de-CH" dirty="0"/>
              <a:t> </a:t>
            </a:r>
            <a:r>
              <a:rPr lang="de-CH" dirty="0" err="1"/>
              <a:t>other</a:t>
            </a:r>
            <a:r>
              <a:rPr lang="de-CH" dirty="0"/>
              <a:t> </a:t>
            </a:r>
            <a:r>
              <a:rPr lang="de-CH" dirty="0" err="1"/>
              <a:t>medicines</a:t>
            </a:r>
            <a:r>
              <a:rPr lang="de-CH" dirty="0"/>
              <a:t> </a:t>
            </a:r>
            <a:r>
              <a:rPr lang="de-CH" dirty="0" err="1"/>
              <a:t>which</a:t>
            </a:r>
            <a:r>
              <a:rPr lang="de-CH" dirty="0"/>
              <a:t> </a:t>
            </a:r>
            <a:r>
              <a:rPr lang="de-CH" dirty="0" err="1"/>
              <a:t>have</a:t>
            </a:r>
            <a:r>
              <a:rPr lang="de-CH" dirty="0"/>
              <a:t> a </a:t>
            </a:r>
            <a:r>
              <a:rPr lang="de-CH" dirty="0" err="1"/>
              <a:t>similar</a:t>
            </a:r>
            <a:r>
              <a:rPr lang="de-CH" dirty="0"/>
              <a:t> </a:t>
            </a:r>
            <a:r>
              <a:rPr lang="de-CH" dirty="0" err="1"/>
              <a:t>influence</a:t>
            </a:r>
            <a:r>
              <a:rPr lang="de-CH" dirty="0"/>
              <a:t> on CYP3A4 and P-</a:t>
            </a:r>
            <a:r>
              <a:rPr lang="de-CH" dirty="0" err="1"/>
              <a:t>gp</a:t>
            </a:r>
            <a:r>
              <a:rPr lang="de-CH" dirty="0"/>
              <a:t>), </a:t>
            </a:r>
            <a:r>
              <a:rPr lang="de-CH" dirty="0" err="1"/>
              <a:t>may</a:t>
            </a:r>
            <a:r>
              <a:rPr lang="de-CH" dirty="0"/>
              <a:t> </a:t>
            </a:r>
            <a:r>
              <a:rPr lang="de-CH" dirty="0" err="1"/>
              <a:t>lead</a:t>
            </a:r>
            <a:r>
              <a:rPr lang="de-CH" dirty="0"/>
              <a:t> </a:t>
            </a:r>
            <a:r>
              <a:rPr lang="de-CH" dirty="0" err="1"/>
              <a:t>to</a:t>
            </a:r>
            <a:r>
              <a:rPr lang="de-CH" dirty="0"/>
              <a:t> a </a:t>
            </a:r>
            <a:r>
              <a:rPr lang="de-CH" dirty="0" err="1"/>
              <a:t>clinically</a:t>
            </a:r>
            <a:r>
              <a:rPr lang="de-CH" dirty="0"/>
              <a:t> </a:t>
            </a:r>
            <a:r>
              <a:rPr lang="de-CH" dirty="0" err="1"/>
              <a:t>significant</a:t>
            </a:r>
            <a:r>
              <a:rPr lang="de-CH" dirty="0"/>
              <a:t> </a:t>
            </a:r>
            <a:r>
              <a:rPr lang="de-CH" dirty="0" err="1"/>
              <a:t>increase</a:t>
            </a:r>
            <a:r>
              <a:rPr lang="de-CH" dirty="0"/>
              <a:t> in </a:t>
            </a:r>
            <a:r>
              <a:rPr lang="de-CH" dirty="0" err="1"/>
              <a:t>the</a:t>
            </a:r>
            <a:r>
              <a:rPr lang="de-CH" dirty="0"/>
              <a:t> </a:t>
            </a:r>
            <a:r>
              <a:rPr lang="de-CH" dirty="0" err="1"/>
              <a:t>plasma</a:t>
            </a:r>
            <a:r>
              <a:rPr lang="de-CH" dirty="0"/>
              <a:t> </a:t>
            </a:r>
            <a:r>
              <a:rPr lang="de-CH" dirty="0" err="1"/>
              <a:t>level</a:t>
            </a:r>
            <a:r>
              <a:rPr lang="de-CH" dirty="0"/>
              <a:t> </a:t>
            </a:r>
            <a:r>
              <a:rPr lang="de-CH" dirty="0" err="1"/>
              <a:t>of</a:t>
            </a:r>
            <a:r>
              <a:rPr lang="de-CH" dirty="0"/>
              <a:t> </a:t>
            </a:r>
            <a:r>
              <a:rPr lang="de-CH" dirty="0" err="1"/>
              <a:t>rivaroxaban</a:t>
            </a:r>
            <a:r>
              <a:rPr lang="de-CH" dirty="0"/>
              <a:t> and a </a:t>
            </a:r>
            <a:r>
              <a:rPr lang="de-CH" dirty="0" err="1"/>
              <a:t>corresponding</a:t>
            </a:r>
            <a:r>
              <a:rPr lang="de-CH" dirty="0"/>
              <a:t> </a:t>
            </a:r>
            <a:r>
              <a:rPr lang="de-CH" dirty="0" err="1"/>
              <a:t>increase</a:t>
            </a:r>
            <a:r>
              <a:rPr lang="de-CH" dirty="0"/>
              <a:t> in </a:t>
            </a:r>
            <a:r>
              <a:rPr lang="de-CH" dirty="0" err="1"/>
              <a:t>the</a:t>
            </a:r>
            <a:r>
              <a:rPr lang="de-CH" dirty="0"/>
              <a:t> </a:t>
            </a:r>
            <a:r>
              <a:rPr lang="de-CH" dirty="0" err="1"/>
              <a:t>risk</a:t>
            </a:r>
            <a:r>
              <a:rPr lang="de-CH" dirty="0"/>
              <a:t> </a:t>
            </a:r>
            <a:r>
              <a:rPr lang="de-CH" dirty="0" err="1"/>
              <a:t>of</a:t>
            </a:r>
            <a:r>
              <a:rPr lang="de-CH" dirty="0"/>
              <a:t> </a:t>
            </a:r>
            <a:r>
              <a:rPr lang="de-CH" dirty="0" err="1"/>
              <a:t>bleeding</a:t>
            </a:r>
            <a:r>
              <a:rPr lang="de-CH" dirty="0"/>
              <a:t>.</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18</a:t>
            </a:fld>
            <a:endParaRPr lang="de-DE"/>
          </a:p>
        </p:txBody>
      </p:sp>
    </p:spTree>
    <p:extLst>
      <p:ext uri="{BB962C8B-B14F-4D97-AF65-F5344CB8AC3E}">
        <p14:creationId xmlns:p14="http://schemas.microsoft.com/office/powerpoint/2010/main" val="1680482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2.3</a:t>
            </a:r>
            <a:r>
              <a:rPr lang="de-CH" dirty="0">
                <a:solidFill>
                  <a:srgbClr val="FF0000"/>
                </a:solidFill>
              </a:rPr>
              <a:t> </a:t>
            </a:r>
            <a:r>
              <a:rPr lang="de-CH" dirty="0" err="1"/>
              <a:t>What</a:t>
            </a:r>
            <a:r>
              <a:rPr lang="de-CH" dirty="0"/>
              <a:t> </a:t>
            </a:r>
            <a:r>
              <a:rPr lang="de-CH" dirty="0" err="1"/>
              <a:t>medicines</a:t>
            </a:r>
            <a:r>
              <a:rPr lang="de-CH" dirty="0"/>
              <a:t> </a:t>
            </a:r>
            <a:r>
              <a:rPr lang="de-CH" dirty="0" err="1"/>
              <a:t>can</a:t>
            </a:r>
            <a:r>
              <a:rPr lang="de-CH" dirty="0"/>
              <a:t> </a:t>
            </a:r>
            <a:r>
              <a:rPr lang="de-CH" dirty="0" err="1"/>
              <a:t>the</a:t>
            </a:r>
            <a:r>
              <a:rPr lang="de-CH" dirty="0"/>
              <a:t> </a:t>
            </a:r>
            <a:r>
              <a:rPr lang="de-CH" dirty="0" err="1"/>
              <a:t>patient</a:t>
            </a:r>
            <a:r>
              <a:rPr lang="de-CH" dirty="0"/>
              <a:t> </a:t>
            </a:r>
            <a:r>
              <a:rPr lang="de-CH" dirty="0" err="1"/>
              <a:t>take</a:t>
            </a:r>
            <a:r>
              <a:rPr lang="de-CH" dirty="0"/>
              <a:t> at </a:t>
            </a:r>
            <a:r>
              <a:rPr lang="de-CH" dirty="0" err="1"/>
              <a:t>the</a:t>
            </a:r>
            <a:r>
              <a:rPr lang="de-CH" dirty="0"/>
              <a:t> same time </a:t>
            </a:r>
            <a:r>
              <a:rPr lang="de-CH" dirty="0" err="1"/>
              <a:t>as</a:t>
            </a:r>
            <a:r>
              <a:rPr lang="de-CH" dirty="0"/>
              <a:t> </a:t>
            </a:r>
            <a:r>
              <a:rPr lang="de-CH" dirty="0" err="1"/>
              <a:t>rivaroxaban</a:t>
            </a:r>
            <a:r>
              <a:rPr lang="de-CH" dirty="0"/>
              <a:t>?</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19</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3155883003"/>
              </p:ext>
            </p:extLst>
          </p:nvPr>
        </p:nvGraphicFramePr>
        <p:xfrm>
          <a:off x="323850" y="1008052"/>
          <a:ext cx="8496300" cy="3062790"/>
        </p:xfrm>
        <a:graphic>
          <a:graphicData uri="http://schemas.openxmlformats.org/drawingml/2006/table">
            <a:tbl>
              <a:tblPr firstRow="1" bandRow="1">
                <a:tableStyleId>{2D5ABB26-0587-4C30-8999-92F81FD0307C}</a:tableStyleId>
              </a:tblPr>
              <a:tblGrid>
                <a:gridCol w="3880891">
                  <a:extLst>
                    <a:ext uri="{9D8B030D-6E8A-4147-A177-3AD203B41FA5}">
                      <a16:colId xmlns:a16="http://schemas.microsoft.com/office/drawing/2014/main" val="20000"/>
                    </a:ext>
                  </a:extLst>
                </a:gridCol>
                <a:gridCol w="1349115">
                  <a:extLst>
                    <a:ext uri="{9D8B030D-6E8A-4147-A177-3AD203B41FA5}">
                      <a16:colId xmlns:a16="http://schemas.microsoft.com/office/drawing/2014/main" val="20001"/>
                    </a:ext>
                  </a:extLst>
                </a:gridCol>
                <a:gridCol w="1461541">
                  <a:extLst>
                    <a:ext uri="{9D8B030D-6E8A-4147-A177-3AD203B41FA5}">
                      <a16:colId xmlns:a16="http://schemas.microsoft.com/office/drawing/2014/main" val="20002"/>
                    </a:ext>
                  </a:extLst>
                </a:gridCol>
                <a:gridCol w="1804753">
                  <a:extLst>
                    <a:ext uri="{9D8B030D-6E8A-4147-A177-3AD203B41FA5}">
                      <a16:colId xmlns:a16="http://schemas.microsoft.com/office/drawing/2014/main" val="20003"/>
                    </a:ext>
                  </a:extLst>
                </a:gridCol>
              </a:tblGrid>
              <a:tr h="310681">
                <a:tc>
                  <a:txBody>
                    <a:bodyPr/>
                    <a:lstStyle/>
                    <a:p>
                      <a:r>
                        <a:rPr lang="de-CH" sz="1000" b="1" i="0" dirty="0" err="1">
                          <a:solidFill>
                            <a:schemeClr val="bg1"/>
                          </a:solidFill>
                          <a:latin typeface="Segoe UI" charset="0"/>
                          <a:ea typeface="Segoe UI" charset="0"/>
                          <a:cs typeface="Segoe UI" charset="0"/>
                        </a:rPr>
                        <a:t>Medicines</a:t>
                      </a:r>
                      <a:endParaRPr lang="de-CH" sz="1000" b="1" i="0" dirty="0">
                        <a:solidFill>
                          <a:schemeClr val="bg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de-CH" sz="1000" b="1" i="0" dirty="0" err="1">
                          <a:solidFill>
                            <a:schemeClr val="bg1"/>
                          </a:solidFill>
                          <a:latin typeface="Segoe UI" charset="0"/>
                          <a:ea typeface="Segoe UI" charset="0"/>
                          <a:cs typeface="Segoe UI" charset="0"/>
                        </a:rPr>
                        <a:t>Combination</a:t>
                      </a:r>
                      <a:r>
                        <a:rPr lang="de-CH" sz="1000" b="1" i="0" dirty="0">
                          <a:solidFill>
                            <a:schemeClr val="bg1"/>
                          </a:solidFill>
                          <a:latin typeface="Segoe UI" charset="0"/>
                          <a:ea typeface="Segoe UI" charset="0"/>
                          <a:cs typeface="Segoe UI" charset="0"/>
                        </a:rPr>
                        <a:t> </a:t>
                      </a:r>
                      <a:br>
                        <a:rPr lang="de-CH" sz="1000" b="1" i="0" dirty="0">
                          <a:solidFill>
                            <a:schemeClr val="bg1"/>
                          </a:solidFill>
                          <a:latin typeface="Segoe UI" charset="0"/>
                          <a:ea typeface="Segoe UI" charset="0"/>
                          <a:cs typeface="Segoe UI" charset="0"/>
                        </a:rPr>
                      </a:br>
                      <a:r>
                        <a:rPr lang="de-CH" sz="1000" b="1" i="0" dirty="0" err="1">
                          <a:solidFill>
                            <a:schemeClr val="bg1"/>
                          </a:solidFill>
                          <a:latin typeface="Segoe UI" charset="0"/>
                          <a:ea typeface="Segoe UI" charset="0"/>
                          <a:cs typeface="Segoe UI" charset="0"/>
                        </a:rPr>
                        <a:t>with</a:t>
                      </a:r>
                      <a:r>
                        <a:rPr lang="de-CH" sz="1000" b="1" i="0" dirty="0">
                          <a:solidFill>
                            <a:schemeClr val="bg1"/>
                          </a:solidFill>
                          <a:latin typeface="Segoe UI" charset="0"/>
                          <a:ea typeface="Segoe UI" charset="0"/>
                          <a:cs typeface="Segoe UI" charset="0"/>
                        </a:rPr>
                        <a:t> </a:t>
                      </a:r>
                      <a:r>
                        <a:rPr lang="de-CH" sz="1000" b="1" i="0" dirty="0" err="1">
                          <a:solidFill>
                            <a:schemeClr val="bg1"/>
                          </a:solidFill>
                          <a:latin typeface="Segoe UI" charset="0"/>
                          <a:ea typeface="Segoe UI" charset="0"/>
                          <a:cs typeface="Segoe UI" charset="0"/>
                        </a:rPr>
                        <a:t>rivaroxaban</a:t>
                      </a:r>
                      <a:endParaRPr lang="de-CH" sz="1000" b="1" i="0" dirty="0">
                        <a:solidFill>
                          <a:schemeClr val="bg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de-CH" sz="1000" b="1" i="0" dirty="0">
                          <a:solidFill>
                            <a:schemeClr val="bg1"/>
                          </a:solidFill>
                          <a:latin typeface="Segoe UI" charset="0"/>
                          <a:ea typeface="Segoe UI" charset="0"/>
                          <a:cs typeface="Segoe UI" charset="0"/>
                        </a:rPr>
                        <a:t>Plasma </a:t>
                      </a:r>
                      <a:r>
                        <a:rPr lang="de-CH" sz="1000" b="1" i="0" dirty="0" err="1">
                          <a:solidFill>
                            <a:schemeClr val="bg1"/>
                          </a:solidFill>
                          <a:latin typeface="Segoe UI" charset="0"/>
                          <a:ea typeface="Segoe UI" charset="0"/>
                          <a:cs typeface="Segoe UI" charset="0"/>
                        </a:rPr>
                        <a:t>level</a:t>
                      </a:r>
                      <a:r>
                        <a:rPr lang="de-CH" sz="1000" b="1" i="0" dirty="0">
                          <a:solidFill>
                            <a:schemeClr val="bg1"/>
                          </a:solidFill>
                          <a:latin typeface="Segoe UI" charset="0"/>
                          <a:ea typeface="Segoe UI" charset="0"/>
                          <a:cs typeface="Segoe UI" charset="0"/>
                        </a:rPr>
                        <a:t> </a:t>
                      </a:r>
                      <a:r>
                        <a:rPr lang="de-CH" sz="1000" b="1" i="0" dirty="0" err="1">
                          <a:solidFill>
                            <a:schemeClr val="bg1"/>
                          </a:solidFill>
                          <a:latin typeface="Segoe UI" charset="0"/>
                          <a:ea typeface="Segoe UI" charset="0"/>
                          <a:cs typeface="Segoe UI" charset="0"/>
                        </a:rPr>
                        <a:t>of</a:t>
                      </a:r>
                      <a:r>
                        <a:rPr lang="de-CH" sz="1000" b="1" i="0" dirty="0">
                          <a:solidFill>
                            <a:schemeClr val="bg1"/>
                          </a:solidFill>
                          <a:latin typeface="Segoe UI" charset="0"/>
                          <a:ea typeface="Segoe UI" charset="0"/>
                          <a:cs typeface="Segoe UI" charset="0"/>
                        </a:rPr>
                        <a:t> </a:t>
                      </a:r>
                      <a:r>
                        <a:rPr lang="de-CH" sz="1000" b="1" i="0" dirty="0" err="1">
                          <a:solidFill>
                            <a:schemeClr val="bg1"/>
                          </a:solidFill>
                          <a:latin typeface="Segoe UI" charset="0"/>
                          <a:ea typeface="Segoe UI" charset="0"/>
                          <a:cs typeface="Segoe UI" charset="0"/>
                        </a:rPr>
                        <a:t>rivaroxaban</a:t>
                      </a:r>
                      <a:endParaRPr lang="de-CH" sz="1000" b="1" i="0" dirty="0">
                        <a:solidFill>
                          <a:schemeClr val="bg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r>
                        <a:rPr lang="de-CH" sz="1000" b="1" i="0" dirty="0">
                          <a:solidFill>
                            <a:schemeClr val="bg1"/>
                          </a:solidFill>
                          <a:latin typeface="Segoe UI" charset="0"/>
                          <a:ea typeface="Segoe UI" charset="0"/>
                          <a:cs typeface="Segoe UI" charset="0"/>
                        </a:rPr>
                        <a:t>Comment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44425">
                <a:tc>
                  <a:txBody>
                    <a:bodyPr/>
                    <a:lstStyle/>
                    <a:p>
                      <a:r>
                        <a:rPr lang="de-CH" sz="1000" b="0" i="0" dirty="0" err="1">
                          <a:latin typeface="Segoe UI" charset="0"/>
                          <a:ea typeface="Segoe UI" charset="0"/>
                          <a:cs typeface="Segoe UI" charset="0"/>
                        </a:rPr>
                        <a:t>Acetaminophen</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cyclosporin</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nifedipine</a:t>
                      </a:r>
                      <a:r>
                        <a:rPr lang="de-CH" sz="1000" b="0" i="0" dirty="0">
                          <a:latin typeface="Segoe UI" charset="0"/>
                          <a:ea typeface="Segoe UI" charset="0"/>
                          <a:cs typeface="Segoe UI" charset="0"/>
                        </a:rPr>
                        <a:t>,</a:t>
                      </a:r>
                      <a:r>
                        <a:rPr lang="de-CH" sz="1000" b="0" i="0" baseline="0" dirty="0">
                          <a:latin typeface="Segoe UI" charset="0"/>
                          <a:ea typeface="Segoe UI" charset="0"/>
                          <a:cs typeface="Segoe UI" charset="0"/>
                        </a:rPr>
                        <a:t> </a:t>
                      </a:r>
                      <a:r>
                        <a:rPr lang="de-CH" sz="1000" b="0" i="0" baseline="0" dirty="0" err="1">
                          <a:latin typeface="Segoe UI" charset="0"/>
                          <a:ea typeface="Segoe UI" charset="0"/>
                          <a:cs typeface="Segoe UI" charset="0"/>
                        </a:rPr>
                        <a:t>f</a:t>
                      </a:r>
                      <a:r>
                        <a:rPr lang="de-CH" sz="1000" b="0" i="0" dirty="0" err="1">
                          <a:latin typeface="Segoe UI" charset="0"/>
                          <a:ea typeface="Segoe UI" charset="0"/>
                          <a:cs typeface="Segoe UI" charset="0"/>
                        </a:rPr>
                        <a:t>elodipine</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midazolam</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triazolam</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quinidine</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dexamethasone</a:t>
                      </a:r>
                      <a:endParaRPr lang="de-CH" sz="1000" b="0" i="0" strike="sngStrike" baseline="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2000" b="0" i="0" u="none" strike="noStrike" baseline="0" dirty="0">
                          <a:solidFill>
                            <a:srgbClr val="00B050"/>
                          </a:solidFill>
                          <a:latin typeface="Wingdings"/>
                        </a:rPr>
                        <a:t></a:t>
                      </a:r>
                      <a:endParaRPr lang="de-CH" sz="2000" dirty="0">
                        <a:solidFill>
                          <a:srgbClr val="00B050"/>
                        </a:solidFill>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endParaRPr lang="de-CH" sz="1300" dirty="0">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444425">
                <a:tc>
                  <a:txBody>
                    <a:bodyPr/>
                    <a:lstStyle/>
                    <a:p>
                      <a:r>
                        <a:rPr lang="de-CH" sz="1000" b="0" i="0" dirty="0" err="1">
                          <a:latin typeface="Segoe UI" charset="0"/>
                          <a:ea typeface="Segoe UI" charset="0"/>
                          <a:cs typeface="Segoe UI" charset="0"/>
                        </a:rPr>
                        <a:t>Simvastatin</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atorvastatin</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0" i="0" u="none" strike="noStrike" baseline="0" dirty="0">
                          <a:solidFill>
                            <a:srgbClr val="00B050"/>
                          </a:solidFill>
                          <a:latin typeface="Wingdings"/>
                        </a:rPr>
                        <a:t></a:t>
                      </a:r>
                      <a:endParaRPr lang="de-CH" sz="2000" dirty="0">
                        <a:solidFill>
                          <a:srgbClr val="00B05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endParaRPr lang="de-CH" sz="1300" dirty="0">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44425">
                <a:tc>
                  <a:txBody>
                    <a:bodyPr/>
                    <a:lstStyle/>
                    <a:p>
                      <a:r>
                        <a:rPr lang="de-CH" sz="1000" b="0" i="0" dirty="0">
                          <a:latin typeface="Segoe UI" charset="0"/>
                          <a:ea typeface="Segoe UI" charset="0"/>
                          <a:cs typeface="Segoe UI" charset="0"/>
                        </a:rPr>
                        <a:t>Verapamil, </a:t>
                      </a:r>
                      <a:r>
                        <a:rPr lang="de-CH" sz="1000" b="0" i="0" kern="1200" dirty="0" err="1">
                          <a:solidFill>
                            <a:schemeClr val="tx1"/>
                          </a:solidFill>
                          <a:latin typeface="Segoe UI" charset="0"/>
                          <a:ea typeface="Segoe UI" charset="0"/>
                          <a:cs typeface="Segoe UI" charset="0"/>
                        </a:rPr>
                        <a:t>digoxin</a:t>
                      </a:r>
                      <a:endParaRPr lang="de-CH" sz="1000" b="0" i="0" strike="sngStrike" baseline="0" dirty="0">
                        <a:solidFill>
                          <a:srgbClr val="FF0000"/>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0" i="0" u="none" strike="noStrike" baseline="0" dirty="0">
                          <a:solidFill>
                            <a:srgbClr val="00B050"/>
                          </a:solidFill>
                          <a:latin typeface="Wingdings"/>
                        </a:rPr>
                        <a:t></a:t>
                      </a:r>
                      <a:endParaRPr lang="de-CH" sz="2000" dirty="0">
                        <a:solidFill>
                          <a:srgbClr val="00B05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endParaRPr lang="de-CH" sz="1300" dirty="0">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444425">
                <a:tc>
                  <a:txBody>
                    <a:bodyPr/>
                    <a:lstStyle/>
                    <a:p>
                      <a:r>
                        <a:rPr lang="de-CH" sz="1000" b="0" i="0" dirty="0" err="1">
                          <a:latin typeface="Segoe UI" charset="0"/>
                          <a:ea typeface="Segoe UI" charset="0"/>
                          <a:cs typeface="Segoe UI" charset="0"/>
                        </a:rPr>
                        <a:t>Antacids</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omeprazole</a:t>
                      </a:r>
                      <a:r>
                        <a:rPr lang="de-CH" sz="1000" b="0" i="0" dirty="0">
                          <a:latin typeface="Segoe UI" charset="0"/>
                          <a:ea typeface="Segoe UI" charset="0"/>
                          <a:cs typeface="Segoe UI" charset="0"/>
                        </a:rPr>
                        <a:t>, H2-receptor </a:t>
                      </a:r>
                      <a:r>
                        <a:rPr lang="de-CH" sz="1000" b="0" i="0" dirty="0" err="1">
                          <a:latin typeface="Segoe UI" charset="0"/>
                          <a:ea typeface="Segoe UI" charset="0"/>
                          <a:cs typeface="Segoe UI" charset="0"/>
                        </a:rPr>
                        <a:t>antagonists</a:t>
                      </a:r>
                      <a:r>
                        <a:rPr lang="de-CH" sz="1000" b="0" i="0" dirty="0">
                          <a:latin typeface="Segoe UI" charset="0"/>
                          <a:ea typeface="Segoe UI" charset="0"/>
                          <a:cs typeface="Segoe UI" charset="0"/>
                        </a:rPr>
                        <a:t>,</a:t>
                      </a:r>
                      <a:r>
                        <a:rPr lang="de-CH" sz="1000" b="0" i="0" baseline="0" dirty="0">
                          <a:latin typeface="Segoe UI" charset="0"/>
                          <a:ea typeface="Segoe UI" charset="0"/>
                          <a:cs typeface="Segoe UI" charset="0"/>
                        </a:rPr>
                        <a:t> </a:t>
                      </a:r>
                      <a:r>
                        <a:rPr lang="de-CH" sz="1000" b="0" i="0" baseline="0" dirty="0" err="1">
                          <a:latin typeface="Segoe UI" charset="0"/>
                          <a:ea typeface="Segoe UI" charset="0"/>
                          <a:cs typeface="Segoe UI" charset="0"/>
                        </a:rPr>
                        <a:t>r</a:t>
                      </a:r>
                      <a:r>
                        <a:rPr lang="de-CH" sz="1000" b="0" i="0" dirty="0" err="1">
                          <a:latin typeface="Segoe UI" charset="0"/>
                          <a:ea typeface="Segoe UI" charset="0"/>
                          <a:cs typeface="Segoe UI" charset="0"/>
                        </a:rPr>
                        <a:t>anitidine</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0" i="0" u="none" strike="noStrike" baseline="0" dirty="0">
                          <a:solidFill>
                            <a:srgbClr val="00B050"/>
                          </a:solidFill>
                          <a:latin typeface="Wingdings"/>
                        </a:rPr>
                        <a:t></a:t>
                      </a:r>
                      <a:endParaRPr lang="de-CH" sz="2000" dirty="0">
                        <a:solidFill>
                          <a:srgbClr val="00B05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endParaRPr lang="de-CH" sz="1300" dirty="0">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44425">
                <a:tc>
                  <a:txBody>
                    <a:bodyPr/>
                    <a:lstStyle/>
                    <a:p>
                      <a:r>
                        <a:rPr lang="de-CH" sz="1000" b="0" i="0" dirty="0">
                          <a:latin typeface="Segoe UI" charset="0"/>
                          <a:ea typeface="Segoe UI" charset="0"/>
                          <a:cs typeface="Segoe UI" charset="0"/>
                        </a:rPr>
                        <a:t>ASA (≤ 100 mg), </a:t>
                      </a:r>
                      <a:r>
                        <a:rPr lang="de-CH" sz="1000" b="0" i="0" dirty="0" err="1">
                          <a:latin typeface="Segoe UI" charset="0"/>
                          <a:ea typeface="Segoe UI" charset="0"/>
                          <a:cs typeface="Segoe UI" charset="0"/>
                        </a:rPr>
                        <a:t>clopidogrel</a:t>
                      </a:r>
                      <a:r>
                        <a:rPr lang="de-CH" sz="1000" b="0" i="0" dirty="0">
                          <a:latin typeface="Segoe UI" charset="0"/>
                          <a:ea typeface="Segoe UI" charset="0"/>
                          <a:cs typeface="Segoe UI" charset="0"/>
                        </a:rPr>
                        <a:t> (75 mg)</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0" i="0" u="none" strike="noStrike" baseline="0" dirty="0">
                          <a:solidFill>
                            <a:srgbClr val="00B050"/>
                          </a:solidFill>
                          <a:latin typeface="Wingdings"/>
                        </a:rPr>
                        <a:t></a:t>
                      </a:r>
                      <a:endParaRPr lang="de-CH" sz="2000" dirty="0">
                        <a:solidFill>
                          <a:srgbClr val="00B05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de-CH" sz="1000" b="0" i="0" dirty="0" err="1">
                          <a:latin typeface="Segoe UI" charset="0"/>
                          <a:ea typeface="Segoe UI" charset="0"/>
                          <a:cs typeface="Segoe UI" charset="0"/>
                        </a:rPr>
                        <a:t>Increased</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risk</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of</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bleeding</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as</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with</a:t>
                      </a:r>
                      <a:r>
                        <a:rPr lang="de-CH" sz="1000" b="0" i="0" dirty="0">
                          <a:latin typeface="Segoe UI" charset="0"/>
                          <a:ea typeface="Segoe UI" charset="0"/>
                          <a:cs typeface="Segoe UI" charset="0"/>
                        </a:rPr>
                        <a:t> VKAs </a:t>
                      </a:r>
                      <a:r>
                        <a:rPr lang="de-CH" sz="1000" b="0" i="0" dirty="0" err="1">
                          <a:latin typeface="Segoe UI" charset="0"/>
                          <a:ea typeface="Segoe UI" charset="0"/>
                          <a:cs typeface="Segoe UI" charset="0"/>
                        </a:rPr>
                        <a:t>or</a:t>
                      </a:r>
                      <a:r>
                        <a:rPr lang="de-CH" sz="1000" b="0" i="0" dirty="0">
                          <a:latin typeface="Segoe UI" charset="0"/>
                          <a:ea typeface="Segoe UI" charset="0"/>
                          <a:cs typeface="Segoe UI" charset="0"/>
                        </a:rPr>
                        <a:t> LMWH</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444425">
                <a:tc>
                  <a:txBody>
                    <a:bodyPr/>
                    <a:lstStyle/>
                    <a:p>
                      <a:r>
                        <a:rPr lang="de-CH" sz="1000" b="0" i="0" dirty="0">
                          <a:latin typeface="Segoe UI" charset="0"/>
                          <a:ea typeface="Segoe UI" charset="0"/>
                          <a:cs typeface="Segoe UI" charset="0"/>
                        </a:rPr>
                        <a:t>Naproxen, NSAIDs</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0" i="0" u="none" strike="noStrike" baseline="0" dirty="0">
                          <a:solidFill>
                            <a:srgbClr val="00B050"/>
                          </a:solidFill>
                          <a:latin typeface="Wingdings"/>
                        </a:rPr>
                        <a:t></a:t>
                      </a:r>
                      <a:endParaRPr lang="de-CH" sz="2000" dirty="0">
                        <a:solidFill>
                          <a:srgbClr val="00B05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r>
                        <a:rPr lang="de-CH" sz="1000" b="0" i="0" dirty="0" err="1">
                          <a:latin typeface="Segoe UI" charset="0"/>
                          <a:ea typeface="Segoe UI" charset="0"/>
                          <a:cs typeface="Segoe UI" charset="0"/>
                        </a:rPr>
                        <a:t>Increased</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risk</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of</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bleeding</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as</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with</a:t>
                      </a:r>
                      <a:r>
                        <a:rPr lang="de-CH" sz="1000" b="0" i="0" dirty="0">
                          <a:latin typeface="Segoe UI" charset="0"/>
                          <a:ea typeface="Segoe UI" charset="0"/>
                          <a:cs typeface="Segoe UI" charset="0"/>
                        </a:rPr>
                        <a:t> VKAs </a:t>
                      </a:r>
                      <a:r>
                        <a:rPr lang="de-CH" sz="1000" b="0" i="0" dirty="0" err="1">
                          <a:latin typeface="Segoe UI" charset="0"/>
                          <a:ea typeface="Segoe UI" charset="0"/>
                          <a:cs typeface="Segoe UI" charset="0"/>
                        </a:rPr>
                        <a:t>or</a:t>
                      </a:r>
                      <a:r>
                        <a:rPr lang="de-CH" sz="1000" b="0" i="0" dirty="0">
                          <a:latin typeface="Segoe UI" charset="0"/>
                          <a:ea typeface="Segoe UI" charset="0"/>
                          <a:cs typeface="Segoe UI" charset="0"/>
                        </a:rPr>
                        <a:t> LMWH</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grpSp>
        <p:nvGrpSpPr>
          <p:cNvPr id="10" name="Gruppierung 9"/>
          <p:cNvGrpSpPr/>
          <p:nvPr/>
        </p:nvGrpSpPr>
        <p:grpSpPr>
          <a:xfrm>
            <a:off x="232347" y="4259084"/>
            <a:ext cx="2454173" cy="307777"/>
            <a:chOff x="232347" y="4528904"/>
            <a:chExt cx="2454173" cy="307777"/>
          </a:xfrm>
        </p:grpSpPr>
        <p:sp>
          <p:nvSpPr>
            <p:cNvPr id="8" name="Rechteck 7"/>
            <p:cNvSpPr/>
            <p:nvPr/>
          </p:nvSpPr>
          <p:spPr>
            <a:xfrm>
              <a:off x="353830" y="4561456"/>
              <a:ext cx="2332690" cy="215444"/>
            </a:xfrm>
            <a:prstGeom prst="rect">
              <a:avLst/>
            </a:prstGeom>
          </p:spPr>
          <p:txBody>
            <a:bodyPr wrap="none">
              <a:spAutoFit/>
            </a:bodyPr>
            <a:lstStyle/>
            <a:p>
              <a:r>
                <a:rPr lang="de-CH" sz="800" dirty="0">
                  <a:latin typeface="Segoe UI" charset="0"/>
                  <a:ea typeface="Segoe UI" charset="0"/>
                  <a:cs typeface="Segoe UI" charset="0"/>
                </a:rPr>
                <a:t>= </a:t>
              </a:r>
              <a:r>
                <a:rPr lang="de-CH" sz="800" dirty="0" err="1">
                  <a:latin typeface="Segoe UI" charset="0"/>
                  <a:ea typeface="Segoe UI" charset="0"/>
                  <a:cs typeface="Segoe UI" charset="0"/>
                </a:rPr>
                <a:t>combination</a:t>
              </a:r>
              <a:r>
                <a:rPr lang="de-CH" sz="800" dirty="0">
                  <a:latin typeface="Segoe UI" charset="0"/>
                  <a:ea typeface="Segoe UI" charset="0"/>
                  <a:cs typeface="Segoe UI" charset="0"/>
                </a:rPr>
                <a:t> </a:t>
              </a:r>
              <a:r>
                <a:rPr lang="de-CH" sz="800" dirty="0" err="1">
                  <a:latin typeface="Segoe UI" charset="0"/>
                  <a:ea typeface="Segoe UI" charset="0"/>
                  <a:cs typeface="Segoe UI" charset="0"/>
                </a:rPr>
                <a:t>with</a:t>
              </a:r>
              <a:r>
                <a:rPr lang="de-CH" sz="800" dirty="0">
                  <a:latin typeface="Segoe UI" charset="0"/>
                  <a:ea typeface="Segoe UI" charset="0"/>
                  <a:cs typeface="Segoe UI" charset="0"/>
                </a:rPr>
                <a:t> </a:t>
              </a:r>
              <a:r>
                <a:rPr lang="de-CH" sz="800" dirty="0" err="1">
                  <a:latin typeface="Segoe UI" charset="0"/>
                  <a:ea typeface="Segoe UI" charset="0"/>
                  <a:cs typeface="Segoe UI" charset="0"/>
                </a:rPr>
                <a:t>rivaroxaban</a:t>
              </a:r>
              <a:r>
                <a:rPr lang="de-CH" sz="800" dirty="0">
                  <a:latin typeface="Segoe UI" charset="0"/>
                  <a:ea typeface="Segoe UI" charset="0"/>
                  <a:cs typeface="Segoe UI" charset="0"/>
                </a:rPr>
                <a:t> not a </a:t>
              </a:r>
              <a:r>
                <a:rPr lang="de-CH" sz="800" dirty="0" err="1">
                  <a:latin typeface="Segoe UI" charset="0"/>
                  <a:ea typeface="Segoe UI" charset="0"/>
                  <a:cs typeface="Segoe UI" charset="0"/>
                </a:rPr>
                <a:t>problem</a:t>
              </a:r>
              <a:endParaRPr lang="de-CH" sz="800" dirty="0">
                <a:latin typeface="Segoe UI" charset="0"/>
                <a:ea typeface="Segoe UI" charset="0"/>
                <a:cs typeface="Segoe UI" charset="0"/>
              </a:endParaRPr>
            </a:p>
          </p:txBody>
        </p:sp>
        <p:sp>
          <p:nvSpPr>
            <p:cNvPr id="9" name="Textfeld 8"/>
            <p:cNvSpPr txBox="1"/>
            <p:nvPr/>
          </p:nvSpPr>
          <p:spPr>
            <a:xfrm>
              <a:off x="232347" y="4528904"/>
              <a:ext cx="704538" cy="307777"/>
            </a:xfrm>
            <a:prstGeom prst="rect">
              <a:avLst/>
            </a:prstGeom>
            <a:noFill/>
          </p:spPr>
          <p:txBody>
            <a:bodyPr wrap="square" rtlCol="0">
              <a:spAutoFit/>
            </a:bodyPr>
            <a:lstStyle/>
            <a:p>
              <a:r>
                <a:rPr lang="de-CH" sz="1400" dirty="0">
                  <a:solidFill>
                    <a:srgbClr val="00B050"/>
                  </a:solidFill>
                  <a:latin typeface="Wingdings"/>
                </a:rPr>
                <a:t></a:t>
              </a:r>
              <a:endParaRPr lang="de-CH" sz="1400" dirty="0">
                <a:solidFill>
                  <a:srgbClr val="00B050"/>
                </a:solidFill>
                <a:latin typeface="Calibri" pitchFamily="34" charset="0"/>
              </a:endParaRPr>
            </a:p>
          </p:txBody>
        </p:sp>
      </p:grpSp>
    </p:spTree>
    <p:extLst>
      <p:ext uri="{BB962C8B-B14F-4D97-AF65-F5344CB8AC3E}">
        <p14:creationId xmlns:p14="http://schemas.microsoft.com/office/powerpoint/2010/main" val="1237307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p:cNvSpPr>
            <a:spLocks noGrp="1"/>
          </p:cNvSpPr>
          <p:nvPr>
            <p:ph type="title"/>
          </p:nvPr>
        </p:nvSpPr>
        <p:spPr>
          <a:xfrm>
            <a:off x="323850" y="268288"/>
            <a:ext cx="7886700" cy="640556"/>
          </a:xfrm>
        </p:spPr>
        <p:txBody>
          <a:bodyPr/>
          <a:lstStyle/>
          <a:p>
            <a:r>
              <a:rPr lang="de-DE" sz="3300" b="1" dirty="0">
                <a:solidFill>
                  <a:schemeClr val="accent1"/>
                </a:solidFill>
                <a:latin typeface="Segoe UI Black" charset="0"/>
                <a:ea typeface="Segoe UI Black" charset="0"/>
                <a:cs typeface="Segoe UI Black" charset="0"/>
              </a:rPr>
              <a:t>Table </a:t>
            </a:r>
            <a:r>
              <a:rPr lang="de-DE" sz="3300" b="1" dirty="0" err="1">
                <a:solidFill>
                  <a:schemeClr val="accent1"/>
                </a:solidFill>
                <a:latin typeface="Segoe UI Black" charset="0"/>
                <a:ea typeface="Segoe UI Black" charset="0"/>
                <a:cs typeface="Segoe UI Black" charset="0"/>
              </a:rPr>
              <a:t>of</a:t>
            </a:r>
            <a:r>
              <a:rPr lang="de-DE" sz="3300" b="1" dirty="0">
                <a:solidFill>
                  <a:schemeClr val="accent1"/>
                </a:solidFill>
                <a:latin typeface="Segoe UI Black" charset="0"/>
                <a:ea typeface="Segoe UI Black" charset="0"/>
                <a:cs typeface="Segoe UI Black" charset="0"/>
              </a:rPr>
              <a:t> </a:t>
            </a:r>
            <a:r>
              <a:rPr lang="de-DE" sz="3300" b="1" dirty="0" err="1">
                <a:solidFill>
                  <a:schemeClr val="accent1"/>
                </a:solidFill>
                <a:latin typeface="Segoe UI Black" charset="0"/>
                <a:ea typeface="Segoe UI Black" charset="0"/>
                <a:cs typeface="Segoe UI Black" charset="0"/>
              </a:rPr>
              <a:t>contents</a:t>
            </a:r>
            <a:endParaRPr lang="de-DE" sz="3300" b="1" dirty="0">
              <a:solidFill>
                <a:schemeClr val="accent1"/>
              </a:solidFill>
              <a:latin typeface="Segoe UI Black" charset="0"/>
              <a:ea typeface="Segoe UI Black" charset="0"/>
              <a:cs typeface="Segoe UI Black" charset="0"/>
            </a:endParaRPr>
          </a:p>
        </p:txBody>
      </p:sp>
      <p:sp>
        <p:nvSpPr>
          <p:cNvPr id="33" name="Foliennummernplatzhalter 32"/>
          <p:cNvSpPr>
            <a:spLocks noGrp="1"/>
          </p:cNvSpPr>
          <p:nvPr>
            <p:ph type="sldNum" sz="quarter" idx="12"/>
          </p:nvPr>
        </p:nvSpPr>
        <p:spPr/>
        <p:txBody>
          <a:bodyPr/>
          <a:lstStyle/>
          <a:p>
            <a:fld id="{668FC1BA-C807-A24C-B970-91216D4FCE8F}" type="slidenum">
              <a:rPr lang="de-DE" smtClean="0"/>
              <a:t>2</a:t>
            </a:fld>
            <a:endParaRPr lang="de-DE"/>
          </a:p>
        </p:txBody>
      </p:sp>
      <p:grpSp>
        <p:nvGrpSpPr>
          <p:cNvPr id="60" name="Gruppierung 59"/>
          <p:cNvGrpSpPr/>
          <p:nvPr/>
        </p:nvGrpSpPr>
        <p:grpSpPr>
          <a:xfrm>
            <a:off x="323850" y="1492250"/>
            <a:ext cx="8498932" cy="2991032"/>
            <a:chOff x="473618" y="1665423"/>
            <a:chExt cx="8498932" cy="2991032"/>
          </a:xfrm>
        </p:grpSpPr>
        <p:grpSp>
          <p:nvGrpSpPr>
            <p:cNvPr id="34" name="Gruppierung 33"/>
            <p:cNvGrpSpPr/>
            <p:nvPr/>
          </p:nvGrpSpPr>
          <p:grpSpPr>
            <a:xfrm>
              <a:off x="4753480" y="4097576"/>
              <a:ext cx="432001" cy="432001"/>
              <a:chOff x="4641750" y="3791099"/>
              <a:chExt cx="1007999" cy="1007999"/>
            </a:xfrm>
          </p:grpSpPr>
          <p:sp>
            <p:nvSpPr>
              <p:cNvPr id="35" name="Rechteck 34"/>
              <p:cNvSpPr/>
              <p:nvPr/>
            </p:nvSpPr>
            <p:spPr>
              <a:xfrm>
                <a:off x="4641750" y="3791099"/>
                <a:ext cx="1007999" cy="10079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Bild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8007" y="3845098"/>
                <a:ext cx="900000" cy="900000"/>
              </a:xfrm>
              <a:prstGeom prst="rect">
                <a:avLst/>
              </a:prstGeom>
            </p:spPr>
          </p:pic>
        </p:grpSp>
        <p:grpSp>
          <p:nvGrpSpPr>
            <p:cNvPr id="37" name="Gruppierung 36"/>
            <p:cNvGrpSpPr/>
            <p:nvPr/>
          </p:nvGrpSpPr>
          <p:grpSpPr>
            <a:xfrm>
              <a:off x="4753480" y="1665423"/>
              <a:ext cx="432001" cy="432001"/>
              <a:chOff x="4641750" y="2645924"/>
              <a:chExt cx="1007999" cy="1007999"/>
            </a:xfrm>
          </p:grpSpPr>
          <p:sp>
            <p:nvSpPr>
              <p:cNvPr id="38" name="Rechteck 37"/>
              <p:cNvSpPr/>
              <p:nvPr/>
            </p:nvSpPr>
            <p:spPr>
              <a:xfrm>
                <a:off x="4641750" y="2645924"/>
                <a:ext cx="1007999" cy="100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9" name="Bild 3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5749" y="2699923"/>
                <a:ext cx="900000" cy="900000"/>
              </a:xfrm>
              <a:prstGeom prst="rect">
                <a:avLst/>
              </a:prstGeom>
            </p:spPr>
          </p:pic>
        </p:grpSp>
        <p:grpSp>
          <p:nvGrpSpPr>
            <p:cNvPr id="40" name="Gruppierung 39"/>
            <p:cNvGrpSpPr/>
            <p:nvPr/>
          </p:nvGrpSpPr>
          <p:grpSpPr>
            <a:xfrm>
              <a:off x="473619" y="3328010"/>
              <a:ext cx="419108" cy="419108"/>
              <a:chOff x="3526328" y="1516020"/>
              <a:chExt cx="1007999" cy="1007999"/>
            </a:xfrm>
          </p:grpSpPr>
          <p:sp>
            <p:nvSpPr>
              <p:cNvPr id="41" name="Rechteck 40"/>
              <p:cNvSpPr/>
              <p:nvPr/>
            </p:nvSpPr>
            <p:spPr>
              <a:xfrm>
                <a:off x="3526328" y="1516020"/>
                <a:ext cx="1007999" cy="100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Bild 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83825" y="1570019"/>
                <a:ext cx="900000" cy="900000"/>
              </a:xfrm>
              <a:prstGeom prst="rect">
                <a:avLst/>
              </a:prstGeom>
            </p:spPr>
          </p:pic>
        </p:grpSp>
        <p:grpSp>
          <p:nvGrpSpPr>
            <p:cNvPr id="43" name="Gruppierung 42"/>
            <p:cNvGrpSpPr/>
            <p:nvPr/>
          </p:nvGrpSpPr>
          <p:grpSpPr>
            <a:xfrm>
              <a:off x="473618" y="2493680"/>
              <a:ext cx="434665" cy="434665"/>
              <a:chOff x="2411895" y="1511281"/>
              <a:chExt cx="1007999" cy="1007999"/>
            </a:xfrm>
          </p:grpSpPr>
          <p:sp>
            <p:nvSpPr>
              <p:cNvPr id="44" name="Rechteck 43"/>
              <p:cNvSpPr/>
              <p:nvPr/>
            </p:nvSpPr>
            <p:spPr>
              <a:xfrm>
                <a:off x="2411895" y="1511281"/>
                <a:ext cx="1007999" cy="100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Bild 4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65894" y="1565636"/>
                <a:ext cx="900000" cy="900000"/>
              </a:xfrm>
              <a:prstGeom prst="rect">
                <a:avLst/>
              </a:prstGeom>
            </p:spPr>
          </p:pic>
        </p:grpSp>
        <p:grpSp>
          <p:nvGrpSpPr>
            <p:cNvPr id="46" name="Gruppierung 45"/>
            <p:cNvGrpSpPr/>
            <p:nvPr/>
          </p:nvGrpSpPr>
          <p:grpSpPr>
            <a:xfrm>
              <a:off x="473895" y="1666274"/>
              <a:ext cx="431535" cy="431535"/>
              <a:chOff x="1295484" y="1516020"/>
              <a:chExt cx="1007999" cy="1007999"/>
            </a:xfrm>
          </p:grpSpPr>
          <p:sp>
            <p:nvSpPr>
              <p:cNvPr id="47" name="Rechteck 46"/>
              <p:cNvSpPr/>
              <p:nvPr/>
            </p:nvSpPr>
            <p:spPr>
              <a:xfrm>
                <a:off x="1295484"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8" name="Bild 4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57476" y="1570019"/>
                <a:ext cx="900000" cy="900000"/>
              </a:xfrm>
              <a:prstGeom prst="rect">
                <a:avLst/>
              </a:prstGeom>
            </p:spPr>
          </p:pic>
        </p:grpSp>
        <p:grpSp>
          <p:nvGrpSpPr>
            <p:cNvPr id="49" name="Gruppierung 48"/>
            <p:cNvGrpSpPr/>
            <p:nvPr/>
          </p:nvGrpSpPr>
          <p:grpSpPr>
            <a:xfrm>
              <a:off x="4753909" y="2481013"/>
              <a:ext cx="432000" cy="432000"/>
              <a:chOff x="5666549" y="1516020"/>
              <a:chExt cx="1007999" cy="1007999"/>
            </a:xfrm>
          </p:grpSpPr>
          <p:sp>
            <p:nvSpPr>
              <p:cNvPr id="50" name="Rechteck 49"/>
              <p:cNvSpPr/>
              <p:nvPr/>
            </p:nvSpPr>
            <p:spPr>
              <a:xfrm>
                <a:off x="5666549" y="1516020"/>
                <a:ext cx="1007999" cy="1007999"/>
              </a:xfrm>
              <a:prstGeom prst="rect">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1" name="Bild 5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21678" y="1548671"/>
                <a:ext cx="900000" cy="900000"/>
              </a:xfrm>
              <a:prstGeom prst="rect">
                <a:avLst/>
              </a:prstGeom>
            </p:spPr>
          </p:pic>
        </p:grpSp>
        <p:grpSp>
          <p:nvGrpSpPr>
            <p:cNvPr id="52" name="Gruppierung 51"/>
            <p:cNvGrpSpPr/>
            <p:nvPr/>
          </p:nvGrpSpPr>
          <p:grpSpPr>
            <a:xfrm>
              <a:off x="476250" y="4102111"/>
              <a:ext cx="432000" cy="432000"/>
              <a:chOff x="323850" y="3949711"/>
              <a:chExt cx="432000" cy="432000"/>
            </a:xfrm>
          </p:grpSpPr>
          <p:sp>
            <p:nvSpPr>
              <p:cNvPr id="53" name="Rechteck 52"/>
              <p:cNvSpPr/>
              <p:nvPr/>
            </p:nvSpPr>
            <p:spPr>
              <a:xfrm>
                <a:off x="323850" y="3949711"/>
                <a:ext cx="432000" cy="432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4" name="Bild 53"/>
              <p:cNvPicPr>
                <a:picLocks noChangeAspect="1"/>
              </p:cNvPicPr>
              <p:nvPr/>
            </p:nvPicPr>
            <p:blipFill>
              <a:blip r:embed="rId9"/>
              <a:srcRect/>
              <a:stretch/>
            </p:blipFill>
            <p:spPr>
              <a:xfrm>
                <a:off x="342765" y="3973230"/>
                <a:ext cx="385715" cy="385715"/>
              </a:xfrm>
              <a:prstGeom prst="rect">
                <a:avLst/>
              </a:prstGeom>
            </p:spPr>
          </p:pic>
        </p:grpSp>
        <p:grpSp>
          <p:nvGrpSpPr>
            <p:cNvPr id="55" name="Gruppierung 54"/>
            <p:cNvGrpSpPr/>
            <p:nvPr/>
          </p:nvGrpSpPr>
          <p:grpSpPr>
            <a:xfrm>
              <a:off x="4753481" y="3291562"/>
              <a:ext cx="432000" cy="432000"/>
              <a:chOff x="6740338" y="1516020"/>
              <a:chExt cx="1007999" cy="1007999"/>
            </a:xfrm>
          </p:grpSpPr>
          <p:sp>
            <p:nvSpPr>
              <p:cNvPr id="56" name="Rechteck 55"/>
              <p:cNvSpPr/>
              <p:nvPr/>
            </p:nvSpPr>
            <p:spPr>
              <a:xfrm>
                <a:off x="6740338" y="1516020"/>
                <a:ext cx="1007999" cy="100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7" name="Bild 5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88845" y="1548671"/>
                <a:ext cx="900000" cy="900000"/>
              </a:xfrm>
              <a:prstGeom prst="rect">
                <a:avLst/>
              </a:prstGeom>
            </p:spPr>
          </p:pic>
        </p:grpSp>
        <p:sp>
          <p:nvSpPr>
            <p:cNvPr id="58" name="Rechteck 57"/>
            <p:cNvSpPr/>
            <p:nvPr/>
          </p:nvSpPr>
          <p:spPr>
            <a:xfrm>
              <a:off x="990600" y="1701800"/>
              <a:ext cx="3530600" cy="2954655"/>
            </a:xfrm>
            <a:prstGeom prst="rect">
              <a:avLst/>
            </a:prstGeom>
          </p:spPr>
          <p:txBody>
            <a:bodyPr wrap="square">
              <a:spAutoFit/>
            </a:bodyPr>
            <a:lstStyle/>
            <a:p>
              <a:r>
                <a:rPr lang="de-CH" sz="1800" b="1" dirty="0">
                  <a:solidFill>
                    <a:schemeClr val="bg2">
                      <a:lumMod val="50000"/>
                    </a:schemeClr>
                  </a:solidFill>
                  <a:latin typeface="Segoe UI" charset="0"/>
                  <a:ea typeface="Segoe UI" charset="0"/>
                  <a:cs typeface="Segoe UI" charset="0"/>
                </a:rPr>
                <a:t>General Questions</a:t>
              </a:r>
            </a:p>
            <a:p>
              <a:endParaRPr lang="de-CH" sz="1800" b="1" dirty="0">
                <a:solidFill>
                  <a:schemeClr val="bg2">
                    <a:lumMod val="50000"/>
                  </a:schemeClr>
                </a:solidFill>
                <a:latin typeface="Segoe UI" charset="0"/>
                <a:ea typeface="Segoe UI" charset="0"/>
                <a:cs typeface="Segoe UI" charset="0"/>
              </a:endParaRPr>
            </a:p>
            <a:p>
              <a:endParaRPr lang="de-CH" sz="1800" b="1" dirty="0">
                <a:solidFill>
                  <a:schemeClr val="bg2">
                    <a:lumMod val="50000"/>
                  </a:schemeClr>
                </a:solidFill>
                <a:latin typeface="Segoe UI" charset="0"/>
                <a:ea typeface="Segoe UI" charset="0"/>
                <a:cs typeface="Segoe UI" charset="0"/>
              </a:endParaRPr>
            </a:p>
            <a:p>
              <a:r>
                <a:rPr lang="de-CH" sz="1800" b="1" dirty="0">
                  <a:solidFill>
                    <a:schemeClr val="bg2">
                      <a:lumMod val="50000"/>
                    </a:schemeClr>
                  </a:solidFill>
                  <a:latin typeface="Segoe UI" charset="0"/>
                  <a:ea typeface="Segoe UI" charset="0"/>
                  <a:cs typeface="Segoe UI" charset="0"/>
                </a:rPr>
                <a:t>Interactions</a:t>
              </a:r>
            </a:p>
            <a:p>
              <a:endParaRPr lang="de-CH" sz="1800" b="1" dirty="0">
                <a:solidFill>
                  <a:schemeClr val="bg2">
                    <a:lumMod val="50000"/>
                  </a:schemeClr>
                </a:solidFill>
                <a:latin typeface="Segoe UI" charset="0"/>
                <a:ea typeface="Segoe UI" charset="0"/>
                <a:cs typeface="Segoe UI" charset="0"/>
              </a:endParaRPr>
            </a:p>
            <a:p>
              <a:endParaRPr lang="de-CH" sz="1800" b="1" dirty="0">
                <a:solidFill>
                  <a:schemeClr val="bg2">
                    <a:lumMod val="50000"/>
                  </a:schemeClr>
                </a:solidFill>
                <a:latin typeface="Segoe UI" charset="0"/>
                <a:ea typeface="Segoe UI" charset="0"/>
                <a:cs typeface="Segoe UI" charset="0"/>
              </a:endParaRPr>
            </a:p>
            <a:p>
              <a:r>
                <a:rPr lang="de-CH" sz="1800" b="1" dirty="0" err="1">
                  <a:solidFill>
                    <a:schemeClr val="bg2">
                      <a:lumMod val="50000"/>
                    </a:schemeClr>
                  </a:solidFill>
                  <a:latin typeface="Segoe UI" charset="0"/>
                  <a:ea typeface="Segoe UI" charset="0"/>
                  <a:cs typeface="Segoe UI" charset="0"/>
                </a:rPr>
                <a:t>Precautionary</a:t>
              </a:r>
              <a:r>
                <a:rPr lang="de-CH" sz="1800" b="1" dirty="0">
                  <a:solidFill>
                    <a:schemeClr val="bg2">
                      <a:lumMod val="50000"/>
                    </a:schemeClr>
                  </a:solidFill>
                  <a:latin typeface="Segoe UI" charset="0"/>
                  <a:ea typeface="Segoe UI" charset="0"/>
                  <a:cs typeface="Segoe UI" charset="0"/>
                </a:rPr>
                <a:t> </a:t>
              </a:r>
              <a:r>
                <a:rPr lang="de-CH" sz="1800" b="1" dirty="0" err="1">
                  <a:solidFill>
                    <a:schemeClr val="bg2">
                      <a:lumMod val="50000"/>
                    </a:schemeClr>
                  </a:solidFill>
                  <a:latin typeface="Segoe UI" charset="0"/>
                  <a:ea typeface="Segoe UI" charset="0"/>
                  <a:cs typeface="Segoe UI" charset="0"/>
                </a:rPr>
                <a:t>Measures</a:t>
              </a:r>
              <a:endParaRPr lang="de-CH" sz="1800" b="1" dirty="0">
                <a:solidFill>
                  <a:schemeClr val="bg2">
                    <a:lumMod val="50000"/>
                  </a:schemeClr>
                </a:solidFill>
                <a:latin typeface="Segoe UI" charset="0"/>
                <a:ea typeface="Segoe UI" charset="0"/>
                <a:cs typeface="Segoe UI" charset="0"/>
              </a:endParaRPr>
            </a:p>
            <a:p>
              <a:endParaRPr lang="de-CH" sz="1800" b="1" dirty="0">
                <a:solidFill>
                  <a:schemeClr val="bg2">
                    <a:lumMod val="50000"/>
                  </a:schemeClr>
                </a:solidFill>
                <a:latin typeface="Segoe UI" charset="0"/>
                <a:ea typeface="Segoe UI" charset="0"/>
                <a:cs typeface="Segoe UI" charset="0"/>
              </a:endParaRPr>
            </a:p>
            <a:p>
              <a:pPr>
                <a:lnSpc>
                  <a:spcPts val="1160"/>
                </a:lnSpc>
              </a:pPr>
              <a:endParaRPr lang="de-CH" sz="1800" b="1" dirty="0">
                <a:solidFill>
                  <a:schemeClr val="bg2">
                    <a:lumMod val="50000"/>
                  </a:schemeClr>
                </a:solidFill>
                <a:latin typeface="Segoe UI" charset="0"/>
                <a:ea typeface="Segoe UI" charset="0"/>
                <a:cs typeface="Segoe UI" charset="0"/>
              </a:endParaRPr>
            </a:p>
            <a:p>
              <a:r>
                <a:rPr lang="de-CH" sz="1400" dirty="0" err="1">
                  <a:solidFill>
                    <a:schemeClr val="bg2">
                      <a:lumMod val="50000"/>
                    </a:schemeClr>
                  </a:solidFill>
                  <a:latin typeface="Segoe UI" charset="0"/>
                  <a:ea typeface="Segoe UI" charset="0"/>
                  <a:cs typeface="Segoe UI" charset="0"/>
                </a:rPr>
                <a:t>Rivaroxaban</a:t>
              </a:r>
              <a:r>
                <a:rPr lang="de-CH" sz="1400" dirty="0">
                  <a:solidFill>
                    <a:schemeClr val="bg2">
                      <a:lumMod val="50000"/>
                    </a:schemeClr>
                  </a:solidFill>
                  <a:latin typeface="Segoe UI" charset="0"/>
                  <a:ea typeface="Segoe UI" charset="0"/>
                  <a:cs typeface="Segoe UI" charset="0"/>
                </a:rPr>
                <a:t> </a:t>
              </a:r>
              <a:r>
                <a:rPr lang="de-CH" sz="1400" dirty="0" err="1">
                  <a:solidFill>
                    <a:schemeClr val="bg2">
                      <a:lumMod val="50000"/>
                    </a:schemeClr>
                  </a:solidFill>
                  <a:latin typeface="Segoe UI" charset="0"/>
                  <a:ea typeface="Segoe UI" charset="0"/>
                  <a:cs typeface="Segoe UI" charset="0"/>
                </a:rPr>
                <a:t>for</a:t>
              </a:r>
              <a:endParaRPr lang="de-CH" sz="1400" dirty="0">
                <a:solidFill>
                  <a:schemeClr val="bg2">
                    <a:lumMod val="50000"/>
                  </a:schemeClr>
                </a:solidFill>
                <a:latin typeface="Segoe UI" charset="0"/>
                <a:ea typeface="Segoe UI" charset="0"/>
                <a:cs typeface="Segoe UI" charset="0"/>
              </a:endParaRPr>
            </a:p>
            <a:p>
              <a:r>
                <a:rPr lang="de-CH" sz="1800" b="1" dirty="0" err="1">
                  <a:solidFill>
                    <a:schemeClr val="bg2">
                      <a:lumMod val="50000"/>
                    </a:schemeClr>
                  </a:solidFill>
                  <a:latin typeface="Segoe UI" charset="0"/>
                  <a:ea typeface="Segoe UI" charset="0"/>
                  <a:cs typeface="Segoe UI" charset="0"/>
                </a:rPr>
                <a:t>Specific</a:t>
              </a:r>
              <a:r>
                <a:rPr lang="de-CH" sz="1800" b="1" dirty="0">
                  <a:solidFill>
                    <a:schemeClr val="bg2">
                      <a:lumMod val="50000"/>
                    </a:schemeClr>
                  </a:solidFill>
                  <a:latin typeface="Segoe UI" charset="0"/>
                  <a:ea typeface="Segoe UI" charset="0"/>
                  <a:cs typeface="Segoe UI" charset="0"/>
                </a:rPr>
                <a:t> </a:t>
              </a:r>
              <a:r>
                <a:rPr lang="de-CH" sz="1800" b="1" dirty="0" err="1">
                  <a:solidFill>
                    <a:schemeClr val="bg2">
                      <a:lumMod val="50000"/>
                    </a:schemeClr>
                  </a:solidFill>
                  <a:latin typeface="Segoe UI" charset="0"/>
                  <a:ea typeface="Segoe UI" charset="0"/>
                  <a:cs typeface="Segoe UI" charset="0"/>
                </a:rPr>
                <a:t>Indications</a:t>
              </a:r>
              <a:endParaRPr lang="de-CH" sz="1800" b="1" dirty="0">
                <a:solidFill>
                  <a:schemeClr val="bg2">
                    <a:lumMod val="50000"/>
                  </a:schemeClr>
                </a:solidFill>
                <a:latin typeface="Segoe UI" charset="0"/>
                <a:ea typeface="Segoe UI" charset="0"/>
                <a:cs typeface="Segoe UI" charset="0"/>
              </a:endParaRPr>
            </a:p>
          </p:txBody>
        </p:sp>
        <p:sp>
          <p:nvSpPr>
            <p:cNvPr id="59" name="Rechteck 58"/>
            <p:cNvSpPr/>
            <p:nvPr/>
          </p:nvSpPr>
          <p:spPr>
            <a:xfrm>
              <a:off x="5270500" y="1667482"/>
              <a:ext cx="3702050" cy="2862322"/>
            </a:xfrm>
            <a:prstGeom prst="rect">
              <a:avLst/>
            </a:prstGeom>
          </p:spPr>
          <p:txBody>
            <a:bodyPr wrap="square">
              <a:spAutoFit/>
            </a:bodyPr>
            <a:lstStyle/>
            <a:p>
              <a:r>
                <a:rPr lang="de-CH" sz="1800" b="1" dirty="0">
                  <a:solidFill>
                    <a:schemeClr val="bg2">
                      <a:lumMod val="50000"/>
                    </a:schemeClr>
                  </a:solidFill>
                  <a:latin typeface="Segoe UI" charset="0"/>
                  <a:ea typeface="Segoe UI" charset="0"/>
                  <a:cs typeface="Segoe UI" charset="0"/>
                </a:rPr>
                <a:t>Further Questions</a:t>
              </a:r>
            </a:p>
            <a:p>
              <a:endParaRPr lang="de-CH" sz="1800" b="1" dirty="0">
                <a:solidFill>
                  <a:schemeClr val="bg2">
                    <a:lumMod val="50000"/>
                  </a:schemeClr>
                </a:solidFill>
                <a:latin typeface="Segoe UI" charset="0"/>
                <a:ea typeface="Segoe UI" charset="0"/>
                <a:cs typeface="Segoe UI" charset="0"/>
              </a:endParaRPr>
            </a:p>
            <a:p>
              <a:endParaRPr lang="de-CH" sz="1800" b="1" dirty="0">
                <a:solidFill>
                  <a:schemeClr val="bg2">
                    <a:lumMod val="50000"/>
                  </a:schemeClr>
                </a:solidFill>
                <a:latin typeface="Segoe UI" charset="0"/>
                <a:ea typeface="Segoe UI" charset="0"/>
                <a:cs typeface="Segoe UI" charset="0"/>
              </a:endParaRPr>
            </a:p>
            <a:p>
              <a:r>
                <a:rPr lang="de-CH" sz="1800" b="1" dirty="0">
                  <a:solidFill>
                    <a:schemeClr val="bg2">
                      <a:lumMod val="50000"/>
                    </a:schemeClr>
                  </a:solidFill>
                  <a:latin typeface="Segoe UI" charset="0"/>
                  <a:ea typeface="Segoe UI" charset="0"/>
                  <a:cs typeface="Segoe UI" charset="0"/>
                </a:rPr>
                <a:t>Patient Management</a:t>
              </a:r>
            </a:p>
            <a:p>
              <a:endParaRPr lang="de-CH" sz="1800" b="1" dirty="0">
                <a:solidFill>
                  <a:schemeClr val="bg2">
                    <a:lumMod val="50000"/>
                  </a:schemeClr>
                </a:solidFill>
                <a:latin typeface="Segoe UI" charset="0"/>
                <a:ea typeface="Segoe UI" charset="0"/>
                <a:cs typeface="Segoe UI" charset="0"/>
              </a:endParaRPr>
            </a:p>
            <a:p>
              <a:endParaRPr lang="de-CH" sz="1800" b="1" dirty="0">
                <a:solidFill>
                  <a:schemeClr val="bg2">
                    <a:lumMod val="50000"/>
                  </a:schemeClr>
                </a:solidFill>
                <a:latin typeface="Segoe UI" charset="0"/>
                <a:ea typeface="Segoe UI" charset="0"/>
                <a:cs typeface="Segoe UI" charset="0"/>
              </a:endParaRPr>
            </a:p>
            <a:p>
              <a:r>
                <a:rPr lang="de-CH" sz="1800" b="1" dirty="0" err="1">
                  <a:solidFill>
                    <a:schemeClr val="bg2">
                      <a:lumMod val="50000"/>
                    </a:schemeClr>
                  </a:solidFill>
                  <a:latin typeface="Segoe UI" charset="0"/>
                  <a:ea typeface="Segoe UI" charset="0"/>
                  <a:cs typeface="Segoe UI" charset="0"/>
                </a:rPr>
                <a:t>Determining</a:t>
              </a:r>
              <a:r>
                <a:rPr lang="de-CH" sz="1800" b="1" dirty="0">
                  <a:solidFill>
                    <a:schemeClr val="bg2">
                      <a:lumMod val="50000"/>
                    </a:schemeClr>
                  </a:solidFill>
                  <a:latin typeface="Segoe UI" charset="0"/>
                  <a:ea typeface="Segoe UI" charset="0"/>
                  <a:cs typeface="Segoe UI" charset="0"/>
                </a:rPr>
                <a:t> Plasma Levels</a:t>
              </a:r>
            </a:p>
            <a:p>
              <a:endParaRPr lang="de-CH" sz="1800" b="1" dirty="0">
                <a:solidFill>
                  <a:schemeClr val="bg2">
                    <a:lumMod val="50000"/>
                  </a:schemeClr>
                </a:solidFill>
                <a:latin typeface="Segoe UI" charset="0"/>
                <a:ea typeface="Segoe UI" charset="0"/>
                <a:cs typeface="Segoe UI" charset="0"/>
              </a:endParaRPr>
            </a:p>
            <a:p>
              <a:endParaRPr lang="de-CH" sz="1800" b="1" dirty="0">
                <a:solidFill>
                  <a:schemeClr val="bg2">
                    <a:lumMod val="50000"/>
                  </a:schemeClr>
                </a:solidFill>
                <a:latin typeface="Segoe UI" charset="0"/>
                <a:ea typeface="Segoe UI" charset="0"/>
                <a:cs typeface="Segoe UI" charset="0"/>
              </a:endParaRPr>
            </a:p>
            <a:p>
              <a:r>
                <a:rPr lang="de-CH" sz="1800" b="1" dirty="0">
                  <a:solidFill>
                    <a:schemeClr val="bg2">
                      <a:lumMod val="50000"/>
                    </a:schemeClr>
                  </a:solidFill>
                  <a:latin typeface="Segoe UI" charset="0"/>
                  <a:ea typeface="Segoe UI" charset="0"/>
                  <a:cs typeface="Segoe UI" charset="0"/>
                </a:rPr>
                <a:t>Perioperative Management</a:t>
              </a:r>
            </a:p>
          </p:txBody>
        </p:sp>
      </p:grpSp>
    </p:spTree>
    <p:extLst>
      <p:ext uri="{BB962C8B-B14F-4D97-AF65-F5344CB8AC3E}">
        <p14:creationId xmlns:p14="http://schemas.microsoft.com/office/powerpoint/2010/main" val="1509252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103776" cy="994172"/>
          </a:xfrm>
        </p:spPr>
        <p:txBody>
          <a:bodyPr/>
          <a:lstStyle/>
          <a:p>
            <a:r>
              <a:rPr lang="de-CH" dirty="0"/>
              <a:t>2.3 </a:t>
            </a:r>
            <a:r>
              <a:rPr lang="de-CH" dirty="0" err="1"/>
              <a:t>What</a:t>
            </a:r>
            <a:r>
              <a:rPr lang="de-CH" dirty="0"/>
              <a:t> </a:t>
            </a:r>
            <a:r>
              <a:rPr lang="de-CH" dirty="0" err="1"/>
              <a:t>medicines</a:t>
            </a:r>
            <a:r>
              <a:rPr lang="de-CH" dirty="0"/>
              <a:t> </a:t>
            </a:r>
            <a:r>
              <a:rPr lang="de-CH" dirty="0" err="1"/>
              <a:t>should</a:t>
            </a:r>
            <a:r>
              <a:rPr lang="de-CH" dirty="0"/>
              <a:t> </a:t>
            </a:r>
            <a:r>
              <a:rPr lang="de-CH" dirty="0" err="1"/>
              <a:t>the</a:t>
            </a:r>
            <a:r>
              <a:rPr lang="de-CH" dirty="0"/>
              <a:t> </a:t>
            </a:r>
            <a:r>
              <a:rPr lang="de-CH" dirty="0" err="1"/>
              <a:t>patient</a:t>
            </a:r>
            <a:r>
              <a:rPr lang="de-CH" dirty="0"/>
              <a:t> not </a:t>
            </a:r>
            <a:r>
              <a:rPr lang="de-CH" dirty="0" err="1"/>
              <a:t>take</a:t>
            </a:r>
            <a:r>
              <a:rPr lang="de-CH" dirty="0"/>
              <a:t> at </a:t>
            </a:r>
            <a:r>
              <a:rPr lang="de-CH" dirty="0" err="1"/>
              <a:t>the</a:t>
            </a:r>
            <a:r>
              <a:rPr lang="de-CH" dirty="0"/>
              <a:t> same time </a:t>
            </a:r>
            <a:r>
              <a:rPr lang="de-CH" dirty="0" err="1"/>
              <a:t>as</a:t>
            </a:r>
            <a:r>
              <a:rPr lang="de-CH" dirty="0"/>
              <a:t> </a:t>
            </a:r>
            <a:r>
              <a:rPr lang="de-CH" dirty="0" err="1"/>
              <a:t>rivaroxaban</a:t>
            </a:r>
            <a:r>
              <a:rPr lang="de-CH" dirty="0"/>
              <a:t>?</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20</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494116447"/>
              </p:ext>
            </p:extLst>
          </p:nvPr>
        </p:nvGraphicFramePr>
        <p:xfrm>
          <a:off x="323850" y="1007382"/>
          <a:ext cx="8496300" cy="3639372"/>
        </p:xfrm>
        <a:graphic>
          <a:graphicData uri="http://schemas.openxmlformats.org/drawingml/2006/table">
            <a:tbl>
              <a:tblPr firstRow="1" bandRow="1">
                <a:tableStyleId>{2D5ABB26-0587-4C30-8999-92F81FD0307C}</a:tableStyleId>
              </a:tblPr>
              <a:tblGrid>
                <a:gridCol w="3874770">
                  <a:extLst>
                    <a:ext uri="{9D8B030D-6E8A-4147-A177-3AD203B41FA5}">
                      <a16:colId xmlns:a16="http://schemas.microsoft.com/office/drawing/2014/main" val="20000"/>
                    </a:ext>
                  </a:extLst>
                </a:gridCol>
                <a:gridCol w="1214628">
                  <a:extLst>
                    <a:ext uri="{9D8B030D-6E8A-4147-A177-3AD203B41FA5}">
                      <a16:colId xmlns:a16="http://schemas.microsoft.com/office/drawing/2014/main" val="20001"/>
                    </a:ext>
                  </a:extLst>
                </a:gridCol>
                <a:gridCol w="1122463">
                  <a:extLst>
                    <a:ext uri="{9D8B030D-6E8A-4147-A177-3AD203B41FA5}">
                      <a16:colId xmlns:a16="http://schemas.microsoft.com/office/drawing/2014/main" val="20002"/>
                    </a:ext>
                  </a:extLst>
                </a:gridCol>
                <a:gridCol w="2284439">
                  <a:extLst>
                    <a:ext uri="{9D8B030D-6E8A-4147-A177-3AD203B41FA5}">
                      <a16:colId xmlns:a16="http://schemas.microsoft.com/office/drawing/2014/main" val="20003"/>
                    </a:ext>
                  </a:extLst>
                </a:gridCol>
              </a:tblGrid>
              <a:tr h="368533">
                <a:tc>
                  <a:txBody>
                    <a:bodyPr/>
                    <a:lstStyle/>
                    <a:p>
                      <a:r>
                        <a:rPr lang="de-CH" sz="1000" b="1" i="0" dirty="0" err="1">
                          <a:solidFill>
                            <a:schemeClr val="bg1"/>
                          </a:solidFill>
                          <a:latin typeface="Segoe UI" charset="0"/>
                          <a:ea typeface="Segoe UI" charset="0"/>
                          <a:cs typeface="Segoe UI" charset="0"/>
                        </a:rPr>
                        <a:t>Medicines</a:t>
                      </a:r>
                      <a:endParaRPr lang="de-CH" sz="1000" b="1" i="0" dirty="0">
                        <a:solidFill>
                          <a:schemeClr val="bg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de-CH" sz="1000" b="1" i="0" dirty="0" err="1">
                          <a:solidFill>
                            <a:schemeClr val="bg1"/>
                          </a:solidFill>
                          <a:latin typeface="Segoe UI" charset="0"/>
                          <a:ea typeface="Segoe UI" charset="0"/>
                          <a:cs typeface="Segoe UI" charset="0"/>
                        </a:rPr>
                        <a:t>Combination</a:t>
                      </a:r>
                      <a:r>
                        <a:rPr lang="de-CH" sz="1000" b="1" i="0" dirty="0">
                          <a:solidFill>
                            <a:schemeClr val="bg1"/>
                          </a:solidFill>
                          <a:latin typeface="Segoe UI" charset="0"/>
                          <a:ea typeface="Segoe UI" charset="0"/>
                          <a:cs typeface="Segoe UI" charset="0"/>
                        </a:rPr>
                        <a:t> </a:t>
                      </a:r>
                      <a:br>
                        <a:rPr lang="de-CH" sz="1000" b="1" i="0" dirty="0">
                          <a:solidFill>
                            <a:schemeClr val="bg1"/>
                          </a:solidFill>
                          <a:latin typeface="Segoe UI" charset="0"/>
                          <a:ea typeface="Segoe UI" charset="0"/>
                          <a:cs typeface="Segoe UI" charset="0"/>
                        </a:rPr>
                      </a:br>
                      <a:r>
                        <a:rPr lang="de-CH" sz="1000" b="1" i="0" dirty="0" err="1">
                          <a:solidFill>
                            <a:schemeClr val="bg1"/>
                          </a:solidFill>
                          <a:latin typeface="Segoe UI" charset="0"/>
                          <a:ea typeface="Segoe UI" charset="0"/>
                          <a:cs typeface="Segoe UI" charset="0"/>
                        </a:rPr>
                        <a:t>with</a:t>
                      </a:r>
                      <a:r>
                        <a:rPr lang="de-CH" sz="1000" b="1" i="0" dirty="0">
                          <a:solidFill>
                            <a:schemeClr val="bg1"/>
                          </a:solidFill>
                          <a:latin typeface="Segoe UI" charset="0"/>
                          <a:ea typeface="Segoe UI" charset="0"/>
                          <a:cs typeface="Segoe UI" charset="0"/>
                        </a:rPr>
                        <a:t> </a:t>
                      </a:r>
                      <a:r>
                        <a:rPr lang="de-CH" sz="1000" b="1" i="0" dirty="0" err="1">
                          <a:solidFill>
                            <a:schemeClr val="bg1"/>
                          </a:solidFill>
                          <a:latin typeface="Segoe UI" charset="0"/>
                          <a:ea typeface="Segoe UI" charset="0"/>
                          <a:cs typeface="Segoe UI" charset="0"/>
                        </a:rPr>
                        <a:t>rivaroxaban</a:t>
                      </a:r>
                      <a:endParaRPr lang="de-CH" sz="1000" b="1" i="0" dirty="0">
                        <a:solidFill>
                          <a:schemeClr val="bg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de-CH" sz="1000" b="1" i="0" dirty="0">
                          <a:solidFill>
                            <a:schemeClr val="bg1"/>
                          </a:solidFill>
                          <a:latin typeface="Segoe UI" charset="0"/>
                          <a:ea typeface="Segoe UI" charset="0"/>
                          <a:cs typeface="Segoe UI" charset="0"/>
                        </a:rPr>
                        <a:t>Plasma </a:t>
                      </a:r>
                      <a:r>
                        <a:rPr lang="de-CH" sz="1000" b="1" i="0" dirty="0" err="1">
                          <a:solidFill>
                            <a:schemeClr val="bg1"/>
                          </a:solidFill>
                          <a:latin typeface="Segoe UI" charset="0"/>
                          <a:ea typeface="Segoe UI" charset="0"/>
                          <a:cs typeface="Segoe UI" charset="0"/>
                        </a:rPr>
                        <a:t>level</a:t>
                      </a:r>
                      <a:r>
                        <a:rPr lang="de-CH" sz="1000" b="1" i="0" dirty="0">
                          <a:solidFill>
                            <a:schemeClr val="bg1"/>
                          </a:solidFill>
                          <a:latin typeface="Segoe UI" charset="0"/>
                          <a:ea typeface="Segoe UI" charset="0"/>
                          <a:cs typeface="Segoe UI" charset="0"/>
                        </a:rPr>
                        <a:t> </a:t>
                      </a:r>
                      <a:r>
                        <a:rPr lang="de-CH" sz="1000" b="1" i="0" dirty="0" err="1">
                          <a:solidFill>
                            <a:schemeClr val="bg1"/>
                          </a:solidFill>
                          <a:latin typeface="Segoe UI" charset="0"/>
                          <a:ea typeface="Segoe UI" charset="0"/>
                          <a:cs typeface="Segoe UI" charset="0"/>
                        </a:rPr>
                        <a:t>of</a:t>
                      </a:r>
                      <a:r>
                        <a:rPr lang="de-CH" sz="1000" b="1" i="0" dirty="0">
                          <a:solidFill>
                            <a:schemeClr val="bg1"/>
                          </a:solidFill>
                          <a:latin typeface="Segoe UI" charset="0"/>
                          <a:ea typeface="Segoe UI" charset="0"/>
                          <a:cs typeface="Segoe UI" charset="0"/>
                        </a:rPr>
                        <a:t> </a:t>
                      </a:r>
                      <a:r>
                        <a:rPr lang="de-CH" sz="1000" b="1" i="0" dirty="0" err="1">
                          <a:solidFill>
                            <a:schemeClr val="bg1"/>
                          </a:solidFill>
                          <a:latin typeface="Segoe UI" charset="0"/>
                          <a:ea typeface="Segoe UI" charset="0"/>
                          <a:cs typeface="Segoe UI" charset="0"/>
                        </a:rPr>
                        <a:t>rivaroxaban</a:t>
                      </a:r>
                      <a:endParaRPr lang="de-CH" sz="1000" b="1" i="0" dirty="0">
                        <a:solidFill>
                          <a:schemeClr val="bg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r>
                        <a:rPr lang="de-CH" sz="1000" b="1" i="0" dirty="0">
                          <a:solidFill>
                            <a:schemeClr val="bg1"/>
                          </a:solidFill>
                          <a:latin typeface="Segoe UI" charset="0"/>
                          <a:ea typeface="Segoe UI" charset="0"/>
                          <a:cs typeface="Segoe UI" charset="0"/>
                        </a:rPr>
                        <a:t>Comment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81567">
                <a:tc>
                  <a:txBody>
                    <a:bodyPr/>
                    <a:lstStyle/>
                    <a:p>
                      <a:r>
                        <a:rPr lang="de-CH" sz="1000" b="0" i="0" kern="1200" dirty="0" err="1">
                          <a:solidFill>
                            <a:schemeClr val="tx1"/>
                          </a:solidFill>
                          <a:latin typeface="Segoe UI" charset="0"/>
                          <a:ea typeface="Segoe UI" charset="0"/>
                          <a:cs typeface="Segoe UI" charset="0"/>
                        </a:rPr>
                        <a:t>Amiodarone</a:t>
                      </a:r>
                      <a:endParaRPr lang="de-CH" sz="1000" b="0" i="0" kern="1200" dirty="0">
                        <a:solidFill>
                          <a:schemeClr val="tx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2000" b="1" dirty="0">
                          <a:solidFill>
                            <a:srgbClr val="FFC000"/>
                          </a:solidFill>
                          <a:latin typeface="Calibri" pitchFamily="34" charset="0"/>
                        </a:rPr>
                        <a:t>≈</a:t>
                      </a:r>
                      <a:endParaRPr lang="de-CH" sz="2000" dirty="0">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en-US" sz="1000" b="0" i="0" dirty="0">
                          <a:latin typeface="Segoe UI" charset="0"/>
                          <a:ea typeface="Segoe UI" charset="0"/>
                          <a:cs typeface="Segoe UI" charset="0"/>
                        </a:rPr>
                        <a:t>Higher plasma levels to be expected </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339626">
                <a:tc>
                  <a:txBody>
                    <a:bodyPr/>
                    <a:lstStyle/>
                    <a:p>
                      <a:r>
                        <a:rPr lang="de-CH" sz="1000" b="0" i="0" kern="1200" dirty="0">
                          <a:solidFill>
                            <a:schemeClr val="tx1"/>
                          </a:solidFill>
                          <a:latin typeface="Segoe UI" charset="0"/>
                          <a:ea typeface="Segoe UI" charset="0"/>
                          <a:cs typeface="Segoe UI" charset="0"/>
                        </a:rPr>
                        <a:t>Clarithromycin, </a:t>
                      </a:r>
                      <a:r>
                        <a:rPr lang="de-CH" sz="1000" b="0" i="0" kern="1200" dirty="0" err="1">
                          <a:solidFill>
                            <a:schemeClr val="tx1"/>
                          </a:solidFill>
                          <a:latin typeface="Segoe UI" charset="0"/>
                          <a:ea typeface="Segoe UI" charset="0"/>
                          <a:cs typeface="Segoe UI" charset="0"/>
                        </a:rPr>
                        <a:t>telithromycin</a:t>
                      </a:r>
                      <a:r>
                        <a:rPr lang="de-CH" sz="1000" b="0" i="0" kern="1200" dirty="0">
                          <a:solidFill>
                            <a:schemeClr val="tx1"/>
                          </a:solidFill>
                          <a:latin typeface="Segoe UI" charset="0"/>
                          <a:ea typeface="Segoe UI" charset="0"/>
                          <a:cs typeface="Segoe UI" charset="0"/>
                        </a:rPr>
                        <a:t>, </a:t>
                      </a:r>
                      <a:r>
                        <a:rPr lang="de-CH" sz="1000" b="0" i="0" kern="1200" dirty="0" err="1">
                          <a:solidFill>
                            <a:schemeClr val="tx1"/>
                          </a:solidFill>
                          <a:latin typeface="Segoe UI" charset="0"/>
                          <a:ea typeface="Segoe UI" charset="0"/>
                          <a:cs typeface="Segoe UI" charset="0"/>
                        </a:rPr>
                        <a:t>erythromycin</a:t>
                      </a:r>
                      <a:endParaRPr lang="de-CH" sz="1000" b="0" i="0" kern="1200" dirty="0">
                        <a:solidFill>
                          <a:schemeClr val="tx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de-CH" sz="2000" b="1" dirty="0">
                          <a:solidFill>
                            <a:srgbClr val="FFC000"/>
                          </a:solidFill>
                          <a:latin typeface="Calibri" pitchFamily="34" charset="0"/>
                        </a:rPr>
                        <a:t>≈</a:t>
                      </a:r>
                      <a:endParaRPr lang="de-CH" sz="2000" dirty="0">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r>
                        <a:rPr lang="de-CH" sz="1000" b="0" i="0" dirty="0" err="1">
                          <a:latin typeface="Segoe UI" charset="0"/>
                          <a:ea typeface="Segoe UI" charset="0"/>
                          <a:cs typeface="Segoe UI" charset="0"/>
                        </a:rPr>
                        <a:t>Caution</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for</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patients</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with</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impaired</a:t>
                      </a:r>
                      <a:r>
                        <a:rPr lang="de-CH" sz="1000" b="0" i="0" dirty="0">
                          <a:latin typeface="Segoe UI" charset="0"/>
                          <a:ea typeface="Segoe UI" charset="0"/>
                          <a:cs typeface="Segoe UI" charset="0"/>
                        </a:rPr>
                        <a:t> renal </a:t>
                      </a:r>
                      <a:r>
                        <a:rPr lang="de-CH" sz="1000" b="0" i="0" dirty="0" err="1">
                          <a:latin typeface="Segoe UI" charset="0"/>
                          <a:ea typeface="Segoe UI" charset="0"/>
                          <a:cs typeface="Segoe UI" charset="0"/>
                        </a:rPr>
                        <a:t>function</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77108">
                <a:tc>
                  <a:txBody>
                    <a:bodyPr/>
                    <a:lstStyle/>
                    <a:p>
                      <a:r>
                        <a:rPr lang="de-CH" sz="1000" b="0" i="0" dirty="0">
                          <a:latin typeface="Segoe UI" charset="0"/>
                          <a:ea typeface="Segoe UI" charset="0"/>
                          <a:cs typeface="Segoe UI" charset="0"/>
                        </a:rPr>
                        <a:t>Rifampicin, </a:t>
                      </a:r>
                      <a:r>
                        <a:rPr lang="de-CH" sz="1000" b="0" i="0" dirty="0" err="1">
                          <a:latin typeface="Segoe UI" charset="0"/>
                          <a:ea typeface="Segoe UI" charset="0"/>
                          <a:cs typeface="Segoe UI" charset="0"/>
                        </a:rPr>
                        <a:t>phenobarbital</a:t>
                      </a:r>
                      <a:r>
                        <a:rPr lang="de-CH" sz="1000" b="0" i="0" dirty="0">
                          <a:latin typeface="Segoe UI" charset="0"/>
                          <a:ea typeface="Segoe UI" charset="0"/>
                          <a:cs typeface="Segoe UI" charset="0"/>
                        </a:rPr>
                        <a:t> and </a:t>
                      </a:r>
                      <a:r>
                        <a:rPr lang="de-CH" sz="1000" b="0" i="0" dirty="0" err="1">
                          <a:latin typeface="Segoe UI" charset="0"/>
                          <a:ea typeface="Segoe UI" charset="0"/>
                          <a:cs typeface="Segoe UI" charset="0"/>
                        </a:rPr>
                        <a:t>related</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substances</a:t>
                      </a:r>
                      <a:r>
                        <a:rPr lang="de-CH" sz="1000" b="0" i="0" dirty="0">
                          <a:latin typeface="Segoe UI" charset="0"/>
                          <a:ea typeface="Segoe UI" charset="0"/>
                          <a:cs typeface="Segoe UI" charset="0"/>
                        </a:rPr>
                        <a:t>,</a:t>
                      </a:r>
                      <a:r>
                        <a:rPr lang="de-CH" sz="1000" b="0" i="0" baseline="0" dirty="0">
                          <a:latin typeface="Segoe UI" charset="0"/>
                          <a:ea typeface="Segoe UI" charset="0"/>
                          <a:cs typeface="Segoe UI" charset="0"/>
                        </a:rPr>
                        <a:t> </a:t>
                      </a:r>
                      <a:r>
                        <a:rPr lang="de-CH" sz="1000" b="0" i="0" baseline="0" dirty="0" err="1">
                          <a:latin typeface="Segoe UI" charset="0"/>
                          <a:ea typeface="Segoe UI" charset="0"/>
                          <a:cs typeface="Segoe UI" charset="0"/>
                        </a:rPr>
                        <a:t>p</a:t>
                      </a:r>
                      <a:r>
                        <a:rPr lang="de-CH" sz="1000" b="0" i="0" dirty="0" err="1">
                          <a:latin typeface="Segoe UI" charset="0"/>
                          <a:ea typeface="Segoe UI" charset="0"/>
                          <a:cs typeface="Segoe UI" charset="0"/>
                        </a:rPr>
                        <a:t>henytoin</a:t>
                      </a:r>
                      <a:r>
                        <a:rPr lang="de-CH" sz="1000" b="0" i="0" dirty="0">
                          <a:latin typeface="Segoe UI" charset="0"/>
                          <a:ea typeface="Segoe UI" charset="0"/>
                          <a:cs typeface="Segoe UI" charset="0"/>
                        </a:rPr>
                        <a:t>,</a:t>
                      </a:r>
                      <a:r>
                        <a:rPr lang="de-CH" sz="1000" b="0" i="0" baseline="0" dirty="0">
                          <a:latin typeface="Segoe UI" charset="0"/>
                          <a:ea typeface="Segoe UI" charset="0"/>
                          <a:cs typeface="Segoe UI" charset="0"/>
                        </a:rPr>
                        <a:t> </a:t>
                      </a:r>
                      <a:r>
                        <a:rPr lang="de-CH" sz="1000" b="0" i="0" baseline="0" dirty="0" err="1">
                          <a:latin typeface="Segoe UI" charset="0"/>
                          <a:ea typeface="Segoe UI" charset="0"/>
                          <a:cs typeface="Segoe UI" charset="0"/>
                        </a:rPr>
                        <a:t>c</a:t>
                      </a:r>
                      <a:r>
                        <a:rPr lang="de-CH" sz="1000" b="0" i="0" dirty="0" err="1">
                          <a:latin typeface="Segoe UI" charset="0"/>
                          <a:ea typeface="Segoe UI" charset="0"/>
                          <a:cs typeface="Segoe UI" charset="0"/>
                        </a:rPr>
                        <a:t>arbamazepine</a:t>
                      </a:r>
                      <a:r>
                        <a:rPr lang="de-CH" sz="1000" b="0" i="0" dirty="0">
                          <a:latin typeface="Segoe UI" charset="0"/>
                          <a:ea typeface="Segoe UI" charset="0"/>
                          <a:cs typeface="Segoe UI" charset="0"/>
                        </a:rPr>
                        <a:t> and St John’s </a:t>
                      </a:r>
                      <a:r>
                        <a:rPr lang="de-CH" sz="1000" b="0" i="0" dirty="0" err="1">
                          <a:latin typeface="Segoe UI" charset="0"/>
                          <a:ea typeface="Segoe UI" charset="0"/>
                          <a:cs typeface="Segoe UI" charset="0"/>
                        </a:rPr>
                        <a:t>wort</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2000" b="1" dirty="0">
                          <a:solidFill>
                            <a:srgbClr val="C00000"/>
                          </a:solidFill>
                          <a:latin typeface="Calibri" pitchFamily="34" charset="0"/>
                          <a:sym typeface="Wingdings"/>
                        </a:rPr>
                        <a:t></a:t>
                      </a:r>
                      <a:endParaRPr lang="de-CH" sz="2000" dirty="0">
                        <a:solidFill>
                          <a:srgbClr val="C0000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de-CH" sz="1000" b="0" i="0" dirty="0">
                          <a:latin typeface="Segoe UI" charset="0"/>
                          <a:ea typeface="Segoe UI" charset="0"/>
                          <a:cs typeface="Segoe UI" charset="0"/>
                        </a:rPr>
                        <a:t>Plasma </a:t>
                      </a:r>
                      <a:r>
                        <a:rPr lang="de-CH" sz="1000" b="0" i="0" dirty="0" err="1">
                          <a:latin typeface="Segoe UI" charset="0"/>
                          <a:ea typeface="Segoe UI" charset="0"/>
                          <a:cs typeface="Segoe UI" charset="0"/>
                        </a:rPr>
                        <a:t>level</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of</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rivaroxaban</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significantly</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reduced</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143024">
                <a:tc>
                  <a:txBody>
                    <a:bodyPr/>
                    <a:lstStyle/>
                    <a:p>
                      <a:r>
                        <a:rPr lang="de-CH" sz="1000" b="0" i="0" dirty="0">
                          <a:latin typeface="Segoe UI" charset="0"/>
                          <a:ea typeface="Segoe UI" charset="0"/>
                          <a:cs typeface="Segoe UI" charset="0"/>
                        </a:rPr>
                        <a:t>VKAs</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1" dirty="0">
                          <a:solidFill>
                            <a:srgbClr val="C00000"/>
                          </a:solidFill>
                          <a:latin typeface="Calibri" pitchFamily="34" charset="0"/>
                          <a:sym typeface="Wingdings"/>
                        </a:rPr>
                        <a:t></a:t>
                      </a:r>
                      <a:endParaRPr lang="de-CH" sz="2000" dirty="0">
                        <a:solidFill>
                          <a:srgbClr val="C0000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r>
                        <a:rPr lang="de-CH" sz="1000" b="0" i="0" dirty="0" err="1">
                          <a:latin typeface="Segoe UI" charset="0"/>
                          <a:ea typeface="Segoe UI" charset="0"/>
                          <a:cs typeface="Segoe UI" charset="0"/>
                        </a:rPr>
                        <a:t>Increased</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risk</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of</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bleeding</a:t>
                      </a:r>
                      <a:r>
                        <a:rPr lang="de-CH" sz="1000" b="0" i="0" dirty="0">
                          <a:latin typeface="Segoe UI" charset="0"/>
                          <a:ea typeface="Segoe UI" charset="0"/>
                          <a:cs typeface="Segoe UI" charset="0"/>
                        </a:rPr>
                        <a:t>, additive </a:t>
                      </a:r>
                      <a:r>
                        <a:rPr lang="de-CH" sz="1000" b="0" i="0" dirty="0" err="1">
                          <a:latin typeface="Segoe UI" charset="0"/>
                          <a:ea typeface="Segoe UI" charset="0"/>
                          <a:cs typeface="Segoe UI" charset="0"/>
                        </a:rPr>
                        <a:t>effect</a:t>
                      </a:r>
                      <a:r>
                        <a:rPr lang="de-CH" sz="1000" b="0" i="0" dirty="0">
                          <a:latin typeface="Segoe UI" charset="0"/>
                          <a:ea typeface="Segoe UI" charset="0"/>
                          <a:cs typeface="Segoe UI" charset="0"/>
                        </a:rPr>
                        <a:t> (supra-additive on </a:t>
                      </a:r>
                      <a:r>
                        <a:rPr lang="de-CH" sz="1000" b="0" i="0" dirty="0" err="1">
                          <a:latin typeface="Segoe UI" charset="0"/>
                          <a:ea typeface="Segoe UI" charset="0"/>
                          <a:cs typeface="Segoe UI" charset="0"/>
                        </a:rPr>
                        <a:t>the</a:t>
                      </a:r>
                      <a:r>
                        <a:rPr lang="de-CH" sz="1000" b="0" i="0" dirty="0">
                          <a:latin typeface="Segoe UI" charset="0"/>
                          <a:ea typeface="Segoe UI" charset="0"/>
                          <a:cs typeface="Segoe UI" charset="0"/>
                        </a:rPr>
                        <a:t> INR)</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70727">
                <a:tc>
                  <a:txBody>
                    <a:bodyPr/>
                    <a:lstStyle/>
                    <a:p>
                      <a:r>
                        <a:rPr lang="de-CH" sz="1000" b="0" i="0" dirty="0">
                          <a:latin typeface="Segoe UI" charset="0"/>
                          <a:ea typeface="Segoe UI" charset="0"/>
                          <a:cs typeface="Segoe UI" charset="0"/>
                        </a:rPr>
                        <a:t>Heparin, LMWH</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2000" b="1" dirty="0">
                          <a:solidFill>
                            <a:srgbClr val="C00000"/>
                          </a:solidFill>
                          <a:latin typeface="Calibri" pitchFamily="34" charset="0"/>
                          <a:sym typeface="Wingdings"/>
                        </a:rPr>
                        <a:t></a:t>
                      </a:r>
                      <a:endParaRPr lang="de-CH" sz="2000" dirty="0">
                        <a:solidFill>
                          <a:srgbClr val="C0000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de-CH" sz="1000" b="0" i="0" dirty="0" err="1">
                          <a:latin typeface="Segoe UI" charset="0"/>
                          <a:ea typeface="Segoe UI" charset="0"/>
                          <a:cs typeface="Segoe UI" charset="0"/>
                        </a:rPr>
                        <a:t>Increased</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risk</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of</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bleeding</a:t>
                      </a:r>
                      <a:r>
                        <a:rPr lang="de-CH" sz="1000" b="0" i="0" dirty="0">
                          <a:latin typeface="Segoe UI" charset="0"/>
                          <a:ea typeface="Segoe UI" charset="0"/>
                          <a:cs typeface="Segoe UI" charset="0"/>
                        </a:rPr>
                        <a:t>, additive </a:t>
                      </a:r>
                      <a:r>
                        <a:rPr lang="de-CH" sz="1000" b="0" i="0" dirty="0" err="1">
                          <a:latin typeface="Segoe UI" charset="0"/>
                          <a:ea typeface="Segoe UI" charset="0"/>
                          <a:cs typeface="Segoe UI" charset="0"/>
                        </a:rPr>
                        <a:t>effect</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339225">
                <a:tc>
                  <a:txBody>
                    <a:bodyPr/>
                    <a:lstStyle/>
                    <a:p>
                      <a:r>
                        <a:rPr lang="de-CH" sz="1000" b="0" i="0" dirty="0">
                          <a:latin typeface="Segoe UI" charset="0"/>
                          <a:ea typeface="Segoe UI" charset="0"/>
                          <a:cs typeface="Segoe UI" charset="0"/>
                        </a:rPr>
                        <a:t>Azole </a:t>
                      </a:r>
                      <a:r>
                        <a:rPr lang="de-CH" sz="1000" b="0" i="0" dirty="0" err="1">
                          <a:latin typeface="Segoe UI" charset="0"/>
                          <a:ea typeface="Segoe UI" charset="0"/>
                          <a:cs typeface="Segoe UI" charset="0"/>
                        </a:rPr>
                        <a:t>antifungals</a:t>
                      </a:r>
                      <a:r>
                        <a:rPr lang="de-CH" sz="1000" b="0" i="0" dirty="0">
                          <a:latin typeface="Segoe UI" charset="0"/>
                          <a:ea typeface="Segoe UI" charset="0"/>
                          <a:cs typeface="Segoe UI" charset="0"/>
                        </a:rPr>
                        <a:t> (CYP3A4 </a:t>
                      </a:r>
                      <a:r>
                        <a:rPr lang="de-CH" sz="1000" b="0" i="0" dirty="0" err="1">
                          <a:latin typeface="Segoe UI" charset="0"/>
                          <a:ea typeface="Segoe UI" charset="0"/>
                          <a:cs typeface="Segoe UI" charset="0"/>
                        </a:rPr>
                        <a:t>inhibitors</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ketoconazole</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itraconazole</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miconazole</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voriconazole</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posaconazole</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f</a:t>
                      </a:r>
                      <a:r>
                        <a:rPr lang="de-CH" sz="1000" b="0" i="0" kern="1200" dirty="0" err="1">
                          <a:solidFill>
                            <a:schemeClr val="tx1"/>
                          </a:solidFill>
                          <a:latin typeface="Segoe UI" charset="0"/>
                          <a:ea typeface="Segoe UI" charset="0"/>
                          <a:cs typeface="Segoe UI" charset="0"/>
                        </a:rPr>
                        <a:t>luconazole</a:t>
                      </a:r>
                      <a:endParaRPr lang="de-CH" sz="1000" b="0" i="0" kern="1200" dirty="0">
                        <a:solidFill>
                          <a:schemeClr val="tx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r>
                        <a:rPr lang="de-CH" sz="2000" b="1" dirty="0">
                          <a:solidFill>
                            <a:srgbClr val="C00000"/>
                          </a:solidFill>
                          <a:latin typeface="Calibri" pitchFamily="34" charset="0"/>
                          <a:sym typeface="Wingdings"/>
                        </a:rPr>
                        <a:t></a:t>
                      </a:r>
                      <a:endParaRPr lang="de-CH" sz="2000" dirty="0">
                        <a:solidFill>
                          <a:srgbClr val="C0000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r>
                        <a:rPr lang="de-CH" sz="1000" b="0" i="0" dirty="0">
                          <a:latin typeface="Segoe UI" charset="0"/>
                          <a:ea typeface="Segoe UI" charset="0"/>
                          <a:cs typeface="Segoe UI" charset="0"/>
                        </a:rPr>
                        <a:t>AUC </a:t>
                      </a:r>
                      <a:r>
                        <a:rPr lang="de-CH" sz="1000" b="0" i="0" dirty="0" err="1">
                          <a:latin typeface="Segoe UI" charset="0"/>
                          <a:ea typeface="Segoe UI" charset="0"/>
                          <a:cs typeface="Segoe UI" charset="0"/>
                        </a:rPr>
                        <a:t>is</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increased</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about</a:t>
                      </a:r>
                      <a:r>
                        <a:rPr lang="de-CH" sz="1000" b="0" i="0" dirty="0">
                          <a:latin typeface="Segoe UI" charset="0"/>
                          <a:ea typeface="Segoe UI" charset="0"/>
                          <a:cs typeface="Segoe UI" charset="0"/>
                        </a:rPr>
                        <a:t> 2.6-fold</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408492">
                <a:tc>
                  <a:txBody>
                    <a:bodyPr/>
                    <a:lstStyle/>
                    <a:p>
                      <a:r>
                        <a:rPr lang="de-CH" sz="1000" b="0" i="0" dirty="0">
                          <a:latin typeface="Segoe UI" charset="0"/>
                          <a:ea typeface="Segoe UI" charset="0"/>
                          <a:cs typeface="Segoe UI" charset="0"/>
                        </a:rPr>
                        <a:t>HIV-</a:t>
                      </a:r>
                      <a:r>
                        <a:rPr lang="de-CH" sz="1000" b="0" i="0" dirty="0" err="1">
                          <a:latin typeface="Segoe UI" charset="0"/>
                          <a:ea typeface="Segoe UI" charset="0"/>
                          <a:cs typeface="Segoe UI" charset="0"/>
                        </a:rPr>
                        <a:t>protease</a:t>
                      </a:r>
                      <a:r>
                        <a:rPr lang="de-CH" sz="1000" b="0" i="0" dirty="0">
                          <a:latin typeface="Segoe UI" charset="0"/>
                          <a:ea typeface="Segoe UI" charset="0"/>
                          <a:cs typeface="Segoe UI" charset="0"/>
                        </a:rPr>
                        <a:t>-inhibitors (CYP3A4 </a:t>
                      </a:r>
                      <a:r>
                        <a:rPr lang="de-CH" sz="1000" b="0" i="0" dirty="0" err="1">
                          <a:latin typeface="Segoe UI" charset="0"/>
                          <a:ea typeface="Segoe UI" charset="0"/>
                          <a:cs typeface="Segoe UI" charset="0"/>
                        </a:rPr>
                        <a:t>inhibitors</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ritonavir</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indinavir</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atazanavir</a:t>
                      </a:r>
                      <a:r>
                        <a:rPr lang="de-CH" sz="1000" b="0" i="0" dirty="0">
                          <a:latin typeface="Segoe UI" charset="0"/>
                          <a:ea typeface="Segoe UI" charset="0"/>
                          <a:cs typeface="Segoe UI" charset="0"/>
                        </a:rPr>
                        <a:t>, etc.</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2000" b="1" dirty="0">
                          <a:solidFill>
                            <a:srgbClr val="C00000"/>
                          </a:solidFill>
                          <a:latin typeface="Calibri" pitchFamily="34" charset="0"/>
                          <a:sym typeface="Wingdings"/>
                        </a:rPr>
                        <a:t></a:t>
                      </a:r>
                      <a:endParaRPr lang="de-CH" sz="2000" dirty="0">
                        <a:solidFill>
                          <a:srgbClr val="C0000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de-CH" sz="1000" b="0" i="0" kern="1200" dirty="0">
                          <a:solidFill>
                            <a:schemeClr val="tx1"/>
                          </a:solidFill>
                          <a:latin typeface="Segoe UI" charset="0"/>
                          <a:ea typeface="Segoe UI" charset="0"/>
                          <a:cs typeface="Segoe UI" charset="0"/>
                        </a:rPr>
                        <a:t>AUC </a:t>
                      </a:r>
                      <a:r>
                        <a:rPr lang="de-CH" sz="1000" b="0" i="0" kern="1200" dirty="0" err="1">
                          <a:solidFill>
                            <a:schemeClr val="tx1"/>
                          </a:solidFill>
                          <a:latin typeface="Segoe UI" charset="0"/>
                          <a:ea typeface="Segoe UI" charset="0"/>
                          <a:cs typeface="Segoe UI" charset="0"/>
                        </a:rPr>
                        <a:t>is</a:t>
                      </a:r>
                      <a:r>
                        <a:rPr lang="de-CH" sz="1000" b="0" i="0" kern="1200" dirty="0">
                          <a:solidFill>
                            <a:schemeClr val="tx1"/>
                          </a:solidFill>
                          <a:latin typeface="Segoe UI" charset="0"/>
                          <a:ea typeface="Segoe UI" charset="0"/>
                          <a:cs typeface="Segoe UI" charset="0"/>
                        </a:rPr>
                        <a:t> </a:t>
                      </a:r>
                      <a:r>
                        <a:rPr lang="de-CH" sz="1000" b="0" i="0" kern="1200" dirty="0" err="1">
                          <a:solidFill>
                            <a:schemeClr val="tx1"/>
                          </a:solidFill>
                          <a:latin typeface="Segoe UI" charset="0"/>
                          <a:ea typeface="Segoe UI" charset="0"/>
                          <a:cs typeface="Segoe UI" charset="0"/>
                        </a:rPr>
                        <a:t>increased</a:t>
                      </a:r>
                      <a:r>
                        <a:rPr lang="de-CH" sz="1000" b="0" i="0" kern="1200" dirty="0">
                          <a:solidFill>
                            <a:schemeClr val="tx1"/>
                          </a:solidFill>
                          <a:latin typeface="Segoe UI" charset="0"/>
                          <a:ea typeface="Segoe UI" charset="0"/>
                          <a:cs typeface="Segoe UI" charset="0"/>
                        </a:rPr>
                        <a:t> </a:t>
                      </a:r>
                      <a:r>
                        <a:rPr lang="de-CH" sz="1000" b="0" i="0" kern="1200" dirty="0" err="1">
                          <a:solidFill>
                            <a:schemeClr val="tx1"/>
                          </a:solidFill>
                          <a:latin typeface="Segoe UI" charset="0"/>
                          <a:ea typeface="Segoe UI" charset="0"/>
                          <a:cs typeface="Segoe UI" charset="0"/>
                        </a:rPr>
                        <a:t>about</a:t>
                      </a:r>
                      <a:r>
                        <a:rPr lang="de-CH" sz="1000" b="0" i="0" kern="1200" dirty="0">
                          <a:solidFill>
                            <a:schemeClr val="tx1"/>
                          </a:solidFill>
                          <a:latin typeface="Segoe UI" charset="0"/>
                          <a:ea typeface="Segoe UI" charset="0"/>
                          <a:cs typeface="Segoe UI" charset="0"/>
                        </a:rPr>
                        <a:t> 2.5-fold</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7"/>
                  </a:ext>
                </a:extLst>
              </a:tr>
              <a:tr h="449428">
                <a:tc>
                  <a:txBody>
                    <a:bodyPr/>
                    <a:lstStyle/>
                    <a:p>
                      <a:r>
                        <a:rPr lang="en-US" sz="1000" b="0" i="0" dirty="0">
                          <a:latin typeface="Segoe UI" charset="0"/>
                          <a:ea typeface="Segoe UI" charset="0"/>
                          <a:cs typeface="Segoe UI" charset="0"/>
                        </a:rPr>
                        <a:t>Dual platelet inhibitors</a:t>
                      </a:r>
                      <a:br>
                        <a:rPr lang="en-US" sz="1000" b="0" i="0" dirty="0">
                          <a:latin typeface="Segoe UI" charset="0"/>
                          <a:ea typeface="Segoe UI" charset="0"/>
                          <a:cs typeface="Segoe UI" charset="0"/>
                        </a:rPr>
                      </a:br>
                      <a:r>
                        <a:rPr lang="en-US" sz="1000" b="0" i="0" dirty="0">
                          <a:latin typeface="Segoe UI" charset="0"/>
                          <a:ea typeface="Segoe UI" charset="0"/>
                          <a:cs typeface="Segoe UI" charset="0"/>
                        </a:rPr>
                        <a:t>(ASA &amp; </a:t>
                      </a:r>
                      <a:r>
                        <a:rPr lang="en-US" sz="1000" b="0" i="0" dirty="0" err="1">
                          <a:latin typeface="Segoe UI" charset="0"/>
                          <a:ea typeface="Segoe UI" charset="0"/>
                          <a:cs typeface="Segoe UI" charset="0"/>
                        </a:rPr>
                        <a:t>clopidogrel</a:t>
                      </a:r>
                      <a:r>
                        <a:rPr lang="en-US" sz="1000" b="0" i="0" dirty="0">
                          <a:latin typeface="Segoe UI" charset="0"/>
                          <a:ea typeface="Segoe UI" charset="0"/>
                          <a:cs typeface="Segoe UI" charset="0"/>
                        </a:rPr>
                        <a:t>, ASA &amp; prasugrel, ASA &amp; ticagrelor)</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de-CH" sz="2000" b="1" dirty="0">
                          <a:solidFill>
                            <a:srgbClr val="C00000"/>
                          </a:solidFill>
                          <a:latin typeface="Calibri" pitchFamily="34" charset="0"/>
                          <a:sym typeface="Wingdings"/>
                        </a:rPr>
                        <a:t></a:t>
                      </a:r>
                      <a:endParaRPr lang="de-CH" sz="2000" dirty="0">
                        <a:solidFill>
                          <a:srgbClr val="C00000"/>
                        </a:solidFill>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500" b="0" i="0" u="none" strike="noStrike" baseline="0" dirty="0">
                          <a:latin typeface="Wingdings"/>
                        </a:rPr>
                        <a:t></a:t>
                      </a:r>
                      <a:endParaRPr lang="de-CH" sz="1500" b="1" dirty="0">
                        <a:effectLst>
                          <a:outerShdw blurRad="38100" dist="38100" dir="2700000" algn="tl">
                            <a:srgbClr val="000000">
                              <a:alpha val="43137"/>
                            </a:srgbClr>
                          </a:outerShdw>
                        </a:effectLst>
                        <a:latin typeface="Calibri" pitchFamily="34"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de-CH" sz="1000" b="0" i="0" dirty="0" err="1">
                          <a:latin typeface="Segoe UI" charset="0"/>
                          <a:ea typeface="Segoe UI" charset="0"/>
                          <a:cs typeface="Segoe UI" charset="0"/>
                        </a:rPr>
                        <a:t>Rivaroxaban</a:t>
                      </a:r>
                      <a:r>
                        <a:rPr lang="de-CH" sz="1000" b="0" i="0" dirty="0">
                          <a:latin typeface="Segoe UI" charset="0"/>
                          <a:ea typeface="Segoe UI" charset="0"/>
                          <a:cs typeface="Segoe UI" charset="0"/>
                        </a:rPr>
                        <a:t> </a:t>
                      </a:r>
                      <a:r>
                        <a:rPr lang="fr-CH" sz="1000" b="0" i="0" kern="1200" dirty="0">
                          <a:solidFill>
                            <a:schemeClr val="tx1"/>
                          </a:solidFill>
                          <a:latin typeface="Segoe UI" charset="0"/>
                          <a:ea typeface="+mn-ea"/>
                          <a:cs typeface="Segoe UI" charset="0"/>
                        </a:rPr>
                        <a:t>&gt;</a:t>
                      </a:r>
                      <a:r>
                        <a:rPr lang="de-CH" sz="1000" b="0" i="0" dirty="0">
                          <a:latin typeface="Segoe UI" charset="0"/>
                          <a:ea typeface="Segoe UI" charset="0"/>
                          <a:cs typeface="Segoe UI" charset="0"/>
                        </a:rPr>
                        <a:t> 5 mg: </a:t>
                      </a:r>
                      <a:r>
                        <a:rPr lang="de-CH" sz="1000" b="0" i="0" dirty="0" err="1">
                          <a:latin typeface="Segoe UI" charset="0"/>
                          <a:ea typeface="Segoe UI" charset="0"/>
                          <a:cs typeface="Segoe UI" charset="0"/>
                        </a:rPr>
                        <a:t>significantly</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increased</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risk</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of</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bleeding</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as</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with</a:t>
                      </a:r>
                      <a:r>
                        <a:rPr lang="de-CH" sz="1000" b="0" i="0" dirty="0">
                          <a:latin typeface="Segoe UI" charset="0"/>
                          <a:ea typeface="Segoe UI" charset="0"/>
                          <a:cs typeface="Segoe UI" charset="0"/>
                        </a:rPr>
                        <a:t> VKAs </a:t>
                      </a:r>
                      <a:r>
                        <a:rPr lang="de-CH" sz="1000" b="0" i="0" dirty="0" err="1">
                          <a:latin typeface="Segoe UI" charset="0"/>
                          <a:ea typeface="Segoe UI" charset="0"/>
                          <a:cs typeface="Segoe UI" charset="0"/>
                        </a:rPr>
                        <a:t>or</a:t>
                      </a:r>
                      <a:r>
                        <a:rPr lang="de-CH" sz="1000" b="0" i="0" dirty="0">
                          <a:latin typeface="Segoe UI" charset="0"/>
                          <a:ea typeface="Segoe UI" charset="0"/>
                          <a:cs typeface="Segoe UI" charset="0"/>
                        </a:rPr>
                        <a:t> LMWH)</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302880866"/>
                  </a:ext>
                </a:extLst>
              </a:tr>
            </a:tbl>
          </a:graphicData>
        </a:graphic>
      </p:graphicFrame>
      <p:sp>
        <p:nvSpPr>
          <p:cNvPr id="10" name="Rechteck 9"/>
          <p:cNvSpPr/>
          <p:nvPr/>
        </p:nvSpPr>
        <p:spPr>
          <a:xfrm>
            <a:off x="241404" y="4623539"/>
            <a:ext cx="8578746" cy="338554"/>
          </a:xfrm>
          <a:prstGeom prst="rect">
            <a:avLst/>
          </a:prstGeom>
        </p:spPr>
        <p:txBody>
          <a:bodyPr wrap="square">
            <a:spAutoFit/>
          </a:bodyPr>
          <a:lstStyle/>
          <a:p>
            <a:r>
              <a:rPr lang="de-CH" sz="800" b="1" dirty="0">
                <a:solidFill>
                  <a:srgbClr val="FFC000"/>
                </a:solidFill>
                <a:latin typeface="Calibri" pitchFamily="34" charset="0"/>
              </a:rPr>
              <a:t>≈</a:t>
            </a:r>
            <a:r>
              <a:rPr lang="de-CH" sz="800" dirty="0">
                <a:latin typeface="Calibri" pitchFamily="34" charset="0"/>
              </a:rPr>
              <a:t>  </a:t>
            </a:r>
            <a:r>
              <a:rPr lang="de-CH" sz="800" dirty="0">
                <a:latin typeface="Segoe UI" charset="0"/>
                <a:ea typeface="Segoe UI" charset="0"/>
                <a:cs typeface="Segoe UI" charset="0"/>
              </a:rPr>
              <a:t>= </a:t>
            </a:r>
            <a:r>
              <a:rPr lang="de-CH" sz="800" dirty="0" err="1">
                <a:latin typeface="Segoe UI" charset="0"/>
                <a:ea typeface="Segoe UI" charset="0"/>
                <a:cs typeface="Segoe UI" charset="0"/>
              </a:rPr>
              <a:t>caution</a:t>
            </a:r>
            <a:r>
              <a:rPr lang="de-CH" sz="800" dirty="0">
                <a:latin typeface="Segoe UI" charset="0"/>
                <a:ea typeface="Segoe UI" charset="0"/>
                <a:cs typeface="Segoe UI" charset="0"/>
              </a:rPr>
              <a:t>, </a:t>
            </a:r>
            <a:r>
              <a:rPr lang="de-CH" sz="800" dirty="0" err="1">
                <a:latin typeface="Segoe UI" charset="0"/>
                <a:ea typeface="Segoe UI" charset="0"/>
                <a:cs typeface="Segoe UI" charset="0"/>
              </a:rPr>
              <a:t>particularly</a:t>
            </a:r>
            <a:r>
              <a:rPr lang="de-CH" sz="800" dirty="0">
                <a:latin typeface="Segoe UI" charset="0"/>
                <a:ea typeface="Segoe UI" charset="0"/>
                <a:cs typeface="Segoe UI" charset="0"/>
              </a:rPr>
              <a:t> </a:t>
            </a:r>
            <a:r>
              <a:rPr lang="de-CH" sz="800" dirty="0" err="1">
                <a:latin typeface="Segoe UI" charset="0"/>
                <a:ea typeface="Segoe UI" charset="0"/>
                <a:cs typeface="Segoe UI" charset="0"/>
              </a:rPr>
              <a:t>for</a:t>
            </a:r>
            <a:r>
              <a:rPr lang="de-CH" sz="800" dirty="0">
                <a:latin typeface="Segoe UI" charset="0"/>
                <a:ea typeface="Segoe UI" charset="0"/>
                <a:cs typeface="Segoe UI" charset="0"/>
              </a:rPr>
              <a:t> </a:t>
            </a:r>
            <a:r>
              <a:rPr lang="de-CH" sz="800" dirty="0" err="1">
                <a:latin typeface="Segoe UI" charset="0"/>
                <a:ea typeface="Segoe UI" charset="0"/>
                <a:cs typeface="Segoe UI" charset="0"/>
              </a:rPr>
              <a:t>patients</a:t>
            </a:r>
            <a:r>
              <a:rPr lang="de-CH" sz="800" dirty="0">
                <a:latin typeface="Segoe UI" charset="0"/>
                <a:ea typeface="Segoe UI" charset="0"/>
                <a:cs typeface="Segoe UI" charset="0"/>
              </a:rPr>
              <a:t> </a:t>
            </a:r>
            <a:r>
              <a:rPr lang="de-CH" sz="800" dirty="0" err="1">
                <a:latin typeface="Segoe UI" charset="0"/>
                <a:ea typeface="Segoe UI" charset="0"/>
                <a:cs typeface="Segoe UI" charset="0"/>
              </a:rPr>
              <a:t>with</a:t>
            </a:r>
            <a:r>
              <a:rPr lang="de-CH" sz="800" dirty="0">
                <a:latin typeface="Segoe UI" charset="0"/>
                <a:ea typeface="Segoe UI" charset="0"/>
                <a:cs typeface="Segoe UI" charset="0"/>
              </a:rPr>
              <a:t> </a:t>
            </a:r>
            <a:r>
              <a:rPr lang="de-CH" sz="800" dirty="0" err="1">
                <a:latin typeface="Segoe UI" charset="0"/>
                <a:ea typeface="Segoe UI" charset="0"/>
                <a:cs typeface="Segoe UI" charset="0"/>
              </a:rPr>
              <a:t>impaired</a:t>
            </a:r>
            <a:r>
              <a:rPr lang="de-CH" sz="800" dirty="0">
                <a:latin typeface="Segoe UI" charset="0"/>
                <a:ea typeface="Segoe UI" charset="0"/>
                <a:cs typeface="Segoe UI" charset="0"/>
              </a:rPr>
              <a:t> renal </a:t>
            </a:r>
            <a:r>
              <a:rPr lang="de-CH" sz="800" dirty="0" err="1">
                <a:latin typeface="Segoe UI" charset="0"/>
                <a:ea typeface="Segoe UI" charset="0"/>
                <a:cs typeface="Segoe UI" charset="0"/>
              </a:rPr>
              <a:t>function</a:t>
            </a:r>
            <a:r>
              <a:rPr lang="de-CH" sz="800" dirty="0">
                <a:latin typeface="Segoe UI" charset="0"/>
                <a:ea typeface="Segoe UI" charset="0"/>
                <a:cs typeface="Segoe UI" charset="0"/>
              </a:rPr>
              <a:t>    </a:t>
            </a:r>
            <a:r>
              <a:rPr lang="de-CH" sz="800" b="1" dirty="0">
                <a:solidFill>
                  <a:srgbClr val="C00000"/>
                </a:solidFill>
                <a:latin typeface="Calibri" pitchFamily="34" charset="0"/>
                <a:sym typeface="Wingdings"/>
              </a:rPr>
              <a:t></a:t>
            </a:r>
            <a:r>
              <a:rPr lang="de-CH" sz="800" dirty="0">
                <a:latin typeface="Calibri" pitchFamily="34" charset="0"/>
                <a:sym typeface="Wingdings"/>
              </a:rPr>
              <a:t> </a:t>
            </a:r>
            <a:r>
              <a:rPr lang="de-CH" sz="800" dirty="0">
                <a:latin typeface="Segoe UI" charset="0"/>
                <a:ea typeface="Segoe UI" charset="0"/>
                <a:cs typeface="Segoe UI" charset="0"/>
              </a:rPr>
              <a:t>= </a:t>
            </a:r>
            <a:r>
              <a:rPr lang="de-CH" sz="800" dirty="0" err="1">
                <a:latin typeface="Segoe UI" charset="0"/>
                <a:ea typeface="Segoe UI" charset="0"/>
                <a:cs typeface="Segoe UI" charset="0"/>
              </a:rPr>
              <a:t>recommended</a:t>
            </a:r>
            <a:r>
              <a:rPr lang="de-CH" sz="800" dirty="0">
                <a:latin typeface="Segoe UI" charset="0"/>
                <a:ea typeface="Segoe UI" charset="0"/>
                <a:cs typeface="Segoe UI" charset="0"/>
              </a:rPr>
              <a:t> not </a:t>
            </a:r>
            <a:r>
              <a:rPr lang="de-CH" sz="800" dirty="0" err="1">
                <a:latin typeface="Segoe UI" charset="0"/>
                <a:ea typeface="Segoe UI" charset="0"/>
                <a:cs typeface="Segoe UI" charset="0"/>
              </a:rPr>
              <a:t>to</a:t>
            </a:r>
            <a:r>
              <a:rPr lang="de-CH" sz="800" dirty="0">
                <a:latin typeface="Segoe UI" charset="0"/>
                <a:ea typeface="Segoe UI" charset="0"/>
                <a:cs typeface="Segoe UI" charset="0"/>
              </a:rPr>
              <a:t> </a:t>
            </a:r>
            <a:r>
              <a:rPr lang="de-CH" sz="800" dirty="0" err="1">
                <a:latin typeface="Segoe UI" charset="0"/>
                <a:ea typeface="Segoe UI" charset="0"/>
                <a:cs typeface="Segoe UI" charset="0"/>
              </a:rPr>
              <a:t>take</a:t>
            </a:r>
            <a:r>
              <a:rPr lang="de-CH" sz="800" dirty="0">
                <a:latin typeface="Segoe UI" charset="0"/>
                <a:ea typeface="Segoe UI" charset="0"/>
                <a:cs typeface="Segoe UI" charset="0"/>
              </a:rPr>
              <a:t> </a:t>
            </a:r>
            <a:r>
              <a:rPr lang="de-CH" sz="800" dirty="0" err="1">
                <a:latin typeface="Segoe UI" charset="0"/>
                <a:ea typeface="Segoe UI" charset="0"/>
                <a:cs typeface="Segoe UI" charset="0"/>
              </a:rPr>
              <a:t>this</a:t>
            </a:r>
            <a:r>
              <a:rPr lang="de-CH" sz="800" dirty="0">
                <a:latin typeface="Segoe UI" charset="0"/>
                <a:ea typeface="Segoe UI" charset="0"/>
                <a:cs typeface="Segoe UI" charset="0"/>
              </a:rPr>
              <a:t> at </a:t>
            </a:r>
            <a:r>
              <a:rPr lang="de-CH" sz="800" dirty="0" err="1">
                <a:latin typeface="Segoe UI" charset="0"/>
                <a:ea typeface="Segoe UI" charset="0"/>
                <a:cs typeface="Segoe UI" charset="0"/>
              </a:rPr>
              <a:t>the</a:t>
            </a:r>
            <a:r>
              <a:rPr lang="de-CH" sz="800" dirty="0">
                <a:latin typeface="Segoe UI" charset="0"/>
                <a:ea typeface="Segoe UI" charset="0"/>
                <a:cs typeface="Segoe UI" charset="0"/>
              </a:rPr>
              <a:t> same time </a:t>
            </a:r>
            <a:r>
              <a:rPr lang="de-CH" sz="800" dirty="0" err="1">
                <a:latin typeface="Segoe UI" charset="0"/>
                <a:ea typeface="Segoe UI" charset="0"/>
                <a:cs typeface="Segoe UI" charset="0"/>
              </a:rPr>
              <a:t>as</a:t>
            </a:r>
            <a:r>
              <a:rPr lang="de-CH" sz="800" dirty="0">
                <a:latin typeface="Segoe UI" charset="0"/>
                <a:ea typeface="Segoe UI" charset="0"/>
                <a:cs typeface="Segoe UI" charset="0"/>
              </a:rPr>
              <a:t> </a:t>
            </a:r>
            <a:r>
              <a:rPr lang="de-CH" sz="800" dirty="0" err="1">
                <a:latin typeface="Segoe UI" charset="0"/>
                <a:ea typeface="Segoe UI" charset="0"/>
                <a:cs typeface="Segoe UI" charset="0"/>
              </a:rPr>
              <a:t>rivaroxaban</a:t>
            </a:r>
            <a:endParaRPr lang="de-CH" sz="800" dirty="0">
              <a:latin typeface="Segoe UI" charset="0"/>
              <a:ea typeface="Segoe UI" charset="0"/>
              <a:cs typeface="Segoe UI" charset="0"/>
            </a:endParaRPr>
          </a:p>
          <a:p>
            <a:endParaRPr lang="de-CH" sz="800" dirty="0">
              <a:latin typeface="Segoe UI" charset="0"/>
              <a:ea typeface="Segoe UI" charset="0"/>
              <a:cs typeface="Segoe UI" charset="0"/>
            </a:endParaRPr>
          </a:p>
        </p:txBody>
      </p:sp>
    </p:spTree>
    <p:extLst>
      <p:ext uri="{BB962C8B-B14F-4D97-AF65-F5344CB8AC3E}">
        <p14:creationId xmlns:p14="http://schemas.microsoft.com/office/powerpoint/2010/main" val="136126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073796" cy="994172"/>
          </a:xfrm>
        </p:spPr>
        <p:txBody>
          <a:bodyPr/>
          <a:lstStyle/>
          <a:p>
            <a:r>
              <a:rPr lang="de-CH" dirty="0"/>
              <a:t>2.4 May </a:t>
            </a:r>
            <a:r>
              <a:rPr lang="de-CH" dirty="0" err="1"/>
              <a:t>patients</a:t>
            </a:r>
            <a:r>
              <a:rPr lang="de-CH" dirty="0"/>
              <a:t> on </a:t>
            </a:r>
            <a:r>
              <a:rPr lang="de-CH" dirty="0" err="1"/>
              <a:t>rivaroxaban</a:t>
            </a:r>
            <a:r>
              <a:rPr lang="de-CH" dirty="0"/>
              <a:t> </a:t>
            </a:r>
            <a:r>
              <a:rPr lang="de-CH" dirty="0" err="1"/>
              <a:t>be</a:t>
            </a:r>
            <a:r>
              <a:rPr lang="de-CH" dirty="0"/>
              <a:t> </a:t>
            </a:r>
            <a:r>
              <a:rPr lang="de-CH" dirty="0" err="1"/>
              <a:t>given</a:t>
            </a:r>
            <a:r>
              <a:rPr lang="de-CH" dirty="0"/>
              <a:t> </a:t>
            </a:r>
            <a:r>
              <a:rPr lang="de-CH" dirty="0" err="1"/>
              <a:t>platelet</a:t>
            </a:r>
            <a:r>
              <a:rPr lang="de-CH" dirty="0"/>
              <a:t> </a:t>
            </a:r>
            <a:r>
              <a:rPr lang="de-CH" dirty="0" err="1"/>
              <a:t>aggretgation</a:t>
            </a:r>
            <a:r>
              <a:rPr lang="de-CH" dirty="0"/>
              <a:t> </a:t>
            </a:r>
            <a:r>
              <a:rPr lang="de-CH" dirty="0" err="1"/>
              <a:t>inhibitors</a:t>
            </a:r>
            <a:r>
              <a:rPr lang="de-CH" dirty="0"/>
              <a:t> (PAIs)?</a:t>
            </a:r>
            <a:endParaRPr lang="de-DE" dirty="0"/>
          </a:p>
        </p:txBody>
      </p:sp>
      <p:sp>
        <p:nvSpPr>
          <p:cNvPr id="3" name="Inhaltsplatzhalter 2"/>
          <p:cNvSpPr>
            <a:spLocks noGrp="1"/>
          </p:cNvSpPr>
          <p:nvPr>
            <p:ph idx="1"/>
          </p:nvPr>
        </p:nvSpPr>
        <p:spPr>
          <a:xfrm>
            <a:off x="323850" y="1203325"/>
            <a:ext cx="7235825" cy="3471088"/>
          </a:xfrm>
        </p:spPr>
        <p:txBody>
          <a:bodyPr/>
          <a:lstStyle/>
          <a:p>
            <a:pPr>
              <a:buFont typeface="Wingdings" pitchFamily="2" charset="2"/>
              <a:buChar char="§"/>
            </a:pPr>
            <a:r>
              <a:rPr lang="de-CH" dirty="0"/>
              <a:t>Yes, in </a:t>
            </a:r>
            <a:r>
              <a:rPr lang="de-CH" dirty="0" err="1"/>
              <a:t>principle</a:t>
            </a:r>
            <a:r>
              <a:rPr lang="de-CH" dirty="0"/>
              <a:t> </a:t>
            </a:r>
            <a:r>
              <a:rPr lang="de-CH" dirty="0" err="1"/>
              <a:t>rivaroxaban</a:t>
            </a:r>
            <a:r>
              <a:rPr lang="de-CH" dirty="0"/>
              <a:t> </a:t>
            </a:r>
            <a:r>
              <a:rPr lang="de-CH" dirty="0" err="1"/>
              <a:t>may</a:t>
            </a:r>
            <a:r>
              <a:rPr lang="de-CH" dirty="0"/>
              <a:t> </a:t>
            </a:r>
            <a:r>
              <a:rPr lang="de-CH" dirty="0" err="1"/>
              <a:t>be</a:t>
            </a:r>
            <a:r>
              <a:rPr lang="de-CH" dirty="0"/>
              <a:t> </a:t>
            </a:r>
            <a:r>
              <a:rPr lang="de-CH" dirty="0" err="1"/>
              <a:t>administered</a:t>
            </a:r>
            <a:r>
              <a:rPr lang="de-CH" dirty="0"/>
              <a:t> at </a:t>
            </a:r>
            <a:r>
              <a:rPr lang="de-CH" dirty="0" err="1"/>
              <a:t>the</a:t>
            </a:r>
            <a:r>
              <a:rPr lang="de-CH" dirty="0"/>
              <a:t> same time </a:t>
            </a:r>
            <a:r>
              <a:rPr lang="de-CH" dirty="0" err="1"/>
              <a:t>as</a:t>
            </a:r>
            <a:r>
              <a:rPr lang="de-CH" dirty="0"/>
              <a:t> PAIs such </a:t>
            </a:r>
            <a:r>
              <a:rPr lang="de-CH" dirty="0" err="1"/>
              <a:t>as</a:t>
            </a:r>
            <a:r>
              <a:rPr lang="de-CH" dirty="0"/>
              <a:t> </a:t>
            </a:r>
            <a:r>
              <a:rPr lang="de-CH" b="1" dirty="0">
                <a:solidFill>
                  <a:schemeClr val="accent1"/>
                </a:solidFill>
              </a:rPr>
              <a:t>NSAIDs, ASA </a:t>
            </a:r>
            <a:r>
              <a:rPr lang="de-CH" dirty="0"/>
              <a:t>(100 mg) </a:t>
            </a:r>
            <a:r>
              <a:rPr lang="de-CH" dirty="0" err="1"/>
              <a:t>or</a:t>
            </a:r>
            <a:r>
              <a:rPr lang="de-CH" dirty="0"/>
              <a:t> </a:t>
            </a:r>
            <a:r>
              <a:rPr lang="de-CH" b="1" dirty="0" err="1">
                <a:solidFill>
                  <a:schemeClr val="accent1"/>
                </a:solidFill>
              </a:rPr>
              <a:t>clopidogrel</a:t>
            </a:r>
            <a:r>
              <a:rPr lang="de-CH" dirty="0"/>
              <a:t> (75 mg).</a:t>
            </a:r>
          </a:p>
          <a:p>
            <a:pPr>
              <a:buFont typeface="Wingdings" pitchFamily="2" charset="2"/>
              <a:buChar char="§"/>
            </a:pPr>
            <a:r>
              <a:rPr lang="en-US" dirty="0"/>
              <a:t>The increased risk of bleeding is similar to that which occurs when a PAI is combined with a LMWH or VKA</a:t>
            </a:r>
            <a:r>
              <a:rPr lang="de-CH" dirty="0"/>
              <a:t>.</a:t>
            </a:r>
          </a:p>
          <a:p>
            <a:pPr>
              <a:buFont typeface="Wingdings" pitchFamily="2" charset="2"/>
              <a:buChar char="§"/>
            </a:pPr>
            <a:r>
              <a:rPr lang="en-US" dirty="0"/>
              <a:t>Simultaneous administration of more than one PAI should be avoided.</a:t>
            </a:r>
          </a:p>
          <a:p>
            <a:pPr>
              <a:buFont typeface="Wingdings" pitchFamily="2" charset="2"/>
              <a:buChar char="§"/>
            </a:pPr>
            <a:r>
              <a:rPr lang="en-US" dirty="0"/>
              <a:t>The combination of rivaroxaban with prasugrel or ticagrelor is currently insufficiently investigated and should therefore be avoided</a:t>
            </a:r>
            <a:r>
              <a:rPr lang="de-CH" dirty="0"/>
              <a:t>.</a:t>
            </a:r>
          </a:p>
          <a:p>
            <a:pPr>
              <a:buFont typeface="Wingdings" pitchFamily="2" charset="2"/>
              <a:buChar char="§"/>
            </a:pPr>
            <a:r>
              <a:rPr lang="de-CH" dirty="0"/>
              <a:t>Administration </a:t>
            </a:r>
            <a:r>
              <a:rPr lang="de-CH" dirty="0" err="1"/>
              <a:t>of</a:t>
            </a:r>
            <a:r>
              <a:rPr lang="de-CH" dirty="0"/>
              <a:t> </a:t>
            </a:r>
            <a:r>
              <a:rPr lang="de-CH" dirty="0" err="1"/>
              <a:t>rivaroxaban</a:t>
            </a:r>
            <a:r>
              <a:rPr lang="de-CH" dirty="0"/>
              <a:t> + PAIs in </a:t>
            </a:r>
            <a:r>
              <a:rPr lang="de-CH" dirty="0" err="1"/>
              <a:t>the</a:t>
            </a:r>
            <a:r>
              <a:rPr lang="de-CH" dirty="0"/>
              <a:t> </a:t>
            </a:r>
            <a:r>
              <a:rPr lang="de-CH" dirty="0" err="1"/>
              <a:t>context</a:t>
            </a:r>
            <a:r>
              <a:rPr lang="de-CH" dirty="0"/>
              <a:t> </a:t>
            </a:r>
            <a:r>
              <a:rPr lang="de-CH" dirty="0" err="1"/>
              <a:t>of</a:t>
            </a:r>
            <a:r>
              <a:rPr lang="de-CH" dirty="0"/>
              <a:t> a PCI </a:t>
            </a:r>
            <a:r>
              <a:rPr lang="de-CH" dirty="0" err="1"/>
              <a:t>with</a:t>
            </a:r>
            <a:r>
              <a:rPr lang="de-CH" dirty="0"/>
              <a:t> </a:t>
            </a:r>
            <a:r>
              <a:rPr lang="de-CH" dirty="0" err="1"/>
              <a:t>stent</a:t>
            </a:r>
            <a:r>
              <a:rPr lang="de-CH" dirty="0"/>
              <a:t> </a:t>
            </a:r>
            <a:r>
              <a:rPr lang="de-CH" dirty="0" err="1"/>
              <a:t>implantation</a:t>
            </a:r>
            <a:r>
              <a:rPr lang="de-CH" dirty="0"/>
              <a:t> </a:t>
            </a:r>
            <a:r>
              <a:rPr lang="de-CH" dirty="0" err="1"/>
              <a:t>for</a:t>
            </a:r>
            <a:r>
              <a:rPr lang="de-CH" dirty="0"/>
              <a:t> </a:t>
            </a:r>
            <a:r>
              <a:rPr lang="de-CH" dirty="0" err="1"/>
              <a:t>nvAF</a:t>
            </a:r>
            <a:r>
              <a:rPr lang="de-CH" dirty="0"/>
              <a:t> </a:t>
            </a:r>
            <a:r>
              <a:rPr lang="de-CH" dirty="0" err="1"/>
              <a:t>patients</a:t>
            </a:r>
            <a:r>
              <a:rPr lang="de-CH" dirty="0"/>
              <a:t> was </a:t>
            </a:r>
            <a:r>
              <a:rPr lang="de-CH" dirty="0" err="1"/>
              <a:t>investigated</a:t>
            </a:r>
            <a:r>
              <a:rPr lang="de-CH" dirty="0"/>
              <a:t> in </a:t>
            </a:r>
            <a:r>
              <a:rPr lang="de-CH" dirty="0" err="1"/>
              <a:t>the</a:t>
            </a:r>
            <a:r>
              <a:rPr lang="de-CH" dirty="0"/>
              <a:t> PIONEER AF-PCI </a:t>
            </a:r>
            <a:r>
              <a:rPr lang="de-CH" dirty="0" err="1"/>
              <a:t>study</a:t>
            </a:r>
            <a:r>
              <a:rPr lang="de-CH" dirty="0"/>
              <a:t>. </a:t>
            </a:r>
            <a:br>
              <a:rPr lang="de-CH" dirty="0"/>
            </a:br>
            <a:r>
              <a:rPr lang="de-CH" dirty="0"/>
              <a:t>The </a:t>
            </a:r>
            <a:r>
              <a:rPr lang="de-CH" dirty="0" err="1"/>
              <a:t>combination</a:t>
            </a:r>
            <a:r>
              <a:rPr lang="de-CH" dirty="0"/>
              <a:t> </a:t>
            </a:r>
            <a:r>
              <a:rPr lang="de-CH" dirty="0" err="1"/>
              <a:t>of</a:t>
            </a:r>
            <a:r>
              <a:rPr lang="de-CH" dirty="0"/>
              <a:t> </a:t>
            </a:r>
            <a:r>
              <a:rPr lang="de-CH" dirty="0" err="1"/>
              <a:t>rivaroxaban</a:t>
            </a:r>
            <a:r>
              <a:rPr lang="de-CH" dirty="0"/>
              <a:t> 15 mg 1x/</a:t>
            </a:r>
            <a:r>
              <a:rPr lang="de-CH" dirty="0" err="1"/>
              <a:t>day</a:t>
            </a:r>
            <a:r>
              <a:rPr lang="de-CH" dirty="0"/>
              <a:t> (10 mg 1x/</a:t>
            </a:r>
            <a:r>
              <a:rPr lang="de-CH" dirty="0" err="1"/>
              <a:t>day</a:t>
            </a:r>
            <a:r>
              <a:rPr lang="de-CH" dirty="0"/>
              <a:t> </a:t>
            </a:r>
            <a:r>
              <a:rPr lang="de-CH" dirty="0" err="1"/>
              <a:t>with</a:t>
            </a:r>
            <a:r>
              <a:rPr lang="de-CH" dirty="0"/>
              <a:t> </a:t>
            </a:r>
            <a:r>
              <a:rPr lang="de-CH" dirty="0" err="1"/>
              <a:t>eGFR</a:t>
            </a:r>
            <a:r>
              <a:rPr lang="de-CH" dirty="0"/>
              <a:t> 30-49 ml/min) + </a:t>
            </a:r>
            <a:r>
              <a:rPr lang="de-CH" dirty="0" err="1"/>
              <a:t>clopidogrel</a:t>
            </a:r>
            <a:r>
              <a:rPr lang="de-CH" dirty="0"/>
              <a:t> </a:t>
            </a:r>
            <a:r>
              <a:rPr lang="de-CH" dirty="0" err="1"/>
              <a:t>triggered</a:t>
            </a:r>
            <a:r>
              <a:rPr lang="de-CH" dirty="0"/>
              <a:t> </a:t>
            </a:r>
            <a:r>
              <a:rPr lang="de-CH" dirty="0" err="1"/>
              <a:t>significantly</a:t>
            </a:r>
            <a:r>
              <a:rPr lang="de-CH" dirty="0"/>
              <a:t> </a:t>
            </a:r>
            <a:r>
              <a:rPr lang="de-CH" dirty="0" err="1"/>
              <a:t>less</a:t>
            </a:r>
            <a:r>
              <a:rPr lang="de-CH" dirty="0"/>
              <a:t> </a:t>
            </a:r>
            <a:r>
              <a:rPr lang="de-CH" dirty="0" err="1"/>
              <a:t>cases</a:t>
            </a:r>
            <a:r>
              <a:rPr lang="de-CH" dirty="0"/>
              <a:t> </a:t>
            </a:r>
            <a:r>
              <a:rPr lang="de-CH" dirty="0" err="1"/>
              <a:t>of</a:t>
            </a:r>
            <a:r>
              <a:rPr lang="de-CH" dirty="0"/>
              <a:t> </a:t>
            </a:r>
            <a:r>
              <a:rPr lang="de-CH" dirty="0" err="1"/>
              <a:t>clinically</a:t>
            </a:r>
            <a:r>
              <a:rPr lang="de-CH" dirty="0"/>
              <a:t> relevant </a:t>
            </a:r>
            <a:r>
              <a:rPr lang="de-CH" dirty="0" err="1"/>
              <a:t>bleeding</a:t>
            </a:r>
            <a:r>
              <a:rPr lang="de-CH" dirty="0"/>
              <a:t> </a:t>
            </a:r>
            <a:r>
              <a:rPr lang="de-CH" dirty="0" err="1"/>
              <a:t>than</a:t>
            </a:r>
            <a:r>
              <a:rPr lang="de-CH" dirty="0"/>
              <a:t> a </a:t>
            </a:r>
            <a:r>
              <a:rPr lang="de-CH" dirty="0" err="1"/>
              <a:t>triple</a:t>
            </a:r>
            <a:r>
              <a:rPr lang="de-CH" dirty="0"/>
              <a:t> </a:t>
            </a:r>
            <a:r>
              <a:rPr lang="de-CH" dirty="0" err="1"/>
              <a:t>therapy</a:t>
            </a:r>
            <a:r>
              <a:rPr lang="de-CH" dirty="0"/>
              <a:t> </a:t>
            </a:r>
            <a:r>
              <a:rPr lang="de-CH" dirty="0" err="1"/>
              <a:t>based</a:t>
            </a:r>
            <a:r>
              <a:rPr lang="de-CH" dirty="0"/>
              <a:t> on a VKA.</a:t>
            </a:r>
            <a:br>
              <a:rPr lang="de-CH" dirty="0">
                <a:solidFill>
                  <a:srgbClr val="FF0000"/>
                </a:solidFill>
              </a:rPr>
            </a:br>
            <a:r>
              <a:rPr lang="de-CH" dirty="0"/>
              <a:t>T</a:t>
            </a:r>
            <a:r>
              <a:rPr lang="en-US" dirty="0"/>
              <a:t>he expert group recommends consulting an expert in case of questions regarding this dose reduction option, as listed in the product information.</a:t>
            </a:r>
            <a:endParaRPr lang="de-CH"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21</a:t>
            </a:fld>
            <a:endParaRPr lang="de-DE"/>
          </a:p>
        </p:txBody>
      </p:sp>
    </p:spTree>
    <p:extLst>
      <p:ext uri="{BB962C8B-B14F-4D97-AF65-F5344CB8AC3E}">
        <p14:creationId xmlns:p14="http://schemas.microsoft.com/office/powerpoint/2010/main" val="1632741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55078" y="267419"/>
            <a:ext cx="4088922" cy="4546121"/>
          </a:xfrm>
        </p:spPr>
        <p:txBody>
          <a:bodyPr/>
          <a:lstStyle/>
          <a:p>
            <a:r>
              <a:rPr lang="de-DE" dirty="0" err="1"/>
              <a:t>Precautionary</a:t>
            </a:r>
            <a:r>
              <a:rPr lang="de-DE" dirty="0"/>
              <a:t> </a:t>
            </a:r>
            <a:r>
              <a:rPr lang="de-DE" dirty="0" err="1"/>
              <a:t>Measures</a:t>
            </a:r>
            <a:endParaRPr lang="de-DE" dirty="0"/>
          </a:p>
        </p:txBody>
      </p:sp>
      <p:grpSp>
        <p:nvGrpSpPr>
          <p:cNvPr id="7" name="Gruppierung 6"/>
          <p:cNvGrpSpPr>
            <a:grpSpLocks noChangeAspect="1"/>
          </p:cNvGrpSpPr>
          <p:nvPr/>
        </p:nvGrpSpPr>
        <p:grpSpPr>
          <a:xfrm>
            <a:off x="323850" y="281735"/>
            <a:ext cx="4572000" cy="4572000"/>
            <a:chOff x="3526328" y="1516020"/>
            <a:chExt cx="1007999" cy="1007999"/>
          </a:xfrm>
        </p:grpSpPr>
        <p:sp>
          <p:nvSpPr>
            <p:cNvPr id="8" name="Rechteck 7"/>
            <p:cNvSpPr/>
            <p:nvPr/>
          </p:nvSpPr>
          <p:spPr>
            <a:xfrm>
              <a:off x="3526328" y="1516020"/>
              <a:ext cx="1007999" cy="100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Bild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3825" y="1570019"/>
              <a:ext cx="900000" cy="900000"/>
            </a:xfrm>
            <a:prstGeom prst="rect">
              <a:avLst/>
            </a:prstGeom>
          </p:spPr>
        </p:pic>
      </p:grpSp>
    </p:spTree>
    <p:extLst>
      <p:ext uri="{BB962C8B-B14F-4D97-AF65-F5344CB8AC3E}">
        <p14:creationId xmlns:p14="http://schemas.microsoft.com/office/powerpoint/2010/main" val="1723914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3.1 </a:t>
            </a:r>
            <a:r>
              <a:rPr lang="de-CH" dirty="0" err="1"/>
              <a:t>What</a:t>
            </a:r>
            <a:r>
              <a:rPr lang="de-CH" dirty="0"/>
              <a:t> </a:t>
            </a:r>
            <a:r>
              <a:rPr lang="de-CH" dirty="0" err="1"/>
              <a:t>needs</a:t>
            </a:r>
            <a:r>
              <a:rPr lang="de-CH" dirty="0"/>
              <a:t> </a:t>
            </a:r>
            <a:r>
              <a:rPr lang="de-CH" dirty="0" err="1"/>
              <a:t>to</a:t>
            </a:r>
            <a:r>
              <a:rPr lang="de-CH" dirty="0"/>
              <a:t> </a:t>
            </a:r>
            <a:r>
              <a:rPr lang="de-CH" dirty="0" err="1"/>
              <a:t>be</a:t>
            </a:r>
            <a:r>
              <a:rPr lang="de-CH" dirty="0"/>
              <a:t> </a:t>
            </a:r>
            <a:r>
              <a:rPr lang="de-CH" dirty="0" err="1"/>
              <a:t>considered</a:t>
            </a:r>
            <a:r>
              <a:rPr lang="de-CH" dirty="0"/>
              <a:t> </a:t>
            </a:r>
            <a:r>
              <a:rPr lang="de-CH" dirty="0" err="1"/>
              <a:t>with</a:t>
            </a:r>
            <a:r>
              <a:rPr lang="de-CH" dirty="0"/>
              <a:t> </a:t>
            </a:r>
            <a:r>
              <a:rPr lang="de-CH" dirty="0" err="1"/>
              <a:t>patients</a:t>
            </a:r>
            <a:r>
              <a:rPr lang="de-CH" dirty="0"/>
              <a:t> </a:t>
            </a:r>
            <a:r>
              <a:rPr lang="de-CH" dirty="0" err="1"/>
              <a:t>with</a:t>
            </a:r>
            <a:r>
              <a:rPr lang="de-CH" dirty="0"/>
              <a:t> renal </a:t>
            </a:r>
            <a:r>
              <a:rPr lang="de-CH" dirty="0" err="1"/>
              <a:t>insufficiency</a:t>
            </a:r>
            <a:r>
              <a:rPr lang="de-CH" dirty="0"/>
              <a:t>?</a:t>
            </a:r>
            <a:endParaRPr lang="de-DE" dirty="0"/>
          </a:p>
        </p:txBody>
      </p:sp>
      <p:sp>
        <p:nvSpPr>
          <p:cNvPr id="6" name="Inhaltsplatzhalter 5"/>
          <p:cNvSpPr>
            <a:spLocks noGrp="1"/>
          </p:cNvSpPr>
          <p:nvPr>
            <p:ph idx="1"/>
          </p:nvPr>
        </p:nvSpPr>
        <p:spPr>
          <a:xfrm>
            <a:off x="323850" y="1203325"/>
            <a:ext cx="8496300" cy="880308"/>
          </a:xfrm>
        </p:spPr>
        <p:txBody>
          <a:bodyPr/>
          <a:lstStyle/>
          <a:p>
            <a:pPr>
              <a:buFont typeface="Wingdings" pitchFamily="2" charset="2"/>
              <a:buChar char="§"/>
            </a:pPr>
            <a:r>
              <a:rPr lang="de-CH" dirty="0"/>
              <a:t>Check renal </a:t>
            </a:r>
            <a:r>
              <a:rPr lang="de-CH" dirty="0" err="1"/>
              <a:t>function</a:t>
            </a:r>
            <a:r>
              <a:rPr lang="de-CH" dirty="0"/>
              <a:t> at </a:t>
            </a:r>
            <a:r>
              <a:rPr lang="de-CH" dirty="0" err="1"/>
              <a:t>the</a:t>
            </a:r>
            <a:r>
              <a:rPr lang="de-CH" dirty="0"/>
              <a:t> </a:t>
            </a:r>
            <a:r>
              <a:rPr lang="de-CH" dirty="0" err="1"/>
              <a:t>start</a:t>
            </a:r>
            <a:r>
              <a:rPr lang="de-CH" dirty="0"/>
              <a:t> </a:t>
            </a:r>
            <a:r>
              <a:rPr lang="de-CH" dirty="0" err="1"/>
              <a:t>of</a:t>
            </a:r>
            <a:r>
              <a:rPr lang="de-CH" dirty="0"/>
              <a:t> </a:t>
            </a:r>
            <a:r>
              <a:rPr lang="de-CH" dirty="0" err="1"/>
              <a:t>therapy</a:t>
            </a:r>
            <a:r>
              <a:rPr lang="de-CH" dirty="0"/>
              <a:t> (</a:t>
            </a:r>
            <a:r>
              <a:rPr lang="de-CH" dirty="0" err="1"/>
              <a:t>if</a:t>
            </a:r>
            <a:r>
              <a:rPr lang="de-CH" dirty="0"/>
              <a:t> renal </a:t>
            </a:r>
            <a:r>
              <a:rPr lang="de-CH" dirty="0" err="1"/>
              <a:t>insufficiency</a:t>
            </a:r>
            <a:r>
              <a:rPr lang="de-CH" dirty="0"/>
              <a:t> </a:t>
            </a:r>
            <a:r>
              <a:rPr lang="de-CH" dirty="0" err="1"/>
              <a:t>is</a:t>
            </a:r>
            <a:r>
              <a:rPr lang="de-CH" dirty="0"/>
              <a:t> </a:t>
            </a:r>
            <a:r>
              <a:rPr lang="de-CH" dirty="0" err="1"/>
              <a:t>suspected</a:t>
            </a:r>
            <a:r>
              <a:rPr lang="de-CH" dirty="0"/>
              <a:t> </a:t>
            </a:r>
            <a:r>
              <a:rPr lang="de-CH" dirty="0" err="1"/>
              <a:t>or</a:t>
            </a:r>
            <a:r>
              <a:rPr lang="de-CH" dirty="0"/>
              <a:t> </a:t>
            </a:r>
            <a:r>
              <a:rPr lang="de-CH" dirty="0" err="1"/>
              <a:t>confirmed</a:t>
            </a:r>
            <a:r>
              <a:rPr lang="de-CH" dirty="0"/>
              <a:t>).</a:t>
            </a:r>
          </a:p>
          <a:p>
            <a:pPr>
              <a:buFont typeface="Wingdings" pitchFamily="2" charset="2"/>
              <a:buChar char="§"/>
            </a:pPr>
            <a:r>
              <a:rPr lang="en-US" dirty="0"/>
              <a:t>With patients with confirmed renal insufficiency, renal function should be checked at least every </a:t>
            </a:r>
            <a:br>
              <a:rPr lang="en-US" dirty="0"/>
            </a:br>
            <a:r>
              <a:rPr lang="de-CH" dirty="0"/>
              <a:t>«</a:t>
            </a:r>
            <a:r>
              <a:rPr lang="de-CH" dirty="0" err="1"/>
              <a:t>eGFR</a:t>
            </a:r>
            <a:r>
              <a:rPr lang="de-CH" dirty="0"/>
              <a:t> </a:t>
            </a:r>
            <a:r>
              <a:rPr lang="de-CH" dirty="0" err="1"/>
              <a:t>divided</a:t>
            </a:r>
            <a:r>
              <a:rPr lang="de-CH" dirty="0"/>
              <a:t> </a:t>
            </a:r>
            <a:r>
              <a:rPr lang="de-CH" dirty="0" err="1"/>
              <a:t>by</a:t>
            </a:r>
            <a:r>
              <a:rPr lang="de-CH" dirty="0"/>
              <a:t> 10»</a:t>
            </a:r>
            <a:r>
              <a:rPr lang="en-US" dirty="0"/>
              <a:t> months</a:t>
            </a:r>
            <a:r>
              <a:rPr lang="de-CH" dirty="0"/>
              <a:t>.</a:t>
            </a:r>
          </a:p>
          <a:p>
            <a:pPr>
              <a:buFont typeface="Wingdings" pitchFamily="2" charset="2"/>
              <a:buChar char="§"/>
            </a:pPr>
            <a:endParaRPr lang="de-CH" sz="500" dirty="0"/>
          </a:p>
          <a:p>
            <a:pPr>
              <a:buFont typeface="Wingdings" pitchFamily="2" charset="2"/>
              <a:buChar char="§"/>
            </a:pPr>
            <a:endParaRPr lang="de-CH" dirty="0"/>
          </a:p>
          <a:p>
            <a:pPr>
              <a:buFont typeface="Wingdings" pitchFamily="2" charset="2"/>
              <a:buChar char="§"/>
            </a:pPr>
            <a:endParaRPr lang="de-CH" dirty="0"/>
          </a:p>
          <a:p>
            <a:pPr>
              <a:buFont typeface="Wingdings" pitchFamily="2" charset="2"/>
              <a:buChar char="§"/>
            </a:pPr>
            <a:endParaRPr lang="de-CH" dirty="0"/>
          </a:p>
          <a:p>
            <a:pPr>
              <a:buFont typeface="Wingdings" pitchFamily="2" charset="2"/>
              <a:buChar char="§"/>
            </a:pPr>
            <a:endParaRPr lang="de-CH" dirty="0"/>
          </a:p>
          <a:p>
            <a:pPr>
              <a:buFont typeface="Wingdings" pitchFamily="2" charset="2"/>
              <a:buChar char="§"/>
            </a:pPr>
            <a:endParaRPr lang="de-CH" dirty="0"/>
          </a:p>
          <a:p>
            <a:pPr>
              <a:buFont typeface="Wingdings" pitchFamily="2" charset="2"/>
              <a:buChar char="§"/>
            </a:pPr>
            <a:endParaRPr lang="de-CH" dirty="0"/>
          </a:p>
          <a:p>
            <a:pPr>
              <a:buFont typeface="Wingdings" pitchFamily="2" charset="2"/>
              <a:buChar char="§"/>
            </a:pPr>
            <a:endParaRPr lang="de-CH" dirty="0"/>
          </a:p>
          <a:p>
            <a:pPr marL="0">
              <a:buFont typeface="Wingdings" pitchFamily="2" charset="2"/>
              <a:buChar char="§"/>
            </a:pPr>
            <a:endParaRPr lang="de-CH" sz="1000" dirty="0">
              <a:ea typeface="+mn-ea"/>
            </a:endParaRPr>
          </a:p>
          <a:p>
            <a:pPr marL="0" indent="0">
              <a:buNone/>
            </a:pPr>
            <a:r>
              <a:rPr lang="de-CH" sz="1200" b="1" dirty="0" err="1">
                <a:latin typeface="+mn-lt"/>
                <a:ea typeface="+mn-ea"/>
                <a:cs typeface="+mn-cs"/>
              </a:rPr>
              <a:t>Patients</a:t>
            </a:r>
            <a:r>
              <a:rPr lang="de-CH" sz="1200" b="1" dirty="0">
                <a:latin typeface="+mn-lt"/>
                <a:ea typeface="+mn-ea"/>
                <a:cs typeface="+mn-cs"/>
              </a:rPr>
              <a:t> </a:t>
            </a:r>
            <a:r>
              <a:rPr lang="de-CH" sz="1200" b="1" dirty="0" err="1">
                <a:latin typeface="+mn-lt"/>
                <a:ea typeface="+mn-ea"/>
                <a:cs typeface="+mn-cs"/>
              </a:rPr>
              <a:t>requiring</a:t>
            </a:r>
            <a:r>
              <a:rPr lang="de-CH" sz="1200" b="1" dirty="0">
                <a:latin typeface="+mn-lt"/>
                <a:ea typeface="+mn-ea"/>
                <a:cs typeface="+mn-cs"/>
              </a:rPr>
              <a:t> </a:t>
            </a:r>
            <a:r>
              <a:rPr lang="de-CH" sz="1200" b="1" dirty="0" err="1">
                <a:latin typeface="+mn-lt"/>
                <a:ea typeface="+mn-ea"/>
                <a:cs typeface="+mn-cs"/>
              </a:rPr>
              <a:t>dialysis</a:t>
            </a:r>
            <a:r>
              <a:rPr lang="de-CH" sz="1200" b="1" dirty="0">
                <a:latin typeface="+mn-lt"/>
                <a:ea typeface="+mn-ea"/>
                <a:cs typeface="+mn-cs"/>
              </a:rPr>
              <a:t> (</a:t>
            </a:r>
            <a:r>
              <a:rPr lang="de-CH" sz="1200" b="1" dirty="0" err="1">
                <a:latin typeface="+mn-lt"/>
                <a:ea typeface="+mn-ea"/>
                <a:cs typeface="+mn-cs"/>
              </a:rPr>
              <a:t>eGFR</a:t>
            </a:r>
            <a:r>
              <a:rPr lang="de-CH" sz="1200" b="1" dirty="0">
                <a:latin typeface="+mn-lt"/>
                <a:ea typeface="+mn-ea"/>
                <a:cs typeface="+mn-cs"/>
              </a:rPr>
              <a:t> &lt; 15 ml/min): </a:t>
            </a:r>
            <a:r>
              <a:rPr lang="de-CH" sz="1200" b="1" dirty="0" err="1">
                <a:latin typeface="+mn-lt"/>
                <a:ea typeface="+mn-ea"/>
                <a:cs typeface="+mn-cs"/>
              </a:rPr>
              <a:t>rivaroxaban</a:t>
            </a:r>
            <a:r>
              <a:rPr lang="de-CH" sz="1200" b="1" dirty="0">
                <a:latin typeface="+mn-lt"/>
                <a:ea typeface="+mn-ea"/>
                <a:cs typeface="+mn-cs"/>
              </a:rPr>
              <a:t> must not </a:t>
            </a:r>
            <a:r>
              <a:rPr lang="de-CH" sz="1200" b="1" dirty="0" err="1">
                <a:latin typeface="+mn-lt"/>
                <a:ea typeface="+mn-ea"/>
                <a:cs typeface="+mn-cs"/>
              </a:rPr>
              <a:t>be</a:t>
            </a:r>
            <a:r>
              <a:rPr lang="de-CH" sz="1200" b="1" dirty="0">
                <a:latin typeface="+mn-lt"/>
                <a:ea typeface="+mn-ea"/>
                <a:cs typeface="+mn-cs"/>
              </a:rPr>
              <a:t> </a:t>
            </a:r>
            <a:r>
              <a:rPr lang="de-CH" sz="1200" b="1" dirty="0" err="1">
                <a:latin typeface="+mn-lt"/>
                <a:ea typeface="+mn-ea"/>
                <a:cs typeface="+mn-cs"/>
              </a:rPr>
              <a:t>used</a:t>
            </a:r>
            <a:r>
              <a:rPr lang="de-CH" sz="1200" b="1" dirty="0">
                <a:latin typeface="+mn-lt"/>
                <a:ea typeface="+mn-ea"/>
                <a:cs typeface="+mn-cs"/>
              </a:rPr>
              <a:t> (</a:t>
            </a:r>
            <a:r>
              <a:rPr lang="de-CH" sz="1200" b="1" dirty="0" err="1">
                <a:latin typeface="+mn-lt"/>
                <a:ea typeface="+mn-ea"/>
                <a:cs typeface="+mn-cs"/>
              </a:rPr>
              <a:t>contraindication</a:t>
            </a:r>
            <a:r>
              <a:rPr lang="de-CH" sz="1200" b="1" dirty="0">
                <a:latin typeface="+mn-lt"/>
                <a:ea typeface="+mn-ea"/>
                <a:cs typeface="+mn-cs"/>
              </a:rPr>
              <a:t>!).</a:t>
            </a:r>
          </a:p>
          <a:p>
            <a:pPr>
              <a:buFont typeface="Wingdings" pitchFamily="2" charset="2"/>
              <a:buChar char="§"/>
            </a:pPr>
            <a:endParaRPr lang="de-CH"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23</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3660881448"/>
              </p:ext>
            </p:extLst>
          </p:nvPr>
        </p:nvGraphicFramePr>
        <p:xfrm>
          <a:off x="407698" y="2054338"/>
          <a:ext cx="8344415" cy="2284278"/>
        </p:xfrm>
        <a:graphic>
          <a:graphicData uri="http://schemas.openxmlformats.org/drawingml/2006/table">
            <a:tbl>
              <a:tblPr firstRow="1" bandRow="1">
                <a:tableStyleId>{2D5ABB26-0587-4C30-8999-92F81FD0307C}</a:tableStyleId>
              </a:tblPr>
              <a:tblGrid>
                <a:gridCol w="676519">
                  <a:extLst>
                    <a:ext uri="{9D8B030D-6E8A-4147-A177-3AD203B41FA5}">
                      <a16:colId xmlns:a16="http://schemas.microsoft.com/office/drawing/2014/main" val="20000"/>
                    </a:ext>
                  </a:extLst>
                </a:gridCol>
                <a:gridCol w="1916974">
                  <a:extLst>
                    <a:ext uri="{9D8B030D-6E8A-4147-A177-3AD203B41FA5}">
                      <a16:colId xmlns:a16="http://schemas.microsoft.com/office/drawing/2014/main" val="20001"/>
                    </a:ext>
                  </a:extLst>
                </a:gridCol>
                <a:gridCol w="1916974">
                  <a:extLst>
                    <a:ext uri="{9D8B030D-6E8A-4147-A177-3AD203B41FA5}">
                      <a16:colId xmlns:a16="http://schemas.microsoft.com/office/drawing/2014/main" val="20002"/>
                    </a:ext>
                  </a:extLst>
                </a:gridCol>
                <a:gridCol w="1916974">
                  <a:extLst>
                    <a:ext uri="{9D8B030D-6E8A-4147-A177-3AD203B41FA5}">
                      <a16:colId xmlns:a16="http://schemas.microsoft.com/office/drawing/2014/main" val="20003"/>
                    </a:ext>
                  </a:extLst>
                </a:gridCol>
                <a:gridCol w="1916974">
                  <a:extLst>
                    <a:ext uri="{9D8B030D-6E8A-4147-A177-3AD203B41FA5}">
                      <a16:colId xmlns:a16="http://schemas.microsoft.com/office/drawing/2014/main" val="1136685656"/>
                    </a:ext>
                  </a:extLst>
                </a:gridCol>
              </a:tblGrid>
              <a:tr h="404704">
                <a:tc>
                  <a:txBody>
                    <a:bodyPr/>
                    <a:lstStyle/>
                    <a:p>
                      <a:pPr algn="l"/>
                      <a:r>
                        <a:rPr lang="de-CH" sz="1000" b="1" i="0" kern="1200" dirty="0" err="1">
                          <a:solidFill>
                            <a:schemeClr val="bg1"/>
                          </a:solidFill>
                          <a:latin typeface="Segoe UI" charset="0"/>
                          <a:ea typeface="Segoe UI" charset="0"/>
                          <a:cs typeface="Segoe UI" charset="0"/>
                        </a:rPr>
                        <a:t>eGFR</a:t>
                      </a:r>
                      <a:r>
                        <a:rPr lang="de-CH" sz="1000" b="1" i="0" dirty="0">
                          <a:solidFill>
                            <a:schemeClr val="bg1"/>
                          </a:solidFill>
                          <a:latin typeface="Segoe UI" charset="0"/>
                          <a:ea typeface="Segoe UI" charset="0"/>
                          <a:cs typeface="Segoe UI" charset="0"/>
                        </a:rPr>
                        <a:t> </a:t>
                      </a:r>
                      <a:r>
                        <a:rPr lang="de-CH" sz="1000" b="0" i="0" dirty="0">
                          <a:solidFill>
                            <a:schemeClr val="bg1"/>
                          </a:solidFill>
                          <a:latin typeface="Segoe UI" charset="0"/>
                          <a:ea typeface="Segoe UI" charset="0"/>
                          <a:cs typeface="Segoe UI" charset="0"/>
                        </a:rPr>
                        <a:t>[ml/min]</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l"/>
                      <a:r>
                        <a:rPr lang="de-CH" sz="1000" b="1" i="0" dirty="0" err="1">
                          <a:solidFill>
                            <a:schemeClr val="bg1"/>
                          </a:solidFill>
                          <a:latin typeface="Segoe UI" charset="0"/>
                          <a:ea typeface="Segoe UI" charset="0"/>
                          <a:cs typeface="Segoe UI" charset="0"/>
                        </a:rPr>
                        <a:t>Prevention</a:t>
                      </a:r>
                      <a:r>
                        <a:rPr lang="de-CH" sz="1000" b="1" i="0" dirty="0">
                          <a:solidFill>
                            <a:schemeClr val="bg1"/>
                          </a:solidFill>
                          <a:latin typeface="Segoe UI" charset="0"/>
                          <a:ea typeface="Segoe UI" charset="0"/>
                          <a:cs typeface="Segoe UI" charset="0"/>
                        </a:rPr>
                        <a:t> </a:t>
                      </a:r>
                      <a:r>
                        <a:rPr lang="de-CH" sz="1000" b="1" i="0" dirty="0" err="1">
                          <a:solidFill>
                            <a:schemeClr val="bg1"/>
                          </a:solidFill>
                          <a:latin typeface="Segoe UI" charset="0"/>
                          <a:ea typeface="Segoe UI" charset="0"/>
                          <a:cs typeface="Segoe UI" charset="0"/>
                        </a:rPr>
                        <a:t>of</a:t>
                      </a:r>
                      <a:r>
                        <a:rPr lang="de-CH" sz="1000" b="1" i="0" dirty="0">
                          <a:solidFill>
                            <a:schemeClr val="bg1"/>
                          </a:solidFill>
                          <a:latin typeface="Segoe UI" charset="0"/>
                          <a:ea typeface="Segoe UI" charset="0"/>
                          <a:cs typeface="Segoe UI" charset="0"/>
                        </a:rPr>
                        <a:t> VTE after </a:t>
                      </a:r>
                      <a:r>
                        <a:rPr lang="de-CH" sz="1000" b="1" i="0" dirty="0" err="1">
                          <a:solidFill>
                            <a:schemeClr val="bg1"/>
                          </a:solidFill>
                          <a:latin typeface="Segoe UI" charset="0"/>
                          <a:ea typeface="Segoe UI" charset="0"/>
                          <a:cs typeface="Segoe UI" charset="0"/>
                        </a:rPr>
                        <a:t>major</a:t>
                      </a:r>
                      <a:r>
                        <a:rPr lang="de-CH" sz="1000" b="1" i="0" dirty="0">
                          <a:solidFill>
                            <a:schemeClr val="bg1"/>
                          </a:solidFill>
                          <a:latin typeface="Segoe UI" charset="0"/>
                          <a:ea typeface="Segoe UI" charset="0"/>
                          <a:cs typeface="Segoe UI" charset="0"/>
                        </a:rPr>
                        <a:t> </a:t>
                      </a:r>
                      <a:r>
                        <a:rPr lang="de-CH" sz="1000" b="1" i="0" dirty="0" err="1">
                          <a:solidFill>
                            <a:schemeClr val="bg1"/>
                          </a:solidFill>
                          <a:latin typeface="Segoe UI" charset="0"/>
                          <a:ea typeface="Segoe UI" charset="0"/>
                          <a:cs typeface="Segoe UI" charset="0"/>
                        </a:rPr>
                        <a:t>orthopaedic</a:t>
                      </a:r>
                      <a:r>
                        <a:rPr lang="de-CH" sz="1000" b="1" i="0" dirty="0">
                          <a:solidFill>
                            <a:schemeClr val="bg1"/>
                          </a:solidFill>
                          <a:latin typeface="Segoe UI" charset="0"/>
                          <a:ea typeface="Segoe UI" charset="0"/>
                          <a:cs typeface="Segoe UI" charset="0"/>
                        </a:rPr>
                        <a:t> </a:t>
                      </a:r>
                      <a:r>
                        <a:rPr lang="de-CH" sz="1000" b="1" i="0" dirty="0" err="1">
                          <a:solidFill>
                            <a:schemeClr val="bg1"/>
                          </a:solidFill>
                          <a:latin typeface="Segoe UI" charset="0"/>
                          <a:ea typeface="Segoe UI" charset="0"/>
                          <a:cs typeface="Segoe UI" charset="0"/>
                        </a:rPr>
                        <a:t>interventions</a:t>
                      </a:r>
                      <a:r>
                        <a:rPr lang="de-CH" sz="1000" b="1" i="0" dirty="0">
                          <a:solidFill>
                            <a:schemeClr val="bg1"/>
                          </a:solidFill>
                          <a:latin typeface="Segoe UI" charset="0"/>
                          <a:ea typeface="Segoe UI" charset="0"/>
                          <a:cs typeface="Segoe UI" charset="0"/>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l"/>
                      <a:r>
                        <a:rPr lang="de-CH" sz="1000" b="1" i="0" dirty="0" err="1">
                          <a:solidFill>
                            <a:schemeClr val="bg1"/>
                          </a:solidFill>
                          <a:latin typeface="Segoe UI" charset="0"/>
                          <a:ea typeface="Segoe UI" charset="0"/>
                          <a:cs typeface="Segoe UI" charset="0"/>
                        </a:rPr>
                        <a:t>Stroke</a:t>
                      </a:r>
                      <a:r>
                        <a:rPr lang="de-CH" sz="1000" b="1" i="0" dirty="0">
                          <a:solidFill>
                            <a:schemeClr val="bg1"/>
                          </a:solidFill>
                          <a:latin typeface="Segoe UI" charset="0"/>
                          <a:ea typeface="Segoe UI" charset="0"/>
                          <a:cs typeface="Segoe UI" charset="0"/>
                        </a:rPr>
                        <a:t> </a:t>
                      </a:r>
                      <a:r>
                        <a:rPr lang="de-CH" sz="1000" b="1" i="0" dirty="0" err="1">
                          <a:solidFill>
                            <a:schemeClr val="bg1"/>
                          </a:solidFill>
                          <a:latin typeface="Segoe UI" charset="0"/>
                          <a:ea typeface="Segoe UI" charset="0"/>
                          <a:cs typeface="Segoe UI" charset="0"/>
                        </a:rPr>
                        <a:t>prophylaxis</a:t>
                      </a:r>
                      <a:r>
                        <a:rPr lang="de-CH" sz="1000" b="1" i="0" dirty="0">
                          <a:solidFill>
                            <a:schemeClr val="bg1"/>
                          </a:solidFill>
                          <a:latin typeface="Segoe UI" charset="0"/>
                          <a:ea typeface="Segoe UI" charset="0"/>
                          <a:cs typeface="Segoe UI" charset="0"/>
                        </a:rPr>
                        <a:t> in </a:t>
                      </a:r>
                      <a:r>
                        <a:rPr lang="de-CH" sz="1000" b="1" i="0" dirty="0" err="1">
                          <a:solidFill>
                            <a:schemeClr val="bg1"/>
                          </a:solidFill>
                          <a:latin typeface="Segoe UI" charset="0"/>
                          <a:ea typeface="Segoe UI" charset="0"/>
                          <a:cs typeface="Segoe UI" charset="0"/>
                        </a:rPr>
                        <a:t>nvAF</a:t>
                      </a:r>
                      <a:r>
                        <a:rPr lang="de-CH" sz="1000" b="1" i="0" dirty="0">
                          <a:solidFill>
                            <a:schemeClr val="bg1"/>
                          </a:solidFill>
                          <a:latin typeface="Segoe UI" charset="0"/>
                          <a:ea typeface="Segoe UI" charset="0"/>
                          <a:cs typeface="Segoe UI" charset="0"/>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err="1">
                          <a:ln>
                            <a:noFill/>
                          </a:ln>
                          <a:solidFill>
                            <a:schemeClr val="bg1"/>
                          </a:solidFill>
                          <a:effectLst/>
                          <a:uLnTx/>
                          <a:uFillTx/>
                          <a:latin typeface="Segoe UI" charset="0"/>
                          <a:ea typeface="Segoe UI" charset="0"/>
                          <a:cs typeface="Segoe UI" charset="0"/>
                        </a:rPr>
                        <a:t>Stroke</a:t>
                      </a:r>
                      <a:r>
                        <a:rPr kumimoji="0" lang="de-CH" sz="1000" b="1" i="0" u="none" strike="noStrike" kern="1200" cap="none" spc="0" normalizeH="0" baseline="0" noProof="0" dirty="0">
                          <a:ln>
                            <a:noFill/>
                          </a:ln>
                          <a:solidFill>
                            <a:schemeClr val="bg1"/>
                          </a:solidFill>
                          <a:effectLst/>
                          <a:uLnTx/>
                          <a:uFillTx/>
                          <a:latin typeface="Segoe UI" charset="0"/>
                          <a:ea typeface="Segoe UI" charset="0"/>
                          <a:cs typeface="Segoe UI" charset="0"/>
                        </a:rPr>
                        <a:t> </a:t>
                      </a:r>
                      <a:r>
                        <a:rPr kumimoji="0" lang="de-CH" sz="1000" b="1" i="0" u="none" strike="noStrike" kern="1200" cap="none" spc="0" normalizeH="0" baseline="0" noProof="0" dirty="0" err="1">
                          <a:ln>
                            <a:noFill/>
                          </a:ln>
                          <a:solidFill>
                            <a:schemeClr val="bg1"/>
                          </a:solidFill>
                          <a:effectLst/>
                          <a:uLnTx/>
                          <a:uFillTx/>
                          <a:latin typeface="Segoe UI" charset="0"/>
                          <a:ea typeface="Segoe UI" charset="0"/>
                          <a:cs typeface="Segoe UI" charset="0"/>
                        </a:rPr>
                        <a:t>prophylaxis</a:t>
                      </a:r>
                      <a:r>
                        <a:rPr kumimoji="0" lang="de-CH" sz="1000" b="1" i="0" u="none" strike="noStrike" kern="1200" cap="none" spc="0" normalizeH="0" baseline="0" noProof="0" dirty="0">
                          <a:ln>
                            <a:noFill/>
                          </a:ln>
                          <a:solidFill>
                            <a:schemeClr val="bg1"/>
                          </a:solidFill>
                          <a:effectLst/>
                          <a:uLnTx/>
                          <a:uFillTx/>
                          <a:latin typeface="Segoe UI" charset="0"/>
                          <a:ea typeface="Segoe UI" charset="0"/>
                          <a:cs typeface="Segoe UI" charset="0"/>
                        </a:rPr>
                        <a:t> in </a:t>
                      </a:r>
                      <a:r>
                        <a:rPr kumimoji="0" lang="de-CH" sz="1000" b="1" i="0" u="none" strike="noStrike" kern="1200" cap="none" spc="0" normalizeH="0" baseline="0" noProof="0" dirty="0" err="1">
                          <a:ln>
                            <a:noFill/>
                          </a:ln>
                          <a:solidFill>
                            <a:schemeClr val="bg1"/>
                          </a:solidFill>
                          <a:effectLst/>
                          <a:uLnTx/>
                          <a:uFillTx/>
                          <a:latin typeface="Segoe UI" charset="0"/>
                          <a:ea typeface="Segoe UI" charset="0"/>
                          <a:cs typeface="Segoe UI" charset="0"/>
                        </a:rPr>
                        <a:t>nvAF</a:t>
                      </a:r>
                      <a:r>
                        <a:rPr kumimoji="0" lang="de-CH" sz="1000" b="1" i="0" u="none" strike="noStrike" kern="1200" cap="none" spc="0" normalizeH="0" baseline="0" noProof="0" dirty="0">
                          <a:ln>
                            <a:noFill/>
                          </a:ln>
                          <a:solidFill>
                            <a:schemeClr val="bg1"/>
                          </a:solidFill>
                          <a:effectLst/>
                          <a:uLnTx/>
                          <a:uFillTx/>
                          <a:latin typeface="Segoe UI" charset="0"/>
                          <a:ea typeface="Segoe UI" charset="0"/>
                          <a:cs typeface="Segoe UI" charset="0"/>
                        </a:rPr>
                        <a:t> after PCI and </a:t>
                      </a:r>
                      <a:r>
                        <a:rPr kumimoji="0" lang="de-CH" sz="1000" b="1" i="0" u="none" strike="noStrike" kern="1200" cap="none" spc="0" normalizeH="0" baseline="0" noProof="0" dirty="0" err="1">
                          <a:ln>
                            <a:noFill/>
                          </a:ln>
                          <a:solidFill>
                            <a:schemeClr val="bg1"/>
                          </a:solidFill>
                          <a:effectLst/>
                          <a:uLnTx/>
                          <a:uFillTx/>
                          <a:latin typeface="Segoe UI" charset="0"/>
                          <a:ea typeface="Segoe UI" charset="0"/>
                          <a:cs typeface="Segoe UI" charset="0"/>
                        </a:rPr>
                        <a:t>stent</a:t>
                      </a:r>
                      <a:r>
                        <a:rPr kumimoji="0" lang="de-CH" sz="1000" b="1" i="0" u="none" strike="noStrike" kern="1200" cap="none" spc="0" normalizeH="0" baseline="0" noProof="0" dirty="0">
                          <a:ln>
                            <a:noFill/>
                          </a:ln>
                          <a:solidFill>
                            <a:schemeClr val="bg1"/>
                          </a:solidFill>
                          <a:effectLst/>
                          <a:uLnTx/>
                          <a:uFillTx/>
                          <a:latin typeface="Segoe UI" charset="0"/>
                          <a:ea typeface="Segoe UI" charset="0"/>
                          <a:cs typeface="Segoe UI" charset="0"/>
                        </a:rPr>
                        <a:t> </a:t>
                      </a:r>
                      <a:r>
                        <a:rPr kumimoji="0" lang="de-CH" sz="1000" b="1" i="0" u="none" strike="noStrike" kern="1200" cap="none" spc="0" normalizeH="0" baseline="0" noProof="0" dirty="0" err="1">
                          <a:ln>
                            <a:noFill/>
                          </a:ln>
                          <a:solidFill>
                            <a:schemeClr val="bg1"/>
                          </a:solidFill>
                          <a:effectLst/>
                          <a:uLnTx/>
                          <a:uFillTx/>
                          <a:latin typeface="Segoe UI" charset="0"/>
                          <a:ea typeface="Segoe UI" charset="0"/>
                          <a:cs typeface="Segoe UI" charset="0"/>
                        </a:rPr>
                        <a:t>implan-tation</a:t>
                      </a:r>
                      <a:r>
                        <a:rPr kumimoji="0" lang="de-CH" sz="1000" b="1" i="0" u="none" strike="noStrike" kern="1200" cap="none" spc="0" normalizeH="0" baseline="0" noProof="0" dirty="0">
                          <a:ln>
                            <a:noFill/>
                          </a:ln>
                          <a:solidFill>
                            <a:schemeClr val="bg1"/>
                          </a:solidFill>
                          <a:effectLst/>
                          <a:uLnTx/>
                          <a:uFillTx/>
                          <a:latin typeface="Segoe UI" charset="0"/>
                          <a:ea typeface="Segoe UI" charset="0"/>
                          <a:cs typeface="Segoe UI" charset="0"/>
                        </a:rPr>
                        <a:t> + P2Y</a:t>
                      </a:r>
                      <a:r>
                        <a:rPr kumimoji="0" lang="de-CH" sz="1000" b="1" i="0" u="none" strike="noStrike" kern="1200" cap="none" spc="0" normalizeH="0" baseline="-25000" noProof="0" dirty="0">
                          <a:ln>
                            <a:noFill/>
                          </a:ln>
                          <a:solidFill>
                            <a:schemeClr val="bg1"/>
                          </a:solidFill>
                          <a:effectLst/>
                          <a:uLnTx/>
                          <a:uFillTx/>
                          <a:latin typeface="Segoe UI" charset="0"/>
                          <a:ea typeface="Segoe UI" charset="0"/>
                          <a:cs typeface="Segoe UI" charset="0"/>
                        </a:rPr>
                        <a:t>12</a:t>
                      </a:r>
                      <a:r>
                        <a:rPr kumimoji="0" lang="de-CH" sz="1000" b="1" i="0" u="none" strike="noStrike" kern="1200" cap="none" spc="0" normalizeH="0" baseline="0" noProof="0" dirty="0">
                          <a:ln>
                            <a:noFill/>
                          </a:ln>
                          <a:solidFill>
                            <a:schemeClr val="bg1"/>
                          </a:solidFill>
                          <a:effectLst/>
                          <a:uLnTx/>
                          <a:uFillTx/>
                          <a:latin typeface="Segoe UI" charset="0"/>
                          <a:ea typeface="Segoe UI" charset="0"/>
                          <a:cs typeface="Segoe UI" charset="0"/>
                        </a:rPr>
                        <a:t> </a:t>
                      </a:r>
                      <a:r>
                        <a:rPr kumimoji="0" lang="de-CH" sz="1000" b="1" i="0" u="none" strike="noStrike" kern="1200" cap="none" spc="0" normalizeH="0" baseline="0" noProof="0" dirty="0" err="1">
                          <a:ln>
                            <a:noFill/>
                          </a:ln>
                          <a:solidFill>
                            <a:schemeClr val="bg1"/>
                          </a:solidFill>
                          <a:effectLst/>
                          <a:uLnTx/>
                          <a:uFillTx/>
                          <a:latin typeface="Segoe UI" charset="0"/>
                          <a:ea typeface="Segoe UI" charset="0"/>
                          <a:cs typeface="Segoe UI" charset="0"/>
                        </a:rPr>
                        <a:t>inhibitor</a:t>
                      </a:r>
                      <a:r>
                        <a:rPr kumimoji="0" lang="de-CH" sz="1000" b="1" i="0" u="none" strike="noStrike" kern="1200" cap="none" spc="0" normalizeH="0" baseline="0" noProof="0" dirty="0">
                          <a:ln>
                            <a:noFill/>
                          </a:ln>
                          <a:solidFill>
                            <a:schemeClr val="bg1"/>
                          </a:solidFill>
                          <a:effectLst/>
                          <a:uLnTx/>
                          <a:uFillTx/>
                          <a:latin typeface="Segoe UI" charset="0"/>
                          <a:ea typeface="Segoe UI" charset="0"/>
                          <a:cs typeface="Segoe UI" charset="0"/>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1"/>
                    </a:solidFill>
                  </a:tcPr>
                </a:tc>
                <a:tc>
                  <a:txBody>
                    <a:bodyPr/>
                    <a:lstStyle/>
                    <a:p>
                      <a:pPr algn="l"/>
                      <a:r>
                        <a:rPr lang="de-CH" sz="1000" b="1" i="0" dirty="0">
                          <a:solidFill>
                            <a:schemeClr val="bg1"/>
                          </a:solidFill>
                          <a:latin typeface="Segoe UI" charset="0"/>
                          <a:ea typeface="Segoe UI" charset="0"/>
                          <a:cs typeface="Segoe UI" charset="0"/>
                        </a:rPr>
                        <a:t>Treatment </a:t>
                      </a:r>
                      <a:r>
                        <a:rPr lang="de-CH" sz="1000" b="1" i="0" dirty="0" err="1">
                          <a:solidFill>
                            <a:schemeClr val="bg1"/>
                          </a:solidFill>
                          <a:latin typeface="Segoe UI" charset="0"/>
                          <a:ea typeface="Segoe UI" charset="0"/>
                          <a:cs typeface="Segoe UI" charset="0"/>
                        </a:rPr>
                        <a:t>of</a:t>
                      </a:r>
                      <a:r>
                        <a:rPr lang="de-CH" sz="1000" b="1" i="0" dirty="0">
                          <a:solidFill>
                            <a:schemeClr val="bg1"/>
                          </a:solidFill>
                          <a:latin typeface="Segoe UI" charset="0"/>
                          <a:ea typeface="Segoe UI" charset="0"/>
                          <a:cs typeface="Segoe UI" charset="0"/>
                        </a:rPr>
                        <a:t> DVT &amp; PE*</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41099">
                <a:tc>
                  <a:txBody>
                    <a:bodyPr/>
                    <a:lstStyle/>
                    <a:p>
                      <a:pPr lvl="0" algn="l"/>
                      <a:r>
                        <a:rPr lang="de-CH" sz="1000" b="1" i="0" dirty="0">
                          <a:ln>
                            <a:noFill/>
                          </a:ln>
                          <a:solidFill>
                            <a:srgbClr val="5560A6"/>
                          </a:solidFill>
                          <a:latin typeface="Segoe UI" charset="0"/>
                          <a:ea typeface="Segoe UI" charset="0"/>
                          <a:cs typeface="Segoe UI" charset="0"/>
                        </a:rPr>
                        <a:t>≥ 50</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de-CH" sz="1000" b="0" i="0" dirty="0">
                          <a:latin typeface="Segoe UI" charset="0"/>
                          <a:ea typeface="Segoe UI" charset="0"/>
                          <a:cs typeface="Segoe UI" charset="0"/>
                        </a:rPr>
                        <a:t>dose </a:t>
                      </a:r>
                      <a:r>
                        <a:rPr lang="de-CH" sz="1000" b="0" i="0" dirty="0" err="1">
                          <a:latin typeface="Segoe UI" charset="0"/>
                          <a:ea typeface="Segoe UI" charset="0"/>
                          <a:cs typeface="Segoe UI" charset="0"/>
                        </a:rPr>
                        <a:t>adjustment</a:t>
                      </a:r>
                      <a:r>
                        <a:rPr lang="de-CH" sz="1000" b="0" i="0" dirty="0">
                          <a:latin typeface="Segoe UI" charset="0"/>
                          <a:ea typeface="Segoe UI" charset="0"/>
                          <a:cs typeface="Segoe UI" charset="0"/>
                        </a:rPr>
                        <a:t> not </a:t>
                      </a:r>
                      <a:r>
                        <a:rPr lang="de-CH" sz="1000" b="0" i="0" dirty="0" err="1">
                          <a:latin typeface="Segoe UI" charset="0"/>
                          <a:ea typeface="Segoe UI" charset="0"/>
                          <a:cs typeface="Segoe UI" charset="0"/>
                        </a:rPr>
                        <a:t>needed</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l"/>
                      <a:r>
                        <a:rPr lang="de-CH" sz="1000" b="0" i="0" dirty="0">
                          <a:latin typeface="Segoe UI" charset="0"/>
                          <a:ea typeface="Segoe UI" charset="0"/>
                          <a:cs typeface="Segoe UI" charset="0"/>
                        </a:rPr>
                        <a:t>dose </a:t>
                      </a:r>
                      <a:r>
                        <a:rPr lang="de-CH" sz="1000" b="0" i="0" dirty="0" err="1">
                          <a:latin typeface="Segoe UI" charset="0"/>
                          <a:ea typeface="Segoe UI" charset="0"/>
                          <a:cs typeface="Segoe UI" charset="0"/>
                        </a:rPr>
                        <a:t>adjustment</a:t>
                      </a:r>
                      <a:r>
                        <a:rPr lang="de-CH" sz="1000" b="0" i="0" dirty="0">
                          <a:latin typeface="Segoe UI" charset="0"/>
                          <a:ea typeface="Segoe UI" charset="0"/>
                          <a:cs typeface="Segoe UI" charset="0"/>
                        </a:rPr>
                        <a:t> not </a:t>
                      </a:r>
                      <a:r>
                        <a:rPr lang="de-CH" sz="1000" b="0" i="0" dirty="0" err="1">
                          <a:latin typeface="Segoe UI" charset="0"/>
                          <a:ea typeface="Segoe UI" charset="0"/>
                          <a:cs typeface="Segoe UI" charset="0"/>
                        </a:rPr>
                        <a:t>needed</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tc>
                  <a:txBody>
                    <a:bodyPr/>
                    <a:lstStyle/>
                    <a:p>
                      <a:r>
                        <a:rPr lang="de-CH" sz="1000" b="0" i="0" kern="1200" dirty="0">
                          <a:solidFill>
                            <a:schemeClr val="tx1"/>
                          </a:solidFill>
                          <a:latin typeface="Segoe UI" charset="0"/>
                          <a:cs typeface="Segoe UI" charset="0"/>
                        </a:rPr>
                        <a:t>dose </a:t>
                      </a:r>
                      <a:r>
                        <a:rPr lang="de-CH" sz="1000" b="0" i="0" kern="1200" dirty="0" err="1">
                          <a:solidFill>
                            <a:schemeClr val="tx1"/>
                          </a:solidFill>
                          <a:latin typeface="Segoe UI" charset="0"/>
                          <a:cs typeface="Segoe UI" charset="0"/>
                        </a:rPr>
                        <a:t>reduction</a:t>
                      </a:r>
                      <a:r>
                        <a:rPr lang="de-CH" sz="1000" b="0" i="0" kern="1200" dirty="0">
                          <a:solidFill>
                            <a:schemeClr val="tx1"/>
                          </a:solidFill>
                          <a:latin typeface="Segoe UI" charset="0"/>
                          <a:cs typeface="Segoe UI" charset="0"/>
                        </a:rPr>
                        <a:t> </a:t>
                      </a:r>
                      <a:r>
                        <a:rPr lang="de-CH" sz="1000" b="0" i="0" kern="1200" dirty="0" err="1">
                          <a:solidFill>
                            <a:schemeClr val="tx1"/>
                          </a:solidFill>
                          <a:latin typeface="Segoe UI" charset="0"/>
                          <a:cs typeface="Segoe UI" charset="0"/>
                        </a:rPr>
                        <a:t>to</a:t>
                      </a:r>
                      <a:r>
                        <a:rPr lang="de-CH" sz="1000" b="0" i="0" kern="1200" dirty="0">
                          <a:solidFill>
                            <a:schemeClr val="tx1"/>
                          </a:solidFill>
                          <a:latin typeface="Segoe UI" charset="0"/>
                          <a:cs typeface="Segoe UI" charset="0"/>
                        </a:rPr>
                        <a:t> </a:t>
                      </a:r>
                      <a:br>
                        <a:rPr lang="de-CH" sz="1000" b="0" i="0" kern="1200" dirty="0">
                          <a:solidFill>
                            <a:schemeClr val="tx1"/>
                          </a:solidFill>
                          <a:latin typeface="Segoe UI" charset="0"/>
                          <a:cs typeface="Segoe UI" charset="0"/>
                        </a:rPr>
                      </a:br>
                      <a:r>
                        <a:rPr lang="de-CH" sz="1000" b="1" i="0" kern="1200" dirty="0">
                          <a:solidFill>
                            <a:schemeClr val="tx1"/>
                          </a:solidFill>
                          <a:latin typeface="Segoe UI" charset="0"/>
                          <a:cs typeface="Segoe UI" charset="0"/>
                        </a:rPr>
                        <a:t>15 mg 1x/</a:t>
                      </a:r>
                      <a:r>
                        <a:rPr lang="de-CH" sz="1000" b="1" i="0" kern="1200" dirty="0" err="1">
                          <a:solidFill>
                            <a:schemeClr val="tx1"/>
                          </a:solidFill>
                          <a:latin typeface="Segoe UI" charset="0"/>
                          <a:cs typeface="Segoe UI" charset="0"/>
                        </a:rPr>
                        <a:t>day</a:t>
                      </a:r>
                      <a:r>
                        <a:rPr lang="de-CH" sz="1000" b="1" i="0" kern="1200" baseline="30000" dirty="0">
                          <a:solidFill>
                            <a:schemeClr val="tx1"/>
                          </a:solidFill>
                          <a:latin typeface="Segoe UI" charset="0"/>
                          <a:cs typeface="Segoe UI" charset="0"/>
                        </a:rPr>
                        <a:t>#</a:t>
                      </a:r>
                      <a:endParaRPr lang="de-CH" sz="1000" b="0" i="0" kern="1200" dirty="0">
                        <a:solidFill>
                          <a:schemeClr val="tx1"/>
                        </a:solidFill>
                        <a:latin typeface="Segoe UI" charset="0"/>
                        <a:cs typeface="Segoe UI" charset="0"/>
                      </a:endParaRPr>
                    </a:p>
                  </a:txBody>
                  <a:tcPr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2">
                        <a:lumMod val="20000"/>
                        <a:lumOff val="80000"/>
                      </a:schemeClr>
                    </a:solidFill>
                  </a:tcPr>
                </a:tc>
                <a:tc>
                  <a:txBody>
                    <a:bodyPr/>
                    <a:lstStyle/>
                    <a:p>
                      <a:pPr algn="l"/>
                      <a:r>
                        <a:rPr lang="de-CH" sz="1000" b="0" i="0" dirty="0">
                          <a:latin typeface="Segoe UI" charset="0"/>
                          <a:ea typeface="Segoe UI" charset="0"/>
                          <a:cs typeface="Segoe UI" charset="0"/>
                        </a:rPr>
                        <a:t>dose </a:t>
                      </a:r>
                      <a:r>
                        <a:rPr lang="de-CH" sz="1000" b="0" i="0" dirty="0" err="1">
                          <a:latin typeface="Segoe UI" charset="0"/>
                          <a:ea typeface="Segoe UI" charset="0"/>
                          <a:cs typeface="Segoe UI" charset="0"/>
                        </a:rPr>
                        <a:t>adjustment</a:t>
                      </a:r>
                      <a:r>
                        <a:rPr lang="de-CH" sz="1000" b="0" i="0" dirty="0">
                          <a:latin typeface="Segoe UI" charset="0"/>
                          <a:ea typeface="Segoe UI" charset="0"/>
                          <a:cs typeface="Segoe UI" charset="0"/>
                        </a:rPr>
                        <a:t> not </a:t>
                      </a:r>
                      <a:r>
                        <a:rPr lang="de-CH" sz="1000" b="0" i="0" dirty="0" err="1">
                          <a:latin typeface="Segoe UI" charset="0"/>
                          <a:ea typeface="Segoe UI" charset="0"/>
                          <a:cs typeface="Segoe UI" charset="0"/>
                        </a:rPr>
                        <a:t>needed</a:t>
                      </a:r>
                      <a:endParaRPr lang="de-CH" sz="1000" b="0" i="0" dirty="0">
                        <a:latin typeface="Segoe UI" charset="0"/>
                        <a:ea typeface="Segoe UI" charset="0"/>
                        <a:cs typeface="Segoe UI" charset="0"/>
                      </a:endParaRPr>
                    </a:p>
                  </a:txBody>
                  <a:tcPr anchor="ctr">
                    <a:lnL w="12700" cap="flat" cmpd="sng" algn="ctr">
                      <a:solidFill>
                        <a:schemeClr val="accent2">
                          <a:lumMod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1099">
                <a:tc>
                  <a:txBody>
                    <a:bodyPr/>
                    <a:lstStyle/>
                    <a:p>
                      <a:pPr lvl="0" algn="l"/>
                      <a:r>
                        <a:rPr lang="de-CH" sz="1000" b="1" i="0" dirty="0">
                          <a:ln>
                            <a:noFill/>
                          </a:ln>
                          <a:solidFill>
                            <a:srgbClr val="5560A6"/>
                          </a:solidFill>
                          <a:latin typeface="Segoe UI" charset="0"/>
                          <a:ea typeface="Segoe UI" charset="0"/>
                          <a:cs typeface="Segoe UI" charset="0"/>
                        </a:rPr>
                        <a:t>30 – 49</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dose </a:t>
                      </a:r>
                      <a:r>
                        <a:rPr lang="de-CH" sz="1000" b="0" i="0" dirty="0" err="1">
                          <a:latin typeface="Segoe UI" charset="0"/>
                          <a:ea typeface="Segoe UI" charset="0"/>
                          <a:cs typeface="Segoe UI" charset="0"/>
                        </a:rPr>
                        <a:t>adjustment</a:t>
                      </a:r>
                      <a:r>
                        <a:rPr lang="de-CH" sz="1000" b="0" i="0" dirty="0">
                          <a:latin typeface="Segoe UI" charset="0"/>
                          <a:ea typeface="Segoe UI" charset="0"/>
                          <a:cs typeface="Segoe UI" charset="0"/>
                        </a:rPr>
                        <a:t> not </a:t>
                      </a:r>
                      <a:r>
                        <a:rPr lang="de-CH" sz="1000" b="0" i="0" dirty="0" err="1">
                          <a:latin typeface="Segoe UI" charset="0"/>
                          <a:ea typeface="Segoe UI" charset="0"/>
                          <a:cs typeface="Segoe UI" charset="0"/>
                        </a:rPr>
                        <a:t>needed</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r>
                        <a:rPr lang="de-CH" sz="1000" b="0" i="0" kern="1200" dirty="0">
                          <a:solidFill>
                            <a:schemeClr val="tx1"/>
                          </a:solidFill>
                          <a:latin typeface="Segoe UI" charset="0"/>
                          <a:cs typeface="Segoe UI" charset="0"/>
                        </a:rPr>
                        <a:t>dose </a:t>
                      </a:r>
                      <a:r>
                        <a:rPr lang="de-CH" sz="1000" b="0" i="0" kern="1200" dirty="0" err="1">
                          <a:solidFill>
                            <a:schemeClr val="tx1"/>
                          </a:solidFill>
                          <a:latin typeface="Segoe UI" charset="0"/>
                          <a:cs typeface="Segoe UI" charset="0"/>
                        </a:rPr>
                        <a:t>reduction</a:t>
                      </a:r>
                      <a:r>
                        <a:rPr lang="de-CH" sz="1000" b="0" i="0" kern="1200" dirty="0">
                          <a:solidFill>
                            <a:schemeClr val="tx1"/>
                          </a:solidFill>
                          <a:latin typeface="Segoe UI" charset="0"/>
                          <a:cs typeface="Segoe UI" charset="0"/>
                        </a:rPr>
                        <a:t> </a:t>
                      </a:r>
                      <a:r>
                        <a:rPr lang="de-CH" sz="1000" b="0" i="0" kern="1200" dirty="0" err="1">
                          <a:solidFill>
                            <a:schemeClr val="tx1"/>
                          </a:solidFill>
                          <a:latin typeface="Segoe UI" charset="0"/>
                          <a:cs typeface="Segoe UI" charset="0"/>
                        </a:rPr>
                        <a:t>to</a:t>
                      </a:r>
                      <a:r>
                        <a:rPr lang="de-CH" sz="1000" b="0" i="0" kern="1200" dirty="0">
                          <a:solidFill>
                            <a:schemeClr val="tx1"/>
                          </a:solidFill>
                          <a:latin typeface="Segoe UI" charset="0"/>
                          <a:cs typeface="Segoe UI" charset="0"/>
                        </a:rPr>
                        <a:t> </a:t>
                      </a:r>
                      <a:br>
                        <a:rPr lang="de-CH" sz="1000" b="0" i="0" kern="1200" dirty="0">
                          <a:solidFill>
                            <a:schemeClr val="tx1"/>
                          </a:solidFill>
                          <a:latin typeface="Segoe UI" charset="0"/>
                          <a:cs typeface="Segoe UI" charset="0"/>
                        </a:rPr>
                      </a:br>
                      <a:r>
                        <a:rPr lang="de-CH" sz="1000" b="1" i="0" kern="1200" dirty="0">
                          <a:solidFill>
                            <a:schemeClr val="tx1"/>
                          </a:solidFill>
                          <a:latin typeface="Segoe UI" charset="0"/>
                          <a:cs typeface="Segoe UI" charset="0"/>
                        </a:rPr>
                        <a:t>15 mg 1x/</a:t>
                      </a:r>
                      <a:r>
                        <a:rPr lang="de-CH" sz="1000" b="1" i="0" kern="1200" dirty="0" err="1">
                          <a:solidFill>
                            <a:schemeClr val="tx1"/>
                          </a:solidFill>
                          <a:latin typeface="Segoe UI" charset="0"/>
                          <a:cs typeface="Segoe UI" charset="0"/>
                        </a:rPr>
                        <a:t>day</a:t>
                      </a:r>
                      <a:endParaRPr lang="de-CH" sz="1000" b="0" i="0" kern="1200" dirty="0">
                        <a:solidFill>
                          <a:schemeClr val="tx1"/>
                        </a:solidFill>
                        <a:latin typeface="Segoe UI" charset="0"/>
                        <a:cs typeface="Segoe UI" charset="0"/>
                      </a:endParaRPr>
                    </a:p>
                  </a:txBody>
                  <a:tcPr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CH" sz="1000" b="0" i="0" kern="1200" dirty="0">
                          <a:solidFill>
                            <a:schemeClr val="tx1"/>
                          </a:solidFill>
                          <a:latin typeface="Segoe UI" charset="0"/>
                          <a:cs typeface="Segoe UI" charset="0"/>
                        </a:rPr>
                        <a:t>dose </a:t>
                      </a:r>
                      <a:r>
                        <a:rPr lang="de-CH" sz="1000" b="0" i="0" kern="1200" dirty="0" err="1">
                          <a:solidFill>
                            <a:schemeClr val="tx1"/>
                          </a:solidFill>
                          <a:latin typeface="Segoe UI" charset="0"/>
                          <a:cs typeface="Segoe UI" charset="0"/>
                        </a:rPr>
                        <a:t>reduction</a:t>
                      </a:r>
                      <a:r>
                        <a:rPr lang="de-CH" sz="1000" b="0" i="0" kern="1200" dirty="0">
                          <a:solidFill>
                            <a:schemeClr val="tx1"/>
                          </a:solidFill>
                          <a:latin typeface="Segoe UI" charset="0"/>
                          <a:cs typeface="Segoe UI" charset="0"/>
                        </a:rPr>
                        <a:t> </a:t>
                      </a:r>
                      <a:r>
                        <a:rPr lang="de-CH" sz="1000" b="0" i="0" kern="1200" dirty="0" err="1">
                          <a:solidFill>
                            <a:schemeClr val="tx1"/>
                          </a:solidFill>
                          <a:latin typeface="Segoe UI" charset="0"/>
                          <a:cs typeface="Segoe UI" charset="0"/>
                        </a:rPr>
                        <a:t>to</a:t>
                      </a:r>
                      <a:r>
                        <a:rPr lang="de-CH" sz="1000" b="0" i="0" kern="1200" dirty="0">
                          <a:solidFill>
                            <a:schemeClr val="tx1"/>
                          </a:solidFill>
                          <a:latin typeface="Segoe UI" charset="0"/>
                          <a:cs typeface="Segoe UI" charset="0"/>
                        </a:rPr>
                        <a:t> </a:t>
                      </a:r>
                      <a:br>
                        <a:rPr lang="de-CH" sz="1000" b="0" i="0" kern="1200" dirty="0">
                          <a:solidFill>
                            <a:schemeClr val="tx1"/>
                          </a:solidFill>
                          <a:latin typeface="Segoe UI" charset="0"/>
                          <a:cs typeface="Segoe UI" charset="0"/>
                        </a:rPr>
                      </a:br>
                      <a:r>
                        <a:rPr lang="de-CH" sz="1000" b="1" i="0" kern="1200" dirty="0">
                          <a:solidFill>
                            <a:schemeClr val="tx1"/>
                          </a:solidFill>
                          <a:latin typeface="Segoe UI" charset="0"/>
                          <a:cs typeface="Segoe UI" charset="0"/>
                        </a:rPr>
                        <a:t>10 mg 1x/</a:t>
                      </a:r>
                      <a:r>
                        <a:rPr lang="de-CH" sz="1000" b="1" i="0" kern="1200" dirty="0" err="1">
                          <a:solidFill>
                            <a:schemeClr val="tx1"/>
                          </a:solidFill>
                          <a:latin typeface="Segoe UI" charset="0"/>
                          <a:cs typeface="Segoe UI" charset="0"/>
                        </a:rPr>
                        <a:t>day</a:t>
                      </a:r>
                      <a:r>
                        <a:rPr lang="de-CH" sz="1000" b="1" i="0" kern="1200" baseline="30000" dirty="0">
                          <a:solidFill>
                            <a:schemeClr val="tx1"/>
                          </a:solidFill>
                          <a:latin typeface="Segoe UI" charset="0"/>
                          <a:cs typeface="Segoe UI" charset="0"/>
                        </a:rPr>
                        <a:t>#</a:t>
                      </a:r>
                      <a:endParaRPr kumimoji="0" lang="de-CH" sz="1000" b="1" i="0" u="none" strike="noStrike" kern="1200" cap="none" spc="0" normalizeH="0" baseline="30000" noProof="0" dirty="0">
                        <a:ln>
                          <a:noFill/>
                        </a:ln>
                        <a:solidFill>
                          <a:schemeClr val="tx1"/>
                        </a:solidFill>
                        <a:effectLst/>
                        <a:uLnTx/>
                        <a:uFillTx/>
                        <a:latin typeface="Calibri" pitchFamily="34" charset="0"/>
                        <a:ea typeface="+mn-ea"/>
                        <a:cs typeface="+mn-cs"/>
                      </a:endParaRPr>
                    </a:p>
                  </a:txBody>
                  <a:tcPr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2">
                        <a:lumMod val="20000"/>
                        <a:lumOff val="80000"/>
                      </a:schemeClr>
                    </a:solidFill>
                  </a:tcPr>
                </a:tc>
                <a:tc>
                  <a:txBody>
                    <a:bodyPr/>
                    <a:lstStyle/>
                    <a:p>
                      <a:pPr algn="l"/>
                      <a:r>
                        <a:rPr lang="de-CH" sz="1000" b="0" i="0" dirty="0">
                          <a:latin typeface="Segoe UI" charset="0"/>
                          <a:ea typeface="Segoe UI" charset="0"/>
                          <a:cs typeface="Segoe UI" charset="0"/>
                        </a:rPr>
                        <a:t>dose </a:t>
                      </a:r>
                      <a:r>
                        <a:rPr lang="de-CH" sz="1000" b="0" i="0" dirty="0" err="1">
                          <a:latin typeface="Segoe UI" charset="0"/>
                          <a:ea typeface="Segoe UI" charset="0"/>
                          <a:cs typeface="Segoe UI" charset="0"/>
                        </a:rPr>
                        <a:t>adjustment</a:t>
                      </a:r>
                      <a:r>
                        <a:rPr lang="de-CH" sz="1000" b="0" i="0" dirty="0">
                          <a:latin typeface="Segoe UI" charset="0"/>
                          <a:ea typeface="Segoe UI" charset="0"/>
                          <a:cs typeface="Segoe UI" charset="0"/>
                        </a:rPr>
                        <a:t> not </a:t>
                      </a:r>
                      <a:r>
                        <a:rPr lang="de-CH" sz="1000" b="0" i="0" dirty="0" err="1">
                          <a:latin typeface="Segoe UI" charset="0"/>
                          <a:ea typeface="Segoe UI" charset="0"/>
                          <a:cs typeface="Segoe UI" charset="0"/>
                        </a:rPr>
                        <a:t>needed</a:t>
                      </a:r>
                      <a:endParaRPr lang="de-CH" sz="1000" b="0" i="0" dirty="0">
                        <a:latin typeface="Segoe UI" charset="0"/>
                        <a:ea typeface="Segoe UI" charset="0"/>
                        <a:cs typeface="Segoe UI" charset="0"/>
                      </a:endParaRPr>
                    </a:p>
                  </a:txBody>
                  <a:tcPr anchor="ctr">
                    <a:lnL w="12700" cap="flat" cmpd="sng" algn="ctr">
                      <a:solidFill>
                        <a:schemeClr val="accent2">
                          <a:lumMod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41099">
                <a:tc>
                  <a:txBody>
                    <a:bodyPr/>
                    <a:lstStyle/>
                    <a:p>
                      <a:pPr lvl="0" algn="l"/>
                      <a:r>
                        <a:rPr lang="de-CH" sz="1000" b="1" i="0" dirty="0">
                          <a:ln>
                            <a:noFill/>
                          </a:ln>
                          <a:solidFill>
                            <a:srgbClr val="5560A6"/>
                          </a:solidFill>
                          <a:latin typeface="Segoe UI" charset="0"/>
                          <a:ea typeface="Segoe UI" charset="0"/>
                          <a:cs typeface="Segoe UI" charset="0"/>
                        </a:rPr>
                        <a:t>15 – 29 </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b="0" i="0" dirty="0" err="1">
                          <a:latin typeface="Segoe UI" charset="0"/>
                          <a:ea typeface="Segoe UI" charset="0"/>
                          <a:cs typeface="Segoe UI" charset="0"/>
                        </a:rPr>
                        <a:t>no</a:t>
                      </a:r>
                      <a:r>
                        <a:rPr lang="de-CH" sz="1000" b="0" i="0" baseline="0" dirty="0">
                          <a:latin typeface="Segoe UI" charset="0"/>
                          <a:ea typeface="Segoe UI" charset="0"/>
                          <a:cs typeface="Segoe UI" charset="0"/>
                        </a:rPr>
                        <a:t> </a:t>
                      </a:r>
                      <a:r>
                        <a:rPr lang="de-CH" sz="1000" b="0" i="0" baseline="0" dirty="0" err="1">
                          <a:latin typeface="Segoe UI" charset="0"/>
                          <a:ea typeface="Segoe UI" charset="0"/>
                          <a:cs typeface="Segoe UI" charset="0"/>
                        </a:rPr>
                        <a:t>contraindication</a:t>
                      </a:r>
                      <a:r>
                        <a:rPr lang="de-CH" sz="1000" b="0" i="0" baseline="0" dirty="0">
                          <a:latin typeface="Segoe UI" charset="0"/>
                          <a:ea typeface="Segoe UI" charset="0"/>
                          <a:cs typeface="Segoe UI" charset="0"/>
                        </a:rPr>
                        <a:t>, but</a:t>
                      </a:r>
                      <a:endParaRPr lang="de-CH" sz="1000" b="0" i="0" dirty="0">
                        <a:latin typeface="Segoe UI" charset="0"/>
                        <a:ea typeface="Segoe UI" charset="0"/>
                        <a:cs typeface="Segoe UI" charset="0"/>
                      </a:endParaRPr>
                    </a:p>
                    <a:p>
                      <a:pPr algn="l"/>
                      <a:r>
                        <a:rPr lang="de-CH" sz="1000" b="0" i="0" dirty="0" err="1">
                          <a:latin typeface="Segoe UI" charset="0"/>
                          <a:ea typeface="Segoe UI" charset="0"/>
                          <a:cs typeface="Segoe UI" charset="0"/>
                        </a:rPr>
                        <a:t>rivaroxaban</a:t>
                      </a:r>
                      <a:r>
                        <a:rPr lang="de-CH" sz="1000" b="0" i="0" dirty="0">
                          <a:latin typeface="Segoe UI" charset="0"/>
                          <a:ea typeface="Segoe UI" charset="0"/>
                          <a:cs typeface="Segoe UI" charset="0"/>
                        </a:rPr>
                        <a:t> not </a:t>
                      </a:r>
                      <a:r>
                        <a:rPr lang="de-CH" sz="1000" b="0" i="0" dirty="0" err="1">
                          <a:latin typeface="Segoe UI" charset="0"/>
                          <a:ea typeface="Segoe UI" charset="0"/>
                          <a:cs typeface="Segoe UI" charset="0"/>
                        </a:rPr>
                        <a:t>recommended</a:t>
                      </a:r>
                      <a:endParaRPr lang="de-CH" sz="1000" b="0" i="0" kern="1200" dirty="0">
                        <a:solidFill>
                          <a:schemeClr val="tx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b="0" i="0" kern="1200" dirty="0" err="1">
                          <a:solidFill>
                            <a:schemeClr val="tx1"/>
                          </a:solidFill>
                          <a:latin typeface="Segoe UI" charset="0"/>
                          <a:ea typeface="Segoe UI" charset="0"/>
                          <a:cs typeface="Segoe UI" charset="0"/>
                        </a:rPr>
                        <a:t>No</a:t>
                      </a:r>
                      <a:r>
                        <a:rPr lang="de-CH" sz="1000" b="0" i="0" kern="1200" dirty="0">
                          <a:solidFill>
                            <a:schemeClr val="tx1"/>
                          </a:solidFill>
                          <a:latin typeface="Segoe UI" charset="0"/>
                          <a:ea typeface="Segoe UI" charset="0"/>
                          <a:cs typeface="Segoe UI" charset="0"/>
                        </a:rPr>
                        <a:t> </a:t>
                      </a:r>
                      <a:r>
                        <a:rPr lang="de-CH" sz="1000" b="0" i="0" kern="1200" dirty="0" err="1">
                          <a:solidFill>
                            <a:schemeClr val="tx1"/>
                          </a:solidFill>
                          <a:latin typeface="Segoe UI" charset="0"/>
                          <a:ea typeface="Segoe UI" charset="0"/>
                          <a:cs typeface="Segoe UI" charset="0"/>
                        </a:rPr>
                        <a:t>contraindication</a:t>
                      </a:r>
                      <a:r>
                        <a:rPr lang="de-CH" sz="1000" b="0" i="0" kern="1200" dirty="0">
                          <a:solidFill>
                            <a:schemeClr val="tx1"/>
                          </a:solidFill>
                          <a:latin typeface="Segoe UI" charset="0"/>
                          <a:ea typeface="Segoe UI" charset="0"/>
                          <a:cs typeface="Segoe UI" charset="0"/>
                        </a:rPr>
                        <a:t>, but </a:t>
                      </a:r>
                      <a:r>
                        <a:rPr lang="de-CH" sz="1000" b="0" i="0" kern="1200" dirty="0" err="1">
                          <a:solidFill>
                            <a:schemeClr val="tx1"/>
                          </a:solidFill>
                          <a:latin typeface="Segoe UI" charset="0"/>
                          <a:ea typeface="Segoe UI" charset="0"/>
                          <a:cs typeface="Segoe UI" charset="0"/>
                        </a:rPr>
                        <a:t>increased</a:t>
                      </a:r>
                      <a:r>
                        <a:rPr lang="de-CH" sz="1000" b="0" i="0" kern="1200" dirty="0">
                          <a:solidFill>
                            <a:schemeClr val="tx1"/>
                          </a:solidFill>
                          <a:latin typeface="Segoe UI" charset="0"/>
                          <a:ea typeface="Segoe UI" charset="0"/>
                          <a:cs typeface="Segoe UI" charset="0"/>
                        </a:rPr>
                        <a:t> </a:t>
                      </a:r>
                      <a:r>
                        <a:rPr lang="de-CH" sz="1000" b="0" i="0" kern="1200" dirty="0" err="1">
                          <a:solidFill>
                            <a:schemeClr val="tx1"/>
                          </a:solidFill>
                          <a:latin typeface="Segoe UI" charset="0"/>
                          <a:ea typeface="Segoe UI" charset="0"/>
                          <a:cs typeface="Segoe UI" charset="0"/>
                        </a:rPr>
                        <a:t>caution</a:t>
                      </a:r>
                      <a:r>
                        <a:rPr lang="de-CH" sz="1000" b="0" i="0" kern="1200" dirty="0">
                          <a:solidFill>
                            <a:schemeClr val="tx1"/>
                          </a:solidFill>
                          <a:latin typeface="Segoe UI" charset="0"/>
                          <a:ea typeface="Segoe UI" charset="0"/>
                          <a:cs typeface="Segoe UI" charset="0"/>
                        </a:rPr>
                        <a:t>; </a:t>
                      </a:r>
                      <a:r>
                        <a:rPr lang="de-CH" sz="1000" b="0" i="0" kern="1200" dirty="0" err="1">
                          <a:solidFill>
                            <a:schemeClr val="tx1"/>
                          </a:solidFill>
                          <a:latin typeface="Segoe UI" charset="0"/>
                          <a:ea typeface="Segoe UI" charset="0"/>
                          <a:cs typeface="Segoe UI" charset="0"/>
                        </a:rPr>
                        <a:t>rivaroxaban</a:t>
                      </a:r>
                      <a:r>
                        <a:rPr lang="de-CH" sz="1000" b="0" i="0" kern="1200" dirty="0">
                          <a:solidFill>
                            <a:schemeClr val="tx1"/>
                          </a:solidFill>
                          <a:latin typeface="Segoe UI" charset="0"/>
                          <a:ea typeface="Segoe UI" charset="0"/>
                          <a:cs typeface="Segoe UI" charset="0"/>
                        </a:rPr>
                        <a:t> not </a:t>
                      </a:r>
                      <a:r>
                        <a:rPr lang="de-CH" sz="1000" b="0" i="0" kern="1200" dirty="0" err="1">
                          <a:solidFill>
                            <a:schemeClr val="tx1"/>
                          </a:solidFill>
                          <a:latin typeface="Segoe UI" charset="0"/>
                          <a:ea typeface="Segoe UI" charset="0"/>
                          <a:cs typeface="Segoe UI" charset="0"/>
                        </a:rPr>
                        <a:t>recommended</a:t>
                      </a:r>
                      <a:r>
                        <a:rPr lang="de-CH" sz="1000" b="0" i="0" kern="1200" dirty="0">
                          <a:solidFill>
                            <a:schemeClr val="tx1"/>
                          </a:solidFill>
                          <a:latin typeface="Segoe UI" charset="0"/>
                          <a:ea typeface="Segoe UI" charset="0"/>
                          <a:cs typeface="Segoe UI" charset="0"/>
                        </a:rPr>
                        <a:t>  </a:t>
                      </a:r>
                      <a:r>
                        <a:rPr lang="de-CH" sz="1000" b="0" i="0" kern="1200" dirty="0" err="1">
                          <a:solidFill>
                            <a:schemeClr val="tx1"/>
                          </a:solidFill>
                          <a:latin typeface="Segoe UI" charset="0"/>
                          <a:ea typeface="Segoe UI" charset="0"/>
                          <a:cs typeface="Segoe UI" charset="0"/>
                        </a:rPr>
                        <a:t>where</a:t>
                      </a:r>
                      <a:r>
                        <a:rPr lang="de-CH" sz="1000" b="0" i="0" kern="1200" dirty="0">
                          <a:solidFill>
                            <a:schemeClr val="tx1"/>
                          </a:solidFill>
                          <a:latin typeface="Segoe UI" charset="0"/>
                          <a:ea typeface="Segoe UI" charset="0"/>
                          <a:cs typeface="Segoe UI" charset="0"/>
                        </a:rPr>
                        <a:t> </a:t>
                      </a:r>
                      <a:r>
                        <a:rPr lang="de-CH" sz="1000" b="0" i="0" kern="1200" dirty="0" err="1">
                          <a:solidFill>
                            <a:schemeClr val="tx1"/>
                          </a:solidFill>
                          <a:latin typeface="Segoe UI" charset="0"/>
                          <a:ea typeface="Segoe UI" charset="0"/>
                          <a:cs typeface="Segoe UI" charset="0"/>
                        </a:rPr>
                        <a:t>the</a:t>
                      </a:r>
                      <a:r>
                        <a:rPr lang="de-CH" sz="1000" b="0" i="0" kern="1200" dirty="0">
                          <a:solidFill>
                            <a:schemeClr val="tx1"/>
                          </a:solidFill>
                          <a:latin typeface="Segoe UI" charset="0"/>
                          <a:ea typeface="Segoe UI" charset="0"/>
                          <a:cs typeface="Segoe UI" charset="0"/>
                        </a:rPr>
                        <a:t> </a:t>
                      </a:r>
                      <a:r>
                        <a:rPr lang="de-CH" sz="1000" b="0" i="0" kern="1200" dirty="0" err="1">
                          <a:solidFill>
                            <a:schemeClr val="tx1"/>
                          </a:solidFill>
                          <a:latin typeface="Segoe UI" charset="0"/>
                          <a:ea typeface="Segoe UI" charset="0"/>
                          <a:cs typeface="Segoe UI" charset="0"/>
                        </a:rPr>
                        <a:t>indication</a:t>
                      </a:r>
                      <a:r>
                        <a:rPr lang="de-CH" sz="1000" b="0" i="0" kern="1200" dirty="0">
                          <a:solidFill>
                            <a:schemeClr val="tx1"/>
                          </a:solidFill>
                          <a:latin typeface="Segoe UI" charset="0"/>
                          <a:ea typeface="Segoe UI" charset="0"/>
                          <a:cs typeface="Segoe UI" charset="0"/>
                        </a:rPr>
                        <a:t> </a:t>
                      </a:r>
                      <a:r>
                        <a:rPr lang="de-CH" sz="1000" b="0" i="0" kern="1200" dirty="0" err="1">
                          <a:solidFill>
                            <a:schemeClr val="tx1"/>
                          </a:solidFill>
                          <a:latin typeface="Segoe UI" charset="0"/>
                          <a:ea typeface="Segoe UI" charset="0"/>
                          <a:cs typeface="Segoe UI" charset="0"/>
                        </a:rPr>
                        <a:t>for</a:t>
                      </a:r>
                      <a:r>
                        <a:rPr lang="de-CH" sz="1000" b="0" i="0" kern="1200" dirty="0">
                          <a:solidFill>
                            <a:schemeClr val="tx1"/>
                          </a:solidFill>
                          <a:latin typeface="Segoe UI" charset="0"/>
                          <a:ea typeface="Segoe UI" charset="0"/>
                          <a:cs typeface="Segoe UI" charset="0"/>
                        </a:rPr>
                        <a:t> </a:t>
                      </a:r>
                      <a:r>
                        <a:rPr lang="de-CH" sz="1000" b="0" i="0" kern="1200" dirty="0" err="1">
                          <a:solidFill>
                            <a:schemeClr val="tx1"/>
                          </a:solidFill>
                          <a:latin typeface="Segoe UI" charset="0"/>
                          <a:ea typeface="Segoe UI" charset="0"/>
                          <a:cs typeface="Segoe UI" charset="0"/>
                        </a:rPr>
                        <a:t>anticoagulation</a:t>
                      </a:r>
                      <a:r>
                        <a:rPr lang="de-CH" sz="1000" b="0" i="0" kern="1200" dirty="0">
                          <a:solidFill>
                            <a:schemeClr val="tx1"/>
                          </a:solidFill>
                          <a:latin typeface="Segoe UI" charset="0"/>
                          <a:ea typeface="Segoe UI" charset="0"/>
                          <a:cs typeface="Segoe UI" charset="0"/>
                        </a:rPr>
                        <a:t> </a:t>
                      </a:r>
                      <a:r>
                        <a:rPr lang="de-CH" sz="1000" b="0" i="0" kern="1200" dirty="0" err="1">
                          <a:solidFill>
                            <a:schemeClr val="tx1"/>
                          </a:solidFill>
                          <a:latin typeface="Segoe UI" charset="0"/>
                          <a:ea typeface="Segoe UI" charset="0"/>
                          <a:cs typeface="Segoe UI" charset="0"/>
                        </a:rPr>
                        <a:t>is</a:t>
                      </a:r>
                      <a:r>
                        <a:rPr lang="de-CH" sz="1000" b="0" i="0" kern="1200" dirty="0">
                          <a:solidFill>
                            <a:schemeClr val="tx1"/>
                          </a:solidFill>
                          <a:latin typeface="Segoe UI" charset="0"/>
                          <a:ea typeface="Segoe UI" charset="0"/>
                          <a:cs typeface="Segoe UI" charset="0"/>
                        </a:rPr>
                        <a:t> </a:t>
                      </a:r>
                      <a:r>
                        <a:rPr lang="de-CH" sz="1000" b="0" i="0" kern="1200" dirty="0" err="1">
                          <a:solidFill>
                            <a:schemeClr val="tx1"/>
                          </a:solidFill>
                          <a:latin typeface="Segoe UI" charset="0"/>
                          <a:ea typeface="Segoe UI" charset="0"/>
                          <a:cs typeface="Segoe UI" charset="0"/>
                        </a:rPr>
                        <a:t>recent</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0" noProof="0" dirty="0" err="1">
                          <a:ln>
                            <a:noFill/>
                          </a:ln>
                          <a:solidFill>
                            <a:schemeClr val="tx1"/>
                          </a:solidFill>
                          <a:effectLst/>
                          <a:uLnTx/>
                          <a:uFillTx/>
                          <a:latin typeface="Segoe UI" charset="0"/>
                          <a:ea typeface="Segoe UI" charset="0"/>
                          <a:cs typeface="Segoe UI" charset="0"/>
                        </a:rPr>
                        <a:t>No</a:t>
                      </a:r>
                      <a:r>
                        <a:rPr kumimoji="0" lang="de-CH" sz="1000" b="0" i="0" u="none" strike="noStrike" kern="1200" cap="none" spc="0" normalizeH="0" baseline="0" noProof="0" dirty="0">
                          <a:ln>
                            <a:noFill/>
                          </a:ln>
                          <a:solidFill>
                            <a:schemeClr val="tx1"/>
                          </a:solidFill>
                          <a:effectLst/>
                          <a:uLnTx/>
                          <a:uFillTx/>
                          <a:latin typeface="Segoe UI" charset="0"/>
                          <a:ea typeface="Segoe UI" charset="0"/>
                          <a:cs typeface="Segoe UI" charset="0"/>
                        </a:rPr>
                        <a:t> </a:t>
                      </a:r>
                      <a:r>
                        <a:rPr kumimoji="0" lang="de-CH" sz="1000" b="0" i="0" u="none" strike="noStrike" kern="1200" cap="none" spc="0" normalizeH="0" baseline="0" noProof="0" dirty="0" err="1">
                          <a:ln>
                            <a:noFill/>
                          </a:ln>
                          <a:solidFill>
                            <a:schemeClr val="tx1"/>
                          </a:solidFill>
                          <a:effectLst/>
                          <a:uLnTx/>
                          <a:uFillTx/>
                          <a:latin typeface="Segoe UI" charset="0"/>
                          <a:ea typeface="Segoe UI" charset="0"/>
                          <a:cs typeface="Segoe UI" charset="0"/>
                        </a:rPr>
                        <a:t>contraindication</a:t>
                      </a:r>
                      <a:r>
                        <a:rPr kumimoji="0" lang="de-CH" sz="1000" b="0" i="0" u="none" strike="noStrike" kern="1200" cap="none" spc="0" normalizeH="0" baseline="0" noProof="0" dirty="0">
                          <a:ln>
                            <a:noFill/>
                          </a:ln>
                          <a:solidFill>
                            <a:schemeClr val="tx1"/>
                          </a:solidFill>
                          <a:effectLst/>
                          <a:uLnTx/>
                          <a:uFillTx/>
                          <a:latin typeface="Segoe UI" charset="0"/>
                          <a:ea typeface="Segoe UI" charset="0"/>
                          <a:cs typeface="Segoe UI" charset="0"/>
                        </a:rPr>
                        <a:t>, but </a:t>
                      </a:r>
                      <a:r>
                        <a:rPr kumimoji="0" lang="de-CH" sz="1000" b="0" i="0" u="none" strike="noStrike" kern="1200" cap="none" spc="0" normalizeH="0" baseline="0" noProof="0" dirty="0" err="1">
                          <a:ln>
                            <a:noFill/>
                          </a:ln>
                          <a:solidFill>
                            <a:schemeClr val="tx1"/>
                          </a:solidFill>
                          <a:effectLst/>
                          <a:uLnTx/>
                          <a:uFillTx/>
                          <a:latin typeface="Segoe UI" charset="0"/>
                          <a:ea typeface="Segoe UI" charset="0"/>
                          <a:cs typeface="Segoe UI" charset="0"/>
                        </a:rPr>
                        <a:t>increased</a:t>
                      </a:r>
                      <a:r>
                        <a:rPr kumimoji="0" lang="de-CH" sz="1000" b="0" i="0" u="none" strike="noStrike" kern="1200" cap="none" spc="0" normalizeH="0" baseline="0" noProof="0" dirty="0">
                          <a:ln>
                            <a:noFill/>
                          </a:ln>
                          <a:solidFill>
                            <a:schemeClr val="tx1"/>
                          </a:solidFill>
                          <a:effectLst/>
                          <a:uLnTx/>
                          <a:uFillTx/>
                          <a:latin typeface="Segoe UI" charset="0"/>
                          <a:ea typeface="Segoe UI" charset="0"/>
                          <a:cs typeface="Segoe UI" charset="0"/>
                        </a:rPr>
                        <a:t> </a:t>
                      </a:r>
                      <a:r>
                        <a:rPr kumimoji="0" lang="de-CH" sz="1000" b="0" i="0" u="none" strike="noStrike" kern="1200" cap="none" spc="0" normalizeH="0" baseline="0" noProof="0" dirty="0" err="1">
                          <a:ln>
                            <a:noFill/>
                          </a:ln>
                          <a:solidFill>
                            <a:schemeClr val="tx1"/>
                          </a:solidFill>
                          <a:effectLst/>
                          <a:uLnTx/>
                          <a:uFillTx/>
                          <a:latin typeface="Segoe UI" charset="0"/>
                          <a:ea typeface="Segoe UI" charset="0"/>
                          <a:cs typeface="Segoe UI" charset="0"/>
                        </a:rPr>
                        <a:t>caution</a:t>
                      </a:r>
                      <a:r>
                        <a:rPr kumimoji="0" lang="de-CH" sz="1000" b="0" i="0" u="none" strike="noStrike" kern="1200" cap="none" spc="0" normalizeH="0" baseline="0" noProof="0" dirty="0">
                          <a:ln>
                            <a:noFill/>
                          </a:ln>
                          <a:solidFill>
                            <a:schemeClr val="tx1"/>
                          </a:solidFill>
                          <a:effectLst/>
                          <a:uLnTx/>
                          <a:uFillTx/>
                          <a:latin typeface="Segoe UI" charset="0"/>
                          <a:ea typeface="Segoe UI" charset="0"/>
                          <a:cs typeface="Segoe UI" charset="0"/>
                        </a:rPr>
                        <a:t>; </a:t>
                      </a:r>
                      <a:r>
                        <a:rPr kumimoji="0" lang="de-CH" sz="1000" b="0" i="0" u="none" strike="noStrike" kern="1200" cap="none" spc="0" normalizeH="0" baseline="0" noProof="0" dirty="0" err="1">
                          <a:ln>
                            <a:noFill/>
                          </a:ln>
                          <a:solidFill>
                            <a:schemeClr val="tx1"/>
                          </a:solidFill>
                          <a:effectLst/>
                          <a:uLnTx/>
                          <a:uFillTx/>
                          <a:latin typeface="Segoe UI" charset="0"/>
                          <a:ea typeface="Segoe UI" charset="0"/>
                          <a:cs typeface="Segoe UI" charset="0"/>
                        </a:rPr>
                        <a:t>rivaroxaban</a:t>
                      </a:r>
                      <a:r>
                        <a:rPr kumimoji="0" lang="de-CH" sz="1000" b="0" i="0" u="none" strike="noStrike" kern="1200" cap="none" spc="0" normalizeH="0" baseline="0" noProof="0" dirty="0">
                          <a:ln>
                            <a:noFill/>
                          </a:ln>
                          <a:solidFill>
                            <a:schemeClr val="tx1"/>
                          </a:solidFill>
                          <a:effectLst/>
                          <a:uLnTx/>
                          <a:uFillTx/>
                          <a:latin typeface="Segoe UI" charset="0"/>
                          <a:ea typeface="Segoe UI" charset="0"/>
                          <a:cs typeface="Segoe UI" charset="0"/>
                        </a:rPr>
                        <a:t> not </a:t>
                      </a:r>
                      <a:r>
                        <a:rPr kumimoji="0" lang="de-CH" sz="1000" b="0" i="0" u="none" strike="noStrike" kern="1200" cap="none" spc="0" normalizeH="0" baseline="0" noProof="0" dirty="0" err="1">
                          <a:ln>
                            <a:noFill/>
                          </a:ln>
                          <a:solidFill>
                            <a:schemeClr val="tx1"/>
                          </a:solidFill>
                          <a:effectLst/>
                          <a:uLnTx/>
                          <a:uFillTx/>
                          <a:latin typeface="Segoe UI" charset="0"/>
                          <a:ea typeface="Segoe UI" charset="0"/>
                          <a:cs typeface="Segoe UI" charset="0"/>
                        </a:rPr>
                        <a:t>recommended</a:t>
                      </a:r>
                      <a:r>
                        <a:rPr kumimoji="0" lang="de-CH" sz="1000" b="0" i="0" u="none" strike="noStrike" kern="1200" cap="none" spc="0" normalizeH="0" baseline="0" noProof="0" dirty="0">
                          <a:ln>
                            <a:noFill/>
                          </a:ln>
                          <a:solidFill>
                            <a:schemeClr val="tx1"/>
                          </a:solidFill>
                          <a:effectLst/>
                          <a:uLnTx/>
                          <a:uFillTx/>
                          <a:latin typeface="Segoe UI" charset="0"/>
                          <a:ea typeface="Segoe UI" charset="0"/>
                          <a:cs typeface="Segoe UI" charset="0"/>
                        </a:rPr>
                        <a:t>  </a:t>
                      </a:r>
                      <a:r>
                        <a:rPr kumimoji="0" lang="de-CH" sz="1000" b="0" i="0" u="none" strike="noStrike" kern="1200" cap="none" spc="0" normalizeH="0" baseline="0" noProof="0" dirty="0" err="1">
                          <a:ln>
                            <a:noFill/>
                          </a:ln>
                          <a:solidFill>
                            <a:schemeClr val="tx1"/>
                          </a:solidFill>
                          <a:effectLst/>
                          <a:uLnTx/>
                          <a:uFillTx/>
                          <a:latin typeface="Segoe UI" charset="0"/>
                          <a:ea typeface="Segoe UI" charset="0"/>
                          <a:cs typeface="Segoe UI" charset="0"/>
                        </a:rPr>
                        <a:t>where</a:t>
                      </a:r>
                      <a:r>
                        <a:rPr kumimoji="0" lang="de-CH" sz="1000" b="0" i="0" u="none" strike="noStrike" kern="1200" cap="none" spc="0" normalizeH="0" baseline="0" noProof="0" dirty="0">
                          <a:ln>
                            <a:noFill/>
                          </a:ln>
                          <a:solidFill>
                            <a:schemeClr val="tx1"/>
                          </a:solidFill>
                          <a:effectLst/>
                          <a:uLnTx/>
                          <a:uFillTx/>
                          <a:latin typeface="Segoe UI" charset="0"/>
                          <a:ea typeface="Segoe UI" charset="0"/>
                          <a:cs typeface="Segoe UI" charset="0"/>
                        </a:rPr>
                        <a:t> </a:t>
                      </a:r>
                      <a:r>
                        <a:rPr kumimoji="0" lang="de-CH" sz="1000" b="0" i="0" u="none" strike="noStrike" kern="1200" cap="none" spc="0" normalizeH="0" baseline="0" noProof="0" dirty="0" err="1">
                          <a:ln>
                            <a:noFill/>
                          </a:ln>
                          <a:solidFill>
                            <a:schemeClr val="tx1"/>
                          </a:solidFill>
                          <a:effectLst/>
                          <a:uLnTx/>
                          <a:uFillTx/>
                          <a:latin typeface="Segoe UI" charset="0"/>
                          <a:ea typeface="Segoe UI" charset="0"/>
                          <a:cs typeface="Segoe UI" charset="0"/>
                        </a:rPr>
                        <a:t>the</a:t>
                      </a:r>
                      <a:r>
                        <a:rPr kumimoji="0" lang="de-CH" sz="1000" b="0" i="0" u="none" strike="noStrike" kern="1200" cap="none" spc="0" normalizeH="0" baseline="0" noProof="0" dirty="0">
                          <a:ln>
                            <a:noFill/>
                          </a:ln>
                          <a:solidFill>
                            <a:schemeClr val="tx1"/>
                          </a:solidFill>
                          <a:effectLst/>
                          <a:uLnTx/>
                          <a:uFillTx/>
                          <a:latin typeface="Segoe UI" charset="0"/>
                          <a:ea typeface="Segoe UI" charset="0"/>
                          <a:cs typeface="Segoe UI" charset="0"/>
                        </a:rPr>
                        <a:t> </a:t>
                      </a:r>
                      <a:r>
                        <a:rPr kumimoji="0" lang="de-CH" sz="1000" b="0" i="0" u="none" strike="noStrike" kern="1200" cap="none" spc="0" normalizeH="0" baseline="0" noProof="0" dirty="0" err="1">
                          <a:ln>
                            <a:noFill/>
                          </a:ln>
                          <a:solidFill>
                            <a:schemeClr val="tx1"/>
                          </a:solidFill>
                          <a:effectLst/>
                          <a:uLnTx/>
                          <a:uFillTx/>
                          <a:latin typeface="Segoe UI" charset="0"/>
                          <a:ea typeface="Segoe UI" charset="0"/>
                          <a:cs typeface="Segoe UI" charset="0"/>
                        </a:rPr>
                        <a:t>indication</a:t>
                      </a:r>
                      <a:r>
                        <a:rPr kumimoji="0" lang="de-CH" sz="1000" b="0" i="0" u="none" strike="noStrike" kern="1200" cap="none" spc="0" normalizeH="0" baseline="0" noProof="0" dirty="0">
                          <a:ln>
                            <a:noFill/>
                          </a:ln>
                          <a:solidFill>
                            <a:schemeClr val="tx1"/>
                          </a:solidFill>
                          <a:effectLst/>
                          <a:uLnTx/>
                          <a:uFillTx/>
                          <a:latin typeface="Segoe UI" charset="0"/>
                          <a:ea typeface="Segoe UI" charset="0"/>
                          <a:cs typeface="Segoe UI" charset="0"/>
                        </a:rPr>
                        <a:t> </a:t>
                      </a:r>
                      <a:r>
                        <a:rPr kumimoji="0" lang="de-CH" sz="1000" b="0" i="0" u="none" strike="noStrike" kern="1200" cap="none" spc="0" normalizeH="0" baseline="0" noProof="0" dirty="0" err="1">
                          <a:ln>
                            <a:noFill/>
                          </a:ln>
                          <a:solidFill>
                            <a:schemeClr val="tx1"/>
                          </a:solidFill>
                          <a:effectLst/>
                          <a:uLnTx/>
                          <a:uFillTx/>
                          <a:latin typeface="Segoe UI" charset="0"/>
                          <a:ea typeface="Segoe UI" charset="0"/>
                          <a:cs typeface="Segoe UI" charset="0"/>
                        </a:rPr>
                        <a:t>for</a:t>
                      </a:r>
                      <a:r>
                        <a:rPr kumimoji="0" lang="de-CH" sz="1000" b="0" i="0" u="none" strike="noStrike" kern="1200" cap="none" spc="0" normalizeH="0" baseline="0" noProof="0" dirty="0">
                          <a:ln>
                            <a:noFill/>
                          </a:ln>
                          <a:solidFill>
                            <a:schemeClr val="tx1"/>
                          </a:solidFill>
                          <a:effectLst/>
                          <a:uLnTx/>
                          <a:uFillTx/>
                          <a:latin typeface="Segoe UI" charset="0"/>
                          <a:ea typeface="Segoe UI" charset="0"/>
                          <a:cs typeface="Segoe UI" charset="0"/>
                        </a:rPr>
                        <a:t> </a:t>
                      </a:r>
                      <a:r>
                        <a:rPr kumimoji="0" lang="de-CH" sz="1000" b="0" i="0" u="none" strike="noStrike" kern="1200" cap="none" spc="0" normalizeH="0" baseline="0" noProof="0" dirty="0" err="1">
                          <a:ln>
                            <a:noFill/>
                          </a:ln>
                          <a:solidFill>
                            <a:schemeClr val="tx1"/>
                          </a:solidFill>
                          <a:effectLst/>
                          <a:uLnTx/>
                          <a:uFillTx/>
                          <a:latin typeface="Segoe UI" charset="0"/>
                          <a:ea typeface="Segoe UI" charset="0"/>
                          <a:cs typeface="Segoe UI" charset="0"/>
                        </a:rPr>
                        <a:t>anticoagulation</a:t>
                      </a:r>
                      <a:r>
                        <a:rPr kumimoji="0" lang="de-CH" sz="1000" b="0" i="0" u="none" strike="noStrike" kern="1200" cap="none" spc="0" normalizeH="0" baseline="0" noProof="0" dirty="0">
                          <a:ln>
                            <a:noFill/>
                          </a:ln>
                          <a:solidFill>
                            <a:schemeClr val="tx1"/>
                          </a:solidFill>
                          <a:effectLst/>
                          <a:uLnTx/>
                          <a:uFillTx/>
                          <a:latin typeface="Segoe UI" charset="0"/>
                          <a:ea typeface="Segoe UI" charset="0"/>
                          <a:cs typeface="Segoe UI" charset="0"/>
                        </a:rPr>
                        <a:t> </a:t>
                      </a:r>
                      <a:r>
                        <a:rPr kumimoji="0" lang="de-CH" sz="1000" b="0" i="0" u="none" strike="noStrike" kern="1200" cap="none" spc="0" normalizeH="0" baseline="0" noProof="0" dirty="0" err="1">
                          <a:ln>
                            <a:noFill/>
                          </a:ln>
                          <a:solidFill>
                            <a:schemeClr val="tx1"/>
                          </a:solidFill>
                          <a:effectLst/>
                          <a:uLnTx/>
                          <a:uFillTx/>
                          <a:latin typeface="Segoe UI" charset="0"/>
                          <a:ea typeface="Segoe UI" charset="0"/>
                          <a:cs typeface="Segoe UI" charset="0"/>
                        </a:rPr>
                        <a:t>is</a:t>
                      </a:r>
                      <a:r>
                        <a:rPr kumimoji="0" lang="de-CH" sz="1000" b="0" i="0" u="none" strike="noStrike" kern="1200" cap="none" spc="0" normalizeH="0" baseline="0" noProof="0" dirty="0">
                          <a:ln>
                            <a:noFill/>
                          </a:ln>
                          <a:solidFill>
                            <a:schemeClr val="tx1"/>
                          </a:solidFill>
                          <a:effectLst/>
                          <a:uLnTx/>
                          <a:uFillTx/>
                          <a:latin typeface="Segoe UI" charset="0"/>
                          <a:ea typeface="Segoe UI" charset="0"/>
                          <a:cs typeface="Segoe UI" charset="0"/>
                        </a:rPr>
                        <a:t> </a:t>
                      </a:r>
                      <a:r>
                        <a:rPr kumimoji="0" lang="de-CH" sz="1000" b="0" i="0" u="none" strike="noStrike" kern="1200" cap="none" spc="0" normalizeH="0" baseline="0" noProof="0" dirty="0" err="1">
                          <a:ln>
                            <a:noFill/>
                          </a:ln>
                          <a:solidFill>
                            <a:schemeClr val="tx1"/>
                          </a:solidFill>
                          <a:effectLst/>
                          <a:uLnTx/>
                          <a:uFillTx/>
                          <a:latin typeface="Segoe UI" charset="0"/>
                          <a:ea typeface="Segoe UI" charset="0"/>
                          <a:cs typeface="Segoe UI" charset="0"/>
                        </a:rPr>
                        <a:t>recent</a:t>
                      </a:r>
                      <a:endParaRPr kumimoji="0" lang="de-CH" sz="1000" b="0" i="0" u="none" strike="noStrike" kern="1200" cap="none" spc="0" normalizeH="0" baseline="0" noProof="0" dirty="0">
                        <a:ln>
                          <a:noFill/>
                        </a:ln>
                        <a:solidFill>
                          <a:schemeClr val="tx1"/>
                        </a:solidFill>
                        <a:effectLst/>
                        <a:uLnTx/>
                        <a:uFillTx/>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b="0" i="0" dirty="0" err="1">
                          <a:latin typeface="Segoe UI" charset="0"/>
                          <a:ea typeface="Segoe UI" charset="0"/>
                          <a:cs typeface="Segoe UI" charset="0"/>
                        </a:rPr>
                        <a:t>no</a:t>
                      </a:r>
                      <a:r>
                        <a:rPr lang="de-CH" sz="1000" b="0" i="0" baseline="0" dirty="0">
                          <a:latin typeface="Segoe UI" charset="0"/>
                          <a:ea typeface="Segoe UI" charset="0"/>
                          <a:cs typeface="Segoe UI" charset="0"/>
                        </a:rPr>
                        <a:t> </a:t>
                      </a:r>
                      <a:r>
                        <a:rPr lang="de-CH" sz="1000" b="0" i="0" baseline="0" dirty="0" err="1">
                          <a:latin typeface="Segoe UI" charset="0"/>
                          <a:ea typeface="Segoe UI" charset="0"/>
                          <a:cs typeface="Segoe UI" charset="0"/>
                        </a:rPr>
                        <a:t>contraindication</a:t>
                      </a:r>
                      <a:r>
                        <a:rPr lang="de-CH" sz="1000" b="0" i="0" baseline="0" dirty="0">
                          <a:latin typeface="Segoe UI" charset="0"/>
                          <a:ea typeface="Segoe UI" charset="0"/>
                          <a:cs typeface="Segoe UI" charset="0"/>
                        </a:rPr>
                        <a:t>, but</a:t>
                      </a:r>
                      <a:endParaRPr lang="de-CH" sz="1000" b="0" i="0" dirty="0">
                        <a:latin typeface="Segoe UI" charset="0"/>
                        <a:ea typeface="Segoe UI" charset="0"/>
                        <a:cs typeface="Segoe UI" charset="0"/>
                      </a:endParaRPr>
                    </a:p>
                    <a:p>
                      <a:pPr algn="l"/>
                      <a:r>
                        <a:rPr lang="de-CH" sz="1000" b="0" i="0" dirty="0" err="1">
                          <a:latin typeface="Segoe UI" charset="0"/>
                          <a:ea typeface="Segoe UI" charset="0"/>
                          <a:cs typeface="Segoe UI" charset="0"/>
                        </a:rPr>
                        <a:t>rivaroxaban</a:t>
                      </a:r>
                      <a:r>
                        <a:rPr lang="de-CH" sz="1000" b="0" i="0" dirty="0">
                          <a:latin typeface="Segoe UI" charset="0"/>
                          <a:ea typeface="Segoe UI" charset="0"/>
                          <a:cs typeface="Segoe UI" charset="0"/>
                        </a:rPr>
                        <a:t> not </a:t>
                      </a:r>
                      <a:r>
                        <a:rPr lang="de-CH" sz="1000" b="0" i="0" dirty="0" err="1">
                          <a:latin typeface="Segoe UI" charset="0"/>
                          <a:ea typeface="Segoe UI" charset="0"/>
                          <a:cs typeface="Segoe UI" charset="0"/>
                        </a:rPr>
                        <a:t>recommended</a:t>
                      </a:r>
                      <a:endParaRPr lang="de-CH" sz="1000" b="0" i="0" kern="1200" dirty="0">
                        <a:solidFill>
                          <a:schemeClr val="tx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1" name="Textfeld 20">
            <a:extLst>
              <a:ext uri="{FF2B5EF4-FFF2-40B4-BE49-F238E27FC236}">
                <a16:creationId xmlns:a16="http://schemas.microsoft.com/office/drawing/2014/main" id="{63F8F0BA-87C6-4A42-8224-C1CC08D4D50B}"/>
              </a:ext>
            </a:extLst>
          </p:cNvPr>
          <p:cNvSpPr txBox="1"/>
          <p:nvPr/>
        </p:nvSpPr>
        <p:spPr>
          <a:xfrm>
            <a:off x="339661" y="4341093"/>
            <a:ext cx="5701393" cy="246221"/>
          </a:xfrm>
          <a:prstGeom prst="rect">
            <a:avLst/>
          </a:prstGeom>
          <a:noFill/>
        </p:spPr>
        <p:txBody>
          <a:bodyPr wrap="square" rtlCol="0">
            <a:spAutoFit/>
          </a:bodyPr>
          <a:lstStyle/>
          <a:p>
            <a:r>
              <a:rPr lang="de-CH" sz="1000" dirty="0"/>
              <a:t>* </a:t>
            </a:r>
            <a:r>
              <a:rPr lang="de-CH" sz="1000" dirty="0" err="1">
                <a:latin typeface="Segoe UI" charset="0"/>
                <a:cs typeface="Segoe UI" charset="0"/>
              </a:rPr>
              <a:t>detailed</a:t>
            </a:r>
            <a:r>
              <a:rPr lang="de-CH" sz="1000" dirty="0">
                <a:latin typeface="Segoe UI" charset="0"/>
                <a:cs typeface="Segoe UI" charset="0"/>
              </a:rPr>
              <a:t> </a:t>
            </a:r>
            <a:r>
              <a:rPr lang="de-CH" sz="1000" dirty="0" err="1">
                <a:latin typeface="Segoe UI" charset="0"/>
                <a:cs typeface="Segoe UI" charset="0"/>
              </a:rPr>
              <a:t>indication</a:t>
            </a:r>
            <a:r>
              <a:rPr lang="de-CH" sz="1000" dirty="0">
                <a:latin typeface="Segoe UI" charset="0"/>
                <a:cs typeface="Segoe UI" charset="0"/>
              </a:rPr>
              <a:t> </a:t>
            </a:r>
            <a:r>
              <a:rPr lang="de-CH" sz="1000" dirty="0" err="1">
                <a:latin typeface="Segoe UI" charset="0"/>
                <a:cs typeface="Segoe UI" charset="0"/>
              </a:rPr>
              <a:t>under</a:t>
            </a:r>
            <a:r>
              <a:rPr lang="de-CH" sz="1000" dirty="0">
                <a:latin typeface="Segoe UI" charset="0"/>
                <a:cs typeface="Segoe UI" charset="0"/>
              </a:rPr>
              <a:t> </a:t>
            </a:r>
            <a:r>
              <a:rPr lang="de-CH" sz="1000" dirty="0">
                <a:latin typeface="Segoe UI" charset="0"/>
                <a:cs typeface="Segoe UI" charset="0"/>
                <a:hlinkClick r:id="rId2"/>
              </a:rPr>
              <a:t>www.swissmedicinfo.ch</a:t>
            </a:r>
            <a:r>
              <a:rPr lang="de-CH" sz="1000" dirty="0">
                <a:latin typeface="Segoe UI" charset="0"/>
                <a:cs typeface="Segoe UI" charset="0"/>
              </a:rPr>
              <a:t>   </a:t>
            </a:r>
            <a:r>
              <a:rPr lang="de-CH" sz="1000" baseline="30000" dirty="0">
                <a:latin typeface="Segoe UI" charset="0"/>
                <a:cs typeface="Segoe UI" charset="0"/>
              </a:rPr>
              <a:t>#</a:t>
            </a:r>
            <a:r>
              <a:rPr lang="de-CH" sz="1000" dirty="0">
                <a:latin typeface="Segoe UI" charset="0"/>
                <a:cs typeface="Segoe UI" charset="0"/>
              </a:rPr>
              <a:t>after </a:t>
            </a:r>
            <a:r>
              <a:rPr lang="de-CH" sz="1000" dirty="0" err="1">
                <a:latin typeface="Segoe UI" charset="0"/>
                <a:cs typeface="Segoe UI" charset="0"/>
              </a:rPr>
              <a:t>consultation</a:t>
            </a:r>
            <a:r>
              <a:rPr lang="de-CH" sz="1000" dirty="0">
                <a:latin typeface="Segoe UI" charset="0"/>
                <a:cs typeface="Segoe UI" charset="0"/>
              </a:rPr>
              <a:t> </a:t>
            </a:r>
            <a:r>
              <a:rPr lang="de-CH" sz="1000" dirty="0" err="1">
                <a:latin typeface="Segoe UI" charset="0"/>
                <a:cs typeface="Segoe UI" charset="0"/>
              </a:rPr>
              <a:t>of</a:t>
            </a:r>
            <a:r>
              <a:rPr lang="de-CH" sz="1000" dirty="0">
                <a:latin typeface="Segoe UI" charset="0"/>
                <a:cs typeface="Segoe UI" charset="0"/>
              </a:rPr>
              <a:t> an expert</a:t>
            </a:r>
          </a:p>
        </p:txBody>
      </p:sp>
    </p:spTree>
    <p:extLst>
      <p:ext uri="{BB962C8B-B14F-4D97-AF65-F5344CB8AC3E}">
        <p14:creationId xmlns:p14="http://schemas.microsoft.com/office/powerpoint/2010/main" val="1481089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50" y="1565437"/>
            <a:ext cx="4000812" cy="3263504"/>
          </a:xfrm>
        </p:spPr>
        <p:txBody>
          <a:bodyPr/>
          <a:lstStyle/>
          <a:p>
            <a:pPr marL="0" indent="0">
              <a:spcBef>
                <a:spcPts val="0"/>
              </a:spcBef>
              <a:buNone/>
            </a:pPr>
            <a:r>
              <a:rPr lang="de-CH" dirty="0" err="1"/>
              <a:t>Carefully</a:t>
            </a:r>
            <a:r>
              <a:rPr lang="de-CH" dirty="0"/>
              <a:t> </a:t>
            </a:r>
            <a:r>
              <a:rPr lang="de-CH" b="1" dirty="0" err="1">
                <a:solidFill>
                  <a:schemeClr val="accent1"/>
                </a:solidFill>
              </a:rPr>
              <a:t>weight</a:t>
            </a:r>
            <a:r>
              <a:rPr lang="de-CH" b="1" dirty="0">
                <a:solidFill>
                  <a:schemeClr val="accent1"/>
                </a:solidFill>
              </a:rPr>
              <a:t> </a:t>
            </a:r>
            <a:r>
              <a:rPr lang="de-CH" b="1" dirty="0" err="1">
                <a:solidFill>
                  <a:schemeClr val="accent1"/>
                </a:solidFill>
              </a:rPr>
              <a:t>the</a:t>
            </a:r>
            <a:r>
              <a:rPr lang="de-CH" b="1" dirty="0">
                <a:solidFill>
                  <a:schemeClr val="accent1"/>
                </a:solidFill>
              </a:rPr>
              <a:t> </a:t>
            </a:r>
            <a:r>
              <a:rPr lang="de-CH" b="1" dirty="0" err="1">
                <a:solidFill>
                  <a:schemeClr val="accent1"/>
                </a:solidFill>
              </a:rPr>
              <a:t>risk</a:t>
            </a:r>
            <a:r>
              <a:rPr lang="de-CH" b="1" dirty="0">
                <a:solidFill>
                  <a:schemeClr val="accent1"/>
                </a:solidFill>
              </a:rPr>
              <a:t> and </a:t>
            </a:r>
            <a:r>
              <a:rPr lang="de-CH" b="1" dirty="0" err="1">
                <a:solidFill>
                  <a:schemeClr val="accent1"/>
                </a:solidFill>
              </a:rPr>
              <a:t>benefit</a:t>
            </a:r>
            <a:br>
              <a:rPr lang="de-CH" b="1" dirty="0">
                <a:solidFill>
                  <a:schemeClr val="accent1"/>
                </a:solidFill>
              </a:rPr>
            </a:br>
            <a:r>
              <a:rPr lang="de-CH" dirty="0" err="1"/>
              <a:t>of</a:t>
            </a:r>
            <a:r>
              <a:rPr lang="de-CH" dirty="0"/>
              <a:t> </a:t>
            </a:r>
            <a:r>
              <a:rPr lang="de-CH" dirty="0" err="1"/>
              <a:t>anticoagulation</a:t>
            </a:r>
            <a:r>
              <a:rPr lang="de-CH" dirty="0"/>
              <a:t> </a:t>
            </a:r>
            <a:r>
              <a:rPr lang="de-CH" dirty="0" err="1"/>
              <a:t>is</a:t>
            </a:r>
            <a:r>
              <a:rPr lang="de-CH" dirty="0"/>
              <a:t> essential. </a:t>
            </a:r>
          </a:p>
          <a:p>
            <a:pPr marL="0" indent="0">
              <a:spcBef>
                <a:spcPts val="0"/>
              </a:spcBef>
              <a:buNone/>
            </a:pPr>
            <a:endParaRPr lang="de-CH" dirty="0"/>
          </a:p>
          <a:p>
            <a:pPr marL="0" indent="0">
              <a:buNone/>
            </a:pPr>
            <a:r>
              <a:rPr lang="de-CH" dirty="0"/>
              <a:t> </a:t>
            </a:r>
            <a:r>
              <a:rPr lang="de-CH" b="1" dirty="0" err="1">
                <a:solidFill>
                  <a:schemeClr val="accent1"/>
                </a:solidFill>
              </a:rPr>
              <a:t>Before</a:t>
            </a:r>
            <a:r>
              <a:rPr lang="de-CH" b="1" dirty="0">
                <a:solidFill>
                  <a:schemeClr val="accent1"/>
                </a:solidFill>
              </a:rPr>
              <a:t> </a:t>
            </a:r>
            <a:r>
              <a:rPr lang="de-CH" b="1" dirty="0" err="1">
                <a:solidFill>
                  <a:schemeClr val="accent1"/>
                </a:solidFill>
              </a:rPr>
              <a:t>using</a:t>
            </a:r>
            <a:r>
              <a:rPr lang="de-CH" b="1" dirty="0">
                <a:solidFill>
                  <a:schemeClr val="accent1"/>
                </a:solidFill>
              </a:rPr>
              <a:t> </a:t>
            </a:r>
            <a:r>
              <a:rPr lang="de-CH" dirty="0" err="1"/>
              <a:t>rivaroxaban</a:t>
            </a:r>
            <a:r>
              <a:rPr lang="de-CH" dirty="0"/>
              <a:t>: </a:t>
            </a:r>
          </a:p>
          <a:p>
            <a:pPr lvl="1">
              <a:buFont typeface="Wingdings" pitchFamily="2" charset="2"/>
              <a:buChar char="§"/>
            </a:pPr>
            <a:r>
              <a:rPr lang="de-CH" dirty="0"/>
              <a:t>Medical </a:t>
            </a:r>
            <a:r>
              <a:rPr lang="de-CH" dirty="0" err="1"/>
              <a:t>examination</a:t>
            </a:r>
            <a:r>
              <a:rPr lang="de-CH" dirty="0"/>
              <a:t> (</a:t>
            </a:r>
            <a:r>
              <a:rPr lang="de-CH" dirty="0" err="1"/>
              <a:t>complications</a:t>
            </a:r>
            <a:r>
              <a:rPr lang="de-CH" dirty="0"/>
              <a:t> </a:t>
            </a:r>
            <a:r>
              <a:rPr lang="de-CH" dirty="0" err="1"/>
              <a:t>associated</a:t>
            </a:r>
            <a:r>
              <a:rPr lang="de-CH" dirty="0"/>
              <a:t> </a:t>
            </a:r>
            <a:r>
              <a:rPr lang="de-CH" dirty="0" err="1"/>
              <a:t>with</a:t>
            </a:r>
            <a:r>
              <a:rPr lang="de-CH" dirty="0"/>
              <a:t> </a:t>
            </a:r>
            <a:r>
              <a:rPr lang="de-CH" dirty="0" err="1"/>
              <a:t>bleeding</a:t>
            </a:r>
            <a:r>
              <a:rPr lang="de-CH" dirty="0"/>
              <a:t>, </a:t>
            </a:r>
            <a:r>
              <a:rPr lang="de-CH" dirty="0" err="1"/>
              <a:t>monitoring</a:t>
            </a:r>
            <a:r>
              <a:rPr lang="de-CH" dirty="0"/>
              <a:t> </a:t>
            </a:r>
            <a:r>
              <a:rPr lang="de-CH" dirty="0" err="1"/>
              <a:t>of</a:t>
            </a:r>
            <a:r>
              <a:rPr lang="de-CH" dirty="0"/>
              <a:t> </a:t>
            </a:r>
            <a:r>
              <a:rPr lang="de-CH" dirty="0" err="1"/>
              <a:t>wounds</a:t>
            </a:r>
            <a:r>
              <a:rPr lang="de-CH" dirty="0"/>
              <a:t>, etc.)</a:t>
            </a:r>
          </a:p>
          <a:p>
            <a:pPr lvl="1">
              <a:buFont typeface="Wingdings" pitchFamily="2" charset="2"/>
              <a:buChar char="§"/>
            </a:pPr>
            <a:r>
              <a:rPr lang="de-CH" dirty="0"/>
              <a:t>Measurement </a:t>
            </a:r>
            <a:r>
              <a:rPr lang="de-CH" dirty="0" err="1"/>
              <a:t>of</a:t>
            </a:r>
            <a:r>
              <a:rPr lang="de-CH" dirty="0"/>
              <a:t> </a:t>
            </a:r>
            <a:r>
              <a:rPr lang="de-CH" dirty="0" err="1"/>
              <a:t>haemoglobin</a:t>
            </a:r>
            <a:r>
              <a:rPr lang="de-CH" dirty="0"/>
              <a:t> (</a:t>
            </a:r>
            <a:r>
              <a:rPr lang="de-CH" dirty="0" err="1"/>
              <a:t>aenemia</a:t>
            </a:r>
            <a:r>
              <a:rPr lang="de-CH" dirty="0"/>
              <a:t>) </a:t>
            </a:r>
            <a:br>
              <a:rPr lang="de-CH" dirty="0"/>
            </a:br>
            <a:r>
              <a:rPr lang="de-CH" dirty="0"/>
              <a:t>and </a:t>
            </a:r>
            <a:r>
              <a:rPr lang="de-CH" dirty="0" err="1"/>
              <a:t>bleeding</a:t>
            </a:r>
            <a:r>
              <a:rPr lang="de-CH" dirty="0"/>
              <a:t> </a:t>
            </a:r>
            <a:r>
              <a:rPr lang="de-CH" dirty="0" err="1"/>
              <a:t>parameters</a:t>
            </a:r>
            <a:endParaRPr lang="de-CH" dirty="0"/>
          </a:p>
          <a:p>
            <a:pPr lvl="1">
              <a:buFont typeface="Wingdings" pitchFamily="2" charset="2"/>
              <a:buChar char="§"/>
            </a:pPr>
            <a:r>
              <a:rPr lang="de-CH" dirty="0" err="1"/>
              <a:t>Estimation</a:t>
            </a:r>
            <a:r>
              <a:rPr lang="de-CH" dirty="0"/>
              <a:t> </a:t>
            </a:r>
            <a:r>
              <a:rPr lang="de-CH" dirty="0" err="1"/>
              <a:t>of</a:t>
            </a:r>
            <a:r>
              <a:rPr lang="de-CH" dirty="0"/>
              <a:t> renal </a:t>
            </a:r>
            <a:r>
              <a:rPr lang="de-CH" dirty="0" err="1"/>
              <a:t>function</a:t>
            </a:r>
            <a:endParaRPr lang="de-CH" dirty="0"/>
          </a:p>
          <a:p>
            <a:pPr lvl="1">
              <a:buFont typeface="Wingdings" pitchFamily="2" charset="2"/>
              <a:buChar char="§"/>
            </a:pPr>
            <a:r>
              <a:rPr lang="de-CH" dirty="0" err="1"/>
              <a:t>Liver</a:t>
            </a:r>
            <a:r>
              <a:rPr lang="de-CH" dirty="0"/>
              <a:t> </a:t>
            </a:r>
            <a:r>
              <a:rPr lang="de-CH" dirty="0" err="1"/>
              <a:t>function</a:t>
            </a:r>
            <a:r>
              <a:rPr lang="de-CH" dirty="0"/>
              <a:t> </a:t>
            </a:r>
            <a:r>
              <a:rPr lang="de-CH" dirty="0" err="1"/>
              <a:t>tests</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24</a:t>
            </a:fld>
            <a:endParaRPr lang="de-DE"/>
          </a:p>
        </p:txBody>
      </p:sp>
      <p:sp>
        <p:nvSpPr>
          <p:cNvPr id="6" name="Inhaltsplatzhalter 2"/>
          <p:cNvSpPr txBox="1">
            <a:spLocks/>
          </p:cNvSpPr>
          <p:nvPr/>
        </p:nvSpPr>
        <p:spPr>
          <a:xfrm>
            <a:off x="4572000" y="1565437"/>
            <a:ext cx="4248150" cy="3263504"/>
          </a:xfrm>
          <a:prstGeom prst="rect">
            <a:avLst/>
          </a:prstGeom>
        </p:spPr>
        <p:txBody>
          <a:bodyPr vert="horz" lIns="0" tIns="0" rIns="0" bIns="0" rtlCol="0">
            <a:noAutofit/>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e-CH" dirty="0" err="1"/>
              <a:t>Before</a:t>
            </a:r>
            <a:r>
              <a:rPr lang="de-CH" dirty="0"/>
              <a:t> </a:t>
            </a:r>
            <a:r>
              <a:rPr lang="de-CH" dirty="0" err="1"/>
              <a:t>beginning</a:t>
            </a:r>
            <a:r>
              <a:rPr lang="de-CH" dirty="0"/>
              <a:t> </a:t>
            </a:r>
            <a:r>
              <a:rPr lang="de-CH" dirty="0" err="1"/>
              <a:t>with</a:t>
            </a:r>
            <a:r>
              <a:rPr lang="de-CH" dirty="0"/>
              <a:t> </a:t>
            </a:r>
            <a:r>
              <a:rPr lang="de-CH" dirty="0" err="1"/>
              <a:t>rivaroxaban</a:t>
            </a:r>
            <a:r>
              <a:rPr lang="de-CH" dirty="0"/>
              <a:t> </a:t>
            </a:r>
            <a:r>
              <a:rPr lang="de-CH" dirty="0" err="1"/>
              <a:t>therapy</a:t>
            </a:r>
            <a:r>
              <a:rPr lang="de-CH" dirty="0"/>
              <a:t>: </a:t>
            </a:r>
            <a:br>
              <a:rPr lang="de-CH" dirty="0"/>
            </a:br>
            <a:r>
              <a:rPr lang="de-CH" b="1" dirty="0">
                <a:solidFill>
                  <a:schemeClr val="accent1"/>
                </a:solidFill>
              </a:rPr>
              <a:t>Monitor </a:t>
            </a:r>
            <a:r>
              <a:rPr lang="de-CH" b="1" dirty="0" err="1">
                <a:solidFill>
                  <a:schemeClr val="accent1"/>
                </a:solidFill>
              </a:rPr>
              <a:t>patients</a:t>
            </a:r>
            <a:r>
              <a:rPr lang="de-CH" b="1" dirty="0">
                <a:solidFill>
                  <a:schemeClr val="accent1"/>
                </a:solidFill>
              </a:rPr>
              <a:t> </a:t>
            </a:r>
            <a:r>
              <a:rPr lang="de-CH" dirty="0" err="1"/>
              <a:t>for</a:t>
            </a:r>
            <a:r>
              <a:rPr lang="de-CH" dirty="0"/>
              <a:t> </a:t>
            </a:r>
            <a:r>
              <a:rPr lang="de-CH" dirty="0" err="1"/>
              <a:t>signs</a:t>
            </a:r>
            <a:r>
              <a:rPr lang="de-CH" dirty="0"/>
              <a:t> </a:t>
            </a:r>
            <a:r>
              <a:rPr lang="de-CH" dirty="0" err="1"/>
              <a:t>of</a:t>
            </a:r>
            <a:r>
              <a:rPr lang="de-CH" dirty="0"/>
              <a:t> </a:t>
            </a:r>
            <a:r>
              <a:rPr lang="de-CH" dirty="0" err="1"/>
              <a:t>bleeding</a:t>
            </a:r>
            <a:r>
              <a:rPr lang="de-CH" dirty="0"/>
              <a:t> </a:t>
            </a:r>
            <a:r>
              <a:rPr lang="de-CH" dirty="0" err="1"/>
              <a:t>complications</a:t>
            </a:r>
            <a:r>
              <a:rPr lang="de-CH" dirty="0"/>
              <a:t> </a:t>
            </a:r>
            <a:r>
              <a:rPr lang="de-CH" dirty="0" err="1"/>
              <a:t>or</a:t>
            </a:r>
            <a:r>
              <a:rPr lang="de-CH" dirty="0"/>
              <a:t> </a:t>
            </a:r>
            <a:r>
              <a:rPr lang="de-CH" dirty="0" err="1"/>
              <a:t>anaemia</a:t>
            </a:r>
            <a:r>
              <a:rPr lang="de-CH" dirty="0"/>
              <a:t>:</a:t>
            </a:r>
          </a:p>
          <a:p>
            <a:pPr lvl="1"/>
            <a:r>
              <a:rPr lang="de-CH" dirty="0"/>
              <a:t>Regular </a:t>
            </a:r>
            <a:r>
              <a:rPr lang="de-CH" dirty="0" err="1"/>
              <a:t>medical</a:t>
            </a:r>
            <a:r>
              <a:rPr lang="de-CH" dirty="0"/>
              <a:t> </a:t>
            </a:r>
            <a:r>
              <a:rPr lang="de-CH" dirty="0" err="1"/>
              <a:t>examinations</a:t>
            </a:r>
            <a:endParaRPr lang="de-CH" dirty="0"/>
          </a:p>
          <a:p>
            <a:r>
              <a:rPr lang="de-DE" dirty="0" err="1"/>
              <a:t>If</a:t>
            </a:r>
            <a:r>
              <a:rPr lang="de-DE" dirty="0"/>
              <a:t> a </a:t>
            </a:r>
            <a:r>
              <a:rPr lang="de-DE" dirty="0" err="1"/>
              <a:t>patient‘s</a:t>
            </a:r>
            <a:r>
              <a:rPr lang="de-DE" dirty="0"/>
              <a:t> </a:t>
            </a:r>
            <a:r>
              <a:rPr lang="de-DE" dirty="0" err="1"/>
              <a:t>haemoglobin</a:t>
            </a:r>
            <a:r>
              <a:rPr lang="de-DE" dirty="0"/>
              <a:t> </a:t>
            </a:r>
            <a:r>
              <a:rPr lang="de-DE" dirty="0" err="1"/>
              <a:t>levels</a:t>
            </a:r>
            <a:r>
              <a:rPr lang="de-DE" dirty="0"/>
              <a:t> </a:t>
            </a:r>
            <a:r>
              <a:rPr lang="de-DE" dirty="0" err="1"/>
              <a:t>or</a:t>
            </a:r>
            <a:r>
              <a:rPr lang="de-DE" dirty="0"/>
              <a:t> </a:t>
            </a:r>
            <a:r>
              <a:rPr lang="de-DE" dirty="0" err="1"/>
              <a:t>blood</a:t>
            </a:r>
            <a:r>
              <a:rPr lang="de-DE" dirty="0"/>
              <a:t> </a:t>
            </a:r>
            <a:r>
              <a:rPr lang="de-DE" dirty="0" err="1"/>
              <a:t>pressure</a:t>
            </a:r>
            <a:r>
              <a:rPr lang="de-DE" dirty="0"/>
              <a:t> fall </a:t>
            </a:r>
            <a:r>
              <a:rPr lang="de-DE" dirty="0" err="1"/>
              <a:t>when</a:t>
            </a:r>
            <a:r>
              <a:rPr lang="de-DE" dirty="0"/>
              <a:t> on </a:t>
            </a:r>
            <a:r>
              <a:rPr lang="de-DE" dirty="0" err="1"/>
              <a:t>rivaroxaban</a:t>
            </a:r>
            <a:r>
              <a:rPr lang="de-DE" dirty="0"/>
              <a:t> </a:t>
            </a:r>
            <a:r>
              <a:rPr lang="de-DE" dirty="0" err="1"/>
              <a:t>therapy</a:t>
            </a:r>
            <a:r>
              <a:rPr lang="de-DE" dirty="0"/>
              <a:t>, </a:t>
            </a:r>
            <a:r>
              <a:rPr lang="de-DE" dirty="0" err="1"/>
              <a:t>the</a:t>
            </a:r>
            <a:r>
              <a:rPr lang="de-DE" dirty="0"/>
              <a:t> </a:t>
            </a:r>
            <a:r>
              <a:rPr lang="de-DE" dirty="0" err="1"/>
              <a:t>cause</a:t>
            </a:r>
            <a:r>
              <a:rPr lang="de-DE" dirty="0"/>
              <a:t> must </a:t>
            </a:r>
            <a:r>
              <a:rPr lang="de-DE" dirty="0" err="1"/>
              <a:t>be</a:t>
            </a:r>
            <a:r>
              <a:rPr lang="de-DE" dirty="0"/>
              <a:t> </a:t>
            </a:r>
            <a:r>
              <a:rPr lang="de-DE" dirty="0" err="1"/>
              <a:t>established</a:t>
            </a:r>
            <a:r>
              <a:rPr lang="de-DE" dirty="0"/>
              <a:t>.</a:t>
            </a:r>
          </a:p>
        </p:txBody>
      </p:sp>
      <p:sp>
        <p:nvSpPr>
          <p:cNvPr id="11" name="Titel 1">
            <a:extLst>
              <a:ext uri="{FF2B5EF4-FFF2-40B4-BE49-F238E27FC236}">
                <a16:creationId xmlns:a16="http://schemas.microsoft.com/office/drawing/2014/main" id="{C5832EF8-FDA9-4789-9860-848C4AF6E6DB}"/>
              </a:ext>
            </a:extLst>
          </p:cNvPr>
          <p:cNvSpPr txBox="1">
            <a:spLocks/>
          </p:cNvSpPr>
          <p:nvPr/>
        </p:nvSpPr>
        <p:spPr>
          <a:xfrm>
            <a:off x="323849" y="195263"/>
            <a:ext cx="7178728" cy="994172"/>
          </a:xfrm>
          <a:prstGeom prst="rect">
            <a:avLst/>
          </a:prstGeom>
          <a:solidFill>
            <a:schemeClr val="bg1"/>
          </a:solidFill>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CH" dirty="0"/>
              <a:t>3.2 </a:t>
            </a:r>
            <a:r>
              <a:rPr lang="de-CH" dirty="0" err="1"/>
              <a:t>What</a:t>
            </a:r>
            <a:r>
              <a:rPr lang="de-CH" dirty="0"/>
              <a:t> </a:t>
            </a:r>
            <a:r>
              <a:rPr lang="de-CH" dirty="0" err="1"/>
              <a:t>does</a:t>
            </a:r>
            <a:r>
              <a:rPr lang="de-CH" dirty="0"/>
              <a:t> </a:t>
            </a:r>
            <a:r>
              <a:rPr lang="de-CH" dirty="0" err="1"/>
              <a:t>the</a:t>
            </a:r>
            <a:r>
              <a:rPr lang="de-CH" dirty="0"/>
              <a:t> </a:t>
            </a:r>
            <a:r>
              <a:rPr lang="de-CH" dirty="0" err="1"/>
              <a:t>following</a:t>
            </a:r>
            <a:r>
              <a:rPr lang="de-CH" dirty="0"/>
              <a:t> </a:t>
            </a:r>
            <a:r>
              <a:rPr lang="de-CH" dirty="0" err="1"/>
              <a:t>reference</a:t>
            </a:r>
            <a:r>
              <a:rPr lang="de-CH" dirty="0"/>
              <a:t> </a:t>
            </a:r>
            <a:r>
              <a:rPr lang="de-CH" dirty="0" err="1"/>
              <a:t>mean</a:t>
            </a:r>
            <a:r>
              <a:rPr lang="de-CH" dirty="0"/>
              <a:t> in </a:t>
            </a:r>
            <a:r>
              <a:rPr lang="de-CH" dirty="0" err="1"/>
              <a:t>the</a:t>
            </a:r>
            <a:r>
              <a:rPr lang="de-CH" dirty="0"/>
              <a:t> </a:t>
            </a:r>
            <a:r>
              <a:rPr lang="de-CH" dirty="0" err="1"/>
              <a:t>information</a:t>
            </a:r>
            <a:r>
              <a:rPr lang="de-CH" dirty="0"/>
              <a:t> </a:t>
            </a:r>
            <a:r>
              <a:rPr lang="de-CH" dirty="0" err="1"/>
              <a:t>for</a:t>
            </a:r>
            <a:r>
              <a:rPr lang="de-CH" dirty="0"/>
              <a:t> </a:t>
            </a:r>
            <a:r>
              <a:rPr lang="de-CH" dirty="0" err="1"/>
              <a:t>healthcare</a:t>
            </a:r>
            <a:r>
              <a:rPr lang="de-CH" dirty="0"/>
              <a:t> </a:t>
            </a:r>
            <a:r>
              <a:rPr lang="de-CH" dirty="0" err="1"/>
              <a:t>professionals</a:t>
            </a:r>
            <a:r>
              <a:rPr lang="de-CH" dirty="0"/>
              <a:t>: «</a:t>
            </a:r>
            <a:r>
              <a:rPr lang="de-CH" dirty="0" err="1"/>
              <a:t>use</a:t>
            </a:r>
            <a:r>
              <a:rPr lang="de-CH" dirty="0"/>
              <a:t> </a:t>
            </a:r>
            <a:r>
              <a:rPr lang="de-CH" dirty="0" err="1"/>
              <a:t>with</a:t>
            </a:r>
            <a:r>
              <a:rPr lang="de-CH" dirty="0"/>
              <a:t> </a:t>
            </a:r>
            <a:r>
              <a:rPr lang="de-CH" dirty="0" err="1"/>
              <a:t>caution</a:t>
            </a:r>
            <a:r>
              <a:rPr lang="de-CH" dirty="0"/>
              <a:t>»?</a:t>
            </a:r>
            <a:endParaRPr lang="de-DE" dirty="0"/>
          </a:p>
        </p:txBody>
      </p:sp>
      <p:cxnSp>
        <p:nvCxnSpPr>
          <p:cNvPr id="12" name="Gerade Verbindung 5">
            <a:extLst>
              <a:ext uri="{FF2B5EF4-FFF2-40B4-BE49-F238E27FC236}">
                <a16:creationId xmlns:a16="http://schemas.microsoft.com/office/drawing/2014/main" id="{BA063A23-CBE2-43DC-B2A9-0681DEA3FF68}"/>
              </a:ext>
            </a:extLst>
          </p:cNvPr>
          <p:cNvCxnSpPr/>
          <p:nvPr/>
        </p:nvCxnSpPr>
        <p:spPr>
          <a:xfrm>
            <a:off x="320727" y="1281439"/>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CCAE4392-BFA5-4485-BD28-5B9AFC41A22E}"/>
              </a:ext>
            </a:extLst>
          </p:cNvPr>
          <p:cNvSpPr/>
          <p:nvPr/>
        </p:nvSpPr>
        <p:spPr>
          <a:xfrm>
            <a:off x="7495082" y="816964"/>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93566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3.3 </a:t>
            </a:r>
            <a:r>
              <a:rPr lang="de-DE" dirty="0" err="1"/>
              <a:t>What</a:t>
            </a:r>
            <a:r>
              <a:rPr lang="de-DE" dirty="0"/>
              <a:t> </a:t>
            </a:r>
            <a:r>
              <a:rPr lang="de-DE" dirty="0" err="1"/>
              <a:t>needs</a:t>
            </a:r>
            <a:r>
              <a:rPr lang="de-DE" dirty="0"/>
              <a:t> </a:t>
            </a:r>
            <a:r>
              <a:rPr lang="de-DE" dirty="0" err="1"/>
              <a:t>to</a:t>
            </a:r>
            <a:r>
              <a:rPr lang="de-DE" dirty="0"/>
              <a:t> </a:t>
            </a:r>
            <a:r>
              <a:rPr lang="de-DE" dirty="0" err="1"/>
              <a:t>be</a:t>
            </a:r>
            <a:r>
              <a:rPr lang="de-DE" dirty="0"/>
              <a:t> </a:t>
            </a:r>
            <a:r>
              <a:rPr lang="de-DE" dirty="0" err="1"/>
              <a:t>considered</a:t>
            </a:r>
            <a:r>
              <a:rPr lang="de-DE" dirty="0"/>
              <a:t> </a:t>
            </a:r>
            <a:r>
              <a:rPr lang="de-DE" dirty="0" err="1"/>
              <a:t>with</a:t>
            </a:r>
            <a:r>
              <a:rPr lang="de-DE" dirty="0"/>
              <a:t> </a:t>
            </a:r>
            <a:r>
              <a:rPr lang="de-DE" dirty="0" err="1"/>
              <a:t>patients</a:t>
            </a:r>
            <a:r>
              <a:rPr lang="de-DE" dirty="0"/>
              <a:t> </a:t>
            </a:r>
            <a:r>
              <a:rPr lang="de-DE" dirty="0" err="1"/>
              <a:t>with</a:t>
            </a:r>
            <a:r>
              <a:rPr lang="de-DE" dirty="0"/>
              <a:t> </a:t>
            </a:r>
            <a:r>
              <a:rPr lang="de-DE" dirty="0" err="1"/>
              <a:t>impaired</a:t>
            </a:r>
            <a:r>
              <a:rPr lang="de-DE" dirty="0"/>
              <a:t> </a:t>
            </a:r>
            <a:r>
              <a:rPr lang="de-DE" dirty="0" err="1"/>
              <a:t>hepatic</a:t>
            </a:r>
            <a:r>
              <a:rPr lang="de-DE" dirty="0"/>
              <a:t> </a:t>
            </a:r>
            <a:r>
              <a:rPr lang="de-DE" dirty="0" err="1"/>
              <a:t>function</a:t>
            </a:r>
            <a:r>
              <a:rPr lang="de-DE" dirty="0"/>
              <a:t>?</a:t>
            </a:r>
          </a:p>
        </p:txBody>
      </p:sp>
      <p:sp>
        <p:nvSpPr>
          <p:cNvPr id="3" name="Inhaltsplatzhalter 2"/>
          <p:cNvSpPr>
            <a:spLocks noGrp="1"/>
          </p:cNvSpPr>
          <p:nvPr>
            <p:ph idx="1"/>
          </p:nvPr>
        </p:nvSpPr>
        <p:spPr>
          <a:xfrm>
            <a:off x="323850" y="1203325"/>
            <a:ext cx="4248150" cy="3263504"/>
          </a:xfrm>
        </p:spPr>
        <p:txBody>
          <a:bodyPr/>
          <a:lstStyle/>
          <a:p>
            <a:pPr marL="6350" indent="1588">
              <a:buClr>
                <a:srgbClr val="008000"/>
              </a:buClr>
              <a:buSzPct val="120000"/>
              <a:buNone/>
            </a:pPr>
            <a:r>
              <a:rPr lang="en-US" dirty="0"/>
              <a:t>Rivaroxaban may be administered to people with hepatic insufficiency if their coagulation values are normal and they are not prone to bleeding</a:t>
            </a:r>
            <a:r>
              <a:rPr lang="de-CH" dirty="0"/>
              <a:t>.</a:t>
            </a:r>
          </a:p>
          <a:p>
            <a:pPr marL="177800" indent="-169863">
              <a:lnSpc>
                <a:spcPts val="1180"/>
              </a:lnSpc>
              <a:buClr>
                <a:srgbClr val="008000"/>
              </a:buClr>
              <a:buSzPct val="120000"/>
              <a:buNone/>
            </a:pPr>
            <a:endParaRPr lang="de-CH" dirty="0"/>
          </a:p>
          <a:p>
            <a:pPr marL="177800" indent="-169863">
              <a:buClr>
                <a:srgbClr val="008000"/>
              </a:buClr>
              <a:buSzPct val="120000"/>
              <a:buNone/>
            </a:pPr>
            <a:r>
              <a:rPr lang="de-CH" b="1" dirty="0" err="1">
                <a:solidFill>
                  <a:schemeClr val="accent1"/>
                </a:solidFill>
              </a:rPr>
              <a:t>No</a:t>
            </a:r>
            <a:r>
              <a:rPr lang="de-CH" b="1" dirty="0">
                <a:solidFill>
                  <a:schemeClr val="accent1"/>
                </a:solidFill>
              </a:rPr>
              <a:t> </a:t>
            </a:r>
            <a:r>
              <a:rPr lang="de-CH" b="1" dirty="0" err="1">
                <a:solidFill>
                  <a:schemeClr val="accent1"/>
                </a:solidFill>
              </a:rPr>
              <a:t>need</a:t>
            </a:r>
            <a:r>
              <a:rPr lang="de-CH" b="1" dirty="0">
                <a:solidFill>
                  <a:schemeClr val="accent1"/>
                </a:solidFill>
              </a:rPr>
              <a:t> </a:t>
            </a:r>
            <a:r>
              <a:rPr lang="de-CH" b="1" dirty="0" err="1">
                <a:solidFill>
                  <a:schemeClr val="accent1"/>
                </a:solidFill>
              </a:rPr>
              <a:t>to</a:t>
            </a:r>
            <a:r>
              <a:rPr lang="de-CH" b="1" dirty="0">
                <a:solidFill>
                  <a:schemeClr val="accent1"/>
                </a:solidFill>
              </a:rPr>
              <a:t> </a:t>
            </a:r>
            <a:r>
              <a:rPr lang="de-CH" b="1" dirty="0" err="1">
                <a:solidFill>
                  <a:schemeClr val="accent1"/>
                </a:solidFill>
              </a:rPr>
              <a:t>adjust</a:t>
            </a:r>
            <a:r>
              <a:rPr lang="de-CH" b="1" dirty="0">
                <a:solidFill>
                  <a:schemeClr val="accent1"/>
                </a:solidFill>
              </a:rPr>
              <a:t> </a:t>
            </a:r>
            <a:r>
              <a:rPr lang="de-CH" b="1" dirty="0" err="1">
                <a:solidFill>
                  <a:schemeClr val="accent1"/>
                </a:solidFill>
              </a:rPr>
              <a:t>the</a:t>
            </a:r>
            <a:r>
              <a:rPr lang="de-CH" b="1" dirty="0">
                <a:solidFill>
                  <a:schemeClr val="accent1"/>
                </a:solidFill>
              </a:rPr>
              <a:t> dose, </a:t>
            </a:r>
            <a:r>
              <a:rPr lang="de-CH" dirty="0"/>
              <a:t>but:</a:t>
            </a:r>
          </a:p>
          <a:p>
            <a:pPr marL="177800" lvl="1" indent="-169863"/>
            <a:r>
              <a:rPr lang="de-CH" dirty="0"/>
              <a:t>Patient </a:t>
            </a:r>
            <a:r>
              <a:rPr lang="de-CH" dirty="0" err="1"/>
              <a:t>should</a:t>
            </a:r>
            <a:r>
              <a:rPr lang="de-CH" dirty="0"/>
              <a:t> </a:t>
            </a:r>
            <a:r>
              <a:rPr lang="de-CH" dirty="0" err="1"/>
              <a:t>be</a:t>
            </a:r>
            <a:r>
              <a:rPr lang="de-CH" dirty="0"/>
              <a:t> </a:t>
            </a:r>
            <a:r>
              <a:rPr lang="de-CH" dirty="0" err="1"/>
              <a:t>monitored</a:t>
            </a:r>
            <a:r>
              <a:rPr lang="de-CH" dirty="0"/>
              <a:t> </a:t>
            </a:r>
            <a:r>
              <a:rPr lang="de-CH" dirty="0" err="1"/>
              <a:t>closely</a:t>
            </a:r>
            <a:endParaRPr lang="de-CH" dirty="0"/>
          </a:p>
          <a:p>
            <a:pPr marL="177800" lvl="1" indent="-169863"/>
            <a:r>
              <a:rPr lang="de-CH" dirty="0" err="1"/>
              <a:t>Rivaroxaban</a:t>
            </a:r>
            <a:r>
              <a:rPr lang="de-CH" dirty="0"/>
              <a:t> </a:t>
            </a:r>
            <a:r>
              <a:rPr lang="de-CH" dirty="0" err="1"/>
              <a:t>plasma</a:t>
            </a:r>
            <a:r>
              <a:rPr lang="de-CH" dirty="0"/>
              <a:t> </a:t>
            </a:r>
            <a:r>
              <a:rPr lang="de-CH" dirty="0" err="1"/>
              <a:t>level</a:t>
            </a:r>
            <a:r>
              <a:rPr lang="de-CH" dirty="0"/>
              <a:t> </a:t>
            </a:r>
            <a:r>
              <a:rPr lang="de-CH" dirty="0" err="1"/>
              <a:t>may</a:t>
            </a:r>
            <a:r>
              <a:rPr lang="de-CH" dirty="0"/>
              <a:t> </a:t>
            </a:r>
            <a:r>
              <a:rPr lang="de-CH" dirty="0" err="1"/>
              <a:t>be</a:t>
            </a:r>
            <a:r>
              <a:rPr lang="de-CH" dirty="0"/>
              <a:t> </a:t>
            </a:r>
            <a:r>
              <a:rPr lang="de-CH" dirty="0" err="1"/>
              <a:t>increased</a:t>
            </a:r>
            <a:r>
              <a:rPr lang="de-CH" dirty="0"/>
              <a:t> (due </a:t>
            </a:r>
            <a:r>
              <a:rPr lang="de-CH" dirty="0" err="1"/>
              <a:t>to</a:t>
            </a:r>
            <a:r>
              <a:rPr lang="de-CH" dirty="0"/>
              <a:t> </a:t>
            </a:r>
            <a:r>
              <a:rPr lang="de-CH" dirty="0" err="1"/>
              <a:t>impaired</a:t>
            </a:r>
            <a:r>
              <a:rPr lang="de-CH" dirty="0"/>
              <a:t> </a:t>
            </a:r>
            <a:r>
              <a:rPr lang="de-CH" dirty="0" err="1"/>
              <a:t>metabolic</a:t>
            </a:r>
            <a:r>
              <a:rPr lang="de-CH" dirty="0"/>
              <a:t> </a:t>
            </a:r>
            <a:r>
              <a:rPr lang="de-CH" dirty="0" err="1"/>
              <a:t>performance</a:t>
            </a:r>
            <a:r>
              <a:rPr lang="de-CH" dirty="0"/>
              <a:t> in </a:t>
            </a:r>
            <a:r>
              <a:rPr lang="de-CH" dirty="0" err="1"/>
              <a:t>the</a:t>
            </a:r>
            <a:r>
              <a:rPr lang="de-CH" dirty="0"/>
              <a:t> </a:t>
            </a:r>
            <a:r>
              <a:rPr lang="de-CH" dirty="0" err="1"/>
              <a:t>liver</a:t>
            </a:r>
            <a:r>
              <a:rPr lang="de-CH" dirty="0"/>
              <a:t>)</a:t>
            </a:r>
          </a:p>
          <a:p>
            <a:pPr marL="177800" indent="-169863"/>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25</a:t>
            </a:fld>
            <a:endParaRPr lang="de-DE"/>
          </a:p>
        </p:txBody>
      </p:sp>
      <p:sp>
        <p:nvSpPr>
          <p:cNvPr id="6" name="Rechteck 5"/>
          <p:cNvSpPr/>
          <p:nvPr/>
        </p:nvSpPr>
        <p:spPr>
          <a:xfrm>
            <a:off x="4894288" y="1203325"/>
            <a:ext cx="3925861" cy="1914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5246557" y="1702113"/>
            <a:ext cx="3372788" cy="1046440"/>
          </a:xfrm>
          <a:prstGeom prst="rect">
            <a:avLst/>
          </a:prstGeom>
          <a:noFill/>
        </p:spPr>
        <p:txBody>
          <a:bodyPr wrap="square" rtlCol="0">
            <a:spAutoFit/>
          </a:bodyPr>
          <a:lstStyle/>
          <a:p>
            <a:pPr>
              <a:buClr>
                <a:schemeClr val="accent1"/>
              </a:buClr>
            </a:pPr>
            <a:r>
              <a:rPr lang="de-CH" sz="2000" b="1" dirty="0" err="1">
                <a:solidFill>
                  <a:schemeClr val="bg1"/>
                </a:solidFill>
                <a:latin typeface="Segoe UI" charset="0"/>
                <a:ea typeface="Segoe UI" charset="0"/>
                <a:cs typeface="Segoe UI" charset="0"/>
              </a:rPr>
              <a:t>Contraindication</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for</a:t>
            </a:r>
            <a:r>
              <a:rPr lang="de-CH" sz="2000" b="1" dirty="0">
                <a:solidFill>
                  <a:schemeClr val="bg1"/>
                </a:solidFill>
                <a:latin typeface="Segoe UI" charset="0"/>
                <a:ea typeface="Segoe UI" charset="0"/>
                <a:cs typeface="Segoe UI" charset="0"/>
              </a:rPr>
              <a:t>:</a:t>
            </a:r>
          </a:p>
          <a:p>
            <a:pPr>
              <a:buClr>
                <a:schemeClr val="accent1"/>
              </a:buClr>
            </a:pPr>
            <a:r>
              <a:rPr lang="de-CH" sz="1400" b="1" dirty="0" err="1">
                <a:solidFill>
                  <a:schemeClr val="bg1"/>
                </a:solidFill>
                <a:latin typeface="Segoe UI" charset="0"/>
                <a:ea typeface="Segoe UI" charset="0"/>
                <a:cs typeface="Segoe UI" charset="0"/>
              </a:rPr>
              <a:t>Hepatic</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insufficiency</a:t>
            </a:r>
            <a:r>
              <a:rPr lang="de-CH" sz="1400" dirty="0">
                <a:solidFill>
                  <a:schemeClr val="bg1"/>
                </a:solidFill>
                <a:latin typeface="Segoe UI" charset="0"/>
                <a:ea typeface="Segoe UI" charset="0"/>
                <a:cs typeface="Segoe UI" charset="0"/>
              </a:rPr>
              <a:t> </a:t>
            </a:r>
            <a:r>
              <a:rPr lang="de-CH" sz="1400" dirty="0" err="1">
                <a:solidFill>
                  <a:schemeClr val="bg1"/>
                </a:solidFill>
                <a:latin typeface="Segoe UI" charset="0"/>
                <a:ea typeface="Segoe UI" charset="0"/>
                <a:cs typeface="Segoe UI" charset="0"/>
              </a:rPr>
              <a:t>or</a:t>
            </a:r>
            <a:r>
              <a:rPr lang="de-CH" sz="1400" dirty="0">
                <a:solidFill>
                  <a:schemeClr val="bg1"/>
                </a:solidFill>
                <a:latin typeface="Segoe UI" charset="0"/>
                <a:ea typeface="Segoe UI" charset="0"/>
                <a:cs typeface="Segoe UI" charset="0"/>
              </a:rPr>
              <a:t> </a:t>
            </a:r>
            <a:r>
              <a:rPr lang="de-CH" sz="1400" dirty="0" err="1">
                <a:solidFill>
                  <a:schemeClr val="bg1"/>
                </a:solidFill>
                <a:latin typeface="Segoe UI" charset="0"/>
                <a:ea typeface="Segoe UI" charset="0"/>
                <a:cs typeface="Segoe UI" charset="0"/>
              </a:rPr>
              <a:t>with</a:t>
            </a:r>
            <a:r>
              <a:rPr lang="de-CH" sz="1400" dirty="0">
                <a:solidFill>
                  <a:schemeClr val="bg1"/>
                </a:solidFill>
                <a:latin typeface="Segoe UI" charset="0"/>
                <a:ea typeface="Segoe UI" charset="0"/>
                <a:cs typeface="Segoe UI" charset="0"/>
              </a:rPr>
              <a:t> </a:t>
            </a:r>
            <a:r>
              <a:rPr lang="de-CH" sz="1400" dirty="0" err="1">
                <a:solidFill>
                  <a:schemeClr val="bg1"/>
                </a:solidFill>
                <a:latin typeface="Segoe UI" charset="0"/>
                <a:ea typeface="Segoe UI" charset="0"/>
                <a:cs typeface="Segoe UI" charset="0"/>
              </a:rPr>
              <a:t>patients</a:t>
            </a:r>
            <a:r>
              <a:rPr lang="de-CH" sz="1400" dirty="0">
                <a:solidFill>
                  <a:schemeClr val="bg1"/>
                </a:solidFill>
                <a:latin typeface="Segoe UI" charset="0"/>
                <a:ea typeface="Segoe UI" charset="0"/>
                <a:cs typeface="Segoe UI" charset="0"/>
              </a:rPr>
              <a:t> </a:t>
            </a:r>
            <a:r>
              <a:rPr lang="de-CH" sz="1400" dirty="0" err="1">
                <a:solidFill>
                  <a:schemeClr val="bg1"/>
                </a:solidFill>
                <a:latin typeface="Segoe UI" charset="0"/>
                <a:ea typeface="Segoe UI" charset="0"/>
                <a:cs typeface="Segoe UI" charset="0"/>
              </a:rPr>
              <a:t>whose</a:t>
            </a:r>
            <a:r>
              <a:rPr lang="de-CH" sz="1400" dirty="0">
                <a:solidFill>
                  <a:schemeClr val="bg1"/>
                </a:solidFill>
                <a:latin typeface="Segoe UI" charset="0"/>
                <a:ea typeface="Segoe UI" charset="0"/>
                <a:cs typeface="Segoe UI" charset="0"/>
              </a:rPr>
              <a:t> </a:t>
            </a:r>
            <a:r>
              <a:rPr lang="de-CH" sz="1400" dirty="0" err="1">
                <a:solidFill>
                  <a:schemeClr val="bg1"/>
                </a:solidFill>
                <a:latin typeface="Segoe UI" charset="0"/>
                <a:ea typeface="Segoe UI" charset="0"/>
                <a:cs typeface="Segoe UI" charset="0"/>
              </a:rPr>
              <a:t>laboratory</a:t>
            </a:r>
            <a:r>
              <a:rPr lang="de-CH" sz="1400" dirty="0">
                <a:solidFill>
                  <a:schemeClr val="bg1"/>
                </a:solidFill>
                <a:latin typeface="Segoe UI" charset="0"/>
                <a:ea typeface="Segoe UI" charset="0"/>
                <a:cs typeface="Segoe UI" charset="0"/>
              </a:rPr>
              <a:t> </a:t>
            </a:r>
            <a:r>
              <a:rPr lang="de-CH" sz="1400" dirty="0" err="1">
                <a:solidFill>
                  <a:schemeClr val="bg1"/>
                </a:solidFill>
                <a:latin typeface="Segoe UI" charset="0"/>
                <a:ea typeface="Segoe UI" charset="0"/>
                <a:cs typeface="Segoe UI" charset="0"/>
              </a:rPr>
              <a:t>tests</a:t>
            </a:r>
            <a:r>
              <a:rPr lang="de-CH" sz="1400" dirty="0">
                <a:solidFill>
                  <a:schemeClr val="bg1"/>
                </a:solidFill>
                <a:latin typeface="Segoe UI" charset="0"/>
                <a:ea typeface="Segoe UI" charset="0"/>
                <a:cs typeface="Segoe UI" charset="0"/>
              </a:rPr>
              <a:t> </a:t>
            </a:r>
            <a:r>
              <a:rPr lang="de-CH" sz="1400" dirty="0" err="1">
                <a:solidFill>
                  <a:schemeClr val="bg1"/>
                </a:solidFill>
                <a:latin typeface="Segoe UI" charset="0"/>
                <a:ea typeface="Segoe UI" charset="0"/>
                <a:cs typeface="Segoe UI" charset="0"/>
              </a:rPr>
              <a:t>show</a:t>
            </a:r>
            <a:r>
              <a:rPr lang="de-CH" sz="1400" dirty="0">
                <a:solidFill>
                  <a:schemeClr val="bg1"/>
                </a:solidFill>
                <a:latin typeface="Segoe UI" charset="0"/>
                <a:ea typeface="Segoe UI" charset="0"/>
                <a:cs typeface="Segoe UI" charset="0"/>
              </a:rPr>
              <a:t> </a:t>
            </a:r>
            <a:r>
              <a:rPr lang="de-CH" sz="1400" dirty="0" err="1">
                <a:solidFill>
                  <a:schemeClr val="bg1"/>
                </a:solidFill>
                <a:latin typeface="Segoe UI" charset="0"/>
                <a:ea typeface="Segoe UI" charset="0"/>
                <a:cs typeface="Segoe UI" charset="0"/>
              </a:rPr>
              <a:t>they</a:t>
            </a:r>
            <a:r>
              <a:rPr lang="de-CH" sz="1400" dirty="0">
                <a:solidFill>
                  <a:schemeClr val="bg1"/>
                </a:solidFill>
                <a:latin typeface="Segoe UI" charset="0"/>
                <a:ea typeface="Segoe UI" charset="0"/>
                <a:cs typeface="Segoe UI" charset="0"/>
              </a:rPr>
              <a:t> </a:t>
            </a:r>
            <a:r>
              <a:rPr lang="de-CH" sz="1400" dirty="0" err="1">
                <a:solidFill>
                  <a:schemeClr val="bg1"/>
                </a:solidFill>
                <a:latin typeface="Segoe UI" charset="0"/>
                <a:ea typeface="Segoe UI" charset="0"/>
                <a:cs typeface="Segoe UI" charset="0"/>
              </a:rPr>
              <a:t>are</a:t>
            </a:r>
            <a:r>
              <a:rPr lang="de-CH" sz="1400" dirty="0">
                <a:solidFill>
                  <a:schemeClr val="bg1"/>
                </a:solidFill>
                <a:latin typeface="Segoe UI" charset="0"/>
                <a:ea typeface="Segoe UI" charset="0"/>
                <a:cs typeface="Segoe UI" charset="0"/>
              </a:rPr>
              <a:t> </a:t>
            </a:r>
            <a:r>
              <a:rPr lang="de-CH" sz="1400" dirty="0" err="1">
                <a:solidFill>
                  <a:schemeClr val="bg1"/>
                </a:solidFill>
                <a:latin typeface="Segoe UI" charset="0"/>
                <a:ea typeface="Segoe UI" charset="0"/>
                <a:cs typeface="Segoe UI" charset="0"/>
              </a:rPr>
              <a:t>prone</a:t>
            </a:r>
            <a:r>
              <a:rPr lang="de-CH" sz="1400" dirty="0">
                <a:solidFill>
                  <a:schemeClr val="bg1"/>
                </a:solidFill>
                <a:latin typeface="Segoe UI" charset="0"/>
                <a:ea typeface="Segoe UI" charset="0"/>
                <a:cs typeface="Segoe UI" charset="0"/>
              </a:rPr>
              <a:t> </a:t>
            </a:r>
            <a:r>
              <a:rPr lang="de-CH" sz="1400" dirty="0" err="1">
                <a:solidFill>
                  <a:schemeClr val="bg1"/>
                </a:solidFill>
                <a:latin typeface="Segoe UI" charset="0"/>
                <a:ea typeface="Segoe UI" charset="0"/>
                <a:cs typeface="Segoe UI" charset="0"/>
              </a:rPr>
              <a:t>to</a:t>
            </a:r>
            <a:r>
              <a:rPr lang="de-CH" sz="1400" dirty="0">
                <a:solidFill>
                  <a:schemeClr val="bg1"/>
                </a:solidFill>
                <a:latin typeface="Segoe UI" charset="0"/>
                <a:ea typeface="Segoe UI" charset="0"/>
                <a:cs typeface="Segoe UI" charset="0"/>
              </a:rPr>
              <a:t> </a:t>
            </a:r>
            <a:r>
              <a:rPr lang="de-CH" sz="1400" dirty="0" err="1">
                <a:solidFill>
                  <a:schemeClr val="bg1"/>
                </a:solidFill>
                <a:latin typeface="Segoe UI" charset="0"/>
                <a:ea typeface="Segoe UI" charset="0"/>
                <a:cs typeface="Segoe UI" charset="0"/>
              </a:rPr>
              <a:t>bleeding</a:t>
            </a:r>
            <a:r>
              <a:rPr lang="de-CH" sz="1400" dirty="0">
                <a:solidFill>
                  <a:schemeClr val="bg1"/>
                </a:solidFill>
                <a:latin typeface="Segoe UI" charset="0"/>
                <a:ea typeface="Segoe UI" charset="0"/>
                <a:cs typeface="Segoe UI" charset="0"/>
              </a:rPr>
              <a:t>.</a:t>
            </a:r>
          </a:p>
        </p:txBody>
      </p:sp>
    </p:spTree>
    <p:extLst>
      <p:ext uri="{BB962C8B-B14F-4D97-AF65-F5344CB8AC3E}">
        <p14:creationId xmlns:p14="http://schemas.microsoft.com/office/powerpoint/2010/main" val="296550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6968865" cy="994172"/>
          </a:xfrm>
        </p:spPr>
        <p:txBody>
          <a:bodyPr/>
          <a:lstStyle/>
          <a:p>
            <a:r>
              <a:rPr lang="de-DE" dirty="0"/>
              <a:t>3.4 </a:t>
            </a:r>
            <a:r>
              <a:rPr lang="de-DE" dirty="0" err="1"/>
              <a:t>What</a:t>
            </a:r>
            <a:r>
              <a:rPr lang="de-DE" dirty="0"/>
              <a:t> </a:t>
            </a:r>
            <a:r>
              <a:rPr lang="de-DE" dirty="0" err="1"/>
              <a:t>needs</a:t>
            </a:r>
            <a:r>
              <a:rPr lang="de-DE" dirty="0"/>
              <a:t> </a:t>
            </a:r>
            <a:r>
              <a:rPr lang="de-DE" dirty="0" err="1"/>
              <a:t>to</a:t>
            </a:r>
            <a:r>
              <a:rPr lang="de-DE" dirty="0"/>
              <a:t> </a:t>
            </a:r>
            <a:r>
              <a:rPr lang="de-DE" dirty="0" err="1"/>
              <a:t>be</a:t>
            </a:r>
            <a:r>
              <a:rPr lang="de-DE" dirty="0"/>
              <a:t> </a:t>
            </a:r>
            <a:r>
              <a:rPr lang="de-DE" dirty="0" err="1"/>
              <a:t>considered</a:t>
            </a:r>
            <a:r>
              <a:rPr lang="de-DE" dirty="0"/>
              <a:t> </a:t>
            </a:r>
            <a:r>
              <a:rPr lang="de-DE" dirty="0" err="1"/>
              <a:t>with</a:t>
            </a:r>
            <a:r>
              <a:rPr lang="de-DE" dirty="0"/>
              <a:t> </a:t>
            </a:r>
            <a:r>
              <a:rPr lang="de-DE" dirty="0" err="1"/>
              <a:t>elderly</a:t>
            </a:r>
            <a:r>
              <a:rPr lang="de-DE" dirty="0"/>
              <a:t> </a:t>
            </a:r>
            <a:r>
              <a:rPr lang="de-DE" dirty="0" err="1"/>
              <a:t>patients</a:t>
            </a:r>
            <a:r>
              <a:rPr lang="de-DE" dirty="0"/>
              <a:t>?</a:t>
            </a:r>
          </a:p>
        </p:txBody>
      </p:sp>
      <p:sp>
        <p:nvSpPr>
          <p:cNvPr id="3" name="Inhaltsplatzhalter 2"/>
          <p:cNvSpPr>
            <a:spLocks noGrp="1"/>
          </p:cNvSpPr>
          <p:nvPr>
            <p:ph idx="1"/>
          </p:nvPr>
        </p:nvSpPr>
        <p:spPr>
          <a:xfrm>
            <a:off x="323851" y="1203325"/>
            <a:ext cx="3887788" cy="2754078"/>
          </a:xfrm>
        </p:spPr>
        <p:txBody>
          <a:bodyPr/>
          <a:lstStyle/>
          <a:p>
            <a:pPr marL="0" indent="0">
              <a:buNone/>
            </a:pPr>
            <a:r>
              <a:rPr lang="de-CH" b="1" dirty="0" err="1">
                <a:solidFill>
                  <a:schemeClr val="accent1"/>
                </a:solidFill>
              </a:rPr>
              <a:t>No</a:t>
            </a:r>
            <a:r>
              <a:rPr lang="de-CH" b="1" dirty="0">
                <a:solidFill>
                  <a:schemeClr val="accent1"/>
                </a:solidFill>
              </a:rPr>
              <a:t> dose </a:t>
            </a:r>
            <a:r>
              <a:rPr lang="de-CH" b="1" dirty="0" err="1">
                <a:solidFill>
                  <a:schemeClr val="accent1"/>
                </a:solidFill>
              </a:rPr>
              <a:t>adjustement</a:t>
            </a:r>
            <a:r>
              <a:rPr lang="de-CH" b="1" dirty="0">
                <a:solidFill>
                  <a:schemeClr val="accent1"/>
                </a:solidFill>
              </a:rPr>
              <a:t> </a:t>
            </a:r>
            <a:r>
              <a:rPr lang="de-CH" b="1" dirty="0" err="1">
                <a:solidFill>
                  <a:schemeClr val="accent1"/>
                </a:solidFill>
              </a:rPr>
              <a:t>necessary</a:t>
            </a:r>
            <a:endParaRPr lang="de-CH" b="1" dirty="0">
              <a:solidFill>
                <a:schemeClr val="accent1"/>
              </a:solidFill>
            </a:endParaRPr>
          </a:p>
          <a:p>
            <a:pPr>
              <a:buFont typeface="Wingdings" pitchFamily="2" charset="2"/>
              <a:buChar char="§"/>
            </a:pPr>
            <a:r>
              <a:rPr lang="de-CH" dirty="0" err="1"/>
              <a:t>Elderly</a:t>
            </a:r>
            <a:r>
              <a:rPr lang="de-CH" dirty="0"/>
              <a:t> </a:t>
            </a:r>
            <a:r>
              <a:rPr lang="de-CH" dirty="0" err="1"/>
              <a:t>patients</a:t>
            </a:r>
            <a:r>
              <a:rPr lang="de-CH" dirty="0"/>
              <a:t> (&gt; 75 </a:t>
            </a:r>
            <a:r>
              <a:rPr lang="de-CH" dirty="0" err="1"/>
              <a:t>years</a:t>
            </a:r>
            <a:r>
              <a:rPr lang="de-CH" dirty="0"/>
              <a:t>) </a:t>
            </a:r>
            <a:r>
              <a:rPr lang="de-CH" dirty="0" err="1"/>
              <a:t>have</a:t>
            </a:r>
            <a:r>
              <a:rPr lang="de-CH" dirty="0"/>
              <a:t> </a:t>
            </a:r>
            <a:r>
              <a:rPr lang="de-CH" dirty="0" err="1"/>
              <a:t>increased</a:t>
            </a:r>
            <a:r>
              <a:rPr lang="de-CH" dirty="0"/>
              <a:t> </a:t>
            </a:r>
            <a:r>
              <a:rPr lang="de-CH" dirty="0" err="1"/>
              <a:t>rivaroxaban</a:t>
            </a:r>
            <a:r>
              <a:rPr lang="de-CH" dirty="0"/>
              <a:t> </a:t>
            </a:r>
            <a:r>
              <a:rPr lang="de-CH" dirty="0" err="1"/>
              <a:t>plasma</a:t>
            </a:r>
            <a:r>
              <a:rPr lang="de-CH" dirty="0"/>
              <a:t> </a:t>
            </a:r>
            <a:r>
              <a:rPr lang="de-CH" dirty="0" err="1"/>
              <a:t>levels</a:t>
            </a:r>
            <a:r>
              <a:rPr lang="de-CH" dirty="0"/>
              <a:t> </a:t>
            </a:r>
            <a:r>
              <a:rPr lang="de-CH" dirty="0" err="1"/>
              <a:t>by</a:t>
            </a:r>
            <a:r>
              <a:rPr lang="de-CH" dirty="0"/>
              <a:t> </a:t>
            </a:r>
            <a:r>
              <a:rPr lang="de-CH" dirty="0" err="1"/>
              <a:t>up</a:t>
            </a:r>
            <a:r>
              <a:rPr lang="de-CH" dirty="0"/>
              <a:t> </a:t>
            </a:r>
            <a:r>
              <a:rPr lang="de-CH" dirty="0" err="1"/>
              <a:t>to</a:t>
            </a:r>
            <a:r>
              <a:rPr lang="de-CH" dirty="0"/>
              <a:t> 50%</a:t>
            </a:r>
          </a:p>
          <a:p>
            <a:pPr>
              <a:buFont typeface="Wingdings" pitchFamily="2" charset="2"/>
              <a:buChar char="§"/>
            </a:pPr>
            <a:r>
              <a:rPr lang="de-CH" dirty="0"/>
              <a:t>The half-</a:t>
            </a:r>
            <a:r>
              <a:rPr lang="de-CH" dirty="0" err="1"/>
              <a:t>life</a:t>
            </a:r>
            <a:r>
              <a:rPr lang="de-CH" dirty="0"/>
              <a:t> in </a:t>
            </a:r>
            <a:r>
              <a:rPr lang="de-CH" dirty="0" err="1"/>
              <a:t>elderly</a:t>
            </a:r>
            <a:r>
              <a:rPr lang="de-CH" dirty="0"/>
              <a:t> </a:t>
            </a:r>
            <a:r>
              <a:rPr lang="de-CH" dirty="0" err="1"/>
              <a:t>patients</a:t>
            </a:r>
            <a:r>
              <a:rPr lang="de-CH" dirty="0"/>
              <a:t> </a:t>
            </a:r>
            <a:r>
              <a:rPr lang="de-CH" dirty="0" err="1"/>
              <a:t>is</a:t>
            </a:r>
            <a:r>
              <a:rPr lang="de-CH" dirty="0"/>
              <a:t> 11–13 </a:t>
            </a:r>
            <a:r>
              <a:rPr lang="de-CH" dirty="0" err="1"/>
              <a:t>hours</a:t>
            </a:r>
            <a:endParaRPr lang="de-CH" dirty="0"/>
          </a:p>
          <a:p>
            <a:pPr>
              <a:buFont typeface="Wingdings" pitchFamily="2" charset="2"/>
              <a:buChar char="§"/>
            </a:pPr>
            <a:r>
              <a:rPr lang="en-US" dirty="0"/>
              <a:t>With elderly patients with renal insufficiency or on co-medication the half-life may be significantly longer.</a:t>
            </a:r>
            <a:endParaRPr lang="de-CH" dirty="0"/>
          </a:p>
          <a:p>
            <a:r>
              <a:rPr lang="en-US" dirty="0"/>
              <a:t>An analysis of the subgroup of elderly patients in Phase III studies has found the efficacy and safety of rivaroxaban to be comparable with the data for younger patients.</a:t>
            </a:r>
            <a:endParaRPr lang="de-CH"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26</a:t>
            </a:fld>
            <a:endParaRPr lang="de-DE"/>
          </a:p>
        </p:txBody>
      </p:sp>
      <p:pic>
        <p:nvPicPr>
          <p:cNvPr id="6" name="Bild 5" descr="shutterstock_243406027_smal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1999" y="1203324"/>
            <a:ext cx="4257973" cy="2814039"/>
          </a:xfrm>
          <a:prstGeom prst="rect">
            <a:avLst/>
          </a:prstGeom>
        </p:spPr>
      </p:pic>
    </p:spTree>
    <p:extLst>
      <p:ext uri="{BB962C8B-B14F-4D97-AF65-F5344CB8AC3E}">
        <p14:creationId xmlns:p14="http://schemas.microsoft.com/office/powerpoint/2010/main" val="587537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6968865" cy="994172"/>
          </a:xfrm>
        </p:spPr>
        <p:txBody>
          <a:bodyPr/>
          <a:lstStyle/>
          <a:p>
            <a:r>
              <a:rPr lang="de-DE" dirty="0"/>
              <a:t>3.5 Are </a:t>
            </a:r>
            <a:r>
              <a:rPr lang="de-DE" dirty="0" err="1"/>
              <a:t>there</a:t>
            </a:r>
            <a:r>
              <a:rPr lang="de-DE" dirty="0"/>
              <a:t> </a:t>
            </a:r>
            <a:r>
              <a:rPr lang="de-DE" dirty="0" err="1"/>
              <a:t>patients</a:t>
            </a:r>
            <a:r>
              <a:rPr lang="de-DE" dirty="0"/>
              <a:t> </a:t>
            </a:r>
            <a:r>
              <a:rPr lang="de-DE" dirty="0" err="1"/>
              <a:t>who</a:t>
            </a:r>
            <a:r>
              <a:rPr lang="de-DE" dirty="0"/>
              <a:t> must not </a:t>
            </a:r>
            <a:r>
              <a:rPr lang="de-DE" dirty="0" err="1"/>
              <a:t>be</a:t>
            </a:r>
            <a:r>
              <a:rPr lang="de-DE" dirty="0"/>
              <a:t> </a:t>
            </a:r>
            <a:r>
              <a:rPr lang="de-DE" dirty="0" err="1"/>
              <a:t>given</a:t>
            </a:r>
            <a:r>
              <a:rPr lang="de-DE" dirty="0"/>
              <a:t> </a:t>
            </a:r>
            <a:r>
              <a:rPr lang="de-DE" dirty="0" err="1"/>
              <a:t>rivaroxaban</a:t>
            </a:r>
            <a:r>
              <a:rPr lang="de-DE" dirty="0"/>
              <a:t>?</a:t>
            </a:r>
          </a:p>
        </p:txBody>
      </p:sp>
      <p:sp>
        <p:nvSpPr>
          <p:cNvPr id="3" name="Inhaltsplatzhalter 2"/>
          <p:cNvSpPr>
            <a:spLocks noGrp="1"/>
          </p:cNvSpPr>
          <p:nvPr>
            <p:ph idx="1"/>
          </p:nvPr>
        </p:nvSpPr>
        <p:spPr>
          <a:xfrm>
            <a:off x="323850" y="1203325"/>
            <a:ext cx="8496299" cy="3226268"/>
          </a:xfrm>
        </p:spPr>
        <p:txBody>
          <a:bodyPr/>
          <a:lstStyle/>
          <a:p>
            <a:pPr marL="7938" lvl="0" indent="0">
              <a:spcBef>
                <a:spcPts val="600"/>
              </a:spcBef>
              <a:buNone/>
            </a:pPr>
            <a:r>
              <a:rPr lang="de-CH" b="1" dirty="0" err="1"/>
              <a:t>Contraindications</a:t>
            </a:r>
            <a:r>
              <a:rPr lang="de-CH" b="1" dirty="0"/>
              <a:t> </a:t>
            </a:r>
            <a:r>
              <a:rPr lang="de-CH" b="1" dirty="0" err="1"/>
              <a:t>for</a:t>
            </a:r>
            <a:r>
              <a:rPr lang="de-CH" b="1" dirty="0"/>
              <a:t> </a:t>
            </a:r>
            <a:r>
              <a:rPr lang="de-CH" b="1" dirty="0" err="1"/>
              <a:t>rivaroxaban</a:t>
            </a:r>
            <a:r>
              <a:rPr lang="de-CH" b="1" dirty="0"/>
              <a:t>:</a:t>
            </a:r>
          </a:p>
          <a:p>
            <a:pPr>
              <a:spcBef>
                <a:spcPts val="600"/>
              </a:spcBef>
              <a:buFont typeface="Wingdings" pitchFamily="2" charset="2"/>
              <a:buChar char="§"/>
            </a:pPr>
            <a:r>
              <a:rPr lang="de-CH" dirty="0" err="1"/>
              <a:t>Clinically</a:t>
            </a:r>
            <a:r>
              <a:rPr lang="de-CH" dirty="0"/>
              <a:t> </a:t>
            </a:r>
            <a:r>
              <a:rPr lang="de-CH" dirty="0" err="1"/>
              <a:t>significant</a:t>
            </a:r>
            <a:r>
              <a:rPr lang="de-CH" dirty="0"/>
              <a:t> </a:t>
            </a:r>
            <a:r>
              <a:rPr lang="de-CH" dirty="0" err="1"/>
              <a:t>bleeding</a:t>
            </a:r>
            <a:endParaRPr lang="de-CH" dirty="0"/>
          </a:p>
          <a:p>
            <a:pPr>
              <a:spcBef>
                <a:spcPts val="600"/>
              </a:spcBef>
              <a:buFont typeface="Wingdings" pitchFamily="2" charset="2"/>
              <a:buChar char="§"/>
            </a:pPr>
            <a:r>
              <a:rPr lang="de-CH" dirty="0" err="1"/>
              <a:t>Acute</a:t>
            </a:r>
            <a:r>
              <a:rPr lang="de-CH" dirty="0"/>
              <a:t> gastrointestinal </a:t>
            </a:r>
            <a:r>
              <a:rPr lang="de-CH" dirty="0" err="1"/>
              <a:t>ulcer</a:t>
            </a:r>
            <a:r>
              <a:rPr lang="de-CH" dirty="0"/>
              <a:t> </a:t>
            </a:r>
            <a:r>
              <a:rPr lang="de-CH" dirty="0" err="1"/>
              <a:t>or</a:t>
            </a:r>
            <a:r>
              <a:rPr lang="de-CH" dirty="0"/>
              <a:t> gastrointestinal </a:t>
            </a:r>
            <a:r>
              <a:rPr lang="de-CH" dirty="0" err="1"/>
              <a:t>ulcerative</a:t>
            </a:r>
            <a:r>
              <a:rPr lang="de-CH" dirty="0"/>
              <a:t> </a:t>
            </a:r>
            <a:r>
              <a:rPr lang="de-CH" dirty="0" err="1"/>
              <a:t>diseases</a:t>
            </a:r>
            <a:endParaRPr lang="de-CH" dirty="0"/>
          </a:p>
          <a:p>
            <a:pPr>
              <a:spcBef>
                <a:spcPts val="600"/>
              </a:spcBef>
              <a:buFont typeface="Wingdings" pitchFamily="2" charset="2"/>
              <a:buChar char="§"/>
            </a:pPr>
            <a:r>
              <a:rPr lang="de-CH" dirty="0" err="1"/>
              <a:t>Severe</a:t>
            </a:r>
            <a:r>
              <a:rPr lang="de-CH" dirty="0"/>
              <a:t> </a:t>
            </a:r>
            <a:r>
              <a:rPr lang="de-CH" dirty="0" err="1"/>
              <a:t>liver</a:t>
            </a:r>
            <a:r>
              <a:rPr lang="de-CH" dirty="0"/>
              <a:t> </a:t>
            </a:r>
            <a:r>
              <a:rPr lang="de-CH" dirty="0" err="1"/>
              <a:t>disease</a:t>
            </a:r>
            <a:r>
              <a:rPr lang="de-CH" dirty="0"/>
              <a:t> and </a:t>
            </a:r>
            <a:r>
              <a:rPr lang="de-CH" dirty="0" err="1"/>
              <a:t>severe</a:t>
            </a:r>
            <a:r>
              <a:rPr lang="de-CH" dirty="0"/>
              <a:t> </a:t>
            </a:r>
            <a:r>
              <a:rPr lang="de-CH" dirty="0" err="1"/>
              <a:t>hepatic</a:t>
            </a:r>
            <a:r>
              <a:rPr lang="de-CH" dirty="0"/>
              <a:t> </a:t>
            </a:r>
            <a:r>
              <a:rPr lang="de-CH" dirty="0" err="1"/>
              <a:t>insufficiency</a:t>
            </a:r>
            <a:r>
              <a:rPr lang="de-CH" dirty="0"/>
              <a:t> </a:t>
            </a:r>
            <a:r>
              <a:rPr lang="de-CH" dirty="0" err="1"/>
              <a:t>with</a:t>
            </a:r>
            <a:r>
              <a:rPr lang="de-CH" dirty="0"/>
              <a:t> an </a:t>
            </a:r>
            <a:r>
              <a:rPr lang="de-CH" dirty="0" err="1"/>
              <a:t>increased</a:t>
            </a:r>
            <a:r>
              <a:rPr lang="de-CH" dirty="0"/>
              <a:t> </a:t>
            </a:r>
            <a:r>
              <a:rPr lang="de-CH" dirty="0" err="1"/>
              <a:t>risk</a:t>
            </a:r>
            <a:r>
              <a:rPr lang="de-CH" dirty="0"/>
              <a:t> </a:t>
            </a:r>
            <a:r>
              <a:rPr lang="de-CH" dirty="0" err="1"/>
              <a:t>of</a:t>
            </a:r>
            <a:r>
              <a:rPr lang="de-CH" dirty="0"/>
              <a:t> </a:t>
            </a:r>
            <a:r>
              <a:rPr lang="de-CH" dirty="0" err="1"/>
              <a:t>bleeding</a:t>
            </a:r>
            <a:r>
              <a:rPr lang="de-CH" dirty="0"/>
              <a:t>, </a:t>
            </a:r>
            <a:r>
              <a:rPr lang="de-CH" dirty="0" err="1"/>
              <a:t>as</a:t>
            </a:r>
            <a:r>
              <a:rPr lang="de-CH" dirty="0"/>
              <a:t> </a:t>
            </a:r>
            <a:r>
              <a:rPr lang="de-CH" dirty="0" err="1"/>
              <a:t>well</a:t>
            </a:r>
            <a:r>
              <a:rPr lang="de-CH" dirty="0"/>
              <a:t> </a:t>
            </a:r>
            <a:r>
              <a:rPr lang="de-CH" dirty="0" err="1"/>
              <a:t>as</a:t>
            </a:r>
            <a:r>
              <a:rPr lang="de-CH" dirty="0"/>
              <a:t> mild and moderate </a:t>
            </a:r>
            <a:r>
              <a:rPr lang="de-CH" dirty="0" err="1"/>
              <a:t>hepatic</a:t>
            </a:r>
            <a:r>
              <a:rPr lang="de-CH" dirty="0"/>
              <a:t> </a:t>
            </a:r>
            <a:r>
              <a:rPr lang="de-CH" dirty="0" err="1"/>
              <a:t>insufficiency</a:t>
            </a:r>
            <a:r>
              <a:rPr lang="de-CH" dirty="0"/>
              <a:t> in </a:t>
            </a:r>
            <a:r>
              <a:rPr lang="de-CH" dirty="0" err="1"/>
              <a:t>combination</a:t>
            </a:r>
            <a:r>
              <a:rPr lang="de-CH" dirty="0"/>
              <a:t> </a:t>
            </a:r>
            <a:r>
              <a:rPr lang="de-CH" dirty="0" err="1"/>
              <a:t>with</a:t>
            </a:r>
            <a:r>
              <a:rPr lang="de-CH" dirty="0"/>
              <a:t> </a:t>
            </a:r>
            <a:r>
              <a:rPr lang="de-CH" dirty="0" err="1"/>
              <a:t>pathological</a:t>
            </a:r>
            <a:r>
              <a:rPr lang="de-CH" dirty="0"/>
              <a:t> </a:t>
            </a:r>
            <a:r>
              <a:rPr lang="de-CH" dirty="0" err="1"/>
              <a:t>coagulation</a:t>
            </a:r>
            <a:r>
              <a:rPr lang="de-CH" dirty="0"/>
              <a:t> </a:t>
            </a:r>
            <a:r>
              <a:rPr lang="de-CH" dirty="0" err="1"/>
              <a:t>values</a:t>
            </a:r>
            <a:endParaRPr lang="de-CH" dirty="0"/>
          </a:p>
          <a:p>
            <a:pPr>
              <a:spcBef>
                <a:spcPts val="600"/>
              </a:spcBef>
              <a:buFont typeface="Wingdings" pitchFamily="2" charset="2"/>
              <a:buChar char="§"/>
            </a:pPr>
            <a:r>
              <a:rPr lang="de-CH" dirty="0"/>
              <a:t>Renal </a:t>
            </a:r>
            <a:r>
              <a:rPr lang="de-CH" dirty="0" err="1"/>
              <a:t>insufficiency</a:t>
            </a:r>
            <a:r>
              <a:rPr lang="de-CH" dirty="0"/>
              <a:t> </a:t>
            </a:r>
            <a:r>
              <a:rPr lang="de-CH" dirty="0" err="1"/>
              <a:t>requiring</a:t>
            </a:r>
            <a:r>
              <a:rPr lang="de-CH" dirty="0"/>
              <a:t> </a:t>
            </a:r>
            <a:r>
              <a:rPr lang="de-CH" dirty="0" err="1"/>
              <a:t>dialysis</a:t>
            </a:r>
            <a:endParaRPr lang="de-CH" dirty="0"/>
          </a:p>
          <a:p>
            <a:pPr>
              <a:spcBef>
                <a:spcPts val="600"/>
              </a:spcBef>
              <a:buFont typeface="Wingdings" pitchFamily="2" charset="2"/>
              <a:buChar char="§"/>
            </a:pPr>
            <a:r>
              <a:rPr lang="de-CH" dirty="0" err="1"/>
              <a:t>Pregnancy</a:t>
            </a:r>
            <a:r>
              <a:rPr lang="de-CH" dirty="0"/>
              <a:t> and </a:t>
            </a:r>
            <a:r>
              <a:rPr lang="de-CH" dirty="0" err="1"/>
              <a:t>breastfeeding</a:t>
            </a:r>
            <a:endParaRPr lang="de-CH" dirty="0"/>
          </a:p>
          <a:p>
            <a:pPr>
              <a:spcBef>
                <a:spcPts val="600"/>
              </a:spcBef>
              <a:buFont typeface="Wingdings" pitchFamily="2" charset="2"/>
              <a:buChar char="§"/>
            </a:pPr>
            <a:r>
              <a:rPr lang="de-CH" dirty="0" err="1"/>
              <a:t>Acute</a:t>
            </a:r>
            <a:r>
              <a:rPr lang="de-CH" dirty="0"/>
              <a:t> </a:t>
            </a:r>
            <a:r>
              <a:rPr lang="de-CH" dirty="0" err="1"/>
              <a:t>bacterial</a:t>
            </a:r>
            <a:r>
              <a:rPr lang="de-CH" dirty="0"/>
              <a:t> </a:t>
            </a:r>
            <a:r>
              <a:rPr lang="de-CH" dirty="0" err="1"/>
              <a:t>endocarditis</a:t>
            </a:r>
            <a:endParaRPr lang="de-CH" dirty="0"/>
          </a:p>
          <a:p>
            <a:pPr>
              <a:spcBef>
                <a:spcPts val="600"/>
              </a:spcBef>
              <a:buFont typeface="Wingdings" pitchFamily="2" charset="2"/>
              <a:buChar char="§"/>
            </a:pPr>
            <a:r>
              <a:rPr lang="de-CH" dirty="0" err="1"/>
              <a:t>Hypersensitivity</a:t>
            </a:r>
            <a:r>
              <a:rPr lang="de-CH" dirty="0"/>
              <a:t> </a:t>
            </a:r>
            <a:r>
              <a:rPr lang="de-CH" dirty="0" err="1"/>
              <a:t>to</a:t>
            </a:r>
            <a:r>
              <a:rPr lang="de-CH" dirty="0"/>
              <a:t> </a:t>
            </a:r>
            <a:r>
              <a:rPr lang="de-CH" dirty="0" err="1"/>
              <a:t>the</a:t>
            </a:r>
            <a:r>
              <a:rPr lang="de-CH" dirty="0"/>
              <a:t> </a:t>
            </a:r>
            <a:r>
              <a:rPr lang="de-CH" dirty="0" err="1"/>
              <a:t>active</a:t>
            </a:r>
            <a:r>
              <a:rPr lang="de-CH" dirty="0"/>
              <a:t> </a:t>
            </a:r>
            <a:r>
              <a:rPr lang="de-CH" dirty="0" err="1"/>
              <a:t>substance</a:t>
            </a:r>
            <a:r>
              <a:rPr lang="de-CH" dirty="0"/>
              <a:t> </a:t>
            </a:r>
            <a:r>
              <a:rPr lang="de-CH" dirty="0" err="1"/>
              <a:t>or</a:t>
            </a:r>
            <a:r>
              <a:rPr lang="de-CH" dirty="0"/>
              <a:t> </a:t>
            </a:r>
            <a:r>
              <a:rPr lang="de-CH" dirty="0" err="1"/>
              <a:t>one</a:t>
            </a:r>
            <a:r>
              <a:rPr lang="de-CH" dirty="0"/>
              <a:t> </a:t>
            </a:r>
            <a:r>
              <a:rPr lang="de-CH" dirty="0" err="1"/>
              <a:t>of</a:t>
            </a:r>
            <a:r>
              <a:rPr lang="de-CH" dirty="0"/>
              <a:t> </a:t>
            </a:r>
            <a:r>
              <a:rPr lang="de-CH" dirty="0" err="1"/>
              <a:t>the</a:t>
            </a:r>
            <a:r>
              <a:rPr lang="de-CH" dirty="0"/>
              <a:t> </a:t>
            </a:r>
            <a:r>
              <a:rPr lang="de-CH" dirty="0" err="1"/>
              <a:t>excipients</a:t>
            </a:r>
            <a:endParaRPr lang="de-CH" dirty="0"/>
          </a:p>
        </p:txBody>
      </p:sp>
      <p:sp>
        <p:nvSpPr>
          <p:cNvPr id="5" name="Foliennummernplatzhalter 4"/>
          <p:cNvSpPr>
            <a:spLocks noGrp="1"/>
          </p:cNvSpPr>
          <p:nvPr>
            <p:ph type="sldNum" sz="quarter" idx="12"/>
          </p:nvPr>
        </p:nvSpPr>
        <p:spPr/>
        <p:txBody>
          <a:bodyPr/>
          <a:lstStyle/>
          <a:p>
            <a:fld id="{668FC1BA-C807-A24C-B970-91216D4FCE8F}" type="slidenum">
              <a:rPr lang="de-DE" smtClean="0"/>
              <a:t>27</a:t>
            </a:fld>
            <a:endParaRPr lang="de-DE" dirty="0"/>
          </a:p>
        </p:txBody>
      </p:sp>
    </p:spTree>
    <p:extLst>
      <p:ext uri="{BB962C8B-B14F-4D97-AF65-F5344CB8AC3E}">
        <p14:creationId xmlns:p14="http://schemas.microsoft.com/office/powerpoint/2010/main" val="1255666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55078" y="267419"/>
            <a:ext cx="3947728" cy="4546121"/>
          </a:xfrm>
        </p:spPr>
        <p:txBody>
          <a:bodyPr/>
          <a:lstStyle/>
          <a:p>
            <a:r>
              <a:rPr lang="de-DE" sz="2000" b="0" dirty="0" err="1"/>
              <a:t>Rivaroxaban</a:t>
            </a:r>
            <a:r>
              <a:rPr lang="de-DE" sz="2000" b="0" dirty="0"/>
              <a:t> </a:t>
            </a:r>
            <a:r>
              <a:rPr lang="de-DE" sz="2000" b="0" dirty="0" err="1"/>
              <a:t>for</a:t>
            </a:r>
            <a:br>
              <a:rPr lang="de-DE" dirty="0"/>
            </a:br>
            <a:r>
              <a:rPr lang="de-DE" dirty="0" err="1"/>
              <a:t>Specific</a:t>
            </a:r>
            <a:r>
              <a:rPr lang="de-DE" dirty="0"/>
              <a:t> </a:t>
            </a:r>
            <a:r>
              <a:rPr lang="de-DE" dirty="0" err="1"/>
              <a:t>Indications</a:t>
            </a:r>
            <a:endParaRPr lang="de-DE" dirty="0"/>
          </a:p>
        </p:txBody>
      </p:sp>
      <p:grpSp>
        <p:nvGrpSpPr>
          <p:cNvPr id="3" name="Gruppierung 2"/>
          <p:cNvGrpSpPr>
            <a:grpSpLocks/>
          </p:cNvGrpSpPr>
          <p:nvPr/>
        </p:nvGrpSpPr>
        <p:grpSpPr>
          <a:xfrm>
            <a:off x="323850" y="268287"/>
            <a:ext cx="4572000" cy="4572000"/>
            <a:chOff x="4641750" y="1516020"/>
            <a:chExt cx="1007999" cy="1007999"/>
          </a:xfrm>
        </p:grpSpPr>
        <p:sp>
          <p:nvSpPr>
            <p:cNvPr id="4" name="Rechteck 3"/>
            <p:cNvSpPr/>
            <p:nvPr/>
          </p:nvSpPr>
          <p:spPr>
            <a:xfrm>
              <a:off x="4641750" y="1516020"/>
              <a:ext cx="1007999" cy="10079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4"/>
            <p:cNvPicPr>
              <a:picLocks noChangeAspect="1"/>
            </p:cNvPicPr>
            <p:nvPr/>
          </p:nvPicPr>
          <p:blipFill>
            <a:blip r:embed="rId2"/>
            <a:srcRect/>
            <a:stretch/>
          </p:blipFill>
          <p:spPr>
            <a:xfrm>
              <a:off x="4696999" y="1570019"/>
              <a:ext cx="900000" cy="900000"/>
            </a:xfrm>
            <a:prstGeom prst="rect">
              <a:avLst/>
            </a:prstGeom>
          </p:spPr>
        </p:pic>
      </p:grpSp>
    </p:spTree>
    <p:extLst>
      <p:ext uri="{BB962C8B-B14F-4D97-AF65-F5344CB8AC3E}">
        <p14:creationId xmlns:p14="http://schemas.microsoft.com/office/powerpoint/2010/main" val="772467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9967" y="1803035"/>
            <a:ext cx="4960183" cy="1670570"/>
          </a:xfrm>
          <a:noFill/>
        </p:spPr>
        <p:txBody>
          <a:bodyPr/>
          <a:lstStyle/>
          <a:p>
            <a:r>
              <a:rPr lang="de-CH" sz="2400" dirty="0">
                <a:solidFill>
                  <a:schemeClr val="bg2">
                    <a:lumMod val="50000"/>
                  </a:schemeClr>
                </a:solidFill>
              </a:rPr>
              <a:t>4.1 Prophylaxis </a:t>
            </a:r>
            <a:r>
              <a:rPr lang="de-CH" sz="2400" dirty="0" err="1">
                <a:solidFill>
                  <a:schemeClr val="bg2">
                    <a:lumMod val="50000"/>
                  </a:schemeClr>
                </a:solidFill>
              </a:rPr>
              <a:t>for</a:t>
            </a:r>
            <a:r>
              <a:rPr lang="de-CH" sz="2400" dirty="0">
                <a:solidFill>
                  <a:schemeClr val="bg2">
                    <a:lumMod val="50000"/>
                  </a:schemeClr>
                </a:solidFill>
              </a:rPr>
              <a:t> </a:t>
            </a:r>
            <a:r>
              <a:rPr lang="de-CH" sz="2400" dirty="0" err="1">
                <a:solidFill>
                  <a:schemeClr val="bg2">
                    <a:lumMod val="50000"/>
                  </a:schemeClr>
                </a:solidFill>
              </a:rPr>
              <a:t>stroke</a:t>
            </a:r>
            <a:r>
              <a:rPr lang="de-CH" sz="2400" dirty="0">
                <a:solidFill>
                  <a:schemeClr val="bg2">
                    <a:lumMod val="50000"/>
                  </a:schemeClr>
                </a:solidFill>
              </a:rPr>
              <a:t> and </a:t>
            </a:r>
            <a:r>
              <a:rPr lang="de-CH" sz="2400" dirty="0" err="1">
                <a:solidFill>
                  <a:schemeClr val="bg2">
                    <a:lumMod val="50000"/>
                  </a:schemeClr>
                </a:solidFill>
              </a:rPr>
              <a:t>systemc</a:t>
            </a:r>
            <a:r>
              <a:rPr lang="de-CH" sz="2400" dirty="0">
                <a:solidFill>
                  <a:schemeClr val="bg2">
                    <a:lumMod val="50000"/>
                  </a:schemeClr>
                </a:solidFill>
              </a:rPr>
              <a:t> </a:t>
            </a:r>
            <a:r>
              <a:rPr lang="de-CH" sz="2400" dirty="0" err="1">
                <a:solidFill>
                  <a:schemeClr val="bg2">
                    <a:lumMod val="50000"/>
                  </a:schemeClr>
                </a:solidFill>
              </a:rPr>
              <a:t>embolisms</a:t>
            </a:r>
            <a:r>
              <a:rPr lang="de-CH" sz="2400" dirty="0">
                <a:solidFill>
                  <a:schemeClr val="bg2">
                    <a:lumMod val="50000"/>
                  </a:schemeClr>
                </a:solidFill>
              </a:rPr>
              <a:t> </a:t>
            </a:r>
            <a:r>
              <a:rPr lang="de-CH" sz="2400" dirty="0" err="1">
                <a:solidFill>
                  <a:schemeClr val="bg2">
                    <a:lumMod val="50000"/>
                  </a:schemeClr>
                </a:solidFill>
              </a:rPr>
              <a:t>associated</a:t>
            </a:r>
            <a:r>
              <a:rPr lang="de-CH" sz="2400" dirty="0">
                <a:solidFill>
                  <a:schemeClr val="bg2">
                    <a:lumMod val="50000"/>
                  </a:schemeClr>
                </a:solidFill>
              </a:rPr>
              <a:t> </a:t>
            </a:r>
            <a:r>
              <a:rPr lang="de-CH" sz="2400" dirty="0" err="1">
                <a:solidFill>
                  <a:schemeClr val="bg2">
                    <a:lumMod val="50000"/>
                  </a:schemeClr>
                </a:solidFill>
              </a:rPr>
              <a:t>with</a:t>
            </a:r>
            <a:r>
              <a:rPr lang="de-CH" sz="2400" dirty="0">
                <a:solidFill>
                  <a:schemeClr val="bg2">
                    <a:lumMod val="50000"/>
                  </a:schemeClr>
                </a:solidFill>
              </a:rPr>
              <a:t> </a:t>
            </a:r>
            <a:r>
              <a:rPr lang="de-CH" sz="2400" dirty="0" err="1">
                <a:solidFill>
                  <a:schemeClr val="bg2">
                    <a:lumMod val="50000"/>
                  </a:schemeClr>
                </a:solidFill>
              </a:rPr>
              <a:t>nonvalvular</a:t>
            </a:r>
            <a:r>
              <a:rPr lang="de-CH" sz="2400" dirty="0">
                <a:solidFill>
                  <a:schemeClr val="bg2">
                    <a:lumMod val="50000"/>
                  </a:schemeClr>
                </a:solidFill>
              </a:rPr>
              <a:t> </a:t>
            </a:r>
            <a:r>
              <a:rPr lang="de-CH" sz="2400" dirty="0" err="1">
                <a:solidFill>
                  <a:schemeClr val="bg2">
                    <a:lumMod val="50000"/>
                  </a:schemeClr>
                </a:solidFill>
              </a:rPr>
              <a:t>atrial</a:t>
            </a:r>
            <a:r>
              <a:rPr lang="de-CH" sz="2400" dirty="0">
                <a:solidFill>
                  <a:schemeClr val="bg2">
                    <a:lumMod val="50000"/>
                  </a:schemeClr>
                </a:solidFill>
              </a:rPr>
              <a:t> </a:t>
            </a:r>
            <a:r>
              <a:rPr lang="de-CH" sz="2400" dirty="0" err="1">
                <a:solidFill>
                  <a:schemeClr val="bg2">
                    <a:lumMod val="50000"/>
                  </a:schemeClr>
                </a:solidFill>
              </a:rPr>
              <a:t>fibrillation</a:t>
            </a:r>
            <a:r>
              <a:rPr lang="de-CH" sz="2400" dirty="0">
                <a:solidFill>
                  <a:schemeClr val="bg2">
                    <a:lumMod val="50000"/>
                  </a:schemeClr>
                </a:solidFill>
              </a:rPr>
              <a:t> (</a:t>
            </a:r>
            <a:r>
              <a:rPr lang="de-CH" sz="2400" dirty="0" err="1">
                <a:solidFill>
                  <a:schemeClr val="bg2">
                    <a:lumMod val="50000"/>
                  </a:schemeClr>
                </a:solidFill>
              </a:rPr>
              <a:t>nvAF</a:t>
            </a:r>
            <a:r>
              <a:rPr lang="de-CH" sz="2400" dirty="0">
                <a:solidFill>
                  <a:schemeClr val="bg2">
                    <a:lumMod val="50000"/>
                  </a:schemeClr>
                </a:solidFill>
              </a:rPr>
              <a:t>)</a:t>
            </a:r>
            <a:endParaRPr lang="de-DE" dirty="0">
              <a:solidFill>
                <a:schemeClr val="bg2">
                  <a:lumMod val="50000"/>
                </a:schemeClr>
              </a:solidFill>
            </a:endParaRPr>
          </a:p>
        </p:txBody>
      </p:sp>
      <p:sp>
        <p:nvSpPr>
          <p:cNvPr id="5" name="Foliennummernplatzhalter 4"/>
          <p:cNvSpPr>
            <a:spLocks noGrp="1"/>
          </p:cNvSpPr>
          <p:nvPr>
            <p:ph type="sldNum" sz="quarter" idx="12"/>
          </p:nvPr>
        </p:nvSpPr>
        <p:spPr/>
        <p:txBody>
          <a:bodyPr/>
          <a:lstStyle/>
          <a:p>
            <a:fld id="{668FC1BA-C807-A24C-B970-91216D4FCE8F}" type="slidenum">
              <a:rPr lang="de-DE" smtClean="0"/>
              <a:t>29</a:t>
            </a:fld>
            <a:endParaRPr lang="de-DE"/>
          </a:p>
        </p:txBody>
      </p:sp>
      <p:pic>
        <p:nvPicPr>
          <p:cNvPr id="52" name="Bild 5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7837" y="1705600"/>
            <a:ext cx="1657922" cy="1657922"/>
          </a:xfrm>
          <a:prstGeom prst="rect">
            <a:avLst/>
          </a:prstGeom>
        </p:spPr>
      </p:pic>
    </p:spTree>
    <p:extLst>
      <p:ext uri="{BB962C8B-B14F-4D97-AF65-F5344CB8AC3E}">
        <p14:creationId xmlns:p14="http://schemas.microsoft.com/office/powerpoint/2010/main" val="60604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p:cNvSpPr>
            <a:spLocks noGrp="1"/>
          </p:cNvSpPr>
          <p:nvPr>
            <p:ph type="title"/>
          </p:nvPr>
        </p:nvSpPr>
        <p:spPr/>
        <p:txBody>
          <a:bodyPr/>
          <a:lstStyle/>
          <a:p>
            <a:r>
              <a:rPr lang="de-DE" dirty="0" err="1">
                <a:solidFill>
                  <a:schemeClr val="accent1"/>
                </a:solidFill>
              </a:rPr>
              <a:t>Introduction</a:t>
            </a:r>
            <a:endParaRPr lang="de-DE" dirty="0">
              <a:solidFill>
                <a:schemeClr val="accent1"/>
              </a:solidFill>
            </a:endParaRPr>
          </a:p>
        </p:txBody>
      </p:sp>
      <p:sp>
        <p:nvSpPr>
          <p:cNvPr id="33" name="Foliennummernplatzhalter 32"/>
          <p:cNvSpPr>
            <a:spLocks noGrp="1"/>
          </p:cNvSpPr>
          <p:nvPr>
            <p:ph type="sldNum" sz="quarter" idx="12"/>
          </p:nvPr>
        </p:nvSpPr>
        <p:spPr/>
        <p:txBody>
          <a:bodyPr/>
          <a:lstStyle/>
          <a:p>
            <a:fld id="{668FC1BA-C807-A24C-B970-91216D4FCE8F}" type="slidenum">
              <a:rPr lang="de-DE" smtClean="0"/>
              <a:t>3</a:t>
            </a:fld>
            <a:endParaRPr lang="de-DE"/>
          </a:p>
        </p:txBody>
      </p:sp>
      <p:sp>
        <p:nvSpPr>
          <p:cNvPr id="34" name="Titel 1"/>
          <p:cNvSpPr txBox="1">
            <a:spLocks/>
          </p:cNvSpPr>
          <p:nvPr/>
        </p:nvSpPr>
        <p:spPr>
          <a:xfrm>
            <a:off x="323850" y="1393204"/>
            <a:ext cx="8496300" cy="659606"/>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DE" sz="4000">
                <a:latin typeface="Segoe UI Black" charset="0"/>
                <a:ea typeface="Segoe UI Black" charset="0"/>
                <a:cs typeface="Segoe UI Black" charset="0"/>
              </a:rPr>
              <a:t>RIVAPRAX</a:t>
            </a:r>
            <a:endParaRPr lang="de-DE" sz="4000" dirty="0">
              <a:latin typeface="Segoe UI Black" charset="0"/>
              <a:ea typeface="Segoe UI Black" charset="0"/>
              <a:cs typeface="Segoe UI Black" charset="0"/>
            </a:endParaRPr>
          </a:p>
        </p:txBody>
      </p:sp>
      <p:sp>
        <p:nvSpPr>
          <p:cNvPr id="35" name="Textfeld 34"/>
          <p:cNvSpPr txBox="1"/>
          <p:nvPr/>
        </p:nvSpPr>
        <p:spPr>
          <a:xfrm>
            <a:off x="244879" y="1144320"/>
            <a:ext cx="2481943" cy="300082"/>
          </a:xfrm>
          <a:prstGeom prst="rect">
            <a:avLst/>
          </a:prstGeom>
          <a:noFill/>
        </p:spPr>
        <p:txBody>
          <a:bodyPr wrap="square" rtlCol="0">
            <a:spAutoFit/>
          </a:bodyPr>
          <a:lstStyle/>
          <a:p>
            <a:r>
              <a:rPr lang="de-DE" dirty="0">
                <a:latin typeface="Segoe UI" charset="0"/>
                <a:ea typeface="Segoe UI" charset="0"/>
                <a:cs typeface="Segoe UI" charset="0"/>
              </a:rPr>
              <a:t>ABOUT</a:t>
            </a:r>
          </a:p>
        </p:txBody>
      </p:sp>
      <p:sp>
        <p:nvSpPr>
          <p:cNvPr id="36" name="Inhaltsplatzhalter 2"/>
          <p:cNvSpPr txBox="1">
            <a:spLocks/>
          </p:cNvSpPr>
          <p:nvPr/>
        </p:nvSpPr>
        <p:spPr>
          <a:xfrm>
            <a:off x="3311525" y="1444402"/>
            <a:ext cx="5508625" cy="2590151"/>
          </a:xfrm>
          <a:prstGeom prst="rect">
            <a:avLst/>
          </a:prstGeom>
        </p:spPr>
        <p:txBody>
          <a:bodyPr vert="horz" lIns="0" tIns="0" rIns="0" bIns="0" numCol="1" spcCol="36000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Segoe UI" charset="0"/>
                <a:ea typeface="Segoe UI" charset="0"/>
                <a:cs typeface="Segoe UI" charset="0"/>
              </a:defRPr>
            </a:lvl1pPr>
            <a:lvl2pPr marL="342900" indent="0" algn="ctr"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Segoe UI" charset="0"/>
                <a:ea typeface="Segoe UI" charset="0"/>
                <a:cs typeface="Segoe UI" charset="0"/>
              </a:defRPr>
            </a:lvl2pPr>
            <a:lvl3pPr marL="685800" indent="0" algn="ctr"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Segoe UI" charset="0"/>
                <a:ea typeface="Segoe UI" charset="0"/>
                <a:cs typeface="Segoe UI" charset="0"/>
              </a:defRPr>
            </a:lvl3pPr>
            <a:lvl4pPr marL="1028700" indent="0" algn="ctr" defTabSz="685800" rtl="0" eaLnBrk="1" latinLnBrk="0" hangingPunct="1">
              <a:lnSpc>
                <a:spcPct val="90000"/>
              </a:lnSpc>
              <a:spcBef>
                <a:spcPts val="375"/>
              </a:spcBef>
              <a:buFont typeface="Arial" panose="020B0604020202020204" pitchFamily="34" charset="0"/>
              <a:buNone/>
              <a:defRPr sz="1200" b="0" i="0" kern="1200">
                <a:solidFill>
                  <a:schemeClr val="tx1"/>
                </a:solidFill>
                <a:latin typeface="Segoe UI" charset="0"/>
                <a:ea typeface="Segoe UI" charset="0"/>
                <a:cs typeface="Segoe UI" charset="0"/>
              </a:defRPr>
            </a:lvl4pPr>
            <a:lvl5pPr marL="1371600" indent="0" algn="ctr" defTabSz="685800" rtl="0" eaLnBrk="1" latinLnBrk="0" hangingPunct="1">
              <a:lnSpc>
                <a:spcPct val="90000"/>
              </a:lnSpc>
              <a:spcBef>
                <a:spcPts val="375"/>
              </a:spcBef>
              <a:buFont typeface="Arial" panose="020B0604020202020204" pitchFamily="34" charset="0"/>
              <a:buNone/>
              <a:defRPr sz="1200" b="0" i="0" kern="1200">
                <a:solidFill>
                  <a:schemeClr val="tx1"/>
                </a:solidFill>
                <a:latin typeface="Segoe UI" charset="0"/>
                <a:ea typeface="Segoe UI" charset="0"/>
                <a:cs typeface="Segoe UI"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77800" indent="-177800" algn="l">
              <a:lnSpc>
                <a:spcPct val="100000"/>
              </a:lnSpc>
              <a:spcBef>
                <a:spcPts val="0"/>
              </a:spcBef>
              <a:buClr>
                <a:schemeClr val="accent1"/>
              </a:buClr>
              <a:buFont typeface="Wingdings" charset="2"/>
              <a:buChar char="§"/>
            </a:pPr>
            <a:r>
              <a:rPr lang="de-CH" sz="1400" b="1" dirty="0">
                <a:solidFill>
                  <a:srgbClr val="5560A6"/>
                </a:solidFill>
              </a:rPr>
              <a:t>Consensus </a:t>
            </a:r>
            <a:r>
              <a:rPr lang="de-CH" sz="1400" b="1" dirty="0" err="1">
                <a:solidFill>
                  <a:srgbClr val="5560A6"/>
                </a:solidFill>
              </a:rPr>
              <a:t>document</a:t>
            </a:r>
            <a:r>
              <a:rPr lang="de-CH" sz="1400" dirty="0"/>
              <a:t> </a:t>
            </a:r>
            <a:r>
              <a:rPr lang="de-CH" sz="1400" dirty="0" err="1"/>
              <a:t>of</a:t>
            </a:r>
            <a:r>
              <a:rPr lang="de-CH" sz="1400" dirty="0"/>
              <a:t> </a:t>
            </a:r>
            <a:r>
              <a:rPr lang="de-CH" sz="1400" dirty="0" err="1"/>
              <a:t>the</a:t>
            </a:r>
            <a:r>
              <a:rPr lang="de-CH" sz="1400" dirty="0"/>
              <a:t> </a:t>
            </a:r>
            <a:r>
              <a:rPr lang="de-CH" sz="1400" b="1" dirty="0" err="1">
                <a:solidFill>
                  <a:srgbClr val="5560A6"/>
                </a:solidFill>
              </a:rPr>
              <a:t>RivaMos</a:t>
            </a:r>
            <a:r>
              <a:rPr lang="de-CH" sz="1400" b="1" dirty="0">
                <a:solidFill>
                  <a:srgbClr val="5560A6"/>
                </a:solidFill>
              </a:rPr>
              <a:t> </a:t>
            </a:r>
            <a:r>
              <a:rPr lang="de-CH" sz="1400" dirty="0"/>
              <a:t>Working Party and </a:t>
            </a:r>
            <a:r>
              <a:rPr lang="de-CH" sz="1400" dirty="0" err="1"/>
              <a:t>the</a:t>
            </a:r>
            <a:r>
              <a:rPr lang="de-CH" sz="1400" dirty="0"/>
              <a:t>  Working Party </a:t>
            </a:r>
            <a:r>
              <a:rPr lang="de-CH" sz="1400" dirty="0" err="1"/>
              <a:t>Haemostasis</a:t>
            </a:r>
            <a:r>
              <a:rPr lang="de-CH" sz="1400" dirty="0"/>
              <a:t> </a:t>
            </a:r>
            <a:r>
              <a:rPr lang="de-CH" sz="1400" dirty="0" err="1"/>
              <a:t>of</a:t>
            </a:r>
            <a:r>
              <a:rPr lang="de-CH" sz="1400" dirty="0"/>
              <a:t> </a:t>
            </a:r>
            <a:r>
              <a:rPr lang="de-CH" sz="1400" dirty="0" err="1"/>
              <a:t>the</a:t>
            </a:r>
            <a:r>
              <a:rPr lang="de-CH" sz="1400" dirty="0"/>
              <a:t> Swiss Society </a:t>
            </a:r>
            <a:r>
              <a:rPr lang="de-CH" sz="1400" dirty="0" err="1"/>
              <a:t>of</a:t>
            </a:r>
            <a:r>
              <a:rPr lang="de-CH" sz="1400" dirty="0"/>
              <a:t> </a:t>
            </a:r>
            <a:r>
              <a:rPr lang="de-CH" sz="1400" dirty="0" err="1"/>
              <a:t>Haematology</a:t>
            </a:r>
            <a:endParaRPr lang="de-CH" sz="1400" dirty="0"/>
          </a:p>
          <a:p>
            <a:pPr marL="177800" indent="-177800" algn="l">
              <a:lnSpc>
                <a:spcPct val="100000"/>
              </a:lnSpc>
              <a:spcBef>
                <a:spcPts val="0"/>
              </a:spcBef>
              <a:buClr>
                <a:schemeClr val="accent1"/>
              </a:buClr>
              <a:buFont typeface="Wingdings" charset="2"/>
              <a:buChar char="§"/>
            </a:pPr>
            <a:endParaRPr lang="de-CH" sz="1400" dirty="0"/>
          </a:p>
          <a:p>
            <a:pPr marL="177800" indent="-177800" algn="l">
              <a:lnSpc>
                <a:spcPct val="100000"/>
              </a:lnSpc>
              <a:spcBef>
                <a:spcPts val="0"/>
              </a:spcBef>
              <a:buClr>
                <a:schemeClr val="accent1"/>
              </a:buClr>
              <a:buFont typeface="Wingdings" charset="2"/>
              <a:buChar char="§"/>
            </a:pPr>
            <a:r>
              <a:rPr lang="de-CH" sz="1400" b="1" dirty="0" err="1">
                <a:solidFill>
                  <a:srgbClr val="5560A6"/>
                </a:solidFill>
              </a:rPr>
              <a:t>Pragmatic</a:t>
            </a:r>
            <a:r>
              <a:rPr lang="de-CH" sz="1400" b="1" dirty="0">
                <a:solidFill>
                  <a:srgbClr val="5560A6"/>
                </a:solidFill>
              </a:rPr>
              <a:t> and </a:t>
            </a:r>
            <a:r>
              <a:rPr lang="de-CH" sz="1400" b="1" dirty="0" err="1">
                <a:solidFill>
                  <a:srgbClr val="5560A6"/>
                </a:solidFill>
              </a:rPr>
              <a:t>clinically</a:t>
            </a:r>
            <a:r>
              <a:rPr lang="de-CH" sz="1400" b="1" dirty="0">
                <a:solidFill>
                  <a:srgbClr val="5560A6"/>
                </a:solidFill>
              </a:rPr>
              <a:t> relevant </a:t>
            </a:r>
            <a:r>
              <a:rPr lang="de-CH" sz="1400" b="1" dirty="0" err="1">
                <a:solidFill>
                  <a:srgbClr val="5560A6"/>
                </a:solidFill>
              </a:rPr>
              <a:t>answers</a:t>
            </a:r>
            <a:r>
              <a:rPr lang="de-CH" sz="1400" b="1" dirty="0">
                <a:solidFill>
                  <a:srgbClr val="5560A6"/>
                </a:solidFill>
              </a:rPr>
              <a:t> </a:t>
            </a:r>
            <a:r>
              <a:rPr lang="de-CH" sz="1400" dirty="0" err="1"/>
              <a:t>to</a:t>
            </a:r>
            <a:r>
              <a:rPr lang="de-CH" sz="1400" dirty="0"/>
              <a:t> </a:t>
            </a:r>
            <a:r>
              <a:rPr lang="de-CH" sz="1400" dirty="0" err="1"/>
              <a:t>questions</a:t>
            </a:r>
            <a:r>
              <a:rPr lang="de-CH" sz="1400" dirty="0"/>
              <a:t> </a:t>
            </a:r>
            <a:r>
              <a:rPr lang="de-CH" sz="1400" dirty="0" err="1"/>
              <a:t>for</a:t>
            </a:r>
            <a:r>
              <a:rPr lang="de-CH" sz="1400" dirty="0"/>
              <a:t> </a:t>
            </a:r>
            <a:r>
              <a:rPr lang="de-CH" sz="1400" dirty="0" err="1"/>
              <a:t>practitioners</a:t>
            </a:r>
            <a:endParaRPr lang="de-CH" sz="1400" dirty="0"/>
          </a:p>
          <a:p>
            <a:pPr marL="177800" indent="-177800" algn="l">
              <a:lnSpc>
                <a:spcPct val="100000"/>
              </a:lnSpc>
              <a:spcBef>
                <a:spcPts val="0"/>
              </a:spcBef>
              <a:buClr>
                <a:schemeClr val="accent1"/>
              </a:buClr>
              <a:buFont typeface="Wingdings" charset="2"/>
              <a:buChar char="§"/>
            </a:pPr>
            <a:endParaRPr lang="de-CH" sz="1400" dirty="0"/>
          </a:p>
          <a:p>
            <a:pPr marL="177800" indent="-177800" algn="l">
              <a:lnSpc>
                <a:spcPct val="100000"/>
              </a:lnSpc>
              <a:spcBef>
                <a:spcPts val="0"/>
              </a:spcBef>
              <a:buClr>
                <a:schemeClr val="accent1"/>
              </a:buClr>
              <a:buFont typeface="Wingdings" charset="2"/>
              <a:buChar char="§"/>
            </a:pPr>
            <a:r>
              <a:rPr lang="de-CH" sz="1400" b="1" dirty="0">
                <a:solidFill>
                  <a:srgbClr val="5560A6"/>
                </a:solidFill>
              </a:rPr>
              <a:t>Support</a:t>
            </a:r>
            <a:r>
              <a:rPr lang="de-CH" sz="1400" dirty="0"/>
              <a:t> </a:t>
            </a:r>
            <a:r>
              <a:rPr lang="de-CH" sz="1400" dirty="0" err="1"/>
              <a:t>with</a:t>
            </a:r>
            <a:r>
              <a:rPr lang="de-CH" sz="1400" dirty="0"/>
              <a:t> </a:t>
            </a:r>
            <a:r>
              <a:rPr lang="de-CH" sz="1400" dirty="0" err="1"/>
              <a:t>the</a:t>
            </a:r>
            <a:r>
              <a:rPr lang="de-CH" sz="1400" dirty="0"/>
              <a:t> </a:t>
            </a:r>
            <a:r>
              <a:rPr lang="de-CH" sz="1400" dirty="0" err="1"/>
              <a:t>regular</a:t>
            </a:r>
            <a:r>
              <a:rPr lang="de-CH" sz="1400" dirty="0"/>
              <a:t> </a:t>
            </a:r>
            <a:r>
              <a:rPr lang="de-CH" sz="1400" dirty="0" err="1"/>
              <a:t>clinical</a:t>
            </a:r>
            <a:r>
              <a:rPr lang="de-CH" sz="1400" dirty="0"/>
              <a:t> </a:t>
            </a:r>
            <a:r>
              <a:rPr lang="de-CH" sz="1400" dirty="0" err="1"/>
              <a:t>monitoring</a:t>
            </a:r>
            <a:r>
              <a:rPr lang="de-CH" sz="1400" dirty="0"/>
              <a:t> in </a:t>
            </a:r>
            <a:r>
              <a:rPr lang="de-CH" sz="1400" dirty="0" err="1"/>
              <a:t>the</a:t>
            </a:r>
            <a:r>
              <a:rPr lang="de-CH" sz="1400" dirty="0"/>
              <a:t> </a:t>
            </a:r>
            <a:r>
              <a:rPr lang="de-CH" sz="1400" dirty="0" err="1"/>
              <a:t>practice</a:t>
            </a:r>
            <a:endParaRPr lang="de-CH" sz="1400" dirty="0"/>
          </a:p>
          <a:p>
            <a:pPr marL="177800" indent="-177800" algn="l">
              <a:lnSpc>
                <a:spcPct val="100000"/>
              </a:lnSpc>
              <a:spcBef>
                <a:spcPts val="0"/>
              </a:spcBef>
              <a:buClr>
                <a:schemeClr val="accent1"/>
              </a:buClr>
              <a:buFont typeface="Wingdings" charset="2"/>
              <a:buChar char="§"/>
            </a:pPr>
            <a:endParaRPr lang="de-CH" sz="1400" dirty="0"/>
          </a:p>
        </p:txBody>
      </p:sp>
    </p:spTree>
    <p:extLst>
      <p:ext uri="{BB962C8B-B14F-4D97-AF65-F5344CB8AC3E}">
        <p14:creationId xmlns:p14="http://schemas.microsoft.com/office/powerpoint/2010/main" val="382130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4.1.1 Rivaroxaban </a:t>
            </a:r>
            <a:r>
              <a:rPr lang="de-DE" dirty="0" err="1"/>
              <a:t>is</a:t>
            </a:r>
            <a:r>
              <a:rPr lang="de-DE" dirty="0"/>
              <a:t> </a:t>
            </a:r>
            <a:r>
              <a:rPr lang="de-DE" dirty="0" err="1"/>
              <a:t>approved</a:t>
            </a:r>
            <a:r>
              <a:rPr lang="de-DE" dirty="0"/>
              <a:t> </a:t>
            </a:r>
            <a:r>
              <a:rPr lang="de-DE" dirty="0" err="1"/>
              <a:t>for</a:t>
            </a:r>
            <a:r>
              <a:rPr lang="de-DE" dirty="0"/>
              <a:t> </a:t>
            </a:r>
            <a:r>
              <a:rPr lang="de-DE" dirty="0" err="1"/>
              <a:t>patients</a:t>
            </a:r>
            <a:r>
              <a:rPr lang="de-DE" dirty="0"/>
              <a:t> </a:t>
            </a:r>
            <a:r>
              <a:rPr lang="de-DE" dirty="0" err="1"/>
              <a:t>with</a:t>
            </a:r>
            <a:r>
              <a:rPr lang="de-DE" dirty="0"/>
              <a:t> non-</a:t>
            </a:r>
            <a:r>
              <a:rPr lang="de-DE" dirty="0" err="1"/>
              <a:t>valvular</a:t>
            </a:r>
            <a:r>
              <a:rPr lang="de-DE" dirty="0"/>
              <a:t> AF. </a:t>
            </a:r>
            <a:r>
              <a:rPr lang="de-DE" dirty="0" err="1"/>
              <a:t>What</a:t>
            </a:r>
            <a:r>
              <a:rPr lang="de-DE" dirty="0"/>
              <a:t> </a:t>
            </a:r>
            <a:r>
              <a:rPr lang="de-DE" dirty="0" err="1"/>
              <a:t>is</a:t>
            </a:r>
            <a:r>
              <a:rPr lang="de-DE" dirty="0"/>
              <a:t> </a:t>
            </a:r>
            <a:r>
              <a:rPr lang="de-DE" dirty="0" err="1"/>
              <a:t>meant</a:t>
            </a:r>
            <a:r>
              <a:rPr lang="de-DE" dirty="0"/>
              <a:t> </a:t>
            </a:r>
            <a:r>
              <a:rPr lang="de-DE" dirty="0" err="1"/>
              <a:t>by</a:t>
            </a:r>
            <a:r>
              <a:rPr lang="de-DE" dirty="0"/>
              <a:t> </a:t>
            </a:r>
            <a:r>
              <a:rPr lang="de-DE" dirty="0" err="1"/>
              <a:t>valvular</a:t>
            </a:r>
            <a:r>
              <a:rPr lang="de-DE" dirty="0"/>
              <a:t> AF?</a:t>
            </a:r>
          </a:p>
        </p:txBody>
      </p:sp>
      <p:sp>
        <p:nvSpPr>
          <p:cNvPr id="3" name="Inhaltsplatzhalter 2"/>
          <p:cNvSpPr>
            <a:spLocks noGrp="1"/>
          </p:cNvSpPr>
          <p:nvPr>
            <p:ph idx="1"/>
          </p:nvPr>
        </p:nvSpPr>
        <p:spPr>
          <a:xfrm>
            <a:off x="323850" y="1492249"/>
            <a:ext cx="3887787" cy="2771775"/>
          </a:xfrm>
        </p:spPr>
        <p:txBody>
          <a:bodyPr/>
          <a:lstStyle/>
          <a:p>
            <a:r>
              <a:rPr lang="en-GB" dirty="0"/>
              <a:t>The use of rivaroxaban in patients with atrial fibrillation and a bioprosthetic heart valve or with transcatheter aortic valve implantation (TAVI) has been studied in randomised trials and is considered possible by experts based on these data</a:t>
            </a:r>
            <a:endParaRPr lang="de-CH"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30</a:t>
            </a:fld>
            <a:endParaRPr lang="de-DE"/>
          </a:p>
        </p:txBody>
      </p:sp>
      <p:sp>
        <p:nvSpPr>
          <p:cNvPr id="7" name="Rechteck 6">
            <a:extLst>
              <a:ext uri="{FF2B5EF4-FFF2-40B4-BE49-F238E27FC236}">
                <a16:creationId xmlns:a16="http://schemas.microsoft.com/office/drawing/2014/main" id="{1457B845-C2E6-4D1B-8855-F3E449B98465}"/>
              </a:ext>
            </a:extLst>
          </p:cNvPr>
          <p:cNvSpPr/>
          <p:nvPr/>
        </p:nvSpPr>
        <p:spPr>
          <a:xfrm>
            <a:off x="4572000" y="1492249"/>
            <a:ext cx="4248149" cy="2771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Segoe UI" charset="0"/>
                <a:cs typeface="Segoe UI" charset="0"/>
              </a:rPr>
              <a:t>Rivaroxaban is not registered and </a:t>
            </a:r>
          </a:p>
          <a:p>
            <a:r>
              <a:rPr lang="en-US" sz="2000" b="1" dirty="0">
                <a:solidFill>
                  <a:schemeClr val="bg1"/>
                </a:solidFill>
                <a:latin typeface="Segoe UI" charset="0"/>
                <a:cs typeface="Segoe UI" charset="0"/>
              </a:rPr>
              <a:t>must therefore not be used</a:t>
            </a:r>
            <a:r>
              <a:rPr lang="en-US" sz="2000" dirty="0">
                <a:solidFill>
                  <a:schemeClr val="bg1"/>
                </a:solidFill>
                <a:latin typeface="Segoe UI" charset="0"/>
                <a:cs typeface="Segoe UI" charset="0"/>
              </a:rPr>
              <a:t> </a:t>
            </a:r>
          </a:p>
          <a:p>
            <a:r>
              <a:rPr lang="en-US" sz="1400" dirty="0">
                <a:solidFill>
                  <a:schemeClr val="bg1"/>
                </a:solidFill>
                <a:latin typeface="Segoe UI" charset="0"/>
                <a:cs typeface="Segoe UI" charset="0"/>
              </a:rPr>
              <a:t>for patients with </a:t>
            </a:r>
          </a:p>
          <a:p>
            <a:r>
              <a:rPr lang="en-US" sz="2000" b="1" dirty="0">
                <a:solidFill>
                  <a:schemeClr val="bg1"/>
                </a:solidFill>
                <a:latin typeface="Segoe UI" charset="0"/>
                <a:cs typeface="Segoe UI" charset="0"/>
              </a:rPr>
              <a:t>valvular atrial fibrillation</a:t>
            </a:r>
            <a:r>
              <a:rPr lang="en-US" sz="1400" dirty="0">
                <a:solidFill>
                  <a:schemeClr val="bg1"/>
                </a:solidFill>
                <a:latin typeface="Segoe UI" charset="0"/>
                <a:cs typeface="Segoe UI" charset="0"/>
              </a:rPr>
              <a:t>, </a:t>
            </a:r>
          </a:p>
          <a:p>
            <a:r>
              <a:rPr lang="en-US" sz="1400" dirty="0">
                <a:solidFill>
                  <a:schemeClr val="bg1"/>
                </a:solidFill>
                <a:latin typeface="Segoe UI" charset="0"/>
                <a:cs typeface="Segoe UI" charset="0"/>
              </a:rPr>
              <a:t>i.e. for patients with </a:t>
            </a:r>
            <a:r>
              <a:rPr lang="en-US" sz="1400" dirty="0" err="1">
                <a:solidFill>
                  <a:schemeClr val="bg1"/>
                </a:solidFill>
                <a:latin typeface="Segoe UI" charset="0"/>
                <a:cs typeface="Segoe UI" charset="0"/>
              </a:rPr>
              <a:t>haemodynamically</a:t>
            </a:r>
            <a:r>
              <a:rPr lang="en-US" sz="1400" dirty="0">
                <a:solidFill>
                  <a:schemeClr val="bg1"/>
                </a:solidFill>
                <a:latin typeface="Segoe UI" charset="0"/>
                <a:cs typeface="Segoe UI" charset="0"/>
              </a:rPr>
              <a:t> significant m</a:t>
            </a:r>
            <a:r>
              <a:rPr lang="de-DE" sz="1400" dirty="0" err="1">
                <a:solidFill>
                  <a:schemeClr val="bg1"/>
                </a:solidFill>
                <a:latin typeface="Segoe UI" charset="0"/>
                <a:cs typeface="Segoe UI" charset="0"/>
              </a:rPr>
              <a:t>itral</a:t>
            </a:r>
            <a:r>
              <a:rPr lang="de-DE" sz="1400" dirty="0">
                <a:solidFill>
                  <a:schemeClr val="bg1"/>
                </a:solidFill>
                <a:latin typeface="Segoe UI" charset="0"/>
                <a:cs typeface="Segoe UI" charset="0"/>
              </a:rPr>
              <a:t> </a:t>
            </a:r>
            <a:r>
              <a:rPr lang="de-DE" sz="1400" dirty="0" err="1">
                <a:solidFill>
                  <a:schemeClr val="bg1"/>
                </a:solidFill>
                <a:latin typeface="Segoe UI" charset="0"/>
                <a:cs typeface="Segoe UI" charset="0"/>
              </a:rPr>
              <a:t>stenosis</a:t>
            </a:r>
            <a:r>
              <a:rPr lang="de-DE" sz="1400" dirty="0">
                <a:solidFill>
                  <a:schemeClr val="bg1"/>
                </a:solidFill>
                <a:latin typeface="Segoe UI" charset="0"/>
                <a:cs typeface="Segoe UI" charset="0"/>
              </a:rPr>
              <a:t> and/</a:t>
            </a:r>
            <a:r>
              <a:rPr lang="de-DE" sz="1400" dirty="0" err="1">
                <a:solidFill>
                  <a:schemeClr val="bg1"/>
                </a:solidFill>
                <a:latin typeface="Segoe UI" charset="0"/>
                <a:cs typeface="Segoe UI" charset="0"/>
              </a:rPr>
              <a:t>or</a:t>
            </a:r>
            <a:r>
              <a:rPr lang="de-DE" sz="1400" dirty="0">
                <a:solidFill>
                  <a:schemeClr val="bg1"/>
                </a:solidFill>
                <a:latin typeface="Segoe UI" charset="0"/>
                <a:cs typeface="Segoe UI" charset="0"/>
              </a:rPr>
              <a:t> a </a:t>
            </a:r>
            <a:r>
              <a:rPr lang="de-DE" sz="1400" dirty="0" err="1">
                <a:solidFill>
                  <a:schemeClr val="bg1"/>
                </a:solidFill>
                <a:latin typeface="Segoe UI" charset="0"/>
                <a:cs typeface="Segoe UI" charset="0"/>
              </a:rPr>
              <a:t>mechanical</a:t>
            </a:r>
            <a:r>
              <a:rPr lang="de-DE" sz="1400" dirty="0">
                <a:solidFill>
                  <a:schemeClr val="bg1"/>
                </a:solidFill>
                <a:latin typeface="Segoe UI" charset="0"/>
                <a:cs typeface="Segoe UI" charset="0"/>
              </a:rPr>
              <a:t> </a:t>
            </a:r>
            <a:r>
              <a:rPr lang="de-DE" sz="1400" dirty="0" err="1">
                <a:solidFill>
                  <a:schemeClr val="bg1"/>
                </a:solidFill>
                <a:latin typeface="Segoe UI" charset="0"/>
                <a:cs typeface="Segoe UI" charset="0"/>
              </a:rPr>
              <a:t>heart</a:t>
            </a:r>
            <a:r>
              <a:rPr lang="de-DE" sz="1400" dirty="0">
                <a:solidFill>
                  <a:schemeClr val="bg1"/>
                </a:solidFill>
                <a:latin typeface="Segoe UI" charset="0"/>
                <a:cs typeface="Segoe UI" charset="0"/>
              </a:rPr>
              <a:t> </a:t>
            </a:r>
            <a:r>
              <a:rPr lang="de-DE" sz="1400" dirty="0" err="1">
                <a:solidFill>
                  <a:schemeClr val="bg1"/>
                </a:solidFill>
                <a:latin typeface="Segoe UI" charset="0"/>
                <a:cs typeface="Segoe UI" charset="0"/>
              </a:rPr>
              <a:t>valve</a:t>
            </a:r>
            <a:r>
              <a:rPr lang="de-DE" sz="1400" dirty="0">
                <a:solidFill>
                  <a:schemeClr val="bg1"/>
                </a:solidFill>
                <a:latin typeface="Segoe UI" charset="0"/>
                <a:cs typeface="Segoe UI" charset="0"/>
              </a:rPr>
              <a:t>.</a:t>
            </a:r>
          </a:p>
        </p:txBody>
      </p:sp>
    </p:spTree>
    <p:extLst>
      <p:ext uri="{BB962C8B-B14F-4D97-AF65-F5344CB8AC3E}">
        <p14:creationId xmlns:p14="http://schemas.microsoft.com/office/powerpoint/2010/main" val="1221267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49" y="195263"/>
            <a:ext cx="7298589" cy="994172"/>
          </a:xfrm>
        </p:spPr>
        <p:txBody>
          <a:bodyPr/>
          <a:lstStyle/>
          <a:p>
            <a:r>
              <a:rPr lang="de-CH" dirty="0"/>
              <a:t>4.1.2 </a:t>
            </a:r>
            <a:r>
              <a:rPr lang="de-CH" dirty="0" err="1"/>
              <a:t>Which</a:t>
            </a:r>
            <a:r>
              <a:rPr lang="de-CH" dirty="0"/>
              <a:t> </a:t>
            </a:r>
            <a:r>
              <a:rPr lang="de-CH" dirty="0" err="1"/>
              <a:t>patients</a:t>
            </a:r>
            <a:r>
              <a:rPr lang="de-CH" dirty="0"/>
              <a:t> </a:t>
            </a:r>
            <a:r>
              <a:rPr lang="de-CH" dirty="0" err="1"/>
              <a:t>with</a:t>
            </a:r>
            <a:r>
              <a:rPr lang="de-CH" dirty="0"/>
              <a:t> </a:t>
            </a:r>
            <a:r>
              <a:rPr lang="de-CH" dirty="0" err="1"/>
              <a:t>newly</a:t>
            </a:r>
            <a:r>
              <a:rPr lang="de-CH" dirty="0"/>
              <a:t> </a:t>
            </a:r>
            <a:r>
              <a:rPr lang="de-CH" dirty="0" err="1"/>
              <a:t>diagnosed</a:t>
            </a:r>
            <a:r>
              <a:rPr lang="de-CH" dirty="0"/>
              <a:t> </a:t>
            </a:r>
            <a:r>
              <a:rPr lang="de-CH" dirty="0" err="1"/>
              <a:t>nvAF</a:t>
            </a:r>
            <a:r>
              <a:rPr lang="de-CH" dirty="0"/>
              <a:t> </a:t>
            </a:r>
            <a:r>
              <a:rPr lang="de-CH" dirty="0" err="1"/>
              <a:t>may</a:t>
            </a:r>
            <a:r>
              <a:rPr lang="de-CH" dirty="0"/>
              <a:t> </a:t>
            </a:r>
            <a:r>
              <a:rPr lang="de-CH" dirty="0" err="1"/>
              <a:t>be</a:t>
            </a:r>
            <a:r>
              <a:rPr lang="de-CH" dirty="0"/>
              <a:t> </a:t>
            </a:r>
            <a:r>
              <a:rPr lang="de-CH" dirty="0" err="1"/>
              <a:t>treated</a:t>
            </a:r>
            <a:r>
              <a:rPr lang="de-CH" dirty="0"/>
              <a:t> </a:t>
            </a:r>
            <a:r>
              <a:rPr lang="de-CH" dirty="0" err="1"/>
              <a:t>with</a:t>
            </a:r>
            <a:r>
              <a:rPr lang="de-CH" dirty="0"/>
              <a:t> </a:t>
            </a:r>
            <a:r>
              <a:rPr lang="de-CH" dirty="0" err="1"/>
              <a:t>rivaroxaban</a:t>
            </a:r>
            <a:r>
              <a:rPr lang="de-CH" dirty="0"/>
              <a:t> </a:t>
            </a:r>
            <a:r>
              <a:rPr lang="de-CH" dirty="0" err="1"/>
              <a:t>to</a:t>
            </a:r>
            <a:r>
              <a:rPr lang="de-CH" dirty="0"/>
              <a:t> </a:t>
            </a:r>
            <a:r>
              <a:rPr lang="de-CH" dirty="0" err="1"/>
              <a:t>good</a:t>
            </a:r>
            <a:r>
              <a:rPr lang="de-CH" dirty="0"/>
              <a:t> </a:t>
            </a:r>
            <a:r>
              <a:rPr lang="de-CH" dirty="0" err="1"/>
              <a:t>effect</a:t>
            </a:r>
            <a:r>
              <a:rPr lang="de-CH" dirty="0"/>
              <a:t>?</a:t>
            </a:r>
            <a:endParaRPr lang="de-DE" dirty="0"/>
          </a:p>
        </p:txBody>
      </p:sp>
      <p:sp>
        <p:nvSpPr>
          <p:cNvPr id="3" name="Inhaltsplatzhalter 2"/>
          <p:cNvSpPr>
            <a:spLocks noGrp="1"/>
          </p:cNvSpPr>
          <p:nvPr>
            <p:ph idx="1"/>
          </p:nvPr>
        </p:nvSpPr>
        <p:spPr>
          <a:xfrm>
            <a:off x="323850" y="1203325"/>
            <a:ext cx="7235825" cy="3263504"/>
          </a:xfrm>
        </p:spPr>
        <p:txBody>
          <a:bodyPr/>
          <a:lstStyle/>
          <a:p>
            <a:pPr>
              <a:buFont typeface="Wingdings" pitchFamily="2" charset="2"/>
              <a:buChar char="§"/>
            </a:pPr>
            <a:r>
              <a:rPr lang="de-CH" b="1" dirty="0">
                <a:solidFill>
                  <a:schemeClr val="accent1"/>
                </a:solidFill>
              </a:rPr>
              <a:t>All </a:t>
            </a:r>
            <a:r>
              <a:rPr lang="de-CH" b="1" dirty="0" err="1">
                <a:solidFill>
                  <a:schemeClr val="accent1"/>
                </a:solidFill>
              </a:rPr>
              <a:t>nvAF</a:t>
            </a:r>
            <a:r>
              <a:rPr lang="de-CH" b="1" dirty="0">
                <a:solidFill>
                  <a:schemeClr val="accent1"/>
                </a:solidFill>
              </a:rPr>
              <a:t> </a:t>
            </a:r>
            <a:r>
              <a:rPr lang="de-CH" b="1" dirty="0" err="1">
                <a:solidFill>
                  <a:schemeClr val="accent1"/>
                </a:solidFill>
              </a:rPr>
              <a:t>patients</a:t>
            </a:r>
            <a:r>
              <a:rPr lang="de-CH" dirty="0"/>
              <a:t> </a:t>
            </a:r>
            <a:r>
              <a:rPr lang="de-CH" dirty="0" err="1"/>
              <a:t>without</a:t>
            </a:r>
            <a:r>
              <a:rPr lang="de-CH" dirty="0"/>
              <a:t> </a:t>
            </a:r>
            <a:r>
              <a:rPr lang="de-CH" dirty="0" err="1"/>
              <a:t>any</a:t>
            </a:r>
            <a:r>
              <a:rPr lang="de-CH" dirty="0"/>
              <a:t> </a:t>
            </a:r>
            <a:r>
              <a:rPr lang="de-CH" dirty="0" err="1"/>
              <a:t>contraindication</a:t>
            </a:r>
            <a:r>
              <a:rPr lang="de-CH" dirty="0"/>
              <a:t> </a:t>
            </a:r>
            <a:r>
              <a:rPr lang="de-CH" dirty="0" err="1"/>
              <a:t>to</a:t>
            </a:r>
            <a:r>
              <a:rPr lang="de-CH" dirty="0"/>
              <a:t> </a:t>
            </a:r>
            <a:r>
              <a:rPr lang="de-CH" dirty="0" err="1"/>
              <a:t>rivaroxaban</a:t>
            </a:r>
            <a:r>
              <a:rPr lang="de-CH" dirty="0"/>
              <a:t>.</a:t>
            </a:r>
            <a:endParaRPr lang="de-CH" strike="sngStrike" dirty="0">
              <a:solidFill>
                <a:srgbClr val="FF0000"/>
              </a:solidFill>
            </a:endParaRPr>
          </a:p>
          <a:p>
            <a:pPr>
              <a:buFont typeface="Wingdings" pitchFamily="2" charset="2"/>
              <a:buChar char="§"/>
            </a:pPr>
            <a:r>
              <a:rPr lang="de-CH" dirty="0" err="1"/>
              <a:t>Patients</a:t>
            </a:r>
            <a:r>
              <a:rPr lang="de-CH" dirty="0"/>
              <a:t> </a:t>
            </a:r>
            <a:r>
              <a:rPr lang="de-CH" dirty="0" err="1"/>
              <a:t>following</a:t>
            </a:r>
            <a:r>
              <a:rPr lang="de-CH" dirty="0"/>
              <a:t> a</a:t>
            </a:r>
            <a:r>
              <a:rPr lang="de-CH" b="1" dirty="0"/>
              <a:t> </a:t>
            </a:r>
            <a:r>
              <a:rPr lang="de-CH" b="1" dirty="0" err="1">
                <a:solidFill>
                  <a:schemeClr val="accent1"/>
                </a:solidFill>
              </a:rPr>
              <a:t>stroke</a:t>
            </a:r>
            <a:r>
              <a:rPr lang="de-CH" b="1" dirty="0">
                <a:solidFill>
                  <a:schemeClr val="accent1"/>
                </a:solidFill>
              </a:rPr>
              <a:t>/TIA </a:t>
            </a:r>
            <a:r>
              <a:rPr lang="de-CH" dirty="0" err="1"/>
              <a:t>or</a:t>
            </a:r>
            <a:r>
              <a:rPr lang="de-CH" dirty="0"/>
              <a:t> </a:t>
            </a:r>
            <a:r>
              <a:rPr lang="de-CH" dirty="0" err="1"/>
              <a:t>with</a:t>
            </a:r>
            <a:r>
              <a:rPr lang="de-CH" dirty="0"/>
              <a:t> a </a:t>
            </a:r>
            <a:r>
              <a:rPr lang="de-CH" dirty="0" err="1"/>
              <a:t>previous</a:t>
            </a:r>
            <a:r>
              <a:rPr lang="de-CH" dirty="0"/>
              <a:t> </a:t>
            </a:r>
            <a:r>
              <a:rPr lang="de-CH" dirty="0" err="1"/>
              <a:t>history</a:t>
            </a:r>
            <a:r>
              <a:rPr lang="de-CH" dirty="0"/>
              <a:t> </a:t>
            </a:r>
            <a:r>
              <a:rPr lang="de-CH" dirty="0" err="1"/>
              <a:t>of</a:t>
            </a:r>
            <a:r>
              <a:rPr lang="de-CH" dirty="0"/>
              <a:t> </a:t>
            </a:r>
            <a:r>
              <a:rPr lang="de-CH" dirty="0" err="1"/>
              <a:t>stroke</a:t>
            </a:r>
            <a:r>
              <a:rPr lang="de-CH" dirty="0"/>
              <a:t>/TIA.</a:t>
            </a:r>
          </a:p>
          <a:p>
            <a:pPr>
              <a:buFont typeface="Wingdings" pitchFamily="2" charset="2"/>
              <a:buChar char="§"/>
            </a:pPr>
            <a:r>
              <a:rPr lang="de-CH" dirty="0" err="1"/>
              <a:t>Patients</a:t>
            </a:r>
            <a:r>
              <a:rPr lang="de-CH" dirty="0"/>
              <a:t> </a:t>
            </a:r>
            <a:r>
              <a:rPr lang="de-CH" dirty="0" err="1"/>
              <a:t>who</a:t>
            </a:r>
            <a:r>
              <a:rPr lang="de-CH" dirty="0"/>
              <a:t> do not </a:t>
            </a:r>
            <a:r>
              <a:rPr lang="de-CH" dirty="0" err="1"/>
              <a:t>want</a:t>
            </a:r>
            <a:r>
              <a:rPr lang="de-CH" dirty="0"/>
              <a:t> </a:t>
            </a:r>
            <a:r>
              <a:rPr lang="de-CH" dirty="0" err="1"/>
              <a:t>or</a:t>
            </a:r>
            <a:r>
              <a:rPr lang="de-CH" dirty="0"/>
              <a:t> </a:t>
            </a:r>
            <a:r>
              <a:rPr lang="de-CH" dirty="0" err="1"/>
              <a:t>cannot</a:t>
            </a:r>
            <a:r>
              <a:rPr lang="de-CH" dirty="0"/>
              <a:t> </a:t>
            </a:r>
            <a:r>
              <a:rPr lang="de-CH" dirty="0" err="1"/>
              <a:t>take</a:t>
            </a:r>
            <a:r>
              <a:rPr lang="de-CH" dirty="0"/>
              <a:t> VKAs.</a:t>
            </a:r>
          </a:p>
          <a:p>
            <a:pPr>
              <a:buFont typeface="Wingdings" pitchFamily="2" charset="2"/>
              <a:buChar char="§"/>
            </a:pPr>
            <a:r>
              <a:rPr lang="de-CH" dirty="0"/>
              <a:t>New </a:t>
            </a:r>
            <a:r>
              <a:rPr lang="de-CH" dirty="0" err="1"/>
              <a:t>nvAF</a:t>
            </a:r>
            <a:r>
              <a:rPr lang="de-CH" dirty="0"/>
              <a:t> </a:t>
            </a:r>
            <a:r>
              <a:rPr lang="de-CH" dirty="0" err="1"/>
              <a:t>patients</a:t>
            </a:r>
            <a:r>
              <a:rPr lang="de-CH" dirty="0"/>
              <a:t> </a:t>
            </a:r>
            <a:r>
              <a:rPr lang="de-CH" b="1" dirty="0" err="1">
                <a:solidFill>
                  <a:schemeClr val="accent1"/>
                </a:solidFill>
              </a:rPr>
              <a:t>who</a:t>
            </a:r>
            <a:r>
              <a:rPr lang="de-CH" b="1" dirty="0">
                <a:solidFill>
                  <a:schemeClr val="accent1"/>
                </a:solidFill>
              </a:rPr>
              <a:t> </a:t>
            </a:r>
            <a:r>
              <a:rPr lang="de-CH" b="1" dirty="0" err="1">
                <a:solidFill>
                  <a:schemeClr val="accent1"/>
                </a:solidFill>
              </a:rPr>
              <a:t>have</a:t>
            </a:r>
            <a:r>
              <a:rPr lang="de-CH" b="1" dirty="0">
                <a:solidFill>
                  <a:schemeClr val="accent1"/>
                </a:solidFill>
              </a:rPr>
              <a:t> not </a:t>
            </a:r>
            <a:r>
              <a:rPr lang="de-CH" b="1" dirty="0" err="1">
                <a:solidFill>
                  <a:schemeClr val="accent1"/>
                </a:solidFill>
              </a:rPr>
              <a:t>previously</a:t>
            </a:r>
            <a:r>
              <a:rPr lang="de-CH" b="1" dirty="0">
                <a:solidFill>
                  <a:schemeClr val="accent1"/>
                </a:solidFill>
              </a:rPr>
              <a:t> </a:t>
            </a:r>
            <a:r>
              <a:rPr lang="de-CH" b="1" dirty="0" err="1">
                <a:solidFill>
                  <a:schemeClr val="accent1"/>
                </a:solidFill>
              </a:rPr>
              <a:t>taken</a:t>
            </a:r>
            <a:r>
              <a:rPr lang="de-CH" b="1" dirty="0">
                <a:solidFill>
                  <a:schemeClr val="accent1"/>
                </a:solidFill>
              </a:rPr>
              <a:t> OACs.</a:t>
            </a:r>
          </a:p>
          <a:p>
            <a:pPr>
              <a:buFont typeface="Wingdings" pitchFamily="2" charset="2"/>
              <a:buChar char="§"/>
            </a:pPr>
            <a:r>
              <a:rPr lang="de-CH" dirty="0" err="1"/>
              <a:t>Patients</a:t>
            </a:r>
            <a:r>
              <a:rPr lang="de-CH" dirty="0"/>
              <a:t> </a:t>
            </a:r>
            <a:r>
              <a:rPr lang="de-CH" dirty="0" err="1"/>
              <a:t>for</a:t>
            </a:r>
            <a:r>
              <a:rPr lang="de-CH" dirty="0"/>
              <a:t> </a:t>
            </a:r>
            <a:r>
              <a:rPr lang="de-CH" dirty="0" err="1"/>
              <a:t>whom</a:t>
            </a:r>
            <a:r>
              <a:rPr lang="de-CH" dirty="0"/>
              <a:t> </a:t>
            </a:r>
            <a:r>
              <a:rPr lang="de-CH" dirty="0" err="1"/>
              <a:t>therapy</a:t>
            </a:r>
            <a:r>
              <a:rPr lang="de-CH" dirty="0"/>
              <a:t> </a:t>
            </a:r>
            <a:r>
              <a:rPr lang="de-CH" dirty="0" err="1"/>
              <a:t>with</a:t>
            </a:r>
            <a:r>
              <a:rPr lang="de-CH" dirty="0"/>
              <a:t> VKAs </a:t>
            </a:r>
            <a:r>
              <a:rPr lang="de-CH" dirty="0" err="1"/>
              <a:t>is</a:t>
            </a:r>
            <a:r>
              <a:rPr lang="de-CH" dirty="0"/>
              <a:t> </a:t>
            </a:r>
            <a:r>
              <a:rPr lang="de-CH" dirty="0" err="1"/>
              <a:t>difficult</a:t>
            </a:r>
            <a:r>
              <a:rPr lang="de-CH" dirty="0"/>
              <a:t> </a:t>
            </a:r>
            <a:r>
              <a:rPr lang="de-CH" dirty="0" err="1"/>
              <a:t>or</a:t>
            </a:r>
            <a:r>
              <a:rPr lang="de-CH" dirty="0"/>
              <a:t> impossible</a:t>
            </a:r>
            <a:br>
              <a:rPr lang="de-CH" dirty="0"/>
            </a:br>
            <a:r>
              <a:rPr lang="de-CH" dirty="0"/>
              <a:t>(e.g. partial </a:t>
            </a:r>
            <a:r>
              <a:rPr lang="de-CH" dirty="0" err="1"/>
              <a:t>factor</a:t>
            </a:r>
            <a:r>
              <a:rPr lang="de-CH" dirty="0"/>
              <a:t> VII </a:t>
            </a:r>
            <a:r>
              <a:rPr lang="de-CH" dirty="0" err="1"/>
              <a:t>deficiency</a:t>
            </a:r>
            <a:r>
              <a:rPr lang="de-CH" dirty="0"/>
              <a:t>, </a:t>
            </a:r>
            <a:r>
              <a:rPr lang="de-CH" dirty="0" err="1"/>
              <a:t>factor</a:t>
            </a:r>
            <a:r>
              <a:rPr lang="de-CH" dirty="0"/>
              <a:t> IX </a:t>
            </a:r>
            <a:r>
              <a:rPr lang="de-CH" dirty="0" err="1"/>
              <a:t>propeptide</a:t>
            </a:r>
            <a:r>
              <a:rPr lang="de-CH" dirty="0"/>
              <a:t> </a:t>
            </a:r>
            <a:r>
              <a:rPr lang="de-CH" dirty="0" err="1"/>
              <a:t>mutation</a:t>
            </a:r>
            <a:r>
              <a:rPr lang="de-CH" dirty="0"/>
              <a:t>).</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31</a:t>
            </a:fld>
            <a:endParaRPr lang="de-DE"/>
          </a:p>
        </p:txBody>
      </p:sp>
    </p:spTree>
    <p:extLst>
      <p:ext uri="{BB962C8B-B14F-4D97-AF65-F5344CB8AC3E}">
        <p14:creationId xmlns:p14="http://schemas.microsoft.com/office/powerpoint/2010/main" val="187955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49" y="195263"/>
            <a:ext cx="7188861" cy="994172"/>
          </a:xfrm>
        </p:spPr>
        <p:txBody>
          <a:bodyPr/>
          <a:lstStyle/>
          <a:p>
            <a:r>
              <a:rPr lang="de-DE" dirty="0"/>
              <a:t>4.1.3 </a:t>
            </a:r>
            <a:r>
              <a:rPr lang="de-DE" dirty="0" err="1"/>
              <a:t>With</a:t>
            </a:r>
            <a:r>
              <a:rPr lang="de-DE" dirty="0"/>
              <a:t> </a:t>
            </a:r>
            <a:r>
              <a:rPr lang="de-DE" dirty="0" err="1"/>
              <a:t>which</a:t>
            </a:r>
            <a:r>
              <a:rPr lang="de-DE" dirty="0"/>
              <a:t> </a:t>
            </a:r>
            <a:r>
              <a:rPr lang="de-DE" dirty="0" err="1"/>
              <a:t>patients</a:t>
            </a:r>
            <a:r>
              <a:rPr lang="de-DE" dirty="0"/>
              <a:t> </a:t>
            </a:r>
            <a:r>
              <a:rPr lang="de-DE" dirty="0" err="1"/>
              <a:t>with</a:t>
            </a:r>
            <a:r>
              <a:rPr lang="de-DE" dirty="0"/>
              <a:t> </a:t>
            </a:r>
            <a:r>
              <a:rPr lang="de-DE" dirty="0" err="1"/>
              <a:t>nvAF</a:t>
            </a:r>
            <a:r>
              <a:rPr lang="de-DE" dirty="0"/>
              <a:t> </a:t>
            </a:r>
            <a:r>
              <a:rPr lang="de-DE" dirty="0" err="1"/>
              <a:t>does</a:t>
            </a:r>
            <a:r>
              <a:rPr lang="de-DE" dirty="0"/>
              <a:t> </a:t>
            </a:r>
            <a:r>
              <a:rPr lang="de-DE" dirty="0" err="1"/>
              <a:t>it</a:t>
            </a:r>
            <a:r>
              <a:rPr lang="de-DE" dirty="0"/>
              <a:t> </a:t>
            </a:r>
            <a:r>
              <a:rPr lang="de-DE" dirty="0" err="1"/>
              <a:t>make</a:t>
            </a:r>
            <a:r>
              <a:rPr lang="de-DE" dirty="0"/>
              <a:t> sense </a:t>
            </a:r>
            <a:r>
              <a:rPr lang="de-DE" dirty="0" err="1"/>
              <a:t>to</a:t>
            </a:r>
            <a:r>
              <a:rPr lang="de-DE" dirty="0"/>
              <a:t> switch </a:t>
            </a:r>
            <a:r>
              <a:rPr lang="de-DE" dirty="0" err="1"/>
              <a:t>from</a:t>
            </a:r>
            <a:r>
              <a:rPr lang="de-DE" dirty="0"/>
              <a:t> VKAs </a:t>
            </a:r>
            <a:r>
              <a:rPr lang="de-DE" dirty="0" err="1"/>
              <a:t>to</a:t>
            </a:r>
            <a:r>
              <a:rPr lang="de-DE" dirty="0"/>
              <a:t> </a:t>
            </a:r>
            <a:r>
              <a:rPr lang="de-DE" dirty="0" err="1"/>
              <a:t>rivaroxaban</a:t>
            </a:r>
            <a:r>
              <a:rPr lang="de-DE" dirty="0"/>
              <a:t>?</a:t>
            </a:r>
          </a:p>
        </p:txBody>
      </p:sp>
      <p:sp>
        <p:nvSpPr>
          <p:cNvPr id="5" name="Foliennummernplatzhalter 4"/>
          <p:cNvSpPr>
            <a:spLocks noGrp="1"/>
          </p:cNvSpPr>
          <p:nvPr>
            <p:ph type="sldNum" sz="quarter" idx="12"/>
          </p:nvPr>
        </p:nvSpPr>
        <p:spPr/>
        <p:txBody>
          <a:bodyPr/>
          <a:lstStyle/>
          <a:p>
            <a:fld id="{668FC1BA-C807-A24C-B970-91216D4FCE8F}" type="slidenum">
              <a:rPr lang="de-DE" smtClean="0"/>
              <a:t>32</a:t>
            </a:fld>
            <a:endParaRPr lang="de-DE"/>
          </a:p>
        </p:txBody>
      </p:sp>
      <p:sp>
        <p:nvSpPr>
          <p:cNvPr id="6" name="Rechteck 5"/>
          <p:cNvSpPr/>
          <p:nvPr/>
        </p:nvSpPr>
        <p:spPr>
          <a:xfrm>
            <a:off x="323851" y="1203326"/>
            <a:ext cx="3887788" cy="16747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571186" y="1492250"/>
            <a:ext cx="3491147" cy="1261884"/>
          </a:xfrm>
          <a:prstGeom prst="rect">
            <a:avLst/>
          </a:prstGeom>
          <a:noFill/>
        </p:spPr>
        <p:txBody>
          <a:bodyPr wrap="square" rtlCol="0">
            <a:spAutoFit/>
          </a:bodyPr>
          <a:lstStyle/>
          <a:p>
            <a:pPr>
              <a:buClr>
                <a:schemeClr val="accent1"/>
              </a:buClr>
            </a:pPr>
            <a:r>
              <a:rPr lang="de-CH" sz="2000" b="1" dirty="0" err="1">
                <a:solidFill>
                  <a:schemeClr val="bg1"/>
                </a:solidFill>
                <a:latin typeface="Segoe UI" charset="0"/>
                <a:ea typeface="Segoe UI" charset="0"/>
                <a:cs typeface="Segoe UI" charset="0"/>
              </a:rPr>
              <a:t>Important</a:t>
            </a:r>
            <a:r>
              <a:rPr lang="de-CH" sz="2000" b="1" dirty="0">
                <a:solidFill>
                  <a:schemeClr val="bg1"/>
                </a:solidFill>
                <a:latin typeface="Segoe UI" charset="0"/>
                <a:ea typeface="Segoe UI" charset="0"/>
                <a:cs typeface="Segoe UI" charset="0"/>
              </a:rPr>
              <a:t>:</a:t>
            </a:r>
          </a:p>
          <a:p>
            <a:pPr>
              <a:buClr>
                <a:schemeClr val="accent1"/>
              </a:buClr>
            </a:pPr>
            <a:r>
              <a:rPr lang="de-CH" sz="1400" b="1" dirty="0">
                <a:solidFill>
                  <a:schemeClr val="bg1"/>
                </a:solidFill>
                <a:latin typeface="Segoe UI" charset="0"/>
                <a:ea typeface="Segoe UI" charset="0"/>
                <a:cs typeface="Segoe UI" charset="0"/>
              </a:rPr>
              <a:t>A </a:t>
            </a:r>
            <a:r>
              <a:rPr lang="de-CH" sz="1400" b="1" dirty="0" err="1">
                <a:solidFill>
                  <a:schemeClr val="bg1"/>
                </a:solidFill>
                <a:latin typeface="Segoe UI" charset="0"/>
                <a:ea typeface="Segoe UI" charset="0"/>
                <a:cs typeface="Segoe UI" charset="0"/>
              </a:rPr>
              <a:t>patient</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for</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whom</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control</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with</a:t>
            </a:r>
            <a:r>
              <a:rPr lang="de-CH" sz="1400" b="1" dirty="0">
                <a:solidFill>
                  <a:schemeClr val="bg1"/>
                </a:solidFill>
                <a:latin typeface="Segoe UI" charset="0"/>
                <a:ea typeface="Segoe UI" charset="0"/>
                <a:cs typeface="Segoe UI" charset="0"/>
              </a:rPr>
              <a:t> a VKA </a:t>
            </a:r>
            <a:r>
              <a:rPr lang="de-CH" sz="1400" b="1" dirty="0" err="1">
                <a:solidFill>
                  <a:schemeClr val="bg1"/>
                </a:solidFill>
                <a:latin typeface="Segoe UI" charset="0"/>
                <a:ea typeface="Segoe UI" charset="0"/>
                <a:cs typeface="Segoe UI" charset="0"/>
              </a:rPr>
              <a:t>is</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proving</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problematic</a:t>
            </a:r>
            <a:r>
              <a:rPr lang="de-CH" sz="1400" b="1" dirty="0">
                <a:solidFill>
                  <a:schemeClr val="bg1"/>
                </a:solidFill>
                <a:latin typeface="Segoe UI" charset="0"/>
                <a:ea typeface="Segoe UI" charset="0"/>
                <a:cs typeface="Segoe UI" charset="0"/>
              </a:rPr>
              <a:t> will not </a:t>
            </a:r>
            <a:r>
              <a:rPr lang="de-CH" sz="1400" b="1" dirty="0" err="1">
                <a:solidFill>
                  <a:schemeClr val="bg1"/>
                </a:solidFill>
                <a:latin typeface="Segoe UI" charset="0"/>
                <a:ea typeface="Segoe UI" charset="0"/>
                <a:cs typeface="Segoe UI" charset="0"/>
              </a:rPr>
              <a:t>necessarily</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be</a:t>
            </a:r>
            <a:r>
              <a:rPr lang="de-CH" sz="1400" b="1" dirty="0">
                <a:solidFill>
                  <a:schemeClr val="bg1"/>
                </a:solidFill>
                <a:latin typeface="Segoe UI" charset="0"/>
                <a:ea typeface="Segoe UI" charset="0"/>
                <a:cs typeface="Segoe UI" charset="0"/>
              </a:rPr>
              <a:t> a </a:t>
            </a:r>
            <a:r>
              <a:rPr lang="de-CH" sz="1400" b="1" dirty="0" err="1">
                <a:solidFill>
                  <a:schemeClr val="bg1"/>
                </a:solidFill>
                <a:latin typeface="Segoe UI" charset="0"/>
                <a:ea typeface="Segoe UI" charset="0"/>
                <a:cs typeface="Segoe UI" charset="0"/>
              </a:rPr>
              <a:t>good</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candidate</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for</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rivaroxaban</a:t>
            </a:r>
            <a:r>
              <a:rPr lang="de-CH" sz="1400" b="1" dirty="0">
                <a:solidFill>
                  <a:schemeClr val="bg1"/>
                </a:solidFill>
                <a:latin typeface="Segoe UI" charset="0"/>
                <a:ea typeface="Segoe UI" charset="0"/>
                <a:cs typeface="Segoe UI" charset="0"/>
              </a:rPr>
              <a:t>!</a:t>
            </a:r>
          </a:p>
        </p:txBody>
      </p:sp>
      <p:sp>
        <p:nvSpPr>
          <p:cNvPr id="8" name="Inhaltsplatzhalter 2"/>
          <p:cNvSpPr txBox="1">
            <a:spLocks/>
          </p:cNvSpPr>
          <p:nvPr/>
        </p:nvSpPr>
        <p:spPr>
          <a:xfrm>
            <a:off x="4572000" y="1203325"/>
            <a:ext cx="4248150" cy="3263504"/>
          </a:xfrm>
          <a:prstGeom prst="rect">
            <a:avLst/>
          </a:prstGeom>
        </p:spPr>
        <p:txBody>
          <a:bodyPr vert="horz" lIns="0" tIns="0" rIns="0" bIns="0" rtlCol="0">
            <a:noAutofit/>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600"/>
              </a:spcBef>
              <a:buNone/>
            </a:pPr>
            <a:r>
              <a:rPr lang="de-CH" b="1" dirty="0" err="1"/>
              <a:t>When</a:t>
            </a:r>
            <a:r>
              <a:rPr lang="de-CH" b="1" dirty="0"/>
              <a:t> a switch </a:t>
            </a:r>
            <a:r>
              <a:rPr lang="de-CH" b="1" dirty="0" err="1"/>
              <a:t>may</a:t>
            </a:r>
            <a:r>
              <a:rPr lang="de-CH" b="1" dirty="0"/>
              <a:t> </a:t>
            </a:r>
            <a:r>
              <a:rPr lang="de-CH" b="1" dirty="0" err="1"/>
              <a:t>make</a:t>
            </a:r>
            <a:r>
              <a:rPr lang="de-CH" b="1" dirty="0"/>
              <a:t> sense: </a:t>
            </a:r>
          </a:p>
          <a:p>
            <a:pPr>
              <a:spcBef>
                <a:spcPts val="600"/>
              </a:spcBef>
              <a:buFont typeface="Wingdings" pitchFamily="2" charset="2"/>
              <a:buChar char="§"/>
            </a:pPr>
            <a:r>
              <a:rPr lang="de-CH" dirty="0" err="1"/>
              <a:t>With</a:t>
            </a:r>
            <a:r>
              <a:rPr lang="de-CH" b="1" dirty="0">
                <a:solidFill>
                  <a:schemeClr val="accent1"/>
                </a:solidFill>
              </a:rPr>
              <a:t> </a:t>
            </a:r>
            <a:r>
              <a:rPr lang="de-CH" dirty="0"/>
              <a:t>frequent </a:t>
            </a:r>
            <a:r>
              <a:rPr lang="de-CH" b="1" dirty="0" err="1">
                <a:solidFill>
                  <a:schemeClr val="accent1"/>
                </a:solidFill>
              </a:rPr>
              <a:t>interactions</a:t>
            </a:r>
            <a:r>
              <a:rPr lang="de-CH" b="1" dirty="0">
                <a:solidFill>
                  <a:schemeClr val="accent1"/>
                </a:solidFill>
              </a:rPr>
              <a:t> </a:t>
            </a:r>
            <a:r>
              <a:rPr lang="de-CH" b="1" dirty="0" err="1">
                <a:solidFill>
                  <a:schemeClr val="accent1"/>
                </a:solidFill>
              </a:rPr>
              <a:t>with</a:t>
            </a:r>
            <a:r>
              <a:rPr lang="de-CH" b="1" dirty="0">
                <a:solidFill>
                  <a:schemeClr val="accent1"/>
                </a:solidFill>
              </a:rPr>
              <a:t> </a:t>
            </a:r>
            <a:r>
              <a:rPr lang="de-CH" b="1" dirty="0" err="1">
                <a:solidFill>
                  <a:schemeClr val="accent1"/>
                </a:solidFill>
              </a:rPr>
              <a:t>the</a:t>
            </a:r>
            <a:r>
              <a:rPr lang="de-CH" b="1" dirty="0">
                <a:solidFill>
                  <a:schemeClr val="accent1"/>
                </a:solidFill>
              </a:rPr>
              <a:t> VKA due </a:t>
            </a:r>
            <a:r>
              <a:rPr lang="de-CH" b="1" dirty="0" err="1">
                <a:solidFill>
                  <a:schemeClr val="accent1"/>
                </a:solidFill>
              </a:rPr>
              <a:t>to</a:t>
            </a:r>
            <a:r>
              <a:rPr lang="de-CH" b="1" dirty="0">
                <a:solidFill>
                  <a:schemeClr val="accent1"/>
                </a:solidFill>
              </a:rPr>
              <a:t> </a:t>
            </a:r>
            <a:r>
              <a:rPr lang="de-CH" dirty="0" err="1"/>
              <a:t>switching</a:t>
            </a:r>
            <a:r>
              <a:rPr lang="de-CH" dirty="0"/>
              <a:t> </a:t>
            </a:r>
            <a:r>
              <a:rPr lang="de-CH" dirty="0" err="1"/>
              <a:t>or</a:t>
            </a:r>
            <a:r>
              <a:rPr lang="de-CH" dirty="0"/>
              <a:t> </a:t>
            </a:r>
            <a:r>
              <a:rPr lang="de-CH" dirty="0" err="1"/>
              <a:t>irregular</a:t>
            </a:r>
            <a:r>
              <a:rPr lang="de-CH" dirty="0"/>
              <a:t> </a:t>
            </a:r>
            <a:r>
              <a:rPr lang="de-CH" dirty="0" err="1"/>
              <a:t>use</a:t>
            </a:r>
            <a:r>
              <a:rPr lang="de-CH" dirty="0"/>
              <a:t> </a:t>
            </a:r>
            <a:r>
              <a:rPr lang="de-CH" dirty="0" err="1"/>
              <a:t>of</a:t>
            </a:r>
            <a:r>
              <a:rPr lang="de-CH" dirty="0"/>
              <a:t> </a:t>
            </a:r>
            <a:r>
              <a:rPr lang="de-CH" b="1" dirty="0">
                <a:solidFill>
                  <a:schemeClr val="accent1"/>
                </a:solidFill>
              </a:rPr>
              <a:t>additional </a:t>
            </a:r>
            <a:r>
              <a:rPr lang="de-CH" b="1" dirty="0" err="1">
                <a:solidFill>
                  <a:schemeClr val="accent1"/>
                </a:solidFill>
              </a:rPr>
              <a:t>medicines</a:t>
            </a:r>
            <a:endParaRPr lang="de-CH" b="1" dirty="0">
              <a:solidFill>
                <a:schemeClr val="accent1"/>
              </a:solidFill>
            </a:endParaRPr>
          </a:p>
          <a:p>
            <a:pPr>
              <a:spcBef>
                <a:spcPts val="600"/>
              </a:spcBef>
              <a:buFont typeface="Wingdings" pitchFamily="2" charset="2"/>
              <a:buChar char="§"/>
            </a:pPr>
            <a:r>
              <a:rPr lang="de-CH" dirty="0" err="1"/>
              <a:t>When</a:t>
            </a:r>
            <a:r>
              <a:rPr lang="de-CH" dirty="0"/>
              <a:t> </a:t>
            </a:r>
            <a:r>
              <a:rPr lang="de-CH" dirty="0" err="1"/>
              <a:t>experiencing</a:t>
            </a:r>
            <a:r>
              <a:rPr lang="de-CH" dirty="0"/>
              <a:t> </a:t>
            </a:r>
            <a:r>
              <a:rPr lang="de-CH" dirty="0" err="1"/>
              <a:t>problems</a:t>
            </a:r>
            <a:r>
              <a:rPr lang="de-CH" dirty="0"/>
              <a:t> on VKAs due </a:t>
            </a:r>
            <a:r>
              <a:rPr lang="de-CH" dirty="0" err="1"/>
              <a:t>to</a:t>
            </a:r>
            <a:r>
              <a:rPr lang="de-CH" dirty="0"/>
              <a:t> </a:t>
            </a:r>
            <a:r>
              <a:rPr lang="de-CH" b="1" dirty="0" err="1">
                <a:solidFill>
                  <a:schemeClr val="accent1"/>
                </a:solidFill>
              </a:rPr>
              <a:t>interactions</a:t>
            </a:r>
            <a:r>
              <a:rPr lang="de-CH" b="1" dirty="0">
                <a:solidFill>
                  <a:schemeClr val="accent1"/>
                </a:solidFill>
              </a:rPr>
              <a:t> </a:t>
            </a:r>
            <a:r>
              <a:rPr lang="de-CH" b="1" dirty="0" err="1">
                <a:solidFill>
                  <a:schemeClr val="accent1"/>
                </a:solidFill>
              </a:rPr>
              <a:t>with</a:t>
            </a:r>
            <a:r>
              <a:rPr lang="de-CH" b="1" dirty="0">
                <a:solidFill>
                  <a:schemeClr val="accent1"/>
                </a:solidFill>
              </a:rPr>
              <a:t> </a:t>
            </a:r>
            <a:r>
              <a:rPr lang="de-CH" b="1" dirty="0" err="1">
                <a:solidFill>
                  <a:schemeClr val="accent1"/>
                </a:solidFill>
              </a:rPr>
              <a:t>certain</a:t>
            </a:r>
            <a:r>
              <a:rPr lang="de-CH" b="1" dirty="0">
                <a:solidFill>
                  <a:schemeClr val="accent1"/>
                </a:solidFill>
              </a:rPr>
              <a:t> </a:t>
            </a:r>
            <a:r>
              <a:rPr lang="de-CH" b="1" dirty="0" err="1">
                <a:solidFill>
                  <a:schemeClr val="accent1"/>
                </a:solidFill>
              </a:rPr>
              <a:t>foods</a:t>
            </a:r>
            <a:endParaRPr lang="de-CH" dirty="0"/>
          </a:p>
          <a:p>
            <a:pPr>
              <a:spcBef>
                <a:spcPts val="600"/>
              </a:spcBef>
              <a:buFont typeface="Wingdings" pitchFamily="2" charset="2"/>
              <a:buChar char="§"/>
            </a:pPr>
            <a:r>
              <a:rPr lang="de-CH" dirty="0" err="1"/>
              <a:t>Following</a:t>
            </a:r>
            <a:r>
              <a:rPr lang="de-CH" dirty="0"/>
              <a:t> an </a:t>
            </a:r>
            <a:r>
              <a:rPr lang="de-CH" b="1" dirty="0" err="1">
                <a:solidFill>
                  <a:schemeClr val="accent1"/>
                </a:solidFill>
              </a:rPr>
              <a:t>elective</a:t>
            </a:r>
            <a:r>
              <a:rPr lang="de-CH" b="1" dirty="0">
                <a:solidFill>
                  <a:schemeClr val="accent1"/>
                </a:solidFill>
              </a:rPr>
              <a:t> </a:t>
            </a:r>
            <a:r>
              <a:rPr lang="de-CH" b="1" dirty="0" err="1">
                <a:solidFill>
                  <a:schemeClr val="accent1"/>
                </a:solidFill>
              </a:rPr>
              <a:t>intervention</a:t>
            </a:r>
            <a:endParaRPr lang="de-CH" b="1" dirty="0">
              <a:solidFill>
                <a:schemeClr val="accent1"/>
              </a:solidFill>
            </a:endParaRPr>
          </a:p>
          <a:p>
            <a:pPr>
              <a:spcBef>
                <a:spcPts val="600"/>
              </a:spcBef>
              <a:buFont typeface="Wingdings" pitchFamily="2" charset="2"/>
              <a:buChar char="§"/>
            </a:pPr>
            <a:r>
              <a:rPr lang="de-CH" dirty="0" err="1"/>
              <a:t>When</a:t>
            </a:r>
            <a:r>
              <a:rPr lang="de-CH" dirty="0"/>
              <a:t> </a:t>
            </a:r>
            <a:r>
              <a:rPr lang="de-CH" b="1" dirty="0">
                <a:solidFill>
                  <a:schemeClr val="accent1"/>
                </a:solidFill>
              </a:rPr>
              <a:t>INR </a:t>
            </a:r>
            <a:r>
              <a:rPr lang="de-CH" b="1" dirty="0" err="1">
                <a:solidFill>
                  <a:schemeClr val="accent1"/>
                </a:solidFill>
              </a:rPr>
              <a:t>is</a:t>
            </a:r>
            <a:r>
              <a:rPr lang="de-CH" b="1" dirty="0">
                <a:solidFill>
                  <a:schemeClr val="accent1"/>
                </a:solidFill>
              </a:rPr>
              <a:t> </a:t>
            </a:r>
            <a:r>
              <a:rPr lang="de-CH" b="1" dirty="0" err="1">
                <a:solidFill>
                  <a:schemeClr val="accent1"/>
                </a:solidFill>
              </a:rPr>
              <a:t>unstable</a:t>
            </a:r>
            <a:r>
              <a:rPr lang="de-CH" b="1" dirty="0">
                <a:solidFill>
                  <a:schemeClr val="accent1"/>
                </a:solidFill>
              </a:rPr>
              <a:t> </a:t>
            </a:r>
            <a:r>
              <a:rPr lang="de-CH" dirty="0"/>
              <a:t>(TTR &lt; 60%) but </a:t>
            </a:r>
            <a:r>
              <a:rPr lang="de-CH" dirty="0" err="1"/>
              <a:t>with</a:t>
            </a:r>
            <a:r>
              <a:rPr lang="de-CH" dirty="0"/>
              <a:t> </a:t>
            </a:r>
            <a:r>
              <a:rPr lang="de-CH" dirty="0" err="1"/>
              <a:t>good</a:t>
            </a:r>
            <a:r>
              <a:rPr lang="de-CH" dirty="0"/>
              <a:t> </a:t>
            </a:r>
            <a:r>
              <a:rPr lang="de-CH" dirty="0" err="1"/>
              <a:t>compliance</a:t>
            </a:r>
            <a:endParaRPr lang="de-CH" dirty="0"/>
          </a:p>
          <a:p>
            <a:pPr>
              <a:spcBef>
                <a:spcPts val="600"/>
              </a:spcBef>
              <a:buFont typeface="Wingdings" pitchFamily="2" charset="2"/>
              <a:buChar char="§"/>
            </a:pPr>
            <a:r>
              <a:rPr lang="de-CH" dirty="0" err="1"/>
              <a:t>When</a:t>
            </a:r>
            <a:r>
              <a:rPr lang="de-CH" dirty="0"/>
              <a:t> </a:t>
            </a:r>
            <a:r>
              <a:rPr lang="de-CH" dirty="0" err="1"/>
              <a:t>regular</a:t>
            </a:r>
            <a:r>
              <a:rPr lang="de-CH" dirty="0"/>
              <a:t> INR-</a:t>
            </a:r>
            <a:r>
              <a:rPr lang="de-CH" dirty="0" err="1"/>
              <a:t>monitoring</a:t>
            </a:r>
            <a:r>
              <a:rPr lang="de-CH" dirty="0"/>
              <a:t> </a:t>
            </a:r>
            <a:r>
              <a:rPr lang="de-CH" dirty="0" err="1"/>
              <a:t>is</a:t>
            </a:r>
            <a:r>
              <a:rPr lang="de-CH" dirty="0"/>
              <a:t> impossible (</a:t>
            </a:r>
            <a:r>
              <a:rPr lang="de-CH" dirty="0" err="1"/>
              <a:t>geographical</a:t>
            </a:r>
            <a:r>
              <a:rPr lang="de-CH" dirty="0"/>
              <a:t> </a:t>
            </a:r>
            <a:r>
              <a:rPr lang="de-CH" dirty="0" err="1"/>
              <a:t>or</a:t>
            </a:r>
            <a:r>
              <a:rPr lang="de-CH" dirty="0"/>
              <a:t> </a:t>
            </a:r>
            <a:r>
              <a:rPr lang="de-CH" dirty="0" err="1"/>
              <a:t>logistical</a:t>
            </a:r>
            <a:r>
              <a:rPr lang="de-CH" dirty="0"/>
              <a:t> </a:t>
            </a:r>
            <a:r>
              <a:rPr lang="de-CH" dirty="0" err="1"/>
              <a:t>reasons</a:t>
            </a:r>
            <a:r>
              <a:rPr lang="de-CH" dirty="0"/>
              <a:t>, </a:t>
            </a:r>
            <a:r>
              <a:rPr lang="de-CH" dirty="0" err="1"/>
              <a:t>or</a:t>
            </a:r>
            <a:r>
              <a:rPr lang="de-CH" dirty="0"/>
              <a:t> frequent </a:t>
            </a:r>
            <a:r>
              <a:rPr lang="de-CH" dirty="0" err="1"/>
              <a:t>travel</a:t>
            </a:r>
            <a:r>
              <a:rPr lang="de-CH" dirty="0"/>
              <a:t>)</a:t>
            </a:r>
          </a:p>
          <a:p>
            <a:pPr>
              <a:spcBef>
                <a:spcPts val="600"/>
              </a:spcBef>
              <a:buFont typeface="Wingdings" pitchFamily="2" charset="2"/>
              <a:buChar char="§"/>
            </a:pPr>
            <a:r>
              <a:rPr lang="de-CH" dirty="0" err="1"/>
              <a:t>When</a:t>
            </a:r>
            <a:r>
              <a:rPr lang="de-CH" dirty="0"/>
              <a:t> </a:t>
            </a:r>
            <a:r>
              <a:rPr lang="de-CH" b="1" dirty="0" err="1">
                <a:solidFill>
                  <a:schemeClr val="accent1"/>
                </a:solidFill>
              </a:rPr>
              <a:t>expressing</a:t>
            </a:r>
            <a:r>
              <a:rPr lang="de-CH" b="1" dirty="0">
                <a:solidFill>
                  <a:schemeClr val="accent1"/>
                </a:solidFill>
              </a:rPr>
              <a:t> an explicit </a:t>
            </a:r>
            <a:r>
              <a:rPr lang="de-CH" b="1" dirty="0" err="1">
                <a:solidFill>
                  <a:schemeClr val="accent1"/>
                </a:solidFill>
              </a:rPr>
              <a:t>preference</a:t>
            </a:r>
            <a:r>
              <a:rPr lang="de-CH" dirty="0"/>
              <a:t> </a:t>
            </a:r>
            <a:r>
              <a:rPr lang="de-CH" dirty="0" err="1"/>
              <a:t>for</a:t>
            </a:r>
            <a:r>
              <a:rPr lang="de-CH" dirty="0"/>
              <a:t> a switch</a:t>
            </a:r>
          </a:p>
          <a:p>
            <a:pPr>
              <a:spcBef>
                <a:spcPts val="600"/>
              </a:spcBef>
            </a:pPr>
            <a:endParaRPr lang="de-CH" dirty="0"/>
          </a:p>
          <a:p>
            <a:pPr marL="0" indent="0">
              <a:spcBef>
                <a:spcPts val="600"/>
              </a:spcBef>
              <a:buFont typeface="Wingdings" charset="2"/>
              <a:buNone/>
            </a:pPr>
            <a:endParaRPr lang="de-CH" dirty="0"/>
          </a:p>
          <a:p>
            <a:endParaRPr lang="de-DE" dirty="0"/>
          </a:p>
        </p:txBody>
      </p:sp>
    </p:spTree>
    <p:extLst>
      <p:ext uri="{BB962C8B-B14F-4D97-AF65-F5344CB8AC3E}">
        <p14:creationId xmlns:p14="http://schemas.microsoft.com/office/powerpoint/2010/main" val="2131138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49" y="195263"/>
            <a:ext cx="7178728" cy="994172"/>
          </a:xfrm>
          <a:solidFill>
            <a:schemeClr val="bg1"/>
          </a:solidFill>
        </p:spPr>
        <p:txBody>
          <a:bodyPr/>
          <a:lstStyle/>
          <a:p>
            <a:r>
              <a:rPr lang="de-CH" sz="2100" dirty="0"/>
              <a:t>4.1.4 </a:t>
            </a:r>
            <a:r>
              <a:rPr lang="de-CH" sz="2100" dirty="0" err="1"/>
              <a:t>How</a:t>
            </a:r>
            <a:r>
              <a:rPr lang="de-CH" sz="2100" dirty="0"/>
              <a:t> do </a:t>
            </a:r>
            <a:r>
              <a:rPr lang="de-CH" sz="2100" dirty="0" err="1"/>
              <a:t>we</a:t>
            </a:r>
            <a:r>
              <a:rPr lang="de-CH" sz="2100" dirty="0"/>
              <a:t> deal </a:t>
            </a:r>
            <a:r>
              <a:rPr lang="de-CH" sz="2100" dirty="0" err="1"/>
              <a:t>with</a:t>
            </a:r>
            <a:r>
              <a:rPr lang="de-CH" sz="2100" dirty="0"/>
              <a:t> </a:t>
            </a:r>
            <a:r>
              <a:rPr lang="de-CH" sz="2100" dirty="0" err="1"/>
              <a:t>patients</a:t>
            </a:r>
            <a:r>
              <a:rPr lang="de-CH" sz="2100" dirty="0"/>
              <a:t> </a:t>
            </a:r>
            <a:r>
              <a:rPr lang="de-CH" sz="2100" dirty="0" err="1"/>
              <a:t>who</a:t>
            </a:r>
            <a:r>
              <a:rPr lang="de-CH" sz="2100" dirty="0"/>
              <a:t> </a:t>
            </a:r>
            <a:r>
              <a:rPr lang="de-CH" sz="2100" dirty="0" err="1"/>
              <a:t>need</a:t>
            </a:r>
            <a:r>
              <a:rPr lang="de-CH" sz="2100" dirty="0"/>
              <a:t> an OAC due </a:t>
            </a:r>
            <a:r>
              <a:rPr lang="de-CH" sz="2100" dirty="0" err="1"/>
              <a:t>to</a:t>
            </a:r>
            <a:r>
              <a:rPr lang="de-CH" sz="2100" dirty="0"/>
              <a:t> </a:t>
            </a:r>
            <a:r>
              <a:rPr lang="de-CH" sz="2100" dirty="0" err="1"/>
              <a:t>nvAF</a:t>
            </a:r>
            <a:r>
              <a:rPr lang="de-CH" sz="2100" dirty="0"/>
              <a:t> but </a:t>
            </a:r>
            <a:r>
              <a:rPr lang="de-CH" sz="2100" dirty="0" err="1"/>
              <a:t>cannot</a:t>
            </a:r>
            <a:r>
              <a:rPr lang="de-CH" sz="2100" dirty="0"/>
              <a:t> </a:t>
            </a:r>
            <a:r>
              <a:rPr lang="de-CH" sz="2100" dirty="0" err="1"/>
              <a:t>be</a:t>
            </a:r>
            <a:r>
              <a:rPr lang="de-CH" sz="2100" dirty="0"/>
              <a:t> </a:t>
            </a:r>
            <a:r>
              <a:rPr lang="de-CH" sz="2100" dirty="0" err="1"/>
              <a:t>given</a:t>
            </a:r>
            <a:r>
              <a:rPr lang="de-CH" sz="2100" dirty="0"/>
              <a:t> a VKA </a:t>
            </a:r>
            <a:r>
              <a:rPr lang="de-CH" sz="2100" dirty="0" err="1"/>
              <a:t>for</a:t>
            </a:r>
            <a:r>
              <a:rPr lang="de-CH" sz="2100" dirty="0"/>
              <a:t> </a:t>
            </a:r>
            <a:r>
              <a:rPr lang="de-CH" sz="2100" dirty="0" err="1"/>
              <a:t>safety</a:t>
            </a:r>
            <a:r>
              <a:rPr lang="de-CH" sz="2100" dirty="0"/>
              <a:t> </a:t>
            </a:r>
            <a:r>
              <a:rPr lang="de-CH" sz="2100" dirty="0" err="1"/>
              <a:t>reasons</a:t>
            </a:r>
            <a:r>
              <a:rPr lang="de-CH" sz="2100" dirty="0"/>
              <a:t> (</a:t>
            </a:r>
            <a:r>
              <a:rPr lang="de-CH" sz="2100" dirty="0" err="1"/>
              <a:t>risk</a:t>
            </a:r>
            <a:r>
              <a:rPr lang="de-CH" sz="2100" dirty="0"/>
              <a:t> </a:t>
            </a:r>
            <a:r>
              <a:rPr lang="de-CH" sz="2100" dirty="0" err="1"/>
              <a:t>of</a:t>
            </a:r>
            <a:r>
              <a:rPr lang="de-CH" sz="2100" dirty="0"/>
              <a:t> </a:t>
            </a:r>
            <a:r>
              <a:rPr lang="de-CH" sz="2100" dirty="0" err="1"/>
              <a:t>bleeding</a:t>
            </a:r>
            <a:r>
              <a:rPr lang="de-CH" sz="2100" dirty="0"/>
              <a:t>)?</a:t>
            </a:r>
            <a:endParaRPr lang="de-DE" sz="2100" dirty="0"/>
          </a:p>
        </p:txBody>
      </p:sp>
      <p:sp>
        <p:nvSpPr>
          <p:cNvPr id="3" name="Inhaltsplatzhalter 2"/>
          <p:cNvSpPr>
            <a:spLocks noGrp="1"/>
          </p:cNvSpPr>
          <p:nvPr>
            <p:ph idx="1"/>
          </p:nvPr>
        </p:nvSpPr>
        <p:spPr>
          <a:xfrm>
            <a:off x="323850" y="1743075"/>
            <a:ext cx="3887788" cy="2615544"/>
          </a:xfrm>
        </p:spPr>
        <p:txBody>
          <a:bodyPr/>
          <a:lstStyle/>
          <a:p>
            <a:pPr>
              <a:buFont typeface="Wingdings" pitchFamily="2" charset="2"/>
              <a:buChar char="§"/>
            </a:pPr>
            <a:r>
              <a:rPr lang="de-CH" dirty="0" err="1"/>
              <a:t>Careful</a:t>
            </a:r>
            <a:r>
              <a:rPr lang="de-CH" dirty="0"/>
              <a:t> </a:t>
            </a:r>
            <a:r>
              <a:rPr lang="de-CH" dirty="0" err="1"/>
              <a:t>re</a:t>
            </a:r>
            <a:r>
              <a:rPr lang="de-CH" dirty="0"/>
              <a:t>-evaluation </a:t>
            </a:r>
            <a:r>
              <a:rPr lang="de-CH" dirty="0" err="1"/>
              <a:t>of</a:t>
            </a:r>
            <a:r>
              <a:rPr lang="de-CH" dirty="0"/>
              <a:t> </a:t>
            </a:r>
            <a:r>
              <a:rPr lang="de-CH" dirty="0" err="1"/>
              <a:t>the</a:t>
            </a:r>
            <a:r>
              <a:rPr lang="de-CH" dirty="0"/>
              <a:t> </a:t>
            </a:r>
            <a:r>
              <a:rPr lang="de-CH" b="1" dirty="0" err="1">
                <a:solidFill>
                  <a:schemeClr val="accent1"/>
                </a:solidFill>
              </a:rPr>
              <a:t>benefit</a:t>
            </a:r>
            <a:r>
              <a:rPr lang="de-CH" b="1" dirty="0">
                <a:solidFill>
                  <a:schemeClr val="accent1"/>
                </a:solidFill>
              </a:rPr>
              <a:t> and </a:t>
            </a:r>
            <a:r>
              <a:rPr lang="de-CH" b="1" dirty="0" err="1">
                <a:solidFill>
                  <a:schemeClr val="accent1"/>
                </a:solidFill>
              </a:rPr>
              <a:t>risiks</a:t>
            </a:r>
            <a:r>
              <a:rPr lang="de-CH" b="1" dirty="0">
                <a:solidFill>
                  <a:schemeClr val="accent1"/>
                </a:solidFill>
              </a:rPr>
              <a:t> </a:t>
            </a:r>
            <a:r>
              <a:rPr lang="de-CH" dirty="0" err="1"/>
              <a:t>of</a:t>
            </a:r>
            <a:r>
              <a:rPr lang="de-CH" dirty="0"/>
              <a:t> </a:t>
            </a:r>
            <a:r>
              <a:rPr lang="de-CH" dirty="0" err="1"/>
              <a:t>treatment</a:t>
            </a:r>
            <a:r>
              <a:rPr lang="de-CH" dirty="0"/>
              <a:t> </a:t>
            </a:r>
            <a:r>
              <a:rPr lang="de-CH" dirty="0" err="1"/>
              <a:t>with</a:t>
            </a:r>
            <a:r>
              <a:rPr lang="de-CH" dirty="0"/>
              <a:t> </a:t>
            </a:r>
            <a:r>
              <a:rPr lang="de-CH" dirty="0" err="1"/>
              <a:t>rivaroxaban</a:t>
            </a:r>
            <a:r>
              <a:rPr lang="de-CH" dirty="0"/>
              <a:t>.</a:t>
            </a:r>
          </a:p>
          <a:p>
            <a:pPr>
              <a:buFont typeface="Wingdings" pitchFamily="2" charset="2"/>
              <a:buChar char="§"/>
            </a:pPr>
            <a:r>
              <a:rPr lang="de-CH" dirty="0"/>
              <a:t>Further </a:t>
            </a:r>
            <a:r>
              <a:rPr lang="de-CH" b="1" dirty="0" err="1">
                <a:solidFill>
                  <a:schemeClr val="accent1"/>
                </a:solidFill>
              </a:rPr>
              <a:t>discussions</a:t>
            </a:r>
            <a:r>
              <a:rPr lang="de-CH" b="1" dirty="0">
                <a:solidFill>
                  <a:schemeClr val="accent1"/>
                </a:solidFill>
              </a:rPr>
              <a:t> </a:t>
            </a:r>
            <a:r>
              <a:rPr lang="de-CH" b="1" dirty="0" err="1">
                <a:solidFill>
                  <a:schemeClr val="accent1"/>
                </a:solidFill>
              </a:rPr>
              <a:t>with</a:t>
            </a:r>
            <a:r>
              <a:rPr lang="de-CH" b="1" dirty="0">
                <a:solidFill>
                  <a:schemeClr val="accent1"/>
                </a:solidFill>
              </a:rPr>
              <a:t> </a:t>
            </a:r>
            <a:r>
              <a:rPr lang="de-CH" b="1" dirty="0" err="1">
                <a:solidFill>
                  <a:schemeClr val="accent1"/>
                </a:solidFill>
              </a:rPr>
              <a:t>the</a:t>
            </a:r>
            <a:r>
              <a:rPr lang="de-CH" b="1" dirty="0">
                <a:solidFill>
                  <a:schemeClr val="accent1"/>
                </a:solidFill>
              </a:rPr>
              <a:t> </a:t>
            </a:r>
            <a:r>
              <a:rPr lang="de-CH" b="1" dirty="0" err="1">
                <a:solidFill>
                  <a:schemeClr val="accent1"/>
                </a:solidFill>
              </a:rPr>
              <a:t>patient</a:t>
            </a:r>
            <a:r>
              <a:rPr lang="de-CH" b="1" dirty="0">
                <a:solidFill>
                  <a:schemeClr val="accent1"/>
                </a:solidFill>
              </a:rPr>
              <a:t> and/</a:t>
            </a:r>
            <a:r>
              <a:rPr lang="de-CH" b="1" dirty="0" err="1">
                <a:solidFill>
                  <a:schemeClr val="accent1"/>
                </a:solidFill>
              </a:rPr>
              <a:t>or</a:t>
            </a:r>
            <a:r>
              <a:rPr lang="de-CH" b="1" dirty="0">
                <a:solidFill>
                  <a:schemeClr val="accent1"/>
                </a:solidFill>
              </a:rPr>
              <a:t> </a:t>
            </a:r>
            <a:r>
              <a:rPr lang="de-CH" b="1" dirty="0" err="1">
                <a:solidFill>
                  <a:schemeClr val="accent1"/>
                </a:solidFill>
              </a:rPr>
              <a:t>their</a:t>
            </a:r>
            <a:r>
              <a:rPr lang="de-CH" b="1" dirty="0">
                <a:solidFill>
                  <a:schemeClr val="accent1"/>
                </a:solidFill>
              </a:rPr>
              <a:t> relatives </a:t>
            </a:r>
            <a:r>
              <a:rPr lang="de-CH" dirty="0" err="1"/>
              <a:t>with</a:t>
            </a:r>
            <a:r>
              <a:rPr lang="de-CH" dirty="0"/>
              <a:t> </a:t>
            </a:r>
            <a:r>
              <a:rPr lang="de-CH" dirty="0" err="1"/>
              <a:t>the</a:t>
            </a:r>
            <a:r>
              <a:rPr lang="de-CH" dirty="0"/>
              <a:t> </a:t>
            </a:r>
            <a:r>
              <a:rPr lang="de-CH" dirty="0" err="1"/>
              <a:t>focus</a:t>
            </a:r>
            <a:r>
              <a:rPr lang="de-CH" dirty="0"/>
              <a:t> on </a:t>
            </a:r>
            <a:r>
              <a:rPr lang="de-CH" dirty="0" err="1"/>
              <a:t>clarifying</a:t>
            </a:r>
            <a:r>
              <a:rPr lang="de-CH" dirty="0"/>
              <a:t> </a:t>
            </a:r>
            <a:r>
              <a:rPr lang="de-CH" dirty="0" err="1"/>
              <a:t>the</a:t>
            </a:r>
            <a:r>
              <a:rPr lang="de-CH" dirty="0"/>
              <a:t> possible </a:t>
            </a:r>
            <a:r>
              <a:rPr lang="de-CH" dirty="0" err="1"/>
              <a:t>benefits</a:t>
            </a:r>
            <a:r>
              <a:rPr lang="de-CH" dirty="0"/>
              <a:t> </a:t>
            </a:r>
            <a:r>
              <a:rPr lang="de-CH" dirty="0" err="1"/>
              <a:t>for</a:t>
            </a:r>
            <a:r>
              <a:rPr lang="de-CH" dirty="0"/>
              <a:t> </a:t>
            </a:r>
            <a:r>
              <a:rPr lang="de-CH" dirty="0" err="1"/>
              <a:t>the</a:t>
            </a:r>
            <a:r>
              <a:rPr lang="de-CH" dirty="0"/>
              <a:t> </a:t>
            </a:r>
            <a:r>
              <a:rPr lang="de-CH" dirty="0" err="1"/>
              <a:t>patient</a:t>
            </a:r>
            <a:r>
              <a:rPr lang="de-CH" dirty="0"/>
              <a:t> and </a:t>
            </a:r>
            <a:r>
              <a:rPr lang="de-CH" dirty="0" err="1"/>
              <a:t>any</a:t>
            </a:r>
            <a:r>
              <a:rPr lang="de-CH" dirty="0"/>
              <a:t> </a:t>
            </a:r>
            <a:r>
              <a:rPr lang="de-CH" dirty="0" err="1"/>
              <a:t>ongoing</a:t>
            </a:r>
            <a:r>
              <a:rPr lang="de-CH" dirty="0"/>
              <a:t> </a:t>
            </a:r>
            <a:r>
              <a:rPr lang="de-CH" dirty="0" err="1"/>
              <a:t>risks</a:t>
            </a:r>
            <a:r>
              <a:rPr lang="de-CH" dirty="0"/>
              <a:t>.</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33</a:t>
            </a:fld>
            <a:endParaRPr lang="de-DE"/>
          </a:p>
        </p:txBody>
      </p:sp>
      <p:cxnSp>
        <p:nvCxnSpPr>
          <p:cNvPr id="6" name="Gerade Verbindung 5"/>
          <p:cNvCxnSpPr>
            <a:cxnSpLocks/>
          </p:cNvCxnSpPr>
          <p:nvPr/>
        </p:nvCxnSpPr>
        <p:spPr>
          <a:xfrm>
            <a:off x="358889" y="1210404"/>
            <a:ext cx="84612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7495082" y="816964"/>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Bild 7" descr="shutterstock_98521205_small.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0" y="1753171"/>
            <a:ext cx="4248150" cy="2503359"/>
          </a:xfrm>
          <a:prstGeom prst="rect">
            <a:avLst/>
          </a:prstGeom>
        </p:spPr>
      </p:pic>
    </p:spTree>
    <p:extLst>
      <p:ext uri="{BB962C8B-B14F-4D97-AF65-F5344CB8AC3E}">
        <p14:creationId xmlns:p14="http://schemas.microsoft.com/office/powerpoint/2010/main" val="1338406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49" y="195263"/>
            <a:ext cx="7178728" cy="994172"/>
          </a:xfrm>
          <a:solidFill>
            <a:schemeClr val="bg1"/>
          </a:solidFill>
        </p:spPr>
        <p:txBody>
          <a:bodyPr/>
          <a:lstStyle/>
          <a:p>
            <a:r>
              <a:rPr lang="de-CH" dirty="0"/>
              <a:t>4.1.5 Can </a:t>
            </a:r>
            <a:r>
              <a:rPr lang="de-CH" dirty="0" err="1"/>
              <a:t>nvAF</a:t>
            </a:r>
            <a:r>
              <a:rPr lang="de-CH" dirty="0"/>
              <a:t> </a:t>
            </a:r>
            <a:r>
              <a:rPr lang="de-CH" dirty="0" err="1"/>
              <a:t>patients</a:t>
            </a:r>
            <a:r>
              <a:rPr lang="de-CH" dirty="0"/>
              <a:t> </a:t>
            </a:r>
            <a:r>
              <a:rPr lang="de-CH" dirty="0" err="1"/>
              <a:t>who</a:t>
            </a:r>
            <a:r>
              <a:rPr lang="de-CH" dirty="0"/>
              <a:t> </a:t>
            </a:r>
            <a:r>
              <a:rPr lang="de-CH" dirty="0" err="1"/>
              <a:t>have</a:t>
            </a:r>
            <a:r>
              <a:rPr lang="de-CH" dirty="0"/>
              <a:t> </a:t>
            </a:r>
            <a:r>
              <a:rPr lang="de-CH" dirty="0" err="1"/>
              <a:t>suffered</a:t>
            </a:r>
            <a:r>
              <a:rPr lang="de-CH" dirty="0"/>
              <a:t> a </a:t>
            </a:r>
            <a:r>
              <a:rPr lang="de-CH" dirty="0" err="1"/>
              <a:t>systemic</a:t>
            </a:r>
            <a:r>
              <a:rPr lang="de-CH" dirty="0"/>
              <a:t> </a:t>
            </a:r>
            <a:r>
              <a:rPr lang="de-CH" dirty="0" err="1"/>
              <a:t>embolism</a:t>
            </a:r>
            <a:r>
              <a:rPr lang="de-CH" dirty="0"/>
              <a:t> on </a:t>
            </a:r>
            <a:r>
              <a:rPr lang="de-CH" dirty="0" err="1"/>
              <a:t>rivaroxaban</a:t>
            </a:r>
            <a:r>
              <a:rPr lang="de-CH" dirty="0"/>
              <a:t> </a:t>
            </a:r>
            <a:r>
              <a:rPr lang="de-CH" dirty="0" err="1"/>
              <a:t>continue</a:t>
            </a:r>
            <a:r>
              <a:rPr lang="de-CH" dirty="0"/>
              <a:t> </a:t>
            </a:r>
            <a:r>
              <a:rPr lang="de-CH" dirty="0" err="1"/>
              <a:t>to</a:t>
            </a:r>
            <a:r>
              <a:rPr lang="de-CH" dirty="0"/>
              <a:t> </a:t>
            </a:r>
            <a:r>
              <a:rPr lang="de-CH" dirty="0" err="1"/>
              <a:t>be</a:t>
            </a:r>
            <a:r>
              <a:rPr lang="de-CH" dirty="0"/>
              <a:t> </a:t>
            </a:r>
            <a:r>
              <a:rPr lang="de-CH" dirty="0" err="1"/>
              <a:t>given</a:t>
            </a:r>
            <a:r>
              <a:rPr lang="de-CH" dirty="0"/>
              <a:t> </a:t>
            </a:r>
            <a:r>
              <a:rPr lang="de-CH" dirty="0" err="1"/>
              <a:t>rivaroxaban</a:t>
            </a:r>
            <a:r>
              <a:rPr lang="de-CH" dirty="0"/>
              <a:t>? </a:t>
            </a:r>
            <a:endParaRPr lang="de-DE" dirty="0"/>
          </a:p>
        </p:txBody>
      </p:sp>
      <p:sp>
        <p:nvSpPr>
          <p:cNvPr id="3" name="Inhaltsplatzhalter 2"/>
          <p:cNvSpPr>
            <a:spLocks noGrp="1"/>
          </p:cNvSpPr>
          <p:nvPr>
            <p:ph idx="1"/>
          </p:nvPr>
        </p:nvSpPr>
        <p:spPr>
          <a:xfrm>
            <a:off x="323849" y="1743075"/>
            <a:ext cx="7235825" cy="2615544"/>
          </a:xfrm>
        </p:spPr>
        <p:txBody>
          <a:bodyPr/>
          <a:lstStyle/>
          <a:p>
            <a:pPr>
              <a:buFont typeface="Wingdings" pitchFamily="2" charset="2"/>
              <a:buChar char="§"/>
            </a:pPr>
            <a:r>
              <a:rPr lang="de-CH" dirty="0"/>
              <a:t>In </a:t>
            </a:r>
            <a:r>
              <a:rPr lang="de-CH" dirty="0" err="1"/>
              <a:t>principle</a:t>
            </a:r>
            <a:r>
              <a:rPr lang="de-CH" dirty="0"/>
              <a:t>, </a:t>
            </a:r>
            <a:r>
              <a:rPr lang="de-CH" dirty="0" err="1"/>
              <a:t>yes</a:t>
            </a:r>
            <a:r>
              <a:rPr lang="de-CH" dirty="0"/>
              <a:t>. </a:t>
            </a:r>
            <a:r>
              <a:rPr lang="de-CH" dirty="0" err="1"/>
              <a:t>Rivaroxaban</a:t>
            </a:r>
            <a:r>
              <a:rPr lang="de-CH" dirty="0"/>
              <a:t> </a:t>
            </a:r>
            <a:r>
              <a:rPr lang="de-CH" dirty="0" err="1"/>
              <a:t>significantly</a:t>
            </a:r>
            <a:r>
              <a:rPr lang="de-CH" dirty="0"/>
              <a:t> </a:t>
            </a:r>
            <a:r>
              <a:rPr lang="de-CH" dirty="0" err="1"/>
              <a:t>reduces</a:t>
            </a:r>
            <a:r>
              <a:rPr lang="de-CH" dirty="0"/>
              <a:t> </a:t>
            </a:r>
            <a:r>
              <a:rPr lang="de-CH" dirty="0" err="1"/>
              <a:t>the</a:t>
            </a:r>
            <a:r>
              <a:rPr lang="de-CH" dirty="0"/>
              <a:t> </a:t>
            </a:r>
            <a:r>
              <a:rPr lang="de-CH" dirty="0" err="1"/>
              <a:t>risk</a:t>
            </a:r>
            <a:r>
              <a:rPr lang="de-CH" dirty="0"/>
              <a:t> </a:t>
            </a:r>
            <a:r>
              <a:rPr lang="de-CH" dirty="0" err="1"/>
              <a:t>of</a:t>
            </a:r>
            <a:r>
              <a:rPr lang="de-CH" dirty="0"/>
              <a:t> </a:t>
            </a:r>
            <a:r>
              <a:rPr lang="de-CH" dirty="0" err="1"/>
              <a:t>thromboembolism</a:t>
            </a:r>
            <a:r>
              <a:rPr lang="de-CH" dirty="0"/>
              <a:t>.</a:t>
            </a:r>
          </a:p>
          <a:p>
            <a:pPr>
              <a:buFont typeface="Wingdings" pitchFamily="2" charset="2"/>
              <a:buChar char="§"/>
            </a:pPr>
            <a:r>
              <a:rPr lang="de-CH" b="1" dirty="0" err="1">
                <a:solidFill>
                  <a:schemeClr val="accent1"/>
                </a:solidFill>
              </a:rPr>
              <a:t>Risik</a:t>
            </a:r>
            <a:r>
              <a:rPr lang="de-CH" b="1" dirty="0">
                <a:solidFill>
                  <a:schemeClr val="accent1"/>
                </a:solidFill>
              </a:rPr>
              <a:t> </a:t>
            </a:r>
            <a:r>
              <a:rPr lang="de-CH" b="1" dirty="0" err="1">
                <a:solidFill>
                  <a:schemeClr val="accent1"/>
                </a:solidFill>
              </a:rPr>
              <a:t>is</a:t>
            </a:r>
            <a:r>
              <a:rPr lang="de-CH" b="1" dirty="0">
                <a:solidFill>
                  <a:schemeClr val="accent1"/>
                </a:solidFill>
              </a:rPr>
              <a:t> </a:t>
            </a:r>
            <a:r>
              <a:rPr lang="de-CH" b="1" dirty="0" err="1">
                <a:solidFill>
                  <a:schemeClr val="accent1"/>
                </a:solidFill>
              </a:rPr>
              <a:t>never</a:t>
            </a:r>
            <a:r>
              <a:rPr lang="de-CH" b="1" dirty="0">
                <a:solidFill>
                  <a:schemeClr val="accent1"/>
                </a:solidFill>
              </a:rPr>
              <a:t> fully </a:t>
            </a:r>
            <a:r>
              <a:rPr lang="de-CH" b="1" dirty="0" err="1">
                <a:solidFill>
                  <a:schemeClr val="accent1"/>
                </a:solidFill>
              </a:rPr>
              <a:t>eliminated</a:t>
            </a:r>
            <a:r>
              <a:rPr lang="de-CH" dirty="0">
                <a:sym typeface="Wingdings 3"/>
              </a:rPr>
              <a:t>→ </a:t>
            </a:r>
            <a:r>
              <a:rPr lang="de-CH" dirty="0" err="1"/>
              <a:t>events</a:t>
            </a:r>
            <a:r>
              <a:rPr lang="de-CH" dirty="0"/>
              <a:t> </a:t>
            </a:r>
            <a:r>
              <a:rPr lang="de-CH" dirty="0" err="1"/>
              <a:t>remain</a:t>
            </a:r>
            <a:r>
              <a:rPr lang="de-CH" dirty="0"/>
              <a:t> a </a:t>
            </a:r>
            <a:r>
              <a:rPr lang="de-CH" dirty="0" err="1"/>
              <a:t>possibility</a:t>
            </a:r>
            <a:r>
              <a:rPr lang="de-CH" dirty="0"/>
              <a:t> </a:t>
            </a:r>
            <a:r>
              <a:rPr lang="de-CH" dirty="0" err="1"/>
              <a:t>over</a:t>
            </a:r>
            <a:r>
              <a:rPr lang="de-CH" dirty="0"/>
              <a:t> </a:t>
            </a:r>
            <a:r>
              <a:rPr lang="de-CH" dirty="0" err="1"/>
              <a:t>the</a:t>
            </a:r>
            <a:r>
              <a:rPr lang="de-CH" dirty="0"/>
              <a:t> </a:t>
            </a:r>
            <a:r>
              <a:rPr lang="de-CH" dirty="0" err="1"/>
              <a:t>long</a:t>
            </a:r>
            <a:r>
              <a:rPr lang="de-CH" dirty="0"/>
              <a:t> </a:t>
            </a:r>
            <a:r>
              <a:rPr lang="de-CH" dirty="0" err="1"/>
              <a:t>term</a:t>
            </a:r>
            <a:r>
              <a:rPr lang="de-CH" dirty="0"/>
              <a:t>. </a:t>
            </a:r>
          </a:p>
          <a:p>
            <a:pPr>
              <a:buFont typeface="Wingdings" pitchFamily="2" charset="2"/>
              <a:buChar char="§"/>
            </a:pPr>
            <a:r>
              <a:rPr lang="de-CH" dirty="0"/>
              <a:t>In </a:t>
            </a:r>
            <a:r>
              <a:rPr lang="de-CH" dirty="0" err="1"/>
              <a:t>case</a:t>
            </a:r>
            <a:r>
              <a:rPr lang="de-CH" dirty="0"/>
              <a:t> </a:t>
            </a:r>
            <a:r>
              <a:rPr lang="de-CH" dirty="0" err="1"/>
              <a:t>of</a:t>
            </a:r>
            <a:r>
              <a:rPr lang="de-CH" dirty="0"/>
              <a:t> </a:t>
            </a:r>
            <a:r>
              <a:rPr lang="de-CH" b="1" dirty="0" err="1">
                <a:solidFill>
                  <a:schemeClr val="accent1"/>
                </a:solidFill>
              </a:rPr>
              <a:t>compliance</a:t>
            </a:r>
            <a:r>
              <a:rPr lang="de-CH" b="1" dirty="0">
                <a:solidFill>
                  <a:schemeClr val="accent1"/>
                </a:solidFill>
              </a:rPr>
              <a:t> </a:t>
            </a:r>
            <a:r>
              <a:rPr lang="de-CH" b="1" dirty="0" err="1">
                <a:solidFill>
                  <a:schemeClr val="accent1"/>
                </a:solidFill>
              </a:rPr>
              <a:t>issues</a:t>
            </a:r>
            <a:r>
              <a:rPr lang="de-CH" b="1" dirty="0">
                <a:solidFill>
                  <a:schemeClr val="accent1"/>
                </a:solidFill>
              </a:rPr>
              <a:t>: </a:t>
            </a:r>
          </a:p>
          <a:p>
            <a:pPr marL="357188" lvl="1" indent="-179388">
              <a:buFont typeface="Arial" charset="0"/>
              <a:buChar char="•"/>
            </a:pPr>
            <a:r>
              <a:rPr lang="de-CH" dirty="0" err="1"/>
              <a:t>Switching</a:t>
            </a:r>
            <a:r>
              <a:rPr lang="de-CH" dirty="0"/>
              <a:t> </a:t>
            </a:r>
            <a:r>
              <a:rPr lang="de-CH" dirty="0" err="1"/>
              <a:t>away</a:t>
            </a:r>
            <a:r>
              <a:rPr lang="de-CH" dirty="0"/>
              <a:t> </a:t>
            </a:r>
            <a:r>
              <a:rPr lang="de-CH" dirty="0" err="1"/>
              <a:t>from</a:t>
            </a:r>
            <a:r>
              <a:rPr lang="de-CH" dirty="0"/>
              <a:t> </a:t>
            </a:r>
            <a:r>
              <a:rPr lang="de-CH" dirty="0" err="1"/>
              <a:t>rivaroxaban</a:t>
            </a:r>
            <a:r>
              <a:rPr lang="de-CH" dirty="0"/>
              <a:t> </a:t>
            </a:r>
            <a:r>
              <a:rPr lang="de-CH" dirty="0" err="1"/>
              <a:t>may</a:t>
            </a:r>
            <a:r>
              <a:rPr lang="de-CH" dirty="0"/>
              <a:t> not </a:t>
            </a:r>
            <a:r>
              <a:rPr lang="de-CH" dirty="0" err="1"/>
              <a:t>be</a:t>
            </a:r>
            <a:r>
              <a:rPr lang="de-CH" dirty="0"/>
              <a:t> </a:t>
            </a:r>
            <a:r>
              <a:rPr lang="de-CH" dirty="0" err="1"/>
              <a:t>necessary</a:t>
            </a:r>
            <a:r>
              <a:rPr lang="de-CH" dirty="0"/>
              <a:t>.</a:t>
            </a:r>
          </a:p>
          <a:p>
            <a:pPr marL="357188" lvl="1" indent="-179388">
              <a:buFont typeface="Arial" charset="0"/>
              <a:buChar char="•"/>
            </a:pPr>
            <a:r>
              <a:rPr lang="de-CH" dirty="0" err="1"/>
              <a:t>Increase</a:t>
            </a:r>
            <a:r>
              <a:rPr lang="de-CH" dirty="0"/>
              <a:t> </a:t>
            </a:r>
            <a:r>
              <a:rPr lang="de-CH" dirty="0" err="1"/>
              <a:t>the</a:t>
            </a:r>
            <a:r>
              <a:rPr lang="de-CH" dirty="0"/>
              <a:t> </a:t>
            </a:r>
            <a:r>
              <a:rPr lang="de-CH" dirty="0" err="1"/>
              <a:t>information</a:t>
            </a:r>
            <a:r>
              <a:rPr lang="de-CH" dirty="0"/>
              <a:t> and support, </a:t>
            </a:r>
            <a:r>
              <a:rPr lang="de-CH" dirty="0" err="1"/>
              <a:t>to</a:t>
            </a:r>
            <a:r>
              <a:rPr lang="de-CH" dirty="0"/>
              <a:t> </a:t>
            </a:r>
            <a:r>
              <a:rPr lang="de-CH" dirty="0" err="1"/>
              <a:t>ensure</a:t>
            </a:r>
            <a:r>
              <a:rPr lang="de-CH" dirty="0"/>
              <a:t> </a:t>
            </a:r>
            <a:r>
              <a:rPr lang="de-CH" dirty="0" err="1"/>
              <a:t>the</a:t>
            </a:r>
            <a:r>
              <a:rPr lang="de-CH" dirty="0"/>
              <a:t> </a:t>
            </a:r>
            <a:r>
              <a:rPr lang="de-CH" dirty="0" err="1"/>
              <a:t>right</a:t>
            </a:r>
            <a:r>
              <a:rPr lang="de-CH" dirty="0"/>
              <a:t> dose </a:t>
            </a:r>
            <a:r>
              <a:rPr lang="de-CH" dirty="0" err="1"/>
              <a:t>is</a:t>
            </a:r>
            <a:r>
              <a:rPr lang="de-CH" dirty="0"/>
              <a:t> </a:t>
            </a:r>
            <a:r>
              <a:rPr lang="de-CH" dirty="0" err="1"/>
              <a:t>taken</a:t>
            </a:r>
            <a:r>
              <a:rPr lang="de-CH" dirty="0"/>
              <a:t> </a:t>
            </a:r>
            <a:r>
              <a:rPr lang="de-CH" dirty="0" err="1"/>
              <a:t>consistently</a:t>
            </a:r>
            <a:r>
              <a:rPr lang="de-CH" dirty="0"/>
              <a:t> </a:t>
            </a:r>
            <a:r>
              <a:rPr lang="de-CH" dirty="0" err="1"/>
              <a:t>over</a:t>
            </a:r>
            <a:r>
              <a:rPr lang="de-CH" dirty="0"/>
              <a:t> </a:t>
            </a:r>
            <a:r>
              <a:rPr lang="de-CH" dirty="0" err="1"/>
              <a:t>the</a:t>
            </a:r>
            <a:r>
              <a:rPr lang="de-CH" dirty="0"/>
              <a:t> </a:t>
            </a:r>
            <a:r>
              <a:rPr lang="de-CH" dirty="0" err="1"/>
              <a:t>long</a:t>
            </a:r>
            <a:r>
              <a:rPr lang="de-CH" dirty="0"/>
              <a:t> </a:t>
            </a:r>
            <a:r>
              <a:rPr lang="de-CH" dirty="0" err="1"/>
              <a:t>term</a:t>
            </a:r>
            <a:r>
              <a:rPr lang="de-CH" dirty="0"/>
              <a:t>.</a:t>
            </a:r>
          </a:p>
        </p:txBody>
      </p:sp>
      <p:sp>
        <p:nvSpPr>
          <p:cNvPr id="5" name="Foliennummernplatzhalter 4"/>
          <p:cNvSpPr>
            <a:spLocks noGrp="1"/>
          </p:cNvSpPr>
          <p:nvPr>
            <p:ph type="sldNum" sz="quarter" idx="12"/>
          </p:nvPr>
        </p:nvSpPr>
        <p:spPr/>
        <p:txBody>
          <a:bodyPr/>
          <a:lstStyle/>
          <a:p>
            <a:fld id="{668FC1BA-C807-A24C-B970-91216D4FCE8F}" type="slidenum">
              <a:rPr lang="de-DE" smtClean="0"/>
              <a:t>34</a:t>
            </a:fld>
            <a:endParaRPr lang="de-DE"/>
          </a:p>
        </p:txBody>
      </p:sp>
      <p:cxnSp>
        <p:nvCxnSpPr>
          <p:cNvPr id="6" name="Gerade Verbindung 5"/>
          <p:cNvCxnSpPr/>
          <p:nvPr/>
        </p:nvCxnSpPr>
        <p:spPr>
          <a:xfrm>
            <a:off x="323850" y="1203325"/>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7495082" y="816964"/>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99223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651812-6449-4A74-8DF2-5F1011D1A6E6}"/>
              </a:ext>
            </a:extLst>
          </p:cNvPr>
          <p:cNvSpPr>
            <a:spLocks noGrp="1"/>
          </p:cNvSpPr>
          <p:nvPr>
            <p:ph type="title"/>
          </p:nvPr>
        </p:nvSpPr>
        <p:spPr/>
        <p:txBody>
          <a:bodyPr/>
          <a:lstStyle/>
          <a:p>
            <a:endParaRPr lang="de-CH" dirty="0"/>
          </a:p>
        </p:txBody>
      </p:sp>
      <p:sp>
        <p:nvSpPr>
          <p:cNvPr id="5" name="Foliennummernplatzhalter 4">
            <a:extLst>
              <a:ext uri="{FF2B5EF4-FFF2-40B4-BE49-F238E27FC236}">
                <a16:creationId xmlns:a16="http://schemas.microsoft.com/office/drawing/2014/main" id="{499F0777-BF74-41CC-B07E-6A5E073C7E37}"/>
              </a:ext>
            </a:extLst>
          </p:cNvPr>
          <p:cNvSpPr>
            <a:spLocks noGrp="1"/>
          </p:cNvSpPr>
          <p:nvPr>
            <p:ph type="sldNum" sz="quarter" idx="12"/>
          </p:nvPr>
        </p:nvSpPr>
        <p:spPr/>
        <p:txBody>
          <a:bodyPr/>
          <a:lstStyle/>
          <a:p>
            <a:fld id="{668FC1BA-C807-A24C-B970-91216D4FCE8F}" type="slidenum">
              <a:rPr lang="de-DE" smtClean="0"/>
              <a:t>35</a:t>
            </a:fld>
            <a:endParaRPr lang="de-DE"/>
          </a:p>
        </p:txBody>
      </p:sp>
      <p:sp>
        <p:nvSpPr>
          <p:cNvPr id="6" name="Titel 1">
            <a:extLst>
              <a:ext uri="{FF2B5EF4-FFF2-40B4-BE49-F238E27FC236}">
                <a16:creationId xmlns:a16="http://schemas.microsoft.com/office/drawing/2014/main" id="{9EC3579C-2707-4919-8E68-A7C97E6D5AF7}"/>
              </a:ext>
            </a:extLst>
          </p:cNvPr>
          <p:cNvSpPr txBox="1">
            <a:spLocks/>
          </p:cNvSpPr>
          <p:nvPr/>
        </p:nvSpPr>
        <p:spPr>
          <a:xfrm>
            <a:off x="323849" y="195263"/>
            <a:ext cx="7178728" cy="994172"/>
          </a:xfrm>
          <a:prstGeom prst="rect">
            <a:avLst/>
          </a:prstGeom>
          <a:solidFill>
            <a:schemeClr val="bg1"/>
          </a:solidFill>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CH" dirty="0"/>
              <a:t>4.1.6 </a:t>
            </a:r>
            <a:r>
              <a:rPr lang="de-CH" dirty="0" err="1"/>
              <a:t>How</a:t>
            </a:r>
            <a:r>
              <a:rPr lang="de-CH" dirty="0"/>
              <a:t> do </a:t>
            </a:r>
            <a:r>
              <a:rPr lang="de-CH" dirty="0" err="1"/>
              <a:t>we</a:t>
            </a:r>
            <a:r>
              <a:rPr lang="de-CH" dirty="0"/>
              <a:t> handle </a:t>
            </a:r>
            <a:r>
              <a:rPr lang="de-CH" dirty="0" err="1"/>
              <a:t>nvAF</a:t>
            </a:r>
            <a:r>
              <a:rPr lang="de-CH" dirty="0"/>
              <a:t> </a:t>
            </a:r>
            <a:r>
              <a:rPr lang="de-CH" dirty="0" err="1"/>
              <a:t>patients</a:t>
            </a:r>
            <a:r>
              <a:rPr lang="de-CH" dirty="0"/>
              <a:t> after PCI and </a:t>
            </a:r>
            <a:r>
              <a:rPr lang="de-CH" dirty="0" err="1"/>
              <a:t>stent</a:t>
            </a:r>
            <a:r>
              <a:rPr lang="de-CH" dirty="0"/>
              <a:t> </a:t>
            </a:r>
            <a:r>
              <a:rPr lang="de-CH" dirty="0" err="1"/>
              <a:t>implantation</a:t>
            </a:r>
            <a:r>
              <a:rPr lang="de-CH" dirty="0"/>
              <a:t>? </a:t>
            </a:r>
            <a:endParaRPr lang="de-DE" dirty="0"/>
          </a:p>
        </p:txBody>
      </p:sp>
      <p:sp>
        <p:nvSpPr>
          <p:cNvPr id="8" name="Inhaltsplatzhalter 2">
            <a:extLst>
              <a:ext uri="{FF2B5EF4-FFF2-40B4-BE49-F238E27FC236}">
                <a16:creationId xmlns:a16="http://schemas.microsoft.com/office/drawing/2014/main" id="{37DE6045-BB2A-4D5B-B8A2-F346B5DB559F}"/>
              </a:ext>
            </a:extLst>
          </p:cNvPr>
          <p:cNvSpPr>
            <a:spLocks noGrp="1"/>
          </p:cNvSpPr>
          <p:nvPr>
            <p:ph idx="1"/>
          </p:nvPr>
        </p:nvSpPr>
        <p:spPr>
          <a:xfrm>
            <a:off x="323849" y="1743075"/>
            <a:ext cx="7235825" cy="2520950"/>
          </a:xfrm>
        </p:spPr>
        <p:txBody>
          <a:bodyPr/>
          <a:lstStyle/>
          <a:p>
            <a:r>
              <a:rPr lang="en-US" b="1" dirty="0">
                <a:solidFill>
                  <a:schemeClr val="accent1"/>
                </a:solidFill>
              </a:rPr>
              <a:t>Anticoagulation</a:t>
            </a:r>
            <a:r>
              <a:rPr lang="en-US" dirty="0"/>
              <a:t> is indicated for these patients due to atrial fibrillation and </a:t>
            </a:r>
            <a:br>
              <a:rPr lang="en-US" dirty="0"/>
            </a:br>
            <a:r>
              <a:rPr lang="en-US" b="1" dirty="0">
                <a:solidFill>
                  <a:schemeClr val="accent1"/>
                </a:solidFill>
              </a:rPr>
              <a:t>(double) platelet inhibition </a:t>
            </a:r>
            <a:r>
              <a:rPr lang="en-US" dirty="0"/>
              <a:t>due to the PCI with stent implantation. </a:t>
            </a:r>
            <a:r>
              <a:rPr lang="de-CH" dirty="0"/>
              <a:t>This </a:t>
            </a:r>
            <a:r>
              <a:rPr lang="de-CH" dirty="0" err="1"/>
              <a:t>combination</a:t>
            </a:r>
            <a:r>
              <a:rPr lang="de-CH" dirty="0"/>
              <a:t> </a:t>
            </a:r>
            <a:r>
              <a:rPr lang="de-CH" dirty="0" err="1"/>
              <a:t>significantly</a:t>
            </a:r>
            <a:r>
              <a:rPr lang="de-CH" dirty="0"/>
              <a:t> </a:t>
            </a:r>
            <a:r>
              <a:rPr lang="de-CH" dirty="0" err="1"/>
              <a:t>increases</a:t>
            </a:r>
            <a:r>
              <a:rPr lang="de-CH" dirty="0"/>
              <a:t> </a:t>
            </a:r>
            <a:r>
              <a:rPr lang="de-CH" dirty="0" err="1"/>
              <a:t>the</a:t>
            </a:r>
            <a:r>
              <a:rPr lang="de-CH" dirty="0"/>
              <a:t> </a:t>
            </a:r>
            <a:r>
              <a:rPr lang="de-CH" dirty="0" err="1"/>
              <a:t>risk</a:t>
            </a:r>
            <a:r>
              <a:rPr lang="de-CH" dirty="0"/>
              <a:t> </a:t>
            </a:r>
            <a:r>
              <a:rPr lang="de-CH" dirty="0" err="1"/>
              <a:t>of</a:t>
            </a:r>
            <a:r>
              <a:rPr lang="de-CH" dirty="0"/>
              <a:t> </a:t>
            </a:r>
            <a:r>
              <a:rPr lang="de-CH" dirty="0" err="1"/>
              <a:t>bleeding</a:t>
            </a:r>
            <a:r>
              <a:rPr lang="de-CH" dirty="0"/>
              <a:t>. </a:t>
            </a:r>
          </a:p>
          <a:p>
            <a:r>
              <a:rPr lang="de-CH" dirty="0" err="1"/>
              <a:t>For</a:t>
            </a:r>
            <a:r>
              <a:rPr lang="de-CH" dirty="0"/>
              <a:t> </a:t>
            </a:r>
            <a:r>
              <a:rPr lang="de-CH" dirty="0" err="1"/>
              <a:t>the</a:t>
            </a:r>
            <a:r>
              <a:rPr lang="de-CH" dirty="0"/>
              <a:t> </a:t>
            </a:r>
            <a:r>
              <a:rPr lang="de-CH" dirty="0" err="1"/>
              <a:t>duration</a:t>
            </a:r>
            <a:r>
              <a:rPr lang="de-CH" dirty="0"/>
              <a:t> </a:t>
            </a:r>
            <a:r>
              <a:rPr lang="de-CH" dirty="0" err="1"/>
              <a:t>of</a:t>
            </a:r>
            <a:r>
              <a:rPr lang="de-CH" dirty="0"/>
              <a:t> additional </a:t>
            </a:r>
            <a:r>
              <a:rPr lang="de-CH" dirty="0" err="1"/>
              <a:t>treatment</a:t>
            </a:r>
            <a:r>
              <a:rPr lang="de-CH" dirty="0"/>
              <a:t> </a:t>
            </a:r>
            <a:r>
              <a:rPr lang="de-CH" dirty="0" err="1"/>
              <a:t>with</a:t>
            </a:r>
            <a:r>
              <a:rPr lang="de-CH" dirty="0"/>
              <a:t> a P2Y</a:t>
            </a:r>
            <a:r>
              <a:rPr lang="de-CH" baseline="-25000" dirty="0"/>
              <a:t>12</a:t>
            </a:r>
            <a:r>
              <a:rPr lang="de-CH" dirty="0"/>
              <a:t> </a:t>
            </a:r>
            <a:r>
              <a:rPr lang="de-CH" dirty="0" err="1"/>
              <a:t>inhibitor</a:t>
            </a:r>
            <a:r>
              <a:rPr lang="de-CH" dirty="0"/>
              <a:t> (</a:t>
            </a:r>
            <a:r>
              <a:rPr lang="de-CH" dirty="0" err="1"/>
              <a:t>usually</a:t>
            </a:r>
            <a:r>
              <a:rPr lang="de-CH" dirty="0"/>
              <a:t> 12 </a:t>
            </a:r>
            <a:r>
              <a:rPr lang="de-CH" dirty="0" err="1"/>
              <a:t>months</a:t>
            </a:r>
            <a:r>
              <a:rPr lang="de-CH" dirty="0"/>
              <a:t> </a:t>
            </a:r>
            <a:r>
              <a:rPr lang="de-CH" dirty="0" err="1"/>
              <a:t>with</a:t>
            </a:r>
            <a:r>
              <a:rPr lang="de-CH" dirty="0"/>
              <a:t> </a:t>
            </a:r>
            <a:r>
              <a:rPr lang="de-CH" dirty="0" err="1"/>
              <a:t>clopidogrel</a:t>
            </a:r>
            <a:r>
              <a:rPr lang="de-CH" dirty="0"/>
              <a:t>) </a:t>
            </a:r>
            <a:r>
              <a:rPr lang="de-CH" dirty="0" err="1"/>
              <a:t>the</a:t>
            </a:r>
            <a:r>
              <a:rPr lang="de-CH" dirty="0"/>
              <a:t> dose </a:t>
            </a:r>
            <a:r>
              <a:rPr lang="de-CH" dirty="0" err="1"/>
              <a:t>of</a:t>
            </a:r>
            <a:r>
              <a:rPr lang="de-CH" dirty="0"/>
              <a:t> </a:t>
            </a:r>
            <a:r>
              <a:rPr lang="de-CH" dirty="0" err="1"/>
              <a:t>rivaroxaban</a:t>
            </a:r>
            <a:r>
              <a:rPr lang="de-CH" dirty="0"/>
              <a:t> </a:t>
            </a:r>
            <a:r>
              <a:rPr lang="de-CH" dirty="0" err="1"/>
              <a:t>may</a:t>
            </a:r>
            <a:r>
              <a:rPr lang="de-CH" dirty="0"/>
              <a:t> </a:t>
            </a:r>
            <a:r>
              <a:rPr lang="de-CH" dirty="0" err="1"/>
              <a:t>be</a:t>
            </a:r>
            <a:r>
              <a:rPr lang="de-CH" dirty="0"/>
              <a:t> </a:t>
            </a:r>
            <a:r>
              <a:rPr lang="de-CH" dirty="0" err="1"/>
              <a:t>reduced</a:t>
            </a:r>
            <a:r>
              <a:rPr lang="de-CH" dirty="0"/>
              <a:t> </a:t>
            </a:r>
            <a:r>
              <a:rPr lang="de-CH" dirty="0" err="1"/>
              <a:t>to</a:t>
            </a:r>
            <a:r>
              <a:rPr lang="de-CH" dirty="0"/>
              <a:t> 15 mg </a:t>
            </a:r>
            <a:r>
              <a:rPr lang="de-CH" dirty="0" err="1"/>
              <a:t>once</a:t>
            </a:r>
            <a:r>
              <a:rPr lang="de-CH" dirty="0"/>
              <a:t> </a:t>
            </a:r>
            <a:r>
              <a:rPr lang="de-CH" dirty="0" err="1"/>
              <a:t>daily</a:t>
            </a:r>
            <a:r>
              <a:rPr lang="de-CH" dirty="0"/>
              <a:t> (10 mg </a:t>
            </a:r>
            <a:r>
              <a:rPr lang="de-CH" dirty="0" err="1"/>
              <a:t>once</a:t>
            </a:r>
            <a:r>
              <a:rPr lang="de-CH" dirty="0"/>
              <a:t> </a:t>
            </a:r>
            <a:r>
              <a:rPr lang="de-CH" dirty="0" err="1"/>
              <a:t>daily</a:t>
            </a:r>
            <a:r>
              <a:rPr lang="de-CH" dirty="0"/>
              <a:t> </a:t>
            </a:r>
            <a:r>
              <a:rPr lang="de-CH" dirty="0" err="1"/>
              <a:t>with</a:t>
            </a:r>
            <a:r>
              <a:rPr lang="de-CH" dirty="0"/>
              <a:t> </a:t>
            </a:r>
            <a:r>
              <a:rPr lang="de-CH" dirty="0" err="1"/>
              <a:t>eGFR</a:t>
            </a:r>
            <a:r>
              <a:rPr lang="de-CH" dirty="0"/>
              <a:t> 30–49 ml/min) </a:t>
            </a:r>
            <a:r>
              <a:rPr lang="de-CH" dirty="0" err="1"/>
              <a:t>to</a:t>
            </a:r>
            <a:r>
              <a:rPr lang="de-CH" dirty="0"/>
              <a:t> </a:t>
            </a:r>
            <a:r>
              <a:rPr lang="de-CH" dirty="0" err="1"/>
              <a:t>reduce</a:t>
            </a:r>
            <a:r>
              <a:rPr lang="de-CH" dirty="0"/>
              <a:t> </a:t>
            </a:r>
            <a:r>
              <a:rPr lang="de-CH" dirty="0" err="1"/>
              <a:t>the</a:t>
            </a:r>
            <a:r>
              <a:rPr lang="de-CH" dirty="0"/>
              <a:t> </a:t>
            </a:r>
            <a:r>
              <a:rPr lang="de-CH" dirty="0" err="1"/>
              <a:t>risk</a:t>
            </a:r>
            <a:r>
              <a:rPr lang="de-CH" dirty="0"/>
              <a:t> </a:t>
            </a:r>
            <a:r>
              <a:rPr lang="de-CH" dirty="0" err="1"/>
              <a:t>of</a:t>
            </a:r>
            <a:r>
              <a:rPr lang="de-CH" dirty="0"/>
              <a:t> </a:t>
            </a:r>
            <a:r>
              <a:rPr lang="de-CH" dirty="0" err="1"/>
              <a:t>bleeding</a:t>
            </a:r>
            <a:r>
              <a:rPr lang="de-CH" dirty="0"/>
              <a:t>.</a:t>
            </a:r>
          </a:p>
          <a:p>
            <a:r>
              <a:rPr lang="de-CH" dirty="0"/>
              <a:t>After </a:t>
            </a:r>
            <a:r>
              <a:rPr lang="de-CH" dirty="0" err="1"/>
              <a:t>stopping</a:t>
            </a:r>
            <a:r>
              <a:rPr lang="de-CH" dirty="0"/>
              <a:t> </a:t>
            </a:r>
            <a:r>
              <a:rPr lang="de-CH" dirty="0" err="1"/>
              <a:t>the</a:t>
            </a:r>
            <a:r>
              <a:rPr lang="de-CH" dirty="0"/>
              <a:t> P2Y</a:t>
            </a:r>
            <a:r>
              <a:rPr lang="de-CH" baseline="-25000" dirty="0"/>
              <a:t>12 </a:t>
            </a:r>
            <a:r>
              <a:rPr lang="de-CH" dirty="0" err="1"/>
              <a:t>inhibitor</a:t>
            </a:r>
            <a:r>
              <a:rPr lang="de-CH" dirty="0"/>
              <a:t> </a:t>
            </a:r>
            <a:r>
              <a:rPr lang="de-CH" dirty="0" err="1"/>
              <a:t>rivaroxaban</a:t>
            </a:r>
            <a:r>
              <a:rPr lang="de-CH" dirty="0"/>
              <a:t> </a:t>
            </a:r>
            <a:r>
              <a:rPr lang="de-CH" dirty="0" err="1"/>
              <a:t>should</a:t>
            </a:r>
            <a:r>
              <a:rPr lang="de-CH" dirty="0"/>
              <a:t> </a:t>
            </a:r>
            <a:r>
              <a:rPr lang="de-CH" dirty="0" err="1"/>
              <a:t>be</a:t>
            </a:r>
            <a:r>
              <a:rPr lang="de-CH" dirty="0"/>
              <a:t> </a:t>
            </a:r>
            <a:r>
              <a:rPr lang="de-CH" dirty="0" err="1"/>
              <a:t>returned</a:t>
            </a:r>
            <a:r>
              <a:rPr lang="de-CH" dirty="0"/>
              <a:t> </a:t>
            </a:r>
            <a:r>
              <a:rPr lang="de-CH" dirty="0" err="1"/>
              <a:t>to</a:t>
            </a:r>
            <a:r>
              <a:rPr lang="de-CH" dirty="0"/>
              <a:t> </a:t>
            </a:r>
            <a:r>
              <a:rPr lang="de-CH" dirty="0" err="1"/>
              <a:t>the</a:t>
            </a:r>
            <a:r>
              <a:rPr lang="de-CH" dirty="0"/>
              <a:t> </a:t>
            </a:r>
            <a:r>
              <a:rPr lang="de-CH" dirty="0" err="1"/>
              <a:t>standard</a:t>
            </a:r>
            <a:r>
              <a:rPr lang="de-CH" dirty="0"/>
              <a:t> dose </a:t>
            </a:r>
            <a:r>
              <a:rPr lang="de-CH" dirty="0" err="1"/>
              <a:t>for</a:t>
            </a:r>
            <a:r>
              <a:rPr lang="de-CH" dirty="0"/>
              <a:t> </a:t>
            </a:r>
            <a:r>
              <a:rPr lang="de-CH" dirty="0" err="1"/>
              <a:t>patients</a:t>
            </a:r>
            <a:r>
              <a:rPr lang="de-CH" dirty="0"/>
              <a:t> </a:t>
            </a:r>
            <a:r>
              <a:rPr lang="de-CH" dirty="0" err="1"/>
              <a:t>with</a:t>
            </a:r>
            <a:r>
              <a:rPr lang="de-CH" dirty="0"/>
              <a:t> </a:t>
            </a:r>
            <a:r>
              <a:rPr lang="de-CH" dirty="0" err="1"/>
              <a:t>nvAF</a:t>
            </a:r>
            <a:r>
              <a:rPr lang="de-CH" dirty="0"/>
              <a:t> (20 mg </a:t>
            </a:r>
            <a:r>
              <a:rPr lang="de-CH" dirty="0" err="1"/>
              <a:t>once</a:t>
            </a:r>
            <a:r>
              <a:rPr lang="de-CH" dirty="0"/>
              <a:t> </a:t>
            </a:r>
            <a:r>
              <a:rPr lang="de-CH" dirty="0" err="1"/>
              <a:t>daily</a:t>
            </a:r>
            <a:r>
              <a:rPr lang="de-CH" dirty="0"/>
              <a:t>, </a:t>
            </a:r>
            <a:r>
              <a:rPr lang="de-CH" dirty="0" err="1"/>
              <a:t>or</a:t>
            </a:r>
            <a:r>
              <a:rPr lang="de-CH" dirty="0"/>
              <a:t> 15 mg </a:t>
            </a:r>
            <a:r>
              <a:rPr lang="de-CH" dirty="0" err="1"/>
              <a:t>once</a:t>
            </a:r>
            <a:r>
              <a:rPr lang="de-CH" dirty="0"/>
              <a:t> </a:t>
            </a:r>
            <a:r>
              <a:rPr lang="de-CH" dirty="0" err="1"/>
              <a:t>daily</a:t>
            </a:r>
            <a:r>
              <a:rPr lang="de-CH" dirty="0"/>
              <a:t> </a:t>
            </a:r>
            <a:r>
              <a:rPr lang="de-CH" dirty="0" err="1"/>
              <a:t>with</a:t>
            </a:r>
            <a:r>
              <a:rPr lang="de-CH" dirty="0"/>
              <a:t> </a:t>
            </a:r>
            <a:r>
              <a:rPr lang="de-CH" dirty="0" err="1"/>
              <a:t>eGFR</a:t>
            </a:r>
            <a:r>
              <a:rPr lang="de-CH" dirty="0"/>
              <a:t> 30–49 ml/min).</a:t>
            </a:r>
          </a:p>
          <a:p>
            <a:r>
              <a:rPr lang="de-CH" dirty="0"/>
              <a:t>The expert </a:t>
            </a:r>
            <a:r>
              <a:rPr lang="de-CH" dirty="0" err="1"/>
              <a:t>group</a:t>
            </a:r>
            <a:r>
              <a:rPr lang="de-CH" dirty="0"/>
              <a:t> </a:t>
            </a:r>
            <a:r>
              <a:rPr lang="de-CH" dirty="0" err="1"/>
              <a:t>recommends</a:t>
            </a:r>
            <a:r>
              <a:rPr lang="de-CH" dirty="0"/>
              <a:t> </a:t>
            </a:r>
            <a:r>
              <a:rPr lang="de-CH" dirty="0" err="1"/>
              <a:t>consulting</a:t>
            </a:r>
            <a:r>
              <a:rPr lang="de-CH" dirty="0"/>
              <a:t> an expert in </a:t>
            </a:r>
            <a:r>
              <a:rPr lang="de-CH" dirty="0" err="1"/>
              <a:t>case</a:t>
            </a:r>
            <a:r>
              <a:rPr lang="de-CH" dirty="0"/>
              <a:t> </a:t>
            </a:r>
            <a:r>
              <a:rPr lang="de-CH" dirty="0" err="1"/>
              <a:t>of</a:t>
            </a:r>
            <a:r>
              <a:rPr lang="de-CH" dirty="0"/>
              <a:t> </a:t>
            </a:r>
            <a:r>
              <a:rPr lang="de-CH" dirty="0" err="1"/>
              <a:t>questions</a:t>
            </a:r>
            <a:r>
              <a:rPr lang="de-CH" dirty="0"/>
              <a:t> </a:t>
            </a:r>
            <a:r>
              <a:rPr lang="de-CH" dirty="0" err="1"/>
              <a:t>about</a:t>
            </a:r>
            <a:r>
              <a:rPr lang="de-CH" dirty="0"/>
              <a:t> </a:t>
            </a:r>
            <a:r>
              <a:rPr lang="de-CH" dirty="0" err="1"/>
              <a:t>this</a:t>
            </a:r>
            <a:r>
              <a:rPr lang="de-CH" dirty="0"/>
              <a:t> </a:t>
            </a:r>
            <a:r>
              <a:rPr lang="de-CH" dirty="0" err="1"/>
              <a:t>dosage</a:t>
            </a:r>
            <a:r>
              <a:rPr lang="de-CH" dirty="0"/>
              <a:t> </a:t>
            </a:r>
            <a:r>
              <a:rPr lang="de-CH" dirty="0" err="1"/>
              <a:t>option</a:t>
            </a:r>
            <a:r>
              <a:rPr lang="de-CH" dirty="0"/>
              <a:t>. </a:t>
            </a:r>
          </a:p>
        </p:txBody>
      </p:sp>
      <p:cxnSp>
        <p:nvCxnSpPr>
          <p:cNvPr id="7" name="Gerade Verbindung 5">
            <a:extLst>
              <a:ext uri="{FF2B5EF4-FFF2-40B4-BE49-F238E27FC236}">
                <a16:creationId xmlns:a16="http://schemas.microsoft.com/office/drawing/2014/main" id="{C65159A7-F5CE-4899-A5B2-36C44657A24A}"/>
              </a:ext>
            </a:extLst>
          </p:cNvPr>
          <p:cNvCxnSpPr/>
          <p:nvPr/>
        </p:nvCxnSpPr>
        <p:spPr>
          <a:xfrm>
            <a:off x="396240" y="1492250"/>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21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68FC1BA-C807-A24C-B970-91216D4FCE8F}" type="slidenum">
              <a:rPr lang="de-DE" smtClean="0"/>
              <a:t>36</a:t>
            </a:fld>
            <a:endParaRPr lang="de-DE"/>
          </a:p>
        </p:txBody>
      </p:sp>
      <p:sp>
        <p:nvSpPr>
          <p:cNvPr id="17" name="Titel 1"/>
          <p:cNvSpPr>
            <a:spLocks noGrp="1"/>
          </p:cNvSpPr>
          <p:nvPr>
            <p:ph type="title"/>
          </p:nvPr>
        </p:nvSpPr>
        <p:spPr>
          <a:xfrm>
            <a:off x="3859967" y="2005402"/>
            <a:ext cx="4960183" cy="1670570"/>
          </a:xfrm>
          <a:noFill/>
        </p:spPr>
        <p:txBody>
          <a:bodyPr/>
          <a:lstStyle/>
          <a:p>
            <a:r>
              <a:rPr lang="de-CH" sz="2400" dirty="0">
                <a:solidFill>
                  <a:schemeClr val="bg2">
                    <a:lumMod val="50000"/>
                  </a:schemeClr>
                </a:solidFill>
              </a:rPr>
              <a:t>4.2 Therapy </a:t>
            </a:r>
            <a:r>
              <a:rPr lang="de-CH" sz="2400" dirty="0" err="1">
                <a:solidFill>
                  <a:schemeClr val="bg2">
                    <a:lumMod val="50000"/>
                  </a:schemeClr>
                </a:solidFill>
              </a:rPr>
              <a:t>for</a:t>
            </a:r>
            <a:r>
              <a:rPr lang="de-CH" sz="2400" dirty="0">
                <a:solidFill>
                  <a:schemeClr val="bg2">
                    <a:lumMod val="50000"/>
                  </a:schemeClr>
                </a:solidFill>
              </a:rPr>
              <a:t> </a:t>
            </a:r>
            <a:r>
              <a:rPr lang="de-CH" sz="2400" dirty="0" err="1">
                <a:solidFill>
                  <a:schemeClr val="bg2">
                    <a:lumMod val="50000"/>
                  </a:schemeClr>
                </a:solidFill>
              </a:rPr>
              <a:t>acute</a:t>
            </a:r>
            <a:r>
              <a:rPr lang="de-CH" sz="2400" dirty="0">
                <a:solidFill>
                  <a:schemeClr val="bg2">
                    <a:lumMod val="50000"/>
                  </a:schemeClr>
                </a:solidFill>
              </a:rPr>
              <a:t> DVT/PE </a:t>
            </a:r>
            <a:r>
              <a:rPr lang="de-CH" sz="2400" dirty="0" err="1">
                <a:solidFill>
                  <a:schemeClr val="bg2">
                    <a:lumMod val="50000"/>
                  </a:schemeClr>
                </a:solidFill>
              </a:rPr>
              <a:t>as</a:t>
            </a:r>
            <a:r>
              <a:rPr lang="de-CH" sz="2400" dirty="0">
                <a:solidFill>
                  <a:schemeClr val="bg2">
                    <a:lumMod val="50000"/>
                  </a:schemeClr>
                </a:solidFill>
              </a:rPr>
              <a:t> </a:t>
            </a:r>
            <a:r>
              <a:rPr lang="de-CH" sz="2400" dirty="0" err="1">
                <a:solidFill>
                  <a:schemeClr val="bg2">
                    <a:lumMod val="50000"/>
                  </a:schemeClr>
                </a:solidFill>
              </a:rPr>
              <a:t>well</a:t>
            </a:r>
            <a:r>
              <a:rPr lang="de-CH" sz="2400" dirty="0">
                <a:solidFill>
                  <a:schemeClr val="bg2">
                    <a:lumMod val="50000"/>
                  </a:schemeClr>
                </a:solidFill>
              </a:rPr>
              <a:t> </a:t>
            </a:r>
            <a:r>
              <a:rPr lang="de-CH" sz="2400" dirty="0" err="1">
                <a:solidFill>
                  <a:schemeClr val="bg2">
                    <a:lumMod val="50000"/>
                  </a:schemeClr>
                </a:solidFill>
              </a:rPr>
              <a:t>as</a:t>
            </a:r>
            <a:r>
              <a:rPr lang="de-CH" sz="2400" dirty="0">
                <a:solidFill>
                  <a:schemeClr val="bg2">
                    <a:lumMod val="50000"/>
                  </a:schemeClr>
                </a:solidFill>
              </a:rPr>
              <a:t> </a:t>
            </a:r>
            <a:r>
              <a:rPr lang="de-CH" sz="2400" dirty="0" err="1">
                <a:solidFill>
                  <a:schemeClr val="bg2">
                    <a:lumMod val="50000"/>
                  </a:schemeClr>
                </a:solidFill>
              </a:rPr>
              <a:t>preventing</a:t>
            </a:r>
            <a:r>
              <a:rPr lang="de-CH" sz="2400" dirty="0">
                <a:solidFill>
                  <a:schemeClr val="bg2">
                    <a:lumMod val="50000"/>
                  </a:schemeClr>
                </a:solidFill>
              </a:rPr>
              <a:t> </a:t>
            </a:r>
            <a:r>
              <a:rPr lang="de-CH" sz="2400" dirty="0" err="1">
                <a:solidFill>
                  <a:schemeClr val="bg2">
                    <a:lumMod val="50000"/>
                  </a:schemeClr>
                </a:solidFill>
              </a:rPr>
              <a:t>recurrence</a:t>
            </a:r>
            <a:r>
              <a:rPr lang="de-CH" sz="2400" dirty="0">
                <a:solidFill>
                  <a:schemeClr val="bg2">
                    <a:lumMod val="50000"/>
                  </a:schemeClr>
                </a:solidFill>
              </a:rPr>
              <a:t> </a:t>
            </a:r>
            <a:r>
              <a:rPr lang="de-CH" sz="2400" dirty="0" err="1">
                <a:solidFill>
                  <a:schemeClr val="bg2">
                    <a:lumMod val="50000"/>
                  </a:schemeClr>
                </a:solidFill>
              </a:rPr>
              <a:t>of</a:t>
            </a:r>
            <a:r>
              <a:rPr lang="de-CH" sz="2400" dirty="0">
                <a:solidFill>
                  <a:schemeClr val="bg2">
                    <a:lumMod val="50000"/>
                  </a:schemeClr>
                </a:solidFill>
              </a:rPr>
              <a:t> DVT/PE  in adult </a:t>
            </a:r>
            <a:r>
              <a:rPr lang="en-GB" sz="2400" dirty="0">
                <a:solidFill>
                  <a:schemeClr val="bg2">
                    <a:lumMod val="50000"/>
                  </a:schemeClr>
                </a:solidFill>
              </a:rPr>
              <a:t>patients</a:t>
            </a:r>
            <a:endParaRPr lang="en-GB" dirty="0">
              <a:solidFill>
                <a:schemeClr val="bg2">
                  <a:lumMod val="50000"/>
                </a:schemeClr>
              </a:solidFill>
            </a:endParaRPr>
          </a:p>
        </p:txBody>
      </p:sp>
      <p:pic>
        <p:nvPicPr>
          <p:cNvPr id="18" name="Bild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850" y="1705600"/>
            <a:ext cx="1657922" cy="1657922"/>
          </a:xfrm>
          <a:prstGeom prst="rect">
            <a:avLst/>
          </a:prstGeom>
        </p:spPr>
      </p:pic>
      <p:pic>
        <p:nvPicPr>
          <p:cNvPr id="19" name="Bild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6398" y="1705600"/>
            <a:ext cx="1657922" cy="1657922"/>
          </a:xfrm>
          <a:prstGeom prst="rect">
            <a:avLst/>
          </a:prstGeom>
        </p:spPr>
      </p:pic>
      <p:pic>
        <p:nvPicPr>
          <p:cNvPr id="6" name="Bild 18">
            <a:extLst>
              <a:ext uri="{FF2B5EF4-FFF2-40B4-BE49-F238E27FC236}">
                <a16:creationId xmlns:a16="http://schemas.microsoft.com/office/drawing/2014/main" id="{A98EEA10-996B-468C-A5EA-852294DCEC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9446" y="1705600"/>
            <a:ext cx="1657922" cy="1657922"/>
          </a:xfrm>
          <a:prstGeom prst="rect">
            <a:avLst/>
          </a:prstGeom>
        </p:spPr>
      </p:pic>
      <p:pic>
        <p:nvPicPr>
          <p:cNvPr id="7" name="Bild 4">
            <a:extLst>
              <a:ext uri="{FF2B5EF4-FFF2-40B4-BE49-F238E27FC236}">
                <a16:creationId xmlns:a16="http://schemas.microsoft.com/office/drawing/2014/main" id="{44728DD5-539D-4E8D-8E8D-6A283BBE9769}"/>
              </a:ext>
            </a:extLst>
          </p:cNvPr>
          <p:cNvPicPr>
            <a:picLocks noChangeAspect="1"/>
          </p:cNvPicPr>
          <p:nvPr/>
        </p:nvPicPr>
        <p:blipFill rotWithShape="1">
          <a:blip r:embed="rId5"/>
          <a:srcRect l="14275" t="7052" r="50044" b="57464"/>
          <a:stretch/>
        </p:blipFill>
        <p:spPr>
          <a:xfrm>
            <a:off x="1987368" y="1705600"/>
            <a:ext cx="1667184" cy="1657922"/>
          </a:xfrm>
          <a:prstGeom prst="rect">
            <a:avLst/>
          </a:prstGeom>
        </p:spPr>
      </p:pic>
    </p:spTree>
    <p:extLst>
      <p:ext uri="{BB962C8B-B14F-4D97-AF65-F5344CB8AC3E}">
        <p14:creationId xmlns:p14="http://schemas.microsoft.com/office/powerpoint/2010/main" val="501916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4.2.1 / 4.2.2 </a:t>
            </a:r>
            <a:r>
              <a:rPr lang="de-DE" dirty="0" err="1"/>
              <a:t>What</a:t>
            </a:r>
            <a:r>
              <a:rPr lang="de-DE" dirty="0"/>
              <a:t> </a:t>
            </a:r>
            <a:r>
              <a:rPr lang="de-DE" dirty="0" err="1"/>
              <a:t>is</a:t>
            </a:r>
            <a:r>
              <a:rPr lang="de-DE" dirty="0"/>
              <a:t> </a:t>
            </a:r>
            <a:r>
              <a:rPr lang="de-DE" dirty="0" err="1"/>
              <a:t>the</a:t>
            </a:r>
            <a:r>
              <a:rPr lang="de-DE" dirty="0"/>
              <a:t> </a:t>
            </a:r>
            <a:r>
              <a:rPr lang="de-DE" dirty="0" err="1"/>
              <a:t>best</a:t>
            </a:r>
            <a:r>
              <a:rPr lang="de-DE" dirty="0"/>
              <a:t> </a:t>
            </a:r>
            <a:r>
              <a:rPr lang="de-DE" dirty="0" err="1"/>
              <a:t>way</a:t>
            </a:r>
            <a:r>
              <a:rPr lang="de-DE" dirty="0"/>
              <a:t> </a:t>
            </a:r>
            <a:r>
              <a:rPr lang="de-DE" dirty="0" err="1"/>
              <a:t>to</a:t>
            </a:r>
            <a:r>
              <a:rPr lang="de-DE" dirty="0"/>
              <a:t> </a:t>
            </a:r>
            <a:r>
              <a:rPr lang="de-DE" dirty="0" err="1"/>
              <a:t>proceed</a:t>
            </a:r>
            <a:r>
              <a:rPr lang="de-DE" dirty="0"/>
              <a:t> </a:t>
            </a:r>
            <a:r>
              <a:rPr lang="de-DE" dirty="0" err="1"/>
              <a:t>if</a:t>
            </a:r>
            <a:r>
              <a:rPr lang="de-DE" dirty="0"/>
              <a:t> a </a:t>
            </a:r>
            <a:r>
              <a:rPr lang="de-DE" dirty="0" err="1"/>
              <a:t>patient</a:t>
            </a:r>
            <a:r>
              <a:rPr lang="de-DE" dirty="0"/>
              <a:t> </a:t>
            </a:r>
            <a:r>
              <a:rPr lang="de-DE" dirty="0" err="1"/>
              <a:t>has</a:t>
            </a:r>
            <a:r>
              <a:rPr lang="de-DE" dirty="0"/>
              <a:t> </a:t>
            </a:r>
            <a:r>
              <a:rPr lang="de-DE" dirty="0" err="1"/>
              <a:t>been</a:t>
            </a:r>
            <a:r>
              <a:rPr lang="de-DE" dirty="0"/>
              <a:t> </a:t>
            </a:r>
            <a:r>
              <a:rPr lang="de-DE" dirty="0" err="1"/>
              <a:t>given</a:t>
            </a:r>
            <a:r>
              <a:rPr lang="de-DE" dirty="0"/>
              <a:t> LMWH </a:t>
            </a:r>
            <a:r>
              <a:rPr lang="de-DE" dirty="0" err="1"/>
              <a:t>first</a:t>
            </a:r>
            <a:r>
              <a:rPr lang="de-DE" dirty="0"/>
              <a:t>?</a:t>
            </a:r>
          </a:p>
        </p:txBody>
      </p:sp>
      <p:sp>
        <p:nvSpPr>
          <p:cNvPr id="3" name="Inhaltsplatzhalter 2"/>
          <p:cNvSpPr>
            <a:spLocks noGrp="1"/>
          </p:cNvSpPr>
          <p:nvPr>
            <p:ph idx="1"/>
          </p:nvPr>
        </p:nvSpPr>
        <p:spPr>
          <a:xfrm>
            <a:off x="323850" y="1203325"/>
            <a:ext cx="7235825" cy="3263504"/>
          </a:xfrm>
        </p:spPr>
        <p:txBody>
          <a:bodyPr/>
          <a:lstStyle/>
          <a:p>
            <a:r>
              <a:rPr lang="en-US" dirty="0"/>
              <a:t>If LMWH has been given first for a maximum of 5 days, the recommended dose of 15 mg 2x/day can be given for a further 21 days.</a:t>
            </a:r>
            <a:endParaRPr lang="de-DE" dirty="0"/>
          </a:p>
          <a:p>
            <a:r>
              <a:rPr lang="en-US" dirty="0"/>
              <a:t>If LMWH has been given first for longer than 5 days, the recommended dose of 15 mg 2x/day can be given until day 21 after starting anticoagulation with LMWH</a:t>
            </a:r>
            <a:r>
              <a:rPr lang="de-DE" dirty="0"/>
              <a:t>.</a:t>
            </a:r>
          </a:p>
          <a:p>
            <a:r>
              <a:rPr lang="en-US" b="1" dirty="0">
                <a:solidFill>
                  <a:schemeClr val="accent1"/>
                </a:solidFill>
              </a:rPr>
              <a:t>Preliminary treatment with LWMH is not necessary</a:t>
            </a:r>
            <a:r>
              <a:rPr lang="de-DE" b="1" dirty="0">
                <a:solidFill>
                  <a:schemeClr val="accent1"/>
                </a:solidFill>
              </a:rPr>
              <a:t>. </a:t>
            </a:r>
            <a:r>
              <a:rPr lang="en-US" dirty="0"/>
              <a:t>According to the information for healthcare professionals, it is possible to start with rivaroxaban directly</a:t>
            </a:r>
            <a:r>
              <a:rPr lang="de-DE" dirty="0"/>
              <a:t>.</a:t>
            </a:r>
            <a:r>
              <a:rPr lang="de-DE" i="1" dirty="0"/>
              <a:t> </a:t>
            </a:r>
          </a:p>
          <a:p>
            <a:r>
              <a:rPr lang="de-DE" dirty="0" err="1"/>
              <a:t>However</a:t>
            </a:r>
            <a:r>
              <a:rPr lang="de-DE" dirty="0"/>
              <a:t>, </a:t>
            </a:r>
            <a:r>
              <a:rPr lang="de-DE" b="1" dirty="0" err="1">
                <a:solidFill>
                  <a:schemeClr val="accent1"/>
                </a:solidFill>
              </a:rPr>
              <a:t>the</a:t>
            </a:r>
            <a:r>
              <a:rPr lang="de-DE" b="1" dirty="0">
                <a:solidFill>
                  <a:schemeClr val="accent1"/>
                </a:solidFill>
              </a:rPr>
              <a:t> </a:t>
            </a:r>
            <a:r>
              <a:rPr lang="de-DE" b="1" dirty="0" err="1">
                <a:solidFill>
                  <a:schemeClr val="accent1"/>
                </a:solidFill>
              </a:rPr>
              <a:t>administration</a:t>
            </a:r>
            <a:r>
              <a:rPr lang="de-DE" b="1" dirty="0">
                <a:solidFill>
                  <a:schemeClr val="accent1"/>
                </a:solidFill>
              </a:rPr>
              <a:t> </a:t>
            </a:r>
            <a:r>
              <a:rPr lang="de-DE" b="1" dirty="0" err="1">
                <a:solidFill>
                  <a:schemeClr val="accent1"/>
                </a:solidFill>
              </a:rPr>
              <a:t>of</a:t>
            </a:r>
            <a:r>
              <a:rPr lang="de-DE" b="1" dirty="0">
                <a:solidFill>
                  <a:schemeClr val="accent1"/>
                </a:solidFill>
              </a:rPr>
              <a:t> LWMH </a:t>
            </a:r>
            <a:r>
              <a:rPr lang="de-DE" b="1" dirty="0" err="1">
                <a:solidFill>
                  <a:schemeClr val="accent1"/>
                </a:solidFill>
              </a:rPr>
              <a:t>beforehand</a:t>
            </a:r>
            <a:r>
              <a:rPr lang="de-DE" b="1" dirty="0">
                <a:solidFill>
                  <a:schemeClr val="accent1"/>
                </a:solidFill>
              </a:rPr>
              <a:t> </a:t>
            </a:r>
            <a:r>
              <a:rPr lang="de-DE" b="1" dirty="0" err="1">
                <a:solidFill>
                  <a:schemeClr val="accent1"/>
                </a:solidFill>
              </a:rPr>
              <a:t>is</a:t>
            </a:r>
            <a:r>
              <a:rPr lang="de-DE" b="1" dirty="0">
                <a:solidFill>
                  <a:schemeClr val="accent1"/>
                </a:solidFill>
              </a:rPr>
              <a:t> possible. </a:t>
            </a:r>
            <a:r>
              <a:rPr lang="de-DE" dirty="0" err="1"/>
              <a:t>During</a:t>
            </a:r>
            <a:r>
              <a:rPr lang="de-DE" dirty="0"/>
              <a:t> </a:t>
            </a:r>
            <a:r>
              <a:rPr lang="de-DE" dirty="0" err="1"/>
              <a:t>clinical</a:t>
            </a:r>
            <a:r>
              <a:rPr lang="de-DE" dirty="0"/>
              <a:t> </a:t>
            </a:r>
            <a:r>
              <a:rPr lang="de-DE" dirty="0" err="1"/>
              <a:t>trials</a:t>
            </a:r>
            <a:r>
              <a:rPr lang="de-DE" dirty="0"/>
              <a:t> </a:t>
            </a:r>
            <a:r>
              <a:rPr lang="de-DE" dirty="0" err="1"/>
              <a:t>som</a:t>
            </a:r>
            <a:r>
              <a:rPr lang="de-DE" dirty="0"/>
              <a:t> 70% </a:t>
            </a:r>
            <a:r>
              <a:rPr lang="de-DE" dirty="0" err="1"/>
              <a:t>of</a:t>
            </a:r>
            <a:r>
              <a:rPr lang="de-DE" dirty="0"/>
              <a:t> </a:t>
            </a:r>
            <a:r>
              <a:rPr lang="de-DE" dirty="0" err="1"/>
              <a:t>patients</a:t>
            </a:r>
            <a:r>
              <a:rPr lang="de-DE" dirty="0"/>
              <a:t> </a:t>
            </a:r>
            <a:r>
              <a:rPr lang="de-DE" dirty="0" err="1"/>
              <a:t>were</a:t>
            </a:r>
            <a:r>
              <a:rPr lang="de-DE" dirty="0"/>
              <a:t> </a:t>
            </a:r>
            <a:r>
              <a:rPr lang="de-DE" dirty="0" err="1"/>
              <a:t>given</a:t>
            </a:r>
            <a:r>
              <a:rPr lang="de-DE" dirty="0"/>
              <a:t> </a:t>
            </a:r>
            <a:r>
              <a:rPr lang="de-DE" dirty="0" err="1"/>
              <a:t>one</a:t>
            </a:r>
            <a:r>
              <a:rPr lang="de-DE" dirty="0"/>
              <a:t> </a:t>
            </a:r>
            <a:r>
              <a:rPr lang="de-DE" dirty="0" err="1"/>
              <a:t>or</a:t>
            </a:r>
            <a:r>
              <a:rPr lang="de-DE" dirty="0"/>
              <a:t> a maximum </a:t>
            </a:r>
            <a:r>
              <a:rPr lang="de-DE" dirty="0" err="1"/>
              <a:t>of</a:t>
            </a:r>
            <a:r>
              <a:rPr lang="de-DE" dirty="0"/>
              <a:t> </a:t>
            </a:r>
            <a:r>
              <a:rPr lang="de-DE" dirty="0" err="1"/>
              <a:t>two</a:t>
            </a:r>
            <a:r>
              <a:rPr lang="de-DE" dirty="0"/>
              <a:t> </a:t>
            </a:r>
            <a:r>
              <a:rPr lang="de-DE" dirty="0" err="1"/>
              <a:t>injections</a:t>
            </a:r>
            <a:r>
              <a:rPr lang="de-DE" dirty="0"/>
              <a:t> </a:t>
            </a:r>
            <a:r>
              <a:rPr lang="de-DE" dirty="0" err="1"/>
              <a:t>of</a:t>
            </a:r>
            <a:r>
              <a:rPr lang="de-DE" dirty="0"/>
              <a:t> LMWH </a:t>
            </a:r>
            <a:r>
              <a:rPr lang="de-DE" dirty="0" err="1"/>
              <a:t>before</a:t>
            </a:r>
            <a:r>
              <a:rPr lang="de-DE" dirty="0"/>
              <a:t> </a:t>
            </a:r>
            <a:r>
              <a:rPr lang="de-DE" dirty="0" err="1"/>
              <a:t>being</a:t>
            </a:r>
            <a:r>
              <a:rPr lang="de-DE" dirty="0"/>
              <a:t> </a:t>
            </a:r>
            <a:r>
              <a:rPr lang="de-DE" dirty="0" err="1"/>
              <a:t>started</a:t>
            </a:r>
            <a:r>
              <a:rPr lang="de-DE" dirty="0"/>
              <a:t> on </a:t>
            </a:r>
            <a:r>
              <a:rPr lang="de-DE" dirty="0" err="1"/>
              <a:t>two</a:t>
            </a:r>
            <a:r>
              <a:rPr lang="de-DE" dirty="0"/>
              <a:t> 15 mg </a:t>
            </a:r>
            <a:r>
              <a:rPr lang="de-DE" dirty="0" err="1"/>
              <a:t>daily</a:t>
            </a:r>
            <a:r>
              <a:rPr lang="de-DE" dirty="0"/>
              <a:t> </a:t>
            </a:r>
            <a:r>
              <a:rPr lang="de-DE" dirty="0" err="1"/>
              <a:t>doses</a:t>
            </a:r>
            <a:r>
              <a:rPr lang="de-DE" dirty="0"/>
              <a:t> </a:t>
            </a:r>
            <a:r>
              <a:rPr lang="de-DE" dirty="0" err="1"/>
              <a:t>of</a:t>
            </a:r>
            <a:r>
              <a:rPr lang="de-DE" dirty="0"/>
              <a:t> </a:t>
            </a:r>
            <a:r>
              <a:rPr lang="de-DE" dirty="0" err="1"/>
              <a:t>rivaroxaban</a:t>
            </a:r>
            <a:r>
              <a:rPr lang="de-DE" dirty="0"/>
              <a:t> </a:t>
            </a:r>
            <a:r>
              <a:rPr lang="de-DE" dirty="0" err="1"/>
              <a:t>for</a:t>
            </a:r>
            <a:r>
              <a:rPr lang="de-DE" dirty="0"/>
              <a:t> 21 </a:t>
            </a:r>
            <a:r>
              <a:rPr lang="de-DE" dirty="0" err="1"/>
              <a:t>days</a:t>
            </a:r>
            <a:r>
              <a:rPr lang="de-DE" dirty="0"/>
              <a:t>.</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37</a:t>
            </a:fld>
            <a:endParaRPr lang="de-DE"/>
          </a:p>
        </p:txBody>
      </p:sp>
    </p:spTree>
    <p:extLst>
      <p:ext uri="{BB962C8B-B14F-4D97-AF65-F5344CB8AC3E}">
        <p14:creationId xmlns:p14="http://schemas.microsoft.com/office/powerpoint/2010/main" val="386415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4.2.3 </a:t>
            </a:r>
            <a:r>
              <a:rPr lang="de-DE" dirty="0" err="1"/>
              <a:t>Why</a:t>
            </a:r>
            <a:r>
              <a:rPr lang="de-DE" dirty="0"/>
              <a:t> </a:t>
            </a:r>
            <a:r>
              <a:rPr lang="de-DE" dirty="0" err="1"/>
              <a:t>does</a:t>
            </a:r>
            <a:r>
              <a:rPr lang="de-DE" dirty="0"/>
              <a:t> </a:t>
            </a:r>
            <a:r>
              <a:rPr lang="de-DE" dirty="0" err="1"/>
              <a:t>treatment</a:t>
            </a:r>
            <a:r>
              <a:rPr lang="de-DE" dirty="0"/>
              <a:t> </a:t>
            </a:r>
            <a:r>
              <a:rPr lang="de-DE" dirty="0" err="1"/>
              <a:t>with</a:t>
            </a:r>
            <a:r>
              <a:rPr lang="de-DE" dirty="0"/>
              <a:t> </a:t>
            </a:r>
            <a:r>
              <a:rPr lang="de-DE" dirty="0" err="1"/>
              <a:t>rivaroxaban</a:t>
            </a:r>
            <a:r>
              <a:rPr lang="de-DE" dirty="0"/>
              <a:t> </a:t>
            </a:r>
            <a:r>
              <a:rPr lang="de-DE" dirty="0" err="1"/>
              <a:t>need</a:t>
            </a:r>
            <a:r>
              <a:rPr lang="de-DE" dirty="0"/>
              <a:t> </a:t>
            </a:r>
            <a:r>
              <a:rPr lang="de-DE" dirty="0" err="1"/>
              <a:t>to</a:t>
            </a:r>
            <a:r>
              <a:rPr lang="de-DE" dirty="0"/>
              <a:t> </a:t>
            </a:r>
            <a:r>
              <a:rPr lang="de-DE" dirty="0" err="1"/>
              <a:t>be</a:t>
            </a:r>
            <a:r>
              <a:rPr lang="de-DE" dirty="0"/>
              <a:t> at a </a:t>
            </a:r>
            <a:r>
              <a:rPr lang="de-DE" dirty="0" err="1"/>
              <a:t>higher</a:t>
            </a:r>
            <a:r>
              <a:rPr lang="de-DE" dirty="0"/>
              <a:t> dose </a:t>
            </a:r>
            <a:r>
              <a:rPr lang="de-DE" dirty="0" err="1"/>
              <a:t>for</a:t>
            </a:r>
            <a:r>
              <a:rPr lang="de-DE" dirty="0"/>
              <a:t> </a:t>
            </a:r>
            <a:r>
              <a:rPr lang="de-DE" dirty="0" err="1"/>
              <a:t>the</a:t>
            </a:r>
            <a:r>
              <a:rPr lang="de-DE" dirty="0"/>
              <a:t> </a:t>
            </a:r>
            <a:r>
              <a:rPr lang="de-DE" dirty="0" err="1"/>
              <a:t>first</a:t>
            </a:r>
            <a:r>
              <a:rPr lang="de-DE" dirty="0"/>
              <a:t> 21 </a:t>
            </a:r>
            <a:r>
              <a:rPr lang="de-DE" dirty="0" err="1"/>
              <a:t>days</a:t>
            </a:r>
            <a:r>
              <a:rPr lang="de-DE" dirty="0"/>
              <a:t>?</a:t>
            </a:r>
          </a:p>
        </p:txBody>
      </p:sp>
      <p:sp>
        <p:nvSpPr>
          <p:cNvPr id="3" name="Inhaltsplatzhalter 2"/>
          <p:cNvSpPr>
            <a:spLocks noGrp="1"/>
          </p:cNvSpPr>
          <p:nvPr>
            <p:ph idx="1"/>
          </p:nvPr>
        </p:nvSpPr>
        <p:spPr>
          <a:xfrm>
            <a:off x="323850" y="1203325"/>
            <a:ext cx="7235825" cy="3263504"/>
          </a:xfrm>
        </p:spPr>
        <p:txBody>
          <a:bodyPr/>
          <a:lstStyle/>
          <a:p>
            <a:r>
              <a:rPr lang="de-DE" dirty="0"/>
              <a:t>Dose-</a:t>
            </a:r>
            <a:r>
              <a:rPr lang="de-DE" dirty="0" err="1"/>
              <a:t>finding</a:t>
            </a:r>
            <a:r>
              <a:rPr lang="de-DE" dirty="0"/>
              <a:t> </a:t>
            </a:r>
            <a:r>
              <a:rPr lang="de-DE" dirty="0" err="1"/>
              <a:t>studies</a:t>
            </a:r>
            <a:r>
              <a:rPr lang="de-DE" dirty="0"/>
              <a:t> </a:t>
            </a:r>
            <a:r>
              <a:rPr lang="de-DE" dirty="0" err="1"/>
              <a:t>relating</a:t>
            </a:r>
            <a:r>
              <a:rPr lang="de-DE" dirty="0"/>
              <a:t> </a:t>
            </a:r>
            <a:r>
              <a:rPr lang="de-DE" dirty="0" err="1"/>
              <a:t>to</a:t>
            </a:r>
            <a:r>
              <a:rPr lang="de-DE" dirty="0"/>
              <a:t> VTE </a:t>
            </a:r>
            <a:r>
              <a:rPr lang="de-DE" dirty="0" err="1"/>
              <a:t>therapy</a:t>
            </a:r>
            <a:r>
              <a:rPr lang="de-DE" dirty="0"/>
              <a:t> </a:t>
            </a:r>
            <a:r>
              <a:rPr lang="de-DE" dirty="0" err="1"/>
              <a:t>showed</a:t>
            </a:r>
            <a:r>
              <a:rPr lang="de-DE" dirty="0"/>
              <a:t>: </a:t>
            </a:r>
            <a:r>
              <a:rPr lang="en-US" dirty="0"/>
              <a:t>The results of the </a:t>
            </a:r>
            <a:r>
              <a:rPr lang="en-US" dirty="0" err="1"/>
              <a:t>ODIXa</a:t>
            </a:r>
            <a:r>
              <a:rPr lang="en-US" dirty="0"/>
              <a:t> study, in terms of reducing the thrombotic burden, tended to be better for twice daily administration for the first 21 days of therapy than for a single daily dose.</a:t>
            </a:r>
            <a:endParaRPr lang="de-DE" dirty="0"/>
          </a:p>
          <a:p>
            <a:r>
              <a:rPr lang="de-DE" dirty="0" err="1"/>
              <a:t>Comparative</a:t>
            </a:r>
            <a:r>
              <a:rPr lang="de-DE" dirty="0"/>
              <a:t> </a:t>
            </a:r>
            <a:r>
              <a:rPr lang="de-DE" dirty="0" err="1"/>
              <a:t>studies</a:t>
            </a:r>
            <a:r>
              <a:rPr lang="de-DE" dirty="0"/>
              <a:t> </a:t>
            </a:r>
            <a:r>
              <a:rPr lang="de-DE" dirty="0" err="1"/>
              <a:t>involving</a:t>
            </a:r>
            <a:r>
              <a:rPr lang="de-DE" dirty="0"/>
              <a:t> </a:t>
            </a:r>
            <a:r>
              <a:rPr lang="de-DE" dirty="0" err="1"/>
              <a:t>other</a:t>
            </a:r>
            <a:r>
              <a:rPr lang="de-DE" dirty="0"/>
              <a:t> </a:t>
            </a:r>
            <a:r>
              <a:rPr lang="de-DE" dirty="0" err="1"/>
              <a:t>anticoagulants</a:t>
            </a:r>
            <a:r>
              <a:rPr lang="de-DE" dirty="0"/>
              <a:t> (</a:t>
            </a:r>
            <a:r>
              <a:rPr lang="de-DE" dirty="0" err="1"/>
              <a:t>idraparinux</a:t>
            </a:r>
            <a:r>
              <a:rPr lang="de-DE" dirty="0"/>
              <a:t>, </a:t>
            </a:r>
            <a:r>
              <a:rPr lang="de-DE" dirty="0" err="1"/>
              <a:t>ximegalatran</a:t>
            </a:r>
            <a:r>
              <a:rPr lang="de-DE" dirty="0"/>
              <a:t>), </a:t>
            </a:r>
            <a:r>
              <a:rPr lang="de-DE" dirty="0" err="1"/>
              <a:t>for</a:t>
            </a:r>
            <a:r>
              <a:rPr lang="de-DE" dirty="0"/>
              <a:t> </a:t>
            </a:r>
            <a:r>
              <a:rPr lang="de-DE" dirty="0" err="1"/>
              <a:t>which</a:t>
            </a:r>
            <a:r>
              <a:rPr lang="de-DE" dirty="0"/>
              <a:t> </a:t>
            </a:r>
            <a:r>
              <a:rPr lang="de-DE" dirty="0" err="1"/>
              <a:t>no</a:t>
            </a:r>
            <a:r>
              <a:rPr lang="de-DE" dirty="0"/>
              <a:t> </a:t>
            </a:r>
            <a:r>
              <a:rPr lang="de-DE" dirty="0" err="1"/>
              <a:t>higher</a:t>
            </a:r>
            <a:r>
              <a:rPr lang="de-DE" dirty="0"/>
              <a:t> dose was </a:t>
            </a:r>
            <a:r>
              <a:rPr lang="de-DE" dirty="0" err="1"/>
              <a:t>used</a:t>
            </a:r>
            <a:r>
              <a:rPr lang="de-DE" dirty="0"/>
              <a:t> in </a:t>
            </a:r>
            <a:r>
              <a:rPr lang="de-DE" dirty="0" err="1"/>
              <a:t>the</a:t>
            </a:r>
            <a:r>
              <a:rPr lang="de-DE" dirty="0"/>
              <a:t> </a:t>
            </a:r>
            <a:r>
              <a:rPr lang="de-DE" dirty="0" err="1"/>
              <a:t>acute</a:t>
            </a:r>
            <a:r>
              <a:rPr lang="de-DE" dirty="0"/>
              <a:t> </a:t>
            </a:r>
            <a:r>
              <a:rPr lang="de-DE" dirty="0" err="1"/>
              <a:t>therapy</a:t>
            </a:r>
            <a:r>
              <a:rPr lang="de-DE" dirty="0"/>
              <a:t> </a:t>
            </a:r>
            <a:r>
              <a:rPr lang="de-DE" dirty="0" err="1"/>
              <a:t>stage</a:t>
            </a:r>
            <a:r>
              <a:rPr lang="de-DE" dirty="0"/>
              <a:t>, </a:t>
            </a:r>
            <a:r>
              <a:rPr lang="de-DE" dirty="0" err="1"/>
              <a:t>identified</a:t>
            </a:r>
            <a:r>
              <a:rPr lang="de-DE" dirty="0"/>
              <a:t> </a:t>
            </a:r>
            <a:r>
              <a:rPr lang="de-DE" dirty="0" err="1"/>
              <a:t>unacceptably</a:t>
            </a:r>
            <a:r>
              <a:rPr lang="de-DE" dirty="0"/>
              <a:t> high </a:t>
            </a:r>
            <a:r>
              <a:rPr lang="de-DE" dirty="0" err="1"/>
              <a:t>rates</a:t>
            </a:r>
            <a:r>
              <a:rPr lang="de-DE" dirty="0"/>
              <a:t> </a:t>
            </a:r>
            <a:r>
              <a:rPr lang="de-DE" dirty="0" err="1"/>
              <a:t>of</a:t>
            </a:r>
            <a:r>
              <a:rPr lang="de-DE" dirty="0"/>
              <a:t> </a:t>
            </a:r>
            <a:r>
              <a:rPr lang="de-DE" dirty="0" err="1"/>
              <a:t>recurrence</a:t>
            </a:r>
            <a:r>
              <a:rPr lang="de-DE" dirty="0"/>
              <a:t> </a:t>
            </a:r>
            <a:r>
              <a:rPr lang="de-DE" dirty="0" err="1"/>
              <a:t>during</a:t>
            </a:r>
            <a:r>
              <a:rPr lang="de-DE" dirty="0"/>
              <a:t> </a:t>
            </a:r>
            <a:r>
              <a:rPr lang="de-DE" dirty="0" err="1"/>
              <a:t>the</a:t>
            </a:r>
            <a:r>
              <a:rPr lang="de-DE" dirty="0"/>
              <a:t> initial </a:t>
            </a:r>
            <a:r>
              <a:rPr lang="de-DE" dirty="0" err="1"/>
              <a:t>phase</a:t>
            </a:r>
            <a:r>
              <a:rPr lang="de-DE" dirty="0"/>
              <a:t> </a:t>
            </a:r>
            <a:r>
              <a:rPr lang="de-DE" dirty="0" err="1"/>
              <a:t>of</a:t>
            </a:r>
            <a:r>
              <a:rPr lang="de-DE" dirty="0"/>
              <a:t> </a:t>
            </a:r>
            <a:r>
              <a:rPr lang="de-DE" dirty="0" err="1"/>
              <a:t>therapy</a:t>
            </a:r>
            <a:r>
              <a:rPr lang="de-DE" dirty="0"/>
              <a:t>.</a:t>
            </a:r>
          </a:p>
          <a:p>
            <a:endParaRPr lang="de-DE"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38</a:t>
            </a:fld>
            <a:endParaRPr lang="de-DE"/>
          </a:p>
        </p:txBody>
      </p:sp>
    </p:spTree>
    <p:extLst>
      <p:ext uri="{BB962C8B-B14F-4D97-AF65-F5344CB8AC3E}">
        <p14:creationId xmlns:p14="http://schemas.microsoft.com/office/powerpoint/2010/main" val="502810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4.2.4 </a:t>
            </a:r>
            <a:r>
              <a:rPr lang="de-DE" dirty="0" err="1"/>
              <a:t>Is</a:t>
            </a:r>
            <a:r>
              <a:rPr lang="de-DE" dirty="0"/>
              <a:t> </a:t>
            </a:r>
            <a:r>
              <a:rPr lang="de-DE" dirty="0" err="1"/>
              <a:t>there</a:t>
            </a:r>
            <a:r>
              <a:rPr lang="de-DE" dirty="0"/>
              <a:t> </a:t>
            </a:r>
            <a:r>
              <a:rPr lang="de-DE" dirty="0" err="1"/>
              <a:t>any</a:t>
            </a:r>
            <a:r>
              <a:rPr lang="de-DE" dirty="0"/>
              <a:t> </a:t>
            </a:r>
            <a:r>
              <a:rPr lang="de-DE" dirty="0" err="1"/>
              <a:t>current</a:t>
            </a:r>
            <a:r>
              <a:rPr lang="de-DE" dirty="0"/>
              <a:t> </a:t>
            </a:r>
            <a:r>
              <a:rPr lang="de-DE" dirty="0" err="1"/>
              <a:t>data</a:t>
            </a:r>
            <a:r>
              <a:rPr lang="de-DE" dirty="0"/>
              <a:t> on </a:t>
            </a:r>
            <a:r>
              <a:rPr lang="de-DE" dirty="0" err="1"/>
              <a:t>long</a:t>
            </a:r>
            <a:r>
              <a:rPr lang="de-DE" dirty="0"/>
              <a:t>-term </a:t>
            </a:r>
            <a:r>
              <a:rPr lang="de-DE" dirty="0" err="1"/>
              <a:t>secondary</a:t>
            </a:r>
            <a:r>
              <a:rPr lang="de-DE" dirty="0"/>
              <a:t> </a:t>
            </a:r>
            <a:r>
              <a:rPr lang="de-DE" dirty="0" err="1"/>
              <a:t>prophylaxis</a:t>
            </a:r>
            <a:r>
              <a:rPr lang="de-DE" dirty="0"/>
              <a:t> </a:t>
            </a:r>
            <a:r>
              <a:rPr lang="de-DE" dirty="0" err="1"/>
              <a:t>for</a:t>
            </a:r>
            <a:r>
              <a:rPr lang="de-DE" dirty="0"/>
              <a:t> VTE </a:t>
            </a:r>
            <a:r>
              <a:rPr lang="de-DE" dirty="0" err="1"/>
              <a:t>patients</a:t>
            </a:r>
            <a:r>
              <a:rPr lang="de-DE" dirty="0"/>
              <a:t>?</a:t>
            </a:r>
          </a:p>
        </p:txBody>
      </p:sp>
      <p:sp>
        <p:nvSpPr>
          <p:cNvPr id="3" name="Inhaltsplatzhalter 2"/>
          <p:cNvSpPr>
            <a:spLocks noGrp="1"/>
          </p:cNvSpPr>
          <p:nvPr>
            <p:ph idx="1"/>
          </p:nvPr>
        </p:nvSpPr>
        <p:spPr>
          <a:xfrm>
            <a:off x="323850" y="1203325"/>
            <a:ext cx="7235825" cy="3263504"/>
          </a:xfrm>
          <a:ln>
            <a:noFill/>
          </a:ln>
          <a:effectLst/>
        </p:spPr>
        <p:txBody>
          <a:bodyPr/>
          <a:lstStyle/>
          <a:p>
            <a:r>
              <a:rPr lang="en-US" dirty="0"/>
              <a:t>If long-term secondary prophylaxis with rivaroxaban is considered after anticoagulation treatment for at least 6 months, rivaroxaban 20 mg 1x/day should be continued in VTE patients at high risk of </a:t>
            </a:r>
            <a:r>
              <a:rPr lang="de-CH" dirty="0" err="1"/>
              <a:t>recurrence</a:t>
            </a:r>
            <a:r>
              <a:rPr lang="de-CH" dirty="0"/>
              <a:t>.</a:t>
            </a:r>
          </a:p>
          <a:p>
            <a:r>
              <a:rPr lang="en-US" dirty="0"/>
              <a:t>The EINSTEIN CHOICE study included VTE patients after 6 to 12 months of anticoagulation and no clear indication for continuation of therapy.</a:t>
            </a:r>
          </a:p>
          <a:p>
            <a:r>
              <a:rPr lang="en-US" dirty="0"/>
              <a:t>The </a:t>
            </a:r>
            <a:r>
              <a:rPr lang="en-US" b="1" dirty="0">
                <a:solidFill>
                  <a:schemeClr val="accent1"/>
                </a:solidFill>
              </a:rPr>
              <a:t>EINSTEIN CHOICE study </a:t>
            </a:r>
            <a:r>
              <a:rPr lang="en-US" dirty="0"/>
              <a:t>shows </a:t>
            </a:r>
            <a:r>
              <a:rPr lang="en-US" b="1" dirty="0">
                <a:solidFill>
                  <a:schemeClr val="accent1"/>
                </a:solidFill>
              </a:rPr>
              <a:t>episodes of recurrent VTE occurred significantly less often on 10 mg 1x/day of rivaroxaban compared with 100 mg 1x/day of aspirin, while the rate of severe bleeding was comparable</a:t>
            </a:r>
            <a:r>
              <a:rPr lang="en-US" dirty="0"/>
              <a:t>. </a:t>
            </a:r>
            <a:br>
              <a:rPr lang="en-US" dirty="0"/>
            </a:br>
            <a:r>
              <a:rPr lang="en-US" dirty="0"/>
              <a:t>There were no significant differences as regards the primary efficacy and safety endpoints compared with long-term prophylaxis based on 20 mg 1x/day of rivaroxaban. </a:t>
            </a:r>
          </a:p>
          <a:p>
            <a:pPr lvl="1">
              <a:spcBef>
                <a:spcPts val="750"/>
              </a:spcBef>
              <a:buFont typeface="Wingdings" pitchFamily="2" charset="2"/>
              <a:buChar char="§"/>
            </a:pPr>
            <a:r>
              <a:rPr lang="en-US" dirty="0"/>
              <a:t>For any issues regarding risk classification in the context of long-term secondary prophylaxis, </a:t>
            </a:r>
            <a:r>
              <a:rPr lang="en-US" b="1" dirty="0">
                <a:solidFill>
                  <a:schemeClr val="accent1"/>
                </a:solidFill>
              </a:rPr>
              <a:t>consulting a specialist </a:t>
            </a:r>
            <a:r>
              <a:rPr lang="en-US" dirty="0"/>
              <a:t>is recommendable</a:t>
            </a:r>
            <a:r>
              <a:rPr lang="de-CH" dirty="0"/>
              <a:t>.</a:t>
            </a:r>
          </a:p>
        </p:txBody>
      </p:sp>
      <p:sp>
        <p:nvSpPr>
          <p:cNvPr id="5" name="Foliennummernplatzhalter 4"/>
          <p:cNvSpPr>
            <a:spLocks noGrp="1"/>
          </p:cNvSpPr>
          <p:nvPr>
            <p:ph type="sldNum" sz="quarter" idx="12"/>
          </p:nvPr>
        </p:nvSpPr>
        <p:spPr/>
        <p:txBody>
          <a:bodyPr/>
          <a:lstStyle/>
          <a:p>
            <a:fld id="{668FC1BA-C807-A24C-B970-91216D4FCE8F}" type="slidenum">
              <a:rPr lang="de-DE" smtClean="0"/>
              <a:t>39</a:t>
            </a:fld>
            <a:endParaRPr lang="de-DE"/>
          </a:p>
        </p:txBody>
      </p:sp>
    </p:spTree>
    <p:extLst>
      <p:ext uri="{BB962C8B-B14F-4D97-AF65-F5344CB8AC3E}">
        <p14:creationId xmlns:p14="http://schemas.microsoft.com/office/powerpoint/2010/main" val="388342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p:cNvSpPr>
            <a:spLocks noGrp="1"/>
          </p:cNvSpPr>
          <p:nvPr>
            <p:ph type="title"/>
          </p:nvPr>
        </p:nvSpPr>
        <p:spPr/>
        <p:txBody>
          <a:bodyPr/>
          <a:lstStyle/>
          <a:p>
            <a:r>
              <a:rPr lang="de-DE" dirty="0" err="1">
                <a:solidFill>
                  <a:schemeClr val="accent1"/>
                </a:solidFill>
              </a:rPr>
              <a:t>Introduction</a:t>
            </a:r>
            <a:endParaRPr lang="de-DE" dirty="0">
              <a:solidFill>
                <a:schemeClr val="accent1"/>
              </a:solidFill>
            </a:endParaRPr>
          </a:p>
        </p:txBody>
      </p:sp>
      <p:sp>
        <p:nvSpPr>
          <p:cNvPr id="33" name="Foliennummernplatzhalter 32"/>
          <p:cNvSpPr>
            <a:spLocks noGrp="1"/>
          </p:cNvSpPr>
          <p:nvPr>
            <p:ph type="sldNum" sz="quarter" idx="12"/>
          </p:nvPr>
        </p:nvSpPr>
        <p:spPr/>
        <p:txBody>
          <a:bodyPr/>
          <a:lstStyle/>
          <a:p>
            <a:fld id="{668FC1BA-C807-A24C-B970-91216D4FCE8F}" type="slidenum">
              <a:rPr lang="de-DE" smtClean="0"/>
              <a:t>4</a:t>
            </a:fld>
            <a:endParaRPr lang="de-DE"/>
          </a:p>
        </p:txBody>
      </p:sp>
      <p:sp>
        <p:nvSpPr>
          <p:cNvPr id="8" name="Titel 1"/>
          <p:cNvSpPr txBox="1">
            <a:spLocks/>
          </p:cNvSpPr>
          <p:nvPr/>
        </p:nvSpPr>
        <p:spPr>
          <a:xfrm>
            <a:off x="323850" y="1375952"/>
            <a:ext cx="2368550" cy="659606"/>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DE" sz="4000" dirty="0">
                <a:latin typeface="Segoe UI Black" charset="0"/>
                <a:ea typeface="Segoe UI Black" charset="0"/>
                <a:cs typeface="Segoe UI Black" charset="0"/>
              </a:rPr>
              <a:t>Xarelto </a:t>
            </a:r>
            <a:br>
              <a:rPr lang="de-DE" sz="4000" dirty="0">
                <a:latin typeface="Segoe UI Black" charset="0"/>
                <a:ea typeface="Segoe UI Black" charset="0"/>
                <a:cs typeface="Segoe UI Black" charset="0"/>
              </a:rPr>
            </a:br>
            <a:endParaRPr lang="de-DE" sz="4000" dirty="0">
              <a:latin typeface="Segoe UI Black" charset="0"/>
              <a:ea typeface="Segoe UI Black" charset="0"/>
              <a:cs typeface="Segoe UI Black" charset="0"/>
            </a:endParaRPr>
          </a:p>
        </p:txBody>
      </p:sp>
      <p:sp>
        <p:nvSpPr>
          <p:cNvPr id="9" name="Textfeld 8"/>
          <p:cNvSpPr txBox="1"/>
          <p:nvPr/>
        </p:nvSpPr>
        <p:spPr>
          <a:xfrm>
            <a:off x="244879" y="1127068"/>
            <a:ext cx="3078438" cy="300082"/>
          </a:xfrm>
          <a:prstGeom prst="rect">
            <a:avLst/>
          </a:prstGeom>
          <a:noFill/>
        </p:spPr>
        <p:txBody>
          <a:bodyPr wrap="square" rtlCol="0">
            <a:spAutoFit/>
          </a:bodyPr>
          <a:lstStyle/>
          <a:p>
            <a:r>
              <a:rPr lang="de-DE" dirty="0">
                <a:latin typeface="Segoe UI" charset="0"/>
                <a:ea typeface="Segoe UI" charset="0"/>
                <a:cs typeface="Segoe UI" charset="0"/>
              </a:rPr>
              <a:t>APPROVAL STATUS IN SWITZERLAND</a:t>
            </a:r>
          </a:p>
        </p:txBody>
      </p:sp>
      <p:sp>
        <p:nvSpPr>
          <p:cNvPr id="10" name="Inhaltsplatzhalter 2"/>
          <p:cNvSpPr txBox="1">
            <a:spLocks/>
          </p:cNvSpPr>
          <p:nvPr/>
        </p:nvSpPr>
        <p:spPr>
          <a:xfrm>
            <a:off x="4030984" y="974021"/>
            <a:ext cx="4870508" cy="3416628"/>
          </a:xfrm>
          <a:prstGeom prst="rect">
            <a:avLst/>
          </a:prstGeom>
        </p:spPr>
        <p:txBody>
          <a:bodyPr vert="horz" lIns="0" tIns="0" rIns="0" bIns="0" numCol="1" spcCol="36000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Segoe UI" charset="0"/>
                <a:ea typeface="Segoe UI" charset="0"/>
                <a:cs typeface="Segoe UI" charset="0"/>
              </a:defRPr>
            </a:lvl1pPr>
            <a:lvl2pPr marL="342900" indent="0" algn="ctr"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Segoe UI" charset="0"/>
                <a:ea typeface="Segoe UI" charset="0"/>
                <a:cs typeface="Segoe UI" charset="0"/>
              </a:defRPr>
            </a:lvl2pPr>
            <a:lvl3pPr marL="685800" indent="0" algn="ctr"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Segoe UI" charset="0"/>
                <a:ea typeface="Segoe UI" charset="0"/>
                <a:cs typeface="Segoe UI" charset="0"/>
              </a:defRPr>
            </a:lvl3pPr>
            <a:lvl4pPr marL="1028700" indent="0" algn="ctr" defTabSz="685800" rtl="0" eaLnBrk="1" latinLnBrk="0" hangingPunct="1">
              <a:lnSpc>
                <a:spcPct val="90000"/>
              </a:lnSpc>
              <a:spcBef>
                <a:spcPts val="375"/>
              </a:spcBef>
              <a:buFont typeface="Arial" panose="020B0604020202020204" pitchFamily="34" charset="0"/>
              <a:buNone/>
              <a:defRPr sz="1200" b="0" i="0" kern="1200">
                <a:solidFill>
                  <a:schemeClr val="tx1"/>
                </a:solidFill>
                <a:latin typeface="Segoe UI" charset="0"/>
                <a:ea typeface="Segoe UI" charset="0"/>
                <a:cs typeface="Segoe UI" charset="0"/>
              </a:defRPr>
            </a:lvl4pPr>
            <a:lvl5pPr marL="1371600" indent="0" algn="ctr" defTabSz="685800" rtl="0" eaLnBrk="1" latinLnBrk="0" hangingPunct="1">
              <a:lnSpc>
                <a:spcPct val="90000"/>
              </a:lnSpc>
              <a:spcBef>
                <a:spcPts val="375"/>
              </a:spcBef>
              <a:buFont typeface="Arial" panose="020B0604020202020204" pitchFamily="34" charset="0"/>
              <a:buNone/>
              <a:defRPr sz="1200" b="0" i="0" kern="1200">
                <a:solidFill>
                  <a:schemeClr val="tx1"/>
                </a:solidFill>
                <a:latin typeface="Segoe UI" charset="0"/>
                <a:ea typeface="Segoe UI" charset="0"/>
                <a:cs typeface="Segoe UI"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0"/>
              </a:spcBef>
              <a:buClr>
                <a:schemeClr val="accent1"/>
              </a:buClr>
            </a:pPr>
            <a:r>
              <a:rPr lang="de-CH" sz="1400" b="1" dirty="0" err="1"/>
              <a:t>Since</a:t>
            </a:r>
            <a:r>
              <a:rPr lang="de-CH" sz="1400" b="1" dirty="0"/>
              <a:t> 2009</a:t>
            </a:r>
          </a:p>
          <a:p>
            <a:pPr marL="177800" indent="-177800" algn="l">
              <a:lnSpc>
                <a:spcPct val="100000"/>
              </a:lnSpc>
              <a:spcBef>
                <a:spcPts val="0"/>
              </a:spcBef>
              <a:buClr>
                <a:schemeClr val="accent1"/>
              </a:buClr>
              <a:buFont typeface="Wingdings" charset="2"/>
              <a:buChar char="§"/>
            </a:pPr>
            <a:r>
              <a:rPr lang="de-CH" sz="1400" dirty="0"/>
              <a:t>Prophylaxis </a:t>
            </a:r>
            <a:r>
              <a:rPr lang="de-CH" sz="1400" dirty="0" err="1"/>
              <a:t>of</a:t>
            </a:r>
            <a:r>
              <a:rPr lang="de-CH" sz="1400" dirty="0"/>
              <a:t> </a:t>
            </a:r>
            <a:r>
              <a:rPr lang="de-CH" sz="1400" b="1" dirty="0" err="1">
                <a:solidFill>
                  <a:schemeClr val="accent1"/>
                </a:solidFill>
              </a:rPr>
              <a:t>venous</a:t>
            </a:r>
            <a:r>
              <a:rPr lang="de-CH" sz="1400" b="1" dirty="0">
                <a:solidFill>
                  <a:schemeClr val="accent1"/>
                </a:solidFill>
              </a:rPr>
              <a:t> </a:t>
            </a:r>
            <a:r>
              <a:rPr lang="de-CH" sz="1400" b="1" dirty="0" err="1">
                <a:solidFill>
                  <a:schemeClr val="accent1"/>
                </a:solidFill>
              </a:rPr>
              <a:t>thromboembolic</a:t>
            </a:r>
            <a:br>
              <a:rPr lang="de-CH" sz="1400" b="1" dirty="0">
                <a:solidFill>
                  <a:schemeClr val="accent1"/>
                </a:solidFill>
              </a:rPr>
            </a:br>
            <a:r>
              <a:rPr lang="de-CH" sz="1400" b="1" dirty="0" err="1">
                <a:solidFill>
                  <a:schemeClr val="accent1"/>
                </a:solidFill>
              </a:rPr>
              <a:t>events</a:t>
            </a:r>
            <a:r>
              <a:rPr lang="de-CH" sz="1400" dirty="0"/>
              <a:t> (VTE) after </a:t>
            </a:r>
            <a:r>
              <a:rPr lang="de-CH" sz="1400" dirty="0" err="1"/>
              <a:t>major</a:t>
            </a:r>
            <a:r>
              <a:rPr lang="de-CH" sz="1400" dirty="0"/>
              <a:t> </a:t>
            </a:r>
            <a:r>
              <a:rPr lang="de-CH" sz="1400" dirty="0" err="1"/>
              <a:t>surgical</a:t>
            </a:r>
            <a:r>
              <a:rPr lang="de-CH" sz="1400" dirty="0"/>
              <a:t> </a:t>
            </a:r>
            <a:r>
              <a:rPr lang="de-CH" sz="1400" dirty="0" err="1"/>
              <a:t>interventions</a:t>
            </a:r>
            <a:r>
              <a:rPr lang="de-CH" sz="1400" dirty="0"/>
              <a:t> </a:t>
            </a:r>
            <a:br>
              <a:rPr lang="de-CH" sz="1400" dirty="0"/>
            </a:br>
            <a:r>
              <a:rPr lang="de-CH" sz="1400" dirty="0" err="1"/>
              <a:t>involving</a:t>
            </a:r>
            <a:r>
              <a:rPr lang="de-CH" sz="1400" dirty="0"/>
              <a:t> </a:t>
            </a:r>
            <a:r>
              <a:rPr lang="de-CH" sz="1400" dirty="0" err="1"/>
              <a:t>the</a:t>
            </a:r>
            <a:r>
              <a:rPr lang="de-CH" sz="1400" dirty="0"/>
              <a:t> </a:t>
            </a:r>
            <a:r>
              <a:rPr lang="de-CH" sz="1400" dirty="0" err="1"/>
              <a:t>lower</a:t>
            </a:r>
            <a:r>
              <a:rPr lang="de-CH" sz="1400" dirty="0"/>
              <a:t> </a:t>
            </a:r>
            <a:r>
              <a:rPr lang="de-CH" sz="1400" dirty="0" err="1"/>
              <a:t>extremities</a:t>
            </a:r>
            <a:r>
              <a:rPr lang="de-CH" sz="1400" dirty="0"/>
              <a:t> like hip and </a:t>
            </a:r>
            <a:r>
              <a:rPr lang="de-CH" sz="1400" dirty="0" err="1"/>
              <a:t>knee</a:t>
            </a:r>
            <a:r>
              <a:rPr lang="de-CH" sz="1400" dirty="0"/>
              <a:t> </a:t>
            </a:r>
            <a:r>
              <a:rPr lang="de-CH" sz="1400" dirty="0" err="1"/>
              <a:t>prostheses</a:t>
            </a:r>
            <a:endParaRPr lang="de-CH" sz="1400" dirty="0"/>
          </a:p>
          <a:p>
            <a:pPr marL="177800" indent="-177800" algn="l">
              <a:lnSpc>
                <a:spcPct val="100000"/>
              </a:lnSpc>
              <a:spcBef>
                <a:spcPts val="0"/>
              </a:spcBef>
              <a:buClr>
                <a:schemeClr val="accent1"/>
              </a:buClr>
              <a:buFont typeface="Wingdings" charset="2"/>
              <a:buChar char="§"/>
            </a:pPr>
            <a:endParaRPr lang="de-CH" sz="1400" dirty="0"/>
          </a:p>
          <a:p>
            <a:pPr algn="l">
              <a:lnSpc>
                <a:spcPct val="100000"/>
              </a:lnSpc>
              <a:spcBef>
                <a:spcPts val="0"/>
              </a:spcBef>
              <a:buClr>
                <a:schemeClr val="accent1"/>
              </a:buClr>
            </a:pPr>
            <a:r>
              <a:rPr lang="de-CH" sz="1400" b="1" dirty="0" err="1"/>
              <a:t>Since</a:t>
            </a:r>
            <a:r>
              <a:rPr lang="de-CH" sz="1400" b="1" dirty="0"/>
              <a:t> </a:t>
            </a:r>
            <a:r>
              <a:rPr lang="de-CH" sz="1400" b="1" dirty="0" err="1"/>
              <a:t>april</a:t>
            </a:r>
            <a:r>
              <a:rPr lang="de-CH" sz="1400" b="1" dirty="0"/>
              <a:t> 2012</a:t>
            </a:r>
          </a:p>
          <a:p>
            <a:pPr marL="177800" indent="-177800" algn="l">
              <a:lnSpc>
                <a:spcPct val="100000"/>
              </a:lnSpc>
              <a:spcBef>
                <a:spcPts val="0"/>
              </a:spcBef>
              <a:buClr>
                <a:schemeClr val="accent1"/>
              </a:buClr>
              <a:buFont typeface="Wingdings" charset="2"/>
              <a:buChar char="§"/>
            </a:pPr>
            <a:r>
              <a:rPr lang="de-CH" sz="1400" dirty="0"/>
              <a:t>Treatment </a:t>
            </a:r>
            <a:r>
              <a:rPr lang="de-CH" sz="1400" dirty="0" err="1"/>
              <a:t>of</a:t>
            </a:r>
            <a:r>
              <a:rPr lang="de-CH" sz="1400" dirty="0"/>
              <a:t> </a:t>
            </a:r>
            <a:r>
              <a:rPr lang="de-CH" sz="1400" b="1" dirty="0" err="1">
                <a:solidFill>
                  <a:schemeClr val="accent1"/>
                </a:solidFill>
              </a:rPr>
              <a:t>deep</a:t>
            </a:r>
            <a:r>
              <a:rPr lang="de-CH" sz="1400" b="1" dirty="0">
                <a:solidFill>
                  <a:schemeClr val="accent1"/>
                </a:solidFill>
              </a:rPr>
              <a:t> </a:t>
            </a:r>
            <a:r>
              <a:rPr lang="de-CH" sz="1400" b="1" dirty="0" err="1">
                <a:solidFill>
                  <a:schemeClr val="accent1"/>
                </a:solidFill>
              </a:rPr>
              <a:t>vein</a:t>
            </a:r>
            <a:r>
              <a:rPr lang="de-CH" sz="1400" b="1" dirty="0">
                <a:solidFill>
                  <a:schemeClr val="accent1"/>
                </a:solidFill>
              </a:rPr>
              <a:t> </a:t>
            </a:r>
            <a:r>
              <a:rPr lang="de-CH" sz="1400" b="1" dirty="0" err="1">
                <a:solidFill>
                  <a:schemeClr val="accent1"/>
                </a:solidFill>
              </a:rPr>
              <a:t>thrombosis</a:t>
            </a:r>
            <a:r>
              <a:rPr lang="de-CH" sz="1400" b="1" dirty="0">
                <a:solidFill>
                  <a:schemeClr val="accent1"/>
                </a:solidFill>
              </a:rPr>
              <a:t> </a:t>
            </a:r>
            <a:r>
              <a:rPr lang="de-CH" sz="1400" dirty="0"/>
              <a:t>(DVT) </a:t>
            </a:r>
            <a:r>
              <a:rPr lang="de-CH" sz="1400" dirty="0" err="1"/>
              <a:t>as</a:t>
            </a:r>
            <a:r>
              <a:rPr lang="de-CH" sz="1400" dirty="0"/>
              <a:t> </a:t>
            </a:r>
            <a:r>
              <a:rPr lang="de-CH" sz="1400" dirty="0" err="1"/>
              <a:t>well</a:t>
            </a:r>
            <a:r>
              <a:rPr lang="de-CH" sz="1400" dirty="0"/>
              <a:t> </a:t>
            </a:r>
            <a:r>
              <a:rPr lang="de-CH" sz="1400" dirty="0" err="1"/>
              <a:t>as</a:t>
            </a:r>
            <a:r>
              <a:rPr lang="de-CH" sz="1400" dirty="0"/>
              <a:t> </a:t>
            </a:r>
            <a:r>
              <a:rPr lang="de-CH" sz="1400" b="1" dirty="0" err="1">
                <a:solidFill>
                  <a:schemeClr val="accent1"/>
                </a:solidFill>
              </a:rPr>
              <a:t>prophylaxis</a:t>
            </a:r>
            <a:r>
              <a:rPr lang="de-CH" sz="1400" b="1" dirty="0">
                <a:solidFill>
                  <a:schemeClr val="accent1"/>
                </a:solidFill>
              </a:rPr>
              <a:t> </a:t>
            </a:r>
            <a:r>
              <a:rPr lang="de-CH" sz="1400" b="1" dirty="0" err="1">
                <a:solidFill>
                  <a:schemeClr val="accent1"/>
                </a:solidFill>
              </a:rPr>
              <a:t>of</a:t>
            </a:r>
            <a:r>
              <a:rPr lang="de-CH" sz="1400" b="1" dirty="0">
                <a:solidFill>
                  <a:schemeClr val="accent1"/>
                </a:solidFill>
              </a:rPr>
              <a:t> </a:t>
            </a:r>
            <a:r>
              <a:rPr lang="de-CH" sz="1400" b="1" dirty="0" err="1">
                <a:solidFill>
                  <a:schemeClr val="accent1"/>
                </a:solidFill>
              </a:rPr>
              <a:t>recurrent</a:t>
            </a:r>
            <a:r>
              <a:rPr lang="de-CH" sz="1400" b="1" dirty="0">
                <a:solidFill>
                  <a:schemeClr val="accent1"/>
                </a:solidFill>
              </a:rPr>
              <a:t> DVT and </a:t>
            </a:r>
            <a:r>
              <a:rPr lang="de-CH" sz="1400" b="1" dirty="0" err="1">
                <a:solidFill>
                  <a:schemeClr val="accent1"/>
                </a:solidFill>
              </a:rPr>
              <a:t>pulmonary</a:t>
            </a:r>
            <a:r>
              <a:rPr lang="de-CH" sz="1400" b="1" dirty="0">
                <a:solidFill>
                  <a:schemeClr val="accent1"/>
                </a:solidFill>
              </a:rPr>
              <a:t> </a:t>
            </a:r>
            <a:r>
              <a:rPr lang="de-CH" sz="1400" b="1" dirty="0" err="1">
                <a:solidFill>
                  <a:schemeClr val="accent1"/>
                </a:solidFill>
              </a:rPr>
              <a:t>embolism</a:t>
            </a:r>
            <a:r>
              <a:rPr lang="de-CH" sz="1400" b="1" dirty="0">
                <a:solidFill>
                  <a:schemeClr val="accent1"/>
                </a:solidFill>
              </a:rPr>
              <a:t> (PE)</a:t>
            </a:r>
          </a:p>
          <a:p>
            <a:pPr marL="177800" indent="-177800" algn="l">
              <a:lnSpc>
                <a:spcPct val="100000"/>
              </a:lnSpc>
              <a:spcBef>
                <a:spcPts val="0"/>
              </a:spcBef>
              <a:buClr>
                <a:schemeClr val="accent1"/>
              </a:buClr>
              <a:buFont typeface="Wingdings" charset="2"/>
              <a:buChar char="§"/>
            </a:pPr>
            <a:endParaRPr lang="de-CH" sz="1400" dirty="0"/>
          </a:p>
          <a:p>
            <a:pPr marL="177800" indent="-177800" algn="l">
              <a:lnSpc>
                <a:spcPct val="100000"/>
              </a:lnSpc>
              <a:spcBef>
                <a:spcPts val="0"/>
              </a:spcBef>
              <a:buClr>
                <a:schemeClr val="accent1"/>
              </a:buClr>
              <a:buFont typeface="Wingdings" charset="2"/>
              <a:buChar char="§"/>
            </a:pPr>
            <a:r>
              <a:rPr lang="de-CH" sz="1400" b="1" dirty="0">
                <a:solidFill>
                  <a:schemeClr val="accent1"/>
                </a:solidFill>
              </a:rPr>
              <a:t>Prophylaxis </a:t>
            </a:r>
            <a:r>
              <a:rPr lang="de-CH" sz="1400" b="1" dirty="0" err="1">
                <a:solidFill>
                  <a:schemeClr val="accent1"/>
                </a:solidFill>
              </a:rPr>
              <a:t>of</a:t>
            </a:r>
            <a:r>
              <a:rPr lang="de-CH" sz="1400" b="1" dirty="0">
                <a:solidFill>
                  <a:schemeClr val="accent1"/>
                </a:solidFill>
              </a:rPr>
              <a:t> </a:t>
            </a:r>
            <a:r>
              <a:rPr lang="de-CH" sz="1400" b="1" dirty="0" err="1">
                <a:solidFill>
                  <a:schemeClr val="accent1"/>
                </a:solidFill>
              </a:rPr>
              <a:t>stroke</a:t>
            </a:r>
            <a:r>
              <a:rPr lang="de-CH" sz="1400" dirty="0"/>
              <a:t> and </a:t>
            </a:r>
            <a:r>
              <a:rPr lang="de-CH" sz="1400" dirty="0" err="1"/>
              <a:t>prophylaxis</a:t>
            </a:r>
            <a:r>
              <a:rPr lang="de-CH" sz="1400" dirty="0"/>
              <a:t> </a:t>
            </a:r>
            <a:r>
              <a:rPr lang="de-CH" sz="1400" dirty="0" err="1"/>
              <a:t>of</a:t>
            </a:r>
            <a:r>
              <a:rPr lang="de-CH" sz="1400" dirty="0"/>
              <a:t> </a:t>
            </a:r>
            <a:r>
              <a:rPr lang="de-CH" sz="1400" dirty="0" err="1"/>
              <a:t>systemic</a:t>
            </a:r>
            <a:r>
              <a:rPr lang="de-CH" sz="1400" dirty="0"/>
              <a:t> </a:t>
            </a:r>
            <a:br>
              <a:rPr lang="de-CH" sz="1400" dirty="0"/>
            </a:br>
            <a:r>
              <a:rPr lang="de-CH" sz="1400" dirty="0" err="1"/>
              <a:t>embolism</a:t>
            </a:r>
            <a:r>
              <a:rPr lang="de-CH" sz="1400" dirty="0"/>
              <a:t> </a:t>
            </a:r>
            <a:r>
              <a:rPr lang="de-CH" sz="1400" dirty="0" err="1"/>
              <a:t>for</a:t>
            </a:r>
            <a:r>
              <a:rPr lang="de-CH" sz="1400" dirty="0"/>
              <a:t> non-</a:t>
            </a:r>
            <a:r>
              <a:rPr lang="de-CH" sz="1400" dirty="0" err="1"/>
              <a:t>valvular</a:t>
            </a:r>
            <a:r>
              <a:rPr lang="de-CH" sz="1400" dirty="0"/>
              <a:t> </a:t>
            </a:r>
            <a:r>
              <a:rPr lang="de-CH" sz="1400" dirty="0" err="1"/>
              <a:t>atrial</a:t>
            </a:r>
            <a:r>
              <a:rPr lang="de-CH" sz="1400" dirty="0"/>
              <a:t> </a:t>
            </a:r>
            <a:r>
              <a:rPr lang="de-CH" sz="1400" dirty="0" err="1"/>
              <a:t>fibrillation</a:t>
            </a:r>
            <a:r>
              <a:rPr lang="de-CH" sz="1400" dirty="0"/>
              <a:t> (</a:t>
            </a:r>
            <a:r>
              <a:rPr lang="de-CH" sz="1400" dirty="0" err="1"/>
              <a:t>nvAF</a:t>
            </a:r>
            <a:r>
              <a:rPr lang="de-CH" sz="1400" dirty="0"/>
              <a:t>)</a:t>
            </a:r>
          </a:p>
          <a:p>
            <a:pPr marL="177800" indent="-177800" algn="l">
              <a:lnSpc>
                <a:spcPct val="100000"/>
              </a:lnSpc>
              <a:spcBef>
                <a:spcPts val="0"/>
              </a:spcBef>
              <a:buClr>
                <a:schemeClr val="accent1"/>
              </a:buClr>
              <a:buFont typeface="Wingdings" charset="2"/>
              <a:buChar char="§"/>
            </a:pPr>
            <a:endParaRPr lang="de-CH" sz="1400" dirty="0"/>
          </a:p>
          <a:p>
            <a:pPr algn="l">
              <a:lnSpc>
                <a:spcPct val="100000"/>
              </a:lnSpc>
              <a:spcBef>
                <a:spcPts val="0"/>
              </a:spcBef>
              <a:buClr>
                <a:schemeClr val="accent1"/>
              </a:buClr>
            </a:pPr>
            <a:r>
              <a:rPr lang="de-CH" sz="1400" b="1" dirty="0" err="1"/>
              <a:t>Since</a:t>
            </a:r>
            <a:r>
              <a:rPr lang="de-CH" sz="1400" b="1" dirty="0"/>
              <a:t> </a:t>
            </a:r>
            <a:r>
              <a:rPr lang="de-CH" sz="1400" b="1" dirty="0" err="1"/>
              <a:t>september</a:t>
            </a:r>
            <a:r>
              <a:rPr lang="de-CH" sz="1400" b="1" dirty="0"/>
              <a:t> 2013</a:t>
            </a:r>
          </a:p>
          <a:p>
            <a:pPr marL="177800" indent="-177800" algn="l">
              <a:lnSpc>
                <a:spcPct val="100000"/>
              </a:lnSpc>
              <a:spcBef>
                <a:spcPts val="0"/>
              </a:spcBef>
              <a:buClr>
                <a:schemeClr val="accent1"/>
              </a:buClr>
              <a:buFont typeface="Wingdings" charset="2"/>
              <a:buChar char="§"/>
            </a:pPr>
            <a:r>
              <a:rPr lang="de-CH" sz="1400" b="1" dirty="0">
                <a:solidFill>
                  <a:schemeClr val="accent1"/>
                </a:solidFill>
              </a:rPr>
              <a:t>Treatment </a:t>
            </a:r>
            <a:r>
              <a:rPr lang="de-CH" sz="1400" b="1" dirty="0" err="1">
                <a:solidFill>
                  <a:schemeClr val="accent1"/>
                </a:solidFill>
              </a:rPr>
              <a:t>of</a:t>
            </a:r>
            <a:r>
              <a:rPr lang="de-CH" sz="1400" b="1" dirty="0">
                <a:solidFill>
                  <a:schemeClr val="accent1"/>
                </a:solidFill>
              </a:rPr>
              <a:t> </a:t>
            </a:r>
            <a:r>
              <a:rPr lang="de-CH" sz="1400" b="1" dirty="0" err="1">
                <a:solidFill>
                  <a:schemeClr val="accent1"/>
                </a:solidFill>
              </a:rPr>
              <a:t>pulmonary</a:t>
            </a:r>
            <a:r>
              <a:rPr lang="de-CH" sz="1400" b="1" dirty="0">
                <a:solidFill>
                  <a:schemeClr val="accent1"/>
                </a:solidFill>
              </a:rPr>
              <a:t> </a:t>
            </a:r>
            <a:r>
              <a:rPr lang="de-CH" sz="1400" b="1" dirty="0" err="1">
                <a:solidFill>
                  <a:schemeClr val="accent1"/>
                </a:solidFill>
              </a:rPr>
              <a:t>embolism</a:t>
            </a:r>
            <a:r>
              <a:rPr lang="de-CH" sz="1400" b="1" dirty="0">
                <a:solidFill>
                  <a:schemeClr val="accent1"/>
                </a:solidFill>
              </a:rPr>
              <a:t> (PE)</a:t>
            </a:r>
          </a:p>
          <a:p>
            <a:pPr algn="l">
              <a:lnSpc>
                <a:spcPct val="100000"/>
              </a:lnSpc>
              <a:spcBef>
                <a:spcPts val="0"/>
              </a:spcBef>
              <a:buClr>
                <a:schemeClr val="accent1"/>
              </a:buClr>
            </a:pPr>
            <a:endParaRPr lang="de-CH" sz="1400" b="1" dirty="0"/>
          </a:p>
          <a:p>
            <a:pPr algn="l">
              <a:lnSpc>
                <a:spcPct val="100000"/>
              </a:lnSpc>
              <a:spcBef>
                <a:spcPts val="0"/>
              </a:spcBef>
              <a:buClr>
                <a:schemeClr val="accent1"/>
              </a:buClr>
            </a:pPr>
            <a:r>
              <a:rPr lang="de-CH" sz="1400" b="1" dirty="0" err="1"/>
              <a:t>Since</a:t>
            </a:r>
            <a:r>
              <a:rPr lang="de-CH" sz="1400" b="1" dirty="0"/>
              <a:t> June 2021</a:t>
            </a:r>
          </a:p>
          <a:p>
            <a:pPr marL="177800" indent="-177800" algn="l">
              <a:lnSpc>
                <a:spcPct val="100000"/>
              </a:lnSpc>
              <a:spcBef>
                <a:spcPts val="0"/>
              </a:spcBef>
              <a:buClr>
                <a:schemeClr val="accent1"/>
              </a:buClr>
              <a:buFont typeface="Wingdings" charset="2"/>
              <a:buChar char="§"/>
            </a:pPr>
            <a:r>
              <a:rPr lang="en-US" sz="1400" b="1" dirty="0">
                <a:solidFill>
                  <a:schemeClr val="accent1"/>
                </a:solidFill>
              </a:rPr>
              <a:t>Treatment of VTE in </a:t>
            </a:r>
            <a:r>
              <a:rPr lang="en-US" sz="1400" b="1" dirty="0" err="1">
                <a:solidFill>
                  <a:schemeClr val="accent1"/>
                </a:solidFill>
              </a:rPr>
              <a:t>paediatric</a:t>
            </a:r>
            <a:r>
              <a:rPr lang="en-US" sz="1400" b="1" dirty="0">
                <a:solidFill>
                  <a:schemeClr val="accent1"/>
                </a:solidFill>
              </a:rPr>
              <a:t> patients</a:t>
            </a:r>
            <a:endParaRPr lang="de-CH" sz="1400" b="1" dirty="0">
              <a:solidFill>
                <a:schemeClr val="accent1"/>
              </a:solidFill>
            </a:endParaRPr>
          </a:p>
          <a:p>
            <a:pPr algn="l">
              <a:lnSpc>
                <a:spcPct val="100000"/>
              </a:lnSpc>
              <a:spcBef>
                <a:spcPts val="0"/>
              </a:spcBef>
              <a:buClr>
                <a:schemeClr val="accent1"/>
              </a:buClr>
            </a:pPr>
            <a:endParaRPr lang="de-CH" sz="1400" b="1" dirty="0">
              <a:solidFill>
                <a:schemeClr val="accent1"/>
              </a:solidFill>
            </a:endParaRPr>
          </a:p>
        </p:txBody>
      </p:sp>
      <p:sp>
        <p:nvSpPr>
          <p:cNvPr id="11" name="Textfeld 10"/>
          <p:cNvSpPr txBox="1"/>
          <p:nvPr/>
        </p:nvSpPr>
        <p:spPr>
          <a:xfrm>
            <a:off x="2082488" y="1427150"/>
            <a:ext cx="311150" cy="307777"/>
          </a:xfrm>
          <a:prstGeom prst="rect">
            <a:avLst/>
          </a:prstGeom>
          <a:noFill/>
        </p:spPr>
        <p:txBody>
          <a:bodyPr wrap="square" rtlCol="0">
            <a:spAutoFit/>
          </a:bodyPr>
          <a:lstStyle/>
          <a:p>
            <a:r>
              <a:rPr lang="de-DE" sz="1400" b="1" baseline="30000">
                <a:solidFill>
                  <a:schemeClr val="accent1"/>
                </a:solidFill>
                <a:latin typeface="Segoe UI Black" charset="0"/>
                <a:ea typeface="Segoe UI Black" charset="0"/>
                <a:cs typeface="Segoe UI Black" charset="0"/>
              </a:rPr>
              <a:t>®   </a:t>
            </a:r>
            <a:endParaRPr lang="de-DE" dirty="0"/>
          </a:p>
        </p:txBody>
      </p:sp>
      <p:grpSp>
        <p:nvGrpSpPr>
          <p:cNvPr id="12" name="Gruppierung 11"/>
          <p:cNvGrpSpPr/>
          <p:nvPr/>
        </p:nvGrpSpPr>
        <p:grpSpPr>
          <a:xfrm>
            <a:off x="3304129" y="2884723"/>
            <a:ext cx="607325" cy="607325"/>
            <a:chOff x="925214" y="2387924"/>
            <a:chExt cx="788536" cy="788536"/>
          </a:xfrm>
        </p:grpSpPr>
        <p:sp>
          <p:nvSpPr>
            <p:cNvPr id="13" name="Rechteck 12"/>
            <p:cNvSpPr/>
            <p:nvPr/>
          </p:nvSpPr>
          <p:spPr>
            <a:xfrm>
              <a:off x="925214" y="2387924"/>
              <a:ext cx="788536" cy="788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Bild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459" y="2400169"/>
              <a:ext cx="764046" cy="764046"/>
            </a:xfrm>
            <a:prstGeom prst="rect">
              <a:avLst/>
            </a:prstGeom>
          </p:spPr>
        </p:pic>
      </p:grpSp>
      <p:grpSp>
        <p:nvGrpSpPr>
          <p:cNvPr id="15" name="Gruppierung 14"/>
          <p:cNvGrpSpPr/>
          <p:nvPr/>
        </p:nvGrpSpPr>
        <p:grpSpPr>
          <a:xfrm>
            <a:off x="3304129" y="1026494"/>
            <a:ext cx="607325" cy="607325"/>
            <a:chOff x="1786275" y="3539272"/>
            <a:chExt cx="788536" cy="788536"/>
          </a:xfrm>
        </p:grpSpPr>
        <p:sp>
          <p:nvSpPr>
            <p:cNvPr id="16" name="Rechteck 15"/>
            <p:cNvSpPr/>
            <p:nvPr/>
          </p:nvSpPr>
          <p:spPr>
            <a:xfrm>
              <a:off x="1786275" y="3539272"/>
              <a:ext cx="788536" cy="788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Bild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8943" y="3551940"/>
              <a:ext cx="763200" cy="763200"/>
            </a:xfrm>
            <a:prstGeom prst="rect">
              <a:avLst/>
            </a:prstGeom>
          </p:spPr>
        </p:pic>
      </p:grpSp>
      <p:grpSp>
        <p:nvGrpSpPr>
          <p:cNvPr id="18" name="Gruppierung 17"/>
          <p:cNvGrpSpPr/>
          <p:nvPr/>
        </p:nvGrpSpPr>
        <p:grpSpPr>
          <a:xfrm>
            <a:off x="3304129" y="2084767"/>
            <a:ext cx="607325" cy="607325"/>
            <a:chOff x="922275" y="3547466"/>
            <a:chExt cx="788536" cy="788536"/>
          </a:xfrm>
        </p:grpSpPr>
        <p:sp>
          <p:nvSpPr>
            <p:cNvPr id="19" name="Rechteck 18"/>
            <p:cNvSpPr/>
            <p:nvPr/>
          </p:nvSpPr>
          <p:spPr>
            <a:xfrm>
              <a:off x="922275" y="3547466"/>
              <a:ext cx="788536" cy="788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Bild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4943" y="3560134"/>
              <a:ext cx="763200" cy="763200"/>
            </a:xfrm>
            <a:prstGeom prst="rect">
              <a:avLst/>
            </a:prstGeom>
          </p:spPr>
        </p:pic>
      </p:grpSp>
      <p:pic>
        <p:nvPicPr>
          <p:cNvPr id="3" name="Grafik 2">
            <a:extLst>
              <a:ext uri="{FF2B5EF4-FFF2-40B4-BE49-F238E27FC236}">
                <a16:creationId xmlns:a16="http://schemas.microsoft.com/office/drawing/2014/main" id="{5C88B2FF-0163-4F8A-BBE2-CC5540BDBE5F}"/>
              </a:ext>
            </a:extLst>
          </p:cNvPr>
          <p:cNvPicPr>
            <a:picLocks noChangeAspect="1"/>
          </p:cNvPicPr>
          <p:nvPr/>
        </p:nvPicPr>
        <p:blipFill>
          <a:blip r:embed="rId6"/>
          <a:stretch>
            <a:fillRect/>
          </a:stretch>
        </p:blipFill>
        <p:spPr>
          <a:xfrm>
            <a:off x="3308203" y="4365379"/>
            <a:ext cx="599176" cy="599176"/>
          </a:xfrm>
          <a:prstGeom prst="rect">
            <a:avLst/>
          </a:prstGeom>
        </p:spPr>
      </p:pic>
      <p:pic>
        <p:nvPicPr>
          <p:cNvPr id="7" name="Grafik 6">
            <a:extLst>
              <a:ext uri="{FF2B5EF4-FFF2-40B4-BE49-F238E27FC236}">
                <a16:creationId xmlns:a16="http://schemas.microsoft.com/office/drawing/2014/main" id="{CB9C4B6F-4874-46CA-BF38-8989AA948D3C}"/>
              </a:ext>
            </a:extLst>
          </p:cNvPr>
          <p:cNvPicPr>
            <a:picLocks noChangeAspect="1"/>
          </p:cNvPicPr>
          <p:nvPr/>
        </p:nvPicPr>
        <p:blipFill>
          <a:blip r:embed="rId7"/>
          <a:stretch>
            <a:fillRect/>
          </a:stretch>
        </p:blipFill>
        <p:spPr>
          <a:xfrm>
            <a:off x="3308203" y="3624131"/>
            <a:ext cx="607325" cy="607325"/>
          </a:xfrm>
          <a:prstGeom prst="rect">
            <a:avLst/>
          </a:prstGeom>
        </p:spPr>
      </p:pic>
    </p:spTree>
    <p:extLst>
      <p:ext uri="{BB962C8B-B14F-4D97-AF65-F5344CB8AC3E}">
        <p14:creationId xmlns:p14="http://schemas.microsoft.com/office/powerpoint/2010/main" val="1355513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50" y="1743075"/>
            <a:ext cx="7235825" cy="2699268"/>
          </a:xfrm>
        </p:spPr>
        <p:txBody>
          <a:bodyPr/>
          <a:lstStyle/>
          <a:p>
            <a:r>
              <a:rPr lang="de-DE" dirty="0"/>
              <a:t>EINSTEIN </a:t>
            </a:r>
            <a:r>
              <a:rPr lang="de-DE" dirty="0" err="1"/>
              <a:t>study</a:t>
            </a:r>
            <a:r>
              <a:rPr lang="de-DE" dirty="0"/>
              <a:t> </a:t>
            </a:r>
            <a:r>
              <a:rPr lang="de-DE" dirty="0" err="1"/>
              <a:t>programme</a:t>
            </a:r>
            <a:r>
              <a:rPr lang="de-DE" dirty="0"/>
              <a:t>: </a:t>
            </a:r>
            <a:r>
              <a:rPr lang="de-DE" dirty="0" err="1"/>
              <a:t>some</a:t>
            </a:r>
            <a:r>
              <a:rPr lang="de-DE" dirty="0"/>
              <a:t> 6% </a:t>
            </a:r>
            <a:r>
              <a:rPr lang="de-DE" dirty="0" err="1"/>
              <a:t>of</a:t>
            </a:r>
            <a:r>
              <a:rPr lang="de-DE" dirty="0"/>
              <a:t> </a:t>
            </a:r>
            <a:r>
              <a:rPr lang="de-DE" dirty="0" err="1"/>
              <a:t>patients</a:t>
            </a:r>
            <a:r>
              <a:rPr lang="de-DE" dirty="0"/>
              <a:t> </a:t>
            </a:r>
            <a:r>
              <a:rPr lang="de-DE" dirty="0" err="1"/>
              <a:t>were</a:t>
            </a:r>
            <a:r>
              <a:rPr lang="de-DE" dirty="0"/>
              <a:t> </a:t>
            </a:r>
            <a:r>
              <a:rPr lang="de-DE" dirty="0" err="1"/>
              <a:t>known</a:t>
            </a:r>
            <a:r>
              <a:rPr lang="de-DE" dirty="0"/>
              <a:t> </a:t>
            </a:r>
            <a:r>
              <a:rPr lang="de-DE" dirty="0" err="1"/>
              <a:t>to</a:t>
            </a:r>
            <a:r>
              <a:rPr lang="de-DE" dirty="0"/>
              <a:t> </a:t>
            </a:r>
            <a:r>
              <a:rPr lang="de-DE" dirty="0" err="1"/>
              <a:t>have</a:t>
            </a:r>
            <a:r>
              <a:rPr lang="de-DE" dirty="0"/>
              <a:t> </a:t>
            </a:r>
            <a:r>
              <a:rPr lang="de-DE" dirty="0" err="1"/>
              <a:t>thrombophilia</a:t>
            </a:r>
            <a:r>
              <a:rPr lang="de-DE" dirty="0"/>
              <a:t>.</a:t>
            </a:r>
          </a:p>
          <a:p>
            <a:r>
              <a:rPr lang="en-US" dirty="0"/>
              <a:t>The primary efficacy and safety end point across the pre-specified subgroup with </a:t>
            </a:r>
            <a:r>
              <a:rPr lang="en-US" dirty="0" err="1"/>
              <a:t>thrombophilic</a:t>
            </a:r>
            <a:r>
              <a:rPr lang="en-US" dirty="0"/>
              <a:t> coagulation problems was consistent in the EINSTEIN DVT and </a:t>
            </a:r>
            <a:br>
              <a:rPr lang="en-US" dirty="0"/>
            </a:br>
            <a:r>
              <a:rPr lang="en-US" dirty="0"/>
              <a:t>EINSTEIN PE studies with that of the broader population</a:t>
            </a:r>
            <a:r>
              <a:rPr lang="de-DE" dirty="0"/>
              <a:t>.</a:t>
            </a:r>
          </a:p>
          <a:p>
            <a:r>
              <a:rPr lang="en-US" dirty="0"/>
              <a:t>The expert group believes that </a:t>
            </a:r>
            <a:r>
              <a:rPr lang="en-US" b="1" dirty="0">
                <a:solidFill>
                  <a:schemeClr val="accent1"/>
                </a:solidFill>
              </a:rPr>
              <a:t>rivaroxaban can be used for patients whose laboratory results indicate they have thrombophilia</a:t>
            </a:r>
            <a:r>
              <a:rPr lang="de-DE" b="1" dirty="0">
                <a:solidFill>
                  <a:schemeClr val="accent1"/>
                </a:solidFill>
              </a:rPr>
              <a:t>.</a:t>
            </a:r>
          </a:p>
          <a:p>
            <a:r>
              <a:rPr lang="de-DE" b="1" dirty="0" err="1">
                <a:solidFill>
                  <a:schemeClr val="accent1"/>
                </a:solidFill>
              </a:rPr>
              <a:t>Exception</a:t>
            </a:r>
            <a:r>
              <a:rPr lang="de-DE" b="1" dirty="0">
                <a:solidFill>
                  <a:schemeClr val="accent1"/>
                </a:solidFill>
              </a:rPr>
              <a:t>: </a:t>
            </a:r>
            <a:r>
              <a:rPr lang="de-DE" b="1" dirty="0" err="1">
                <a:solidFill>
                  <a:schemeClr val="accent1"/>
                </a:solidFill>
              </a:rPr>
              <a:t>antiphospholipid</a:t>
            </a:r>
            <a:r>
              <a:rPr lang="de-DE" b="1" dirty="0">
                <a:solidFill>
                  <a:schemeClr val="accent1"/>
                </a:solidFill>
              </a:rPr>
              <a:t> </a:t>
            </a:r>
            <a:r>
              <a:rPr lang="de-DE" b="1" dirty="0" err="1">
                <a:solidFill>
                  <a:schemeClr val="accent1"/>
                </a:solidFill>
              </a:rPr>
              <a:t>antibody</a:t>
            </a:r>
            <a:r>
              <a:rPr lang="de-DE" b="1" dirty="0">
                <a:solidFill>
                  <a:schemeClr val="accent1"/>
                </a:solidFill>
              </a:rPr>
              <a:t> </a:t>
            </a:r>
            <a:r>
              <a:rPr lang="de-DE" b="1" dirty="0" err="1">
                <a:solidFill>
                  <a:schemeClr val="accent1"/>
                </a:solidFill>
              </a:rPr>
              <a:t>syndrome</a:t>
            </a:r>
            <a:r>
              <a:rPr lang="de-DE" b="1" dirty="0">
                <a:solidFill>
                  <a:schemeClr val="accent1"/>
                </a:solidFill>
              </a:rPr>
              <a:t> (APS) </a:t>
            </a:r>
            <a:r>
              <a:rPr lang="de-DE" dirty="0">
                <a:sym typeface="Wingdings" panose="05000000000000000000" pitchFamily="2" charset="2"/>
              </a:rPr>
              <a:t> essential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contact</a:t>
            </a:r>
            <a:r>
              <a:rPr lang="de-DE" dirty="0">
                <a:sym typeface="Wingdings" panose="05000000000000000000" pitchFamily="2" charset="2"/>
              </a:rPr>
              <a:t> a </a:t>
            </a:r>
            <a:r>
              <a:rPr lang="de-DE" dirty="0" err="1">
                <a:sym typeface="Wingdings" panose="05000000000000000000" pitchFamily="2" charset="2"/>
              </a:rPr>
              <a:t>haemostaseologist</a:t>
            </a:r>
            <a:r>
              <a:rPr lang="de-DE" dirty="0">
                <a:sym typeface="Wingdings" panose="05000000000000000000" pitchFamily="2" charset="2"/>
              </a:rPr>
              <a:t>/</a:t>
            </a:r>
            <a:r>
              <a:rPr lang="de-DE" dirty="0" err="1">
                <a:sym typeface="Wingdings" panose="05000000000000000000" pitchFamily="2" charset="2"/>
              </a:rPr>
              <a:t>haematologist</a:t>
            </a:r>
            <a:r>
              <a:rPr lang="de-DE" dirty="0">
                <a:sym typeface="Wingdings" panose="05000000000000000000" pitchFamily="2" charset="2"/>
              </a:rPr>
              <a:t> and not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give</a:t>
            </a:r>
            <a:r>
              <a:rPr lang="de-DE" dirty="0">
                <a:sym typeface="Wingdings" panose="05000000000000000000" pitchFamily="2" charset="2"/>
              </a:rPr>
              <a:t> DOAC in </a:t>
            </a:r>
            <a:r>
              <a:rPr lang="de-DE" dirty="0" err="1">
                <a:sym typeface="Wingdings" panose="05000000000000000000" pitchFamily="2" charset="2"/>
              </a:rPr>
              <a:t>patients</a:t>
            </a:r>
            <a:r>
              <a:rPr lang="de-DE" dirty="0">
                <a:sym typeface="Wingdings" panose="05000000000000000000" pitchFamily="2" charset="2"/>
              </a:rPr>
              <a:t> </a:t>
            </a:r>
            <a:r>
              <a:rPr lang="de-DE" dirty="0" err="1">
                <a:sym typeface="Wingdings" panose="05000000000000000000" pitchFamily="2" charset="2"/>
              </a:rPr>
              <a:t>with</a:t>
            </a:r>
            <a:r>
              <a:rPr lang="de-DE" dirty="0">
                <a:sym typeface="Wingdings" panose="05000000000000000000" pitchFamily="2" charset="2"/>
              </a:rPr>
              <a:t> high-</a:t>
            </a:r>
            <a:r>
              <a:rPr lang="de-DE" dirty="0" err="1">
                <a:sym typeface="Wingdings" panose="05000000000000000000" pitchFamily="2" charset="2"/>
              </a:rPr>
              <a:t>risk</a:t>
            </a:r>
            <a:r>
              <a:rPr lang="de-DE" dirty="0">
                <a:sym typeface="Wingdings" panose="05000000000000000000" pitchFamily="2" charset="2"/>
              </a:rPr>
              <a:t> APS.</a:t>
            </a:r>
            <a:endParaRPr lang="de-DE"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40</a:t>
            </a:fld>
            <a:endParaRPr lang="de-DE"/>
          </a:p>
        </p:txBody>
      </p:sp>
      <p:grpSp>
        <p:nvGrpSpPr>
          <p:cNvPr id="9" name="Gruppierung 8"/>
          <p:cNvGrpSpPr/>
          <p:nvPr/>
        </p:nvGrpSpPr>
        <p:grpSpPr>
          <a:xfrm>
            <a:off x="323849" y="268288"/>
            <a:ext cx="8587803" cy="1230989"/>
            <a:chOff x="323849" y="2766076"/>
            <a:chExt cx="8587803" cy="1230989"/>
          </a:xfrm>
        </p:grpSpPr>
        <p:sp>
          <p:nvSpPr>
            <p:cNvPr id="6" name="Titel 1"/>
            <p:cNvSpPr txBox="1">
              <a:spLocks/>
            </p:cNvSpPr>
            <p:nvPr/>
          </p:nvSpPr>
          <p:spPr>
            <a:xfrm>
              <a:off x="323849" y="2766076"/>
              <a:ext cx="7178728" cy="994172"/>
            </a:xfrm>
            <a:prstGeom prst="rect">
              <a:avLst/>
            </a:prstGeom>
            <a:solidFill>
              <a:schemeClr val="bg1"/>
            </a:solidFill>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CH" dirty="0"/>
                <a:t>4.2.5 </a:t>
              </a:r>
              <a:r>
                <a:rPr lang="de-DE" dirty="0"/>
                <a:t>Can </a:t>
              </a:r>
              <a:r>
                <a:rPr lang="de-DE" dirty="0" err="1"/>
                <a:t>rivaroxaban</a:t>
              </a:r>
              <a:r>
                <a:rPr lang="de-DE" dirty="0"/>
                <a:t> </a:t>
              </a:r>
              <a:r>
                <a:rPr lang="de-DE" dirty="0" err="1"/>
                <a:t>be</a:t>
              </a:r>
              <a:r>
                <a:rPr lang="de-DE" dirty="0"/>
                <a:t> </a:t>
              </a:r>
              <a:r>
                <a:rPr lang="de-DE" dirty="0" err="1"/>
                <a:t>used</a:t>
              </a:r>
              <a:r>
                <a:rPr lang="de-DE" dirty="0"/>
                <a:t> </a:t>
              </a:r>
              <a:r>
                <a:rPr lang="de-DE" dirty="0" err="1"/>
                <a:t>for</a:t>
              </a:r>
              <a:r>
                <a:rPr lang="de-DE" dirty="0"/>
                <a:t> </a:t>
              </a:r>
              <a:r>
                <a:rPr lang="de-DE" dirty="0" err="1"/>
                <a:t>thrombophilia</a:t>
              </a:r>
              <a:r>
                <a:rPr lang="de-DE" dirty="0"/>
                <a:t> </a:t>
              </a:r>
              <a:r>
                <a:rPr lang="de-DE" dirty="0" err="1"/>
                <a:t>patients</a:t>
              </a:r>
              <a:r>
                <a:rPr lang="de-DE" dirty="0"/>
                <a:t> </a:t>
              </a:r>
              <a:r>
                <a:rPr lang="de-DE" dirty="0" err="1"/>
                <a:t>for</a:t>
              </a:r>
              <a:r>
                <a:rPr lang="de-DE" dirty="0"/>
                <a:t> </a:t>
              </a:r>
              <a:r>
                <a:rPr lang="de-DE" dirty="0" err="1"/>
                <a:t>the</a:t>
              </a:r>
              <a:r>
                <a:rPr lang="de-DE" dirty="0"/>
                <a:t> </a:t>
              </a:r>
              <a:r>
                <a:rPr lang="de-DE" dirty="0" err="1"/>
                <a:t>indications</a:t>
              </a:r>
              <a:r>
                <a:rPr lang="de-DE" dirty="0"/>
                <a:t> „</a:t>
              </a:r>
              <a:r>
                <a:rPr lang="de-DE" dirty="0" err="1"/>
                <a:t>treatment</a:t>
              </a:r>
              <a:r>
                <a:rPr lang="de-DE" dirty="0"/>
                <a:t> </a:t>
              </a:r>
              <a:r>
                <a:rPr lang="de-DE" dirty="0" err="1"/>
                <a:t>or</a:t>
              </a:r>
              <a:r>
                <a:rPr lang="de-DE" dirty="0"/>
                <a:t> </a:t>
              </a:r>
              <a:r>
                <a:rPr lang="de-DE" dirty="0" err="1"/>
                <a:t>secondary</a:t>
              </a:r>
              <a:r>
                <a:rPr lang="de-DE" dirty="0"/>
                <a:t> </a:t>
              </a:r>
              <a:r>
                <a:rPr lang="de-DE" dirty="0" err="1"/>
                <a:t>prophylaxis</a:t>
              </a:r>
              <a:r>
                <a:rPr lang="de-DE" dirty="0"/>
                <a:t> </a:t>
              </a:r>
              <a:r>
                <a:rPr lang="de-DE" dirty="0" err="1"/>
                <a:t>for</a:t>
              </a:r>
              <a:r>
                <a:rPr lang="de-DE" dirty="0"/>
                <a:t> DVT/PE“?</a:t>
              </a:r>
            </a:p>
          </p:txBody>
        </p:sp>
        <p:cxnSp>
          <p:nvCxnSpPr>
            <p:cNvPr id="7" name="Gerade Verbindung 6"/>
            <p:cNvCxnSpPr/>
            <p:nvPr/>
          </p:nvCxnSpPr>
          <p:spPr>
            <a:xfrm>
              <a:off x="323850" y="3997065"/>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7495082" y="3387777"/>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23813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6973" y="1604818"/>
            <a:ext cx="8496300" cy="2924261"/>
          </a:xfrm>
        </p:spPr>
        <p:txBody>
          <a:bodyPr/>
          <a:lstStyle/>
          <a:p>
            <a:pPr>
              <a:spcBef>
                <a:spcPts val="600"/>
              </a:spcBef>
            </a:pPr>
            <a:r>
              <a:rPr lang="en-GB" sz="1200" dirty="0"/>
              <a:t>The 2021 American Society of </a:t>
            </a:r>
            <a:r>
              <a:rPr lang="en-GB" sz="1200" dirty="0" err="1"/>
              <a:t>Hematology</a:t>
            </a:r>
            <a:r>
              <a:rPr lang="en-GB" sz="1200" dirty="0"/>
              <a:t> (ASH) guidelines for management of VTE in patients with an active tumour recommend using LMWH or DOAC (apixaban or rivaroxaban) for initial treatment (first week) of DVT/PE in cancer patients, and DOAC (apixaban, </a:t>
            </a:r>
            <a:r>
              <a:rPr lang="en-GB" sz="1200" dirty="0" err="1"/>
              <a:t>edoxaban</a:t>
            </a:r>
            <a:r>
              <a:rPr lang="en-GB" sz="1200" dirty="0"/>
              <a:t> or rivaroxaban) in preference to LMWH or VKA for subsequent further treatment for 3–6 months.</a:t>
            </a:r>
            <a:endParaRPr lang="de-DE" sz="1200" dirty="0"/>
          </a:p>
          <a:p>
            <a:pPr>
              <a:spcBef>
                <a:spcPts val="600"/>
              </a:spcBef>
            </a:pPr>
            <a:r>
              <a:rPr lang="de-DE" sz="1200" dirty="0"/>
              <a:t>The </a:t>
            </a:r>
            <a:r>
              <a:rPr lang="de-DE" sz="1200" dirty="0" err="1"/>
              <a:t>approved</a:t>
            </a:r>
            <a:r>
              <a:rPr lang="de-DE" sz="1200" dirty="0"/>
              <a:t> </a:t>
            </a:r>
            <a:r>
              <a:rPr lang="de-DE" sz="1200" dirty="0" err="1"/>
              <a:t>indication</a:t>
            </a:r>
            <a:r>
              <a:rPr lang="de-DE" sz="1200" dirty="0"/>
              <a:t> </a:t>
            </a:r>
            <a:r>
              <a:rPr lang="de-DE" sz="1200" dirty="0" err="1"/>
              <a:t>does</a:t>
            </a:r>
            <a:r>
              <a:rPr lang="de-DE" sz="1200" dirty="0"/>
              <a:t> not </a:t>
            </a:r>
            <a:r>
              <a:rPr lang="de-DE" sz="1200" dirty="0" err="1"/>
              <a:t>exclude</a:t>
            </a:r>
            <a:r>
              <a:rPr lang="de-DE" sz="1200" dirty="0"/>
              <a:t> </a:t>
            </a:r>
            <a:r>
              <a:rPr lang="de-DE" sz="1200" dirty="0" err="1"/>
              <a:t>oncology</a:t>
            </a:r>
            <a:r>
              <a:rPr lang="de-DE" sz="1200" dirty="0"/>
              <a:t> </a:t>
            </a:r>
            <a:r>
              <a:rPr lang="de-DE" sz="1200" dirty="0" err="1"/>
              <a:t>patients</a:t>
            </a:r>
            <a:r>
              <a:rPr lang="de-DE" sz="1200" dirty="0"/>
              <a:t>.</a:t>
            </a:r>
          </a:p>
          <a:p>
            <a:pPr>
              <a:spcBef>
                <a:spcPts val="600"/>
              </a:spcBef>
            </a:pPr>
            <a:r>
              <a:rPr lang="de-DE" sz="1200" dirty="0" err="1"/>
              <a:t>Based</a:t>
            </a:r>
            <a:r>
              <a:rPr lang="de-DE" sz="1200" dirty="0"/>
              <a:t> on </a:t>
            </a:r>
            <a:r>
              <a:rPr lang="de-DE" sz="1200" dirty="0" err="1"/>
              <a:t>the</a:t>
            </a:r>
            <a:r>
              <a:rPr lang="de-DE" sz="1200" dirty="0"/>
              <a:t> </a:t>
            </a:r>
            <a:r>
              <a:rPr lang="de-DE" sz="1200" b="1" dirty="0">
                <a:solidFill>
                  <a:schemeClr val="accent1"/>
                </a:solidFill>
              </a:rPr>
              <a:t>SELECT-D </a:t>
            </a:r>
            <a:r>
              <a:rPr lang="de-DE" sz="1200" b="1" dirty="0" err="1">
                <a:solidFill>
                  <a:schemeClr val="accent1"/>
                </a:solidFill>
              </a:rPr>
              <a:t>study</a:t>
            </a:r>
            <a:r>
              <a:rPr lang="de-DE" sz="1200" b="1" dirty="0">
                <a:solidFill>
                  <a:schemeClr val="accent1"/>
                </a:solidFill>
              </a:rPr>
              <a:t> </a:t>
            </a:r>
            <a:r>
              <a:rPr lang="en-GB" sz="1200" b="1" dirty="0">
                <a:solidFill>
                  <a:schemeClr val="accent1"/>
                </a:solidFill>
              </a:rPr>
              <a:t>and in accordance with the 2021 ASH Guidelines on the treatment of VTE in patients with an active tumour</a:t>
            </a:r>
            <a:r>
              <a:rPr lang="de-DE" sz="1200" dirty="0"/>
              <a:t>, </a:t>
            </a:r>
            <a:r>
              <a:rPr lang="de-DE" sz="1200" dirty="0" err="1"/>
              <a:t>the</a:t>
            </a:r>
            <a:r>
              <a:rPr lang="de-DE" sz="1200" dirty="0"/>
              <a:t> </a:t>
            </a:r>
            <a:r>
              <a:rPr lang="de-DE" sz="1200" dirty="0" err="1"/>
              <a:t>experts</a:t>
            </a:r>
            <a:r>
              <a:rPr lang="de-DE" sz="1200" dirty="0"/>
              <a:t> </a:t>
            </a:r>
            <a:r>
              <a:rPr lang="de-DE" sz="1200" dirty="0" err="1"/>
              <a:t>consider</a:t>
            </a:r>
            <a:r>
              <a:rPr lang="de-DE" sz="1200" dirty="0"/>
              <a:t> </a:t>
            </a:r>
            <a:r>
              <a:rPr lang="de-DE" sz="1200" dirty="0" err="1"/>
              <a:t>treatment</a:t>
            </a:r>
            <a:r>
              <a:rPr lang="de-DE" sz="1200" dirty="0"/>
              <a:t> </a:t>
            </a:r>
            <a:r>
              <a:rPr lang="de-DE" sz="1200" dirty="0" err="1"/>
              <a:t>with</a:t>
            </a:r>
            <a:r>
              <a:rPr lang="de-DE" sz="1200" dirty="0"/>
              <a:t> </a:t>
            </a:r>
            <a:r>
              <a:rPr lang="de-DE" sz="1200" dirty="0" err="1"/>
              <a:t>rivaroxaban</a:t>
            </a:r>
            <a:r>
              <a:rPr lang="de-DE" sz="1200" dirty="0"/>
              <a:t> in VTE </a:t>
            </a:r>
            <a:r>
              <a:rPr lang="de-DE" sz="1200" dirty="0" err="1"/>
              <a:t>patients</a:t>
            </a:r>
            <a:r>
              <a:rPr lang="de-DE" sz="1200" dirty="0"/>
              <a:t> </a:t>
            </a:r>
            <a:r>
              <a:rPr lang="de-DE" sz="1200" dirty="0" err="1"/>
              <a:t>with</a:t>
            </a:r>
            <a:r>
              <a:rPr lang="de-DE" sz="1200" dirty="0"/>
              <a:t> </a:t>
            </a:r>
            <a:r>
              <a:rPr lang="de-DE" sz="1200" dirty="0" err="1"/>
              <a:t>active</a:t>
            </a:r>
            <a:r>
              <a:rPr lang="de-DE" sz="1200" dirty="0"/>
              <a:t> </a:t>
            </a:r>
            <a:r>
              <a:rPr lang="de-DE" sz="1200" dirty="0" err="1"/>
              <a:t>tumour</a:t>
            </a:r>
            <a:r>
              <a:rPr lang="de-DE" sz="1200" dirty="0"/>
              <a:t>, a </a:t>
            </a:r>
            <a:r>
              <a:rPr lang="de-DE" sz="1200" dirty="0" err="1"/>
              <a:t>low</a:t>
            </a:r>
            <a:r>
              <a:rPr lang="de-DE" sz="1200" dirty="0"/>
              <a:t> </a:t>
            </a:r>
            <a:r>
              <a:rPr lang="de-DE" sz="1200" dirty="0" err="1"/>
              <a:t>risk</a:t>
            </a:r>
            <a:r>
              <a:rPr lang="de-DE" sz="1200" dirty="0"/>
              <a:t> </a:t>
            </a:r>
            <a:r>
              <a:rPr lang="de-DE" sz="1200" dirty="0" err="1"/>
              <a:t>of</a:t>
            </a:r>
            <a:r>
              <a:rPr lang="de-DE" sz="1200" dirty="0"/>
              <a:t> </a:t>
            </a:r>
            <a:r>
              <a:rPr lang="de-DE" sz="1200" dirty="0" err="1"/>
              <a:t>bleeding</a:t>
            </a:r>
            <a:r>
              <a:rPr lang="de-DE" sz="1200" dirty="0"/>
              <a:t> and </a:t>
            </a:r>
            <a:r>
              <a:rPr lang="de-DE" sz="1200" dirty="0" err="1"/>
              <a:t>no</a:t>
            </a:r>
            <a:r>
              <a:rPr lang="de-DE" sz="1200" dirty="0"/>
              <a:t> </a:t>
            </a:r>
            <a:r>
              <a:rPr lang="de-DE" sz="1200" dirty="0" err="1"/>
              <a:t>drug</a:t>
            </a:r>
            <a:r>
              <a:rPr lang="de-DE" sz="1200" dirty="0"/>
              <a:t> </a:t>
            </a:r>
            <a:r>
              <a:rPr lang="de-DE" sz="1200" dirty="0" err="1"/>
              <a:t>interactions</a:t>
            </a:r>
            <a:r>
              <a:rPr lang="de-DE" sz="1200" dirty="0"/>
              <a:t> </a:t>
            </a:r>
            <a:r>
              <a:rPr lang="de-DE" sz="1200" dirty="0" err="1"/>
              <a:t>with</a:t>
            </a:r>
            <a:r>
              <a:rPr lang="de-DE" sz="1200" dirty="0"/>
              <a:t> </a:t>
            </a:r>
            <a:r>
              <a:rPr lang="de-DE" sz="1200" dirty="0" err="1"/>
              <a:t>the</a:t>
            </a:r>
            <a:r>
              <a:rPr lang="de-DE" sz="1200" dirty="0"/>
              <a:t> </a:t>
            </a:r>
            <a:r>
              <a:rPr lang="de-DE" sz="1200" dirty="0" err="1"/>
              <a:t>systemic</a:t>
            </a:r>
            <a:r>
              <a:rPr lang="de-DE" sz="1200" dirty="0"/>
              <a:t> </a:t>
            </a:r>
            <a:r>
              <a:rPr lang="de-DE" sz="1200" dirty="0" err="1"/>
              <a:t>therapy</a:t>
            </a:r>
            <a:r>
              <a:rPr lang="de-DE" sz="1200" dirty="0"/>
              <a:t> </a:t>
            </a:r>
            <a:r>
              <a:rPr lang="de-DE" sz="1200" dirty="0" err="1"/>
              <a:t>as</a:t>
            </a:r>
            <a:r>
              <a:rPr lang="de-DE" sz="1200" dirty="0"/>
              <a:t> possible.</a:t>
            </a:r>
          </a:p>
          <a:p>
            <a:pPr>
              <a:spcBef>
                <a:spcPts val="600"/>
              </a:spcBef>
            </a:pPr>
            <a:r>
              <a:rPr lang="en-US" sz="1200" dirty="0"/>
              <a:t>Rivaroxaban can therefore be used for patients to whom LMWH cannot be given for individual reasons</a:t>
            </a:r>
            <a:r>
              <a:rPr lang="de-DE" sz="1200" dirty="0"/>
              <a:t>.</a:t>
            </a:r>
          </a:p>
          <a:p>
            <a:pPr>
              <a:spcBef>
                <a:spcPts val="600"/>
              </a:spcBef>
            </a:pPr>
            <a:r>
              <a:rPr lang="de-DE" sz="1200" dirty="0" err="1"/>
              <a:t>Patients</a:t>
            </a:r>
            <a:r>
              <a:rPr lang="de-DE" sz="1200" dirty="0"/>
              <a:t> </a:t>
            </a:r>
            <a:r>
              <a:rPr lang="de-DE" sz="1200" dirty="0" err="1"/>
              <a:t>with</a:t>
            </a:r>
            <a:r>
              <a:rPr lang="de-DE" sz="1200" dirty="0"/>
              <a:t> </a:t>
            </a:r>
            <a:r>
              <a:rPr lang="de-DE" sz="1200" dirty="0" err="1"/>
              <a:t>colorectal</a:t>
            </a:r>
            <a:r>
              <a:rPr lang="de-DE" sz="1200" dirty="0"/>
              <a:t>, </a:t>
            </a:r>
            <a:r>
              <a:rPr lang="de-DE" sz="1200" dirty="0" err="1"/>
              <a:t>genitourinary</a:t>
            </a:r>
            <a:r>
              <a:rPr lang="de-DE" sz="1200" dirty="0"/>
              <a:t> and gastro-</a:t>
            </a:r>
            <a:r>
              <a:rPr lang="de-DE" sz="1200" dirty="0" err="1"/>
              <a:t>esophageal</a:t>
            </a:r>
            <a:r>
              <a:rPr lang="de-DE" sz="1200" dirty="0"/>
              <a:t> </a:t>
            </a:r>
            <a:r>
              <a:rPr lang="de-DE" sz="1200" dirty="0" err="1"/>
              <a:t>tumours</a:t>
            </a:r>
            <a:r>
              <a:rPr lang="de-DE" sz="1200" dirty="0"/>
              <a:t> </a:t>
            </a:r>
            <a:r>
              <a:rPr lang="de-DE" sz="1200" dirty="0" err="1"/>
              <a:t>should</a:t>
            </a:r>
            <a:r>
              <a:rPr lang="de-DE" sz="1200" dirty="0"/>
              <a:t> </a:t>
            </a:r>
            <a:r>
              <a:rPr lang="de-DE" sz="1200" dirty="0" err="1"/>
              <a:t>be</a:t>
            </a:r>
            <a:r>
              <a:rPr lang="de-DE" sz="1200" dirty="0"/>
              <a:t> </a:t>
            </a:r>
            <a:r>
              <a:rPr lang="de-DE" sz="1200" dirty="0" err="1"/>
              <a:t>treated</a:t>
            </a:r>
            <a:r>
              <a:rPr lang="de-DE" sz="1200" dirty="0"/>
              <a:t> </a:t>
            </a:r>
            <a:r>
              <a:rPr lang="de-DE" sz="1200" dirty="0" err="1"/>
              <a:t>with</a:t>
            </a:r>
            <a:r>
              <a:rPr lang="de-DE" sz="1200" dirty="0"/>
              <a:t> LMWH </a:t>
            </a:r>
            <a:r>
              <a:rPr lang="de-DE" sz="1200" dirty="0" err="1"/>
              <a:t>during</a:t>
            </a:r>
            <a:r>
              <a:rPr lang="de-DE" sz="1200" dirty="0"/>
              <a:t> </a:t>
            </a:r>
            <a:r>
              <a:rPr lang="de-DE" sz="1200" dirty="0" err="1"/>
              <a:t>the</a:t>
            </a:r>
            <a:r>
              <a:rPr lang="de-DE" sz="1200" dirty="0"/>
              <a:t> </a:t>
            </a:r>
            <a:r>
              <a:rPr lang="de-DE" sz="1200" dirty="0" err="1"/>
              <a:t>first</a:t>
            </a:r>
            <a:r>
              <a:rPr lang="de-DE" sz="1200" dirty="0"/>
              <a:t> 3</a:t>
            </a:r>
            <a:r>
              <a:rPr lang="en-US" sz="1200" dirty="0"/>
              <a:t>–</a:t>
            </a:r>
            <a:r>
              <a:rPr lang="de-DE" sz="1200" dirty="0"/>
              <a:t>6 </a:t>
            </a:r>
            <a:r>
              <a:rPr lang="de-DE" sz="1200" dirty="0" err="1"/>
              <a:t>months</a:t>
            </a:r>
            <a:r>
              <a:rPr lang="de-DE" sz="1200" dirty="0"/>
              <a:t>.</a:t>
            </a:r>
          </a:p>
          <a:p>
            <a:pPr>
              <a:spcBef>
                <a:spcPts val="600"/>
              </a:spcBef>
            </a:pPr>
            <a:r>
              <a:rPr lang="en-US" sz="1200" dirty="0"/>
              <a:t>After 3–6 months – on an individual basis and assuming there is a relevant indication – consider whether to continue anticoagulation with rivaroxaban.</a:t>
            </a:r>
            <a:endParaRPr lang="de-DE" sz="1200" dirty="0"/>
          </a:p>
          <a:p>
            <a:pPr>
              <a:spcBef>
                <a:spcPts val="600"/>
              </a:spcBef>
            </a:pPr>
            <a:r>
              <a:rPr lang="de-DE" sz="1200" dirty="0"/>
              <a:t>Special </a:t>
            </a:r>
            <a:r>
              <a:rPr lang="de-DE" sz="1200" dirty="0" err="1"/>
              <a:t>caution</a:t>
            </a:r>
            <a:r>
              <a:rPr lang="de-DE" sz="1200" dirty="0"/>
              <a:t> </a:t>
            </a:r>
            <a:r>
              <a:rPr lang="de-DE" sz="1200" dirty="0" err="1"/>
              <a:t>is</a:t>
            </a:r>
            <a:r>
              <a:rPr lang="de-DE" sz="1200" dirty="0"/>
              <a:t> </a:t>
            </a:r>
            <a:r>
              <a:rPr lang="de-DE" sz="1200" dirty="0" err="1"/>
              <a:t>advised</a:t>
            </a:r>
            <a:r>
              <a:rPr lang="de-DE" sz="1200" dirty="0"/>
              <a:t> </a:t>
            </a:r>
            <a:r>
              <a:rPr lang="de-DE" sz="1200" dirty="0" err="1"/>
              <a:t>for</a:t>
            </a:r>
            <a:r>
              <a:rPr lang="de-DE" sz="1200" dirty="0"/>
              <a:t> </a:t>
            </a:r>
            <a:r>
              <a:rPr lang="de-DE" sz="1200" dirty="0" err="1"/>
              <a:t>patients</a:t>
            </a:r>
            <a:r>
              <a:rPr lang="de-DE" sz="1200" dirty="0"/>
              <a:t> at high </a:t>
            </a:r>
            <a:r>
              <a:rPr lang="de-DE" sz="1200" dirty="0" err="1"/>
              <a:t>risk</a:t>
            </a:r>
            <a:r>
              <a:rPr lang="de-DE" sz="1200" dirty="0"/>
              <a:t> </a:t>
            </a:r>
            <a:r>
              <a:rPr lang="de-DE" sz="1200" dirty="0" err="1"/>
              <a:t>of</a:t>
            </a:r>
            <a:r>
              <a:rPr lang="de-DE" sz="1200" dirty="0"/>
              <a:t> </a:t>
            </a:r>
            <a:r>
              <a:rPr lang="de-DE" sz="1200" dirty="0" err="1"/>
              <a:t>bleeding</a:t>
            </a:r>
            <a:r>
              <a:rPr lang="de-DE" sz="1200" dirty="0"/>
              <a:t> (e.g. </a:t>
            </a:r>
            <a:r>
              <a:rPr lang="de-DE" sz="1200" dirty="0" err="1"/>
              <a:t>chemotherapy</a:t>
            </a:r>
            <a:r>
              <a:rPr lang="de-DE" sz="1200" dirty="0"/>
              <a:t>, </a:t>
            </a:r>
            <a:r>
              <a:rPr lang="de-DE" sz="1200" dirty="0" err="1"/>
              <a:t>thrombocytopenia</a:t>
            </a:r>
            <a:r>
              <a:rPr lang="de-DE" sz="1200" dirty="0"/>
              <a:t>) and potential </a:t>
            </a:r>
            <a:r>
              <a:rPr lang="de-DE" sz="1200" dirty="0" err="1"/>
              <a:t>interactions</a:t>
            </a:r>
            <a:r>
              <a:rPr lang="de-DE" sz="1200" dirty="0"/>
              <a:t> </a:t>
            </a:r>
            <a:r>
              <a:rPr lang="de-DE" sz="1200" dirty="0" err="1"/>
              <a:t>of</a:t>
            </a:r>
            <a:r>
              <a:rPr lang="de-DE" sz="1200" dirty="0"/>
              <a:t> </a:t>
            </a:r>
            <a:r>
              <a:rPr lang="de-DE" sz="1200" dirty="0" err="1"/>
              <a:t>rivaroxaban</a:t>
            </a:r>
            <a:r>
              <a:rPr lang="de-DE" sz="1200" dirty="0"/>
              <a:t> </a:t>
            </a:r>
            <a:r>
              <a:rPr lang="de-DE" sz="1200" dirty="0" err="1"/>
              <a:t>with</a:t>
            </a:r>
            <a:r>
              <a:rPr lang="de-DE" sz="1200" dirty="0"/>
              <a:t> </a:t>
            </a:r>
            <a:r>
              <a:rPr lang="de-DE" sz="1200" dirty="0" err="1"/>
              <a:t>various</a:t>
            </a:r>
            <a:r>
              <a:rPr lang="de-DE" sz="1200" dirty="0"/>
              <a:t> </a:t>
            </a:r>
            <a:r>
              <a:rPr lang="de-DE" sz="1200" dirty="0" err="1"/>
              <a:t>chemotherapeutic</a:t>
            </a:r>
            <a:r>
              <a:rPr lang="de-DE" sz="1200" dirty="0"/>
              <a:t> </a:t>
            </a:r>
            <a:r>
              <a:rPr lang="de-DE" sz="1200" dirty="0" err="1"/>
              <a:t>agents</a:t>
            </a:r>
            <a:r>
              <a:rPr lang="de-DE" sz="1200" dirty="0"/>
              <a:t> (</a:t>
            </a:r>
            <a:r>
              <a:rPr lang="de-DE" sz="1200" dirty="0" err="1"/>
              <a:t>consult</a:t>
            </a:r>
            <a:r>
              <a:rPr lang="de-DE" sz="1200" dirty="0"/>
              <a:t> an </a:t>
            </a:r>
            <a:r>
              <a:rPr lang="de-DE" sz="1200" dirty="0" err="1"/>
              <a:t>oncologist</a:t>
            </a:r>
            <a:r>
              <a:rPr lang="de-DE" sz="1200" dirty="0"/>
              <a:t>).</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41</a:t>
            </a:fld>
            <a:endParaRPr lang="de-DE" dirty="0"/>
          </a:p>
        </p:txBody>
      </p:sp>
      <p:grpSp>
        <p:nvGrpSpPr>
          <p:cNvPr id="9" name="Gruppierung 8"/>
          <p:cNvGrpSpPr/>
          <p:nvPr/>
        </p:nvGrpSpPr>
        <p:grpSpPr>
          <a:xfrm>
            <a:off x="323849" y="268288"/>
            <a:ext cx="8587803" cy="1230989"/>
            <a:chOff x="323849" y="2766076"/>
            <a:chExt cx="8587803" cy="1230989"/>
          </a:xfrm>
        </p:grpSpPr>
        <p:sp>
          <p:nvSpPr>
            <p:cNvPr id="6" name="Titel 1"/>
            <p:cNvSpPr txBox="1">
              <a:spLocks/>
            </p:cNvSpPr>
            <p:nvPr/>
          </p:nvSpPr>
          <p:spPr>
            <a:xfrm>
              <a:off x="323849" y="2766076"/>
              <a:ext cx="7178728" cy="994172"/>
            </a:xfrm>
            <a:prstGeom prst="rect">
              <a:avLst/>
            </a:prstGeom>
            <a:solidFill>
              <a:schemeClr val="bg1"/>
            </a:solidFill>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CH" dirty="0"/>
                <a:t>4.2.6 </a:t>
              </a:r>
              <a:r>
                <a:rPr lang="de-DE" dirty="0"/>
                <a:t>Can </a:t>
              </a:r>
              <a:r>
                <a:rPr lang="de-DE" dirty="0" err="1"/>
                <a:t>rivaroxaban</a:t>
              </a:r>
              <a:r>
                <a:rPr lang="de-DE" dirty="0"/>
                <a:t> </a:t>
              </a:r>
              <a:r>
                <a:rPr lang="de-DE" dirty="0" err="1"/>
                <a:t>be</a:t>
              </a:r>
              <a:r>
                <a:rPr lang="de-DE" dirty="0"/>
                <a:t> </a:t>
              </a:r>
              <a:r>
                <a:rPr lang="de-DE" dirty="0" err="1"/>
                <a:t>used</a:t>
              </a:r>
              <a:r>
                <a:rPr lang="de-DE" dirty="0"/>
                <a:t> </a:t>
              </a:r>
              <a:r>
                <a:rPr lang="de-DE" dirty="0" err="1"/>
                <a:t>for</a:t>
              </a:r>
              <a:r>
                <a:rPr lang="de-DE" dirty="0"/>
                <a:t> </a:t>
              </a:r>
              <a:r>
                <a:rPr lang="de-DE" dirty="0" err="1"/>
                <a:t>cancer</a:t>
              </a:r>
              <a:r>
                <a:rPr lang="de-DE" dirty="0"/>
                <a:t> </a:t>
              </a:r>
              <a:r>
                <a:rPr lang="de-DE" dirty="0" err="1"/>
                <a:t>patients</a:t>
              </a:r>
              <a:r>
                <a:rPr lang="de-DE" dirty="0"/>
                <a:t> </a:t>
              </a:r>
              <a:r>
                <a:rPr lang="de-DE" dirty="0" err="1"/>
                <a:t>for</a:t>
              </a:r>
              <a:r>
                <a:rPr lang="de-DE" dirty="0"/>
                <a:t> </a:t>
              </a:r>
              <a:r>
                <a:rPr lang="de-DE" dirty="0" err="1"/>
                <a:t>the</a:t>
              </a:r>
              <a:r>
                <a:rPr lang="de-DE" dirty="0"/>
                <a:t> </a:t>
              </a:r>
              <a:r>
                <a:rPr lang="de-DE" dirty="0" err="1"/>
                <a:t>indications</a:t>
              </a:r>
              <a:r>
                <a:rPr lang="de-DE" dirty="0"/>
                <a:t> „</a:t>
              </a:r>
              <a:r>
                <a:rPr lang="de-DE" dirty="0" err="1"/>
                <a:t>treatment</a:t>
              </a:r>
              <a:r>
                <a:rPr lang="de-DE" dirty="0"/>
                <a:t> </a:t>
              </a:r>
              <a:r>
                <a:rPr lang="de-DE" dirty="0" err="1"/>
                <a:t>or</a:t>
              </a:r>
              <a:r>
                <a:rPr lang="de-DE" dirty="0"/>
                <a:t> </a:t>
              </a:r>
              <a:r>
                <a:rPr lang="de-DE" dirty="0" err="1"/>
                <a:t>secondary</a:t>
              </a:r>
              <a:r>
                <a:rPr lang="de-DE" dirty="0"/>
                <a:t> </a:t>
              </a:r>
              <a:r>
                <a:rPr lang="de-DE" dirty="0" err="1"/>
                <a:t>prophylaxis</a:t>
              </a:r>
              <a:r>
                <a:rPr lang="de-DE" dirty="0"/>
                <a:t> </a:t>
              </a:r>
              <a:r>
                <a:rPr lang="de-DE" dirty="0" err="1"/>
                <a:t>for</a:t>
              </a:r>
              <a:r>
                <a:rPr lang="de-DE" dirty="0"/>
                <a:t> DVT/PE“?</a:t>
              </a:r>
            </a:p>
          </p:txBody>
        </p:sp>
        <p:cxnSp>
          <p:nvCxnSpPr>
            <p:cNvPr id="7" name="Gerade Verbindung 6"/>
            <p:cNvCxnSpPr/>
            <p:nvPr/>
          </p:nvCxnSpPr>
          <p:spPr>
            <a:xfrm>
              <a:off x="323850" y="3997065"/>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7495082" y="3387777"/>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635033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68FC1BA-C807-A24C-B970-91216D4FCE8F}" type="slidenum">
              <a:rPr lang="de-DE" smtClean="0"/>
              <a:t>42</a:t>
            </a:fld>
            <a:endParaRPr lang="de-DE"/>
          </a:p>
        </p:txBody>
      </p:sp>
      <p:sp>
        <p:nvSpPr>
          <p:cNvPr id="17" name="Titel 1"/>
          <p:cNvSpPr>
            <a:spLocks noGrp="1"/>
          </p:cNvSpPr>
          <p:nvPr>
            <p:ph type="title"/>
          </p:nvPr>
        </p:nvSpPr>
        <p:spPr>
          <a:xfrm>
            <a:off x="3859967" y="2005402"/>
            <a:ext cx="4960183" cy="1670570"/>
          </a:xfrm>
          <a:noFill/>
        </p:spPr>
        <p:txBody>
          <a:bodyPr/>
          <a:lstStyle/>
          <a:p>
            <a:pPr>
              <a:lnSpc>
                <a:spcPct val="107000"/>
              </a:lnSpc>
              <a:spcAft>
                <a:spcPts val="800"/>
              </a:spcAft>
            </a:pPr>
            <a:r>
              <a:rPr lang="de-CH" sz="2400" dirty="0">
                <a:solidFill>
                  <a:schemeClr val="bg2">
                    <a:lumMod val="50000"/>
                  </a:schemeClr>
                </a:solidFill>
                <a:latin typeface="Calibri" panose="020F0502020204030204" pitchFamily="34" charset="0"/>
                <a:cs typeface="Times New Roman" panose="02020603050405020304" pitchFamily="18" charset="0"/>
              </a:rPr>
              <a:t>4.3 </a:t>
            </a:r>
            <a:r>
              <a:rPr lang="en-US" sz="2400" dirty="0">
                <a:solidFill>
                  <a:schemeClr val="bg2">
                    <a:lumMod val="50000"/>
                  </a:schemeClr>
                </a:solidFill>
                <a:latin typeface="Calibri" panose="020F0502020204030204" pitchFamily="34" charset="0"/>
                <a:cs typeface="Times New Roman" panose="02020603050405020304" pitchFamily="18" charset="0"/>
              </a:rPr>
              <a:t>VTE TREATMENT IN PAEDIATRIC PATIENTS</a:t>
            </a:r>
            <a:endParaRPr lang="de-CH" sz="2400" dirty="0">
              <a:solidFill>
                <a:schemeClr val="bg2">
                  <a:lumMod val="50000"/>
                </a:schemeClr>
              </a:solidFill>
              <a:latin typeface="Calibri" panose="020F0502020204030204" pitchFamily="34" charset="0"/>
              <a:cs typeface="Times New Roman" panose="02020603050405020304" pitchFamily="18" charset="0"/>
            </a:endParaRPr>
          </a:p>
        </p:txBody>
      </p:sp>
      <p:pic>
        <p:nvPicPr>
          <p:cNvPr id="7" name="Grafik 6">
            <a:extLst>
              <a:ext uri="{FF2B5EF4-FFF2-40B4-BE49-F238E27FC236}">
                <a16:creationId xmlns:a16="http://schemas.microsoft.com/office/drawing/2014/main" id="{22748756-94B1-441D-BB9C-DF1BC13703F8}"/>
              </a:ext>
            </a:extLst>
          </p:cNvPr>
          <p:cNvPicPr>
            <a:picLocks noChangeAspect="1"/>
          </p:cNvPicPr>
          <p:nvPr/>
        </p:nvPicPr>
        <p:blipFill>
          <a:blip r:embed="rId2"/>
          <a:stretch>
            <a:fillRect/>
          </a:stretch>
        </p:blipFill>
        <p:spPr>
          <a:xfrm>
            <a:off x="1001938" y="1736556"/>
            <a:ext cx="1659600" cy="1670388"/>
          </a:xfrm>
          <a:prstGeom prst="rect">
            <a:avLst/>
          </a:prstGeom>
        </p:spPr>
      </p:pic>
    </p:spTree>
    <p:extLst>
      <p:ext uri="{BB962C8B-B14F-4D97-AF65-F5344CB8AC3E}">
        <p14:creationId xmlns:p14="http://schemas.microsoft.com/office/powerpoint/2010/main" val="337928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668FC1BA-C807-A24C-B970-91216D4FCE8F}" type="slidenum">
              <a:rPr lang="de-DE" smtClean="0"/>
              <a:t>43</a:t>
            </a:fld>
            <a:endParaRPr lang="de-DE"/>
          </a:p>
        </p:txBody>
      </p:sp>
      <p:grpSp>
        <p:nvGrpSpPr>
          <p:cNvPr id="9" name="Gruppierung 8"/>
          <p:cNvGrpSpPr/>
          <p:nvPr/>
        </p:nvGrpSpPr>
        <p:grpSpPr>
          <a:xfrm>
            <a:off x="323850" y="268290"/>
            <a:ext cx="7235826" cy="490268"/>
            <a:chOff x="323849" y="2766077"/>
            <a:chExt cx="8587803" cy="824067"/>
          </a:xfrm>
        </p:grpSpPr>
        <p:sp>
          <p:nvSpPr>
            <p:cNvPr id="6" name="Titel 1"/>
            <p:cNvSpPr txBox="1">
              <a:spLocks/>
            </p:cNvSpPr>
            <p:nvPr/>
          </p:nvSpPr>
          <p:spPr>
            <a:xfrm>
              <a:off x="323849" y="2766077"/>
              <a:ext cx="8478523" cy="824067"/>
            </a:xfrm>
            <a:prstGeom prst="rect">
              <a:avLst/>
            </a:prstGeom>
            <a:solidFill>
              <a:schemeClr val="bg1"/>
            </a:solidFill>
            <a:ln>
              <a:noFill/>
            </a:ln>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CH" dirty="0"/>
                <a:t>4.3.1 </a:t>
              </a:r>
              <a:r>
                <a:rPr lang="en-US" dirty="0"/>
                <a:t> For which indication and in which dosage is rivaroxaban used in children?</a:t>
              </a:r>
            </a:p>
            <a:p>
              <a:endParaRPr lang="de-CH" dirty="0"/>
            </a:p>
          </p:txBody>
        </p:sp>
        <p:sp>
          <p:nvSpPr>
            <p:cNvPr id="8" name="Rechteck 7"/>
            <p:cNvSpPr/>
            <p:nvPr/>
          </p:nvSpPr>
          <p:spPr>
            <a:xfrm>
              <a:off x="7495082" y="3387777"/>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Inhaltsplatzhalter 3">
            <a:extLst>
              <a:ext uri="{FF2B5EF4-FFF2-40B4-BE49-F238E27FC236}">
                <a16:creationId xmlns:a16="http://schemas.microsoft.com/office/drawing/2014/main" id="{37FE911E-D223-4030-809F-C76CCDE65576}"/>
              </a:ext>
            </a:extLst>
          </p:cNvPr>
          <p:cNvSpPr>
            <a:spLocks noGrp="1"/>
          </p:cNvSpPr>
          <p:nvPr>
            <p:ph idx="1"/>
          </p:nvPr>
        </p:nvSpPr>
        <p:spPr>
          <a:xfrm>
            <a:off x="323850" y="1203326"/>
            <a:ext cx="3887788" cy="3060700"/>
          </a:xfrm>
        </p:spPr>
        <p:txBody>
          <a:bodyPr anchor="t"/>
          <a:lstStyle/>
          <a:p>
            <a:pPr>
              <a:spcBef>
                <a:spcPts val="600"/>
              </a:spcBef>
            </a:pPr>
            <a:r>
              <a:rPr lang="en-US" sz="1100" dirty="0"/>
              <a:t>Rivaroxaban is approved for the treatment of venous thromboembolisms (VTE) after initial  parenteral anticoagulation (in the </a:t>
            </a:r>
            <a:r>
              <a:rPr lang="en-US" sz="1100" dirty="0" err="1"/>
              <a:t>authorisation</a:t>
            </a:r>
            <a:r>
              <a:rPr lang="en-US" sz="1100" dirty="0"/>
              <a:t> study for a minimum of 5 days) for the prevention of recurrent VTE in children aged 0-17 years. </a:t>
            </a:r>
          </a:p>
          <a:p>
            <a:pPr>
              <a:spcBef>
                <a:spcPts val="600"/>
              </a:spcBef>
            </a:pPr>
            <a:r>
              <a:rPr lang="en-US" sz="1100" dirty="0"/>
              <a:t>Neonates, infants and children weighing under 30 kg receive rivaroxaban in the form of an oral suspension (Xarelto junior), children and adolescents weighing 30 kg or more in the form of the film-coated tablet (Xarelto) which has already been </a:t>
            </a:r>
            <a:r>
              <a:rPr lang="en-US" sz="1100" dirty="0" err="1"/>
              <a:t>authorised</a:t>
            </a:r>
            <a:r>
              <a:rPr lang="en-US" sz="1100" dirty="0"/>
              <a:t> for a long time for adults (see Table on slide 7). </a:t>
            </a:r>
          </a:p>
          <a:p>
            <a:pPr>
              <a:spcBef>
                <a:spcPts val="600"/>
              </a:spcBef>
            </a:pPr>
            <a:r>
              <a:rPr lang="en-US" sz="1100" dirty="0"/>
              <a:t>The dose in </a:t>
            </a:r>
            <a:r>
              <a:rPr lang="en-US" sz="1100" dirty="0" err="1"/>
              <a:t>paediatric</a:t>
            </a:r>
            <a:r>
              <a:rPr lang="en-US" sz="1100" dirty="0"/>
              <a:t> patients is dependent on bodyweight</a:t>
            </a:r>
            <a:endParaRPr lang="de-CH" sz="1100" dirty="0"/>
          </a:p>
        </p:txBody>
      </p:sp>
      <p:graphicFrame>
        <p:nvGraphicFramePr>
          <p:cNvPr id="3" name="Tabelle 9">
            <a:extLst>
              <a:ext uri="{FF2B5EF4-FFF2-40B4-BE49-F238E27FC236}">
                <a16:creationId xmlns:a16="http://schemas.microsoft.com/office/drawing/2014/main" id="{5E23F455-7113-4E71-AAE2-E68FA9D014D3}"/>
              </a:ext>
            </a:extLst>
          </p:cNvPr>
          <p:cNvGraphicFramePr>
            <a:graphicFrameLocks noGrp="1"/>
          </p:cNvGraphicFramePr>
          <p:nvPr>
            <p:extLst>
              <p:ext uri="{D42A27DB-BD31-4B8C-83A1-F6EECF244321}">
                <p14:modId xmlns:p14="http://schemas.microsoft.com/office/powerpoint/2010/main" val="2535890429"/>
              </p:ext>
            </p:extLst>
          </p:nvPr>
        </p:nvGraphicFramePr>
        <p:xfrm>
          <a:off x="4406549" y="1115373"/>
          <a:ext cx="4413601" cy="3625275"/>
        </p:xfrm>
        <a:graphic>
          <a:graphicData uri="http://schemas.openxmlformats.org/drawingml/2006/table">
            <a:tbl>
              <a:tblPr firstRow="1" bandRow="1">
                <a:tableStyleId>{B301B821-A1FF-4177-AEE7-76D212191A09}</a:tableStyleId>
              </a:tblPr>
              <a:tblGrid>
                <a:gridCol w="992122">
                  <a:extLst>
                    <a:ext uri="{9D8B030D-6E8A-4147-A177-3AD203B41FA5}">
                      <a16:colId xmlns:a16="http://schemas.microsoft.com/office/drawing/2014/main" val="1360828612"/>
                    </a:ext>
                  </a:extLst>
                </a:gridCol>
                <a:gridCol w="552428">
                  <a:extLst>
                    <a:ext uri="{9D8B030D-6E8A-4147-A177-3AD203B41FA5}">
                      <a16:colId xmlns:a16="http://schemas.microsoft.com/office/drawing/2014/main" val="84911972"/>
                    </a:ext>
                  </a:extLst>
                </a:gridCol>
                <a:gridCol w="552428">
                  <a:extLst>
                    <a:ext uri="{9D8B030D-6E8A-4147-A177-3AD203B41FA5}">
                      <a16:colId xmlns:a16="http://schemas.microsoft.com/office/drawing/2014/main" val="3158325951"/>
                    </a:ext>
                  </a:extLst>
                </a:gridCol>
                <a:gridCol w="552428">
                  <a:extLst>
                    <a:ext uri="{9D8B030D-6E8A-4147-A177-3AD203B41FA5}">
                      <a16:colId xmlns:a16="http://schemas.microsoft.com/office/drawing/2014/main" val="2951705005"/>
                    </a:ext>
                  </a:extLst>
                </a:gridCol>
                <a:gridCol w="552428">
                  <a:extLst>
                    <a:ext uri="{9D8B030D-6E8A-4147-A177-3AD203B41FA5}">
                      <a16:colId xmlns:a16="http://schemas.microsoft.com/office/drawing/2014/main" val="867597722"/>
                    </a:ext>
                  </a:extLst>
                </a:gridCol>
                <a:gridCol w="552428">
                  <a:extLst>
                    <a:ext uri="{9D8B030D-6E8A-4147-A177-3AD203B41FA5}">
                      <a16:colId xmlns:a16="http://schemas.microsoft.com/office/drawing/2014/main" val="2396142938"/>
                    </a:ext>
                  </a:extLst>
                </a:gridCol>
                <a:gridCol w="659339">
                  <a:extLst>
                    <a:ext uri="{9D8B030D-6E8A-4147-A177-3AD203B41FA5}">
                      <a16:colId xmlns:a16="http://schemas.microsoft.com/office/drawing/2014/main" val="2043438778"/>
                    </a:ext>
                  </a:extLst>
                </a:gridCol>
              </a:tblGrid>
              <a:tr h="338309">
                <a:tc>
                  <a:txBody>
                    <a:bodyPr/>
                    <a:lstStyle/>
                    <a:p>
                      <a:r>
                        <a:rPr lang="en-GB" sz="900" noProof="0"/>
                        <a:t>Pharmaceutical form</a:t>
                      </a:r>
                    </a:p>
                  </a:txBody>
                  <a:tcPr marL="45720" marR="45720" anchor="ctr"/>
                </a:tc>
                <a:tc gridSpan="2">
                  <a:txBody>
                    <a:bodyPr/>
                    <a:lstStyle/>
                    <a:p>
                      <a:r>
                        <a:rPr lang="en-GB" sz="900" noProof="0"/>
                        <a:t>Bodyweight (kg)</a:t>
                      </a:r>
                    </a:p>
                  </a:txBody>
                  <a:tcPr marL="45720" marR="45720" anchor="ctr"/>
                </a:tc>
                <a:tc hMerge="1">
                  <a:txBody>
                    <a:bodyPr/>
                    <a:lstStyle/>
                    <a:p>
                      <a:endParaRPr lang="de-CH" dirty="0"/>
                    </a:p>
                  </a:txBody>
                  <a:tcPr marL="0" marR="0" marT="0" marB="0"/>
                </a:tc>
                <a:tc gridSpan="3">
                  <a:txBody>
                    <a:bodyPr/>
                    <a:lstStyle/>
                    <a:p>
                      <a:r>
                        <a:rPr lang="en-GB" sz="900" noProof="0" dirty="0"/>
                        <a:t>Dosage (1 mg Rivaroxaban equals 1 ml Suspension)</a:t>
                      </a:r>
                    </a:p>
                  </a:txBody>
                  <a:tcPr marL="45720" marR="45720" anchor="ctr"/>
                </a:tc>
                <a:tc hMerge="1">
                  <a:txBody>
                    <a:bodyPr/>
                    <a:lstStyle/>
                    <a:p>
                      <a:endParaRPr lang="de-CH" dirty="0"/>
                    </a:p>
                  </a:txBody>
                  <a:tcPr marL="0" marR="0" marT="0" marB="0"/>
                </a:tc>
                <a:tc hMerge="1">
                  <a:txBody>
                    <a:bodyPr/>
                    <a:lstStyle/>
                    <a:p>
                      <a:endParaRPr lang="de-CH" dirty="0"/>
                    </a:p>
                  </a:txBody>
                  <a:tcPr marL="0" marR="0" marT="0" marB="0"/>
                </a:tc>
                <a:tc>
                  <a:txBody>
                    <a:bodyPr/>
                    <a:lstStyle/>
                    <a:p>
                      <a:r>
                        <a:rPr lang="en-GB" sz="900" noProof="0" dirty="0"/>
                        <a:t>Daily dose</a:t>
                      </a:r>
                    </a:p>
                  </a:txBody>
                  <a:tcPr marL="45720" marR="45720" anchor="ctr"/>
                </a:tc>
                <a:extLst>
                  <a:ext uri="{0D108BD9-81ED-4DB2-BD59-A6C34878D82A}">
                    <a16:rowId xmlns:a16="http://schemas.microsoft.com/office/drawing/2014/main" val="802688965"/>
                  </a:ext>
                </a:extLst>
              </a:tr>
              <a:tr h="331786">
                <a:tc>
                  <a:txBody>
                    <a:bodyPr/>
                    <a:lstStyle/>
                    <a:p>
                      <a:endParaRPr lang="en-GB" sz="900" noProof="0"/>
                    </a:p>
                  </a:txBody>
                  <a:tcPr marL="45720" marR="45720" anchor="ctr"/>
                </a:tc>
                <a:tc>
                  <a:txBody>
                    <a:bodyPr/>
                    <a:lstStyle/>
                    <a:p>
                      <a:pPr algn="ctr"/>
                      <a:r>
                        <a:rPr lang="en-GB" sz="900" noProof="0"/>
                        <a:t>Min</a:t>
                      </a:r>
                    </a:p>
                  </a:txBody>
                  <a:tcPr marL="45720" marR="45720" anchor="ctr"/>
                </a:tc>
                <a:tc>
                  <a:txBody>
                    <a:bodyPr/>
                    <a:lstStyle/>
                    <a:p>
                      <a:pPr algn="ctr"/>
                      <a:r>
                        <a:rPr lang="en-GB" sz="900" noProof="0"/>
                        <a:t>Max</a:t>
                      </a:r>
                    </a:p>
                  </a:txBody>
                  <a:tcPr marL="45720" marR="45720" anchor="ctr"/>
                </a:tc>
                <a:tc>
                  <a:txBody>
                    <a:bodyPr/>
                    <a:lstStyle/>
                    <a:p>
                      <a:pPr algn="ctr"/>
                      <a:r>
                        <a:rPr lang="en-GB" sz="900" noProof="0" dirty="0"/>
                        <a:t>1 x per day</a:t>
                      </a:r>
                    </a:p>
                  </a:txBody>
                  <a:tcPr marL="45720" marR="45720" anchor="ctr"/>
                </a:tc>
                <a:tc>
                  <a:txBody>
                    <a:bodyPr/>
                    <a:lstStyle/>
                    <a:p>
                      <a:pPr algn="ctr"/>
                      <a:r>
                        <a:rPr lang="en-GB" sz="900" noProof="0" dirty="0"/>
                        <a:t>2 x per day</a:t>
                      </a:r>
                    </a:p>
                  </a:txBody>
                  <a:tcPr marL="45720" marR="45720" anchor="ctr"/>
                </a:tc>
                <a:tc>
                  <a:txBody>
                    <a:bodyPr/>
                    <a:lstStyle/>
                    <a:p>
                      <a:pPr algn="ctr"/>
                      <a:r>
                        <a:rPr lang="en-GB" sz="900" noProof="0" dirty="0"/>
                        <a:t>3 per day</a:t>
                      </a:r>
                    </a:p>
                  </a:txBody>
                  <a:tcPr marL="45720" marR="45720" anchor="ctr"/>
                </a:tc>
                <a:tc>
                  <a:txBody>
                    <a:bodyPr/>
                    <a:lstStyle/>
                    <a:p>
                      <a:pPr algn="ctr"/>
                      <a:endParaRPr lang="en-GB" sz="900" noProof="0"/>
                    </a:p>
                  </a:txBody>
                  <a:tcPr marL="45720" marR="45720" anchor="ctr"/>
                </a:tc>
                <a:extLst>
                  <a:ext uri="{0D108BD9-81ED-4DB2-BD59-A6C34878D82A}">
                    <a16:rowId xmlns:a16="http://schemas.microsoft.com/office/drawing/2014/main" val="1440376176"/>
                  </a:ext>
                </a:extLst>
              </a:tr>
              <a:tr h="221865">
                <a:tc rowSpan="9">
                  <a:txBody>
                    <a:bodyPr/>
                    <a:lstStyle/>
                    <a:p>
                      <a:r>
                        <a:rPr lang="en-GB" sz="900" b="1" noProof="0" dirty="0"/>
                        <a:t>Oral suspension</a:t>
                      </a:r>
                    </a:p>
                  </a:txBody>
                  <a:tcPr marL="45720" marR="45720"/>
                </a:tc>
                <a:tc>
                  <a:txBody>
                    <a:bodyPr/>
                    <a:lstStyle/>
                    <a:p>
                      <a:pPr algn="ctr"/>
                      <a:r>
                        <a:rPr lang="en-GB" sz="900" noProof="0"/>
                        <a:t>2.6</a:t>
                      </a:r>
                    </a:p>
                  </a:txBody>
                  <a:tcPr marL="45720" marR="45720" anchor="ctr"/>
                </a:tc>
                <a:tc>
                  <a:txBody>
                    <a:bodyPr/>
                    <a:lstStyle/>
                    <a:p>
                      <a:pPr algn="ctr"/>
                      <a:r>
                        <a:rPr lang="en-GB" sz="900" noProof="0" dirty="0"/>
                        <a:t>&lt; 3</a:t>
                      </a:r>
                    </a:p>
                  </a:txBody>
                  <a:tcPr marL="45720" marR="45720" anchor="ctr"/>
                </a:tc>
                <a:tc>
                  <a:txBody>
                    <a:bodyPr/>
                    <a:lstStyle/>
                    <a:p>
                      <a:pPr algn="ctr"/>
                      <a:endParaRPr lang="en-GB" sz="900" noProof="0"/>
                    </a:p>
                  </a:txBody>
                  <a:tcPr marL="45720" marR="45720" anchor="ctr"/>
                </a:tc>
                <a:tc>
                  <a:txBody>
                    <a:bodyPr/>
                    <a:lstStyle/>
                    <a:p>
                      <a:pPr algn="ctr"/>
                      <a:endParaRPr lang="en-GB" sz="900" noProof="0"/>
                    </a:p>
                  </a:txBody>
                  <a:tcPr marL="45720" marR="45720" anchor="ctr"/>
                </a:tc>
                <a:tc>
                  <a:txBody>
                    <a:bodyPr/>
                    <a:lstStyle/>
                    <a:p>
                      <a:pPr algn="ctr"/>
                      <a:r>
                        <a:rPr lang="en-GB" sz="900" noProof="0"/>
                        <a:t>0.8 mg</a:t>
                      </a:r>
                    </a:p>
                  </a:txBody>
                  <a:tcPr marL="45720" marR="45720" anchor="ctr"/>
                </a:tc>
                <a:tc>
                  <a:txBody>
                    <a:bodyPr/>
                    <a:lstStyle/>
                    <a:p>
                      <a:pPr algn="ctr"/>
                      <a:r>
                        <a:rPr lang="en-GB" sz="900" noProof="0"/>
                        <a:t>2.4 mg</a:t>
                      </a:r>
                    </a:p>
                  </a:txBody>
                  <a:tcPr marL="45720" marR="45720" anchor="ctr"/>
                </a:tc>
                <a:extLst>
                  <a:ext uri="{0D108BD9-81ED-4DB2-BD59-A6C34878D82A}">
                    <a16:rowId xmlns:a16="http://schemas.microsoft.com/office/drawing/2014/main" val="1642119509"/>
                  </a:ext>
                </a:extLst>
              </a:tr>
              <a:tr h="221865">
                <a:tc vMerge="1">
                  <a:txBody>
                    <a:bodyPr/>
                    <a:lstStyle/>
                    <a:p>
                      <a:endParaRPr lang="de-CH" dirty="0"/>
                    </a:p>
                  </a:txBody>
                  <a:tcPr marL="0" marR="0" marT="0" marB="0"/>
                </a:tc>
                <a:tc>
                  <a:txBody>
                    <a:bodyPr/>
                    <a:lstStyle/>
                    <a:p>
                      <a:pPr algn="ctr"/>
                      <a:r>
                        <a:rPr lang="en-GB" sz="900" noProof="0"/>
                        <a:t>3</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00" noProof="0"/>
                        <a:t>&lt; 4</a:t>
                      </a:r>
                    </a:p>
                  </a:txBody>
                  <a:tcPr marL="45720" marR="45720" anchor="ctr"/>
                </a:tc>
                <a:tc>
                  <a:txBody>
                    <a:bodyPr/>
                    <a:lstStyle/>
                    <a:p>
                      <a:pPr algn="ctr"/>
                      <a:endParaRPr lang="en-GB" sz="900" noProof="0"/>
                    </a:p>
                  </a:txBody>
                  <a:tcPr marL="45720" marR="45720" anchor="ctr"/>
                </a:tc>
                <a:tc>
                  <a:txBody>
                    <a:bodyPr/>
                    <a:lstStyle/>
                    <a:p>
                      <a:pPr algn="ctr"/>
                      <a:endParaRPr lang="en-GB" sz="900" noProof="0"/>
                    </a:p>
                  </a:txBody>
                  <a:tcPr marL="45720" marR="45720" anchor="ctr"/>
                </a:tc>
                <a:tc>
                  <a:txBody>
                    <a:bodyPr/>
                    <a:lstStyle/>
                    <a:p>
                      <a:pPr algn="ctr"/>
                      <a:r>
                        <a:rPr lang="en-GB" sz="900" noProof="0"/>
                        <a:t>0.9mg</a:t>
                      </a:r>
                    </a:p>
                  </a:txBody>
                  <a:tcPr marL="45720" marR="45720" anchor="ctr"/>
                </a:tc>
                <a:tc>
                  <a:txBody>
                    <a:bodyPr/>
                    <a:lstStyle/>
                    <a:p>
                      <a:pPr algn="ctr"/>
                      <a:r>
                        <a:rPr lang="en-GB" sz="900" noProof="0"/>
                        <a:t>2.7 mg</a:t>
                      </a:r>
                    </a:p>
                  </a:txBody>
                  <a:tcPr marL="45720" marR="45720" anchor="ctr"/>
                </a:tc>
                <a:extLst>
                  <a:ext uri="{0D108BD9-81ED-4DB2-BD59-A6C34878D82A}">
                    <a16:rowId xmlns:a16="http://schemas.microsoft.com/office/drawing/2014/main" val="2797354812"/>
                  </a:ext>
                </a:extLst>
              </a:tr>
              <a:tr h="221865">
                <a:tc vMerge="1">
                  <a:txBody>
                    <a:bodyPr/>
                    <a:lstStyle/>
                    <a:p>
                      <a:endParaRPr lang="de-CH" dirty="0"/>
                    </a:p>
                  </a:txBody>
                  <a:tcPr marL="0" marR="0" marT="0" marB="0"/>
                </a:tc>
                <a:tc>
                  <a:txBody>
                    <a:bodyPr/>
                    <a:lstStyle/>
                    <a:p>
                      <a:pPr algn="ctr"/>
                      <a:r>
                        <a:rPr lang="en-GB" sz="900" noProof="0"/>
                        <a:t>4</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00" noProof="0" dirty="0"/>
                        <a:t>&lt; 5</a:t>
                      </a:r>
                    </a:p>
                  </a:txBody>
                  <a:tcPr marL="45720" marR="45720" anchor="ctr"/>
                </a:tc>
                <a:tc>
                  <a:txBody>
                    <a:bodyPr/>
                    <a:lstStyle/>
                    <a:p>
                      <a:pPr algn="ctr"/>
                      <a:endParaRPr lang="en-GB" sz="900" noProof="0"/>
                    </a:p>
                  </a:txBody>
                  <a:tcPr marL="45720" marR="45720" anchor="ctr"/>
                </a:tc>
                <a:tc>
                  <a:txBody>
                    <a:bodyPr/>
                    <a:lstStyle/>
                    <a:p>
                      <a:pPr algn="ctr"/>
                      <a:endParaRPr lang="en-GB" sz="900" noProof="0"/>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00" noProof="0"/>
                        <a:t>1.4 mg</a:t>
                      </a:r>
                    </a:p>
                  </a:txBody>
                  <a:tcPr marL="45720" marR="45720" anchor="ctr"/>
                </a:tc>
                <a:tc>
                  <a:txBody>
                    <a:bodyPr/>
                    <a:lstStyle/>
                    <a:p>
                      <a:pPr algn="ctr"/>
                      <a:r>
                        <a:rPr lang="en-GB" sz="900" noProof="0"/>
                        <a:t>4.2 mg</a:t>
                      </a:r>
                    </a:p>
                  </a:txBody>
                  <a:tcPr marL="45720" marR="45720" anchor="ctr"/>
                </a:tc>
                <a:extLst>
                  <a:ext uri="{0D108BD9-81ED-4DB2-BD59-A6C34878D82A}">
                    <a16:rowId xmlns:a16="http://schemas.microsoft.com/office/drawing/2014/main" val="3635450756"/>
                  </a:ext>
                </a:extLst>
              </a:tr>
              <a:tr h="221865">
                <a:tc vMerge="1">
                  <a:txBody>
                    <a:bodyPr/>
                    <a:lstStyle/>
                    <a:p>
                      <a:endParaRPr lang="de-CH" dirty="0"/>
                    </a:p>
                  </a:txBody>
                  <a:tcPr marL="0" marR="0" marT="0" marB="0"/>
                </a:tc>
                <a:tc>
                  <a:txBody>
                    <a:bodyPr/>
                    <a:lstStyle/>
                    <a:p>
                      <a:pPr algn="ctr"/>
                      <a:r>
                        <a:rPr lang="en-GB" sz="900" noProof="0"/>
                        <a:t>5</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00" noProof="0"/>
                        <a:t>&lt; 7</a:t>
                      </a:r>
                    </a:p>
                  </a:txBody>
                  <a:tcPr marL="45720" marR="45720" anchor="ctr"/>
                </a:tc>
                <a:tc>
                  <a:txBody>
                    <a:bodyPr/>
                    <a:lstStyle/>
                    <a:p>
                      <a:pPr algn="ctr"/>
                      <a:endParaRPr lang="en-GB" sz="900" noProof="0"/>
                    </a:p>
                  </a:txBody>
                  <a:tcPr marL="45720" marR="45720" anchor="ctr"/>
                </a:tc>
                <a:tc>
                  <a:txBody>
                    <a:bodyPr/>
                    <a:lstStyle/>
                    <a:p>
                      <a:pPr algn="ctr"/>
                      <a:endParaRPr lang="en-GB" sz="900" noProof="0"/>
                    </a:p>
                  </a:txBody>
                  <a:tcPr marL="45720" marR="45720" anchor="ctr"/>
                </a:tc>
                <a:tc>
                  <a:txBody>
                    <a:bodyPr/>
                    <a:lstStyle/>
                    <a:p>
                      <a:pPr algn="ctr"/>
                      <a:r>
                        <a:rPr lang="en-GB" sz="900" noProof="0"/>
                        <a:t>1.6 mg</a:t>
                      </a:r>
                    </a:p>
                  </a:txBody>
                  <a:tcPr marL="45720" marR="45720" anchor="ctr"/>
                </a:tc>
                <a:tc>
                  <a:txBody>
                    <a:bodyPr/>
                    <a:lstStyle/>
                    <a:p>
                      <a:pPr algn="ctr"/>
                      <a:r>
                        <a:rPr lang="en-GB" sz="900" noProof="0"/>
                        <a:t>4.8 mg</a:t>
                      </a:r>
                    </a:p>
                  </a:txBody>
                  <a:tcPr marL="45720" marR="45720" anchor="ctr"/>
                </a:tc>
                <a:extLst>
                  <a:ext uri="{0D108BD9-81ED-4DB2-BD59-A6C34878D82A}">
                    <a16:rowId xmlns:a16="http://schemas.microsoft.com/office/drawing/2014/main" val="2460285584"/>
                  </a:ext>
                </a:extLst>
              </a:tr>
              <a:tr h="221865">
                <a:tc vMerge="1">
                  <a:txBody>
                    <a:bodyPr/>
                    <a:lstStyle/>
                    <a:p>
                      <a:endParaRPr lang="de-CH" dirty="0"/>
                    </a:p>
                  </a:txBody>
                  <a:tcPr marL="0" marR="0" marT="0" marB="0"/>
                </a:tc>
                <a:tc>
                  <a:txBody>
                    <a:bodyPr/>
                    <a:lstStyle/>
                    <a:p>
                      <a:pPr algn="ctr"/>
                      <a:r>
                        <a:rPr lang="en-GB" sz="900" noProof="0"/>
                        <a:t>7</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00" noProof="0" dirty="0"/>
                        <a:t>&lt; 8</a:t>
                      </a:r>
                    </a:p>
                  </a:txBody>
                  <a:tcPr marL="45720" marR="45720" anchor="ctr"/>
                </a:tc>
                <a:tc>
                  <a:txBody>
                    <a:bodyPr/>
                    <a:lstStyle/>
                    <a:p>
                      <a:pPr algn="ctr"/>
                      <a:endParaRPr lang="en-GB" sz="900" noProof="0"/>
                    </a:p>
                  </a:txBody>
                  <a:tcPr marL="45720" marR="45720" anchor="ctr"/>
                </a:tc>
                <a:tc>
                  <a:txBody>
                    <a:bodyPr/>
                    <a:lstStyle/>
                    <a:p>
                      <a:pPr algn="ctr"/>
                      <a:endParaRPr lang="en-GB" sz="900" noProof="0"/>
                    </a:p>
                  </a:txBody>
                  <a:tcPr marL="45720" marR="45720" anchor="ctr"/>
                </a:tc>
                <a:tc>
                  <a:txBody>
                    <a:bodyPr/>
                    <a:lstStyle/>
                    <a:p>
                      <a:pPr algn="ctr"/>
                      <a:r>
                        <a:rPr lang="en-GB" sz="900" noProof="0"/>
                        <a:t>1.8 mg</a:t>
                      </a:r>
                    </a:p>
                  </a:txBody>
                  <a:tcPr marL="45720" marR="45720" anchor="ctr"/>
                </a:tc>
                <a:tc>
                  <a:txBody>
                    <a:bodyPr/>
                    <a:lstStyle/>
                    <a:p>
                      <a:pPr algn="ctr"/>
                      <a:r>
                        <a:rPr lang="en-GB" sz="900" noProof="0"/>
                        <a:t>5.4 mg</a:t>
                      </a:r>
                    </a:p>
                  </a:txBody>
                  <a:tcPr marL="45720" marR="45720" anchor="ctr"/>
                </a:tc>
                <a:extLst>
                  <a:ext uri="{0D108BD9-81ED-4DB2-BD59-A6C34878D82A}">
                    <a16:rowId xmlns:a16="http://schemas.microsoft.com/office/drawing/2014/main" val="1392720052"/>
                  </a:ext>
                </a:extLst>
              </a:tr>
              <a:tr h="221865">
                <a:tc vMerge="1">
                  <a:txBody>
                    <a:bodyPr/>
                    <a:lstStyle/>
                    <a:p>
                      <a:endParaRPr lang="de-CH" dirty="0"/>
                    </a:p>
                  </a:txBody>
                  <a:tcPr marL="0" marR="0" marT="0" marB="0"/>
                </a:tc>
                <a:tc>
                  <a:txBody>
                    <a:bodyPr/>
                    <a:lstStyle/>
                    <a:p>
                      <a:pPr algn="ctr"/>
                      <a:r>
                        <a:rPr lang="en-GB" sz="900" noProof="0"/>
                        <a:t>8</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00" noProof="0" dirty="0"/>
                        <a:t>&lt; 9</a:t>
                      </a:r>
                    </a:p>
                  </a:txBody>
                  <a:tcPr marL="45720" marR="45720" anchor="ctr"/>
                </a:tc>
                <a:tc>
                  <a:txBody>
                    <a:bodyPr/>
                    <a:lstStyle/>
                    <a:p>
                      <a:pPr algn="ctr"/>
                      <a:endParaRPr lang="en-GB" sz="900" noProof="0"/>
                    </a:p>
                  </a:txBody>
                  <a:tcPr marL="45720" marR="45720" anchor="ctr"/>
                </a:tc>
                <a:tc>
                  <a:txBody>
                    <a:bodyPr/>
                    <a:lstStyle/>
                    <a:p>
                      <a:pPr algn="ctr"/>
                      <a:endParaRPr lang="en-GB" sz="900" noProof="0"/>
                    </a:p>
                  </a:txBody>
                  <a:tcPr marL="45720" marR="45720" anchor="ctr"/>
                </a:tc>
                <a:tc>
                  <a:txBody>
                    <a:bodyPr/>
                    <a:lstStyle/>
                    <a:p>
                      <a:pPr algn="ctr"/>
                      <a:r>
                        <a:rPr lang="en-GB" sz="900" noProof="0"/>
                        <a:t>2.4 mg</a:t>
                      </a:r>
                    </a:p>
                  </a:txBody>
                  <a:tcPr marL="45720" marR="45720" anchor="ctr"/>
                </a:tc>
                <a:tc>
                  <a:txBody>
                    <a:bodyPr/>
                    <a:lstStyle/>
                    <a:p>
                      <a:pPr algn="ctr"/>
                      <a:r>
                        <a:rPr lang="en-GB" sz="900" noProof="0"/>
                        <a:t>7.2 mg</a:t>
                      </a:r>
                    </a:p>
                  </a:txBody>
                  <a:tcPr marL="45720" marR="45720" anchor="ctr"/>
                </a:tc>
                <a:extLst>
                  <a:ext uri="{0D108BD9-81ED-4DB2-BD59-A6C34878D82A}">
                    <a16:rowId xmlns:a16="http://schemas.microsoft.com/office/drawing/2014/main" val="1949597498"/>
                  </a:ext>
                </a:extLst>
              </a:tr>
              <a:tr h="354985">
                <a:tc vMerge="1">
                  <a:txBody>
                    <a:bodyPr/>
                    <a:lstStyle/>
                    <a:p>
                      <a:endParaRPr lang="de-CH" dirty="0"/>
                    </a:p>
                  </a:txBody>
                  <a:tcPr marL="0" marR="0" marT="0" marB="0"/>
                </a:tc>
                <a:tc>
                  <a:txBody>
                    <a:bodyPr/>
                    <a:lstStyle/>
                    <a:p>
                      <a:pPr algn="ctr"/>
                      <a:r>
                        <a:rPr lang="en-GB" sz="900" noProof="0"/>
                        <a:t>9</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00" noProof="0" dirty="0"/>
                        <a:t>&lt; 10</a:t>
                      </a:r>
                    </a:p>
                  </a:txBody>
                  <a:tcPr marL="45720" marR="45720" anchor="ctr"/>
                </a:tc>
                <a:tc>
                  <a:txBody>
                    <a:bodyPr/>
                    <a:lstStyle/>
                    <a:p>
                      <a:pPr algn="ctr"/>
                      <a:endParaRPr lang="en-GB" sz="900" noProof="0"/>
                    </a:p>
                  </a:txBody>
                  <a:tcPr marL="45720" marR="45720" anchor="ctr"/>
                </a:tc>
                <a:tc>
                  <a:txBody>
                    <a:bodyPr/>
                    <a:lstStyle/>
                    <a:p>
                      <a:pPr algn="ctr"/>
                      <a:endParaRPr lang="en-GB" sz="900" noProof="0"/>
                    </a:p>
                  </a:txBody>
                  <a:tcPr marL="45720" marR="45720" anchor="ctr"/>
                </a:tc>
                <a:tc>
                  <a:txBody>
                    <a:bodyPr/>
                    <a:lstStyle/>
                    <a:p>
                      <a:pPr algn="ctr"/>
                      <a:r>
                        <a:rPr lang="en-GB" sz="900" noProof="0"/>
                        <a:t>2.8 mg</a:t>
                      </a:r>
                    </a:p>
                  </a:txBody>
                  <a:tcPr marL="45720" marR="45720" anchor="ctr"/>
                </a:tc>
                <a:tc>
                  <a:txBody>
                    <a:bodyPr/>
                    <a:lstStyle/>
                    <a:p>
                      <a:pPr algn="ctr"/>
                      <a:r>
                        <a:rPr lang="en-GB" sz="900" noProof="0"/>
                        <a:t>8.4 mg</a:t>
                      </a:r>
                    </a:p>
                  </a:txBody>
                  <a:tcPr marL="45720" marR="45720" anchor="ctr"/>
                </a:tc>
                <a:extLst>
                  <a:ext uri="{0D108BD9-81ED-4DB2-BD59-A6C34878D82A}">
                    <a16:rowId xmlns:a16="http://schemas.microsoft.com/office/drawing/2014/main" val="1839182865"/>
                  </a:ext>
                </a:extLst>
              </a:tr>
              <a:tr h="221865">
                <a:tc vMerge="1">
                  <a:txBody>
                    <a:bodyPr/>
                    <a:lstStyle/>
                    <a:p>
                      <a:endParaRPr lang="de-CH" dirty="0"/>
                    </a:p>
                  </a:txBody>
                  <a:tcPr marL="0" marR="0" marT="0" marB="0"/>
                </a:tc>
                <a:tc>
                  <a:txBody>
                    <a:bodyPr/>
                    <a:lstStyle/>
                    <a:p>
                      <a:pPr algn="ctr"/>
                      <a:r>
                        <a:rPr lang="en-GB" sz="900" noProof="0"/>
                        <a:t>10</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00" noProof="0" dirty="0"/>
                        <a:t>&lt; 12</a:t>
                      </a:r>
                    </a:p>
                  </a:txBody>
                  <a:tcPr marL="45720" marR="45720" anchor="ctr"/>
                </a:tc>
                <a:tc>
                  <a:txBody>
                    <a:bodyPr/>
                    <a:lstStyle/>
                    <a:p>
                      <a:pPr algn="ctr"/>
                      <a:endParaRPr lang="en-GB" sz="900" noProof="0"/>
                    </a:p>
                  </a:txBody>
                  <a:tcPr marL="45720" marR="45720" anchor="ctr"/>
                </a:tc>
                <a:tc>
                  <a:txBody>
                    <a:bodyPr/>
                    <a:lstStyle/>
                    <a:p>
                      <a:pPr algn="ctr"/>
                      <a:endParaRPr lang="en-GB" sz="900" noProof="0"/>
                    </a:p>
                  </a:txBody>
                  <a:tcPr marL="45720" marR="45720" anchor="ctr"/>
                </a:tc>
                <a:tc>
                  <a:txBody>
                    <a:bodyPr/>
                    <a:lstStyle/>
                    <a:p>
                      <a:pPr algn="ctr"/>
                      <a:r>
                        <a:rPr lang="en-GB" sz="900" noProof="0"/>
                        <a:t>3 mg</a:t>
                      </a:r>
                    </a:p>
                  </a:txBody>
                  <a:tcPr marL="45720" marR="45720" anchor="ctr"/>
                </a:tc>
                <a:tc>
                  <a:txBody>
                    <a:bodyPr/>
                    <a:lstStyle/>
                    <a:p>
                      <a:pPr algn="ctr"/>
                      <a:r>
                        <a:rPr lang="en-GB" sz="900" noProof="0"/>
                        <a:t>9 mg</a:t>
                      </a:r>
                    </a:p>
                  </a:txBody>
                  <a:tcPr marL="45720" marR="45720" anchor="ctr"/>
                </a:tc>
                <a:extLst>
                  <a:ext uri="{0D108BD9-81ED-4DB2-BD59-A6C34878D82A}">
                    <a16:rowId xmlns:a16="http://schemas.microsoft.com/office/drawing/2014/main" val="4267912418"/>
                  </a:ext>
                </a:extLst>
              </a:tr>
              <a:tr h="354985">
                <a:tc vMerge="1">
                  <a:txBody>
                    <a:bodyPr/>
                    <a:lstStyle/>
                    <a:p>
                      <a:endParaRPr lang="de-CH" dirty="0"/>
                    </a:p>
                  </a:txBody>
                  <a:tcPr marL="0" marR="0" marT="0" marB="0"/>
                </a:tc>
                <a:tc>
                  <a:txBody>
                    <a:bodyPr/>
                    <a:lstStyle/>
                    <a:p>
                      <a:pPr algn="ctr"/>
                      <a:r>
                        <a:rPr lang="en-GB" sz="900" noProof="0"/>
                        <a:t>12</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00" noProof="0" dirty="0"/>
                        <a:t>&lt; 30</a:t>
                      </a:r>
                    </a:p>
                  </a:txBody>
                  <a:tcPr marL="45720" marR="45720" anchor="ctr"/>
                </a:tc>
                <a:tc>
                  <a:txBody>
                    <a:bodyPr/>
                    <a:lstStyle/>
                    <a:p>
                      <a:pPr algn="ctr"/>
                      <a:endParaRPr lang="en-GB" sz="900" noProof="0"/>
                    </a:p>
                  </a:txBody>
                  <a:tcPr marL="45720" marR="45720" anchor="ctr"/>
                </a:tc>
                <a:tc>
                  <a:txBody>
                    <a:bodyPr/>
                    <a:lstStyle/>
                    <a:p>
                      <a:pPr algn="ctr"/>
                      <a:r>
                        <a:rPr lang="en-GB" sz="900" noProof="0"/>
                        <a:t>5 mg</a:t>
                      </a:r>
                    </a:p>
                  </a:txBody>
                  <a:tcPr marL="45720" marR="45720" anchor="ctr"/>
                </a:tc>
                <a:tc>
                  <a:txBody>
                    <a:bodyPr/>
                    <a:lstStyle/>
                    <a:p>
                      <a:pPr algn="ctr"/>
                      <a:endParaRPr lang="en-GB" sz="900" noProof="0"/>
                    </a:p>
                  </a:txBody>
                  <a:tcPr marL="45720" marR="45720" anchor="ctr"/>
                </a:tc>
                <a:tc>
                  <a:txBody>
                    <a:bodyPr/>
                    <a:lstStyle/>
                    <a:p>
                      <a:pPr algn="ctr"/>
                      <a:r>
                        <a:rPr lang="en-GB" sz="900" noProof="0"/>
                        <a:t>10 mg</a:t>
                      </a:r>
                    </a:p>
                  </a:txBody>
                  <a:tcPr marL="45720" marR="45720" anchor="ctr"/>
                </a:tc>
                <a:extLst>
                  <a:ext uri="{0D108BD9-81ED-4DB2-BD59-A6C34878D82A}">
                    <a16:rowId xmlns:a16="http://schemas.microsoft.com/office/drawing/2014/main" val="2611832023"/>
                  </a:ext>
                </a:extLst>
              </a:tr>
              <a:tr h="354985">
                <a:tc rowSpan="2">
                  <a:txBody>
                    <a:bodyPr/>
                    <a:lstStyle/>
                    <a:p>
                      <a:r>
                        <a:rPr lang="en-GB" sz="900" b="1" noProof="0"/>
                        <a:t>Film-coated tablet</a:t>
                      </a:r>
                    </a:p>
                  </a:txBody>
                  <a:tcPr marL="45720" marR="45720"/>
                </a:tc>
                <a:tc>
                  <a:txBody>
                    <a:bodyPr/>
                    <a:lstStyle/>
                    <a:p>
                      <a:pPr algn="ctr"/>
                      <a:r>
                        <a:rPr lang="en-GB" sz="900" noProof="0"/>
                        <a:t>30</a:t>
                      </a:r>
                    </a:p>
                  </a:txBody>
                  <a:tcPr marL="45720" marR="4572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00" noProof="0" dirty="0"/>
                        <a:t>&lt;  50</a:t>
                      </a:r>
                    </a:p>
                  </a:txBody>
                  <a:tcPr marL="45720" marR="45720" anchor="ctr"/>
                </a:tc>
                <a:tc>
                  <a:txBody>
                    <a:bodyPr/>
                    <a:lstStyle/>
                    <a:p>
                      <a:pPr algn="ctr"/>
                      <a:r>
                        <a:rPr lang="en-GB" sz="900" noProof="0"/>
                        <a:t>15 mg</a:t>
                      </a:r>
                    </a:p>
                  </a:txBody>
                  <a:tcPr marL="45720" marR="45720" anchor="ctr"/>
                </a:tc>
                <a:tc>
                  <a:txBody>
                    <a:bodyPr/>
                    <a:lstStyle/>
                    <a:p>
                      <a:pPr algn="ctr"/>
                      <a:endParaRPr lang="en-GB" sz="900" noProof="0"/>
                    </a:p>
                  </a:txBody>
                  <a:tcPr marL="45720" marR="45720" anchor="ctr"/>
                </a:tc>
                <a:tc>
                  <a:txBody>
                    <a:bodyPr/>
                    <a:lstStyle/>
                    <a:p>
                      <a:pPr algn="ctr"/>
                      <a:endParaRPr lang="en-GB" sz="900" noProof="0"/>
                    </a:p>
                  </a:txBody>
                  <a:tcPr marL="45720" marR="45720" anchor="ctr"/>
                </a:tc>
                <a:tc>
                  <a:txBody>
                    <a:bodyPr/>
                    <a:lstStyle/>
                    <a:p>
                      <a:pPr algn="ctr"/>
                      <a:r>
                        <a:rPr lang="en-GB" sz="900" noProof="0"/>
                        <a:t>15 mg</a:t>
                      </a:r>
                    </a:p>
                  </a:txBody>
                  <a:tcPr marL="45720" marR="45720" anchor="ctr"/>
                </a:tc>
                <a:extLst>
                  <a:ext uri="{0D108BD9-81ED-4DB2-BD59-A6C34878D82A}">
                    <a16:rowId xmlns:a16="http://schemas.microsoft.com/office/drawing/2014/main" val="3048274474"/>
                  </a:ext>
                </a:extLst>
              </a:tr>
              <a:tr h="221865">
                <a:tc vMerge="1">
                  <a:txBody>
                    <a:bodyPr/>
                    <a:lstStyle/>
                    <a:p>
                      <a:endParaRPr lang="de-CH" dirty="0"/>
                    </a:p>
                  </a:txBody>
                  <a:tcPr marL="0" marR="0" marT="0" marB="0"/>
                </a:tc>
                <a:tc>
                  <a:txBody>
                    <a:bodyPr/>
                    <a:lstStyle/>
                    <a:p>
                      <a:pPr algn="ctr"/>
                      <a:r>
                        <a:rPr lang="en-GB" sz="900" noProof="0"/>
                        <a:t>≥50</a:t>
                      </a:r>
                    </a:p>
                  </a:txBody>
                  <a:tcPr marL="45720" marR="45720" anchor="ctr"/>
                </a:tc>
                <a:tc>
                  <a:txBody>
                    <a:bodyPr/>
                    <a:lstStyle/>
                    <a:p>
                      <a:pPr algn="ctr"/>
                      <a:endParaRPr lang="en-GB" sz="900" noProof="0" dirty="0"/>
                    </a:p>
                  </a:txBody>
                  <a:tcPr marL="45720" marR="45720" anchor="ctr"/>
                </a:tc>
                <a:tc>
                  <a:txBody>
                    <a:bodyPr/>
                    <a:lstStyle/>
                    <a:p>
                      <a:pPr algn="ctr"/>
                      <a:r>
                        <a:rPr lang="en-GB" sz="900" noProof="0"/>
                        <a:t>20 mg</a:t>
                      </a:r>
                    </a:p>
                  </a:txBody>
                  <a:tcPr marL="45720" marR="45720" anchor="ctr"/>
                </a:tc>
                <a:tc>
                  <a:txBody>
                    <a:bodyPr/>
                    <a:lstStyle/>
                    <a:p>
                      <a:pPr algn="ctr"/>
                      <a:endParaRPr lang="en-GB" sz="900" noProof="0"/>
                    </a:p>
                  </a:txBody>
                  <a:tcPr marL="45720" marR="45720" anchor="ctr"/>
                </a:tc>
                <a:tc>
                  <a:txBody>
                    <a:bodyPr/>
                    <a:lstStyle/>
                    <a:p>
                      <a:pPr algn="ctr"/>
                      <a:endParaRPr lang="en-GB" sz="900" noProof="0"/>
                    </a:p>
                  </a:txBody>
                  <a:tcPr marL="45720" marR="45720" anchor="ctr"/>
                </a:tc>
                <a:tc>
                  <a:txBody>
                    <a:bodyPr/>
                    <a:lstStyle/>
                    <a:p>
                      <a:pPr algn="ctr"/>
                      <a:r>
                        <a:rPr lang="en-GB" sz="900" noProof="0" dirty="0"/>
                        <a:t> 20 mg</a:t>
                      </a:r>
                    </a:p>
                  </a:txBody>
                  <a:tcPr marL="45720" marR="45720" anchor="ctr"/>
                </a:tc>
                <a:extLst>
                  <a:ext uri="{0D108BD9-81ED-4DB2-BD59-A6C34878D82A}">
                    <a16:rowId xmlns:a16="http://schemas.microsoft.com/office/drawing/2014/main" val="853310463"/>
                  </a:ext>
                </a:extLst>
              </a:tr>
            </a:tbl>
          </a:graphicData>
        </a:graphic>
      </p:graphicFrame>
    </p:spTree>
    <p:extLst>
      <p:ext uri="{BB962C8B-B14F-4D97-AF65-F5344CB8AC3E}">
        <p14:creationId xmlns:p14="http://schemas.microsoft.com/office/powerpoint/2010/main" val="3488159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EFD9C-B340-455E-9668-746F19660072}"/>
              </a:ext>
            </a:extLst>
          </p:cNvPr>
          <p:cNvSpPr>
            <a:spLocks noGrp="1"/>
          </p:cNvSpPr>
          <p:nvPr>
            <p:ph type="title"/>
          </p:nvPr>
        </p:nvSpPr>
        <p:spPr>
          <a:xfrm>
            <a:off x="323850" y="195263"/>
            <a:ext cx="7753350" cy="994172"/>
          </a:xfrm>
        </p:spPr>
        <p:txBody>
          <a:bodyPr/>
          <a:lstStyle/>
          <a:p>
            <a:r>
              <a:rPr lang="de-CH" sz="1800" dirty="0"/>
              <a:t>4.3.2 </a:t>
            </a:r>
            <a:r>
              <a:rPr lang="en-GB" sz="2000" dirty="0"/>
              <a:t>What is the procedure for switching paediatric patients from parenteral anticoagulation to rivaroxaban?</a:t>
            </a:r>
            <a:br>
              <a:rPr lang="de-CH" sz="1800" dirty="0">
                <a:effectLst/>
                <a:latin typeface="Calibri" panose="020F0502020204030204" pitchFamily="34" charset="0"/>
                <a:ea typeface="Calibri" panose="020F0502020204030204" pitchFamily="34" charset="0"/>
                <a:cs typeface="Times New Roman" panose="02020603050405020304" pitchFamily="18" charset="0"/>
              </a:rPr>
            </a:br>
            <a:endParaRPr lang="de-CH" sz="1800" dirty="0"/>
          </a:p>
        </p:txBody>
      </p:sp>
      <p:sp>
        <p:nvSpPr>
          <p:cNvPr id="3" name="Inhaltsplatzhalter 2">
            <a:extLst>
              <a:ext uri="{FF2B5EF4-FFF2-40B4-BE49-F238E27FC236}">
                <a16:creationId xmlns:a16="http://schemas.microsoft.com/office/drawing/2014/main" id="{F63F0F66-D4CA-4A35-8A51-A4E441F690EC}"/>
              </a:ext>
            </a:extLst>
          </p:cNvPr>
          <p:cNvSpPr>
            <a:spLocks noGrp="1"/>
          </p:cNvSpPr>
          <p:nvPr>
            <p:ph sz="half" idx="1"/>
          </p:nvPr>
        </p:nvSpPr>
        <p:spPr>
          <a:xfrm>
            <a:off x="325438" y="1219371"/>
            <a:ext cx="3886200" cy="3060700"/>
          </a:xfrm>
        </p:spPr>
        <p:txBody>
          <a:bodyPr/>
          <a:lstStyle/>
          <a:p>
            <a:pPr>
              <a:spcBef>
                <a:spcPts val="600"/>
              </a:spcBef>
            </a:pPr>
            <a:r>
              <a:rPr lang="en-US" dirty="0"/>
              <a:t>When a </a:t>
            </a:r>
            <a:r>
              <a:rPr lang="en-US" dirty="0" err="1"/>
              <a:t>paediatric</a:t>
            </a:r>
            <a:r>
              <a:rPr lang="en-US" dirty="0"/>
              <a:t> patient is switched from parenteral anticoagulation to rivaroxaban, the first administration of rivaroxaban should be performed as shown opposite</a:t>
            </a:r>
            <a:endParaRPr lang="de-CH" dirty="0"/>
          </a:p>
        </p:txBody>
      </p:sp>
      <p:sp>
        <p:nvSpPr>
          <p:cNvPr id="6" name="Inhaltsplatzhalter 5">
            <a:extLst>
              <a:ext uri="{FF2B5EF4-FFF2-40B4-BE49-F238E27FC236}">
                <a16:creationId xmlns:a16="http://schemas.microsoft.com/office/drawing/2014/main" id="{6985FE13-D8C3-4905-BA71-A342D891E675}"/>
              </a:ext>
            </a:extLst>
          </p:cNvPr>
          <p:cNvSpPr>
            <a:spLocks noGrp="1"/>
          </p:cNvSpPr>
          <p:nvPr>
            <p:ph sz="half" idx="2"/>
          </p:nvPr>
        </p:nvSpPr>
        <p:spPr>
          <a:xfrm>
            <a:off x="4572000" y="1219371"/>
            <a:ext cx="4251384" cy="3060700"/>
          </a:xfrm>
        </p:spPr>
        <p:txBody>
          <a:bodyPr/>
          <a:lstStyle/>
          <a:p>
            <a:pPr algn="l"/>
            <a:r>
              <a:rPr lang="en-US" b="1" i="0" u="none" strike="noStrike" baseline="0" dirty="0">
                <a:solidFill>
                  <a:srgbClr val="000000"/>
                </a:solidFill>
                <a:latin typeface="FrutigerLTStd-Light"/>
              </a:rPr>
              <a:t>Unfractionated heparins: </a:t>
            </a:r>
            <a:r>
              <a:rPr lang="en-US" i="0" u="none" strike="noStrike" baseline="0" dirty="0">
                <a:solidFill>
                  <a:srgbClr val="000000"/>
                </a:solidFill>
                <a:latin typeface="FrutigerLTStd-Light"/>
              </a:rPr>
              <a:t>4 hours after discontinuation of </a:t>
            </a:r>
            <a:r>
              <a:rPr lang="en-US" i="0" u="none" strike="noStrike" baseline="0" dirty="0" err="1">
                <a:solidFill>
                  <a:srgbClr val="000000"/>
                </a:solidFill>
                <a:latin typeface="FrutigerLTStd-Light"/>
              </a:rPr>
              <a:t>i.v.</a:t>
            </a:r>
            <a:r>
              <a:rPr lang="en-US" i="0" u="none" strike="noStrike" baseline="0" dirty="0">
                <a:solidFill>
                  <a:srgbClr val="000000"/>
                </a:solidFill>
                <a:latin typeface="FrutigerLTStd-Light"/>
              </a:rPr>
              <a:t> infusion</a:t>
            </a:r>
          </a:p>
          <a:p>
            <a:pPr algn="l"/>
            <a:r>
              <a:rPr lang="en-US" b="1" i="0" u="none" strike="noStrike" baseline="0" dirty="0">
                <a:solidFill>
                  <a:srgbClr val="000000"/>
                </a:solidFill>
                <a:latin typeface="FrutigerLTStd-Light"/>
              </a:rPr>
              <a:t>LMWH 2x daily: </a:t>
            </a:r>
            <a:r>
              <a:rPr lang="en-US" i="0" u="none" strike="noStrike" baseline="0" dirty="0">
                <a:solidFill>
                  <a:srgbClr val="000000"/>
                </a:solidFill>
                <a:latin typeface="FrutigerLTStd-Light"/>
              </a:rPr>
              <a:t>12 hours after the last injection of LMW</a:t>
            </a:r>
          </a:p>
          <a:p>
            <a:pPr algn="l"/>
            <a:r>
              <a:rPr lang="en-US" b="1" i="0" u="none" strike="noStrike" baseline="0" dirty="0">
                <a:solidFill>
                  <a:srgbClr val="000000"/>
                </a:solidFill>
                <a:latin typeface="FrutigerLTStd-Light"/>
              </a:rPr>
              <a:t>LMWH 1x daily: </a:t>
            </a:r>
            <a:r>
              <a:rPr lang="en-US" i="0" u="none" strike="noStrike" baseline="0" dirty="0">
                <a:solidFill>
                  <a:srgbClr val="000000"/>
                </a:solidFill>
                <a:latin typeface="FrutigerLTStd-Light"/>
              </a:rPr>
              <a:t>24 hours after the last injection of LMWH</a:t>
            </a:r>
            <a:endParaRPr lang="de-CH" dirty="0">
              <a:solidFill>
                <a:srgbClr val="000000"/>
              </a:solidFill>
              <a:latin typeface="FrutigerLTStd-Light"/>
            </a:endParaRPr>
          </a:p>
          <a:p>
            <a:pPr marL="7938" indent="0" algn="l">
              <a:buNone/>
            </a:pPr>
            <a:r>
              <a:rPr lang="en-US" b="0" i="0" u="none" strike="noStrike" baseline="0" dirty="0">
                <a:latin typeface="FrutigerLTStd-Light"/>
              </a:rPr>
              <a:t>Heparin/fondaparinux and rivaroxaban should not be administered concomitantly.</a:t>
            </a:r>
            <a:endParaRPr lang="de-CH" dirty="0">
              <a:solidFill>
                <a:srgbClr val="000000"/>
              </a:solidFill>
              <a:latin typeface="FrutigerLTStd-Light"/>
            </a:endParaRPr>
          </a:p>
          <a:p>
            <a:pPr marL="7938" indent="0" algn="l">
              <a:buNone/>
            </a:pPr>
            <a:endParaRPr lang="de-CH" dirty="0">
              <a:highlight>
                <a:srgbClr val="FFFF00"/>
              </a:highlight>
            </a:endParaRPr>
          </a:p>
        </p:txBody>
      </p:sp>
      <p:sp>
        <p:nvSpPr>
          <p:cNvPr id="5" name="Foliennummernplatzhalter 4">
            <a:extLst>
              <a:ext uri="{FF2B5EF4-FFF2-40B4-BE49-F238E27FC236}">
                <a16:creationId xmlns:a16="http://schemas.microsoft.com/office/drawing/2014/main" id="{CB7A7614-9C51-4734-864D-15068269DD88}"/>
              </a:ext>
            </a:extLst>
          </p:cNvPr>
          <p:cNvSpPr>
            <a:spLocks noGrp="1"/>
          </p:cNvSpPr>
          <p:nvPr>
            <p:ph type="sldNum" sz="quarter" idx="12"/>
          </p:nvPr>
        </p:nvSpPr>
        <p:spPr/>
        <p:txBody>
          <a:bodyPr/>
          <a:lstStyle/>
          <a:p>
            <a:fld id="{668FC1BA-C807-A24C-B970-91216D4FCE8F}" type="slidenum">
              <a:rPr lang="de-DE" smtClean="0"/>
              <a:t>44</a:t>
            </a:fld>
            <a:endParaRPr lang="de-DE"/>
          </a:p>
        </p:txBody>
      </p:sp>
    </p:spTree>
    <p:extLst>
      <p:ext uri="{BB962C8B-B14F-4D97-AF65-F5344CB8AC3E}">
        <p14:creationId xmlns:p14="http://schemas.microsoft.com/office/powerpoint/2010/main" val="63269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E8A27-DCA4-40E0-8497-D15D448F8963}"/>
              </a:ext>
            </a:extLst>
          </p:cNvPr>
          <p:cNvSpPr>
            <a:spLocks noGrp="1"/>
          </p:cNvSpPr>
          <p:nvPr>
            <p:ph type="title"/>
          </p:nvPr>
        </p:nvSpPr>
        <p:spPr>
          <a:xfrm>
            <a:off x="323850" y="195263"/>
            <a:ext cx="7235825" cy="785812"/>
          </a:xfrm>
        </p:spPr>
        <p:txBody>
          <a:bodyPr/>
          <a:lstStyle/>
          <a:p>
            <a:r>
              <a:rPr lang="de-CH" dirty="0"/>
              <a:t>4.3.3 </a:t>
            </a:r>
            <a:r>
              <a:rPr lang="en-US" dirty="0"/>
              <a:t>What should be done if a dose is forgotten spat out or regurgitated shortly after taking it?</a:t>
            </a:r>
            <a:br>
              <a:rPr lang="de-CH" sz="1800" dirty="0">
                <a:effectLst/>
                <a:latin typeface="Calibri" panose="020F0502020204030204" pitchFamily="34" charset="0"/>
                <a:ea typeface="Calibri" panose="020F0502020204030204" pitchFamily="34" charset="0"/>
                <a:cs typeface="Times New Roman" panose="02020603050405020304" pitchFamily="18" charset="0"/>
              </a:rPr>
            </a:br>
            <a:endParaRPr lang="de-CH" dirty="0"/>
          </a:p>
        </p:txBody>
      </p:sp>
      <p:sp>
        <p:nvSpPr>
          <p:cNvPr id="3" name="Inhaltsplatzhalter 2">
            <a:extLst>
              <a:ext uri="{FF2B5EF4-FFF2-40B4-BE49-F238E27FC236}">
                <a16:creationId xmlns:a16="http://schemas.microsoft.com/office/drawing/2014/main" id="{7C13CDF4-A729-45BB-8DD6-B3B3B2DC0180}"/>
              </a:ext>
            </a:extLst>
          </p:cNvPr>
          <p:cNvSpPr>
            <a:spLocks noGrp="1"/>
          </p:cNvSpPr>
          <p:nvPr>
            <p:ph idx="1"/>
          </p:nvPr>
        </p:nvSpPr>
        <p:spPr>
          <a:xfrm>
            <a:off x="323850" y="1492249"/>
            <a:ext cx="8496300" cy="3370823"/>
          </a:xfrm>
        </p:spPr>
        <p:txBody>
          <a:bodyPr/>
          <a:lstStyle/>
          <a:p>
            <a:r>
              <a:rPr lang="en-GB" dirty="0"/>
              <a:t>1x daily administration (15 mg and 20 mg tablet): take the daily dose immediately after noticing and continue as usual the next day. Never take more than one tablet per day.</a:t>
            </a:r>
            <a:endParaRPr lang="de-CH" dirty="0"/>
          </a:p>
          <a:p>
            <a:pPr lvl="0"/>
            <a:r>
              <a:rPr lang="en-GB" dirty="0"/>
              <a:t>2x daily administration (Xarelto junior as a suspension): take immediately when you notice a dose has been missed; it can also be taken together with the evening dose. You should only make up for a missed evening dose on the same day.</a:t>
            </a:r>
            <a:endParaRPr lang="de-CH" dirty="0"/>
          </a:p>
          <a:p>
            <a:pPr lvl="0"/>
            <a:r>
              <a:rPr lang="en-GB" dirty="0"/>
              <a:t>3x daily administration (Xarelto junior as a suspension): do not take any more and continue with the regular dose as recommended at the next scheduled administration time, without compensating for the missed dose.</a:t>
            </a:r>
            <a:endParaRPr lang="de-CH" dirty="0"/>
          </a:p>
          <a:p>
            <a:pPr lvl="0"/>
            <a:r>
              <a:rPr lang="en-GB" dirty="0"/>
              <a:t>All dosage forms: continue with the regular dose as usual the next day.</a:t>
            </a:r>
            <a:endParaRPr lang="de-CH" dirty="0"/>
          </a:p>
          <a:p>
            <a:pPr lvl="0"/>
            <a:r>
              <a:rPr lang="en-GB" dirty="0"/>
              <a:t>If the patient spits out/regurgitates the tablet (Xarelto) or suspension (Xarelto junior) within 30 minutes after it has been taken: take the dose again.</a:t>
            </a:r>
            <a:endParaRPr lang="de-CH" dirty="0"/>
          </a:p>
          <a:p>
            <a:pPr lvl="0"/>
            <a:r>
              <a:rPr lang="en-GB" dirty="0"/>
              <a:t>If it is regurgitated more than 30 minutes after being taken, the dose should not be taken again and administration should continue as usual at the next scheduled time.</a:t>
            </a:r>
            <a:endParaRPr lang="de-CH" dirty="0"/>
          </a:p>
          <a:p>
            <a:pPr marL="7938" indent="0">
              <a:buNone/>
            </a:pPr>
            <a:endParaRPr lang="de-CH" dirty="0"/>
          </a:p>
        </p:txBody>
      </p:sp>
      <p:sp>
        <p:nvSpPr>
          <p:cNvPr id="5" name="Foliennummernplatzhalter 4">
            <a:extLst>
              <a:ext uri="{FF2B5EF4-FFF2-40B4-BE49-F238E27FC236}">
                <a16:creationId xmlns:a16="http://schemas.microsoft.com/office/drawing/2014/main" id="{B4A68C9C-EB5D-4E0A-9E27-E8F6FF9DA79C}"/>
              </a:ext>
            </a:extLst>
          </p:cNvPr>
          <p:cNvSpPr>
            <a:spLocks noGrp="1"/>
          </p:cNvSpPr>
          <p:nvPr>
            <p:ph type="sldNum" sz="quarter" idx="12"/>
          </p:nvPr>
        </p:nvSpPr>
        <p:spPr/>
        <p:txBody>
          <a:bodyPr/>
          <a:lstStyle/>
          <a:p>
            <a:fld id="{668FC1BA-C807-A24C-B970-91216D4FCE8F}" type="slidenum">
              <a:rPr lang="de-DE" smtClean="0"/>
              <a:t>45</a:t>
            </a:fld>
            <a:endParaRPr lang="de-DE"/>
          </a:p>
        </p:txBody>
      </p:sp>
    </p:spTree>
    <p:extLst>
      <p:ext uri="{BB962C8B-B14F-4D97-AF65-F5344CB8AC3E}">
        <p14:creationId xmlns:p14="http://schemas.microsoft.com/office/powerpoint/2010/main" val="1102908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Further Questions</a:t>
            </a:r>
          </a:p>
        </p:txBody>
      </p:sp>
      <p:grpSp>
        <p:nvGrpSpPr>
          <p:cNvPr id="3" name="Gruppierung 2"/>
          <p:cNvGrpSpPr>
            <a:grpSpLocks noChangeAspect="1"/>
          </p:cNvGrpSpPr>
          <p:nvPr/>
        </p:nvGrpSpPr>
        <p:grpSpPr>
          <a:xfrm>
            <a:off x="323849" y="268287"/>
            <a:ext cx="4572000" cy="4572000"/>
            <a:chOff x="4641750" y="2645924"/>
            <a:chExt cx="1007999" cy="1007999"/>
          </a:xfrm>
        </p:grpSpPr>
        <p:sp>
          <p:nvSpPr>
            <p:cNvPr id="4" name="Rechteck 3"/>
            <p:cNvSpPr/>
            <p:nvPr/>
          </p:nvSpPr>
          <p:spPr>
            <a:xfrm>
              <a:off x="4641750" y="2645924"/>
              <a:ext cx="1007999" cy="100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5749" y="2699923"/>
              <a:ext cx="900000" cy="900000"/>
            </a:xfrm>
            <a:prstGeom prst="rect">
              <a:avLst/>
            </a:prstGeom>
          </p:spPr>
        </p:pic>
      </p:grpSp>
    </p:spTree>
    <p:extLst>
      <p:ext uri="{BB962C8B-B14F-4D97-AF65-F5344CB8AC3E}">
        <p14:creationId xmlns:p14="http://schemas.microsoft.com/office/powerpoint/2010/main" val="2110487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5.1 Can I also </a:t>
            </a:r>
            <a:r>
              <a:rPr lang="de-CH" dirty="0" err="1"/>
              <a:t>use</a:t>
            </a:r>
            <a:r>
              <a:rPr lang="de-CH" dirty="0"/>
              <a:t> </a:t>
            </a:r>
            <a:r>
              <a:rPr lang="de-CH" dirty="0" err="1"/>
              <a:t>rivaroxaban</a:t>
            </a:r>
            <a:r>
              <a:rPr lang="de-CH" dirty="0"/>
              <a:t> </a:t>
            </a:r>
            <a:r>
              <a:rPr lang="de-CH" dirty="0" err="1"/>
              <a:t>as</a:t>
            </a:r>
            <a:r>
              <a:rPr lang="de-CH" dirty="0"/>
              <a:t> VTE </a:t>
            </a:r>
            <a:r>
              <a:rPr lang="de-CH" dirty="0" err="1"/>
              <a:t>prophylaxis</a:t>
            </a:r>
            <a:r>
              <a:rPr lang="de-CH" dirty="0"/>
              <a:t> </a:t>
            </a:r>
            <a:r>
              <a:rPr lang="de-CH" dirty="0" err="1"/>
              <a:t>for</a:t>
            </a:r>
            <a:r>
              <a:rPr lang="de-CH" dirty="0"/>
              <a:t> </a:t>
            </a:r>
            <a:r>
              <a:rPr lang="de-CH" dirty="0" err="1"/>
              <a:t>medical</a:t>
            </a:r>
            <a:r>
              <a:rPr lang="de-CH" dirty="0"/>
              <a:t> </a:t>
            </a:r>
            <a:r>
              <a:rPr lang="de-CH" dirty="0" err="1"/>
              <a:t>patients</a:t>
            </a:r>
            <a:r>
              <a:rPr lang="de-CH" dirty="0"/>
              <a:t>? </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47</a:t>
            </a:fld>
            <a:endParaRPr lang="de-DE"/>
          </a:p>
        </p:txBody>
      </p:sp>
      <p:sp>
        <p:nvSpPr>
          <p:cNvPr id="7" name="Textfeld 6"/>
          <p:cNvSpPr txBox="1"/>
          <p:nvPr/>
        </p:nvSpPr>
        <p:spPr>
          <a:xfrm>
            <a:off x="571187" y="1492249"/>
            <a:ext cx="3311266" cy="400110"/>
          </a:xfrm>
          <a:prstGeom prst="rect">
            <a:avLst/>
          </a:prstGeom>
          <a:noFill/>
        </p:spPr>
        <p:txBody>
          <a:bodyPr wrap="square" rtlCol="0">
            <a:spAutoFit/>
          </a:bodyPr>
          <a:lstStyle/>
          <a:p>
            <a:pPr>
              <a:buClr>
                <a:schemeClr val="accent1"/>
              </a:buClr>
            </a:pPr>
            <a:endParaRPr lang="de-CH" sz="2000" b="1" dirty="0">
              <a:solidFill>
                <a:schemeClr val="bg1"/>
              </a:solidFill>
              <a:latin typeface="Segoe UI" charset="0"/>
              <a:ea typeface="Segoe UI" charset="0"/>
              <a:cs typeface="Segoe UI" charset="0"/>
            </a:endParaRPr>
          </a:p>
        </p:txBody>
      </p:sp>
      <p:sp>
        <p:nvSpPr>
          <p:cNvPr id="8" name="Rechteck 7"/>
          <p:cNvSpPr/>
          <p:nvPr/>
        </p:nvSpPr>
        <p:spPr>
          <a:xfrm>
            <a:off x="323850" y="1203325"/>
            <a:ext cx="8496300" cy="737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459357" y="1219346"/>
            <a:ext cx="8663124" cy="707886"/>
          </a:xfrm>
          <a:prstGeom prst="rect">
            <a:avLst/>
          </a:prstGeom>
          <a:noFill/>
        </p:spPr>
        <p:txBody>
          <a:bodyPr wrap="square" rtlCol="0">
            <a:spAutoFit/>
          </a:bodyPr>
          <a:lstStyle/>
          <a:p>
            <a:pPr>
              <a:buClr>
                <a:schemeClr val="accent1"/>
              </a:buClr>
            </a:pPr>
            <a:r>
              <a:rPr lang="en-US" sz="2000" b="1" dirty="0">
                <a:solidFill>
                  <a:schemeClr val="bg1"/>
                </a:solidFill>
                <a:latin typeface="Segoe UI" charset="0"/>
                <a:ea typeface="Segoe UI" charset="0"/>
                <a:cs typeface="Segoe UI" charset="0"/>
              </a:rPr>
              <a:t>Rivaroxaban cannot currently be recommended for use with medical patients</a:t>
            </a:r>
            <a:r>
              <a:rPr lang="de-CH" sz="2000" b="1" dirty="0">
                <a:solidFill>
                  <a:schemeClr val="bg1"/>
                </a:solidFill>
                <a:latin typeface="Segoe UI" charset="0"/>
                <a:ea typeface="Segoe UI" charset="0"/>
                <a:cs typeface="Segoe UI" charset="0"/>
              </a:rPr>
              <a:t>.</a:t>
            </a:r>
          </a:p>
        </p:txBody>
      </p:sp>
    </p:spTree>
    <p:extLst>
      <p:ext uri="{BB962C8B-B14F-4D97-AF65-F5344CB8AC3E}">
        <p14:creationId xmlns:p14="http://schemas.microsoft.com/office/powerpoint/2010/main" val="298789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5.2 Can I also </a:t>
            </a:r>
            <a:r>
              <a:rPr lang="de-CH" dirty="0" err="1"/>
              <a:t>use</a:t>
            </a:r>
            <a:r>
              <a:rPr lang="de-CH" dirty="0"/>
              <a:t> </a:t>
            </a:r>
            <a:r>
              <a:rPr lang="de-CH" dirty="0" err="1"/>
              <a:t>rivaroxaban</a:t>
            </a:r>
            <a:r>
              <a:rPr lang="de-CH" dirty="0"/>
              <a:t> </a:t>
            </a:r>
            <a:r>
              <a:rPr lang="de-CH" dirty="0" err="1"/>
              <a:t>as</a:t>
            </a:r>
            <a:r>
              <a:rPr lang="de-CH" dirty="0"/>
              <a:t> </a:t>
            </a:r>
            <a:r>
              <a:rPr lang="de-CH" dirty="0" err="1"/>
              <a:t>prophylaxis</a:t>
            </a:r>
            <a:r>
              <a:rPr lang="de-CH" dirty="0"/>
              <a:t> in </a:t>
            </a:r>
            <a:r>
              <a:rPr lang="de-CH" dirty="0" err="1"/>
              <a:t>the</a:t>
            </a:r>
            <a:r>
              <a:rPr lang="de-CH" dirty="0"/>
              <a:t> </a:t>
            </a:r>
            <a:r>
              <a:rPr lang="de-CH" dirty="0" err="1"/>
              <a:t>context</a:t>
            </a:r>
            <a:r>
              <a:rPr lang="de-CH" dirty="0"/>
              <a:t> </a:t>
            </a:r>
            <a:r>
              <a:rPr lang="de-CH" dirty="0" err="1"/>
              <a:t>of</a:t>
            </a:r>
            <a:r>
              <a:rPr lang="de-CH" dirty="0"/>
              <a:t> </a:t>
            </a:r>
            <a:r>
              <a:rPr lang="de-CH" dirty="0" err="1"/>
              <a:t>general</a:t>
            </a:r>
            <a:r>
              <a:rPr lang="de-CH" dirty="0"/>
              <a:t> </a:t>
            </a:r>
            <a:r>
              <a:rPr lang="de-CH" dirty="0" err="1"/>
              <a:t>surgery</a:t>
            </a:r>
            <a:r>
              <a:rPr lang="de-CH" dirty="0"/>
              <a:t>? </a:t>
            </a:r>
            <a:endParaRPr lang="de-DE" dirty="0"/>
          </a:p>
        </p:txBody>
      </p:sp>
      <p:sp>
        <p:nvSpPr>
          <p:cNvPr id="3" name="Inhaltsplatzhalter 2"/>
          <p:cNvSpPr>
            <a:spLocks noGrp="1"/>
          </p:cNvSpPr>
          <p:nvPr>
            <p:ph idx="1"/>
          </p:nvPr>
        </p:nvSpPr>
        <p:spPr>
          <a:xfrm>
            <a:off x="323850" y="1203325"/>
            <a:ext cx="3887788" cy="3263504"/>
          </a:xfrm>
        </p:spPr>
        <p:txBody>
          <a:bodyPr/>
          <a:lstStyle/>
          <a:p>
            <a:r>
              <a:rPr lang="de-CH" dirty="0" err="1"/>
              <a:t>No</a:t>
            </a:r>
            <a:r>
              <a:rPr lang="de-CH" dirty="0"/>
              <a:t>. </a:t>
            </a:r>
            <a:r>
              <a:rPr lang="de-CH" dirty="0" err="1"/>
              <a:t>There</a:t>
            </a:r>
            <a:r>
              <a:rPr lang="de-CH" dirty="0"/>
              <a:t> </a:t>
            </a:r>
            <a:r>
              <a:rPr lang="de-CH" dirty="0" err="1"/>
              <a:t>is</a:t>
            </a:r>
            <a:r>
              <a:rPr lang="de-CH" dirty="0"/>
              <a:t> </a:t>
            </a:r>
            <a:r>
              <a:rPr lang="de-CH" dirty="0" err="1"/>
              <a:t>currently</a:t>
            </a:r>
            <a:r>
              <a:rPr lang="de-CH" dirty="0"/>
              <a:t> </a:t>
            </a:r>
            <a:r>
              <a:rPr lang="de-CH" dirty="0" err="1"/>
              <a:t>no</a:t>
            </a:r>
            <a:r>
              <a:rPr lang="de-CH" dirty="0"/>
              <a:t> </a:t>
            </a:r>
            <a:r>
              <a:rPr lang="de-CH" dirty="0" err="1"/>
              <a:t>clinical</a:t>
            </a:r>
            <a:r>
              <a:rPr lang="de-CH" dirty="0"/>
              <a:t> </a:t>
            </a:r>
            <a:r>
              <a:rPr lang="de-CH" dirty="0" err="1"/>
              <a:t>data</a:t>
            </a:r>
            <a:r>
              <a:rPr lang="de-CH" dirty="0"/>
              <a:t> and </a:t>
            </a:r>
            <a:r>
              <a:rPr lang="de-CH" dirty="0" err="1"/>
              <a:t>no</a:t>
            </a:r>
            <a:r>
              <a:rPr lang="de-CH" dirty="0"/>
              <a:t> </a:t>
            </a:r>
            <a:r>
              <a:rPr lang="de-CH" dirty="0" err="1"/>
              <a:t>approval</a:t>
            </a:r>
            <a:r>
              <a:rPr lang="de-CH" dirty="0"/>
              <a:t> on </a:t>
            </a:r>
            <a:r>
              <a:rPr lang="de-CH" dirty="0" err="1"/>
              <a:t>this</a:t>
            </a:r>
            <a:r>
              <a:rPr lang="de-CH" dirty="0"/>
              <a:t> </a:t>
            </a:r>
            <a:r>
              <a:rPr lang="de-CH" dirty="0" err="1"/>
              <a:t>issue</a:t>
            </a:r>
            <a:r>
              <a:rPr lang="de-CH" dirty="0"/>
              <a:t>. This </a:t>
            </a:r>
            <a:r>
              <a:rPr lang="de-CH" dirty="0" err="1"/>
              <a:t>kind</a:t>
            </a:r>
            <a:r>
              <a:rPr lang="de-CH" dirty="0"/>
              <a:t> </a:t>
            </a:r>
            <a:r>
              <a:rPr lang="de-CH" dirty="0" err="1"/>
              <a:t>of</a:t>
            </a:r>
            <a:r>
              <a:rPr lang="de-CH" dirty="0"/>
              <a:t> </a:t>
            </a:r>
            <a:r>
              <a:rPr lang="de-CH" dirty="0" err="1"/>
              <a:t>use</a:t>
            </a:r>
            <a:r>
              <a:rPr lang="de-CH" dirty="0"/>
              <a:t> </a:t>
            </a:r>
            <a:r>
              <a:rPr lang="de-CH" dirty="0" err="1"/>
              <a:t>can</a:t>
            </a:r>
            <a:r>
              <a:rPr lang="de-CH" dirty="0"/>
              <a:t> </a:t>
            </a:r>
            <a:r>
              <a:rPr lang="de-CH" dirty="0" err="1"/>
              <a:t>therefore</a:t>
            </a:r>
            <a:r>
              <a:rPr lang="de-CH" dirty="0"/>
              <a:t> not </a:t>
            </a:r>
            <a:r>
              <a:rPr lang="de-CH" dirty="0" err="1"/>
              <a:t>be</a:t>
            </a:r>
            <a:r>
              <a:rPr lang="de-CH" dirty="0"/>
              <a:t> </a:t>
            </a:r>
            <a:r>
              <a:rPr lang="de-CH" dirty="0" err="1"/>
              <a:t>recommended</a:t>
            </a:r>
            <a:r>
              <a:rPr lang="de-CH" dirty="0"/>
              <a:t> </a:t>
            </a:r>
            <a:r>
              <a:rPr lang="de-CH" dirty="0" err="1"/>
              <a:t>unless</a:t>
            </a:r>
            <a:r>
              <a:rPr lang="de-CH" dirty="0"/>
              <a:t> </a:t>
            </a:r>
            <a:r>
              <a:rPr lang="de-CH" dirty="0" err="1"/>
              <a:t>another</a:t>
            </a:r>
            <a:r>
              <a:rPr lang="de-CH" dirty="0"/>
              <a:t> registered </a:t>
            </a:r>
            <a:r>
              <a:rPr lang="de-CH" dirty="0" err="1"/>
              <a:t>indication</a:t>
            </a:r>
            <a:r>
              <a:rPr lang="de-CH" dirty="0"/>
              <a:t> </a:t>
            </a:r>
            <a:r>
              <a:rPr lang="de-CH" dirty="0" err="1"/>
              <a:t>for</a:t>
            </a:r>
            <a:r>
              <a:rPr lang="de-CH" dirty="0"/>
              <a:t> </a:t>
            </a:r>
            <a:r>
              <a:rPr lang="de-CH" dirty="0" err="1"/>
              <a:t>rivaroxaban</a:t>
            </a:r>
            <a:r>
              <a:rPr lang="de-CH" dirty="0"/>
              <a:t> </a:t>
            </a:r>
            <a:r>
              <a:rPr lang="de-CH" dirty="0" err="1"/>
              <a:t>applies</a:t>
            </a:r>
            <a:r>
              <a:rPr lang="de-CH" dirty="0"/>
              <a:t>.</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48</a:t>
            </a:fld>
            <a:endParaRPr lang="de-DE"/>
          </a:p>
        </p:txBody>
      </p:sp>
      <p:pic>
        <p:nvPicPr>
          <p:cNvPr id="6" name="Bild 5" descr="shutterstock_112214516_small.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11960" y="1203324"/>
            <a:ext cx="3347715" cy="3060701"/>
          </a:xfrm>
          <a:prstGeom prst="rect">
            <a:avLst/>
          </a:prstGeom>
        </p:spPr>
      </p:pic>
      <p:sp>
        <p:nvSpPr>
          <p:cNvPr id="7" name="Textfeld 6"/>
          <p:cNvSpPr txBox="1"/>
          <p:nvPr/>
        </p:nvSpPr>
        <p:spPr>
          <a:xfrm>
            <a:off x="8042223" y="3934918"/>
            <a:ext cx="184731" cy="30008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246963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103776" cy="994172"/>
          </a:xfrm>
        </p:spPr>
        <p:txBody>
          <a:bodyPr/>
          <a:lstStyle/>
          <a:p>
            <a:r>
              <a:rPr lang="de-CH" dirty="0"/>
              <a:t>5.3 Can I also </a:t>
            </a:r>
            <a:r>
              <a:rPr lang="de-CH" dirty="0" err="1"/>
              <a:t>use</a:t>
            </a:r>
            <a:r>
              <a:rPr lang="de-CH" dirty="0"/>
              <a:t> </a:t>
            </a:r>
            <a:r>
              <a:rPr lang="de-CH" dirty="0" err="1"/>
              <a:t>rivaroxaban</a:t>
            </a:r>
            <a:r>
              <a:rPr lang="de-CH" dirty="0"/>
              <a:t> </a:t>
            </a:r>
            <a:r>
              <a:rPr lang="de-CH" dirty="0" err="1"/>
              <a:t>as</a:t>
            </a:r>
            <a:r>
              <a:rPr lang="de-CH" dirty="0"/>
              <a:t> </a:t>
            </a:r>
            <a:r>
              <a:rPr lang="de-CH" dirty="0" err="1"/>
              <a:t>primary</a:t>
            </a:r>
            <a:r>
              <a:rPr lang="de-CH" dirty="0"/>
              <a:t> </a:t>
            </a:r>
            <a:r>
              <a:rPr lang="de-CH" dirty="0" err="1"/>
              <a:t>prophylaxis</a:t>
            </a:r>
            <a:r>
              <a:rPr lang="de-CH" dirty="0"/>
              <a:t> </a:t>
            </a:r>
            <a:r>
              <a:rPr lang="de-CH" dirty="0" err="1"/>
              <a:t>for</a:t>
            </a:r>
            <a:r>
              <a:rPr lang="de-CH" dirty="0"/>
              <a:t> </a:t>
            </a:r>
            <a:r>
              <a:rPr lang="de-CH" dirty="0" err="1"/>
              <a:t>travel-related</a:t>
            </a:r>
            <a:r>
              <a:rPr lang="de-CH" dirty="0"/>
              <a:t> </a:t>
            </a:r>
            <a:r>
              <a:rPr lang="de-CH" dirty="0" err="1"/>
              <a:t>thrombosis</a:t>
            </a:r>
            <a:r>
              <a:rPr lang="de-CH" dirty="0"/>
              <a:t>? </a:t>
            </a:r>
            <a:endParaRPr lang="de-DE" dirty="0"/>
          </a:p>
        </p:txBody>
      </p:sp>
      <p:sp>
        <p:nvSpPr>
          <p:cNvPr id="3" name="Inhaltsplatzhalter 2"/>
          <p:cNvSpPr>
            <a:spLocks noGrp="1"/>
          </p:cNvSpPr>
          <p:nvPr>
            <p:ph idx="1"/>
          </p:nvPr>
        </p:nvSpPr>
        <p:spPr>
          <a:xfrm>
            <a:off x="323850" y="1203325"/>
            <a:ext cx="7235825" cy="3263504"/>
          </a:xfrm>
        </p:spPr>
        <p:txBody>
          <a:bodyPr/>
          <a:lstStyle/>
          <a:p>
            <a:pPr>
              <a:spcBef>
                <a:spcPts val="1800"/>
              </a:spcBef>
              <a:buFont typeface="Wingdings" pitchFamily="2" charset="2"/>
              <a:buChar char="§"/>
            </a:pPr>
            <a:r>
              <a:rPr lang="en-US" dirty="0"/>
              <a:t>Where there is a relevant indication, i.e. for patients with specific risk factors, a prophylactic dose of a LMWH is usually prescribed as prophylaxis for travel-related thrombosis</a:t>
            </a:r>
            <a:r>
              <a:rPr lang="de-CH" dirty="0"/>
              <a:t>.  </a:t>
            </a:r>
          </a:p>
          <a:p>
            <a:pPr>
              <a:spcBef>
                <a:spcPts val="1800"/>
              </a:spcBef>
              <a:buFont typeface="Wingdings" pitchFamily="2" charset="2"/>
              <a:buChar char="§"/>
            </a:pPr>
            <a:r>
              <a:rPr lang="de-CH" b="1" dirty="0" err="1">
                <a:solidFill>
                  <a:schemeClr val="accent1"/>
                </a:solidFill>
              </a:rPr>
              <a:t>There</a:t>
            </a:r>
            <a:r>
              <a:rPr lang="de-CH" b="1" dirty="0">
                <a:solidFill>
                  <a:schemeClr val="accent1"/>
                </a:solidFill>
              </a:rPr>
              <a:t> </a:t>
            </a:r>
            <a:r>
              <a:rPr lang="de-CH" b="1" dirty="0" err="1">
                <a:solidFill>
                  <a:schemeClr val="accent1"/>
                </a:solidFill>
              </a:rPr>
              <a:t>are</a:t>
            </a:r>
            <a:r>
              <a:rPr lang="de-CH" b="1" dirty="0">
                <a:solidFill>
                  <a:schemeClr val="accent1"/>
                </a:solidFill>
              </a:rPr>
              <a:t> </a:t>
            </a:r>
            <a:r>
              <a:rPr lang="de-CH" b="1" dirty="0" err="1">
                <a:solidFill>
                  <a:schemeClr val="accent1"/>
                </a:solidFill>
              </a:rPr>
              <a:t>no</a:t>
            </a:r>
            <a:r>
              <a:rPr lang="de-CH" b="1" dirty="0">
                <a:solidFill>
                  <a:schemeClr val="accent1"/>
                </a:solidFill>
              </a:rPr>
              <a:t> </a:t>
            </a:r>
            <a:r>
              <a:rPr lang="de-CH" b="1" dirty="0" err="1">
                <a:solidFill>
                  <a:schemeClr val="accent1"/>
                </a:solidFill>
              </a:rPr>
              <a:t>approvals</a:t>
            </a:r>
            <a:r>
              <a:rPr lang="de-CH" b="1" dirty="0">
                <a:solidFill>
                  <a:schemeClr val="accent1"/>
                </a:solidFill>
              </a:rPr>
              <a:t> </a:t>
            </a:r>
            <a:r>
              <a:rPr lang="de-CH" b="1" dirty="0" err="1">
                <a:solidFill>
                  <a:schemeClr val="accent1"/>
                </a:solidFill>
              </a:rPr>
              <a:t>or</a:t>
            </a:r>
            <a:r>
              <a:rPr lang="de-CH" b="1" dirty="0">
                <a:solidFill>
                  <a:schemeClr val="accent1"/>
                </a:solidFill>
              </a:rPr>
              <a:t> </a:t>
            </a:r>
            <a:r>
              <a:rPr lang="de-CH" b="1" dirty="0" err="1">
                <a:solidFill>
                  <a:schemeClr val="accent1"/>
                </a:solidFill>
              </a:rPr>
              <a:t>studies</a:t>
            </a:r>
            <a:r>
              <a:rPr lang="de-CH" b="1" dirty="0">
                <a:solidFill>
                  <a:schemeClr val="accent1"/>
                </a:solidFill>
              </a:rPr>
              <a:t> </a:t>
            </a:r>
            <a:r>
              <a:rPr lang="de-CH" dirty="0" err="1"/>
              <a:t>for</a:t>
            </a:r>
            <a:r>
              <a:rPr lang="de-CH" dirty="0"/>
              <a:t> </a:t>
            </a:r>
            <a:r>
              <a:rPr lang="de-CH" dirty="0" err="1"/>
              <a:t>the</a:t>
            </a:r>
            <a:r>
              <a:rPr lang="de-CH" dirty="0"/>
              <a:t> </a:t>
            </a:r>
            <a:r>
              <a:rPr lang="de-CH" dirty="0" err="1"/>
              <a:t>use</a:t>
            </a:r>
            <a:r>
              <a:rPr lang="de-CH" dirty="0"/>
              <a:t> </a:t>
            </a:r>
            <a:r>
              <a:rPr lang="de-CH" dirty="0" err="1"/>
              <a:t>of</a:t>
            </a:r>
            <a:r>
              <a:rPr lang="de-CH" dirty="0"/>
              <a:t> </a:t>
            </a:r>
            <a:r>
              <a:rPr lang="de-CH" dirty="0" err="1"/>
              <a:t>rivaroxaban</a:t>
            </a:r>
            <a:r>
              <a:rPr lang="de-CH" dirty="0"/>
              <a:t> in </a:t>
            </a:r>
            <a:r>
              <a:rPr lang="de-CH" dirty="0" err="1"/>
              <a:t>this</a:t>
            </a:r>
            <a:r>
              <a:rPr lang="de-CH" dirty="0"/>
              <a:t> </a:t>
            </a:r>
            <a:r>
              <a:rPr lang="de-CH" dirty="0" err="1"/>
              <a:t>situation</a:t>
            </a:r>
            <a:r>
              <a:rPr lang="de-CH" dirty="0"/>
              <a:t>.</a:t>
            </a:r>
            <a:endParaRPr lang="de-CH" b="1" dirty="0"/>
          </a:p>
          <a:p>
            <a:pPr>
              <a:spcBef>
                <a:spcPts val="1800"/>
              </a:spcBef>
              <a:buFont typeface="Wingdings" pitchFamily="2" charset="2"/>
              <a:buChar char="§"/>
            </a:pPr>
            <a:r>
              <a:rPr lang="en-US" dirty="0"/>
              <a:t>It is therefore up to the doctor treating the patient to decide what medicine to prescribe in this </a:t>
            </a:r>
            <a:r>
              <a:rPr lang="en-US" u="sng" dirty="0"/>
              <a:t>off-label</a:t>
            </a:r>
            <a:r>
              <a:rPr lang="en-US" dirty="0"/>
              <a:t> situation</a:t>
            </a:r>
            <a:r>
              <a:rPr lang="de-CH" dirty="0"/>
              <a:t>.</a:t>
            </a:r>
          </a:p>
          <a:p>
            <a:pPr>
              <a:spcBef>
                <a:spcPts val="1800"/>
              </a:spcBef>
              <a:buFont typeface="Wingdings" pitchFamily="2" charset="2"/>
              <a:buChar char="§"/>
            </a:pPr>
            <a:r>
              <a:rPr lang="de-CH" dirty="0" err="1"/>
              <a:t>Important</a:t>
            </a:r>
            <a:r>
              <a:rPr lang="de-CH" dirty="0"/>
              <a:t>: </a:t>
            </a:r>
            <a:r>
              <a:rPr lang="de-CH" b="1" dirty="0">
                <a:solidFill>
                  <a:schemeClr val="accent1"/>
                </a:solidFill>
              </a:rPr>
              <a:t>Information</a:t>
            </a:r>
            <a:r>
              <a:rPr lang="de-CH" dirty="0">
                <a:solidFill>
                  <a:srgbClr val="5560A6"/>
                </a:solidFill>
              </a:rPr>
              <a:t> </a:t>
            </a:r>
            <a:r>
              <a:rPr lang="de-CH" dirty="0"/>
              <a:t>and </a:t>
            </a:r>
            <a:r>
              <a:rPr lang="de-CH" b="1" dirty="0" err="1">
                <a:solidFill>
                  <a:schemeClr val="accent1"/>
                </a:solidFill>
              </a:rPr>
              <a:t>consent</a:t>
            </a:r>
            <a:r>
              <a:rPr lang="de-CH" b="1" dirty="0">
                <a:solidFill>
                  <a:schemeClr val="accent1"/>
                </a:solidFill>
              </a:rPr>
              <a:t> </a:t>
            </a:r>
            <a:r>
              <a:rPr lang="de-CH" dirty="0" err="1"/>
              <a:t>of</a:t>
            </a:r>
            <a:r>
              <a:rPr lang="de-CH" dirty="0"/>
              <a:t> </a:t>
            </a:r>
            <a:r>
              <a:rPr lang="de-CH" dirty="0" err="1"/>
              <a:t>the</a:t>
            </a:r>
            <a:r>
              <a:rPr lang="de-CH" dirty="0"/>
              <a:t> </a:t>
            </a:r>
            <a:r>
              <a:rPr lang="de-CH" dirty="0" err="1"/>
              <a:t>patient</a:t>
            </a:r>
            <a:r>
              <a:rPr lang="de-CH" dirty="0"/>
              <a:t>.</a:t>
            </a:r>
          </a:p>
          <a:p>
            <a:pPr>
              <a:spcBef>
                <a:spcPts val="1800"/>
              </a:spcBef>
              <a:buFont typeface="Wingdings" pitchFamily="2" charset="2"/>
              <a:buChar char="§"/>
            </a:pPr>
            <a:r>
              <a:rPr lang="de-CH" dirty="0"/>
              <a:t>Insurance </a:t>
            </a:r>
            <a:r>
              <a:rPr lang="de-CH" dirty="0" err="1"/>
              <a:t>providers</a:t>
            </a:r>
            <a:r>
              <a:rPr lang="de-CH" dirty="0"/>
              <a:t> </a:t>
            </a:r>
            <a:r>
              <a:rPr lang="de-CH" dirty="0" err="1"/>
              <a:t>are</a:t>
            </a:r>
            <a:r>
              <a:rPr lang="de-CH" dirty="0"/>
              <a:t> not </a:t>
            </a:r>
            <a:r>
              <a:rPr lang="de-CH" dirty="0" err="1"/>
              <a:t>obliged</a:t>
            </a:r>
            <a:r>
              <a:rPr lang="de-CH" dirty="0"/>
              <a:t> </a:t>
            </a:r>
            <a:r>
              <a:rPr lang="de-CH" dirty="0" err="1"/>
              <a:t>to</a:t>
            </a:r>
            <a:r>
              <a:rPr lang="de-CH" dirty="0"/>
              <a:t> </a:t>
            </a:r>
            <a:r>
              <a:rPr lang="de-CH" dirty="0" err="1"/>
              <a:t>cover</a:t>
            </a:r>
            <a:r>
              <a:rPr lang="de-CH" dirty="0"/>
              <a:t> </a:t>
            </a:r>
            <a:r>
              <a:rPr lang="de-CH" dirty="0" err="1"/>
              <a:t>the</a:t>
            </a:r>
            <a:r>
              <a:rPr lang="de-CH" dirty="0"/>
              <a:t> </a:t>
            </a:r>
            <a:r>
              <a:rPr lang="de-CH" dirty="0" err="1"/>
              <a:t>costs</a:t>
            </a:r>
            <a:r>
              <a:rPr lang="de-CH" dirty="0"/>
              <a:t> </a:t>
            </a:r>
            <a:r>
              <a:rPr lang="de-CH" dirty="0" err="1"/>
              <a:t>of</a:t>
            </a:r>
            <a:r>
              <a:rPr lang="de-CH" dirty="0"/>
              <a:t> </a:t>
            </a:r>
            <a:r>
              <a:rPr lang="de-CH" dirty="0" err="1"/>
              <a:t>the</a:t>
            </a:r>
            <a:r>
              <a:rPr lang="de-CH" dirty="0"/>
              <a:t> </a:t>
            </a:r>
            <a:r>
              <a:rPr lang="de-CH" dirty="0" err="1"/>
              <a:t>medicine</a:t>
            </a:r>
            <a:r>
              <a:rPr lang="de-CH" dirty="0"/>
              <a:t>. </a:t>
            </a:r>
            <a:br>
              <a:rPr lang="de-CH" dirty="0"/>
            </a:br>
            <a:r>
              <a:rPr lang="en-US" dirty="0"/>
              <a:t>Unless the patient is duly informed and their consent obtained, preferably in writing, the prescribing doctor will be liable for any reimbursement</a:t>
            </a:r>
            <a:r>
              <a:rPr lang="de-CH" dirty="0"/>
              <a:t>.</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49</a:t>
            </a:fld>
            <a:endParaRPr lang="de-DE"/>
          </a:p>
        </p:txBody>
      </p:sp>
    </p:spTree>
    <p:extLst>
      <p:ext uri="{BB962C8B-B14F-4D97-AF65-F5344CB8AC3E}">
        <p14:creationId xmlns:p14="http://schemas.microsoft.com/office/powerpoint/2010/main" val="193290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General Questions</a:t>
            </a:r>
          </a:p>
        </p:txBody>
      </p:sp>
      <p:grpSp>
        <p:nvGrpSpPr>
          <p:cNvPr id="4" name="Gruppierung 3"/>
          <p:cNvGrpSpPr/>
          <p:nvPr/>
        </p:nvGrpSpPr>
        <p:grpSpPr>
          <a:xfrm>
            <a:off x="323850" y="268288"/>
            <a:ext cx="4572000" cy="4572000"/>
            <a:chOff x="323851" y="1516020"/>
            <a:chExt cx="1007999" cy="1007999"/>
          </a:xfrm>
        </p:grpSpPr>
        <p:sp>
          <p:nvSpPr>
            <p:cNvPr id="5" name="Rechteck 4"/>
            <p:cNvSpPr/>
            <p:nvPr/>
          </p:nvSpPr>
          <p:spPr>
            <a:xfrm>
              <a:off x="323851"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Bild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843" y="1548671"/>
              <a:ext cx="900000" cy="900000"/>
            </a:xfrm>
            <a:prstGeom prst="rect">
              <a:avLst/>
            </a:prstGeom>
          </p:spPr>
        </p:pic>
      </p:grpSp>
      <p:grpSp>
        <p:nvGrpSpPr>
          <p:cNvPr id="7" name="Gruppierung 6"/>
          <p:cNvGrpSpPr/>
          <p:nvPr/>
        </p:nvGrpSpPr>
        <p:grpSpPr>
          <a:xfrm>
            <a:off x="320676" y="268288"/>
            <a:ext cx="4572653" cy="4572653"/>
            <a:chOff x="1295484" y="1516020"/>
            <a:chExt cx="1007999" cy="1007999"/>
          </a:xfrm>
        </p:grpSpPr>
        <p:sp>
          <p:nvSpPr>
            <p:cNvPr id="8" name="Rechteck 7"/>
            <p:cNvSpPr/>
            <p:nvPr/>
          </p:nvSpPr>
          <p:spPr>
            <a:xfrm>
              <a:off x="1295484"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Bild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7476" y="1570019"/>
              <a:ext cx="900000" cy="900000"/>
            </a:xfrm>
            <a:prstGeom prst="rect">
              <a:avLst/>
            </a:prstGeom>
          </p:spPr>
        </p:pic>
      </p:grpSp>
    </p:spTree>
    <p:extLst>
      <p:ext uri="{BB962C8B-B14F-4D97-AF65-F5344CB8AC3E}">
        <p14:creationId xmlns:p14="http://schemas.microsoft.com/office/powerpoint/2010/main" val="1326883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55078" y="267419"/>
            <a:ext cx="4088922" cy="4546121"/>
          </a:xfrm>
        </p:spPr>
        <p:txBody>
          <a:bodyPr/>
          <a:lstStyle/>
          <a:p>
            <a:r>
              <a:rPr lang="de-DE" dirty="0"/>
              <a:t>Patient</a:t>
            </a:r>
            <a:br>
              <a:rPr lang="de-DE" dirty="0"/>
            </a:br>
            <a:r>
              <a:rPr lang="de-DE" dirty="0"/>
              <a:t>Management</a:t>
            </a:r>
          </a:p>
        </p:txBody>
      </p:sp>
      <p:grpSp>
        <p:nvGrpSpPr>
          <p:cNvPr id="9" name="Gruppierung 8"/>
          <p:cNvGrpSpPr>
            <a:grpSpLocks noChangeAspect="1"/>
          </p:cNvGrpSpPr>
          <p:nvPr/>
        </p:nvGrpSpPr>
        <p:grpSpPr>
          <a:xfrm>
            <a:off x="323849" y="268287"/>
            <a:ext cx="4572000" cy="4572000"/>
            <a:chOff x="5089975" y="2645924"/>
            <a:chExt cx="1007999" cy="1007999"/>
          </a:xfrm>
        </p:grpSpPr>
        <p:sp>
          <p:nvSpPr>
            <p:cNvPr id="10" name="Rechteck 9"/>
            <p:cNvSpPr/>
            <p:nvPr/>
          </p:nvSpPr>
          <p:spPr>
            <a:xfrm>
              <a:off x="5089975" y="2645924"/>
              <a:ext cx="1007999" cy="1007999"/>
            </a:xfrm>
            <a:prstGeom prst="rect">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Bild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5104" y="2699923"/>
              <a:ext cx="900000" cy="900000"/>
            </a:xfrm>
            <a:prstGeom prst="rect">
              <a:avLst/>
            </a:prstGeom>
          </p:spPr>
        </p:pic>
      </p:grpSp>
    </p:spTree>
    <p:extLst>
      <p:ext uri="{BB962C8B-B14F-4D97-AF65-F5344CB8AC3E}">
        <p14:creationId xmlns:p14="http://schemas.microsoft.com/office/powerpoint/2010/main" val="1408676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6.1 </a:t>
            </a:r>
            <a:r>
              <a:rPr lang="de-CH" dirty="0" err="1"/>
              <a:t>What</a:t>
            </a:r>
            <a:r>
              <a:rPr lang="de-CH" dirty="0"/>
              <a:t> must </a:t>
            </a:r>
            <a:r>
              <a:rPr lang="de-CH" dirty="0" err="1"/>
              <a:t>patients</a:t>
            </a:r>
            <a:r>
              <a:rPr lang="de-CH" dirty="0"/>
              <a:t> </a:t>
            </a:r>
            <a:r>
              <a:rPr lang="de-CH" dirty="0" err="1"/>
              <a:t>be</a:t>
            </a:r>
            <a:r>
              <a:rPr lang="de-CH" dirty="0"/>
              <a:t> </a:t>
            </a:r>
            <a:r>
              <a:rPr lang="de-CH" dirty="0" err="1"/>
              <a:t>investigated</a:t>
            </a:r>
            <a:r>
              <a:rPr lang="de-CH" dirty="0"/>
              <a:t> </a:t>
            </a:r>
            <a:r>
              <a:rPr lang="de-CH" dirty="0" err="1"/>
              <a:t>for</a:t>
            </a:r>
            <a:r>
              <a:rPr lang="de-CH" dirty="0"/>
              <a:t> </a:t>
            </a:r>
            <a:r>
              <a:rPr lang="de-CH" dirty="0" err="1"/>
              <a:t>before</a:t>
            </a:r>
            <a:r>
              <a:rPr lang="de-CH" dirty="0"/>
              <a:t> </a:t>
            </a:r>
            <a:r>
              <a:rPr lang="de-CH" dirty="0" err="1"/>
              <a:t>rivaroxaban</a:t>
            </a:r>
            <a:r>
              <a:rPr lang="de-CH" dirty="0"/>
              <a:t> </a:t>
            </a:r>
            <a:r>
              <a:rPr lang="de-CH" dirty="0" err="1"/>
              <a:t>may</a:t>
            </a:r>
            <a:r>
              <a:rPr lang="de-CH" dirty="0"/>
              <a:t> </a:t>
            </a:r>
            <a:r>
              <a:rPr lang="de-CH" dirty="0" err="1"/>
              <a:t>be</a:t>
            </a:r>
            <a:r>
              <a:rPr lang="de-CH" dirty="0"/>
              <a:t> </a:t>
            </a:r>
            <a:r>
              <a:rPr lang="de-CH" dirty="0" err="1"/>
              <a:t>used</a:t>
            </a:r>
            <a:r>
              <a:rPr lang="de-CH" dirty="0"/>
              <a:t>?</a:t>
            </a:r>
            <a:endParaRPr lang="de-DE" dirty="0"/>
          </a:p>
        </p:txBody>
      </p:sp>
      <p:sp>
        <p:nvSpPr>
          <p:cNvPr id="3" name="Inhaltsplatzhalter 2"/>
          <p:cNvSpPr>
            <a:spLocks noGrp="1"/>
          </p:cNvSpPr>
          <p:nvPr>
            <p:ph idx="1"/>
          </p:nvPr>
        </p:nvSpPr>
        <p:spPr>
          <a:xfrm>
            <a:off x="323850" y="1203325"/>
            <a:ext cx="3887788" cy="3263504"/>
          </a:xfrm>
        </p:spPr>
        <p:txBody>
          <a:bodyPr/>
          <a:lstStyle/>
          <a:p>
            <a:pPr marL="0" indent="0">
              <a:spcBef>
                <a:spcPts val="0"/>
              </a:spcBef>
              <a:buNone/>
            </a:pPr>
            <a:r>
              <a:rPr lang="de-CH" b="1" dirty="0"/>
              <a:t>Recommended </a:t>
            </a:r>
            <a:r>
              <a:rPr lang="de-CH" b="1" dirty="0" err="1"/>
              <a:t>procedure</a:t>
            </a:r>
            <a:r>
              <a:rPr lang="de-CH" b="1" dirty="0"/>
              <a:t> </a:t>
            </a:r>
            <a:r>
              <a:rPr lang="de-CH" b="1" dirty="0" err="1"/>
              <a:t>before</a:t>
            </a:r>
            <a:r>
              <a:rPr lang="de-CH" b="1" dirty="0"/>
              <a:t> </a:t>
            </a:r>
            <a:r>
              <a:rPr lang="de-CH" b="1" dirty="0" err="1"/>
              <a:t>starting</a:t>
            </a:r>
            <a:r>
              <a:rPr lang="de-CH" b="1" dirty="0"/>
              <a:t> </a:t>
            </a:r>
            <a:r>
              <a:rPr lang="de-CH" b="1" dirty="0" err="1"/>
              <a:t>therapy</a:t>
            </a:r>
            <a:r>
              <a:rPr lang="de-CH" b="1" dirty="0"/>
              <a:t>/</a:t>
            </a:r>
            <a:r>
              <a:rPr lang="de-CH" b="1" dirty="0" err="1"/>
              <a:t>prophylaxis</a:t>
            </a:r>
            <a:r>
              <a:rPr lang="de-CH" b="1" dirty="0"/>
              <a:t> </a:t>
            </a:r>
            <a:r>
              <a:rPr lang="de-CH" b="1" dirty="0" err="1"/>
              <a:t>with</a:t>
            </a:r>
            <a:r>
              <a:rPr lang="de-CH" b="1" dirty="0"/>
              <a:t> </a:t>
            </a:r>
            <a:r>
              <a:rPr lang="de-CH" b="1" dirty="0" err="1"/>
              <a:t>rivaroxaban</a:t>
            </a:r>
            <a:r>
              <a:rPr lang="de-CH" b="1" dirty="0"/>
              <a:t>: </a:t>
            </a:r>
          </a:p>
          <a:p>
            <a:pPr marL="0" indent="0">
              <a:spcBef>
                <a:spcPts val="0"/>
              </a:spcBef>
              <a:buNone/>
            </a:pPr>
            <a:endParaRPr lang="de-CH" b="1" dirty="0"/>
          </a:p>
          <a:p>
            <a:pPr>
              <a:spcBef>
                <a:spcPts val="0"/>
              </a:spcBef>
              <a:buFont typeface="Wingdings" pitchFamily="2" charset="2"/>
              <a:buChar char="§"/>
            </a:pPr>
            <a:r>
              <a:rPr lang="de-CH" dirty="0"/>
              <a:t>Review </a:t>
            </a:r>
            <a:r>
              <a:rPr lang="de-CH" dirty="0" err="1"/>
              <a:t>of</a:t>
            </a:r>
            <a:r>
              <a:rPr lang="de-CH" dirty="0"/>
              <a:t> </a:t>
            </a:r>
            <a:r>
              <a:rPr lang="de-CH" b="1" dirty="0" err="1">
                <a:solidFill>
                  <a:schemeClr val="accent1"/>
                </a:solidFill>
              </a:rPr>
              <a:t>contraindications</a:t>
            </a:r>
            <a:endParaRPr lang="de-CH" dirty="0"/>
          </a:p>
          <a:p>
            <a:pPr>
              <a:spcBef>
                <a:spcPts val="0"/>
              </a:spcBef>
              <a:buFont typeface="Wingdings" pitchFamily="2" charset="2"/>
              <a:buChar char="§"/>
            </a:pPr>
            <a:endParaRPr lang="de-CH" dirty="0"/>
          </a:p>
          <a:p>
            <a:pPr>
              <a:spcBef>
                <a:spcPts val="0"/>
              </a:spcBef>
              <a:buFont typeface="Wingdings" pitchFamily="2" charset="2"/>
              <a:buChar char="§"/>
            </a:pPr>
            <a:r>
              <a:rPr lang="de-CH" dirty="0"/>
              <a:t>Recording </a:t>
            </a:r>
            <a:r>
              <a:rPr lang="de-CH" dirty="0" err="1"/>
              <a:t>of</a:t>
            </a:r>
            <a:r>
              <a:rPr lang="de-CH" dirty="0"/>
              <a:t> </a:t>
            </a:r>
            <a:r>
              <a:rPr lang="de-CH" b="1" dirty="0" err="1">
                <a:solidFill>
                  <a:schemeClr val="accent1"/>
                </a:solidFill>
              </a:rPr>
              <a:t>patient’s</a:t>
            </a:r>
            <a:r>
              <a:rPr lang="de-CH" b="1" dirty="0">
                <a:solidFill>
                  <a:schemeClr val="accent1"/>
                </a:solidFill>
              </a:rPr>
              <a:t> </a:t>
            </a:r>
            <a:r>
              <a:rPr lang="de-CH" b="1" dirty="0" err="1">
                <a:solidFill>
                  <a:schemeClr val="accent1"/>
                </a:solidFill>
              </a:rPr>
              <a:t>history</a:t>
            </a:r>
            <a:endParaRPr lang="de-CH" dirty="0"/>
          </a:p>
          <a:p>
            <a:pPr marL="357188" lvl="1" indent="-179388">
              <a:spcBef>
                <a:spcPts val="0"/>
              </a:spcBef>
              <a:buFont typeface="Arial" charset="0"/>
              <a:buChar char="•"/>
            </a:pPr>
            <a:r>
              <a:rPr lang="de-CH" dirty="0" err="1"/>
              <a:t>Known</a:t>
            </a:r>
            <a:r>
              <a:rPr lang="de-CH" dirty="0"/>
              <a:t> </a:t>
            </a:r>
            <a:r>
              <a:rPr lang="de-CH" dirty="0" err="1"/>
              <a:t>problem</a:t>
            </a:r>
            <a:r>
              <a:rPr lang="de-CH" dirty="0"/>
              <a:t> </a:t>
            </a:r>
            <a:r>
              <a:rPr lang="de-CH" dirty="0" err="1"/>
              <a:t>with</a:t>
            </a:r>
            <a:r>
              <a:rPr lang="de-CH" dirty="0"/>
              <a:t> </a:t>
            </a:r>
            <a:r>
              <a:rPr lang="de-CH" dirty="0" err="1"/>
              <a:t>bleeding</a:t>
            </a:r>
            <a:r>
              <a:rPr lang="de-CH" dirty="0"/>
              <a:t> (</a:t>
            </a:r>
            <a:r>
              <a:rPr lang="de-CH" dirty="0" err="1"/>
              <a:t>procedure</a:t>
            </a:r>
            <a:r>
              <a:rPr lang="de-CH" dirty="0"/>
              <a:t> </a:t>
            </a:r>
            <a:r>
              <a:rPr lang="de-CH" dirty="0" err="1"/>
              <a:t>dependant</a:t>
            </a:r>
            <a:r>
              <a:rPr lang="de-CH" dirty="0"/>
              <a:t> on individual </a:t>
            </a:r>
            <a:r>
              <a:rPr lang="de-CH" dirty="0" err="1"/>
              <a:t>cases</a:t>
            </a:r>
            <a:r>
              <a:rPr lang="de-CH" dirty="0"/>
              <a:t>/</a:t>
            </a:r>
            <a:r>
              <a:rPr lang="de-CH" dirty="0" err="1"/>
              <a:t>consult</a:t>
            </a:r>
            <a:r>
              <a:rPr lang="de-CH" dirty="0"/>
              <a:t> a </a:t>
            </a:r>
            <a:r>
              <a:rPr lang="de-CH" dirty="0" err="1"/>
              <a:t>haemostasis</a:t>
            </a:r>
            <a:r>
              <a:rPr lang="de-CH" dirty="0"/>
              <a:t> </a:t>
            </a:r>
            <a:r>
              <a:rPr lang="de-CH" dirty="0" err="1"/>
              <a:t>specialist</a:t>
            </a:r>
            <a:r>
              <a:rPr lang="de-CH" dirty="0"/>
              <a:t>)</a:t>
            </a:r>
          </a:p>
          <a:p>
            <a:pPr marL="357188" lvl="1" indent="-179388">
              <a:spcBef>
                <a:spcPts val="0"/>
              </a:spcBef>
              <a:buFont typeface="Arial" charset="0"/>
              <a:buChar char="•"/>
            </a:pPr>
            <a:r>
              <a:rPr lang="de-CH" dirty="0"/>
              <a:t>Gastrointestinal </a:t>
            </a:r>
            <a:r>
              <a:rPr lang="de-CH" dirty="0" err="1"/>
              <a:t>bleeding</a:t>
            </a:r>
            <a:r>
              <a:rPr lang="de-CH" dirty="0"/>
              <a:t> (</a:t>
            </a:r>
            <a:r>
              <a:rPr lang="de-CH" dirty="0" err="1"/>
              <a:t>if</a:t>
            </a:r>
            <a:r>
              <a:rPr lang="de-CH" dirty="0"/>
              <a:t> </a:t>
            </a:r>
            <a:r>
              <a:rPr lang="de-CH" dirty="0" err="1"/>
              <a:t>remedy</a:t>
            </a:r>
            <a:r>
              <a:rPr lang="de-CH" dirty="0"/>
              <a:t> not possible: </a:t>
            </a:r>
            <a:r>
              <a:rPr lang="de-CH" dirty="0" err="1"/>
              <a:t>potentially</a:t>
            </a:r>
            <a:r>
              <a:rPr lang="de-CH" dirty="0"/>
              <a:t> </a:t>
            </a:r>
            <a:r>
              <a:rPr lang="de-CH" dirty="0" err="1"/>
              <a:t>use</a:t>
            </a:r>
            <a:r>
              <a:rPr lang="de-CH" dirty="0"/>
              <a:t> VKA </a:t>
            </a:r>
            <a:r>
              <a:rPr lang="de-CH" dirty="0" err="1"/>
              <a:t>instead</a:t>
            </a:r>
            <a:r>
              <a:rPr lang="de-CH" dirty="0"/>
              <a:t>)</a:t>
            </a:r>
          </a:p>
          <a:p>
            <a:pPr marL="357188" lvl="1" indent="-179388">
              <a:spcBef>
                <a:spcPts val="0"/>
              </a:spcBef>
              <a:buFont typeface="Arial" charset="0"/>
              <a:buChar char="•"/>
            </a:pPr>
            <a:r>
              <a:rPr lang="de-CH" dirty="0" err="1"/>
              <a:t>Myocardial</a:t>
            </a:r>
            <a:r>
              <a:rPr lang="de-CH" dirty="0"/>
              <a:t> </a:t>
            </a:r>
            <a:r>
              <a:rPr lang="de-CH" dirty="0" err="1"/>
              <a:t>infarction</a:t>
            </a:r>
            <a:r>
              <a:rPr lang="de-CH" dirty="0"/>
              <a:t> (</a:t>
            </a:r>
            <a:r>
              <a:rPr lang="de-CH" dirty="0" err="1"/>
              <a:t>rivaroxaban</a:t>
            </a:r>
            <a:r>
              <a:rPr lang="de-CH" dirty="0"/>
              <a:t> </a:t>
            </a:r>
            <a:r>
              <a:rPr lang="de-CH" dirty="0" err="1"/>
              <a:t>is</a:t>
            </a:r>
            <a:r>
              <a:rPr lang="de-CH" dirty="0"/>
              <a:t> </a:t>
            </a:r>
            <a:r>
              <a:rPr lang="de-CH" dirty="0" err="1"/>
              <a:t>suitable</a:t>
            </a:r>
            <a:r>
              <a:rPr lang="de-CH" dirty="0"/>
              <a:t> </a:t>
            </a:r>
            <a:r>
              <a:rPr lang="de-CH" dirty="0" err="1"/>
              <a:t>for</a:t>
            </a:r>
            <a:r>
              <a:rPr lang="de-CH" dirty="0"/>
              <a:t> </a:t>
            </a:r>
            <a:r>
              <a:rPr lang="de-CH" dirty="0" err="1"/>
              <a:t>these</a:t>
            </a:r>
            <a:r>
              <a:rPr lang="de-CH" dirty="0"/>
              <a:t> </a:t>
            </a:r>
            <a:r>
              <a:rPr lang="de-CH" dirty="0" err="1"/>
              <a:t>patients</a:t>
            </a:r>
            <a:r>
              <a:rPr lang="de-CH" dirty="0"/>
              <a:t>)</a:t>
            </a:r>
          </a:p>
          <a:p>
            <a:pPr marL="357188" lvl="1" indent="-179388">
              <a:spcBef>
                <a:spcPts val="0"/>
              </a:spcBef>
              <a:buFont typeface="Arial" charset="0"/>
              <a:buChar char="•"/>
            </a:pPr>
            <a:r>
              <a:rPr lang="de-CH" dirty="0" err="1"/>
              <a:t>Coronary</a:t>
            </a:r>
            <a:r>
              <a:rPr lang="de-CH" dirty="0"/>
              <a:t> </a:t>
            </a:r>
            <a:r>
              <a:rPr lang="de-CH" dirty="0" err="1"/>
              <a:t>stents</a:t>
            </a:r>
            <a:r>
              <a:rPr lang="de-CH" dirty="0"/>
              <a:t> (</a:t>
            </a:r>
            <a:r>
              <a:rPr lang="de-CH" dirty="0" err="1"/>
              <a:t>close</a:t>
            </a:r>
            <a:r>
              <a:rPr lang="de-CH" dirty="0"/>
              <a:t> </a:t>
            </a:r>
            <a:r>
              <a:rPr lang="de-CH" dirty="0" err="1"/>
              <a:t>monitoring</a:t>
            </a:r>
            <a:r>
              <a:rPr lang="de-CH" dirty="0"/>
              <a:t> </a:t>
            </a:r>
            <a:r>
              <a:rPr lang="de-CH" dirty="0" err="1"/>
              <a:t>for</a:t>
            </a:r>
            <a:r>
              <a:rPr lang="de-CH" dirty="0"/>
              <a:t> </a:t>
            </a:r>
            <a:r>
              <a:rPr lang="de-CH" dirty="0" err="1"/>
              <a:t>any</a:t>
            </a:r>
            <a:r>
              <a:rPr lang="de-CH" dirty="0"/>
              <a:t> </a:t>
            </a:r>
            <a:r>
              <a:rPr lang="de-CH" dirty="0" err="1"/>
              <a:t>bleeding</a:t>
            </a:r>
            <a:r>
              <a:rPr lang="de-CH" dirty="0"/>
              <a:t>)</a:t>
            </a:r>
          </a:p>
          <a:p>
            <a:pPr marL="357188" lvl="1" indent="-179388">
              <a:spcBef>
                <a:spcPts val="0"/>
              </a:spcBef>
              <a:buFont typeface="Arial" charset="0"/>
              <a:buChar char="•"/>
            </a:pPr>
            <a:r>
              <a:rPr lang="de-CH" dirty="0" err="1"/>
              <a:t>Stroke</a:t>
            </a:r>
            <a:r>
              <a:rPr lang="de-CH" dirty="0"/>
              <a:t> (time </a:t>
            </a:r>
            <a:r>
              <a:rPr lang="de-CH" dirty="0" err="1"/>
              <a:t>of</a:t>
            </a:r>
            <a:r>
              <a:rPr lang="de-CH" dirty="0"/>
              <a:t> </a:t>
            </a:r>
            <a:r>
              <a:rPr lang="de-CH" dirty="0" err="1"/>
              <a:t>starting</a:t>
            </a:r>
            <a:r>
              <a:rPr lang="de-CH" dirty="0"/>
              <a:t> </a:t>
            </a:r>
            <a:r>
              <a:rPr lang="de-CH" dirty="0" err="1"/>
              <a:t>treatment</a:t>
            </a:r>
            <a:r>
              <a:rPr lang="de-CH" dirty="0"/>
              <a:t> must </a:t>
            </a:r>
            <a:r>
              <a:rPr lang="de-CH" dirty="0" err="1"/>
              <a:t>be</a:t>
            </a:r>
            <a:r>
              <a:rPr lang="de-CH" dirty="0"/>
              <a:t> </a:t>
            </a:r>
            <a:r>
              <a:rPr lang="de-CH" dirty="0" err="1"/>
              <a:t>discussed</a:t>
            </a:r>
            <a:r>
              <a:rPr lang="de-CH" dirty="0"/>
              <a:t> </a:t>
            </a:r>
            <a:r>
              <a:rPr lang="de-CH" dirty="0" err="1"/>
              <a:t>with</a:t>
            </a:r>
            <a:r>
              <a:rPr lang="de-CH" dirty="0"/>
              <a:t> </a:t>
            </a:r>
            <a:r>
              <a:rPr lang="de-CH" dirty="0" err="1"/>
              <a:t>the</a:t>
            </a:r>
            <a:r>
              <a:rPr lang="de-CH" dirty="0"/>
              <a:t> </a:t>
            </a:r>
            <a:r>
              <a:rPr lang="de-CH" dirty="0" err="1"/>
              <a:t>neurologist</a:t>
            </a:r>
            <a:r>
              <a:rPr lang="de-CH" dirty="0"/>
              <a:t>)</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51</a:t>
            </a:fld>
            <a:endParaRPr lang="de-DE"/>
          </a:p>
        </p:txBody>
      </p:sp>
      <p:sp>
        <p:nvSpPr>
          <p:cNvPr id="6" name="Inhaltsplatzhalter 2"/>
          <p:cNvSpPr txBox="1">
            <a:spLocks/>
          </p:cNvSpPr>
          <p:nvPr/>
        </p:nvSpPr>
        <p:spPr>
          <a:xfrm>
            <a:off x="4572000" y="1630545"/>
            <a:ext cx="4248150" cy="3263504"/>
          </a:xfrm>
          <a:prstGeom prst="rect">
            <a:avLst/>
          </a:prstGeom>
        </p:spPr>
        <p:txBody>
          <a:bodyPr vert="horz" lIns="0" tIns="0" rIns="0" bIns="0" rtlCol="0">
            <a:noAutofit/>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7800" lvl="1">
              <a:spcBef>
                <a:spcPts val="0"/>
              </a:spcBef>
              <a:buSzPct val="100000"/>
            </a:pPr>
            <a:r>
              <a:rPr lang="de-CH" b="1" dirty="0">
                <a:solidFill>
                  <a:schemeClr val="accent1"/>
                </a:solidFill>
              </a:rPr>
              <a:t>Clinical Examination </a:t>
            </a:r>
            <a:r>
              <a:rPr lang="de-CH" dirty="0"/>
              <a:t>→</a:t>
            </a:r>
            <a:r>
              <a:rPr lang="de-CH" dirty="0">
                <a:solidFill>
                  <a:schemeClr val="tx2"/>
                </a:solidFill>
              </a:rPr>
              <a:t> </a:t>
            </a:r>
            <a:br>
              <a:rPr lang="de-CH" dirty="0">
                <a:solidFill>
                  <a:schemeClr val="tx2"/>
                </a:solidFill>
              </a:rPr>
            </a:br>
            <a:r>
              <a:rPr lang="de-CH" dirty="0"/>
              <a:t>Co-</a:t>
            </a:r>
            <a:r>
              <a:rPr lang="de-CH" dirty="0" err="1"/>
              <a:t>morbidities</a:t>
            </a:r>
            <a:r>
              <a:rPr lang="de-CH" dirty="0">
                <a:solidFill>
                  <a:schemeClr val="tx2"/>
                </a:solidFill>
              </a:rPr>
              <a:t> </a:t>
            </a:r>
            <a:r>
              <a:rPr lang="de-CH" dirty="0"/>
              <a:t>→ </a:t>
            </a:r>
            <a:r>
              <a:rPr lang="de-CH" b="1" dirty="0" err="1">
                <a:solidFill>
                  <a:schemeClr val="accent1"/>
                </a:solidFill>
              </a:rPr>
              <a:t>What</a:t>
            </a:r>
            <a:r>
              <a:rPr lang="de-CH" b="1" dirty="0">
                <a:solidFill>
                  <a:schemeClr val="accent1"/>
                </a:solidFill>
              </a:rPr>
              <a:t> </a:t>
            </a:r>
            <a:r>
              <a:rPr lang="de-CH" b="1" dirty="0" err="1">
                <a:solidFill>
                  <a:schemeClr val="accent1"/>
                </a:solidFill>
              </a:rPr>
              <a:t>co-medication</a:t>
            </a:r>
            <a:r>
              <a:rPr lang="de-CH" b="1" dirty="0">
                <a:solidFill>
                  <a:schemeClr val="accent1"/>
                </a:solidFill>
              </a:rPr>
              <a:t>?/Interactions?</a:t>
            </a:r>
          </a:p>
          <a:p>
            <a:pPr marL="177800" lvl="1">
              <a:spcBef>
                <a:spcPts val="0"/>
              </a:spcBef>
              <a:buSzPct val="100000"/>
            </a:pPr>
            <a:endParaRPr lang="de-CH" b="1" dirty="0">
              <a:solidFill>
                <a:srgbClr val="5560A6"/>
              </a:solidFill>
            </a:endParaRPr>
          </a:p>
          <a:p>
            <a:pPr marL="177800" lvl="1">
              <a:spcBef>
                <a:spcPts val="0"/>
              </a:spcBef>
              <a:buSzPct val="100000"/>
            </a:pPr>
            <a:r>
              <a:rPr lang="de-CH" b="1" dirty="0">
                <a:solidFill>
                  <a:schemeClr val="accent1"/>
                </a:solidFill>
              </a:rPr>
              <a:t>Laboratory </a:t>
            </a:r>
            <a:r>
              <a:rPr lang="de-CH" b="1" dirty="0" err="1">
                <a:solidFill>
                  <a:schemeClr val="accent1"/>
                </a:solidFill>
              </a:rPr>
              <a:t>tests</a:t>
            </a:r>
            <a:r>
              <a:rPr lang="de-CH" dirty="0">
                <a:solidFill>
                  <a:srgbClr val="5560A6"/>
                </a:solidFill>
              </a:rPr>
              <a:t> </a:t>
            </a:r>
          </a:p>
          <a:p>
            <a:pPr marL="357188" lvl="2" indent="-179388">
              <a:spcBef>
                <a:spcPts val="0"/>
              </a:spcBef>
              <a:buSzPct val="100000"/>
              <a:buFont typeface="Arial" charset="0"/>
              <a:buChar char="•"/>
            </a:pPr>
            <a:r>
              <a:rPr lang="de-CH" dirty="0" err="1"/>
              <a:t>Quick’s</a:t>
            </a:r>
            <a:r>
              <a:rPr lang="de-CH" dirty="0"/>
              <a:t> </a:t>
            </a:r>
            <a:r>
              <a:rPr lang="de-CH" dirty="0" err="1"/>
              <a:t>test</a:t>
            </a:r>
            <a:r>
              <a:rPr lang="de-CH" dirty="0"/>
              <a:t> (normal initial </a:t>
            </a:r>
            <a:r>
              <a:rPr lang="de-CH" dirty="0" err="1"/>
              <a:t>values</a:t>
            </a:r>
            <a:r>
              <a:rPr lang="de-CH" dirty="0"/>
              <a:t>, </a:t>
            </a:r>
            <a:r>
              <a:rPr lang="de-CH" dirty="0" err="1"/>
              <a:t>otherwise</a:t>
            </a:r>
            <a:r>
              <a:rPr lang="de-CH" dirty="0"/>
              <a:t> </a:t>
            </a:r>
            <a:r>
              <a:rPr lang="de-CH" dirty="0" err="1"/>
              <a:t>clarification</a:t>
            </a:r>
            <a:r>
              <a:rPr lang="de-CH" dirty="0"/>
              <a:t> </a:t>
            </a:r>
            <a:r>
              <a:rPr lang="de-CH" dirty="0" err="1"/>
              <a:t>needed</a:t>
            </a:r>
            <a:r>
              <a:rPr lang="de-CH" dirty="0"/>
              <a:t>)</a:t>
            </a:r>
          </a:p>
          <a:p>
            <a:pPr marL="357188" lvl="2" indent="-179388">
              <a:spcBef>
                <a:spcPts val="0"/>
              </a:spcBef>
              <a:buSzPct val="100000"/>
              <a:buFont typeface="Arial" charset="0"/>
              <a:buChar char="•"/>
            </a:pPr>
            <a:r>
              <a:rPr lang="de-CH" dirty="0" err="1"/>
              <a:t>Haemoglobin</a:t>
            </a:r>
            <a:r>
              <a:rPr lang="de-CH" dirty="0"/>
              <a:t>, </a:t>
            </a:r>
            <a:r>
              <a:rPr lang="de-CH" dirty="0" err="1"/>
              <a:t>platelets</a:t>
            </a:r>
            <a:r>
              <a:rPr lang="de-CH" dirty="0"/>
              <a:t>, </a:t>
            </a:r>
            <a:r>
              <a:rPr lang="de-CH" dirty="0" err="1"/>
              <a:t>pathological</a:t>
            </a:r>
            <a:r>
              <a:rPr lang="de-CH" dirty="0"/>
              <a:t> </a:t>
            </a:r>
            <a:r>
              <a:rPr lang="de-CH" dirty="0" err="1"/>
              <a:t>values</a:t>
            </a:r>
            <a:r>
              <a:rPr lang="de-CH" dirty="0"/>
              <a:t> </a:t>
            </a:r>
            <a:r>
              <a:rPr lang="de-CH" dirty="0" err="1"/>
              <a:t>require</a:t>
            </a:r>
            <a:r>
              <a:rPr lang="de-CH" dirty="0"/>
              <a:t> </a:t>
            </a:r>
            <a:r>
              <a:rPr lang="de-CH" dirty="0" err="1"/>
              <a:t>clarification</a:t>
            </a:r>
            <a:endParaRPr lang="de-CH" dirty="0"/>
          </a:p>
          <a:p>
            <a:pPr marL="357188" lvl="2" indent="-179388">
              <a:spcBef>
                <a:spcPts val="0"/>
              </a:spcBef>
              <a:buSzPct val="100000"/>
              <a:buFont typeface="Arial" charset="0"/>
              <a:buChar char="•"/>
            </a:pPr>
            <a:r>
              <a:rPr lang="de-CH" dirty="0"/>
              <a:t>Renal and </a:t>
            </a:r>
            <a:r>
              <a:rPr lang="de-CH" dirty="0" err="1"/>
              <a:t>hepatic</a:t>
            </a:r>
            <a:r>
              <a:rPr lang="de-CH" dirty="0"/>
              <a:t> </a:t>
            </a:r>
            <a:r>
              <a:rPr lang="de-CH" dirty="0" err="1"/>
              <a:t>function</a:t>
            </a:r>
            <a:endParaRPr lang="de-DE" dirty="0"/>
          </a:p>
        </p:txBody>
      </p:sp>
    </p:spTree>
    <p:extLst>
      <p:ext uri="{BB962C8B-B14F-4D97-AF65-F5344CB8AC3E}">
        <p14:creationId xmlns:p14="http://schemas.microsoft.com/office/powerpoint/2010/main" val="934964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6.2 </a:t>
            </a:r>
            <a:r>
              <a:rPr lang="de-CH" dirty="0" err="1"/>
              <a:t>What</a:t>
            </a:r>
            <a:r>
              <a:rPr lang="de-CH" dirty="0"/>
              <a:t> </a:t>
            </a:r>
            <a:r>
              <a:rPr lang="de-CH" dirty="0" err="1"/>
              <a:t>is</a:t>
            </a:r>
            <a:r>
              <a:rPr lang="de-CH" dirty="0"/>
              <a:t> </a:t>
            </a:r>
            <a:r>
              <a:rPr lang="de-CH" dirty="0" err="1"/>
              <a:t>the</a:t>
            </a:r>
            <a:r>
              <a:rPr lang="de-CH" dirty="0"/>
              <a:t> </a:t>
            </a:r>
            <a:r>
              <a:rPr lang="de-CH" dirty="0" err="1"/>
              <a:t>procedure</a:t>
            </a:r>
            <a:r>
              <a:rPr lang="de-CH" dirty="0"/>
              <a:t> </a:t>
            </a:r>
            <a:r>
              <a:rPr lang="de-CH" dirty="0" err="1"/>
              <a:t>for</a:t>
            </a:r>
            <a:r>
              <a:rPr lang="de-CH" dirty="0"/>
              <a:t> </a:t>
            </a:r>
            <a:r>
              <a:rPr lang="de-CH" dirty="0" err="1"/>
              <a:t>switching</a:t>
            </a:r>
            <a:r>
              <a:rPr lang="de-CH" dirty="0"/>
              <a:t> </a:t>
            </a:r>
            <a:r>
              <a:rPr lang="de-CH" dirty="0" err="1"/>
              <a:t>from</a:t>
            </a:r>
            <a:r>
              <a:rPr lang="de-CH" dirty="0"/>
              <a:t> </a:t>
            </a:r>
            <a:r>
              <a:rPr lang="de-CH" dirty="0" err="1"/>
              <a:t>vitamin</a:t>
            </a:r>
            <a:r>
              <a:rPr lang="de-CH" dirty="0"/>
              <a:t> K </a:t>
            </a:r>
            <a:r>
              <a:rPr lang="de-CH" dirty="0" err="1"/>
              <a:t>antagonists</a:t>
            </a:r>
            <a:r>
              <a:rPr lang="de-CH" dirty="0"/>
              <a:t> </a:t>
            </a:r>
            <a:r>
              <a:rPr lang="de-CH" dirty="0" err="1"/>
              <a:t>to</a:t>
            </a:r>
            <a:r>
              <a:rPr lang="de-CH" dirty="0"/>
              <a:t> </a:t>
            </a:r>
            <a:r>
              <a:rPr lang="de-CH" dirty="0" err="1"/>
              <a:t>rivaroxaban</a:t>
            </a:r>
            <a:r>
              <a:rPr lang="de-CH" dirty="0"/>
              <a:t>?</a:t>
            </a:r>
            <a:endParaRPr lang="de-DE" dirty="0"/>
          </a:p>
        </p:txBody>
      </p:sp>
      <p:sp>
        <p:nvSpPr>
          <p:cNvPr id="3" name="Inhaltsplatzhalter 2"/>
          <p:cNvSpPr>
            <a:spLocks noGrp="1"/>
          </p:cNvSpPr>
          <p:nvPr>
            <p:ph idx="1"/>
          </p:nvPr>
        </p:nvSpPr>
        <p:spPr/>
        <p:txBody>
          <a:bodyPr/>
          <a:lstStyle/>
          <a:p>
            <a:pPr>
              <a:lnSpc>
                <a:spcPct val="110000"/>
              </a:lnSpc>
              <a:spcBef>
                <a:spcPts val="400"/>
              </a:spcBef>
              <a:buFont typeface="Wingdings" pitchFamily="2" charset="2"/>
              <a:buChar char="§"/>
            </a:pPr>
            <a:r>
              <a:rPr lang="de-CH" b="1" dirty="0" err="1">
                <a:solidFill>
                  <a:schemeClr val="accent1"/>
                </a:solidFill>
              </a:rPr>
              <a:t>Immediately</a:t>
            </a:r>
            <a:r>
              <a:rPr lang="de-CH" b="1" dirty="0">
                <a:solidFill>
                  <a:schemeClr val="accent1"/>
                </a:solidFill>
              </a:rPr>
              <a:t> </a:t>
            </a:r>
            <a:r>
              <a:rPr lang="de-CH" b="1" dirty="0" err="1">
                <a:solidFill>
                  <a:schemeClr val="accent1"/>
                </a:solidFill>
              </a:rPr>
              <a:t>stop</a:t>
            </a:r>
            <a:r>
              <a:rPr lang="de-CH" b="1" dirty="0">
                <a:solidFill>
                  <a:schemeClr val="accent1"/>
                </a:solidFill>
              </a:rPr>
              <a:t> </a:t>
            </a:r>
            <a:r>
              <a:rPr lang="de-CH" b="1" dirty="0" err="1">
                <a:solidFill>
                  <a:schemeClr val="accent1"/>
                </a:solidFill>
              </a:rPr>
              <a:t>the</a:t>
            </a:r>
            <a:r>
              <a:rPr lang="de-CH" b="1" dirty="0">
                <a:solidFill>
                  <a:schemeClr val="accent1"/>
                </a:solidFill>
              </a:rPr>
              <a:t> </a:t>
            </a:r>
            <a:r>
              <a:rPr lang="de-CH" b="1" dirty="0" err="1">
                <a:solidFill>
                  <a:schemeClr val="accent1"/>
                </a:solidFill>
              </a:rPr>
              <a:t>intake</a:t>
            </a:r>
            <a:r>
              <a:rPr lang="de-CH" b="1" dirty="0">
                <a:solidFill>
                  <a:schemeClr val="accent1"/>
                </a:solidFill>
              </a:rPr>
              <a:t> </a:t>
            </a:r>
            <a:r>
              <a:rPr lang="de-CH" b="1" dirty="0" err="1">
                <a:solidFill>
                  <a:schemeClr val="accent1"/>
                </a:solidFill>
              </a:rPr>
              <a:t>of</a:t>
            </a:r>
            <a:r>
              <a:rPr lang="de-CH" b="1" dirty="0">
                <a:solidFill>
                  <a:schemeClr val="accent1"/>
                </a:solidFill>
              </a:rPr>
              <a:t> Marcoumar</a:t>
            </a:r>
            <a:r>
              <a:rPr lang="de-CH" b="1" baseline="30000" dirty="0">
                <a:solidFill>
                  <a:schemeClr val="accent1"/>
                </a:solidFill>
              </a:rPr>
              <a:t>®</a:t>
            </a:r>
            <a:r>
              <a:rPr lang="de-CH" b="1" dirty="0">
                <a:solidFill>
                  <a:schemeClr val="accent1"/>
                </a:solidFill>
              </a:rPr>
              <a:t> </a:t>
            </a:r>
            <a:r>
              <a:rPr lang="de-CH" b="1" dirty="0" err="1">
                <a:solidFill>
                  <a:schemeClr val="accent1"/>
                </a:solidFill>
              </a:rPr>
              <a:t>or</a:t>
            </a:r>
            <a:r>
              <a:rPr lang="de-CH" b="1" dirty="0">
                <a:solidFill>
                  <a:schemeClr val="accent1"/>
                </a:solidFill>
              </a:rPr>
              <a:t> </a:t>
            </a:r>
            <a:r>
              <a:rPr lang="de-CH" b="1" dirty="0" err="1">
                <a:solidFill>
                  <a:schemeClr val="accent1"/>
                </a:solidFill>
              </a:rPr>
              <a:t>Sintrom</a:t>
            </a:r>
            <a:r>
              <a:rPr lang="de-CH" b="1" baseline="30000" dirty="0">
                <a:solidFill>
                  <a:schemeClr val="accent1"/>
                </a:solidFill>
              </a:rPr>
              <a:t>®</a:t>
            </a:r>
            <a:r>
              <a:rPr lang="de-CH" b="1" dirty="0">
                <a:solidFill>
                  <a:schemeClr val="accent1"/>
                </a:solidFill>
              </a:rPr>
              <a:t>.</a:t>
            </a:r>
          </a:p>
          <a:p>
            <a:pPr>
              <a:lnSpc>
                <a:spcPct val="110000"/>
              </a:lnSpc>
              <a:spcBef>
                <a:spcPts val="400"/>
              </a:spcBef>
              <a:buFont typeface="Wingdings" pitchFamily="2" charset="2"/>
              <a:buChar char="§"/>
            </a:pPr>
            <a:r>
              <a:rPr lang="de-CH" b="1" dirty="0" err="1">
                <a:solidFill>
                  <a:schemeClr val="accent1"/>
                </a:solidFill>
              </a:rPr>
              <a:t>Make</a:t>
            </a:r>
            <a:r>
              <a:rPr lang="de-CH" b="1" dirty="0">
                <a:solidFill>
                  <a:schemeClr val="accent1"/>
                </a:solidFill>
              </a:rPr>
              <a:t> </a:t>
            </a:r>
            <a:r>
              <a:rPr lang="de-CH" b="1" dirty="0" err="1">
                <a:solidFill>
                  <a:schemeClr val="accent1"/>
                </a:solidFill>
              </a:rPr>
              <a:t>sure</a:t>
            </a:r>
            <a:r>
              <a:rPr lang="de-CH" b="1" dirty="0">
                <a:solidFill>
                  <a:schemeClr val="accent1"/>
                </a:solidFill>
              </a:rPr>
              <a:t> </a:t>
            </a:r>
            <a:r>
              <a:rPr lang="de-CH" b="1" dirty="0" err="1">
                <a:solidFill>
                  <a:schemeClr val="accent1"/>
                </a:solidFill>
              </a:rPr>
              <a:t>the</a:t>
            </a:r>
            <a:r>
              <a:rPr lang="de-CH" b="1" dirty="0">
                <a:solidFill>
                  <a:schemeClr val="accent1"/>
                </a:solidFill>
              </a:rPr>
              <a:t> </a:t>
            </a:r>
            <a:r>
              <a:rPr lang="de-CH" b="1" dirty="0" err="1">
                <a:solidFill>
                  <a:schemeClr val="accent1"/>
                </a:solidFill>
              </a:rPr>
              <a:t>patient</a:t>
            </a:r>
            <a:r>
              <a:rPr lang="de-CH" b="1" dirty="0">
                <a:solidFill>
                  <a:schemeClr val="accent1"/>
                </a:solidFill>
              </a:rPr>
              <a:t> </a:t>
            </a:r>
            <a:r>
              <a:rPr lang="de-CH" b="1" dirty="0" err="1">
                <a:solidFill>
                  <a:schemeClr val="accent1"/>
                </a:solidFill>
              </a:rPr>
              <a:t>does</a:t>
            </a:r>
            <a:r>
              <a:rPr lang="de-CH" b="1" dirty="0">
                <a:solidFill>
                  <a:schemeClr val="accent1"/>
                </a:solidFill>
              </a:rPr>
              <a:t> not </a:t>
            </a:r>
            <a:r>
              <a:rPr lang="de-CH" b="1" dirty="0" err="1">
                <a:solidFill>
                  <a:schemeClr val="accent1"/>
                </a:solidFill>
              </a:rPr>
              <a:t>continue</a:t>
            </a:r>
            <a:r>
              <a:rPr lang="de-CH" b="1" dirty="0">
                <a:solidFill>
                  <a:schemeClr val="accent1"/>
                </a:solidFill>
              </a:rPr>
              <a:t> </a:t>
            </a:r>
            <a:r>
              <a:rPr lang="de-CH" b="1" dirty="0" err="1">
                <a:solidFill>
                  <a:schemeClr val="accent1"/>
                </a:solidFill>
              </a:rPr>
              <a:t>taking</a:t>
            </a:r>
            <a:r>
              <a:rPr lang="de-CH" b="1" dirty="0">
                <a:solidFill>
                  <a:schemeClr val="accent1"/>
                </a:solidFill>
              </a:rPr>
              <a:t> a VKA.</a:t>
            </a: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endParaRPr lang="de-CH" dirty="0"/>
          </a:p>
          <a:p>
            <a:pPr>
              <a:lnSpc>
                <a:spcPct val="110000"/>
              </a:lnSpc>
              <a:spcBef>
                <a:spcPts val="400"/>
              </a:spcBef>
              <a:buFont typeface="Wingdings" pitchFamily="2" charset="2"/>
              <a:buChar char="§"/>
            </a:pPr>
            <a:r>
              <a:rPr lang="de-CH" b="1" dirty="0" err="1">
                <a:solidFill>
                  <a:schemeClr val="accent1"/>
                </a:solidFill>
              </a:rPr>
              <a:t>Caution</a:t>
            </a:r>
            <a:r>
              <a:rPr lang="de-CH" b="1" dirty="0">
                <a:solidFill>
                  <a:schemeClr val="accent1"/>
                </a:solidFill>
              </a:rPr>
              <a:t>: </a:t>
            </a:r>
            <a:r>
              <a:rPr lang="en-US" dirty="0"/>
              <a:t>If the patient is at increased risk of bleeding (even temporarily), it is essential to wait until the INR value has fallen below 2.0 before rivaroxaban can be taken.</a:t>
            </a:r>
            <a:r>
              <a:rPr lang="de-CH" dirty="0">
                <a:solidFill>
                  <a:srgbClr val="FF0000"/>
                </a:solidFill>
              </a:rPr>
              <a:t> </a:t>
            </a:r>
            <a:br>
              <a:rPr lang="de-CH" dirty="0">
                <a:solidFill>
                  <a:srgbClr val="FF0000"/>
                </a:solidFill>
              </a:rPr>
            </a:br>
            <a:r>
              <a:rPr lang="en-US" dirty="0"/>
              <a:t>This recommendation is at odds with the information for healthcare professionals for Xarelto</a:t>
            </a:r>
            <a:r>
              <a:rPr lang="en-US" baseline="30000" dirty="0"/>
              <a:t>®</a:t>
            </a:r>
            <a:r>
              <a:rPr lang="en-US" dirty="0"/>
              <a:t>, which says switching to rivaroxaban is possible once the INR falls below 2.5</a:t>
            </a:r>
            <a:r>
              <a:rPr lang="de-CH" dirty="0"/>
              <a:t>.</a:t>
            </a:r>
          </a:p>
        </p:txBody>
      </p:sp>
      <p:sp>
        <p:nvSpPr>
          <p:cNvPr id="5" name="Foliennummernplatzhalter 4"/>
          <p:cNvSpPr>
            <a:spLocks noGrp="1"/>
          </p:cNvSpPr>
          <p:nvPr>
            <p:ph type="sldNum" sz="quarter" idx="12"/>
          </p:nvPr>
        </p:nvSpPr>
        <p:spPr/>
        <p:txBody>
          <a:bodyPr/>
          <a:lstStyle/>
          <a:p>
            <a:fld id="{668FC1BA-C807-A24C-B970-91216D4FCE8F}" type="slidenum">
              <a:rPr lang="de-DE" smtClean="0"/>
              <a:t>52</a:t>
            </a:fld>
            <a:endParaRPr lang="de-DE"/>
          </a:p>
        </p:txBody>
      </p:sp>
      <p:pic>
        <p:nvPicPr>
          <p:cNvPr id="8" name="Bild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5959" y="1756825"/>
            <a:ext cx="5504828" cy="1836815"/>
          </a:xfrm>
          <a:prstGeom prst="rect">
            <a:avLst/>
          </a:prstGeom>
        </p:spPr>
      </p:pic>
    </p:spTree>
    <p:extLst>
      <p:ext uri="{BB962C8B-B14F-4D97-AF65-F5344CB8AC3E}">
        <p14:creationId xmlns:p14="http://schemas.microsoft.com/office/powerpoint/2010/main" val="211621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0812" y="1742433"/>
            <a:ext cx="6151392" cy="2480602"/>
          </a:xfrm>
          <a:prstGeom prst="rect">
            <a:avLst/>
          </a:prstGeom>
        </p:spPr>
      </p:pic>
      <p:sp>
        <p:nvSpPr>
          <p:cNvPr id="2" name="Titel 1"/>
          <p:cNvSpPr>
            <a:spLocks noGrp="1"/>
          </p:cNvSpPr>
          <p:nvPr>
            <p:ph type="title"/>
          </p:nvPr>
        </p:nvSpPr>
        <p:spPr/>
        <p:txBody>
          <a:bodyPr/>
          <a:lstStyle/>
          <a:p>
            <a:r>
              <a:rPr lang="de-CH" dirty="0"/>
              <a:t>6.3 </a:t>
            </a:r>
            <a:r>
              <a:rPr lang="de-CH" dirty="0" err="1"/>
              <a:t>What</a:t>
            </a:r>
            <a:r>
              <a:rPr lang="de-CH" dirty="0"/>
              <a:t> </a:t>
            </a:r>
            <a:r>
              <a:rPr lang="de-CH" dirty="0" err="1"/>
              <a:t>are</a:t>
            </a:r>
            <a:r>
              <a:rPr lang="de-CH" dirty="0"/>
              <a:t> possible </a:t>
            </a:r>
            <a:r>
              <a:rPr lang="de-CH" dirty="0" err="1"/>
              <a:t>procedures</a:t>
            </a:r>
            <a:r>
              <a:rPr lang="de-CH" dirty="0"/>
              <a:t> </a:t>
            </a:r>
            <a:r>
              <a:rPr lang="de-CH" dirty="0" err="1"/>
              <a:t>for</a:t>
            </a:r>
            <a:r>
              <a:rPr lang="de-CH" dirty="0"/>
              <a:t> </a:t>
            </a:r>
            <a:r>
              <a:rPr lang="de-CH" dirty="0" err="1"/>
              <a:t>switching</a:t>
            </a:r>
            <a:r>
              <a:rPr lang="de-CH" dirty="0"/>
              <a:t> </a:t>
            </a:r>
            <a:r>
              <a:rPr lang="de-CH" dirty="0" err="1"/>
              <a:t>from</a:t>
            </a:r>
            <a:r>
              <a:rPr lang="de-CH" dirty="0"/>
              <a:t> LMWH </a:t>
            </a:r>
            <a:r>
              <a:rPr lang="de-CH" dirty="0" err="1"/>
              <a:t>to</a:t>
            </a:r>
            <a:r>
              <a:rPr lang="de-CH" dirty="0"/>
              <a:t> </a:t>
            </a:r>
            <a:r>
              <a:rPr lang="de-CH" dirty="0" err="1"/>
              <a:t>rivaroxaban</a:t>
            </a:r>
            <a:r>
              <a:rPr lang="de-CH" dirty="0"/>
              <a:t> and vice </a:t>
            </a:r>
            <a:r>
              <a:rPr lang="de-CH" dirty="0" err="1"/>
              <a:t>versa</a:t>
            </a:r>
            <a:r>
              <a:rPr lang="de-CH" dirty="0"/>
              <a:t>?</a:t>
            </a:r>
            <a:endParaRPr lang="de-DE" dirty="0"/>
          </a:p>
        </p:txBody>
      </p:sp>
      <p:sp>
        <p:nvSpPr>
          <p:cNvPr id="3" name="Inhaltsplatzhalter 2"/>
          <p:cNvSpPr>
            <a:spLocks noGrp="1"/>
          </p:cNvSpPr>
          <p:nvPr>
            <p:ph idx="1"/>
          </p:nvPr>
        </p:nvSpPr>
        <p:spPr/>
        <p:txBody>
          <a:bodyPr/>
          <a:lstStyle/>
          <a:p>
            <a:pPr>
              <a:lnSpc>
                <a:spcPct val="110000"/>
              </a:lnSpc>
              <a:spcBef>
                <a:spcPts val="400"/>
              </a:spcBef>
              <a:buFont typeface="Wingdings" pitchFamily="2" charset="2"/>
              <a:buChar char="§"/>
            </a:pPr>
            <a:r>
              <a:rPr lang="en-US" dirty="0"/>
              <a:t>When switching from LMWH to rivaroxaban (or vice versa), rivaroxaban is given instead of the next LMWH dose</a:t>
            </a:r>
            <a:r>
              <a:rPr lang="de-CH" dirty="0"/>
              <a:t>.</a:t>
            </a:r>
          </a:p>
          <a:p>
            <a:pPr marL="0" indent="0">
              <a:lnSpc>
                <a:spcPct val="110000"/>
              </a:lnSpc>
              <a:spcBef>
                <a:spcPts val="400"/>
              </a:spcBef>
              <a:buNone/>
            </a:pPr>
            <a:endParaRPr lang="de-CH"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53</a:t>
            </a:fld>
            <a:endParaRPr lang="de-DE"/>
          </a:p>
        </p:txBody>
      </p:sp>
      <p:sp>
        <p:nvSpPr>
          <p:cNvPr id="7" name="Textfeld 6"/>
          <p:cNvSpPr txBox="1"/>
          <p:nvPr/>
        </p:nvSpPr>
        <p:spPr>
          <a:xfrm>
            <a:off x="2609386" y="4230335"/>
            <a:ext cx="3648756" cy="215444"/>
          </a:xfrm>
          <a:prstGeom prst="rect">
            <a:avLst/>
          </a:prstGeom>
          <a:noFill/>
        </p:spPr>
        <p:txBody>
          <a:bodyPr wrap="none" rtlCol="0">
            <a:spAutoFit/>
          </a:bodyPr>
          <a:lstStyle/>
          <a:p>
            <a:pPr algn="ctr"/>
            <a:r>
              <a:rPr lang="de-CH" sz="800" dirty="0">
                <a:latin typeface="Segoe UI" charset="0"/>
                <a:ea typeface="Segoe UI" charset="0"/>
                <a:cs typeface="Segoe UI" charset="0"/>
              </a:rPr>
              <a:t>* LMWHs </a:t>
            </a:r>
            <a:r>
              <a:rPr lang="de-CH" sz="800" dirty="0" err="1">
                <a:latin typeface="Segoe UI" charset="0"/>
                <a:ea typeface="Segoe UI" charset="0"/>
                <a:cs typeface="Segoe UI" charset="0"/>
              </a:rPr>
              <a:t>may</a:t>
            </a:r>
            <a:r>
              <a:rPr lang="de-CH" sz="800" dirty="0">
                <a:latin typeface="Segoe UI" charset="0"/>
                <a:ea typeface="Segoe UI" charset="0"/>
                <a:cs typeface="Segoe UI" charset="0"/>
              </a:rPr>
              <a:t> </a:t>
            </a:r>
            <a:r>
              <a:rPr lang="de-CH" sz="800" dirty="0" err="1">
                <a:latin typeface="Segoe UI" charset="0"/>
                <a:ea typeface="Segoe UI" charset="0"/>
                <a:cs typeface="Segoe UI" charset="0"/>
              </a:rPr>
              <a:t>have</a:t>
            </a:r>
            <a:r>
              <a:rPr lang="de-CH" sz="800" dirty="0">
                <a:latin typeface="Segoe UI" charset="0"/>
                <a:ea typeface="Segoe UI" charset="0"/>
                <a:cs typeface="Segoe UI" charset="0"/>
              </a:rPr>
              <a:t> an </a:t>
            </a:r>
            <a:r>
              <a:rPr lang="de-CH" sz="800" dirty="0" err="1">
                <a:latin typeface="Segoe UI" charset="0"/>
                <a:ea typeface="Segoe UI" charset="0"/>
                <a:cs typeface="Segoe UI" charset="0"/>
              </a:rPr>
              <a:t>extended</a:t>
            </a:r>
            <a:r>
              <a:rPr lang="de-CH" sz="800" dirty="0">
                <a:latin typeface="Segoe UI" charset="0"/>
                <a:ea typeface="Segoe UI" charset="0"/>
                <a:cs typeface="Segoe UI" charset="0"/>
              </a:rPr>
              <a:t> half-</a:t>
            </a:r>
            <a:r>
              <a:rPr lang="de-CH" sz="800" dirty="0" err="1">
                <a:latin typeface="Segoe UI" charset="0"/>
                <a:ea typeface="Segoe UI" charset="0"/>
                <a:cs typeface="Segoe UI" charset="0"/>
              </a:rPr>
              <a:t>life</a:t>
            </a:r>
            <a:r>
              <a:rPr lang="de-CH" sz="800" dirty="0">
                <a:latin typeface="Segoe UI" charset="0"/>
                <a:ea typeface="Segoe UI" charset="0"/>
                <a:cs typeface="Segoe UI" charset="0"/>
              </a:rPr>
              <a:t> in </a:t>
            </a:r>
            <a:r>
              <a:rPr lang="de-CH" sz="800" dirty="0" err="1">
                <a:latin typeface="Segoe UI" charset="0"/>
                <a:ea typeface="Segoe UI" charset="0"/>
                <a:cs typeface="Segoe UI" charset="0"/>
              </a:rPr>
              <a:t>patients</a:t>
            </a:r>
            <a:r>
              <a:rPr lang="de-CH" sz="800" dirty="0">
                <a:latin typeface="Segoe UI" charset="0"/>
                <a:ea typeface="Segoe UI" charset="0"/>
                <a:cs typeface="Segoe UI" charset="0"/>
              </a:rPr>
              <a:t> </a:t>
            </a:r>
            <a:r>
              <a:rPr lang="de-CH" sz="800" dirty="0" err="1">
                <a:latin typeface="Segoe UI" charset="0"/>
                <a:ea typeface="Segoe UI" charset="0"/>
                <a:cs typeface="Segoe UI" charset="0"/>
              </a:rPr>
              <a:t>with</a:t>
            </a:r>
            <a:r>
              <a:rPr lang="de-CH" sz="800" dirty="0">
                <a:latin typeface="Segoe UI" charset="0"/>
                <a:ea typeface="Segoe UI" charset="0"/>
                <a:cs typeface="Segoe UI" charset="0"/>
              </a:rPr>
              <a:t> renal </a:t>
            </a:r>
            <a:r>
              <a:rPr lang="de-CH" sz="800" dirty="0" err="1">
                <a:latin typeface="Segoe UI" charset="0"/>
                <a:ea typeface="Segoe UI" charset="0"/>
                <a:cs typeface="Segoe UI" charset="0"/>
              </a:rPr>
              <a:t>insufficiency</a:t>
            </a:r>
            <a:r>
              <a:rPr lang="de-CH" sz="800" dirty="0">
                <a:latin typeface="Segoe UI" charset="0"/>
                <a:ea typeface="Segoe UI" charset="0"/>
                <a:cs typeface="Segoe UI" charset="0"/>
              </a:rPr>
              <a:t>.</a:t>
            </a:r>
          </a:p>
        </p:txBody>
      </p:sp>
    </p:spTree>
    <p:extLst>
      <p:ext uri="{BB962C8B-B14F-4D97-AF65-F5344CB8AC3E}">
        <p14:creationId xmlns:p14="http://schemas.microsoft.com/office/powerpoint/2010/main" val="1192744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2550" y="1264919"/>
            <a:ext cx="5657164" cy="2653055"/>
          </a:xfrm>
          <a:prstGeom prst="rect">
            <a:avLst/>
          </a:prstGeom>
        </p:spPr>
      </p:pic>
      <p:sp>
        <p:nvSpPr>
          <p:cNvPr id="2" name="Titel 1"/>
          <p:cNvSpPr>
            <a:spLocks noGrp="1"/>
          </p:cNvSpPr>
          <p:nvPr>
            <p:ph type="title"/>
          </p:nvPr>
        </p:nvSpPr>
        <p:spPr/>
        <p:txBody>
          <a:bodyPr/>
          <a:lstStyle/>
          <a:p>
            <a:r>
              <a:rPr lang="de-CH" dirty="0"/>
              <a:t>6.3 </a:t>
            </a:r>
            <a:r>
              <a:rPr lang="de-CH" dirty="0" err="1"/>
              <a:t>Pharmacokinetics</a:t>
            </a:r>
            <a:r>
              <a:rPr lang="de-CH" dirty="0"/>
              <a:t> </a:t>
            </a:r>
            <a:r>
              <a:rPr lang="de-CH" dirty="0" err="1"/>
              <a:t>of</a:t>
            </a:r>
            <a:r>
              <a:rPr lang="de-CH" dirty="0"/>
              <a:t> </a:t>
            </a:r>
            <a:r>
              <a:rPr lang="de-CH" dirty="0" err="1"/>
              <a:t>Rivaroxaban</a:t>
            </a:r>
            <a:r>
              <a:rPr lang="de-CH" dirty="0"/>
              <a:t> </a:t>
            </a:r>
            <a:r>
              <a:rPr lang="de-CH" dirty="0" err="1"/>
              <a:t>compared</a:t>
            </a:r>
            <a:r>
              <a:rPr lang="de-CH" dirty="0"/>
              <a:t> </a:t>
            </a:r>
            <a:r>
              <a:rPr lang="de-CH" dirty="0" err="1"/>
              <a:t>to</a:t>
            </a:r>
            <a:r>
              <a:rPr lang="de-CH" dirty="0"/>
              <a:t> LMWH</a:t>
            </a:r>
            <a:endParaRPr lang="de-DE" dirty="0"/>
          </a:p>
        </p:txBody>
      </p:sp>
      <p:sp>
        <p:nvSpPr>
          <p:cNvPr id="3" name="Inhaltsplatzhalter 2"/>
          <p:cNvSpPr>
            <a:spLocks noGrp="1"/>
          </p:cNvSpPr>
          <p:nvPr>
            <p:ph idx="1"/>
          </p:nvPr>
        </p:nvSpPr>
        <p:spPr>
          <a:xfrm>
            <a:off x="2134286" y="1258807"/>
            <a:ext cx="5368290" cy="3201909"/>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7938" indent="0">
              <a:buNone/>
            </a:pPr>
            <a:r>
              <a:rPr lang="en-US" dirty="0"/>
              <a:t>Rivaroxaban and LMWH have very similar pharmacokinetics.</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54</a:t>
            </a:fld>
            <a:endParaRPr lang="de-DE"/>
          </a:p>
        </p:txBody>
      </p:sp>
    </p:spTree>
    <p:extLst>
      <p:ext uri="{BB962C8B-B14F-4D97-AF65-F5344CB8AC3E}">
        <p14:creationId xmlns:p14="http://schemas.microsoft.com/office/powerpoint/2010/main" val="1081628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solidFill>
            <a:schemeClr val="bg1"/>
          </a:solidFill>
        </p:spPr>
        <p:txBody>
          <a:bodyPr/>
          <a:lstStyle/>
          <a:p>
            <a:r>
              <a:rPr lang="de-CH" dirty="0"/>
              <a:t>6.4 </a:t>
            </a:r>
            <a:r>
              <a:rPr lang="de-CH" dirty="0" err="1"/>
              <a:t>What</a:t>
            </a:r>
            <a:r>
              <a:rPr lang="de-CH" dirty="0"/>
              <a:t> </a:t>
            </a:r>
            <a:r>
              <a:rPr lang="de-CH" dirty="0" err="1"/>
              <a:t>is</a:t>
            </a:r>
            <a:r>
              <a:rPr lang="de-CH" dirty="0"/>
              <a:t> </a:t>
            </a:r>
            <a:r>
              <a:rPr lang="de-CH" dirty="0" err="1"/>
              <a:t>the</a:t>
            </a:r>
            <a:r>
              <a:rPr lang="de-CH" dirty="0"/>
              <a:t> </a:t>
            </a:r>
            <a:r>
              <a:rPr lang="de-CH" dirty="0" err="1"/>
              <a:t>procedure</a:t>
            </a:r>
            <a:r>
              <a:rPr lang="de-CH" dirty="0"/>
              <a:t> </a:t>
            </a:r>
            <a:r>
              <a:rPr lang="de-CH" dirty="0" err="1"/>
              <a:t>for</a:t>
            </a:r>
            <a:r>
              <a:rPr lang="de-CH" dirty="0"/>
              <a:t> </a:t>
            </a:r>
            <a:r>
              <a:rPr lang="de-CH" dirty="0" err="1"/>
              <a:t>switching</a:t>
            </a:r>
            <a:r>
              <a:rPr lang="de-CH" dirty="0"/>
              <a:t> </a:t>
            </a:r>
            <a:r>
              <a:rPr lang="de-CH" dirty="0" err="1"/>
              <a:t>the</a:t>
            </a:r>
            <a:r>
              <a:rPr lang="de-CH" dirty="0"/>
              <a:t> time </a:t>
            </a:r>
            <a:r>
              <a:rPr lang="de-CH" dirty="0" err="1"/>
              <a:t>tablets</a:t>
            </a:r>
            <a:r>
              <a:rPr lang="de-CH" dirty="0"/>
              <a:t> </a:t>
            </a:r>
            <a:r>
              <a:rPr lang="de-CH" dirty="0" err="1"/>
              <a:t>are</a:t>
            </a:r>
            <a:r>
              <a:rPr lang="de-CH" dirty="0"/>
              <a:t> </a:t>
            </a:r>
            <a:r>
              <a:rPr lang="de-CH" dirty="0" err="1"/>
              <a:t>taken</a:t>
            </a:r>
            <a:r>
              <a:rPr lang="de-CH" dirty="0"/>
              <a:t> </a:t>
            </a:r>
            <a:r>
              <a:rPr lang="de-CH" dirty="0" err="1"/>
              <a:t>from</a:t>
            </a:r>
            <a:r>
              <a:rPr lang="de-CH" dirty="0"/>
              <a:t> </a:t>
            </a:r>
            <a:r>
              <a:rPr lang="de-CH" dirty="0" err="1"/>
              <a:t>morning</a:t>
            </a:r>
            <a:r>
              <a:rPr lang="de-CH" dirty="0"/>
              <a:t> </a:t>
            </a:r>
            <a:r>
              <a:rPr lang="de-CH" dirty="0" err="1"/>
              <a:t>to</a:t>
            </a:r>
            <a:r>
              <a:rPr lang="de-CH" dirty="0"/>
              <a:t> </a:t>
            </a:r>
            <a:r>
              <a:rPr lang="de-CH" dirty="0" err="1"/>
              <a:t>evening</a:t>
            </a:r>
            <a:r>
              <a:rPr lang="de-CH" dirty="0"/>
              <a:t> </a:t>
            </a:r>
            <a:r>
              <a:rPr lang="de-CH" dirty="0" err="1"/>
              <a:t>or</a:t>
            </a:r>
            <a:r>
              <a:rPr lang="de-CH" dirty="0"/>
              <a:t> vice </a:t>
            </a:r>
            <a:r>
              <a:rPr lang="de-CH" dirty="0" err="1"/>
              <a:t>versa</a:t>
            </a:r>
            <a:r>
              <a:rPr lang="de-CH" dirty="0"/>
              <a:t>?</a:t>
            </a:r>
            <a:endParaRPr lang="de-DE" dirty="0"/>
          </a:p>
        </p:txBody>
      </p:sp>
      <p:sp>
        <p:nvSpPr>
          <p:cNvPr id="3" name="Inhaltsplatzhalter 2"/>
          <p:cNvSpPr>
            <a:spLocks noGrp="1"/>
          </p:cNvSpPr>
          <p:nvPr>
            <p:ph idx="1"/>
          </p:nvPr>
        </p:nvSpPr>
        <p:spPr/>
        <p:txBody>
          <a:bodyPr/>
          <a:lstStyle/>
          <a:p>
            <a:endParaRPr lang="de-DE" dirty="0"/>
          </a:p>
          <a:p>
            <a:endParaRPr lang="de-DE" dirty="0"/>
          </a:p>
          <a:p>
            <a:r>
              <a:rPr lang="de-DE" dirty="0" err="1"/>
              <a:t>Observe</a:t>
            </a:r>
            <a:r>
              <a:rPr lang="de-DE" dirty="0"/>
              <a:t> a 36 h </a:t>
            </a:r>
            <a:r>
              <a:rPr lang="de-DE" dirty="0" err="1"/>
              <a:t>window</a:t>
            </a:r>
            <a:endParaRPr lang="de-DE"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55</a:t>
            </a:fld>
            <a:endParaRPr lang="de-DE"/>
          </a:p>
        </p:txBody>
      </p:sp>
      <p:cxnSp>
        <p:nvCxnSpPr>
          <p:cNvPr id="7" name="Gerade Verbindung 6"/>
          <p:cNvCxnSpPr/>
          <p:nvPr/>
        </p:nvCxnSpPr>
        <p:spPr>
          <a:xfrm>
            <a:off x="323850" y="1492250"/>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7090913" y="816964"/>
            <a:ext cx="1820739"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Inhaltsplatzhalter 2"/>
          <p:cNvSpPr txBox="1">
            <a:spLocks/>
          </p:cNvSpPr>
          <p:nvPr/>
        </p:nvSpPr>
        <p:spPr>
          <a:xfrm>
            <a:off x="4177424" y="1721246"/>
            <a:ext cx="4248150" cy="2542779"/>
          </a:xfrm>
          <a:prstGeom prst="rect">
            <a:avLst/>
          </a:prstGeom>
        </p:spPr>
        <p:txBody>
          <a:bodyPr vert="horz" lIns="0" tIns="0" rIns="0" bIns="0" rtlCol="0">
            <a:noAutofit/>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350" lvl="1" indent="0">
              <a:buNone/>
            </a:pPr>
            <a:r>
              <a:rPr lang="de-CH" dirty="0" err="1">
                <a:solidFill>
                  <a:schemeClr val="accent1"/>
                </a:solidFill>
              </a:rPr>
              <a:t>Switching</a:t>
            </a:r>
            <a:r>
              <a:rPr lang="de-CH" dirty="0">
                <a:solidFill>
                  <a:schemeClr val="accent1"/>
                </a:solidFill>
              </a:rPr>
              <a:t> </a:t>
            </a:r>
            <a:r>
              <a:rPr lang="de-CH" dirty="0" err="1">
                <a:solidFill>
                  <a:schemeClr val="accent1"/>
                </a:solidFill>
              </a:rPr>
              <a:t>from</a:t>
            </a:r>
            <a:r>
              <a:rPr lang="de-CH" dirty="0">
                <a:solidFill>
                  <a:schemeClr val="accent1"/>
                </a:solidFill>
              </a:rPr>
              <a:t> </a:t>
            </a:r>
            <a:r>
              <a:rPr lang="de-CH" b="1" dirty="0" err="1">
                <a:solidFill>
                  <a:schemeClr val="accent1"/>
                </a:solidFill>
              </a:rPr>
              <a:t>morning</a:t>
            </a:r>
            <a:r>
              <a:rPr lang="de-CH" b="1" dirty="0">
                <a:solidFill>
                  <a:schemeClr val="accent1"/>
                </a:solidFill>
              </a:rPr>
              <a:t> </a:t>
            </a:r>
            <a:r>
              <a:rPr lang="de-CH" b="1" dirty="0" err="1">
                <a:solidFill>
                  <a:schemeClr val="accent1"/>
                </a:solidFill>
              </a:rPr>
              <a:t>to</a:t>
            </a:r>
            <a:r>
              <a:rPr lang="de-CH" b="1" dirty="0">
                <a:solidFill>
                  <a:schemeClr val="accent1"/>
                </a:solidFill>
              </a:rPr>
              <a:t> </a:t>
            </a:r>
            <a:r>
              <a:rPr lang="de-CH" b="1" dirty="0" err="1">
                <a:solidFill>
                  <a:schemeClr val="accent1"/>
                </a:solidFill>
              </a:rPr>
              <a:t>evening</a:t>
            </a:r>
            <a:r>
              <a:rPr lang="de-CH" dirty="0">
                <a:solidFill>
                  <a:schemeClr val="accent1"/>
                </a:solidFill>
              </a:rPr>
              <a:t>:</a:t>
            </a:r>
          </a:p>
          <a:p>
            <a:pPr marL="6350" lvl="1" indent="0">
              <a:buNone/>
            </a:pPr>
            <a:endParaRPr lang="de-CH" dirty="0">
              <a:solidFill>
                <a:schemeClr val="accent1"/>
              </a:solidFill>
            </a:endParaRPr>
          </a:p>
          <a:p>
            <a:pPr marL="6350" lvl="1" indent="0">
              <a:buNone/>
            </a:pPr>
            <a:endParaRPr lang="de-CH" dirty="0">
              <a:solidFill>
                <a:schemeClr val="accent1"/>
              </a:solidFill>
            </a:endParaRPr>
          </a:p>
          <a:p>
            <a:pPr marL="6350" lvl="1" indent="0">
              <a:buNone/>
            </a:pPr>
            <a:endParaRPr lang="de-CH" dirty="0">
              <a:solidFill>
                <a:schemeClr val="accent1"/>
              </a:solidFill>
            </a:endParaRPr>
          </a:p>
          <a:p>
            <a:pPr marL="6350" lvl="1" indent="0">
              <a:buNone/>
            </a:pPr>
            <a:endParaRPr lang="de-CH" dirty="0">
              <a:solidFill>
                <a:schemeClr val="accent1"/>
              </a:solidFill>
            </a:endParaRPr>
          </a:p>
          <a:p>
            <a:pPr marL="6350" lvl="1" indent="0">
              <a:lnSpc>
                <a:spcPts val="600"/>
              </a:lnSpc>
              <a:buNone/>
            </a:pPr>
            <a:endParaRPr lang="de-CH" dirty="0">
              <a:solidFill>
                <a:schemeClr val="accent1"/>
              </a:solidFill>
            </a:endParaRPr>
          </a:p>
          <a:p>
            <a:pPr marL="6350" lvl="1" indent="0">
              <a:buNone/>
            </a:pPr>
            <a:r>
              <a:rPr lang="de-CH" dirty="0" err="1">
                <a:solidFill>
                  <a:schemeClr val="accent1"/>
                </a:solidFill>
              </a:rPr>
              <a:t>Switching</a:t>
            </a:r>
            <a:r>
              <a:rPr lang="de-CH" dirty="0">
                <a:solidFill>
                  <a:schemeClr val="accent1"/>
                </a:solidFill>
              </a:rPr>
              <a:t> </a:t>
            </a:r>
            <a:r>
              <a:rPr lang="de-CH" dirty="0" err="1">
                <a:solidFill>
                  <a:schemeClr val="accent1"/>
                </a:solidFill>
              </a:rPr>
              <a:t>from</a:t>
            </a:r>
            <a:r>
              <a:rPr lang="de-CH" dirty="0">
                <a:solidFill>
                  <a:schemeClr val="accent1"/>
                </a:solidFill>
              </a:rPr>
              <a:t> </a:t>
            </a:r>
            <a:r>
              <a:rPr lang="de-CH" b="1" dirty="0" err="1">
                <a:solidFill>
                  <a:schemeClr val="accent1"/>
                </a:solidFill>
              </a:rPr>
              <a:t>evening</a:t>
            </a:r>
            <a:r>
              <a:rPr lang="de-CH" b="1" dirty="0">
                <a:solidFill>
                  <a:schemeClr val="accent1"/>
                </a:solidFill>
              </a:rPr>
              <a:t> </a:t>
            </a:r>
            <a:r>
              <a:rPr lang="de-CH" b="1" dirty="0" err="1">
                <a:solidFill>
                  <a:schemeClr val="accent1"/>
                </a:solidFill>
              </a:rPr>
              <a:t>to</a:t>
            </a:r>
            <a:r>
              <a:rPr lang="de-CH" b="1" dirty="0">
                <a:solidFill>
                  <a:schemeClr val="accent1"/>
                </a:solidFill>
              </a:rPr>
              <a:t> </a:t>
            </a:r>
            <a:r>
              <a:rPr lang="de-CH" b="1" dirty="0" err="1">
                <a:solidFill>
                  <a:schemeClr val="accent1"/>
                </a:solidFill>
              </a:rPr>
              <a:t>morning</a:t>
            </a:r>
            <a:r>
              <a:rPr lang="de-CH" b="1" dirty="0">
                <a:solidFill>
                  <a:schemeClr val="accent1"/>
                </a:solidFill>
              </a:rPr>
              <a:t>:</a:t>
            </a:r>
            <a:endParaRPr lang="de-CH" dirty="0">
              <a:solidFill>
                <a:schemeClr val="accent1"/>
              </a:solidFill>
            </a:endParaRPr>
          </a:p>
        </p:txBody>
      </p:sp>
      <p:grpSp>
        <p:nvGrpSpPr>
          <p:cNvPr id="69" name="Gruppierung 68"/>
          <p:cNvGrpSpPr/>
          <p:nvPr/>
        </p:nvGrpSpPr>
        <p:grpSpPr>
          <a:xfrm>
            <a:off x="4186186" y="2001550"/>
            <a:ext cx="3816010" cy="853064"/>
            <a:chOff x="4580762" y="2031530"/>
            <a:chExt cx="3816010" cy="853064"/>
          </a:xfrm>
        </p:grpSpPr>
        <p:sp>
          <p:nvSpPr>
            <p:cNvPr id="13" name="Mond 12"/>
            <p:cNvSpPr/>
            <p:nvPr/>
          </p:nvSpPr>
          <p:spPr>
            <a:xfrm>
              <a:off x="5827855" y="2036528"/>
              <a:ext cx="202367" cy="404734"/>
            </a:xfrm>
            <a:prstGeom prst="mo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Sonne 14"/>
            <p:cNvSpPr/>
            <p:nvPr/>
          </p:nvSpPr>
          <p:spPr>
            <a:xfrm>
              <a:off x="4580762" y="2036527"/>
              <a:ext cx="449706" cy="449706"/>
            </a:xfrm>
            <a:prstGeom prst="sun">
              <a:avLst>
                <a:gd name="adj" fmla="val 1959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04734" y="2488594"/>
              <a:ext cx="401763" cy="396000"/>
            </a:xfrm>
            <a:prstGeom prst="rect">
              <a:avLst/>
            </a:prstGeom>
          </p:spPr>
        </p:pic>
        <p:sp>
          <p:nvSpPr>
            <p:cNvPr id="35" name="Mond 34"/>
            <p:cNvSpPr/>
            <p:nvPr/>
          </p:nvSpPr>
          <p:spPr>
            <a:xfrm>
              <a:off x="8074703" y="2031531"/>
              <a:ext cx="202367" cy="404734"/>
            </a:xfrm>
            <a:prstGeom prst="mo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Sonne 35"/>
            <p:cNvSpPr/>
            <p:nvPr/>
          </p:nvSpPr>
          <p:spPr>
            <a:xfrm>
              <a:off x="6827609" y="2031530"/>
              <a:ext cx="449706" cy="449706"/>
            </a:xfrm>
            <a:prstGeom prst="sun">
              <a:avLst>
                <a:gd name="adj" fmla="val 1959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 Verbindung mit Pfeil 37"/>
            <p:cNvCxnSpPr/>
            <p:nvPr/>
          </p:nvCxnSpPr>
          <p:spPr>
            <a:xfrm>
              <a:off x="5301745" y="2263515"/>
              <a:ext cx="254833"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a:off x="7548592" y="2243528"/>
              <a:ext cx="254833"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a:off x="6301499" y="2253522"/>
              <a:ext cx="254833"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1" name="Grafik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5009" y="2488594"/>
              <a:ext cx="401763" cy="396000"/>
            </a:xfrm>
            <a:prstGeom prst="rect">
              <a:avLst/>
            </a:prstGeom>
          </p:spPr>
        </p:pic>
        <p:sp>
          <p:nvSpPr>
            <p:cNvPr id="42" name="Textfeld 41"/>
            <p:cNvSpPr txBox="1"/>
            <p:nvPr/>
          </p:nvSpPr>
          <p:spPr>
            <a:xfrm>
              <a:off x="5733738" y="2536553"/>
              <a:ext cx="479685" cy="300082"/>
            </a:xfrm>
            <a:prstGeom prst="rect">
              <a:avLst/>
            </a:prstGeom>
            <a:noFill/>
          </p:spPr>
          <p:txBody>
            <a:bodyPr wrap="square" rtlCol="0">
              <a:spAutoFit/>
            </a:bodyPr>
            <a:lstStyle/>
            <a:p>
              <a:pPr algn="ctr"/>
              <a:r>
                <a:rPr lang="de-DE" b="1">
                  <a:latin typeface="Segoe UI" charset="0"/>
                  <a:ea typeface="Segoe UI" charset="0"/>
                  <a:cs typeface="Segoe UI" charset="0"/>
                </a:rPr>
                <a:t>x</a:t>
              </a:r>
              <a:endParaRPr lang="de-DE" b="1" dirty="0">
                <a:latin typeface="Segoe UI" charset="0"/>
                <a:ea typeface="Segoe UI" charset="0"/>
                <a:cs typeface="Segoe UI" charset="0"/>
              </a:endParaRPr>
            </a:p>
          </p:txBody>
        </p:sp>
        <p:sp>
          <p:nvSpPr>
            <p:cNvPr id="43" name="Textfeld 42"/>
            <p:cNvSpPr txBox="1"/>
            <p:nvPr/>
          </p:nvSpPr>
          <p:spPr>
            <a:xfrm>
              <a:off x="6838013" y="2536553"/>
              <a:ext cx="479685" cy="300082"/>
            </a:xfrm>
            <a:prstGeom prst="rect">
              <a:avLst/>
            </a:prstGeom>
            <a:noFill/>
          </p:spPr>
          <p:txBody>
            <a:bodyPr wrap="square" rtlCol="0">
              <a:spAutoFit/>
            </a:bodyPr>
            <a:lstStyle/>
            <a:p>
              <a:pPr algn="ctr"/>
              <a:r>
                <a:rPr lang="de-DE" b="1">
                  <a:latin typeface="Segoe UI" charset="0"/>
                  <a:ea typeface="Segoe UI" charset="0"/>
                  <a:cs typeface="Segoe UI" charset="0"/>
                </a:rPr>
                <a:t>x</a:t>
              </a:r>
              <a:endParaRPr lang="de-DE" b="1" dirty="0">
                <a:latin typeface="Segoe UI" charset="0"/>
                <a:ea typeface="Segoe UI" charset="0"/>
                <a:cs typeface="Segoe UI" charset="0"/>
              </a:endParaRPr>
            </a:p>
          </p:txBody>
        </p:sp>
      </p:grpSp>
      <p:grpSp>
        <p:nvGrpSpPr>
          <p:cNvPr id="70" name="Gruppierung 69"/>
          <p:cNvGrpSpPr/>
          <p:nvPr/>
        </p:nvGrpSpPr>
        <p:grpSpPr>
          <a:xfrm>
            <a:off x="4201396" y="3433446"/>
            <a:ext cx="3813510" cy="853064"/>
            <a:chOff x="4595972" y="3645471"/>
            <a:chExt cx="3813510" cy="853064"/>
          </a:xfrm>
        </p:grpSpPr>
        <p:sp>
          <p:nvSpPr>
            <p:cNvPr id="57" name="Mond 56"/>
            <p:cNvSpPr/>
            <p:nvPr/>
          </p:nvSpPr>
          <p:spPr>
            <a:xfrm>
              <a:off x="4664850" y="3650469"/>
              <a:ext cx="202367" cy="404734"/>
            </a:xfrm>
            <a:prstGeom prst="mo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Sonne 57"/>
            <p:cNvSpPr/>
            <p:nvPr/>
          </p:nvSpPr>
          <p:spPr>
            <a:xfrm>
              <a:off x="5718747" y="3650468"/>
              <a:ext cx="449706" cy="449706"/>
            </a:xfrm>
            <a:prstGeom prst="sun">
              <a:avLst>
                <a:gd name="adj" fmla="val 1959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9" name="Grafik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95972" y="4102535"/>
              <a:ext cx="401763" cy="396000"/>
            </a:xfrm>
            <a:prstGeom prst="rect">
              <a:avLst/>
            </a:prstGeom>
          </p:spPr>
        </p:pic>
        <p:sp>
          <p:nvSpPr>
            <p:cNvPr id="60" name="Mond 59"/>
            <p:cNvSpPr/>
            <p:nvPr/>
          </p:nvSpPr>
          <p:spPr>
            <a:xfrm>
              <a:off x="6926688" y="3645472"/>
              <a:ext cx="202367" cy="404734"/>
            </a:xfrm>
            <a:prstGeom prst="mo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Sonne 60"/>
            <p:cNvSpPr/>
            <p:nvPr/>
          </p:nvSpPr>
          <p:spPr>
            <a:xfrm>
              <a:off x="7959776" y="3645471"/>
              <a:ext cx="449706" cy="449706"/>
            </a:xfrm>
            <a:prstGeom prst="sun">
              <a:avLst>
                <a:gd name="adj" fmla="val 1959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2" name="Gerade Verbindung mit Pfeil 61"/>
            <p:cNvCxnSpPr/>
            <p:nvPr/>
          </p:nvCxnSpPr>
          <p:spPr>
            <a:xfrm>
              <a:off x="5292983" y="3877456"/>
              <a:ext cx="254833"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p:nvPr/>
          </p:nvCxnSpPr>
          <p:spPr>
            <a:xfrm>
              <a:off x="7539830" y="3857469"/>
              <a:ext cx="254833"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p:nvPr/>
          </p:nvCxnSpPr>
          <p:spPr>
            <a:xfrm>
              <a:off x="6292737" y="3867463"/>
              <a:ext cx="254833"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5" name="Grafik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86247" y="4102535"/>
              <a:ext cx="401763" cy="396000"/>
            </a:xfrm>
            <a:prstGeom prst="rect">
              <a:avLst/>
            </a:prstGeom>
          </p:spPr>
        </p:pic>
        <p:sp>
          <p:nvSpPr>
            <p:cNvPr id="66" name="Textfeld 65"/>
            <p:cNvSpPr txBox="1"/>
            <p:nvPr/>
          </p:nvSpPr>
          <p:spPr>
            <a:xfrm>
              <a:off x="5724976" y="4150494"/>
              <a:ext cx="479685" cy="300082"/>
            </a:xfrm>
            <a:prstGeom prst="rect">
              <a:avLst/>
            </a:prstGeom>
            <a:noFill/>
          </p:spPr>
          <p:txBody>
            <a:bodyPr wrap="square" rtlCol="0">
              <a:spAutoFit/>
            </a:bodyPr>
            <a:lstStyle/>
            <a:p>
              <a:pPr algn="ctr"/>
              <a:r>
                <a:rPr lang="de-DE" b="1">
                  <a:latin typeface="Segoe UI" charset="0"/>
                  <a:ea typeface="Segoe UI" charset="0"/>
                  <a:cs typeface="Segoe UI" charset="0"/>
                </a:rPr>
                <a:t>x</a:t>
              </a:r>
              <a:endParaRPr lang="de-DE" b="1" dirty="0">
                <a:latin typeface="Segoe UI" charset="0"/>
                <a:ea typeface="Segoe UI" charset="0"/>
                <a:cs typeface="Segoe UI" charset="0"/>
              </a:endParaRPr>
            </a:p>
          </p:txBody>
        </p:sp>
        <p:sp>
          <p:nvSpPr>
            <p:cNvPr id="67" name="Textfeld 66"/>
            <p:cNvSpPr txBox="1"/>
            <p:nvPr/>
          </p:nvSpPr>
          <p:spPr>
            <a:xfrm>
              <a:off x="6829251" y="4150494"/>
              <a:ext cx="479685" cy="300082"/>
            </a:xfrm>
            <a:prstGeom prst="rect">
              <a:avLst/>
            </a:prstGeom>
            <a:noFill/>
          </p:spPr>
          <p:txBody>
            <a:bodyPr wrap="square" rtlCol="0">
              <a:spAutoFit/>
            </a:bodyPr>
            <a:lstStyle/>
            <a:p>
              <a:pPr algn="ctr"/>
              <a:r>
                <a:rPr lang="de-DE" b="1">
                  <a:latin typeface="Segoe UI" charset="0"/>
                  <a:ea typeface="Segoe UI" charset="0"/>
                  <a:cs typeface="Segoe UI" charset="0"/>
                </a:rPr>
                <a:t>x</a:t>
              </a:r>
              <a:endParaRPr lang="de-DE" b="1" dirty="0">
                <a:latin typeface="Segoe UI" charset="0"/>
                <a:ea typeface="Segoe UI" charset="0"/>
                <a:cs typeface="Segoe UI" charset="0"/>
              </a:endParaRPr>
            </a:p>
          </p:txBody>
        </p:sp>
      </p:grpSp>
    </p:spTree>
    <p:extLst>
      <p:ext uri="{BB962C8B-B14F-4D97-AF65-F5344CB8AC3E}">
        <p14:creationId xmlns:p14="http://schemas.microsoft.com/office/powerpoint/2010/main" val="1790359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6.5 Do </a:t>
            </a:r>
            <a:r>
              <a:rPr lang="de-CH" dirty="0" err="1"/>
              <a:t>patients</a:t>
            </a:r>
            <a:r>
              <a:rPr lang="de-CH" dirty="0"/>
              <a:t> </a:t>
            </a:r>
            <a:r>
              <a:rPr lang="de-CH" dirty="0" err="1"/>
              <a:t>taking</a:t>
            </a:r>
            <a:r>
              <a:rPr lang="de-CH" dirty="0"/>
              <a:t> </a:t>
            </a:r>
            <a:r>
              <a:rPr lang="de-CH" dirty="0" err="1"/>
              <a:t>rivaroxaban</a:t>
            </a:r>
            <a:r>
              <a:rPr lang="de-CH" dirty="0"/>
              <a:t> </a:t>
            </a:r>
            <a:r>
              <a:rPr lang="de-CH" dirty="0" err="1"/>
              <a:t>require</a:t>
            </a:r>
            <a:r>
              <a:rPr lang="de-CH" dirty="0"/>
              <a:t> </a:t>
            </a:r>
            <a:r>
              <a:rPr lang="de-CH" dirty="0" err="1"/>
              <a:t>regular</a:t>
            </a:r>
            <a:r>
              <a:rPr lang="de-CH" dirty="0"/>
              <a:t> </a:t>
            </a:r>
            <a:r>
              <a:rPr lang="de-CH" dirty="0" err="1"/>
              <a:t>monitoring</a:t>
            </a:r>
            <a:r>
              <a:rPr lang="de-CH" dirty="0"/>
              <a:t> </a:t>
            </a:r>
            <a:r>
              <a:rPr lang="de-CH" dirty="0" err="1"/>
              <a:t>visits</a:t>
            </a:r>
            <a:r>
              <a:rPr lang="de-CH" dirty="0"/>
              <a:t>?</a:t>
            </a:r>
            <a:endParaRPr lang="de-DE" dirty="0"/>
          </a:p>
        </p:txBody>
      </p:sp>
      <p:sp>
        <p:nvSpPr>
          <p:cNvPr id="3" name="Inhaltsplatzhalter 2"/>
          <p:cNvSpPr>
            <a:spLocks noGrp="1"/>
          </p:cNvSpPr>
          <p:nvPr>
            <p:ph idx="1"/>
          </p:nvPr>
        </p:nvSpPr>
        <p:spPr/>
        <p:txBody>
          <a:bodyPr/>
          <a:lstStyle/>
          <a:p>
            <a:pPr>
              <a:spcBef>
                <a:spcPts val="2400"/>
              </a:spcBef>
            </a:pPr>
            <a:r>
              <a:rPr lang="de-CH" b="1" dirty="0" err="1">
                <a:solidFill>
                  <a:schemeClr val="accent1"/>
                </a:solidFill>
              </a:rPr>
              <a:t>No</a:t>
            </a:r>
            <a:r>
              <a:rPr lang="de-CH" b="1" dirty="0">
                <a:solidFill>
                  <a:schemeClr val="accent1"/>
                </a:solidFill>
              </a:rPr>
              <a:t> </a:t>
            </a:r>
            <a:r>
              <a:rPr lang="de-CH" b="1" dirty="0" err="1">
                <a:solidFill>
                  <a:schemeClr val="accent1"/>
                </a:solidFill>
              </a:rPr>
              <a:t>need</a:t>
            </a:r>
            <a:r>
              <a:rPr lang="de-CH" b="1" dirty="0">
                <a:solidFill>
                  <a:schemeClr val="accent1"/>
                </a:solidFill>
              </a:rPr>
              <a:t> </a:t>
            </a:r>
            <a:r>
              <a:rPr lang="de-CH" b="1" dirty="0" err="1">
                <a:solidFill>
                  <a:schemeClr val="accent1"/>
                </a:solidFill>
              </a:rPr>
              <a:t>for</a:t>
            </a:r>
            <a:r>
              <a:rPr lang="de-CH" b="1" dirty="0">
                <a:solidFill>
                  <a:schemeClr val="accent1"/>
                </a:solidFill>
              </a:rPr>
              <a:t> </a:t>
            </a:r>
            <a:r>
              <a:rPr lang="de-CH" b="1" dirty="0" err="1">
                <a:solidFill>
                  <a:schemeClr val="accent1"/>
                </a:solidFill>
              </a:rPr>
              <a:t>regular</a:t>
            </a:r>
            <a:r>
              <a:rPr lang="de-CH" b="1" dirty="0">
                <a:solidFill>
                  <a:schemeClr val="accent1"/>
                </a:solidFill>
              </a:rPr>
              <a:t> </a:t>
            </a:r>
            <a:r>
              <a:rPr lang="de-CH" b="1" dirty="0" err="1">
                <a:solidFill>
                  <a:schemeClr val="accent1"/>
                </a:solidFill>
              </a:rPr>
              <a:t>monitoring</a:t>
            </a:r>
            <a:r>
              <a:rPr lang="de-CH" b="1" dirty="0">
                <a:solidFill>
                  <a:schemeClr val="accent1"/>
                </a:solidFill>
              </a:rPr>
              <a:t> </a:t>
            </a:r>
            <a:r>
              <a:rPr lang="de-CH" b="1" dirty="0" err="1">
                <a:solidFill>
                  <a:schemeClr val="accent1"/>
                </a:solidFill>
              </a:rPr>
              <a:t>visits</a:t>
            </a:r>
            <a:r>
              <a:rPr lang="de-CH" b="1" dirty="0">
                <a:solidFill>
                  <a:schemeClr val="accent1"/>
                </a:solidFill>
              </a:rPr>
              <a:t>,</a:t>
            </a:r>
            <a:r>
              <a:rPr lang="de-CH" dirty="0">
                <a:solidFill>
                  <a:schemeClr val="accent1"/>
                </a:solidFill>
              </a:rPr>
              <a:t> </a:t>
            </a:r>
            <a:r>
              <a:rPr lang="de-CH" dirty="0" err="1"/>
              <a:t>as</a:t>
            </a:r>
            <a:r>
              <a:rPr lang="de-CH" dirty="0"/>
              <a:t> </a:t>
            </a:r>
            <a:r>
              <a:rPr lang="de-CH" dirty="0" err="1"/>
              <a:t>there</a:t>
            </a:r>
            <a:r>
              <a:rPr lang="de-CH" dirty="0"/>
              <a:t> </a:t>
            </a:r>
            <a:r>
              <a:rPr lang="de-CH" dirty="0" err="1"/>
              <a:t>is</a:t>
            </a:r>
            <a:r>
              <a:rPr lang="de-CH" dirty="0"/>
              <a:t> </a:t>
            </a:r>
            <a:r>
              <a:rPr lang="de-CH" dirty="0" err="1"/>
              <a:t>no</a:t>
            </a:r>
            <a:r>
              <a:rPr lang="de-CH" dirty="0"/>
              <a:t> </a:t>
            </a:r>
            <a:r>
              <a:rPr lang="de-CH" dirty="0" err="1"/>
              <a:t>need</a:t>
            </a:r>
            <a:r>
              <a:rPr lang="de-CH" dirty="0"/>
              <a:t> </a:t>
            </a:r>
            <a:r>
              <a:rPr lang="de-CH" dirty="0" err="1"/>
              <a:t>to</a:t>
            </a:r>
            <a:r>
              <a:rPr lang="de-CH" dirty="0"/>
              <a:t> check </a:t>
            </a:r>
            <a:r>
              <a:rPr lang="de-CH" dirty="0" err="1"/>
              <a:t>doses</a:t>
            </a:r>
            <a:r>
              <a:rPr lang="de-CH" dirty="0"/>
              <a:t> </a:t>
            </a:r>
            <a:r>
              <a:rPr lang="de-CH" dirty="0" err="1"/>
              <a:t>by</a:t>
            </a:r>
            <a:r>
              <a:rPr lang="de-CH" dirty="0"/>
              <a:t> </a:t>
            </a:r>
            <a:r>
              <a:rPr lang="de-CH" dirty="0" err="1"/>
              <a:t>monitoring</a:t>
            </a:r>
            <a:r>
              <a:rPr lang="de-CH" dirty="0"/>
              <a:t> </a:t>
            </a:r>
            <a:r>
              <a:rPr lang="de-CH" dirty="0" err="1"/>
              <a:t>the</a:t>
            </a:r>
            <a:r>
              <a:rPr lang="de-CH" dirty="0"/>
              <a:t> INR and </a:t>
            </a:r>
            <a:r>
              <a:rPr lang="de-CH" dirty="0" err="1"/>
              <a:t>no</a:t>
            </a:r>
            <a:r>
              <a:rPr lang="de-CH" dirty="0"/>
              <a:t> </a:t>
            </a:r>
            <a:r>
              <a:rPr lang="de-CH" dirty="0" err="1"/>
              <a:t>need</a:t>
            </a:r>
            <a:r>
              <a:rPr lang="de-CH" dirty="0"/>
              <a:t> </a:t>
            </a:r>
            <a:r>
              <a:rPr lang="de-CH" dirty="0" err="1"/>
              <a:t>for</a:t>
            </a:r>
            <a:r>
              <a:rPr lang="de-CH" dirty="0"/>
              <a:t> </a:t>
            </a:r>
            <a:r>
              <a:rPr lang="de-CH" dirty="0" err="1"/>
              <a:t>regular</a:t>
            </a:r>
            <a:r>
              <a:rPr lang="de-CH" dirty="0"/>
              <a:t> </a:t>
            </a:r>
            <a:r>
              <a:rPr lang="de-CH" dirty="0" err="1"/>
              <a:t>Quick’s</a:t>
            </a:r>
            <a:r>
              <a:rPr lang="de-CH" dirty="0"/>
              <a:t> </a:t>
            </a:r>
            <a:r>
              <a:rPr lang="de-CH" dirty="0" err="1"/>
              <a:t>tests</a:t>
            </a:r>
            <a:r>
              <a:rPr lang="de-CH" dirty="0"/>
              <a:t>.</a:t>
            </a:r>
          </a:p>
          <a:p>
            <a:pPr>
              <a:spcBef>
                <a:spcPts val="2400"/>
              </a:spcBef>
            </a:pPr>
            <a:r>
              <a:rPr lang="de-CH" b="1" dirty="0" err="1">
                <a:solidFill>
                  <a:schemeClr val="accent1"/>
                </a:solidFill>
              </a:rPr>
              <a:t>Patients</a:t>
            </a:r>
            <a:r>
              <a:rPr lang="de-CH" b="1" dirty="0">
                <a:solidFill>
                  <a:schemeClr val="accent1"/>
                </a:solidFill>
              </a:rPr>
              <a:t> on </a:t>
            </a:r>
            <a:r>
              <a:rPr lang="de-CH" b="1" dirty="0" err="1">
                <a:solidFill>
                  <a:schemeClr val="accent1"/>
                </a:solidFill>
              </a:rPr>
              <a:t>long</a:t>
            </a:r>
            <a:r>
              <a:rPr lang="de-CH" b="1" dirty="0">
                <a:solidFill>
                  <a:schemeClr val="accent1"/>
                </a:solidFill>
              </a:rPr>
              <a:t>-term </a:t>
            </a:r>
            <a:r>
              <a:rPr lang="de-CH" b="1" dirty="0" err="1">
                <a:solidFill>
                  <a:schemeClr val="accent1"/>
                </a:solidFill>
              </a:rPr>
              <a:t>therapy</a:t>
            </a:r>
            <a:r>
              <a:rPr lang="de-CH" b="1" dirty="0">
                <a:solidFill>
                  <a:schemeClr val="accent1"/>
                </a:solidFill>
              </a:rPr>
              <a:t> </a:t>
            </a:r>
            <a:r>
              <a:rPr lang="de-CH" b="1" dirty="0" err="1">
                <a:solidFill>
                  <a:schemeClr val="accent1"/>
                </a:solidFill>
              </a:rPr>
              <a:t>with</a:t>
            </a:r>
            <a:r>
              <a:rPr lang="de-CH" b="1" dirty="0">
                <a:solidFill>
                  <a:schemeClr val="accent1"/>
                </a:solidFill>
              </a:rPr>
              <a:t> </a:t>
            </a:r>
            <a:r>
              <a:rPr lang="de-CH" b="1" dirty="0" err="1">
                <a:solidFill>
                  <a:schemeClr val="accent1"/>
                </a:solidFill>
              </a:rPr>
              <a:t>rivaroxaban</a:t>
            </a:r>
            <a:r>
              <a:rPr lang="de-CH" b="1" dirty="0">
                <a:solidFill>
                  <a:schemeClr val="accent1"/>
                </a:solidFill>
              </a:rPr>
              <a:t>: </a:t>
            </a:r>
          </a:p>
          <a:p>
            <a:pPr marL="357188" lvl="1" indent="-179388">
              <a:spcBef>
                <a:spcPts val="600"/>
              </a:spcBef>
              <a:buFont typeface="Arial" charset="0"/>
              <a:buChar char="•"/>
            </a:pPr>
            <a:r>
              <a:rPr lang="de-CH" b="1" dirty="0">
                <a:solidFill>
                  <a:schemeClr val="accent1"/>
                </a:solidFill>
              </a:rPr>
              <a:t>At </a:t>
            </a:r>
            <a:r>
              <a:rPr lang="de-CH" b="1" dirty="0" err="1">
                <a:solidFill>
                  <a:schemeClr val="accent1"/>
                </a:solidFill>
              </a:rPr>
              <a:t>regular</a:t>
            </a:r>
            <a:r>
              <a:rPr lang="de-CH" b="1" dirty="0">
                <a:solidFill>
                  <a:schemeClr val="accent1"/>
                </a:solidFill>
              </a:rPr>
              <a:t> </a:t>
            </a:r>
            <a:r>
              <a:rPr lang="de-CH" b="1" dirty="0" err="1">
                <a:solidFill>
                  <a:schemeClr val="accent1"/>
                </a:solidFill>
              </a:rPr>
              <a:t>intervals</a:t>
            </a:r>
            <a:r>
              <a:rPr lang="de-CH" b="1" dirty="0">
                <a:solidFill>
                  <a:schemeClr val="accent1"/>
                </a:solidFill>
              </a:rPr>
              <a:t> </a:t>
            </a:r>
            <a:r>
              <a:rPr lang="de-CH" dirty="0"/>
              <a:t>(e.g. </a:t>
            </a:r>
            <a:r>
              <a:rPr lang="de-CH" dirty="0" err="1"/>
              <a:t>every</a:t>
            </a:r>
            <a:r>
              <a:rPr lang="de-CH" dirty="0"/>
              <a:t> 3 – 4 </a:t>
            </a:r>
            <a:r>
              <a:rPr lang="de-CH" dirty="0" err="1"/>
              <a:t>months</a:t>
            </a:r>
            <a:r>
              <a:rPr lang="de-CH" dirty="0"/>
              <a:t>) </a:t>
            </a:r>
            <a:r>
              <a:rPr lang="de-CH" dirty="0" err="1"/>
              <a:t>have</a:t>
            </a:r>
            <a:r>
              <a:rPr lang="de-CH" dirty="0"/>
              <a:t> renal </a:t>
            </a:r>
            <a:r>
              <a:rPr lang="de-CH" dirty="0" err="1"/>
              <a:t>function</a:t>
            </a:r>
            <a:r>
              <a:rPr lang="de-CH" dirty="0"/>
              <a:t> </a:t>
            </a:r>
            <a:r>
              <a:rPr lang="de-CH" dirty="0" err="1"/>
              <a:t>monitored</a:t>
            </a:r>
            <a:r>
              <a:rPr lang="de-CH" dirty="0"/>
              <a:t> and </a:t>
            </a:r>
            <a:r>
              <a:rPr lang="de-CH" dirty="0" err="1"/>
              <a:t>blood</a:t>
            </a:r>
            <a:r>
              <a:rPr lang="de-CH" dirty="0"/>
              <a:t> </a:t>
            </a:r>
            <a:r>
              <a:rPr lang="de-CH" dirty="0" err="1"/>
              <a:t>tests</a:t>
            </a:r>
            <a:r>
              <a:rPr lang="de-CH" dirty="0"/>
              <a:t> (</a:t>
            </a:r>
            <a:r>
              <a:rPr lang="de-CH" dirty="0" err="1"/>
              <a:t>anaemia</a:t>
            </a:r>
            <a:r>
              <a:rPr lang="de-CH" dirty="0"/>
              <a:t>) </a:t>
            </a:r>
            <a:r>
              <a:rPr lang="de-CH" dirty="0" err="1"/>
              <a:t>taken</a:t>
            </a:r>
            <a:r>
              <a:rPr lang="de-CH" dirty="0"/>
              <a:t>.</a:t>
            </a:r>
          </a:p>
          <a:p>
            <a:pPr lvl="1">
              <a:spcBef>
                <a:spcPts val="600"/>
              </a:spcBef>
            </a:pPr>
            <a:endParaRPr lang="de-CH" dirty="0"/>
          </a:p>
          <a:p>
            <a:pPr>
              <a:spcBef>
                <a:spcPts val="600"/>
              </a:spcBef>
            </a:pPr>
            <a:r>
              <a:rPr lang="de-CH" dirty="0" err="1"/>
              <a:t>Only</a:t>
            </a:r>
            <a:r>
              <a:rPr lang="de-CH" dirty="0"/>
              <a:t> </a:t>
            </a:r>
            <a:r>
              <a:rPr lang="de-CH" b="1" dirty="0" err="1">
                <a:solidFill>
                  <a:schemeClr val="accent1"/>
                </a:solidFill>
              </a:rPr>
              <a:t>about</a:t>
            </a:r>
            <a:r>
              <a:rPr lang="de-CH" b="1" dirty="0">
                <a:solidFill>
                  <a:schemeClr val="accent1"/>
                </a:solidFill>
              </a:rPr>
              <a:t> a </a:t>
            </a:r>
            <a:r>
              <a:rPr lang="de-CH" b="1" dirty="0" err="1">
                <a:solidFill>
                  <a:schemeClr val="accent1"/>
                </a:solidFill>
              </a:rPr>
              <a:t>quarter</a:t>
            </a:r>
            <a:r>
              <a:rPr lang="de-CH" b="1" dirty="0">
                <a:solidFill>
                  <a:schemeClr val="accent1"/>
                </a:solidFill>
              </a:rPr>
              <a:t> </a:t>
            </a:r>
            <a:r>
              <a:rPr lang="de-CH" b="1" dirty="0" err="1">
                <a:solidFill>
                  <a:schemeClr val="accent1"/>
                </a:solidFill>
              </a:rPr>
              <a:t>of</a:t>
            </a:r>
            <a:r>
              <a:rPr lang="de-CH" b="1" dirty="0">
                <a:solidFill>
                  <a:schemeClr val="accent1"/>
                </a:solidFill>
              </a:rPr>
              <a:t> </a:t>
            </a:r>
            <a:r>
              <a:rPr lang="de-CH" b="1" dirty="0" err="1">
                <a:solidFill>
                  <a:schemeClr val="accent1"/>
                </a:solidFill>
              </a:rPr>
              <a:t>the</a:t>
            </a:r>
            <a:r>
              <a:rPr lang="de-CH" b="1" dirty="0">
                <a:solidFill>
                  <a:schemeClr val="accent1"/>
                </a:solidFill>
              </a:rPr>
              <a:t> </a:t>
            </a:r>
            <a:r>
              <a:rPr lang="de-CH" b="1" dirty="0" err="1">
                <a:solidFill>
                  <a:schemeClr val="accent1"/>
                </a:solidFill>
              </a:rPr>
              <a:t>questions</a:t>
            </a:r>
            <a:r>
              <a:rPr lang="de-CH" b="1" dirty="0">
                <a:solidFill>
                  <a:schemeClr val="accent1"/>
                </a:solidFill>
              </a:rPr>
              <a:t> </a:t>
            </a:r>
            <a:r>
              <a:rPr lang="de-CH" b="1" dirty="0" err="1">
                <a:solidFill>
                  <a:schemeClr val="accent1"/>
                </a:solidFill>
              </a:rPr>
              <a:t>are</a:t>
            </a:r>
            <a:r>
              <a:rPr lang="de-CH" b="1" dirty="0">
                <a:solidFill>
                  <a:schemeClr val="accent1"/>
                </a:solidFill>
              </a:rPr>
              <a:t> </a:t>
            </a:r>
            <a:r>
              <a:rPr lang="de-CH" b="1" dirty="0" err="1">
                <a:solidFill>
                  <a:schemeClr val="accent1"/>
                </a:solidFill>
              </a:rPr>
              <a:t>regarding</a:t>
            </a:r>
            <a:r>
              <a:rPr lang="de-CH" b="1" dirty="0">
                <a:solidFill>
                  <a:schemeClr val="accent1"/>
                </a:solidFill>
              </a:rPr>
              <a:t> </a:t>
            </a:r>
            <a:r>
              <a:rPr lang="de-CH" b="1" dirty="0" err="1">
                <a:solidFill>
                  <a:schemeClr val="accent1"/>
                </a:solidFill>
              </a:rPr>
              <a:t>issues</a:t>
            </a:r>
            <a:r>
              <a:rPr lang="de-CH" b="1" dirty="0">
                <a:solidFill>
                  <a:schemeClr val="accent1"/>
                </a:solidFill>
              </a:rPr>
              <a:t> </a:t>
            </a:r>
            <a:r>
              <a:rPr lang="de-CH" b="1" dirty="0" err="1">
                <a:solidFill>
                  <a:schemeClr val="accent1"/>
                </a:solidFill>
              </a:rPr>
              <a:t>related</a:t>
            </a:r>
            <a:r>
              <a:rPr lang="de-CH" b="1" dirty="0">
                <a:solidFill>
                  <a:schemeClr val="accent1"/>
                </a:solidFill>
              </a:rPr>
              <a:t> </a:t>
            </a:r>
            <a:r>
              <a:rPr lang="de-CH" b="1" dirty="0" err="1">
                <a:solidFill>
                  <a:schemeClr val="accent1"/>
                </a:solidFill>
              </a:rPr>
              <a:t>to</a:t>
            </a:r>
            <a:r>
              <a:rPr lang="de-CH" b="1" dirty="0">
                <a:solidFill>
                  <a:schemeClr val="accent1"/>
                </a:solidFill>
              </a:rPr>
              <a:t> INR </a:t>
            </a:r>
            <a:r>
              <a:rPr lang="de-CH" b="1" dirty="0" err="1">
                <a:solidFill>
                  <a:schemeClr val="accent1"/>
                </a:solidFill>
              </a:rPr>
              <a:t>monitoring</a:t>
            </a:r>
            <a:r>
              <a:rPr lang="de-CH" b="1" dirty="0">
                <a:solidFill>
                  <a:schemeClr val="accent1"/>
                </a:solidFill>
              </a:rPr>
              <a:t>; </a:t>
            </a:r>
            <a:r>
              <a:rPr lang="de-CH" b="1" dirty="0" err="1">
                <a:solidFill>
                  <a:schemeClr val="accent1"/>
                </a:solidFill>
              </a:rPr>
              <a:t>three-quarters</a:t>
            </a:r>
            <a:r>
              <a:rPr lang="de-CH" b="1" dirty="0">
                <a:solidFill>
                  <a:schemeClr val="accent1"/>
                </a:solidFill>
              </a:rPr>
              <a:t> </a:t>
            </a:r>
            <a:r>
              <a:rPr lang="de-CH" b="1" dirty="0" err="1">
                <a:solidFill>
                  <a:schemeClr val="accent1"/>
                </a:solidFill>
              </a:rPr>
              <a:t>of</a:t>
            </a:r>
            <a:r>
              <a:rPr lang="de-CH" b="1" dirty="0">
                <a:solidFill>
                  <a:schemeClr val="accent1"/>
                </a:solidFill>
              </a:rPr>
              <a:t> </a:t>
            </a:r>
            <a:r>
              <a:rPr lang="de-CH" b="1" dirty="0" err="1">
                <a:solidFill>
                  <a:schemeClr val="accent1"/>
                </a:solidFill>
              </a:rPr>
              <a:t>the</a:t>
            </a:r>
            <a:r>
              <a:rPr lang="de-CH" b="1" dirty="0">
                <a:solidFill>
                  <a:schemeClr val="accent1"/>
                </a:solidFill>
              </a:rPr>
              <a:t> </a:t>
            </a:r>
            <a:r>
              <a:rPr lang="de-CH" b="1" dirty="0" err="1">
                <a:solidFill>
                  <a:schemeClr val="accent1"/>
                </a:solidFill>
              </a:rPr>
              <a:t>questions</a:t>
            </a:r>
            <a:r>
              <a:rPr lang="de-CH" b="1" dirty="0">
                <a:solidFill>
                  <a:schemeClr val="accent1"/>
                </a:solidFill>
              </a:rPr>
              <a:t> </a:t>
            </a:r>
            <a:r>
              <a:rPr lang="de-CH" dirty="0" err="1"/>
              <a:t>concern</a:t>
            </a:r>
            <a:r>
              <a:rPr lang="de-CH" dirty="0"/>
              <a:t> </a:t>
            </a:r>
            <a:r>
              <a:rPr lang="de-CH" b="1" dirty="0" err="1">
                <a:solidFill>
                  <a:schemeClr val="accent1"/>
                </a:solidFill>
              </a:rPr>
              <a:t>general</a:t>
            </a:r>
            <a:r>
              <a:rPr lang="de-CH" b="1" dirty="0">
                <a:solidFill>
                  <a:schemeClr val="accent1"/>
                </a:solidFill>
              </a:rPr>
              <a:t> </a:t>
            </a:r>
            <a:r>
              <a:rPr lang="de-CH" b="1" dirty="0" err="1">
                <a:solidFill>
                  <a:schemeClr val="accent1"/>
                </a:solidFill>
              </a:rPr>
              <a:t>issues</a:t>
            </a:r>
            <a:r>
              <a:rPr lang="de-CH" b="1" dirty="0">
                <a:solidFill>
                  <a:schemeClr val="accent1"/>
                </a:solidFill>
              </a:rPr>
              <a:t> </a:t>
            </a:r>
            <a:r>
              <a:rPr lang="de-CH" b="1" dirty="0" err="1">
                <a:solidFill>
                  <a:schemeClr val="accent1"/>
                </a:solidFill>
              </a:rPr>
              <a:t>relating</a:t>
            </a:r>
            <a:r>
              <a:rPr lang="de-CH" b="1" dirty="0">
                <a:solidFill>
                  <a:schemeClr val="accent1"/>
                </a:solidFill>
              </a:rPr>
              <a:t> </a:t>
            </a:r>
            <a:r>
              <a:rPr lang="de-CH" b="1" dirty="0" err="1">
                <a:solidFill>
                  <a:schemeClr val="accent1"/>
                </a:solidFill>
              </a:rPr>
              <a:t>to</a:t>
            </a:r>
            <a:r>
              <a:rPr lang="de-CH" b="1" dirty="0">
                <a:solidFill>
                  <a:schemeClr val="accent1"/>
                </a:solidFill>
              </a:rPr>
              <a:t> </a:t>
            </a:r>
            <a:r>
              <a:rPr lang="de-CH" b="1" dirty="0" err="1">
                <a:solidFill>
                  <a:schemeClr val="accent1"/>
                </a:solidFill>
              </a:rPr>
              <a:t>anticoagulation</a:t>
            </a:r>
            <a:r>
              <a:rPr lang="de-CH" dirty="0"/>
              <a:t>, </a:t>
            </a:r>
            <a:r>
              <a:rPr lang="de-CH" dirty="0" err="1"/>
              <a:t>benefits</a:t>
            </a:r>
            <a:r>
              <a:rPr lang="de-CH" dirty="0"/>
              <a:t>, </a:t>
            </a:r>
            <a:r>
              <a:rPr lang="de-CH" dirty="0" err="1"/>
              <a:t>risks</a:t>
            </a:r>
            <a:r>
              <a:rPr lang="de-CH" dirty="0"/>
              <a:t>, etc. </a:t>
            </a:r>
          </a:p>
          <a:p>
            <a:pPr>
              <a:spcBef>
                <a:spcPts val="2400"/>
              </a:spcBef>
            </a:pPr>
            <a:endParaRPr lang="de-CH"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56</a:t>
            </a:fld>
            <a:endParaRPr lang="de-DE"/>
          </a:p>
        </p:txBody>
      </p:sp>
    </p:spTree>
    <p:extLst>
      <p:ext uri="{BB962C8B-B14F-4D97-AF65-F5344CB8AC3E}">
        <p14:creationId xmlns:p14="http://schemas.microsoft.com/office/powerpoint/2010/main" val="1967526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6.6 </a:t>
            </a:r>
            <a:r>
              <a:rPr lang="de-DE" dirty="0" err="1"/>
              <a:t>What</a:t>
            </a:r>
            <a:r>
              <a:rPr lang="de-DE" dirty="0"/>
              <a:t> </a:t>
            </a:r>
            <a:r>
              <a:rPr lang="de-DE" dirty="0" err="1"/>
              <a:t>information</a:t>
            </a:r>
            <a:r>
              <a:rPr lang="de-DE" dirty="0"/>
              <a:t> </a:t>
            </a:r>
            <a:r>
              <a:rPr lang="de-DE" dirty="0" err="1"/>
              <a:t>should</a:t>
            </a:r>
            <a:r>
              <a:rPr lang="de-DE" dirty="0"/>
              <a:t> </a:t>
            </a:r>
            <a:r>
              <a:rPr lang="de-DE" dirty="0" err="1"/>
              <a:t>patients</a:t>
            </a:r>
            <a:r>
              <a:rPr lang="de-DE" dirty="0"/>
              <a:t> </a:t>
            </a:r>
            <a:r>
              <a:rPr lang="de-DE" dirty="0" err="1"/>
              <a:t>be</a:t>
            </a:r>
            <a:r>
              <a:rPr lang="de-DE" dirty="0"/>
              <a:t> </a:t>
            </a:r>
            <a:r>
              <a:rPr lang="de-DE" dirty="0" err="1"/>
              <a:t>given</a:t>
            </a:r>
            <a:r>
              <a:rPr lang="de-DE" dirty="0"/>
              <a:t> </a:t>
            </a:r>
            <a:r>
              <a:rPr lang="de-DE" dirty="0" err="1"/>
              <a:t>about</a:t>
            </a:r>
            <a:r>
              <a:rPr lang="de-DE" dirty="0"/>
              <a:t> </a:t>
            </a:r>
            <a:r>
              <a:rPr lang="de-DE" dirty="0" err="1"/>
              <a:t>rivaroxaban</a:t>
            </a:r>
            <a:r>
              <a:rPr lang="de-DE" dirty="0"/>
              <a:t>?</a:t>
            </a:r>
          </a:p>
        </p:txBody>
      </p:sp>
      <p:sp>
        <p:nvSpPr>
          <p:cNvPr id="3" name="Inhaltsplatzhalter 2"/>
          <p:cNvSpPr>
            <a:spLocks noGrp="1"/>
          </p:cNvSpPr>
          <p:nvPr>
            <p:ph idx="1"/>
          </p:nvPr>
        </p:nvSpPr>
        <p:spPr/>
        <p:txBody>
          <a:bodyPr/>
          <a:lstStyle/>
          <a:p>
            <a:pPr>
              <a:spcBef>
                <a:spcPts val="600"/>
              </a:spcBef>
            </a:pPr>
            <a:r>
              <a:rPr lang="en-US" b="1" dirty="0">
                <a:solidFill>
                  <a:schemeClr val="accent1"/>
                </a:solidFill>
              </a:rPr>
              <a:t>Patients should read the patient information brochure carefully</a:t>
            </a:r>
            <a:r>
              <a:rPr lang="en-US" dirty="0"/>
              <a:t> and contact their doctor if they have any questions</a:t>
            </a:r>
            <a:r>
              <a:rPr lang="de-CH" dirty="0"/>
              <a:t>.</a:t>
            </a:r>
          </a:p>
          <a:p>
            <a:pPr>
              <a:spcBef>
                <a:spcPts val="600"/>
              </a:spcBef>
            </a:pPr>
            <a:r>
              <a:rPr lang="en-US" dirty="0"/>
              <a:t>The tablets should be taken as prescribed</a:t>
            </a:r>
            <a:r>
              <a:rPr lang="de-CH" dirty="0"/>
              <a:t>.</a:t>
            </a:r>
          </a:p>
          <a:p>
            <a:pPr marL="357188" lvl="1" indent="-179388">
              <a:spcBef>
                <a:spcPts val="600"/>
              </a:spcBef>
              <a:buFont typeface="Arial" charset="0"/>
              <a:buChar char="•"/>
              <a:tabLst>
                <a:tab pos="631825" algn="l"/>
                <a:tab pos="849313" algn="l"/>
                <a:tab pos="979488" algn="l"/>
              </a:tabLst>
            </a:pPr>
            <a:r>
              <a:rPr lang="de-CH" dirty="0"/>
              <a:t>15 and 20 mg </a:t>
            </a:r>
            <a:r>
              <a:rPr lang="de-CH" dirty="0" err="1"/>
              <a:t>tablets</a:t>
            </a:r>
            <a:r>
              <a:rPr lang="de-CH" dirty="0"/>
              <a:t> </a:t>
            </a:r>
            <a:r>
              <a:rPr lang="en-US" dirty="0"/>
              <a:t>should always be taken at mealtimes (does not apply to 10 mg).</a:t>
            </a:r>
          </a:p>
          <a:p>
            <a:pPr marL="357188" lvl="1" indent="-179388">
              <a:spcBef>
                <a:spcPts val="600"/>
              </a:spcBef>
              <a:buFont typeface="Arial" charset="0"/>
              <a:buChar char="•"/>
              <a:tabLst>
                <a:tab pos="631825" algn="l"/>
                <a:tab pos="849313" algn="l"/>
                <a:tab pos="979488" algn="l"/>
              </a:tabLst>
            </a:pPr>
            <a:r>
              <a:rPr lang="en-US" dirty="0"/>
              <a:t>It is better to take tablets in the morning to improve compliance.</a:t>
            </a:r>
          </a:p>
          <a:p>
            <a:pPr marL="357188" lvl="1" indent="-179388">
              <a:spcBef>
                <a:spcPts val="600"/>
              </a:spcBef>
              <a:buFont typeface="Arial" charset="0"/>
              <a:buChar char="•"/>
              <a:tabLst>
                <a:tab pos="631825" algn="l"/>
                <a:tab pos="849313" algn="l"/>
                <a:tab pos="979488" algn="l"/>
              </a:tabLst>
            </a:pPr>
            <a:r>
              <a:rPr lang="en-US" dirty="0"/>
              <a:t>Tablets should be taken in the evening if the person will be playing any sport during the day with a potential risk of bleeding.</a:t>
            </a:r>
          </a:p>
          <a:p>
            <a:pPr>
              <a:spcBef>
                <a:spcPts val="600"/>
              </a:spcBef>
            </a:pPr>
            <a:r>
              <a:rPr lang="en-US" dirty="0"/>
              <a:t>Patients should always </a:t>
            </a:r>
            <a:r>
              <a:rPr lang="en-US" b="1" dirty="0">
                <a:solidFill>
                  <a:schemeClr val="accent1"/>
                </a:solidFill>
              </a:rPr>
              <a:t>carry their patient card with them</a:t>
            </a:r>
            <a:r>
              <a:rPr lang="en-US" dirty="0"/>
              <a:t>.</a:t>
            </a:r>
            <a:endParaRPr lang="de-CH" dirty="0"/>
          </a:p>
          <a:p>
            <a:pPr>
              <a:spcBef>
                <a:spcPts val="600"/>
              </a:spcBef>
            </a:pPr>
            <a:r>
              <a:rPr lang="en-US" dirty="0"/>
              <a:t>The </a:t>
            </a:r>
            <a:r>
              <a:rPr lang="en-US" b="1" dirty="0">
                <a:solidFill>
                  <a:schemeClr val="accent1"/>
                </a:solidFill>
              </a:rPr>
              <a:t>general practitioner should generally be consulted </a:t>
            </a:r>
            <a:r>
              <a:rPr lang="en-US" dirty="0"/>
              <a:t>if another doctor intends to prescribe additional medicines such as analgesics or antirheumatic agents.</a:t>
            </a:r>
          </a:p>
          <a:p>
            <a:pPr>
              <a:spcBef>
                <a:spcPts val="600"/>
              </a:spcBef>
            </a:pPr>
            <a:r>
              <a:rPr lang="en-US" dirty="0"/>
              <a:t>If a medical intervention is planned, patients should inform their doctor and dentist </a:t>
            </a:r>
            <a:r>
              <a:rPr lang="en-US" b="1" dirty="0">
                <a:solidFill>
                  <a:schemeClr val="accent1"/>
                </a:solidFill>
              </a:rPr>
              <a:t>in good time that they are being treated with Xarelto</a:t>
            </a:r>
            <a:r>
              <a:rPr lang="de-CH" dirty="0"/>
              <a:t>.</a:t>
            </a:r>
          </a:p>
        </p:txBody>
      </p:sp>
      <p:sp>
        <p:nvSpPr>
          <p:cNvPr id="5" name="Foliennummernplatzhalter 4"/>
          <p:cNvSpPr>
            <a:spLocks noGrp="1"/>
          </p:cNvSpPr>
          <p:nvPr>
            <p:ph type="sldNum" sz="quarter" idx="12"/>
          </p:nvPr>
        </p:nvSpPr>
        <p:spPr/>
        <p:txBody>
          <a:bodyPr/>
          <a:lstStyle/>
          <a:p>
            <a:fld id="{668FC1BA-C807-A24C-B970-91216D4FCE8F}" type="slidenum">
              <a:rPr lang="de-DE" smtClean="0"/>
              <a:t>57</a:t>
            </a:fld>
            <a:endParaRPr lang="de-DE"/>
          </a:p>
        </p:txBody>
      </p:sp>
    </p:spTree>
    <p:extLst>
      <p:ext uri="{BB962C8B-B14F-4D97-AF65-F5344CB8AC3E}">
        <p14:creationId xmlns:p14="http://schemas.microsoft.com/office/powerpoint/2010/main" val="1272575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55078" y="267419"/>
            <a:ext cx="4088922" cy="4546121"/>
          </a:xfrm>
        </p:spPr>
        <p:txBody>
          <a:bodyPr/>
          <a:lstStyle/>
          <a:p>
            <a:r>
              <a:rPr lang="de-DE" dirty="0" err="1"/>
              <a:t>Determining</a:t>
            </a:r>
            <a:r>
              <a:rPr lang="de-DE" dirty="0"/>
              <a:t> Plasma Levels</a:t>
            </a:r>
          </a:p>
        </p:txBody>
      </p:sp>
      <p:grpSp>
        <p:nvGrpSpPr>
          <p:cNvPr id="6" name="Gruppierung 5"/>
          <p:cNvGrpSpPr>
            <a:grpSpLocks noChangeAspect="1"/>
          </p:cNvGrpSpPr>
          <p:nvPr/>
        </p:nvGrpSpPr>
        <p:grpSpPr>
          <a:xfrm>
            <a:off x="323849" y="275907"/>
            <a:ext cx="4572000" cy="4572000"/>
            <a:chOff x="6223371" y="2654983"/>
            <a:chExt cx="1007999" cy="1007999"/>
          </a:xfrm>
        </p:grpSpPr>
        <p:sp>
          <p:nvSpPr>
            <p:cNvPr id="7" name="Rechteck 6"/>
            <p:cNvSpPr/>
            <p:nvPr/>
          </p:nvSpPr>
          <p:spPr>
            <a:xfrm>
              <a:off x="6223371" y="2654983"/>
              <a:ext cx="1007999" cy="100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Bild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1878" y="2708982"/>
              <a:ext cx="900000" cy="900000"/>
            </a:xfrm>
            <a:prstGeom prst="rect">
              <a:avLst/>
            </a:prstGeom>
          </p:spPr>
        </p:pic>
      </p:grpSp>
    </p:spTree>
    <p:extLst>
      <p:ext uri="{BB962C8B-B14F-4D97-AF65-F5344CB8AC3E}">
        <p14:creationId xmlns:p14="http://schemas.microsoft.com/office/powerpoint/2010/main" val="12224264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7.1 </a:t>
            </a:r>
            <a:r>
              <a:rPr lang="de-CH" dirty="0" err="1"/>
              <a:t>How</a:t>
            </a:r>
            <a:r>
              <a:rPr lang="de-CH" dirty="0"/>
              <a:t> </a:t>
            </a:r>
            <a:r>
              <a:rPr lang="de-CH" dirty="0" err="1"/>
              <a:t>can</a:t>
            </a:r>
            <a:r>
              <a:rPr lang="de-CH" dirty="0"/>
              <a:t> </a:t>
            </a:r>
            <a:r>
              <a:rPr lang="de-CH" dirty="0" err="1"/>
              <a:t>the</a:t>
            </a:r>
            <a:r>
              <a:rPr lang="de-CH" dirty="0"/>
              <a:t> </a:t>
            </a:r>
            <a:r>
              <a:rPr lang="de-CH" dirty="0" err="1"/>
              <a:t>plasma</a:t>
            </a:r>
            <a:r>
              <a:rPr lang="de-CH" dirty="0"/>
              <a:t> </a:t>
            </a:r>
            <a:r>
              <a:rPr lang="de-CH" dirty="0" err="1"/>
              <a:t>level</a:t>
            </a:r>
            <a:r>
              <a:rPr lang="de-CH" dirty="0"/>
              <a:t> </a:t>
            </a:r>
            <a:r>
              <a:rPr lang="de-CH" dirty="0" err="1"/>
              <a:t>of</a:t>
            </a:r>
            <a:r>
              <a:rPr lang="de-CH" dirty="0"/>
              <a:t> </a:t>
            </a:r>
            <a:r>
              <a:rPr lang="de-CH" dirty="0" err="1"/>
              <a:t>rivaroxaban</a:t>
            </a:r>
            <a:r>
              <a:rPr lang="de-CH" dirty="0"/>
              <a:t> </a:t>
            </a:r>
            <a:r>
              <a:rPr lang="de-CH" dirty="0" err="1"/>
              <a:t>be</a:t>
            </a:r>
            <a:r>
              <a:rPr lang="de-CH" dirty="0"/>
              <a:t> </a:t>
            </a:r>
            <a:r>
              <a:rPr lang="de-CH" dirty="0" err="1"/>
              <a:t>measured</a:t>
            </a:r>
            <a:r>
              <a:rPr lang="de-CH" dirty="0"/>
              <a:t> </a:t>
            </a:r>
            <a:r>
              <a:rPr lang="de-CH" dirty="0" err="1"/>
              <a:t>reliably</a:t>
            </a:r>
            <a:r>
              <a:rPr lang="de-CH" dirty="0"/>
              <a:t>?</a:t>
            </a:r>
            <a:endParaRPr lang="de-DE" dirty="0"/>
          </a:p>
        </p:txBody>
      </p:sp>
      <p:sp>
        <p:nvSpPr>
          <p:cNvPr id="3" name="Inhaltsplatzhalter 2"/>
          <p:cNvSpPr>
            <a:spLocks noGrp="1"/>
          </p:cNvSpPr>
          <p:nvPr>
            <p:ph idx="1"/>
          </p:nvPr>
        </p:nvSpPr>
        <p:spPr>
          <a:xfrm>
            <a:off x="323850" y="1203325"/>
            <a:ext cx="8496300" cy="2597576"/>
          </a:xfrm>
        </p:spPr>
        <p:txBody>
          <a:bodyPr/>
          <a:lstStyle/>
          <a:p>
            <a:pPr>
              <a:buFont typeface="Wingdings" pitchFamily="2" charset="2"/>
              <a:buChar char="§"/>
            </a:pPr>
            <a:r>
              <a:rPr lang="de-CH" b="1" dirty="0" err="1">
                <a:solidFill>
                  <a:schemeClr val="accent1"/>
                </a:solidFill>
              </a:rPr>
              <a:t>Chromogenic</a:t>
            </a:r>
            <a:r>
              <a:rPr lang="de-CH" b="1" dirty="0">
                <a:solidFill>
                  <a:schemeClr val="accent1"/>
                </a:solidFill>
              </a:rPr>
              <a:t> </a:t>
            </a:r>
            <a:r>
              <a:rPr lang="de-CH" b="1" dirty="0" err="1">
                <a:solidFill>
                  <a:schemeClr val="accent1"/>
                </a:solidFill>
              </a:rPr>
              <a:t>testing</a:t>
            </a:r>
            <a:r>
              <a:rPr lang="de-CH" b="1" dirty="0">
                <a:solidFill>
                  <a:schemeClr val="accent1"/>
                </a:solidFill>
              </a:rPr>
              <a:t> </a:t>
            </a:r>
            <a:r>
              <a:rPr lang="de-CH" b="1" dirty="0" err="1">
                <a:solidFill>
                  <a:schemeClr val="accent1"/>
                </a:solidFill>
              </a:rPr>
              <a:t>of</a:t>
            </a:r>
            <a:r>
              <a:rPr lang="de-CH" b="1" dirty="0">
                <a:solidFill>
                  <a:schemeClr val="accent1"/>
                </a:solidFill>
              </a:rPr>
              <a:t> anti-</a:t>
            </a:r>
            <a:r>
              <a:rPr lang="de-CH" b="1" dirty="0" err="1">
                <a:solidFill>
                  <a:schemeClr val="accent1"/>
                </a:solidFill>
              </a:rPr>
              <a:t>FXa</a:t>
            </a:r>
            <a:r>
              <a:rPr lang="de-CH" b="1" dirty="0">
                <a:solidFill>
                  <a:schemeClr val="accent1"/>
                </a:solidFill>
              </a:rPr>
              <a:t> </a:t>
            </a:r>
            <a:r>
              <a:rPr lang="de-CH" b="1" dirty="0" err="1">
                <a:solidFill>
                  <a:schemeClr val="accent1"/>
                </a:solidFill>
              </a:rPr>
              <a:t>activity</a:t>
            </a:r>
            <a:r>
              <a:rPr lang="de-CH" b="1" dirty="0">
                <a:solidFill>
                  <a:schemeClr val="accent1"/>
                </a:solidFill>
              </a:rPr>
              <a:t> </a:t>
            </a:r>
            <a:r>
              <a:rPr lang="de-CH" dirty="0"/>
              <a:t>(in </a:t>
            </a:r>
            <a:r>
              <a:rPr lang="de-CH" dirty="0" err="1"/>
              <a:t>ng</a:t>
            </a:r>
            <a:r>
              <a:rPr lang="de-CH" dirty="0"/>
              <a:t>/ml </a:t>
            </a:r>
            <a:r>
              <a:rPr lang="de-CH" dirty="0" err="1"/>
              <a:t>or</a:t>
            </a:r>
            <a:r>
              <a:rPr lang="de-CH" dirty="0"/>
              <a:t> </a:t>
            </a:r>
            <a:r>
              <a:rPr lang="el-GR" dirty="0"/>
              <a:t>μ</a:t>
            </a:r>
            <a:r>
              <a:rPr lang="de-CH" dirty="0"/>
              <a:t>g/l),</a:t>
            </a:r>
            <a:r>
              <a:rPr lang="de-CH" dirty="0">
                <a:solidFill>
                  <a:srgbClr val="FF0000"/>
                </a:solidFill>
              </a:rPr>
              <a:t> </a:t>
            </a:r>
            <a:r>
              <a:rPr lang="de-CH" dirty="0" err="1"/>
              <a:t>duly</a:t>
            </a:r>
            <a:r>
              <a:rPr lang="de-CH" dirty="0"/>
              <a:t> </a:t>
            </a:r>
            <a:r>
              <a:rPr lang="de-CH" dirty="0" err="1"/>
              <a:t>calibrated</a:t>
            </a:r>
            <a:r>
              <a:rPr lang="de-CH" dirty="0"/>
              <a:t> </a:t>
            </a:r>
            <a:r>
              <a:rPr lang="de-CH" dirty="0" err="1"/>
              <a:t>with</a:t>
            </a:r>
            <a:r>
              <a:rPr lang="de-CH" dirty="0"/>
              <a:t> </a:t>
            </a:r>
            <a:r>
              <a:rPr lang="de-CH" dirty="0" err="1"/>
              <a:t>rivaroxaban-specific</a:t>
            </a:r>
            <a:r>
              <a:rPr lang="de-CH" dirty="0"/>
              <a:t> </a:t>
            </a:r>
            <a:r>
              <a:rPr lang="de-CH" dirty="0" err="1"/>
              <a:t>calibrators</a:t>
            </a:r>
            <a:r>
              <a:rPr lang="de-CH" dirty="0"/>
              <a:t> </a:t>
            </a:r>
            <a:r>
              <a:rPr lang="en-US" dirty="0"/>
              <a:t>or with a universal LMWH-calibrated anti-</a:t>
            </a:r>
            <a:r>
              <a:rPr lang="en-US" dirty="0" err="1"/>
              <a:t>Xa</a:t>
            </a:r>
            <a:r>
              <a:rPr lang="en-US" dirty="0"/>
              <a:t> assay.</a:t>
            </a:r>
            <a:endParaRPr lang="de-CH" dirty="0"/>
          </a:p>
          <a:p>
            <a:pPr>
              <a:buFont typeface="Wingdings" pitchFamily="2" charset="2"/>
              <a:buChar char="§"/>
            </a:pPr>
            <a:r>
              <a:rPr lang="de-CH" dirty="0"/>
              <a:t>This </a:t>
            </a:r>
            <a:r>
              <a:rPr lang="de-CH" dirty="0" err="1"/>
              <a:t>test</a:t>
            </a:r>
            <a:r>
              <a:rPr lang="de-CH" dirty="0"/>
              <a:t> </a:t>
            </a:r>
            <a:r>
              <a:rPr lang="de-CH" dirty="0" err="1"/>
              <a:t>is</a:t>
            </a:r>
            <a:r>
              <a:rPr lang="de-CH" dirty="0"/>
              <a:t> </a:t>
            </a:r>
            <a:r>
              <a:rPr lang="de-CH" b="1" dirty="0" err="1">
                <a:solidFill>
                  <a:schemeClr val="accent1"/>
                </a:solidFill>
              </a:rPr>
              <a:t>commercially</a:t>
            </a:r>
            <a:r>
              <a:rPr lang="de-CH" b="1" dirty="0">
                <a:solidFill>
                  <a:schemeClr val="accent1"/>
                </a:solidFill>
              </a:rPr>
              <a:t> </a:t>
            </a:r>
            <a:r>
              <a:rPr lang="de-CH" b="1" dirty="0" err="1">
                <a:solidFill>
                  <a:schemeClr val="accent1"/>
                </a:solidFill>
              </a:rPr>
              <a:t>available</a:t>
            </a:r>
            <a:r>
              <a:rPr lang="de-CH" b="1" dirty="0">
                <a:solidFill>
                  <a:schemeClr val="accent1"/>
                </a:solidFill>
              </a:rPr>
              <a:t> </a:t>
            </a:r>
            <a:r>
              <a:rPr lang="de-CH" dirty="0" err="1"/>
              <a:t>from</a:t>
            </a:r>
            <a:r>
              <a:rPr lang="de-CH" dirty="0"/>
              <a:t> </a:t>
            </a:r>
            <a:r>
              <a:rPr lang="de-CH" dirty="0" err="1"/>
              <a:t>several</a:t>
            </a:r>
            <a:r>
              <a:rPr lang="de-CH" dirty="0"/>
              <a:t> </a:t>
            </a:r>
            <a:r>
              <a:rPr lang="de-CH" dirty="0" err="1"/>
              <a:t>manufacturers</a:t>
            </a:r>
            <a:r>
              <a:rPr lang="de-CH" dirty="0"/>
              <a:t>. </a:t>
            </a:r>
            <a:r>
              <a:rPr lang="en-US" dirty="0"/>
              <a:t>Laboratories which determine heparin levels can usually determine the rivaroxaban level too</a:t>
            </a:r>
            <a:r>
              <a:rPr lang="de-CH" dirty="0"/>
              <a:t>.</a:t>
            </a:r>
          </a:p>
          <a:p>
            <a:pPr>
              <a:buFont typeface="Wingdings" pitchFamily="2" charset="2"/>
              <a:buChar char="§"/>
            </a:pPr>
            <a:r>
              <a:rPr lang="en-US" dirty="0"/>
              <a:t>Citrated blood must be taken to determine the level via chromogenic testing of anti-</a:t>
            </a:r>
            <a:r>
              <a:rPr lang="en-US" dirty="0" err="1"/>
              <a:t>FXa</a:t>
            </a:r>
            <a:r>
              <a:rPr lang="en-US" dirty="0"/>
              <a:t>, with the sample then being centrifuged and the plasma stored at -20°C</a:t>
            </a:r>
            <a:r>
              <a:rPr lang="de-CH" dirty="0"/>
              <a:t>.</a:t>
            </a:r>
          </a:p>
          <a:p>
            <a:pPr>
              <a:buFont typeface="Wingdings" pitchFamily="2" charset="2"/>
              <a:buChar char="§"/>
            </a:pPr>
            <a:r>
              <a:rPr lang="en-US" dirty="0"/>
              <a:t>Quick’s test is also influenced by rivaroxaban</a:t>
            </a:r>
            <a:r>
              <a:rPr lang="de-CH" dirty="0"/>
              <a:t>. This </a:t>
            </a:r>
            <a:r>
              <a:rPr lang="de-CH" dirty="0" err="1"/>
              <a:t>test</a:t>
            </a:r>
            <a:r>
              <a:rPr lang="de-CH" dirty="0"/>
              <a:t> </a:t>
            </a:r>
            <a:r>
              <a:rPr lang="de-CH" dirty="0" err="1"/>
              <a:t>is</a:t>
            </a:r>
            <a:r>
              <a:rPr lang="de-CH" dirty="0"/>
              <a:t> not </a:t>
            </a:r>
            <a:r>
              <a:rPr lang="de-CH" dirty="0" err="1"/>
              <a:t>recommended</a:t>
            </a:r>
            <a:r>
              <a:rPr lang="de-CH" dirty="0"/>
              <a:t> </a:t>
            </a:r>
            <a:r>
              <a:rPr lang="de-CH" dirty="0" err="1"/>
              <a:t>for</a:t>
            </a:r>
            <a:r>
              <a:rPr lang="de-CH" dirty="0"/>
              <a:t> </a:t>
            </a:r>
            <a:r>
              <a:rPr lang="de-CH" dirty="0" err="1"/>
              <a:t>the</a:t>
            </a:r>
            <a:r>
              <a:rPr lang="de-CH" dirty="0"/>
              <a:t> </a:t>
            </a:r>
            <a:r>
              <a:rPr lang="de-CH" dirty="0" err="1"/>
              <a:t>purpose</a:t>
            </a:r>
            <a:r>
              <a:rPr lang="de-CH" dirty="0"/>
              <a:t> </a:t>
            </a:r>
            <a:r>
              <a:rPr lang="de-CH" dirty="0" err="1"/>
              <a:t>of</a:t>
            </a:r>
            <a:r>
              <a:rPr lang="de-CH" dirty="0"/>
              <a:t> </a:t>
            </a:r>
            <a:r>
              <a:rPr lang="de-CH" dirty="0" err="1"/>
              <a:t>determining</a:t>
            </a:r>
            <a:r>
              <a:rPr lang="de-CH" dirty="0"/>
              <a:t> </a:t>
            </a:r>
            <a:r>
              <a:rPr lang="de-CH" dirty="0" err="1"/>
              <a:t>rivaroxaban</a:t>
            </a:r>
            <a:r>
              <a:rPr lang="de-CH" dirty="0"/>
              <a:t> </a:t>
            </a:r>
            <a:r>
              <a:rPr lang="de-CH" dirty="0" err="1"/>
              <a:t>levels</a:t>
            </a:r>
            <a:r>
              <a:rPr lang="de-CH" dirty="0"/>
              <a:t> (</a:t>
            </a:r>
            <a:r>
              <a:rPr lang="de-CH" dirty="0" err="1"/>
              <a:t>low</a:t>
            </a:r>
            <a:r>
              <a:rPr lang="de-CH" dirty="0"/>
              <a:t> </a:t>
            </a:r>
            <a:r>
              <a:rPr lang="de-CH" dirty="0" err="1"/>
              <a:t>sensitivity</a:t>
            </a:r>
            <a:r>
              <a:rPr lang="de-CH" dirty="0"/>
              <a:t> and lack </a:t>
            </a:r>
            <a:r>
              <a:rPr lang="de-CH" dirty="0" err="1"/>
              <a:t>of</a:t>
            </a:r>
            <a:r>
              <a:rPr lang="de-CH" dirty="0"/>
              <a:t> </a:t>
            </a:r>
            <a:r>
              <a:rPr lang="de-CH" dirty="0" err="1"/>
              <a:t>standardisation</a:t>
            </a:r>
            <a:r>
              <a:rPr lang="de-CH" dirty="0"/>
              <a:t>) and </a:t>
            </a:r>
            <a:r>
              <a:rPr lang="de-CH" dirty="0" err="1"/>
              <a:t>is</a:t>
            </a:r>
            <a:r>
              <a:rPr lang="de-CH" dirty="0"/>
              <a:t> not </a:t>
            </a:r>
            <a:r>
              <a:rPr lang="de-CH" dirty="0" err="1"/>
              <a:t>suitable</a:t>
            </a:r>
            <a:r>
              <a:rPr lang="de-CH" dirty="0"/>
              <a:t> </a:t>
            </a:r>
            <a:r>
              <a:rPr lang="de-CH" dirty="0" err="1"/>
              <a:t>for</a:t>
            </a:r>
            <a:r>
              <a:rPr lang="de-CH" dirty="0"/>
              <a:t> </a:t>
            </a:r>
            <a:r>
              <a:rPr lang="de-CH" dirty="0" err="1"/>
              <a:t>estimating</a:t>
            </a:r>
            <a:r>
              <a:rPr lang="de-CH" dirty="0"/>
              <a:t> </a:t>
            </a:r>
            <a:r>
              <a:rPr lang="de-CH" dirty="0" err="1"/>
              <a:t>the</a:t>
            </a:r>
            <a:r>
              <a:rPr lang="de-CH" dirty="0"/>
              <a:t> </a:t>
            </a:r>
            <a:r>
              <a:rPr lang="de-CH" dirty="0" err="1"/>
              <a:t>anticoagulation</a:t>
            </a:r>
            <a:r>
              <a:rPr lang="de-CH" dirty="0"/>
              <a:t> </a:t>
            </a:r>
            <a:r>
              <a:rPr lang="de-CH" dirty="0" err="1"/>
              <a:t>potency</a:t>
            </a:r>
            <a:r>
              <a:rPr lang="de-CH" dirty="0"/>
              <a:t> </a:t>
            </a:r>
            <a:r>
              <a:rPr lang="de-CH" dirty="0" err="1"/>
              <a:t>or</a:t>
            </a:r>
            <a:r>
              <a:rPr lang="de-CH" dirty="0"/>
              <a:t> </a:t>
            </a:r>
            <a:r>
              <a:rPr lang="de-CH" dirty="0" err="1"/>
              <a:t>the</a:t>
            </a:r>
            <a:r>
              <a:rPr lang="de-CH" dirty="0"/>
              <a:t> </a:t>
            </a:r>
            <a:r>
              <a:rPr lang="de-CH" dirty="0" err="1"/>
              <a:t>risk</a:t>
            </a:r>
            <a:r>
              <a:rPr lang="de-CH" dirty="0"/>
              <a:t> </a:t>
            </a:r>
            <a:r>
              <a:rPr lang="de-CH" dirty="0" err="1"/>
              <a:t>of</a:t>
            </a:r>
            <a:r>
              <a:rPr lang="de-CH" dirty="0"/>
              <a:t> </a:t>
            </a:r>
            <a:r>
              <a:rPr lang="de-CH" dirty="0" err="1"/>
              <a:t>bleeding</a:t>
            </a:r>
            <a:r>
              <a:rPr lang="de-CH" dirty="0"/>
              <a:t>.</a:t>
            </a:r>
          </a:p>
          <a:p>
            <a:pPr>
              <a:buFont typeface="Wingdings" pitchFamily="2" charset="2"/>
              <a:buChar char="§"/>
            </a:pPr>
            <a:r>
              <a:rPr lang="de-CH" b="1" dirty="0">
                <a:solidFill>
                  <a:schemeClr val="accent1"/>
                </a:solidFill>
              </a:rPr>
              <a:t>Peak </a:t>
            </a:r>
            <a:r>
              <a:rPr lang="de-CH" b="1" dirty="0" err="1">
                <a:solidFill>
                  <a:schemeClr val="accent1"/>
                </a:solidFill>
              </a:rPr>
              <a:t>level</a:t>
            </a:r>
            <a:r>
              <a:rPr lang="de-CH" b="1" dirty="0">
                <a:solidFill>
                  <a:schemeClr val="accent1"/>
                </a:solidFill>
              </a:rPr>
              <a:t>: </a:t>
            </a:r>
            <a:r>
              <a:rPr lang="de-CH" dirty="0"/>
              <a:t>after 2 – 4h / </a:t>
            </a:r>
            <a:r>
              <a:rPr lang="de-CH" b="1" dirty="0" err="1">
                <a:solidFill>
                  <a:schemeClr val="accent1"/>
                </a:solidFill>
              </a:rPr>
              <a:t>trough</a:t>
            </a:r>
            <a:r>
              <a:rPr lang="de-CH" b="1" dirty="0">
                <a:solidFill>
                  <a:schemeClr val="accent1"/>
                </a:solidFill>
              </a:rPr>
              <a:t> </a:t>
            </a:r>
            <a:r>
              <a:rPr lang="de-CH" b="1" dirty="0" err="1">
                <a:solidFill>
                  <a:schemeClr val="accent1"/>
                </a:solidFill>
              </a:rPr>
              <a:t>level</a:t>
            </a:r>
            <a:r>
              <a:rPr lang="de-CH" b="1" dirty="0">
                <a:solidFill>
                  <a:schemeClr val="accent1"/>
                </a:solidFill>
              </a:rPr>
              <a:t>: </a:t>
            </a:r>
            <a:r>
              <a:rPr lang="de-CH" dirty="0"/>
              <a:t>after 24h</a:t>
            </a:r>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59</a:t>
            </a:fld>
            <a:endParaRPr lang="de-DE" dirty="0"/>
          </a:p>
        </p:txBody>
      </p:sp>
      <p:sp>
        <p:nvSpPr>
          <p:cNvPr id="6" name="Rechteck 5"/>
          <p:cNvSpPr/>
          <p:nvPr/>
        </p:nvSpPr>
        <p:spPr>
          <a:xfrm>
            <a:off x="323850" y="3886566"/>
            <a:ext cx="8496300" cy="737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377469" y="3909411"/>
            <a:ext cx="8663124" cy="707886"/>
          </a:xfrm>
          <a:prstGeom prst="rect">
            <a:avLst/>
          </a:prstGeom>
          <a:noFill/>
        </p:spPr>
        <p:txBody>
          <a:bodyPr wrap="square" rtlCol="0">
            <a:spAutoFit/>
          </a:bodyPr>
          <a:lstStyle/>
          <a:p>
            <a:pPr>
              <a:buClr>
                <a:schemeClr val="accent1"/>
              </a:buClr>
            </a:pPr>
            <a:r>
              <a:rPr lang="de-CH" sz="2000" b="1" dirty="0">
                <a:solidFill>
                  <a:schemeClr val="bg1"/>
                </a:solidFill>
                <a:latin typeface="Segoe UI" charset="0"/>
                <a:ea typeface="Segoe UI" charset="0"/>
                <a:cs typeface="Segoe UI" charset="0"/>
              </a:rPr>
              <a:t>The time </a:t>
            </a:r>
            <a:r>
              <a:rPr lang="de-CH" sz="2000" b="1" dirty="0" err="1">
                <a:solidFill>
                  <a:schemeClr val="bg1"/>
                </a:solidFill>
                <a:latin typeface="Segoe UI" charset="0"/>
                <a:ea typeface="Segoe UI" charset="0"/>
                <a:cs typeface="Segoe UI" charset="0"/>
              </a:rPr>
              <a:t>the</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blood</a:t>
            </a:r>
            <a:r>
              <a:rPr lang="de-CH" sz="2000" b="1" dirty="0">
                <a:solidFill>
                  <a:schemeClr val="bg1"/>
                </a:solidFill>
                <a:latin typeface="Segoe UI" charset="0"/>
                <a:ea typeface="Segoe UI" charset="0"/>
                <a:cs typeface="Segoe UI" charset="0"/>
              </a:rPr>
              <a:t> sample </a:t>
            </a:r>
            <a:r>
              <a:rPr lang="de-CH" sz="2000" b="1" dirty="0" err="1">
                <a:solidFill>
                  <a:schemeClr val="bg1"/>
                </a:solidFill>
                <a:latin typeface="Segoe UI" charset="0"/>
                <a:ea typeface="Segoe UI" charset="0"/>
                <a:cs typeface="Segoe UI" charset="0"/>
              </a:rPr>
              <a:t>is</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obtained</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is</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important</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as</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the</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effect</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of</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rivaroxaban</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is</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directly</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dependent</a:t>
            </a:r>
            <a:r>
              <a:rPr lang="de-CH" sz="2000" b="1" dirty="0">
                <a:solidFill>
                  <a:schemeClr val="bg1"/>
                </a:solidFill>
                <a:latin typeface="Segoe UI" charset="0"/>
                <a:ea typeface="Segoe UI" charset="0"/>
                <a:cs typeface="Segoe UI" charset="0"/>
              </a:rPr>
              <a:t> on </a:t>
            </a:r>
            <a:r>
              <a:rPr lang="de-CH" sz="2000" b="1" dirty="0" err="1">
                <a:solidFill>
                  <a:schemeClr val="bg1"/>
                </a:solidFill>
                <a:latin typeface="Segoe UI" charset="0"/>
                <a:ea typeface="Segoe UI" charset="0"/>
                <a:cs typeface="Segoe UI" charset="0"/>
              </a:rPr>
              <a:t>the</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plasma</a:t>
            </a:r>
            <a:r>
              <a:rPr lang="de-CH" sz="2000" b="1" dirty="0">
                <a:solidFill>
                  <a:schemeClr val="bg1"/>
                </a:solidFill>
                <a:latin typeface="Segoe UI" charset="0"/>
                <a:ea typeface="Segoe UI" charset="0"/>
                <a:cs typeface="Segoe UI" charset="0"/>
              </a:rPr>
              <a:t> </a:t>
            </a:r>
            <a:r>
              <a:rPr lang="de-CH" sz="2000" b="1" dirty="0" err="1">
                <a:solidFill>
                  <a:schemeClr val="bg1"/>
                </a:solidFill>
                <a:latin typeface="Segoe UI" charset="0"/>
                <a:ea typeface="Segoe UI" charset="0"/>
                <a:cs typeface="Segoe UI" charset="0"/>
              </a:rPr>
              <a:t>concentration</a:t>
            </a:r>
            <a:r>
              <a:rPr lang="de-CH" sz="2000" b="1" dirty="0">
                <a:solidFill>
                  <a:schemeClr val="bg1"/>
                </a:solidFill>
                <a:latin typeface="Segoe UI" charset="0"/>
                <a:ea typeface="Segoe UI" charset="0"/>
                <a:cs typeface="Segoe UI" charset="0"/>
              </a:rPr>
              <a:t>!</a:t>
            </a:r>
          </a:p>
        </p:txBody>
      </p:sp>
    </p:spTree>
    <p:extLst>
      <p:ext uri="{BB962C8B-B14F-4D97-AF65-F5344CB8AC3E}">
        <p14:creationId xmlns:p14="http://schemas.microsoft.com/office/powerpoint/2010/main" val="81554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54251-3737-4002-AD8E-22E260E8C57E}"/>
              </a:ext>
            </a:extLst>
          </p:cNvPr>
          <p:cNvSpPr>
            <a:spLocks noGrp="1"/>
          </p:cNvSpPr>
          <p:nvPr>
            <p:ph type="title"/>
          </p:nvPr>
        </p:nvSpPr>
        <p:spPr/>
        <p:txBody>
          <a:bodyPr/>
          <a:lstStyle/>
          <a:p>
            <a:r>
              <a:rPr lang="de-CH" dirty="0"/>
              <a:t>1.1 </a:t>
            </a:r>
            <a:r>
              <a:rPr lang="en-US" dirty="0"/>
              <a:t>Which products with the active ingredient</a:t>
            </a:r>
            <a:br>
              <a:rPr lang="en-US" dirty="0"/>
            </a:br>
            <a:r>
              <a:rPr lang="en-US" dirty="0"/>
              <a:t>Rivaroxaban are available in Switzerland?</a:t>
            </a:r>
            <a:endParaRPr lang="de-CH" dirty="0"/>
          </a:p>
        </p:txBody>
      </p:sp>
      <p:sp>
        <p:nvSpPr>
          <p:cNvPr id="3" name="Inhaltsplatzhalter 2">
            <a:extLst>
              <a:ext uri="{FF2B5EF4-FFF2-40B4-BE49-F238E27FC236}">
                <a16:creationId xmlns:a16="http://schemas.microsoft.com/office/drawing/2014/main" id="{A2C3568B-5740-46CA-976B-6150D558B3C7}"/>
              </a:ext>
            </a:extLst>
          </p:cNvPr>
          <p:cNvSpPr>
            <a:spLocks noGrp="1"/>
          </p:cNvSpPr>
          <p:nvPr>
            <p:ph idx="1"/>
          </p:nvPr>
        </p:nvSpPr>
        <p:spPr/>
        <p:txBody>
          <a:bodyPr/>
          <a:lstStyle/>
          <a:p>
            <a:r>
              <a:rPr lang="en-US" dirty="0"/>
              <a:t>There are three products in Switzerland with the active ingredient rivaroxaban: </a:t>
            </a:r>
            <a:br>
              <a:rPr lang="en-US" dirty="0"/>
            </a:br>
            <a:r>
              <a:rPr lang="en-US" b="1" dirty="0">
                <a:solidFill>
                  <a:schemeClr val="accent1"/>
                </a:solidFill>
              </a:rPr>
              <a:t>Xarelto</a:t>
            </a:r>
            <a:r>
              <a:rPr lang="en-US" b="1" baseline="30000" dirty="0">
                <a:solidFill>
                  <a:schemeClr val="accent1"/>
                </a:solidFill>
              </a:rPr>
              <a:t>®</a:t>
            </a:r>
            <a:r>
              <a:rPr lang="en-US" b="1" dirty="0">
                <a:solidFill>
                  <a:schemeClr val="accent1"/>
                </a:solidFill>
              </a:rPr>
              <a:t>,</a:t>
            </a:r>
            <a:r>
              <a:rPr lang="en-US" b="1" baseline="30000" dirty="0">
                <a:solidFill>
                  <a:schemeClr val="accent1"/>
                </a:solidFill>
              </a:rPr>
              <a:t> </a:t>
            </a:r>
            <a:r>
              <a:rPr lang="en-US" b="1" dirty="0">
                <a:solidFill>
                  <a:schemeClr val="accent1"/>
                </a:solidFill>
              </a:rPr>
              <a:t>Xarelto</a:t>
            </a:r>
            <a:r>
              <a:rPr lang="en-US" b="1" baseline="30000" dirty="0">
                <a:solidFill>
                  <a:schemeClr val="accent1"/>
                </a:solidFill>
              </a:rPr>
              <a:t>® </a:t>
            </a:r>
            <a:r>
              <a:rPr lang="en-US" b="1" dirty="0">
                <a:solidFill>
                  <a:schemeClr val="accent1"/>
                </a:solidFill>
              </a:rPr>
              <a:t>Junior and </a:t>
            </a:r>
            <a:r>
              <a:rPr lang="en-US" b="1" baseline="30000" dirty="0">
                <a:solidFill>
                  <a:schemeClr val="accent1"/>
                </a:solidFill>
              </a:rPr>
              <a:t> </a:t>
            </a:r>
            <a:r>
              <a:rPr lang="en-US" b="1" dirty="0">
                <a:solidFill>
                  <a:schemeClr val="accent1"/>
                </a:solidFill>
              </a:rPr>
              <a:t>Xarelto</a:t>
            </a:r>
            <a:r>
              <a:rPr lang="en-US" b="1" baseline="30000" dirty="0">
                <a:solidFill>
                  <a:schemeClr val="accent1"/>
                </a:solidFill>
              </a:rPr>
              <a:t>® </a:t>
            </a:r>
            <a:r>
              <a:rPr lang="en-US" b="1" dirty="0">
                <a:solidFill>
                  <a:schemeClr val="accent1"/>
                </a:solidFill>
              </a:rPr>
              <a:t>vascular</a:t>
            </a:r>
            <a:r>
              <a:rPr lang="en-US" dirty="0"/>
              <a:t>. </a:t>
            </a:r>
          </a:p>
          <a:p>
            <a:r>
              <a:rPr lang="en-US" dirty="0"/>
              <a:t>They differ in the fields of application and dosages.</a:t>
            </a:r>
          </a:p>
        </p:txBody>
      </p:sp>
      <p:sp>
        <p:nvSpPr>
          <p:cNvPr id="5" name="Foliennummernplatzhalter 4">
            <a:extLst>
              <a:ext uri="{FF2B5EF4-FFF2-40B4-BE49-F238E27FC236}">
                <a16:creationId xmlns:a16="http://schemas.microsoft.com/office/drawing/2014/main" id="{7F318B52-9A2C-4493-9236-6278B8E5EAF7}"/>
              </a:ext>
            </a:extLst>
          </p:cNvPr>
          <p:cNvSpPr>
            <a:spLocks noGrp="1"/>
          </p:cNvSpPr>
          <p:nvPr>
            <p:ph type="sldNum" sz="quarter" idx="12"/>
          </p:nvPr>
        </p:nvSpPr>
        <p:spPr/>
        <p:txBody>
          <a:bodyPr/>
          <a:lstStyle/>
          <a:p>
            <a:fld id="{668FC1BA-C807-A24C-B970-91216D4FCE8F}" type="slidenum">
              <a:rPr lang="de-DE" smtClean="0"/>
              <a:t>6</a:t>
            </a:fld>
            <a:endParaRPr lang="de-DE"/>
          </a:p>
        </p:txBody>
      </p:sp>
      <p:sp>
        <p:nvSpPr>
          <p:cNvPr id="7" name="Rechteck 6">
            <a:extLst>
              <a:ext uri="{FF2B5EF4-FFF2-40B4-BE49-F238E27FC236}">
                <a16:creationId xmlns:a16="http://schemas.microsoft.com/office/drawing/2014/main" id="{B8EBC4BD-D34D-4383-9241-F229489D8F2D}"/>
              </a:ext>
            </a:extLst>
          </p:cNvPr>
          <p:cNvSpPr/>
          <p:nvPr/>
        </p:nvSpPr>
        <p:spPr>
          <a:xfrm>
            <a:off x="323850" y="3024142"/>
            <a:ext cx="8496300" cy="916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Please note that this document focuses on the discussion of issues concerning Xarelto® in adult patients and, in section 4.3, </a:t>
            </a:r>
            <a:r>
              <a:rPr lang="en-US" b="1" dirty="0">
                <a:solidFill>
                  <a:schemeClr val="bg1"/>
                </a:solidFill>
              </a:rPr>
              <a:t>Xarelto® junior</a:t>
            </a:r>
            <a:r>
              <a:rPr lang="en-US" dirty="0">
                <a:solidFill>
                  <a:schemeClr val="bg1"/>
                </a:solidFill>
              </a:rPr>
              <a:t>; For answers to questions regarding </a:t>
            </a:r>
            <a:r>
              <a:rPr lang="en-US" b="1" dirty="0">
                <a:solidFill>
                  <a:schemeClr val="bg1"/>
                </a:solidFill>
              </a:rPr>
              <a:t>Xarelto</a:t>
            </a:r>
            <a:r>
              <a:rPr lang="en-US" b="1" baseline="30000" dirty="0">
                <a:solidFill>
                  <a:schemeClr val="bg1"/>
                </a:solidFill>
              </a:rPr>
              <a:t>®</a:t>
            </a:r>
            <a:r>
              <a:rPr lang="en-US" b="1" dirty="0">
                <a:solidFill>
                  <a:schemeClr val="bg1"/>
                </a:solidFill>
              </a:rPr>
              <a:t> vascular</a:t>
            </a:r>
            <a:r>
              <a:rPr lang="en-US" dirty="0">
                <a:solidFill>
                  <a:schemeClr val="bg1"/>
                </a:solidFill>
              </a:rPr>
              <a:t>, please refer to the "Swiss </a:t>
            </a:r>
            <a:r>
              <a:rPr lang="de-CH" dirty="0">
                <a:solidFill>
                  <a:schemeClr val="bg1"/>
                </a:solidFill>
              </a:rPr>
              <a:t>Expert Statement</a:t>
            </a:r>
            <a:r>
              <a:rPr lang="en-US" dirty="0">
                <a:solidFill>
                  <a:schemeClr val="bg1"/>
                </a:solidFill>
              </a:rPr>
              <a:t>" on the use of rivaroxaban in chronic CAD and / or PAD.</a:t>
            </a:r>
            <a:endParaRPr lang="de-CH" dirty="0">
              <a:solidFill>
                <a:schemeClr val="bg1"/>
              </a:solidFill>
            </a:endParaRPr>
          </a:p>
        </p:txBody>
      </p:sp>
    </p:spTree>
    <p:extLst>
      <p:ext uri="{BB962C8B-B14F-4D97-AF65-F5344CB8AC3E}">
        <p14:creationId xmlns:p14="http://schemas.microsoft.com/office/powerpoint/2010/main" val="498126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a:t>7.2 Can </a:t>
            </a:r>
            <a:r>
              <a:rPr lang="de-CH" dirty="0" err="1"/>
              <a:t>use</a:t>
            </a:r>
            <a:r>
              <a:rPr lang="de-CH" dirty="0"/>
              <a:t> </a:t>
            </a:r>
            <a:r>
              <a:rPr lang="de-CH" dirty="0" err="1"/>
              <a:t>of</a:t>
            </a:r>
            <a:r>
              <a:rPr lang="de-CH" dirty="0"/>
              <a:t> </a:t>
            </a:r>
            <a:r>
              <a:rPr lang="de-CH" dirty="0" err="1"/>
              <a:t>rivaroxaban</a:t>
            </a:r>
            <a:r>
              <a:rPr lang="de-CH" dirty="0"/>
              <a:t> </a:t>
            </a:r>
            <a:r>
              <a:rPr lang="de-CH" dirty="0" err="1"/>
              <a:t>be</a:t>
            </a:r>
            <a:r>
              <a:rPr lang="de-CH" dirty="0"/>
              <a:t> </a:t>
            </a:r>
            <a:r>
              <a:rPr lang="de-CH" dirty="0" err="1"/>
              <a:t>monitored</a:t>
            </a:r>
            <a:r>
              <a:rPr lang="de-CH" dirty="0"/>
              <a:t> via </a:t>
            </a:r>
            <a:r>
              <a:rPr lang="de-CH" dirty="0" err="1"/>
              <a:t>laboratory</a:t>
            </a:r>
            <a:r>
              <a:rPr lang="de-CH" dirty="0"/>
              <a:t> </a:t>
            </a:r>
            <a:r>
              <a:rPr lang="de-CH" dirty="0" err="1"/>
              <a:t>tests</a:t>
            </a:r>
            <a:r>
              <a:rPr lang="de-CH" dirty="0"/>
              <a:t>?</a:t>
            </a:r>
            <a:endParaRPr lang="de-DE" dirty="0"/>
          </a:p>
        </p:txBody>
      </p:sp>
      <p:sp>
        <p:nvSpPr>
          <p:cNvPr id="7" name="Inhaltsplatzhalter 6"/>
          <p:cNvSpPr>
            <a:spLocks noGrp="1"/>
          </p:cNvSpPr>
          <p:nvPr>
            <p:ph idx="1"/>
          </p:nvPr>
        </p:nvSpPr>
        <p:spPr>
          <a:xfrm>
            <a:off x="323850" y="1203325"/>
            <a:ext cx="7235825" cy="3263504"/>
          </a:xfrm>
        </p:spPr>
        <p:txBody>
          <a:bodyPr/>
          <a:lstStyle/>
          <a:p>
            <a:pPr>
              <a:spcBef>
                <a:spcPts val="2400"/>
              </a:spcBef>
              <a:buFont typeface="Wingdings" pitchFamily="2" charset="2"/>
              <a:buChar char="§"/>
            </a:pPr>
            <a:r>
              <a:rPr lang="en-US" dirty="0"/>
              <a:t>Based on the half-life of rivaroxaban, drug levels can be detected up to 36 h after the last intake by using sensitive tests</a:t>
            </a:r>
            <a:r>
              <a:rPr lang="de-CH" dirty="0"/>
              <a:t>.</a:t>
            </a:r>
            <a:r>
              <a:rPr lang="de-CH" dirty="0">
                <a:solidFill>
                  <a:srgbClr val="FF0000"/>
                </a:solidFill>
              </a:rPr>
              <a:t> </a:t>
            </a:r>
          </a:p>
          <a:p>
            <a:pPr>
              <a:spcBef>
                <a:spcPts val="2400"/>
              </a:spcBef>
              <a:buFont typeface="Wingdings" pitchFamily="2" charset="2"/>
              <a:buChar char="§"/>
            </a:pPr>
            <a:r>
              <a:rPr lang="en-US" dirty="0"/>
              <a:t>All that can be determined, however, is the plasma level at the time the sample was taken (as opposed to levels over a longer period). This is therefore not suitable for monitoring compliance.</a:t>
            </a:r>
            <a:endParaRPr lang="de-CH" dirty="0"/>
          </a:p>
          <a:p>
            <a:pPr marL="7938" indent="0">
              <a:spcBef>
                <a:spcPts val="2400"/>
              </a:spcBef>
              <a:buNone/>
            </a:pPr>
            <a:endParaRPr lang="de-CH" dirty="0">
              <a:solidFill>
                <a:srgbClr val="FF0000"/>
              </a:solidFill>
            </a:endParaRPr>
          </a:p>
        </p:txBody>
      </p:sp>
      <p:sp>
        <p:nvSpPr>
          <p:cNvPr id="5" name="Foliennummernplatzhalter 4"/>
          <p:cNvSpPr>
            <a:spLocks noGrp="1"/>
          </p:cNvSpPr>
          <p:nvPr>
            <p:ph type="sldNum" sz="quarter" idx="12"/>
          </p:nvPr>
        </p:nvSpPr>
        <p:spPr/>
        <p:txBody>
          <a:bodyPr/>
          <a:lstStyle/>
          <a:p>
            <a:fld id="{668FC1BA-C807-A24C-B970-91216D4FCE8F}" type="slidenum">
              <a:rPr lang="de-DE" smtClean="0"/>
              <a:t>60</a:t>
            </a:fld>
            <a:endParaRPr lang="de-DE"/>
          </a:p>
        </p:txBody>
      </p:sp>
    </p:spTree>
    <p:extLst>
      <p:ext uri="{BB962C8B-B14F-4D97-AF65-F5344CB8AC3E}">
        <p14:creationId xmlns:p14="http://schemas.microsoft.com/office/powerpoint/2010/main" val="2954612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7.3 </a:t>
            </a:r>
            <a:r>
              <a:rPr lang="de-CH" dirty="0" err="1"/>
              <a:t>When</a:t>
            </a:r>
            <a:r>
              <a:rPr lang="de-CH" dirty="0"/>
              <a:t> do </a:t>
            </a:r>
            <a:r>
              <a:rPr lang="de-CH" dirty="0" err="1"/>
              <a:t>rivaroxaban</a:t>
            </a:r>
            <a:r>
              <a:rPr lang="de-CH" dirty="0"/>
              <a:t> </a:t>
            </a:r>
            <a:r>
              <a:rPr lang="de-CH" dirty="0" err="1"/>
              <a:t>levels</a:t>
            </a:r>
            <a:r>
              <a:rPr lang="de-CH" dirty="0"/>
              <a:t> </a:t>
            </a:r>
            <a:r>
              <a:rPr lang="de-CH" dirty="0" err="1"/>
              <a:t>need</a:t>
            </a:r>
            <a:r>
              <a:rPr lang="de-CH" dirty="0"/>
              <a:t> </a:t>
            </a:r>
            <a:r>
              <a:rPr lang="de-CH" dirty="0" err="1"/>
              <a:t>to</a:t>
            </a:r>
            <a:r>
              <a:rPr lang="de-CH" dirty="0"/>
              <a:t> </a:t>
            </a:r>
            <a:r>
              <a:rPr lang="de-CH" dirty="0" err="1"/>
              <a:t>be</a:t>
            </a:r>
            <a:r>
              <a:rPr lang="de-CH" dirty="0"/>
              <a:t> </a:t>
            </a:r>
            <a:r>
              <a:rPr lang="de-CH" dirty="0" err="1"/>
              <a:t>determined</a:t>
            </a:r>
            <a:r>
              <a:rPr lang="de-CH" dirty="0"/>
              <a:t>?</a:t>
            </a:r>
            <a:endParaRPr lang="de-DE" dirty="0"/>
          </a:p>
        </p:txBody>
      </p:sp>
      <p:sp>
        <p:nvSpPr>
          <p:cNvPr id="3" name="Inhaltsplatzhalter 2"/>
          <p:cNvSpPr>
            <a:spLocks noGrp="1"/>
          </p:cNvSpPr>
          <p:nvPr>
            <p:ph idx="1"/>
          </p:nvPr>
        </p:nvSpPr>
        <p:spPr>
          <a:xfrm>
            <a:off x="323850" y="1203325"/>
            <a:ext cx="3887788" cy="3263504"/>
          </a:xfrm>
        </p:spPr>
        <p:txBody>
          <a:bodyPr/>
          <a:lstStyle/>
          <a:p>
            <a:pPr marL="7938" indent="0">
              <a:buNone/>
            </a:pPr>
            <a:r>
              <a:rPr lang="en-US" b="1" dirty="0"/>
              <a:t>It is appropriate or may be helpful to determine the plasma level of rivaroxaban…</a:t>
            </a:r>
            <a:endParaRPr lang="de-CH" b="1" dirty="0"/>
          </a:p>
          <a:p>
            <a:pPr>
              <a:spcBef>
                <a:spcPts val="0"/>
              </a:spcBef>
              <a:buFont typeface="Wingdings" pitchFamily="2" charset="2"/>
              <a:buChar char="§"/>
            </a:pPr>
            <a:endParaRPr lang="de-CH" dirty="0"/>
          </a:p>
          <a:p>
            <a:pPr>
              <a:spcBef>
                <a:spcPts val="0"/>
              </a:spcBef>
              <a:buFont typeface="Wingdings" pitchFamily="2" charset="2"/>
              <a:buChar char="§"/>
            </a:pPr>
            <a:r>
              <a:rPr lang="de-CH" dirty="0"/>
              <a:t>In </a:t>
            </a:r>
            <a:r>
              <a:rPr lang="de-CH" dirty="0" err="1"/>
              <a:t>the</a:t>
            </a:r>
            <a:r>
              <a:rPr lang="de-CH" dirty="0"/>
              <a:t> </a:t>
            </a:r>
            <a:r>
              <a:rPr lang="de-CH" dirty="0" err="1"/>
              <a:t>event</a:t>
            </a:r>
            <a:r>
              <a:rPr lang="de-CH" dirty="0"/>
              <a:t> </a:t>
            </a:r>
            <a:r>
              <a:rPr lang="de-CH" dirty="0" err="1"/>
              <a:t>of</a:t>
            </a:r>
            <a:r>
              <a:rPr lang="de-CH" dirty="0"/>
              <a:t> </a:t>
            </a:r>
            <a:r>
              <a:rPr lang="de-CH" dirty="0" err="1"/>
              <a:t>acute</a:t>
            </a:r>
            <a:r>
              <a:rPr lang="de-CH" dirty="0"/>
              <a:t> </a:t>
            </a:r>
            <a:r>
              <a:rPr lang="de-CH" dirty="0" err="1"/>
              <a:t>bleeding</a:t>
            </a:r>
            <a:br>
              <a:rPr lang="de-CH" dirty="0"/>
            </a:br>
            <a:r>
              <a:rPr lang="de-CH" dirty="0"/>
              <a:t>(</a:t>
            </a:r>
            <a:r>
              <a:rPr lang="de-CH" dirty="0" err="1"/>
              <a:t>particularly</a:t>
            </a:r>
            <a:r>
              <a:rPr lang="de-CH" dirty="0"/>
              <a:t> </a:t>
            </a:r>
            <a:r>
              <a:rPr lang="de-CH" dirty="0" err="1"/>
              <a:t>for</a:t>
            </a:r>
            <a:r>
              <a:rPr lang="de-CH" dirty="0"/>
              <a:t> </a:t>
            </a:r>
            <a:r>
              <a:rPr lang="de-CH" dirty="0" err="1"/>
              <a:t>patients</a:t>
            </a:r>
            <a:r>
              <a:rPr lang="de-CH" dirty="0"/>
              <a:t> </a:t>
            </a:r>
            <a:r>
              <a:rPr lang="de-CH" dirty="0" err="1"/>
              <a:t>with</a:t>
            </a:r>
            <a:r>
              <a:rPr lang="de-CH" dirty="0"/>
              <a:t> renal </a:t>
            </a:r>
            <a:r>
              <a:rPr lang="de-CH" dirty="0" err="1"/>
              <a:t>insufficiency</a:t>
            </a:r>
            <a:r>
              <a:rPr lang="de-CH" dirty="0"/>
              <a:t>).</a:t>
            </a:r>
          </a:p>
          <a:p>
            <a:pPr>
              <a:spcBef>
                <a:spcPts val="0"/>
              </a:spcBef>
              <a:buFont typeface="Wingdings" pitchFamily="2" charset="2"/>
              <a:buChar char="§"/>
            </a:pPr>
            <a:endParaRPr lang="de-CH" dirty="0"/>
          </a:p>
          <a:p>
            <a:pPr>
              <a:spcBef>
                <a:spcPts val="0"/>
              </a:spcBef>
              <a:buFont typeface="Wingdings" pitchFamily="2" charset="2"/>
              <a:buChar char="§"/>
            </a:pPr>
            <a:r>
              <a:rPr lang="en-US" dirty="0"/>
              <a:t>If emergency interventions or operations are required.</a:t>
            </a:r>
          </a:p>
          <a:p>
            <a:pPr>
              <a:spcBef>
                <a:spcPts val="0"/>
              </a:spcBef>
              <a:buFont typeface="Wingdings" pitchFamily="2" charset="2"/>
              <a:buChar char="§"/>
            </a:pPr>
            <a:endParaRPr lang="de-CH" dirty="0"/>
          </a:p>
          <a:p>
            <a:pPr>
              <a:spcBef>
                <a:spcPts val="0"/>
              </a:spcBef>
              <a:buFont typeface="Wingdings" pitchFamily="2" charset="2"/>
              <a:buChar char="§"/>
            </a:pPr>
            <a:r>
              <a:rPr lang="en-US" dirty="0"/>
              <a:t>For monitoring purposes before elective interventions.</a:t>
            </a:r>
          </a:p>
          <a:p>
            <a:pPr>
              <a:spcBef>
                <a:spcPts val="0"/>
              </a:spcBef>
              <a:buFont typeface="Wingdings" pitchFamily="2" charset="2"/>
              <a:buChar char="§"/>
            </a:pPr>
            <a:endParaRPr lang="de-CH" dirty="0"/>
          </a:p>
          <a:p>
            <a:pPr>
              <a:spcBef>
                <a:spcPts val="0"/>
              </a:spcBef>
              <a:buFont typeface="Wingdings" pitchFamily="2" charset="2"/>
              <a:buChar char="§"/>
            </a:pPr>
            <a:r>
              <a:rPr lang="de-CH" dirty="0"/>
              <a:t>In </a:t>
            </a:r>
            <a:r>
              <a:rPr lang="de-CH" dirty="0" err="1"/>
              <a:t>case</a:t>
            </a:r>
            <a:r>
              <a:rPr lang="de-CH" dirty="0"/>
              <a:t> </a:t>
            </a:r>
            <a:r>
              <a:rPr lang="de-CH" dirty="0" err="1"/>
              <a:t>of</a:t>
            </a:r>
            <a:r>
              <a:rPr lang="de-CH" dirty="0"/>
              <a:t> </a:t>
            </a:r>
            <a:r>
              <a:rPr lang="de-CH" dirty="0" err="1"/>
              <a:t>suspicion</a:t>
            </a:r>
            <a:r>
              <a:rPr lang="de-CH" dirty="0"/>
              <a:t> </a:t>
            </a:r>
            <a:r>
              <a:rPr lang="de-CH" dirty="0" err="1"/>
              <a:t>of</a:t>
            </a:r>
            <a:r>
              <a:rPr lang="de-CH" dirty="0"/>
              <a:t> </a:t>
            </a:r>
            <a:r>
              <a:rPr lang="de-CH" dirty="0" err="1"/>
              <a:t>intoxication</a:t>
            </a:r>
            <a:r>
              <a:rPr lang="de-CH" dirty="0"/>
              <a:t>.</a:t>
            </a:r>
          </a:p>
          <a:p>
            <a:pPr>
              <a:spcBef>
                <a:spcPts val="0"/>
              </a:spcBef>
            </a:pP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61</a:t>
            </a:fld>
            <a:endParaRPr lang="de-DE"/>
          </a:p>
        </p:txBody>
      </p:sp>
      <p:sp>
        <p:nvSpPr>
          <p:cNvPr id="6" name="Rechteck 5"/>
          <p:cNvSpPr/>
          <p:nvPr/>
        </p:nvSpPr>
        <p:spPr>
          <a:xfrm>
            <a:off x="4572000" y="1203325"/>
            <a:ext cx="4248150" cy="2034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4954846" y="1492250"/>
            <a:ext cx="3612034" cy="1446550"/>
          </a:xfrm>
          <a:prstGeom prst="rect">
            <a:avLst/>
          </a:prstGeom>
          <a:noFill/>
        </p:spPr>
        <p:txBody>
          <a:bodyPr wrap="square" rtlCol="0">
            <a:spAutoFit/>
          </a:bodyPr>
          <a:lstStyle/>
          <a:p>
            <a:pPr marL="6350">
              <a:spcBef>
                <a:spcPts val="0"/>
              </a:spcBef>
              <a:buNone/>
            </a:pPr>
            <a:r>
              <a:rPr lang="en-US" sz="2000" b="1" dirty="0">
                <a:solidFill>
                  <a:schemeClr val="bg1"/>
                </a:solidFill>
                <a:latin typeface="Segoe UI" charset="0"/>
                <a:ea typeface="Segoe UI" charset="0"/>
                <a:cs typeface="Segoe UI" charset="0"/>
              </a:rPr>
              <a:t>If there is a suspicion of accumulation due to renal insufficiency</a:t>
            </a:r>
            <a:r>
              <a:rPr lang="de-CH" sz="2000" b="1" dirty="0">
                <a:solidFill>
                  <a:schemeClr val="bg1"/>
                </a:solidFill>
                <a:latin typeface="Segoe UI" charset="0"/>
                <a:ea typeface="Segoe UI" charset="0"/>
                <a:cs typeface="Segoe UI" charset="0"/>
              </a:rPr>
              <a:t>/</a:t>
            </a:r>
            <a:r>
              <a:rPr lang="de-CH" sz="2000" b="1" dirty="0" err="1">
                <a:solidFill>
                  <a:schemeClr val="bg1"/>
                </a:solidFill>
                <a:latin typeface="Segoe UI" charset="0"/>
                <a:ea typeface="Segoe UI" charset="0"/>
                <a:cs typeface="Segoe UI" charset="0"/>
              </a:rPr>
              <a:t>c</a:t>
            </a:r>
            <a:r>
              <a:rPr lang="de-CH" sz="2000" b="1" dirty="0" err="1">
                <a:solidFill>
                  <a:schemeClr val="bg1"/>
                </a:solidFill>
                <a:latin typeface="Segoe UI" charset="0"/>
                <a:cs typeface="Segoe UI" charset="0"/>
              </a:rPr>
              <a:t>o-medication</a:t>
            </a:r>
            <a:r>
              <a:rPr lang="de-CH" sz="1400" b="1" dirty="0">
                <a:solidFill>
                  <a:schemeClr val="bg1"/>
                </a:solidFill>
                <a:latin typeface="Segoe UI" charset="0"/>
                <a:ea typeface="Segoe UI" charset="0"/>
                <a:cs typeface="Segoe UI" charset="0"/>
              </a:rPr>
              <a:t> </a:t>
            </a:r>
          </a:p>
          <a:p>
            <a:pPr marL="6350">
              <a:spcBef>
                <a:spcPts val="0"/>
              </a:spcBef>
              <a:buNone/>
            </a:pPr>
            <a:r>
              <a:rPr lang="de-CH" sz="1400" b="1" dirty="0" err="1">
                <a:solidFill>
                  <a:schemeClr val="bg1"/>
                </a:solidFill>
                <a:latin typeface="Segoe UI" charset="0"/>
                <a:ea typeface="Segoe UI" charset="0"/>
                <a:cs typeface="Segoe UI" charset="0"/>
              </a:rPr>
              <a:t>the</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experts</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recommend</a:t>
            </a:r>
            <a:r>
              <a:rPr lang="de-CH" sz="1400" b="1" dirty="0">
                <a:solidFill>
                  <a:schemeClr val="bg1"/>
                </a:solidFill>
                <a:latin typeface="Segoe UI" charset="0"/>
                <a:ea typeface="Segoe UI" charset="0"/>
                <a:cs typeface="Segoe UI" charset="0"/>
              </a:rPr>
              <a:t> a </a:t>
            </a:r>
            <a:r>
              <a:rPr lang="de-CH" sz="1400" b="1" dirty="0" err="1">
                <a:solidFill>
                  <a:schemeClr val="bg1"/>
                </a:solidFill>
                <a:latin typeface="Segoe UI" charset="0"/>
                <a:ea typeface="Segoe UI" charset="0"/>
                <a:cs typeface="Segoe UI" charset="0"/>
              </a:rPr>
              <a:t>determination</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of</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the</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trough</a:t>
            </a:r>
            <a:r>
              <a:rPr lang="de-CH" sz="1400" b="1" dirty="0">
                <a:solidFill>
                  <a:schemeClr val="bg1"/>
                </a:solidFill>
                <a:latin typeface="Segoe UI" charset="0"/>
                <a:ea typeface="Segoe UI" charset="0"/>
                <a:cs typeface="Segoe UI" charset="0"/>
              </a:rPr>
              <a:t> </a:t>
            </a:r>
            <a:r>
              <a:rPr lang="de-CH" sz="1400" b="1" dirty="0" err="1">
                <a:solidFill>
                  <a:schemeClr val="bg1"/>
                </a:solidFill>
                <a:latin typeface="Segoe UI" charset="0"/>
                <a:ea typeface="Segoe UI" charset="0"/>
                <a:cs typeface="Segoe UI" charset="0"/>
              </a:rPr>
              <a:t>level</a:t>
            </a:r>
            <a:r>
              <a:rPr lang="de-CH" sz="1400" b="1" dirty="0">
                <a:solidFill>
                  <a:schemeClr val="bg1"/>
                </a:solidFill>
                <a:latin typeface="Segoe UI" charset="0"/>
                <a:ea typeface="Segoe UI" charset="0"/>
                <a:cs typeface="Segoe UI" charset="0"/>
              </a:rPr>
              <a:t>.</a:t>
            </a:r>
          </a:p>
        </p:txBody>
      </p:sp>
    </p:spTree>
    <p:extLst>
      <p:ext uri="{BB962C8B-B14F-4D97-AF65-F5344CB8AC3E}">
        <p14:creationId xmlns:p14="http://schemas.microsoft.com/office/powerpoint/2010/main" val="1649918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50" y="1908051"/>
            <a:ext cx="7235825" cy="2406508"/>
          </a:xfrm>
        </p:spPr>
        <p:txBody>
          <a:bodyPr/>
          <a:lstStyle/>
          <a:p>
            <a:pPr>
              <a:spcBef>
                <a:spcPts val="0"/>
              </a:spcBef>
            </a:pPr>
            <a:r>
              <a:rPr lang="en-US" dirty="0"/>
              <a:t>No clinical investigations have been conducted into rivaroxaban levels and the risk of bleeding or efficacy</a:t>
            </a:r>
            <a:r>
              <a:rPr lang="de-DE" dirty="0"/>
              <a:t>.</a:t>
            </a:r>
          </a:p>
          <a:p>
            <a:pPr>
              <a:spcBef>
                <a:spcPts val="0"/>
              </a:spcBef>
            </a:pPr>
            <a:endParaRPr lang="de-DE" dirty="0"/>
          </a:p>
          <a:p>
            <a:pPr>
              <a:spcBef>
                <a:spcPts val="0"/>
              </a:spcBef>
            </a:pPr>
            <a:r>
              <a:rPr lang="en-US" dirty="0"/>
              <a:t>In some cases, the results obtained when the trough level is determined may show relevant differences</a:t>
            </a:r>
            <a:r>
              <a:rPr lang="de-DE" dirty="0"/>
              <a:t>; </a:t>
            </a:r>
            <a:r>
              <a:rPr lang="de-DE" dirty="0" err="1"/>
              <a:t>therefore</a:t>
            </a:r>
            <a:r>
              <a:rPr lang="de-DE" dirty="0"/>
              <a:t> </a:t>
            </a:r>
            <a:r>
              <a:rPr lang="de-DE" dirty="0" err="1"/>
              <a:t>we</a:t>
            </a:r>
            <a:r>
              <a:rPr lang="de-DE" dirty="0"/>
              <a:t> </a:t>
            </a:r>
            <a:r>
              <a:rPr lang="de-DE" dirty="0" err="1"/>
              <a:t>recommend</a:t>
            </a:r>
            <a:r>
              <a:rPr lang="de-DE" dirty="0"/>
              <a:t> </a:t>
            </a:r>
            <a:r>
              <a:rPr lang="de-DE" dirty="0" err="1"/>
              <a:t>contacting</a:t>
            </a:r>
            <a:r>
              <a:rPr lang="de-DE" dirty="0"/>
              <a:t> a </a:t>
            </a:r>
            <a:r>
              <a:rPr lang="de-DE" dirty="0" err="1"/>
              <a:t>haemostasis</a:t>
            </a:r>
            <a:r>
              <a:rPr lang="de-DE" dirty="0"/>
              <a:t> </a:t>
            </a:r>
            <a:r>
              <a:rPr lang="de-DE" dirty="0" err="1"/>
              <a:t>specialist</a:t>
            </a:r>
            <a:r>
              <a:rPr lang="de-DE" dirty="0"/>
              <a:t> </a:t>
            </a:r>
            <a:r>
              <a:rPr lang="de-DE" dirty="0" err="1"/>
              <a:t>or</a:t>
            </a:r>
            <a:r>
              <a:rPr lang="de-DE" dirty="0"/>
              <a:t> </a:t>
            </a:r>
            <a:r>
              <a:rPr lang="de-DE" dirty="0" err="1"/>
              <a:t>haematologist</a:t>
            </a:r>
            <a:r>
              <a:rPr lang="de-DE" dirty="0"/>
              <a:t> in </a:t>
            </a:r>
            <a:r>
              <a:rPr lang="de-DE" dirty="0" err="1"/>
              <a:t>good</a:t>
            </a:r>
            <a:r>
              <a:rPr lang="de-DE" dirty="0"/>
              <a:t> time.</a:t>
            </a:r>
          </a:p>
          <a:p>
            <a:pPr>
              <a:spcBef>
                <a:spcPts val="0"/>
              </a:spcBef>
            </a:pPr>
            <a:endParaRPr lang="de-DE" dirty="0"/>
          </a:p>
          <a:p>
            <a:pPr>
              <a:spcBef>
                <a:spcPts val="0"/>
              </a:spcBef>
            </a:pPr>
            <a:r>
              <a:rPr lang="en-US" dirty="0"/>
              <a:t>As a rule, a threshold value of 50 ng/ml is acceptable for standard interventions, whereby the focus should be on the individual and surgical bleeding risk</a:t>
            </a:r>
            <a:r>
              <a:rPr lang="de-DE" dirty="0"/>
              <a:t>.</a:t>
            </a:r>
          </a:p>
          <a:p>
            <a:pPr>
              <a:spcBef>
                <a:spcPts val="0"/>
              </a:spcBef>
            </a:pP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62</a:t>
            </a:fld>
            <a:endParaRPr lang="de-DE"/>
          </a:p>
        </p:txBody>
      </p:sp>
      <p:sp>
        <p:nvSpPr>
          <p:cNvPr id="6" name="Titel 1">
            <a:extLst>
              <a:ext uri="{FF2B5EF4-FFF2-40B4-BE49-F238E27FC236}">
                <a16:creationId xmlns:a16="http://schemas.microsoft.com/office/drawing/2014/main" id="{060ECC23-3FDD-4F60-B915-D05B7C0E984E}"/>
              </a:ext>
            </a:extLst>
          </p:cNvPr>
          <p:cNvSpPr txBox="1">
            <a:spLocks/>
          </p:cNvSpPr>
          <p:nvPr/>
        </p:nvSpPr>
        <p:spPr>
          <a:xfrm>
            <a:off x="323849" y="195263"/>
            <a:ext cx="7178728" cy="994172"/>
          </a:xfrm>
          <a:prstGeom prst="rect">
            <a:avLst/>
          </a:prstGeom>
          <a:solidFill>
            <a:schemeClr val="bg1"/>
          </a:solidFill>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CH" dirty="0"/>
              <a:t>7.4 </a:t>
            </a:r>
            <a:r>
              <a:rPr lang="de-DE" dirty="0" err="1"/>
              <a:t>What</a:t>
            </a:r>
            <a:r>
              <a:rPr lang="de-DE" dirty="0"/>
              <a:t> </a:t>
            </a:r>
            <a:r>
              <a:rPr lang="de-DE" dirty="0" err="1"/>
              <a:t>significance</a:t>
            </a:r>
            <a:r>
              <a:rPr lang="de-DE" dirty="0"/>
              <a:t> </a:t>
            </a:r>
            <a:r>
              <a:rPr lang="de-DE" dirty="0" err="1"/>
              <a:t>does</a:t>
            </a:r>
            <a:r>
              <a:rPr lang="de-DE" dirty="0"/>
              <a:t> </a:t>
            </a:r>
            <a:r>
              <a:rPr lang="de-DE" dirty="0" err="1"/>
              <a:t>the</a:t>
            </a:r>
            <a:r>
              <a:rPr lang="de-DE" dirty="0"/>
              <a:t> „</a:t>
            </a:r>
            <a:r>
              <a:rPr lang="de-DE" dirty="0" err="1"/>
              <a:t>rivaroxaban</a:t>
            </a:r>
            <a:r>
              <a:rPr lang="de-DE" dirty="0"/>
              <a:t> </a:t>
            </a:r>
            <a:r>
              <a:rPr lang="de-DE" dirty="0" err="1"/>
              <a:t>trough</a:t>
            </a:r>
            <a:r>
              <a:rPr lang="de-DE" dirty="0"/>
              <a:t> </a:t>
            </a:r>
            <a:r>
              <a:rPr lang="de-DE" dirty="0" err="1"/>
              <a:t>level</a:t>
            </a:r>
            <a:r>
              <a:rPr lang="de-DE" dirty="0"/>
              <a:t>“ </a:t>
            </a:r>
            <a:r>
              <a:rPr lang="de-DE" dirty="0" err="1"/>
              <a:t>have</a:t>
            </a:r>
            <a:r>
              <a:rPr lang="de-DE" dirty="0"/>
              <a:t> </a:t>
            </a:r>
            <a:r>
              <a:rPr lang="de-DE" dirty="0" err="1"/>
              <a:t>when</a:t>
            </a:r>
            <a:r>
              <a:rPr lang="de-DE" dirty="0"/>
              <a:t> </a:t>
            </a:r>
            <a:r>
              <a:rPr lang="de-DE" dirty="0" err="1"/>
              <a:t>deciding</a:t>
            </a:r>
            <a:r>
              <a:rPr lang="de-DE" dirty="0"/>
              <a:t> </a:t>
            </a:r>
            <a:r>
              <a:rPr lang="de-DE" dirty="0" err="1"/>
              <a:t>whether</a:t>
            </a:r>
            <a:r>
              <a:rPr lang="de-DE" dirty="0"/>
              <a:t> an </a:t>
            </a:r>
            <a:r>
              <a:rPr lang="de-DE" dirty="0" err="1"/>
              <a:t>intervention</a:t>
            </a:r>
            <a:r>
              <a:rPr lang="de-DE" dirty="0"/>
              <a:t> </a:t>
            </a:r>
            <a:r>
              <a:rPr lang="de-DE" dirty="0" err="1"/>
              <a:t>may</a:t>
            </a:r>
            <a:r>
              <a:rPr lang="de-DE" dirty="0"/>
              <a:t> </a:t>
            </a:r>
            <a:r>
              <a:rPr lang="de-DE" dirty="0" err="1"/>
              <a:t>be</a:t>
            </a:r>
            <a:r>
              <a:rPr lang="de-DE" dirty="0"/>
              <a:t> </a:t>
            </a:r>
            <a:r>
              <a:rPr lang="de-DE" dirty="0" err="1"/>
              <a:t>justified</a:t>
            </a:r>
            <a:r>
              <a:rPr lang="de-DE" dirty="0"/>
              <a:t>?</a:t>
            </a:r>
          </a:p>
        </p:txBody>
      </p:sp>
      <p:cxnSp>
        <p:nvCxnSpPr>
          <p:cNvPr id="7" name="Gerade Verbindung 6">
            <a:extLst>
              <a:ext uri="{FF2B5EF4-FFF2-40B4-BE49-F238E27FC236}">
                <a16:creationId xmlns:a16="http://schemas.microsoft.com/office/drawing/2014/main" id="{987305FC-2A1D-449A-8B14-85EB76BAB4C5}"/>
              </a:ext>
            </a:extLst>
          </p:cNvPr>
          <p:cNvCxnSpPr/>
          <p:nvPr/>
        </p:nvCxnSpPr>
        <p:spPr>
          <a:xfrm>
            <a:off x="323850" y="1492250"/>
            <a:ext cx="849942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C2A423C5-D5ED-4590-8D9F-262487A47980}"/>
              </a:ext>
            </a:extLst>
          </p:cNvPr>
          <p:cNvSpPr/>
          <p:nvPr/>
        </p:nvSpPr>
        <p:spPr>
          <a:xfrm>
            <a:off x="7495082" y="816964"/>
            <a:ext cx="1416570" cy="20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59997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118766" cy="994172"/>
          </a:xfrm>
        </p:spPr>
        <p:txBody>
          <a:bodyPr/>
          <a:lstStyle/>
          <a:p>
            <a:r>
              <a:rPr lang="de-CH" dirty="0"/>
              <a:t>7.5 </a:t>
            </a:r>
            <a:r>
              <a:rPr lang="de-CH" dirty="0" err="1"/>
              <a:t>Rivaroxaban</a:t>
            </a:r>
            <a:r>
              <a:rPr lang="de-CH" dirty="0"/>
              <a:t> </a:t>
            </a:r>
            <a:r>
              <a:rPr lang="de-CH" dirty="0" err="1"/>
              <a:t>plasma</a:t>
            </a:r>
            <a:r>
              <a:rPr lang="de-CH" dirty="0"/>
              <a:t> </a:t>
            </a:r>
            <a:r>
              <a:rPr lang="de-CH" dirty="0" err="1"/>
              <a:t>levels</a:t>
            </a:r>
            <a:r>
              <a:rPr lang="de-CH" dirty="0"/>
              <a:t> (</a:t>
            </a:r>
            <a:r>
              <a:rPr lang="de-CH" dirty="0" err="1"/>
              <a:t>C</a:t>
            </a:r>
            <a:r>
              <a:rPr lang="de-CH" baseline="-25000" dirty="0" err="1"/>
              <a:t>max</a:t>
            </a:r>
            <a:r>
              <a:rPr lang="de-CH" dirty="0"/>
              <a:t> and </a:t>
            </a:r>
            <a:r>
              <a:rPr lang="de-CH" dirty="0" err="1"/>
              <a:t>C</a:t>
            </a:r>
            <a:r>
              <a:rPr lang="de-CH" baseline="-25000" dirty="0" err="1"/>
              <a:t>min</a:t>
            </a:r>
            <a:r>
              <a:rPr lang="de-CH" dirty="0"/>
              <a:t> </a:t>
            </a:r>
            <a:br>
              <a:rPr lang="de-CH" dirty="0"/>
            </a:br>
            <a:r>
              <a:rPr lang="de-CH" dirty="0"/>
              <a:t>in </a:t>
            </a:r>
            <a:r>
              <a:rPr lang="de-CH" dirty="0" err="1"/>
              <a:t>ng</a:t>
            </a:r>
            <a:r>
              <a:rPr lang="de-CH" dirty="0"/>
              <a:t>/ml </a:t>
            </a:r>
            <a:r>
              <a:rPr lang="de-CH" dirty="0" err="1"/>
              <a:t>or</a:t>
            </a:r>
            <a:r>
              <a:rPr lang="de-CH" dirty="0"/>
              <a:t> µg/l)</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63</a:t>
            </a:fld>
            <a:endParaRPr lang="de-DE"/>
          </a:p>
        </p:txBody>
      </p:sp>
      <p:pic>
        <p:nvPicPr>
          <p:cNvPr id="8" name="Bild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3563" y="1167664"/>
            <a:ext cx="5731880" cy="3418362"/>
          </a:xfrm>
          <a:prstGeom prst="rect">
            <a:avLst/>
          </a:prstGeom>
        </p:spPr>
      </p:pic>
    </p:spTree>
    <p:extLst>
      <p:ext uri="{BB962C8B-B14F-4D97-AF65-F5344CB8AC3E}">
        <p14:creationId xmlns:p14="http://schemas.microsoft.com/office/powerpoint/2010/main" val="1746946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668FC1BA-C807-A24C-B970-91216D4FCE8F}" type="slidenum">
              <a:rPr lang="de-DE" smtClean="0"/>
              <a:t>64</a:t>
            </a:fld>
            <a:endParaRPr lang="de-DE"/>
          </a:p>
        </p:txBody>
      </p:sp>
      <p:sp>
        <p:nvSpPr>
          <p:cNvPr id="6" name="Titel 1"/>
          <p:cNvSpPr txBox="1">
            <a:spLocks/>
          </p:cNvSpPr>
          <p:nvPr/>
        </p:nvSpPr>
        <p:spPr>
          <a:xfrm>
            <a:off x="323849" y="195263"/>
            <a:ext cx="7178728" cy="994172"/>
          </a:xfrm>
          <a:prstGeom prst="rect">
            <a:avLst/>
          </a:prstGeom>
          <a:noFill/>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CH" dirty="0"/>
              <a:t>7.5 </a:t>
            </a:r>
            <a:r>
              <a:rPr lang="de-CH" dirty="0" err="1"/>
              <a:t>Simulations</a:t>
            </a:r>
            <a:r>
              <a:rPr lang="de-CH" dirty="0"/>
              <a:t> </a:t>
            </a:r>
            <a:r>
              <a:rPr lang="de-CH" dirty="0" err="1"/>
              <a:t>of</a:t>
            </a:r>
            <a:r>
              <a:rPr lang="de-CH" dirty="0"/>
              <a:t> </a:t>
            </a:r>
            <a:r>
              <a:rPr lang="de-CH" dirty="0" err="1"/>
              <a:t>rivaroxaban</a:t>
            </a:r>
            <a:r>
              <a:rPr lang="de-CH" dirty="0"/>
              <a:t> </a:t>
            </a:r>
            <a:r>
              <a:rPr lang="de-CH" dirty="0" err="1"/>
              <a:t>plasma</a:t>
            </a:r>
            <a:r>
              <a:rPr lang="de-CH" dirty="0"/>
              <a:t> </a:t>
            </a:r>
            <a:r>
              <a:rPr lang="de-CH" dirty="0" err="1"/>
              <a:t>concentration</a:t>
            </a:r>
            <a:r>
              <a:rPr lang="de-CH" dirty="0"/>
              <a:t> </a:t>
            </a:r>
            <a:r>
              <a:rPr lang="de-CH" dirty="0" err="1"/>
              <a:t>over</a:t>
            </a:r>
            <a:r>
              <a:rPr lang="de-CH" dirty="0"/>
              <a:t> time </a:t>
            </a:r>
            <a:r>
              <a:rPr lang="de-CH" dirty="0" err="1"/>
              <a:t>depending</a:t>
            </a:r>
            <a:r>
              <a:rPr lang="de-CH" dirty="0"/>
              <a:t> on </a:t>
            </a:r>
            <a:r>
              <a:rPr lang="de-CH" dirty="0" err="1"/>
              <a:t>age</a:t>
            </a:r>
            <a:r>
              <a:rPr lang="de-CH" dirty="0"/>
              <a:t> and renal </a:t>
            </a:r>
            <a:r>
              <a:rPr lang="de-CH" dirty="0" err="1"/>
              <a:t>function</a:t>
            </a:r>
            <a:endParaRPr lang="de-DE" dirty="0"/>
          </a:p>
        </p:txBody>
      </p:sp>
      <p:pic>
        <p:nvPicPr>
          <p:cNvPr id="3" name="Bild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7599" y="1965170"/>
            <a:ext cx="4887061" cy="2665391"/>
          </a:xfrm>
          <a:prstGeom prst="rect">
            <a:avLst/>
          </a:prstGeom>
        </p:spPr>
      </p:pic>
      <p:pic>
        <p:nvPicPr>
          <p:cNvPr id="11" name="Bild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64888" y="2912870"/>
            <a:ext cx="2520000" cy="1440000"/>
          </a:xfrm>
          <a:prstGeom prst="rect">
            <a:avLst/>
          </a:prstGeom>
        </p:spPr>
      </p:pic>
      <p:sp>
        <p:nvSpPr>
          <p:cNvPr id="12" name="Rechteck 11"/>
          <p:cNvSpPr/>
          <p:nvPr/>
        </p:nvSpPr>
        <p:spPr>
          <a:xfrm>
            <a:off x="2523194" y="1620000"/>
            <a:ext cx="2337564" cy="1081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Inhaltsplatzhalter 2">
            <a:extLst>
              <a:ext uri="{FF2B5EF4-FFF2-40B4-BE49-F238E27FC236}">
                <a16:creationId xmlns:a16="http://schemas.microsoft.com/office/drawing/2014/main" id="{82FB001A-6EA8-4406-AB98-ED005739E6D3}"/>
              </a:ext>
            </a:extLst>
          </p:cNvPr>
          <p:cNvSpPr>
            <a:spLocks noGrp="1"/>
          </p:cNvSpPr>
          <p:nvPr>
            <p:ph idx="1"/>
          </p:nvPr>
        </p:nvSpPr>
        <p:spPr>
          <a:xfrm>
            <a:off x="501270" y="1689865"/>
            <a:ext cx="7796569" cy="789987"/>
          </a:xfrm>
        </p:spPr>
        <p:txBody>
          <a:bodyPr/>
          <a:lstStyle/>
          <a:p>
            <a:pPr marL="7938" indent="0">
              <a:buNone/>
            </a:pPr>
            <a:r>
              <a:rPr lang="de-CH" b="1" dirty="0" err="1"/>
              <a:t>Simulations</a:t>
            </a:r>
            <a:r>
              <a:rPr lang="de-CH" b="1" dirty="0"/>
              <a:t> </a:t>
            </a:r>
            <a:r>
              <a:rPr lang="de-CH" b="1" dirty="0" err="1"/>
              <a:t>of</a:t>
            </a:r>
            <a:r>
              <a:rPr lang="de-CH" b="1" dirty="0"/>
              <a:t> </a:t>
            </a:r>
            <a:r>
              <a:rPr lang="de-CH" b="1" dirty="0" err="1"/>
              <a:t>rivaroxaban</a:t>
            </a:r>
            <a:r>
              <a:rPr lang="de-CH" b="1" dirty="0"/>
              <a:t> </a:t>
            </a:r>
            <a:r>
              <a:rPr lang="de-CH" b="1" dirty="0" err="1"/>
              <a:t>plasma</a:t>
            </a:r>
            <a:r>
              <a:rPr lang="de-CH" b="1" dirty="0"/>
              <a:t> </a:t>
            </a:r>
            <a:r>
              <a:rPr lang="de-CH" b="1" dirty="0" err="1"/>
              <a:t>concentration</a:t>
            </a:r>
            <a:r>
              <a:rPr lang="de-CH" b="1" dirty="0"/>
              <a:t> </a:t>
            </a:r>
            <a:r>
              <a:rPr lang="de-CH" b="1" dirty="0" err="1"/>
              <a:t>for</a:t>
            </a:r>
            <a:r>
              <a:rPr lang="de-CH" b="1" dirty="0"/>
              <a:t> </a:t>
            </a:r>
            <a:r>
              <a:rPr lang="de-CH" b="1" dirty="0" err="1"/>
              <a:t>those</a:t>
            </a:r>
            <a:r>
              <a:rPr lang="de-CH" b="1" dirty="0"/>
              <a:t> </a:t>
            </a:r>
            <a:r>
              <a:rPr lang="de-CH" b="1" dirty="0" err="1"/>
              <a:t>taking</a:t>
            </a:r>
            <a:r>
              <a:rPr lang="de-CH" b="1" dirty="0"/>
              <a:t> 20 mg </a:t>
            </a:r>
            <a:r>
              <a:rPr lang="de-CH" b="1" dirty="0" err="1"/>
              <a:t>once</a:t>
            </a:r>
            <a:r>
              <a:rPr lang="de-CH" b="1" dirty="0"/>
              <a:t> </a:t>
            </a:r>
            <a:r>
              <a:rPr lang="de-CH" b="1" dirty="0" err="1"/>
              <a:t>daily</a:t>
            </a:r>
            <a:endParaRPr lang="de-CH" b="1" dirty="0"/>
          </a:p>
        </p:txBody>
      </p:sp>
    </p:spTree>
    <p:extLst>
      <p:ext uri="{BB962C8B-B14F-4D97-AF65-F5344CB8AC3E}">
        <p14:creationId xmlns:p14="http://schemas.microsoft.com/office/powerpoint/2010/main" val="8494460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55078" y="267419"/>
            <a:ext cx="4378034" cy="4546121"/>
          </a:xfrm>
        </p:spPr>
        <p:txBody>
          <a:bodyPr/>
          <a:lstStyle/>
          <a:p>
            <a:r>
              <a:rPr lang="de-DE" sz="4700" dirty="0"/>
              <a:t>Perioperative Management</a:t>
            </a:r>
          </a:p>
        </p:txBody>
      </p:sp>
      <p:grpSp>
        <p:nvGrpSpPr>
          <p:cNvPr id="3" name="Gruppierung 2"/>
          <p:cNvGrpSpPr>
            <a:grpSpLocks noChangeAspect="1"/>
          </p:cNvGrpSpPr>
          <p:nvPr/>
        </p:nvGrpSpPr>
        <p:grpSpPr>
          <a:xfrm>
            <a:off x="323849" y="268287"/>
            <a:ext cx="4572000" cy="4572000"/>
            <a:chOff x="4641750" y="3791099"/>
            <a:chExt cx="1007999" cy="1007999"/>
          </a:xfrm>
        </p:grpSpPr>
        <p:sp>
          <p:nvSpPr>
            <p:cNvPr id="4" name="Rechteck 3"/>
            <p:cNvSpPr/>
            <p:nvPr/>
          </p:nvSpPr>
          <p:spPr>
            <a:xfrm>
              <a:off x="4641750" y="3791099"/>
              <a:ext cx="1007999" cy="10079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8007" y="3845098"/>
              <a:ext cx="900000" cy="900000"/>
            </a:xfrm>
            <a:prstGeom prst="rect">
              <a:avLst/>
            </a:prstGeom>
          </p:spPr>
        </p:pic>
      </p:grpSp>
    </p:spTree>
    <p:extLst>
      <p:ext uri="{BB962C8B-B14F-4D97-AF65-F5344CB8AC3E}">
        <p14:creationId xmlns:p14="http://schemas.microsoft.com/office/powerpoint/2010/main" val="7663715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50" y="1203324"/>
            <a:ext cx="7235825" cy="3659747"/>
          </a:xfrm>
        </p:spPr>
        <p:txBody>
          <a:bodyPr/>
          <a:lstStyle/>
          <a:p>
            <a:pPr marL="0" indent="0">
              <a:spcBef>
                <a:spcPts val="0"/>
              </a:spcBef>
              <a:buNone/>
            </a:pPr>
            <a:r>
              <a:rPr lang="en-US" dirty="0"/>
              <a:t>The patient should be instructed not to take any rivaroxaban on the day before the intervention</a:t>
            </a:r>
            <a:r>
              <a:rPr lang="de-CH" dirty="0"/>
              <a:t>. </a:t>
            </a:r>
            <a:br>
              <a:rPr lang="de-CH" dirty="0"/>
            </a:br>
            <a:r>
              <a:rPr lang="de-CH" b="1" dirty="0">
                <a:solidFill>
                  <a:schemeClr val="accent1"/>
                </a:solidFill>
              </a:rPr>
              <a:t>Waiting </a:t>
            </a:r>
            <a:r>
              <a:rPr lang="de-CH" b="1" dirty="0" err="1">
                <a:solidFill>
                  <a:schemeClr val="accent1"/>
                </a:solidFill>
              </a:rPr>
              <a:t>period</a:t>
            </a:r>
            <a:r>
              <a:rPr lang="de-CH" b="1" dirty="0">
                <a:solidFill>
                  <a:schemeClr val="accent1"/>
                </a:solidFill>
              </a:rPr>
              <a:t> </a:t>
            </a:r>
            <a:r>
              <a:rPr lang="de-CH" b="1" dirty="0" err="1">
                <a:solidFill>
                  <a:schemeClr val="accent1"/>
                </a:solidFill>
              </a:rPr>
              <a:t>before</a:t>
            </a:r>
            <a:r>
              <a:rPr lang="de-CH" b="1" dirty="0">
                <a:solidFill>
                  <a:schemeClr val="accent1"/>
                </a:solidFill>
              </a:rPr>
              <a:t> </a:t>
            </a:r>
            <a:r>
              <a:rPr lang="de-CH" b="1" dirty="0" err="1">
                <a:solidFill>
                  <a:schemeClr val="accent1"/>
                </a:solidFill>
              </a:rPr>
              <a:t>intervention</a:t>
            </a:r>
            <a:r>
              <a:rPr lang="de-CH" b="1" dirty="0">
                <a:solidFill>
                  <a:schemeClr val="accent1"/>
                </a:solidFill>
              </a:rPr>
              <a:t> &gt; 24 h, </a:t>
            </a:r>
            <a:r>
              <a:rPr lang="de-CH" dirty="0"/>
              <a:t>in </a:t>
            </a:r>
            <a:r>
              <a:rPr lang="de-CH" dirty="0" err="1"/>
              <a:t>most</a:t>
            </a:r>
            <a:r>
              <a:rPr lang="de-CH" dirty="0"/>
              <a:t> </a:t>
            </a:r>
            <a:r>
              <a:rPr lang="de-CH" dirty="0" err="1"/>
              <a:t>cases</a:t>
            </a:r>
            <a:r>
              <a:rPr lang="de-CH" dirty="0"/>
              <a:t> </a:t>
            </a:r>
            <a:r>
              <a:rPr lang="de-CH" dirty="0" err="1"/>
              <a:t>actually</a:t>
            </a:r>
            <a:r>
              <a:rPr lang="de-CH" dirty="0"/>
              <a:t> </a:t>
            </a:r>
            <a:r>
              <a:rPr lang="de-CH" dirty="0" err="1"/>
              <a:t>longer</a:t>
            </a:r>
            <a:r>
              <a:rPr lang="de-CH" dirty="0"/>
              <a:t> </a:t>
            </a:r>
            <a:r>
              <a:rPr lang="de-CH" dirty="0" err="1"/>
              <a:t>than</a:t>
            </a:r>
            <a:r>
              <a:rPr lang="de-CH" dirty="0"/>
              <a:t> 36 h.</a:t>
            </a:r>
          </a:p>
          <a:p>
            <a:pPr marL="0" indent="0">
              <a:spcBef>
                <a:spcPts val="0"/>
              </a:spcBef>
              <a:buNone/>
            </a:pPr>
            <a:endParaRPr lang="de-CH" dirty="0"/>
          </a:p>
          <a:p>
            <a:pPr marL="0" indent="0">
              <a:spcBef>
                <a:spcPts val="0"/>
              </a:spcBef>
              <a:buNone/>
            </a:pPr>
            <a:endParaRPr lang="de-CH" dirty="0"/>
          </a:p>
          <a:p>
            <a:pPr marL="0" indent="0">
              <a:spcBef>
                <a:spcPts val="0"/>
              </a:spcBef>
              <a:buNone/>
            </a:pPr>
            <a:endParaRPr lang="de-CH" dirty="0"/>
          </a:p>
          <a:p>
            <a:pPr marL="0" indent="0">
              <a:spcBef>
                <a:spcPts val="0"/>
              </a:spcBef>
              <a:buNone/>
            </a:pPr>
            <a:endParaRPr lang="de-CH" dirty="0"/>
          </a:p>
          <a:p>
            <a:endParaRPr lang="de-CH" dirty="0"/>
          </a:p>
          <a:p>
            <a:endParaRPr lang="de-CH" dirty="0"/>
          </a:p>
          <a:p>
            <a:pPr marL="0" indent="0">
              <a:buNone/>
            </a:pPr>
            <a:r>
              <a:rPr lang="en-US" dirty="0"/>
              <a:t>A break of 48 h may be considered if the patient is aged over 75 and has impaired renal function</a:t>
            </a:r>
            <a:r>
              <a:rPr lang="de-CH" dirty="0"/>
              <a:t>. </a:t>
            </a:r>
          </a:p>
          <a:p>
            <a:pPr marL="0" indent="0">
              <a:buNone/>
            </a:pPr>
            <a:r>
              <a:rPr lang="de-CH" b="1" dirty="0">
                <a:solidFill>
                  <a:schemeClr val="accent1"/>
                </a:solidFill>
              </a:rPr>
              <a:t>The </a:t>
            </a:r>
            <a:r>
              <a:rPr lang="de-CH" b="1" dirty="0" err="1">
                <a:solidFill>
                  <a:schemeClr val="accent1"/>
                </a:solidFill>
              </a:rPr>
              <a:t>patient</a:t>
            </a:r>
            <a:r>
              <a:rPr lang="de-CH" b="1" dirty="0">
                <a:solidFill>
                  <a:schemeClr val="accent1"/>
                </a:solidFill>
              </a:rPr>
              <a:t> </a:t>
            </a:r>
            <a:r>
              <a:rPr lang="de-CH" b="1" dirty="0" err="1">
                <a:solidFill>
                  <a:schemeClr val="accent1"/>
                </a:solidFill>
              </a:rPr>
              <a:t>does</a:t>
            </a:r>
            <a:r>
              <a:rPr lang="de-CH" b="1" dirty="0">
                <a:solidFill>
                  <a:schemeClr val="accent1"/>
                </a:solidFill>
              </a:rPr>
              <a:t> not </a:t>
            </a:r>
            <a:r>
              <a:rPr lang="de-CH" b="1" dirty="0" err="1">
                <a:solidFill>
                  <a:schemeClr val="accent1"/>
                </a:solidFill>
              </a:rPr>
              <a:t>have</a:t>
            </a:r>
            <a:r>
              <a:rPr lang="de-CH" b="1" dirty="0">
                <a:solidFill>
                  <a:schemeClr val="accent1"/>
                </a:solidFill>
              </a:rPr>
              <a:t> </a:t>
            </a:r>
            <a:r>
              <a:rPr lang="de-CH" b="1" dirty="0" err="1">
                <a:solidFill>
                  <a:schemeClr val="accent1"/>
                </a:solidFill>
              </a:rPr>
              <a:t>to</a:t>
            </a:r>
            <a:r>
              <a:rPr lang="de-CH" b="1" dirty="0">
                <a:solidFill>
                  <a:schemeClr val="accent1"/>
                </a:solidFill>
              </a:rPr>
              <a:t> </a:t>
            </a:r>
            <a:r>
              <a:rPr lang="de-CH" b="1" dirty="0" err="1">
                <a:solidFill>
                  <a:schemeClr val="accent1"/>
                </a:solidFill>
              </a:rPr>
              <a:t>stop</a:t>
            </a:r>
            <a:r>
              <a:rPr lang="de-CH" b="1" dirty="0">
                <a:solidFill>
                  <a:schemeClr val="accent1"/>
                </a:solidFill>
              </a:rPr>
              <a:t> </a:t>
            </a:r>
            <a:r>
              <a:rPr lang="de-CH" b="1" dirty="0" err="1">
                <a:solidFill>
                  <a:schemeClr val="accent1"/>
                </a:solidFill>
              </a:rPr>
              <a:t>taking</a:t>
            </a:r>
            <a:r>
              <a:rPr lang="de-CH" b="1" dirty="0">
                <a:solidFill>
                  <a:schemeClr val="accent1"/>
                </a:solidFill>
              </a:rPr>
              <a:t> </a:t>
            </a:r>
            <a:r>
              <a:rPr lang="de-CH" b="1" dirty="0" err="1">
                <a:solidFill>
                  <a:schemeClr val="accent1"/>
                </a:solidFill>
              </a:rPr>
              <a:t>rivaroxaban</a:t>
            </a:r>
            <a:r>
              <a:rPr lang="de-CH" b="1" dirty="0">
                <a:solidFill>
                  <a:schemeClr val="accent1"/>
                </a:solidFill>
              </a:rPr>
              <a:t> </a:t>
            </a:r>
            <a:r>
              <a:rPr lang="de-CH" b="1" dirty="0" err="1">
                <a:solidFill>
                  <a:schemeClr val="accent1"/>
                </a:solidFill>
              </a:rPr>
              <a:t>with</a:t>
            </a:r>
            <a:r>
              <a:rPr lang="de-CH" b="1" dirty="0">
                <a:solidFill>
                  <a:schemeClr val="accent1"/>
                </a:solidFill>
              </a:rPr>
              <a:t> </a:t>
            </a:r>
            <a:r>
              <a:rPr lang="de-CH" b="1" dirty="0" err="1">
                <a:solidFill>
                  <a:schemeClr val="accent1"/>
                </a:solidFill>
              </a:rPr>
              <a:t>interventions</a:t>
            </a:r>
            <a:r>
              <a:rPr lang="de-CH" b="1" dirty="0">
                <a:solidFill>
                  <a:schemeClr val="accent1"/>
                </a:solidFill>
              </a:rPr>
              <a:t> </a:t>
            </a:r>
            <a:r>
              <a:rPr lang="de-CH" b="1" dirty="0" err="1">
                <a:solidFill>
                  <a:schemeClr val="accent1"/>
                </a:solidFill>
              </a:rPr>
              <a:t>where</a:t>
            </a:r>
            <a:r>
              <a:rPr lang="de-CH" b="1" dirty="0">
                <a:solidFill>
                  <a:schemeClr val="accent1"/>
                </a:solidFill>
              </a:rPr>
              <a:t> </a:t>
            </a:r>
            <a:r>
              <a:rPr lang="de-CH" b="1" dirty="0" err="1">
                <a:solidFill>
                  <a:schemeClr val="accent1"/>
                </a:solidFill>
              </a:rPr>
              <a:t>the</a:t>
            </a:r>
            <a:r>
              <a:rPr lang="de-CH" b="1" dirty="0">
                <a:solidFill>
                  <a:schemeClr val="accent1"/>
                </a:solidFill>
              </a:rPr>
              <a:t> </a:t>
            </a:r>
            <a:r>
              <a:rPr lang="de-CH" b="1" dirty="0" err="1">
                <a:solidFill>
                  <a:schemeClr val="accent1"/>
                </a:solidFill>
              </a:rPr>
              <a:t>risk</a:t>
            </a:r>
            <a:r>
              <a:rPr lang="de-CH" b="1" dirty="0">
                <a:solidFill>
                  <a:schemeClr val="accent1"/>
                </a:solidFill>
              </a:rPr>
              <a:t> </a:t>
            </a:r>
            <a:r>
              <a:rPr lang="de-CH" b="1" dirty="0" err="1">
                <a:solidFill>
                  <a:schemeClr val="accent1"/>
                </a:solidFill>
              </a:rPr>
              <a:t>of</a:t>
            </a:r>
            <a:r>
              <a:rPr lang="de-CH" b="1" dirty="0">
                <a:solidFill>
                  <a:schemeClr val="accent1"/>
                </a:solidFill>
              </a:rPr>
              <a:t> </a:t>
            </a:r>
            <a:r>
              <a:rPr lang="de-CH" b="1" dirty="0" err="1">
                <a:solidFill>
                  <a:schemeClr val="accent1"/>
                </a:solidFill>
              </a:rPr>
              <a:t>bleeding</a:t>
            </a:r>
            <a:r>
              <a:rPr lang="de-CH" b="1" dirty="0">
                <a:solidFill>
                  <a:schemeClr val="accent1"/>
                </a:solidFill>
              </a:rPr>
              <a:t> </a:t>
            </a:r>
            <a:r>
              <a:rPr lang="de-CH" b="1" dirty="0" err="1">
                <a:solidFill>
                  <a:schemeClr val="accent1"/>
                </a:solidFill>
              </a:rPr>
              <a:t>is</a:t>
            </a:r>
            <a:r>
              <a:rPr lang="de-CH" b="1" dirty="0">
                <a:solidFill>
                  <a:schemeClr val="accent1"/>
                </a:solidFill>
              </a:rPr>
              <a:t> </a:t>
            </a:r>
            <a:r>
              <a:rPr lang="de-CH" b="1" dirty="0" err="1">
                <a:solidFill>
                  <a:schemeClr val="accent1"/>
                </a:solidFill>
              </a:rPr>
              <a:t>very</a:t>
            </a:r>
            <a:r>
              <a:rPr lang="de-CH" b="1" dirty="0">
                <a:solidFill>
                  <a:schemeClr val="accent1"/>
                </a:solidFill>
              </a:rPr>
              <a:t> </a:t>
            </a:r>
            <a:r>
              <a:rPr lang="de-CH" b="1" dirty="0" err="1">
                <a:solidFill>
                  <a:schemeClr val="accent1"/>
                </a:solidFill>
              </a:rPr>
              <a:t>low</a:t>
            </a:r>
            <a:r>
              <a:rPr lang="de-CH" b="1" dirty="0">
                <a:solidFill>
                  <a:schemeClr val="accent1"/>
                </a:solidFill>
              </a:rPr>
              <a:t> </a:t>
            </a:r>
            <a:r>
              <a:rPr lang="de-CH" dirty="0"/>
              <a:t>(e.g.: dental </a:t>
            </a:r>
            <a:r>
              <a:rPr lang="de-CH" dirty="0" err="1"/>
              <a:t>hygiene</a:t>
            </a:r>
            <a:r>
              <a:rPr lang="de-CH" dirty="0"/>
              <a:t>, </a:t>
            </a:r>
            <a:r>
              <a:rPr lang="de-CH" dirty="0" err="1"/>
              <a:t>periodontal</a:t>
            </a:r>
            <a:r>
              <a:rPr lang="de-CH" dirty="0"/>
              <a:t> </a:t>
            </a:r>
            <a:r>
              <a:rPr lang="de-CH" dirty="0" err="1"/>
              <a:t>interventions</a:t>
            </a:r>
            <a:r>
              <a:rPr lang="de-CH" dirty="0"/>
              <a:t>, </a:t>
            </a:r>
            <a:r>
              <a:rPr lang="de-CH" dirty="0" err="1"/>
              <a:t>preservation</a:t>
            </a:r>
            <a:r>
              <a:rPr lang="de-CH" dirty="0"/>
              <a:t> </a:t>
            </a:r>
            <a:r>
              <a:rPr lang="de-CH" dirty="0" err="1"/>
              <a:t>interventions</a:t>
            </a:r>
            <a:r>
              <a:rPr lang="de-CH" dirty="0"/>
              <a:t>, </a:t>
            </a:r>
            <a:r>
              <a:rPr lang="de-CH" dirty="0" err="1"/>
              <a:t>crowns</a:t>
            </a:r>
            <a:r>
              <a:rPr lang="de-CH" dirty="0"/>
              <a:t> and </a:t>
            </a:r>
            <a:r>
              <a:rPr lang="de-CH" dirty="0" err="1"/>
              <a:t>bridges</a:t>
            </a:r>
            <a:r>
              <a:rPr lang="de-CH" dirty="0"/>
              <a:t>, etc.). T</a:t>
            </a:r>
            <a:r>
              <a:rPr lang="en-US" dirty="0"/>
              <a:t>he timing of such interventions should aim to leave a 12-24 h window between the time of last intake and the intervention.</a:t>
            </a:r>
            <a:endParaRPr lang="de-CH" dirty="0"/>
          </a:p>
          <a:p>
            <a:endParaRPr lang="de-DE" dirty="0"/>
          </a:p>
        </p:txBody>
      </p:sp>
      <p:pic>
        <p:nvPicPr>
          <p:cNvPr id="8" name="Bild 7"/>
          <p:cNvPicPr>
            <a:picLocks noChangeAspect="1"/>
          </p:cNvPicPr>
          <p:nvPr/>
        </p:nvPicPr>
        <p:blipFill>
          <a:blip r:embed="rId2"/>
          <a:srcRect/>
          <a:stretch/>
        </p:blipFill>
        <p:spPr>
          <a:xfrm>
            <a:off x="323850" y="1930900"/>
            <a:ext cx="5276039" cy="1409484"/>
          </a:xfrm>
          <a:prstGeom prst="rect">
            <a:avLst/>
          </a:prstGeom>
        </p:spPr>
      </p:pic>
      <p:sp>
        <p:nvSpPr>
          <p:cNvPr id="2" name="Titel 1"/>
          <p:cNvSpPr>
            <a:spLocks noGrp="1"/>
          </p:cNvSpPr>
          <p:nvPr>
            <p:ph type="title"/>
          </p:nvPr>
        </p:nvSpPr>
        <p:spPr/>
        <p:txBody>
          <a:bodyPr/>
          <a:lstStyle/>
          <a:p>
            <a:r>
              <a:rPr lang="de-CH" dirty="0"/>
              <a:t>8.1 </a:t>
            </a:r>
            <a:r>
              <a:rPr lang="de-CH" dirty="0" err="1"/>
              <a:t>What</a:t>
            </a:r>
            <a:r>
              <a:rPr lang="de-CH" dirty="0"/>
              <a:t> </a:t>
            </a:r>
            <a:r>
              <a:rPr lang="de-CH" dirty="0" err="1"/>
              <a:t>is</a:t>
            </a:r>
            <a:r>
              <a:rPr lang="de-CH" dirty="0"/>
              <a:t> </a:t>
            </a:r>
            <a:r>
              <a:rPr lang="de-CH" dirty="0" err="1"/>
              <a:t>the</a:t>
            </a:r>
            <a:r>
              <a:rPr lang="de-CH" dirty="0"/>
              <a:t> </a:t>
            </a:r>
            <a:r>
              <a:rPr lang="de-CH" dirty="0" err="1"/>
              <a:t>procedure</a:t>
            </a:r>
            <a:r>
              <a:rPr lang="de-CH" dirty="0"/>
              <a:t> </a:t>
            </a:r>
            <a:r>
              <a:rPr lang="de-CH" dirty="0" err="1"/>
              <a:t>for</a:t>
            </a:r>
            <a:r>
              <a:rPr lang="de-CH" dirty="0"/>
              <a:t> </a:t>
            </a:r>
            <a:r>
              <a:rPr lang="de-CH" dirty="0" err="1"/>
              <a:t>any</a:t>
            </a:r>
            <a:r>
              <a:rPr lang="de-CH" dirty="0"/>
              <a:t> </a:t>
            </a:r>
            <a:r>
              <a:rPr lang="de-CH" dirty="0" err="1"/>
              <a:t>planned</a:t>
            </a:r>
            <a:r>
              <a:rPr lang="de-CH" dirty="0"/>
              <a:t> </a:t>
            </a:r>
            <a:r>
              <a:rPr lang="de-CH" dirty="0" err="1"/>
              <a:t>intervention</a:t>
            </a:r>
            <a:r>
              <a:rPr lang="de-CH" dirty="0"/>
              <a:t>?</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66</a:t>
            </a:fld>
            <a:endParaRPr lang="de-DE"/>
          </a:p>
        </p:txBody>
      </p:sp>
    </p:spTree>
    <p:extLst>
      <p:ext uri="{BB962C8B-B14F-4D97-AF65-F5344CB8AC3E}">
        <p14:creationId xmlns:p14="http://schemas.microsoft.com/office/powerpoint/2010/main" val="16830211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156242" cy="994172"/>
          </a:xfrm>
        </p:spPr>
        <p:txBody>
          <a:bodyPr/>
          <a:lstStyle/>
          <a:p>
            <a:r>
              <a:rPr lang="de-CH" dirty="0"/>
              <a:t>8.2 </a:t>
            </a:r>
            <a:r>
              <a:rPr lang="de-CH" dirty="0" err="1"/>
              <a:t>What</a:t>
            </a:r>
            <a:r>
              <a:rPr lang="de-CH" dirty="0"/>
              <a:t> </a:t>
            </a:r>
            <a:r>
              <a:rPr lang="de-CH" dirty="0" err="1"/>
              <a:t>is</a:t>
            </a:r>
            <a:r>
              <a:rPr lang="de-CH" dirty="0"/>
              <a:t> </a:t>
            </a:r>
            <a:r>
              <a:rPr lang="de-CH" dirty="0" err="1"/>
              <a:t>the</a:t>
            </a:r>
            <a:r>
              <a:rPr lang="de-CH" dirty="0"/>
              <a:t> </a:t>
            </a:r>
            <a:r>
              <a:rPr lang="de-CH" dirty="0" err="1"/>
              <a:t>procedure</a:t>
            </a:r>
            <a:r>
              <a:rPr lang="de-CH" dirty="0"/>
              <a:t> </a:t>
            </a:r>
            <a:r>
              <a:rPr lang="de-CH" dirty="0" err="1"/>
              <a:t>when</a:t>
            </a:r>
            <a:r>
              <a:rPr lang="de-CH" dirty="0"/>
              <a:t> a </a:t>
            </a:r>
            <a:r>
              <a:rPr lang="de-CH" dirty="0" err="1"/>
              <a:t>patient</a:t>
            </a:r>
            <a:r>
              <a:rPr lang="de-CH" dirty="0"/>
              <a:t> </a:t>
            </a:r>
            <a:r>
              <a:rPr lang="de-CH" dirty="0" err="1"/>
              <a:t>is</a:t>
            </a:r>
            <a:r>
              <a:rPr lang="de-CH" dirty="0"/>
              <a:t> </a:t>
            </a:r>
            <a:r>
              <a:rPr lang="de-CH" dirty="0" err="1"/>
              <a:t>bleeding</a:t>
            </a:r>
            <a:r>
              <a:rPr lang="de-CH" dirty="0"/>
              <a:t> and </a:t>
            </a:r>
            <a:r>
              <a:rPr lang="de-CH" dirty="0" err="1"/>
              <a:t>known</a:t>
            </a:r>
            <a:r>
              <a:rPr lang="de-CH" dirty="0"/>
              <a:t> </a:t>
            </a:r>
            <a:r>
              <a:rPr lang="de-CH" dirty="0" err="1"/>
              <a:t>to</a:t>
            </a:r>
            <a:r>
              <a:rPr lang="de-CH" dirty="0"/>
              <a:t> </a:t>
            </a:r>
            <a:r>
              <a:rPr lang="de-CH" dirty="0" err="1"/>
              <a:t>be</a:t>
            </a:r>
            <a:r>
              <a:rPr lang="de-CH" dirty="0"/>
              <a:t> </a:t>
            </a:r>
            <a:r>
              <a:rPr lang="de-CH" dirty="0" err="1"/>
              <a:t>taking</a:t>
            </a:r>
            <a:r>
              <a:rPr lang="de-CH" dirty="0"/>
              <a:t> </a:t>
            </a:r>
            <a:r>
              <a:rPr lang="de-CH" dirty="0" err="1"/>
              <a:t>rivaroxaban</a:t>
            </a:r>
            <a:r>
              <a:rPr lang="de-CH" dirty="0"/>
              <a:t>?</a:t>
            </a: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67</a:t>
            </a:fld>
            <a:endParaRPr lang="de-DE"/>
          </a:p>
        </p:txBody>
      </p:sp>
      <p:sp>
        <p:nvSpPr>
          <p:cNvPr id="7" name="Textfeld 6"/>
          <p:cNvSpPr txBox="1"/>
          <p:nvPr/>
        </p:nvSpPr>
        <p:spPr>
          <a:xfrm>
            <a:off x="337278" y="1214453"/>
            <a:ext cx="1866275" cy="246221"/>
          </a:xfrm>
          <a:prstGeom prst="rect">
            <a:avLst/>
          </a:prstGeom>
          <a:solidFill>
            <a:schemeClr val="accent3">
              <a:lumMod val="40000"/>
              <a:lumOff val="60000"/>
            </a:schemeClr>
          </a:solidFill>
        </p:spPr>
        <p:txBody>
          <a:bodyPr wrap="square" rtlCol="0">
            <a:spAutoFit/>
          </a:bodyPr>
          <a:lstStyle/>
          <a:p>
            <a:r>
              <a:rPr lang="de-DE" sz="1000" b="1" dirty="0">
                <a:latin typeface="Segoe UI" charset="0"/>
                <a:ea typeface="Segoe UI" charset="0"/>
                <a:cs typeface="Segoe UI" charset="0"/>
              </a:rPr>
              <a:t>Minor </a:t>
            </a:r>
            <a:r>
              <a:rPr lang="de-DE" sz="1000" b="1" dirty="0" err="1">
                <a:latin typeface="Segoe UI" charset="0"/>
                <a:ea typeface="Segoe UI" charset="0"/>
                <a:cs typeface="Segoe UI" charset="0"/>
              </a:rPr>
              <a:t>bleeding</a:t>
            </a:r>
            <a:endParaRPr lang="de-DE" sz="1000" b="1" dirty="0">
              <a:latin typeface="Segoe UI" charset="0"/>
              <a:ea typeface="Segoe UI" charset="0"/>
              <a:cs typeface="Segoe UI" charset="0"/>
            </a:endParaRPr>
          </a:p>
        </p:txBody>
      </p:sp>
      <p:sp>
        <p:nvSpPr>
          <p:cNvPr id="12" name="Textfeld 11"/>
          <p:cNvSpPr txBox="1"/>
          <p:nvPr/>
        </p:nvSpPr>
        <p:spPr>
          <a:xfrm>
            <a:off x="3311525" y="1203325"/>
            <a:ext cx="4248150" cy="400110"/>
          </a:xfrm>
          <a:prstGeom prst="rect">
            <a:avLst/>
          </a:prstGeom>
          <a:solidFill>
            <a:schemeClr val="accent2">
              <a:lumMod val="40000"/>
              <a:lumOff val="60000"/>
            </a:schemeClr>
          </a:solidFill>
        </p:spPr>
        <p:txBody>
          <a:bodyPr wrap="square" rtlCol="0">
            <a:spAutoFit/>
          </a:bodyPr>
          <a:lstStyle/>
          <a:p>
            <a:r>
              <a:rPr lang="de-DE" sz="1000" dirty="0" err="1">
                <a:latin typeface="Segoe UI" charset="0"/>
                <a:ea typeface="Segoe UI" charset="0"/>
                <a:cs typeface="Segoe UI" charset="0"/>
              </a:rPr>
              <a:t>Symptomatic</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treatment</a:t>
            </a:r>
            <a:r>
              <a:rPr lang="de-DE" sz="1000" dirty="0">
                <a:latin typeface="Segoe UI" charset="0"/>
                <a:ea typeface="Segoe UI" charset="0"/>
                <a:cs typeface="Segoe UI" charset="0"/>
              </a:rPr>
              <a:t> (e.g. </a:t>
            </a:r>
            <a:r>
              <a:rPr lang="de-DE" sz="1000" dirty="0" err="1">
                <a:latin typeface="Segoe UI" charset="0"/>
                <a:ea typeface="Segoe UI" charset="0"/>
                <a:cs typeface="Segoe UI" charset="0"/>
              </a:rPr>
              <a:t>mechanical</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compression</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local</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use</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of</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tranexamic</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acid</a:t>
            </a:r>
            <a:r>
              <a:rPr lang="de-DE" sz="1000" dirty="0">
                <a:latin typeface="Segoe UI" charset="0"/>
                <a:ea typeface="Segoe UI" charset="0"/>
                <a:cs typeface="Segoe UI" charset="0"/>
              </a:rPr>
              <a:t>)</a:t>
            </a:r>
          </a:p>
        </p:txBody>
      </p:sp>
      <p:sp>
        <p:nvSpPr>
          <p:cNvPr id="13" name="Pfeil nach rechts 12"/>
          <p:cNvSpPr/>
          <p:nvPr/>
        </p:nvSpPr>
        <p:spPr>
          <a:xfrm>
            <a:off x="2203554" y="1241425"/>
            <a:ext cx="981856" cy="250825"/>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3311525" y="1940341"/>
            <a:ext cx="4248150" cy="400110"/>
          </a:xfrm>
          <a:prstGeom prst="rect">
            <a:avLst/>
          </a:prstGeom>
          <a:solidFill>
            <a:schemeClr val="accent2">
              <a:lumMod val="40000"/>
              <a:lumOff val="60000"/>
            </a:schemeClr>
          </a:solidFill>
        </p:spPr>
        <p:txBody>
          <a:bodyPr wrap="square" rtlCol="0">
            <a:spAutoFit/>
          </a:bodyPr>
          <a:lstStyle/>
          <a:p>
            <a:r>
              <a:rPr lang="de-DE" sz="1000" dirty="0" err="1">
                <a:latin typeface="Segoe UI" charset="0"/>
                <a:ea typeface="Segoe UI" charset="0"/>
                <a:cs typeface="Segoe UI" charset="0"/>
              </a:rPr>
              <a:t>Rivaroxaban</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should</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be</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suspended</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until</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the</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situation</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is</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stable</a:t>
            </a:r>
            <a:r>
              <a:rPr lang="de-DE" sz="1000" dirty="0">
                <a:latin typeface="Segoe UI" charset="0"/>
                <a:ea typeface="Segoe UI" charset="0"/>
                <a:cs typeface="Segoe UI" charset="0"/>
              </a:rPr>
              <a:t> and </a:t>
            </a:r>
            <a:r>
              <a:rPr lang="de-DE" sz="1000" dirty="0" err="1">
                <a:latin typeface="Segoe UI" charset="0"/>
                <a:ea typeface="Segoe UI" charset="0"/>
                <a:cs typeface="Segoe UI" charset="0"/>
              </a:rPr>
              <a:t>there</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is</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no</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further</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risk</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of</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bleeding</a:t>
            </a:r>
            <a:endParaRPr lang="de-DE" sz="1000" dirty="0">
              <a:latin typeface="Segoe UI" charset="0"/>
              <a:ea typeface="Segoe UI" charset="0"/>
              <a:cs typeface="Segoe UI" charset="0"/>
            </a:endParaRPr>
          </a:p>
        </p:txBody>
      </p:sp>
      <p:sp>
        <p:nvSpPr>
          <p:cNvPr id="15" name="Pfeil nach rechts 14"/>
          <p:cNvSpPr/>
          <p:nvPr/>
        </p:nvSpPr>
        <p:spPr>
          <a:xfrm>
            <a:off x="2203554" y="1978441"/>
            <a:ext cx="981856" cy="250825"/>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3311525" y="2452505"/>
            <a:ext cx="4248150" cy="246221"/>
          </a:xfrm>
          <a:prstGeom prst="rect">
            <a:avLst/>
          </a:prstGeom>
          <a:solidFill>
            <a:schemeClr val="accent1"/>
          </a:solidFill>
        </p:spPr>
        <p:txBody>
          <a:bodyPr wrap="square" rtlCol="0">
            <a:spAutoFit/>
          </a:bodyPr>
          <a:lstStyle/>
          <a:p>
            <a:r>
              <a:rPr lang="de-DE" sz="1000" dirty="0" err="1">
                <a:solidFill>
                  <a:schemeClr val="bg1"/>
                </a:solidFill>
                <a:latin typeface="Segoe UI" charset="0"/>
                <a:ea typeface="Segoe UI" charset="0"/>
                <a:cs typeface="Segoe UI" charset="0"/>
              </a:rPr>
              <a:t>Referral</a:t>
            </a:r>
            <a:r>
              <a:rPr lang="de-DE" sz="1000" dirty="0">
                <a:solidFill>
                  <a:schemeClr val="bg1"/>
                </a:solidFill>
                <a:latin typeface="Segoe UI" charset="0"/>
                <a:ea typeface="Segoe UI" charset="0"/>
                <a:cs typeface="Segoe UI" charset="0"/>
              </a:rPr>
              <a:t> </a:t>
            </a:r>
            <a:r>
              <a:rPr lang="de-DE" sz="1000" dirty="0" err="1">
                <a:solidFill>
                  <a:schemeClr val="bg1"/>
                </a:solidFill>
                <a:latin typeface="Segoe UI" charset="0"/>
                <a:ea typeface="Segoe UI" charset="0"/>
                <a:cs typeface="Segoe UI" charset="0"/>
              </a:rPr>
              <a:t>to</a:t>
            </a:r>
            <a:r>
              <a:rPr lang="de-DE" sz="1000" dirty="0">
                <a:solidFill>
                  <a:schemeClr val="bg1"/>
                </a:solidFill>
                <a:latin typeface="Segoe UI" charset="0"/>
                <a:ea typeface="Segoe UI" charset="0"/>
                <a:cs typeface="Segoe UI" charset="0"/>
              </a:rPr>
              <a:t> </a:t>
            </a:r>
            <a:r>
              <a:rPr lang="de-DE" sz="1000" dirty="0" err="1">
                <a:solidFill>
                  <a:schemeClr val="bg1"/>
                </a:solidFill>
                <a:latin typeface="Segoe UI" charset="0"/>
                <a:ea typeface="Segoe UI" charset="0"/>
                <a:cs typeface="Segoe UI" charset="0"/>
              </a:rPr>
              <a:t>hospital</a:t>
            </a:r>
            <a:endParaRPr lang="de-DE" sz="1000" dirty="0">
              <a:solidFill>
                <a:schemeClr val="bg1"/>
              </a:solidFill>
              <a:latin typeface="Segoe UI" charset="0"/>
              <a:ea typeface="Segoe UI" charset="0"/>
              <a:cs typeface="Segoe UI" charset="0"/>
            </a:endParaRPr>
          </a:p>
        </p:txBody>
      </p:sp>
      <p:sp>
        <p:nvSpPr>
          <p:cNvPr id="17" name="Pfeil nach rechts 16"/>
          <p:cNvSpPr/>
          <p:nvPr/>
        </p:nvSpPr>
        <p:spPr>
          <a:xfrm>
            <a:off x="2198558" y="2445634"/>
            <a:ext cx="981856" cy="250825"/>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37278" y="1809062"/>
            <a:ext cx="1866275" cy="986603"/>
          </a:xfrm>
          <a:prstGeom prst="rect">
            <a:avLst/>
          </a:prstGeom>
          <a:solidFill>
            <a:schemeClr val="accent3">
              <a:lumMod val="75000"/>
            </a:schemeClr>
          </a:solidFill>
        </p:spPr>
        <p:txBody>
          <a:bodyPr wrap="square" rtlCol="0" anchor="ctr" anchorCtr="0">
            <a:noAutofit/>
          </a:bodyPr>
          <a:lstStyle/>
          <a:p>
            <a:r>
              <a:rPr lang="de-DE" sz="1000" b="1" dirty="0">
                <a:solidFill>
                  <a:schemeClr val="bg1"/>
                </a:solidFill>
                <a:latin typeface="Segoe UI" charset="0"/>
                <a:ea typeface="Segoe UI" charset="0"/>
                <a:cs typeface="Segoe UI" charset="0"/>
              </a:rPr>
              <a:t>Moderate and </a:t>
            </a:r>
            <a:r>
              <a:rPr lang="de-DE" sz="1000" b="1" dirty="0" err="1">
                <a:solidFill>
                  <a:schemeClr val="bg1"/>
                </a:solidFill>
                <a:latin typeface="Segoe UI" charset="0"/>
                <a:ea typeface="Segoe UI" charset="0"/>
                <a:cs typeface="Segoe UI" charset="0"/>
              </a:rPr>
              <a:t>severe</a:t>
            </a:r>
            <a:r>
              <a:rPr lang="de-DE" sz="1000" b="1" dirty="0">
                <a:solidFill>
                  <a:schemeClr val="bg1"/>
                </a:solidFill>
                <a:latin typeface="Segoe UI" charset="0"/>
                <a:ea typeface="Segoe UI" charset="0"/>
                <a:cs typeface="Segoe UI" charset="0"/>
              </a:rPr>
              <a:t> </a:t>
            </a:r>
            <a:r>
              <a:rPr lang="de-DE" sz="1000" b="1" dirty="0" err="1">
                <a:solidFill>
                  <a:schemeClr val="bg1"/>
                </a:solidFill>
                <a:latin typeface="Segoe UI" charset="0"/>
                <a:ea typeface="Segoe UI" charset="0"/>
                <a:cs typeface="Segoe UI" charset="0"/>
              </a:rPr>
              <a:t>bleeding</a:t>
            </a:r>
            <a:endParaRPr lang="de-DE" sz="1000" b="1" dirty="0">
              <a:solidFill>
                <a:schemeClr val="bg1"/>
              </a:solidFill>
              <a:latin typeface="Segoe UI" charset="0"/>
              <a:ea typeface="Segoe UI" charset="0"/>
              <a:cs typeface="Segoe UI" charset="0"/>
            </a:endParaRPr>
          </a:p>
        </p:txBody>
      </p:sp>
      <p:sp>
        <p:nvSpPr>
          <p:cNvPr id="18" name="Textfeld 17"/>
          <p:cNvSpPr txBox="1"/>
          <p:nvPr/>
        </p:nvSpPr>
        <p:spPr>
          <a:xfrm>
            <a:off x="3321518" y="2687351"/>
            <a:ext cx="4314404" cy="2246769"/>
          </a:xfrm>
          <a:prstGeom prst="rect">
            <a:avLst/>
          </a:prstGeom>
          <a:noFill/>
        </p:spPr>
        <p:txBody>
          <a:bodyPr wrap="square" rtlCol="0">
            <a:spAutoFit/>
          </a:bodyPr>
          <a:lstStyle/>
          <a:p>
            <a:pPr marL="171450" indent="-171450">
              <a:buClr>
                <a:schemeClr val="accent1"/>
              </a:buClr>
              <a:buFont typeface="Wingdings" charset="2"/>
              <a:buChar char="§"/>
            </a:pPr>
            <a:r>
              <a:rPr lang="de-DE" sz="1000" dirty="0">
                <a:latin typeface="Segoe UI" charset="0"/>
                <a:cs typeface="Segoe UI" charset="0"/>
              </a:rPr>
              <a:t>Initiation </a:t>
            </a:r>
            <a:r>
              <a:rPr lang="de-DE" sz="1000" dirty="0" err="1">
                <a:latin typeface="Segoe UI" charset="0"/>
                <a:cs typeface="Segoe UI" charset="0"/>
              </a:rPr>
              <a:t>of</a:t>
            </a:r>
            <a:r>
              <a:rPr lang="de-DE" sz="1000" dirty="0">
                <a:latin typeface="Segoe UI" charset="0"/>
                <a:cs typeface="Segoe UI" charset="0"/>
              </a:rPr>
              <a:t> </a:t>
            </a:r>
            <a:r>
              <a:rPr lang="de-DE" sz="1000" dirty="0" err="1">
                <a:latin typeface="Segoe UI" charset="0"/>
                <a:cs typeface="Segoe UI" charset="0"/>
              </a:rPr>
              <a:t>emergency</a:t>
            </a:r>
            <a:r>
              <a:rPr lang="de-DE" sz="1000" dirty="0">
                <a:latin typeface="Segoe UI" charset="0"/>
                <a:cs typeface="Segoe UI" charset="0"/>
              </a:rPr>
              <a:t> </a:t>
            </a:r>
            <a:r>
              <a:rPr lang="de-DE" sz="1000" dirty="0" err="1">
                <a:latin typeface="Segoe UI" charset="0"/>
                <a:cs typeface="Segoe UI" charset="0"/>
              </a:rPr>
              <a:t>measures</a:t>
            </a:r>
            <a:r>
              <a:rPr lang="de-DE" sz="1000" dirty="0">
                <a:latin typeface="Segoe UI" charset="0"/>
                <a:cs typeface="Segoe UI" charset="0"/>
              </a:rPr>
              <a:t> </a:t>
            </a:r>
          </a:p>
          <a:p>
            <a:pPr marL="171450" indent="-171450">
              <a:buClr>
                <a:schemeClr val="accent1"/>
              </a:buClr>
              <a:buFont typeface="Wingdings" charset="2"/>
              <a:buChar char="§"/>
            </a:pPr>
            <a:r>
              <a:rPr lang="de-DE" sz="1000" dirty="0" err="1">
                <a:latin typeface="Segoe UI" charset="0"/>
                <a:ea typeface="Segoe UI" charset="0"/>
                <a:cs typeface="Segoe UI" charset="0"/>
              </a:rPr>
              <a:t>Clarification</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regarding</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the</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size</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of</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the</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rivaroxaban</a:t>
            </a:r>
            <a:r>
              <a:rPr lang="de-DE" sz="1000" dirty="0">
                <a:latin typeface="Segoe UI" charset="0"/>
                <a:ea typeface="Segoe UI" charset="0"/>
                <a:cs typeface="Segoe UI" charset="0"/>
              </a:rPr>
              <a:t> dose and </a:t>
            </a:r>
            <a:r>
              <a:rPr lang="de-DE" sz="1000" dirty="0" err="1">
                <a:latin typeface="Segoe UI" charset="0"/>
                <a:ea typeface="Segoe UI" charset="0"/>
                <a:cs typeface="Segoe UI" charset="0"/>
              </a:rPr>
              <a:t>when</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it</a:t>
            </a:r>
            <a:r>
              <a:rPr lang="de-DE" sz="1000" dirty="0">
                <a:latin typeface="Segoe UI" charset="0"/>
                <a:ea typeface="Segoe UI" charset="0"/>
                <a:cs typeface="Segoe UI" charset="0"/>
              </a:rPr>
              <a:t> was </a:t>
            </a:r>
            <a:r>
              <a:rPr lang="de-DE" sz="1000" dirty="0" err="1">
                <a:latin typeface="Segoe UI" charset="0"/>
                <a:ea typeface="Segoe UI" charset="0"/>
                <a:cs typeface="Segoe UI" charset="0"/>
              </a:rPr>
              <a:t>taken</a:t>
            </a:r>
            <a:endParaRPr lang="de-DE" sz="1000" dirty="0">
              <a:latin typeface="Segoe UI" charset="0"/>
              <a:ea typeface="Segoe UI" charset="0"/>
              <a:cs typeface="Segoe UI" charset="0"/>
            </a:endParaRPr>
          </a:p>
          <a:p>
            <a:pPr marL="171450" indent="-171450">
              <a:buClr>
                <a:schemeClr val="accent1"/>
              </a:buClr>
              <a:buFont typeface="Wingdings" charset="2"/>
              <a:buChar char="§"/>
            </a:pPr>
            <a:r>
              <a:rPr lang="de-DE" sz="1000" dirty="0">
                <a:latin typeface="Segoe UI" charset="0"/>
                <a:ea typeface="Segoe UI" charset="0"/>
                <a:cs typeface="Segoe UI" charset="0"/>
              </a:rPr>
              <a:t>In </a:t>
            </a:r>
            <a:r>
              <a:rPr lang="de-DE" sz="1000" dirty="0" err="1">
                <a:latin typeface="Segoe UI" charset="0"/>
                <a:ea typeface="Segoe UI" charset="0"/>
                <a:cs typeface="Segoe UI" charset="0"/>
              </a:rPr>
              <a:t>emergency</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situations</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coagulation</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analyses</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Quick‘s</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test</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aPTT</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chromogenic</a:t>
            </a:r>
            <a:r>
              <a:rPr lang="de-DE" sz="1000" dirty="0">
                <a:latin typeface="Segoe UI" charset="0"/>
                <a:ea typeface="Segoe UI" charset="0"/>
                <a:cs typeface="Segoe UI" charset="0"/>
              </a:rPr>
              <a:t> anti-</a:t>
            </a:r>
            <a:r>
              <a:rPr lang="de-DE" sz="1000" dirty="0" err="1">
                <a:latin typeface="Segoe UI" charset="0"/>
                <a:ea typeface="Segoe UI" charset="0"/>
                <a:cs typeface="Segoe UI" charset="0"/>
              </a:rPr>
              <a:t>Xa</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test</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should</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be</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performed</a:t>
            </a:r>
            <a:r>
              <a:rPr lang="de-DE" sz="1000" dirty="0">
                <a:latin typeface="Segoe UI" charset="0"/>
                <a:ea typeface="Segoe UI" charset="0"/>
                <a:cs typeface="Segoe UI" charset="0"/>
              </a:rPr>
              <a:t> and </a:t>
            </a:r>
            <a:r>
              <a:rPr lang="de-DE" sz="1000" dirty="0" err="1">
                <a:latin typeface="Segoe UI" charset="0"/>
                <a:ea typeface="Segoe UI" charset="0"/>
                <a:cs typeface="Segoe UI" charset="0"/>
              </a:rPr>
              <a:t>the</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rivaroxaban</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level</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determined</a:t>
            </a:r>
            <a:endParaRPr lang="de-DE" sz="1000" dirty="0">
              <a:latin typeface="Segoe UI" charset="0"/>
              <a:ea typeface="Segoe UI" charset="0"/>
              <a:cs typeface="Segoe UI" charset="0"/>
            </a:endParaRPr>
          </a:p>
          <a:p>
            <a:pPr marL="171450" indent="-171450">
              <a:buClr>
                <a:schemeClr val="accent1"/>
              </a:buClr>
              <a:buFont typeface="Wingdings" charset="2"/>
              <a:buChar char="§"/>
            </a:pPr>
            <a:r>
              <a:rPr lang="de-DE" sz="1000" dirty="0" err="1">
                <a:latin typeface="Segoe UI" charset="0"/>
                <a:ea typeface="Segoe UI" charset="0"/>
                <a:cs typeface="Segoe UI" charset="0"/>
              </a:rPr>
              <a:t>Surgical</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haemostasis</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where</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necessary</a:t>
            </a:r>
            <a:r>
              <a:rPr lang="de-DE" sz="1000" dirty="0">
                <a:latin typeface="Segoe UI" charset="0"/>
                <a:ea typeface="Segoe UI" charset="0"/>
                <a:cs typeface="Segoe UI" charset="0"/>
              </a:rPr>
              <a:t> and possible, fluid </a:t>
            </a:r>
            <a:r>
              <a:rPr lang="de-DE" sz="1000" dirty="0" err="1">
                <a:latin typeface="Segoe UI" charset="0"/>
                <a:ea typeface="Segoe UI" charset="0"/>
                <a:cs typeface="Segoe UI" charset="0"/>
              </a:rPr>
              <a:t>replacement</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including</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administration</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of</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plamsa</a:t>
            </a:r>
            <a:r>
              <a:rPr lang="de-DE" sz="1000" dirty="0">
                <a:latin typeface="Segoe UI" charset="0"/>
                <a:ea typeface="Segoe UI" charset="0"/>
                <a:cs typeface="Segoe UI" charset="0"/>
              </a:rPr>
              <a:t>) and </a:t>
            </a:r>
            <a:r>
              <a:rPr lang="de-DE" sz="1000" dirty="0" err="1">
                <a:latin typeface="Segoe UI" charset="0"/>
                <a:ea typeface="Segoe UI" charset="0"/>
                <a:cs typeface="Segoe UI" charset="0"/>
              </a:rPr>
              <a:t>circulatory</a:t>
            </a:r>
            <a:r>
              <a:rPr lang="de-DE" sz="1000" dirty="0">
                <a:latin typeface="Segoe UI" charset="0"/>
                <a:ea typeface="Segoe UI" charset="0"/>
                <a:cs typeface="Segoe UI" charset="0"/>
              </a:rPr>
              <a:t> support </a:t>
            </a:r>
          </a:p>
          <a:p>
            <a:pPr marL="171450" indent="-171450">
              <a:buClr>
                <a:schemeClr val="accent1"/>
              </a:buClr>
              <a:buFont typeface="Wingdings" charset="2"/>
              <a:buChar char="§"/>
            </a:pPr>
            <a:r>
              <a:rPr lang="de-DE" sz="1000" dirty="0" err="1">
                <a:latin typeface="Segoe UI" charset="0"/>
                <a:ea typeface="Segoe UI" charset="0"/>
                <a:cs typeface="Segoe UI" charset="0"/>
              </a:rPr>
              <a:t>Consider</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tranexamic</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acid</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or</a:t>
            </a:r>
            <a:r>
              <a:rPr lang="de-DE" sz="1000" dirty="0">
                <a:latin typeface="Segoe UI" charset="0"/>
                <a:ea typeface="Segoe UI" charset="0"/>
                <a:cs typeface="Segoe UI" charset="0"/>
              </a:rPr>
              <a:t> </a:t>
            </a:r>
            <a:r>
              <a:rPr lang="de-DE" sz="1000" dirty="0" err="1">
                <a:latin typeface="Segoe UI" charset="0"/>
                <a:ea typeface="Segoe UI" charset="0"/>
                <a:cs typeface="Segoe UI" charset="0"/>
              </a:rPr>
              <a:t>desmopressin</a:t>
            </a:r>
            <a:r>
              <a:rPr lang="de-DE" sz="1000" dirty="0">
                <a:latin typeface="Segoe UI" charset="0"/>
                <a:ea typeface="Segoe UI" charset="0"/>
                <a:cs typeface="Segoe UI" charset="0"/>
              </a:rPr>
              <a:t> (DDAVP)</a:t>
            </a:r>
            <a:r>
              <a:rPr lang="en-US" sz="1000" dirty="0">
                <a:latin typeface="Segoe UI" charset="0"/>
                <a:ea typeface="Segoe UI" charset="0"/>
                <a:cs typeface="Segoe UI" charset="0"/>
              </a:rPr>
              <a:t> </a:t>
            </a:r>
          </a:p>
          <a:p>
            <a:pPr marL="171450" indent="-171450">
              <a:buClr>
                <a:schemeClr val="accent1"/>
              </a:buClr>
              <a:buFont typeface="Wingdings" charset="2"/>
              <a:buChar char="§"/>
            </a:pPr>
            <a:r>
              <a:rPr lang="en-US" sz="1000" dirty="0">
                <a:latin typeface="Segoe UI" charset="0"/>
                <a:ea typeface="Segoe UI" charset="0"/>
                <a:cs typeface="Segoe UI" charset="0"/>
              </a:rPr>
              <a:t>If these measures are insufficient to control bleeding, the use of </a:t>
            </a:r>
            <a:r>
              <a:rPr lang="en-US" sz="1000" dirty="0" err="1">
                <a:latin typeface="Segoe UI" charset="0"/>
                <a:ea typeface="Segoe UI" charset="0"/>
                <a:cs typeface="Segoe UI" charset="0"/>
              </a:rPr>
              <a:t>Ondexxya</a:t>
            </a:r>
            <a:r>
              <a:rPr lang="en-US" sz="1000" dirty="0">
                <a:latin typeface="Segoe UI" charset="0"/>
                <a:ea typeface="Segoe UI" charset="0"/>
                <a:cs typeface="Segoe UI" charset="0"/>
              </a:rPr>
              <a:t>® (</a:t>
            </a:r>
            <a:r>
              <a:rPr lang="en-US" sz="1000" dirty="0" err="1">
                <a:latin typeface="Segoe UI" charset="0"/>
                <a:ea typeface="Segoe UI" charset="0"/>
                <a:cs typeface="Segoe UI" charset="0"/>
              </a:rPr>
              <a:t>andexanet</a:t>
            </a:r>
            <a:r>
              <a:rPr lang="en-US" sz="1000" dirty="0">
                <a:latin typeface="Segoe UI" charset="0"/>
                <a:ea typeface="Segoe UI" charset="0"/>
                <a:cs typeface="Segoe UI" charset="0"/>
              </a:rPr>
              <a:t> alfa, see question 8.3) or prothrombin complex concentrates, FEIBA® or </a:t>
            </a:r>
            <a:r>
              <a:rPr lang="en-US" sz="1000" dirty="0" err="1">
                <a:latin typeface="Segoe UI" charset="0"/>
                <a:ea typeface="Segoe UI" charset="0"/>
                <a:cs typeface="Segoe UI" charset="0"/>
              </a:rPr>
              <a:t>FVIIa</a:t>
            </a:r>
            <a:r>
              <a:rPr lang="en-US" sz="1000" dirty="0">
                <a:latin typeface="Segoe UI" charset="0"/>
                <a:ea typeface="Segoe UI" charset="0"/>
                <a:cs typeface="Segoe UI" charset="0"/>
              </a:rPr>
              <a:t> (</a:t>
            </a:r>
            <a:r>
              <a:rPr lang="en-US" sz="1000" dirty="0" err="1">
                <a:latin typeface="Segoe UI" charset="0"/>
                <a:ea typeface="Segoe UI" charset="0"/>
                <a:cs typeface="Segoe UI" charset="0"/>
              </a:rPr>
              <a:t>NovoSeven</a:t>
            </a:r>
            <a:r>
              <a:rPr lang="en-US" sz="1000" dirty="0">
                <a:latin typeface="Segoe UI" charset="0"/>
                <a:ea typeface="Segoe UI" charset="0"/>
                <a:cs typeface="Segoe UI" charset="0"/>
              </a:rPr>
              <a:t>®) may be considered, especially if a relevant rivaroxaban plasma level has been detected (&gt; 100 ng/ml).</a:t>
            </a:r>
            <a:endParaRPr lang="de-DE" sz="1000" dirty="0">
              <a:latin typeface="Segoe UI" charset="0"/>
              <a:ea typeface="Segoe UI" charset="0"/>
              <a:cs typeface="Segoe UI" charset="0"/>
            </a:endParaRPr>
          </a:p>
        </p:txBody>
      </p:sp>
    </p:spTree>
    <p:extLst>
      <p:ext uri="{BB962C8B-B14F-4D97-AF65-F5344CB8AC3E}">
        <p14:creationId xmlns:p14="http://schemas.microsoft.com/office/powerpoint/2010/main" val="20681986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a:t>8.3 </a:t>
            </a:r>
            <a:r>
              <a:rPr lang="de-CH" sz="2400" dirty="0" err="1"/>
              <a:t>Is</a:t>
            </a:r>
            <a:r>
              <a:rPr lang="de-CH" sz="2400" dirty="0"/>
              <a:t> </a:t>
            </a:r>
            <a:r>
              <a:rPr lang="de-CH" sz="2400" dirty="0" err="1"/>
              <a:t>there</a:t>
            </a:r>
            <a:r>
              <a:rPr lang="de-CH" sz="2400" dirty="0"/>
              <a:t> an </a:t>
            </a:r>
            <a:r>
              <a:rPr lang="de-CH" sz="2400" dirty="0" err="1"/>
              <a:t>antidote</a:t>
            </a:r>
            <a:r>
              <a:rPr lang="de-CH" sz="2400" dirty="0"/>
              <a:t>?</a:t>
            </a:r>
            <a:endParaRPr lang="de-DE" dirty="0"/>
          </a:p>
        </p:txBody>
      </p:sp>
      <p:sp>
        <p:nvSpPr>
          <p:cNvPr id="3" name="Inhaltsplatzhalter 2"/>
          <p:cNvSpPr>
            <a:spLocks noGrp="1"/>
          </p:cNvSpPr>
          <p:nvPr>
            <p:ph idx="1"/>
          </p:nvPr>
        </p:nvSpPr>
        <p:spPr>
          <a:xfrm>
            <a:off x="323850" y="1203325"/>
            <a:ext cx="7235825" cy="3263504"/>
          </a:xfrm>
        </p:spPr>
        <p:txBody>
          <a:bodyPr/>
          <a:lstStyle/>
          <a:p>
            <a:pPr>
              <a:lnSpc>
                <a:spcPct val="110000"/>
              </a:lnSpc>
              <a:spcBef>
                <a:spcPts val="2400"/>
              </a:spcBef>
              <a:buFont typeface="Wingdings" pitchFamily="2" charset="2"/>
              <a:buChar char="§"/>
            </a:pPr>
            <a:r>
              <a:rPr lang="en-US" dirty="0" err="1"/>
              <a:t>Ondexxya</a:t>
            </a:r>
            <a:r>
              <a:rPr lang="en-US" dirty="0"/>
              <a:t>® (Andexanet alfa) is a recombinant modified factor </a:t>
            </a:r>
            <a:r>
              <a:rPr lang="en-US" dirty="0" err="1"/>
              <a:t>Xa</a:t>
            </a:r>
            <a:r>
              <a:rPr lang="en-US" dirty="0"/>
              <a:t> for </a:t>
            </a:r>
            <a:r>
              <a:rPr lang="en-US" dirty="0" err="1"/>
              <a:t>antagonisation</a:t>
            </a:r>
            <a:r>
              <a:rPr lang="en-US" dirty="0"/>
              <a:t> of direct factor </a:t>
            </a:r>
            <a:r>
              <a:rPr lang="en-US" dirty="0" err="1"/>
              <a:t>Xa</a:t>
            </a:r>
            <a:r>
              <a:rPr lang="en-US" dirty="0"/>
              <a:t> inhibitors. It has time-limited approval from </a:t>
            </a:r>
            <a:r>
              <a:rPr lang="en-US" dirty="0" err="1"/>
              <a:t>Swissmedic</a:t>
            </a:r>
            <a:r>
              <a:rPr lang="en-US" dirty="0"/>
              <a:t> in the following indication:  For use in adult patients treated with a direct factor </a:t>
            </a:r>
            <a:r>
              <a:rPr lang="en-US" dirty="0" err="1"/>
              <a:t>Xa</a:t>
            </a:r>
            <a:r>
              <a:rPr lang="en-US" dirty="0"/>
              <a:t> (</a:t>
            </a:r>
            <a:r>
              <a:rPr lang="en-US" dirty="0" err="1"/>
              <a:t>FXa</a:t>
            </a:r>
            <a:r>
              <a:rPr lang="en-US" dirty="0"/>
              <a:t>) inhibitor (apixaban or rivaroxaban) if anticoagulation needs to be suspended because of life-threatening or uncontrollable bleeding.</a:t>
            </a:r>
          </a:p>
          <a:p>
            <a:pPr>
              <a:lnSpc>
                <a:spcPct val="110000"/>
              </a:lnSpc>
              <a:spcBef>
                <a:spcPts val="2400"/>
              </a:spcBef>
              <a:buFont typeface="Wingdings" pitchFamily="2" charset="2"/>
              <a:buChar char="§"/>
            </a:pPr>
            <a:r>
              <a:rPr lang="en-US" dirty="0"/>
              <a:t>The use of activated charcoal may be considered where tablets have been taken (overdose) within the previous 8 hours</a:t>
            </a:r>
            <a:r>
              <a:rPr lang="de-CH" dirty="0"/>
              <a:t>.</a:t>
            </a:r>
          </a:p>
          <a:p>
            <a:pPr>
              <a:lnSpc>
                <a:spcPct val="110000"/>
              </a:lnSpc>
              <a:spcBef>
                <a:spcPts val="2400"/>
              </a:spcBef>
              <a:buFont typeface="Wingdings" pitchFamily="2" charset="2"/>
              <a:buChar char="§"/>
            </a:pPr>
            <a:r>
              <a:rPr lang="en-US" dirty="0"/>
              <a:t>Given the short half-life of rivaroxaban, the effect diminishes quickly like with LMWH </a:t>
            </a:r>
            <a:r>
              <a:rPr lang="de-CH" dirty="0"/>
              <a:t>(after 16 – 24 h </a:t>
            </a:r>
            <a:r>
              <a:rPr lang="de-CH" dirty="0" err="1"/>
              <a:t>only</a:t>
            </a:r>
            <a:r>
              <a:rPr lang="de-CH" dirty="0"/>
              <a:t> a minor </a:t>
            </a:r>
            <a:r>
              <a:rPr lang="de-CH" dirty="0" err="1"/>
              <a:t>influence</a:t>
            </a:r>
            <a:r>
              <a:rPr lang="de-CH" dirty="0"/>
              <a:t> on </a:t>
            </a:r>
            <a:r>
              <a:rPr lang="de-CH" dirty="0" err="1"/>
              <a:t>haemostasis</a:t>
            </a:r>
            <a:r>
              <a:rPr lang="de-CH" dirty="0"/>
              <a:t> </a:t>
            </a:r>
            <a:r>
              <a:rPr lang="de-CH" dirty="0" err="1"/>
              <a:t>would</a:t>
            </a:r>
            <a:r>
              <a:rPr lang="de-CH" dirty="0"/>
              <a:t> still </a:t>
            </a:r>
            <a:r>
              <a:rPr lang="de-CH" dirty="0" err="1"/>
              <a:t>be</a:t>
            </a:r>
            <a:r>
              <a:rPr lang="de-CH" dirty="0"/>
              <a:t> </a:t>
            </a:r>
            <a:r>
              <a:rPr lang="de-CH" dirty="0" err="1"/>
              <a:t>expected</a:t>
            </a:r>
            <a:r>
              <a:rPr lang="de-CH" dirty="0"/>
              <a:t>).</a:t>
            </a:r>
          </a:p>
          <a:p>
            <a:pPr>
              <a:lnSpc>
                <a:spcPct val="110000"/>
              </a:lnSpc>
              <a:spcBef>
                <a:spcPts val="2400"/>
              </a:spcBef>
              <a:buFont typeface="Wingdings" pitchFamily="2" charset="2"/>
              <a:buChar char="§"/>
            </a:pPr>
            <a:r>
              <a:rPr lang="en-US" dirty="0"/>
              <a:t>Absorption of rivaroxaban is subject to saturation: the rivaroxaban concentration in plasma only increases negligibly at oral doses &gt; 50 mg (ceiling effect).</a:t>
            </a:r>
            <a:endParaRPr lang="de-CH" dirty="0"/>
          </a:p>
          <a:p>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68</a:t>
            </a:fld>
            <a:endParaRPr lang="de-DE"/>
          </a:p>
        </p:txBody>
      </p:sp>
    </p:spTree>
    <p:extLst>
      <p:ext uri="{BB962C8B-B14F-4D97-AF65-F5344CB8AC3E}">
        <p14:creationId xmlns:p14="http://schemas.microsoft.com/office/powerpoint/2010/main" val="4875048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7141252" cy="994172"/>
          </a:xfrm>
        </p:spPr>
        <p:txBody>
          <a:bodyPr/>
          <a:lstStyle/>
          <a:p>
            <a:r>
              <a:rPr lang="de-CH" dirty="0"/>
              <a:t>8.4 </a:t>
            </a:r>
            <a:r>
              <a:rPr lang="de-CH" dirty="0" err="1"/>
              <a:t>What</a:t>
            </a:r>
            <a:r>
              <a:rPr lang="de-CH" dirty="0"/>
              <a:t> </a:t>
            </a:r>
            <a:r>
              <a:rPr lang="de-CH" dirty="0" err="1"/>
              <a:t>coagulation</a:t>
            </a:r>
            <a:r>
              <a:rPr lang="de-CH" dirty="0"/>
              <a:t> </a:t>
            </a:r>
            <a:r>
              <a:rPr lang="de-CH" dirty="0" err="1"/>
              <a:t>tests</a:t>
            </a:r>
            <a:r>
              <a:rPr lang="de-CH" dirty="0"/>
              <a:t> </a:t>
            </a:r>
            <a:r>
              <a:rPr lang="de-CH" dirty="0" err="1"/>
              <a:t>are</a:t>
            </a:r>
            <a:r>
              <a:rPr lang="de-CH" dirty="0"/>
              <a:t> </a:t>
            </a:r>
            <a:r>
              <a:rPr lang="de-CH" dirty="0" err="1"/>
              <a:t>changed</a:t>
            </a:r>
            <a:r>
              <a:rPr lang="de-CH" dirty="0"/>
              <a:t>/</a:t>
            </a:r>
            <a:r>
              <a:rPr lang="de-CH" dirty="0" err="1"/>
              <a:t>influenced</a:t>
            </a:r>
            <a:r>
              <a:rPr lang="de-CH" dirty="0"/>
              <a:t> </a:t>
            </a:r>
            <a:r>
              <a:rPr lang="de-CH" dirty="0" err="1"/>
              <a:t>when</a:t>
            </a:r>
            <a:r>
              <a:rPr lang="de-CH" dirty="0"/>
              <a:t> a </a:t>
            </a:r>
            <a:r>
              <a:rPr lang="de-CH" dirty="0" err="1"/>
              <a:t>patient</a:t>
            </a:r>
            <a:r>
              <a:rPr lang="de-CH" dirty="0"/>
              <a:t> </a:t>
            </a:r>
            <a:r>
              <a:rPr lang="de-CH" dirty="0" err="1"/>
              <a:t>is</a:t>
            </a:r>
            <a:r>
              <a:rPr lang="de-CH" dirty="0"/>
              <a:t> </a:t>
            </a:r>
            <a:r>
              <a:rPr lang="de-CH" dirty="0" err="1"/>
              <a:t>being</a:t>
            </a:r>
            <a:r>
              <a:rPr lang="de-CH" dirty="0"/>
              <a:t> </a:t>
            </a:r>
            <a:r>
              <a:rPr lang="de-CH" dirty="0" err="1"/>
              <a:t>treated</a:t>
            </a:r>
            <a:r>
              <a:rPr lang="de-CH" dirty="0"/>
              <a:t> </a:t>
            </a:r>
            <a:r>
              <a:rPr lang="de-CH" dirty="0" err="1"/>
              <a:t>with</a:t>
            </a:r>
            <a:r>
              <a:rPr lang="de-CH" dirty="0"/>
              <a:t> </a:t>
            </a:r>
            <a:r>
              <a:rPr lang="de-CH" dirty="0" err="1"/>
              <a:t>rivaroxaban</a:t>
            </a:r>
            <a:r>
              <a:rPr lang="de-CH" dirty="0"/>
              <a:t>?</a:t>
            </a:r>
            <a:endParaRPr lang="de-DE" dirty="0"/>
          </a:p>
        </p:txBody>
      </p:sp>
      <p:sp>
        <p:nvSpPr>
          <p:cNvPr id="3" name="Inhaltsplatzhalter 2"/>
          <p:cNvSpPr>
            <a:spLocks noGrp="1"/>
          </p:cNvSpPr>
          <p:nvPr>
            <p:ph idx="1"/>
          </p:nvPr>
        </p:nvSpPr>
        <p:spPr/>
        <p:txBody>
          <a:bodyPr/>
          <a:lstStyle/>
          <a:p>
            <a:pPr marL="7938" indent="0">
              <a:buNone/>
            </a:pPr>
            <a:r>
              <a:rPr lang="de-CH" b="1" dirty="0" err="1"/>
              <a:t>How</a:t>
            </a:r>
            <a:r>
              <a:rPr lang="de-CH" b="1" dirty="0"/>
              <a:t> </a:t>
            </a:r>
            <a:r>
              <a:rPr lang="de-CH" b="1" dirty="0" err="1"/>
              <a:t>rivaroxaban</a:t>
            </a:r>
            <a:r>
              <a:rPr lang="de-CH" b="1" dirty="0"/>
              <a:t> </a:t>
            </a:r>
            <a:r>
              <a:rPr lang="de-CH" b="1" dirty="0" err="1"/>
              <a:t>may</a:t>
            </a:r>
            <a:r>
              <a:rPr lang="de-CH" b="1" dirty="0"/>
              <a:t> </a:t>
            </a:r>
            <a:r>
              <a:rPr lang="de-CH" b="1" dirty="0" err="1"/>
              <a:t>influence</a:t>
            </a:r>
            <a:r>
              <a:rPr lang="de-CH" b="1" dirty="0"/>
              <a:t> </a:t>
            </a:r>
            <a:r>
              <a:rPr lang="de-CH" b="1" dirty="0" err="1"/>
              <a:t>the</a:t>
            </a:r>
            <a:r>
              <a:rPr lang="de-CH" b="1" dirty="0"/>
              <a:t> </a:t>
            </a:r>
            <a:r>
              <a:rPr lang="de-CH" b="1" dirty="0" err="1"/>
              <a:t>results</a:t>
            </a:r>
            <a:r>
              <a:rPr lang="de-CH" b="1" dirty="0"/>
              <a:t> </a:t>
            </a:r>
            <a:r>
              <a:rPr lang="de-CH" b="1" dirty="0" err="1"/>
              <a:t>of</a:t>
            </a:r>
            <a:r>
              <a:rPr lang="de-CH" b="1" dirty="0"/>
              <a:t> </a:t>
            </a:r>
            <a:r>
              <a:rPr lang="de-CH" b="1" dirty="0" err="1"/>
              <a:t>coagulation</a:t>
            </a:r>
            <a:r>
              <a:rPr lang="de-CH" b="1" dirty="0"/>
              <a:t> </a:t>
            </a:r>
            <a:r>
              <a:rPr lang="de-CH" b="1" dirty="0" err="1"/>
              <a:t>tests</a:t>
            </a:r>
            <a:endParaRPr lang="de-CH" b="1" dirty="0"/>
          </a:p>
          <a:p>
            <a:pPr marL="7938" indent="0">
              <a:buNone/>
            </a:pPr>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69</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556588642"/>
              </p:ext>
            </p:extLst>
          </p:nvPr>
        </p:nvGraphicFramePr>
        <p:xfrm>
          <a:off x="323850" y="1492250"/>
          <a:ext cx="8496300" cy="2821672"/>
        </p:xfrm>
        <a:graphic>
          <a:graphicData uri="http://schemas.openxmlformats.org/drawingml/2006/table">
            <a:tbl>
              <a:tblPr firstRow="1" bandRow="1">
                <a:tableStyleId>{2D5ABB26-0587-4C30-8999-92F81FD0307C}</a:tableStyleId>
              </a:tblPr>
              <a:tblGrid>
                <a:gridCol w="3948227">
                  <a:extLst>
                    <a:ext uri="{9D8B030D-6E8A-4147-A177-3AD203B41FA5}">
                      <a16:colId xmlns:a16="http://schemas.microsoft.com/office/drawing/2014/main" val="20000"/>
                    </a:ext>
                  </a:extLst>
                </a:gridCol>
                <a:gridCol w="2435961">
                  <a:extLst>
                    <a:ext uri="{9D8B030D-6E8A-4147-A177-3AD203B41FA5}">
                      <a16:colId xmlns:a16="http://schemas.microsoft.com/office/drawing/2014/main" val="20002"/>
                    </a:ext>
                  </a:extLst>
                </a:gridCol>
                <a:gridCol w="2112112">
                  <a:extLst>
                    <a:ext uri="{9D8B030D-6E8A-4147-A177-3AD203B41FA5}">
                      <a16:colId xmlns:a16="http://schemas.microsoft.com/office/drawing/2014/main" val="20003"/>
                    </a:ext>
                  </a:extLst>
                </a:gridCol>
              </a:tblGrid>
              <a:tr h="386764">
                <a:tc>
                  <a:txBody>
                    <a:bodyPr/>
                    <a:lstStyle/>
                    <a:p>
                      <a:r>
                        <a:rPr lang="de-CH" sz="1000" b="1" i="0" dirty="0">
                          <a:solidFill>
                            <a:schemeClr val="bg1"/>
                          </a:solidFill>
                          <a:latin typeface="Segoe UI" charset="0"/>
                          <a:ea typeface="Segoe UI" charset="0"/>
                          <a:cs typeface="Segoe UI" charset="0"/>
                        </a:rPr>
                        <a:t>15/20 mg</a:t>
                      </a:r>
                      <a:r>
                        <a:rPr lang="de-CH" sz="1000" b="1" i="0" baseline="0" dirty="0">
                          <a:solidFill>
                            <a:schemeClr val="bg1"/>
                          </a:solidFill>
                          <a:latin typeface="Segoe UI" charset="0"/>
                          <a:ea typeface="Segoe UI" charset="0"/>
                          <a:cs typeface="Segoe UI" charset="0"/>
                        </a:rPr>
                        <a:t> </a:t>
                      </a:r>
                      <a:r>
                        <a:rPr lang="de-CH" sz="1000" b="1" i="0" baseline="0" dirty="0" err="1">
                          <a:solidFill>
                            <a:schemeClr val="bg1"/>
                          </a:solidFill>
                          <a:latin typeface="Segoe UI" charset="0"/>
                          <a:ea typeface="Segoe UI" charset="0"/>
                          <a:cs typeface="Segoe UI" charset="0"/>
                        </a:rPr>
                        <a:t>of</a:t>
                      </a:r>
                      <a:r>
                        <a:rPr lang="de-CH" sz="1000" b="1" i="0" baseline="0" dirty="0">
                          <a:solidFill>
                            <a:schemeClr val="bg1"/>
                          </a:solidFill>
                          <a:latin typeface="Segoe UI" charset="0"/>
                          <a:ea typeface="Segoe UI" charset="0"/>
                          <a:cs typeface="Segoe UI" charset="0"/>
                        </a:rPr>
                        <a:t> </a:t>
                      </a:r>
                      <a:r>
                        <a:rPr lang="de-CH" sz="1000" b="1" i="0" baseline="0" dirty="0" err="1">
                          <a:solidFill>
                            <a:schemeClr val="bg1"/>
                          </a:solidFill>
                          <a:latin typeface="Segoe UI" charset="0"/>
                          <a:ea typeface="Segoe UI" charset="0"/>
                          <a:cs typeface="Segoe UI" charset="0"/>
                        </a:rPr>
                        <a:t>rivaroxaban</a:t>
                      </a:r>
                      <a:r>
                        <a:rPr lang="de-CH" sz="1000" b="1" i="0" baseline="0" dirty="0">
                          <a:solidFill>
                            <a:schemeClr val="bg1"/>
                          </a:solidFill>
                          <a:latin typeface="Segoe UI" charset="0"/>
                          <a:ea typeface="Segoe UI" charset="0"/>
                          <a:cs typeface="Segoe UI" charset="0"/>
                        </a:rPr>
                        <a:t> </a:t>
                      </a:r>
                      <a:r>
                        <a:rPr lang="de-CH" sz="1000" b="1" i="0" baseline="0" dirty="0" err="1">
                          <a:solidFill>
                            <a:schemeClr val="bg1"/>
                          </a:solidFill>
                          <a:latin typeface="Segoe UI" charset="0"/>
                          <a:ea typeface="Segoe UI" charset="0"/>
                          <a:cs typeface="Segoe UI" charset="0"/>
                        </a:rPr>
                        <a:t>taken</a:t>
                      </a:r>
                      <a:endParaRPr lang="de-CH" sz="1000" b="1" i="0" dirty="0">
                        <a:solidFill>
                          <a:schemeClr val="bg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de-CH" sz="1000" b="1" i="0" dirty="0" err="1">
                          <a:solidFill>
                            <a:schemeClr val="bg1"/>
                          </a:solidFill>
                          <a:latin typeface="Segoe UI" charset="0"/>
                          <a:ea typeface="Segoe UI" charset="0"/>
                          <a:cs typeface="Segoe UI" charset="0"/>
                        </a:rPr>
                        <a:t>Influence</a:t>
                      </a:r>
                      <a:r>
                        <a:rPr lang="de-CH" sz="1000" b="1" i="0" dirty="0">
                          <a:solidFill>
                            <a:schemeClr val="bg1"/>
                          </a:solidFill>
                          <a:latin typeface="Segoe UI" charset="0"/>
                          <a:ea typeface="Segoe UI" charset="0"/>
                          <a:cs typeface="Segoe UI" charset="0"/>
                        </a:rPr>
                        <a:t> on </a:t>
                      </a:r>
                      <a:r>
                        <a:rPr lang="de-CH" sz="1000" b="1" i="0" dirty="0" err="1">
                          <a:solidFill>
                            <a:schemeClr val="bg1"/>
                          </a:solidFill>
                          <a:latin typeface="Segoe UI" charset="0"/>
                          <a:ea typeface="Segoe UI" charset="0"/>
                          <a:cs typeface="Segoe UI" charset="0"/>
                        </a:rPr>
                        <a:t>test</a:t>
                      </a:r>
                      <a:r>
                        <a:rPr lang="de-CH" sz="1000" b="1" i="0" dirty="0">
                          <a:solidFill>
                            <a:schemeClr val="bg1"/>
                          </a:solidFill>
                          <a:latin typeface="Segoe UI" charset="0"/>
                          <a:ea typeface="Segoe UI" charset="0"/>
                          <a:cs typeface="Segoe UI" charset="0"/>
                        </a:rPr>
                        <a:t> at </a:t>
                      </a:r>
                      <a:r>
                        <a:rPr lang="de-CH" sz="1000" b="1" i="0" dirty="0" err="1">
                          <a:solidFill>
                            <a:schemeClr val="bg1"/>
                          </a:solidFill>
                          <a:latin typeface="Segoe UI" charset="0"/>
                          <a:ea typeface="Segoe UI" charset="0"/>
                          <a:cs typeface="Segoe UI" charset="0"/>
                        </a:rPr>
                        <a:t>rivaroxaban</a:t>
                      </a:r>
                      <a:r>
                        <a:rPr lang="de-CH" sz="1000" b="1" i="0" dirty="0">
                          <a:solidFill>
                            <a:schemeClr val="bg1"/>
                          </a:solidFill>
                          <a:latin typeface="Segoe UI" charset="0"/>
                          <a:ea typeface="Segoe UI" charset="0"/>
                          <a:cs typeface="Segoe UI" charset="0"/>
                        </a:rPr>
                        <a:t> </a:t>
                      </a:r>
                      <a:r>
                        <a:rPr lang="de-CH" sz="1000" b="1" i="0" dirty="0" err="1">
                          <a:solidFill>
                            <a:schemeClr val="bg1"/>
                          </a:solidFill>
                          <a:latin typeface="Segoe UI" charset="0"/>
                          <a:ea typeface="Segoe UI" charset="0"/>
                          <a:cs typeface="Segoe UI" charset="0"/>
                        </a:rPr>
                        <a:t>peak</a:t>
                      </a:r>
                      <a:endParaRPr lang="de-CH" sz="1000" b="1" i="0" baseline="0" dirty="0">
                        <a:solidFill>
                          <a:schemeClr val="bg1"/>
                        </a:solidFill>
                        <a:latin typeface="Segoe UI" charset="0"/>
                        <a:ea typeface="Segoe UI" charset="0"/>
                        <a:cs typeface="Segoe UI" charset="0"/>
                      </a:endParaRPr>
                    </a:p>
                    <a:p>
                      <a:pPr algn="ctr"/>
                      <a:r>
                        <a:rPr lang="de-CH" sz="1000" b="1" i="0" baseline="0" dirty="0">
                          <a:solidFill>
                            <a:schemeClr val="bg1"/>
                          </a:solidFill>
                          <a:latin typeface="Segoe UI" charset="0"/>
                          <a:ea typeface="Segoe UI" charset="0"/>
                          <a:cs typeface="Segoe UI" charset="0"/>
                        </a:rPr>
                        <a:t>2–8 h after </a:t>
                      </a:r>
                      <a:r>
                        <a:rPr lang="de-CH" sz="1000" b="1" i="0" baseline="0" dirty="0" err="1">
                          <a:solidFill>
                            <a:schemeClr val="bg1"/>
                          </a:solidFill>
                          <a:latin typeface="Segoe UI" charset="0"/>
                          <a:ea typeface="Segoe UI" charset="0"/>
                          <a:cs typeface="Segoe UI" charset="0"/>
                        </a:rPr>
                        <a:t>taking</a:t>
                      </a:r>
                      <a:r>
                        <a:rPr lang="de-CH" sz="1000" b="1" i="0" baseline="0" dirty="0">
                          <a:solidFill>
                            <a:schemeClr val="bg1"/>
                          </a:solidFill>
                          <a:latin typeface="Segoe UI" charset="0"/>
                          <a:ea typeface="Segoe UI" charset="0"/>
                          <a:cs typeface="Segoe UI" charset="0"/>
                        </a:rPr>
                        <a:t> </a:t>
                      </a:r>
                      <a:r>
                        <a:rPr lang="de-CH" sz="1000" b="1" i="0" baseline="0" dirty="0" err="1">
                          <a:solidFill>
                            <a:schemeClr val="bg1"/>
                          </a:solidFill>
                          <a:latin typeface="Segoe UI" charset="0"/>
                          <a:ea typeface="Segoe UI" charset="0"/>
                          <a:cs typeface="Segoe UI" charset="0"/>
                        </a:rPr>
                        <a:t>medicine</a:t>
                      </a:r>
                      <a:endParaRPr lang="de-CH" sz="1000" b="1" i="0" dirty="0">
                        <a:solidFill>
                          <a:schemeClr val="bg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tc>
                  <a:txBody>
                    <a:bodyPr/>
                    <a:lstStyle/>
                    <a:p>
                      <a:pPr algn="ctr"/>
                      <a:r>
                        <a:rPr lang="de-CH" sz="1000" b="1" i="0" dirty="0" err="1">
                          <a:solidFill>
                            <a:schemeClr val="bg1"/>
                          </a:solidFill>
                          <a:latin typeface="Segoe UI" charset="0"/>
                          <a:ea typeface="Segoe UI" charset="0"/>
                          <a:cs typeface="Segoe UI" charset="0"/>
                        </a:rPr>
                        <a:t>Influence</a:t>
                      </a:r>
                      <a:r>
                        <a:rPr lang="de-CH" sz="1000" b="1" i="0" dirty="0">
                          <a:solidFill>
                            <a:schemeClr val="bg1"/>
                          </a:solidFill>
                          <a:latin typeface="Segoe UI" charset="0"/>
                          <a:ea typeface="Segoe UI" charset="0"/>
                          <a:cs typeface="Segoe UI" charset="0"/>
                        </a:rPr>
                        <a:t> on </a:t>
                      </a:r>
                      <a:r>
                        <a:rPr lang="de-CH" sz="1000" b="1" i="0" dirty="0" err="1">
                          <a:solidFill>
                            <a:schemeClr val="bg1"/>
                          </a:solidFill>
                          <a:latin typeface="Segoe UI" charset="0"/>
                          <a:ea typeface="Segoe UI" charset="0"/>
                          <a:cs typeface="Segoe UI" charset="0"/>
                        </a:rPr>
                        <a:t>test</a:t>
                      </a:r>
                      <a:r>
                        <a:rPr lang="de-CH" sz="1000" b="1" i="0" dirty="0">
                          <a:solidFill>
                            <a:schemeClr val="bg1"/>
                          </a:solidFill>
                          <a:latin typeface="Segoe UI" charset="0"/>
                          <a:ea typeface="Segoe UI" charset="0"/>
                          <a:cs typeface="Segoe UI" charset="0"/>
                        </a:rPr>
                        <a:t> at </a:t>
                      </a:r>
                      <a:r>
                        <a:rPr lang="de-CH" sz="1000" b="1" i="0" dirty="0" err="1">
                          <a:solidFill>
                            <a:schemeClr val="bg1"/>
                          </a:solidFill>
                          <a:latin typeface="Segoe UI" charset="0"/>
                          <a:ea typeface="Segoe UI" charset="0"/>
                          <a:cs typeface="Segoe UI" charset="0"/>
                        </a:rPr>
                        <a:t>trough</a:t>
                      </a:r>
                      <a:r>
                        <a:rPr lang="de-CH" sz="1000" b="1" i="0" dirty="0">
                          <a:solidFill>
                            <a:schemeClr val="bg1"/>
                          </a:solidFill>
                          <a:latin typeface="Segoe UI" charset="0"/>
                          <a:ea typeface="Segoe UI" charset="0"/>
                          <a:cs typeface="Segoe UI" charset="0"/>
                        </a:rPr>
                        <a:t> </a:t>
                      </a:r>
                      <a:r>
                        <a:rPr lang="de-CH" sz="1000" b="1" i="0" dirty="0" err="1">
                          <a:solidFill>
                            <a:schemeClr val="bg1"/>
                          </a:solidFill>
                          <a:latin typeface="Segoe UI" charset="0"/>
                          <a:ea typeface="Segoe UI" charset="0"/>
                          <a:cs typeface="Segoe UI" charset="0"/>
                        </a:rPr>
                        <a:t>level</a:t>
                      </a:r>
                      <a:r>
                        <a:rPr lang="de-CH" sz="1000" b="1" i="0" dirty="0">
                          <a:solidFill>
                            <a:schemeClr val="bg1"/>
                          </a:solidFill>
                          <a:latin typeface="Segoe UI" charset="0"/>
                          <a:ea typeface="Segoe UI" charset="0"/>
                          <a:cs typeface="Segoe UI" charset="0"/>
                        </a:rPr>
                        <a:t> </a:t>
                      </a:r>
                      <a:r>
                        <a:rPr lang="de-CH" sz="1000" b="1" i="0" baseline="0" dirty="0">
                          <a:solidFill>
                            <a:schemeClr val="bg1"/>
                          </a:solidFill>
                          <a:latin typeface="Segoe UI" charset="0"/>
                          <a:ea typeface="Segoe UI" charset="0"/>
                          <a:cs typeface="Segoe UI" charset="0"/>
                        </a:rPr>
                        <a:t>16–18 h after </a:t>
                      </a:r>
                      <a:r>
                        <a:rPr lang="de-CH" sz="1000" b="1" i="0" baseline="0" dirty="0" err="1">
                          <a:solidFill>
                            <a:schemeClr val="bg1"/>
                          </a:solidFill>
                          <a:latin typeface="Segoe UI" charset="0"/>
                          <a:ea typeface="Segoe UI" charset="0"/>
                          <a:cs typeface="Segoe UI" charset="0"/>
                        </a:rPr>
                        <a:t>taking</a:t>
                      </a:r>
                      <a:r>
                        <a:rPr lang="de-CH" sz="1000" b="1" i="0" baseline="0" dirty="0">
                          <a:solidFill>
                            <a:schemeClr val="bg1"/>
                          </a:solidFill>
                          <a:latin typeface="Segoe UI" charset="0"/>
                          <a:ea typeface="Segoe UI" charset="0"/>
                          <a:cs typeface="Segoe UI" charset="0"/>
                        </a:rPr>
                        <a:t> </a:t>
                      </a:r>
                      <a:r>
                        <a:rPr lang="de-CH" sz="1000" b="1" i="0" baseline="0" dirty="0" err="1">
                          <a:solidFill>
                            <a:schemeClr val="bg1"/>
                          </a:solidFill>
                          <a:latin typeface="Segoe UI" charset="0"/>
                          <a:ea typeface="Segoe UI" charset="0"/>
                          <a:cs typeface="Segoe UI" charset="0"/>
                        </a:rPr>
                        <a:t>medicine</a:t>
                      </a:r>
                      <a:endParaRPr lang="de-CH" sz="1000" b="1" i="0" dirty="0">
                        <a:solidFill>
                          <a:schemeClr val="bg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68889">
                <a:tc>
                  <a:txBody>
                    <a:bodyPr/>
                    <a:lstStyle/>
                    <a:p>
                      <a:r>
                        <a:rPr lang="de-CH" sz="1000" b="0" i="0" kern="1200" dirty="0" err="1">
                          <a:solidFill>
                            <a:schemeClr val="tx1"/>
                          </a:solidFill>
                          <a:latin typeface="Segoe UI" charset="0"/>
                          <a:ea typeface="Segoe UI" charset="0"/>
                          <a:cs typeface="Segoe UI" charset="0"/>
                        </a:rPr>
                        <a:t>Quick’s</a:t>
                      </a:r>
                      <a:r>
                        <a:rPr lang="de-CH" sz="1000" b="0" i="0" kern="1200" baseline="0" dirty="0">
                          <a:solidFill>
                            <a:schemeClr val="tx1"/>
                          </a:solidFill>
                          <a:latin typeface="Segoe UI" charset="0"/>
                          <a:ea typeface="Segoe UI" charset="0"/>
                          <a:cs typeface="Segoe UI" charset="0"/>
                        </a:rPr>
                        <a:t> (%)</a:t>
                      </a:r>
                      <a:endParaRPr lang="de-CH" sz="1000" b="0" i="0" kern="1200" dirty="0">
                        <a:solidFill>
                          <a:schemeClr val="tx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endParaRPr lang="de-DE" sz="1200" baseline="0" dirty="0">
                        <a:effectLst/>
                        <a:latin typeface="Wingdings 2" charset="2"/>
                        <a:ea typeface="Wingdings" charset="2"/>
                        <a:cs typeface="Wingdings" charset="2"/>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Little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268889">
                <a:tc>
                  <a:txBody>
                    <a:bodyPr/>
                    <a:lstStyle/>
                    <a:p>
                      <a:r>
                        <a:rPr lang="de-CH" sz="1000" b="0" i="0" dirty="0">
                          <a:latin typeface="Segoe UI" charset="0"/>
                          <a:ea typeface="Segoe UI" charset="0"/>
                          <a:cs typeface="Segoe UI" charset="0"/>
                        </a:rPr>
                        <a:t>INR (</a:t>
                      </a:r>
                      <a:r>
                        <a:rPr lang="de-CH" sz="1000" b="0" i="0" dirty="0" err="1">
                          <a:latin typeface="Segoe UI" charset="0"/>
                          <a:ea typeface="Segoe UI" charset="0"/>
                          <a:cs typeface="Segoe UI" charset="0"/>
                        </a:rPr>
                        <a:t>laboratory</a:t>
                      </a:r>
                      <a:r>
                        <a:rPr lang="de-CH" sz="1000" b="0" i="0" dirty="0">
                          <a:latin typeface="Segoe UI" charset="0"/>
                          <a:ea typeface="Segoe UI" charset="0"/>
                          <a:cs typeface="Segoe UI" charset="0"/>
                        </a:rPr>
                        <a:t>,</a:t>
                      </a:r>
                      <a:r>
                        <a:rPr lang="de-CH" sz="1000" b="0" i="0" baseline="0" dirty="0">
                          <a:latin typeface="Segoe UI" charset="0"/>
                          <a:ea typeface="Segoe UI" charset="0"/>
                          <a:cs typeface="Segoe UI" charset="0"/>
                        </a:rPr>
                        <a:t> </a:t>
                      </a:r>
                      <a:r>
                        <a:rPr lang="de-CH" sz="1000" b="0" i="0" baseline="0" dirty="0" err="1">
                          <a:latin typeface="Segoe UI" charset="0"/>
                          <a:ea typeface="Segoe UI" charset="0"/>
                          <a:cs typeface="Segoe UI" charset="0"/>
                        </a:rPr>
                        <a:t>plasma</a:t>
                      </a:r>
                      <a:r>
                        <a:rPr lang="de-CH" sz="1000" b="0" i="0" baseline="0" dirty="0">
                          <a:latin typeface="Segoe UI" charset="0"/>
                          <a:ea typeface="Segoe UI" charset="0"/>
                          <a:cs typeface="Segoe UI" charset="0"/>
                        </a:rPr>
                        <a:t>)</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baseline="0" dirty="0">
                          <a:latin typeface="Wingdings"/>
                        </a:rPr>
                        <a:t></a:t>
                      </a:r>
                      <a:endParaRPr lang="de-CH" sz="1200" b="1" dirty="0">
                        <a:effectLst>
                          <a:outerShdw blurRad="38100" dist="38100" dir="2700000" algn="tl">
                            <a:srgbClr val="000000">
                              <a:alpha val="43137"/>
                            </a:srgbClr>
                          </a:outerShdw>
                        </a:effectLst>
                        <a:latin typeface="Calibri"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Little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68889">
                <a:tc>
                  <a:txBody>
                    <a:bodyPr/>
                    <a:lstStyle/>
                    <a:p>
                      <a:r>
                        <a:rPr lang="de-CH" sz="1000" b="0" i="0" dirty="0">
                          <a:latin typeface="Segoe UI" charset="0"/>
                          <a:ea typeface="Segoe UI" charset="0"/>
                          <a:cs typeface="Segoe UI" charset="0"/>
                        </a:rPr>
                        <a:t>INR (</a:t>
                      </a:r>
                      <a:r>
                        <a:rPr lang="de-CH" sz="1000" b="0" i="0" dirty="0" err="1">
                          <a:latin typeface="Segoe UI" charset="0"/>
                          <a:ea typeface="Segoe UI" charset="0"/>
                          <a:cs typeface="Segoe UI" charset="0"/>
                        </a:rPr>
                        <a:t>CoaguChek</a:t>
                      </a:r>
                      <a:r>
                        <a:rPr lang="de-CH" sz="1000" b="0" i="0" dirty="0">
                          <a:latin typeface="Segoe UI" charset="0"/>
                          <a:ea typeface="Segoe UI" charset="0"/>
                          <a:cs typeface="Segoe UI" charset="0"/>
                        </a:rPr>
                        <a:t>,</a:t>
                      </a:r>
                      <a:r>
                        <a:rPr lang="de-CH" sz="1000" b="0" i="0" baseline="0" dirty="0">
                          <a:latin typeface="Segoe UI" charset="0"/>
                          <a:ea typeface="Segoe UI" charset="0"/>
                          <a:cs typeface="Segoe UI" charset="0"/>
                        </a:rPr>
                        <a:t> </a:t>
                      </a:r>
                      <a:r>
                        <a:rPr lang="de-CH" sz="1000" b="0" i="0" baseline="0" dirty="0" err="1">
                          <a:latin typeface="Segoe UI" charset="0"/>
                          <a:ea typeface="Segoe UI" charset="0"/>
                          <a:cs typeface="Segoe UI" charset="0"/>
                        </a:rPr>
                        <a:t>capillary</a:t>
                      </a:r>
                      <a:r>
                        <a:rPr lang="de-CH" sz="1000" b="0" i="0" baseline="0" dirty="0">
                          <a:latin typeface="Segoe UI" charset="0"/>
                          <a:ea typeface="Segoe UI" charset="0"/>
                          <a:cs typeface="Segoe UI" charset="0"/>
                        </a:rPr>
                        <a:t>)</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baseline="0" dirty="0">
                          <a:latin typeface="Wingdings"/>
                        </a:rPr>
                        <a:t></a:t>
                      </a:r>
                      <a:endParaRPr lang="de-CH" sz="1200" b="1" dirty="0">
                        <a:effectLst>
                          <a:outerShdw blurRad="38100" dist="38100" dir="2700000" algn="tl">
                            <a:srgbClr val="000000">
                              <a:alpha val="43137"/>
                            </a:srgbClr>
                          </a:outerShdw>
                        </a:effectLst>
                        <a:latin typeface="Calibri"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Little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268889">
                <a:tc>
                  <a:txBody>
                    <a:bodyPr/>
                    <a:lstStyle/>
                    <a:p>
                      <a:r>
                        <a:rPr lang="de-CH" sz="1000" b="0" i="0" dirty="0" err="1">
                          <a:latin typeface="Segoe UI" charset="0"/>
                          <a:ea typeface="Segoe UI" charset="0"/>
                          <a:cs typeface="Segoe UI" charset="0"/>
                        </a:rPr>
                        <a:t>aPTT</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baseline="0" dirty="0">
                          <a:latin typeface="Wingdings"/>
                        </a:rPr>
                        <a:t></a:t>
                      </a:r>
                      <a:endParaRPr lang="de-CH" sz="1200" b="1" dirty="0">
                        <a:effectLst>
                          <a:outerShdw blurRad="38100" dist="38100" dir="2700000" algn="tl">
                            <a:srgbClr val="000000">
                              <a:alpha val="43137"/>
                            </a:srgbClr>
                          </a:outerShdw>
                        </a:effectLst>
                        <a:latin typeface="Calibri"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Little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68889">
                <a:tc>
                  <a:txBody>
                    <a:bodyPr/>
                    <a:lstStyle/>
                    <a:p>
                      <a:r>
                        <a:rPr lang="de-CH" sz="1000" b="0" i="0" dirty="0" err="1">
                          <a:latin typeface="Segoe UI" charset="0"/>
                          <a:ea typeface="Segoe UI" charset="0"/>
                          <a:cs typeface="Segoe UI" charset="0"/>
                        </a:rPr>
                        <a:t>Coagulation</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factors</a:t>
                      </a:r>
                      <a:r>
                        <a:rPr lang="de-CH" sz="1000" b="0" i="0" dirty="0">
                          <a:latin typeface="Segoe UI" charset="0"/>
                          <a:ea typeface="Segoe UI" charset="0"/>
                          <a:cs typeface="Segoe UI" charset="0"/>
                        </a:rPr>
                        <a:t> (II, V, VII, FVIII, IX, X, XI)</a:t>
                      </a:r>
                      <a:endParaRPr lang="de-CH" sz="1000" b="0" i="0" kern="1200" dirty="0">
                        <a:solidFill>
                          <a:schemeClr val="tx1"/>
                        </a:solidFill>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CH" sz="1200" b="1" dirty="0">
                        <a:effectLst>
                          <a:outerShdw blurRad="38100" dist="38100" dir="2700000" algn="tl">
                            <a:srgbClr val="000000">
                              <a:alpha val="43137"/>
                            </a:srgbClr>
                          </a:outerShdw>
                        </a:effectLst>
                        <a:latin typeface="Calibri"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Little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268889">
                <a:tc>
                  <a:txBody>
                    <a:bodyPr/>
                    <a:lstStyle/>
                    <a:p>
                      <a:r>
                        <a:rPr lang="de-DE" sz="1000" b="0" i="0" dirty="0" err="1">
                          <a:latin typeface="Segoe UI" charset="0"/>
                          <a:ea typeface="Segoe UI" charset="0"/>
                          <a:cs typeface="Segoe UI" charset="0"/>
                        </a:rPr>
                        <a:t>Chromogenic</a:t>
                      </a:r>
                      <a:r>
                        <a:rPr lang="de-DE" sz="1000" b="0" i="0" dirty="0">
                          <a:latin typeface="Segoe UI" charset="0"/>
                          <a:ea typeface="Segoe UI" charset="0"/>
                          <a:cs typeface="Segoe UI" charset="0"/>
                        </a:rPr>
                        <a:t> anti-</a:t>
                      </a:r>
                      <a:r>
                        <a:rPr lang="de-DE" sz="1000" b="0" i="0" dirty="0" err="1">
                          <a:latin typeface="Segoe UI" charset="0"/>
                          <a:ea typeface="Segoe UI" charset="0"/>
                          <a:cs typeface="Segoe UI" charset="0"/>
                        </a:rPr>
                        <a:t>Xa</a:t>
                      </a:r>
                      <a:r>
                        <a:rPr lang="de-DE" sz="1000" b="0" i="0" dirty="0">
                          <a:latin typeface="Segoe UI" charset="0"/>
                          <a:ea typeface="Segoe UI" charset="0"/>
                          <a:cs typeface="Segoe UI" charset="0"/>
                        </a:rPr>
                        <a:t> </a:t>
                      </a:r>
                      <a:r>
                        <a:rPr lang="de-DE" sz="1000" b="0" i="0" dirty="0" err="1">
                          <a:latin typeface="Segoe UI" charset="0"/>
                          <a:ea typeface="Segoe UI" charset="0"/>
                          <a:cs typeface="Segoe UI" charset="0"/>
                        </a:rPr>
                        <a:t>test</a:t>
                      </a:r>
                      <a:r>
                        <a:rPr lang="de-DE" sz="1000" b="0" i="0" dirty="0">
                          <a:latin typeface="Segoe UI" charset="0"/>
                          <a:ea typeface="Segoe UI" charset="0"/>
                          <a:cs typeface="Segoe UI" charset="0"/>
                        </a:rPr>
                        <a:t> (</a:t>
                      </a:r>
                      <a:r>
                        <a:rPr lang="de-DE" sz="1000" b="0" i="0" dirty="0" err="1">
                          <a:latin typeface="Segoe UI" charset="0"/>
                          <a:ea typeface="Segoe UI" charset="0"/>
                          <a:cs typeface="Segoe UI" charset="0"/>
                        </a:rPr>
                        <a:t>for</a:t>
                      </a:r>
                      <a:r>
                        <a:rPr lang="de-DE" sz="1000" b="0" i="0" dirty="0">
                          <a:latin typeface="Segoe UI" charset="0"/>
                          <a:ea typeface="Segoe UI" charset="0"/>
                          <a:cs typeface="Segoe UI" charset="0"/>
                        </a:rPr>
                        <a:t> </a:t>
                      </a:r>
                      <a:r>
                        <a:rPr lang="de-DE" sz="1000" b="0" i="0" dirty="0" err="1">
                          <a:latin typeface="Segoe UI" charset="0"/>
                          <a:ea typeface="Segoe UI" charset="0"/>
                          <a:cs typeface="Segoe UI" charset="0"/>
                        </a:rPr>
                        <a:t>heparins</a:t>
                      </a:r>
                      <a:r>
                        <a:rPr lang="de-DE" sz="1000" b="0" i="0" dirty="0">
                          <a:latin typeface="Segoe UI" charset="0"/>
                          <a:ea typeface="Segoe UI" charset="0"/>
                          <a:cs typeface="Segoe UI" charset="0"/>
                        </a:rPr>
                        <a:t>, LMWH, a</a:t>
                      </a:r>
                      <a:r>
                        <a:rPr lang="de-DE" sz="1000" b="0" i="0" baseline="0" dirty="0">
                          <a:latin typeface="Segoe UI" charset="0"/>
                          <a:ea typeface="Segoe UI" charset="0"/>
                          <a:cs typeface="Segoe UI" charset="0"/>
                        </a:rPr>
                        <a:t>nd </a:t>
                      </a:r>
                      <a:r>
                        <a:rPr lang="de-DE" sz="1000" b="0" i="0" baseline="0" dirty="0" err="1">
                          <a:latin typeface="Segoe UI" charset="0"/>
                          <a:ea typeface="Segoe UI" charset="0"/>
                          <a:cs typeface="Segoe UI" charset="0"/>
                        </a:rPr>
                        <a:t>fondaparinux</a:t>
                      </a:r>
                      <a:r>
                        <a:rPr lang="de-DE" sz="1000" b="0" i="0" baseline="0" dirty="0">
                          <a:latin typeface="Segoe UI" charset="0"/>
                          <a:ea typeface="Segoe UI" charset="0"/>
                          <a:cs typeface="Segoe UI" charset="0"/>
                        </a:rPr>
                        <a:t>)</a:t>
                      </a:r>
                      <a:endParaRPr lang="de-DE"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baseline="0" dirty="0">
                          <a:latin typeface="Wingdings"/>
                        </a:rPr>
                        <a:t></a:t>
                      </a:r>
                      <a:endParaRPr lang="de-CH" sz="1200" b="1" dirty="0">
                        <a:effectLst>
                          <a:outerShdw blurRad="38100" dist="38100" dir="2700000" algn="tl">
                            <a:srgbClr val="000000">
                              <a:alpha val="43137"/>
                            </a:srgbClr>
                          </a:outerShdw>
                        </a:effectLst>
                        <a:latin typeface="Calibri"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baseline="0" dirty="0">
                          <a:latin typeface="Wingdings"/>
                        </a:rPr>
                        <a:t></a:t>
                      </a:r>
                      <a:endParaRPr lang="de-CH" sz="1200" b="1" dirty="0">
                        <a:effectLst>
                          <a:outerShdw blurRad="38100" dist="38100" dir="2700000" algn="tl">
                            <a:srgbClr val="000000">
                              <a:alpha val="43137"/>
                            </a:srgbClr>
                          </a:outerShdw>
                        </a:effectLst>
                        <a:latin typeface="Calibri"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68889">
                <a:tc>
                  <a:txBody>
                    <a:bodyPr/>
                    <a:lstStyle/>
                    <a:p>
                      <a:r>
                        <a:rPr lang="de-CH" sz="1000" b="0" i="0" dirty="0">
                          <a:latin typeface="Segoe UI" charset="0"/>
                          <a:ea typeface="Segoe UI" charset="0"/>
                          <a:cs typeface="Segoe UI" charset="0"/>
                        </a:rPr>
                        <a:t>ROTEM (</a:t>
                      </a:r>
                      <a:r>
                        <a:rPr lang="de-CH" sz="1000" b="0" i="0" dirty="0" err="1">
                          <a:latin typeface="Segoe UI" charset="0"/>
                          <a:ea typeface="Segoe UI" charset="0"/>
                          <a:cs typeface="Segoe UI" charset="0"/>
                        </a:rPr>
                        <a:t>intem</a:t>
                      </a:r>
                      <a:r>
                        <a:rPr lang="de-CH" sz="1000" b="0" i="0" dirty="0">
                          <a:latin typeface="Segoe UI" charset="0"/>
                          <a:ea typeface="Segoe UI" charset="0"/>
                          <a:cs typeface="Segoe UI" charset="0"/>
                        </a:rPr>
                        <a:t>/</a:t>
                      </a:r>
                      <a:r>
                        <a:rPr lang="de-CH" sz="1000" b="0" i="0" dirty="0" err="1">
                          <a:latin typeface="Segoe UI" charset="0"/>
                          <a:ea typeface="Segoe UI" charset="0"/>
                          <a:cs typeface="Segoe UI" charset="0"/>
                        </a:rPr>
                        <a:t>extem</a:t>
                      </a:r>
                      <a:r>
                        <a:rPr lang="de-CH" sz="1000" b="0" i="0" baseline="0" dirty="0">
                          <a:latin typeface="Segoe UI" charset="0"/>
                          <a:ea typeface="Segoe UI" charset="0"/>
                          <a:cs typeface="Segoe UI" charset="0"/>
                        </a:rPr>
                        <a:t> CT)</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b="0" i="0" u="none" strike="noStrike" baseline="0" dirty="0">
                          <a:latin typeface="Wingdings"/>
                        </a:rPr>
                        <a:t></a:t>
                      </a:r>
                      <a:endParaRPr lang="de-CH" sz="1200" b="1" dirty="0">
                        <a:effectLst>
                          <a:outerShdw blurRad="38100" dist="38100" dir="2700000" algn="tl">
                            <a:srgbClr val="000000">
                              <a:alpha val="43137"/>
                            </a:srgbClr>
                          </a:outerShdw>
                        </a:effectLst>
                        <a:latin typeface="Calibri"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Little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7"/>
                  </a:ext>
                </a:extLst>
              </a:tr>
              <a:tr h="268889">
                <a:tc>
                  <a:txBody>
                    <a:bodyPr/>
                    <a:lstStyle/>
                    <a:p>
                      <a:r>
                        <a:rPr lang="en-US" sz="1000" b="0" i="0" dirty="0">
                          <a:latin typeface="Segoe UI" charset="0"/>
                          <a:ea typeface="Segoe UI" charset="0"/>
                          <a:cs typeface="Segoe UI" charset="0"/>
                        </a:rPr>
                        <a:t>ROTEM (MCF, </a:t>
                      </a:r>
                      <a:r>
                        <a:rPr lang="en-US" sz="1000" b="0" i="0" dirty="0" err="1">
                          <a:latin typeface="Segoe UI" charset="0"/>
                          <a:ea typeface="Segoe UI" charset="0"/>
                          <a:cs typeface="Segoe UI" charset="0"/>
                        </a:rPr>
                        <a:t>intem</a:t>
                      </a:r>
                      <a:r>
                        <a:rPr lang="en-US" sz="1000" b="0" i="0" dirty="0">
                          <a:latin typeface="Segoe UI" charset="0"/>
                          <a:ea typeface="Segoe UI" charset="0"/>
                          <a:cs typeface="Segoe UI" charset="0"/>
                        </a:rPr>
                        <a:t> CFT, Alpha)</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Little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err="1">
                          <a:latin typeface="Segoe UI" charset="0"/>
                          <a:ea typeface="Segoe UI" charset="0"/>
                          <a:cs typeface="Segoe UI" charset="0"/>
                        </a:rPr>
                        <a:t>No</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r h="26888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000" b="0" i="0" dirty="0">
                          <a:latin typeface="Segoe UI" charset="0"/>
                          <a:ea typeface="Segoe UI" charset="0"/>
                          <a:cs typeface="Segoe UI" charset="0"/>
                        </a:rPr>
                        <a:t>D-dimer</a:t>
                      </a:r>
                      <a:r>
                        <a:rPr lang="de-CH" sz="1000" b="0" i="0" baseline="30000" dirty="0">
                          <a:latin typeface="Segoe UI" charset="0"/>
                          <a:ea typeface="Segoe UI" charset="0"/>
                          <a:cs typeface="Segoe UI" charset="0"/>
                        </a:rPr>
                        <a:t>#</a:t>
                      </a:r>
                      <a:r>
                        <a:rPr lang="de-CH" sz="1000" b="0" i="0" dirty="0">
                          <a:latin typeface="Segoe UI" charset="0"/>
                          <a:ea typeface="Segoe UI" charset="0"/>
                          <a:cs typeface="Segoe UI" charset="0"/>
                        </a:rPr>
                        <a:t>,</a:t>
                      </a:r>
                      <a:r>
                        <a:rPr lang="de-CH" sz="1000" b="0" i="0" baseline="0" dirty="0">
                          <a:latin typeface="Segoe UI" charset="0"/>
                          <a:ea typeface="Segoe UI" charset="0"/>
                          <a:cs typeface="Segoe UI" charset="0"/>
                        </a:rPr>
                        <a:t> </a:t>
                      </a:r>
                      <a:r>
                        <a:rPr lang="de-CH" sz="1000" b="0" i="0" baseline="0" dirty="0" err="1">
                          <a:latin typeface="Segoe UI" charset="0"/>
                          <a:ea typeface="Segoe UI" charset="0"/>
                          <a:cs typeface="Segoe UI" charset="0"/>
                        </a:rPr>
                        <a:t>fibrinogen</a:t>
                      </a:r>
                      <a:r>
                        <a:rPr lang="de-CH" sz="1000" b="0" i="0" baseline="0" dirty="0">
                          <a:latin typeface="Segoe UI" charset="0"/>
                          <a:ea typeface="Segoe UI" charset="0"/>
                          <a:cs typeface="Segoe UI" charset="0"/>
                        </a:rPr>
                        <a:t>, FXIII, TT</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err="1">
                          <a:latin typeface="Segoe UI" charset="0"/>
                          <a:ea typeface="Segoe UI" charset="0"/>
                          <a:cs typeface="Segoe UI" charset="0"/>
                        </a:rPr>
                        <a:t>No</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marL="0" marR="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000" b="0" i="0" dirty="0" err="1">
                          <a:latin typeface="Segoe UI" charset="0"/>
                          <a:ea typeface="Segoe UI" charset="0"/>
                          <a:cs typeface="Segoe UI" charset="0"/>
                        </a:rPr>
                        <a:t>No</a:t>
                      </a:r>
                      <a:r>
                        <a:rPr lang="de-CH" sz="1000" b="0" i="0" dirty="0">
                          <a:latin typeface="Segoe UI" charset="0"/>
                          <a:ea typeface="Segoe UI" charset="0"/>
                          <a:cs typeface="Segoe UI" charset="0"/>
                        </a:rPr>
                        <a:t> </a:t>
                      </a:r>
                      <a:r>
                        <a:rPr lang="de-CH" sz="1000" b="0" i="0" dirty="0" err="1">
                          <a:latin typeface="Segoe UI" charset="0"/>
                          <a:ea typeface="Segoe UI" charset="0"/>
                          <a:cs typeface="Segoe UI" charset="0"/>
                        </a:rPr>
                        <a:t>influence</a:t>
                      </a:r>
                      <a:endParaRPr lang="de-CH" sz="1000" b="0" i="0" dirty="0">
                        <a:latin typeface="Segoe UI" charset="0"/>
                        <a:ea typeface="Segoe UI" charset="0"/>
                        <a:cs typeface="Segoe UI"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7" name="Bild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04788" y="1939004"/>
            <a:ext cx="165499" cy="167114"/>
          </a:xfrm>
          <a:prstGeom prst="rect">
            <a:avLst/>
          </a:prstGeom>
        </p:spPr>
      </p:pic>
      <p:pic>
        <p:nvPicPr>
          <p:cNvPr id="8" name="Bild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08187" y="3005804"/>
            <a:ext cx="165499" cy="167114"/>
          </a:xfrm>
          <a:prstGeom prst="rect">
            <a:avLst/>
          </a:prstGeom>
        </p:spPr>
      </p:pic>
      <p:pic>
        <p:nvPicPr>
          <p:cNvPr id="1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3500000">
            <a:off x="3741747" y="4399123"/>
            <a:ext cx="114589" cy="12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376" y="4396703"/>
            <a:ext cx="118577" cy="13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700000">
            <a:off x="343182" y="4604702"/>
            <a:ext cx="114397" cy="13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feld 20"/>
          <p:cNvSpPr txBox="1"/>
          <p:nvPr/>
        </p:nvSpPr>
        <p:spPr>
          <a:xfrm>
            <a:off x="441829" y="4369151"/>
            <a:ext cx="3009157" cy="215444"/>
          </a:xfrm>
          <a:prstGeom prst="rect">
            <a:avLst/>
          </a:prstGeom>
          <a:noFill/>
        </p:spPr>
        <p:txBody>
          <a:bodyPr wrap="none" rtlCol="0">
            <a:spAutoFit/>
          </a:bodyPr>
          <a:lstStyle/>
          <a:p>
            <a:r>
              <a:rPr lang="en-US" sz="800" dirty="0">
                <a:latin typeface="Segoe UI" charset="0"/>
                <a:ea typeface="Segoe UI" charset="0"/>
                <a:cs typeface="Segoe UI" charset="0"/>
              </a:rPr>
              <a:t>Value measured reduced by rivaroxaban (below normal range)</a:t>
            </a:r>
            <a:endParaRPr lang="de-CH" sz="800" dirty="0">
              <a:latin typeface="Segoe UI" charset="0"/>
              <a:ea typeface="Segoe UI" charset="0"/>
              <a:cs typeface="Segoe UI" charset="0"/>
            </a:endParaRPr>
          </a:p>
        </p:txBody>
      </p:sp>
      <p:sp>
        <p:nvSpPr>
          <p:cNvPr id="22" name="Textfeld 21"/>
          <p:cNvSpPr txBox="1"/>
          <p:nvPr/>
        </p:nvSpPr>
        <p:spPr>
          <a:xfrm>
            <a:off x="441829" y="4553563"/>
            <a:ext cx="3130985" cy="215444"/>
          </a:xfrm>
          <a:prstGeom prst="rect">
            <a:avLst/>
          </a:prstGeom>
          <a:noFill/>
        </p:spPr>
        <p:txBody>
          <a:bodyPr wrap="none" rtlCol="0">
            <a:spAutoFit/>
          </a:bodyPr>
          <a:lstStyle/>
          <a:p>
            <a:r>
              <a:rPr lang="en-US" sz="800" dirty="0">
                <a:latin typeface="Segoe UI" charset="0"/>
                <a:ea typeface="Segoe UI" charset="0"/>
                <a:cs typeface="Segoe UI" charset="0"/>
              </a:rPr>
              <a:t>Value measured increased by rivaroxaban (above normal range) </a:t>
            </a:r>
            <a:endParaRPr lang="de-CH" sz="800" dirty="0">
              <a:latin typeface="Segoe UI" charset="0"/>
              <a:ea typeface="Segoe UI" charset="0"/>
              <a:cs typeface="Segoe UI" charset="0"/>
            </a:endParaRPr>
          </a:p>
        </p:txBody>
      </p:sp>
      <p:sp>
        <p:nvSpPr>
          <p:cNvPr id="23" name="Textfeld 22"/>
          <p:cNvSpPr txBox="1"/>
          <p:nvPr/>
        </p:nvSpPr>
        <p:spPr>
          <a:xfrm>
            <a:off x="3816834" y="4369150"/>
            <a:ext cx="3905236" cy="215444"/>
          </a:xfrm>
          <a:prstGeom prst="rect">
            <a:avLst/>
          </a:prstGeom>
          <a:noFill/>
        </p:spPr>
        <p:txBody>
          <a:bodyPr wrap="none" rtlCol="0">
            <a:spAutoFit/>
          </a:bodyPr>
          <a:lstStyle/>
          <a:p>
            <a:r>
              <a:rPr lang="en-US" sz="800" dirty="0">
                <a:latin typeface="Segoe UI" charset="0"/>
                <a:ea typeface="Segoe UI" charset="0"/>
                <a:cs typeface="Segoe UI" charset="0"/>
              </a:rPr>
              <a:t>Value measured significantly increased by rivaroxaban (way above normal range) </a:t>
            </a:r>
            <a:endParaRPr lang="de-CH" sz="800" dirty="0">
              <a:latin typeface="Segoe UI" charset="0"/>
              <a:ea typeface="Segoe UI" charset="0"/>
              <a:cs typeface="Segoe UI" charset="0"/>
            </a:endParaRPr>
          </a:p>
        </p:txBody>
      </p:sp>
      <p:sp>
        <p:nvSpPr>
          <p:cNvPr id="25" name="Textfeld 24">
            <a:extLst>
              <a:ext uri="{FF2B5EF4-FFF2-40B4-BE49-F238E27FC236}">
                <a16:creationId xmlns:a16="http://schemas.microsoft.com/office/drawing/2014/main" id="{B549282D-99DA-45C3-9431-0837A574029A}"/>
              </a:ext>
            </a:extLst>
          </p:cNvPr>
          <p:cNvSpPr txBox="1"/>
          <p:nvPr/>
        </p:nvSpPr>
        <p:spPr>
          <a:xfrm>
            <a:off x="3799041" y="4552197"/>
            <a:ext cx="3023585" cy="215444"/>
          </a:xfrm>
          <a:prstGeom prst="rect">
            <a:avLst/>
          </a:prstGeom>
          <a:noFill/>
        </p:spPr>
        <p:txBody>
          <a:bodyPr wrap="none" rtlCol="0">
            <a:spAutoFit/>
          </a:bodyPr>
          <a:lstStyle/>
          <a:p>
            <a:pPr algn="ctr"/>
            <a:r>
              <a:rPr lang="de-CH" sz="800" baseline="30000" dirty="0">
                <a:latin typeface="Segoe UI" charset="0"/>
                <a:ea typeface="Segoe UI" charset="0"/>
                <a:cs typeface="Segoe UI" charset="0"/>
              </a:rPr>
              <a:t>#</a:t>
            </a:r>
            <a:r>
              <a:rPr lang="de-CH" sz="800" dirty="0">
                <a:latin typeface="Segoe UI" charset="0"/>
                <a:ea typeface="Segoe UI" charset="0"/>
                <a:cs typeface="Segoe UI" charset="0"/>
              </a:rPr>
              <a:t>Long-term </a:t>
            </a:r>
            <a:r>
              <a:rPr lang="de-CH" sz="800" dirty="0" err="1">
                <a:latin typeface="Segoe UI" charset="0"/>
                <a:ea typeface="Segoe UI" charset="0"/>
                <a:cs typeface="Segoe UI" charset="0"/>
              </a:rPr>
              <a:t>anticoagulation</a:t>
            </a:r>
            <a:r>
              <a:rPr lang="de-CH" sz="800" dirty="0">
                <a:latin typeface="Segoe UI" charset="0"/>
                <a:ea typeface="Segoe UI" charset="0"/>
                <a:cs typeface="Segoe UI" charset="0"/>
              </a:rPr>
              <a:t> </a:t>
            </a:r>
            <a:r>
              <a:rPr lang="de-CH" sz="800" dirty="0" err="1">
                <a:latin typeface="Segoe UI" charset="0"/>
                <a:ea typeface="Segoe UI" charset="0"/>
                <a:cs typeface="Segoe UI" charset="0"/>
              </a:rPr>
              <a:t>lowers</a:t>
            </a:r>
            <a:r>
              <a:rPr lang="de-CH" sz="800" dirty="0">
                <a:latin typeface="Segoe UI" charset="0"/>
                <a:ea typeface="Segoe UI" charset="0"/>
                <a:cs typeface="Segoe UI" charset="0"/>
              </a:rPr>
              <a:t> </a:t>
            </a:r>
            <a:r>
              <a:rPr lang="de-CH" sz="800" dirty="0" err="1">
                <a:latin typeface="Segoe UI" charset="0"/>
                <a:ea typeface="Segoe UI" charset="0"/>
                <a:cs typeface="Segoe UI" charset="0"/>
              </a:rPr>
              <a:t>the</a:t>
            </a:r>
            <a:r>
              <a:rPr lang="de-CH" sz="800" dirty="0">
                <a:latin typeface="Segoe UI" charset="0"/>
                <a:ea typeface="Segoe UI" charset="0"/>
                <a:cs typeface="Segoe UI" charset="0"/>
              </a:rPr>
              <a:t> </a:t>
            </a:r>
            <a:r>
              <a:rPr lang="de-CH" sz="800" dirty="0" err="1">
                <a:latin typeface="Segoe UI" charset="0"/>
                <a:ea typeface="Segoe UI" charset="0"/>
                <a:cs typeface="Segoe UI" charset="0"/>
              </a:rPr>
              <a:t>patient’s</a:t>
            </a:r>
            <a:r>
              <a:rPr lang="de-CH" sz="800" dirty="0">
                <a:latin typeface="Segoe UI" charset="0"/>
                <a:ea typeface="Segoe UI" charset="0"/>
                <a:cs typeface="Segoe UI" charset="0"/>
              </a:rPr>
              <a:t> D-dimer </a:t>
            </a:r>
            <a:r>
              <a:rPr lang="de-CH" sz="800" dirty="0" err="1">
                <a:latin typeface="Segoe UI" charset="0"/>
                <a:ea typeface="Segoe UI" charset="0"/>
                <a:cs typeface="Segoe UI" charset="0"/>
              </a:rPr>
              <a:t>level</a:t>
            </a:r>
            <a:r>
              <a:rPr lang="de-CH" sz="800" dirty="0">
                <a:latin typeface="Segoe UI" charset="0"/>
                <a:ea typeface="Segoe UI" charset="0"/>
                <a:cs typeface="Segoe UI" charset="0"/>
              </a:rPr>
              <a:t>.</a:t>
            </a:r>
          </a:p>
        </p:txBody>
      </p:sp>
    </p:spTree>
    <p:extLst>
      <p:ext uri="{BB962C8B-B14F-4D97-AF65-F5344CB8AC3E}">
        <p14:creationId xmlns:p14="http://schemas.microsoft.com/office/powerpoint/2010/main" val="179644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1.2 </a:t>
            </a:r>
            <a:r>
              <a:rPr lang="de-CH" dirty="0" err="1"/>
              <a:t>Doses</a:t>
            </a:r>
            <a:r>
              <a:rPr lang="de-CH" dirty="0"/>
              <a:t> </a:t>
            </a:r>
            <a:r>
              <a:rPr lang="de-CH" dirty="0" err="1"/>
              <a:t>of</a:t>
            </a:r>
            <a:r>
              <a:rPr lang="de-CH" dirty="0"/>
              <a:t> </a:t>
            </a:r>
            <a:r>
              <a:rPr lang="de-CH" dirty="0" err="1"/>
              <a:t>rivaroxaban</a:t>
            </a:r>
            <a:r>
              <a:rPr lang="de-CH" dirty="0"/>
              <a:t> </a:t>
            </a:r>
            <a:r>
              <a:rPr lang="de-CH" dirty="0" err="1"/>
              <a:t>based</a:t>
            </a:r>
            <a:r>
              <a:rPr lang="de-CH" dirty="0"/>
              <a:t> on </a:t>
            </a:r>
            <a:r>
              <a:rPr lang="de-CH" dirty="0" err="1"/>
              <a:t>indication</a:t>
            </a:r>
            <a:r>
              <a:rPr lang="de-CH" dirty="0"/>
              <a:t> and </a:t>
            </a:r>
            <a:r>
              <a:rPr lang="de-CH" dirty="0" err="1"/>
              <a:t>eGFR</a:t>
            </a:r>
            <a:r>
              <a:rPr lang="de-CH" dirty="0"/>
              <a:t> (1/2)</a:t>
            </a:r>
          </a:p>
        </p:txBody>
      </p:sp>
      <p:sp>
        <p:nvSpPr>
          <p:cNvPr id="21" name="Foliennummernplatzhalter 4">
            <a:extLst>
              <a:ext uri="{FF2B5EF4-FFF2-40B4-BE49-F238E27FC236}">
                <a16:creationId xmlns:a16="http://schemas.microsoft.com/office/drawing/2014/main" id="{DBE7277A-C3BB-4A69-8A89-7B7ED9E085AF}"/>
              </a:ext>
            </a:extLst>
          </p:cNvPr>
          <p:cNvSpPr>
            <a:spLocks noGrp="1"/>
          </p:cNvSpPr>
          <p:nvPr>
            <p:ph type="sldNum" sz="quarter" idx="12"/>
          </p:nvPr>
        </p:nvSpPr>
        <p:spPr>
          <a:xfrm>
            <a:off x="8220974" y="4863072"/>
            <a:ext cx="599176" cy="243763"/>
          </a:xfrm>
        </p:spPr>
        <p:txBody>
          <a:bodyPr/>
          <a:lstStyle/>
          <a:p>
            <a:fld id="{668FC1BA-C807-A24C-B970-91216D4FCE8F}" type="slidenum">
              <a:rPr lang="de-DE" smtClean="0"/>
              <a:t>7</a:t>
            </a:fld>
            <a:endParaRPr lang="de-DE" dirty="0"/>
          </a:p>
        </p:txBody>
      </p:sp>
      <p:sp>
        <p:nvSpPr>
          <p:cNvPr id="27" name="Rechteck 26">
            <a:extLst>
              <a:ext uri="{FF2B5EF4-FFF2-40B4-BE49-F238E27FC236}">
                <a16:creationId xmlns:a16="http://schemas.microsoft.com/office/drawing/2014/main" id="{681656FD-270F-46AD-8A9A-32C21CDFC701}"/>
              </a:ext>
            </a:extLst>
          </p:cNvPr>
          <p:cNvSpPr/>
          <p:nvPr/>
        </p:nvSpPr>
        <p:spPr>
          <a:xfrm>
            <a:off x="323850" y="4590317"/>
            <a:ext cx="8496300" cy="276999"/>
          </a:xfrm>
          <a:prstGeom prst="rect">
            <a:avLst/>
          </a:prstGeom>
        </p:spPr>
        <p:txBody>
          <a:bodyPr wrap="square">
            <a:spAutoFit/>
          </a:bodyPr>
          <a:lstStyle/>
          <a:p>
            <a:pPr>
              <a:defRPr/>
            </a:pPr>
            <a:r>
              <a:rPr lang="en-US" sz="600" dirty="0">
                <a:solidFill>
                  <a:schemeClr val="tx1">
                    <a:lumMod val="50000"/>
                    <a:lumOff val="50000"/>
                  </a:schemeClr>
                </a:solidFill>
                <a:latin typeface="Segoe UI" panose="020B0502040204020203" pitchFamily="34" charset="0"/>
                <a:cs typeface="Segoe UI" panose="020B0502040204020203" pitchFamily="34" charset="0"/>
              </a:rPr>
              <a:t># According to the product information, use with caution in patients with eGFR 15-29 ml/min. Expert opinion: Patients with eGFR &lt; 30 ml/min should not be started on rivaroxaban as this was an exclusion criterion during clinical trials. If the eGFR for patients on rivaroxaban deteriorates to &lt; 30 ml/min, therapy may be continued under</a:t>
            </a:r>
            <a:r>
              <a:rPr lang="de-CH" sz="600" dirty="0">
                <a:solidFill>
                  <a:schemeClr val="tx1">
                    <a:lumMod val="50000"/>
                    <a:lumOff val="50000"/>
                  </a:schemeClr>
                </a:solidFill>
                <a:latin typeface="Segoe UI" panose="020B0502040204020203" pitchFamily="34" charset="0"/>
                <a:cs typeface="Segoe UI" panose="020B0502040204020203" pitchFamily="34" charset="0"/>
              </a:rPr>
              <a:t> </a:t>
            </a:r>
            <a:r>
              <a:rPr lang="de-CH" sz="600" dirty="0" err="1">
                <a:solidFill>
                  <a:schemeClr val="tx1">
                    <a:lumMod val="50000"/>
                    <a:lumOff val="50000"/>
                  </a:schemeClr>
                </a:solidFill>
                <a:latin typeface="Segoe UI" panose="020B0502040204020203" pitchFamily="34" charset="0"/>
                <a:cs typeface="Segoe UI" panose="020B0502040204020203" pitchFamily="34" charset="0"/>
              </a:rPr>
              <a:t>close</a:t>
            </a:r>
            <a:r>
              <a:rPr lang="de-CH" sz="600" dirty="0">
                <a:solidFill>
                  <a:schemeClr val="tx1">
                    <a:lumMod val="50000"/>
                    <a:lumOff val="50000"/>
                  </a:schemeClr>
                </a:solidFill>
                <a:latin typeface="Segoe UI" panose="020B0502040204020203" pitchFamily="34" charset="0"/>
                <a:cs typeface="Segoe UI" panose="020B0502040204020203" pitchFamily="34" charset="0"/>
              </a:rPr>
              <a:t> </a:t>
            </a:r>
            <a:r>
              <a:rPr lang="de-CH" sz="600" dirty="0" err="1">
                <a:solidFill>
                  <a:schemeClr val="tx1">
                    <a:lumMod val="50000"/>
                    <a:lumOff val="50000"/>
                  </a:schemeClr>
                </a:solidFill>
                <a:latin typeface="Segoe UI" panose="020B0502040204020203" pitchFamily="34" charset="0"/>
                <a:cs typeface="Segoe UI" panose="020B0502040204020203" pitchFamily="34" charset="0"/>
              </a:rPr>
              <a:t>monitoring</a:t>
            </a:r>
            <a:r>
              <a:rPr lang="de-CH" sz="600" dirty="0">
                <a:solidFill>
                  <a:schemeClr val="tx1">
                    <a:lumMod val="50000"/>
                    <a:lumOff val="50000"/>
                  </a:schemeClr>
                </a:solidFill>
                <a:latin typeface="Segoe UI" panose="020B0502040204020203" pitchFamily="34" charset="0"/>
                <a:cs typeface="Segoe UI" panose="020B0502040204020203" pitchFamily="34" charset="0"/>
              </a:rPr>
              <a:t>.</a:t>
            </a:r>
            <a:endParaRPr lang="en-US" sz="600" dirty="0">
              <a:solidFill>
                <a:schemeClr val="tx1">
                  <a:lumMod val="50000"/>
                  <a:lumOff val="50000"/>
                </a:schemeClr>
              </a:solidFill>
              <a:latin typeface="Segoe UI" panose="020B0502040204020203" pitchFamily="34" charset="0"/>
              <a:cs typeface="Segoe UI" panose="020B0502040204020203" pitchFamily="34" charset="0"/>
            </a:endParaRPr>
          </a:p>
        </p:txBody>
      </p:sp>
      <p:graphicFrame>
        <p:nvGraphicFramePr>
          <p:cNvPr id="28" name="Inhaltsplatzhalter 4">
            <a:extLst>
              <a:ext uri="{FF2B5EF4-FFF2-40B4-BE49-F238E27FC236}">
                <a16:creationId xmlns:a16="http://schemas.microsoft.com/office/drawing/2014/main" id="{764E1623-AAD0-4FB6-8B17-C77FA66C50D5}"/>
              </a:ext>
            </a:extLst>
          </p:cNvPr>
          <p:cNvGraphicFramePr>
            <a:graphicFrameLocks/>
          </p:cNvGraphicFramePr>
          <p:nvPr>
            <p:extLst>
              <p:ext uri="{D42A27DB-BD31-4B8C-83A1-F6EECF244321}">
                <p14:modId xmlns:p14="http://schemas.microsoft.com/office/powerpoint/2010/main" val="2508857431"/>
              </p:ext>
            </p:extLst>
          </p:nvPr>
        </p:nvGraphicFramePr>
        <p:xfrm>
          <a:off x="323850" y="940526"/>
          <a:ext cx="8496300" cy="3649791"/>
        </p:xfrm>
        <a:graphic>
          <a:graphicData uri="http://schemas.openxmlformats.org/drawingml/2006/table">
            <a:tbl>
              <a:tblPr firstRow="1" firstCol="1" bandRow="1">
                <a:effectLst/>
                <a:tableStyleId>{5C22544A-7EE6-4342-B048-85BDC9FD1C3A}</a:tableStyleId>
              </a:tblPr>
              <a:tblGrid>
                <a:gridCol w="3370232">
                  <a:extLst>
                    <a:ext uri="{9D8B030D-6E8A-4147-A177-3AD203B41FA5}">
                      <a16:colId xmlns:a16="http://schemas.microsoft.com/office/drawing/2014/main" val="20000"/>
                    </a:ext>
                  </a:extLst>
                </a:gridCol>
                <a:gridCol w="1211770">
                  <a:extLst>
                    <a:ext uri="{9D8B030D-6E8A-4147-A177-3AD203B41FA5}">
                      <a16:colId xmlns:a16="http://schemas.microsoft.com/office/drawing/2014/main" val="20002"/>
                    </a:ext>
                  </a:extLst>
                </a:gridCol>
                <a:gridCol w="1211769">
                  <a:extLst>
                    <a:ext uri="{9D8B030D-6E8A-4147-A177-3AD203B41FA5}">
                      <a16:colId xmlns:a16="http://schemas.microsoft.com/office/drawing/2014/main" val="20003"/>
                    </a:ext>
                  </a:extLst>
                </a:gridCol>
                <a:gridCol w="2702529">
                  <a:extLst>
                    <a:ext uri="{9D8B030D-6E8A-4147-A177-3AD203B41FA5}">
                      <a16:colId xmlns:a16="http://schemas.microsoft.com/office/drawing/2014/main" val="552108007"/>
                    </a:ext>
                  </a:extLst>
                </a:gridCol>
              </a:tblGrid>
              <a:tr h="22486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dirty="0">
                        <a:solidFill>
                          <a:schemeClr val="bg1"/>
                        </a:solidFill>
                        <a:latin typeface="Segoe UI" panose="020B0502040204020203" pitchFamily="34" charset="0"/>
                        <a:cs typeface="Segoe UI" panose="020B0502040204020203" pitchFamily="34" charset="0"/>
                      </a:endParaRPr>
                    </a:p>
                  </a:txBody>
                  <a:tcPr marL="72000" marR="0" marT="36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800" dirty="0">
                          <a:solidFill>
                            <a:schemeClr val="tx1"/>
                          </a:solidFill>
                          <a:latin typeface="Segoe UI" panose="020B0502040204020203" pitchFamily="34" charset="0"/>
                          <a:cs typeface="Segoe UI" panose="020B0502040204020203" pitchFamily="34" charset="0"/>
                        </a:rPr>
                        <a:t>eGFR</a:t>
                      </a:r>
                    </a:p>
                  </a:txBody>
                  <a:tcPr marL="0" marR="0" marT="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100" dirty="0">
                        <a:latin typeface="Arial" panose="020B0604020202020204" pitchFamily="34" charset="0"/>
                        <a:cs typeface="Arial" panose="020B0604020202020204"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solidFill>
                          <a:latin typeface="Segoe UI" panose="020B0502040204020203" pitchFamily="34" charset="0"/>
                          <a:cs typeface="Segoe UI" panose="020B0502040204020203" pitchFamily="34" charset="0"/>
                        </a:rPr>
                        <a:t>Remarks</a:t>
                      </a:r>
                    </a:p>
                  </a:txBody>
                  <a:tcPr marL="72000" marR="0" marT="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5868307"/>
                  </a:ext>
                </a:extLst>
              </a:tr>
              <a:tr h="22486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Segoe UI" panose="020B0502040204020203" pitchFamily="34" charset="0"/>
                        <a:cs typeface="Segoe UI" panose="020B0502040204020203" pitchFamily="34" charset="0"/>
                      </a:endParaRPr>
                    </a:p>
                  </a:txBody>
                  <a:tcPr marL="72000" marR="0" marT="36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kern="1200" dirty="0">
                          <a:solidFill>
                            <a:schemeClr val="dk1"/>
                          </a:solidFill>
                          <a:effectLst/>
                          <a:latin typeface="Segoe UI" panose="020B0502040204020203" pitchFamily="34" charset="0"/>
                          <a:ea typeface="+mn-ea"/>
                          <a:cs typeface="Segoe UI" panose="020B0502040204020203" pitchFamily="34" charset="0"/>
                        </a:rPr>
                        <a:t>≥ 50 </a:t>
                      </a:r>
                      <a:r>
                        <a:rPr lang="en-US" sz="800" kern="1200" dirty="0">
                          <a:solidFill>
                            <a:schemeClr val="tx1"/>
                          </a:solidFill>
                          <a:effectLst/>
                          <a:latin typeface="Segoe UI" panose="020B0502040204020203" pitchFamily="34" charset="0"/>
                          <a:ea typeface="+mn-ea"/>
                          <a:cs typeface="Segoe UI" panose="020B0502040204020203" pitchFamily="34" charset="0"/>
                        </a:rPr>
                        <a:t>ml</a:t>
                      </a:r>
                      <a:r>
                        <a:rPr lang="en-US" sz="800" kern="1200" dirty="0">
                          <a:solidFill>
                            <a:schemeClr val="dk1"/>
                          </a:solidFill>
                          <a:effectLst/>
                          <a:latin typeface="Segoe UI" panose="020B0502040204020203" pitchFamily="34" charset="0"/>
                          <a:ea typeface="+mn-ea"/>
                          <a:cs typeface="Segoe UI" panose="020B0502040204020203" pitchFamily="34" charset="0"/>
                        </a:rPr>
                        <a:t>/min</a:t>
                      </a:r>
                      <a:endParaRPr lang="en-US" sz="800" dirty="0">
                        <a:latin typeface="Segoe UI" panose="020B0502040204020203" pitchFamily="34" charset="0"/>
                        <a:cs typeface="Segoe UI" panose="020B0502040204020203"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schemeClr val="tx1"/>
                          </a:solidFill>
                          <a:effectLst/>
                          <a:uLnTx/>
                          <a:uFillTx/>
                          <a:latin typeface="Segoe UI" panose="020B0502040204020203" pitchFamily="34" charset="0"/>
                          <a:ea typeface="+mn-ea"/>
                          <a:cs typeface="Segoe UI" panose="020B0502040204020203" pitchFamily="34" charset="0"/>
                          <a:sym typeface="Wingdings"/>
                        </a:rPr>
                        <a:t>#</a:t>
                      </a:r>
                      <a:r>
                        <a:rPr lang="en-US" sz="800" kern="1200" dirty="0">
                          <a:solidFill>
                            <a:schemeClr val="tx1"/>
                          </a:solidFill>
                          <a:effectLst/>
                          <a:latin typeface="Segoe UI" panose="020B0502040204020203" pitchFamily="34" charset="0"/>
                          <a:ea typeface="+mn-ea"/>
                          <a:cs typeface="Segoe UI" panose="020B0502040204020203" pitchFamily="34" charset="0"/>
                        </a:rPr>
                        <a:t>15 – 49 ml/min</a:t>
                      </a:r>
                      <a:endParaRPr lang="en-US" sz="800" dirty="0">
                        <a:solidFill>
                          <a:schemeClr val="tx1"/>
                        </a:solidFill>
                        <a:latin typeface="Segoe UI" panose="020B0502040204020203" pitchFamily="34" charset="0"/>
                        <a:cs typeface="Segoe UI" panose="020B0502040204020203"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kern="1200" dirty="0">
                        <a:solidFill>
                          <a:schemeClr val="lt1"/>
                        </a:solidFill>
                        <a:latin typeface="Segoe UI" panose="020B0502040204020203" pitchFamily="34" charset="0"/>
                        <a:ea typeface="+mn-ea"/>
                        <a:cs typeface="Segoe UI" panose="020B0502040204020203" pitchFamily="34" charset="0"/>
                      </a:endParaRPr>
                    </a:p>
                  </a:txBody>
                  <a:tcPr marL="72000" marR="0" marT="3600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17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baseline="0" dirty="0">
                          <a:solidFill>
                            <a:schemeClr val="bg1"/>
                          </a:solidFill>
                          <a:latin typeface="Segoe UI" panose="020B0502040204020203" pitchFamily="34" charset="0"/>
                          <a:ea typeface="+mn-ea"/>
                          <a:cs typeface="Segoe UI" panose="020B0502040204020203" pitchFamily="34" charset="0"/>
                        </a:rPr>
                        <a:t>Rivaroxaban (Xarelto®)</a:t>
                      </a:r>
                    </a:p>
                  </a:txBody>
                  <a:tcPr marL="72000" marR="0" marT="1800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rgbClr val="5B68A3"/>
                        </a:solidFill>
                        <a:latin typeface="Segoe UI" panose="020B0502040204020203" pitchFamily="34" charset="0"/>
                        <a:cs typeface="Segoe UI" panose="020B0502040204020203" pitchFamily="34" charset="0"/>
                      </a:endParaRPr>
                    </a:p>
                  </a:txBody>
                  <a:tcPr marL="0" marR="0" marT="1800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sz="750" dirty="0">
                        <a:solidFill>
                          <a:srgbClr val="5B68A3"/>
                        </a:solidFill>
                        <a:latin typeface="Arial" panose="020B0604020202020204" pitchFamily="34" charset="0"/>
                        <a:cs typeface="Arial" panose="020B0604020202020204" pitchFamily="34" charset="0"/>
                      </a:endParaRPr>
                    </a:p>
                  </a:txBody>
                  <a:tcPr marL="0" marR="0" marT="18000" marB="0">
                    <a:lnL w="12700" cmpd="sng">
                      <a:noFill/>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1927"/>
                    </a:solidFill>
                  </a:tcPr>
                </a:tc>
                <a:tc hMerge="1">
                  <a:txBody>
                    <a:bodyPr/>
                    <a:lstStyle/>
                    <a:p>
                      <a:pPr>
                        <a:lnSpc>
                          <a:spcPct val="100000"/>
                        </a:lnSpc>
                      </a:pPr>
                      <a:endParaRPr lang="de-CH" sz="750" dirty="0">
                        <a:solidFill>
                          <a:srgbClr val="5B68A3"/>
                        </a:solidFill>
                        <a:latin typeface="Arial" panose="020B0604020202020204" pitchFamily="34" charset="0"/>
                        <a:cs typeface="Arial" panose="020B0604020202020204" pitchFamily="34" charset="0"/>
                      </a:endParaRPr>
                    </a:p>
                  </a:txBody>
                  <a:tcPr marL="72000" marR="0" marT="1800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1927"/>
                    </a:solidFill>
                  </a:tcPr>
                </a:tc>
                <a:extLst>
                  <a:ext uri="{0D108BD9-81ED-4DB2-BD59-A6C34878D82A}">
                    <a16:rowId xmlns:a16="http://schemas.microsoft.com/office/drawing/2014/main" val="2020955650"/>
                  </a:ext>
                </a:extLst>
              </a:tr>
              <a:tr h="206864">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1" baseline="0" dirty="0">
                          <a:solidFill>
                            <a:schemeClr val="tx2"/>
                          </a:solidFill>
                          <a:latin typeface="Segoe UI" panose="020B0502040204020203" pitchFamily="34" charset="0"/>
                          <a:cs typeface="Segoe UI" panose="020B0502040204020203" pitchFamily="34" charset="0"/>
                        </a:rPr>
                        <a:t>Thrombosis prophylaxis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b="0" kern="1200" dirty="0">
                        <a:solidFill>
                          <a:srgbClr val="DD1927"/>
                        </a:solidFill>
                        <a:effectLst/>
                        <a:latin typeface="Segoe UI" panose="020B0502040204020203" pitchFamily="34" charset="0"/>
                        <a:ea typeface="+mn-ea"/>
                        <a:cs typeface="Segoe UI" panose="020B0502040204020203" pitchFamily="34" charset="0"/>
                      </a:endParaRPr>
                    </a:p>
                    <a:p>
                      <a:r>
                        <a:rPr lang="en-US" sz="800" b="0" kern="1200" dirty="0">
                          <a:solidFill>
                            <a:schemeClr val="tx2"/>
                          </a:solidFill>
                          <a:effectLst/>
                          <a:latin typeface="Segoe UI" panose="020B0502040204020203" pitchFamily="34" charset="0"/>
                          <a:ea typeface="+mn-ea"/>
                          <a:cs typeface="Segoe UI" panose="020B0502040204020203" pitchFamily="34" charset="0"/>
                        </a:rPr>
                        <a:t>Following major </a:t>
                      </a:r>
                      <a:r>
                        <a:rPr lang="en-US" sz="800" b="0" kern="1200" dirty="0" err="1">
                          <a:solidFill>
                            <a:schemeClr val="tx2"/>
                          </a:solidFill>
                          <a:effectLst/>
                          <a:latin typeface="Segoe UI" panose="020B0502040204020203" pitchFamily="34" charset="0"/>
                          <a:ea typeface="+mn-ea"/>
                          <a:cs typeface="Segoe UI" panose="020B0502040204020203" pitchFamily="34" charset="0"/>
                        </a:rPr>
                        <a:t>orthopaedic</a:t>
                      </a:r>
                      <a:r>
                        <a:rPr lang="en-US" sz="800" b="0" kern="1200" dirty="0">
                          <a:solidFill>
                            <a:schemeClr val="tx2"/>
                          </a:solidFill>
                          <a:effectLst/>
                          <a:latin typeface="Segoe UI" panose="020B0502040204020203" pitchFamily="34" charset="0"/>
                          <a:ea typeface="+mn-ea"/>
                          <a:cs typeface="Segoe UI" panose="020B0502040204020203" pitchFamily="34" charset="0"/>
                        </a:rPr>
                        <a:t> procedures</a:t>
                      </a:r>
                      <a:endParaRPr lang="en-US" sz="800" b="0" dirty="0">
                        <a:solidFill>
                          <a:schemeClr val="tx2"/>
                        </a:solidFill>
                        <a:latin typeface="Segoe UI" panose="020B0502040204020203" pitchFamily="34" charset="0"/>
                        <a:cs typeface="Segoe UI" panose="020B0502040204020203" pitchFamily="34" charset="0"/>
                      </a:endParaRP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2"/>
                        </a:solidFill>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10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2"/>
                        </a:solidFill>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10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800" b="0" kern="1200" dirty="0">
                          <a:solidFill>
                            <a:schemeClr val="tx2"/>
                          </a:solidFill>
                          <a:latin typeface="Segoe UI" panose="020B0502040204020203" pitchFamily="34" charset="0"/>
                          <a:ea typeface="+mn-ea"/>
                          <a:cs typeface="Segoe UI" panose="020B0502040204020203" pitchFamily="34" charset="0"/>
                        </a:rPr>
                        <a:t>10 mg taken with or without food</a:t>
                      </a:r>
                    </a:p>
                  </a:txBody>
                  <a:tcPr marL="72000" marR="0" marT="1800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55931424"/>
                  </a:ext>
                </a:extLst>
              </a:tr>
              <a:tr h="38509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b="0" kern="1200" dirty="0">
                        <a:solidFill>
                          <a:schemeClr val="tx1"/>
                        </a:solidFill>
                        <a:effectLst/>
                        <a:latin typeface="Arial" panose="020B0604020202020204" pitchFamily="34" charset="0"/>
                        <a:ea typeface="+mn-ea"/>
                        <a:cs typeface="Arial" panose="020B0604020202020204" pitchFamily="34" charset="0"/>
                      </a:endParaRPr>
                    </a:p>
                  </a:txBody>
                  <a:tcPr anchor="ctr">
                    <a:lnL w="3175" cap="flat" cmpd="sng" algn="ctr">
                      <a:no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dirty="0">
                        <a:latin typeface="Arial" panose="020B0604020202020204" pitchFamily="34" charset="0"/>
                        <a:cs typeface="Arial" panose="020B0604020202020204" pitchFamily="34" charset="0"/>
                      </a:endParaRPr>
                    </a:p>
                  </a:txBody>
                  <a:tcPr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dirty="0">
                        <a:latin typeface="Arial" panose="020B0604020202020204" pitchFamily="34" charset="0"/>
                        <a:cs typeface="Arial" panose="020B0604020202020204" pitchFamily="34" charset="0"/>
                      </a:endParaRPr>
                    </a:p>
                  </a:txBody>
                  <a:tcPr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800" b="0" kern="1200" dirty="0">
                          <a:solidFill>
                            <a:schemeClr val="tx2"/>
                          </a:solidFill>
                          <a:latin typeface="Segoe UI" panose="020B0502040204020203" pitchFamily="34" charset="0"/>
                          <a:ea typeface="+mn-ea"/>
                          <a:cs typeface="Segoe UI" panose="020B0502040204020203" pitchFamily="34" charset="0"/>
                        </a:rPr>
                        <a:t>No pre-operative administration, first dose 6–10 hours after wound closure, provided </a:t>
                      </a:r>
                      <a:r>
                        <a:rPr lang="en-US" sz="800" b="0" kern="1200" dirty="0" err="1">
                          <a:solidFill>
                            <a:schemeClr val="tx2"/>
                          </a:solidFill>
                          <a:latin typeface="Segoe UI" panose="020B0502040204020203" pitchFamily="34" charset="0"/>
                          <a:ea typeface="+mn-ea"/>
                          <a:cs typeface="Segoe UI" panose="020B0502040204020203" pitchFamily="34" charset="0"/>
                        </a:rPr>
                        <a:t>haemostasis</a:t>
                      </a:r>
                      <a:r>
                        <a:rPr lang="en-US" sz="800" b="0" kern="1200" dirty="0">
                          <a:solidFill>
                            <a:schemeClr val="tx2"/>
                          </a:solidFill>
                          <a:latin typeface="Segoe UI" panose="020B0502040204020203" pitchFamily="34" charset="0"/>
                          <a:ea typeface="+mn-ea"/>
                          <a:cs typeface="Segoe UI" panose="020B0502040204020203" pitchFamily="34" charset="0"/>
                        </a:rPr>
                        <a:t> is ensured.</a:t>
                      </a: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16512607"/>
                  </a:ext>
                </a:extLst>
              </a:tr>
              <a:tr h="4877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1" kern="1200" dirty="0">
                          <a:solidFill>
                            <a:schemeClr val="tx2"/>
                          </a:solidFill>
                          <a:effectLst/>
                          <a:latin typeface="Segoe UI" panose="020B0502040204020203" pitchFamily="34" charset="0"/>
                          <a:ea typeface="+mn-ea"/>
                          <a:cs typeface="Segoe UI" panose="020B0502040204020203" pitchFamily="34" charset="0"/>
                        </a:rPr>
                        <a:t>Stroke prophylaxis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b="0" kern="1200" dirty="0">
                        <a:solidFill>
                          <a:srgbClr val="DD1927"/>
                        </a:solidFill>
                        <a:effectLst/>
                        <a:latin typeface="Segoe UI" panose="020B0502040204020203" pitchFamily="34" charset="0"/>
                        <a:ea typeface="+mn-ea"/>
                        <a:cs typeface="Segoe UI" panose="020B0502040204020203" pitchFamily="34" charset="0"/>
                      </a:endParaRPr>
                    </a:p>
                    <a:p>
                      <a:r>
                        <a:rPr lang="en-US" sz="800" b="0" kern="1200" dirty="0">
                          <a:solidFill>
                            <a:schemeClr val="tx2"/>
                          </a:solidFill>
                          <a:latin typeface="Segoe UI" panose="020B0502040204020203" pitchFamily="34" charset="0"/>
                          <a:ea typeface="+mn-ea"/>
                          <a:cs typeface="Segoe UI" panose="020B0502040204020203" pitchFamily="34" charset="0"/>
                        </a:rPr>
                        <a:t>In patients with nonvalvular atrial fibrillation</a:t>
                      </a: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2"/>
                        </a:solidFill>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2"/>
                        </a:solidFill>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20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2"/>
                        </a:solidFill>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2"/>
                        </a:solidFill>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15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15 mg and 20 mg taken with food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10 mg taken with or without food</a:t>
                      </a: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83342680"/>
                  </a:ext>
                </a:extLst>
              </a:tr>
              <a:tr h="404769">
                <a:tc>
                  <a:txBody>
                    <a:bodyPr/>
                    <a:lstStyle/>
                    <a:p>
                      <a:pPr marL="0" indent="0" fontAlgn="auto">
                        <a:spcBef>
                          <a:spcPts val="0"/>
                        </a:spcBef>
                        <a:spcAft>
                          <a:spcPts val="0"/>
                        </a:spcAft>
                        <a:buClrTx/>
                        <a:buSzTx/>
                        <a:buNone/>
                        <a:tabLst/>
                        <a:defRPr/>
                      </a:pPr>
                      <a:r>
                        <a:rPr lang="en-US" sz="800" b="0" dirty="0">
                          <a:solidFill>
                            <a:schemeClr val="tx2"/>
                          </a:solidFill>
                          <a:latin typeface="Segoe UI" panose="020B0502040204020203" pitchFamily="34" charset="0"/>
                          <a:cs typeface="Segoe UI" panose="020B0502040204020203" pitchFamily="34" charset="0"/>
                        </a:rPr>
                        <a:t>In patients with atrial fibrillation undergoing PCI with placement of </a:t>
                      </a:r>
                    </a:p>
                    <a:p>
                      <a:pPr marL="0" indent="0" fontAlgn="auto">
                        <a:spcBef>
                          <a:spcPts val="0"/>
                        </a:spcBef>
                        <a:spcAft>
                          <a:spcPts val="0"/>
                        </a:spcAft>
                        <a:buClrTx/>
                        <a:buSzTx/>
                        <a:buNone/>
                        <a:tabLst/>
                        <a:defRPr/>
                      </a:pPr>
                      <a:r>
                        <a:rPr lang="en-US" sz="800" b="0" dirty="0">
                          <a:solidFill>
                            <a:schemeClr val="tx2"/>
                          </a:solidFill>
                          <a:latin typeface="Segoe UI" panose="020B0502040204020203" pitchFamily="34" charset="0"/>
                          <a:cs typeface="Segoe UI" panose="020B0502040204020203" pitchFamily="34" charset="0"/>
                        </a:rPr>
                        <a:t>stents co-administered with a P2Y</a:t>
                      </a:r>
                      <a:r>
                        <a:rPr lang="en-US" sz="800" b="0" baseline="-25000" dirty="0">
                          <a:solidFill>
                            <a:schemeClr val="tx2"/>
                          </a:solidFill>
                          <a:latin typeface="Segoe UI" panose="020B0502040204020203" pitchFamily="34" charset="0"/>
                          <a:cs typeface="Segoe UI" panose="020B0502040204020203" pitchFamily="34" charset="0"/>
                        </a:rPr>
                        <a:t>12</a:t>
                      </a:r>
                      <a:r>
                        <a:rPr lang="en-US" sz="800" b="0" dirty="0">
                          <a:solidFill>
                            <a:schemeClr val="tx2"/>
                          </a:solidFill>
                          <a:latin typeface="Segoe UI" panose="020B0502040204020203" pitchFamily="34" charset="0"/>
                          <a:cs typeface="Segoe UI" panose="020B0502040204020203" pitchFamily="34" charset="0"/>
                        </a:rPr>
                        <a:t>-inhibitor</a:t>
                      </a: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15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10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kern="1200" dirty="0">
                        <a:solidFill>
                          <a:schemeClr val="dk1"/>
                        </a:solidFill>
                        <a:effectLst/>
                        <a:latin typeface="Arial" panose="020B0604020202020204" pitchFamily="34" charset="0"/>
                        <a:ea typeface="+mn-ea"/>
                        <a:cs typeface="Arial" panose="020B0604020202020204" pitchFamily="34" charset="0"/>
                      </a:endParaRPr>
                    </a:p>
                  </a:txBody>
                  <a:tcPr anchor="ctr">
                    <a:lnL w="3175" cap="flat" cmpd="sng" algn="ctr">
                      <a:solidFill>
                        <a:schemeClr val="tx1">
                          <a:lumMod val="50000"/>
                          <a:lumOff val="50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4288012"/>
                  </a:ext>
                </a:extLst>
              </a:tr>
              <a:tr h="4877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1" kern="1200" dirty="0">
                          <a:solidFill>
                            <a:schemeClr val="tx2"/>
                          </a:solidFill>
                          <a:effectLst/>
                          <a:latin typeface="Segoe UI" panose="020B0502040204020203" pitchFamily="34" charset="0"/>
                          <a:ea typeface="+mn-ea"/>
                          <a:cs typeface="Segoe UI" panose="020B0502040204020203" pitchFamily="34" charset="0"/>
                        </a:rPr>
                        <a:t>DVT and PE therapy</a:t>
                      </a:r>
                    </a:p>
                    <a:p>
                      <a:endParaRPr lang="en-US" sz="800" b="0" kern="1200" dirty="0">
                        <a:solidFill>
                          <a:schemeClr val="dk1"/>
                        </a:solidFill>
                        <a:effectLst/>
                        <a:latin typeface="Segoe UI" panose="020B0502040204020203" pitchFamily="34" charset="0"/>
                        <a:ea typeface="+mn-ea"/>
                        <a:cs typeface="Segoe UI" panose="020B0502040204020203" pitchFamily="34" charset="0"/>
                      </a:endParaRPr>
                    </a:p>
                    <a:p>
                      <a:r>
                        <a:rPr lang="en-US" sz="800" b="0" kern="1200" dirty="0">
                          <a:solidFill>
                            <a:schemeClr val="tx2"/>
                          </a:solidFill>
                          <a:latin typeface="Segoe UI" panose="020B0502040204020203" pitchFamily="34" charset="0"/>
                          <a:ea typeface="+mn-ea"/>
                          <a:cs typeface="Segoe UI" panose="020B0502040204020203" pitchFamily="34" charset="0"/>
                        </a:rPr>
                        <a:t>Acute phase from days 1 – 21</a:t>
                      </a: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800" b="0" kern="1200" dirty="0">
                        <a:solidFill>
                          <a:schemeClr val="tx2"/>
                        </a:solidFill>
                        <a:latin typeface="Segoe UI" panose="020B0502040204020203" pitchFamily="34" charset="0"/>
                        <a:ea typeface="+mn-ea"/>
                        <a:cs typeface="Segoe UI" panose="020B0502040204020203" pitchFamily="34" charset="0"/>
                      </a:endParaRPr>
                    </a:p>
                    <a:p>
                      <a:pPr algn="ctr">
                        <a:lnSpc>
                          <a:spcPct val="100000"/>
                        </a:lnSpc>
                      </a:pPr>
                      <a:endParaRPr lang="en-US" sz="800" b="0" kern="1200" dirty="0">
                        <a:solidFill>
                          <a:schemeClr val="tx2"/>
                        </a:solidFill>
                        <a:latin typeface="Segoe UI" panose="020B0502040204020203" pitchFamily="34" charset="0"/>
                        <a:ea typeface="+mn-ea"/>
                        <a:cs typeface="Segoe UI" panose="020B0502040204020203" pitchFamily="34" charset="0"/>
                      </a:endParaRPr>
                    </a:p>
                    <a:p>
                      <a:pPr algn="ctr">
                        <a:lnSpc>
                          <a:spcPct val="100000"/>
                        </a:lnSpc>
                      </a:pPr>
                      <a:r>
                        <a:rPr lang="en-US" sz="800" b="0" kern="1200" dirty="0">
                          <a:solidFill>
                            <a:schemeClr val="tx2"/>
                          </a:solidFill>
                          <a:latin typeface="Segoe UI" panose="020B0502040204020203" pitchFamily="34" charset="0"/>
                          <a:ea typeface="+mn-ea"/>
                          <a:cs typeface="Segoe UI" panose="020B0502040204020203" pitchFamily="34" charset="0"/>
                        </a:rPr>
                        <a:t>2x 15 mg</a:t>
                      </a:r>
                    </a:p>
                  </a:txBody>
                  <a:tcPr marL="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2"/>
                        </a:solidFill>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2"/>
                        </a:solidFill>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2x 15 mg</a:t>
                      </a:r>
                    </a:p>
                  </a:txBody>
                  <a:tcPr marL="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kern="1200" dirty="0">
                        <a:solidFill>
                          <a:schemeClr val="tx2"/>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15 mg and 20 mg taken with food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10 mg taken with or without food</a:t>
                      </a: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25502574"/>
                  </a:ext>
                </a:extLst>
              </a:tr>
              <a:tr h="183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Extended prevention of recurrent VTE from day 22</a:t>
                      </a: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20 mg</a:t>
                      </a:r>
                    </a:p>
                  </a:txBody>
                  <a:tcPr marL="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20 mg</a:t>
                      </a:r>
                    </a:p>
                  </a:txBody>
                  <a:tcPr marL="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dirty="0">
                        <a:latin typeface="Arial" panose="020B0604020202020204" pitchFamily="34" charset="0"/>
                        <a:cs typeface="Arial" panose="020B0604020202020204" pitchFamily="34" charset="0"/>
                      </a:endParaRPr>
                    </a:p>
                  </a:txBody>
                  <a:tcPr anchor="ctr">
                    <a:lnL w="3175" cap="flat" cmpd="sng" algn="ctr">
                      <a:solidFill>
                        <a:schemeClr val="tx1">
                          <a:lumMod val="50000"/>
                          <a:lumOff val="50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07407334"/>
                  </a:ext>
                </a:extLst>
              </a:tr>
              <a:tr h="234275">
                <a:tc>
                  <a:txBody>
                    <a:bodyPr/>
                    <a:lstStyle/>
                    <a:p>
                      <a:pPr marL="0" indent="0" fontAlgn="auto">
                        <a:spcBef>
                          <a:spcPts val="0"/>
                        </a:spcBef>
                        <a:spcAft>
                          <a:spcPts val="0"/>
                        </a:spcAft>
                        <a:buClrTx/>
                        <a:buSz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Extended treatment from month 7</a:t>
                      </a: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20 mg OR 1x 10 mg</a:t>
                      </a:r>
                    </a:p>
                  </a:txBody>
                  <a:tcPr marL="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1x 20 mg OR 1x 10 mg</a:t>
                      </a:r>
                    </a:p>
                  </a:txBody>
                  <a:tcPr marL="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dirty="0">
                        <a:latin typeface="Arial" panose="020B0604020202020204" pitchFamily="34" charset="0"/>
                        <a:cs typeface="Arial" panose="020B0604020202020204" pitchFamily="34" charset="0"/>
                      </a:endParaRPr>
                    </a:p>
                  </a:txBody>
                  <a:tcPr anchor="ctr">
                    <a:lnL w="3175" cap="flat" cmpd="sng" algn="ctr">
                      <a:solidFill>
                        <a:schemeClr val="tx1">
                          <a:lumMod val="50000"/>
                          <a:lumOff val="50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54958449"/>
                  </a:ext>
                </a:extLst>
              </a:tr>
              <a:tr h="234275">
                <a:tc>
                  <a:txBody>
                    <a:bodyPr/>
                    <a:lstStyle/>
                    <a:p>
                      <a:pPr marL="0" indent="0" fontAlgn="auto">
                        <a:spcBef>
                          <a:spcPts val="0"/>
                        </a:spcBef>
                        <a:spcAft>
                          <a:spcPts val="0"/>
                        </a:spcAft>
                        <a:buClrTx/>
                        <a:buSz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VTE treatment in children / adolescents 30  to &lt; 50 kg</a:t>
                      </a: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 x 15 mg</a:t>
                      </a:r>
                    </a:p>
                  </a:txBody>
                  <a:tcPr marL="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No data</a:t>
                      </a:r>
                    </a:p>
                  </a:txBody>
                  <a:tcPr marL="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Following initial parenteral anticoagulation; 15 and 20 mg taken with food</a:t>
                      </a: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47990255"/>
                  </a:ext>
                </a:extLst>
              </a:tr>
              <a:tr h="2845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VTE treatment in children / adolescents ≥ 50 kg</a:t>
                      </a:r>
                    </a:p>
                    <a:p>
                      <a:pPr marL="0" indent="0" fontAlgn="auto">
                        <a:spcBef>
                          <a:spcPts val="0"/>
                        </a:spcBef>
                        <a:spcAft>
                          <a:spcPts val="0"/>
                        </a:spcAft>
                        <a:buClrTx/>
                        <a:buSzTx/>
                        <a:buNone/>
                        <a:tabLst/>
                        <a:defRPr/>
                      </a:pPr>
                      <a:endParaRPr lang="en-US" sz="800" b="0" kern="1200" dirty="0">
                        <a:solidFill>
                          <a:schemeClr val="tx2"/>
                        </a:solidFill>
                        <a:latin typeface="Segoe UI" panose="020B0502040204020203" pitchFamily="34" charset="0"/>
                        <a:ea typeface="+mn-ea"/>
                        <a:cs typeface="Segoe UI" panose="020B0502040204020203" pitchFamily="34" charset="0"/>
                      </a:endParaRP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1 x 20 mg</a:t>
                      </a:r>
                    </a:p>
                  </a:txBody>
                  <a:tcPr marL="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No data</a:t>
                      </a:r>
                    </a:p>
                  </a:txBody>
                  <a:tcPr marL="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b="0" kern="1200" dirty="0">
                        <a:solidFill>
                          <a:schemeClr val="tx2"/>
                        </a:solidFill>
                        <a:latin typeface="Segoe UI" panose="020B0502040204020203" pitchFamily="34" charset="0"/>
                        <a:ea typeface="+mn-ea"/>
                        <a:cs typeface="Segoe UI" panose="020B0502040204020203" pitchFamily="34" charset="0"/>
                      </a:endParaRP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07376875"/>
                  </a:ext>
                </a:extLst>
              </a:tr>
            </a:tbl>
          </a:graphicData>
        </a:graphic>
      </p:graphicFrame>
    </p:spTree>
    <p:extLst>
      <p:ext uri="{BB962C8B-B14F-4D97-AF65-F5344CB8AC3E}">
        <p14:creationId xmlns:p14="http://schemas.microsoft.com/office/powerpoint/2010/main" val="21395903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49" y="1191255"/>
            <a:ext cx="8496300" cy="429843"/>
          </a:xfrm>
        </p:spPr>
        <p:txBody>
          <a:bodyPr/>
          <a:lstStyle/>
          <a:p>
            <a:pPr marL="7938" indent="0">
              <a:buNone/>
            </a:pPr>
            <a:r>
              <a:rPr lang="de-CH" b="1" dirty="0" err="1"/>
              <a:t>Relationship</a:t>
            </a:r>
            <a:r>
              <a:rPr lang="de-CH" b="1" dirty="0"/>
              <a:t> </a:t>
            </a:r>
            <a:r>
              <a:rPr lang="de-CH" b="1" dirty="0" err="1"/>
              <a:t>between</a:t>
            </a:r>
            <a:r>
              <a:rPr lang="de-CH" b="1" dirty="0"/>
              <a:t> global </a:t>
            </a:r>
            <a:r>
              <a:rPr lang="de-CH" b="1" dirty="0" err="1"/>
              <a:t>coagulation</a:t>
            </a:r>
            <a:r>
              <a:rPr lang="de-CH" b="1" dirty="0"/>
              <a:t> </a:t>
            </a:r>
            <a:r>
              <a:rPr lang="de-CH" b="1" dirty="0" err="1"/>
              <a:t>tests</a:t>
            </a:r>
            <a:r>
              <a:rPr lang="de-CH" b="1" dirty="0"/>
              <a:t> and </a:t>
            </a:r>
            <a:r>
              <a:rPr lang="de-CH" b="1" dirty="0" err="1"/>
              <a:t>the</a:t>
            </a:r>
            <a:r>
              <a:rPr lang="de-CH" b="1" dirty="0"/>
              <a:t> </a:t>
            </a:r>
            <a:r>
              <a:rPr lang="de-CH" b="1" dirty="0" err="1"/>
              <a:t>plasma</a:t>
            </a:r>
            <a:r>
              <a:rPr lang="de-CH" b="1" dirty="0"/>
              <a:t> </a:t>
            </a:r>
            <a:r>
              <a:rPr lang="de-CH" b="1" dirty="0" err="1"/>
              <a:t>level</a:t>
            </a:r>
            <a:r>
              <a:rPr lang="de-CH" b="1" dirty="0"/>
              <a:t> </a:t>
            </a:r>
            <a:r>
              <a:rPr lang="de-CH" b="1" dirty="0" err="1"/>
              <a:t>of</a:t>
            </a:r>
            <a:r>
              <a:rPr lang="de-CH" b="1" dirty="0"/>
              <a:t> </a:t>
            </a:r>
            <a:r>
              <a:rPr lang="de-CH" b="1" dirty="0" err="1"/>
              <a:t>rivaroxaban</a:t>
            </a:r>
            <a:endParaRPr lang="de-DE" b="1" dirty="0"/>
          </a:p>
        </p:txBody>
      </p:sp>
      <p:sp>
        <p:nvSpPr>
          <p:cNvPr id="5" name="Foliennummernplatzhalter 4"/>
          <p:cNvSpPr>
            <a:spLocks noGrp="1"/>
          </p:cNvSpPr>
          <p:nvPr>
            <p:ph type="sldNum" sz="quarter" idx="12"/>
          </p:nvPr>
        </p:nvSpPr>
        <p:spPr/>
        <p:txBody>
          <a:bodyPr/>
          <a:lstStyle/>
          <a:p>
            <a:fld id="{668FC1BA-C807-A24C-B970-91216D4FCE8F}" type="slidenum">
              <a:rPr lang="de-DE" smtClean="0"/>
              <a:t>70</a:t>
            </a:fld>
            <a:endParaRPr lang="de-DE"/>
          </a:p>
        </p:txBody>
      </p:sp>
      <p:sp>
        <p:nvSpPr>
          <p:cNvPr id="7" name="Titel 1"/>
          <p:cNvSpPr txBox="1">
            <a:spLocks/>
          </p:cNvSpPr>
          <p:nvPr/>
        </p:nvSpPr>
        <p:spPr>
          <a:xfrm>
            <a:off x="323849" y="195263"/>
            <a:ext cx="7178728" cy="784974"/>
          </a:xfrm>
          <a:prstGeom prst="rect">
            <a:avLst/>
          </a:prstGeom>
          <a:noFill/>
        </p:spPr>
        <p:txBody>
          <a:bodyPr vert="horz" lIns="0" tIns="0" rIns="0" bIns="0" rtlCol="0" anchor="t" anchorCtr="0">
            <a:noAutofit/>
          </a:bodyPr>
          <a:lstStyle>
            <a:lvl1pPr algn="l" defTabSz="685800" rtl="0" eaLnBrk="1" latinLnBrk="0" hangingPunct="1">
              <a:lnSpc>
                <a:spcPct val="100000"/>
              </a:lnSpc>
              <a:spcBef>
                <a:spcPct val="0"/>
              </a:spcBef>
              <a:buNone/>
              <a:defRPr sz="2200" b="1" i="0" kern="1200">
                <a:solidFill>
                  <a:schemeClr val="accent1"/>
                </a:solidFill>
                <a:latin typeface="Segoe UI" charset="0"/>
                <a:ea typeface="Segoe UI" charset="0"/>
                <a:cs typeface="Segoe UI" charset="0"/>
              </a:defRPr>
            </a:lvl1pPr>
          </a:lstStyle>
          <a:p>
            <a:r>
              <a:rPr lang="de-CH" dirty="0"/>
              <a:t>8.5 </a:t>
            </a:r>
            <a:r>
              <a:rPr lang="de-CH" dirty="0" err="1"/>
              <a:t>How</a:t>
            </a:r>
            <a:r>
              <a:rPr lang="de-CH" dirty="0"/>
              <a:t> must </a:t>
            </a:r>
            <a:r>
              <a:rPr lang="de-CH" dirty="0" err="1"/>
              <a:t>the</a:t>
            </a:r>
            <a:r>
              <a:rPr lang="de-CH" dirty="0"/>
              <a:t> </a:t>
            </a:r>
            <a:r>
              <a:rPr lang="de-CH" dirty="0" err="1"/>
              <a:t>results</a:t>
            </a:r>
            <a:r>
              <a:rPr lang="de-CH" dirty="0"/>
              <a:t> </a:t>
            </a:r>
            <a:r>
              <a:rPr lang="de-CH" dirty="0" err="1"/>
              <a:t>of</a:t>
            </a:r>
            <a:r>
              <a:rPr lang="de-CH" dirty="0"/>
              <a:t> </a:t>
            </a:r>
            <a:r>
              <a:rPr lang="de-CH" dirty="0" err="1"/>
              <a:t>coagulation</a:t>
            </a:r>
            <a:r>
              <a:rPr lang="de-CH" dirty="0"/>
              <a:t> </a:t>
            </a:r>
            <a:r>
              <a:rPr lang="de-CH" dirty="0" err="1"/>
              <a:t>tests</a:t>
            </a:r>
            <a:r>
              <a:rPr lang="de-CH" dirty="0"/>
              <a:t> </a:t>
            </a:r>
            <a:r>
              <a:rPr lang="de-CH" dirty="0" err="1"/>
              <a:t>be</a:t>
            </a:r>
            <a:r>
              <a:rPr lang="de-CH" dirty="0"/>
              <a:t> </a:t>
            </a:r>
            <a:r>
              <a:rPr lang="de-CH" dirty="0" err="1"/>
              <a:t>interpreted</a:t>
            </a:r>
            <a:r>
              <a:rPr lang="de-CH" dirty="0"/>
              <a:t> </a:t>
            </a:r>
            <a:r>
              <a:rPr lang="de-CH" dirty="0" err="1"/>
              <a:t>for</a:t>
            </a:r>
            <a:r>
              <a:rPr lang="de-CH" dirty="0"/>
              <a:t> a </a:t>
            </a:r>
            <a:r>
              <a:rPr lang="de-CH" dirty="0" err="1"/>
              <a:t>patient</a:t>
            </a:r>
            <a:r>
              <a:rPr lang="de-CH" dirty="0"/>
              <a:t> </a:t>
            </a:r>
            <a:r>
              <a:rPr lang="de-CH" dirty="0" err="1"/>
              <a:t>being</a:t>
            </a:r>
            <a:r>
              <a:rPr lang="de-CH" dirty="0"/>
              <a:t> </a:t>
            </a:r>
            <a:r>
              <a:rPr lang="de-CH" dirty="0" err="1"/>
              <a:t>given</a:t>
            </a:r>
            <a:r>
              <a:rPr lang="de-CH" dirty="0"/>
              <a:t> </a:t>
            </a:r>
            <a:r>
              <a:rPr lang="de-CH" dirty="0" err="1"/>
              <a:t>rivaroxaban</a:t>
            </a:r>
            <a:r>
              <a:rPr lang="de-CH" dirty="0"/>
              <a:t>?</a:t>
            </a:r>
            <a:endParaRPr lang="de-DE" dirty="0"/>
          </a:p>
        </p:txBody>
      </p:sp>
      <p:pic>
        <p:nvPicPr>
          <p:cNvPr id="12" name="Bild 11"/>
          <p:cNvPicPr>
            <a:picLocks noChangeAspect="1"/>
          </p:cNvPicPr>
          <p:nvPr/>
        </p:nvPicPr>
        <p:blipFill rotWithShape="1">
          <a:blip r:embed="rId2"/>
          <a:srcRect t="1597"/>
          <a:stretch/>
        </p:blipFill>
        <p:spPr>
          <a:xfrm>
            <a:off x="247649" y="1492250"/>
            <a:ext cx="6960871" cy="3364848"/>
          </a:xfrm>
          <a:prstGeom prst="rect">
            <a:avLst/>
          </a:prstGeom>
        </p:spPr>
      </p:pic>
    </p:spTree>
    <p:extLst>
      <p:ext uri="{BB962C8B-B14F-4D97-AF65-F5344CB8AC3E}">
        <p14:creationId xmlns:p14="http://schemas.microsoft.com/office/powerpoint/2010/main" val="891885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850" y="267419"/>
            <a:ext cx="8496300" cy="4546121"/>
          </a:xfrm>
        </p:spPr>
        <p:txBody>
          <a:bodyPr/>
          <a:lstStyle/>
          <a:p>
            <a:pPr algn="ctr"/>
            <a:r>
              <a:rPr lang="de-DE" sz="8000" dirty="0"/>
              <a:t>THANK YOU</a:t>
            </a:r>
            <a:br>
              <a:rPr lang="de-DE" dirty="0"/>
            </a:br>
            <a:r>
              <a:rPr lang="de-DE" dirty="0" err="1"/>
              <a:t>for</a:t>
            </a:r>
            <a:r>
              <a:rPr lang="de-DE" dirty="0"/>
              <a:t> </a:t>
            </a:r>
            <a:r>
              <a:rPr lang="de-DE" dirty="0" err="1"/>
              <a:t>your</a:t>
            </a:r>
            <a:r>
              <a:rPr lang="de-DE" dirty="0"/>
              <a:t> </a:t>
            </a:r>
            <a:r>
              <a:rPr lang="de-DE" dirty="0" err="1"/>
              <a:t>attention</a:t>
            </a:r>
            <a:endParaRPr lang="de-DE" dirty="0"/>
          </a:p>
        </p:txBody>
      </p:sp>
    </p:spTree>
    <p:extLst>
      <p:ext uri="{BB962C8B-B14F-4D97-AF65-F5344CB8AC3E}">
        <p14:creationId xmlns:p14="http://schemas.microsoft.com/office/powerpoint/2010/main" val="3101134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Authors</a:t>
            </a:r>
            <a:endParaRPr lang="de-DE" dirty="0"/>
          </a:p>
        </p:txBody>
      </p:sp>
      <p:sp>
        <p:nvSpPr>
          <p:cNvPr id="5" name="Inhaltsplatzhalter 4"/>
          <p:cNvSpPr>
            <a:spLocks noGrp="1"/>
          </p:cNvSpPr>
          <p:nvPr>
            <p:ph sz="half" idx="1"/>
          </p:nvPr>
        </p:nvSpPr>
        <p:spPr>
          <a:xfrm>
            <a:off x="323850" y="1221375"/>
            <a:ext cx="8625278" cy="3573501"/>
          </a:xfrm>
        </p:spPr>
        <p:txBody>
          <a:bodyPr/>
          <a:lstStyle/>
          <a:p>
            <a:pPr>
              <a:spcBef>
                <a:spcPts val="600"/>
              </a:spcBef>
              <a:buFont typeface="Wingdings" pitchFamily="2" charset="2"/>
              <a:buChar char="§"/>
            </a:pPr>
            <a:r>
              <a:rPr lang="de-CH" sz="1200" b="1" dirty="0"/>
              <a:t>Prof. Dr. Dr. W.A. Wuillemin, </a:t>
            </a:r>
            <a:r>
              <a:rPr lang="de-CH" sz="1200" dirty="0"/>
              <a:t>Chairman; Kantonsspital Luzern, </a:t>
            </a:r>
            <a:r>
              <a:rPr lang="en-US" sz="1200" dirty="0"/>
              <a:t>Department of </a:t>
            </a:r>
            <a:r>
              <a:rPr lang="en-US" sz="1200" dirty="0" err="1"/>
              <a:t>Haematology</a:t>
            </a:r>
            <a:r>
              <a:rPr lang="en-US" sz="1200" dirty="0"/>
              <a:t> and Central </a:t>
            </a:r>
            <a:r>
              <a:rPr lang="en-US" sz="1200" dirty="0" err="1"/>
              <a:t>Haematology</a:t>
            </a:r>
            <a:r>
              <a:rPr lang="en-US" sz="1200" dirty="0"/>
              <a:t> Laboratory</a:t>
            </a:r>
          </a:p>
          <a:p>
            <a:pPr>
              <a:spcBef>
                <a:spcPts val="600"/>
              </a:spcBef>
              <a:buFont typeface="Wingdings" pitchFamily="2" charset="2"/>
              <a:buChar char="§"/>
            </a:pPr>
            <a:r>
              <a:rPr lang="de-CH" sz="1200" b="1" dirty="0"/>
              <a:t>Prof. Dr. A. </a:t>
            </a:r>
            <a:r>
              <a:rPr lang="de-CH" sz="1200" b="1" dirty="0" err="1"/>
              <a:t>Angelillo</a:t>
            </a:r>
            <a:r>
              <a:rPr lang="de-CH" sz="1200" b="1" dirty="0"/>
              <a:t>-Scherrer; </a:t>
            </a:r>
            <a:r>
              <a:rPr lang="de-CH" sz="1200" dirty="0"/>
              <a:t>Inselspital Bern, Bern University, University Clinic </a:t>
            </a:r>
            <a:r>
              <a:rPr lang="de-CH" sz="1200" dirty="0" err="1"/>
              <a:t>for</a:t>
            </a:r>
            <a:r>
              <a:rPr lang="de-CH" sz="1200" dirty="0"/>
              <a:t> </a:t>
            </a:r>
            <a:r>
              <a:rPr lang="de-CH" sz="1200" dirty="0" err="1"/>
              <a:t>Haematology</a:t>
            </a:r>
            <a:r>
              <a:rPr lang="de-CH" sz="1200" dirty="0"/>
              <a:t> and Central </a:t>
            </a:r>
            <a:r>
              <a:rPr lang="de-CH" sz="1200" dirty="0" err="1"/>
              <a:t>Haematology</a:t>
            </a:r>
            <a:r>
              <a:rPr lang="de-CH" sz="1200" dirty="0"/>
              <a:t> Laboratory</a:t>
            </a:r>
          </a:p>
          <a:p>
            <a:pPr>
              <a:spcBef>
                <a:spcPts val="600"/>
              </a:spcBef>
              <a:buFont typeface="Wingdings" pitchFamily="2" charset="2"/>
              <a:buChar char="§"/>
            </a:pPr>
            <a:r>
              <a:rPr lang="de-CH" sz="1200" b="1" dirty="0"/>
              <a:t>Prof. Dr. L. A. </a:t>
            </a:r>
            <a:r>
              <a:rPr lang="de-CH" sz="1200" b="1" dirty="0" err="1"/>
              <a:t>Alberio</a:t>
            </a:r>
            <a:r>
              <a:rPr lang="de-CH" sz="1200" b="1" dirty="0"/>
              <a:t>; </a:t>
            </a:r>
            <a:r>
              <a:rPr lang="de-CH" sz="1200" dirty="0"/>
              <a:t>CHUV Lausanne, Central </a:t>
            </a:r>
            <a:r>
              <a:rPr lang="de-CH" sz="1200" dirty="0" err="1"/>
              <a:t>Haematology</a:t>
            </a:r>
            <a:r>
              <a:rPr lang="de-CH" sz="1200" dirty="0"/>
              <a:t> Departement and Laboratory</a:t>
            </a:r>
          </a:p>
          <a:p>
            <a:pPr>
              <a:spcBef>
                <a:spcPts val="600"/>
              </a:spcBef>
              <a:buFont typeface="Wingdings" pitchFamily="2" charset="2"/>
              <a:buChar char="§"/>
            </a:pPr>
            <a:r>
              <a:rPr lang="de-CH" sz="1200" b="1" dirty="0"/>
              <a:t>Prof. Dr. M. </a:t>
            </a:r>
            <a:r>
              <a:rPr lang="de-CH" sz="1200" b="1" dirty="0" err="1"/>
              <a:t>Albisetti</a:t>
            </a:r>
            <a:r>
              <a:rPr lang="de-CH" sz="1200" b="1" dirty="0"/>
              <a:t>, </a:t>
            </a:r>
            <a:r>
              <a:rPr lang="en-US" sz="1200" dirty="0"/>
              <a:t>University Children’s Hospital Zurich, Division of </a:t>
            </a:r>
            <a:r>
              <a:rPr lang="en-US" sz="1200" dirty="0" err="1"/>
              <a:t>Haematology</a:t>
            </a:r>
            <a:r>
              <a:rPr lang="en-US" sz="1200" dirty="0"/>
              <a:t>, </a:t>
            </a:r>
            <a:endParaRPr lang="fr-FR" sz="1200" dirty="0"/>
          </a:p>
          <a:p>
            <a:pPr>
              <a:spcBef>
                <a:spcPts val="600"/>
              </a:spcBef>
              <a:buFont typeface="Wingdings" pitchFamily="2" charset="2"/>
              <a:buChar char="§"/>
            </a:pPr>
            <a:r>
              <a:rPr lang="de-CH" sz="1200" b="1" dirty="0"/>
              <a:t>PD Dr. L.M. </a:t>
            </a:r>
            <a:r>
              <a:rPr lang="de-CH" sz="1200" b="1" dirty="0" err="1"/>
              <a:t>Asmis</a:t>
            </a:r>
            <a:r>
              <a:rPr lang="de-CH" sz="1200" b="1" dirty="0"/>
              <a:t>; </a:t>
            </a:r>
            <a:r>
              <a:rPr lang="de-CH" sz="1200" dirty="0"/>
              <a:t>Zentrum für perioperative Thrombose und Hämostase Zürich </a:t>
            </a:r>
          </a:p>
          <a:p>
            <a:pPr>
              <a:spcBef>
                <a:spcPts val="600"/>
              </a:spcBef>
              <a:buFont typeface="Wingdings" pitchFamily="2" charset="2"/>
              <a:buChar char="§"/>
            </a:pPr>
            <a:r>
              <a:rPr lang="de-CH" sz="1200" b="1" dirty="0"/>
              <a:t>Prof. Dr. W. Korte; </a:t>
            </a:r>
            <a:r>
              <a:rPr lang="de-CH" sz="1200" dirty="0"/>
              <a:t>Zentrum für Labormedizin St. Gallen, </a:t>
            </a:r>
            <a:r>
              <a:rPr lang="de-CH" sz="1200" dirty="0" err="1"/>
              <a:t>Centre</a:t>
            </a:r>
            <a:r>
              <a:rPr lang="de-CH" sz="1200" dirty="0"/>
              <a:t> </a:t>
            </a:r>
            <a:r>
              <a:rPr lang="de-CH" sz="1200" dirty="0" err="1"/>
              <a:t>for</a:t>
            </a:r>
            <a:r>
              <a:rPr lang="de-CH" sz="1200" dirty="0"/>
              <a:t> </a:t>
            </a:r>
            <a:r>
              <a:rPr lang="de-CH" sz="1200" dirty="0" err="1"/>
              <a:t>Haemostasis</a:t>
            </a:r>
            <a:r>
              <a:rPr lang="de-CH" sz="1200" dirty="0"/>
              <a:t> and </a:t>
            </a:r>
            <a:r>
              <a:rPr lang="de-CH" sz="1200" dirty="0" err="1"/>
              <a:t>Haemophilia</a:t>
            </a:r>
            <a:endParaRPr lang="de-CH" sz="1200" dirty="0"/>
          </a:p>
          <a:p>
            <a:pPr>
              <a:spcBef>
                <a:spcPts val="600"/>
              </a:spcBef>
              <a:buFont typeface="Wingdings" pitchFamily="2" charset="2"/>
              <a:buChar char="§"/>
            </a:pPr>
            <a:r>
              <a:rPr lang="de-CH" sz="1200" b="1" dirty="0"/>
              <a:t>Dr. A. Mendez; </a:t>
            </a:r>
            <a:r>
              <a:rPr lang="de-CH" sz="1200" dirty="0"/>
              <a:t>Kantonsspital Aarau, </a:t>
            </a:r>
            <a:r>
              <a:rPr lang="de-CH" sz="1200" dirty="0" err="1"/>
              <a:t>Centre</a:t>
            </a:r>
            <a:r>
              <a:rPr lang="de-CH" sz="1200" dirty="0"/>
              <a:t> </a:t>
            </a:r>
            <a:r>
              <a:rPr lang="de-CH" sz="1200" dirty="0" err="1"/>
              <a:t>for</a:t>
            </a:r>
            <a:r>
              <a:rPr lang="de-CH" sz="1200" dirty="0"/>
              <a:t> Laboratory Medicine</a:t>
            </a:r>
          </a:p>
          <a:p>
            <a:pPr>
              <a:spcBef>
                <a:spcPts val="600"/>
              </a:spcBef>
              <a:buFont typeface="Wingdings" pitchFamily="2" charset="2"/>
              <a:buChar char="§"/>
            </a:pPr>
            <a:r>
              <a:rPr lang="de-CH" sz="1200" b="1" dirty="0"/>
              <a:t>PD Dr. H. Stricker; </a:t>
            </a:r>
            <a:r>
              <a:rPr lang="de-CH" sz="1200" dirty="0" err="1"/>
              <a:t>Ospedale</a:t>
            </a:r>
            <a:r>
              <a:rPr lang="de-CH" sz="1200" dirty="0"/>
              <a:t> La </a:t>
            </a:r>
            <a:r>
              <a:rPr lang="de-CH" sz="1200" dirty="0" err="1"/>
              <a:t>Carità</a:t>
            </a:r>
            <a:r>
              <a:rPr lang="de-CH" sz="1200" dirty="0"/>
              <a:t>, Locarno, </a:t>
            </a:r>
            <a:r>
              <a:rPr lang="de-CH" sz="1200" dirty="0" err="1"/>
              <a:t>Caposervizio</a:t>
            </a:r>
            <a:r>
              <a:rPr lang="de-CH" sz="1200" dirty="0"/>
              <a:t> </a:t>
            </a:r>
            <a:r>
              <a:rPr lang="de-CH" sz="1200" dirty="0" err="1"/>
              <a:t>Angiologia</a:t>
            </a:r>
            <a:r>
              <a:rPr lang="de-CH" sz="1200" dirty="0"/>
              <a:t> </a:t>
            </a:r>
          </a:p>
          <a:p>
            <a:pPr>
              <a:spcBef>
                <a:spcPts val="600"/>
              </a:spcBef>
              <a:buFont typeface="Wingdings" pitchFamily="2" charset="2"/>
              <a:buChar char="§"/>
            </a:pPr>
            <a:r>
              <a:rPr lang="de-CH" sz="1200" b="1" dirty="0"/>
              <a:t>Dr. J.D. Studt; </a:t>
            </a:r>
            <a:r>
              <a:rPr lang="de-CH" sz="1200" dirty="0"/>
              <a:t>Universitätsspital Zürich, Clinic </a:t>
            </a:r>
            <a:r>
              <a:rPr lang="de-CH" sz="1200" dirty="0" err="1"/>
              <a:t>for</a:t>
            </a:r>
            <a:r>
              <a:rPr lang="de-CH" sz="1200" dirty="0"/>
              <a:t> </a:t>
            </a:r>
            <a:r>
              <a:rPr lang="de-CH" sz="1200" dirty="0" err="1"/>
              <a:t>Haematology</a:t>
            </a:r>
            <a:endParaRPr lang="de-CH" sz="1200" dirty="0"/>
          </a:p>
          <a:p>
            <a:pPr>
              <a:spcBef>
                <a:spcPts val="600"/>
              </a:spcBef>
              <a:buFont typeface="Wingdings" pitchFamily="2" charset="2"/>
              <a:buChar char="§"/>
            </a:pPr>
            <a:r>
              <a:rPr lang="de-CH" sz="1200" b="1" dirty="0"/>
              <a:t>Prof. Dr. D.A. </a:t>
            </a:r>
            <a:r>
              <a:rPr lang="de-CH" sz="1200" b="1" dirty="0" err="1"/>
              <a:t>Tsakiris</a:t>
            </a:r>
            <a:r>
              <a:rPr lang="de-CH" sz="1200" b="1" dirty="0"/>
              <a:t>; </a:t>
            </a:r>
            <a:r>
              <a:rPr lang="de-CH" sz="1200" dirty="0"/>
              <a:t>Universitätsspital Basel, </a:t>
            </a:r>
            <a:r>
              <a:rPr lang="de-CH" sz="1200" dirty="0" err="1"/>
              <a:t>Diagnostic</a:t>
            </a:r>
            <a:r>
              <a:rPr lang="de-CH" sz="1200" dirty="0"/>
              <a:t> </a:t>
            </a:r>
            <a:r>
              <a:rPr lang="de-CH" sz="1200" dirty="0" err="1"/>
              <a:t>Haematology</a:t>
            </a:r>
            <a:endParaRPr lang="de-CH" sz="1200" dirty="0"/>
          </a:p>
          <a:p>
            <a:pPr marL="0" indent="0">
              <a:spcBef>
                <a:spcPts val="600"/>
              </a:spcBef>
              <a:buNone/>
            </a:pPr>
            <a:r>
              <a:rPr lang="de-CH" sz="1200" dirty="0"/>
              <a:t>The </a:t>
            </a:r>
            <a:r>
              <a:rPr lang="de-CH" sz="1200" dirty="0" err="1"/>
              <a:t>RivaMoS</a:t>
            </a:r>
            <a:r>
              <a:rPr lang="de-CH" sz="1200" dirty="0"/>
              <a:t> </a:t>
            </a:r>
            <a:r>
              <a:rPr lang="de-CH" sz="1200" dirty="0" err="1"/>
              <a:t>studies</a:t>
            </a:r>
            <a:r>
              <a:rPr lang="de-CH" sz="1200" dirty="0"/>
              <a:t> </a:t>
            </a:r>
            <a:r>
              <a:rPr lang="de-CH" sz="1200" dirty="0" err="1"/>
              <a:t>are</a:t>
            </a:r>
            <a:r>
              <a:rPr lang="de-CH" sz="1200" dirty="0"/>
              <a:t> supported </a:t>
            </a:r>
            <a:r>
              <a:rPr lang="de-CH" sz="1200" dirty="0" err="1"/>
              <a:t>by</a:t>
            </a:r>
            <a:r>
              <a:rPr lang="de-CH" sz="1200" dirty="0"/>
              <a:t> Bayer (Schweiz) AG. The </a:t>
            </a:r>
            <a:r>
              <a:rPr lang="de-CH" sz="1200" dirty="0" err="1"/>
              <a:t>content</a:t>
            </a:r>
            <a:r>
              <a:rPr lang="de-CH" sz="1200" dirty="0"/>
              <a:t> </a:t>
            </a:r>
            <a:r>
              <a:rPr lang="de-CH" sz="1200" dirty="0" err="1"/>
              <a:t>of</a:t>
            </a:r>
            <a:r>
              <a:rPr lang="de-CH" sz="1200" dirty="0"/>
              <a:t> </a:t>
            </a:r>
            <a:r>
              <a:rPr lang="de-CH" sz="1200" dirty="0" err="1"/>
              <a:t>this</a:t>
            </a:r>
            <a:r>
              <a:rPr lang="de-CH" sz="1200" dirty="0"/>
              <a:t> </a:t>
            </a:r>
            <a:r>
              <a:rPr lang="de-CH" sz="1200" dirty="0" err="1"/>
              <a:t>statement</a:t>
            </a:r>
            <a:r>
              <a:rPr lang="de-CH" sz="1200" dirty="0"/>
              <a:t> </a:t>
            </a:r>
            <a:r>
              <a:rPr lang="de-CH" sz="1200" dirty="0" err="1"/>
              <a:t>reflects</a:t>
            </a:r>
            <a:r>
              <a:rPr lang="de-CH" sz="1200" dirty="0"/>
              <a:t> </a:t>
            </a:r>
            <a:r>
              <a:rPr lang="de-CH" sz="1200" dirty="0" err="1"/>
              <a:t>the</a:t>
            </a:r>
            <a:r>
              <a:rPr lang="de-CH" sz="1200" dirty="0"/>
              <a:t> </a:t>
            </a:r>
            <a:r>
              <a:rPr lang="de-CH" sz="1200" dirty="0" err="1"/>
              <a:t>opinions</a:t>
            </a:r>
            <a:r>
              <a:rPr lang="de-CH" sz="1200" dirty="0"/>
              <a:t> </a:t>
            </a:r>
            <a:r>
              <a:rPr lang="de-CH" sz="1200" dirty="0" err="1"/>
              <a:t>of</a:t>
            </a:r>
            <a:r>
              <a:rPr lang="de-CH" sz="1200" dirty="0"/>
              <a:t> </a:t>
            </a:r>
            <a:r>
              <a:rPr lang="de-CH" sz="1200" dirty="0" err="1"/>
              <a:t>the</a:t>
            </a:r>
            <a:r>
              <a:rPr lang="de-CH" sz="1200" dirty="0"/>
              <a:t> </a:t>
            </a:r>
            <a:r>
              <a:rPr lang="de-CH" sz="1200" dirty="0" err="1"/>
              <a:t>members</a:t>
            </a:r>
            <a:r>
              <a:rPr lang="de-CH" sz="1200" dirty="0"/>
              <a:t> </a:t>
            </a:r>
            <a:r>
              <a:rPr lang="de-CH" sz="1200" dirty="0" err="1"/>
              <a:t>of</a:t>
            </a:r>
            <a:r>
              <a:rPr lang="de-CH" sz="1200" dirty="0"/>
              <a:t> </a:t>
            </a:r>
            <a:r>
              <a:rPr lang="de-CH" sz="1200" dirty="0" err="1"/>
              <a:t>the</a:t>
            </a:r>
            <a:r>
              <a:rPr lang="de-CH" sz="1200" dirty="0"/>
              <a:t> </a:t>
            </a:r>
            <a:r>
              <a:rPr lang="de-CH" sz="1200" dirty="0" err="1"/>
              <a:t>working</a:t>
            </a:r>
            <a:r>
              <a:rPr lang="de-CH" sz="1200" dirty="0"/>
              <a:t> </a:t>
            </a:r>
            <a:r>
              <a:rPr lang="de-CH" sz="1200" dirty="0" err="1"/>
              <a:t>party</a:t>
            </a:r>
            <a:r>
              <a:rPr lang="de-CH" sz="1200" dirty="0"/>
              <a:t>. </a:t>
            </a:r>
          </a:p>
          <a:p>
            <a:endParaRPr lang="de-DE" sz="1200" dirty="0"/>
          </a:p>
        </p:txBody>
      </p:sp>
      <p:sp>
        <p:nvSpPr>
          <p:cNvPr id="4" name="Foliennummernplatzhalter 3"/>
          <p:cNvSpPr>
            <a:spLocks noGrp="1"/>
          </p:cNvSpPr>
          <p:nvPr>
            <p:ph type="sldNum" sz="quarter" idx="12"/>
          </p:nvPr>
        </p:nvSpPr>
        <p:spPr/>
        <p:txBody>
          <a:bodyPr/>
          <a:lstStyle/>
          <a:p>
            <a:fld id="{668FC1BA-C807-A24C-B970-91216D4FCE8F}" type="slidenum">
              <a:rPr lang="de-DE" smtClean="0"/>
              <a:t>72</a:t>
            </a:fld>
            <a:endParaRPr lang="de-DE"/>
          </a:p>
        </p:txBody>
      </p:sp>
    </p:spTree>
    <p:extLst>
      <p:ext uri="{BB962C8B-B14F-4D97-AF65-F5344CB8AC3E}">
        <p14:creationId xmlns:p14="http://schemas.microsoft.com/office/powerpoint/2010/main" val="8411886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8496300" cy="994172"/>
          </a:xfrm>
        </p:spPr>
        <p:txBody>
          <a:bodyPr/>
          <a:lstStyle/>
          <a:p>
            <a:r>
              <a:rPr lang="en-US" dirty="0"/>
              <a:t>Abbreviations</a:t>
            </a:r>
            <a:endParaRPr lang="de-DE" dirty="0"/>
          </a:p>
        </p:txBody>
      </p:sp>
      <p:sp>
        <p:nvSpPr>
          <p:cNvPr id="4" name="Foliennummernplatzhalter 3"/>
          <p:cNvSpPr>
            <a:spLocks noGrp="1"/>
          </p:cNvSpPr>
          <p:nvPr>
            <p:ph type="sldNum" sz="quarter" idx="12"/>
          </p:nvPr>
        </p:nvSpPr>
        <p:spPr/>
        <p:txBody>
          <a:bodyPr/>
          <a:lstStyle/>
          <a:p>
            <a:fld id="{668FC1BA-C807-A24C-B970-91216D4FCE8F}" type="slidenum">
              <a:rPr lang="de-DE" smtClean="0"/>
              <a:t>73</a:t>
            </a:fld>
            <a:endParaRPr lang="de-DE"/>
          </a:p>
        </p:txBody>
      </p:sp>
      <p:sp>
        <p:nvSpPr>
          <p:cNvPr id="5" name="Inhaltsplatzhalter 4"/>
          <p:cNvSpPr txBox="1">
            <a:spLocks/>
          </p:cNvSpPr>
          <p:nvPr/>
        </p:nvSpPr>
        <p:spPr>
          <a:xfrm>
            <a:off x="323850" y="1203325"/>
            <a:ext cx="4092629" cy="3263504"/>
          </a:xfrm>
          <a:prstGeom prst="rect">
            <a:avLst/>
          </a:prstGeom>
        </p:spPr>
        <p:txBody>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spcBef>
                <a:spcPts val="400"/>
              </a:spcBef>
              <a:buNone/>
              <a:tabLst>
                <a:tab pos="709613" algn="l"/>
              </a:tabLst>
            </a:pPr>
            <a:r>
              <a:rPr lang="de-CH" sz="1200" dirty="0" err="1"/>
              <a:t>aPTT</a:t>
            </a:r>
            <a:r>
              <a:rPr lang="de-CH" sz="1200" dirty="0"/>
              <a:t> 	= </a:t>
            </a:r>
            <a:r>
              <a:rPr lang="de-CH" sz="1200" dirty="0" err="1"/>
              <a:t>activated</a:t>
            </a:r>
            <a:r>
              <a:rPr lang="de-CH" sz="1200" dirty="0"/>
              <a:t> partial </a:t>
            </a:r>
            <a:r>
              <a:rPr lang="de-CH" sz="1200" dirty="0" err="1"/>
              <a:t>thromboplastin</a:t>
            </a:r>
            <a:r>
              <a:rPr lang="de-CH" sz="1200" dirty="0"/>
              <a:t> time</a:t>
            </a:r>
          </a:p>
          <a:p>
            <a:pPr marL="7938" indent="0">
              <a:spcBef>
                <a:spcPts val="400"/>
              </a:spcBef>
              <a:buNone/>
              <a:tabLst>
                <a:tab pos="709613" algn="l"/>
              </a:tabLst>
            </a:pPr>
            <a:r>
              <a:rPr lang="de-CH" sz="1200" dirty="0"/>
              <a:t>ASA	= </a:t>
            </a:r>
            <a:r>
              <a:rPr lang="de-CH" sz="1200" dirty="0" err="1"/>
              <a:t>acetylsalicylic</a:t>
            </a:r>
            <a:r>
              <a:rPr lang="de-CH" sz="1200" dirty="0"/>
              <a:t> </a:t>
            </a:r>
            <a:r>
              <a:rPr lang="de-CH" sz="1200" dirty="0" err="1"/>
              <a:t>acid</a:t>
            </a:r>
            <a:endParaRPr lang="de-CH" sz="1200" dirty="0"/>
          </a:p>
          <a:p>
            <a:pPr marL="7938" indent="0">
              <a:spcBef>
                <a:spcPts val="400"/>
              </a:spcBef>
              <a:buNone/>
              <a:tabLst>
                <a:tab pos="709613" algn="l"/>
              </a:tabLst>
            </a:pPr>
            <a:r>
              <a:rPr lang="de-CH" sz="1200" dirty="0"/>
              <a:t>AUC 	= </a:t>
            </a:r>
            <a:r>
              <a:rPr lang="de-CH" sz="1200" dirty="0" err="1"/>
              <a:t>are</a:t>
            </a:r>
            <a:r>
              <a:rPr lang="de-CH" sz="1200" dirty="0"/>
              <a:t> </a:t>
            </a:r>
            <a:r>
              <a:rPr lang="de-CH" sz="1200" dirty="0" err="1"/>
              <a:t>under</a:t>
            </a:r>
            <a:r>
              <a:rPr lang="de-CH" sz="1200" dirty="0"/>
              <a:t> </a:t>
            </a:r>
            <a:r>
              <a:rPr lang="de-CH" sz="1200" dirty="0" err="1"/>
              <a:t>the</a:t>
            </a:r>
            <a:r>
              <a:rPr lang="de-CH" sz="1200" dirty="0"/>
              <a:t> </a:t>
            </a:r>
            <a:r>
              <a:rPr lang="de-CH" sz="1200" dirty="0" err="1"/>
              <a:t>curve</a:t>
            </a:r>
            <a:endParaRPr lang="de-CH" sz="1200" dirty="0"/>
          </a:p>
          <a:p>
            <a:pPr marL="7938" indent="0">
              <a:spcBef>
                <a:spcPts val="400"/>
              </a:spcBef>
              <a:buNone/>
              <a:tabLst>
                <a:tab pos="709613" algn="l"/>
              </a:tabLst>
            </a:pPr>
            <a:r>
              <a:rPr lang="de-CH" sz="1200" dirty="0"/>
              <a:t>DOAC 	= </a:t>
            </a:r>
            <a:r>
              <a:rPr lang="de-CH" sz="1200" dirty="0" err="1"/>
              <a:t>direct</a:t>
            </a:r>
            <a:r>
              <a:rPr lang="de-CH" sz="1200" dirty="0"/>
              <a:t> oral </a:t>
            </a:r>
            <a:r>
              <a:rPr lang="de-CH" sz="1200" dirty="0" err="1"/>
              <a:t>anticoagulants</a:t>
            </a:r>
            <a:endParaRPr lang="de-CH" sz="1200" dirty="0"/>
          </a:p>
          <a:p>
            <a:pPr marL="7938" indent="0">
              <a:spcBef>
                <a:spcPts val="400"/>
              </a:spcBef>
              <a:buNone/>
              <a:tabLst>
                <a:tab pos="709613" algn="l"/>
              </a:tabLst>
            </a:pPr>
            <a:r>
              <a:rPr lang="de-CH" sz="1200" dirty="0"/>
              <a:t>DVT 	= </a:t>
            </a:r>
            <a:r>
              <a:rPr lang="de-CH" sz="1200" dirty="0" err="1"/>
              <a:t>deep</a:t>
            </a:r>
            <a:r>
              <a:rPr lang="de-CH" sz="1200" dirty="0"/>
              <a:t> </a:t>
            </a:r>
            <a:r>
              <a:rPr lang="de-CH" sz="1200" dirty="0" err="1"/>
              <a:t>vein</a:t>
            </a:r>
            <a:r>
              <a:rPr lang="de-CH" sz="1200" dirty="0"/>
              <a:t> </a:t>
            </a:r>
            <a:r>
              <a:rPr lang="de-CH" sz="1200" dirty="0" err="1"/>
              <a:t>thrombosis</a:t>
            </a:r>
            <a:endParaRPr lang="de-CH" sz="1200" dirty="0"/>
          </a:p>
          <a:p>
            <a:pPr marL="7938" indent="0">
              <a:spcBef>
                <a:spcPts val="400"/>
              </a:spcBef>
              <a:buNone/>
              <a:tabLst>
                <a:tab pos="709613" algn="l"/>
              </a:tabLst>
            </a:pPr>
            <a:r>
              <a:rPr lang="de-CH" sz="1200" dirty="0" err="1"/>
              <a:t>eGFR</a:t>
            </a:r>
            <a:r>
              <a:rPr lang="de-CH" sz="1200" dirty="0"/>
              <a:t> 	= </a:t>
            </a:r>
            <a:r>
              <a:rPr lang="de-CH" sz="1200" dirty="0" err="1"/>
              <a:t>estimated</a:t>
            </a:r>
            <a:r>
              <a:rPr lang="de-CH" sz="1200" dirty="0"/>
              <a:t> </a:t>
            </a:r>
            <a:r>
              <a:rPr lang="de-CH" sz="1200" dirty="0" err="1"/>
              <a:t>glomerular</a:t>
            </a:r>
            <a:r>
              <a:rPr lang="de-CH" sz="1200" dirty="0"/>
              <a:t> </a:t>
            </a:r>
            <a:r>
              <a:rPr lang="de-CH" sz="1200" dirty="0" err="1"/>
              <a:t>filtration</a:t>
            </a:r>
            <a:r>
              <a:rPr lang="de-CH" sz="1200" dirty="0"/>
              <a:t> rate</a:t>
            </a:r>
          </a:p>
          <a:p>
            <a:pPr marL="7938" indent="0">
              <a:spcBef>
                <a:spcPts val="400"/>
              </a:spcBef>
              <a:buNone/>
              <a:tabLst>
                <a:tab pos="709613" algn="l"/>
              </a:tabLst>
            </a:pPr>
            <a:r>
              <a:rPr lang="de-CH" sz="1200" dirty="0"/>
              <a:t>EMA	= European </a:t>
            </a:r>
            <a:r>
              <a:rPr lang="de-CH" sz="1200" dirty="0" err="1"/>
              <a:t>Medicines</a:t>
            </a:r>
            <a:r>
              <a:rPr lang="de-CH" sz="1200" dirty="0"/>
              <a:t> Agency</a:t>
            </a:r>
          </a:p>
          <a:p>
            <a:pPr marL="7938" indent="0">
              <a:spcBef>
                <a:spcPts val="400"/>
              </a:spcBef>
              <a:buNone/>
              <a:tabLst>
                <a:tab pos="709613" algn="l"/>
              </a:tabLst>
            </a:pPr>
            <a:r>
              <a:rPr lang="fr-FR" sz="1200" dirty="0"/>
              <a:t>FDA	= US Food and Drug Administration</a:t>
            </a:r>
          </a:p>
          <a:p>
            <a:pPr marL="7938" indent="0">
              <a:spcBef>
                <a:spcPts val="400"/>
              </a:spcBef>
              <a:buNone/>
              <a:tabLst>
                <a:tab pos="709613" algn="l"/>
              </a:tabLst>
            </a:pPr>
            <a:r>
              <a:rPr lang="de-CH" sz="1200" dirty="0"/>
              <a:t>Hb	= </a:t>
            </a:r>
            <a:r>
              <a:rPr lang="de-CH" sz="1200" dirty="0" err="1"/>
              <a:t>haemoglobin</a:t>
            </a:r>
            <a:endParaRPr lang="de-CH" sz="1200" dirty="0"/>
          </a:p>
          <a:p>
            <a:pPr marL="7938" indent="0">
              <a:spcBef>
                <a:spcPts val="400"/>
              </a:spcBef>
              <a:buNone/>
              <a:tabLst>
                <a:tab pos="709613" algn="l"/>
              </a:tabLst>
            </a:pPr>
            <a:r>
              <a:rPr lang="de-CH" sz="1200" dirty="0"/>
              <a:t>HL 	= half-</a:t>
            </a:r>
            <a:r>
              <a:rPr lang="de-CH" sz="1200" dirty="0" err="1"/>
              <a:t>life</a:t>
            </a:r>
            <a:endParaRPr lang="de-CH" sz="1200" dirty="0"/>
          </a:p>
          <a:p>
            <a:pPr marL="7938" indent="0">
              <a:spcBef>
                <a:spcPts val="400"/>
              </a:spcBef>
              <a:buNone/>
              <a:tabLst>
                <a:tab pos="709613" algn="l"/>
              </a:tabLst>
            </a:pPr>
            <a:r>
              <a:rPr lang="de-CH" sz="1200" dirty="0"/>
              <a:t>INR 	= international </a:t>
            </a:r>
            <a:r>
              <a:rPr lang="de-CH" sz="1200" dirty="0" err="1"/>
              <a:t>Normalized</a:t>
            </a:r>
            <a:r>
              <a:rPr lang="de-CH" sz="1200" dirty="0"/>
              <a:t> Ratio</a:t>
            </a:r>
          </a:p>
          <a:p>
            <a:pPr marL="7938" indent="0">
              <a:spcBef>
                <a:spcPts val="400"/>
              </a:spcBef>
              <a:buNone/>
              <a:tabLst>
                <a:tab pos="709613" algn="l"/>
              </a:tabLst>
            </a:pPr>
            <a:r>
              <a:rPr lang="de-CH" sz="1200" dirty="0"/>
              <a:t>LMWH 	= </a:t>
            </a:r>
            <a:r>
              <a:rPr lang="de-CH" sz="1200" dirty="0" err="1"/>
              <a:t>low-molecular-weight</a:t>
            </a:r>
            <a:r>
              <a:rPr lang="de-CH" sz="1200" dirty="0"/>
              <a:t> </a:t>
            </a:r>
            <a:r>
              <a:rPr lang="de-CH" sz="1200" dirty="0" err="1"/>
              <a:t>heparin</a:t>
            </a:r>
            <a:endParaRPr lang="de-CH" sz="1200" dirty="0"/>
          </a:p>
          <a:p>
            <a:pPr marL="7938" indent="0">
              <a:spcBef>
                <a:spcPts val="400"/>
              </a:spcBef>
              <a:buNone/>
              <a:tabLst>
                <a:tab pos="709613" algn="l"/>
              </a:tabLst>
            </a:pPr>
            <a:r>
              <a:rPr lang="de-DE" sz="1200" dirty="0" err="1"/>
              <a:t>nvAF</a:t>
            </a:r>
            <a:r>
              <a:rPr lang="de-DE" sz="1200" dirty="0"/>
              <a:t> 	= non </a:t>
            </a:r>
            <a:r>
              <a:rPr lang="de-DE" sz="1200" dirty="0" err="1"/>
              <a:t>valvular</a:t>
            </a:r>
            <a:r>
              <a:rPr lang="de-DE" sz="1200" dirty="0"/>
              <a:t> </a:t>
            </a:r>
            <a:r>
              <a:rPr lang="de-DE" sz="1200" dirty="0" err="1"/>
              <a:t>atrial</a:t>
            </a:r>
            <a:r>
              <a:rPr lang="de-DE" sz="1200" dirty="0"/>
              <a:t> </a:t>
            </a:r>
            <a:r>
              <a:rPr lang="de-DE" sz="1200" dirty="0" err="1"/>
              <a:t>fibrillation</a:t>
            </a:r>
            <a:endParaRPr lang="de-DE" sz="1200" dirty="0"/>
          </a:p>
        </p:txBody>
      </p:sp>
      <p:sp>
        <p:nvSpPr>
          <p:cNvPr id="6" name="Inhaltsplatzhalter 4"/>
          <p:cNvSpPr txBox="1">
            <a:spLocks/>
          </p:cNvSpPr>
          <p:nvPr/>
        </p:nvSpPr>
        <p:spPr>
          <a:xfrm>
            <a:off x="4727522" y="1145863"/>
            <a:ext cx="4334030" cy="3164880"/>
          </a:xfrm>
          <a:prstGeom prst="rect">
            <a:avLst/>
          </a:prstGeom>
        </p:spPr>
        <p:txBody>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a:spcBef>
                <a:spcPts val="400"/>
              </a:spcBef>
              <a:buNone/>
              <a:tabLst>
                <a:tab pos="709613" algn="l"/>
                <a:tab pos="855663" algn="l"/>
              </a:tabLst>
            </a:pPr>
            <a:r>
              <a:rPr lang="de-CH" sz="1200" dirty="0"/>
              <a:t>OAC 	= oral </a:t>
            </a:r>
            <a:r>
              <a:rPr lang="de-CH" sz="1200" dirty="0" err="1"/>
              <a:t>anticoagulation</a:t>
            </a:r>
            <a:endParaRPr lang="de-CH" sz="1200" dirty="0"/>
          </a:p>
          <a:p>
            <a:pPr marL="7938" indent="0">
              <a:spcBef>
                <a:spcPts val="400"/>
              </a:spcBef>
              <a:buNone/>
              <a:tabLst>
                <a:tab pos="709613" algn="l"/>
                <a:tab pos="855663" algn="l"/>
              </a:tabLst>
            </a:pPr>
            <a:r>
              <a:rPr lang="de-CH" sz="1200" dirty="0"/>
              <a:t>PAI 	= </a:t>
            </a:r>
            <a:r>
              <a:rPr lang="de-CH" sz="1200" dirty="0" err="1"/>
              <a:t>platelet</a:t>
            </a:r>
            <a:r>
              <a:rPr lang="de-CH" sz="1200" dirty="0"/>
              <a:t> </a:t>
            </a:r>
            <a:r>
              <a:rPr lang="de-CH" sz="1200" dirty="0" err="1"/>
              <a:t>aggretgation</a:t>
            </a:r>
            <a:r>
              <a:rPr lang="de-CH" sz="1200" dirty="0"/>
              <a:t> </a:t>
            </a:r>
            <a:r>
              <a:rPr lang="de-CH" sz="1200" dirty="0" err="1"/>
              <a:t>inhibitors</a:t>
            </a:r>
            <a:endParaRPr lang="de-CH" sz="1200" dirty="0"/>
          </a:p>
          <a:p>
            <a:pPr marL="7938" indent="0">
              <a:spcBef>
                <a:spcPts val="400"/>
              </a:spcBef>
              <a:buNone/>
              <a:tabLst>
                <a:tab pos="709613" algn="l"/>
                <a:tab pos="855663" algn="l"/>
              </a:tabLst>
            </a:pPr>
            <a:r>
              <a:rPr lang="de-DE" sz="1200" dirty="0"/>
              <a:t>PCC 	= Prothrombin </a:t>
            </a:r>
            <a:r>
              <a:rPr lang="de-DE" sz="1200" dirty="0" err="1"/>
              <a:t>complex</a:t>
            </a:r>
            <a:r>
              <a:rPr lang="de-DE" sz="1200" dirty="0"/>
              <a:t> </a:t>
            </a:r>
            <a:r>
              <a:rPr lang="de-DE" sz="1200" dirty="0" err="1"/>
              <a:t>concentrate</a:t>
            </a:r>
            <a:r>
              <a:rPr lang="de-DE" sz="1200" dirty="0"/>
              <a:t> </a:t>
            </a:r>
            <a:br>
              <a:rPr lang="de-DE" sz="1200" dirty="0"/>
            </a:br>
            <a:r>
              <a:rPr lang="de-DE" sz="1200" dirty="0"/>
              <a:t>		(like e.g. </a:t>
            </a:r>
            <a:r>
              <a:rPr lang="de-CH" sz="1200" dirty="0" err="1"/>
              <a:t>Beriplex</a:t>
            </a:r>
            <a:r>
              <a:rPr lang="de-CH" sz="1200" baseline="30000" dirty="0"/>
              <a:t>®</a:t>
            </a:r>
            <a:r>
              <a:rPr lang="de-CH" sz="1200" dirty="0"/>
              <a:t> </a:t>
            </a:r>
            <a:r>
              <a:rPr lang="de-CH" sz="1200" dirty="0" err="1"/>
              <a:t>or</a:t>
            </a:r>
            <a:r>
              <a:rPr lang="de-CH" sz="1200" dirty="0"/>
              <a:t> </a:t>
            </a:r>
            <a:r>
              <a:rPr lang="de-CH" sz="1200" dirty="0" err="1"/>
              <a:t>Prothromplex</a:t>
            </a:r>
            <a:r>
              <a:rPr lang="de-CH" sz="1200" baseline="30000" dirty="0"/>
              <a:t>®</a:t>
            </a:r>
            <a:r>
              <a:rPr lang="de-CH" sz="1200" dirty="0"/>
              <a:t>)</a:t>
            </a:r>
          </a:p>
          <a:p>
            <a:pPr marL="7938" indent="0">
              <a:spcBef>
                <a:spcPts val="400"/>
              </a:spcBef>
              <a:buNone/>
              <a:tabLst>
                <a:tab pos="709613" algn="l"/>
              </a:tabLst>
            </a:pPr>
            <a:r>
              <a:rPr lang="de-CH" sz="1200" dirty="0"/>
              <a:t>PCI	= </a:t>
            </a:r>
            <a:r>
              <a:rPr lang="de-CH" sz="1200" dirty="0" err="1"/>
              <a:t>percutaneous</a:t>
            </a:r>
            <a:r>
              <a:rPr lang="de-CH" sz="1200" dirty="0"/>
              <a:t> </a:t>
            </a:r>
            <a:r>
              <a:rPr lang="de-CH" sz="1200" dirty="0" err="1"/>
              <a:t>coronary</a:t>
            </a:r>
            <a:r>
              <a:rPr lang="de-CH" sz="1200" dirty="0"/>
              <a:t> </a:t>
            </a:r>
            <a:r>
              <a:rPr lang="de-CH" sz="1200" dirty="0" err="1"/>
              <a:t>intervention</a:t>
            </a:r>
            <a:endParaRPr lang="de-CH" sz="1200" dirty="0"/>
          </a:p>
          <a:p>
            <a:pPr marL="7938" indent="0">
              <a:spcBef>
                <a:spcPts val="400"/>
              </a:spcBef>
              <a:buNone/>
              <a:tabLst>
                <a:tab pos="709613" algn="l"/>
              </a:tabLst>
            </a:pPr>
            <a:r>
              <a:rPr lang="de-CH" sz="1200" dirty="0"/>
              <a:t>PE 	= </a:t>
            </a:r>
            <a:r>
              <a:rPr lang="de-CH" sz="1200" dirty="0" err="1"/>
              <a:t>pulmonary</a:t>
            </a:r>
            <a:r>
              <a:rPr lang="de-CH" sz="1200" dirty="0"/>
              <a:t> </a:t>
            </a:r>
            <a:r>
              <a:rPr lang="de-CH" sz="1200" dirty="0" err="1"/>
              <a:t>embolism</a:t>
            </a:r>
            <a:endParaRPr lang="de-CH" sz="1200" dirty="0"/>
          </a:p>
          <a:p>
            <a:pPr marL="7938" indent="0">
              <a:spcBef>
                <a:spcPts val="400"/>
              </a:spcBef>
              <a:buNone/>
              <a:tabLst>
                <a:tab pos="709613" algn="l"/>
              </a:tabLst>
            </a:pPr>
            <a:r>
              <a:rPr lang="de-CH" sz="1200" dirty="0"/>
              <a:t>P-</a:t>
            </a:r>
            <a:r>
              <a:rPr lang="de-CH" sz="1200" dirty="0" err="1"/>
              <a:t>gp</a:t>
            </a:r>
            <a:r>
              <a:rPr lang="de-CH" sz="1200" dirty="0"/>
              <a:t> 	= P-</a:t>
            </a:r>
            <a:r>
              <a:rPr lang="de-CH" sz="1200" dirty="0" err="1"/>
              <a:t>glycoprotein</a:t>
            </a:r>
            <a:endParaRPr lang="de-CH" sz="1200" dirty="0"/>
          </a:p>
          <a:p>
            <a:pPr marL="7938" indent="0">
              <a:spcBef>
                <a:spcPts val="400"/>
              </a:spcBef>
              <a:buNone/>
              <a:tabLst>
                <a:tab pos="709613" algn="l"/>
              </a:tabLst>
            </a:pPr>
            <a:r>
              <a:rPr lang="de-CH" sz="1200" dirty="0"/>
              <a:t>PT 	= </a:t>
            </a:r>
            <a:r>
              <a:rPr lang="de-CH" sz="1200" dirty="0" err="1"/>
              <a:t>prothrombin</a:t>
            </a:r>
            <a:r>
              <a:rPr lang="de-CH" sz="1200" dirty="0"/>
              <a:t> time</a:t>
            </a:r>
          </a:p>
          <a:p>
            <a:pPr marL="7938" indent="0">
              <a:spcBef>
                <a:spcPts val="400"/>
              </a:spcBef>
              <a:buNone/>
              <a:tabLst>
                <a:tab pos="709613" algn="l"/>
              </a:tabLst>
            </a:pPr>
            <a:r>
              <a:rPr lang="de-DE" sz="1200" dirty="0"/>
              <a:t>TAVI	= </a:t>
            </a:r>
            <a:r>
              <a:rPr lang="de-DE" sz="1200" dirty="0" err="1"/>
              <a:t>transcatheter</a:t>
            </a:r>
            <a:r>
              <a:rPr lang="de-DE" sz="1200" dirty="0"/>
              <a:t> </a:t>
            </a:r>
            <a:r>
              <a:rPr lang="de-DE" sz="1200" dirty="0" err="1"/>
              <a:t>aortic</a:t>
            </a:r>
            <a:r>
              <a:rPr lang="de-DE" sz="1200" dirty="0"/>
              <a:t> </a:t>
            </a:r>
            <a:r>
              <a:rPr lang="de-DE" sz="1200" dirty="0" err="1"/>
              <a:t>valve</a:t>
            </a:r>
            <a:r>
              <a:rPr lang="de-DE" sz="1200" dirty="0"/>
              <a:t> </a:t>
            </a:r>
            <a:r>
              <a:rPr lang="de-DE" sz="1200" dirty="0" err="1"/>
              <a:t>implantation</a:t>
            </a:r>
            <a:endParaRPr lang="de-CH" sz="1200" dirty="0"/>
          </a:p>
          <a:p>
            <a:pPr marL="7938" indent="0">
              <a:spcBef>
                <a:spcPts val="400"/>
              </a:spcBef>
              <a:buNone/>
              <a:tabLst>
                <a:tab pos="709613" algn="l"/>
              </a:tabLst>
            </a:pPr>
            <a:r>
              <a:rPr lang="de-CH" sz="1200" dirty="0"/>
              <a:t>TIA	= transient </a:t>
            </a:r>
            <a:r>
              <a:rPr lang="de-CH" sz="1200" dirty="0" err="1"/>
              <a:t>ischemic</a:t>
            </a:r>
            <a:r>
              <a:rPr lang="de-CH" sz="1200" dirty="0"/>
              <a:t> </a:t>
            </a:r>
            <a:r>
              <a:rPr lang="de-CH" sz="1200" dirty="0" err="1"/>
              <a:t>attack</a:t>
            </a:r>
            <a:endParaRPr lang="de-CH" sz="1200" dirty="0"/>
          </a:p>
          <a:p>
            <a:pPr marL="7938" indent="0">
              <a:spcBef>
                <a:spcPts val="400"/>
              </a:spcBef>
              <a:buNone/>
              <a:tabLst>
                <a:tab pos="709613" algn="l"/>
              </a:tabLst>
            </a:pPr>
            <a:r>
              <a:rPr lang="de-CH" sz="1200" dirty="0"/>
              <a:t>TTR	= time in </a:t>
            </a:r>
            <a:r>
              <a:rPr lang="de-CH" sz="1200" dirty="0" err="1"/>
              <a:t>therapeutic</a:t>
            </a:r>
            <a:r>
              <a:rPr lang="de-CH" sz="1200" dirty="0"/>
              <a:t> </a:t>
            </a:r>
            <a:r>
              <a:rPr lang="de-CH" sz="1200" dirty="0" err="1"/>
              <a:t>range</a:t>
            </a:r>
            <a:endParaRPr lang="de-CH" sz="1200" dirty="0"/>
          </a:p>
          <a:p>
            <a:pPr marL="7938" indent="0">
              <a:spcBef>
                <a:spcPts val="400"/>
              </a:spcBef>
              <a:buNone/>
              <a:tabLst>
                <a:tab pos="709613" algn="l"/>
              </a:tabLst>
            </a:pPr>
            <a:r>
              <a:rPr lang="de-DE" sz="1200" dirty="0"/>
              <a:t>VKA 	= </a:t>
            </a:r>
            <a:r>
              <a:rPr lang="de-DE" sz="1200" dirty="0" err="1"/>
              <a:t>vitamin</a:t>
            </a:r>
            <a:r>
              <a:rPr lang="de-DE" sz="1200" dirty="0"/>
              <a:t> K-antagonist (Marcoumar</a:t>
            </a:r>
            <a:r>
              <a:rPr lang="de-CH" sz="1200" baseline="30000" dirty="0"/>
              <a:t>®</a:t>
            </a:r>
            <a:r>
              <a:rPr lang="de-DE" sz="1200" dirty="0"/>
              <a:t>, </a:t>
            </a:r>
            <a:r>
              <a:rPr lang="de-DE" sz="1200" dirty="0" err="1"/>
              <a:t>Sintrom</a:t>
            </a:r>
            <a:r>
              <a:rPr lang="de-CH" sz="1200" baseline="30000" dirty="0"/>
              <a:t>®</a:t>
            </a:r>
            <a:r>
              <a:rPr lang="de-DE" sz="1200" dirty="0"/>
              <a:t>) </a:t>
            </a:r>
            <a:endParaRPr lang="de-CH" sz="1200" dirty="0"/>
          </a:p>
          <a:p>
            <a:pPr marL="7938" indent="0">
              <a:spcBef>
                <a:spcPts val="400"/>
              </a:spcBef>
              <a:buNone/>
              <a:tabLst>
                <a:tab pos="709613" algn="l"/>
              </a:tabLst>
            </a:pPr>
            <a:r>
              <a:rPr lang="de-CH" sz="1200" dirty="0"/>
              <a:t>VTE 	= </a:t>
            </a:r>
            <a:r>
              <a:rPr lang="de-CH" sz="1200" dirty="0" err="1"/>
              <a:t>veinous</a:t>
            </a:r>
            <a:r>
              <a:rPr lang="de-CH" sz="1200" dirty="0"/>
              <a:t> </a:t>
            </a:r>
            <a:r>
              <a:rPr lang="de-CH" sz="1200" dirty="0" err="1"/>
              <a:t>thromboembolic</a:t>
            </a:r>
            <a:r>
              <a:rPr lang="de-CH" sz="1200" dirty="0"/>
              <a:t> </a:t>
            </a:r>
            <a:r>
              <a:rPr lang="de-CH" sz="1200" dirty="0" err="1"/>
              <a:t>event</a:t>
            </a:r>
            <a:endParaRPr lang="de-CH" sz="1200" dirty="0"/>
          </a:p>
        </p:txBody>
      </p:sp>
    </p:spTree>
    <p:extLst>
      <p:ext uri="{BB962C8B-B14F-4D97-AF65-F5344CB8AC3E}">
        <p14:creationId xmlns:p14="http://schemas.microsoft.com/office/powerpoint/2010/main" val="559557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8496300" cy="994172"/>
          </a:xfrm>
        </p:spPr>
        <p:txBody>
          <a:bodyPr/>
          <a:lstStyle/>
          <a:p>
            <a:r>
              <a:rPr lang="de-DE" dirty="0" err="1"/>
              <a:t>Abbreviated</a:t>
            </a:r>
            <a:r>
              <a:rPr lang="de-DE" dirty="0"/>
              <a:t> Summary </a:t>
            </a:r>
            <a:r>
              <a:rPr lang="de-DE" dirty="0" err="1"/>
              <a:t>of</a:t>
            </a:r>
            <a:r>
              <a:rPr lang="de-DE" dirty="0"/>
              <a:t> </a:t>
            </a:r>
            <a:r>
              <a:rPr lang="de-DE" dirty="0" err="1"/>
              <a:t>Product</a:t>
            </a:r>
            <a:r>
              <a:rPr lang="de-DE" dirty="0"/>
              <a:t> </a:t>
            </a:r>
            <a:r>
              <a:rPr lang="de-DE" dirty="0" err="1"/>
              <a:t>Characteristics</a:t>
            </a:r>
            <a:r>
              <a:rPr lang="de-DE" dirty="0"/>
              <a:t> </a:t>
            </a:r>
            <a:br>
              <a:rPr lang="de-DE" dirty="0"/>
            </a:br>
            <a:r>
              <a:rPr lang="de-DE" dirty="0"/>
              <a:t>Xarelto</a:t>
            </a:r>
            <a:r>
              <a:rPr lang="de-DE" baseline="30000" dirty="0"/>
              <a:t>® </a:t>
            </a:r>
            <a:r>
              <a:rPr lang="de-DE" dirty="0"/>
              <a:t>(</a:t>
            </a:r>
            <a:r>
              <a:rPr lang="de-DE" dirty="0" err="1"/>
              <a:t>rivaroxaban</a:t>
            </a:r>
            <a:r>
              <a:rPr lang="de-DE" dirty="0"/>
              <a:t>)</a:t>
            </a:r>
            <a:endParaRPr lang="de-CH" dirty="0">
              <a:latin typeface="Arial"/>
              <a:cs typeface="Arial"/>
            </a:endParaRPr>
          </a:p>
        </p:txBody>
      </p:sp>
      <p:sp>
        <p:nvSpPr>
          <p:cNvPr id="4" name="Foliennummernplatzhalter 3"/>
          <p:cNvSpPr>
            <a:spLocks noGrp="1"/>
          </p:cNvSpPr>
          <p:nvPr>
            <p:ph type="sldNum" sz="quarter" idx="12"/>
          </p:nvPr>
        </p:nvSpPr>
        <p:spPr/>
        <p:txBody>
          <a:bodyPr/>
          <a:lstStyle/>
          <a:p>
            <a:fld id="{668FC1BA-C807-A24C-B970-91216D4FCE8F}" type="slidenum">
              <a:rPr lang="de-DE" smtClean="0"/>
              <a:t>74</a:t>
            </a:fld>
            <a:endParaRPr lang="de-DE"/>
          </a:p>
        </p:txBody>
      </p:sp>
      <p:sp>
        <p:nvSpPr>
          <p:cNvPr id="5" name="Inhaltsplatzhalter 4"/>
          <p:cNvSpPr txBox="1">
            <a:spLocks/>
          </p:cNvSpPr>
          <p:nvPr/>
        </p:nvSpPr>
        <p:spPr>
          <a:xfrm>
            <a:off x="323851" y="1074420"/>
            <a:ext cx="8496299" cy="3392409"/>
          </a:xfrm>
          <a:prstGeom prst="rect">
            <a:avLst/>
          </a:prstGeom>
        </p:spPr>
        <p:txBody>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fontAlgn="t">
              <a:lnSpc>
                <a:spcPct val="150000"/>
              </a:lnSpc>
              <a:buNone/>
            </a:pPr>
            <a:r>
              <a:rPr lang="en-US" sz="800" b="1" dirty="0">
                <a:effectLst/>
                <a:latin typeface="Arial" panose="020B0604020202020204" pitchFamily="34" charset="0"/>
                <a:ea typeface="MS Mincho" panose="02020609040205080304" pitchFamily="49" charset="-128"/>
              </a:rPr>
              <a:t>Abbreviated Summary of Product Characteristics of Xarelto® (rivaroxaban)</a:t>
            </a:r>
            <a:r>
              <a:rPr lang="en-US" sz="800" dirty="0">
                <a:effectLst/>
                <a:latin typeface="Arial" panose="020B0604020202020204" pitchFamily="34" charset="0"/>
                <a:ea typeface="MS Mincho" panose="02020609040205080304" pitchFamily="49" charset="-128"/>
              </a:rPr>
              <a:t>: Direct factor Xa inhibitor </a:t>
            </a:r>
            <a:r>
              <a:rPr lang="en-US" sz="800" b="1" dirty="0">
                <a:effectLst/>
                <a:latin typeface="Arial" panose="020B0604020202020204" pitchFamily="34" charset="0"/>
                <a:ea typeface="MS Mincho" panose="02020609040205080304" pitchFamily="49" charset="-128"/>
              </a:rPr>
              <a:t>C</a:t>
            </a:r>
            <a:r>
              <a:rPr lang="en-US" sz="800" dirty="0">
                <a:effectLst/>
                <a:latin typeface="Arial" panose="020B0604020202020204" pitchFamily="34" charset="0"/>
                <a:ea typeface="MS Mincho" panose="02020609040205080304" pitchFamily="49" charset="-128"/>
              </a:rPr>
              <a:t>: Film-coated tablets with 10, 15 and 20 mg rivaroxaban. </a:t>
            </a:r>
            <a:r>
              <a:rPr lang="en-US" sz="800" b="1" dirty="0">
                <a:effectLst/>
                <a:latin typeface="Arial" panose="020B0604020202020204" pitchFamily="34" charset="0"/>
                <a:ea typeface="MS Mincho" panose="02020609040205080304" pitchFamily="49" charset="-128"/>
              </a:rPr>
              <a:t>I</a:t>
            </a:r>
            <a:r>
              <a:rPr lang="en-US" sz="800" dirty="0">
                <a:effectLst/>
                <a:latin typeface="Arial" panose="020B0604020202020204" pitchFamily="34" charset="0"/>
                <a:ea typeface="MS Mincho" panose="02020609040205080304" pitchFamily="49" charset="-128"/>
              </a:rPr>
              <a:t>: Adults: a) Thrombosis prophylaxis for major </a:t>
            </a:r>
            <a:r>
              <a:rPr lang="en-US" sz="800" dirty="0" err="1">
                <a:effectLst/>
                <a:latin typeface="Arial" panose="020B0604020202020204" pitchFamily="34" charset="0"/>
                <a:ea typeface="MS Mincho" panose="02020609040205080304" pitchFamily="49" charset="-128"/>
              </a:rPr>
              <a:t>orthopaedic</a:t>
            </a:r>
            <a:r>
              <a:rPr lang="en-US" sz="800" dirty="0">
                <a:effectLst/>
                <a:latin typeface="Arial" panose="020B0604020202020204" pitchFamily="34" charset="0"/>
                <a:ea typeface="MS Mincho" panose="02020609040205080304" pitchFamily="49" charset="-128"/>
              </a:rPr>
              <a:t> procedures on the lower extremities, such as hip or knee prostheses. b) Treatment of pulmonary embolism (PE) and deep vein thrombosis (DVT) as well as prophylaxis of recurring DVT and PE. c) Prophylaxis of stroke and systemic embolism in patients with nonvalvular atrial fibrillation; Pediatric population </a:t>
            </a:r>
            <a:r>
              <a:rPr lang="de-CH" sz="800" dirty="0">
                <a:effectLst/>
                <a:latin typeface="Arial" panose="020B0604020202020204" pitchFamily="34" charset="0"/>
                <a:ea typeface="MS Mincho" panose="02020609040205080304" pitchFamily="49" charset="-128"/>
              </a:rPr>
              <a:t>(</a:t>
            </a:r>
            <a:r>
              <a:rPr lang="de-CH" sz="800" dirty="0" err="1">
                <a:effectLst/>
                <a:latin typeface="Arial" panose="020B0604020202020204" pitchFamily="34" charset="0"/>
                <a:ea typeface="MS Mincho" panose="02020609040205080304" pitchFamily="49" charset="-128"/>
              </a:rPr>
              <a:t>body</a:t>
            </a:r>
            <a:r>
              <a:rPr lang="de-CH" sz="800" dirty="0">
                <a:effectLst/>
                <a:latin typeface="Arial" panose="020B0604020202020204" pitchFamily="34" charset="0"/>
                <a:ea typeface="MS Mincho" panose="02020609040205080304" pitchFamily="49" charset="-128"/>
              </a:rPr>
              <a:t> </a:t>
            </a:r>
            <a:r>
              <a:rPr lang="de-CH" sz="800" dirty="0" err="1">
                <a:effectLst/>
                <a:latin typeface="Arial" panose="020B0604020202020204" pitchFamily="34" charset="0"/>
                <a:ea typeface="MS Mincho" panose="02020609040205080304" pitchFamily="49" charset="-128"/>
              </a:rPr>
              <a:t>weight</a:t>
            </a:r>
            <a:r>
              <a:rPr lang="de-CH" sz="800" dirty="0">
                <a:effectLst/>
                <a:latin typeface="Arial" panose="020B0604020202020204" pitchFamily="34" charset="0"/>
                <a:ea typeface="MS Mincho" panose="02020609040205080304" pitchFamily="49" charset="-128"/>
              </a:rPr>
              <a:t> ≥ 30kg)</a:t>
            </a:r>
            <a:r>
              <a:rPr lang="en-US" sz="800" dirty="0">
                <a:effectLst/>
                <a:latin typeface="Arial" panose="020B0604020202020204" pitchFamily="34" charset="0"/>
                <a:ea typeface="MS Mincho" panose="02020609040205080304" pitchFamily="49" charset="-128"/>
              </a:rPr>
              <a:t>: Treatment of venous thromboembolism (VTE) after initial parenteral anticoagulation for the prophylaxis of recurrent VTE. </a:t>
            </a:r>
            <a:r>
              <a:rPr lang="en-US" sz="800" b="1" dirty="0">
                <a:effectLst/>
                <a:latin typeface="Arial" panose="020B0604020202020204" pitchFamily="34" charset="0"/>
                <a:ea typeface="MS Mincho" panose="02020609040205080304" pitchFamily="49" charset="-128"/>
              </a:rPr>
              <a:t>D</a:t>
            </a:r>
            <a:r>
              <a:rPr lang="en-US" sz="800" dirty="0">
                <a:effectLst/>
                <a:latin typeface="Arial" panose="020B0604020202020204" pitchFamily="34" charset="0"/>
                <a:ea typeface="MS Mincho" panose="02020609040205080304" pitchFamily="49" charset="-128"/>
              </a:rPr>
              <a:t>: Adults: a) 10mg 1x/day b) 15mg 2x/day for the first 21 days, followed by 20mg 1x/day; from month 7: 20mg 1x/day or 10mg 1x/day based on an individual benefit-risk evaluation c) 20mg 1x/day; for </a:t>
            </a:r>
            <a:r>
              <a:rPr lang="en-US" sz="800" dirty="0" err="1">
                <a:effectLst/>
                <a:latin typeface="Arial" panose="020B0604020202020204" pitchFamily="34" charset="0"/>
                <a:ea typeface="MS Mincho" panose="02020609040205080304" pitchFamily="49" charset="-128"/>
              </a:rPr>
              <a:t>CrCl</a:t>
            </a:r>
            <a:r>
              <a:rPr lang="en-US" sz="800" dirty="0">
                <a:effectLst/>
                <a:latin typeface="Arial" panose="020B0604020202020204" pitchFamily="34" charset="0"/>
                <a:ea typeface="MS Mincho" panose="02020609040205080304" pitchFamily="49" charset="-128"/>
              </a:rPr>
              <a:t> of 15-49ml/min: 15mg 1x/day. Take 15mg and 20mg with food. </a:t>
            </a:r>
            <a:r>
              <a:rPr lang="en-GB" sz="800" dirty="0" err="1">
                <a:effectLst/>
                <a:latin typeface="Arial" panose="020B0604020202020204" pitchFamily="34" charset="0"/>
                <a:ea typeface="MS Mincho" panose="02020609040205080304" pitchFamily="49" charset="-128"/>
              </a:rPr>
              <a:t>Pediatric</a:t>
            </a:r>
            <a:r>
              <a:rPr lang="en-GB" sz="800" dirty="0">
                <a:effectLst/>
                <a:latin typeface="Arial" panose="020B0604020202020204" pitchFamily="34" charset="0"/>
                <a:ea typeface="MS Mincho" panose="02020609040205080304" pitchFamily="49" charset="-128"/>
              </a:rPr>
              <a:t> population: For body weight ≥30kg to &lt;50kg: 15mg 1x/day. For body weight ≥50kg: 20mg 1x/day. </a:t>
            </a:r>
            <a:r>
              <a:rPr lang="en-US" sz="800" b="1" dirty="0">
                <a:effectLst/>
                <a:latin typeface="Arial" panose="020B0604020202020204" pitchFamily="34" charset="0"/>
                <a:ea typeface="MS Mincho" panose="02020609040205080304" pitchFamily="49" charset="-128"/>
              </a:rPr>
              <a:t>CI</a:t>
            </a:r>
            <a:r>
              <a:rPr lang="en-US" sz="800" dirty="0">
                <a:effectLst/>
                <a:latin typeface="Arial" panose="020B0604020202020204" pitchFamily="34" charset="0"/>
                <a:ea typeface="MS Mincho" panose="02020609040205080304" pitchFamily="49" charset="-128"/>
              </a:rPr>
              <a:t>: hypersensitivity to any ingredients, acute bacterial endocarditis, clinically significant active bleeding, severe liver disease/hepatic impairment (HI) with a comparatively higher risk of bleeding; mild HI in combination with coagulopathy, renal impairment (RI) requiring dialysis, acute gastrointestinal (GI) ulcers or ulcerative GI disorders, pregnancy, lactation. </a:t>
            </a:r>
            <a:r>
              <a:rPr lang="en-US" sz="800" b="1" dirty="0">
                <a:effectLst/>
                <a:latin typeface="Arial" panose="020B0604020202020204" pitchFamily="34" charset="0"/>
                <a:ea typeface="MS Mincho" panose="02020609040205080304" pitchFamily="49" charset="-128"/>
              </a:rPr>
              <a:t>W</a:t>
            </a:r>
            <a:r>
              <a:rPr lang="en-US" sz="800" dirty="0">
                <a:effectLst/>
                <a:latin typeface="Arial" panose="020B0604020202020204" pitchFamily="34" charset="0"/>
                <a:ea typeface="MS Mincho" panose="02020609040205080304" pitchFamily="49" charset="-128"/>
              </a:rPr>
              <a:t>: concomitant medication (cf. "IA"); artificial heart valves; concomitant administration of drugs affecting </a:t>
            </a:r>
            <a:r>
              <a:rPr lang="en-US" sz="800" dirty="0" err="1">
                <a:effectLst/>
                <a:latin typeface="Arial" panose="020B0604020202020204" pitchFamily="34" charset="0"/>
                <a:ea typeface="MS Mincho" panose="02020609040205080304" pitchFamily="49" charset="-128"/>
              </a:rPr>
              <a:t>haemostasis</a:t>
            </a:r>
            <a:r>
              <a:rPr lang="en-US" sz="800" dirty="0">
                <a:effectLst/>
                <a:latin typeface="Arial" panose="020B0604020202020204" pitchFamily="34" charset="0"/>
                <a:ea typeface="MS Mincho" panose="02020609040205080304" pitchFamily="49" charset="-128"/>
              </a:rPr>
              <a:t>. </a:t>
            </a:r>
            <a:r>
              <a:rPr lang="en-US" sz="800" b="1" dirty="0">
                <a:effectLst/>
                <a:latin typeface="Arial" panose="020B0604020202020204" pitchFamily="34" charset="0"/>
                <a:ea typeface="MS Mincho" panose="02020609040205080304" pitchFamily="49" charset="-128"/>
              </a:rPr>
              <a:t>PM</a:t>
            </a:r>
            <a:r>
              <a:rPr lang="en-US" sz="800" dirty="0">
                <a:effectLst/>
                <a:latin typeface="Arial" panose="020B0604020202020204" pitchFamily="34" charset="0"/>
                <a:ea typeface="MS Mincho" panose="02020609040205080304" pitchFamily="49" charset="-128"/>
              </a:rPr>
              <a:t>: RI (</a:t>
            </a:r>
            <a:r>
              <a:rPr lang="en-US" sz="800" dirty="0" err="1">
                <a:effectLst/>
                <a:latin typeface="Arial" panose="020B0604020202020204" pitchFamily="34" charset="0"/>
                <a:ea typeface="MS Mincho" panose="02020609040205080304" pitchFamily="49" charset="-128"/>
              </a:rPr>
              <a:t>CrCl</a:t>
            </a:r>
            <a:r>
              <a:rPr lang="en-US" sz="800" dirty="0">
                <a:effectLst/>
                <a:latin typeface="Arial" panose="020B0604020202020204" pitchFamily="34" charset="0"/>
                <a:ea typeface="MS Mincho" panose="02020609040205080304" pitchFamily="49" charset="-128"/>
              </a:rPr>
              <a:t> 15-29ml/min) or RI in combination with drugs increasing the Xarelto® plasma level, increased risk of uncontrolled bleeding and </a:t>
            </a:r>
            <a:r>
              <a:rPr lang="en-US" sz="800" dirty="0" err="1">
                <a:effectLst/>
                <a:latin typeface="Arial" panose="020B0604020202020204" pitchFamily="34" charset="0"/>
                <a:ea typeface="MS Mincho" panose="02020609040205080304" pitchFamily="49" charset="-128"/>
              </a:rPr>
              <a:t>haemorrhagic</a:t>
            </a:r>
            <a:r>
              <a:rPr lang="en-US" sz="800" dirty="0">
                <a:effectLst/>
                <a:latin typeface="Arial" panose="020B0604020202020204" pitchFamily="34" charset="0"/>
                <a:ea typeface="MS Mincho" panose="02020609040205080304" pitchFamily="49" charset="-128"/>
              </a:rPr>
              <a:t> diathesis, recent </a:t>
            </a:r>
            <a:r>
              <a:rPr lang="en-US" sz="800" dirty="0" err="1">
                <a:effectLst/>
                <a:latin typeface="Arial" panose="020B0604020202020204" pitchFamily="34" charset="0"/>
                <a:ea typeface="MS Mincho" panose="02020609040205080304" pitchFamily="49" charset="-128"/>
              </a:rPr>
              <a:t>haemorrhagic</a:t>
            </a:r>
            <a:r>
              <a:rPr lang="en-US" sz="800" dirty="0">
                <a:effectLst/>
                <a:latin typeface="Arial" panose="020B0604020202020204" pitchFamily="34" charset="0"/>
                <a:ea typeface="MS Mincho" panose="02020609040205080304" pitchFamily="49" charset="-128"/>
              </a:rPr>
              <a:t> stroke, intracranial or intracerebral </a:t>
            </a:r>
            <a:r>
              <a:rPr lang="en-US" sz="800" dirty="0" err="1">
                <a:effectLst/>
                <a:latin typeface="Arial" panose="020B0604020202020204" pitchFamily="34" charset="0"/>
                <a:ea typeface="MS Mincho" panose="02020609040205080304" pitchFamily="49" charset="-128"/>
              </a:rPr>
              <a:t>haemorrhage</a:t>
            </a:r>
            <a:r>
              <a:rPr lang="en-US" sz="800" dirty="0">
                <a:effectLst/>
                <a:latin typeface="Arial" panose="020B0604020202020204" pitchFamily="34" charset="0"/>
                <a:ea typeface="MS Mincho" panose="02020609040205080304" pitchFamily="49" charset="-128"/>
              </a:rPr>
              <a:t>, recent GI ulcers/ulcerative disorders, severe uncontrolled hypertension, vascular retinopathy, intraspinal and intracerebral vascular anomalies, recent brain, spinal or eye surgery, medical history of bronchiectasis or pulmonary bleeding, spinal </a:t>
            </a:r>
            <a:r>
              <a:rPr lang="en-US" sz="800" dirty="0" err="1">
                <a:effectLst/>
                <a:latin typeface="Arial" panose="020B0604020202020204" pitchFamily="34" charset="0"/>
                <a:ea typeface="MS Mincho" panose="02020609040205080304" pitchFamily="49" charset="-128"/>
              </a:rPr>
              <a:t>anaesthesia</a:t>
            </a:r>
            <a:r>
              <a:rPr lang="en-US" sz="800" dirty="0">
                <a:effectLst/>
                <a:latin typeface="Arial" panose="020B0604020202020204" pitchFamily="34" charset="0"/>
                <a:ea typeface="MS Mincho" panose="02020609040205080304" pitchFamily="49" charset="-128"/>
              </a:rPr>
              <a:t> or puncture, discontinue at least 24 hours before invasive/surgical procedures, APS, individual cases of agranulocytosis and SJS were reported. </a:t>
            </a:r>
            <a:r>
              <a:rPr lang="en-US" sz="800" b="1" dirty="0">
                <a:effectLst/>
                <a:latin typeface="Arial" panose="020B0604020202020204" pitchFamily="34" charset="0"/>
                <a:ea typeface="MS Mincho" panose="02020609040205080304" pitchFamily="49" charset="-128"/>
              </a:rPr>
              <a:t>Common ADRs</a:t>
            </a:r>
            <a:r>
              <a:rPr lang="en-US" sz="800" dirty="0">
                <a:effectLst/>
                <a:latin typeface="Arial" panose="020B0604020202020204" pitchFamily="34" charset="0"/>
                <a:ea typeface="MS Mincho" panose="02020609040205080304" pitchFamily="49" charset="-128"/>
              </a:rPr>
              <a:t>: bleeding, </a:t>
            </a:r>
            <a:r>
              <a:rPr lang="en-US" sz="800" dirty="0" err="1">
                <a:effectLst/>
                <a:latin typeface="Arial" panose="020B0604020202020204" pitchFamily="34" charset="0"/>
                <a:ea typeface="MS Mincho" panose="02020609040205080304" pitchFamily="49" charset="-128"/>
              </a:rPr>
              <a:t>anaemia</a:t>
            </a:r>
            <a:r>
              <a:rPr lang="en-US" sz="800" dirty="0">
                <a:effectLst/>
                <a:latin typeface="Arial" panose="020B0604020202020204" pitchFamily="34" charset="0"/>
                <a:ea typeface="MS Mincho" panose="02020609040205080304" pitchFamily="49" charset="-128"/>
              </a:rPr>
              <a:t>, dizziness, headache, eye </a:t>
            </a:r>
            <a:r>
              <a:rPr lang="en-US" sz="800" dirty="0" err="1">
                <a:effectLst/>
                <a:latin typeface="Arial" panose="020B0604020202020204" pitchFamily="34" charset="0"/>
                <a:ea typeface="MS Mincho" panose="02020609040205080304" pitchFamily="49" charset="-128"/>
              </a:rPr>
              <a:t>haemorrhage</a:t>
            </a:r>
            <a:r>
              <a:rPr lang="en-US" sz="800" dirty="0">
                <a:effectLst/>
                <a:latin typeface="Arial" panose="020B0604020202020204" pitchFamily="34" charset="0"/>
                <a:ea typeface="MS Mincho" panose="02020609040205080304" pitchFamily="49" charset="-128"/>
              </a:rPr>
              <a:t>, </a:t>
            </a:r>
            <a:r>
              <a:rPr lang="en-US" sz="800" dirty="0" err="1">
                <a:effectLst/>
                <a:latin typeface="Arial" panose="020B0604020202020204" pitchFamily="34" charset="0"/>
                <a:ea typeface="MS Mincho" panose="02020609040205080304" pitchFamily="49" charset="-128"/>
              </a:rPr>
              <a:t>haematoma</a:t>
            </a:r>
            <a:r>
              <a:rPr lang="en-US" sz="800" dirty="0">
                <a:effectLst/>
                <a:latin typeface="Arial" panose="020B0604020202020204" pitchFamily="34" charset="0"/>
                <a:ea typeface="MS Mincho" panose="02020609040205080304" pitchFamily="49" charset="-128"/>
              </a:rPr>
              <a:t>, epistaxis, </a:t>
            </a:r>
            <a:r>
              <a:rPr lang="en-US" sz="800" dirty="0" err="1">
                <a:effectLst/>
                <a:latin typeface="Arial" panose="020B0604020202020204" pitchFamily="34" charset="0"/>
                <a:ea typeface="MS Mincho" panose="02020609040205080304" pitchFamily="49" charset="-128"/>
              </a:rPr>
              <a:t>haemoptysis</a:t>
            </a:r>
            <a:r>
              <a:rPr lang="en-US" sz="800" dirty="0">
                <a:effectLst/>
                <a:latin typeface="Arial" panose="020B0604020202020204" pitchFamily="34" charset="0"/>
                <a:ea typeface="MS Mincho" panose="02020609040205080304" pitchFamily="49" charset="-128"/>
              </a:rPr>
              <a:t>, nausea, obstipation, </a:t>
            </a:r>
            <a:r>
              <a:rPr lang="en-US" sz="800" dirty="0" err="1">
                <a:effectLst/>
                <a:latin typeface="Arial" panose="020B0604020202020204" pitchFamily="34" charset="0"/>
                <a:ea typeface="MS Mincho" panose="02020609040205080304" pitchFamily="49" charset="-128"/>
              </a:rPr>
              <a:t>diarrhoea</a:t>
            </a:r>
            <a:r>
              <a:rPr lang="en-US" sz="800" dirty="0">
                <a:effectLst/>
                <a:latin typeface="Arial" panose="020B0604020202020204" pitchFamily="34" charset="0"/>
                <a:ea typeface="MS Mincho" panose="02020609040205080304" pitchFamily="49" charset="-128"/>
              </a:rPr>
              <a:t>, elevated liver enzymes (ASAT, ALAT), pruritus, rash, pain in the extremities, fever, peripheral oedema, asthenia. </a:t>
            </a:r>
            <a:r>
              <a:rPr lang="en-US" sz="800" b="1" dirty="0">
                <a:effectLst/>
                <a:latin typeface="Arial" panose="020B0604020202020204" pitchFamily="34" charset="0"/>
                <a:ea typeface="MS Mincho" panose="02020609040205080304" pitchFamily="49" charset="-128"/>
              </a:rPr>
              <a:t>IA</a:t>
            </a:r>
            <a:r>
              <a:rPr lang="en-US" sz="800" dirty="0">
                <a:effectLst/>
                <a:latin typeface="Arial" panose="020B0604020202020204" pitchFamily="34" charset="0"/>
                <a:ea typeface="MS Mincho" panose="02020609040205080304" pitchFamily="49" charset="-128"/>
              </a:rPr>
              <a:t>: Strong CYP 3A4 + P-</a:t>
            </a:r>
            <a:r>
              <a:rPr lang="en-US" sz="800" dirty="0" err="1">
                <a:effectLst/>
                <a:latin typeface="Arial" panose="020B0604020202020204" pitchFamily="34" charset="0"/>
                <a:ea typeface="MS Mincho" panose="02020609040205080304" pitchFamily="49" charset="-128"/>
              </a:rPr>
              <a:t>gp</a:t>
            </a:r>
            <a:r>
              <a:rPr lang="en-US" sz="800" dirty="0">
                <a:effectLst/>
                <a:latin typeface="Arial" panose="020B0604020202020204" pitchFamily="34" charset="0"/>
                <a:ea typeface="MS Mincho" panose="02020609040205080304" pitchFamily="49" charset="-128"/>
              </a:rPr>
              <a:t> inhibitors (ritonavir, ketoconazole), strong CYP 3A4 + P-</a:t>
            </a:r>
            <a:r>
              <a:rPr lang="en-US" sz="800" dirty="0" err="1">
                <a:effectLst/>
                <a:latin typeface="Arial" panose="020B0604020202020204" pitchFamily="34" charset="0"/>
                <a:ea typeface="MS Mincho" panose="02020609040205080304" pitchFamily="49" charset="-128"/>
              </a:rPr>
              <a:t>gp</a:t>
            </a:r>
            <a:r>
              <a:rPr lang="en-US" sz="800" dirty="0">
                <a:effectLst/>
                <a:latin typeface="Arial" panose="020B0604020202020204" pitchFamily="34" charset="0"/>
                <a:ea typeface="MS Mincho" panose="02020609040205080304" pitchFamily="49" charset="-128"/>
              </a:rPr>
              <a:t> inducers (rifampicin, carbamazepine, phenobarbital, St. John's wort), drugs influencing </a:t>
            </a:r>
            <a:r>
              <a:rPr lang="en-US" sz="800" dirty="0" err="1">
                <a:effectLst/>
                <a:latin typeface="Arial" panose="020B0604020202020204" pitchFamily="34" charset="0"/>
                <a:ea typeface="MS Mincho" panose="02020609040205080304" pitchFamily="49" charset="-128"/>
              </a:rPr>
              <a:t>haemostasis</a:t>
            </a:r>
            <a:r>
              <a:rPr lang="en-US" sz="800" dirty="0">
                <a:effectLst/>
                <a:latin typeface="Arial" panose="020B0604020202020204" pitchFamily="34" charset="0"/>
                <a:ea typeface="MS Mincho" panose="02020609040205080304" pitchFamily="49" charset="-128"/>
              </a:rPr>
              <a:t>. </a:t>
            </a:r>
            <a:r>
              <a:rPr lang="en-US" sz="800" b="1" dirty="0">
                <a:effectLst/>
                <a:latin typeface="Arial" panose="020B0604020202020204" pitchFamily="34" charset="0"/>
                <a:ea typeface="MS Mincho" panose="02020609040205080304" pitchFamily="49" charset="-128"/>
              </a:rPr>
              <a:t>Pack sizes</a:t>
            </a:r>
            <a:r>
              <a:rPr lang="en-US" sz="800" dirty="0">
                <a:effectLst/>
                <a:latin typeface="Arial" panose="020B0604020202020204" pitchFamily="34" charset="0"/>
                <a:ea typeface="MS Mincho" panose="02020609040205080304" pitchFamily="49" charset="-128"/>
              </a:rPr>
              <a:t>: 10 &amp; 30 x 10 mg film-coated tablets; 14, 28 &amp; 98 x 15 mg or 20 mg film-coated tablets. (B), covered by health insurance companies (refer to </a:t>
            </a:r>
            <a:r>
              <a:rPr lang="en-US" sz="800" dirty="0" err="1">
                <a:effectLst/>
                <a:latin typeface="Arial" panose="020B0604020202020204" pitchFamily="34" charset="0"/>
                <a:ea typeface="MS Mincho" panose="02020609040205080304" pitchFamily="49" charset="-128"/>
              </a:rPr>
              <a:t>Limitatio</a:t>
            </a:r>
            <a:r>
              <a:rPr lang="en-US" sz="800" dirty="0">
                <a:effectLst/>
                <a:latin typeface="Arial" panose="020B0604020202020204" pitchFamily="34" charset="0"/>
                <a:ea typeface="MS Mincho" panose="02020609040205080304" pitchFamily="49" charset="-128"/>
              </a:rPr>
              <a:t>). Additional information available from www.swissmedicinfo.ch. Distribution: Bayer (Schweiz) AG, </a:t>
            </a:r>
            <a:r>
              <a:rPr lang="en-US" sz="800" dirty="0" err="1">
                <a:effectLst/>
                <a:latin typeface="Arial" panose="020B0604020202020204" pitchFamily="34" charset="0"/>
                <a:ea typeface="MS Mincho" panose="02020609040205080304" pitchFamily="49" charset="-128"/>
              </a:rPr>
              <a:t>Uetlibergstr</a:t>
            </a:r>
            <a:r>
              <a:rPr lang="en-US" sz="800" dirty="0">
                <a:effectLst/>
                <a:latin typeface="Arial" panose="020B0604020202020204" pitchFamily="34" charset="0"/>
                <a:ea typeface="MS Mincho" panose="02020609040205080304" pitchFamily="49" charset="-128"/>
              </a:rPr>
              <a:t>. </a:t>
            </a:r>
            <a:r>
              <a:rPr lang="de-DE" sz="800" dirty="0">
                <a:effectLst/>
                <a:latin typeface="Arial" panose="020B0604020202020204" pitchFamily="34" charset="0"/>
                <a:ea typeface="MS Mincho" panose="02020609040205080304" pitchFamily="49" charset="-128"/>
              </a:rPr>
              <a:t>132, 8045 </a:t>
            </a:r>
            <a:r>
              <a:rPr lang="de-DE" sz="800" dirty="0" err="1">
                <a:effectLst/>
                <a:latin typeface="Arial" panose="020B0604020202020204" pitchFamily="34" charset="0"/>
                <a:ea typeface="MS Mincho" panose="02020609040205080304" pitchFamily="49" charset="-128"/>
              </a:rPr>
              <a:t>Zurich</a:t>
            </a:r>
            <a:r>
              <a:rPr lang="de-DE" sz="800" dirty="0">
                <a:effectLst/>
                <a:latin typeface="Arial" panose="020B0604020202020204" pitchFamily="34" charset="0"/>
                <a:ea typeface="MS Mincho" panose="02020609040205080304" pitchFamily="49" charset="-128"/>
              </a:rPr>
              <a:t>, Switzerland. MA-M_RIV-CH-0265-1_10.2022</a:t>
            </a:r>
            <a:endParaRPr lang="de-DE" sz="1200" dirty="0">
              <a:effectLst/>
              <a:latin typeface="Times New Roman" panose="02020603050405020304" pitchFamily="18" charset="0"/>
              <a:ea typeface="MS Mincho" panose="02020609040205080304" pitchFamily="49" charset="-128"/>
            </a:endParaRPr>
          </a:p>
          <a:p>
            <a:pPr marL="7938" indent="0" fontAlgn="t">
              <a:lnSpc>
                <a:spcPct val="150000"/>
              </a:lnSpc>
              <a:buNone/>
            </a:pPr>
            <a:endParaRPr lang="de-CH" sz="800" dirty="0">
              <a:effectLst/>
              <a:latin typeface="Segoe UI" panose="020B0502040204020203" pitchFamily="34" charset="0"/>
              <a:ea typeface="MS Mincho" panose="02020609040205080304" pitchFamily="49" charset="-128"/>
              <a:cs typeface="Segoe UI" panose="020B0502040204020203" pitchFamily="34" charset="0"/>
            </a:endParaRPr>
          </a:p>
        </p:txBody>
      </p:sp>
    </p:spTree>
    <p:extLst>
      <p:ext uri="{BB962C8B-B14F-4D97-AF65-F5344CB8AC3E}">
        <p14:creationId xmlns:p14="http://schemas.microsoft.com/office/powerpoint/2010/main" val="21357221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399A7-935F-82FF-AD8C-F50023C484A4}"/>
              </a:ext>
            </a:extLst>
          </p:cNvPr>
          <p:cNvSpPr>
            <a:spLocks noGrp="1"/>
          </p:cNvSpPr>
          <p:nvPr>
            <p:ph type="title"/>
          </p:nvPr>
        </p:nvSpPr>
        <p:spPr/>
        <p:txBody>
          <a:bodyPr/>
          <a:lstStyle/>
          <a:p>
            <a:r>
              <a:rPr lang="de-DE" dirty="0" err="1"/>
              <a:t>Abbreviated</a:t>
            </a:r>
            <a:r>
              <a:rPr lang="de-DE" dirty="0"/>
              <a:t> Summary </a:t>
            </a:r>
            <a:r>
              <a:rPr lang="de-DE" dirty="0" err="1"/>
              <a:t>of</a:t>
            </a:r>
            <a:r>
              <a:rPr lang="de-DE" dirty="0"/>
              <a:t> </a:t>
            </a:r>
            <a:r>
              <a:rPr lang="de-DE" dirty="0" err="1"/>
              <a:t>Product</a:t>
            </a:r>
            <a:r>
              <a:rPr lang="de-DE" dirty="0"/>
              <a:t> </a:t>
            </a:r>
            <a:r>
              <a:rPr lang="de-DE" dirty="0" err="1"/>
              <a:t>Characteristics</a:t>
            </a:r>
            <a:r>
              <a:rPr lang="de-DE" dirty="0"/>
              <a:t> </a:t>
            </a:r>
            <a:br>
              <a:rPr lang="de-DE" dirty="0"/>
            </a:br>
            <a:r>
              <a:rPr lang="de-DE" dirty="0"/>
              <a:t>Xarelto</a:t>
            </a:r>
            <a:r>
              <a:rPr lang="de-DE" baseline="30000" dirty="0"/>
              <a:t>® </a:t>
            </a:r>
            <a:r>
              <a:rPr lang="de-DE" dirty="0" err="1"/>
              <a:t>junior</a:t>
            </a:r>
            <a:r>
              <a:rPr lang="de-DE" dirty="0"/>
              <a:t> (</a:t>
            </a:r>
            <a:r>
              <a:rPr lang="de-DE" dirty="0" err="1"/>
              <a:t>rivaroxaban</a:t>
            </a:r>
            <a:r>
              <a:rPr lang="de-DE" dirty="0"/>
              <a:t>)</a:t>
            </a:r>
          </a:p>
        </p:txBody>
      </p:sp>
      <p:sp>
        <p:nvSpPr>
          <p:cNvPr id="4" name="Foliennummernplatzhalter 3">
            <a:extLst>
              <a:ext uri="{FF2B5EF4-FFF2-40B4-BE49-F238E27FC236}">
                <a16:creationId xmlns:a16="http://schemas.microsoft.com/office/drawing/2014/main" id="{1CA5FCB8-AF5D-8297-193D-FC9F9EDC4E11}"/>
              </a:ext>
            </a:extLst>
          </p:cNvPr>
          <p:cNvSpPr>
            <a:spLocks noGrp="1"/>
          </p:cNvSpPr>
          <p:nvPr>
            <p:ph type="sldNum" sz="quarter" idx="12"/>
          </p:nvPr>
        </p:nvSpPr>
        <p:spPr/>
        <p:txBody>
          <a:bodyPr/>
          <a:lstStyle/>
          <a:p>
            <a:fld id="{668FC1BA-C807-A24C-B970-91216D4FCE8F}" type="slidenum">
              <a:rPr lang="de-DE" smtClean="0"/>
              <a:t>75</a:t>
            </a:fld>
            <a:endParaRPr lang="de-DE"/>
          </a:p>
        </p:txBody>
      </p:sp>
      <p:sp>
        <p:nvSpPr>
          <p:cNvPr id="6" name="Textfeld 5">
            <a:extLst>
              <a:ext uri="{FF2B5EF4-FFF2-40B4-BE49-F238E27FC236}">
                <a16:creationId xmlns:a16="http://schemas.microsoft.com/office/drawing/2014/main" id="{BEDCE003-0295-DF95-8362-F5DD98D386D0}"/>
              </a:ext>
            </a:extLst>
          </p:cNvPr>
          <p:cNvSpPr txBox="1"/>
          <p:nvPr/>
        </p:nvSpPr>
        <p:spPr>
          <a:xfrm>
            <a:off x="323849" y="1022683"/>
            <a:ext cx="8575221" cy="3208571"/>
          </a:xfrm>
          <a:prstGeom prst="rect">
            <a:avLst/>
          </a:prstGeom>
          <a:noFill/>
        </p:spPr>
        <p:txBody>
          <a:bodyPr wrap="square">
            <a:spAutoFit/>
          </a:bodyPr>
          <a:lstStyle/>
          <a:p>
            <a:pPr fontAlgn="t">
              <a:lnSpc>
                <a:spcPct val="150000"/>
              </a:lnSpc>
            </a:pPr>
            <a:r>
              <a:rPr lang="en-US" sz="900" b="1" dirty="0">
                <a:effectLst/>
                <a:latin typeface="Arial" panose="020B0604020202020204" pitchFamily="34" charset="0"/>
                <a:ea typeface="MS Mincho" panose="02020609040205080304" pitchFamily="49" charset="-128"/>
              </a:rPr>
              <a:t>Abbreviated Summary of Product Characteristics of Xarelto® junior (rivaroxaban)</a:t>
            </a:r>
            <a:r>
              <a:rPr lang="en-US" sz="900" dirty="0">
                <a:effectLst/>
                <a:latin typeface="Arial" panose="020B0604020202020204" pitchFamily="34" charset="0"/>
                <a:ea typeface="MS Mincho" panose="02020609040205080304" pitchFamily="49" charset="-128"/>
              </a:rPr>
              <a:t>: Direct factor Xa inhibitor </a:t>
            </a:r>
            <a:r>
              <a:rPr lang="en-US" sz="900" b="1" dirty="0">
                <a:effectLst/>
                <a:latin typeface="Arial" panose="020B0604020202020204" pitchFamily="34" charset="0"/>
                <a:ea typeface="MS Mincho" panose="02020609040205080304" pitchFamily="49" charset="-128"/>
              </a:rPr>
              <a:t>C</a:t>
            </a:r>
            <a:r>
              <a:rPr lang="en-US" sz="900" dirty="0">
                <a:effectLst/>
                <a:latin typeface="Arial" panose="020B0604020202020204" pitchFamily="34" charset="0"/>
                <a:ea typeface="MS Mincho" panose="02020609040205080304" pitchFamily="49" charset="-128"/>
              </a:rPr>
              <a:t>: Granules for the preparation of a suspension with 1mg/ml rivaroxaban. </a:t>
            </a:r>
            <a:r>
              <a:rPr lang="en-US" sz="900" b="1" dirty="0">
                <a:effectLst/>
                <a:latin typeface="Arial" panose="020B0604020202020204" pitchFamily="34" charset="0"/>
                <a:ea typeface="MS Mincho" panose="02020609040205080304" pitchFamily="49" charset="-128"/>
              </a:rPr>
              <a:t>I</a:t>
            </a:r>
            <a:r>
              <a:rPr lang="en-US" sz="900" dirty="0">
                <a:effectLst/>
                <a:latin typeface="Arial" panose="020B0604020202020204" pitchFamily="34" charset="0"/>
                <a:ea typeface="MS Mincho" panose="02020609040205080304" pitchFamily="49" charset="-128"/>
              </a:rPr>
              <a:t>: Pediatric population </a:t>
            </a:r>
            <a:r>
              <a:rPr lang="en-GB" sz="900" dirty="0">
                <a:effectLst/>
                <a:latin typeface="Arial" panose="020B0604020202020204" pitchFamily="34" charset="0"/>
                <a:ea typeface="MS Mincho" panose="02020609040205080304" pitchFamily="49" charset="-128"/>
              </a:rPr>
              <a:t>(body weight &lt; 30kg)</a:t>
            </a:r>
            <a:r>
              <a:rPr lang="en-US" sz="900" dirty="0">
                <a:effectLst/>
                <a:latin typeface="Arial" panose="020B0604020202020204" pitchFamily="34" charset="0"/>
                <a:ea typeface="MS Mincho" panose="02020609040205080304" pitchFamily="49" charset="-128"/>
              </a:rPr>
              <a:t>: Treatment of venous thromboembolism (VTE) after initial parenteral anticoagulation for the prophylaxis of recurrent VTE. </a:t>
            </a:r>
            <a:r>
              <a:rPr lang="en-US" sz="900" b="1" dirty="0">
                <a:effectLst/>
                <a:latin typeface="Arial" panose="020B0604020202020204" pitchFamily="34" charset="0"/>
                <a:ea typeface="MS Mincho" panose="02020609040205080304" pitchFamily="49" charset="-128"/>
              </a:rPr>
              <a:t>D</a:t>
            </a:r>
            <a:r>
              <a:rPr lang="en-US" sz="900" dirty="0">
                <a:effectLst/>
                <a:latin typeface="Arial" panose="020B0604020202020204" pitchFamily="34" charset="0"/>
                <a:ea typeface="MS Mincho" panose="02020609040205080304" pitchFamily="49" charset="-128"/>
              </a:rPr>
              <a:t>: </a:t>
            </a:r>
            <a:r>
              <a:rPr lang="de-DE" sz="900" dirty="0" err="1">
                <a:effectLst/>
                <a:latin typeface="Arial" panose="020B0604020202020204" pitchFamily="34" charset="0"/>
                <a:ea typeface="MS Mincho" panose="02020609040205080304" pitchFamily="49" charset="-128"/>
              </a:rPr>
              <a:t>depending</a:t>
            </a:r>
            <a:r>
              <a:rPr lang="de-DE" sz="900" dirty="0">
                <a:effectLst/>
                <a:latin typeface="Arial" panose="020B0604020202020204" pitchFamily="34" charset="0"/>
                <a:ea typeface="MS Mincho" panose="02020609040205080304" pitchFamily="49" charset="-128"/>
              </a:rPr>
              <a:t> on </a:t>
            </a:r>
            <a:r>
              <a:rPr lang="de-DE" sz="900" dirty="0" err="1">
                <a:effectLst/>
                <a:latin typeface="Arial" panose="020B0604020202020204" pitchFamily="34" charset="0"/>
                <a:ea typeface="MS Mincho" panose="02020609040205080304" pitchFamily="49" charset="-128"/>
              </a:rPr>
              <a:t>body</a:t>
            </a:r>
            <a:r>
              <a:rPr lang="de-DE" sz="900" dirty="0">
                <a:effectLst/>
                <a:latin typeface="Arial" panose="020B0604020202020204" pitchFamily="34" charset="0"/>
                <a:ea typeface="MS Mincho" panose="02020609040205080304" pitchFamily="49" charset="-128"/>
              </a:rPr>
              <a:t> </a:t>
            </a:r>
            <a:r>
              <a:rPr lang="de-DE" sz="900" dirty="0" err="1">
                <a:effectLst/>
                <a:latin typeface="Arial" panose="020B0604020202020204" pitchFamily="34" charset="0"/>
                <a:ea typeface="MS Mincho" panose="02020609040205080304" pitchFamily="49" charset="-128"/>
              </a:rPr>
              <a:t>weight</a:t>
            </a:r>
            <a:r>
              <a:rPr lang="de-DE" sz="900" dirty="0">
                <a:effectLst/>
                <a:latin typeface="Arial" panose="020B0604020202020204" pitchFamily="34" charset="0"/>
                <a:ea typeface="MS Mincho" panose="02020609040205080304" pitchFamily="49" charset="-128"/>
              </a:rPr>
              <a:t>, </a:t>
            </a:r>
            <a:r>
              <a:rPr lang="en-GB" sz="900" dirty="0">
                <a:effectLst/>
                <a:latin typeface="Arial" panose="020B0604020202020204" pitchFamily="34" charset="0"/>
                <a:ea typeface="MS Mincho" panose="02020609040205080304" pitchFamily="49" charset="-128"/>
              </a:rPr>
              <a:t>according table 1 in the profession information</a:t>
            </a:r>
            <a:r>
              <a:rPr lang="de-DE" sz="900" dirty="0">
                <a:effectLst/>
                <a:latin typeface="Arial" panose="020B0604020202020204" pitchFamily="34" charset="0"/>
                <a:ea typeface="MS Mincho" panose="02020609040205080304" pitchFamily="49" charset="-128"/>
              </a:rPr>
              <a:t>. </a:t>
            </a:r>
            <a:r>
              <a:rPr lang="en-US" sz="900" b="1" dirty="0">
                <a:effectLst/>
                <a:latin typeface="Arial" panose="020B0604020202020204" pitchFamily="34" charset="0"/>
                <a:ea typeface="MS Mincho" panose="02020609040205080304" pitchFamily="49" charset="-128"/>
              </a:rPr>
              <a:t>CI</a:t>
            </a:r>
            <a:r>
              <a:rPr lang="en-US" sz="900" dirty="0">
                <a:effectLst/>
                <a:latin typeface="Arial" panose="020B0604020202020204" pitchFamily="34" charset="0"/>
                <a:ea typeface="MS Mincho" panose="02020609040205080304" pitchFamily="49" charset="-128"/>
              </a:rPr>
              <a:t>: hypersensitivity to any ingredients, acute bacterial endocarditis, clinically significant active bleeding, severe liver disease/hepatic impairment (HI) with a comparatively higher risk of bleeding; mild HI in combination with coagulopathy, renal impairment (RI) requiring dialysis, acute gastrointestinal (GI) ulcers or ulcerative GI disorders, pregnancy, lactation. </a:t>
            </a:r>
            <a:r>
              <a:rPr lang="en-US" sz="900" b="1" dirty="0">
                <a:effectLst/>
                <a:latin typeface="Arial" panose="020B0604020202020204" pitchFamily="34" charset="0"/>
                <a:ea typeface="MS Mincho" panose="02020609040205080304" pitchFamily="49" charset="-128"/>
              </a:rPr>
              <a:t>W</a:t>
            </a:r>
            <a:r>
              <a:rPr lang="en-US" sz="900" dirty="0">
                <a:effectLst/>
                <a:latin typeface="Arial" panose="020B0604020202020204" pitchFamily="34" charset="0"/>
                <a:ea typeface="MS Mincho" panose="02020609040205080304" pitchFamily="49" charset="-128"/>
              </a:rPr>
              <a:t>: concomitant medication (cf. "IA"); artificial heart valves; concomitant administration of drugs affecting </a:t>
            </a:r>
            <a:r>
              <a:rPr lang="en-US" sz="900" dirty="0" err="1">
                <a:effectLst/>
                <a:latin typeface="Arial" panose="020B0604020202020204" pitchFamily="34" charset="0"/>
                <a:ea typeface="MS Mincho" panose="02020609040205080304" pitchFamily="49" charset="-128"/>
              </a:rPr>
              <a:t>haemostasis</a:t>
            </a:r>
            <a:r>
              <a:rPr lang="en-US" sz="900" dirty="0">
                <a:effectLst/>
                <a:latin typeface="Arial" panose="020B0604020202020204" pitchFamily="34" charset="0"/>
                <a:ea typeface="MS Mincho" panose="02020609040205080304" pitchFamily="49" charset="-128"/>
              </a:rPr>
              <a:t>. </a:t>
            </a:r>
            <a:r>
              <a:rPr lang="en-US" sz="900" b="1" dirty="0">
                <a:effectLst/>
                <a:latin typeface="Arial" panose="020B0604020202020204" pitchFamily="34" charset="0"/>
                <a:ea typeface="MS Mincho" panose="02020609040205080304" pitchFamily="49" charset="-128"/>
              </a:rPr>
              <a:t>PM</a:t>
            </a:r>
            <a:r>
              <a:rPr lang="en-US" sz="900" dirty="0">
                <a:effectLst/>
                <a:latin typeface="Arial" panose="020B0604020202020204" pitchFamily="34" charset="0"/>
                <a:ea typeface="MS Mincho" panose="02020609040205080304" pitchFamily="49" charset="-128"/>
              </a:rPr>
              <a:t>: </a:t>
            </a:r>
            <a:r>
              <a:rPr lang="en-GB" sz="900" dirty="0">
                <a:effectLst/>
                <a:latin typeface="Arial" panose="020B0604020202020204" pitchFamily="34" charset="0"/>
                <a:ea typeface="MS Mincho" panose="02020609040205080304" pitchFamily="49" charset="-128"/>
              </a:rPr>
              <a:t>birth before 37</a:t>
            </a:r>
            <a:r>
              <a:rPr lang="en-GB" sz="900" baseline="30000" dirty="0">
                <a:effectLst/>
                <a:latin typeface="Arial" panose="020B0604020202020204" pitchFamily="34" charset="0"/>
                <a:ea typeface="MS Mincho" panose="02020609040205080304" pitchFamily="49" charset="-128"/>
              </a:rPr>
              <a:t>th</a:t>
            </a:r>
            <a:r>
              <a:rPr lang="en-GB" sz="900" dirty="0">
                <a:effectLst/>
                <a:latin typeface="Arial" panose="020B0604020202020204" pitchFamily="34" charset="0"/>
                <a:ea typeface="MS Mincho" panose="02020609040205080304" pitchFamily="49" charset="-128"/>
              </a:rPr>
              <a:t> week of pregnancy or body weight &lt; 2.6kg or (breast) fed &lt;10 days (no data),</a:t>
            </a:r>
            <a:r>
              <a:rPr lang="en-GB" sz="900" b="1" dirty="0">
                <a:effectLst/>
                <a:latin typeface="Arial" panose="020B0604020202020204" pitchFamily="34" charset="0"/>
                <a:ea typeface="MS Mincho" panose="02020609040205080304" pitchFamily="49" charset="-128"/>
              </a:rPr>
              <a:t> </a:t>
            </a:r>
            <a:r>
              <a:rPr lang="en-GB" sz="900" dirty="0">
                <a:effectLst/>
                <a:latin typeface="Arial" panose="020B0604020202020204" pitchFamily="34" charset="0"/>
                <a:ea typeface="MS Mincho" panose="02020609040205080304" pitchFamily="49" charset="-128"/>
              </a:rPr>
              <a:t>moderate or severe </a:t>
            </a:r>
            <a:r>
              <a:rPr lang="en-US" sz="900" dirty="0">
                <a:effectLst/>
                <a:latin typeface="Arial" panose="020B0604020202020204" pitchFamily="34" charset="0"/>
                <a:ea typeface="MS Mincho" panose="02020609040205080304" pitchFamily="49" charset="-128"/>
              </a:rPr>
              <a:t>RI or RI in combination with drugs increasing the Xarelto® plasma level, increased risk of uncontrolled bleeding and </a:t>
            </a:r>
            <a:r>
              <a:rPr lang="en-US" sz="900" dirty="0" err="1">
                <a:effectLst/>
                <a:latin typeface="Arial" panose="020B0604020202020204" pitchFamily="34" charset="0"/>
                <a:ea typeface="MS Mincho" panose="02020609040205080304" pitchFamily="49" charset="-128"/>
              </a:rPr>
              <a:t>haemorrhagic</a:t>
            </a:r>
            <a:r>
              <a:rPr lang="en-US" sz="900" dirty="0">
                <a:effectLst/>
                <a:latin typeface="Arial" panose="020B0604020202020204" pitchFamily="34" charset="0"/>
                <a:ea typeface="MS Mincho" panose="02020609040205080304" pitchFamily="49" charset="-128"/>
              </a:rPr>
              <a:t> diathesis, recent </a:t>
            </a:r>
            <a:r>
              <a:rPr lang="en-US" sz="900" dirty="0" err="1">
                <a:effectLst/>
                <a:latin typeface="Arial" panose="020B0604020202020204" pitchFamily="34" charset="0"/>
                <a:ea typeface="MS Mincho" panose="02020609040205080304" pitchFamily="49" charset="-128"/>
              </a:rPr>
              <a:t>haemorrhagic</a:t>
            </a:r>
            <a:r>
              <a:rPr lang="en-US" sz="900" dirty="0">
                <a:effectLst/>
                <a:latin typeface="Arial" panose="020B0604020202020204" pitchFamily="34" charset="0"/>
                <a:ea typeface="MS Mincho" panose="02020609040205080304" pitchFamily="49" charset="-128"/>
              </a:rPr>
              <a:t> stroke, intracranial or intracerebral </a:t>
            </a:r>
            <a:r>
              <a:rPr lang="en-US" sz="900" dirty="0" err="1">
                <a:effectLst/>
                <a:latin typeface="Arial" panose="020B0604020202020204" pitchFamily="34" charset="0"/>
                <a:ea typeface="MS Mincho" panose="02020609040205080304" pitchFamily="49" charset="-128"/>
              </a:rPr>
              <a:t>haemorrhage</a:t>
            </a:r>
            <a:r>
              <a:rPr lang="en-US" sz="900" dirty="0">
                <a:effectLst/>
                <a:latin typeface="Arial" panose="020B0604020202020204" pitchFamily="34" charset="0"/>
                <a:ea typeface="MS Mincho" panose="02020609040205080304" pitchFamily="49" charset="-128"/>
              </a:rPr>
              <a:t>, recent GI ulcers/ulcerative disorders, severe uncontrolled hypertension, vascular retinopathy, intraspinal and intracerebral vascular anomalies, recent brain, spinal or eye surgery, medical history of bronchiectasis or pulmonary bleeding, spinal </a:t>
            </a:r>
            <a:r>
              <a:rPr lang="en-US" sz="900" dirty="0" err="1">
                <a:effectLst/>
                <a:latin typeface="Arial" panose="020B0604020202020204" pitchFamily="34" charset="0"/>
                <a:ea typeface="MS Mincho" panose="02020609040205080304" pitchFamily="49" charset="-128"/>
              </a:rPr>
              <a:t>anaesthesia</a:t>
            </a:r>
            <a:r>
              <a:rPr lang="en-US" sz="900" dirty="0">
                <a:effectLst/>
                <a:latin typeface="Arial" panose="020B0604020202020204" pitchFamily="34" charset="0"/>
                <a:ea typeface="MS Mincho" panose="02020609040205080304" pitchFamily="49" charset="-128"/>
              </a:rPr>
              <a:t> or puncture, discontinue at least 24 hours before invasive/surgical procedures, APS, individual cases of agranulocytosis and SJS were reported. </a:t>
            </a:r>
            <a:r>
              <a:rPr lang="en-US" sz="900" b="1" dirty="0">
                <a:effectLst/>
                <a:latin typeface="Arial" panose="020B0604020202020204" pitchFamily="34" charset="0"/>
                <a:ea typeface="MS Mincho" panose="02020609040205080304" pitchFamily="49" charset="-128"/>
              </a:rPr>
              <a:t>Common ADRs</a:t>
            </a:r>
            <a:r>
              <a:rPr lang="en-US" sz="900" dirty="0">
                <a:effectLst/>
                <a:latin typeface="Arial" panose="020B0604020202020204" pitchFamily="34" charset="0"/>
                <a:ea typeface="MS Mincho" panose="02020609040205080304" pitchFamily="49" charset="-128"/>
              </a:rPr>
              <a:t>: bleeding, </a:t>
            </a:r>
            <a:r>
              <a:rPr lang="en-US" sz="900" dirty="0" err="1">
                <a:effectLst/>
                <a:latin typeface="Arial" panose="020B0604020202020204" pitchFamily="34" charset="0"/>
                <a:ea typeface="MS Mincho" panose="02020609040205080304" pitchFamily="49" charset="-128"/>
              </a:rPr>
              <a:t>anaemia</a:t>
            </a:r>
            <a:r>
              <a:rPr lang="en-US" sz="900" dirty="0">
                <a:effectLst/>
                <a:latin typeface="Arial" panose="020B0604020202020204" pitchFamily="34" charset="0"/>
                <a:ea typeface="MS Mincho" panose="02020609040205080304" pitchFamily="49" charset="-128"/>
              </a:rPr>
              <a:t>, dizziness, headache, eye </a:t>
            </a:r>
            <a:r>
              <a:rPr lang="en-US" sz="900" dirty="0" err="1">
                <a:effectLst/>
                <a:latin typeface="Arial" panose="020B0604020202020204" pitchFamily="34" charset="0"/>
                <a:ea typeface="MS Mincho" panose="02020609040205080304" pitchFamily="49" charset="-128"/>
              </a:rPr>
              <a:t>haemorrhage</a:t>
            </a:r>
            <a:r>
              <a:rPr lang="en-US" sz="900" dirty="0">
                <a:effectLst/>
                <a:latin typeface="Arial" panose="020B0604020202020204" pitchFamily="34" charset="0"/>
                <a:ea typeface="MS Mincho" panose="02020609040205080304" pitchFamily="49" charset="-128"/>
              </a:rPr>
              <a:t>, </a:t>
            </a:r>
            <a:r>
              <a:rPr lang="en-US" sz="900" dirty="0" err="1">
                <a:effectLst/>
                <a:latin typeface="Arial" panose="020B0604020202020204" pitchFamily="34" charset="0"/>
                <a:ea typeface="MS Mincho" panose="02020609040205080304" pitchFamily="49" charset="-128"/>
              </a:rPr>
              <a:t>haematoma</a:t>
            </a:r>
            <a:r>
              <a:rPr lang="en-US" sz="900" dirty="0">
                <a:effectLst/>
                <a:latin typeface="Arial" panose="020B0604020202020204" pitchFamily="34" charset="0"/>
                <a:ea typeface="MS Mincho" panose="02020609040205080304" pitchFamily="49" charset="-128"/>
              </a:rPr>
              <a:t>, epistaxis, </a:t>
            </a:r>
            <a:r>
              <a:rPr lang="en-US" sz="900" dirty="0" err="1">
                <a:effectLst/>
                <a:latin typeface="Arial" panose="020B0604020202020204" pitchFamily="34" charset="0"/>
                <a:ea typeface="MS Mincho" panose="02020609040205080304" pitchFamily="49" charset="-128"/>
              </a:rPr>
              <a:t>haemoptysis</a:t>
            </a:r>
            <a:r>
              <a:rPr lang="en-US" sz="900" dirty="0">
                <a:effectLst/>
                <a:latin typeface="Arial" panose="020B0604020202020204" pitchFamily="34" charset="0"/>
                <a:ea typeface="MS Mincho" panose="02020609040205080304" pitchFamily="49" charset="-128"/>
              </a:rPr>
              <a:t>, nausea, obstipation, </a:t>
            </a:r>
            <a:r>
              <a:rPr lang="en-US" sz="900" dirty="0" err="1">
                <a:effectLst/>
                <a:latin typeface="Arial" panose="020B0604020202020204" pitchFamily="34" charset="0"/>
                <a:ea typeface="MS Mincho" panose="02020609040205080304" pitchFamily="49" charset="-128"/>
              </a:rPr>
              <a:t>diarrhoea</a:t>
            </a:r>
            <a:r>
              <a:rPr lang="en-US" sz="900" dirty="0">
                <a:effectLst/>
                <a:latin typeface="Arial" panose="020B0604020202020204" pitchFamily="34" charset="0"/>
                <a:ea typeface="MS Mincho" panose="02020609040205080304" pitchFamily="49" charset="-128"/>
              </a:rPr>
              <a:t>, elevated liver enzymes (ASAT, ALAT), pruritus, rash, pain in the extremities, fever, peripheral oedema, asthenia. </a:t>
            </a:r>
            <a:r>
              <a:rPr lang="en-US" sz="900" b="1" dirty="0">
                <a:effectLst/>
                <a:latin typeface="Arial" panose="020B0604020202020204" pitchFamily="34" charset="0"/>
                <a:ea typeface="MS Mincho" panose="02020609040205080304" pitchFamily="49" charset="-128"/>
              </a:rPr>
              <a:t>IA</a:t>
            </a:r>
            <a:r>
              <a:rPr lang="en-US" sz="900" dirty="0">
                <a:effectLst/>
                <a:latin typeface="Arial" panose="020B0604020202020204" pitchFamily="34" charset="0"/>
                <a:ea typeface="MS Mincho" panose="02020609040205080304" pitchFamily="49" charset="-128"/>
              </a:rPr>
              <a:t>: Strong CYP 3A4 + P-</a:t>
            </a:r>
            <a:r>
              <a:rPr lang="en-US" sz="900" dirty="0" err="1">
                <a:effectLst/>
                <a:latin typeface="Arial" panose="020B0604020202020204" pitchFamily="34" charset="0"/>
                <a:ea typeface="MS Mincho" panose="02020609040205080304" pitchFamily="49" charset="-128"/>
              </a:rPr>
              <a:t>gp</a:t>
            </a:r>
            <a:r>
              <a:rPr lang="en-US" sz="900" dirty="0">
                <a:effectLst/>
                <a:latin typeface="Arial" panose="020B0604020202020204" pitchFamily="34" charset="0"/>
                <a:ea typeface="MS Mincho" panose="02020609040205080304" pitchFamily="49" charset="-128"/>
              </a:rPr>
              <a:t> inhibitors (ritonavir, ketoconazole), strong CYP 3A4 + P-</a:t>
            </a:r>
            <a:r>
              <a:rPr lang="en-US" sz="900" dirty="0" err="1">
                <a:effectLst/>
                <a:latin typeface="Arial" panose="020B0604020202020204" pitchFamily="34" charset="0"/>
                <a:ea typeface="MS Mincho" panose="02020609040205080304" pitchFamily="49" charset="-128"/>
              </a:rPr>
              <a:t>gp</a:t>
            </a:r>
            <a:r>
              <a:rPr lang="en-US" sz="900" dirty="0">
                <a:effectLst/>
                <a:latin typeface="Arial" panose="020B0604020202020204" pitchFamily="34" charset="0"/>
                <a:ea typeface="MS Mincho" panose="02020609040205080304" pitchFamily="49" charset="-128"/>
              </a:rPr>
              <a:t> inducers (rifampicin, carbamazepine, phenobarbital, St. John's wort), drugs influencing </a:t>
            </a:r>
            <a:r>
              <a:rPr lang="en-US" sz="900" dirty="0" err="1">
                <a:effectLst/>
                <a:latin typeface="Arial" panose="020B0604020202020204" pitchFamily="34" charset="0"/>
                <a:ea typeface="MS Mincho" panose="02020609040205080304" pitchFamily="49" charset="-128"/>
              </a:rPr>
              <a:t>haemostasis</a:t>
            </a:r>
            <a:r>
              <a:rPr lang="en-US" sz="900" dirty="0">
                <a:effectLst/>
                <a:latin typeface="Arial" panose="020B0604020202020204" pitchFamily="34" charset="0"/>
                <a:ea typeface="MS Mincho" panose="02020609040205080304" pitchFamily="49" charset="-128"/>
              </a:rPr>
              <a:t>. </a:t>
            </a:r>
            <a:r>
              <a:rPr lang="en-US" sz="900" b="1" dirty="0">
                <a:effectLst/>
                <a:latin typeface="Arial" panose="020B0604020202020204" pitchFamily="34" charset="0"/>
                <a:ea typeface="MS Mincho" panose="02020609040205080304" pitchFamily="49" charset="-128"/>
              </a:rPr>
              <a:t>Pack sizes</a:t>
            </a:r>
            <a:r>
              <a:rPr lang="en-US" sz="900" dirty="0">
                <a:effectLst/>
                <a:latin typeface="Arial" panose="020B0604020202020204" pitchFamily="34" charset="0"/>
                <a:ea typeface="MS Mincho" panose="02020609040205080304" pitchFamily="49" charset="-128"/>
              </a:rPr>
              <a:t>: granules for the preparation of a suspension (50ml and 100ml), supply category B. Additional information available from www.swissmedicinfo.ch. Distribution: Bayer (Schweiz) AG, </a:t>
            </a:r>
            <a:r>
              <a:rPr lang="en-US" sz="900" dirty="0" err="1">
                <a:effectLst/>
                <a:latin typeface="Arial" panose="020B0604020202020204" pitchFamily="34" charset="0"/>
                <a:ea typeface="MS Mincho" panose="02020609040205080304" pitchFamily="49" charset="-128"/>
              </a:rPr>
              <a:t>Uetlibergstr</a:t>
            </a:r>
            <a:r>
              <a:rPr lang="en-US" sz="900" dirty="0">
                <a:effectLst/>
                <a:latin typeface="Arial" panose="020B0604020202020204" pitchFamily="34" charset="0"/>
                <a:ea typeface="MS Mincho" panose="02020609040205080304" pitchFamily="49" charset="-128"/>
              </a:rPr>
              <a:t>. </a:t>
            </a:r>
            <a:r>
              <a:rPr lang="de-DE" sz="900" dirty="0">
                <a:effectLst/>
                <a:latin typeface="Arial" panose="020B0604020202020204" pitchFamily="34" charset="0"/>
                <a:ea typeface="MS Mincho" panose="02020609040205080304" pitchFamily="49" charset="-128"/>
              </a:rPr>
              <a:t>132, 8045 </a:t>
            </a:r>
            <a:r>
              <a:rPr lang="de-DE" sz="900" dirty="0" err="1">
                <a:effectLst/>
                <a:latin typeface="Arial" panose="020B0604020202020204" pitchFamily="34" charset="0"/>
                <a:ea typeface="MS Mincho" panose="02020609040205080304" pitchFamily="49" charset="-128"/>
              </a:rPr>
              <a:t>Zurich</a:t>
            </a:r>
            <a:r>
              <a:rPr lang="de-DE" sz="900" dirty="0">
                <a:effectLst/>
                <a:latin typeface="Arial" panose="020B0604020202020204" pitchFamily="34" charset="0"/>
                <a:ea typeface="MS Mincho" panose="02020609040205080304" pitchFamily="49" charset="-128"/>
              </a:rPr>
              <a:t>, Switzerland. MA-M_RIV-CH-0266-1_10.2022</a:t>
            </a:r>
            <a:endParaRPr lang="de-DE" sz="14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33226753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95263"/>
            <a:ext cx="8496300" cy="994172"/>
          </a:xfrm>
        </p:spPr>
        <p:txBody>
          <a:bodyPr/>
          <a:lstStyle/>
          <a:p>
            <a:r>
              <a:rPr lang="de-DE" dirty="0" err="1"/>
              <a:t>Abbreviated</a:t>
            </a:r>
            <a:r>
              <a:rPr lang="de-DE" dirty="0"/>
              <a:t> Summary </a:t>
            </a:r>
            <a:r>
              <a:rPr lang="de-DE" dirty="0" err="1"/>
              <a:t>of</a:t>
            </a:r>
            <a:r>
              <a:rPr lang="de-DE" dirty="0"/>
              <a:t> </a:t>
            </a:r>
            <a:r>
              <a:rPr lang="de-DE" dirty="0" err="1"/>
              <a:t>Product</a:t>
            </a:r>
            <a:r>
              <a:rPr lang="de-DE" dirty="0"/>
              <a:t> </a:t>
            </a:r>
            <a:r>
              <a:rPr lang="de-DE" dirty="0" err="1"/>
              <a:t>Characteristics</a:t>
            </a:r>
            <a:r>
              <a:rPr lang="de-DE" dirty="0"/>
              <a:t> </a:t>
            </a:r>
            <a:br>
              <a:rPr lang="de-DE" dirty="0"/>
            </a:br>
            <a:r>
              <a:rPr lang="de-DE" dirty="0"/>
              <a:t>Xarelto</a:t>
            </a:r>
            <a:r>
              <a:rPr lang="de-DE" baseline="30000" dirty="0"/>
              <a:t>®</a:t>
            </a:r>
            <a:r>
              <a:rPr lang="de-DE" dirty="0"/>
              <a:t> </a:t>
            </a:r>
            <a:r>
              <a:rPr lang="de-DE" dirty="0" err="1"/>
              <a:t>vascular</a:t>
            </a:r>
            <a:r>
              <a:rPr lang="de-DE" dirty="0"/>
              <a:t> (</a:t>
            </a:r>
            <a:r>
              <a:rPr lang="de-DE" dirty="0" err="1"/>
              <a:t>rivaroxaban</a:t>
            </a:r>
            <a:r>
              <a:rPr lang="de-DE" dirty="0"/>
              <a:t>)</a:t>
            </a:r>
            <a:endParaRPr lang="de-CH" dirty="0">
              <a:latin typeface="Arial"/>
              <a:cs typeface="Arial"/>
            </a:endParaRPr>
          </a:p>
        </p:txBody>
      </p:sp>
      <p:sp>
        <p:nvSpPr>
          <p:cNvPr id="4" name="Foliennummernplatzhalter 3"/>
          <p:cNvSpPr>
            <a:spLocks noGrp="1"/>
          </p:cNvSpPr>
          <p:nvPr>
            <p:ph type="sldNum" sz="quarter" idx="12"/>
          </p:nvPr>
        </p:nvSpPr>
        <p:spPr/>
        <p:txBody>
          <a:bodyPr/>
          <a:lstStyle/>
          <a:p>
            <a:fld id="{668FC1BA-C807-A24C-B970-91216D4FCE8F}" type="slidenum">
              <a:rPr lang="de-DE" smtClean="0"/>
              <a:t>76</a:t>
            </a:fld>
            <a:endParaRPr lang="de-DE"/>
          </a:p>
        </p:txBody>
      </p:sp>
      <p:sp>
        <p:nvSpPr>
          <p:cNvPr id="5" name="Inhaltsplatzhalter 4"/>
          <p:cNvSpPr txBox="1">
            <a:spLocks/>
          </p:cNvSpPr>
          <p:nvPr/>
        </p:nvSpPr>
        <p:spPr>
          <a:xfrm>
            <a:off x="323850" y="939998"/>
            <a:ext cx="8496299" cy="3263504"/>
          </a:xfrm>
          <a:prstGeom prst="rect">
            <a:avLst/>
          </a:prstGeom>
        </p:spPr>
        <p:txBody>
          <a:bodyPr/>
          <a:lstStyle>
            <a:lvl1pPr marL="179388" indent="-171450" algn="l" defTabSz="685800" rtl="0" eaLnBrk="1" latinLnBrk="0" hangingPunct="1">
              <a:lnSpc>
                <a:spcPct val="100000"/>
              </a:lnSpc>
              <a:spcBef>
                <a:spcPts val="750"/>
              </a:spcBef>
              <a:buClr>
                <a:schemeClr val="accent1"/>
              </a:buClr>
              <a:buFont typeface="Wingdings" charset="2"/>
              <a:buChar char="§"/>
              <a:tabLst/>
              <a:defRPr sz="1400" b="0" i="0" kern="1200">
                <a:solidFill>
                  <a:schemeClr val="tx1"/>
                </a:solidFill>
                <a:latin typeface="Segoe UI" charset="0"/>
                <a:ea typeface="Segoe UI" charset="0"/>
                <a:cs typeface="Segoe UI" charset="0"/>
              </a:defRPr>
            </a:lvl1pPr>
            <a:lvl2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2pPr>
            <a:lvl3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3pPr>
            <a:lvl4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4pPr>
            <a:lvl5pPr marL="179388" indent="-171450" algn="l" defTabSz="685800" rtl="0" eaLnBrk="1" latinLnBrk="0" hangingPunct="1">
              <a:lnSpc>
                <a:spcPct val="100000"/>
              </a:lnSpc>
              <a:spcBef>
                <a:spcPts val="375"/>
              </a:spcBef>
              <a:buClr>
                <a:schemeClr val="accent1"/>
              </a:buClr>
              <a:buFont typeface="Wingdings" charset="2"/>
              <a:buChar char="§"/>
              <a:tabLst/>
              <a:defRPr sz="1400" b="0" i="0" kern="1200">
                <a:solidFill>
                  <a:schemeClr val="tx1"/>
                </a:solidFill>
                <a:latin typeface="Segoe UI" charset="0"/>
                <a:ea typeface="Segoe UI" charset="0"/>
                <a:cs typeface="Segoe U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8" indent="0" fontAlgn="t">
              <a:lnSpc>
                <a:spcPct val="150000"/>
              </a:lnSpc>
              <a:buNone/>
            </a:pPr>
            <a:r>
              <a:rPr lang="en-US" sz="850" b="1" dirty="0">
                <a:effectLst/>
                <a:latin typeface="Arial" panose="020B0604020202020204" pitchFamily="34" charset="0"/>
                <a:ea typeface="MS Mincho" panose="02020609040205080304" pitchFamily="49" charset="-128"/>
              </a:rPr>
              <a:t>Abbreviated Summary of Product Characteristics of Xarelto® vascular (rivaroxaban)</a:t>
            </a:r>
            <a:r>
              <a:rPr lang="en-US" sz="850" dirty="0">
                <a:effectLst/>
                <a:latin typeface="Arial" panose="020B0604020202020204" pitchFamily="34" charset="0"/>
                <a:ea typeface="MS Mincho" panose="02020609040205080304" pitchFamily="49" charset="-128"/>
              </a:rPr>
              <a:t>: Direct factor Xa inhibitor </a:t>
            </a:r>
            <a:r>
              <a:rPr lang="en-US" sz="850" b="1" dirty="0">
                <a:effectLst/>
                <a:latin typeface="Arial" panose="020B0604020202020204" pitchFamily="34" charset="0"/>
                <a:ea typeface="MS Mincho" panose="02020609040205080304" pitchFamily="49" charset="-128"/>
              </a:rPr>
              <a:t>C</a:t>
            </a:r>
            <a:r>
              <a:rPr lang="en-US" sz="850" dirty="0">
                <a:effectLst/>
                <a:latin typeface="Arial" panose="020B0604020202020204" pitchFamily="34" charset="0"/>
                <a:ea typeface="MS Mincho" panose="02020609040205080304" pitchFamily="49" charset="-128"/>
              </a:rPr>
              <a:t>: Film-coated tablets with 2.5 mg rivaroxaban </a:t>
            </a:r>
            <a:r>
              <a:rPr lang="en-US" sz="850" b="1" dirty="0">
                <a:effectLst/>
                <a:latin typeface="Arial" panose="020B0604020202020204" pitchFamily="34" charset="0"/>
                <a:ea typeface="MS Mincho" panose="02020609040205080304" pitchFamily="49" charset="-128"/>
              </a:rPr>
              <a:t>I</a:t>
            </a:r>
            <a:r>
              <a:rPr lang="en-US" sz="850" dirty="0">
                <a:effectLst/>
                <a:latin typeface="Arial" panose="020B0604020202020204" pitchFamily="34" charset="0"/>
                <a:ea typeface="MS Mincho" panose="02020609040205080304" pitchFamily="49" charset="-128"/>
              </a:rPr>
              <a:t>: In combination with acetylsalicylic acid (ASA) for the prevention of severe atherothrombotic events (stroke, myocardial infarction, cardiovascular death) in patients with coronary heart disease or manifest peripheral arterial vascular disease and a high risk of ischemic events. </a:t>
            </a:r>
            <a:r>
              <a:rPr lang="en-US" sz="850" b="1" dirty="0">
                <a:effectLst/>
                <a:latin typeface="Arial" panose="020B0604020202020204" pitchFamily="34" charset="0"/>
                <a:ea typeface="MS Mincho" panose="02020609040205080304" pitchFamily="49" charset="-128"/>
              </a:rPr>
              <a:t>D</a:t>
            </a:r>
            <a:r>
              <a:rPr lang="en-US" sz="850" dirty="0">
                <a:effectLst/>
                <a:latin typeface="Arial" panose="020B0604020202020204" pitchFamily="34" charset="0"/>
                <a:ea typeface="MS Mincho" panose="02020609040205080304" pitchFamily="49" charset="-128"/>
              </a:rPr>
              <a:t>: 2.5 mg 2x/day </a:t>
            </a:r>
            <a:r>
              <a:rPr lang="en-US" sz="850" b="1" dirty="0">
                <a:effectLst/>
                <a:latin typeface="Arial" panose="020B0604020202020204" pitchFamily="34" charset="0"/>
                <a:ea typeface="MS Mincho" panose="02020609040205080304" pitchFamily="49" charset="-128"/>
              </a:rPr>
              <a:t>CI</a:t>
            </a:r>
            <a:r>
              <a:rPr lang="en-US" sz="850" dirty="0">
                <a:effectLst/>
                <a:latin typeface="Arial" panose="020B0604020202020204" pitchFamily="34" charset="0"/>
                <a:ea typeface="MS Mincho" panose="02020609040205080304" pitchFamily="49" charset="-128"/>
              </a:rPr>
              <a:t>: hypersensitivity to any ingredients, acute bacterial endocarditis, clinically significant active bleeding, previous hemorrhagic / lacunar insult, ischemic stroke (&lt;1 month), severe liver disease/hepatic impairment (HI) with a comparatively high risk of bleeding; mild HI in combination with coagulopathy, severe heart failure (NYHA III-IV, LVEF ≤30%), renal impairment (RI) requiring dialysis, acute gastrointestinal (GI) ulcers or ulcerative GI disorders, pregnancy, lactation. </a:t>
            </a:r>
            <a:r>
              <a:rPr lang="en-US" sz="850" b="1" dirty="0">
                <a:effectLst/>
                <a:latin typeface="Arial" panose="020B0604020202020204" pitchFamily="34" charset="0"/>
                <a:ea typeface="MS Mincho" panose="02020609040205080304" pitchFamily="49" charset="-128"/>
              </a:rPr>
              <a:t>W</a:t>
            </a:r>
            <a:r>
              <a:rPr lang="en-US" sz="850" dirty="0">
                <a:effectLst/>
                <a:latin typeface="Arial" panose="020B0604020202020204" pitchFamily="34" charset="0"/>
                <a:ea typeface="MS Mincho" panose="02020609040205080304" pitchFamily="49" charset="-128"/>
              </a:rPr>
              <a:t>: concomitant medication (cf. "IA"); &lt;18 years; artificial heart valves; drugs affecting </a:t>
            </a:r>
            <a:r>
              <a:rPr lang="en-US" sz="850" dirty="0" err="1">
                <a:effectLst/>
                <a:latin typeface="Arial" panose="020B0604020202020204" pitchFamily="34" charset="0"/>
                <a:ea typeface="MS Mincho" panose="02020609040205080304" pitchFamily="49" charset="-128"/>
              </a:rPr>
              <a:t>haemostasis</a:t>
            </a:r>
            <a:r>
              <a:rPr lang="en-US" sz="850" dirty="0">
                <a:effectLst/>
                <a:latin typeface="Arial" panose="020B0604020202020204" pitchFamily="34" charset="0"/>
                <a:ea typeface="MS Mincho" panose="02020609040205080304" pitchFamily="49" charset="-128"/>
              </a:rPr>
              <a:t>. </a:t>
            </a:r>
            <a:r>
              <a:rPr lang="en-US" sz="850" b="1" dirty="0">
                <a:effectLst/>
                <a:latin typeface="Arial" panose="020B0604020202020204" pitchFamily="34" charset="0"/>
                <a:ea typeface="MS Mincho" panose="02020609040205080304" pitchFamily="49" charset="-128"/>
              </a:rPr>
              <a:t>PM</a:t>
            </a:r>
            <a:r>
              <a:rPr lang="en-US" sz="850" dirty="0">
                <a:effectLst/>
                <a:latin typeface="Arial" panose="020B0604020202020204" pitchFamily="34" charset="0"/>
                <a:ea typeface="MS Mincho" panose="02020609040205080304" pitchFamily="49" charset="-128"/>
              </a:rPr>
              <a:t>: RI (</a:t>
            </a:r>
            <a:r>
              <a:rPr lang="en-US" sz="850" dirty="0" err="1">
                <a:effectLst/>
                <a:latin typeface="Arial" panose="020B0604020202020204" pitchFamily="34" charset="0"/>
                <a:ea typeface="MS Mincho" panose="02020609040205080304" pitchFamily="49" charset="-128"/>
              </a:rPr>
              <a:t>CrCl</a:t>
            </a:r>
            <a:r>
              <a:rPr lang="en-US" sz="850" dirty="0">
                <a:effectLst/>
                <a:latin typeface="Arial" panose="020B0604020202020204" pitchFamily="34" charset="0"/>
                <a:ea typeface="MS Mincho" panose="02020609040205080304" pitchFamily="49" charset="-128"/>
              </a:rPr>
              <a:t> 15-29ml/min), increased risk of uncontrolled bleeding, congenital or </a:t>
            </a:r>
            <a:r>
              <a:rPr lang="en-US" sz="850" dirty="0" err="1">
                <a:effectLst/>
                <a:latin typeface="Arial" panose="020B0604020202020204" pitchFamily="34" charset="0"/>
                <a:ea typeface="MS Mincho" panose="02020609040205080304" pitchFamily="49" charset="-128"/>
              </a:rPr>
              <a:t>haemorrhagic</a:t>
            </a:r>
            <a:r>
              <a:rPr lang="en-US" sz="850" dirty="0">
                <a:effectLst/>
                <a:latin typeface="Arial" panose="020B0604020202020204" pitchFamily="34" charset="0"/>
                <a:ea typeface="MS Mincho" panose="02020609040205080304" pitchFamily="49" charset="-128"/>
              </a:rPr>
              <a:t> diathesis, intracranial or intracerebral </a:t>
            </a:r>
            <a:r>
              <a:rPr lang="en-US" sz="850" dirty="0" err="1">
                <a:effectLst/>
                <a:latin typeface="Arial" panose="020B0604020202020204" pitchFamily="34" charset="0"/>
                <a:ea typeface="MS Mincho" panose="02020609040205080304" pitchFamily="49" charset="-128"/>
              </a:rPr>
              <a:t>haemorrhage</a:t>
            </a:r>
            <a:r>
              <a:rPr lang="en-US" sz="850" dirty="0">
                <a:effectLst/>
                <a:latin typeface="Arial" panose="020B0604020202020204" pitchFamily="34" charset="0"/>
                <a:ea typeface="MS Mincho" panose="02020609040205080304" pitchFamily="49" charset="-128"/>
              </a:rPr>
              <a:t>, recent GI ulcers/ulcerative disorders, severe uncontrolled hypertension, vascular retinopathy, intraspinal and intracerebral vascular anomalies, recent brain, spinal or eye surgery, medical history of bronchiectasis or pulmonary bleeding, spinal </a:t>
            </a:r>
            <a:r>
              <a:rPr lang="en-US" sz="850" dirty="0" err="1">
                <a:effectLst/>
                <a:latin typeface="Arial" panose="020B0604020202020204" pitchFamily="34" charset="0"/>
                <a:ea typeface="MS Mincho" panose="02020609040205080304" pitchFamily="49" charset="-128"/>
              </a:rPr>
              <a:t>anaesthesia</a:t>
            </a:r>
            <a:r>
              <a:rPr lang="en-US" sz="850" dirty="0">
                <a:effectLst/>
                <a:latin typeface="Arial" panose="020B0604020202020204" pitchFamily="34" charset="0"/>
                <a:ea typeface="MS Mincho" panose="02020609040205080304" pitchFamily="49" charset="-128"/>
              </a:rPr>
              <a:t> or puncture, discontinue at least 24 hours before invasive/surgical procedures, concomitant administration of drugs influencing </a:t>
            </a:r>
            <a:r>
              <a:rPr lang="en-US" sz="850" dirty="0" err="1">
                <a:effectLst/>
                <a:latin typeface="Arial" panose="020B0604020202020204" pitchFamily="34" charset="0"/>
                <a:ea typeface="MS Mincho" panose="02020609040205080304" pitchFamily="49" charset="-128"/>
              </a:rPr>
              <a:t>haemostasis</a:t>
            </a:r>
            <a:r>
              <a:rPr lang="en-US" sz="850" dirty="0">
                <a:effectLst/>
                <a:latin typeface="Arial" panose="020B0604020202020204" pitchFamily="34" charset="0"/>
                <a:ea typeface="MS Mincho" panose="02020609040205080304" pitchFamily="49" charset="-128"/>
              </a:rPr>
              <a:t>, APS, individual cases of agranulocytosis and SJS were reported. </a:t>
            </a:r>
            <a:r>
              <a:rPr lang="en-US" sz="850" b="1" dirty="0">
                <a:effectLst/>
                <a:latin typeface="Arial" panose="020B0604020202020204" pitchFamily="34" charset="0"/>
                <a:ea typeface="MS Mincho" panose="02020609040205080304" pitchFamily="49" charset="-128"/>
              </a:rPr>
              <a:t>Common ADRs</a:t>
            </a:r>
            <a:r>
              <a:rPr lang="en-US" sz="850" dirty="0">
                <a:effectLst/>
                <a:latin typeface="Arial" panose="020B0604020202020204" pitchFamily="34" charset="0"/>
                <a:ea typeface="MS Mincho" panose="02020609040205080304" pitchFamily="49" charset="-128"/>
              </a:rPr>
              <a:t>: bleeding, </a:t>
            </a:r>
            <a:r>
              <a:rPr lang="en-US" sz="850" dirty="0" err="1">
                <a:effectLst/>
                <a:latin typeface="Arial" panose="020B0604020202020204" pitchFamily="34" charset="0"/>
                <a:ea typeface="MS Mincho" panose="02020609040205080304" pitchFamily="49" charset="-128"/>
              </a:rPr>
              <a:t>anaemia</a:t>
            </a:r>
            <a:r>
              <a:rPr lang="en-US" sz="850" dirty="0">
                <a:effectLst/>
                <a:latin typeface="Arial" panose="020B0604020202020204" pitchFamily="34" charset="0"/>
                <a:ea typeface="MS Mincho" panose="02020609040205080304" pitchFamily="49" charset="-128"/>
              </a:rPr>
              <a:t>, dizziness, headache, eye </a:t>
            </a:r>
            <a:r>
              <a:rPr lang="en-US" sz="850" dirty="0" err="1">
                <a:effectLst/>
                <a:latin typeface="Arial" panose="020B0604020202020204" pitchFamily="34" charset="0"/>
                <a:ea typeface="MS Mincho" panose="02020609040205080304" pitchFamily="49" charset="-128"/>
              </a:rPr>
              <a:t>haemorrhage</a:t>
            </a:r>
            <a:r>
              <a:rPr lang="en-US" sz="850" dirty="0">
                <a:effectLst/>
                <a:latin typeface="Arial" panose="020B0604020202020204" pitchFamily="34" charset="0"/>
                <a:ea typeface="MS Mincho" panose="02020609040205080304" pitchFamily="49" charset="-128"/>
              </a:rPr>
              <a:t>, </a:t>
            </a:r>
            <a:r>
              <a:rPr lang="en-US" sz="850" dirty="0" err="1">
                <a:effectLst/>
                <a:latin typeface="Arial" panose="020B0604020202020204" pitchFamily="34" charset="0"/>
                <a:ea typeface="MS Mincho" panose="02020609040205080304" pitchFamily="49" charset="-128"/>
              </a:rPr>
              <a:t>haematoma</a:t>
            </a:r>
            <a:r>
              <a:rPr lang="en-US" sz="850" dirty="0">
                <a:effectLst/>
                <a:latin typeface="Arial" panose="020B0604020202020204" pitchFamily="34" charset="0"/>
                <a:ea typeface="MS Mincho" panose="02020609040205080304" pitchFamily="49" charset="-128"/>
              </a:rPr>
              <a:t>, epistaxis, </a:t>
            </a:r>
            <a:r>
              <a:rPr lang="en-US" sz="850" dirty="0" err="1">
                <a:effectLst/>
                <a:latin typeface="Arial" panose="020B0604020202020204" pitchFamily="34" charset="0"/>
                <a:ea typeface="MS Mincho" panose="02020609040205080304" pitchFamily="49" charset="-128"/>
              </a:rPr>
              <a:t>haemoptysis</a:t>
            </a:r>
            <a:r>
              <a:rPr lang="en-US" sz="850" dirty="0">
                <a:effectLst/>
                <a:latin typeface="Arial" panose="020B0604020202020204" pitchFamily="34" charset="0"/>
                <a:ea typeface="MS Mincho" panose="02020609040205080304" pitchFamily="49" charset="-128"/>
              </a:rPr>
              <a:t>, nausea, obstipation, </a:t>
            </a:r>
            <a:r>
              <a:rPr lang="en-US" sz="850" dirty="0" err="1">
                <a:effectLst/>
                <a:latin typeface="Arial" panose="020B0604020202020204" pitchFamily="34" charset="0"/>
                <a:ea typeface="MS Mincho" panose="02020609040205080304" pitchFamily="49" charset="-128"/>
              </a:rPr>
              <a:t>diarrhoea</a:t>
            </a:r>
            <a:r>
              <a:rPr lang="en-US" sz="850" dirty="0">
                <a:effectLst/>
                <a:latin typeface="Arial" panose="020B0604020202020204" pitchFamily="34" charset="0"/>
                <a:ea typeface="MS Mincho" panose="02020609040205080304" pitchFamily="49" charset="-128"/>
              </a:rPr>
              <a:t>, elevated liver enzymes (ASAT, ALAT), pruritus, rash, pain in the extremities, fever, peripheral </a:t>
            </a:r>
            <a:r>
              <a:rPr lang="en-US" sz="850" dirty="0" err="1">
                <a:effectLst/>
                <a:latin typeface="Arial" panose="020B0604020202020204" pitchFamily="34" charset="0"/>
                <a:ea typeface="MS Mincho" panose="02020609040205080304" pitchFamily="49" charset="-128"/>
              </a:rPr>
              <a:t>oedema,asthenia</a:t>
            </a:r>
            <a:r>
              <a:rPr lang="en-US" sz="850" dirty="0">
                <a:effectLst/>
                <a:latin typeface="Arial" panose="020B0604020202020204" pitchFamily="34" charset="0"/>
                <a:ea typeface="MS Mincho" panose="02020609040205080304" pitchFamily="49" charset="-128"/>
              </a:rPr>
              <a:t>. </a:t>
            </a:r>
            <a:r>
              <a:rPr lang="en-US" sz="850" b="1" dirty="0">
                <a:effectLst/>
                <a:latin typeface="Arial" panose="020B0604020202020204" pitchFamily="34" charset="0"/>
                <a:ea typeface="MS Mincho" panose="02020609040205080304" pitchFamily="49" charset="-128"/>
              </a:rPr>
              <a:t>IA</a:t>
            </a:r>
            <a:r>
              <a:rPr lang="en-US" sz="850" dirty="0">
                <a:effectLst/>
                <a:latin typeface="Arial" panose="020B0604020202020204" pitchFamily="34" charset="0"/>
                <a:ea typeface="MS Mincho" panose="02020609040205080304" pitchFamily="49" charset="-128"/>
              </a:rPr>
              <a:t>: Strong CYP 3A4 + P-</a:t>
            </a:r>
            <a:r>
              <a:rPr lang="en-US" sz="850" dirty="0" err="1">
                <a:effectLst/>
                <a:latin typeface="Arial" panose="020B0604020202020204" pitchFamily="34" charset="0"/>
                <a:ea typeface="MS Mincho" panose="02020609040205080304" pitchFamily="49" charset="-128"/>
              </a:rPr>
              <a:t>gp</a:t>
            </a:r>
            <a:r>
              <a:rPr lang="en-US" sz="850" dirty="0">
                <a:effectLst/>
                <a:latin typeface="Arial" panose="020B0604020202020204" pitchFamily="34" charset="0"/>
                <a:ea typeface="MS Mincho" panose="02020609040205080304" pitchFamily="49" charset="-128"/>
              </a:rPr>
              <a:t> inhibitors (ritonavir, ketoconazole), strong CYP 3A4 + P-</a:t>
            </a:r>
            <a:r>
              <a:rPr lang="en-US" sz="850" dirty="0" err="1">
                <a:effectLst/>
                <a:latin typeface="Arial" panose="020B0604020202020204" pitchFamily="34" charset="0"/>
                <a:ea typeface="MS Mincho" panose="02020609040205080304" pitchFamily="49" charset="-128"/>
              </a:rPr>
              <a:t>gp</a:t>
            </a:r>
            <a:r>
              <a:rPr lang="en-US" sz="850" dirty="0">
                <a:effectLst/>
                <a:latin typeface="Arial" panose="020B0604020202020204" pitchFamily="34" charset="0"/>
                <a:ea typeface="MS Mincho" panose="02020609040205080304" pitchFamily="49" charset="-128"/>
              </a:rPr>
              <a:t> inducers (rifampicin, carbamazepine, phenobarbital, St. John's wort), drugs influencing </a:t>
            </a:r>
            <a:r>
              <a:rPr lang="en-US" sz="850" dirty="0" err="1">
                <a:effectLst/>
                <a:latin typeface="Arial" panose="020B0604020202020204" pitchFamily="34" charset="0"/>
                <a:ea typeface="MS Mincho" panose="02020609040205080304" pitchFamily="49" charset="-128"/>
              </a:rPr>
              <a:t>haemostasis</a:t>
            </a:r>
            <a:r>
              <a:rPr lang="en-US" sz="850" dirty="0">
                <a:effectLst/>
                <a:latin typeface="Arial" panose="020B0604020202020204" pitchFamily="34" charset="0"/>
                <a:ea typeface="MS Mincho" panose="02020609040205080304" pitchFamily="49" charset="-128"/>
              </a:rPr>
              <a:t>. </a:t>
            </a:r>
            <a:r>
              <a:rPr lang="en-US" sz="850" b="1" dirty="0">
                <a:effectLst/>
                <a:latin typeface="Arial" panose="020B0604020202020204" pitchFamily="34" charset="0"/>
                <a:ea typeface="MS Mincho" panose="02020609040205080304" pitchFamily="49" charset="-128"/>
              </a:rPr>
              <a:t>Pack sizes</a:t>
            </a:r>
            <a:r>
              <a:rPr lang="en-US" sz="850" dirty="0">
                <a:effectLst/>
                <a:latin typeface="Arial" panose="020B0604020202020204" pitchFamily="34" charset="0"/>
                <a:ea typeface="MS Mincho" panose="02020609040205080304" pitchFamily="49" charset="-128"/>
              </a:rPr>
              <a:t>: 28, 56 &amp; 196 x 2.5 mg film-coated tablets. (B), covered by health insurance companies (refer to </a:t>
            </a:r>
            <a:r>
              <a:rPr lang="en-US" sz="850" dirty="0" err="1">
                <a:effectLst/>
                <a:latin typeface="Arial" panose="020B0604020202020204" pitchFamily="34" charset="0"/>
                <a:ea typeface="MS Mincho" panose="02020609040205080304" pitchFamily="49" charset="-128"/>
              </a:rPr>
              <a:t>Limitatio</a:t>
            </a:r>
            <a:r>
              <a:rPr lang="en-US" sz="850" dirty="0">
                <a:effectLst/>
                <a:latin typeface="Arial" panose="020B0604020202020204" pitchFamily="34" charset="0"/>
                <a:ea typeface="MS Mincho" panose="02020609040205080304" pitchFamily="49" charset="-128"/>
              </a:rPr>
              <a:t>). Additional information available from www.swissmedicinfo.ch. Distribution: Bayer (Schweiz) AG, </a:t>
            </a:r>
            <a:r>
              <a:rPr lang="en-US" sz="850" dirty="0" err="1">
                <a:effectLst/>
                <a:latin typeface="Arial" panose="020B0604020202020204" pitchFamily="34" charset="0"/>
                <a:ea typeface="MS Mincho" panose="02020609040205080304" pitchFamily="49" charset="-128"/>
              </a:rPr>
              <a:t>Uetlibergstr</a:t>
            </a:r>
            <a:r>
              <a:rPr lang="en-US" sz="850" dirty="0">
                <a:effectLst/>
                <a:latin typeface="Arial" panose="020B0604020202020204" pitchFamily="34" charset="0"/>
                <a:ea typeface="MS Mincho" panose="02020609040205080304" pitchFamily="49" charset="-128"/>
              </a:rPr>
              <a:t>. 132, 8045 Zurich, Switzerland. </a:t>
            </a:r>
            <a:r>
              <a:rPr lang="de-DE" sz="850" dirty="0">
                <a:effectLst/>
                <a:latin typeface="Arial" panose="020B0604020202020204" pitchFamily="34" charset="0"/>
                <a:ea typeface="MS Mincho" panose="02020609040205080304" pitchFamily="49" charset="-128"/>
              </a:rPr>
              <a:t>MA-M_RIV-CH-0090-1_02.2022</a:t>
            </a:r>
            <a:endParaRPr lang="de-DE" sz="850" dirty="0">
              <a:effectLst/>
              <a:latin typeface="Times New Roman" panose="02020603050405020304" pitchFamily="18" charset="0"/>
              <a:ea typeface="MS Mincho" panose="02020609040205080304" pitchFamily="49" charset="-128"/>
            </a:endParaRPr>
          </a:p>
          <a:p>
            <a:pPr marL="0" indent="0" fontAlgn="t">
              <a:buNone/>
            </a:pPr>
            <a:endParaRPr lang="de-CH" sz="850" dirty="0">
              <a:effectLst/>
              <a:latin typeface="Segoe UI" panose="020B0502040204020203" pitchFamily="34" charset="0"/>
              <a:ea typeface="MS Mincho" panose="02020609040205080304" pitchFamily="49" charset="-128"/>
              <a:cs typeface="Segoe UI" panose="020B0502040204020203" pitchFamily="34" charset="0"/>
            </a:endParaRPr>
          </a:p>
        </p:txBody>
      </p:sp>
    </p:spTree>
    <p:extLst>
      <p:ext uri="{BB962C8B-B14F-4D97-AF65-F5344CB8AC3E}">
        <p14:creationId xmlns:p14="http://schemas.microsoft.com/office/powerpoint/2010/main" val="389286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1.2 </a:t>
            </a:r>
            <a:r>
              <a:rPr lang="de-CH" dirty="0" err="1"/>
              <a:t>Doses</a:t>
            </a:r>
            <a:r>
              <a:rPr lang="de-CH" dirty="0"/>
              <a:t> </a:t>
            </a:r>
            <a:r>
              <a:rPr lang="de-CH" dirty="0" err="1"/>
              <a:t>of</a:t>
            </a:r>
            <a:r>
              <a:rPr lang="de-CH" dirty="0"/>
              <a:t> </a:t>
            </a:r>
            <a:r>
              <a:rPr lang="de-CH" dirty="0" err="1"/>
              <a:t>rivaroxaban</a:t>
            </a:r>
            <a:r>
              <a:rPr lang="de-CH" dirty="0"/>
              <a:t> </a:t>
            </a:r>
            <a:r>
              <a:rPr lang="de-CH" dirty="0" err="1"/>
              <a:t>based</a:t>
            </a:r>
            <a:r>
              <a:rPr lang="de-CH" dirty="0"/>
              <a:t> on </a:t>
            </a:r>
            <a:r>
              <a:rPr lang="de-CH" dirty="0" err="1"/>
              <a:t>indication</a:t>
            </a:r>
            <a:r>
              <a:rPr lang="de-CH" dirty="0"/>
              <a:t> and </a:t>
            </a:r>
            <a:r>
              <a:rPr lang="de-CH" dirty="0" err="1"/>
              <a:t>eGFR</a:t>
            </a:r>
            <a:r>
              <a:rPr lang="de-CH" dirty="0"/>
              <a:t> (2/2)</a:t>
            </a:r>
          </a:p>
        </p:txBody>
      </p:sp>
      <p:sp>
        <p:nvSpPr>
          <p:cNvPr id="21" name="Foliennummernplatzhalter 4">
            <a:extLst>
              <a:ext uri="{FF2B5EF4-FFF2-40B4-BE49-F238E27FC236}">
                <a16:creationId xmlns:a16="http://schemas.microsoft.com/office/drawing/2014/main" id="{DBE7277A-C3BB-4A69-8A89-7B7ED9E085AF}"/>
              </a:ext>
            </a:extLst>
          </p:cNvPr>
          <p:cNvSpPr>
            <a:spLocks noGrp="1"/>
          </p:cNvSpPr>
          <p:nvPr>
            <p:ph type="sldNum" sz="quarter" idx="12"/>
          </p:nvPr>
        </p:nvSpPr>
        <p:spPr>
          <a:xfrm>
            <a:off x="8220974" y="4863072"/>
            <a:ext cx="599176" cy="243763"/>
          </a:xfrm>
        </p:spPr>
        <p:txBody>
          <a:bodyPr/>
          <a:lstStyle/>
          <a:p>
            <a:fld id="{668FC1BA-C807-A24C-B970-91216D4FCE8F}" type="slidenum">
              <a:rPr lang="de-DE" smtClean="0"/>
              <a:t>8</a:t>
            </a:fld>
            <a:endParaRPr lang="de-DE" dirty="0"/>
          </a:p>
        </p:txBody>
      </p:sp>
      <p:sp>
        <p:nvSpPr>
          <p:cNvPr id="27" name="Rechteck 26">
            <a:extLst>
              <a:ext uri="{FF2B5EF4-FFF2-40B4-BE49-F238E27FC236}">
                <a16:creationId xmlns:a16="http://schemas.microsoft.com/office/drawing/2014/main" id="{681656FD-270F-46AD-8A9A-32C21CDFC701}"/>
              </a:ext>
            </a:extLst>
          </p:cNvPr>
          <p:cNvSpPr/>
          <p:nvPr/>
        </p:nvSpPr>
        <p:spPr>
          <a:xfrm>
            <a:off x="323850" y="4590317"/>
            <a:ext cx="8496300" cy="276999"/>
          </a:xfrm>
          <a:prstGeom prst="rect">
            <a:avLst/>
          </a:prstGeom>
        </p:spPr>
        <p:txBody>
          <a:bodyPr wrap="square">
            <a:spAutoFit/>
          </a:bodyPr>
          <a:lstStyle/>
          <a:p>
            <a:pPr>
              <a:defRPr/>
            </a:pPr>
            <a:r>
              <a:rPr lang="en-US" sz="600" dirty="0">
                <a:solidFill>
                  <a:schemeClr val="tx1">
                    <a:lumMod val="50000"/>
                    <a:lumOff val="50000"/>
                  </a:schemeClr>
                </a:solidFill>
                <a:latin typeface="Segoe UI" panose="020B0502040204020203" pitchFamily="34" charset="0"/>
                <a:cs typeface="Segoe UI" panose="020B0502040204020203" pitchFamily="34" charset="0"/>
              </a:rPr>
              <a:t># According to the product information, use with caution in patients with eGFR 15-29 ml/min. Expert opinion: Patients with eGFR &lt; 30 ml/min should not be started on rivaroxaban as this was an exclusion criterion during clinical trials. If the eGFR for patients on rivaroxaban deteriorates to &lt; 30 ml/min, therapy may be continued under</a:t>
            </a:r>
            <a:r>
              <a:rPr lang="de-CH" sz="600" dirty="0">
                <a:solidFill>
                  <a:schemeClr val="tx1">
                    <a:lumMod val="50000"/>
                    <a:lumOff val="50000"/>
                  </a:schemeClr>
                </a:solidFill>
                <a:latin typeface="Segoe UI" panose="020B0502040204020203" pitchFamily="34" charset="0"/>
                <a:cs typeface="Segoe UI" panose="020B0502040204020203" pitchFamily="34" charset="0"/>
              </a:rPr>
              <a:t> </a:t>
            </a:r>
            <a:r>
              <a:rPr lang="de-CH" sz="600" dirty="0" err="1">
                <a:solidFill>
                  <a:schemeClr val="tx1">
                    <a:lumMod val="50000"/>
                    <a:lumOff val="50000"/>
                  </a:schemeClr>
                </a:solidFill>
                <a:latin typeface="Segoe UI" panose="020B0502040204020203" pitchFamily="34" charset="0"/>
                <a:cs typeface="Segoe UI" panose="020B0502040204020203" pitchFamily="34" charset="0"/>
              </a:rPr>
              <a:t>close</a:t>
            </a:r>
            <a:r>
              <a:rPr lang="de-CH" sz="600" dirty="0">
                <a:solidFill>
                  <a:schemeClr val="tx1">
                    <a:lumMod val="50000"/>
                    <a:lumOff val="50000"/>
                  </a:schemeClr>
                </a:solidFill>
                <a:latin typeface="Segoe UI" panose="020B0502040204020203" pitchFamily="34" charset="0"/>
                <a:cs typeface="Segoe UI" panose="020B0502040204020203" pitchFamily="34" charset="0"/>
              </a:rPr>
              <a:t> </a:t>
            </a:r>
            <a:r>
              <a:rPr lang="de-CH" sz="600" dirty="0" err="1">
                <a:solidFill>
                  <a:schemeClr val="tx1">
                    <a:lumMod val="50000"/>
                    <a:lumOff val="50000"/>
                  </a:schemeClr>
                </a:solidFill>
                <a:latin typeface="Segoe UI" panose="020B0502040204020203" pitchFamily="34" charset="0"/>
                <a:cs typeface="Segoe UI" panose="020B0502040204020203" pitchFamily="34" charset="0"/>
              </a:rPr>
              <a:t>monitoring</a:t>
            </a:r>
            <a:r>
              <a:rPr lang="de-CH" sz="600" dirty="0">
                <a:solidFill>
                  <a:schemeClr val="tx1">
                    <a:lumMod val="50000"/>
                    <a:lumOff val="50000"/>
                  </a:schemeClr>
                </a:solidFill>
                <a:latin typeface="Segoe UI" panose="020B0502040204020203" pitchFamily="34" charset="0"/>
                <a:cs typeface="Segoe UI" panose="020B0502040204020203" pitchFamily="34" charset="0"/>
              </a:rPr>
              <a:t>.</a:t>
            </a:r>
            <a:endParaRPr lang="en-US" sz="600" dirty="0">
              <a:solidFill>
                <a:schemeClr val="tx1">
                  <a:lumMod val="50000"/>
                  <a:lumOff val="50000"/>
                </a:schemeClr>
              </a:solidFill>
              <a:latin typeface="Segoe UI" panose="020B0502040204020203" pitchFamily="34" charset="0"/>
              <a:cs typeface="Segoe UI" panose="020B0502040204020203" pitchFamily="34" charset="0"/>
            </a:endParaRPr>
          </a:p>
        </p:txBody>
      </p:sp>
      <p:graphicFrame>
        <p:nvGraphicFramePr>
          <p:cNvPr id="28" name="Inhaltsplatzhalter 4">
            <a:extLst>
              <a:ext uri="{FF2B5EF4-FFF2-40B4-BE49-F238E27FC236}">
                <a16:creationId xmlns:a16="http://schemas.microsoft.com/office/drawing/2014/main" id="{764E1623-AAD0-4FB6-8B17-C77FA66C50D5}"/>
              </a:ext>
            </a:extLst>
          </p:cNvPr>
          <p:cNvGraphicFramePr>
            <a:graphicFrameLocks/>
          </p:cNvGraphicFramePr>
          <p:nvPr>
            <p:extLst>
              <p:ext uri="{D42A27DB-BD31-4B8C-83A1-F6EECF244321}">
                <p14:modId xmlns:p14="http://schemas.microsoft.com/office/powerpoint/2010/main" val="3171105038"/>
              </p:ext>
            </p:extLst>
          </p:nvPr>
        </p:nvGraphicFramePr>
        <p:xfrm>
          <a:off x="323850" y="940526"/>
          <a:ext cx="8496300" cy="2574000"/>
        </p:xfrm>
        <a:graphic>
          <a:graphicData uri="http://schemas.openxmlformats.org/drawingml/2006/table">
            <a:tbl>
              <a:tblPr firstRow="1" firstCol="1" bandRow="1">
                <a:effectLst/>
                <a:tableStyleId>{5C22544A-7EE6-4342-B048-85BDC9FD1C3A}</a:tableStyleId>
              </a:tblPr>
              <a:tblGrid>
                <a:gridCol w="3370232">
                  <a:extLst>
                    <a:ext uri="{9D8B030D-6E8A-4147-A177-3AD203B41FA5}">
                      <a16:colId xmlns:a16="http://schemas.microsoft.com/office/drawing/2014/main" val="20000"/>
                    </a:ext>
                  </a:extLst>
                </a:gridCol>
                <a:gridCol w="1211770">
                  <a:extLst>
                    <a:ext uri="{9D8B030D-6E8A-4147-A177-3AD203B41FA5}">
                      <a16:colId xmlns:a16="http://schemas.microsoft.com/office/drawing/2014/main" val="20002"/>
                    </a:ext>
                  </a:extLst>
                </a:gridCol>
                <a:gridCol w="1211769">
                  <a:extLst>
                    <a:ext uri="{9D8B030D-6E8A-4147-A177-3AD203B41FA5}">
                      <a16:colId xmlns:a16="http://schemas.microsoft.com/office/drawing/2014/main" val="20003"/>
                    </a:ext>
                  </a:extLst>
                </a:gridCol>
                <a:gridCol w="2702529">
                  <a:extLst>
                    <a:ext uri="{9D8B030D-6E8A-4147-A177-3AD203B41FA5}">
                      <a16:colId xmlns:a16="http://schemas.microsoft.com/office/drawing/2014/main" val="552108007"/>
                    </a:ext>
                  </a:extLst>
                </a:gridCol>
              </a:tblGrid>
              <a:tr h="2278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dirty="0">
                        <a:solidFill>
                          <a:schemeClr val="bg1"/>
                        </a:solidFill>
                        <a:latin typeface="Segoe UI" panose="020B0502040204020203" pitchFamily="34" charset="0"/>
                        <a:cs typeface="Segoe UI" panose="020B0502040204020203" pitchFamily="34" charset="0"/>
                      </a:endParaRPr>
                    </a:p>
                  </a:txBody>
                  <a:tcPr marL="72000" marR="0" marT="36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800" dirty="0">
                          <a:solidFill>
                            <a:schemeClr val="tx1"/>
                          </a:solidFill>
                          <a:latin typeface="Segoe UI" panose="020B0502040204020203" pitchFamily="34" charset="0"/>
                          <a:cs typeface="Segoe UI" panose="020B0502040204020203" pitchFamily="34" charset="0"/>
                        </a:rPr>
                        <a:t>eGFR</a:t>
                      </a:r>
                    </a:p>
                  </a:txBody>
                  <a:tcPr marL="0" marR="0" marT="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100" dirty="0">
                        <a:latin typeface="Arial" panose="020B0604020202020204" pitchFamily="34" charset="0"/>
                        <a:cs typeface="Arial" panose="020B0604020202020204"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dirty="0">
                          <a:solidFill>
                            <a:schemeClr val="tx1"/>
                          </a:solidFill>
                          <a:latin typeface="Segoe UI" panose="020B0502040204020203" pitchFamily="34" charset="0"/>
                          <a:cs typeface="Segoe UI" panose="020B0502040204020203" pitchFamily="34" charset="0"/>
                        </a:rPr>
                        <a:t>Remarks</a:t>
                      </a:r>
                    </a:p>
                  </a:txBody>
                  <a:tcPr marL="72000" marR="0" marT="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5868307"/>
                  </a:ext>
                </a:extLst>
              </a:tr>
              <a:tr h="2278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Segoe UI" panose="020B0502040204020203" pitchFamily="34" charset="0"/>
                        <a:cs typeface="Segoe UI" panose="020B0502040204020203" pitchFamily="34" charset="0"/>
                      </a:endParaRPr>
                    </a:p>
                  </a:txBody>
                  <a:tcPr marL="72000" marR="0" marT="36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kern="1200" dirty="0">
                          <a:solidFill>
                            <a:schemeClr val="dk1"/>
                          </a:solidFill>
                          <a:effectLst/>
                          <a:latin typeface="Segoe UI" panose="020B0502040204020203" pitchFamily="34" charset="0"/>
                          <a:ea typeface="+mn-ea"/>
                          <a:cs typeface="Segoe UI" panose="020B0502040204020203" pitchFamily="34" charset="0"/>
                        </a:rPr>
                        <a:t>≥ 50 </a:t>
                      </a:r>
                      <a:r>
                        <a:rPr lang="en-US" sz="800" kern="1200" dirty="0">
                          <a:solidFill>
                            <a:schemeClr val="tx1"/>
                          </a:solidFill>
                          <a:effectLst/>
                          <a:latin typeface="Segoe UI" panose="020B0502040204020203" pitchFamily="34" charset="0"/>
                          <a:ea typeface="+mn-ea"/>
                          <a:cs typeface="Segoe UI" panose="020B0502040204020203" pitchFamily="34" charset="0"/>
                        </a:rPr>
                        <a:t>ml</a:t>
                      </a:r>
                      <a:r>
                        <a:rPr lang="en-US" sz="800" kern="1200" dirty="0">
                          <a:solidFill>
                            <a:schemeClr val="dk1"/>
                          </a:solidFill>
                          <a:effectLst/>
                          <a:latin typeface="Segoe UI" panose="020B0502040204020203" pitchFamily="34" charset="0"/>
                          <a:ea typeface="+mn-ea"/>
                          <a:cs typeface="Segoe UI" panose="020B0502040204020203" pitchFamily="34" charset="0"/>
                        </a:rPr>
                        <a:t>/min</a:t>
                      </a:r>
                      <a:endParaRPr lang="en-US" sz="800" dirty="0">
                        <a:latin typeface="Segoe UI" panose="020B0502040204020203" pitchFamily="34" charset="0"/>
                        <a:cs typeface="Segoe UI" panose="020B0502040204020203"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schemeClr val="tx1"/>
                          </a:solidFill>
                          <a:effectLst/>
                          <a:uLnTx/>
                          <a:uFillTx/>
                          <a:latin typeface="Segoe UI" panose="020B0502040204020203" pitchFamily="34" charset="0"/>
                          <a:ea typeface="+mn-ea"/>
                          <a:cs typeface="Segoe UI" panose="020B0502040204020203" pitchFamily="34" charset="0"/>
                          <a:sym typeface="Wingdings"/>
                        </a:rPr>
                        <a:t>#</a:t>
                      </a:r>
                      <a:r>
                        <a:rPr lang="en-US" sz="800" kern="1200" dirty="0">
                          <a:solidFill>
                            <a:schemeClr val="tx1"/>
                          </a:solidFill>
                          <a:effectLst/>
                          <a:latin typeface="Segoe UI" panose="020B0502040204020203" pitchFamily="34" charset="0"/>
                          <a:ea typeface="+mn-ea"/>
                          <a:cs typeface="Segoe UI" panose="020B0502040204020203" pitchFamily="34" charset="0"/>
                        </a:rPr>
                        <a:t>15 – 49 ml/min</a:t>
                      </a:r>
                      <a:endParaRPr lang="en-US" sz="800" dirty="0">
                        <a:solidFill>
                          <a:schemeClr val="tx1"/>
                        </a:solidFill>
                        <a:latin typeface="Segoe UI" panose="020B0502040204020203" pitchFamily="34" charset="0"/>
                        <a:cs typeface="Segoe UI" panose="020B0502040204020203" pitchFamily="34" charset="0"/>
                      </a:endParaRPr>
                    </a:p>
                  </a:txBody>
                  <a:tcPr marL="0" marR="0" marT="36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kern="1200" dirty="0">
                        <a:solidFill>
                          <a:schemeClr val="lt1"/>
                        </a:solidFill>
                        <a:latin typeface="Segoe UI" panose="020B0502040204020203" pitchFamily="34" charset="0"/>
                        <a:ea typeface="+mn-ea"/>
                        <a:cs typeface="Segoe UI" panose="020B0502040204020203" pitchFamily="34" charset="0"/>
                      </a:endParaRPr>
                    </a:p>
                  </a:txBody>
                  <a:tcPr marL="72000" marR="0" marT="3600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3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kern="1200" dirty="0">
                          <a:solidFill>
                            <a:schemeClr val="bg1"/>
                          </a:solidFill>
                          <a:effectLst/>
                          <a:latin typeface="Segoe UI" panose="020B0502040204020203" pitchFamily="34" charset="0"/>
                          <a:ea typeface="+mn-ea"/>
                          <a:cs typeface="Segoe UI" panose="020B0502040204020203" pitchFamily="34" charset="0"/>
                        </a:rPr>
                        <a:t>Rivaroxaban (Xarelto junior)</a:t>
                      </a:r>
                    </a:p>
                  </a:txBody>
                  <a:tcPr marL="72000" marR="0" marT="18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endParaRPr lang="de-CH" sz="800" dirty="0"/>
                    </a:p>
                  </a:txBody>
                  <a:tcPr marL="7200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de-CH"/>
                    </a:p>
                  </a:txBody>
                  <a:tcPr>
                    <a:lnL w="6350" cap="flat" cmpd="sng" algn="ctr">
                      <a:solidFill>
                        <a:schemeClr val="tx1">
                          <a:lumMod val="50000"/>
                          <a:lumOff val="50000"/>
                        </a:schemeClr>
                      </a:solidFill>
                      <a:prstDash val="solid"/>
                      <a:round/>
                      <a:headEnd type="none" w="med" len="med"/>
                      <a:tailEnd type="none" w="med" len="med"/>
                    </a:lnL>
                    <a:lnT w="12700" cmpd="sng">
                      <a:noFill/>
                    </a:lnT>
                  </a:tcPr>
                </a:tc>
                <a:tc hMerge="1">
                  <a:txBody>
                    <a:bodyPr/>
                    <a:lstStyle/>
                    <a:p>
                      <a:endParaRPr lang="de-CH"/>
                    </a:p>
                  </a:txBody>
                  <a:tcPr/>
                </a:tc>
                <a:extLst>
                  <a:ext uri="{0D108BD9-81ED-4DB2-BD59-A6C34878D82A}">
                    <a16:rowId xmlns:a16="http://schemas.microsoft.com/office/drawing/2014/main" val="2953650787"/>
                  </a:ext>
                </a:extLst>
              </a:tr>
              <a:tr h="8176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b="1" kern="1200" dirty="0">
                          <a:solidFill>
                            <a:schemeClr val="tx2"/>
                          </a:solidFill>
                          <a:effectLst/>
                          <a:latin typeface="Segoe UI" panose="020B0502040204020203" pitchFamily="34" charset="0"/>
                          <a:ea typeface="+mn-ea"/>
                          <a:cs typeface="Segoe UI" panose="020B0502040204020203" pitchFamily="34" charset="0"/>
                        </a:rPr>
                        <a:t>VTE treatment in </a:t>
                      </a:r>
                      <a:r>
                        <a:rPr lang="en-US" sz="800" b="1" kern="1200" dirty="0" err="1">
                          <a:solidFill>
                            <a:schemeClr val="tx2"/>
                          </a:solidFill>
                          <a:effectLst/>
                          <a:latin typeface="Segoe UI" panose="020B0502040204020203" pitchFamily="34" charset="0"/>
                          <a:ea typeface="+mn-ea"/>
                          <a:cs typeface="Segoe UI" panose="020B0502040204020203" pitchFamily="34" charset="0"/>
                        </a:rPr>
                        <a:t>paediatric</a:t>
                      </a:r>
                      <a:r>
                        <a:rPr lang="en-US" sz="800" b="1" kern="1200" dirty="0">
                          <a:solidFill>
                            <a:schemeClr val="tx2"/>
                          </a:solidFill>
                          <a:effectLst/>
                          <a:latin typeface="Segoe UI" panose="020B0502040204020203" pitchFamily="34" charset="0"/>
                          <a:ea typeface="+mn-ea"/>
                          <a:cs typeface="Segoe UI" panose="020B0502040204020203" pitchFamily="34" charset="0"/>
                        </a:rPr>
                        <a:t> patients (neonates, infants, children &lt; 30 kg)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Treatment of VTE after initial parenteral anticoagulation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kern="1200" dirty="0">
                          <a:solidFill>
                            <a:schemeClr val="tx2"/>
                          </a:solidFill>
                          <a:latin typeface="Segoe UI" panose="020B0502040204020203" pitchFamily="34" charset="0"/>
                          <a:ea typeface="+mn-ea"/>
                          <a:cs typeface="Segoe UI" panose="020B0502040204020203" pitchFamily="34" charset="0"/>
                        </a:rPr>
                        <a:t>for the prevention of recurrent VTE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kern="1200" dirty="0">
                        <a:solidFill>
                          <a:schemeClr val="tx1"/>
                        </a:solidFill>
                        <a:effectLst/>
                        <a:latin typeface="Segoe UI" panose="020B0502040204020203" pitchFamily="34" charset="0"/>
                        <a:ea typeface="+mn-ea"/>
                        <a:cs typeface="Segoe UI" panose="020B0502040204020203" pitchFamily="34" charset="0"/>
                      </a:endParaRP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kern="1200">
                          <a:solidFill>
                            <a:schemeClr val="tx2"/>
                          </a:solidFill>
                          <a:latin typeface="Segoe UI" panose="020B0502040204020203" pitchFamily="34" charset="0"/>
                          <a:ea typeface="+mn-ea"/>
                          <a:cs typeface="Segoe UI" panose="020B0502040204020203" pitchFamily="34" charset="0"/>
                        </a:rPr>
                        <a:t>Dose is dependent on bodyweight</a:t>
                      </a:r>
                      <a:endParaRPr lang="de-CH" sz="800" b="0" kern="1200" dirty="0">
                        <a:solidFill>
                          <a:schemeClr val="tx2"/>
                        </a:solidFill>
                        <a:latin typeface="Segoe UI" panose="020B0502040204020203" pitchFamily="34" charset="0"/>
                        <a:ea typeface="+mn-ea"/>
                        <a:cs typeface="Segoe UI" panose="020B0502040204020203" pitchFamily="34" charset="0"/>
                      </a:endParaRPr>
                    </a:p>
                  </a:txBody>
                  <a:tcPr marL="7200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Segoe UI" panose="020B0502040204020203" pitchFamily="34" charset="0"/>
                          <a:ea typeface="+mn-ea"/>
                          <a:cs typeface="Segoe UI" panose="020B0502040204020203" pitchFamily="34" charset="0"/>
                        </a:rPr>
                        <a:t>No data</a:t>
                      </a:r>
                      <a:endParaRPr lang="de-CH" sz="800" b="0" kern="1200" dirty="0">
                        <a:solidFill>
                          <a:schemeClr val="tx2"/>
                        </a:solidFill>
                        <a:latin typeface="Segoe UI" panose="020B0502040204020203" pitchFamily="34" charset="0"/>
                        <a:ea typeface="+mn-ea"/>
                        <a:cs typeface="Segoe UI" panose="020B0502040204020203" pitchFamily="34" charset="0"/>
                      </a:endParaRPr>
                    </a:p>
                  </a:txBody>
                  <a:tcPr marL="9525" marR="9525" marT="1778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Segoe UI" panose="020B0502040204020203" pitchFamily="34" charset="0"/>
                          <a:ea typeface="+mn-ea"/>
                          <a:cs typeface="Segoe UI" panose="020B0502040204020203" pitchFamily="34" charset="0"/>
                        </a:rPr>
                        <a:t>In children aged &lt; 1 year renal function should only be assessed on the basis of serum creatinine.</a:t>
                      </a:r>
                      <a:endParaRPr lang="de-CH" sz="800" b="0" kern="1200" dirty="0">
                        <a:solidFill>
                          <a:schemeClr val="tx2"/>
                        </a:solidFill>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Segoe UI" panose="020B0502040204020203" pitchFamily="34" charset="0"/>
                          <a:ea typeface="+mn-ea"/>
                          <a:cs typeface="Segoe UI" panose="020B0502040204020203" pitchFamily="34" charset="0"/>
                        </a:rPr>
                        <a:t>The use of Xarelto junior is not recommended in the case of serum creatinine levels &gt; 97.5 percentile according to serum creatinine</a:t>
                      </a:r>
                      <a:r>
                        <a:rPr lang="de-CH" sz="800" b="0" kern="1200" dirty="0">
                          <a:solidFill>
                            <a:schemeClr val="tx2"/>
                          </a:solidFill>
                          <a:latin typeface="Segoe UI" panose="020B0502040204020203" pitchFamily="34" charset="0"/>
                          <a:ea typeface="+mn-ea"/>
                          <a:cs typeface="Segoe UI" panose="020B0502040204020203" pitchFamily="34" charset="0"/>
                        </a:rPr>
                        <a:t> </a:t>
                      </a:r>
                      <a:r>
                        <a:rPr lang="en-GB" sz="800" b="0" kern="1200" dirty="0">
                          <a:solidFill>
                            <a:schemeClr val="tx2"/>
                          </a:solidFill>
                          <a:latin typeface="Segoe UI" panose="020B0502040204020203" pitchFamily="34" charset="0"/>
                          <a:ea typeface="+mn-ea"/>
                          <a:cs typeface="Segoe UI" panose="020B0502040204020203" pitchFamily="34" charset="0"/>
                        </a:rPr>
                        <a:t> [reference values in Table 2 of SmPC].</a:t>
                      </a:r>
                      <a:endParaRPr lang="de-CH" sz="800" b="0" kern="1200" dirty="0">
                        <a:solidFill>
                          <a:schemeClr val="tx2"/>
                        </a:solidFill>
                        <a:latin typeface="Segoe UI" panose="020B0502040204020203" pitchFamily="34" charset="0"/>
                        <a:ea typeface="+mn-ea"/>
                        <a:cs typeface="Segoe UI" panose="020B0502040204020203" pitchFamily="34" charset="0"/>
                      </a:endParaRPr>
                    </a:p>
                  </a:txBody>
                  <a:tcPr marL="71755" marR="9525" marT="17780" marB="0" anchor="ctr">
                    <a:lnL w="635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870964463"/>
                  </a:ext>
                </a:extLst>
              </a:tr>
              <a:tr h="29561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effectLst/>
                          <a:latin typeface="Segoe UI" panose="020B0502040204020203" pitchFamily="34" charset="0"/>
                          <a:ea typeface="+mn-ea"/>
                          <a:cs typeface="Segoe UI" panose="020B0502040204020203" pitchFamily="34" charset="0"/>
                        </a:rPr>
                        <a:t>Rivaroxaban (Xarelto</a:t>
                      </a:r>
                      <a:r>
                        <a:rPr lang="en-US" sz="1000" b="1" kern="1200" baseline="30000" dirty="0">
                          <a:solidFill>
                            <a:schemeClr val="bg1"/>
                          </a:solidFill>
                          <a:effectLst/>
                          <a:latin typeface="Segoe UI" panose="020B0502040204020203" pitchFamily="34" charset="0"/>
                          <a:ea typeface="+mn-ea"/>
                          <a:cs typeface="Segoe UI" panose="020B0502040204020203" pitchFamily="34" charset="0"/>
                        </a:rPr>
                        <a:t>®</a:t>
                      </a:r>
                      <a:r>
                        <a:rPr lang="en-US" sz="1000" b="1" kern="1200" dirty="0">
                          <a:solidFill>
                            <a:schemeClr val="bg1"/>
                          </a:solidFill>
                          <a:effectLst/>
                          <a:latin typeface="Segoe UI" panose="020B0502040204020203" pitchFamily="34" charset="0"/>
                          <a:ea typeface="+mn-ea"/>
                          <a:cs typeface="Segoe UI" panose="020B0502040204020203" pitchFamily="34" charset="0"/>
                        </a:rPr>
                        <a:t> vascular)</a:t>
                      </a:r>
                    </a:p>
                  </a:txBody>
                  <a:tcPr marL="72000" marR="0" marT="18000" marB="0" anchor="ctr">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sz="750" dirty="0">
                        <a:latin typeface="Arial" panose="020B0604020202020204" pitchFamily="34" charset="0"/>
                        <a:cs typeface="Arial" panose="020B0604020202020204" pitchFamily="34" charset="0"/>
                      </a:endParaRPr>
                    </a:p>
                  </a:txBody>
                  <a:tcPr marL="7200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D1927"/>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sz="750" dirty="0">
                        <a:latin typeface="Arial" panose="020B0604020202020204" pitchFamily="34" charset="0"/>
                        <a:cs typeface="Arial" panose="020B0604020202020204" pitchFamily="34" charset="0"/>
                      </a:endParaRPr>
                    </a:p>
                  </a:txBody>
                  <a:tcPr marL="72000" marR="0" marT="18000" marB="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D192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750" dirty="0">
                        <a:latin typeface="Arial" panose="020B0604020202020204" pitchFamily="34" charset="0"/>
                        <a:cs typeface="Arial" panose="020B0604020202020204" pitchFamily="34" charset="0"/>
                      </a:endParaRPr>
                    </a:p>
                  </a:txBody>
                  <a:tcPr marL="72000" marR="0" marT="18000" marB="0">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D1927"/>
                    </a:solidFill>
                  </a:tcPr>
                </a:tc>
                <a:extLst>
                  <a:ext uri="{0D108BD9-81ED-4DB2-BD59-A6C34878D82A}">
                    <a16:rowId xmlns:a16="http://schemas.microsoft.com/office/drawing/2014/main" val="516377035"/>
                  </a:ext>
                </a:extLst>
              </a:tr>
              <a:tr h="236415">
                <a:tc gridSpan="4">
                  <a:txBody>
                    <a:bodyPr/>
                    <a:lstStyle/>
                    <a:p>
                      <a:pPr marL="0" indent="0" fontAlgn="auto">
                        <a:spcBef>
                          <a:spcPts val="0"/>
                        </a:spcBef>
                        <a:spcAft>
                          <a:spcPts val="0"/>
                        </a:spcAft>
                        <a:buClrTx/>
                        <a:buSzTx/>
                        <a:buNone/>
                        <a:tabLst/>
                        <a:defRPr/>
                      </a:pPr>
                      <a:r>
                        <a:rPr lang="en-US" sz="800" b="1" dirty="0">
                          <a:solidFill>
                            <a:schemeClr val="tx2"/>
                          </a:solidFill>
                          <a:latin typeface="Segoe UI" panose="020B0502040204020203" pitchFamily="34" charset="0"/>
                          <a:cs typeface="Segoe UI" panose="020B0502040204020203" pitchFamily="34" charset="0"/>
                        </a:rPr>
                        <a:t>Prevention of major atherothrombotic events </a:t>
                      </a:r>
                      <a:r>
                        <a:rPr lang="en-US" sz="800" b="0" dirty="0">
                          <a:solidFill>
                            <a:schemeClr val="tx2"/>
                          </a:solidFill>
                          <a:latin typeface="Segoe UI" panose="020B0502040204020203" pitchFamily="34" charset="0"/>
                          <a:cs typeface="Segoe UI" panose="020B0502040204020203" pitchFamily="34" charset="0"/>
                        </a:rPr>
                        <a:t>(stroke, myocardial infarction, cardiovascular death)</a:t>
                      </a:r>
                    </a:p>
                  </a:txBody>
                  <a:tcPr marL="72000" marR="0" marT="18000"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2"/>
                        </a:solidFill>
                        <a:latin typeface="Arial" panose="020B0604020202020204" pitchFamily="34" charset="0"/>
                        <a:cs typeface="Arial" panose="020B0604020202020204" pitchFamily="34" charset="0"/>
                      </a:endParaRP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2"/>
                        </a:solidFill>
                        <a:latin typeface="Arial" panose="020B0604020202020204" pitchFamily="34" charset="0"/>
                        <a:cs typeface="Arial" panose="020B0604020202020204" pitchFamily="34" charset="0"/>
                      </a:endParaRPr>
                    </a:p>
                  </a:txBody>
                  <a:tcPr marL="0" marR="0" marT="18000" marB="0" anchor="ctr">
                    <a:lnL w="12700" cmpd="sng">
                      <a:noFill/>
                    </a:lnL>
                    <a:lnR w="6350" cap="flat" cmpd="sng" algn="ctr">
                      <a:solidFill>
                        <a:schemeClr val="tx1">
                          <a:lumMod val="50000"/>
                          <a:lumOff val="50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2"/>
                        </a:solidFill>
                        <a:effectLst/>
                        <a:latin typeface="Arial" panose="020B0604020202020204" pitchFamily="34" charset="0"/>
                        <a:ea typeface="+mn-ea"/>
                        <a:cs typeface="Arial" panose="020B0604020202020204" pitchFamily="34" charset="0"/>
                      </a:endParaRP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50807789"/>
                  </a:ext>
                </a:extLst>
              </a:tr>
              <a:tr h="495363">
                <a:tc>
                  <a:txBody>
                    <a:bodyPr/>
                    <a:lstStyle/>
                    <a:p>
                      <a:pPr marL="0" indent="0" fontAlgn="auto">
                        <a:spcBef>
                          <a:spcPts val="0"/>
                        </a:spcBef>
                        <a:spcAft>
                          <a:spcPts val="0"/>
                        </a:spcAft>
                        <a:buClrTx/>
                        <a:buSzTx/>
                        <a:buNone/>
                        <a:tabLst/>
                        <a:defRPr/>
                      </a:pPr>
                      <a:endParaRPr lang="en-US" sz="800" b="0" dirty="0">
                        <a:solidFill>
                          <a:schemeClr val="tx2"/>
                        </a:solidFill>
                        <a:latin typeface="Segoe UI" panose="020B0502040204020203" pitchFamily="34" charset="0"/>
                        <a:cs typeface="Segoe UI" panose="020B0502040204020203" pitchFamily="34" charset="0"/>
                      </a:endParaRPr>
                    </a:p>
                    <a:p>
                      <a:pPr marL="0" indent="0" fontAlgn="auto">
                        <a:spcBef>
                          <a:spcPts val="0"/>
                        </a:spcBef>
                        <a:spcAft>
                          <a:spcPts val="0"/>
                        </a:spcAft>
                        <a:buClrTx/>
                        <a:buSzTx/>
                        <a:buNone/>
                        <a:tabLst/>
                        <a:defRPr/>
                      </a:pPr>
                      <a:r>
                        <a:rPr lang="en-US" sz="800" b="0" dirty="0">
                          <a:solidFill>
                            <a:schemeClr val="tx2"/>
                          </a:solidFill>
                          <a:latin typeface="Segoe UI" panose="020B0502040204020203" pitchFamily="34" charset="0"/>
                          <a:cs typeface="Segoe UI" panose="020B0502040204020203" pitchFamily="34" charset="0"/>
                        </a:rPr>
                        <a:t>In patients with coronary artery disease or manifest peripheral artery disease with a high risk of ischemic events, in combination with ASS</a:t>
                      </a:r>
                      <a:endParaRPr lang="de-CH" sz="800" dirty="0">
                        <a:latin typeface="Segoe UI" panose="020B0502040204020203" pitchFamily="34" charset="0"/>
                        <a:cs typeface="Segoe UI" panose="020B0502040204020203" pitchFamily="34" charset="0"/>
                      </a:endParaRPr>
                    </a:p>
                  </a:txBody>
                  <a:tcPr marL="72000" marR="0" marT="18000" marB="0">
                    <a:lnL w="1270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2"/>
                          </a:solidFill>
                          <a:latin typeface="Segoe UI" panose="020B0502040204020203" pitchFamily="34" charset="0"/>
                          <a:cs typeface="Segoe UI" panose="020B0502040204020203" pitchFamily="34" charset="0"/>
                        </a:rPr>
                        <a:t>2x 2.5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2"/>
                          </a:solidFill>
                          <a:latin typeface="Segoe UI" panose="020B0502040204020203" pitchFamily="34" charset="0"/>
                          <a:cs typeface="Segoe UI" panose="020B0502040204020203" pitchFamily="34" charset="0"/>
                        </a:rPr>
                        <a:t>2x 2.5 mg</a:t>
                      </a:r>
                    </a:p>
                  </a:txBody>
                  <a:tcPr marL="0" marR="0" marT="1800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2"/>
                          </a:solidFill>
                          <a:effectLst/>
                          <a:latin typeface="Segoe UI" panose="020B0502040204020203" pitchFamily="34" charset="0"/>
                          <a:ea typeface="+mn-ea"/>
                          <a:cs typeface="Segoe UI" panose="020B0502040204020203" pitchFamily="34" charset="0"/>
                        </a:rPr>
                        <a:t>Taken with or without food</a:t>
                      </a:r>
                    </a:p>
                  </a:txBody>
                  <a:tcPr marL="72000" marR="0" marT="18000" marB="0" anchor="ctr">
                    <a:lnL w="635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88723089"/>
                  </a:ext>
                </a:extLst>
              </a:tr>
            </a:tbl>
          </a:graphicData>
        </a:graphic>
      </p:graphicFrame>
    </p:spTree>
    <p:extLst>
      <p:ext uri="{BB962C8B-B14F-4D97-AF65-F5344CB8AC3E}">
        <p14:creationId xmlns:p14="http://schemas.microsoft.com/office/powerpoint/2010/main" val="355182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1.3 </a:t>
            </a:r>
            <a:r>
              <a:rPr lang="de-CH" dirty="0" err="1"/>
              <a:t>What</a:t>
            </a:r>
            <a:r>
              <a:rPr lang="de-CH" dirty="0"/>
              <a:t> </a:t>
            </a:r>
            <a:r>
              <a:rPr lang="de-CH" dirty="0" err="1"/>
              <a:t>is</a:t>
            </a:r>
            <a:r>
              <a:rPr lang="de-CH" dirty="0"/>
              <a:t> </a:t>
            </a:r>
            <a:r>
              <a:rPr lang="de-CH" dirty="0" err="1"/>
              <a:t>the</a:t>
            </a:r>
            <a:r>
              <a:rPr lang="de-CH" dirty="0"/>
              <a:t> </a:t>
            </a:r>
            <a:r>
              <a:rPr lang="de-CH" dirty="0" err="1"/>
              <a:t>best</a:t>
            </a:r>
            <a:r>
              <a:rPr lang="de-CH" dirty="0"/>
              <a:t> </a:t>
            </a:r>
            <a:r>
              <a:rPr lang="de-CH" dirty="0" err="1"/>
              <a:t>way</a:t>
            </a:r>
            <a:r>
              <a:rPr lang="de-CH" dirty="0"/>
              <a:t> </a:t>
            </a:r>
            <a:r>
              <a:rPr lang="de-CH" dirty="0" err="1"/>
              <a:t>to</a:t>
            </a:r>
            <a:r>
              <a:rPr lang="de-CH" dirty="0"/>
              <a:t> </a:t>
            </a:r>
            <a:r>
              <a:rPr lang="de-CH" dirty="0" err="1"/>
              <a:t>proceed</a:t>
            </a:r>
            <a:r>
              <a:rPr lang="de-CH" dirty="0"/>
              <a:t> </a:t>
            </a:r>
            <a:r>
              <a:rPr lang="de-CH" dirty="0" err="1"/>
              <a:t>if</a:t>
            </a:r>
            <a:r>
              <a:rPr lang="de-CH" dirty="0"/>
              <a:t> a </a:t>
            </a:r>
            <a:r>
              <a:rPr lang="de-CH" dirty="0" err="1"/>
              <a:t>tablet</a:t>
            </a:r>
            <a:r>
              <a:rPr lang="de-CH" dirty="0"/>
              <a:t> </a:t>
            </a:r>
            <a:r>
              <a:rPr lang="de-CH" dirty="0" err="1"/>
              <a:t>is</a:t>
            </a:r>
            <a:r>
              <a:rPr lang="de-CH" dirty="0"/>
              <a:t> </a:t>
            </a:r>
            <a:r>
              <a:rPr lang="de-CH" dirty="0" err="1"/>
              <a:t>missed</a:t>
            </a:r>
            <a:r>
              <a:rPr lang="de-CH" dirty="0"/>
              <a:t>?</a:t>
            </a:r>
            <a:endParaRPr lang="de-DE" dirty="0"/>
          </a:p>
        </p:txBody>
      </p:sp>
      <p:sp>
        <p:nvSpPr>
          <p:cNvPr id="3" name="Inhaltsplatzhalter 2"/>
          <p:cNvSpPr>
            <a:spLocks noGrp="1"/>
          </p:cNvSpPr>
          <p:nvPr>
            <p:ph sz="half" idx="1"/>
          </p:nvPr>
        </p:nvSpPr>
        <p:spPr/>
        <p:txBody>
          <a:bodyPr/>
          <a:lstStyle/>
          <a:p>
            <a:pPr marL="0" indent="0">
              <a:buNone/>
            </a:pPr>
            <a:r>
              <a:rPr lang="de-CH" b="1" dirty="0" err="1"/>
              <a:t>If</a:t>
            </a:r>
            <a:r>
              <a:rPr lang="de-CH" b="1" dirty="0"/>
              <a:t> </a:t>
            </a:r>
            <a:r>
              <a:rPr lang="de-CH" b="1" dirty="0" err="1"/>
              <a:t>taken</a:t>
            </a:r>
            <a:r>
              <a:rPr lang="de-CH" b="1" dirty="0"/>
              <a:t> </a:t>
            </a:r>
            <a:r>
              <a:rPr lang="de-CH" b="1" dirty="0" err="1"/>
              <a:t>once</a:t>
            </a:r>
            <a:r>
              <a:rPr lang="de-CH" b="1" dirty="0"/>
              <a:t> a </a:t>
            </a:r>
            <a:r>
              <a:rPr lang="de-CH" b="1" dirty="0" err="1"/>
              <a:t>day</a:t>
            </a:r>
            <a:r>
              <a:rPr lang="de-CH" b="1" dirty="0"/>
              <a:t>: </a:t>
            </a:r>
          </a:p>
          <a:p>
            <a:pPr marL="177800" indent="-177800"/>
            <a:endParaRPr lang="de-CH" dirty="0"/>
          </a:p>
          <a:p>
            <a:pPr marL="177800" lvl="1" indent="-177800">
              <a:buClr>
                <a:schemeClr val="tx1">
                  <a:lumMod val="50000"/>
                  <a:lumOff val="50000"/>
                </a:schemeClr>
              </a:buClr>
              <a:buNone/>
            </a:pPr>
            <a:endParaRPr lang="de-CH" dirty="0"/>
          </a:p>
          <a:p>
            <a:pPr marL="177800" lvl="1" indent="-177800">
              <a:buClr>
                <a:schemeClr val="tx1">
                  <a:lumMod val="50000"/>
                  <a:lumOff val="50000"/>
                </a:schemeClr>
              </a:buClr>
              <a:buNone/>
            </a:pPr>
            <a:endParaRPr lang="de-CH" dirty="0"/>
          </a:p>
          <a:p>
            <a:pPr marL="357188" lvl="1" indent="-179388">
              <a:buFont typeface="Arial" charset="0"/>
              <a:buChar char="•"/>
            </a:pPr>
            <a:r>
              <a:rPr lang="de-CH" sz="1200" dirty="0"/>
              <a:t>Take </a:t>
            </a:r>
            <a:r>
              <a:rPr lang="de-CH" sz="1200" dirty="0" err="1"/>
              <a:t>the</a:t>
            </a:r>
            <a:r>
              <a:rPr lang="de-CH" sz="1200" dirty="0"/>
              <a:t> </a:t>
            </a:r>
            <a:r>
              <a:rPr lang="de-CH" sz="1200" b="1" dirty="0" err="1">
                <a:solidFill>
                  <a:schemeClr val="accent1"/>
                </a:solidFill>
              </a:rPr>
              <a:t>missed</a:t>
            </a:r>
            <a:r>
              <a:rPr lang="de-CH" sz="1200" b="1" dirty="0">
                <a:solidFill>
                  <a:schemeClr val="accent1"/>
                </a:solidFill>
              </a:rPr>
              <a:t> dose </a:t>
            </a:r>
            <a:r>
              <a:rPr lang="de-CH" sz="1200" b="1" dirty="0" err="1">
                <a:solidFill>
                  <a:schemeClr val="accent1"/>
                </a:solidFill>
              </a:rPr>
              <a:t>immediately</a:t>
            </a:r>
            <a:r>
              <a:rPr lang="de-CH" sz="1200" b="1" dirty="0">
                <a:solidFill>
                  <a:schemeClr val="accent1"/>
                </a:solidFill>
              </a:rPr>
              <a:t> </a:t>
            </a:r>
            <a:r>
              <a:rPr lang="de-CH" sz="1200" b="1" dirty="0" err="1">
                <a:solidFill>
                  <a:schemeClr val="accent1"/>
                </a:solidFill>
              </a:rPr>
              <a:t>as</a:t>
            </a:r>
            <a:r>
              <a:rPr lang="de-CH" sz="1200" b="1" dirty="0">
                <a:solidFill>
                  <a:schemeClr val="accent1"/>
                </a:solidFill>
              </a:rPr>
              <a:t> </a:t>
            </a:r>
            <a:r>
              <a:rPr lang="de-CH" sz="1200" b="1" dirty="0" err="1">
                <a:solidFill>
                  <a:schemeClr val="accent1"/>
                </a:solidFill>
              </a:rPr>
              <a:t>soon</a:t>
            </a:r>
            <a:r>
              <a:rPr lang="de-CH" sz="1200" b="1" dirty="0">
                <a:solidFill>
                  <a:schemeClr val="accent1"/>
                </a:solidFill>
              </a:rPr>
              <a:t> </a:t>
            </a:r>
            <a:r>
              <a:rPr lang="de-CH" sz="1200" b="1" dirty="0" err="1">
                <a:solidFill>
                  <a:schemeClr val="accent1"/>
                </a:solidFill>
              </a:rPr>
              <a:t>as</a:t>
            </a:r>
            <a:r>
              <a:rPr lang="de-CH" sz="1200" b="1" dirty="0">
                <a:solidFill>
                  <a:schemeClr val="accent1"/>
                </a:solidFill>
              </a:rPr>
              <a:t> </a:t>
            </a:r>
            <a:r>
              <a:rPr lang="de-CH" sz="1200" b="1" dirty="0" err="1">
                <a:solidFill>
                  <a:schemeClr val="accent1"/>
                </a:solidFill>
              </a:rPr>
              <a:t>the</a:t>
            </a:r>
            <a:r>
              <a:rPr lang="de-CH" sz="1200" b="1" dirty="0">
                <a:solidFill>
                  <a:schemeClr val="accent1"/>
                </a:solidFill>
              </a:rPr>
              <a:t> </a:t>
            </a:r>
            <a:r>
              <a:rPr lang="de-CH" sz="1200" b="1" dirty="0" err="1">
                <a:solidFill>
                  <a:schemeClr val="accent1"/>
                </a:solidFill>
              </a:rPr>
              <a:t>oversight</a:t>
            </a:r>
            <a:r>
              <a:rPr lang="de-CH" sz="1200" b="1" dirty="0">
                <a:solidFill>
                  <a:schemeClr val="accent1"/>
                </a:solidFill>
              </a:rPr>
              <a:t> </a:t>
            </a:r>
            <a:r>
              <a:rPr lang="de-CH" sz="1200" b="1" dirty="0" err="1">
                <a:solidFill>
                  <a:schemeClr val="accent1"/>
                </a:solidFill>
              </a:rPr>
              <a:t>is</a:t>
            </a:r>
            <a:r>
              <a:rPr lang="de-CH" sz="1200" b="1" dirty="0">
                <a:solidFill>
                  <a:schemeClr val="accent1"/>
                </a:solidFill>
              </a:rPr>
              <a:t> </a:t>
            </a:r>
            <a:r>
              <a:rPr lang="de-CH" sz="1200" b="1" dirty="0" err="1">
                <a:solidFill>
                  <a:schemeClr val="accent1"/>
                </a:solidFill>
              </a:rPr>
              <a:t>noted</a:t>
            </a:r>
            <a:r>
              <a:rPr lang="de-CH" sz="1200" b="1" dirty="0">
                <a:solidFill>
                  <a:schemeClr val="accent1"/>
                </a:solidFill>
              </a:rPr>
              <a:t>.</a:t>
            </a:r>
          </a:p>
          <a:p>
            <a:pPr marL="357188" lvl="1" indent="-179388">
              <a:buFont typeface="Arial" charset="0"/>
              <a:buChar char="•"/>
            </a:pPr>
            <a:r>
              <a:rPr lang="de-CH" sz="1200" dirty="0"/>
              <a:t>The </a:t>
            </a:r>
            <a:r>
              <a:rPr lang="de-CH" sz="1200" dirty="0" err="1"/>
              <a:t>next</a:t>
            </a:r>
            <a:r>
              <a:rPr lang="de-CH" sz="1200" dirty="0"/>
              <a:t> </a:t>
            </a:r>
            <a:r>
              <a:rPr lang="de-CH" sz="1200" dirty="0" err="1"/>
              <a:t>day</a:t>
            </a:r>
            <a:r>
              <a:rPr lang="de-CH" sz="1200" dirty="0"/>
              <a:t>, </a:t>
            </a:r>
            <a:r>
              <a:rPr lang="de-CH" sz="1200" dirty="0" err="1"/>
              <a:t>return</a:t>
            </a:r>
            <a:r>
              <a:rPr lang="de-CH" sz="1200" dirty="0"/>
              <a:t> </a:t>
            </a:r>
            <a:r>
              <a:rPr lang="de-CH" sz="1200" dirty="0" err="1"/>
              <a:t>to</a:t>
            </a:r>
            <a:r>
              <a:rPr lang="de-CH" sz="1200" dirty="0"/>
              <a:t> </a:t>
            </a:r>
            <a:r>
              <a:rPr lang="de-CH" sz="1200" dirty="0" err="1"/>
              <a:t>the</a:t>
            </a:r>
            <a:r>
              <a:rPr lang="de-CH" sz="1200" dirty="0"/>
              <a:t> </a:t>
            </a:r>
            <a:r>
              <a:rPr lang="de-CH" sz="1200" dirty="0" err="1"/>
              <a:t>usual</a:t>
            </a:r>
            <a:br>
              <a:rPr lang="de-CH" sz="1200" dirty="0"/>
            </a:br>
            <a:r>
              <a:rPr lang="de-CH" sz="1200" dirty="0"/>
              <a:t>1x 10 mg </a:t>
            </a:r>
            <a:r>
              <a:rPr lang="de-CH" sz="1200" dirty="0" err="1"/>
              <a:t>administration</a:t>
            </a:r>
            <a:r>
              <a:rPr lang="de-CH" sz="1200" dirty="0"/>
              <a:t>.</a:t>
            </a:r>
          </a:p>
          <a:p>
            <a:pPr marL="357188" lvl="1" indent="-179388">
              <a:buFont typeface="Arial" charset="0"/>
              <a:buChar char="•"/>
            </a:pPr>
            <a:r>
              <a:rPr lang="de-CH" sz="1200" dirty="0"/>
              <a:t>The </a:t>
            </a:r>
            <a:r>
              <a:rPr lang="de-CH" sz="1200" dirty="0" err="1"/>
              <a:t>daily</a:t>
            </a:r>
            <a:r>
              <a:rPr lang="de-CH" sz="1200" dirty="0"/>
              <a:t> dose must not </a:t>
            </a:r>
            <a:r>
              <a:rPr lang="de-CH" sz="1200" dirty="0" err="1"/>
              <a:t>be</a:t>
            </a:r>
            <a:r>
              <a:rPr lang="de-CH" sz="1200" dirty="0"/>
              <a:t> </a:t>
            </a:r>
            <a:r>
              <a:rPr lang="de-CH" sz="1200" dirty="0" err="1"/>
              <a:t>exceeded</a:t>
            </a:r>
            <a:r>
              <a:rPr lang="de-CH" sz="1200" dirty="0"/>
              <a:t>.</a:t>
            </a:r>
          </a:p>
        </p:txBody>
      </p:sp>
      <p:sp>
        <p:nvSpPr>
          <p:cNvPr id="7" name="Inhaltsplatzhalter 6"/>
          <p:cNvSpPr>
            <a:spLocks noGrp="1"/>
          </p:cNvSpPr>
          <p:nvPr>
            <p:ph sz="half" idx="2"/>
          </p:nvPr>
        </p:nvSpPr>
        <p:spPr/>
        <p:txBody>
          <a:bodyPr/>
          <a:lstStyle/>
          <a:p>
            <a:pPr marL="7937" lvl="1" indent="0">
              <a:buNone/>
            </a:pPr>
            <a:r>
              <a:rPr lang="de-CH" b="1" dirty="0" err="1"/>
              <a:t>If</a:t>
            </a:r>
            <a:r>
              <a:rPr lang="de-CH" b="1" dirty="0"/>
              <a:t> </a:t>
            </a:r>
            <a:r>
              <a:rPr lang="de-CH" b="1" dirty="0" err="1"/>
              <a:t>taken</a:t>
            </a:r>
            <a:r>
              <a:rPr lang="de-CH" b="1" dirty="0"/>
              <a:t> </a:t>
            </a:r>
            <a:r>
              <a:rPr lang="de-CH" b="1" dirty="0" err="1"/>
              <a:t>twice</a:t>
            </a:r>
            <a:r>
              <a:rPr lang="de-CH" b="1" dirty="0"/>
              <a:t> a </a:t>
            </a:r>
            <a:r>
              <a:rPr lang="de-CH" b="1" dirty="0" err="1"/>
              <a:t>day</a:t>
            </a:r>
            <a:r>
              <a:rPr lang="de-CH" b="1" dirty="0"/>
              <a:t>:</a:t>
            </a:r>
          </a:p>
          <a:p>
            <a:pPr marL="177800" lvl="1" indent="-169863">
              <a:buClr>
                <a:schemeClr val="accent1"/>
              </a:buClr>
              <a:buNone/>
            </a:pPr>
            <a:endParaRPr lang="de-CH" b="1" dirty="0"/>
          </a:p>
          <a:p>
            <a:pPr marL="177800" lvl="1" indent="-169863">
              <a:buClr>
                <a:schemeClr val="accent1"/>
              </a:buClr>
              <a:buNone/>
            </a:pPr>
            <a:endParaRPr lang="de-CH" b="1" dirty="0"/>
          </a:p>
          <a:p>
            <a:pPr marL="177800" lvl="1" indent="0">
              <a:buClr>
                <a:schemeClr val="accent1"/>
              </a:buClr>
              <a:buNone/>
            </a:pPr>
            <a:endParaRPr lang="de-CH" dirty="0"/>
          </a:p>
          <a:p>
            <a:pPr marL="177800" lvl="1" indent="0">
              <a:buClr>
                <a:schemeClr val="accent1"/>
              </a:buClr>
              <a:buNone/>
            </a:pPr>
            <a:r>
              <a:rPr lang="de-CH" sz="1200" dirty="0" err="1"/>
              <a:t>During</a:t>
            </a:r>
            <a:r>
              <a:rPr lang="de-CH" sz="1200" dirty="0"/>
              <a:t> </a:t>
            </a:r>
            <a:r>
              <a:rPr lang="de-CH" sz="1200" dirty="0" err="1"/>
              <a:t>acute</a:t>
            </a:r>
            <a:r>
              <a:rPr lang="de-CH" sz="1200" dirty="0"/>
              <a:t> </a:t>
            </a:r>
            <a:r>
              <a:rPr lang="de-CH" sz="1200" dirty="0" err="1"/>
              <a:t>therapy</a:t>
            </a:r>
            <a:r>
              <a:rPr lang="de-CH" sz="1200" dirty="0"/>
              <a:t> </a:t>
            </a:r>
            <a:r>
              <a:rPr lang="de-CH" sz="1200" dirty="0" err="1"/>
              <a:t>of</a:t>
            </a:r>
            <a:r>
              <a:rPr lang="de-CH" sz="1200" dirty="0"/>
              <a:t> DVT/PE* </a:t>
            </a:r>
            <a:r>
              <a:rPr lang="de-CH" sz="1200" dirty="0" err="1"/>
              <a:t>with</a:t>
            </a:r>
            <a:r>
              <a:rPr lang="de-CH" sz="1200" dirty="0"/>
              <a:t> Xarelto</a:t>
            </a:r>
            <a:r>
              <a:rPr lang="de-CH" sz="1200" baseline="30000" dirty="0"/>
              <a:t>®</a:t>
            </a:r>
            <a:r>
              <a:rPr lang="de-CH" sz="1200" dirty="0"/>
              <a:t>:</a:t>
            </a:r>
            <a:endParaRPr lang="de-CH" sz="1200" baseline="30000" dirty="0"/>
          </a:p>
          <a:p>
            <a:pPr marL="357188" lvl="2" indent="-179388">
              <a:buFont typeface="Arial" pitchFamily="34" charset="0"/>
              <a:buChar char="•"/>
            </a:pPr>
            <a:r>
              <a:rPr lang="de-CH" sz="1200" b="1" dirty="0" err="1">
                <a:solidFill>
                  <a:schemeClr val="accent1"/>
                </a:solidFill>
              </a:rPr>
              <a:t>Missed</a:t>
            </a:r>
            <a:r>
              <a:rPr lang="de-CH" sz="1200" b="1" dirty="0">
                <a:solidFill>
                  <a:schemeClr val="accent1"/>
                </a:solidFill>
              </a:rPr>
              <a:t> dose </a:t>
            </a:r>
            <a:r>
              <a:rPr lang="de-CH" sz="1200" b="1" dirty="0" err="1">
                <a:solidFill>
                  <a:schemeClr val="accent1"/>
                </a:solidFill>
              </a:rPr>
              <a:t>should</a:t>
            </a:r>
            <a:r>
              <a:rPr lang="de-CH" sz="1200" b="1" dirty="0">
                <a:solidFill>
                  <a:schemeClr val="accent1"/>
                </a:solidFill>
              </a:rPr>
              <a:t> </a:t>
            </a:r>
            <a:r>
              <a:rPr lang="de-CH" sz="1200" b="1" dirty="0" err="1">
                <a:solidFill>
                  <a:schemeClr val="accent1"/>
                </a:solidFill>
              </a:rPr>
              <a:t>be</a:t>
            </a:r>
            <a:r>
              <a:rPr lang="de-CH" sz="1200" b="1" dirty="0">
                <a:solidFill>
                  <a:schemeClr val="accent1"/>
                </a:solidFill>
              </a:rPr>
              <a:t> </a:t>
            </a:r>
            <a:r>
              <a:rPr lang="de-CH" sz="1200" b="1" dirty="0" err="1">
                <a:solidFill>
                  <a:schemeClr val="accent1"/>
                </a:solidFill>
              </a:rPr>
              <a:t>taken</a:t>
            </a:r>
            <a:r>
              <a:rPr lang="de-CH" sz="1200" b="1" dirty="0">
                <a:solidFill>
                  <a:schemeClr val="accent1"/>
                </a:solidFill>
              </a:rPr>
              <a:t> </a:t>
            </a:r>
            <a:r>
              <a:rPr lang="de-CH" sz="1200" b="1" dirty="0" err="1">
                <a:solidFill>
                  <a:schemeClr val="accent1"/>
                </a:solidFill>
              </a:rPr>
              <a:t>immediately</a:t>
            </a:r>
            <a:r>
              <a:rPr lang="de-CH" sz="1200" b="1" dirty="0">
                <a:solidFill>
                  <a:schemeClr val="accent1"/>
                </a:solidFill>
              </a:rPr>
              <a:t>, </a:t>
            </a:r>
            <a:r>
              <a:rPr lang="de-CH" sz="1200" dirty="0" err="1"/>
              <a:t>ensure</a:t>
            </a:r>
            <a:r>
              <a:rPr lang="de-CH" sz="1200" dirty="0"/>
              <a:t> </a:t>
            </a:r>
            <a:r>
              <a:rPr lang="de-CH" sz="1200" dirty="0" err="1"/>
              <a:t>the</a:t>
            </a:r>
            <a:r>
              <a:rPr lang="de-CH" sz="1200" dirty="0"/>
              <a:t> </a:t>
            </a:r>
            <a:r>
              <a:rPr lang="de-CH" sz="1200" dirty="0" err="1"/>
              <a:t>daily</a:t>
            </a:r>
            <a:r>
              <a:rPr lang="de-CH" sz="1200" dirty="0"/>
              <a:t> dose </a:t>
            </a:r>
            <a:r>
              <a:rPr lang="de-CH" sz="1200" dirty="0" err="1"/>
              <a:t>of</a:t>
            </a:r>
            <a:r>
              <a:rPr lang="de-CH" sz="1200" dirty="0"/>
              <a:t> 30 mg. </a:t>
            </a:r>
            <a:br>
              <a:rPr lang="de-CH" sz="1200" dirty="0"/>
            </a:br>
            <a:r>
              <a:rPr lang="de-CH" sz="1200" dirty="0" err="1"/>
              <a:t>If</a:t>
            </a:r>
            <a:r>
              <a:rPr lang="de-CH" sz="1200" dirty="0"/>
              <a:t> </a:t>
            </a:r>
            <a:r>
              <a:rPr lang="de-CH" sz="1200" dirty="0" err="1"/>
              <a:t>necessary</a:t>
            </a:r>
            <a:r>
              <a:rPr lang="de-CH" sz="1200" dirty="0"/>
              <a:t>, 2x 15 mg </a:t>
            </a:r>
            <a:r>
              <a:rPr lang="de-CH" sz="1200" dirty="0" err="1"/>
              <a:t>tablets</a:t>
            </a:r>
            <a:r>
              <a:rPr lang="de-CH" sz="1200" dirty="0"/>
              <a:t> </a:t>
            </a:r>
            <a:r>
              <a:rPr lang="de-CH" sz="1200" dirty="0" err="1"/>
              <a:t>can</a:t>
            </a:r>
            <a:r>
              <a:rPr lang="de-CH" sz="1200" dirty="0"/>
              <a:t> </a:t>
            </a:r>
            <a:r>
              <a:rPr lang="de-CH" sz="1200" dirty="0" err="1"/>
              <a:t>be</a:t>
            </a:r>
            <a:r>
              <a:rPr lang="de-CH" sz="1200" dirty="0"/>
              <a:t> </a:t>
            </a:r>
            <a:r>
              <a:rPr lang="de-CH" sz="1200" dirty="0" err="1"/>
              <a:t>taken</a:t>
            </a:r>
            <a:r>
              <a:rPr lang="de-CH" sz="1200" dirty="0"/>
              <a:t> at </a:t>
            </a:r>
            <a:r>
              <a:rPr lang="de-CH" sz="1200" dirty="0" err="1"/>
              <a:t>once</a:t>
            </a:r>
            <a:r>
              <a:rPr lang="de-CH" sz="1200" dirty="0"/>
              <a:t>.</a:t>
            </a:r>
          </a:p>
          <a:p>
            <a:pPr marL="357188" lvl="2" indent="-179388">
              <a:buFont typeface="Arial" pitchFamily="34" charset="0"/>
              <a:buChar char="•"/>
            </a:pPr>
            <a:r>
              <a:rPr lang="de-CH" sz="1200" dirty="0"/>
              <a:t>The </a:t>
            </a:r>
            <a:r>
              <a:rPr lang="de-CH" sz="1200" dirty="0" err="1"/>
              <a:t>next</a:t>
            </a:r>
            <a:r>
              <a:rPr lang="de-CH" sz="1200" dirty="0"/>
              <a:t> </a:t>
            </a:r>
            <a:r>
              <a:rPr lang="de-CH" sz="1200" dirty="0" err="1"/>
              <a:t>day</a:t>
            </a:r>
            <a:r>
              <a:rPr lang="de-CH" sz="1200" dirty="0"/>
              <a:t>, </a:t>
            </a:r>
            <a:r>
              <a:rPr lang="de-CH" sz="1200" dirty="0" err="1"/>
              <a:t>tablets</a:t>
            </a:r>
            <a:r>
              <a:rPr lang="de-CH" sz="1200" dirty="0"/>
              <a:t> </a:t>
            </a:r>
            <a:r>
              <a:rPr lang="de-CH" sz="1200" dirty="0" err="1"/>
              <a:t>should</a:t>
            </a:r>
            <a:r>
              <a:rPr lang="de-CH" sz="1200" dirty="0"/>
              <a:t> </a:t>
            </a:r>
            <a:r>
              <a:rPr lang="de-CH" sz="1200" dirty="0" err="1"/>
              <a:t>again</a:t>
            </a:r>
            <a:r>
              <a:rPr lang="de-CH" sz="1200" dirty="0"/>
              <a:t> </a:t>
            </a:r>
            <a:r>
              <a:rPr lang="de-CH" sz="1200" dirty="0" err="1"/>
              <a:t>be</a:t>
            </a:r>
            <a:r>
              <a:rPr lang="de-CH" sz="1200" dirty="0"/>
              <a:t> </a:t>
            </a:r>
            <a:r>
              <a:rPr lang="de-CH" sz="1200" dirty="0" err="1"/>
              <a:t>taken</a:t>
            </a:r>
            <a:r>
              <a:rPr lang="de-CH" sz="1200" dirty="0"/>
              <a:t> at </a:t>
            </a:r>
            <a:r>
              <a:rPr lang="de-CH" sz="1200" dirty="0" err="1"/>
              <a:t>the</a:t>
            </a:r>
            <a:r>
              <a:rPr lang="de-CH" sz="1200" dirty="0"/>
              <a:t> </a:t>
            </a:r>
            <a:r>
              <a:rPr lang="de-CH" sz="1200" dirty="0" err="1"/>
              <a:t>usual</a:t>
            </a:r>
            <a:r>
              <a:rPr lang="de-CH" sz="1200" dirty="0"/>
              <a:t> time.</a:t>
            </a:r>
          </a:p>
          <a:p>
            <a:pPr marL="177800" lvl="2" indent="-169863"/>
            <a:endParaRPr lang="de-CH" b="1" dirty="0"/>
          </a:p>
          <a:p>
            <a:pPr marL="177800" indent="-169863"/>
            <a:endParaRPr lang="de-DE" dirty="0"/>
          </a:p>
          <a:p>
            <a:pPr marL="177800" indent="-169863"/>
            <a:endParaRPr lang="de-DE" dirty="0"/>
          </a:p>
        </p:txBody>
      </p:sp>
      <p:sp>
        <p:nvSpPr>
          <p:cNvPr id="5" name="Foliennummernplatzhalter 4"/>
          <p:cNvSpPr>
            <a:spLocks noGrp="1"/>
          </p:cNvSpPr>
          <p:nvPr>
            <p:ph type="sldNum" sz="quarter" idx="12"/>
          </p:nvPr>
        </p:nvSpPr>
        <p:spPr/>
        <p:txBody>
          <a:bodyPr/>
          <a:lstStyle/>
          <a:p>
            <a:fld id="{668FC1BA-C807-A24C-B970-91216D4FCE8F}" type="slidenum">
              <a:rPr lang="de-DE" smtClean="0"/>
              <a:t>9</a:t>
            </a:fld>
            <a:endParaRPr lang="de-DE" dirty="0"/>
          </a:p>
        </p:txBody>
      </p:sp>
      <p:grpSp>
        <p:nvGrpSpPr>
          <p:cNvPr id="8" name="Gruppierung 7"/>
          <p:cNvGrpSpPr/>
          <p:nvPr/>
        </p:nvGrpSpPr>
        <p:grpSpPr>
          <a:xfrm>
            <a:off x="7560574" y="268288"/>
            <a:ext cx="1377950" cy="468135"/>
            <a:chOff x="323850" y="268288"/>
            <a:chExt cx="13457643" cy="4572000"/>
          </a:xfrm>
        </p:grpSpPr>
        <p:grpSp>
          <p:nvGrpSpPr>
            <p:cNvPr id="9" name="Gruppierung 8"/>
            <p:cNvGrpSpPr/>
            <p:nvPr/>
          </p:nvGrpSpPr>
          <p:grpSpPr>
            <a:xfrm>
              <a:off x="323850" y="268288"/>
              <a:ext cx="4572000" cy="4572000"/>
              <a:chOff x="323851" y="1516020"/>
              <a:chExt cx="1007999" cy="1007999"/>
            </a:xfrm>
          </p:grpSpPr>
          <p:sp>
            <p:nvSpPr>
              <p:cNvPr id="11" name="Rechteck 10"/>
              <p:cNvSpPr/>
              <p:nvPr/>
            </p:nvSpPr>
            <p:spPr>
              <a:xfrm>
                <a:off x="323851" y="1516020"/>
                <a:ext cx="1007999" cy="100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Bild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842" y="1548671"/>
                <a:ext cx="900000" cy="900000"/>
              </a:xfrm>
              <a:prstGeom prst="rect">
                <a:avLst/>
              </a:prstGeom>
            </p:spPr>
          </p:pic>
        </p:grpSp>
        <p:sp>
          <p:nvSpPr>
            <p:cNvPr id="10" name="Rechteck 9"/>
            <p:cNvSpPr/>
            <p:nvPr/>
          </p:nvSpPr>
          <p:spPr>
            <a:xfrm>
              <a:off x="5060946" y="503639"/>
              <a:ext cx="8720547" cy="3907640"/>
            </a:xfrm>
            <a:prstGeom prst="rect">
              <a:avLst/>
            </a:prstGeom>
          </p:spPr>
          <p:txBody>
            <a:bodyPr wrap="square">
              <a:spAutoFit/>
            </a:bodyPr>
            <a:lstStyle/>
            <a:p>
              <a:r>
                <a:rPr lang="de-CH" sz="1000" b="1" dirty="0">
                  <a:solidFill>
                    <a:schemeClr val="bg2">
                      <a:lumMod val="50000"/>
                    </a:schemeClr>
                  </a:solidFill>
                  <a:latin typeface="Segoe UI" charset="0"/>
                  <a:ea typeface="Segoe UI" charset="0"/>
                  <a:cs typeface="Segoe UI" charset="0"/>
                </a:rPr>
                <a:t>General Questions</a:t>
              </a:r>
            </a:p>
          </p:txBody>
        </p:sp>
      </p:grpSp>
      <p:pic>
        <p:nvPicPr>
          <p:cNvPr id="14" name="Grafik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1313" y="1568705"/>
            <a:ext cx="396000" cy="396000"/>
          </a:xfrm>
          <a:prstGeom prst="rect">
            <a:avLst/>
          </a:prstGeom>
        </p:spPr>
      </p:pic>
      <p:pic>
        <p:nvPicPr>
          <p:cNvPr id="16" name="Grafik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8523" y="1568705"/>
            <a:ext cx="396000" cy="396000"/>
          </a:xfrm>
          <a:prstGeom prst="rect">
            <a:avLst/>
          </a:prstGeom>
        </p:spPr>
      </p:pic>
      <p:sp>
        <p:nvSpPr>
          <p:cNvPr id="22" name="Mond 21"/>
          <p:cNvSpPr/>
          <p:nvPr/>
        </p:nvSpPr>
        <p:spPr>
          <a:xfrm>
            <a:off x="6318355" y="1564338"/>
            <a:ext cx="202367" cy="404734"/>
          </a:xfrm>
          <a:prstGeom prst="mo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Sonne 22"/>
          <p:cNvSpPr/>
          <p:nvPr/>
        </p:nvSpPr>
        <p:spPr>
          <a:xfrm>
            <a:off x="4706911" y="1541852"/>
            <a:ext cx="449706" cy="449706"/>
          </a:xfrm>
          <a:prstGeom prst="sun">
            <a:avLst>
              <a:gd name="adj" fmla="val 1959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Sonne 23"/>
          <p:cNvSpPr/>
          <p:nvPr/>
        </p:nvSpPr>
        <p:spPr>
          <a:xfrm>
            <a:off x="512164" y="1541852"/>
            <a:ext cx="449706" cy="449706"/>
          </a:xfrm>
          <a:prstGeom prst="sun">
            <a:avLst>
              <a:gd name="adj" fmla="val 1959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78759" y="1568705"/>
            <a:ext cx="396000" cy="396000"/>
          </a:xfrm>
          <a:prstGeom prst="rect">
            <a:avLst/>
          </a:prstGeom>
        </p:spPr>
      </p:pic>
      <p:pic>
        <p:nvPicPr>
          <p:cNvPr id="26" name="Grafik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20379" y="1568705"/>
            <a:ext cx="396000" cy="396000"/>
          </a:xfrm>
          <a:prstGeom prst="rect">
            <a:avLst/>
          </a:prstGeom>
        </p:spPr>
      </p:pic>
      <p:cxnSp>
        <p:nvCxnSpPr>
          <p:cNvPr id="30" name="Gerade Verbindung 29"/>
          <p:cNvCxnSpPr/>
          <p:nvPr/>
        </p:nvCxnSpPr>
        <p:spPr>
          <a:xfrm>
            <a:off x="1716375" y="1493135"/>
            <a:ext cx="0" cy="54714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a:off x="2475876" y="1493135"/>
            <a:ext cx="0" cy="54714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a:off x="5993568" y="1493135"/>
            <a:ext cx="0" cy="547141"/>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Grafik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59713" y="1566524"/>
            <a:ext cx="365220" cy="396000"/>
          </a:xfrm>
          <a:prstGeom prst="rect">
            <a:avLst/>
          </a:prstGeom>
        </p:spPr>
      </p:pic>
      <p:sp>
        <p:nvSpPr>
          <p:cNvPr id="28" name="Textfeld 27">
            <a:extLst>
              <a:ext uri="{FF2B5EF4-FFF2-40B4-BE49-F238E27FC236}">
                <a16:creationId xmlns:a16="http://schemas.microsoft.com/office/drawing/2014/main" id="{6A31919A-F209-49E4-8E9A-59152E67ACAF}"/>
              </a:ext>
            </a:extLst>
          </p:cNvPr>
          <p:cNvSpPr txBox="1"/>
          <p:nvPr/>
        </p:nvSpPr>
        <p:spPr>
          <a:xfrm>
            <a:off x="4706911" y="3630988"/>
            <a:ext cx="3390672" cy="430887"/>
          </a:xfrm>
          <a:prstGeom prst="rect">
            <a:avLst/>
          </a:prstGeom>
          <a:noFill/>
        </p:spPr>
        <p:txBody>
          <a:bodyPr wrap="none" rtlCol="0">
            <a:spAutoFit/>
          </a:bodyPr>
          <a:lstStyle/>
          <a:p>
            <a:r>
              <a:rPr lang="de-CH" sz="1100" dirty="0">
                <a:latin typeface="Segoe UI" charset="0"/>
                <a:cs typeface="Segoe UI" charset="0"/>
              </a:rPr>
              <a:t>*</a:t>
            </a:r>
            <a:r>
              <a:rPr lang="de-CH" sz="1100" dirty="0" err="1">
                <a:latin typeface="Segoe UI" charset="0"/>
                <a:cs typeface="Segoe UI" charset="0"/>
              </a:rPr>
              <a:t>acute</a:t>
            </a:r>
            <a:r>
              <a:rPr lang="de-CH" sz="1100" dirty="0">
                <a:latin typeface="Segoe UI" charset="0"/>
                <a:cs typeface="Segoe UI" charset="0"/>
              </a:rPr>
              <a:t> </a:t>
            </a:r>
            <a:r>
              <a:rPr lang="de-CH" sz="1100" dirty="0" err="1">
                <a:latin typeface="Segoe UI" charset="0"/>
                <a:cs typeface="Segoe UI" charset="0"/>
              </a:rPr>
              <a:t>therapy</a:t>
            </a:r>
            <a:r>
              <a:rPr lang="de-CH" sz="1100" dirty="0">
                <a:latin typeface="Segoe UI" charset="0"/>
                <a:cs typeface="Segoe UI" charset="0"/>
              </a:rPr>
              <a:t> </a:t>
            </a:r>
            <a:r>
              <a:rPr lang="de-CH" sz="1100" dirty="0" err="1">
                <a:latin typeface="Segoe UI" charset="0"/>
                <a:cs typeface="Segoe UI" charset="0"/>
              </a:rPr>
              <a:t>of</a:t>
            </a:r>
            <a:r>
              <a:rPr lang="de-CH" sz="1100" dirty="0">
                <a:latin typeface="Segoe UI" charset="0"/>
                <a:cs typeface="Segoe UI" charset="0"/>
              </a:rPr>
              <a:t> DVT/PE (</a:t>
            </a:r>
            <a:r>
              <a:rPr lang="de-CH" sz="1100" dirty="0" err="1">
                <a:latin typeface="Segoe UI" charset="0"/>
                <a:cs typeface="Segoe UI" charset="0"/>
              </a:rPr>
              <a:t>day</a:t>
            </a:r>
            <a:r>
              <a:rPr lang="de-CH" sz="1100" dirty="0">
                <a:latin typeface="Segoe UI" charset="0"/>
                <a:cs typeface="Segoe UI" charset="0"/>
              </a:rPr>
              <a:t> 1-21): 15 mg 2x/</a:t>
            </a:r>
            <a:r>
              <a:rPr lang="de-CH" sz="1100" dirty="0" err="1">
                <a:latin typeface="Segoe UI" charset="0"/>
                <a:cs typeface="Segoe UI" charset="0"/>
              </a:rPr>
              <a:t>day</a:t>
            </a:r>
            <a:r>
              <a:rPr lang="de-CH" sz="1100" dirty="0">
                <a:latin typeface="Segoe UI" charset="0"/>
                <a:cs typeface="Segoe UI" charset="0"/>
              </a:rPr>
              <a:t>,</a:t>
            </a:r>
            <a:br>
              <a:rPr lang="de-CH" sz="1100" dirty="0">
                <a:latin typeface="Segoe UI" charset="0"/>
                <a:cs typeface="Segoe UI" charset="0"/>
              </a:rPr>
            </a:br>
            <a:r>
              <a:rPr lang="de-CH" sz="1100" dirty="0">
                <a:latin typeface="Segoe UI" charset="0"/>
                <a:cs typeface="Segoe UI" charset="0"/>
              </a:rPr>
              <a:t>  </a:t>
            </a:r>
            <a:r>
              <a:rPr lang="de-CH" sz="1100" dirty="0" err="1">
                <a:latin typeface="Segoe UI" charset="0"/>
                <a:cs typeface="Segoe UI" charset="0"/>
              </a:rPr>
              <a:t>followed</a:t>
            </a:r>
            <a:r>
              <a:rPr lang="de-CH" sz="1100" dirty="0">
                <a:latin typeface="Segoe UI" charset="0"/>
                <a:cs typeface="Segoe UI" charset="0"/>
              </a:rPr>
              <a:t> (</a:t>
            </a:r>
            <a:r>
              <a:rPr lang="de-CH" sz="1100" dirty="0" err="1">
                <a:latin typeface="Segoe UI" charset="0"/>
                <a:cs typeface="Segoe UI" charset="0"/>
              </a:rPr>
              <a:t>from</a:t>
            </a:r>
            <a:r>
              <a:rPr lang="de-CH" sz="1100" dirty="0">
                <a:latin typeface="Segoe UI" charset="0"/>
                <a:cs typeface="Segoe UI" charset="0"/>
              </a:rPr>
              <a:t> </a:t>
            </a:r>
            <a:r>
              <a:rPr lang="de-CH" sz="1100" dirty="0" err="1">
                <a:latin typeface="Segoe UI" charset="0"/>
                <a:cs typeface="Segoe UI" charset="0"/>
              </a:rPr>
              <a:t>day</a:t>
            </a:r>
            <a:r>
              <a:rPr lang="de-CH" sz="1100" dirty="0">
                <a:latin typeface="Segoe UI" charset="0"/>
                <a:cs typeface="Segoe UI" charset="0"/>
              </a:rPr>
              <a:t> 22) </a:t>
            </a:r>
            <a:r>
              <a:rPr lang="de-CH" sz="1100" dirty="0" err="1">
                <a:latin typeface="Segoe UI" charset="0"/>
                <a:cs typeface="Segoe UI" charset="0"/>
              </a:rPr>
              <a:t>by</a:t>
            </a:r>
            <a:r>
              <a:rPr lang="de-CH" sz="1100" dirty="0">
                <a:latin typeface="Segoe UI" charset="0"/>
                <a:cs typeface="Segoe UI" charset="0"/>
              </a:rPr>
              <a:t> 20</a:t>
            </a:r>
            <a:r>
              <a:rPr lang="de-CH" sz="900" dirty="0">
                <a:latin typeface="Segoe UI" charset="0"/>
                <a:cs typeface="Segoe UI" charset="0"/>
              </a:rPr>
              <a:t> </a:t>
            </a:r>
            <a:r>
              <a:rPr lang="de-CH" sz="1100" dirty="0">
                <a:latin typeface="Segoe UI" charset="0"/>
                <a:cs typeface="Segoe UI" charset="0"/>
              </a:rPr>
              <a:t>mg 1x/</a:t>
            </a:r>
            <a:r>
              <a:rPr lang="de-CH" sz="1100" dirty="0" err="1">
                <a:latin typeface="Segoe UI" charset="0"/>
                <a:cs typeface="Segoe UI" charset="0"/>
              </a:rPr>
              <a:t>day</a:t>
            </a:r>
            <a:endParaRPr lang="de-CH" sz="1100" dirty="0">
              <a:latin typeface="Segoe UI" charset="0"/>
              <a:cs typeface="Segoe UI" charset="0"/>
            </a:endParaRPr>
          </a:p>
        </p:txBody>
      </p:sp>
      <p:sp>
        <p:nvSpPr>
          <p:cNvPr id="29" name="Textfeld 28">
            <a:extLst>
              <a:ext uri="{FF2B5EF4-FFF2-40B4-BE49-F238E27FC236}">
                <a16:creationId xmlns:a16="http://schemas.microsoft.com/office/drawing/2014/main" id="{3A08965D-E0CF-4561-A945-481A85C9BDA0}"/>
              </a:ext>
            </a:extLst>
          </p:cNvPr>
          <p:cNvSpPr txBox="1"/>
          <p:nvPr/>
        </p:nvSpPr>
        <p:spPr>
          <a:xfrm>
            <a:off x="320616" y="4156790"/>
            <a:ext cx="8496299" cy="711157"/>
          </a:xfrm>
          <a:prstGeom prst="rect">
            <a:avLst/>
          </a:prstGeom>
          <a:noFill/>
          <a:ln w="12700">
            <a:solidFill>
              <a:schemeClr val="accent1"/>
            </a:solidFill>
          </a:ln>
        </p:spPr>
        <p:txBody>
          <a:bodyPr wrap="square" rtlCol="0">
            <a:spAutoFit/>
          </a:bodyPr>
          <a:lstStyle/>
          <a:p>
            <a:pPr>
              <a:lnSpc>
                <a:spcPct val="115000"/>
              </a:lnSpc>
              <a:spcAft>
                <a:spcPts val="1000"/>
              </a:spcAft>
            </a:pPr>
            <a:r>
              <a:rPr lang="en-GB" sz="1200" b="1" dirty="0">
                <a:latin typeface="Segoe UI" charset="0"/>
                <a:cs typeface="Segoe UI" charset="0"/>
              </a:rPr>
              <a:t>If the rivaroxaban tablet is regurgitated </a:t>
            </a:r>
            <a:r>
              <a:rPr lang="en-GB" sz="1200" dirty="0">
                <a:latin typeface="Segoe UI" charset="0"/>
                <a:cs typeface="Segoe UI" charset="0"/>
              </a:rPr>
              <a:t>within 30 minutes of being taken, the dose should be taken again.  If it is regurgitated more than 30 minutes after being taken, the dose should not be taken again and administration should continue as usual at the next scheduled time.</a:t>
            </a:r>
            <a:endParaRPr lang="de-CH" sz="1200" dirty="0">
              <a:latin typeface="Segoe UI" charset="0"/>
              <a:cs typeface="Segoe UI" charset="0"/>
            </a:endParaRPr>
          </a:p>
        </p:txBody>
      </p:sp>
    </p:spTree>
    <p:extLst>
      <p:ext uri="{BB962C8B-B14F-4D97-AF65-F5344CB8AC3E}">
        <p14:creationId xmlns:p14="http://schemas.microsoft.com/office/powerpoint/2010/main" val="3020086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IAAAAAAAAAAwAAAAMAAAAA/////wQASwwAAAAAAAAAAAAAIAD///////////////8AAAD///////////////8DAAAAAwD///////////////////////////////////////////////////////////////////////////////////////////////////////////////////////////////////////////////////////////////////////////////////////////////////////////////////////////////////////////////////////////////////////////////////////////////////////////////////////////////////////////////////////////////////////////////////////////////////////////////////////////////////////////////////////////////////////////////////////////////////////////////8BACAA////////////////AAAO////////AwAAAAIA////////////////////////////////////////////////////////////////////////////////////////////////////////////////////////////////////////////////////////////////////////////////////////////////////////////////////////////////////////////////////////////////////////////////////////////////////////////////////////////////////////////////////////////////////////////////////////////////////////////////////////////////////////////////////////////////////////////////////////////////////////////////////////AgABAP///////wQAAAACABAAC6Szy8icuXFOkUnciz4gx38FAAAAAAADAAAAAwADAAAAAQADAAEA////////BAAAAAMAEAALsGV8QK7SQEuHSDI5xTX6Bw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MA////////////////////////////////////////////////////////////////////////////////////////////////////////////////////////////////////////////////////////////////////////////////////////////////////////////////////////////////////////////////////////////////////////////////////////////////////////////////////////////////////////////////////////////////////////////////////////////////////////////////////////////////////////////////////////////////////////////////////////////////AQAgAf///////////////wAADv///////wQAAAACAP///////////////////////////////////////////////////////////////////////////////////////////////////////////////////////////////////////////////////////////////////////////////////////////////////////////////////////////////////////////////////////////////////////////////////////////////////////////////////////////////////////////////////////////////////////////////////////////////////////////////////////////////////////////////////////////////////////////////////////////////////////////////////////wIAAQEDAAAAAgD///////8aAAZMaW5rZWRTaGFwZXNEYXRhUHJvcGVydHlfMAUAAAAAAAQAAAADAAQAAAABAAMAAgEDAAAAAwD///////8lAAZMaW5rZWRTaGFwZVByZXNlbnRhdGlvblNldHRpbmdzRGF0YV8wBQAAAAEABAAAAAAABAAAAAI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KSzy8icuXFOkUnciz4gx38DRGF0YQAbAAAABExpbmtlZFNoYXBlRGF0YQAFAAAAAAACTmFtZQAZAAAATGlua2VkU2hhcGVzRGF0YVByb3BlcnR5ABBWZXJzaW9uAAAAAAAJTGFzdFdyaXRlAE9QD4h7AQAAAAEA/////50AnQAAAAVfaWQAEAAAAASwZXxArtJAS4dIMjnFNfoHA0RhdGEAKgAAAAhQcmVzZW50YXRpb25TY2FubmVkRm9yTGlua2VkU2hhcGVzAAEAAk5hbWUAJAAAAExpbmtlZFNoYXBlUHJlc2VudGF0aW9uU2V0dGluZ3NEYXRhABBWZXJzaW9uAAAAAAAJTGFzdFdyaXRlAI5QD4h7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heme/theme1.xml><?xml version="1.0" encoding="utf-8"?>
<a:theme xmlns:a="http://schemas.openxmlformats.org/drawingml/2006/main" name="Office-Design">
  <a:themeElements>
    <a:clrScheme name="RivaPrax_2018">
      <a:dk1>
        <a:srgbClr val="000000"/>
      </a:dk1>
      <a:lt1>
        <a:srgbClr val="FFFFFF"/>
      </a:lt1>
      <a:dk2>
        <a:srgbClr val="44546A"/>
      </a:dk2>
      <a:lt2>
        <a:srgbClr val="E7E6E6"/>
      </a:lt2>
      <a:accent1>
        <a:srgbClr val="42609D"/>
      </a:accent1>
      <a:accent2>
        <a:srgbClr val="AABED8"/>
      </a:accent2>
      <a:accent3>
        <a:srgbClr val="D8222A"/>
      </a:accent3>
      <a:accent4>
        <a:srgbClr val="F2B9A0"/>
      </a:accent4>
      <a:accent5>
        <a:srgbClr val="6290BE"/>
      </a:accent5>
      <a:accent6>
        <a:srgbClr val="D6D7D6"/>
      </a:accent6>
      <a:hlink>
        <a:srgbClr val="0563C1"/>
      </a:hlink>
      <a:folHlink>
        <a:srgbClr val="954F72"/>
      </a:folHlink>
    </a:clrScheme>
    <a:fontScheme name="Office-Design">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49949204070B647A6179AFC9C2571BB" ma:contentTypeVersion="21" ma:contentTypeDescription="Ein neues Dokument erstellen." ma:contentTypeScope="" ma:versionID="d750ddc21a5d59f1d2a5b9fb1ba3a8ad">
  <xsd:schema xmlns:xsd="http://www.w3.org/2001/XMLSchema" xmlns:xs="http://www.w3.org/2001/XMLSchema" xmlns:p="http://schemas.microsoft.com/office/2006/metadata/properties" xmlns:ns1="http://schemas.microsoft.com/sharepoint/v3" xmlns:ns2="1a4d292e-883c-434b-96e3-060cfff16c86" xmlns:ns3="7a9bd15c-fb68-4230-a1ac-f013520fe7e3" xmlns:ns4="2da42ddc-2231-46c7-993b-a5a7b856d060" targetNamespace="http://schemas.microsoft.com/office/2006/metadata/properties" ma:root="true" ma:fieldsID="a24ce7f64619bcd04cf5e141c16cb4c1" ns1:_="" ns2:_="" ns3:_="" ns4:_="">
    <xsd:import namespace="http://schemas.microsoft.com/sharepoint/v3"/>
    <xsd:import namespace="1a4d292e-883c-434b-96e3-060cfff16c86"/>
    <xsd:import namespace="7a9bd15c-fb68-4230-a1ac-f013520fe7e3"/>
    <xsd:import namespace="2da42ddc-2231-46c7-993b-a5a7b856d060"/>
    <xsd:element name="properties">
      <xsd:complexType>
        <xsd:sequence>
          <xsd:element name="documentManagement">
            <xsd:complexType>
              <xsd:all>
                <xsd:element ref="ns2:TaxCatchAll" minOccurs="0"/>
                <xsd:element ref="ns2:TaxCatchAllLabel" minOccurs="0"/>
                <xsd:element ref="ns1:_dlc_Exempt" minOccurs="0"/>
                <xsd:element ref="ns1:_dlc_ExpireDateSaved" minOccurs="0"/>
                <xsd:element ref="ns1:_dlc_ExpireDat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4:SharedWithUsers" minOccurs="0"/>
                <xsd:element ref="ns4:SharedWithDetails" minOccurs="0"/>
                <xsd:element ref="ns3:lcf76f155ced4ddcb4097134ff3c332f"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Von der Richtlinie ausgenommen" ma:hidden="true" ma:internalName="_dlc_Exempt" ma:readOnly="false">
      <xsd:simpleType>
        <xsd:restriction base="dms:Unknown"/>
      </xsd:simpleType>
    </xsd:element>
    <xsd:element name="_dlc_ExpireDateSaved" ma:index="11" nillable="true" ma:displayName="Ursprüngliches Ablaufdatum" ma:hidden="true" ma:internalName="_dlc_ExpireDateSaved" ma:readOnly="false">
      <xsd:simpleType>
        <xsd:restriction base="dms:DateTime"/>
      </xsd:simpleType>
    </xsd:element>
    <xsd:element name="_dlc_ExpireDate" ma:index="12" nillable="true" ma:displayName="Ablaufdatum" ma:hidden="true" ma:internalName="_dlc_Expire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a4d292e-883c-434b-96e3-060cfff16c8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67f20f86-187e-4246-9a3c-d72de4c1b9b1}" ma:internalName="TaxCatchAll" ma:showField="CatchAllData" ma:web="2da42ddc-2231-46c7-993b-a5a7b856d060">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67f20f86-187e-4246-9a3c-d72de4c1b9b1}" ma:internalName="TaxCatchAllLabel" ma:readOnly="true" ma:showField="CatchAllDataLabel" ma:web="2da42ddc-2231-46c7-993b-a5a7b856d06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a9bd15c-fb68-4230-a1ac-f013520fe7e3"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Bildmarkierungen" ma:readOnly="false" ma:fieldId="{5cf76f15-5ced-4ddc-b409-7134ff3c332f}" ma:taxonomyMulti="true" ma:sspId="7bc43322-b630-4bac-8b27-31def233d1d0" ma:termSetId="09814cd3-568e-fe90-9814-8d621ff8fb84" ma:anchorId="fba54fb3-c3e1-fe81-a776-ca4b69148c4d" ma:open="true" ma:isKeyword="false">
      <xsd:complexType>
        <xsd:sequence>
          <xsd:element ref="pc:Terms" minOccurs="0" maxOccurs="1"/>
        </xsd:sequence>
      </xsd:complexType>
    </xsd:element>
    <xsd:element name="MediaServiceLocation" ma:index="27" nillable="true" ma:displayName="Location" ma:indexed="true" ma:internalName="MediaServiceLocation" ma:readOnly="true">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a42ddc-2231-46c7-993b-a5a7b856d060" elementFormDefault="qualified">
    <xsd:import namespace="http://schemas.microsoft.com/office/2006/documentManagement/types"/>
    <xsd:import namespace="http://schemas.microsoft.com/office/infopath/2007/PartnerControls"/>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bc43322-b630-4bac-8b27-31def233d1d0"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a9bd15c-fb68-4230-a1ac-f013520fe7e3">
      <Terms xmlns="http://schemas.microsoft.com/office/infopath/2007/PartnerControls"/>
    </lcf76f155ced4ddcb4097134ff3c332f>
    <TaxCatchAll xmlns="1a4d292e-883c-434b-96e3-060cfff16c86" xsi:nil="true"/>
    <_dlc_ExpireDateSaved xmlns="http://schemas.microsoft.com/sharepoint/v3" xsi:nil="true"/>
    <_dlc_ExpireDate xmlns="http://schemas.microsoft.com/sharepoint/v3" xsi:nil="true"/>
    <_dlc_Exempt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CF7A31-17C6-4B67-9A9D-81A716AD73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a4d292e-883c-434b-96e3-060cfff16c86"/>
    <ds:schemaRef ds:uri="7a9bd15c-fb68-4230-a1ac-f013520fe7e3"/>
    <ds:schemaRef ds:uri="2da42ddc-2231-46c7-993b-a5a7b856d0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91A1D8-E368-4CFE-952F-09198DE4143E}">
  <ds:schemaRefs>
    <ds:schemaRef ds:uri="Microsoft.SharePoint.Taxonomy.ContentTypeSync"/>
  </ds:schemaRefs>
</ds:datastoreItem>
</file>

<file path=customXml/itemProps3.xml><?xml version="1.0" encoding="utf-8"?>
<ds:datastoreItem xmlns:ds="http://schemas.openxmlformats.org/officeDocument/2006/customXml" ds:itemID="{36620F2B-5AA9-419C-AEE1-F61F8A695382}">
  <ds:schemaRefs>
    <ds:schemaRef ds:uri="http://schemas.microsoft.com/office/2006/metadata/properties"/>
    <ds:schemaRef ds:uri="http://schemas.microsoft.com/office/infopath/2007/PartnerControls"/>
    <ds:schemaRef ds:uri="7a9bd15c-fb68-4230-a1ac-f013520fe7e3"/>
    <ds:schemaRef ds:uri="1a4d292e-883c-434b-96e3-060cfff16c86"/>
    <ds:schemaRef ds:uri="http://schemas.microsoft.com/sharepoint/v3"/>
  </ds:schemaRefs>
</ds:datastoreItem>
</file>

<file path=customXml/itemProps4.xml><?xml version="1.0" encoding="utf-8"?>
<ds:datastoreItem xmlns:ds="http://schemas.openxmlformats.org/officeDocument/2006/customXml" ds:itemID="{2AA7FD76-6314-4BC0-88AB-9E9B8CD03E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8766</Words>
  <Application>Microsoft Office PowerPoint</Application>
  <PresentationFormat>Bildschirmpräsentation (16:9)</PresentationFormat>
  <Paragraphs>817</Paragraphs>
  <Slides>76</Slides>
  <Notes>5</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76</vt:i4>
      </vt:variant>
    </vt:vector>
  </HeadingPairs>
  <TitlesOfParts>
    <vt:vector size="86" baseType="lpstr">
      <vt:lpstr>Arial</vt:lpstr>
      <vt:lpstr>Calibri</vt:lpstr>
      <vt:lpstr>FrutigerLTStd-Light</vt:lpstr>
      <vt:lpstr>Segoe UI</vt:lpstr>
      <vt:lpstr>Segoe UI Black</vt:lpstr>
      <vt:lpstr>Times New Roman</vt:lpstr>
      <vt:lpstr>Wingdings</vt:lpstr>
      <vt:lpstr>Wingdings 2</vt:lpstr>
      <vt:lpstr>Wingdings 3</vt:lpstr>
      <vt:lpstr>Office-Design</vt:lpstr>
      <vt:lpstr>PowerPoint-Präsentation</vt:lpstr>
      <vt:lpstr>Table of contents</vt:lpstr>
      <vt:lpstr>Introduction</vt:lpstr>
      <vt:lpstr>Introduction</vt:lpstr>
      <vt:lpstr>General Questions</vt:lpstr>
      <vt:lpstr>1.1 Which products with the active ingredient Rivaroxaban are available in Switzerland?</vt:lpstr>
      <vt:lpstr>1.2 Doses of rivaroxaban based on indication and eGFR (1/2)</vt:lpstr>
      <vt:lpstr>1.2 Doses of rivaroxaban based on indication and eGFR (2/2)</vt:lpstr>
      <vt:lpstr>1.3 What is the best way to proceed if a tablet is missed?</vt:lpstr>
      <vt:lpstr>1.4 Can rivaroxaban be packed into weekly pill boxes?</vt:lpstr>
      <vt:lpstr>1.5 Can rivaroxaban be ground with a pestle?</vt:lpstr>
      <vt:lpstr>1.6 How can rivaroxaban be compatible with sport? </vt:lpstr>
      <vt:lpstr>1.7 How can compliance be improved for rivaroxaban?</vt:lpstr>
      <vt:lpstr>1.8 What is the best way to proceed for rivaroxaban patients who need an intramuscular (im) injection? (1/2)</vt:lpstr>
      <vt:lpstr>1.8 What is the best way to proceed for rivaroxaban patients who need an intramuscular (im) injection? (2/2)</vt:lpstr>
      <vt:lpstr>Interactions</vt:lpstr>
      <vt:lpstr>2.1 Does rivaroxaban change the plasma level of other medicines?</vt:lpstr>
      <vt:lpstr>2.2 Is the plasma level of rivaroxaban changed by other medicines?</vt:lpstr>
      <vt:lpstr>2.3 What medicines can the patient take at the same time as rivaroxaban?</vt:lpstr>
      <vt:lpstr>2.3 What medicines should the patient not take at the same time as rivaroxaban?</vt:lpstr>
      <vt:lpstr>2.4 May patients on rivaroxaban be given platelet aggretgation inhibitors (PAIs)?</vt:lpstr>
      <vt:lpstr>Precautionary Measures</vt:lpstr>
      <vt:lpstr>3.1 What needs to be considered with patients with renal insufficiency?</vt:lpstr>
      <vt:lpstr>PowerPoint-Präsentation</vt:lpstr>
      <vt:lpstr>3.3 What needs to be considered with patients with impaired hepatic function?</vt:lpstr>
      <vt:lpstr>3.4 What needs to be considered with elderly patients?</vt:lpstr>
      <vt:lpstr>3.5 Are there patients who must not be given rivaroxaban?</vt:lpstr>
      <vt:lpstr>Rivaroxaban for Specific Indications</vt:lpstr>
      <vt:lpstr>4.1 Prophylaxis for stroke and systemc embolisms associated with nonvalvular atrial fibrillation (nvAF)</vt:lpstr>
      <vt:lpstr>4.1.1 Rivaroxaban is approved for patients with non-valvular AF. What is meant by valvular AF?</vt:lpstr>
      <vt:lpstr>4.1.2 Which patients with newly diagnosed nvAF may be treated with rivaroxaban to good effect?</vt:lpstr>
      <vt:lpstr>4.1.3 With which patients with nvAF does it make sense to switch from VKAs to rivaroxaban?</vt:lpstr>
      <vt:lpstr>4.1.4 How do we deal with patients who need an OAC due to nvAF but cannot be given a VKA for safety reasons (risk of bleeding)?</vt:lpstr>
      <vt:lpstr>4.1.5 Can nvAF patients who have suffered a systemic embolism on rivaroxaban continue to be given rivaroxaban? </vt:lpstr>
      <vt:lpstr>PowerPoint-Präsentation</vt:lpstr>
      <vt:lpstr>4.2 Therapy for acute DVT/PE as well as preventing recurrence of DVT/PE  in adult patients</vt:lpstr>
      <vt:lpstr>4.2.1 / 4.2.2 What is the best way to proceed if a patient has been given LMWH first?</vt:lpstr>
      <vt:lpstr>4.2.3 Why does treatment with rivaroxaban need to be at a higher dose for the first 21 days?</vt:lpstr>
      <vt:lpstr>4.2.4 Is there any current data on long-term secondary prophylaxis for VTE patients?</vt:lpstr>
      <vt:lpstr>PowerPoint-Präsentation</vt:lpstr>
      <vt:lpstr>PowerPoint-Präsentation</vt:lpstr>
      <vt:lpstr>4.3 VTE TREATMENT IN PAEDIATRIC PATIENTS</vt:lpstr>
      <vt:lpstr>PowerPoint-Präsentation</vt:lpstr>
      <vt:lpstr>4.3.2 What is the procedure for switching paediatric patients from parenteral anticoagulation to rivaroxaban? </vt:lpstr>
      <vt:lpstr>4.3.3 What should be done if a dose is forgotten spat out or regurgitated shortly after taking it? </vt:lpstr>
      <vt:lpstr>Further Questions</vt:lpstr>
      <vt:lpstr>5.1 Can I also use rivaroxaban as VTE prophylaxis for medical patients? </vt:lpstr>
      <vt:lpstr>5.2 Can I also use rivaroxaban as prophylaxis in the context of general surgery? </vt:lpstr>
      <vt:lpstr>5.3 Can I also use rivaroxaban as primary prophylaxis for travel-related thrombosis? </vt:lpstr>
      <vt:lpstr>Patient Management</vt:lpstr>
      <vt:lpstr>6.1 What must patients be investigated for before rivaroxaban may be used?</vt:lpstr>
      <vt:lpstr>6.2 What is the procedure for switching from vitamin K antagonists to rivaroxaban?</vt:lpstr>
      <vt:lpstr>6.3 What are possible procedures for switching from LMWH to rivaroxaban and vice versa?</vt:lpstr>
      <vt:lpstr>6.3 Pharmacokinetics of Rivaroxaban compared to LMWH</vt:lpstr>
      <vt:lpstr>6.4 What is the procedure for switching the time tablets are taken from morning to evening or vice versa?</vt:lpstr>
      <vt:lpstr>6.5 Do patients taking rivaroxaban require regular monitoring visits?</vt:lpstr>
      <vt:lpstr>6.6 What information should patients be given about rivaroxaban?</vt:lpstr>
      <vt:lpstr>Determining Plasma Levels</vt:lpstr>
      <vt:lpstr>7.1 How can the plasma level of rivaroxaban be measured reliably?</vt:lpstr>
      <vt:lpstr>7.2 Can use of rivaroxaban be monitored via laboratory tests?</vt:lpstr>
      <vt:lpstr>7.3 When do rivaroxaban levels need to be determined?</vt:lpstr>
      <vt:lpstr>PowerPoint-Präsentation</vt:lpstr>
      <vt:lpstr>7.5 Rivaroxaban plasma levels (Cmax and Cmin  in ng/ml or µg/l)</vt:lpstr>
      <vt:lpstr>PowerPoint-Präsentation</vt:lpstr>
      <vt:lpstr>Perioperative Management</vt:lpstr>
      <vt:lpstr>8.1 What is the procedure for any planned intervention?</vt:lpstr>
      <vt:lpstr>8.2 What is the procedure when a patient is bleeding and known to be taking rivaroxaban?</vt:lpstr>
      <vt:lpstr>8.3 Is there an antidote?</vt:lpstr>
      <vt:lpstr>8.4 What coagulation tests are changed/influenced when a patient is being treated with rivaroxaban?</vt:lpstr>
      <vt:lpstr>PowerPoint-Präsentation</vt:lpstr>
      <vt:lpstr>THANK YOU for your attention</vt:lpstr>
      <vt:lpstr>Authors</vt:lpstr>
      <vt:lpstr>Abbreviations</vt:lpstr>
      <vt:lpstr>Abbreviated Summary of Product Characteristics  Xarelto® (rivaroxaban)</vt:lpstr>
      <vt:lpstr>Abbreviated Summary of Product Characteristics  Xarelto® junior (rivaroxaban)</vt:lpstr>
      <vt:lpstr>Abbreviated Summary of Product Characteristics  Xarelto® vascular (rivaroxaban)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Office-Anwender</dc:creator>
  <cp:lastModifiedBy>Blerina Gass</cp:lastModifiedBy>
  <cp:revision>348</cp:revision>
  <cp:lastPrinted>2021-08-27T11:51:25Z</cp:lastPrinted>
  <dcterms:created xsi:type="dcterms:W3CDTF">2018-01-17T09:27:13Z</dcterms:created>
  <dcterms:modified xsi:type="dcterms:W3CDTF">2024-03-08T09:19:58Z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850223-87a8-40c3-9eb2-432606efca2a_Enabled">
    <vt:lpwstr>True</vt:lpwstr>
  </property>
  <property fmtid="{D5CDD505-2E9C-101B-9397-08002B2CF9AE}" pid="3" name="MSIP_Label_7f850223-87a8-40c3-9eb2-432606efca2a_SiteId">
    <vt:lpwstr>fcb2b37b-5da0-466b-9b83-0014b67a7c78</vt:lpwstr>
  </property>
  <property fmtid="{D5CDD505-2E9C-101B-9397-08002B2CF9AE}" pid="4" name="MSIP_Label_7f850223-87a8-40c3-9eb2-432606efca2a_Owner">
    <vt:lpwstr>reto.staedeli@bayer.com</vt:lpwstr>
  </property>
  <property fmtid="{D5CDD505-2E9C-101B-9397-08002B2CF9AE}" pid="5" name="MSIP_Label_7f850223-87a8-40c3-9eb2-432606efca2a_SetDate">
    <vt:lpwstr>2021-08-27T14:42:04.7457067Z</vt:lpwstr>
  </property>
  <property fmtid="{D5CDD505-2E9C-101B-9397-08002B2CF9AE}" pid="6" name="MSIP_Label_7f850223-87a8-40c3-9eb2-432606efca2a_Name">
    <vt:lpwstr>NO CLASSIFICATION</vt:lpwstr>
  </property>
  <property fmtid="{D5CDD505-2E9C-101B-9397-08002B2CF9AE}" pid="7" name="MSIP_Label_7f850223-87a8-40c3-9eb2-432606efca2a_Application">
    <vt:lpwstr>Microsoft Azure Information Protection</vt:lpwstr>
  </property>
  <property fmtid="{D5CDD505-2E9C-101B-9397-08002B2CF9AE}" pid="8" name="MSIP_Label_7f850223-87a8-40c3-9eb2-432606efca2a_ActionId">
    <vt:lpwstr>84d3e324-708b-4b03-a2b8-eb827b0ba729</vt:lpwstr>
  </property>
  <property fmtid="{D5CDD505-2E9C-101B-9397-08002B2CF9AE}" pid="9" name="MSIP_Label_7f850223-87a8-40c3-9eb2-432606efca2a_Extended_MSFT_Method">
    <vt:lpwstr>Automatic</vt:lpwstr>
  </property>
  <property fmtid="{D5CDD505-2E9C-101B-9397-08002B2CF9AE}" pid="10" name="Sensitivity">
    <vt:lpwstr>NO CLASSIFICATION</vt:lpwstr>
  </property>
  <property fmtid="{D5CDD505-2E9C-101B-9397-08002B2CF9AE}" pid="11" name="ContentTypeId">
    <vt:lpwstr>0x010100349949204070B647A6179AFC9C2571BB</vt:lpwstr>
  </property>
  <property fmtid="{D5CDD505-2E9C-101B-9397-08002B2CF9AE}" pid="12" name="MediaServiceImageTags">
    <vt:lpwstr/>
  </property>
</Properties>
</file>