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82"/>
  </p:notesMasterIdLst>
  <p:handoutMasterIdLst>
    <p:handoutMasterId r:id="rId83"/>
  </p:handoutMasterIdLst>
  <p:sldIdLst>
    <p:sldId id="259" r:id="rId6"/>
    <p:sldId id="257" r:id="rId7"/>
    <p:sldId id="260" r:id="rId8"/>
    <p:sldId id="261" r:id="rId9"/>
    <p:sldId id="256" r:id="rId10"/>
    <p:sldId id="328" r:id="rId11"/>
    <p:sldId id="329" r:id="rId12"/>
    <p:sldId id="338" r:id="rId13"/>
    <p:sldId id="278" r:id="rId14"/>
    <p:sldId id="279" r:id="rId15"/>
    <p:sldId id="280" r:id="rId16"/>
    <p:sldId id="281" r:id="rId17"/>
    <p:sldId id="282" r:id="rId18"/>
    <p:sldId id="264" r:id="rId19"/>
    <p:sldId id="339" r:id="rId20"/>
    <p:sldId id="262" r:id="rId21"/>
    <p:sldId id="271" r:id="rId22"/>
    <p:sldId id="284" r:id="rId23"/>
    <p:sldId id="285" r:id="rId24"/>
    <p:sldId id="286" r:id="rId25"/>
    <p:sldId id="287" r:id="rId26"/>
    <p:sldId id="265" r:id="rId27"/>
    <p:sldId id="283" r:id="rId28"/>
    <p:sldId id="288" r:id="rId29"/>
    <p:sldId id="289" r:id="rId30"/>
    <p:sldId id="272" r:id="rId31"/>
    <p:sldId id="290" r:id="rId32"/>
    <p:sldId id="266" r:id="rId33"/>
    <p:sldId id="273" r:id="rId34"/>
    <p:sldId id="292" r:id="rId35"/>
    <p:sldId id="293" r:id="rId36"/>
    <p:sldId id="332" r:id="rId37"/>
    <p:sldId id="295" r:id="rId38"/>
    <p:sldId id="296" r:id="rId39"/>
    <p:sldId id="331" r:id="rId40"/>
    <p:sldId id="291" r:id="rId41"/>
    <p:sldId id="298" r:id="rId42"/>
    <p:sldId id="299" r:id="rId43"/>
    <p:sldId id="327" r:id="rId44"/>
    <p:sldId id="301" r:id="rId45"/>
    <p:sldId id="302" r:id="rId46"/>
    <p:sldId id="334" r:id="rId47"/>
    <p:sldId id="335" r:id="rId48"/>
    <p:sldId id="336" r:id="rId49"/>
    <p:sldId id="337" r:id="rId50"/>
    <p:sldId id="267" r:id="rId51"/>
    <p:sldId id="274" r:id="rId52"/>
    <p:sldId id="303" r:id="rId53"/>
    <p:sldId id="304" r:id="rId54"/>
    <p:sldId id="268" r:id="rId55"/>
    <p:sldId id="275" r:id="rId56"/>
    <p:sldId id="305" r:id="rId57"/>
    <p:sldId id="306" r:id="rId58"/>
    <p:sldId id="307" r:id="rId59"/>
    <p:sldId id="309" r:id="rId60"/>
    <p:sldId id="310" r:id="rId61"/>
    <p:sldId id="311" r:id="rId62"/>
    <p:sldId id="269" r:id="rId63"/>
    <p:sldId id="276" r:id="rId64"/>
    <p:sldId id="312" r:id="rId65"/>
    <p:sldId id="313" r:id="rId66"/>
    <p:sldId id="314" r:id="rId67"/>
    <p:sldId id="315" r:id="rId68"/>
    <p:sldId id="317" r:id="rId69"/>
    <p:sldId id="270" r:id="rId70"/>
    <p:sldId id="277" r:id="rId71"/>
    <p:sldId id="318" r:id="rId72"/>
    <p:sldId id="319" r:id="rId73"/>
    <p:sldId id="320" r:id="rId74"/>
    <p:sldId id="321" r:id="rId75"/>
    <p:sldId id="322" r:id="rId76"/>
    <p:sldId id="323" r:id="rId77"/>
    <p:sldId id="325" r:id="rId78"/>
    <p:sldId id="326" r:id="rId79"/>
    <p:sldId id="340" r:id="rId80"/>
    <p:sldId id="333" r:id="rId81"/>
  </p:sldIdLst>
  <p:sldSz cx="9144000" cy="5143500" type="screen16x9"/>
  <p:notesSz cx="9944100" cy="6805613"/>
  <p:custDataLst>
    <p:tags r:id="rId84"/>
  </p:custData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8" userDrawn="1">
          <p15:clr>
            <a:srgbClr val="A4A3A4"/>
          </p15:clr>
        </p15:guide>
        <p15:guide id="2" pos="2880" userDrawn="1">
          <p15:clr>
            <a:srgbClr val="A4A3A4"/>
          </p15:clr>
        </p15:guide>
        <p15:guide id="3" pos="2086" userDrawn="1">
          <p15:clr>
            <a:srgbClr val="A4A3A4"/>
          </p15:clr>
        </p15:guide>
        <p15:guide id="4" orient="horz" pos="2686" userDrawn="1">
          <p15:clr>
            <a:srgbClr val="A4A3A4"/>
          </p15:clr>
        </p15:guide>
        <p15:guide id="5" pos="2653" userDrawn="1">
          <p15:clr>
            <a:srgbClr val="A4A3A4"/>
          </p15:clr>
        </p15:guide>
        <p15:guide id="6" orient="horz" pos="16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e Gonthier" initials="CG" lastIdx="19" clrIdx="0">
    <p:extLst>
      <p:ext uri="{19B8F6BF-5375-455C-9EA6-DF929625EA0E}">
        <p15:presenceInfo xmlns:p15="http://schemas.microsoft.com/office/powerpoint/2012/main" userId="S-1-5-21-295185419-315638746-2130058851-6326" providerId="AD"/>
      </p:ext>
    </p:extLst>
  </p:cmAuthor>
  <p:cmAuthor id="2" name="Peter Mutzner" initials="PM" lastIdx="3" clrIdx="1">
    <p:extLst>
      <p:ext uri="{19B8F6BF-5375-455C-9EA6-DF929625EA0E}">
        <p15:presenceInfo xmlns:p15="http://schemas.microsoft.com/office/powerpoint/2012/main" userId="Peter Mutz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92E61-AD7A-43B1-A2B2-CD470F8D89EB}" v="3" dt="2024-03-08T09:31:08.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95887" autoAdjust="0"/>
  </p:normalViewPr>
  <p:slideViewPr>
    <p:cSldViewPr snapToGrid="0" snapToObjects="1" showGuides="1">
      <p:cViewPr varScale="1">
        <p:scale>
          <a:sx n="159" d="100"/>
          <a:sy n="159" d="100"/>
        </p:scale>
        <p:origin x="134" y="206"/>
      </p:cViewPr>
      <p:guideLst>
        <p:guide orient="horz" pos="1098"/>
        <p:guide pos="2880"/>
        <p:guide pos="2086"/>
        <p:guide orient="horz" pos="2686"/>
        <p:guide pos="2653"/>
        <p:guide orient="horz" pos="1688"/>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2" d="100"/>
          <a:sy n="112" d="100"/>
        </p:scale>
        <p:origin x="213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gs" Target="tags/tag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notesMaster" Target="notesMasters/notesMaster1.xml"/><Relationship Id="rId90"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erina Gass" userId="c68511ae-a3a7-46f7-9967-98e75be526b5" providerId="ADAL" clId="{65B92E61-AD7A-43B1-A2B2-CD470F8D89EB}"/>
    <pc:docChg chg="undo custSel addSld modSld modMainMaster">
      <pc:chgData name="Blerina Gass" userId="c68511ae-a3a7-46f7-9967-98e75be526b5" providerId="ADAL" clId="{65B92E61-AD7A-43B1-A2B2-CD470F8D89EB}" dt="2024-03-08T09:35:21.977" v="158" actId="478"/>
      <pc:docMkLst>
        <pc:docMk/>
      </pc:docMkLst>
      <pc:sldChg chg="delSp mod">
        <pc:chgData name="Blerina Gass" userId="c68511ae-a3a7-46f7-9967-98e75be526b5" providerId="ADAL" clId="{65B92E61-AD7A-43B1-A2B2-CD470F8D89EB}" dt="2024-03-08T09:32:47.739" v="108" actId="478"/>
        <pc:sldMkLst>
          <pc:docMk/>
          <pc:sldMk cId="1326883143" sldId="256"/>
        </pc:sldMkLst>
        <pc:spChg chg="del">
          <ac:chgData name="Blerina Gass" userId="c68511ae-a3a7-46f7-9967-98e75be526b5" providerId="ADAL" clId="{65B92E61-AD7A-43B1-A2B2-CD470F8D89EB}" dt="2024-03-08T09:32:47.739" v="108" actId="478"/>
          <ac:spMkLst>
            <pc:docMk/>
            <pc:sldMk cId="1326883143" sldId="256"/>
            <ac:spMk id="10" creationId="{A73AF384-E719-43C7-83C5-0AFE6E477EE4}"/>
          </ac:spMkLst>
        </pc:spChg>
      </pc:sldChg>
      <pc:sldChg chg="delSp mod">
        <pc:chgData name="Blerina Gass" userId="c68511ae-a3a7-46f7-9967-98e75be526b5" providerId="ADAL" clId="{65B92E61-AD7A-43B1-A2B2-CD470F8D89EB}" dt="2024-03-08T09:31:01.497" v="93" actId="478"/>
        <pc:sldMkLst>
          <pc:docMk/>
          <pc:sldMk cId="1509252831" sldId="257"/>
        </pc:sldMkLst>
        <pc:spChg chg="del">
          <ac:chgData name="Blerina Gass" userId="c68511ae-a3a7-46f7-9967-98e75be526b5" providerId="ADAL" clId="{65B92E61-AD7A-43B1-A2B2-CD470F8D89EB}" dt="2024-03-08T09:31:01.497" v="93" actId="478"/>
          <ac:spMkLst>
            <pc:docMk/>
            <pc:sldMk cId="1509252831" sldId="257"/>
            <ac:spMk id="30" creationId="{EBEE7DA8-CC13-4B7D-9B5C-B18DC93BC482}"/>
          </ac:spMkLst>
        </pc:spChg>
      </pc:sldChg>
      <pc:sldChg chg="addSp delSp modSp mod">
        <pc:chgData name="Blerina Gass" userId="c68511ae-a3a7-46f7-9967-98e75be526b5" providerId="ADAL" clId="{65B92E61-AD7A-43B1-A2B2-CD470F8D89EB}" dt="2024-03-08T09:32:37.172" v="105" actId="403"/>
        <pc:sldMkLst>
          <pc:docMk/>
          <pc:sldMk cId="24287505" sldId="259"/>
        </pc:sldMkLst>
        <pc:spChg chg="add mod">
          <ac:chgData name="Blerina Gass" userId="c68511ae-a3a7-46f7-9967-98e75be526b5" providerId="ADAL" clId="{65B92E61-AD7A-43B1-A2B2-CD470F8D89EB}" dt="2024-03-08T09:32:37.172" v="105" actId="403"/>
          <ac:spMkLst>
            <pc:docMk/>
            <pc:sldMk cId="24287505" sldId="259"/>
            <ac:spMk id="2" creationId="{A2D0F1D3-5AF9-E058-8564-E960C702AE9F}"/>
          </ac:spMkLst>
        </pc:spChg>
        <pc:spChg chg="mod">
          <ac:chgData name="Blerina Gass" userId="c68511ae-a3a7-46f7-9967-98e75be526b5" providerId="ADAL" clId="{65B92E61-AD7A-43B1-A2B2-CD470F8D89EB}" dt="2024-03-08T09:32:27.452" v="102" actId="1076"/>
          <ac:spMkLst>
            <pc:docMk/>
            <pc:sldMk cId="24287505" sldId="259"/>
            <ac:spMk id="36" creationId="{00000000-0000-0000-0000-000000000000}"/>
          </ac:spMkLst>
        </pc:spChg>
        <pc:spChg chg="del">
          <ac:chgData name="Blerina Gass" userId="c68511ae-a3a7-46f7-9967-98e75be526b5" providerId="ADAL" clId="{65B92E61-AD7A-43B1-A2B2-CD470F8D89EB}" dt="2024-03-08T09:31:06.989" v="94" actId="478"/>
          <ac:spMkLst>
            <pc:docMk/>
            <pc:sldMk cId="24287505" sldId="259"/>
            <ac:spMk id="67" creationId="{394E6F4E-A29F-4304-A094-851F310B1ACD}"/>
          </ac:spMkLst>
        </pc:spChg>
      </pc:sldChg>
      <pc:sldChg chg="delSp mod">
        <pc:chgData name="Blerina Gass" userId="c68511ae-a3a7-46f7-9967-98e75be526b5" providerId="ADAL" clId="{65B92E61-AD7A-43B1-A2B2-CD470F8D89EB}" dt="2024-03-08T09:32:42.921" v="106" actId="478"/>
        <pc:sldMkLst>
          <pc:docMk/>
          <pc:sldMk cId="382130203" sldId="260"/>
        </pc:sldMkLst>
        <pc:spChg chg="del">
          <ac:chgData name="Blerina Gass" userId="c68511ae-a3a7-46f7-9967-98e75be526b5" providerId="ADAL" clId="{65B92E61-AD7A-43B1-A2B2-CD470F8D89EB}" dt="2024-03-08T09:32:42.921" v="106" actId="478"/>
          <ac:spMkLst>
            <pc:docMk/>
            <pc:sldMk cId="382130203" sldId="260"/>
            <ac:spMk id="7" creationId="{A8C5F025-9BFD-4A60-9EFF-519849DFDD97}"/>
          </ac:spMkLst>
        </pc:spChg>
      </pc:sldChg>
      <pc:sldChg chg="delSp mod">
        <pc:chgData name="Blerina Gass" userId="c68511ae-a3a7-46f7-9967-98e75be526b5" providerId="ADAL" clId="{65B92E61-AD7A-43B1-A2B2-CD470F8D89EB}" dt="2024-03-08T09:32:45.213" v="107" actId="478"/>
        <pc:sldMkLst>
          <pc:docMk/>
          <pc:sldMk cId="1355513201" sldId="261"/>
        </pc:sldMkLst>
        <pc:spChg chg="del">
          <ac:chgData name="Blerina Gass" userId="c68511ae-a3a7-46f7-9967-98e75be526b5" providerId="ADAL" clId="{65B92E61-AD7A-43B1-A2B2-CD470F8D89EB}" dt="2024-03-08T09:32:45.213" v="107" actId="478"/>
          <ac:spMkLst>
            <pc:docMk/>
            <pc:sldMk cId="1355513201" sldId="261"/>
            <ac:spMk id="22" creationId="{1BB60D7B-81E8-4D31-A352-BC44D9E161BA}"/>
          </ac:spMkLst>
        </pc:spChg>
      </pc:sldChg>
      <pc:sldChg chg="delSp mod">
        <pc:chgData name="Blerina Gass" userId="c68511ae-a3a7-46f7-9967-98e75be526b5" providerId="ADAL" clId="{65B92E61-AD7A-43B1-A2B2-CD470F8D89EB}" dt="2024-03-08T09:33:22.649" v="121" actId="478"/>
        <pc:sldMkLst>
          <pc:docMk/>
          <pc:sldMk cId="731834867" sldId="262"/>
        </pc:sldMkLst>
        <pc:spChg chg="del">
          <ac:chgData name="Blerina Gass" userId="c68511ae-a3a7-46f7-9967-98e75be526b5" providerId="ADAL" clId="{65B92E61-AD7A-43B1-A2B2-CD470F8D89EB}" dt="2024-03-08T09:33:22.649" v="121" actId="478"/>
          <ac:spMkLst>
            <pc:docMk/>
            <pc:sldMk cId="731834867" sldId="262"/>
            <ac:spMk id="6" creationId="{91C8DD3C-F126-4947-8D88-FDE8D7BAE0A2}"/>
          </ac:spMkLst>
        </pc:spChg>
      </pc:sldChg>
      <pc:sldChg chg="delSp modSp mod">
        <pc:chgData name="Blerina Gass" userId="c68511ae-a3a7-46f7-9967-98e75be526b5" providerId="ADAL" clId="{65B92E61-AD7A-43B1-A2B2-CD470F8D89EB}" dt="2024-03-08T09:33:16.419" v="119" actId="478"/>
        <pc:sldMkLst>
          <pc:docMk/>
          <pc:sldMk cId="176042796" sldId="264"/>
        </pc:sldMkLst>
        <pc:spChg chg="mod">
          <ac:chgData name="Blerina Gass" userId="c68511ae-a3a7-46f7-9967-98e75be526b5" providerId="ADAL" clId="{65B92E61-AD7A-43B1-A2B2-CD470F8D89EB}" dt="2024-03-08T09:33:13.229" v="118" actId="20577"/>
          <ac:spMkLst>
            <pc:docMk/>
            <pc:sldMk cId="176042796" sldId="264"/>
            <ac:spMk id="7" creationId="{00000000-0000-0000-0000-000000000000}"/>
          </ac:spMkLst>
        </pc:spChg>
        <pc:spChg chg="del">
          <ac:chgData name="Blerina Gass" userId="c68511ae-a3a7-46f7-9967-98e75be526b5" providerId="ADAL" clId="{65B92E61-AD7A-43B1-A2B2-CD470F8D89EB}" dt="2024-03-08T09:33:16.419" v="119" actId="478"/>
          <ac:spMkLst>
            <pc:docMk/>
            <pc:sldMk cId="176042796" sldId="264"/>
            <ac:spMk id="14" creationId="{F9F45F5D-23DC-46C7-A77D-9CF171B2C29D}"/>
          </ac:spMkLst>
        </pc:spChg>
      </pc:sldChg>
      <pc:sldChg chg="delSp mod">
        <pc:chgData name="Blerina Gass" userId="c68511ae-a3a7-46f7-9967-98e75be526b5" providerId="ADAL" clId="{65B92E61-AD7A-43B1-A2B2-CD470F8D89EB}" dt="2024-03-08T09:33:39.311" v="127" actId="478"/>
        <pc:sldMkLst>
          <pc:docMk/>
          <pc:sldMk cId="1723914714" sldId="265"/>
        </pc:sldMkLst>
        <pc:spChg chg="del">
          <ac:chgData name="Blerina Gass" userId="c68511ae-a3a7-46f7-9967-98e75be526b5" providerId="ADAL" clId="{65B92E61-AD7A-43B1-A2B2-CD470F8D89EB}" dt="2024-03-08T09:33:39.311" v="127" actId="478"/>
          <ac:spMkLst>
            <pc:docMk/>
            <pc:sldMk cId="1723914714" sldId="265"/>
            <ac:spMk id="6" creationId="{0119B82D-F325-4323-826F-43E59EDFA3AD}"/>
          </ac:spMkLst>
        </pc:spChg>
      </pc:sldChg>
      <pc:sldChg chg="delSp mod">
        <pc:chgData name="Blerina Gass" userId="c68511ae-a3a7-46f7-9967-98e75be526b5" providerId="ADAL" clId="{65B92E61-AD7A-43B1-A2B2-CD470F8D89EB}" dt="2024-03-08T09:33:56.737" v="133" actId="478"/>
        <pc:sldMkLst>
          <pc:docMk/>
          <pc:sldMk cId="772467376" sldId="266"/>
        </pc:sldMkLst>
        <pc:spChg chg="del">
          <ac:chgData name="Blerina Gass" userId="c68511ae-a3a7-46f7-9967-98e75be526b5" providerId="ADAL" clId="{65B92E61-AD7A-43B1-A2B2-CD470F8D89EB}" dt="2024-03-08T09:33:56.737" v="133" actId="478"/>
          <ac:spMkLst>
            <pc:docMk/>
            <pc:sldMk cId="772467376" sldId="266"/>
            <ac:spMk id="6" creationId="{28E4401D-2ADF-44E9-9773-EDC81240A184}"/>
          </ac:spMkLst>
        </pc:spChg>
      </pc:sldChg>
      <pc:sldChg chg="delSp mod">
        <pc:chgData name="Blerina Gass" userId="c68511ae-a3a7-46f7-9967-98e75be526b5" providerId="ADAL" clId="{65B92E61-AD7A-43B1-A2B2-CD470F8D89EB}" dt="2024-03-08T09:34:54.854" v="151" actId="478"/>
        <pc:sldMkLst>
          <pc:docMk/>
          <pc:sldMk cId="2110487993" sldId="267"/>
        </pc:sldMkLst>
        <pc:spChg chg="del">
          <ac:chgData name="Blerina Gass" userId="c68511ae-a3a7-46f7-9967-98e75be526b5" providerId="ADAL" clId="{65B92E61-AD7A-43B1-A2B2-CD470F8D89EB}" dt="2024-03-08T09:34:54.854" v="151" actId="478"/>
          <ac:spMkLst>
            <pc:docMk/>
            <pc:sldMk cId="2110487993" sldId="267"/>
            <ac:spMk id="6" creationId="{1D4974EA-EB52-48E9-B2A6-319646B13EFB}"/>
          </ac:spMkLst>
        </pc:spChg>
      </pc:sldChg>
      <pc:sldChg chg="delSp mod">
        <pc:chgData name="Blerina Gass" userId="c68511ae-a3a7-46f7-9967-98e75be526b5" providerId="ADAL" clId="{65B92E61-AD7A-43B1-A2B2-CD470F8D89EB}" dt="2024-03-08T09:35:11.167" v="155" actId="478"/>
        <pc:sldMkLst>
          <pc:docMk/>
          <pc:sldMk cId="1408676433" sldId="268"/>
        </pc:sldMkLst>
        <pc:spChg chg="del">
          <ac:chgData name="Blerina Gass" userId="c68511ae-a3a7-46f7-9967-98e75be526b5" providerId="ADAL" clId="{65B92E61-AD7A-43B1-A2B2-CD470F8D89EB}" dt="2024-03-08T09:35:11.167" v="155" actId="478"/>
          <ac:spMkLst>
            <pc:docMk/>
            <pc:sldMk cId="1408676433" sldId="268"/>
            <ac:spMk id="6" creationId="{C7AAA76C-BD1C-49B7-917B-887B9AA96504}"/>
          </ac:spMkLst>
        </pc:spChg>
      </pc:sldChg>
      <pc:sldChg chg="delSp mod">
        <pc:chgData name="Blerina Gass" userId="c68511ae-a3a7-46f7-9967-98e75be526b5" providerId="ADAL" clId="{65B92E61-AD7A-43B1-A2B2-CD470F8D89EB}" dt="2024-03-08T09:30:35.417" v="88" actId="478"/>
        <pc:sldMkLst>
          <pc:docMk/>
          <pc:sldMk cId="1222426461" sldId="269"/>
        </pc:sldMkLst>
        <pc:spChg chg="del">
          <ac:chgData name="Blerina Gass" userId="c68511ae-a3a7-46f7-9967-98e75be526b5" providerId="ADAL" clId="{65B92E61-AD7A-43B1-A2B2-CD470F8D89EB}" dt="2024-03-08T09:30:35.417" v="88" actId="478"/>
          <ac:spMkLst>
            <pc:docMk/>
            <pc:sldMk cId="1222426461" sldId="269"/>
            <ac:spMk id="9" creationId="{7A65D7E2-B484-4C31-AD16-EC5179F5951B}"/>
          </ac:spMkLst>
        </pc:spChg>
      </pc:sldChg>
      <pc:sldChg chg="delSp mod">
        <pc:chgData name="Blerina Gass" userId="c68511ae-a3a7-46f7-9967-98e75be526b5" providerId="ADAL" clId="{65B92E61-AD7A-43B1-A2B2-CD470F8D89EB}" dt="2024-03-08T09:30:08.796" v="81" actId="478"/>
        <pc:sldMkLst>
          <pc:docMk/>
          <pc:sldMk cId="766371556" sldId="270"/>
        </pc:sldMkLst>
        <pc:spChg chg="del">
          <ac:chgData name="Blerina Gass" userId="c68511ae-a3a7-46f7-9967-98e75be526b5" providerId="ADAL" clId="{65B92E61-AD7A-43B1-A2B2-CD470F8D89EB}" dt="2024-03-08T09:30:08.796" v="81" actId="478"/>
          <ac:spMkLst>
            <pc:docMk/>
            <pc:sldMk cId="766371556" sldId="270"/>
            <ac:spMk id="6" creationId="{DA52EA80-6764-4AD7-9810-4276232DF1CD}"/>
          </ac:spMkLst>
        </pc:spChg>
      </pc:sldChg>
      <pc:sldChg chg="delSp mod">
        <pc:chgData name="Blerina Gass" userId="c68511ae-a3a7-46f7-9967-98e75be526b5" providerId="ADAL" clId="{65B92E61-AD7A-43B1-A2B2-CD470F8D89EB}" dt="2024-03-08T09:33:25.075" v="122" actId="478"/>
        <pc:sldMkLst>
          <pc:docMk/>
          <pc:sldMk cId="1836390939" sldId="271"/>
        </pc:sldMkLst>
        <pc:spChg chg="del">
          <ac:chgData name="Blerina Gass" userId="c68511ae-a3a7-46f7-9967-98e75be526b5" providerId="ADAL" clId="{65B92E61-AD7A-43B1-A2B2-CD470F8D89EB}" dt="2024-03-08T09:33:25.075" v="122" actId="478"/>
          <ac:spMkLst>
            <pc:docMk/>
            <pc:sldMk cId="1836390939" sldId="271"/>
            <ac:spMk id="6" creationId="{9C7EB576-B7A0-45AF-8249-1C2F492BC453}"/>
          </ac:spMkLst>
        </pc:spChg>
      </pc:sldChg>
      <pc:sldChg chg="delSp mod">
        <pc:chgData name="Blerina Gass" userId="c68511ae-a3a7-46f7-9967-98e75be526b5" providerId="ADAL" clId="{65B92E61-AD7A-43B1-A2B2-CD470F8D89EB}" dt="2024-03-08T09:33:50.807" v="131" actId="478"/>
        <pc:sldMkLst>
          <pc:docMk/>
          <pc:sldMk cId="587537089" sldId="272"/>
        </pc:sldMkLst>
        <pc:spChg chg="del">
          <ac:chgData name="Blerina Gass" userId="c68511ae-a3a7-46f7-9967-98e75be526b5" providerId="ADAL" clId="{65B92E61-AD7A-43B1-A2B2-CD470F8D89EB}" dt="2024-03-08T09:33:50.807" v="131" actId="478"/>
          <ac:spMkLst>
            <pc:docMk/>
            <pc:sldMk cId="587537089" sldId="272"/>
            <ac:spMk id="7" creationId="{CD93EDE8-624F-4103-90B7-BD0B8F66B7C8}"/>
          </ac:spMkLst>
        </pc:spChg>
      </pc:sldChg>
      <pc:sldChg chg="delSp mod">
        <pc:chgData name="Blerina Gass" userId="c68511ae-a3a7-46f7-9967-98e75be526b5" providerId="ADAL" clId="{65B92E61-AD7A-43B1-A2B2-CD470F8D89EB}" dt="2024-03-08T09:34:00.238" v="134" actId="478"/>
        <pc:sldMkLst>
          <pc:docMk/>
          <pc:sldMk cId="606045917" sldId="273"/>
        </pc:sldMkLst>
        <pc:spChg chg="del">
          <ac:chgData name="Blerina Gass" userId="c68511ae-a3a7-46f7-9967-98e75be526b5" providerId="ADAL" clId="{65B92E61-AD7A-43B1-A2B2-CD470F8D89EB}" dt="2024-03-08T09:34:00.238" v="134" actId="478"/>
          <ac:spMkLst>
            <pc:docMk/>
            <pc:sldMk cId="606045917" sldId="273"/>
            <ac:spMk id="6" creationId="{00D9E202-A053-4B1A-BCF4-12F4529BAFA7}"/>
          </ac:spMkLst>
        </pc:spChg>
      </pc:sldChg>
      <pc:sldChg chg="delSp mod">
        <pc:chgData name="Blerina Gass" userId="c68511ae-a3a7-46f7-9967-98e75be526b5" providerId="ADAL" clId="{65B92E61-AD7A-43B1-A2B2-CD470F8D89EB}" dt="2024-03-08T09:34:58.665" v="152" actId="478"/>
        <pc:sldMkLst>
          <pc:docMk/>
          <pc:sldMk cId="298789298" sldId="274"/>
        </pc:sldMkLst>
        <pc:spChg chg="del">
          <ac:chgData name="Blerina Gass" userId="c68511ae-a3a7-46f7-9967-98e75be526b5" providerId="ADAL" clId="{65B92E61-AD7A-43B1-A2B2-CD470F8D89EB}" dt="2024-03-08T09:34:58.665" v="152" actId="478"/>
          <ac:spMkLst>
            <pc:docMk/>
            <pc:sldMk cId="298789298" sldId="274"/>
            <ac:spMk id="10" creationId="{898DC16C-1B14-48B6-97DA-7A0B69A71C5F}"/>
          </ac:spMkLst>
        </pc:spChg>
      </pc:sldChg>
      <pc:sldChg chg="delSp mod">
        <pc:chgData name="Blerina Gass" userId="c68511ae-a3a7-46f7-9967-98e75be526b5" providerId="ADAL" clId="{65B92E61-AD7A-43B1-A2B2-CD470F8D89EB}" dt="2024-03-08T09:35:14.540" v="156" actId="478"/>
        <pc:sldMkLst>
          <pc:docMk/>
          <pc:sldMk cId="934964800" sldId="275"/>
        </pc:sldMkLst>
        <pc:spChg chg="del">
          <ac:chgData name="Blerina Gass" userId="c68511ae-a3a7-46f7-9967-98e75be526b5" providerId="ADAL" clId="{65B92E61-AD7A-43B1-A2B2-CD470F8D89EB}" dt="2024-03-08T09:35:14.540" v="156" actId="478"/>
          <ac:spMkLst>
            <pc:docMk/>
            <pc:sldMk cId="934964800" sldId="275"/>
            <ac:spMk id="7" creationId="{E6EC4F99-2E90-4DB2-A48C-86F5F4EAAB76}"/>
          </ac:spMkLst>
        </pc:spChg>
      </pc:sldChg>
      <pc:sldChg chg="delSp mod">
        <pc:chgData name="Blerina Gass" userId="c68511ae-a3a7-46f7-9967-98e75be526b5" providerId="ADAL" clId="{65B92E61-AD7A-43B1-A2B2-CD470F8D89EB}" dt="2024-03-08T09:30:29.016" v="87" actId="478"/>
        <pc:sldMkLst>
          <pc:docMk/>
          <pc:sldMk cId="815548501" sldId="276"/>
        </pc:sldMkLst>
        <pc:spChg chg="del">
          <ac:chgData name="Blerina Gass" userId="c68511ae-a3a7-46f7-9967-98e75be526b5" providerId="ADAL" clId="{65B92E61-AD7A-43B1-A2B2-CD470F8D89EB}" dt="2024-03-08T09:30:29.016" v="87" actId="478"/>
          <ac:spMkLst>
            <pc:docMk/>
            <pc:sldMk cId="815548501" sldId="276"/>
            <ac:spMk id="8" creationId="{3FFCDBFC-A09B-4ACC-B8E2-E76E846DBD2C}"/>
          </ac:spMkLst>
        </pc:spChg>
      </pc:sldChg>
      <pc:sldChg chg="delSp mod">
        <pc:chgData name="Blerina Gass" userId="c68511ae-a3a7-46f7-9967-98e75be526b5" providerId="ADAL" clId="{65B92E61-AD7A-43B1-A2B2-CD470F8D89EB}" dt="2024-03-08T09:30:05.563" v="80" actId="478"/>
        <pc:sldMkLst>
          <pc:docMk/>
          <pc:sldMk cId="1683021153" sldId="277"/>
        </pc:sldMkLst>
        <pc:spChg chg="del">
          <ac:chgData name="Blerina Gass" userId="c68511ae-a3a7-46f7-9967-98e75be526b5" providerId="ADAL" clId="{65B92E61-AD7A-43B1-A2B2-CD470F8D89EB}" dt="2024-03-08T09:30:05.563" v="80" actId="478"/>
          <ac:spMkLst>
            <pc:docMk/>
            <pc:sldMk cId="1683021153" sldId="277"/>
            <ac:spMk id="6" creationId="{984C3C3D-8794-48D1-9082-110F35284021}"/>
          </ac:spMkLst>
        </pc:spChg>
      </pc:sldChg>
      <pc:sldChg chg="delSp mod">
        <pc:chgData name="Blerina Gass" userId="c68511ae-a3a7-46f7-9967-98e75be526b5" providerId="ADAL" clId="{65B92E61-AD7A-43B1-A2B2-CD470F8D89EB}" dt="2024-03-08T09:32:58.738" v="112" actId="478"/>
        <pc:sldMkLst>
          <pc:docMk/>
          <pc:sldMk cId="302008697" sldId="278"/>
        </pc:sldMkLst>
        <pc:spChg chg="del">
          <ac:chgData name="Blerina Gass" userId="c68511ae-a3a7-46f7-9967-98e75be526b5" providerId="ADAL" clId="{65B92E61-AD7A-43B1-A2B2-CD470F8D89EB}" dt="2024-03-08T09:32:58.738" v="112" actId="478"/>
          <ac:spMkLst>
            <pc:docMk/>
            <pc:sldMk cId="302008697" sldId="278"/>
            <ac:spMk id="32" creationId="{75B80369-9529-4756-A129-0B39B6C1D63C}"/>
          </ac:spMkLst>
        </pc:spChg>
      </pc:sldChg>
      <pc:sldChg chg="delSp mod">
        <pc:chgData name="Blerina Gass" userId="c68511ae-a3a7-46f7-9967-98e75be526b5" providerId="ADAL" clId="{65B92E61-AD7A-43B1-A2B2-CD470F8D89EB}" dt="2024-03-08T09:33:00.913" v="113" actId="478"/>
        <pc:sldMkLst>
          <pc:docMk/>
          <pc:sldMk cId="1003779484" sldId="279"/>
        </pc:sldMkLst>
        <pc:spChg chg="del">
          <ac:chgData name="Blerina Gass" userId="c68511ae-a3a7-46f7-9967-98e75be526b5" providerId="ADAL" clId="{65B92E61-AD7A-43B1-A2B2-CD470F8D89EB}" dt="2024-03-08T09:33:00.913" v="113" actId="478"/>
          <ac:spMkLst>
            <pc:docMk/>
            <pc:sldMk cId="1003779484" sldId="279"/>
            <ac:spMk id="6" creationId="{9323D4A3-41F5-48A7-BCFC-BA9082D61D52}"/>
          </ac:spMkLst>
        </pc:spChg>
      </pc:sldChg>
      <pc:sldChg chg="delSp mod">
        <pc:chgData name="Blerina Gass" userId="c68511ae-a3a7-46f7-9967-98e75be526b5" providerId="ADAL" clId="{65B92E61-AD7A-43B1-A2B2-CD470F8D89EB}" dt="2024-03-08T09:33:03.525" v="114" actId="478"/>
        <pc:sldMkLst>
          <pc:docMk/>
          <pc:sldMk cId="233750865" sldId="280"/>
        </pc:sldMkLst>
        <pc:spChg chg="del">
          <ac:chgData name="Blerina Gass" userId="c68511ae-a3a7-46f7-9967-98e75be526b5" providerId="ADAL" clId="{65B92E61-AD7A-43B1-A2B2-CD470F8D89EB}" dt="2024-03-08T09:33:03.525" v="114" actId="478"/>
          <ac:spMkLst>
            <pc:docMk/>
            <pc:sldMk cId="233750865" sldId="280"/>
            <ac:spMk id="13" creationId="{DF1F01A7-5D24-4DB8-918F-8FA518F095B1}"/>
          </ac:spMkLst>
        </pc:spChg>
      </pc:sldChg>
      <pc:sldChg chg="delSp mod">
        <pc:chgData name="Blerina Gass" userId="c68511ae-a3a7-46f7-9967-98e75be526b5" providerId="ADAL" clId="{65B92E61-AD7A-43B1-A2B2-CD470F8D89EB}" dt="2024-03-08T09:33:05.890" v="115" actId="478"/>
        <pc:sldMkLst>
          <pc:docMk/>
          <pc:sldMk cId="1472715906" sldId="281"/>
        </pc:sldMkLst>
        <pc:spChg chg="del">
          <ac:chgData name="Blerina Gass" userId="c68511ae-a3a7-46f7-9967-98e75be526b5" providerId="ADAL" clId="{65B92E61-AD7A-43B1-A2B2-CD470F8D89EB}" dt="2024-03-08T09:33:05.890" v="115" actId="478"/>
          <ac:spMkLst>
            <pc:docMk/>
            <pc:sldMk cId="1472715906" sldId="281"/>
            <ac:spMk id="6" creationId="{C5F1C1B1-EF03-4308-8AB1-8F57C5A5594B}"/>
          </ac:spMkLst>
        </pc:spChg>
      </pc:sldChg>
      <pc:sldChg chg="delSp mod">
        <pc:chgData name="Blerina Gass" userId="c68511ae-a3a7-46f7-9967-98e75be526b5" providerId="ADAL" clId="{65B92E61-AD7A-43B1-A2B2-CD470F8D89EB}" dt="2024-03-08T09:33:07.620" v="116" actId="478"/>
        <pc:sldMkLst>
          <pc:docMk/>
          <pc:sldMk cId="1800663170" sldId="282"/>
        </pc:sldMkLst>
        <pc:spChg chg="del">
          <ac:chgData name="Blerina Gass" userId="c68511ae-a3a7-46f7-9967-98e75be526b5" providerId="ADAL" clId="{65B92E61-AD7A-43B1-A2B2-CD470F8D89EB}" dt="2024-03-08T09:33:07.620" v="116" actId="478"/>
          <ac:spMkLst>
            <pc:docMk/>
            <pc:sldMk cId="1800663170" sldId="282"/>
            <ac:spMk id="6" creationId="{2B717A5E-F257-451C-AF91-390AA60EC2DE}"/>
          </ac:spMkLst>
        </pc:spChg>
      </pc:sldChg>
      <pc:sldChg chg="delSp mod">
        <pc:chgData name="Blerina Gass" userId="c68511ae-a3a7-46f7-9967-98e75be526b5" providerId="ADAL" clId="{65B92E61-AD7A-43B1-A2B2-CD470F8D89EB}" dt="2024-03-08T09:33:42.565" v="128" actId="478"/>
        <pc:sldMkLst>
          <pc:docMk/>
          <pc:sldMk cId="662603867" sldId="283"/>
        </pc:sldMkLst>
        <pc:spChg chg="del">
          <ac:chgData name="Blerina Gass" userId="c68511ae-a3a7-46f7-9967-98e75be526b5" providerId="ADAL" clId="{65B92E61-AD7A-43B1-A2B2-CD470F8D89EB}" dt="2024-03-08T09:33:42.565" v="128" actId="478"/>
          <ac:spMkLst>
            <pc:docMk/>
            <pc:sldMk cId="662603867" sldId="283"/>
            <ac:spMk id="8" creationId="{782CEFC7-0E80-47CE-884F-540079BBE62F}"/>
          </ac:spMkLst>
        </pc:spChg>
      </pc:sldChg>
      <pc:sldChg chg="delSp mod">
        <pc:chgData name="Blerina Gass" userId="c68511ae-a3a7-46f7-9967-98e75be526b5" providerId="ADAL" clId="{65B92E61-AD7A-43B1-A2B2-CD470F8D89EB}" dt="2024-03-08T09:33:27.973" v="123" actId="478"/>
        <pc:sldMkLst>
          <pc:docMk/>
          <pc:sldMk cId="1680482974" sldId="284"/>
        </pc:sldMkLst>
        <pc:spChg chg="del">
          <ac:chgData name="Blerina Gass" userId="c68511ae-a3a7-46f7-9967-98e75be526b5" providerId="ADAL" clId="{65B92E61-AD7A-43B1-A2B2-CD470F8D89EB}" dt="2024-03-08T09:33:27.973" v="123" actId="478"/>
          <ac:spMkLst>
            <pc:docMk/>
            <pc:sldMk cId="1680482974" sldId="284"/>
            <ac:spMk id="6" creationId="{480A663A-D951-41C4-8AF5-0A29D9754CD6}"/>
          </ac:spMkLst>
        </pc:spChg>
      </pc:sldChg>
      <pc:sldChg chg="delSp mod">
        <pc:chgData name="Blerina Gass" userId="c68511ae-a3a7-46f7-9967-98e75be526b5" providerId="ADAL" clId="{65B92E61-AD7A-43B1-A2B2-CD470F8D89EB}" dt="2024-03-08T09:33:31.155" v="124" actId="478"/>
        <pc:sldMkLst>
          <pc:docMk/>
          <pc:sldMk cId="1237307483" sldId="285"/>
        </pc:sldMkLst>
        <pc:spChg chg="del">
          <ac:chgData name="Blerina Gass" userId="c68511ae-a3a7-46f7-9967-98e75be526b5" providerId="ADAL" clId="{65B92E61-AD7A-43B1-A2B2-CD470F8D89EB}" dt="2024-03-08T09:33:31.155" v="124" actId="478"/>
          <ac:spMkLst>
            <pc:docMk/>
            <pc:sldMk cId="1237307483" sldId="285"/>
            <ac:spMk id="11" creationId="{242578EC-52FB-4D8B-B7D1-4E15F04FBEC0}"/>
          </ac:spMkLst>
        </pc:spChg>
      </pc:sldChg>
      <pc:sldChg chg="delSp mod">
        <pc:chgData name="Blerina Gass" userId="c68511ae-a3a7-46f7-9967-98e75be526b5" providerId="ADAL" clId="{65B92E61-AD7A-43B1-A2B2-CD470F8D89EB}" dt="2024-03-08T09:33:33.646" v="125" actId="478"/>
        <pc:sldMkLst>
          <pc:docMk/>
          <pc:sldMk cId="1361261672" sldId="286"/>
        </pc:sldMkLst>
        <pc:spChg chg="del">
          <ac:chgData name="Blerina Gass" userId="c68511ae-a3a7-46f7-9967-98e75be526b5" providerId="ADAL" clId="{65B92E61-AD7A-43B1-A2B2-CD470F8D89EB}" dt="2024-03-08T09:33:33.646" v="125" actId="478"/>
          <ac:spMkLst>
            <pc:docMk/>
            <pc:sldMk cId="1361261672" sldId="286"/>
            <ac:spMk id="7" creationId="{F774746B-D0D0-4D0E-993E-CB176336B789}"/>
          </ac:spMkLst>
        </pc:spChg>
      </pc:sldChg>
      <pc:sldChg chg="delSp mod">
        <pc:chgData name="Blerina Gass" userId="c68511ae-a3a7-46f7-9967-98e75be526b5" providerId="ADAL" clId="{65B92E61-AD7A-43B1-A2B2-CD470F8D89EB}" dt="2024-03-08T09:33:36.077" v="126" actId="478"/>
        <pc:sldMkLst>
          <pc:docMk/>
          <pc:sldMk cId="1632741230" sldId="287"/>
        </pc:sldMkLst>
        <pc:spChg chg="del">
          <ac:chgData name="Blerina Gass" userId="c68511ae-a3a7-46f7-9967-98e75be526b5" providerId="ADAL" clId="{65B92E61-AD7A-43B1-A2B2-CD470F8D89EB}" dt="2024-03-08T09:33:36.077" v="126" actId="478"/>
          <ac:spMkLst>
            <pc:docMk/>
            <pc:sldMk cId="1632741230" sldId="287"/>
            <ac:spMk id="6" creationId="{240ADEB7-9A3C-468D-9A7D-0B038F6C2629}"/>
          </ac:spMkLst>
        </pc:spChg>
      </pc:sldChg>
      <pc:sldChg chg="delSp mod">
        <pc:chgData name="Blerina Gass" userId="c68511ae-a3a7-46f7-9967-98e75be526b5" providerId="ADAL" clId="{65B92E61-AD7A-43B1-A2B2-CD470F8D89EB}" dt="2024-03-08T09:33:44.721" v="129" actId="478"/>
        <pc:sldMkLst>
          <pc:docMk/>
          <pc:sldMk cId="493566152" sldId="288"/>
        </pc:sldMkLst>
        <pc:spChg chg="del">
          <ac:chgData name="Blerina Gass" userId="c68511ae-a3a7-46f7-9967-98e75be526b5" providerId="ADAL" clId="{65B92E61-AD7A-43B1-A2B2-CD470F8D89EB}" dt="2024-03-08T09:33:44.721" v="129" actId="478"/>
          <ac:spMkLst>
            <pc:docMk/>
            <pc:sldMk cId="493566152" sldId="288"/>
            <ac:spMk id="7" creationId="{7E491C30-BF4D-400B-AD61-F84DB6A4CD4C}"/>
          </ac:spMkLst>
        </pc:spChg>
      </pc:sldChg>
      <pc:sldChg chg="delSp mod">
        <pc:chgData name="Blerina Gass" userId="c68511ae-a3a7-46f7-9967-98e75be526b5" providerId="ADAL" clId="{65B92E61-AD7A-43B1-A2B2-CD470F8D89EB}" dt="2024-03-08T09:33:48.368" v="130" actId="478"/>
        <pc:sldMkLst>
          <pc:docMk/>
          <pc:sldMk cId="296550814" sldId="289"/>
        </pc:sldMkLst>
        <pc:spChg chg="del">
          <ac:chgData name="Blerina Gass" userId="c68511ae-a3a7-46f7-9967-98e75be526b5" providerId="ADAL" clId="{65B92E61-AD7A-43B1-A2B2-CD470F8D89EB}" dt="2024-03-08T09:33:48.368" v="130" actId="478"/>
          <ac:spMkLst>
            <pc:docMk/>
            <pc:sldMk cId="296550814" sldId="289"/>
            <ac:spMk id="8" creationId="{EA4C91BE-CB94-445C-B297-8ADA9D00D0C5}"/>
          </ac:spMkLst>
        </pc:spChg>
      </pc:sldChg>
      <pc:sldChg chg="delSp mod">
        <pc:chgData name="Blerina Gass" userId="c68511ae-a3a7-46f7-9967-98e75be526b5" providerId="ADAL" clId="{65B92E61-AD7A-43B1-A2B2-CD470F8D89EB}" dt="2024-03-08T09:33:53.302" v="132" actId="478"/>
        <pc:sldMkLst>
          <pc:docMk/>
          <pc:sldMk cId="1255666019" sldId="290"/>
        </pc:sldMkLst>
        <pc:spChg chg="del">
          <ac:chgData name="Blerina Gass" userId="c68511ae-a3a7-46f7-9967-98e75be526b5" providerId="ADAL" clId="{65B92E61-AD7A-43B1-A2B2-CD470F8D89EB}" dt="2024-03-08T09:33:53.302" v="132" actId="478"/>
          <ac:spMkLst>
            <pc:docMk/>
            <pc:sldMk cId="1255666019" sldId="290"/>
            <ac:spMk id="6" creationId="{0DA576CF-0725-4373-B2F3-8B6286DD8E88}"/>
          </ac:spMkLst>
        </pc:spChg>
      </pc:sldChg>
      <pc:sldChg chg="delSp mod">
        <pc:chgData name="Blerina Gass" userId="c68511ae-a3a7-46f7-9967-98e75be526b5" providerId="ADAL" clId="{65B92E61-AD7A-43B1-A2B2-CD470F8D89EB}" dt="2024-03-08T09:34:24.074" v="141" actId="478"/>
        <pc:sldMkLst>
          <pc:docMk/>
          <pc:sldMk cId="501916192" sldId="291"/>
        </pc:sldMkLst>
        <pc:spChg chg="del">
          <ac:chgData name="Blerina Gass" userId="c68511ae-a3a7-46f7-9967-98e75be526b5" providerId="ADAL" clId="{65B92E61-AD7A-43B1-A2B2-CD470F8D89EB}" dt="2024-03-08T09:34:24.074" v="141" actId="478"/>
          <ac:spMkLst>
            <pc:docMk/>
            <pc:sldMk cId="501916192" sldId="291"/>
            <ac:spMk id="8" creationId="{F9F12D46-6AC2-498F-9737-3AE12F1223CB}"/>
          </ac:spMkLst>
        </pc:spChg>
      </pc:sldChg>
      <pc:sldChg chg="delSp mod">
        <pc:chgData name="Blerina Gass" userId="c68511ae-a3a7-46f7-9967-98e75be526b5" providerId="ADAL" clId="{65B92E61-AD7A-43B1-A2B2-CD470F8D89EB}" dt="2024-03-08T09:34:02.368" v="135" actId="478"/>
        <pc:sldMkLst>
          <pc:docMk/>
          <pc:sldMk cId="1221267130" sldId="292"/>
        </pc:sldMkLst>
        <pc:spChg chg="del">
          <ac:chgData name="Blerina Gass" userId="c68511ae-a3a7-46f7-9967-98e75be526b5" providerId="ADAL" clId="{65B92E61-AD7A-43B1-A2B2-CD470F8D89EB}" dt="2024-03-08T09:34:02.368" v="135" actId="478"/>
          <ac:spMkLst>
            <pc:docMk/>
            <pc:sldMk cId="1221267130" sldId="292"/>
            <ac:spMk id="8" creationId="{258FE62B-CA47-40B5-A389-DDD8235820CE}"/>
          </ac:spMkLst>
        </pc:spChg>
      </pc:sldChg>
      <pc:sldChg chg="delSp mod">
        <pc:chgData name="Blerina Gass" userId="c68511ae-a3a7-46f7-9967-98e75be526b5" providerId="ADAL" clId="{65B92E61-AD7A-43B1-A2B2-CD470F8D89EB}" dt="2024-03-08T09:34:05.504" v="136" actId="478"/>
        <pc:sldMkLst>
          <pc:docMk/>
          <pc:sldMk cId="187955884" sldId="293"/>
        </pc:sldMkLst>
        <pc:spChg chg="del">
          <ac:chgData name="Blerina Gass" userId="c68511ae-a3a7-46f7-9967-98e75be526b5" providerId="ADAL" clId="{65B92E61-AD7A-43B1-A2B2-CD470F8D89EB}" dt="2024-03-08T09:34:05.504" v="136" actId="478"/>
          <ac:spMkLst>
            <pc:docMk/>
            <pc:sldMk cId="187955884" sldId="293"/>
            <ac:spMk id="6" creationId="{0627644F-19E0-473C-8996-BEB8A03FF5FE}"/>
          </ac:spMkLst>
        </pc:spChg>
      </pc:sldChg>
      <pc:sldChg chg="delSp mod">
        <pc:chgData name="Blerina Gass" userId="c68511ae-a3a7-46f7-9967-98e75be526b5" providerId="ADAL" clId="{65B92E61-AD7A-43B1-A2B2-CD470F8D89EB}" dt="2024-03-08T09:34:11.750" v="138" actId="478"/>
        <pc:sldMkLst>
          <pc:docMk/>
          <pc:sldMk cId="1338406100" sldId="295"/>
        </pc:sldMkLst>
        <pc:spChg chg="del">
          <ac:chgData name="Blerina Gass" userId="c68511ae-a3a7-46f7-9967-98e75be526b5" providerId="ADAL" clId="{65B92E61-AD7A-43B1-A2B2-CD470F8D89EB}" dt="2024-03-08T09:34:11.750" v="138" actId="478"/>
          <ac:spMkLst>
            <pc:docMk/>
            <pc:sldMk cId="1338406100" sldId="295"/>
            <ac:spMk id="9" creationId="{ECA7A20F-AFED-4619-92F8-536FB80D2CDE}"/>
          </ac:spMkLst>
        </pc:spChg>
      </pc:sldChg>
      <pc:sldChg chg="delSp mod">
        <pc:chgData name="Blerina Gass" userId="c68511ae-a3a7-46f7-9967-98e75be526b5" providerId="ADAL" clId="{65B92E61-AD7A-43B1-A2B2-CD470F8D89EB}" dt="2024-03-08T09:34:14.132" v="139" actId="478"/>
        <pc:sldMkLst>
          <pc:docMk/>
          <pc:sldMk cId="1999223357" sldId="296"/>
        </pc:sldMkLst>
        <pc:spChg chg="del">
          <ac:chgData name="Blerina Gass" userId="c68511ae-a3a7-46f7-9967-98e75be526b5" providerId="ADAL" clId="{65B92E61-AD7A-43B1-A2B2-CD470F8D89EB}" dt="2024-03-08T09:34:14.132" v="139" actId="478"/>
          <ac:spMkLst>
            <pc:docMk/>
            <pc:sldMk cId="1999223357" sldId="296"/>
            <ac:spMk id="8" creationId="{051AA7CB-07E4-438E-A9DD-42F71BC4ED81}"/>
          </ac:spMkLst>
        </pc:spChg>
      </pc:sldChg>
      <pc:sldChg chg="delSp mod">
        <pc:chgData name="Blerina Gass" userId="c68511ae-a3a7-46f7-9967-98e75be526b5" providerId="ADAL" clId="{65B92E61-AD7A-43B1-A2B2-CD470F8D89EB}" dt="2024-03-08T09:34:27.062" v="142" actId="478"/>
        <pc:sldMkLst>
          <pc:docMk/>
          <pc:sldMk cId="386415979" sldId="298"/>
        </pc:sldMkLst>
        <pc:spChg chg="del">
          <ac:chgData name="Blerina Gass" userId="c68511ae-a3a7-46f7-9967-98e75be526b5" providerId="ADAL" clId="{65B92E61-AD7A-43B1-A2B2-CD470F8D89EB}" dt="2024-03-08T09:34:27.062" v="142" actId="478"/>
          <ac:spMkLst>
            <pc:docMk/>
            <pc:sldMk cId="386415979" sldId="298"/>
            <ac:spMk id="6" creationId="{AB9F330E-EAC1-4E87-9A16-F5FBE33F77CC}"/>
          </ac:spMkLst>
        </pc:spChg>
      </pc:sldChg>
      <pc:sldChg chg="delSp mod">
        <pc:chgData name="Blerina Gass" userId="c68511ae-a3a7-46f7-9967-98e75be526b5" providerId="ADAL" clId="{65B92E61-AD7A-43B1-A2B2-CD470F8D89EB}" dt="2024-03-08T09:34:29.645" v="143" actId="478"/>
        <pc:sldMkLst>
          <pc:docMk/>
          <pc:sldMk cId="502810525" sldId="299"/>
        </pc:sldMkLst>
        <pc:spChg chg="del">
          <ac:chgData name="Blerina Gass" userId="c68511ae-a3a7-46f7-9967-98e75be526b5" providerId="ADAL" clId="{65B92E61-AD7A-43B1-A2B2-CD470F8D89EB}" dt="2024-03-08T09:34:29.645" v="143" actId="478"/>
          <ac:spMkLst>
            <pc:docMk/>
            <pc:sldMk cId="502810525" sldId="299"/>
            <ac:spMk id="7" creationId="{BA69E7A8-0BE0-41A7-A332-B20820E51398}"/>
          </ac:spMkLst>
        </pc:spChg>
      </pc:sldChg>
      <pc:sldChg chg="delSp mod">
        <pc:chgData name="Blerina Gass" userId="c68511ae-a3a7-46f7-9967-98e75be526b5" providerId="ADAL" clId="{65B92E61-AD7A-43B1-A2B2-CD470F8D89EB}" dt="2024-03-08T09:34:34.942" v="145" actId="478"/>
        <pc:sldMkLst>
          <pc:docMk/>
          <pc:sldMk cId="123813169" sldId="301"/>
        </pc:sldMkLst>
        <pc:spChg chg="del">
          <ac:chgData name="Blerina Gass" userId="c68511ae-a3a7-46f7-9967-98e75be526b5" providerId="ADAL" clId="{65B92E61-AD7A-43B1-A2B2-CD470F8D89EB}" dt="2024-03-08T09:34:34.942" v="145" actId="478"/>
          <ac:spMkLst>
            <pc:docMk/>
            <pc:sldMk cId="123813169" sldId="301"/>
            <ac:spMk id="10" creationId="{A0870DC1-6B5A-4D0A-B41A-71838EE65C78}"/>
          </ac:spMkLst>
        </pc:spChg>
      </pc:sldChg>
      <pc:sldChg chg="delSp mod">
        <pc:chgData name="Blerina Gass" userId="c68511ae-a3a7-46f7-9967-98e75be526b5" providerId="ADAL" clId="{65B92E61-AD7A-43B1-A2B2-CD470F8D89EB}" dt="2024-03-08T09:34:37.266" v="146" actId="478"/>
        <pc:sldMkLst>
          <pc:docMk/>
          <pc:sldMk cId="635033080" sldId="302"/>
        </pc:sldMkLst>
        <pc:spChg chg="del">
          <ac:chgData name="Blerina Gass" userId="c68511ae-a3a7-46f7-9967-98e75be526b5" providerId="ADAL" clId="{65B92E61-AD7A-43B1-A2B2-CD470F8D89EB}" dt="2024-03-08T09:34:37.266" v="146" actId="478"/>
          <ac:spMkLst>
            <pc:docMk/>
            <pc:sldMk cId="635033080" sldId="302"/>
            <ac:spMk id="10" creationId="{AA21F0C3-D010-4858-9B4F-A5AE894B0936}"/>
          </ac:spMkLst>
        </pc:spChg>
      </pc:sldChg>
      <pc:sldChg chg="delSp mod">
        <pc:chgData name="Blerina Gass" userId="c68511ae-a3a7-46f7-9967-98e75be526b5" providerId="ADAL" clId="{65B92E61-AD7A-43B1-A2B2-CD470F8D89EB}" dt="2024-03-08T09:35:02.320" v="153" actId="478"/>
        <pc:sldMkLst>
          <pc:docMk/>
          <pc:sldMk cId="246963859" sldId="303"/>
        </pc:sldMkLst>
        <pc:spChg chg="del">
          <ac:chgData name="Blerina Gass" userId="c68511ae-a3a7-46f7-9967-98e75be526b5" providerId="ADAL" clId="{65B92E61-AD7A-43B1-A2B2-CD470F8D89EB}" dt="2024-03-08T09:35:02.320" v="153" actId="478"/>
          <ac:spMkLst>
            <pc:docMk/>
            <pc:sldMk cId="246963859" sldId="303"/>
            <ac:spMk id="8" creationId="{F15DE997-CD3B-46F7-ADD4-692307675141}"/>
          </ac:spMkLst>
        </pc:spChg>
      </pc:sldChg>
      <pc:sldChg chg="delSp mod">
        <pc:chgData name="Blerina Gass" userId="c68511ae-a3a7-46f7-9967-98e75be526b5" providerId="ADAL" clId="{65B92E61-AD7A-43B1-A2B2-CD470F8D89EB}" dt="2024-03-08T09:35:07.686" v="154" actId="478"/>
        <pc:sldMkLst>
          <pc:docMk/>
          <pc:sldMk cId="1932903826" sldId="304"/>
        </pc:sldMkLst>
        <pc:spChg chg="del">
          <ac:chgData name="Blerina Gass" userId="c68511ae-a3a7-46f7-9967-98e75be526b5" providerId="ADAL" clId="{65B92E61-AD7A-43B1-A2B2-CD470F8D89EB}" dt="2024-03-08T09:35:07.686" v="154" actId="478"/>
          <ac:spMkLst>
            <pc:docMk/>
            <pc:sldMk cId="1932903826" sldId="304"/>
            <ac:spMk id="6" creationId="{BC398EEA-80BF-4AA5-B9C9-603DDCBA27BB}"/>
          </ac:spMkLst>
        </pc:spChg>
      </pc:sldChg>
      <pc:sldChg chg="delSp mod">
        <pc:chgData name="Blerina Gass" userId="c68511ae-a3a7-46f7-9967-98e75be526b5" providerId="ADAL" clId="{65B92E61-AD7A-43B1-A2B2-CD470F8D89EB}" dt="2024-03-08T09:35:18.123" v="157" actId="478"/>
        <pc:sldMkLst>
          <pc:docMk/>
          <pc:sldMk cId="211621220" sldId="305"/>
        </pc:sldMkLst>
        <pc:spChg chg="del">
          <ac:chgData name="Blerina Gass" userId="c68511ae-a3a7-46f7-9967-98e75be526b5" providerId="ADAL" clId="{65B92E61-AD7A-43B1-A2B2-CD470F8D89EB}" dt="2024-03-08T09:35:18.123" v="157" actId="478"/>
          <ac:spMkLst>
            <pc:docMk/>
            <pc:sldMk cId="211621220" sldId="305"/>
            <ac:spMk id="7" creationId="{B1713D9F-C003-4718-9461-699EF80E9C35}"/>
          </ac:spMkLst>
        </pc:spChg>
      </pc:sldChg>
      <pc:sldChg chg="delSp mod">
        <pc:chgData name="Blerina Gass" userId="c68511ae-a3a7-46f7-9967-98e75be526b5" providerId="ADAL" clId="{65B92E61-AD7A-43B1-A2B2-CD470F8D89EB}" dt="2024-03-08T09:35:21.977" v="158" actId="478"/>
        <pc:sldMkLst>
          <pc:docMk/>
          <pc:sldMk cId="1192744365" sldId="306"/>
        </pc:sldMkLst>
        <pc:spChg chg="del">
          <ac:chgData name="Blerina Gass" userId="c68511ae-a3a7-46f7-9967-98e75be526b5" providerId="ADAL" clId="{65B92E61-AD7A-43B1-A2B2-CD470F8D89EB}" dt="2024-03-08T09:35:21.977" v="158" actId="478"/>
          <ac:spMkLst>
            <pc:docMk/>
            <pc:sldMk cId="1192744365" sldId="306"/>
            <ac:spMk id="10" creationId="{4FEB7CE5-5E25-42A8-BF48-371EFB92C28D}"/>
          </ac:spMkLst>
        </pc:spChg>
      </pc:sldChg>
      <pc:sldChg chg="delSp mod">
        <pc:chgData name="Blerina Gass" userId="c68511ae-a3a7-46f7-9967-98e75be526b5" providerId="ADAL" clId="{65B92E61-AD7A-43B1-A2B2-CD470F8D89EB}" dt="2024-03-08T09:30:52.174" v="92" actId="478"/>
        <pc:sldMkLst>
          <pc:docMk/>
          <pc:sldMk cId="1081628270" sldId="307"/>
        </pc:sldMkLst>
        <pc:spChg chg="del">
          <ac:chgData name="Blerina Gass" userId="c68511ae-a3a7-46f7-9967-98e75be526b5" providerId="ADAL" clId="{65B92E61-AD7A-43B1-A2B2-CD470F8D89EB}" dt="2024-03-08T09:30:52.174" v="92" actId="478"/>
          <ac:spMkLst>
            <pc:docMk/>
            <pc:sldMk cId="1081628270" sldId="307"/>
            <ac:spMk id="6" creationId="{9CC488DD-E1B2-4AB5-A99A-B4EAFD1C986A}"/>
          </ac:spMkLst>
        </pc:spChg>
      </pc:sldChg>
      <pc:sldChg chg="delSp mod">
        <pc:chgData name="Blerina Gass" userId="c68511ae-a3a7-46f7-9967-98e75be526b5" providerId="ADAL" clId="{65B92E61-AD7A-43B1-A2B2-CD470F8D89EB}" dt="2024-03-08T09:30:48.544" v="91" actId="478"/>
        <pc:sldMkLst>
          <pc:docMk/>
          <pc:sldMk cId="1790359805" sldId="309"/>
        </pc:sldMkLst>
        <pc:spChg chg="del">
          <ac:chgData name="Blerina Gass" userId="c68511ae-a3a7-46f7-9967-98e75be526b5" providerId="ADAL" clId="{65B92E61-AD7A-43B1-A2B2-CD470F8D89EB}" dt="2024-03-08T09:30:48.544" v="91" actId="478"/>
          <ac:spMkLst>
            <pc:docMk/>
            <pc:sldMk cId="1790359805" sldId="309"/>
            <ac:spMk id="32" creationId="{EBBCDB07-DACF-48C1-8E02-5EE213B637D4}"/>
          </ac:spMkLst>
        </pc:spChg>
      </pc:sldChg>
      <pc:sldChg chg="delSp mod">
        <pc:chgData name="Blerina Gass" userId="c68511ae-a3a7-46f7-9967-98e75be526b5" providerId="ADAL" clId="{65B92E61-AD7A-43B1-A2B2-CD470F8D89EB}" dt="2024-03-08T09:30:43.354" v="90" actId="478"/>
        <pc:sldMkLst>
          <pc:docMk/>
          <pc:sldMk cId="1967526852" sldId="310"/>
        </pc:sldMkLst>
        <pc:spChg chg="del">
          <ac:chgData name="Blerina Gass" userId="c68511ae-a3a7-46f7-9967-98e75be526b5" providerId="ADAL" clId="{65B92E61-AD7A-43B1-A2B2-CD470F8D89EB}" dt="2024-03-08T09:30:43.354" v="90" actId="478"/>
          <ac:spMkLst>
            <pc:docMk/>
            <pc:sldMk cId="1967526852" sldId="310"/>
            <ac:spMk id="6" creationId="{BDA420E5-1788-472E-9D7A-8236D2145749}"/>
          </ac:spMkLst>
        </pc:spChg>
      </pc:sldChg>
      <pc:sldChg chg="delSp mod">
        <pc:chgData name="Blerina Gass" userId="c68511ae-a3a7-46f7-9967-98e75be526b5" providerId="ADAL" clId="{65B92E61-AD7A-43B1-A2B2-CD470F8D89EB}" dt="2024-03-08T09:30:40.459" v="89" actId="478"/>
        <pc:sldMkLst>
          <pc:docMk/>
          <pc:sldMk cId="1272575278" sldId="311"/>
        </pc:sldMkLst>
        <pc:spChg chg="del">
          <ac:chgData name="Blerina Gass" userId="c68511ae-a3a7-46f7-9967-98e75be526b5" providerId="ADAL" clId="{65B92E61-AD7A-43B1-A2B2-CD470F8D89EB}" dt="2024-03-08T09:30:40.459" v="89" actId="478"/>
          <ac:spMkLst>
            <pc:docMk/>
            <pc:sldMk cId="1272575278" sldId="311"/>
            <ac:spMk id="6" creationId="{61C34D48-E7D6-420D-9DDD-A7772EF5404A}"/>
          </ac:spMkLst>
        </pc:spChg>
      </pc:sldChg>
      <pc:sldChg chg="delSp mod">
        <pc:chgData name="Blerina Gass" userId="c68511ae-a3a7-46f7-9967-98e75be526b5" providerId="ADAL" clId="{65B92E61-AD7A-43B1-A2B2-CD470F8D89EB}" dt="2024-03-08T09:30:25.723" v="86" actId="478"/>
        <pc:sldMkLst>
          <pc:docMk/>
          <pc:sldMk cId="295461291" sldId="312"/>
        </pc:sldMkLst>
        <pc:spChg chg="del">
          <ac:chgData name="Blerina Gass" userId="c68511ae-a3a7-46f7-9967-98e75be526b5" providerId="ADAL" clId="{65B92E61-AD7A-43B1-A2B2-CD470F8D89EB}" dt="2024-03-08T09:30:25.723" v="86" actId="478"/>
          <ac:spMkLst>
            <pc:docMk/>
            <pc:sldMk cId="295461291" sldId="312"/>
            <ac:spMk id="11" creationId="{C5F199D3-AEB7-4621-A86D-515C949570FF}"/>
          </ac:spMkLst>
        </pc:spChg>
      </pc:sldChg>
      <pc:sldChg chg="delSp mod">
        <pc:chgData name="Blerina Gass" userId="c68511ae-a3a7-46f7-9967-98e75be526b5" providerId="ADAL" clId="{65B92E61-AD7A-43B1-A2B2-CD470F8D89EB}" dt="2024-03-08T09:30:23.284" v="85" actId="478"/>
        <pc:sldMkLst>
          <pc:docMk/>
          <pc:sldMk cId="1649918165" sldId="313"/>
        </pc:sldMkLst>
        <pc:spChg chg="del">
          <ac:chgData name="Blerina Gass" userId="c68511ae-a3a7-46f7-9967-98e75be526b5" providerId="ADAL" clId="{65B92E61-AD7A-43B1-A2B2-CD470F8D89EB}" dt="2024-03-08T09:30:23.284" v="85" actId="478"/>
          <ac:spMkLst>
            <pc:docMk/>
            <pc:sldMk cId="1649918165" sldId="313"/>
            <ac:spMk id="8" creationId="{9F882828-6870-4E97-A45A-FD15D772FFB2}"/>
          </ac:spMkLst>
        </pc:spChg>
      </pc:sldChg>
      <pc:sldChg chg="delSp mod">
        <pc:chgData name="Blerina Gass" userId="c68511ae-a3a7-46f7-9967-98e75be526b5" providerId="ADAL" clId="{65B92E61-AD7A-43B1-A2B2-CD470F8D89EB}" dt="2024-03-08T09:30:18.978" v="84" actId="478"/>
        <pc:sldMkLst>
          <pc:docMk/>
          <pc:sldMk cId="1259997687" sldId="314"/>
        </pc:sldMkLst>
        <pc:spChg chg="del">
          <ac:chgData name="Blerina Gass" userId="c68511ae-a3a7-46f7-9967-98e75be526b5" providerId="ADAL" clId="{65B92E61-AD7A-43B1-A2B2-CD470F8D89EB}" dt="2024-03-08T09:30:18.978" v="84" actId="478"/>
          <ac:spMkLst>
            <pc:docMk/>
            <pc:sldMk cId="1259997687" sldId="314"/>
            <ac:spMk id="6" creationId="{790240BE-8E95-40B0-9783-E941DA86892E}"/>
          </ac:spMkLst>
        </pc:spChg>
      </pc:sldChg>
      <pc:sldChg chg="delSp mod">
        <pc:chgData name="Blerina Gass" userId="c68511ae-a3a7-46f7-9967-98e75be526b5" providerId="ADAL" clId="{65B92E61-AD7A-43B1-A2B2-CD470F8D89EB}" dt="2024-03-08T09:30:15.723" v="83" actId="478"/>
        <pc:sldMkLst>
          <pc:docMk/>
          <pc:sldMk cId="1746946787" sldId="315"/>
        </pc:sldMkLst>
        <pc:spChg chg="del">
          <ac:chgData name="Blerina Gass" userId="c68511ae-a3a7-46f7-9967-98e75be526b5" providerId="ADAL" clId="{65B92E61-AD7A-43B1-A2B2-CD470F8D89EB}" dt="2024-03-08T09:30:15.723" v="83" actId="478"/>
          <ac:spMkLst>
            <pc:docMk/>
            <pc:sldMk cId="1746946787" sldId="315"/>
            <ac:spMk id="7" creationId="{00DDCDBD-AB85-4789-807C-3CD924AD453C}"/>
          </ac:spMkLst>
        </pc:spChg>
      </pc:sldChg>
      <pc:sldChg chg="delSp mod">
        <pc:chgData name="Blerina Gass" userId="c68511ae-a3a7-46f7-9967-98e75be526b5" providerId="ADAL" clId="{65B92E61-AD7A-43B1-A2B2-CD470F8D89EB}" dt="2024-03-08T09:30:11.756" v="82" actId="478"/>
        <pc:sldMkLst>
          <pc:docMk/>
          <pc:sldMk cId="849446086" sldId="317"/>
        </pc:sldMkLst>
        <pc:spChg chg="del">
          <ac:chgData name="Blerina Gass" userId="c68511ae-a3a7-46f7-9967-98e75be526b5" providerId="ADAL" clId="{65B92E61-AD7A-43B1-A2B2-CD470F8D89EB}" dt="2024-03-08T09:30:11.756" v="82" actId="478"/>
          <ac:spMkLst>
            <pc:docMk/>
            <pc:sldMk cId="849446086" sldId="317"/>
            <ac:spMk id="10" creationId="{9C38F9D8-C0A1-4B71-A4FA-3D1E65EF8917}"/>
          </ac:spMkLst>
        </pc:spChg>
      </pc:sldChg>
      <pc:sldChg chg="delSp mod">
        <pc:chgData name="Blerina Gass" userId="c68511ae-a3a7-46f7-9967-98e75be526b5" providerId="ADAL" clId="{65B92E61-AD7A-43B1-A2B2-CD470F8D89EB}" dt="2024-03-08T09:30:01.051" v="79" actId="478"/>
        <pc:sldMkLst>
          <pc:docMk/>
          <pc:sldMk cId="2068198636" sldId="318"/>
        </pc:sldMkLst>
        <pc:spChg chg="del">
          <ac:chgData name="Blerina Gass" userId="c68511ae-a3a7-46f7-9967-98e75be526b5" providerId="ADAL" clId="{65B92E61-AD7A-43B1-A2B2-CD470F8D89EB}" dt="2024-03-08T09:30:01.051" v="79" actId="478"/>
          <ac:spMkLst>
            <pc:docMk/>
            <pc:sldMk cId="2068198636" sldId="318"/>
            <ac:spMk id="19" creationId="{A0F43F7E-0B3C-49AF-AAEC-590ED7EB56F6}"/>
          </ac:spMkLst>
        </pc:spChg>
      </pc:sldChg>
      <pc:sldChg chg="delSp mod">
        <pc:chgData name="Blerina Gass" userId="c68511ae-a3a7-46f7-9967-98e75be526b5" providerId="ADAL" clId="{65B92E61-AD7A-43B1-A2B2-CD470F8D89EB}" dt="2024-03-08T09:29:56.656" v="78" actId="478"/>
        <pc:sldMkLst>
          <pc:docMk/>
          <pc:sldMk cId="487504836" sldId="319"/>
        </pc:sldMkLst>
        <pc:spChg chg="del">
          <ac:chgData name="Blerina Gass" userId="c68511ae-a3a7-46f7-9967-98e75be526b5" providerId="ADAL" clId="{65B92E61-AD7A-43B1-A2B2-CD470F8D89EB}" dt="2024-03-08T09:29:56.656" v="78" actId="478"/>
          <ac:spMkLst>
            <pc:docMk/>
            <pc:sldMk cId="487504836" sldId="319"/>
            <ac:spMk id="6" creationId="{D36691D6-878E-4F7C-9A0B-DD0295EE5B78}"/>
          </ac:spMkLst>
        </pc:spChg>
      </pc:sldChg>
      <pc:sldChg chg="delSp mod">
        <pc:chgData name="Blerina Gass" userId="c68511ae-a3a7-46f7-9967-98e75be526b5" providerId="ADAL" clId="{65B92E61-AD7A-43B1-A2B2-CD470F8D89EB}" dt="2024-03-08T09:29:53.253" v="77" actId="478"/>
        <pc:sldMkLst>
          <pc:docMk/>
          <pc:sldMk cId="1796449535" sldId="320"/>
        </pc:sldMkLst>
        <pc:spChg chg="del">
          <ac:chgData name="Blerina Gass" userId="c68511ae-a3a7-46f7-9967-98e75be526b5" providerId="ADAL" clId="{65B92E61-AD7A-43B1-A2B2-CD470F8D89EB}" dt="2024-03-08T09:29:53.253" v="77" actId="478"/>
          <ac:spMkLst>
            <pc:docMk/>
            <pc:sldMk cId="1796449535" sldId="320"/>
            <ac:spMk id="15" creationId="{B793F2E9-B93E-432B-8482-88B7419B3709}"/>
          </ac:spMkLst>
        </pc:spChg>
      </pc:sldChg>
      <pc:sldChg chg="delSp mod">
        <pc:chgData name="Blerina Gass" userId="c68511ae-a3a7-46f7-9967-98e75be526b5" providerId="ADAL" clId="{65B92E61-AD7A-43B1-A2B2-CD470F8D89EB}" dt="2024-03-08T09:29:50.074" v="76" actId="478"/>
        <pc:sldMkLst>
          <pc:docMk/>
          <pc:sldMk cId="891885771" sldId="321"/>
        </pc:sldMkLst>
        <pc:spChg chg="del">
          <ac:chgData name="Blerina Gass" userId="c68511ae-a3a7-46f7-9967-98e75be526b5" providerId="ADAL" clId="{65B92E61-AD7A-43B1-A2B2-CD470F8D89EB}" dt="2024-03-08T09:29:50.074" v="76" actId="478"/>
          <ac:spMkLst>
            <pc:docMk/>
            <pc:sldMk cId="891885771" sldId="321"/>
            <ac:spMk id="6" creationId="{D5681705-D8E2-4CDF-87AD-1A54E6CE2BFC}"/>
          </ac:spMkLst>
        </pc:spChg>
      </pc:sldChg>
      <pc:sldChg chg="delSp mod">
        <pc:chgData name="Blerina Gass" userId="c68511ae-a3a7-46f7-9967-98e75be526b5" providerId="ADAL" clId="{65B92E61-AD7A-43B1-A2B2-CD470F8D89EB}" dt="2024-03-08T09:29:47.706" v="75" actId="478"/>
        <pc:sldMkLst>
          <pc:docMk/>
          <pc:sldMk cId="310113421" sldId="322"/>
        </pc:sldMkLst>
        <pc:spChg chg="del">
          <ac:chgData name="Blerina Gass" userId="c68511ae-a3a7-46f7-9967-98e75be526b5" providerId="ADAL" clId="{65B92E61-AD7A-43B1-A2B2-CD470F8D89EB}" dt="2024-03-08T09:29:47.706" v="75" actId="478"/>
          <ac:spMkLst>
            <pc:docMk/>
            <pc:sldMk cId="310113421" sldId="322"/>
            <ac:spMk id="3" creationId="{D4323BEF-36C9-4162-8C1A-6574F6C5E5DD}"/>
          </ac:spMkLst>
        </pc:spChg>
      </pc:sldChg>
      <pc:sldChg chg="delSp mod">
        <pc:chgData name="Blerina Gass" userId="c68511ae-a3a7-46f7-9967-98e75be526b5" providerId="ADAL" clId="{65B92E61-AD7A-43B1-A2B2-CD470F8D89EB}" dt="2024-03-08T09:29:43.870" v="74" actId="478"/>
        <pc:sldMkLst>
          <pc:docMk/>
          <pc:sldMk cId="841188636" sldId="323"/>
        </pc:sldMkLst>
        <pc:spChg chg="del">
          <ac:chgData name="Blerina Gass" userId="c68511ae-a3a7-46f7-9967-98e75be526b5" providerId="ADAL" clId="{65B92E61-AD7A-43B1-A2B2-CD470F8D89EB}" dt="2024-03-08T09:29:43.870" v="74" actId="478"/>
          <ac:spMkLst>
            <pc:docMk/>
            <pc:sldMk cId="841188636" sldId="323"/>
            <ac:spMk id="6" creationId="{505B2FBE-EDE2-4FF8-B001-C431F3106CC2}"/>
          </ac:spMkLst>
        </pc:spChg>
      </pc:sldChg>
      <pc:sldChg chg="delSp mod">
        <pc:chgData name="Blerina Gass" userId="c68511ae-a3a7-46f7-9967-98e75be526b5" providerId="ADAL" clId="{65B92E61-AD7A-43B1-A2B2-CD470F8D89EB}" dt="2024-03-08T09:29:41.466" v="73" actId="478"/>
        <pc:sldMkLst>
          <pc:docMk/>
          <pc:sldMk cId="559557417" sldId="325"/>
        </pc:sldMkLst>
        <pc:spChg chg="del">
          <ac:chgData name="Blerina Gass" userId="c68511ae-a3a7-46f7-9967-98e75be526b5" providerId="ADAL" clId="{65B92E61-AD7A-43B1-A2B2-CD470F8D89EB}" dt="2024-03-08T09:29:41.466" v="73" actId="478"/>
          <ac:spMkLst>
            <pc:docMk/>
            <pc:sldMk cId="559557417" sldId="325"/>
            <ac:spMk id="7" creationId="{F677CFA3-A8AF-4F77-B77E-EA49ED764BB7}"/>
          </ac:spMkLst>
        </pc:spChg>
      </pc:sldChg>
      <pc:sldChg chg="delSp modSp mod">
        <pc:chgData name="Blerina Gass" userId="c68511ae-a3a7-46f7-9967-98e75be526b5" providerId="ADAL" clId="{65B92E61-AD7A-43B1-A2B2-CD470F8D89EB}" dt="2024-03-08T09:29:38.049" v="72" actId="478"/>
        <pc:sldMkLst>
          <pc:docMk/>
          <pc:sldMk cId="2135722165" sldId="326"/>
        </pc:sldMkLst>
        <pc:spChg chg="mod">
          <ac:chgData name="Blerina Gass" userId="c68511ae-a3a7-46f7-9967-98e75be526b5" providerId="ADAL" clId="{65B92E61-AD7A-43B1-A2B2-CD470F8D89EB}" dt="2024-03-03T15:12:13.720" v="6" actId="5793"/>
          <ac:spMkLst>
            <pc:docMk/>
            <pc:sldMk cId="2135722165" sldId="326"/>
            <ac:spMk id="5" creationId="{00000000-0000-0000-0000-000000000000}"/>
          </ac:spMkLst>
        </pc:spChg>
        <pc:spChg chg="del">
          <ac:chgData name="Blerina Gass" userId="c68511ae-a3a7-46f7-9967-98e75be526b5" providerId="ADAL" clId="{65B92E61-AD7A-43B1-A2B2-CD470F8D89EB}" dt="2024-03-08T09:29:38.049" v="72" actId="478"/>
          <ac:spMkLst>
            <pc:docMk/>
            <pc:sldMk cId="2135722165" sldId="326"/>
            <ac:spMk id="6" creationId="{17D94D72-448C-45D8-B294-C08257F2541A}"/>
          </ac:spMkLst>
        </pc:spChg>
      </pc:sldChg>
      <pc:sldChg chg="delSp mod">
        <pc:chgData name="Blerina Gass" userId="c68511ae-a3a7-46f7-9967-98e75be526b5" providerId="ADAL" clId="{65B92E61-AD7A-43B1-A2B2-CD470F8D89EB}" dt="2024-03-08T09:34:32.125" v="144" actId="478"/>
        <pc:sldMkLst>
          <pc:docMk/>
          <pc:sldMk cId="708460166" sldId="327"/>
        </pc:sldMkLst>
        <pc:spChg chg="del">
          <ac:chgData name="Blerina Gass" userId="c68511ae-a3a7-46f7-9967-98e75be526b5" providerId="ADAL" clId="{65B92E61-AD7A-43B1-A2B2-CD470F8D89EB}" dt="2024-03-08T09:34:32.125" v="144" actId="478"/>
          <ac:spMkLst>
            <pc:docMk/>
            <pc:sldMk cId="708460166" sldId="327"/>
            <ac:spMk id="6" creationId="{B735A46B-D591-40E1-8934-056FE1E20DFA}"/>
          </ac:spMkLst>
        </pc:spChg>
      </pc:sldChg>
      <pc:sldChg chg="delSp mod">
        <pc:chgData name="Blerina Gass" userId="c68511ae-a3a7-46f7-9967-98e75be526b5" providerId="ADAL" clId="{65B92E61-AD7A-43B1-A2B2-CD470F8D89EB}" dt="2024-03-08T09:32:50.255" v="109" actId="478"/>
        <pc:sldMkLst>
          <pc:docMk/>
          <pc:sldMk cId="2267493927" sldId="328"/>
        </pc:sldMkLst>
        <pc:spChg chg="del">
          <ac:chgData name="Blerina Gass" userId="c68511ae-a3a7-46f7-9967-98e75be526b5" providerId="ADAL" clId="{65B92E61-AD7A-43B1-A2B2-CD470F8D89EB}" dt="2024-03-08T09:32:50.255" v="109" actId="478"/>
          <ac:spMkLst>
            <pc:docMk/>
            <pc:sldMk cId="2267493927" sldId="328"/>
            <ac:spMk id="7" creationId="{6C4AEC8C-AAFD-4492-80F4-A35E350F69C4}"/>
          </ac:spMkLst>
        </pc:spChg>
      </pc:sldChg>
      <pc:sldChg chg="delSp mod">
        <pc:chgData name="Blerina Gass" userId="c68511ae-a3a7-46f7-9967-98e75be526b5" providerId="ADAL" clId="{65B92E61-AD7A-43B1-A2B2-CD470F8D89EB}" dt="2024-03-08T09:32:52.435" v="110" actId="478"/>
        <pc:sldMkLst>
          <pc:docMk/>
          <pc:sldMk cId="3770864366" sldId="329"/>
        </pc:sldMkLst>
        <pc:spChg chg="del">
          <ac:chgData name="Blerina Gass" userId="c68511ae-a3a7-46f7-9967-98e75be526b5" providerId="ADAL" clId="{65B92E61-AD7A-43B1-A2B2-CD470F8D89EB}" dt="2024-03-08T09:32:52.435" v="110" actId="478"/>
          <ac:spMkLst>
            <pc:docMk/>
            <pc:sldMk cId="3770864366" sldId="329"/>
            <ac:spMk id="6" creationId="{43EAD67F-1EDD-4F34-9311-A56BDF57B221}"/>
          </ac:spMkLst>
        </pc:spChg>
      </pc:sldChg>
      <pc:sldChg chg="delSp mod">
        <pc:chgData name="Blerina Gass" userId="c68511ae-a3a7-46f7-9967-98e75be526b5" providerId="ADAL" clId="{65B92E61-AD7A-43B1-A2B2-CD470F8D89EB}" dt="2024-03-08T09:34:17.185" v="140" actId="478"/>
        <pc:sldMkLst>
          <pc:docMk/>
          <pc:sldMk cId="177521181" sldId="331"/>
        </pc:sldMkLst>
        <pc:spChg chg="del">
          <ac:chgData name="Blerina Gass" userId="c68511ae-a3a7-46f7-9967-98e75be526b5" providerId="ADAL" clId="{65B92E61-AD7A-43B1-A2B2-CD470F8D89EB}" dt="2024-03-08T09:34:17.185" v="140" actId="478"/>
          <ac:spMkLst>
            <pc:docMk/>
            <pc:sldMk cId="177521181" sldId="331"/>
            <ac:spMk id="10" creationId="{9D9A0B87-2C24-4368-951D-BE0B5B65D4CB}"/>
          </ac:spMkLst>
        </pc:spChg>
      </pc:sldChg>
      <pc:sldChg chg="delSp mod">
        <pc:chgData name="Blerina Gass" userId="c68511ae-a3a7-46f7-9967-98e75be526b5" providerId="ADAL" clId="{65B92E61-AD7A-43B1-A2B2-CD470F8D89EB}" dt="2024-03-08T09:34:08.561" v="137" actId="478"/>
        <pc:sldMkLst>
          <pc:docMk/>
          <pc:sldMk cId="3207634609" sldId="332"/>
        </pc:sldMkLst>
        <pc:spChg chg="del">
          <ac:chgData name="Blerina Gass" userId="c68511ae-a3a7-46f7-9967-98e75be526b5" providerId="ADAL" clId="{65B92E61-AD7A-43B1-A2B2-CD470F8D89EB}" dt="2024-03-08T09:34:08.561" v="137" actId="478"/>
          <ac:spMkLst>
            <pc:docMk/>
            <pc:sldMk cId="3207634609" sldId="332"/>
            <ac:spMk id="11" creationId="{62474BF9-BAAA-4889-8F5C-AE358016ACFA}"/>
          </ac:spMkLst>
        </pc:spChg>
      </pc:sldChg>
      <pc:sldChg chg="addSp delSp modSp mod">
        <pc:chgData name="Blerina Gass" userId="c68511ae-a3a7-46f7-9967-98e75be526b5" providerId="ADAL" clId="{65B92E61-AD7A-43B1-A2B2-CD470F8D89EB}" dt="2024-03-08T09:29:33.363" v="70" actId="478"/>
        <pc:sldMkLst>
          <pc:docMk/>
          <pc:sldMk cId="3533181525" sldId="333"/>
        </pc:sldMkLst>
        <pc:spChg chg="del">
          <ac:chgData name="Blerina Gass" userId="c68511ae-a3a7-46f7-9967-98e75be526b5" providerId="ADAL" clId="{65B92E61-AD7A-43B1-A2B2-CD470F8D89EB}" dt="2024-03-03T15:13:30.133" v="34" actId="478"/>
          <ac:spMkLst>
            <pc:docMk/>
            <pc:sldMk cId="3533181525" sldId="333"/>
            <ac:spMk id="5" creationId="{00000000-0000-0000-0000-000000000000}"/>
          </ac:spMkLst>
        </pc:spChg>
        <pc:spChg chg="del">
          <ac:chgData name="Blerina Gass" userId="c68511ae-a3a7-46f7-9967-98e75be526b5" providerId="ADAL" clId="{65B92E61-AD7A-43B1-A2B2-CD470F8D89EB}" dt="2024-03-08T09:29:33.363" v="70" actId="478"/>
          <ac:spMkLst>
            <pc:docMk/>
            <pc:sldMk cId="3533181525" sldId="333"/>
            <ac:spMk id="6" creationId="{AAA01792-1F0C-4CEF-99EA-563FA66DE6EE}"/>
          </ac:spMkLst>
        </pc:spChg>
        <pc:spChg chg="add mod">
          <ac:chgData name="Blerina Gass" userId="c68511ae-a3a7-46f7-9967-98e75be526b5" providerId="ADAL" clId="{65B92E61-AD7A-43B1-A2B2-CD470F8D89EB}" dt="2024-03-03T15:14:05.104" v="44" actId="404"/>
          <ac:spMkLst>
            <pc:docMk/>
            <pc:sldMk cId="3533181525" sldId="333"/>
            <ac:spMk id="7" creationId="{FA4582A5-8466-D087-31B6-AAA17AAB41F8}"/>
          </ac:spMkLst>
        </pc:spChg>
      </pc:sldChg>
      <pc:sldChg chg="delSp mod">
        <pc:chgData name="Blerina Gass" userId="c68511ae-a3a7-46f7-9967-98e75be526b5" providerId="ADAL" clId="{65B92E61-AD7A-43B1-A2B2-CD470F8D89EB}" dt="2024-03-08T09:34:40.594" v="147" actId="478"/>
        <pc:sldMkLst>
          <pc:docMk/>
          <pc:sldMk cId="337928787" sldId="334"/>
        </pc:sldMkLst>
        <pc:spChg chg="del">
          <ac:chgData name="Blerina Gass" userId="c68511ae-a3a7-46f7-9967-98e75be526b5" providerId="ADAL" clId="{65B92E61-AD7A-43B1-A2B2-CD470F8D89EB}" dt="2024-03-08T09:34:40.594" v="147" actId="478"/>
          <ac:spMkLst>
            <pc:docMk/>
            <pc:sldMk cId="337928787" sldId="334"/>
            <ac:spMk id="5" creationId="{3D43218E-3DAD-4BE5-A123-0DB735CE7AD3}"/>
          </ac:spMkLst>
        </pc:spChg>
      </pc:sldChg>
      <pc:sldChg chg="delSp mod">
        <pc:chgData name="Blerina Gass" userId="c68511ae-a3a7-46f7-9967-98e75be526b5" providerId="ADAL" clId="{65B92E61-AD7A-43B1-A2B2-CD470F8D89EB}" dt="2024-03-08T09:34:44.059" v="148" actId="478"/>
        <pc:sldMkLst>
          <pc:docMk/>
          <pc:sldMk cId="3488159945" sldId="335"/>
        </pc:sldMkLst>
        <pc:spChg chg="del">
          <ac:chgData name="Blerina Gass" userId="c68511ae-a3a7-46f7-9967-98e75be526b5" providerId="ADAL" clId="{65B92E61-AD7A-43B1-A2B2-CD470F8D89EB}" dt="2024-03-08T09:34:44.059" v="148" actId="478"/>
          <ac:spMkLst>
            <pc:docMk/>
            <pc:sldMk cId="3488159945" sldId="335"/>
            <ac:spMk id="10" creationId="{12CFFCE2-241A-4048-B7F7-6B811693C564}"/>
          </ac:spMkLst>
        </pc:spChg>
      </pc:sldChg>
      <pc:sldChg chg="delSp mod">
        <pc:chgData name="Blerina Gass" userId="c68511ae-a3a7-46f7-9967-98e75be526b5" providerId="ADAL" clId="{65B92E61-AD7A-43B1-A2B2-CD470F8D89EB}" dt="2024-03-08T09:34:47.741" v="149" actId="478"/>
        <pc:sldMkLst>
          <pc:docMk/>
          <pc:sldMk cId="63269310" sldId="336"/>
        </pc:sldMkLst>
        <pc:spChg chg="del">
          <ac:chgData name="Blerina Gass" userId="c68511ae-a3a7-46f7-9967-98e75be526b5" providerId="ADAL" clId="{65B92E61-AD7A-43B1-A2B2-CD470F8D89EB}" dt="2024-03-08T09:34:47.741" v="149" actId="478"/>
          <ac:spMkLst>
            <pc:docMk/>
            <pc:sldMk cId="63269310" sldId="336"/>
            <ac:spMk id="7" creationId="{367B0EE0-A0BC-4D4B-A605-6A2DCFC884CC}"/>
          </ac:spMkLst>
        </pc:spChg>
      </pc:sldChg>
      <pc:sldChg chg="delSp mod">
        <pc:chgData name="Blerina Gass" userId="c68511ae-a3a7-46f7-9967-98e75be526b5" providerId="ADAL" clId="{65B92E61-AD7A-43B1-A2B2-CD470F8D89EB}" dt="2024-03-08T09:34:51.412" v="150" actId="478"/>
        <pc:sldMkLst>
          <pc:docMk/>
          <pc:sldMk cId="1102908449" sldId="337"/>
        </pc:sldMkLst>
        <pc:spChg chg="del">
          <ac:chgData name="Blerina Gass" userId="c68511ae-a3a7-46f7-9967-98e75be526b5" providerId="ADAL" clId="{65B92E61-AD7A-43B1-A2B2-CD470F8D89EB}" dt="2024-03-08T09:34:51.412" v="150" actId="478"/>
          <ac:spMkLst>
            <pc:docMk/>
            <pc:sldMk cId="1102908449" sldId="337"/>
            <ac:spMk id="8" creationId="{14115B55-E9E0-48C1-B73B-77EAFD54917A}"/>
          </ac:spMkLst>
        </pc:spChg>
      </pc:sldChg>
      <pc:sldChg chg="delSp mod">
        <pc:chgData name="Blerina Gass" userId="c68511ae-a3a7-46f7-9967-98e75be526b5" providerId="ADAL" clId="{65B92E61-AD7A-43B1-A2B2-CD470F8D89EB}" dt="2024-03-08T09:32:54.628" v="111" actId="478"/>
        <pc:sldMkLst>
          <pc:docMk/>
          <pc:sldMk cId="1693656787" sldId="338"/>
        </pc:sldMkLst>
        <pc:spChg chg="del">
          <ac:chgData name="Blerina Gass" userId="c68511ae-a3a7-46f7-9967-98e75be526b5" providerId="ADAL" clId="{65B92E61-AD7A-43B1-A2B2-CD470F8D89EB}" dt="2024-03-08T09:32:54.628" v="111" actId="478"/>
          <ac:spMkLst>
            <pc:docMk/>
            <pc:sldMk cId="1693656787" sldId="338"/>
            <ac:spMk id="8" creationId="{EC3D0D89-A165-4CA2-BA90-404822E2D476}"/>
          </ac:spMkLst>
        </pc:spChg>
      </pc:sldChg>
      <pc:sldChg chg="delSp mod">
        <pc:chgData name="Blerina Gass" userId="c68511ae-a3a7-46f7-9967-98e75be526b5" providerId="ADAL" clId="{65B92E61-AD7A-43B1-A2B2-CD470F8D89EB}" dt="2024-03-08T09:33:18.959" v="120" actId="478"/>
        <pc:sldMkLst>
          <pc:docMk/>
          <pc:sldMk cId="2409595458" sldId="339"/>
        </pc:sldMkLst>
        <pc:spChg chg="del">
          <ac:chgData name="Blerina Gass" userId="c68511ae-a3a7-46f7-9967-98e75be526b5" providerId="ADAL" clId="{65B92E61-AD7A-43B1-A2B2-CD470F8D89EB}" dt="2024-03-08T09:33:18.959" v="120" actId="478"/>
          <ac:spMkLst>
            <pc:docMk/>
            <pc:sldMk cId="2409595458" sldId="339"/>
            <ac:spMk id="76" creationId="{7FEB9487-6A1E-4F9C-BA14-889465E22748}"/>
          </ac:spMkLst>
        </pc:spChg>
      </pc:sldChg>
      <pc:sldChg chg="addSp delSp modSp new mod">
        <pc:chgData name="Blerina Gass" userId="c68511ae-a3a7-46f7-9967-98e75be526b5" providerId="ADAL" clId="{65B92E61-AD7A-43B1-A2B2-CD470F8D89EB}" dt="2024-03-08T09:29:35.737" v="71" actId="478"/>
        <pc:sldMkLst>
          <pc:docMk/>
          <pc:sldMk cId="2147236957" sldId="340"/>
        </pc:sldMkLst>
        <pc:spChg chg="del">
          <ac:chgData name="Blerina Gass" userId="c68511ae-a3a7-46f7-9967-98e75be526b5" providerId="ADAL" clId="{65B92E61-AD7A-43B1-A2B2-CD470F8D89EB}" dt="2024-03-03T15:12:24.293" v="8"/>
          <ac:spMkLst>
            <pc:docMk/>
            <pc:sldMk cId="2147236957" sldId="340"/>
            <ac:spMk id="2" creationId="{91933120-FDED-F2D7-B6D5-27DFB04F4C7B}"/>
          </ac:spMkLst>
        </pc:spChg>
        <pc:spChg chg="del">
          <ac:chgData name="Blerina Gass" userId="c68511ae-a3a7-46f7-9967-98e75be526b5" providerId="ADAL" clId="{65B92E61-AD7A-43B1-A2B2-CD470F8D89EB}" dt="2024-03-08T09:29:35.737" v="71" actId="478"/>
          <ac:spMkLst>
            <pc:docMk/>
            <pc:sldMk cId="2147236957" sldId="340"/>
            <ac:spMk id="3" creationId="{E01743AF-6BAB-B8B3-369E-7C7AA0F582C6}"/>
          </ac:spMkLst>
        </pc:spChg>
        <pc:spChg chg="add mod">
          <ac:chgData name="Blerina Gass" userId="c68511ae-a3a7-46f7-9967-98e75be526b5" providerId="ADAL" clId="{65B92E61-AD7A-43B1-A2B2-CD470F8D89EB}" dt="2024-03-03T15:13:23.100" v="33" actId="14100"/>
          <ac:spMkLst>
            <pc:docMk/>
            <pc:sldMk cId="2147236957" sldId="340"/>
            <ac:spMk id="5" creationId="{3DB264E9-2186-BFF9-DAA9-FF9AAFEE5D04}"/>
          </ac:spMkLst>
        </pc:spChg>
        <pc:spChg chg="add mod">
          <ac:chgData name="Blerina Gass" userId="c68511ae-a3a7-46f7-9967-98e75be526b5" providerId="ADAL" clId="{65B92E61-AD7A-43B1-A2B2-CD470F8D89EB}" dt="2024-03-03T15:13:02.150" v="18" actId="404"/>
          <ac:spMkLst>
            <pc:docMk/>
            <pc:sldMk cId="2147236957" sldId="340"/>
            <ac:spMk id="7" creationId="{F23CA24B-9A5E-46B5-D7F3-AFEEAE279467}"/>
          </ac:spMkLst>
        </pc:spChg>
      </pc:sldChg>
      <pc:sldMasterChg chg="addSp delSp modSp mod modSldLayout">
        <pc:chgData name="Blerina Gass" userId="c68511ae-a3a7-46f7-9967-98e75be526b5" providerId="ADAL" clId="{65B92E61-AD7A-43B1-A2B2-CD470F8D89EB}" dt="2024-03-08T09:29:13.916" v="69" actId="1038"/>
        <pc:sldMasterMkLst>
          <pc:docMk/>
          <pc:sldMasterMk cId="10925339" sldId="2147483660"/>
        </pc:sldMasterMkLst>
        <pc:spChg chg="del">
          <ac:chgData name="Blerina Gass" userId="c68511ae-a3a7-46f7-9967-98e75be526b5" providerId="ADAL" clId="{65B92E61-AD7A-43B1-A2B2-CD470F8D89EB}" dt="2024-03-08T09:28:26.927" v="55" actId="478"/>
          <ac:spMkLst>
            <pc:docMk/>
            <pc:sldMasterMk cId="10925339" sldId="2147483660"/>
            <ac:spMk id="4" creationId="{00000000-0000-0000-0000-000000000000}"/>
          </ac:spMkLst>
        </pc:spChg>
        <pc:spChg chg="add mod">
          <ac:chgData name="Blerina Gass" userId="c68511ae-a3a7-46f7-9967-98e75be526b5" providerId="ADAL" clId="{65B92E61-AD7A-43B1-A2B2-CD470F8D89EB}" dt="2024-03-08T09:29:13.916" v="69" actId="1038"/>
          <ac:spMkLst>
            <pc:docMk/>
            <pc:sldMasterMk cId="10925339" sldId="2147483660"/>
            <ac:spMk id="5" creationId="{8EBFA07C-3494-B09B-19FF-8FC0F1E981F5}"/>
          </ac:spMkLst>
        </pc:spChg>
        <pc:sldLayoutChg chg="delSp mod">
          <pc:chgData name="Blerina Gass" userId="c68511ae-a3a7-46f7-9967-98e75be526b5" providerId="ADAL" clId="{65B92E61-AD7A-43B1-A2B2-CD470F8D89EB}" dt="2024-03-08T09:28:16.918" v="52" actId="478"/>
          <pc:sldLayoutMkLst>
            <pc:docMk/>
            <pc:sldMasterMk cId="10925339" sldId="2147483660"/>
            <pc:sldLayoutMk cId="0" sldId="2147483662"/>
          </pc:sldLayoutMkLst>
          <pc:spChg chg="del">
            <ac:chgData name="Blerina Gass" userId="c68511ae-a3a7-46f7-9967-98e75be526b5" providerId="ADAL" clId="{65B92E61-AD7A-43B1-A2B2-CD470F8D89EB}" dt="2024-03-08T09:28:16.918" v="52" actId="478"/>
            <ac:spMkLst>
              <pc:docMk/>
              <pc:sldMasterMk cId="10925339" sldId="2147483660"/>
              <pc:sldLayoutMk cId="0" sldId="2147483662"/>
              <ac:spMk id="4" creationId="{00000000-0000-0000-0000-000000000000}"/>
            </ac:spMkLst>
          </pc:spChg>
        </pc:sldLayoutChg>
        <pc:sldLayoutChg chg="addSp delSp modSp mod">
          <pc:chgData name="Blerina Gass" userId="c68511ae-a3a7-46f7-9967-98e75be526b5" providerId="ADAL" clId="{65B92E61-AD7A-43B1-A2B2-CD470F8D89EB}" dt="2024-03-08T09:29:06.534" v="65" actId="21"/>
          <pc:sldLayoutMkLst>
            <pc:docMk/>
            <pc:sldMasterMk cId="10925339" sldId="2147483660"/>
            <pc:sldLayoutMk cId="0" sldId="2147483663"/>
          </pc:sldLayoutMkLst>
          <pc:spChg chg="del">
            <ac:chgData name="Blerina Gass" userId="c68511ae-a3a7-46f7-9967-98e75be526b5" providerId="ADAL" clId="{65B92E61-AD7A-43B1-A2B2-CD470F8D89EB}" dt="2024-03-08T09:28:57.570" v="64" actId="478"/>
            <ac:spMkLst>
              <pc:docMk/>
              <pc:sldMasterMk cId="10925339" sldId="2147483660"/>
              <pc:sldLayoutMk cId="0" sldId="2147483663"/>
              <ac:spMk id="4" creationId="{00000000-0000-0000-0000-000000000000}"/>
            </ac:spMkLst>
          </pc:spChg>
          <pc:spChg chg="add del mod">
            <ac:chgData name="Blerina Gass" userId="c68511ae-a3a7-46f7-9967-98e75be526b5" providerId="ADAL" clId="{65B92E61-AD7A-43B1-A2B2-CD470F8D89EB}" dt="2024-03-08T09:29:06.534" v="65" actId="21"/>
            <ac:spMkLst>
              <pc:docMk/>
              <pc:sldMasterMk cId="10925339" sldId="2147483660"/>
              <pc:sldLayoutMk cId="0" sldId="2147483663"/>
              <ac:spMk id="7" creationId="{8EBFA07C-3494-B09B-19FF-8FC0F1E981F5}"/>
            </ac:spMkLst>
          </pc:spChg>
        </pc:sldLayoutChg>
        <pc:sldLayoutChg chg="delSp mod">
          <pc:chgData name="Blerina Gass" userId="c68511ae-a3a7-46f7-9967-98e75be526b5" providerId="ADAL" clId="{65B92E61-AD7A-43B1-A2B2-CD470F8D89EB}" dt="2024-03-08T09:28:46.153" v="62" actId="478"/>
          <pc:sldLayoutMkLst>
            <pc:docMk/>
            <pc:sldMasterMk cId="10925339" sldId="2147483660"/>
            <pc:sldLayoutMk cId="0" sldId="2147483664"/>
          </pc:sldLayoutMkLst>
          <pc:spChg chg="del">
            <ac:chgData name="Blerina Gass" userId="c68511ae-a3a7-46f7-9967-98e75be526b5" providerId="ADAL" clId="{65B92E61-AD7A-43B1-A2B2-CD470F8D89EB}" dt="2024-03-08T09:28:46.153" v="62" actId="478"/>
            <ac:spMkLst>
              <pc:docMk/>
              <pc:sldMasterMk cId="10925339" sldId="2147483660"/>
              <pc:sldLayoutMk cId="0" sldId="2147483664"/>
              <ac:spMk id="5" creationId="{00000000-0000-0000-0000-000000000000}"/>
            </ac:spMkLst>
          </pc:spChg>
        </pc:sldLayoutChg>
        <pc:sldLayoutChg chg="delSp mod">
          <pc:chgData name="Blerina Gass" userId="c68511ae-a3a7-46f7-9967-98e75be526b5" providerId="ADAL" clId="{65B92E61-AD7A-43B1-A2B2-CD470F8D89EB}" dt="2024-03-08T09:28:48.794" v="63" actId="478"/>
          <pc:sldLayoutMkLst>
            <pc:docMk/>
            <pc:sldMasterMk cId="10925339" sldId="2147483660"/>
            <pc:sldLayoutMk cId="0" sldId="2147483666"/>
          </pc:sldLayoutMkLst>
          <pc:spChg chg="del">
            <ac:chgData name="Blerina Gass" userId="c68511ae-a3a7-46f7-9967-98e75be526b5" providerId="ADAL" clId="{65B92E61-AD7A-43B1-A2B2-CD470F8D89EB}" dt="2024-03-08T09:28:48.794" v="63" actId="478"/>
            <ac:spMkLst>
              <pc:docMk/>
              <pc:sldMasterMk cId="10925339" sldId="2147483660"/>
              <pc:sldLayoutMk cId="0" sldId="2147483666"/>
              <ac:spMk id="3" creationId="{00000000-0000-0000-0000-000000000000}"/>
            </ac:spMkLst>
          </pc:spChg>
        </pc:sldLayoutChg>
        <pc:sldLayoutChg chg="delSp mod">
          <pc:chgData name="Blerina Gass" userId="c68511ae-a3a7-46f7-9967-98e75be526b5" providerId="ADAL" clId="{65B92E61-AD7A-43B1-A2B2-CD470F8D89EB}" dt="2024-03-08T09:28:19.176" v="53" actId="478"/>
          <pc:sldLayoutMkLst>
            <pc:docMk/>
            <pc:sldMasterMk cId="10925339" sldId="2147483660"/>
            <pc:sldLayoutMk cId="0" sldId="2147483667"/>
          </pc:sldLayoutMkLst>
          <pc:spChg chg="del">
            <ac:chgData name="Blerina Gass" userId="c68511ae-a3a7-46f7-9967-98e75be526b5" providerId="ADAL" clId="{65B92E61-AD7A-43B1-A2B2-CD470F8D89EB}" dt="2024-03-08T09:28:19.176" v="53" actId="478"/>
            <ac:spMkLst>
              <pc:docMk/>
              <pc:sldMasterMk cId="10925339" sldId="2147483660"/>
              <pc:sldLayoutMk cId="0" sldId="2147483667"/>
              <ac:spMk id="4" creationId="{00000000-0000-0000-0000-000000000000}"/>
            </ac:spMkLst>
          </pc:spChg>
        </pc:sldLayoutChg>
        <pc:sldLayoutChg chg="delSp mod">
          <pc:chgData name="Blerina Gass" userId="c68511ae-a3a7-46f7-9967-98e75be526b5" providerId="ADAL" clId="{65B92E61-AD7A-43B1-A2B2-CD470F8D89EB}" dt="2024-03-08T09:28:21.753" v="54" actId="478"/>
          <pc:sldLayoutMkLst>
            <pc:docMk/>
            <pc:sldMasterMk cId="10925339" sldId="2147483660"/>
            <pc:sldLayoutMk cId="0" sldId="2147483668"/>
          </pc:sldLayoutMkLst>
          <pc:spChg chg="del">
            <ac:chgData name="Blerina Gass" userId="c68511ae-a3a7-46f7-9967-98e75be526b5" providerId="ADAL" clId="{65B92E61-AD7A-43B1-A2B2-CD470F8D89EB}" dt="2024-03-08T09:28:21.753" v="54" actId="478"/>
            <ac:spMkLst>
              <pc:docMk/>
              <pc:sldMasterMk cId="10925339" sldId="2147483660"/>
              <pc:sldLayoutMk cId="0" sldId="2147483668"/>
              <ac:spMk id="4" creationId="{00000000-0000-0000-0000-000000000000}"/>
            </ac:spMkLst>
          </pc:spChg>
        </pc:sldLayoutChg>
        <pc:sldLayoutChg chg="delSp mod">
          <pc:chgData name="Blerina Gass" userId="c68511ae-a3a7-46f7-9967-98e75be526b5" providerId="ADAL" clId="{65B92E61-AD7A-43B1-A2B2-CD470F8D89EB}" dt="2024-03-08T09:28:42.509" v="60" actId="478"/>
          <pc:sldLayoutMkLst>
            <pc:docMk/>
            <pc:sldMasterMk cId="10925339" sldId="2147483660"/>
            <pc:sldLayoutMk cId="0" sldId="2147483669"/>
          </pc:sldLayoutMkLst>
          <pc:spChg chg="del">
            <ac:chgData name="Blerina Gass" userId="c68511ae-a3a7-46f7-9967-98e75be526b5" providerId="ADAL" clId="{65B92E61-AD7A-43B1-A2B2-CD470F8D89EB}" dt="2024-03-08T09:28:42.509" v="60" actId="478"/>
            <ac:spMkLst>
              <pc:docMk/>
              <pc:sldMasterMk cId="10925339" sldId="2147483660"/>
              <pc:sldLayoutMk cId="0" sldId="2147483669"/>
              <ac:spMk id="4" creationId="{00000000-0000-0000-0000-000000000000}"/>
            </ac:spMkLst>
          </pc:spChg>
        </pc:sldLayoutChg>
        <pc:sldLayoutChg chg="delSp mod">
          <pc:chgData name="Blerina Gass" userId="c68511ae-a3a7-46f7-9967-98e75be526b5" providerId="ADAL" clId="{65B92E61-AD7A-43B1-A2B2-CD470F8D89EB}" dt="2024-03-08T09:28:40.246" v="59" actId="478"/>
          <pc:sldLayoutMkLst>
            <pc:docMk/>
            <pc:sldMasterMk cId="10925339" sldId="2147483660"/>
            <pc:sldLayoutMk cId="0" sldId="2147483670"/>
          </pc:sldLayoutMkLst>
          <pc:spChg chg="del">
            <ac:chgData name="Blerina Gass" userId="c68511ae-a3a7-46f7-9967-98e75be526b5" providerId="ADAL" clId="{65B92E61-AD7A-43B1-A2B2-CD470F8D89EB}" dt="2024-03-08T09:28:40.246" v="59" actId="478"/>
            <ac:spMkLst>
              <pc:docMk/>
              <pc:sldMasterMk cId="10925339" sldId="2147483660"/>
              <pc:sldLayoutMk cId="0" sldId="2147483670"/>
              <ac:spMk id="4" creationId="{00000000-0000-0000-0000-000000000000}"/>
            </ac:spMkLst>
          </pc:spChg>
        </pc:sldLayoutChg>
        <pc:sldLayoutChg chg="delSp mod">
          <pc:chgData name="Blerina Gass" userId="c68511ae-a3a7-46f7-9967-98e75be526b5" providerId="ADAL" clId="{65B92E61-AD7A-43B1-A2B2-CD470F8D89EB}" dt="2024-03-08T09:28:38.176" v="58" actId="478"/>
          <pc:sldLayoutMkLst>
            <pc:docMk/>
            <pc:sldMasterMk cId="10925339" sldId="2147483660"/>
            <pc:sldLayoutMk cId="0" sldId="2147483671"/>
          </pc:sldLayoutMkLst>
          <pc:spChg chg="del">
            <ac:chgData name="Blerina Gass" userId="c68511ae-a3a7-46f7-9967-98e75be526b5" providerId="ADAL" clId="{65B92E61-AD7A-43B1-A2B2-CD470F8D89EB}" dt="2024-03-08T09:28:38.176" v="58" actId="478"/>
            <ac:spMkLst>
              <pc:docMk/>
              <pc:sldMasterMk cId="10925339" sldId="2147483660"/>
              <pc:sldLayoutMk cId="0" sldId="2147483671"/>
              <ac:spMk id="4" creationId="{00000000-0000-0000-0000-000000000000}"/>
            </ac:spMkLst>
          </pc:spChg>
        </pc:sldLayoutChg>
        <pc:sldLayoutChg chg="delSp modSp mod">
          <pc:chgData name="Blerina Gass" userId="c68511ae-a3a7-46f7-9967-98e75be526b5" providerId="ADAL" clId="{65B92E61-AD7A-43B1-A2B2-CD470F8D89EB}" dt="2024-03-08T09:28:35.901" v="57" actId="478"/>
          <pc:sldLayoutMkLst>
            <pc:docMk/>
            <pc:sldMasterMk cId="10925339" sldId="2147483660"/>
            <pc:sldLayoutMk cId="0" sldId="2147483672"/>
          </pc:sldLayoutMkLst>
          <pc:spChg chg="del mod">
            <ac:chgData name="Blerina Gass" userId="c68511ae-a3a7-46f7-9967-98e75be526b5" providerId="ADAL" clId="{65B92E61-AD7A-43B1-A2B2-CD470F8D89EB}" dt="2024-03-08T09:28:35.901" v="57" actId="478"/>
            <ac:spMkLst>
              <pc:docMk/>
              <pc:sldMasterMk cId="10925339" sldId="2147483660"/>
              <pc:sldLayoutMk cId="0" sldId="2147483672"/>
              <ac:spMk id="4" creationId="{00000000-0000-0000-0000-000000000000}"/>
            </ac:spMkLst>
          </pc:spChg>
        </pc:sldLayoutChg>
        <pc:sldLayoutChg chg="delSp mod">
          <pc:chgData name="Blerina Gass" userId="c68511ae-a3a7-46f7-9967-98e75be526b5" providerId="ADAL" clId="{65B92E61-AD7A-43B1-A2B2-CD470F8D89EB}" dt="2024-03-08T09:28:44.522" v="61" actId="478"/>
          <pc:sldLayoutMkLst>
            <pc:docMk/>
            <pc:sldMasterMk cId="10925339" sldId="2147483660"/>
            <pc:sldLayoutMk cId="0" sldId="2147483673"/>
          </pc:sldLayoutMkLst>
          <pc:spChg chg="del">
            <ac:chgData name="Blerina Gass" userId="c68511ae-a3a7-46f7-9967-98e75be526b5" providerId="ADAL" clId="{65B92E61-AD7A-43B1-A2B2-CD470F8D89EB}" dt="2024-03-08T09:28:44.522" v="61" actId="478"/>
            <ac:spMkLst>
              <pc:docMk/>
              <pc:sldMasterMk cId="10925339" sldId="2147483660"/>
              <pc:sldLayoutMk cId="0" sldId="2147483673"/>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CDB167C-9C35-44B4-8F0F-A9433DAEC1EA}"/>
              </a:ext>
            </a:extLst>
          </p:cNvPr>
          <p:cNvSpPr>
            <a:spLocks noGrp="1"/>
          </p:cNvSpPr>
          <p:nvPr>
            <p:ph type="hdr" sz="quarter"/>
          </p:nvPr>
        </p:nvSpPr>
        <p:spPr>
          <a:xfrm>
            <a:off x="0" y="0"/>
            <a:ext cx="4308475" cy="341313"/>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9BD5AEFC-8B41-4DCD-820B-4070CECCA4F4}"/>
              </a:ext>
            </a:extLst>
          </p:cNvPr>
          <p:cNvSpPr>
            <a:spLocks noGrp="1"/>
          </p:cNvSpPr>
          <p:nvPr>
            <p:ph type="dt" sz="quarter" idx="1"/>
          </p:nvPr>
        </p:nvSpPr>
        <p:spPr>
          <a:xfrm>
            <a:off x="5632450" y="0"/>
            <a:ext cx="4310063" cy="341313"/>
          </a:xfrm>
          <a:prstGeom prst="rect">
            <a:avLst/>
          </a:prstGeom>
        </p:spPr>
        <p:txBody>
          <a:bodyPr vert="horz" lIns="91440" tIns="45720" rIns="91440" bIns="45720" rtlCol="0"/>
          <a:lstStyle>
            <a:lvl1pPr algn="r">
              <a:defRPr sz="1200"/>
            </a:lvl1pPr>
          </a:lstStyle>
          <a:p>
            <a:fld id="{30C67CFE-FE5F-4EF5-A3C0-4F46E0828F1A}" type="datetimeFigureOut">
              <a:rPr lang="de-CH" smtClean="0"/>
              <a:t>08.03.2024</a:t>
            </a:fld>
            <a:endParaRPr lang="de-CH"/>
          </a:p>
        </p:txBody>
      </p:sp>
      <p:sp>
        <p:nvSpPr>
          <p:cNvPr id="4" name="Fußzeilenplatzhalter 3">
            <a:extLst>
              <a:ext uri="{FF2B5EF4-FFF2-40B4-BE49-F238E27FC236}">
                <a16:creationId xmlns:a16="http://schemas.microsoft.com/office/drawing/2014/main" id="{9D2A31A4-8864-4B79-8E3D-996F65293FA4}"/>
              </a:ext>
            </a:extLst>
          </p:cNvPr>
          <p:cNvSpPr>
            <a:spLocks noGrp="1"/>
          </p:cNvSpPr>
          <p:nvPr>
            <p:ph type="ftr" sz="quarter" idx="2"/>
          </p:nvPr>
        </p:nvSpPr>
        <p:spPr>
          <a:xfrm>
            <a:off x="0" y="6464300"/>
            <a:ext cx="4308475" cy="341313"/>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C618B973-E0D5-4931-BC77-45B818DB1E61}"/>
              </a:ext>
            </a:extLst>
          </p:cNvPr>
          <p:cNvSpPr>
            <a:spLocks noGrp="1"/>
          </p:cNvSpPr>
          <p:nvPr>
            <p:ph type="sldNum" sz="quarter" idx="3"/>
          </p:nvPr>
        </p:nvSpPr>
        <p:spPr>
          <a:xfrm>
            <a:off x="5632450" y="6464300"/>
            <a:ext cx="4310063" cy="341313"/>
          </a:xfrm>
          <a:prstGeom prst="rect">
            <a:avLst/>
          </a:prstGeom>
        </p:spPr>
        <p:txBody>
          <a:bodyPr vert="horz" lIns="91440" tIns="45720" rIns="91440" bIns="45720" rtlCol="0" anchor="b"/>
          <a:lstStyle>
            <a:lvl1pPr algn="r">
              <a:defRPr sz="1200"/>
            </a:lvl1pPr>
          </a:lstStyle>
          <a:p>
            <a:fld id="{29EBCEF8-8CC8-4814-BC0C-6FD97FD562E6}" type="slidenum">
              <a:rPr lang="de-CH" smtClean="0"/>
              <a:t>‹Nr.›</a:t>
            </a:fld>
            <a:endParaRPr lang="de-CH"/>
          </a:p>
        </p:txBody>
      </p:sp>
    </p:spTree>
    <p:extLst>
      <p:ext uri="{BB962C8B-B14F-4D97-AF65-F5344CB8AC3E}">
        <p14:creationId xmlns:p14="http://schemas.microsoft.com/office/powerpoint/2010/main" val="160945405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31638" units="1/cm"/>
          <inkml:channelProperty channel="Y" name="resolution" value="36.24161" units="1/cm"/>
          <inkml:channelProperty channel="T" name="resolution" value="1" units="1/dev"/>
        </inkml:channelProperties>
      </inkml:inkSource>
      <inkml:timestamp xml:id="ts0" timeString="2019-03-06T16:15:56.435"/>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9110" cy="3414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32689" y="0"/>
            <a:ext cx="4309110" cy="341463"/>
          </a:xfrm>
          <a:prstGeom prst="rect">
            <a:avLst/>
          </a:prstGeom>
        </p:spPr>
        <p:txBody>
          <a:bodyPr vert="horz" lIns="91440" tIns="45720" rIns="91440" bIns="45720" rtlCol="0"/>
          <a:lstStyle>
            <a:lvl1pPr algn="r">
              <a:defRPr sz="1200"/>
            </a:lvl1pPr>
          </a:lstStyle>
          <a:p>
            <a:fld id="{932C49D2-7073-4945-BAD7-DF64267BFAB1}" type="datetimeFigureOut">
              <a:rPr lang="de-DE" smtClean="0"/>
              <a:t>08.03.2024</a:t>
            </a:fld>
            <a:endParaRPr lang="de-DE"/>
          </a:p>
        </p:txBody>
      </p:sp>
      <p:sp>
        <p:nvSpPr>
          <p:cNvPr id="4" name="Folienbildplatzhalter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4411" y="3275201"/>
            <a:ext cx="7955279" cy="267971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64152"/>
            <a:ext cx="4309110" cy="34146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32689" y="6464152"/>
            <a:ext cx="4309110" cy="341462"/>
          </a:xfrm>
          <a:prstGeom prst="rect">
            <a:avLst/>
          </a:prstGeom>
        </p:spPr>
        <p:txBody>
          <a:bodyPr vert="horz" lIns="91440" tIns="45720" rIns="91440" bIns="45720" rtlCol="0" anchor="b"/>
          <a:lstStyle>
            <a:lvl1pPr algn="r">
              <a:defRPr sz="1200"/>
            </a:lvl1pPr>
          </a:lstStyle>
          <a:p>
            <a:fld id="{56C73BE3-0C1A-7140-89E9-84E6119B853B}" type="slidenum">
              <a:rPr lang="de-DE" smtClean="0"/>
              <a:t>‹Nr.›</a:t>
            </a:fld>
            <a:endParaRPr lang="de-DE"/>
          </a:p>
        </p:txBody>
      </p:sp>
    </p:spTree>
    <p:extLst>
      <p:ext uri="{BB962C8B-B14F-4D97-AF65-F5344CB8AC3E}">
        <p14:creationId xmlns:p14="http://schemas.microsoft.com/office/powerpoint/2010/main" val="136368762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C73BE3-0C1A-7140-89E9-84E6119B853B}" type="slidenum">
              <a:rPr lang="de-DE" smtClean="0"/>
              <a:t>2</a:t>
            </a:fld>
            <a:endParaRPr lang="de-DE" dirty="0"/>
          </a:p>
        </p:txBody>
      </p:sp>
    </p:spTree>
    <p:extLst>
      <p:ext uri="{BB962C8B-B14F-4D97-AF65-F5344CB8AC3E}">
        <p14:creationId xmlns:p14="http://schemas.microsoft.com/office/powerpoint/2010/main" val="180201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C73BE3-0C1A-7140-89E9-84E6119B853B}" type="slidenum">
              <a:rPr lang="de-DE" smtClean="0"/>
              <a:t>3</a:t>
            </a:fld>
            <a:endParaRPr lang="de-DE" dirty="0"/>
          </a:p>
        </p:txBody>
      </p:sp>
    </p:spTree>
    <p:extLst>
      <p:ext uri="{BB962C8B-B14F-4D97-AF65-F5344CB8AC3E}">
        <p14:creationId xmlns:p14="http://schemas.microsoft.com/office/powerpoint/2010/main" val="148621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C73BE3-0C1A-7140-89E9-84E6119B853B}" type="slidenum">
              <a:rPr lang="de-DE" smtClean="0"/>
              <a:t>4</a:t>
            </a:fld>
            <a:endParaRPr lang="de-DE" dirty="0"/>
          </a:p>
        </p:txBody>
      </p:sp>
    </p:spTree>
    <p:extLst>
      <p:ext uri="{BB962C8B-B14F-4D97-AF65-F5344CB8AC3E}">
        <p14:creationId xmlns:p14="http://schemas.microsoft.com/office/powerpoint/2010/main" val="160384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6C73BE3-0C1A-7140-89E9-84E6119B853B}" type="slidenum">
              <a:rPr lang="de-DE" smtClean="0"/>
              <a:t>15</a:t>
            </a:fld>
            <a:endParaRPr lang="de-DE"/>
          </a:p>
        </p:txBody>
      </p:sp>
    </p:spTree>
    <p:extLst>
      <p:ext uri="{BB962C8B-B14F-4D97-AF65-F5344CB8AC3E}">
        <p14:creationId xmlns:p14="http://schemas.microsoft.com/office/powerpoint/2010/main" val="398337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23850" y="531806"/>
            <a:ext cx="6499644" cy="279078"/>
          </a:xfrm>
        </p:spPr>
        <p:txBody>
          <a:bodyPr anchor="t" anchorCtr="0"/>
          <a:lstStyle>
            <a:lvl1pPr>
              <a:defRPr sz="2200"/>
            </a:lvl1pPr>
          </a:lstStyle>
          <a:p>
            <a:r>
              <a:rPr lang="de-DE" dirty="0"/>
              <a:t>Mastertitelformat bearbeiten</a:t>
            </a:r>
            <a:endParaRPr lang="en-US" dirty="0"/>
          </a:p>
        </p:txBody>
      </p:sp>
      <p:sp>
        <p:nvSpPr>
          <p:cNvPr id="3" name="Text Placeholder 2"/>
          <p:cNvSpPr>
            <a:spLocks noGrp="1"/>
          </p:cNvSpPr>
          <p:nvPr>
            <p:ph type="body" idx="1"/>
          </p:nvPr>
        </p:nvSpPr>
        <p:spPr>
          <a:xfrm>
            <a:off x="323850" y="1203325"/>
            <a:ext cx="8496300" cy="3299664"/>
          </a:xfrm>
        </p:spPr>
        <p:txBody>
          <a:bodyPr/>
          <a:lstStyle>
            <a:lvl1pPr marL="179388" indent="-179388">
              <a:buFont typeface="Wingdings" charset="2"/>
              <a:buChar char="§"/>
              <a:tabLst/>
              <a:defRPr sz="1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Mastertextformat bearbeiten</a:t>
            </a:r>
          </a:p>
        </p:txBody>
      </p:sp>
      <p:sp>
        <p:nvSpPr>
          <p:cNvPr id="6" name="Slide Number Placeholder 5"/>
          <p:cNvSpPr>
            <a:spLocks noGrp="1"/>
          </p:cNvSpPr>
          <p:nvPr>
            <p:ph type="sldNum" sz="quarter" idx="12"/>
          </p:nvPr>
        </p:nvSpPr>
        <p:spPr>
          <a:xfrm>
            <a:off x="8220974" y="4862868"/>
            <a:ext cx="599176" cy="243763"/>
          </a:xfrm>
        </p:spPr>
        <p:txBody>
          <a:bodyPr/>
          <a:lstStyle/>
          <a:p>
            <a:fld id="{668FC1BA-C807-A24C-B970-91216D4FCE8F}"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72" name="Gruppierung 71"/>
          <p:cNvGrpSpPr/>
          <p:nvPr userDrawn="1"/>
        </p:nvGrpSpPr>
        <p:grpSpPr>
          <a:xfrm>
            <a:off x="7559675" y="215914"/>
            <a:ext cx="1689256" cy="553998"/>
            <a:chOff x="5153170" y="2262409"/>
            <a:chExt cx="1689256" cy="553998"/>
          </a:xfrm>
        </p:grpSpPr>
        <p:grpSp>
          <p:nvGrpSpPr>
            <p:cNvPr id="12" name="Gruppierung 11"/>
            <p:cNvGrpSpPr/>
            <p:nvPr userDrawn="1"/>
          </p:nvGrpSpPr>
          <p:grpSpPr>
            <a:xfrm>
              <a:off x="5153170" y="2314783"/>
              <a:ext cx="468000" cy="468000"/>
              <a:chOff x="4641750" y="3791099"/>
              <a:chExt cx="1007999" cy="1007999"/>
            </a:xfrm>
          </p:grpSpPr>
          <p:sp>
            <p:nvSpPr>
              <p:cNvPr id="13" name="Rechteck 12"/>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Bild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8007" y="3845098"/>
                <a:ext cx="900000" cy="900000"/>
              </a:xfrm>
              <a:prstGeom prst="rect">
                <a:avLst/>
              </a:prstGeom>
            </p:spPr>
          </p:pic>
        </p:grpSp>
        <p:sp>
          <p:nvSpPr>
            <p:cNvPr id="69" name="Rechteck 68"/>
            <p:cNvSpPr/>
            <p:nvPr/>
          </p:nvSpPr>
          <p:spPr>
            <a:xfrm>
              <a:off x="5635968" y="2262409"/>
              <a:ext cx="1206458" cy="553998"/>
            </a:xfrm>
            <a:prstGeom prst="rect">
              <a:avLst/>
            </a:prstGeom>
          </p:spPr>
          <p:txBody>
            <a:bodyPr wrap="square">
              <a:spAutoFit/>
            </a:bodyPr>
            <a:lstStyle/>
            <a:p>
              <a:r>
                <a:rPr lang="de-CH" sz="1000" b="1" dirty="0" err="1">
                  <a:solidFill>
                    <a:schemeClr val="bg2">
                      <a:lumMod val="50000"/>
                    </a:schemeClr>
                  </a:solidFill>
                  <a:latin typeface="Segoe UI" charset="0"/>
                  <a:ea typeface="Segoe UI" charset="0"/>
                  <a:cs typeface="Segoe UI" charset="0"/>
                </a:rPr>
                <a:t>Gestion</a:t>
              </a:r>
              <a:r>
                <a:rPr lang="de-CH" sz="1000" b="1" dirty="0">
                  <a:solidFill>
                    <a:schemeClr val="bg2">
                      <a:lumMod val="50000"/>
                    </a:schemeClr>
                  </a:solidFill>
                  <a:latin typeface="Segoe UI" charset="0"/>
                  <a:ea typeface="Segoe UI" charset="0"/>
                  <a:cs typeface="Segoe UI" charset="0"/>
                </a:rPr>
                <a:t> </a:t>
              </a:r>
            </a:p>
            <a:p>
              <a:r>
                <a:rPr lang="de-CH" sz="1000" b="1" dirty="0" err="1">
                  <a:solidFill>
                    <a:schemeClr val="bg2">
                      <a:lumMod val="50000"/>
                    </a:schemeClr>
                  </a:solidFill>
                  <a:latin typeface="Segoe UI" charset="0"/>
                  <a:ea typeface="Segoe UI" charset="0"/>
                  <a:cs typeface="Segoe UI" charset="0"/>
                </a:rPr>
                <a:t>péri-interven-tionelle</a:t>
              </a:r>
              <a:endParaRPr lang="de-CH" sz="1000" b="1" dirty="0">
                <a:solidFill>
                  <a:schemeClr val="bg2">
                    <a:lumMod val="50000"/>
                  </a:schemeClr>
                </a:solidFill>
                <a:latin typeface="Segoe UI" charset="0"/>
                <a:ea typeface="Segoe UI" charset="0"/>
                <a:cs typeface="Segoe UI" charset="0"/>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23850" y="1203325"/>
            <a:ext cx="3886200" cy="3263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568766" y="1203325"/>
            <a:ext cx="4251384" cy="3263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Slide Number Placeholder 6"/>
          <p:cNvSpPr>
            <a:spLocks noGrp="1"/>
          </p:cNvSpPr>
          <p:nvPr>
            <p:ph type="sldNum" sz="quarter" idx="12"/>
          </p:nvPr>
        </p:nvSpPr>
        <p:spPr/>
        <p:txBody>
          <a:bodyPr/>
          <a:lstStyle/>
          <a:p>
            <a:fld id="{668FC1BA-C807-A24C-B970-91216D4FCE8F}"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5" name="Slide Number Placeholder 4"/>
          <p:cNvSpPr>
            <a:spLocks noGrp="1"/>
          </p:cNvSpPr>
          <p:nvPr>
            <p:ph type="sldNum" sz="quarter" idx="12"/>
          </p:nvPr>
        </p:nvSpPr>
        <p:spPr/>
        <p:txBody>
          <a:bodyPr/>
          <a:lstStyle/>
          <a:p>
            <a:fld id="{668FC1BA-C807-A24C-B970-91216D4FCE8F}"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a:xfrm>
            <a:off x="5055078" y="267419"/>
            <a:ext cx="3765072" cy="4546121"/>
          </a:xfrm>
        </p:spPr>
        <p:txBody>
          <a:bodyPr anchor="ctr" anchorCtr="0"/>
          <a:lstStyle>
            <a:lvl1pPr algn="l">
              <a:defRPr sz="4700" baseline="0">
                <a:solidFill>
                  <a:schemeClr val="bg1"/>
                </a:solidFill>
              </a:defRPr>
            </a:lvl1pPr>
          </a:lstStyle>
          <a:p>
            <a:r>
              <a:rPr lang="de-DE" dirty="0"/>
              <a:t>Allgemeine Fragen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Mastertitelformat bearbeiten</a:t>
            </a:r>
            <a:br>
              <a:rPr lang="de-DE" dirty="0"/>
            </a:br>
            <a:r>
              <a:rPr lang="de-DE" dirty="0" err="1"/>
              <a:t>sdfdff</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7" name="Gruppierung 6"/>
          <p:cNvGrpSpPr/>
          <p:nvPr userDrawn="1"/>
        </p:nvGrpSpPr>
        <p:grpSpPr>
          <a:xfrm>
            <a:off x="7560574" y="268288"/>
            <a:ext cx="1377950" cy="468135"/>
            <a:chOff x="323850" y="268288"/>
            <a:chExt cx="13457643" cy="4572000"/>
          </a:xfrm>
        </p:grpSpPr>
        <p:grpSp>
          <p:nvGrpSpPr>
            <p:cNvPr id="8" name="Gruppierung 7"/>
            <p:cNvGrpSpPr/>
            <p:nvPr/>
          </p:nvGrpSpPr>
          <p:grpSpPr>
            <a:xfrm>
              <a:off x="323850" y="268288"/>
              <a:ext cx="4572000" cy="4572000"/>
              <a:chOff x="323851" y="1516020"/>
              <a:chExt cx="1007999" cy="1007999"/>
            </a:xfrm>
          </p:grpSpPr>
          <p:sp>
            <p:nvSpPr>
              <p:cNvPr id="10" name="Rechteck 9"/>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Bild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9" name="Rechteck 8"/>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Questions générales</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sp>
        <p:nvSpPr>
          <p:cNvPr id="9" name="Rechteck 8"/>
          <p:cNvSpPr/>
          <p:nvPr/>
        </p:nvSpPr>
        <p:spPr>
          <a:xfrm>
            <a:off x="8045612" y="370024"/>
            <a:ext cx="1012123" cy="246221"/>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Interactions</a:t>
            </a:r>
          </a:p>
        </p:txBody>
      </p:sp>
      <p:grpSp>
        <p:nvGrpSpPr>
          <p:cNvPr id="21" name="Gruppierung 20"/>
          <p:cNvGrpSpPr/>
          <p:nvPr userDrawn="1"/>
        </p:nvGrpSpPr>
        <p:grpSpPr>
          <a:xfrm>
            <a:off x="7567406" y="268288"/>
            <a:ext cx="468000" cy="468000"/>
            <a:chOff x="2411895" y="1511281"/>
            <a:chExt cx="1007999" cy="1007999"/>
          </a:xfrm>
        </p:grpSpPr>
        <p:sp>
          <p:nvSpPr>
            <p:cNvPr id="22" name="Rechteck 21"/>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Bild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5" name="Gruppierung 4"/>
          <p:cNvGrpSpPr/>
          <p:nvPr userDrawn="1"/>
        </p:nvGrpSpPr>
        <p:grpSpPr>
          <a:xfrm>
            <a:off x="7559675" y="268288"/>
            <a:ext cx="1447196" cy="468000"/>
            <a:chOff x="7567407" y="1381316"/>
            <a:chExt cx="1447196" cy="468000"/>
          </a:xfrm>
        </p:grpSpPr>
        <p:grpSp>
          <p:nvGrpSpPr>
            <p:cNvPr id="18" name="Gruppierung 17"/>
            <p:cNvGrpSpPr>
              <a:grpSpLocks noChangeAspect="1"/>
            </p:cNvGrpSpPr>
            <p:nvPr userDrawn="1"/>
          </p:nvGrpSpPr>
          <p:grpSpPr>
            <a:xfrm>
              <a:off x="7567407" y="1381316"/>
              <a:ext cx="468000" cy="468000"/>
              <a:chOff x="3526328" y="1516020"/>
              <a:chExt cx="1007999" cy="1007999"/>
            </a:xfrm>
          </p:grpSpPr>
          <p:sp>
            <p:nvSpPr>
              <p:cNvPr id="19" name="Rechteck 18"/>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Bild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sp>
          <p:nvSpPr>
            <p:cNvPr id="40" name="Rechteck 39"/>
            <p:cNvSpPr/>
            <p:nvPr/>
          </p:nvSpPr>
          <p:spPr>
            <a:xfrm>
              <a:off x="8051362" y="1402316"/>
              <a:ext cx="963241" cy="400110"/>
            </a:xfrm>
            <a:prstGeom prst="rect">
              <a:avLst/>
            </a:prstGeom>
          </p:spPr>
          <p:txBody>
            <a:bodyPr wrap="square">
              <a:spAutoFit/>
            </a:bodyPr>
            <a:lstStyle/>
            <a:p>
              <a:r>
                <a:rPr lang="de-CH" sz="1000" b="1" dirty="0" err="1">
                  <a:solidFill>
                    <a:schemeClr val="bg2">
                      <a:lumMod val="50000"/>
                    </a:schemeClr>
                  </a:solidFill>
                  <a:latin typeface="Segoe UI" charset="0"/>
                  <a:ea typeface="Segoe UI" charset="0"/>
                  <a:cs typeface="Segoe UI" charset="0"/>
                </a:rPr>
                <a:t>Mesures</a:t>
              </a:r>
              <a:r>
                <a:rPr lang="de-CH" sz="1000" b="1" dirty="0">
                  <a:solidFill>
                    <a:schemeClr val="bg2">
                      <a:lumMod val="50000"/>
                    </a:schemeClr>
                  </a:solidFill>
                  <a:latin typeface="Segoe UI" charset="0"/>
                  <a:ea typeface="Segoe UI" charset="0"/>
                  <a:cs typeface="Segoe UI" charset="0"/>
                </a:rPr>
                <a:t> de </a:t>
              </a:r>
              <a:r>
                <a:rPr lang="de-CH" sz="1000" b="1" dirty="0" err="1">
                  <a:solidFill>
                    <a:schemeClr val="bg2">
                      <a:lumMod val="50000"/>
                    </a:schemeClr>
                  </a:solidFill>
                  <a:latin typeface="Segoe UI" charset="0"/>
                  <a:ea typeface="Segoe UI" charset="0"/>
                  <a:cs typeface="Segoe UI" charset="0"/>
                </a:rPr>
                <a:t>précaution</a:t>
              </a:r>
              <a:endParaRPr lang="de-CH" sz="1000" b="1" dirty="0">
                <a:solidFill>
                  <a:schemeClr val="bg2">
                    <a:lumMod val="50000"/>
                  </a:schemeClr>
                </a:solidFill>
                <a:latin typeface="Segoe UI" charset="0"/>
                <a:ea typeface="Segoe UI" charset="0"/>
                <a:cs typeface="Segoe UI" charset="0"/>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48" name="Gruppierung 47"/>
          <p:cNvGrpSpPr/>
          <p:nvPr userDrawn="1"/>
        </p:nvGrpSpPr>
        <p:grpSpPr>
          <a:xfrm>
            <a:off x="7561413" y="197476"/>
            <a:ext cx="1582587" cy="584775"/>
            <a:chOff x="7561413" y="2015593"/>
            <a:chExt cx="1582587" cy="584775"/>
          </a:xfrm>
        </p:grpSpPr>
        <p:grpSp>
          <p:nvGrpSpPr>
            <p:cNvPr id="27" name="Gruppierung 26"/>
            <p:cNvGrpSpPr>
              <a:grpSpLocks noChangeAspect="1"/>
            </p:cNvGrpSpPr>
            <p:nvPr userDrawn="1"/>
          </p:nvGrpSpPr>
          <p:grpSpPr>
            <a:xfrm>
              <a:off x="7561413" y="2086405"/>
              <a:ext cx="468000" cy="468000"/>
              <a:chOff x="323850" y="3949711"/>
              <a:chExt cx="432000" cy="432000"/>
            </a:xfrm>
          </p:grpSpPr>
          <p:sp>
            <p:nvSpPr>
              <p:cNvPr id="28" name="Rechteck 27"/>
              <p:cNvSpPr/>
              <p:nvPr/>
            </p:nvSpPr>
            <p:spPr>
              <a:xfrm>
                <a:off x="323850" y="3949711"/>
                <a:ext cx="432000" cy="432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Bild 28"/>
              <p:cNvPicPr>
                <a:picLocks noChangeAspect="1"/>
              </p:cNvPicPr>
              <p:nvPr/>
            </p:nvPicPr>
            <p:blipFill>
              <a:blip r:embed="rId2"/>
              <a:srcRect/>
              <a:stretch/>
            </p:blipFill>
            <p:spPr>
              <a:xfrm>
                <a:off x="347528" y="3966718"/>
                <a:ext cx="385715" cy="379687"/>
              </a:xfrm>
              <a:prstGeom prst="rect">
                <a:avLst/>
              </a:prstGeom>
            </p:spPr>
          </p:pic>
        </p:grpSp>
        <p:sp>
          <p:nvSpPr>
            <p:cNvPr id="45" name="Rechteck 44"/>
            <p:cNvSpPr/>
            <p:nvPr/>
          </p:nvSpPr>
          <p:spPr>
            <a:xfrm>
              <a:off x="8048487" y="2015593"/>
              <a:ext cx="1095513" cy="584775"/>
            </a:xfrm>
            <a:prstGeom prst="rect">
              <a:avLst/>
            </a:prstGeom>
          </p:spPr>
          <p:txBody>
            <a:bodyPr wrap="square">
              <a:spAutoFit/>
            </a:bodyPr>
            <a:lstStyle/>
            <a:p>
              <a:r>
                <a:rPr lang="de-CH" sz="600" dirty="0" err="1">
                  <a:solidFill>
                    <a:schemeClr val="bg2">
                      <a:lumMod val="50000"/>
                    </a:schemeClr>
                  </a:solidFill>
                  <a:latin typeface="Segoe UI" charset="0"/>
                  <a:ea typeface="Segoe UI" charset="0"/>
                  <a:cs typeface="Segoe UI" charset="0"/>
                </a:rPr>
                <a:t>Utilisation</a:t>
              </a:r>
              <a:r>
                <a:rPr lang="de-CH" sz="600" dirty="0">
                  <a:solidFill>
                    <a:schemeClr val="bg2">
                      <a:lumMod val="50000"/>
                    </a:schemeClr>
                  </a:solidFill>
                  <a:latin typeface="Segoe UI" charset="0"/>
                  <a:ea typeface="Segoe UI" charset="0"/>
                  <a:cs typeface="Segoe UI" charset="0"/>
                </a:rPr>
                <a:t> du rivaroxaban </a:t>
              </a:r>
              <a:r>
                <a:rPr lang="de-CH" sz="600" dirty="0" err="1">
                  <a:solidFill>
                    <a:schemeClr val="bg2">
                      <a:lumMod val="50000"/>
                    </a:schemeClr>
                  </a:solidFill>
                  <a:latin typeface="Segoe UI" charset="0"/>
                  <a:ea typeface="Segoe UI" charset="0"/>
                  <a:cs typeface="Segoe UI" charset="0"/>
                </a:rPr>
                <a:t>dans</a:t>
              </a:r>
              <a:r>
                <a:rPr lang="de-CH" sz="600" dirty="0">
                  <a:solidFill>
                    <a:schemeClr val="bg2">
                      <a:lumMod val="50000"/>
                    </a:schemeClr>
                  </a:solidFill>
                  <a:latin typeface="Segoe UI" charset="0"/>
                  <a:ea typeface="Segoe UI" charset="0"/>
                  <a:cs typeface="Segoe UI" charset="0"/>
                </a:rPr>
                <a:t> des</a:t>
              </a:r>
              <a:r>
                <a:rPr lang="de-CH" sz="600" baseline="0" dirty="0">
                  <a:solidFill>
                    <a:schemeClr val="bg2">
                      <a:lumMod val="50000"/>
                    </a:schemeClr>
                  </a:solidFill>
                  <a:latin typeface="Segoe UI" charset="0"/>
                  <a:ea typeface="Segoe UI" charset="0"/>
                  <a:cs typeface="Segoe UI" charset="0"/>
                </a:rPr>
                <a:t> </a:t>
              </a:r>
              <a:r>
                <a:rPr lang="de-CH" sz="1000" b="1" dirty="0" err="1">
                  <a:solidFill>
                    <a:schemeClr val="bg2">
                      <a:lumMod val="50000"/>
                    </a:schemeClr>
                  </a:solidFill>
                  <a:latin typeface="Segoe UI" charset="0"/>
                  <a:ea typeface="Segoe UI" charset="0"/>
                  <a:cs typeface="Segoe UI" charset="0"/>
                </a:rPr>
                <a:t>indications</a:t>
              </a:r>
              <a:r>
                <a:rPr lang="de-CH" sz="1000" b="1" baseline="0" dirty="0">
                  <a:solidFill>
                    <a:schemeClr val="bg2">
                      <a:lumMod val="50000"/>
                    </a:schemeClr>
                  </a:solidFill>
                  <a:latin typeface="Segoe UI" charset="0"/>
                  <a:ea typeface="Segoe UI" charset="0"/>
                  <a:cs typeface="Segoe UI" charset="0"/>
                </a:rPr>
                <a:t> </a:t>
              </a:r>
              <a:r>
                <a:rPr lang="de-CH" sz="1000" b="1" baseline="0" dirty="0" err="1">
                  <a:solidFill>
                    <a:schemeClr val="bg2">
                      <a:lumMod val="50000"/>
                    </a:schemeClr>
                  </a:solidFill>
                  <a:latin typeface="Segoe UI" charset="0"/>
                  <a:ea typeface="Segoe UI" charset="0"/>
                  <a:cs typeface="Segoe UI" charset="0"/>
                </a:rPr>
                <a:t>spécifiques</a:t>
              </a:r>
              <a:endParaRPr lang="de-CH" sz="1000" b="1" dirty="0">
                <a:solidFill>
                  <a:schemeClr val="bg2">
                    <a:lumMod val="50000"/>
                  </a:schemeClr>
                </a:solidFill>
                <a:latin typeface="Segoe UI" charset="0"/>
                <a:ea typeface="Segoe UI" charset="0"/>
                <a:cs typeface="Segoe UI" charset="0"/>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54" name="Gruppierung 53"/>
          <p:cNvGrpSpPr/>
          <p:nvPr userDrawn="1"/>
        </p:nvGrpSpPr>
        <p:grpSpPr>
          <a:xfrm>
            <a:off x="7559941" y="276914"/>
            <a:ext cx="1375709" cy="468000"/>
            <a:chOff x="7577193" y="2815612"/>
            <a:chExt cx="1375709" cy="468000"/>
          </a:xfrm>
        </p:grpSpPr>
        <p:grpSp>
          <p:nvGrpSpPr>
            <p:cNvPr id="15" name="Gruppierung 14"/>
            <p:cNvGrpSpPr>
              <a:grpSpLocks noChangeAspect="1"/>
            </p:cNvGrpSpPr>
            <p:nvPr userDrawn="1"/>
          </p:nvGrpSpPr>
          <p:grpSpPr>
            <a:xfrm>
              <a:off x="7577193" y="2815612"/>
              <a:ext cx="468000" cy="468000"/>
              <a:chOff x="4641750" y="2645924"/>
              <a:chExt cx="1007999" cy="1007999"/>
            </a:xfrm>
          </p:grpSpPr>
          <p:sp>
            <p:nvSpPr>
              <p:cNvPr id="16" name="Rechteck 15"/>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Bild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5749" y="2699923"/>
                <a:ext cx="900000" cy="900000"/>
              </a:xfrm>
              <a:prstGeom prst="rect">
                <a:avLst/>
              </a:prstGeom>
            </p:spPr>
          </p:pic>
        </p:grpSp>
        <p:sp>
          <p:nvSpPr>
            <p:cNvPr id="51" name="Rechteck 50"/>
            <p:cNvSpPr/>
            <p:nvPr/>
          </p:nvSpPr>
          <p:spPr>
            <a:xfrm>
              <a:off x="8059991" y="2834300"/>
              <a:ext cx="892911" cy="400110"/>
            </a:xfrm>
            <a:prstGeom prst="rect">
              <a:avLst/>
            </a:prstGeom>
          </p:spPr>
          <p:txBody>
            <a:bodyPr wrap="square">
              <a:spAutoFit/>
            </a:bodyPr>
            <a:lstStyle/>
            <a:p>
              <a:r>
                <a:rPr lang="de-CH" sz="1000" b="1" dirty="0" err="1">
                  <a:solidFill>
                    <a:schemeClr val="bg2">
                      <a:lumMod val="50000"/>
                    </a:schemeClr>
                  </a:solidFill>
                  <a:latin typeface="Segoe UI" charset="0"/>
                  <a:ea typeface="Segoe UI" charset="0"/>
                  <a:cs typeface="Segoe UI" charset="0"/>
                </a:rPr>
                <a:t>Autres</a:t>
              </a:r>
              <a:r>
                <a:rPr lang="de-CH" sz="1000" b="1" baseline="0" dirty="0">
                  <a:solidFill>
                    <a:schemeClr val="bg2">
                      <a:lumMod val="50000"/>
                    </a:schemeClr>
                  </a:solidFill>
                  <a:latin typeface="Segoe UI" charset="0"/>
                  <a:ea typeface="Segoe UI" charset="0"/>
                  <a:cs typeface="Segoe UI" charset="0"/>
                </a:rPr>
                <a:t> questions</a:t>
              </a:r>
              <a:endParaRPr lang="de-CH" sz="1000" b="1" dirty="0">
                <a:solidFill>
                  <a:schemeClr val="bg2">
                    <a:lumMod val="50000"/>
                  </a:schemeClr>
                </a:solidFill>
                <a:latin typeface="Segoe UI" charset="0"/>
                <a:ea typeface="Segoe UI" charset="0"/>
                <a:cs typeface="Segoe UI" charset="0"/>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60" name="Gruppierung 59"/>
          <p:cNvGrpSpPr/>
          <p:nvPr userDrawn="1"/>
        </p:nvGrpSpPr>
        <p:grpSpPr>
          <a:xfrm>
            <a:off x="7560370" y="276914"/>
            <a:ext cx="1488740" cy="468000"/>
            <a:chOff x="7577622" y="3458673"/>
            <a:chExt cx="1488740" cy="468000"/>
          </a:xfrm>
        </p:grpSpPr>
        <p:grpSp>
          <p:nvGrpSpPr>
            <p:cNvPr id="24" name="Gruppierung 23"/>
            <p:cNvGrpSpPr>
              <a:grpSpLocks noChangeAspect="1"/>
            </p:cNvGrpSpPr>
            <p:nvPr userDrawn="1"/>
          </p:nvGrpSpPr>
          <p:grpSpPr>
            <a:xfrm>
              <a:off x="7577622" y="3458673"/>
              <a:ext cx="468000" cy="468000"/>
              <a:chOff x="5666549" y="1516020"/>
              <a:chExt cx="1007999" cy="1007999"/>
            </a:xfrm>
          </p:grpSpPr>
          <p:sp>
            <p:nvSpPr>
              <p:cNvPr id="25" name="Rechteck 24"/>
              <p:cNvSpPr/>
              <p:nvPr/>
            </p:nvSpPr>
            <p:spPr>
              <a:xfrm>
                <a:off x="5666549" y="1516020"/>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Bild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1678" y="1548671"/>
                <a:ext cx="900000" cy="900000"/>
              </a:xfrm>
              <a:prstGeom prst="rect">
                <a:avLst/>
              </a:prstGeom>
            </p:spPr>
          </p:pic>
        </p:grpSp>
        <p:sp>
          <p:nvSpPr>
            <p:cNvPr id="57" name="Rechteck 56"/>
            <p:cNvSpPr/>
            <p:nvPr/>
          </p:nvSpPr>
          <p:spPr>
            <a:xfrm>
              <a:off x="8059990" y="3481282"/>
              <a:ext cx="1006372" cy="40011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Gestion des patients</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323850" y="1203325"/>
            <a:ext cx="8496300" cy="3263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66" name="Gruppierung 65"/>
          <p:cNvGrpSpPr/>
          <p:nvPr userDrawn="1"/>
        </p:nvGrpSpPr>
        <p:grpSpPr>
          <a:xfrm>
            <a:off x="7559942" y="222298"/>
            <a:ext cx="1584058" cy="553998"/>
            <a:chOff x="5153172" y="1652560"/>
            <a:chExt cx="1584058" cy="553998"/>
          </a:xfrm>
        </p:grpSpPr>
        <p:grpSp>
          <p:nvGrpSpPr>
            <p:cNvPr id="30" name="Gruppierung 29"/>
            <p:cNvGrpSpPr>
              <a:grpSpLocks noChangeAspect="1"/>
            </p:cNvGrpSpPr>
            <p:nvPr userDrawn="1"/>
          </p:nvGrpSpPr>
          <p:grpSpPr>
            <a:xfrm>
              <a:off x="5153172" y="1698550"/>
              <a:ext cx="468000" cy="468000"/>
              <a:chOff x="6740338" y="1516020"/>
              <a:chExt cx="1007999" cy="1007999"/>
            </a:xfrm>
          </p:grpSpPr>
          <p:sp>
            <p:nvSpPr>
              <p:cNvPr id="31" name="Rechteck 30"/>
              <p:cNvSpPr/>
              <p:nvPr/>
            </p:nvSpPr>
            <p:spPr>
              <a:xfrm>
                <a:off x="6740338" y="1516020"/>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Bild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8845" y="1548671"/>
                <a:ext cx="900000" cy="900000"/>
              </a:xfrm>
              <a:prstGeom prst="rect">
                <a:avLst/>
              </a:prstGeom>
            </p:spPr>
          </p:pic>
        </p:grpSp>
        <p:sp>
          <p:nvSpPr>
            <p:cNvPr id="63" name="Rechteck 62"/>
            <p:cNvSpPr/>
            <p:nvPr/>
          </p:nvSpPr>
          <p:spPr>
            <a:xfrm>
              <a:off x="5635968" y="1652560"/>
              <a:ext cx="1101262" cy="553998"/>
            </a:xfrm>
            <a:prstGeom prst="rect">
              <a:avLst/>
            </a:prstGeom>
          </p:spPr>
          <p:txBody>
            <a:bodyPr wrap="square">
              <a:spAutoFit/>
            </a:bodyPr>
            <a:lstStyle/>
            <a:p>
              <a:r>
                <a:rPr lang="de-CH" sz="1000" b="1" dirty="0" err="1">
                  <a:solidFill>
                    <a:schemeClr val="bg2">
                      <a:lumMod val="50000"/>
                    </a:schemeClr>
                  </a:solidFill>
                  <a:latin typeface="Segoe UI" charset="0"/>
                  <a:ea typeface="Segoe UI" charset="0"/>
                  <a:cs typeface="Segoe UI" charset="0"/>
                </a:rPr>
                <a:t>Mesures</a:t>
              </a:r>
              <a:br>
                <a:rPr lang="de-CH" sz="1000" b="1" dirty="0">
                  <a:solidFill>
                    <a:schemeClr val="bg2">
                      <a:lumMod val="50000"/>
                    </a:schemeClr>
                  </a:solidFill>
                  <a:latin typeface="Segoe UI" charset="0"/>
                  <a:ea typeface="Segoe UI" charset="0"/>
                  <a:cs typeface="Segoe UI" charset="0"/>
                </a:rPr>
              </a:br>
              <a:r>
                <a:rPr lang="de-CH" sz="1000" b="1" dirty="0">
                  <a:solidFill>
                    <a:schemeClr val="bg2">
                      <a:lumMod val="50000"/>
                    </a:schemeClr>
                  </a:solidFill>
                  <a:latin typeface="Segoe UI" charset="0"/>
                  <a:ea typeface="Segoe UI" charset="0"/>
                  <a:cs typeface="Segoe UI" charset="0"/>
                </a:rPr>
                <a:t>du taux plasmatique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195263"/>
            <a:ext cx="6767063" cy="994172"/>
          </a:xfrm>
          <a:prstGeom prst="rect">
            <a:avLst/>
          </a:prstGeom>
        </p:spPr>
        <p:txBody>
          <a:bodyPr vert="horz" lIns="0" tIns="0" rIns="0" bIns="0" rtlCol="0" anchor="t" anchorCtr="0">
            <a:noAutofit/>
          </a:bodyPr>
          <a:lstStyle/>
          <a:p>
            <a:endParaRPr lang="en-US" dirty="0"/>
          </a:p>
        </p:txBody>
      </p:sp>
      <p:sp>
        <p:nvSpPr>
          <p:cNvPr id="3" name="Text Placeholder 2"/>
          <p:cNvSpPr>
            <a:spLocks noGrp="1"/>
          </p:cNvSpPr>
          <p:nvPr>
            <p:ph type="body" idx="1"/>
          </p:nvPr>
        </p:nvSpPr>
        <p:spPr>
          <a:xfrm>
            <a:off x="323850" y="1203325"/>
            <a:ext cx="7886700" cy="3263504"/>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4"/>
          </p:nvPr>
        </p:nvSpPr>
        <p:spPr>
          <a:xfrm>
            <a:off x="8220974" y="4863072"/>
            <a:ext cx="599176" cy="243763"/>
          </a:xfrm>
          <a:prstGeom prst="rect">
            <a:avLst/>
          </a:prstGeom>
        </p:spPr>
        <p:txBody>
          <a:bodyPr vert="horz" lIns="0" tIns="0" rIns="0" bIns="0" rtlCol="0" anchor="t" anchorCtr="0"/>
          <a:lstStyle>
            <a:lvl1pPr algn="r">
              <a:defRPr sz="1000" b="1">
                <a:solidFill>
                  <a:schemeClr val="bg2">
                    <a:lumMod val="75000"/>
                  </a:schemeClr>
                </a:solidFill>
                <a:latin typeface="Segoe UI" charset="0"/>
                <a:ea typeface="Segoe UI" charset="0"/>
                <a:cs typeface="Segoe UI" charset="0"/>
              </a:defRPr>
            </a:lvl1pPr>
          </a:lstStyle>
          <a:p>
            <a:fld id="{668FC1BA-C807-A24C-B970-91216D4FCE8F}" type="slidenum">
              <a:rPr lang="de-DE" smtClean="0"/>
              <a:pPr/>
              <a:t>‹Nr.›</a:t>
            </a:fld>
            <a:endParaRPr lang="de-DE" dirty="0"/>
          </a:p>
        </p:txBody>
      </p:sp>
      <p:cxnSp>
        <p:nvCxnSpPr>
          <p:cNvPr id="8" name="Gerade Verbindung 7"/>
          <p:cNvCxnSpPr/>
          <p:nvPr userDrawn="1"/>
        </p:nvCxnSpPr>
        <p:spPr>
          <a:xfrm>
            <a:off x="323850" y="917470"/>
            <a:ext cx="84963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AF7C41D4-4718-4E8B-82A3-C4C2E86188AF}"/>
              </a:ext>
            </a:extLst>
          </p:cNvPr>
          <p:cNvSpPr txBox="1">
            <a:spLocks/>
          </p:cNvSpPr>
          <p:nvPr userDrawn="1"/>
        </p:nvSpPr>
        <p:spPr>
          <a:xfrm>
            <a:off x="4372239" y="4904160"/>
            <a:ext cx="3839012" cy="273844"/>
          </a:xfrm>
          <a:prstGeom prst="rect">
            <a:avLst/>
          </a:prstGeom>
        </p:spPr>
        <p:txBody>
          <a:bodyPr vert="horz" lIns="0" tIns="0" rIns="0" bIns="0" rtlCol="0" anchor="t" anchorCtr="0"/>
          <a:lstStyle>
            <a:defPPr>
              <a:defRPr lang="de-DE"/>
            </a:defPPr>
            <a:lvl1pPr marL="0" algn="l" defTabSz="685800" rtl="0" eaLnBrk="1" latinLnBrk="0" hangingPunct="1">
              <a:defRPr sz="600" kern="1200">
                <a:solidFill>
                  <a:schemeClr val="bg2">
                    <a:lumMod val="75000"/>
                  </a:schemeClr>
                </a:solidFill>
                <a:latin typeface="Segoe UI" charset="0"/>
                <a:ea typeface="Segoe UI" charset="0"/>
                <a:cs typeface="Segoe UI"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de-CH" dirty="0"/>
              <a:t>UTILISATION DU RIVAROXABAN CHEZ L’ADULTE ET L’ENFANT (</a:t>
            </a:r>
            <a:r>
              <a:rPr lang="de-CH" dirty="0" err="1"/>
              <a:t>RivaPrax</a:t>
            </a:r>
            <a:r>
              <a:rPr lang="de-CH" dirty="0"/>
              <a:t>)</a:t>
            </a:r>
          </a:p>
          <a:p>
            <a:pPr algn="r"/>
            <a:r>
              <a:rPr lang="de-CH" dirty="0"/>
              <a:t>Questions et </a:t>
            </a:r>
            <a:r>
              <a:rPr lang="de-CH" dirty="0" err="1"/>
              <a:t>réponses</a:t>
            </a:r>
            <a:r>
              <a:rPr lang="de-CH" dirty="0"/>
              <a:t> </a:t>
            </a:r>
            <a:r>
              <a:rPr lang="de-CH" dirty="0" err="1"/>
              <a:t>sur</a:t>
            </a:r>
            <a:r>
              <a:rPr lang="de-CH" dirty="0"/>
              <a:t> </a:t>
            </a:r>
            <a:r>
              <a:rPr lang="de-CH" dirty="0" err="1"/>
              <a:t>l’utilisation</a:t>
            </a:r>
            <a:r>
              <a:rPr lang="de-CH" dirty="0"/>
              <a:t> du</a:t>
            </a:r>
            <a:r>
              <a:rPr lang="de-CH" baseline="0" dirty="0"/>
              <a:t> </a:t>
            </a:r>
            <a:r>
              <a:rPr lang="de-CH" baseline="0" dirty="0" err="1"/>
              <a:t>rivaroxaban</a:t>
            </a:r>
            <a:r>
              <a:rPr lang="de-CH" baseline="0" dirty="0"/>
              <a:t> (Xarelto</a:t>
            </a:r>
            <a:r>
              <a:rPr lang="de-CH" baseline="30000" dirty="0"/>
              <a:t>®</a:t>
            </a:r>
            <a:r>
              <a:rPr lang="de-CH" baseline="0" dirty="0"/>
              <a:t>) </a:t>
            </a:r>
            <a:r>
              <a:rPr lang="de-CH" baseline="0" dirty="0" err="1"/>
              <a:t>dans</a:t>
            </a:r>
            <a:r>
              <a:rPr lang="de-CH" baseline="0" dirty="0"/>
              <a:t> la </a:t>
            </a:r>
            <a:r>
              <a:rPr lang="de-CH" baseline="0" dirty="0" err="1"/>
              <a:t>pratique</a:t>
            </a:r>
            <a:r>
              <a:rPr lang="de-CH" baseline="0" dirty="0"/>
              <a:t> – </a:t>
            </a:r>
            <a:r>
              <a:rPr lang="de-CH" baseline="0" dirty="0" err="1"/>
              <a:t>version</a:t>
            </a:r>
            <a:r>
              <a:rPr lang="de-CH" baseline="0" dirty="0"/>
              <a:t> </a:t>
            </a:r>
            <a:r>
              <a:rPr lang="de-CH" baseline="0" dirty="0" err="1"/>
              <a:t>actualisée</a:t>
            </a:r>
            <a:r>
              <a:rPr lang="de-CH" baseline="0" dirty="0"/>
              <a:t> </a:t>
            </a:r>
            <a:r>
              <a:rPr lang="de-CH" baseline="0" dirty="0" err="1"/>
              <a:t>août</a:t>
            </a:r>
            <a:r>
              <a:rPr lang="de-CH" baseline="0" dirty="0"/>
              <a:t> 2021</a:t>
            </a:r>
            <a:endParaRPr lang="it-IT" dirty="0"/>
          </a:p>
        </p:txBody>
      </p:sp>
      <p:sp>
        <p:nvSpPr>
          <p:cNvPr id="5" name="Textfeld 4">
            <a:extLst>
              <a:ext uri="{FF2B5EF4-FFF2-40B4-BE49-F238E27FC236}">
                <a16:creationId xmlns:a16="http://schemas.microsoft.com/office/drawing/2014/main" id="{8EBFA07C-3494-B09B-19FF-8FC0F1E981F5}"/>
              </a:ext>
            </a:extLst>
          </p:cNvPr>
          <p:cNvSpPr txBox="1"/>
          <p:nvPr userDrawn="1"/>
        </p:nvSpPr>
        <p:spPr>
          <a:xfrm rot="16200000">
            <a:off x="6761749" y="2193666"/>
            <a:ext cx="4572000" cy="184666"/>
          </a:xfrm>
          <a:prstGeom prst="rect">
            <a:avLst/>
          </a:prstGeom>
          <a:noFill/>
        </p:spPr>
        <p:txBody>
          <a:bodyPr wrap="square">
            <a:spAutoFit/>
          </a:bodyPr>
          <a:lstStyle/>
          <a:p>
            <a:r>
              <a:rPr lang="de-DE" sz="600" dirty="0"/>
              <a:t>MA-M_RIV-CH-0195-2_03.2024</a:t>
            </a:r>
          </a:p>
        </p:txBody>
      </p:sp>
    </p:spTree>
    <p:extLst>
      <p:ext uri="{BB962C8B-B14F-4D97-AF65-F5344CB8AC3E}">
        <p14:creationId xmlns:p14="http://schemas.microsoft.com/office/powerpoint/2010/main" val="1092533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7" r:id="rId4"/>
    <p:sldLayoutId id="2147483668" r:id="rId5"/>
    <p:sldLayoutId id="2147483669" r:id="rId6"/>
    <p:sldLayoutId id="2147483670" r:id="rId7"/>
    <p:sldLayoutId id="2147483671" r:id="rId8"/>
    <p:sldLayoutId id="2147483672" r:id="rId9"/>
    <p:sldLayoutId id="2147483673" r:id="rId10"/>
    <p:sldLayoutId id="2147483664" r:id="rId11"/>
    <p:sldLayoutId id="2147483666" r:id="rId12"/>
  </p:sldLayoutIdLst>
  <p:hf hdr="0" ftr="0"/>
  <p:txStyles>
    <p:title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p:titleStyle>
    <p:body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40" userDrawn="1">
          <p15:clr>
            <a:srgbClr val="F26B43"/>
          </p15:clr>
        </p15:guide>
        <p15:guide id="2" pos="204" userDrawn="1">
          <p15:clr>
            <a:srgbClr val="F26B43"/>
          </p15:clr>
        </p15:guide>
        <p15:guide id="3" pos="5556" userDrawn="1">
          <p15:clr>
            <a:srgbClr val="F26B43"/>
          </p15:clr>
        </p15:guide>
        <p15:guide id="4" orient="horz" pos="758" userDrawn="1">
          <p15:clr>
            <a:srgbClr val="F26B43"/>
          </p15:clr>
        </p15:guide>
        <p15:guide id="5" orient="horz" pos="169" userDrawn="1">
          <p15:clr>
            <a:srgbClr val="F26B43"/>
          </p15:clr>
        </p15:guide>
        <p15:guide id="6" pos="4762" userDrawn="1">
          <p15:clr>
            <a:srgbClr val="F26B43"/>
          </p15:clr>
        </p15:guide>
        <p15:guide id="7"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wissmedicinfo.ch/"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0.xml"/><Relationship Id="rId5" Type="http://schemas.openxmlformats.org/officeDocument/2006/relationships/image" Target="../media/image63.png"/><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customXml" Target="../ink/ink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3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Untertitel 2"/>
          <p:cNvSpPr txBox="1">
            <a:spLocks/>
          </p:cNvSpPr>
          <p:nvPr/>
        </p:nvSpPr>
        <p:spPr>
          <a:xfrm>
            <a:off x="584617" y="977924"/>
            <a:ext cx="7316392" cy="364283"/>
          </a:xfrm>
          <a:prstGeom prst="rect">
            <a:avLst/>
          </a:prstGeom>
        </p:spPr>
        <p:txBody>
          <a:bodyPr vert="horz" lIns="0" tIns="0" rIns="0" bIns="0" rtlCol="0">
            <a:noAutofit/>
          </a:bodyPr>
          <a:lstStyle>
            <a:lvl1pPr marL="179388" indent="-179388"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342900" indent="0" algn="l" defTabSz="685800" rtl="0" eaLnBrk="1" latinLnBrk="0" hangingPunct="1">
              <a:lnSpc>
                <a:spcPct val="100000"/>
              </a:lnSpc>
              <a:spcBef>
                <a:spcPts val="375"/>
              </a:spcBef>
              <a:buClr>
                <a:schemeClr val="accent1"/>
              </a:buClr>
              <a:buFont typeface="Wingdings" charset="2"/>
              <a:buNone/>
              <a:tabLst/>
              <a:defRPr sz="1500" b="0" i="0" kern="1200">
                <a:solidFill>
                  <a:schemeClr val="tx1">
                    <a:tint val="75000"/>
                  </a:schemeClr>
                </a:solidFill>
                <a:latin typeface="Segoe UI" charset="0"/>
                <a:ea typeface="Segoe UI" charset="0"/>
                <a:cs typeface="Segoe UI" charset="0"/>
              </a:defRPr>
            </a:lvl2pPr>
            <a:lvl3pPr marL="685800" indent="0" algn="l" defTabSz="685800" rtl="0" eaLnBrk="1" latinLnBrk="0" hangingPunct="1">
              <a:lnSpc>
                <a:spcPct val="100000"/>
              </a:lnSpc>
              <a:spcBef>
                <a:spcPts val="375"/>
              </a:spcBef>
              <a:buClr>
                <a:schemeClr val="accent1"/>
              </a:buClr>
              <a:buFont typeface="Wingdings" charset="2"/>
              <a:buNone/>
              <a:tabLst/>
              <a:defRPr sz="1350" b="0" i="0" kern="1200">
                <a:solidFill>
                  <a:schemeClr val="tx1">
                    <a:tint val="75000"/>
                  </a:schemeClr>
                </a:solidFill>
                <a:latin typeface="Segoe UI" charset="0"/>
                <a:ea typeface="Segoe UI" charset="0"/>
                <a:cs typeface="Segoe UI" charset="0"/>
              </a:defRPr>
            </a:lvl3pPr>
            <a:lvl4pPr marL="1028700" indent="0" algn="l" defTabSz="685800" rtl="0" eaLnBrk="1" latinLnBrk="0" hangingPunct="1">
              <a:lnSpc>
                <a:spcPct val="100000"/>
              </a:lnSpc>
              <a:spcBef>
                <a:spcPts val="375"/>
              </a:spcBef>
              <a:buClr>
                <a:schemeClr val="accent1"/>
              </a:buClr>
              <a:buFont typeface="Wingdings" charset="2"/>
              <a:buNone/>
              <a:tabLst/>
              <a:defRPr sz="1200" b="0" i="0" kern="1200">
                <a:solidFill>
                  <a:schemeClr val="tx1">
                    <a:tint val="75000"/>
                  </a:schemeClr>
                </a:solidFill>
                <a:latin typeface="Segoe UI" charset="0"/>
                <a:ea typeface="Segoe UI" charset="0"/>
                <a:cs typeface="Segoe UI" charset="0"/>
              </a:defRPr>
            </a:lvl4pPr>
            <a:lvl5pPr marL="1371600" indent="0" algn="l" defTabSz="685800" rtl="0" eaLnBrk="1" latinLnBrk="0" hangingPunct="1">
              <a:lnSpc>
                <a:spcPct val="100000"/>
              </a:lnSpc>
              <a:spcBef>
                <a:spcPts val="375"/>
              </a:spcBef>
              <a:buClr>
                <a:schemeClr val="accent1"/>
              </a:buClr>
              <a:buFont typeface="Wingdings" charset="2"/>
              <a:buNone/>
              <a:tabLst/>
              <a:defRPr sz="1200" b="0" i="0" kern="1200">
                <a:solidFill>
                  <a:schemeClr val="tx1">
                    <a:tint val="75000"/>
                  </a:schemeClr>
                </a:solidFill>
                <a:latin typeface="Segoe UI" charset="0"/>
                <a:ea typeface="Segoe UI" charset="0"/>
                <a:cs typeface="Segoe UI"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spcBef>
                <a:spcPts val="0"/>
              </a:spcBef>
            </a:pPr>
            <a:r>
              <a:rPr lang="de-DE" sz="1350" dirty="0">
                <a:solidFill>
                  <a:schemeClr val="bg1"/>
                </a:solidFill>
              </a:rPr>
              <a:t>Questions et réponses sur l'utilisation du rivaroxaban (Xarelto</a:t>
            </a:r>
            <a:r>
              <a:rPr lang="de-DE" sz="1350" baseline="30000" dirty="0">
                <a:solidFill>
                  <a:schemeClr val="bg1"/>
                </a:solidFill>
              </a:rPr>
              <a:t>® </a:t>
            </a:r>
            <a:r>
              <a:rPr lang="de-DE" sz="1350" dirty="0">
                <a:solidFill>
                  <a:schemeClr val="bg1"/>
                </a:solidFill>
              </a:rPr>
              <a:t>et Xarelto</a:t>
            </a:r>
            <a:r>
              <a:rPr lang="de-DE" sz="1350" baseline="30000" dirty="0">
                <a:solidFill>
                  <a:schemeClr val="bg1"/>
                </a:solidFill>
              </a:rPr>
              <a:t>® </a:t>
            </a:r>
            <a:r>
              <a:rPr lang="de-DE" sz="1350" dirty="0" err="1">
                <a:solidFill>
                  <a:schemeClr val="bg1"/>
                </a:solidFill>
              </a:rPr>
              <a:t>junior</a:t>
            </a:r>
            <a:r>
              <a:rPr lang="de-DE" sz="1350" dirty="0">
                <a:solidFill>
                  <a:schemeClr val="bg1"/>
                </a:solidFill>
              </a:rPr>
              <a:t>) dans la pratique (RivaPrax)</a:t>
            </a:r>
          </a:p>
        </p:txBody>
      </p:sp>
      <p:sp>
        <p:nvSpPr>
          <p:cNvPr id="39" name="Textfeld 38"/>
          <p:cNvSpPr txBox="1"/>
          <p:nvPr/>
        </p:nvSpPr>
        <p:spPr>
          <a:xfrm>
            <a:off x="5523568" y="203986"/>
            <a:ext cx="2481943" cy="300082"/>
          </a:xfrm>
          <a:prstGeom prst="rect">
            <a:avLst/>
          </a:prstGeom>
          <a:noFill/>
        </p:spPr>
        <p:txBody>
          <a:bodyPr wrap="square" rtlCol="0">
            <a:spAutoFit/>
          </a:bodyPr>
          <a:lstStyle/>
          <a:p>
            <a:pPr algn="r"/>
            <a:r>
              <a:rPr lang="de-DE" dirty="0">
                <a:solidFill>
                  <a:schemeClr val="bg1"/>
                </a:solidFill>
                <a:latin typeface="Segoe UI" charset="0"/>
                <a:ea typeface="Segoe UI" charset="0"/>
                <a:cs typeface="Segoe UI" charset="0"/>
              </a:rPr>
              <a:t>Utilisation du</a:t>
            </a:r>
          </a:p>
        </p:txBody>
      </p:sp>
      <p:grpSp>
        <p:nvGrpSpPr>
          <p:cNvPr id="40" name="Gruppierung 39"/>
          <p:cNvGrpSpPr/>
          <p:nvPr/>
        </p:nvGrpSpPr>
        <p:grpSpPr>
          <a:xfrm>
            <a:off x="1295484" y="1516020"/>
            <a:ext cx="1007999" cy="1007999"/>
            <a:chOff x="1295484" y="1516020"/>
            <a:chExt cx="1007999" cy="1007999"/>
          </a:xfrm>
        </p:grpSpPr>
        <p:sp>
          <p:nvSpPr>
            <p:cNvPr id="41" name="Rechteck 40"/>
            <p:cNvSpPr/>
            <p:nvPr/>
          </p:nvSpPr>
          <p:spPr>
            <a:xfrm>
              <a:off x="1295484"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2" name="Bild 4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7476" y="1570019"/>
              <a:ext cx="900000" cy="900000"/>
            </a:xfrm>
            <a:prstGeom prst="rect">
              <a:avLst/>
            </a:prstGeom>
          </p:spPr>
        </p:pic>
      </p:grpSp>
      <p:grpSp>
        <p:nvGrpSpPr>
          <p:cNvPr id="43" name="Gruppierung 42"/>
          <p:cNvGrpSpPr/>
          <p:nvPr/>
        </p:nvGrpSpPr>
        <p:grpSpPr>
          <a:xfrm>
            <a:off x="3526328" y="1516020"/>
            <a:ext cx="1007999" cy="1007999"/>
            <a:chOff x="3526328" y="1516020"/>
            <a:chExt cx="1007999" cy="1007999"/>
          </a:xfrm>
        </p:grpSpPr>
        <p:sp>
          <p:nvSpPr>
            <p:cNvPr id="44" name="Rechteck 43"/>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5" name="Bild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grpSp>
        <p:nvGrpSpPr>
          <p:cNvPr id="46" name="Gruppierung 45"/>
          <p:cNvGrpSpPr/>
          <p:nvPr/>
        </p:nvGrpSpPr>
        <p:grpSpPr>
          <a:xfrm>
            <a:off x="4641750" y="3791099"/>
            <a:ext cx="1007999" cy="1007999"/>
            <a:chOff x="4641750" y="3791099"/>
            <a:chExt cx="1007999" cy="1007999"/>
          </a:xfrm>
        </p:grpSpPr>
        <p:sp>
          <p:nvSpPr>
            <p:cNvPr id="47" name="Rechteck 46"/>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8" name="Bild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8007" y="3845098"/>
              <a:ext cx="900000" cy="900000"/>
            </a:xfrm>
            <a:prstGeom prst="rect">
              <a:avLst/>
            </a:prstGeom>
          </p:spPr>
        </p:pic>
      </p:grpSp>
      <p:grpSp>
        <p:nvGrpSpPr>
          <p:cNvPr id="49" name="Gruppierung 48"/>
          <p:cNvGrpSpPr/>
          <p:nvPr/>
        </p:nvGrpSpPr>
        <p:grpSpPr>
          <a:xfrm>
            <a:off x="4641750" y="1516020"/>
            <a:ext cx="1007999" cy="1007999"/>
            <a:chOff x="4641750" y="1516020"/>
            <a:chExt cx="1007999" cy="1007999"/>
          </a:xfrm>
        </p:grpSpPr>
        <p:sp>
          <p:nvSpPr>
            <p:cNvPr id="50" name="Rechteck 49"/>
            <p:cNvSpPr/>
            <p:nvPr/>
          </p:nvSpPr>
          <p:spPr>
            <a:xfrm>
              <a:off x="4641750" y="1516020"/>
              <a:ext cx="1007999" cy="10079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1" name="Bild 50"/>
            <p:cNvPicPr>
              <a:picLocks noChangeAspect="1"/>
            </p:cNvPicPr>
            <p:nvPr/>
          </p:nvPicPr>
          <p:blipFill>
            <a:blip r:embed="rId5"/>
            <a:srcRect/>
            <a:stretch/>
          </p:blipFill>
          <p:spPr>
            <a:xfrm>
              <a:off x="4696999" y="1570019"/>
              <a:ext cx="900000" cy="900000"/>
            </a:xfrm>
            <a:prstGeom prst="rect">
              <a:avLst/>
            </a:prstGeom>
          </p:spPr>
        </p:pic>
      </p:grpSp>
      <p:grpSp>
        <p:nvGrpSpPr>
          <p:cNvPr id="52" name="Gruppierung 51"/>
          <p:cNvGrpSpPr/>
          <p:nvPr/>
        </p:nvGrpSpPr>
        <p:grpSpPr>
          <a:xfrm>
            <a:off x="4641750" y="2645924"/>
            <a:ext cx="1007999" cy="1007999"/>
            <a:chOff x="4641750" y="2645924"/>
            <a:chExt cx="1007999" cy="1007999"/>
          </a:xfrm>
        </p:grpSpPr>
        <p:sp>
          <p:nvSpPr>
            <p:cNvPr id="53" name="Rechteck 52"/>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4" name="Bild 5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5749" y="2699923"/>
              <a:ext cx="900000" cy="900000"/>
            </a:xfrm>
            <a:prstGeom prst="rect">
              <a:avLst/>
            </a:prstGeom>
          </p:spPr>
        </p:pic>
      </p:grpSp>
      <p:grpSp>
        <p:nvGrpSpPr>
          <p:cNvPr id="55" name="Gruppierung 54"/>
          <p:cNvGrpSpPr/>
          <p:nvPr/>
        </p:nvGrpSpPr>
        <p:grpSpPr>
          <a:xfrm>
            <a:off x="6893009" y="2645924"/>
            <a:ext cx="1007999" cy="1007999"/>
            <a:chOff x="6223371" y="2654983"/>
            <a:chExt cx="1007999" cy="1007999"/>
          </a:xfrm>
        </p:grpSpPr>
        <p:sp>
          <p:nvSpPr>
            <p:cNvPr id="56" name="Rechteck 55"/>
            <p:cNvSpPr/>
            <p:nvPr/>
          </p:nvSpPr>
          <p:spPr>
            <a:xfrm>
              <a:off x="6223371" y="2654983"/>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7" name="Bild 5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71878" y="2708982"/>
              <a:ext cx="900000" cy="900000"/>
            </a:xfrm>
            <a:prstGeom prst="rect">
              <a:avLst/>
            </a:prstGeom>
          </p:spPr>
        </p:pic>
      </p:grpSp>
      <p:sp>
        <p:nvSpPr>
          <p:cNvPr id="59" name="Textfeld 58"/>
          <p:cNvSpPr txBox="1"/>
          <p:nvPr/>
        </p:nvSpPr>
        <p:spPr>
          <a:xfrm>
            <a:off x="1079158" y="2747448"/>
            <a:ext cx="3404668" cy="738664"/>
          </a:xfrm>
          <a:prstGeom prst="rect">
            <a:avLst/>
          </a:prstGeom>
          <a:noFill/>
        </p:spPr>
        <p:txBody>
          <a:bodyPr wrap="square" lIns="0" tIns="0" rIns="0" bIns="0" rtlCol="0">
            <a:spAutoFit/>
          </a:bodyPr>
          <a:lstStyle/>
          <a:p>
            <a:pPr algn="r"/>
            <a:r>
              <a:rPr lang="de-CH" sz="1200" dirty="0">
                <a:solidFill>
                  <a:schemeClr val="bg1"/>
                </a:solidFill>
                <a:latin typeface="Segoe UI" charset="0"/>
                <a:ea typeface="Segoe UI" charset="0"/>
                <a:cs typeface="Segoe UI" charset="0"/>
              </a:rPr>
              <a:t>Un </a:t>
            </a:r>
            <a:r>
              <a:rPr lang="de-CH" sz="1200" dirty="0" err="1">
                <a:solidFill>
                  <a:schemeClr val="bg1"/>
                </a:solidFill>
                <a:latin typeface="Segoe UI" charset="0"/>
                <a:ea typeface="Segoe UI" charset="0"/>
                <a:cs typeface="Segoe UI" charset="0"/>
              </a:rPr>
              <a:t>document</a:t>
            </a:r>
            <a:r>
              <a:rPr lang="de-CH" sz="1200" dirty="0">
                <a:solidFill>
                  <a:schemeClr val="bg1"/>
                </a:solidFill>
                <a:latin typeface="Segoe UI" charset="0"/>
                <a:ea typeface="Segoe UI" charset="0"/>
                <a:cs typeface="Segoe UI" charset="0"/>
              </a:rPr>
              <a:t> de consensus du groupe de travail </a:t>
            </a:r>
            <a:r>
              <a:rPr lang="de-CH" sz="1200" dirty="0" err="1">
                <a:solidFill>
                  <a:schemeClr val="bg1"/>
                </a:solidFill>
                <a:latin typeface="Segoe UI" charset="0"/>
                <a:ea typeface="Segoe UI" charset="0"/>
                <a:cs typeface="Segoe UI" charset="0"/>
              </a:rPr>
              <a:t>RivaMoS</a:t>
            </a:r>
            <a:r>
              <a:rPr lang="de-CH" sz="1200" dirty="0">
                <a:solidFill>
                  <a:schemeClr val="bg1"/>
                </a:solidFill>
                <a:latin typeface="Segoe UI" charset="0"/>
                <a:ea typeface="Segoe UI" charset="0"/>
                <a:cs typeface="Segoe UI" charset="0"/>
              </a:rPr>
              <a:t> et du groupe de travail sur l'hémostase (WPH, Working Party Haemostasis) de la </a:t>
            </a:r>
          </a:p>
          <a:p>
            <a:pPr algn="r"/>
            <a:r>
              <a:rPr lang="de-CH" sz="1200" dirty="0">
                <a:solidFill>
                  <a:schemeClr val="bg1"/>
                </a:solidFill>
                <a:latin typeface="Segoe UI" charset="0"/>
                <a:ea typeface="Segoe UI" charset="0"/>
                <a:cs typeface="Segoe UI" charset="0"/>
              </a:rPr>
              <a:t>Société Suisse dʼHématologie </a:t>
            </a:r>
          </a:p>
        </p:txBody>
      </p:sp>
      <p:sp>
        <p:nvSpPr>
          <p:cNvPr id="60" name="Textfeld 59"/>
          <p:cNvSpPr txBox="1"/>
          <p:nvPr/>
        </p:nvSpPr>
        <p:spPr>
          <a:xfrm>
            <a:off x="5745637" y="4394499"/>
            <a:ext cx="3057679" cy="646331"/>
          </a:xfrm>
          <a:prstGeom prst="rect">
            <a:avLst/>
          </a:prstGeom>
          <a:noFill/>
        </p:spPr>
        <p:txBody>
          <a:bodyPr wrap="square" rtlCol="0">
            <a:spAutoFit/>
          </a:bodyPr>
          <a:lstStyle/>
          <a:p>
            <a:r>
              <a:rPr lang="de-DE" sz="1200" b="1" dirty="0">
                <a:solidFill>
                  <a:schemeClr val="bg1"/>
                </a:solidFill>
                <a:latin typeface="Segoe UI" charset="0"/>
                <a:ea typeface="Segoe UI" charset="0"/>
                <a:cs typeface="Segoe UI" charset="0"/>
              </a:rPr>
              <a:t>Références: </a:t>
            </a:r>
          </a:p>
          <a:p>
            <a:r>
              <a:rPr lang="de-DE" sz="1200" dirty="0">
                <a:solidFill>
                  <a:schemeClr val="bg1"/>
                </a:solidFill>
                <a:latin typeface="Segoe UI" charset="0"/>
                <a:ea typeface="Segoe UI" charset="0"/>
                <a:cs typeface="Segoe UI" charset="0"/>
              </a:rPr>
              <a:t>Version </a:t>
            </a:r>
            <a:r>
              <a:rPr lang="de-DE" sz="1200" dirty="0" err="1">
                <a:solidFill>
                  <a:schemeClr val="bg1"/>
                </a:solidFill>
                <a:latin typeface="Segoe UI" charset="0"/>
                <a:ea typeface="Segoe UI" charset="0"/>
                <a:cs typeface="Segoe UI" charset="0"/>
              </a:rPr>
              <a:t>août</a:t>
            </a:r>
            <a:r>
              <a:rPr lang="de-DE" sz="1200" dirty="0">
                <a:solidFill>
                  <a:schemeClr val="bg1"/>
                </a:solidFill>
                <a:latin typeface="Segoe UI" charset="0"/>
                <a:ea typeface="Segoe UI" charset="0"/>
                <a:cs typeface="Segoe UI" charset="0"/>
              </a:rPr>
              <a:t> 2021</a:t>
            </a:r>
          </a:p>
          <a:p>
            <a:endParaRPr lang="de-DE" sz="1200" dirty="0">
              <a:latin typeface="Segoe UI" charset="0"/>
              <a:ea typeface="Segoe UI" charset="0"/>
              <a:cs typeface="Segoe UI" charset="0"/>
            </a:endParaRPr>
          </a:p>
        </p:txBody>
      </p:sp>
      <p:grpSp>
        <p:nvGrpSpPr>
          <p:cNvPr id="61" name="Gruppierung 60"/>
          <p:cNvGrpSpPr/>
          <p:nvPr/>
        </p:nvGrpSpPr>
        <p:grpSpPr>
          <a:xfrm>
            <a:off x="5759613" y="2645924"/>
            <a:ext cx="1007999" cy="1007999"/>
            <a:chOff x="5089975" y="2645924"/>
            <a:chExt cx="1007999" cy="1007999"/>
          </a:xfrm>
        </p:grpSpPr>
        <p:sp>
          <p:nvSpPr>
            <p:cNvPr id="62" name="Rechteck 61"/>
            <p:cNvSpPr/>
            <p:nvPr/>
          </p:nvSpPr>
          <p:spPr>
            <a:xfrm>
              <a:off x="5089975" y="2645924"/>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3" name="Bild 6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5104" y="2699923"/>
              <a:ext cx="900000" cy="900000"/>
            </a:xfrm>
            <a:prstGeom prst="rect">
              <a:avLst/>
            </a:prstGeom>
          </p:spPr>
        </p:pic>
      </p:grpSp>
      <p:grpSp>
        <p:nvGrpSpPr>
          <p:cNvPr id="64" name="Gruppierung 63"/>
          <p:cNvGrpSpPr/>
          <p:nvPr/>
        </p:nvGrpSpPr>
        <p:grpSpPr>
          <a:xfrm>
            <a:off x="2411895" y="1511281"/>
            <a:ext cx="1007999" cy="1007999"/>
            <a:chOff x="2411895" y="1511281"/>
            <a:chExt cx="1007999" cy="1007999"/>
          </a:xfrm>
        </p:grpSpPr>
        <p:sp>
          <p:nvSpPr>
            <p:cNvPr id="65" name="Rechteck 64"/>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6" name="Bild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sp>
        <p:nvSpPr>
          <p:cNvPr id="32" name="Titel 1">
            <a:extLst>
              <a:ext uri="{FF2B5EF4-FFF2-40B4-BE49-F238E27FC236}">
                <a16:creationId xmlns:a16="http://schemas.microsoft.com/office/drawing/2014/main" id="{75050E1B-60BC-42EF-AA02-649D3C86DEF5}"/>
              </a:ext>
            </a:extLst>
          </p:cNvPr>
          <p:cNvSpPr txBox="1">
            <a:spLocks/>
          </p:cNvSpPr>
          <p:nvPr/>
        </p:nvSpPr>
        <p:spPr>
          <a:xfrm>
            <a:off x="1422423" y="372706"/>
            <a:ext cx="6430188" cy="659606"/>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DE" sz="4500" dirty="0">
                <a:solidFill>
                  <a:schemeClr val="bg1"/>
                </a:solidFill>
                <a:latin typeface="Segoe UI Black" charset="0"/>
                <a:ea typeface="Segoe UI Black" charset="0"/>
                <a:cs typeface="Segoe UI Black" charset="0"/>
              </a:rPr>
              <a:t>RIVAROXABAN</a:t>
            </a:r>
            <a:endParaRPr lang="de-DE" sz="1600" b="0" dirty="0">
              <a:solidFill>
                <a:schemeClr val="bg1"/>
              </a:solidFill>
              <a:latin typeface="Segoe UI Black" charset="0"/>
              <a:ea typeface="Segoe UI Black" charset="0"/>
              <a:cs typeface="Segoe UI Black" charset="0"/>
            </a:endParaRPr>
          </a:p>
        </p:txBody>
      </p:sp>
      <p:sp>
        <p:nvSpPr>
          <p:cNvPr id="34" name="Titel 1">
            <a:extLst>
              <a:ext uri="{FF2B5EF4-FFF2-40B4-BE49-F238E27FC236}">
                <a16:creationId xmlns:a16="http://schemas.microsoft.com/office/drawing/2014/main" id="{5D23BAA2-BCAF-4177-8102-73574C247E52}"/>
              </a:ext>
            </a:extLst>
          </p:cNvPr>
          <p:cNvSpPr txBox="1">
            <a:spLocks/>
          </p:cNvSpPr>
          <p:nvPr/>
        </p:nvSpPr>
        <p:spPr>
          <a:xfrm>
            <a:off x="5745637" y="472588"/>
            <a:ext cx="2163824" cy="505025"/>
          </a:xfrm>
          <a:prstGeom prst="rect">
            <a:avLst/>
          </a:prstGeom>
        </p:spPr>
        <p:txBody>
          <a:bodyPr vert="horz" lIns="0" tIns="0" rIns="0" bIns="0" rtlCol="0" anchor="ctr"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pPr algn="r"/>
            <a:r>
              <a:rPr lang="de-DE" sz="1600" b="0" dirty="0">
                <a:solidFill>
                  <a:schemeClr val="bg1"/>
                </a:solidFill>
                <a:latin typeface="Segoe UI Black" charset="0"/>
                <a:ea typeface="Segoe UI Black" charset="0"/>
                <a:cs typeface="Segoe UI Black" charset="0"/>
              </a:rPr>
              <a:t>CHEZ L‘ADULTE ET L‘ENFANT</a:t>
            </a:r>
          </a:p>
        </p:txBody>
      </p:sp>
      <p:sp>
        <p:nvSpPr>
          <p:cNvPr id="2" name="Textfeld 1">
            <a:extLst>
              <a:ext uri="{FF2B5EF4-FFF2-40B4-BE49-F238E27FC236}">
                <a16:creationId xmlns:a16="http://schemas.microsoft.com/office/drawing/2014/main" id="{A2D0F1D3-5AF9-E058-8564-E960C702AE9F}"/>
              </a:ext>
            </a:extLst>
          </p:cNvPr>
          <p:cNvSpPr txBox="1"/>
          <p:nvPr/>
        </p:nvSpPr>
        <p:spPr>
          <a:xfrm>
            <a:off x="215740" y="4893323"/>
            <a:ext cx="4572000" cy="200055"/>
          </a:xfrm>
          <a:prstGeom prst="rect">
            <a:avLst/>
          </a:prstGeom>
          <a:noFill/>
        </p:spPr>
        <p:txBody>
          <a:bodyPr wrap="square">
            <a:spAutoFit/>
          </a:bodyPr>
          <a:lstStyle/>
          <a:p>
            <a:r>
              <a:rPr lang="de-DE" sz="700" dirty="0">
                <a:solidFill>
                  <a:schemeClr val="bg1"/>
                </a:solidFill>
              </a:rPr>
              <a:t>MA-M_RIV-CH-0195-2_03.2024</a:t>
            </a:r>
          </a:p>
        </p:txBody>
      </p:sp>
    </p:spTree>
    <p:extLst>
      <p:ext uri="{BB962C8B-B14F-4D97-AF65-F5344CB8AC3E}">
        <p14:creationId xmlns:p14="http://schemas.microsoft.com/office/powerpoint/2010/main" val="2428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1.4 Le rivaroxaban peut-il être mis dans des </a:t>
            </a:r>
            <a:r>
              <a:rPr lang="de-CH" dirty="0" err="1"/>
              <a:t>piluliers</a:t>
            </a:r>
            <a:r>
              <a:rPr lang="de-CH" dirty="0"/>
              <a:t> </a:t>
            </a:r>
            <a:r>
              <a:rPr lang="de-CH" dirty="0" err="1"/>
              <a:t>hebdomadaires</a:t>
            </a:r>
            <a:r>
              <a:rPr lang="de-CH" dirty="0"/>
              <a:t> ?</a:t>
            </a:r>
            <a:endParaRPr lang="de-DE" dirty="0"/>
          </a:p>
        </p:txBody>
      </p:sp>
      <p:sp>
        <p:nvSpPr>
          <p:cNvPr id="3" name="Inhaltsplatzhalter 2"/>
          <p:cNvSpPr>
            <a:spLocks noGrp="1"/>
          </p:cNvSpPr>
          <p:nvPr>
            <p:ph idx="1"/>
          </p:nvPr>
        </p:nvSpPr>
        <p:spPr>
          <a:xfrm>
            <a:off x="323850" y="1203325"/>
            <a:ext cx="7235825" cy="3263504"/>
          </a:xfrm>
        </p:spPr>
        <p:txBody>
          <a:bodyPr/>
          <a:lstStyle/>
          <a:p>
            <a:pPr>
              <a:buFont typeface="Wingdings" pitchFamily="2" charset="2"/>
              <a:buChar char="§"/>
            </a:pPr>
            <a:r>
              <a:rPr lang="de-CH" dirty="0"/>
              <a:t>Le rivaroxaban peut être retiré de sa plaquette thermoformée et conservé sans problème pendant une semaine dans les </a:t>
            </a:r>
            <a:r>
              <a:rPr lang="de-CH" b="1" dirty="0">
                <a:solidFill>
                  <a:schemeClr val="accent1"/>
                </a:solidFill>
              </a:rPr>
              <a:t>compartiments d’un pilulier.</a:t>
            </a:r>
          </a:p>
        </p:txBody>
      </p:sp>
      <p:sp>
        <p:nvSpPr>
          <p:cNvPr id="5" name="Foliennummernplatzhalter 4"/>
          <p:cNvSpPr>
            <a:spLocks noGrp="1"/>
          </p:cNvSpPr>
          <p:nvPr>
            <p:ph type="sldNum" sz="quarter" idx="12"/>
          </p:nvPr>
        </p:nvSpPr>
        <p:spPr/>
        <p:txBody>
          <a:bodyPr/>
          <a:lstStyle/>
          <a:p>
            <a:fld id="{668FC1BA-C807-A24C-B970-91216D4FCE8F}" type="slidenum">
              <a:rPr lang="de-DE" smtClean="0"/>
              <a:t>10</a:t>
            </a:fld>
            <a:endParaRPr lang="de-DE" dirty="0"/>
          </a:p>
        </p:txBody>
      </p:sp>
    </p:spTree>
    <p:extLst>
      <p:ext uri="{BB962C8B-B14F-4D97-AF65-F5344CB8AC3E}">
        <p14:creationId xmlns:p14="http://schemas.microsoft.com/office/powerpoint/2010/main" val="100377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894288" y="1203325"/>
            <a:ext cx="3925861" cy="1914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lstStyle/>
          <a:p>
            <a:r>
              <a:rPr lang="fr-FR" dirty="0"/>
              <a:t>1.5 Les comprimés de rivaroxaban </a:t>
            </a:r>
            <a:br>
              <a:rPr lang="fr-FR" dirty="0"/>
            </a:br>
            <a:r>
              <a:rPr lang="fr-FR" dirty="0"/>
              <a:t>peuvent-ils être broyés ?</a:t>
            </a:r>
            <a:endParaRPr lang="de-DE" dirty="0"/>
          </a:p>
        </p:txBody>
      </p:sp>
      <p:sp>
        <p:nvSpPr>
          <p:cNvPr id="3" name="Inhaltsplatzhalter 2"/>
          <p:cNvSpPr>
            <a:spLocks noGrp="1"/>
          </p:cNvSpPr>
          <p:nvPr>
            <p:ph sz="half" idx="1"/>
          </p:nvPr>
        </p:nvSpPr>
        <p:spPr/>
        <p:txBody>
          <a:bodyPr/>
          <a:lstStyle/>
          <a:p>
            <a:pPr>
              <a:buFont typeface="Wingdings" pitchFamily="2" charset="2"/>
              <a:buChar char="§"/>
            </a:pPr>
            <a:r>
              <a:rPr lang="fr-FR" dirty="0"/>
              <a:t>Nous recommandons principalement l'utilisation de </a:t>
            </a:r>
            <a:r>
              <a:rPr lang="fr-FR" b="1" dirty="0">
                <a:solidFill>
                  <a:schemeClr val="accent1"/>
                </a:solidFill>
              </a:rPr>
              <a:t>comprimés intacts.</a:t>
            </a:r>
          </a:p>
          <a:p>
            <a:pPr>
              <a:buFont typeface="Wingdings" pitchFamily="2" charset="2"/>
              <a:buChar char="§"/>
            </a:pPr>
            <a:r>
              <a:rPr lang="fr-FR" dirty="0"/>
              <a:t>Si le patient n’est pas en mesure d’avaler un comprimé, celui-ci peut être broyé et mélangé par exemple à un yaourt. </a:t>
            </a:r>
          </a:p>
          <a:p>
            <a:r>
              <a:rPr lang="de-CH" dirty="0"/>
              <a:t>Selon l’information professionnelle, </a:t>
            </a:r>
            <a:r>
              <a:rPr lang="fr-FR" dirty="0"/>
              <a:t>le rivaroxaban peut être administré via une sonde gastrique (qui devra être placée dans la partie </a:t>
            </a:r>
            <a:r>
              <a:rPr lang="de-CH" dirty="0"/>
              <a:t>proximale de l’estomac).</a:t>
            </a:r>
            <a:endParaRPr lang="fr-FR" dirty="0"/>
          </a:p>
          <a:p>
            <a:pPr>
              <a:buFont typeface="Wingdings" pitchFamily="2" charset="2"/>
              <a:buChar char="§"/>
            </a:pPr>
            <a:r>
              <a:rPr lang="fr-FR" dirty="0"/>
              <a:t>L’administration des comprimés en </a:t>
            </a:r>
            <a:br>
              <a:rPr lang="fr-FR" dirty="0"/>
            </a:br>
            <a:r>
              <a:rPr lang="fr-FR" dirty="0"/>
              <a:t>suspension à travers une sonde gastrique est possible : le rivaroxaban n’est pratiquement </a:t>
            </a:r>
            <a:r>
              <a:rPr lang="fr-FR" b="1" dirty="0">
                <a:solidFill>
                  <a:schemeClr val="accent1"/>
                </a:solidFill>
              </a:rPr>
              <a:t>pas hydrosoluble. </a:t>
            </a:r>
          </a:p>
        </p:txBody>
      </p:sp>
      <p:sp>
        <p:nvSpPr>
          <p:cNvPr id="5" name="Foliennummernplatzhalter 4"/>
          <p:cNvSpPr>
            <a:spLocks noGrp="1"/>
          </p:cNvSpPr>
          <p:nvPr>
            <p:ph type="sldNum" sz="quarter" idx="12"/>
          </p:nvPr>
        </p:nvSpPr>
        <p:spPr/>
        <p:txBody>
          <a:bodyPr/>
          <a:lstStyle/>
          <a:p>
            <a:fld id="{668FC1BA-C807-A24C-B970-91216D4FCE8F}" type="slidenum">
              <a:rPr lang="de-DE" smtClean="0"/>
              <a:t>11</a:t>
            </a:fld>
            <a:endParaRPr lang="de-DE" dirty="0"/>
          </a:p>
        </p:txBody>
      </p:sp>
      <p:pic>
        <p:nvPicPr>
          <p:cNvPr id="7" name="Bild 6" descr="Xarlto_tablette_20mg_le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1702942"/>
            <a:ext cx="671455" cy="728044"/>
          </a:xfrm>
          <a:prstGeom prst="rect">
            <a:avLst/>
          </a:prstGeom>
          <a:effectLst>
            <a:outerShdw blurRad="50800" dist="38100" dir="2700000" algn="tl" rotWithShape="0">
              <a:prstClr val="black">
                <a:alpha val="40000"/>
              </a:prstClr>
            </a:outerShdw>
          </a:effectLst>
        </p:spPr>
      </p:pic>
      <p:sp>
        <p:nvSpPr>
          <p:cNvPr id="9" name="Textfeld 8"/>
          <p:cNvSpPr txBox="1"/>
          <p:nvPr/>
        </p:nvSpPr>
        <p:spPr>
          <a:xfrm>
            <a:off x="5306517" y="1417299"/>
            <a:ext cx="3372788" cy="1446550"/>
          </a:xfrm>
          <a:prstGeom prst="rect">
            <a:avLst/>
          </a:prstGeom>
          <a:noFill/>
        </p:spPr>
        <p:txBody>
          <a:bodyPr wrap="square" rtlCol="0">
            <a:spAutoFit/>
          </a:bodyPr>
          <a:lstStyle/>
          <a:p>
            <a:pPr>
              <a:buClr>
                <a:schemeClr val="accent1"/>
              </a:buClr>
            </a:pPr>
            <a:r>
              <a:rPr lang="de-CH" sz="2000" b="1" dirty="0">
                <a:solidFill>
                  <a:schemeClr val="bg1"/>
                </a:solidFill>
                <a:latin typeface="Segoe UI" charset="0"/>
                <a:ea typeface="Segoe UI" charset="0"/>
                <a:cs typeface="Segoe UI" charset="0"/>
              </a:rPr>
              <a:t>En principe, les comprimés de Xarelto</a:t>
            </a:r>
            <a:r>
              <a:rPr lang="de-CH" sz="2000" b="1" baseline="30000" dirty="0">
                <a:solidFill>
                  <a:schemeClr val="bg1"/>
                </a:solidFill>
                <a:latin typeface="Segoe UI" charset="0"/>
                <a:ea typeface="Segoe UI" charset="0"/>
                <a:cs typeface="Segoe UI" charset="0"/>
              </a:rPr>
              <a:t>®</a:t>
            </a:r>
            <a:r>
              <a:rPr lang="de-CH" sz="2000" b="1" dirty="0">
                <a:solidFill>
                  <a:schemeClr val="bg1"/>
                </a:solidFill>
                <a:latin typeface="Segoe UI" charset="0"/>
                <a:ea typeface="Segoe UI" charset="0"/>
                <a:cs typeface="Segoe UI" charset="0"/>
              </a:rPr>
              <a:t> ne doivent pas être coupés</a:t>
            </a:r>
            <a:br>
              <a:rPr lang="de-CH" sz="1400" dirty="0">
                <a:solidFill>
                  <a:schemeClr val="bg1"/>
                </a:solidFill>
                <a:latin typeface="Segoe UI" charset="0"/>
                <a:ea typeface="Segoe UI" charset="0"/>
                <a:cs typeface="Segoe UI" charset="0"/>
              </a:rPr>
            </a:br>
            <a:r>
              <a:rPr lang="de-CH" sz="1400" dirty="0">
                <a:solidFill>
                  <a:schemeClr val="bg1"/>
                </a:solidFill>
                <a:latin typeface="Segoe UI" charset="0"/>
                <a:ea typeface="Segoe UI" charset="0"/>
                <a:cs typeface="Segoe UI" charset="0"/>
              </a:rPr>
              <a:t>(car petite taille et </a:t>
            </a:r>
            <a:r>
              <a:rPr lang="de-CH" sz="1400" dirty="0" err="1">
                <a:solidFill>
                  <a:schemeClr val="bg1"/>
                </a:solidFill>
                <a:latin typeface="Segoe UI" charset="0"/>
                <a:ea typeface="Segoe UI" charset="0"/>
                <a:cs typeface="Segoe UI" charset="0"/>
              </a:rPr>
              <a:t>absence</a:t>
            </a:r>
            <a:r>
              <a:rPr lang="de-CH" sz="1400" dirty="0">
                <a:solidFill>
                  <a:schemeClr val="bg1"/>
                </a:solidFill>
                <a:latin typeface="Segoe UI" charset="0"/>
                <a:ea typeface="Segoe UI" charset="0"/>
                <a:cs typeface="Segoe UI" charset="0"/>
              </a:rPr>
              <a:t> d’une rainure de partage).</a:t>
            </a:r>
          </a:p>
        </p:txBody>
      </p:sp>
      <p:grpSp>
        <p:nvGrpSpPr>
          <p:cNvPr id="16" name="Gruppierung 15"/>
          <p:cNvGrpSpPr/>
          <p:nvPr/>
        </p:nvGrpSpPr>
        <p:grpSpPr>
          <a:xfrm>
            <a:off x="7560574" y="268288"/>
            <a:ext cx="1377950" cy="468135"/>
            <a:chOff x="323850" y="268288"/>
            <a:chExt cx="13457643" cy="4572000"/>
          </a:xfrm>
        </p:grpSpPr>
        <p:grpSp>
          <p:nvGrpSpPr>
            <p:cNvPr id="17" name="Gruppierung 16"/>
            <p:cNvGrpSpPr/>
            <p:nvPr/>
          </p:nvGrpSpPr>
          <p:grpSpPr>
            <a:xfrm>
              <a:off x="323850" y="268288"/>
              <a:ext cx="4572000" cy="4572000"/>
              <a:chOff x="323851" y="1516020"/>
              <a:chExt cx="1007999" cy="1007999"/>
            </a:xfrm>
          </p:grpSpPr>
          <p:sp>
            <p:nvSpPr>
              <p:cNvPr id="19" name="Rechteck 18"/>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Bild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18" name="Rechteck 17"/>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Questions générales</a:t>
              </a:r>
            </a:p>
          </p:txBody>
        </p:sp>
      </p:grpSp>
    </p:spTree>
    <p:extLst>
      <p:ext uri="{BB962C8B-B14F-4D97-AF65-F5344CB8AC3E}">
        <p14:creationId xmlns:p14="http://schemas.microsoft.com/office/powerpoint/2010/main" val="23375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1.6 Comment concilier le rivaroxaban et la pratique d’activités sportives ?</a:t>
            </a:r>
            <a:endParaRPr lang="de-DE" dirty="0"/>
          </a:p>
        </p:txBody>
      </p:sp>
      <p:sp>
        <p:nvSpPr>
          <p:cNvPr id="3" name="Inhaltsplatzhalter 2"/>
          <p:cNvSpPr>
            <a:spLocks noGrp="1"/>
          </p:cNvSpPr>
          <p:nvPr>
            <p:ph idx="1"/>
          </p:nvPr>
        </p:nvSpPr>
        <p:spPr/>
        <p:txBody>
          <a:bodyPr/>
          <a:lstStyle/>
          <a:p>
            <a:pPr>
              <a:spcBef>
                <a:spcPts val="2400"/>
              </a:spcBef>
              <a:buFont typeface="Wingdings" pitchFamily="2" charset="2"/>
              <a:buChar char="§"/>
            </a:pPr>
            <a:r>
              <a:rPr lang="fr-FR" dirty="0"/>
              <a:t>Instruire les patients de </a:t>
            </a:r>
            <a:r>
              <a:rPr lang="fr-FR" b="1" dirty="0">
                <a:solidFill>
                  <a:schemeClr val="accent1"/>
                </a:solidFill>
              </a:rPr>
              <a:t>ne pas exercer de disciplines sportives à potentiel important de blessures ou incluant un contact corporel explicite.</a:t>
            </a:r>
          </a:p>
          <a:p>
            <a:pPr>
              <a:spcBef>
                <a:spcPts val="2400"/>
              </a:spcBef>
              <a:buFont typeface="Wingdings" pitchFamily="2" charset="2"/>
              <a:buChar char="§"/>
            </a:pPr>
            <a:r>
              <a:rPr lang="fr-FR" dirty="0"/>
              <a:t>Les patients sous rivaroxaban doivent respecter les mêmes </a:t>
            </a:r>
            <a:r>
              <a:rPr lang="fr-FR" b="1" dirty="0">
                <a:solidFill>
                  <a:schemeClr val="accent1"/>
                </a:solidFill>
              </a:rPr>
              <a:t>mesures de sécurité et précautions </a:t>
            </a:r>
            <a:r>
              <a:rPr lang="fr-FR" dirty="0"/>
              <a:t>que les utilisateurs d'autres ACO.</a:t>
            </a:r>
          </a:p>
          <a:p>
            <a:pPr>
              <a:spcBef>
                <a:spcPts val="2400"/>
              </a:spcBef>
              <a:buFont typeface="Wingdings" pitchFamily="2" charset="2"/>
              <a:buChar char="§"/>
            </a:pPr>
            <a:r>
              <a:rPr lang="fr-FR" dirty="0"/>
              <a:t>Le moment de prise du rivaroxaban peut éventuellement être adapté à une activité sportive spécifique (afin d’éviter que le pic de concentration soit atteint au moment de l’activité en question).</a:t>
            </a:r>
          </a:p>
        </p:txBody>
      </p:sp>
      <p:sp>
        <p:nvSpPr>
          <p:cNvPr id="5" name="Foliennummernplatzhalter 4"/>
          <p:cNvSpPr>
            <a:spLocks noGrp="1"/>
          </p:cNvSpPr>
          <p:nvPr>
            <p:ph type="sldNum" sz="quarter" idx="12"/>
          </p:nvPr>
        </p:nvSpPr>
        <p:spPr/>
        <p:txBody>
          <a:bodyPr/>
          <a:lstStyle/>
          <a:p>
            <a:fld id="{668FC1BA-C807-A24C-B970-91216D4FCE8F}" type="slidenum">
              <a:rPr lang="de-DE" smtClean="0"/>
              <a:t>12</a:t>
            </a:fld>
            <a:endParaRPr lang="de-DE" dirty="0"/>
          </a:p>
        </p:txBody>
      </p:sp>
    </p:spTree>
    <p:extLst>
      <p:ext uri="{BB962C8B-B14F-4D97-AF65-F5344CB8AC3E}">
        <p14:creationId xmlns:p14="http://schemas.microsoft.com/office/powerpoint/2010/main" val="147271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1.7 Comment faire pour améliorer l'observance du traitement par rivaroxaban ?</a:t>
            </a:r>
            <a:endParaRPr lang="de-DE" dirty="0"/>
          </a:p>
        </p:txBody>
      </p:sp>
      <p:sp>
        <p:nvSpPr>
          <p:cNvPr id="3" name="Inhaltsplatzhalter 2"/>
          <p:cNvSpPr>
            <a:spLocks noGrp="1"/>
          </p:cNvSpPr>
          <p:nvPr>
            <p:ph idx="1"/>
          </p:nvPr>
        </p:nvSpPr>
        <p:spPr>
          <a:xfrm>
            <a:off x="323850" y="1203325"/>
            <a:ext cx="7235825" cy="3263504"/>
          </a:xfrm>
        </p:spPr>
        <p:txBody>
          <a:bodyPr/>
          <a:lstStyle/>
          <a:p>
            <a:pPr marL="185738" indent="-185738">
              <a:buFont typeface="Wingdings" pitchFamily="2" charset="2"/>
              <a:buChar char="§"/>
            </a:pPr>
            <a:r>
              <a:rPr lang="fr-FR" b="1" dirty="0">
                <a:solidFill>
                  <a:schemeClr val="accent1"/>
                </a:solidFill>
              </a:rPr>
              <a:t>Sensibiliser le patient aux risques potentiels, </a:t>
            </a:r>
            <a:r>
              <a:rPr lang="fr-FR" dirty="0"/>
              <a:t>p.ex. songer à la remarque suivante : </a:t>
            </a:r>
          </a:p>
          <a:p>
            <a:pPr marL="357188" lvl="1" indent="-179388">
              <a:buFont typeface="Arial" charset="0"/>
              <a:buChar char="•"/>
            </a:pPr>
            <a:r>
              <a:rPr lang="fr-FR" dirty="0"/>
              <a:t>« Lors d'un score </a:t>
            </a:r>
            <a:r>
              <a:rPr lang="de-CH" dirty="0"/>
              <a:t>CHA2DS2-VASc </a:t>
            </a:r>
            <a:r>
              <a:rPr lang="fr-FR" dirty="0"/>
              <a:t>≥ 6, 1 patient sur 10 avec une FA subit un AVC en l'espace d'un an. »</a:t>
            </a:r>
          </a:p>
          <a:p>
            <a:pPr marL="185738" indent="-185738">
              <a:buFont typeface="Wingdings" pitchFamily="2" charset="2"/>
              <a:buChar char="§"/>
            </a:pPr>
            <a:r>
              <a:rPr lang="fr-FR" dirty="0"/>
              <a:t>Introduire des </a:t>
            </a:r>
            <a:r>
              <a:rPr lang="fr-FR" b="1" dirty="0">
                <a:solidFill>
                  <a:schemeClr val="accent1"/>
                </a:solidFill>
              </a:rPr>
              <a:t>rituels</a:t>
            </a:r>
            <a:r>
              <a:rPr lang="fr-FR" dirty="0"/>
              <a:t> facilitant la bonne observance des prises.</a:t>
            </a:r>
          </a:p>
          <a:p>
            <a:pPr marL="185738" indent="-185738">
              <a:buFont typeface="Wingdings" pitchFamily="2" charset="2"/>
              <a:buChar char="§"/>
            </a:pPr>
            <a:r>
              <a:rPr lang="fr-FR" dirty="0"/>
              <a:t>Bayer propose un </a:t>
            </a:r>
            <a:r>
              <a:rPr lang="fr-FR" b="1" dirty="0">
                <a:solidFill>
                  <a:schemeClr val="accent1"/>
                </a:solidFill>
              </a:rPr>
              <a:t>set initial </a:t>
            </a:r>
            <a:r>
              <a:rPr lang="fr-FR" dirty="0"/>
              <a:t>et d'autres </a:t>
            </a:r>
            <a:r>
              <a:rPr lang="fr-FR" b="1" dirty="0">
                <a:solidFill>
                  <a:schemeClr val="accent1"/>
                </a:solidFill>
              </a:rPr>
              <a:t>aides pour promouvoir une bonne observance.</a:t>
            </a:r>
            <a:endParaRPr lang="fr-FR" dirty="0"/>
          </a:p>
          <a:p>
            <a:pPr marL="185738" indent="-185738">
              <a:buFont typeface="Wingdings" pitchFamily="2" charset="2"/>
              <a:buChar char="§"/>
            </a:pPr>
            <a:r>
              <a:rPr lang="fr-FR" dirty="0"/>
              <a:t>Même en cas de prise irrégulière, le patient </a:t>
            </a:r>
            <a:r>
              <a:rPr lang="fr-FR" b="1" dirty="0">
                <a:solidFill>
                  <a:schemeClr val="accent1"/>
                </a:solidFill>
              </a:rPr>
              <a:t>recouvre rapidement une protection antithrombotique </a:t>
            </a:r>
            <a:r>
              <a:rPr lang="fr-FR" dirty="0"/>
              <a:t>après la prise du comprimé oublié.</a:t>
            </a:r>
          </a:p>
        </p:txBody>
      </p:sp>
      <p:sp>
        <p:nvSpPr>
          <p:cNvPr id="5" name="Foliennummernplatzhalter 4"/>
          <p:cNvSpPr>
            <a:spLocks noGrp="1"/>
          </p:cNvSpPr>
          <p:nvPr>
            <p:ph type="sldNum" sz="quarter" idx="12"/>
          </p:nvPr>
        </p:nvSpPr>
        <p:spPr/>
        <p:txBody>
          <a:bodyPr/>
          <a:lstStyle/>
          <a:p>
            <a:fld id="{668FC1BA-C807-A24C-B970-91216D4FCE8F}" type="slidenum">
              <a:rPr lang="de-DE" smtClean="0"/>
              <a:t>13</a:t>
            </a:fld>
            <a:endParaRPr lang="de-DE" dirty="0"/>
          </a:p>
        </p:txBody>
      </p:sp>
    </p:spTree>
    <p:extLst>
      <p:ext uri="{BB962C8B-B14F-4D97-AF65-F5344CB8AC3E}">
        <p14:creationId xmlns:p14="http://schemas.microsoft.com/office/powerpoint/2010/main" val="1800663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95486"/>
            <a:ext cx="7021652" cy="994172"/>
          </a:xfrm>
        </p:spPr>
        <p:txBody>
          <a:bodyPr/>
          <a:lstStyle/>
          <a:p>
            <a:r>
              <a:rPr lang="de-CH" dirty="0"/>
              <a:t>1.8</a:t>
            </a:r>
            <a:r>
              <a:rPr lang="de-DE" dirty="0"/>
              <a:t> Comment faut-il procéder si le patient a besoin d‘une injection intramusculaire (IM) ? (1/2)</a:t>
            </a:r>
          </a:p>
        </p:txBody>
      </p:sp>
      <p:sp>
        <p:nvSpPr>
          <p:cNvPr id="6" name="Inhaltsplatzhalter 5"/>
          <p:cNvSpPr>
            <a:spLocks noGrp="1"/>
          </p:cNvSpPr>
          <p:nvPr>
            <p:ph sz="half" idx="1"/>
          </p:nvPr>
        </p:nvSpPr>
        <p:spPr>
          <a:xfrm>
            <a:off x="323850" y="1203325"/>
            <a:ext cx="8502936" cy="1196975"/>
          </a:xfrm>
        </p:spPr>
        <p:txBody>
          <a:bodyPr/>
          <a:lstStyle/>
          <a:p>
            <a:pPr lvl="0"/>
            <a:r>
              <a:rPr lang="fr-CH" sz="1100" dirty="0"/>
              <a:t>En cas d’intervention invasive ou d’opération chirurgicale, le traitement par </a:t>
            </a:r>
            <a:r>
              <a:rPr lang="fr-CH" sz="1100" dirty="0" err="1"/>
              <a:t>rivaroxaban</a:t>
            </a:r>
            <a:r>
              <a:rPr lang="fr-CH" sz="1100" dirty="0"/>
              <a:t> doit être suspendu </a:t>
            </a:r>
            <a:r>
              <a:rPr lang="fr-CH" sz="1100" b="1" dirty="0">
                <a:solidFill>
                  <a:schemeClr val="accent1"/>
                </a:solidFill>
              </a:rPr>
              <a:t>au moins 24 heures avant l’intervention</a:t>
            </a:r>
            <a:r>
              <a:rPr lang="fr-CH" sz="1100" dirty="0"/>
              <a:t> (le délai peut être plus long selon l’âge et la fonction rénale du patient).</a:t>
            </a:r>
            <a:endParaRPr lang="de-CH" sz="1100" dirty="0"/>
          </a:p>
          <a:p>
            <a:pPr lvl="0"/>
            <a:r>
              <a:rPr lang="fr-CH" sz="1100" dirty="0"/>
              <a:t>Évaluer soigneusement s’il existe des alternatives à l’injection intramusculaire.</a:t>
            </a:r>
            <a:endParaRPr lang="de-CH" sz="1100" dirty="0"/>
          </a:p>
          <a:p>
            <a:pPr marL="7938" indent="0">
              <a:buNone/>
            </a:pPr>
            <a:endParaRPr lang="de-CH" dirty="0"/>
          </a:p>
          <a:p>
            <a:pPr marL="7938" lvl="0" indent="0">
              <a:buNone/>
            </a:pPr>
            <a:endParaRPr lang="de-CH" sz="1100" dirty="0"/>
          </a:p>
          <a:p>
            <a:endParaRPr lang="de-DE" dirty="0"/>
          </a:p>
        </p:txBody>
      </p:sp>
      <p:sp>
        <p:nvSpPr>
          <p:cNvPr id="7" name="Inhaltsplatzhalter 6"/>
          <p:cNvSpPr>
            <a:spLocks noGrp="1"/>
          </p:cNvSpPr>
          <p:nvPr>
            <p:ph sz="half" idx="2"/>
          </p:nvPr>
        </p:nvSpPr>
        <p:spPr>
          <a:xfrm>
            <a:off x="461994" y="1915089"/>
            <a:ext cx="4251384" cy="3263504"/>
          </a:xfrm>
        </p:spPr>
        <p:txBody>
          <a:bodyPr/>
          <a:lstStyle/>
          <a:p>
            <a:pPr marL="7938" indent="0">
              <a:buNone/>
            </a:pPr>
            <a:r>
              <a:rPr lang="fr-CH" sz="1100" b="1" dirty="0"/>
              <a:t>Si l’injection intramusculaire est nécessaire,  les experts recommandent de procéder comme suit:</a:t>
            </a:r>
            <a:endParaRPr lang="de-CH" sz="1100" dirty="0"/>
          </a:p>
          <a:p>
            <a:pPr lvl="0"/>
            <a:r>
              <a:rPr lang="fr-CH" sz="1100" dirty="0"/>
              <a:t>Utiliser une aiguille fine et longue (23G ou 25G).</a:t>
            </a:r>
            <a:endParaRPr lang="de-CH" sz="1100" dirty="0"/>
          </a:p>
          <a:p>
            <a:pPr lvl="0"/>
            <a:r>
              <a:rPr lang="fr-CH" sz="1100" dirty="0"/>
              <a:t>Injection de préférence sur la partie supérieure du bras (muscle deltoïde).</a:t>
            </a:r>
            <a:endParaRPr lang="de-CH" sz="1100" dirty="0"/>
          </a:p>
          <a:p>
            <a:pPr lvl="0"/>
            <a:r>
              <a:rPr lang="fr-CH" sz="1100" dirty="0"/>
              <a:t>Bien comprimer pendant 5 à 10 minutes, sans frotter.</a:t>
            </a:r>
            <a:endParaRPr lang="de-CH" sz="1100" dirty="0"/>
          </a:p>
          <a:p>
            <a:pPr lvl="0"/>
            <a:r>
              <a:rPr lang="fr-CH" sz="1100" dirty="0"/>
              <a:t> Ne pas aspirer (l’aspiration entraînerait plus d’effet indésirables locaux s'il y a tendance à saigner).</a:t>
            </a:r>
            <a:endParaRPr lang="de-CH" sz="1100" dirty="0"/>
          </a:p>
          <a:p>
            <a:pPr lvl="0"/>
            <a:r>
              <a:rPr lang="fr-CH" sz="1100" dirty="0"/>
              <a:t>La personne sous anticoagulants ou le parent/tuteur légal doit être informé de l'apparition éventuelle d'un hématome suite à l’injection et de la manière de procéder.</a:t>
            </a:r>
          </a:p>
          <a:p>
            <a:pPr lvl="0"/>
            <a:r>
              <a:rPr lang="fr-CH" sz="1100" dirty="0"/>
              <a:t>Après injection, la personne doit être observée pendant au moins 15 minutes sur le lieu où l’injection a été administrée.</a:t>
            </a:r>
          </a:p>
        </p:txBody>
      </p:sp>
      <p:sp>
        <p:nvSpPr>
          <p:cNvPr id="5" name="Foliennummernplatzhalter 4"/>
          <p:cNvSpPr>
            <a:spLocks noGrp="1"/>
          </p:cNvSpPr>
          <p:nvPr>
            <p:ph type="sldNum" sz="quarter" idx="12"/>
          </p:nvPr>
        </p:nvSpPr>
        <p:spPr/>
        <p:txBody>
          <a:bodyPr/>
          <a:lstStyle/>
          <a:p>
            <a:fld id="{668FC1BA-C807-A24C-B970-91216D4FCE8F}" type="slidenum">
              <a:rPr lang="de-DE" smtClean="0"/>
              <a:t>14</a:t>
            </a:fld>
            <a:endParaRPr lang="de-DE" dirty="0"/>
          </a:p>
        </p:txBody>
      </p:sp>
      <p:grpSp>
        <p:nvGrpSpPr>
          <p:cNvPr id="8" name="Gruppierung 7"/>
          <p:cNvGrpSpPr/>
          <p:nvPr/>
        </p:nvGrpSpPr>
        <p:grpSpPr>
          <a:xfrm>
            <a:off x="7560574" y="268288"/>
            <a:ext cx="1377950" cy="468135"/>
            <a:chOff x="323850" y="268288"/>
            <a:chExt cx="13457643" cy="4572000"/>
          </a:xfrm>
        </p:grpSpPr>
        <p:grpSp>
          <p:nvGrpSpPr>
            <p:cNvPr id="9" name="Gruppierung 8"/>
            <p:cNvGrpSpPr/>
            <p:nvPr/>
          </p:nvGrpSpPr>
          <p:grpSpPr>
            <a:xfrm>
              <a:off x="323850" y="268288"/>
              <a:ext cx="4572000" cy="4572000"/>
              <a:chOff x="323851" y="1516020"/>
              <a:chExt cx="1007999" cy="1007999"/>
            </a:xfrm>
          </p:grpSpPr>
          <p:sp>
            <p:nvSpPr>
              <p:cNvPr id="11" name="Rechteck 10"/>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Bild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10" name="Rechteck 9"/>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Questions générales</a:t>
              </a:r>
            </a:p>
          </p:txBody>
        </p:sp>
      </p:grpSp>
      <p:sp>
        <p:nvSpPr>
          <p:cNvPr id="13" name="Inhaltsplatzhalter 6">
            <a:extLst>
              <a:ext uri="{FF2B5EF4-FFF2-40B4-BE49-F238E27FC236}">
                <a16:creationId xmlns:a16="http://schemas.microsoft.com/office/drawing/2014/main" id="{DFC4698B-76B4-4B00-B8A0-A9048154A169}"/>
              </a:ext>
            </a:extLst>
          </p:cNvPr>
          <p:cNvSpPr txBox="1">
            <a:spLocks/>
          </p:cNvSpPr>
          <p:nvPr/>
        </p:nvSpPr>
        <p:spPr>
          <a:xfrm>
            <a:off x="5367868" y="2079654"/>
            <a:ext cx="3452450" cy="2613727"/>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bIns="0" rtlCol="0" anchor="ctr">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lt1"/>
                </a:solidFill>
                <a:latin typeface="+mn-lt"/>
                <a:ea typeface="+mn-ea"/>
                <a:cs typeface="+mn-cs"/>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lt1"/>
                </a:solidFill>
                <a:latin typeface="+mn-lt"/>
                <a:ea typeface="+mn-ea"/>
                <a:cs typeface="+mn-cs"/>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lt1"/>
                </a:solidFill>
                <a:latin typeface="+mn-lt"/>
                <a:ea typeface="+mn-ea"/>
                <a:cs typeface="+mn-cs"/>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lt1"/>
                </a:solidFill>
                <a:latin typeface="+mn-lt"/>
                <a:ea typeface="+mn-ea"/>
                <a:cs typeface="+mn-cs"/>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algn="ctr"/>
            <a:r>
              <a:rPr lang="fr-CH" sz="1600" dirty="0"/>
              <a:t>Les mesures à prendre pour la </a:t>
            </a:r>
            <a:r>
              <a:rPr lang="fr-CH" sz="2000" b="1" dirty="0"/>
              <a:t>gestion des hématomes post-injection</a:t>
            </a:r>
            <a:br>
              <a:rPr lang="de-CH" sz="2000" b="1" dirty="0"/>
            </a:br>
            <a:r>
              <a:rPr lang="fr-FR" sz="1600" dirty="0"/>
              <a:t>comprennent l’immobilisation, le refroidissement et un traitement antiphlogistique/analgésique si nécessaire</a:t>
            </a:r>
            <a:br>
              <a:rPr lang="fr-FR" sz="1600" dirty="0"/>
            </a:br>
            <a:r>
              <a:rPr lang="fr-FR" sz="1600" dirty="0"/>
              <a:t>(</a:t>
            </a:r>
            <a:r>
              <a:rPr lang="fr-FR" sz="1600" b="1" dirty="0"/>
              <a:t>Attention: pas de médicaments antiplaquettaires)</a:t>
            </a:r>
            <a:endParaRPr lang="de-CH" sz="1600" dirty="0"/>
          </a:p>
        </p:txBody>
      </p:sp>
    </p:spTree>
    <p:extLst>
      <p:ext uri="{BB962C8B-B14F-4D97-AF65-F5344CB8AC3E}">
        <p14:creationId xmlns:p14="http://schemas.microsoft.com/office/powerpoint/2010/main" val="17604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4C287-6F42-4AA3-8E2F-1E93FAB12CA4}"/>
              </a:ext>
            </a:extLst>
          </p:cNvPr>
          <p:cNvSpPr>
            <a:spLocks noGrp="1"/>
          </p:cNvSpPr>
          <p:nvPr>
            <p:ph type="title"/>
          </p:nvPr>
        </p:nvSpPr>
        <p:spPr/>
        <p:txBody>
          <a:bodyPr/>
          <a:lstStyle/>
          <a:p>
            <a:r>
              <a:rPr lang="de-CH" dirty="0"/>
              <a:t>1.8</a:t>
            </a:r>
            <a:r>
              <a:rPr lang="de-DE" dirty="0"/>
              <a:t> Comment </a:t>
            </a:r>
            <a:r>
              <a:rPr lang="de-DE" dirty="0" err="1"/>
              <a:t>faut-il</a:t>
            </a:r>
            <a:r>
              <a:rPr lang="de-DE" dirty="0"/>
              <a:t> </a:t>
            </a:r>
            <a:r>
              <a:rPr lang="de-DE" dirty="0" err="1"/>
              <a:t>procéder</a:t>
            </a:r>
            <a:r>
              <a:rPr lang="de-DE" dirty="0"/>
              <a:t> si le </a:t>
            </a:r>
            <a:r>
              <a:rPr lang="de-DE" dirty="0" err="1"/>
              <a:t>patient</a:t>
            </a:r>
            <a:r>
              <a:rPr lang="de-DE" dirty="0"/>
              <a:t> a </a:t>
            </a:r>
            <a:r>
              <a:rPr lang="de-DE" dirty="0" err="1"/>
              <a:t>besoin</a:t>
            </a:r>
            <a:r>
              <a:rPr lang="de-DE" dirty="0"/>
              <a:t> </a:t>
            </a:r>
            <a:r>
              <a:rPr lang="de-DE" dirty="0" err="1"/>
              <a:t>d‘une</a:t>
            </a:r>
            <a:r>
              <a:rPr lang="de-DE" dirty="0"/>
              <a:t> </a:t>
            </a:r>
            <a:r>
              <a:rPr lang="de-DE" dirty="0" err="1"/>
              <a:t>injection</a:t>
            </a:r>
            <a:r>
              <a:rPr lang="de-DE" dirty="0"/>
              <a:t> </a:t>
            </a:r>
            <a:r>
              <a:rPr lang="de-DE" dirty="0" err="1"/>
              <a:t>intramusculaire</a:t>
            </a:r>
            <a:r>
              <a:rPr lang="de-DE" dirty="0"/>
              <a:t> (IM) ? (2/2)</a:t>
            </a:r>
            <a:endParaRPr lang="de-CH" dirty="0"/>
          </a:p>
        </p:txBody>
      </p:sp>
      <p:sp>
        <p:nvSpPr>
          <p:cNvPr id="6" name="Foliennummernplatzhalter 5">
            <a:extLst>
              <a:ext uri="{FF2B5EF4-FFF2-40B4-BE49-F238E27FC236}">
                <a16:creationId xmlns:a16="http://schemas.microsoft.com/office/drawing/2014/main" id="{89B29D47-2707-43DE-9EF8-1873B63745D5}"/>
              </a:ext>
            </a:extLst>
          </p:cNvPr>
          <p:cNvSpPr>
            <a:spLocks noGrp="1"/>
          </p:cNvSpPr>
          <p:nvPr>
            <p:ph type="sldNum" sz="quarter" idx="12"/>
          </p:nvPr>
        </p:nvSpPr>
        <p:spPr/>
        <p:txBody>
          <a:bodyPr/>
          <a:lstStyle/>
          <a:p>
            <a:fld id="{668FC1BA-C807-A24C-B970-91216D4FCE8F}" type="slidenum">
              <a:rPr lang="de-DE" smtClean="0"/>
              <a:t>15</a:t>
            </a:fld>
            <a:endParaRPr lang="de-DE"/>
          </a:p>
        </p:txBody>
      </p:sp>
      <p:grpSp>
        <p:nvGrpSpPr>
          <p:cNvPr id="7" name="Gruppierung 7">
            <a:extLst>
              <a:ext uri="{FF2B5EF4-FFF2-40B4-BE49-F238E27FC236}">
                <a16:creationId xmlns:a16="http://schemas.microsoft.com/office/drawing/2014/main" id="{29F9C17B-FAE4-464A-9FC7-EF10480871B9}"/>
              </a:ext>
            </a:extLst>
          </p:cNvPr>
          <p:cNvGrpSpPr/>
          <p:nvPr/>
        </p:nvGrpSpPr>
        <p:grpSpPr>
          <a:xfrm>
            <a:off x="7560574" y="268288"/>
            <a:ext cx="1377950" cy="468135"/>
            <a:chOff x="323850" y="268288"/>
            <a:chExt cx="13457643" cy="4572000"/>
          </a:xfrm>
        </p:grpSpPr>
        <p:grpSp>
          <p:nvGrpSpPr>
            <p:cNvPr id="8" name="Gruppierung 8">
              <a:extLst>
                <a:ext uri="{FF2B5EF4-FFF2-40B4-BE49-F238E27FC236}">
                  <a16:creationId xmlns:a16="http://schemas.microsoft.com/office/drawing/2014/main" id="{6EF77425-F705-4DBE-AAAF-E4F8B63FE6B7}"/>
                </a:ext>
              </a:extLst>
            </p:cNvPr>
            <p:cNvGrpSpPr/>
            <p:nvPr/>
          </p:nvGrpSpPr>
          <p:grpSpPr>
            <a:xfrm>
              <a:off x="323850" y="268288"/>
              <a:ext cx="4572000" cy="4572000"/>
              <a:chOff x="323851" y="1516020"/>
              <a:chExt cx="1007999" cy="1007999"/>
            </a:xfrm>
          </p:grpSpPr>
          <p:sp>
            <p:nvSpPr>
              <p:cNvPr id="10" name="Rechteck 9">
                <a:extLst>
                  <a:ext uri="{FF2B5EF4-FFF2-40B4-BE49-F238E27FC236}">
                    <a16:creationId xmlns:a16="http://schemas.microsoft.com/office/drawing/2014/main" id="{C135EE24-1D8B-4031-9BA4-824D36245D28}"/>
                  </a:ext>
                </a:extLst>
              </p:cNvPr>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Bild 11">
                <a:extLst>
                  <a:ext uri="{FF2B5EF4-FFF2-40B4-BE49-F238E27FC236}">
                    <a16:creationId xmlns:a16="http://schemas.microsoft.com/office/drawing/2014/main" id="{F30FEBDB-587E-4972-90D9-A7239822F3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9" name="Rechteck 8">
              <a:extLst>
                <a:ext uri="{FF2B5EF4-FFF2-40B4-BE49-F238E27FC236}">
                  <a16:creationId xmlns:a16="http://schemas.microsoft.com/office/drawing/2014/main" id="{655F4271-0AB8-402E-974D-665F878C3E3C}"/>
                </a:ext>
              </a:extLst>
            </p:cNvPr>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Questions générales</a:t>
              </a:r>
            </a:p>
          </p:txBody>
        </p:sp>
      </p:grpSp>
      <p:sp>
        <p:nvSpPr>
          <p:cNvPr id="12" name="Textfeld 11">
            <a:extLst>
              <a:ext uri="{FF2B5EF4-FFF2-40B4-BE49-F238E27FC236}">
                <a16:creationId xmlns:a16="http://schemas.microsoft.com/office/drawing/2014/main" id="{52CAB1CE-6279-47D1-AA52-B40E419DC75B}"/>
              </a:ext>
            </a:extLst>
          </p:cNvPr>
          <p:cNvSpPr txBox="1"/>
          <p:nvPr/>
        </p:nvSpPr>
        <p:spPr>
          <a:xfrm>
            <a:off x="230893" y="914058"/>
            <a:ext cx="8317684" cy="307777"/>
          </a:xfrm>
          <a:prstGeom prst="rect">
            <a:avLst/>
          </a:prstGeom>
          <a:noFill/>
        </p:spPr>
        <p:txBody>
          <a:bodyPr wrap="square">
            <a:spAutoFit/>
          </a:bodyPr>
          <a:lstStyle/>
          <a:p>
            <a:pPr marL="7938" indent="0">
              <a:buNone/>
            </a:pPr>
            <a:r>
              <a:rPr lang="fr-CH" sz="1400" b="1" dirty="0"/>
              <a:t>Gestion du traitement par </a:t>
            </a:r>
            <a:r>
              <a:rPr lang="fr-CH" sz="1400" b="1" dirty="0" err="1"/>
              <a:t>rivaroxaban</a:t>
            </a:r>
            <a:r>
              <a:rPr lang="fr-CH" sz="1400" b="1" dirty="0"/>
              <a:t>:</a:t>
            </a:r>
            <a:endParaRPr lang="de-CH" sz="1400" dirty="0"/>
          </a:p>
        </p:txBody>
      </p:sp>
      <p:sp>
        <p:nvSpPr>
          <p:cNvPr id="13" name="Textfeld 12">
            <a:extLst>
              <a:ext uri="{FF2B5EF4-FFF2-40B4-BE49-F238E27FC236}">
                <a16:creationId xmlns:a16="http://schemas.microsoft.com/office/drawing/2014/main" id="{A6092661-72B4-477A-AAA8-B6747F224C25}"/>
              </a:ext>
            </a:extLst>
          </p:cNvPr>
          <p:cNvSpPr txBox="1"/>
          <p:nvPr/>
        </p:nvSpPr>
        <p:spPr>
          <a:xfrm>
            <a:off x="343332" y="1285600"/>
            <a:ext cx="2634680" cy="553998"/>
          </a:xfrm>
          <a:prstGeom prst="rect">
            <a:avLst/>
          </a:prstGeom>
          <a:noFill/>
        </p:spPr>
        <p:txBody>
          <a:bodyPr wrap="square" rtlCol="0">
            <a:spAutoFit/>
          </a:bodyPr>
          <a:lstStyle/>
          <a:p>
            <a:pPr algn="ctr"/>
            <a:r>
              <a:rPr lang="fr-CH" sz="1000" b="1" dirty="0">
                <a:latin typeface="Segoe UI" panose="020B0502040204020203" pitchFamily="34" charset="0"/>
                <a:cs typeface="Segoe UI" panose="020B0502040204020203" pitchFamily="34" charset="0"/>
              </a:rPr>
              <a:t>La veille de l’injection </a:t>
            </a:r>
            <a:endParaRPr lang="de-CH" sz="1000" b="1" dirty="0">
              <a:latin typeface="Segoe UI" panose="020B0502040204020203" pitchFamily="34" charset="0"/>
              <a:cs typeface="Segoe UI" panose="020B0502040204020203" pitchFamily="34" charset="0"/>
            </a:endParaRPr>
          </a:p>
          <a:p>
            <a:pPr algn="ctr"/>
            <a:endParaRPr lang="de-CH" sz="1000" b="1" u="sng" dirty="0">
              <a:latin typeface="Segoe UI" panose="020B0502040204020203" pitchFamily="34" charset="0"/>
              <a:cs typeface="Segoe UI" panose="020B0502040204020203" pitchFamily="34" charset="0"/>
            </a:endParaRPr>
          </a:p>
          <a:p>
            <a:pPr algn="ctr"/>
            <a:endParaRPr lang="de-CH" sz="1000" b="1" u="sng" dirty="0">
              <a:latin typeface="Segoe UI" panose="020B0502040204020203" pitchFamily="34" charset="0"/>
              <a:cs typeface="Segoe UI" panose="020B0502040204020203" pitchFamily="34" charset="0"/>
            </a:endParaRPr>
          </a:p>
        </p:txBody>
      </p:sp>
      <p:sp>
        <p:nvSpPr>
          <p:cNvPr id="14" name="Textfeld 13">
            <a:extLst>
              <a:ext uri="{FF2B5EF4-FFF2-40B4-BE49-F238E27FC236}">
                <a16:creationId xmlns:a16="http://schemas.microsoft.com/office/drawing/2014/main" id="{43ADB5BE-12B4-440A-A83D-EE1001EAF7C4}"/>
              </a:ext>
            </a:extLst>
          </p:cNvPr>
          <p:cNvSpPr txBox="1"/>
          <p:nvPr/>
        </p:nvSpPr>
        <p:spPr>
          <a:xfrm>
            <a:off x="279359" y="3718059"/>
            <a:ext cx="3032166" cy="1118255"/>
          </a:xfrm>
          <a:prstGeom prst="rect">
            <a:avLst/>
          </a:prstGeom>
          <a:noFill/>
        </p:spPr>
        <p:txBody>
          <a:bodyPr wrap="square" rtlCol="0">
            <a:spAutoFit/>
          </a:bodyPr>
          <a:lstStyle/>
          <a:p>
            <a:pPr marL="179388" indent="-171450">
              <a:spcBef>
                <a:spcPts val="750"/>
              </a:spcBef>
              <a:buClr>
                <a:schemeClr val="accent1"/>
              </a:buClr>
              <a:buFont typeface="Wingdings" charset="2"/>
              <a:buChar char="§"/>
            </a:pPr>
            <a:r>
              <a:rPr lang="fr-CH" sz="1000" dirty="0"/>
              <a:t>Si le </a:t>
            </a:r>
            <a:r>
              <a:rPr lang="fr-CH" sz="1000" dirty="0" err="1"/>
              <a:t>rivaroxaban</a:t>
            </a:r>
            <a:r>
              <a:rPr lang="fr-CH" sz="1000" dirty="0"/>
              <a:t> est pris le matin : le patient prend son comprimé de </a:t>
            </a:r>
            <a:r>
              <a:rPr lang="fr-CH" sz="1000" dirty="0" err="1"/>
              <a:t>rivaroxaban</a:t>
            </a:r>
            <a:r>
              <a:rPr lang="fr-CH" sz="1000" dirty="0"/>
              <a:t> comme d'habitude le matin de la veille de l’injection.</a:t>
            </a:r>
            <a:endParaRPr lang="de-CH" sz="1000" dirty="0">
              <a:latin typeface="Segoe UI" panose="020B0502040204020203" pitchFamily="34" charset="0"/>
              <a:cs typeface="Segoe UI" panose="020B0502040204020203" pitchFamily="34" charset="0"/>
            </a:endParaRPr>
          </a:p>
          <a:p>
            <a:pPr marL="179388" indent="-171450">
              <a:spcBef>
                <a:spcPts val="750"/>
              </a:spcBef>
              <a:buClr>
                <a:schemeClr val="accent1"/>
              </a:buClr>
              <a:buFont typeface="Wingdings" charset="2"/>
              <a:buChar char="§"/>
            </a:pPr>
            <a:r>
              <a:rPr lang="fr-CH" sz="1000" dirty="0"/>
              <a:t> Si le </a:t>
            </a:r>
            <a:r>
              <a:rPr lang="fr-CH" sz="1000" dirty="0" err="1"/>
              <a:t>rivaroxaban</a:t>
            </a:r>
            <a:r>
              <a:rPr lang="fr-CH" sz="1000" dirty="0"/>
              <a:t> est pris le soir ou deux fois par jour : le patient saute la dose du soir la veille de l’injection.</a:t>
            </a:r>
            <a:endParaRPr lang="de-CH" sz="1000" dirty="0">
              <a:latin typeface="Segoe UI" panose="020B0502040204020203" pitchFamily="34" charset="0"/>
              <a:cs typeface="Segoe UI" panose="020B0502040204020203" pitchFamily="34" charset="0"/>
            </a:endParaRPr>
          </a:p>
        </p:txBody>
      </p:sp>
      <p:grpSp>
        <p:nvGrpSpPr>
          <p:cNvPr id="15" name="Gruppieren 14">
            <a:extLst>
              <a:ext uri="{FF2B5EF4-FFF2-40B4-BE49-F238E27FC236}">
                <a16:creationId xmlns:a16="http://schemas.microsoft.com/office/drawing/2014/main" id="{461350E9-7D48-4FA4-AA02-52D69F920649}"/>
              </a:ext>
            </a:extLst>
          </p:cNvPr>
          <p:cNvGrpSpPr/>
          <p:nvPr/>
        </p:nvGrpSpPr>
        <p:grpSpPr>
          <a:xfrm>
            <a:off x="636003" y="1676789"/>
            <a:ext cx="900656" cy="736821"/>
            <a:chOff x="-1284601" y="1510302"/>
            <a:chExt cx="900656" cy="736821"/>
          </a:xfrm>
        </p:grpSpPr>
        <p:pic>
          <p:nvPicPr>
            <p:cNvPr id="16" name="Grafik 15">
              <a:extLst>
                <a:ext uri="{FF2B5EF4-FFF2-40B4-BE49-F238E27FC236}">
                  <a16:creationId xmlns:a16="http://schemas.microsoft.com/office/drawing/2014/main" id="{ABEED526-2590-4A58-82D6-1ED1E32C17EB}"/>
                </a:ext>
              </a:extLst>
            </p:cNvPr>
            <p:cNvPicPr>
              <a:picLocks noChangeAspect="1"/>
            </p:cNvPicPr>
            <p:nvPr/>
          </p:nvPicPr>
          <p:blipFill rotWithShape="1">
            <a:blip r:embed="rId4">
              <a:clrChange>
                <a:clrFrom>
                  <a:srgbClr val="FFFFFF"/>
                </a:clrFrom>
                <a:clrTo>
                  <a:srgbClr val="FFFFFF">
                    <a:alpha val="0"/>
                  </a:srgbClr>
                </a:clrTo>
              </a:clrChange>
            </a:blip>
            <a:srcRect l="4704" t="18731" r="78521" b="10385"/>
            <a:stretch/>
          </p:blipFill>
          <p:spPr>
            <a:xfrm>
              <a:off x="-1032266" y="1510302"/>
              <a:ext cx="388642" cy="356850"/>
            </a:xfrm>
            <a:prstGeom prst="rect">
              <a:avLst/>
            </a:prstGeom>
          </p:spPr>
        </p:pic>
        <p:sp>
          <p:nvSpPr>
            <p:cNvPr id="17" name="Textfeld 16">
              <a:extLst>
                <a:ext uri="{FF2B5EF4-FFF2-40B4-BE49-F238E27FC236}">
                  <a16:creationId xmlns:a16="http://schemas.microsoft.com/office/drawing/2014/main" id="{65FBE0FE-18AD-4BF0-A70D-D44AEB29B2A1}"/>
                </a:ext>
              </a:extLst>
            </p:cNvPr>
            <p:cNvSpPr txBox="1"/>
            <p:nvPr/>
          </p:nvSpPr>
          <p:spPr>
            <a:xfrm>
              <a:off x="-1284601" y="1877791"/>
              <a:ext cx="900656" cy="369332"/>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Prise le </a:t>
              </a:r>
              <a:r>
                <a:rPr lang="de-CH" sz="900" b="1" dirty="0" err="1">
                  <a:latin typeface="Segoe UI" panose="020B0502040204020203" pitchFamily="34" charset="0"/>
                  <a:cs typeface="Segoe UI" panose="020B0502040204020203" pitchFamily="34" charset="0"/>
                </a:rPr>
                <a:t>matin</a:t>
              </a:r>
              <a:endParaRPr lang="de-CH" sz="900" b="1" dirty="0">
                <a:latin typeface="Segoe UI" panose="020B0502040204020203" pitchFamily="34" charset="0"/>
                <a:cs typeface="Segoe UI" panose="020B0502040204020203" pitchFamily="34" charset="0"/>
              </a:endParaRPr>
            </a:p>
          </p:txBody>
        </p:sp>
      </p:grpSp>
      <p:grpSp>
        <p:nvGrpSpPr>
          <p:cNvPr id="18" name="Gruppieren 17">
            <a:extLst>
              <a:ext uri="{FF2B5EF4-FFF2-40B4-BE49-F238E27FC236}">
                <a16:creationId xmlns:a16="http://schemas.microsoft.com/office/drawing/2014/main" id="{C9289E7E-3638-4A03-AD75-9306144084E5}"/>
              </a:ext>
            </a:extLst>
          </p:cNvPr>
          <p:cNvGrpSpPr/>
          <p:nvPr/>
        </p:nvGrpSpPr>
        <p:grpSpPr>
          <a:xfrm>
            <a:off x="1885837" y="1556426"/>
            <a:ext cx="991346" cy="834481"/>
            <a:chOff x="339801" y="1376147"/>
            <a:chExt cx="935783" cy="787710"/>
          </a:xfrm>
        </p:grpSpPr>
        <p:pic>
          <p:nvPicPr>
            <p:cNvPr id="19" name="Grafik 18">
              <a:extLst>
                <a:ext uri="{FF2B5EF4-FFF2-40B4-BE49-F238E27FC236}">
                  <a16:creationId xmlns:a16="http://schemas.microsoft.com/office/drawing/2014/main" id="{E4F6A332-4F3E-4E40-AE39-825C8DF217FA}"/>
                </a:ext>
              </a:extLst>
            </p:cNvPr>
            <p:cNvPicPr>
              <a:picLocks noChangeAspect="1"/>
            </p:cNvPicPr>
            <p:nvPr/>
          </p:nvPicPr>
          <p:blipFill rotWithShape="1">
            <a:blip r:embed="rId4">
              <a:clrChange>
                <a:clrFrom>
                  <a:srgbClr val="FFFFFF"/>
                </a:clrFrom>
                <a:clrTo>
                  <a:srgbClr val="FFFFFF">
                    <a:alpha val="0"/>
                  </a:srgbClr>
                </a:clrTo>
              </a:clrChange>
            </a:blip>
            <a:srcRect l="76379" r="1"/>
            <a:stretch/>
          </p:blipFill>
          <p:spPr>
            <a:xfrm>
              <a:off x="531978" y="1376147"/>
              <a:ext cx="506082" cy="462049"/>
            </a:xfrm>
            <a:prstGeom prst="rect">
              <a:avLst/>
            </a:prstGeom>
          </p:spPr>
        </p:pic>
        <p:sp>
          <p:nvSpPr>
            <p:cNvPr id="20" name="Textfeld 19">
              <a:extLst>
                <a:ext uri="{FF2B5EF4-FFF2-40B4-BE49-F238E27FC236}">
                  <a16:creationId xmlns:a16="http://schemas.microsoft.com/office/drawing/2014/main" id="{C80B3DD9-B4B0-433F-8A4B-342A6949B5F7}"/>
                </a:ext>
              </a:extLst>
            </p:cNvPr>
            <p:cNvSpPr txBox="1"/>
            <p:nvPr/>
          </p:nvSpPr>
          <p:spPr>
            <a:xfrm>
              <a:off x="339801" y="1815225"/>
              <a:ext cx="935783" cy="348632"/>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Prise </a:t>
              </a:r>
            </a:p>
            <a:p>
              <a:pPr algn="ctr"/>
              <a:r>
                <a:rPr lang="de-CH" sz="900" b="1" dirty="0">
                  <a:latin typeface="Segoe UI" panose="020B0502040204020203" pitchFamily="34" charset="0"/>
                  <a:cs typeface="Segoe UI" panose="020B0502040204020203" pitchFamily="34" charset="0"/>
                </a:rPr>
                <a:t>le </a:t>
              </a:r>
              <a:r>
                <a:rPr lang="de-CH" sz="900" b="1" dirty="0" err="1">
                  <a:latin typeface="Segoe UI" panose="020B0502040204020203" pitchFamily="34" charset="0"/>
                  <a:cs typeface="Segoe UI" panose="020B0502040204020203" pitchFamily="34" charset="0"/>
                </a:rPr>
                <a:t>soir</a:t>
              </a:r>
              <a:endParaRPr lang="de-CH" sz="900" b="1" dirty="0">
                <a:latin typeface="Segoe UI" panose="020B0502040204020203" pitchFamily="34" charset="0"/>
                <a:cs typeface="Segoe UI" panose="020B0502040204020203" pitchFamily="34" charset="0"/>
              </a:endParaRPr>
            </a:p>
          </p:txBody>
        </p:sp>
      </p:grpSp>
      <p:grpSp>
        <p:nvGrpSpPr>
          <p:cNvPr id="21" name="Gruppieren 20">
            <a:extLst>
              <a:ext uri="{FF2B5EF4-FFF2-40B4-BE49-F238E27FC236}">
                <a16:creationId xmlns:a16="http://schemas.microsoft.com/office/drawing/2014/main" id="{A9F43928-CA29-4B2F-BA53-537129CD3339}"/>
              </a:ext>
            </a:extLst>
          </p:cNvPr>
          <p:cNvGrpSpPr/>
          <p:nvPr/>
        </p:nvGrpSpPr>
        <p:grpSpPr>
          <a:xfrm>
            <a:off x="430365" y="2549652"/>
            <a:ext cx="2198353" cy="1079353"/>
            <a:chOff x="430365" y="2206752"/>
            <a:chExt cx="2198353" cy="1079353"/>
          </a:xfrm>
        </p:grpSpPr>
        <p:grpSp>
          <p:nvGrpSpPr>
            <p:cNvPr id="22" name="Gruppieren 21">
              <a:extLst>
                <a:ext uri="{FF2B5EF4-FFF2-40B4-BE49-F238E27FC236}">
                  <a16:creationId xmlns:a16="http://schemas.microsoft.com/office/drawing/2014/main" id="{11B254EC-0700-43CD-8CFB-6C0BFD20E1B2}"/>
                </a:ext>
              </a:extLst>
            </p:cNvPr>
            <p:cNvGrpSpPr/>
            <p:nvPr/>
          </p:nvGrpSpPr>
          <p:grpSpPr>
            <a:xfrm>
              <a:off x="430365" y="2206752"/>
              <a:ext cx="842410" cy="349507"/>
              <a:chOff x="-1014022" y="2135183"/>
              <a:chExt cx="822806" cy="341374"/>
            </a:xfrm>
          </p:grpSpPr>
          <p:pic>
            <p:nvPicPr>
              <p:cNvPr id="29" name="Grafik 28">
                <a:extLst>
                  <a:ext uri="{FF2B5EF4-FFF2-40B4-BE49-F238E27FC236}">
                    <a16:creationId xmlns:a16="http://schemas.microsoft.com/office/drawing/2014/main" id="{57ABA28D-89DA-4539-8DF4-C187ED706CEB}"/>
                  </a:ext>
                </a:extLst>
              </p:cNvPr>
              <p:cNvPicPr>
                <a:picLocks noChangeAspect="1"/>
              </p:cNvPicPr>
              <p:nvPr/>
            </p:nvPicPr>
            <p:blipFill rotWithShape="1">
              <a:blip r:embed="rId5">
                <a:clrChange>
                  <a:clrFrom>
                    <a:srgbClr val="FFFFFF"/>
                  </a:clrFrom>
                  <a:clrTo>
                    <a:srgbClr val="FFFFFF">
                      <a:alpha val="0"/>
                    </a:srgbClr>
                  </a:clrTo>
                </a:clrChange>
              </a:blip>
              <a:srcRect r="37791"/>
              <a:stretch/>
            </p:blipFill>
            <p:spPr>
              <a:xfrm>
                <a:off x="-542838" y="2135183"/>
                <a:ext cx="351622" cy="341374"/>
              </a:xfrm>
              <a:prstGeom prst="rect">
                <a:avLst/>
              </a:prstGeom>
            </p:spPr>
          </p:pic>
          <p:sp>
            <p:nvSpPr>
              <p:cNvPr id="30" name="Textfeld 29">
                <a:extLst>
                  <a:ext uri="{FF2B5EF4-FFF2-40B4-BE49-F238E27FC236}">
                    <a16:creationId xmlns:a16="http://schemas.microsoft.com/office/drawing/2014/main" id="{A20E2A88-60B0-4C92-A09C-BCC432E594B2}"/>
                  </a:ext>
                </a:extLst>
              </p:cNvPr>
              <p:cNvSpPr txBox="1"/>
              <p:nvPr/>
            </p:nvSpPr>
            <p:spPr>
              <a:xfrm>
                <a:off x="-1014022" y="2200638"/>
                <a:ext cx="609365" cy="210430"/>
              </a:xfrm>
              <a:prstGeom prst="rect">
                <a:avLst/>
              </a:prstGeom>
              <a:noFill/>
            </p:spPr>
            <p:txBody>
              <a:bodyPr wrap="square" rtlCol="0">
                <a:spAutoFit/>
              </a:bodyPr>
              <a:lstStyle/>
              <a:p>
                <a:r>
                  <a:rPr lang="de-CH" sz="800" b="1" dirty="0">
                    <a:latin typeface="Segoe UI" panose="020B0502040204020203" pitchFamily="34" charset="0"/>
                    <a:cs typeface="Segoe UI" panose="020B0502040204020203" pitchFamily="34" charset="0"/>
                  </a:rPr>
                  <a:t>1x jour</a:t>
                </a:r>
              </a:p>
            </p:txBody>
          </p:sp>
        </p:grpSp>
        <p:grpSp>
          <p:nvGrpSpPr>
            <p:cNvPr id="23" name="Gruppieren 22">
              <a:extLst>
                <a:ext uri="{FF2B5EF4-FFF2-40B4-BE49-F238E27FC236}">
                  <a16:creationId xmlns:a16="http://schemas.microsoft.com/office/drawing/2014/main" id="{8092AD73-3A69-411E-8DE5-C5BEB6C6F973}"/>
                </a:ext>
              </a:extLst>
            </p:cNvPr>
            <p:cNvGrpSpPr/>
            <p:nvPr/>
          </p:nvGrpSpPr>
          <p:grpSpPr>
            <a:xfrm>
              <a:off x="453223" y="2807110"/>
              <a:ext cx="809436" cy="311428"/>
              <a:chOff x="232141" y="2018710"/>
              <a:chExt cx="809436" cy="311428"/>
            </a:xfrm>
          </p:grpSpPr>
          <p:sp>
            <p:nvSpPr>
              <p:cNvPr id="27" name="Textfeld 26">
                <a:extLst>
                  <a:ext uri="{FF2B5EF4-FFF2-40B4-BE49-F238E27FC236}">
                    <a16:creationId xmlns:a16="http://schemas.microsoft.com/office/drawing/2014/main" id="{E763897B-E32B-4385-8F80-42DC9299FC67}"/>
                  </a:ext>
                </a:extLst>
              </p:cNvPr>
              <p:cNvSpPr txBox="1"/>
              <p:nvPr/>
            </p:nvSpPr>
            <p:spPr>
              <a:xfrm>
                <a:off x="232141" y="2083150"/>
                <a:ext cx="603046" cy="215444"/>
              </a:xfrm>
              <a:prstGeom prst="rect">
                <a:avLst/>
              </a:prstGeom>
              <a:noFill/>
            </p:spPr>
            <p:txBody>
              <a:bodyPr wrap="square" rtlCol="0">
                <a:spAutoFit/>
              </a:bodyPr>
              <a:lstStyle/>
              <a:p>
                <a:r>
                  <a:rPr lang="de-CH" sz="800" b="1" dirty="0">
                    <a:latin typeface="Segoe UI" panose="020B0502040204020203" pitchFamily="34" charset="0"/>
                    <a:cs typeface="Segoe UI" panose="020B0502040204020203" pitchFamily="34" charset="0"/>
                  </a:rPr>
                  <a:t>2x jour</a:t>
                </a:r>
              </a:p>
            </p:txBody>
          </p:sp>
          <p:pic>
            <p:nvPicPr>
              <p:cNvPr id="28" name="Grafik 27">
                <a:extLst>
                  <a:ext uri="{FF2B5EF4-FFF2-40B4-BE49-F238E27FC236}">
                    <a16:creationId xmlns:a16="http://schemas.microsoft.com/office/drawing/2014/main" id="{F082A26D-BA79-4C32-B500-6F41EC5A08D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1577" y="2018710"/>
                <a:ext cx="360000" cy="311428"/>
              </a:xfrm>
              <a:prstGeom prst="rect">
                <a:avLst/>
              </a:prstGeom>
            </p:spPr>
          </p:pic>
        </p:grpSp>
        <p:sp>
          <p:nvSpPr>
            <p:cNvPr id="24" name="Textfeld 23">
              <a:extLst>
                <a:ext uri="{FF2B5EF4-FFF2-40B4-BE49-F238E27FC236}">
                  <a16:creationId xmlns:a16="http://schemas.microsoft.com/office/drawing/2014/main" id="{5AA6C5F9-9D14-4FC4-90D4-2C2145C6BCAB}"/>
                </a:ext>
              </a:extLst>
            </p:cNvPr>
            <p:cNvSpPr txBox="1"/>
            <p:nvPr/>
          </p:nvSpPr>
          <p:spPr>
            <a:xfrm>
              <a:off x="726263" y="3070661"/>
              <a:ext cx="774945" cy="215444"/>
            </a:xfrm>
            <a:prstGeom prst="rect">
              <a:avLst/>
            </a:prstGeom>
            <a:noFill/>
          </p:spPr>
          <p:txBody>
            <a:bodyPr wrap="square" rtlCol="0">
              <a:spAutoFit/>
            </a:bodyPr>
            <a:lstStyle/>
            <a:p>
              <a:r>
                <a:rPr lang="de-CH" sz="800" dirty="0" err="1">
                  <a:latin typeface="Segoe UI" panose="020B0502040204020203" pitchFamily="34" charset="0"/>
                  <a:cs typeface="Segoe UI" panose="020B0502040204020203" pitchFamily="34" charset="0"/>
                </a:rPr>
                <a:t>rivaroxaban</a:t>
              </a:r>
              <a:endParaRPr lang="de-CH" sz="800" dirty="0">
                <a:latin typeface="Segoe UI" panose="020B0502040204020203" pitchFamily="34" charset="0"/>
                <a:cs typeface="Segoe UI" panose="020B0502040204020203" pitchFamily="34" charset="0"/>
              </a:endParaRPr>
            </a:p>
          </p:txBody>
        </p:sp>
        <p:sp>
          <p:nvSpPr>
            <p:cNvPr id="25" name="Textfeld 24">
              <a:extLst>
                <a:ext uri="{FF2B5EF4-FFF2-40B4-BE49-F238E27FC236}">
                  <a16:creationId xmlns:a16="http://schemas.microsoft.com/office/drawing/2014/main" id="{79C852DD-8FB7-4277-B067-8593DFE8278C}"/>
                </a:ext>
              </a:extLst>
            </p:cNvPr>
            <p:cNvSpPr txBox="1"/>
            <p:nvPr/>
          </p:nvSpPr>
          <p:spPr>
            <a:xfrm>
              <a:off x="721503" y="2505427"/>
              <a:ext cx="815156" cy="215444"/>
            </a:xfrm>
            <a:prstGeom prst="rect">
              <a:avLst/>
            </a:prstGeom>
            <a:noFill/>
          </p:spPr>
          <p:txBody>
            <a:bodyPr wrap="square" rtlCol="0">
              <a:spAutoFit/>
            </a:bodyPr>
            <a:lstStyle/>
            <a:p>
              <a:r>
                <a:rPr lang="de-CH" sz="800" dirty="0" err="1">
                  <a:latin typeface="Segoe UI" panose="020B0502040204020203" pitchFamily="34" charset="0"/>
                  <a:cs typeface="Segoe UI" panose="020B0502040204020203" pitchFamily="34" charset="0"/>
                </a:rPr>
                <a:t>rivaroxaban</a:t>
              </a:r>
              <a:endParaRPr lang="de-CH" sz="800" dirty="0">
                <a:latin typeface="Segoe UI" panose="020B0502040204020203" pitchFamily="34" charset="0"/>
                <a:cs typeface="Segoe UI" panose="020B0502040204020203" pitchFamily="34" charset="0"/>
              </a:endParaRPr>
            </a:p>
          </p:txBody>
        </p:sp>
        <p:pic>
          <p:nvPicPr>
            <p:cNvPr id="26" name="Grafik 25" descr="Ein Bild, das Uhr enthält.&#10;&#10;Automatisch generierte Beschreibung">
              <a:extLst>
                <a:ext uri="{FF2B5EF4-FFF2-40B4-BE49-F238E27FC236}">
                  <a16:creationId xmlns:a16="http://schemas.microsoft.com/office/drawing/2014/main" id="{CD52449E-2AA9-49C2-8EEC-7D11BC01EE52}"/>
                </a:ext>
              </a:extLst>
            </p:cNvPr>
            <p:cNvPicPr>
              <a:picLocks noChangeAspect="1"/>
            </p:cNvPicPr>
            <p:nvPr/>
          </p:nvPicPr>
          <p:blipFill rotWithShape="1">
            <a:blip r:embed="rId7">
              <a:clrChange>
                <a:clrFrom>
                  <a:srgbClr val="FFFFFF"/>
                </a:clrFrom>
                <a:clrTo>
                  <a:srgbClr val="FFFFFF">
                    <a:alpha val="0"/>
                  </a:srgbClr>
                </a:clrTo>
              </a:clrChange>
            </a:blip>
            <a:srcRect b="6267"/>
            <a:stretch/>
          </p:blipFill>
          <p:spPr>
            <a:xfrm>
              <a:off x="2033391" y="2729720"/>
              <a:ext cx="595327" cy="444799"/>
            </a:xfrm>
            <a:prstGeom prst="rect">
              <a:avLst/>
            </a:prstGeom>
          </p:spPr>
        </p:pic>
      </p:grpSp>
      <p:sp>
        <p:nvSpPr>
          <p:cNvPr id="31" name="Textfeld 30">
            <a:extLst>
              <a:ext uri="{FF2B5EF4-FFF2-40B4-BE49-F238E27FC236}">
                <a16:creationId xmlns:a16="http://schemas.microsoft.com/office/drawing/2014/main" id="{B382B9E4-00ED-41D7-A8A4-3088E3A50F36}"/>
              </a:ext>
            </a:extLst>
          </p:cNvPr>
          <p:cNvSpPr txBox="1"/>
          <p:nvPr/>
        </p:nvSpPr>
        <p:spPr>
          <a:xfrm>
            <a:off x="3524072" y="1295043"/>
            <a:ext cx="2634680" cy="251007"/>
          </a:xfrm>
          <a:prstGeom prst="rect">
            <a:avLst/>
          </a:prstGeom>
          <a:noFill/>
        </p:spPr>
        <p:txBody>
          <a:bodyPr wrap="square" rtlCol="0">
            <a:spAutoFit/>
          </a:bodyPr>
          <a:lstStyle/>
          <a:p>
            <a:pPr algn="ctr"/>
            <a:r>
              <a:rPr lang="fr-CH" sz="1000" b="1" dirty="0">
                <a:latin typeface="Segoe UI" panose="020B0502040204020203" pitchFamily="34" charset="0"/>
                <a:cs typeface="Segoe UI" panose="020B0502040204020203" pitchFamily="34" charset="0"/>
              </a:rPr>
              <a:t>Le jour de l’injection</a:t>
            </a:r>
            <a:endParaRPr lang="de-CH" sz="1000" b="1" dirty="0">
              <a:latin typeface="Segoe UI" panose="020B0502040204020203" pitchFamily="34" charset="0"/>
              <a:cs typeface="Segoe UI" panose="020B0502040204020203" pitchFamily="34" charset="0"/>
            </a:endParaRPr>
          </a:p>
        </p:txBody>
      </p:sp>
      <p:sp>
        <p:nvSpPr>
          <p:cNvPr id="32" name="Textfeld 31">
            <a:extLst>
              <a:ext uri="{FF2B5EF4-FFF2-40B4-BE49-F238E27FC236}">
                <a16:creationId xmlns:a16="http://schemas.microsoft.com/office/drawing/2014/main" id="{A2DA59F3-2743-43D2-8D3B-92FB688D267D}"/>
              </a:ext>
            </a:extLst>
          </p:cNvPr>
          <p:cNvSpPr txBox="1"/>
          <p:nvPr/>
        </p:nvSpPr>
        <p:spPr>
          <a:xfrm>
            <a:off x="3301980" y="3754149"/>
            <a:ext cx="2856772" cy="707886"/>
          </a:xfrm>
          <a:prstGeom prst="rect">
            <a:avLst/>
          </a:prstGeom>
          <a:noFill/>
        </p:spPr>
        <p:txBody>
          <a:bodyPr wrap="square" rtlCol="0">
            <a:spAutoFit/>
          </a:bodyPr>
          <a:lstStyle>
            <a:defPPr>
              <a:defRPr lang="de-DE"/>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prstClr val="black"/>
                </a:solidFill>
                <a:effectLst/>
                <a:uLnTx/>
                <a:uFillTx/>
                <a:latin typeface="Calibri" panose="020F0502020204030204"/>
              </a:defRPr>
            </a:lvl1pPr>
          </a:lstStyle>
          <a:p>
            <a:pPr marL="179388" indent="-171450">
              <a:spcBef>
                <a:spcPts val="750"/>
              </a:spcBef>
              <a:buClr>
                <a:schemeClr val="accent1"/>
              </a:buClr>
              <a:buFont typeface="Wingdings" charset="2"/>
              <a:buChar char="§"/>
            </a:pPr>
            <a:r>
              <a:rPr lang="fr-CH" sz="1000" dirty="0">
                <a:solidFill>
                  <a:schemeClr val="tx1"/>
                </a:solidFill>
                <a:latin typeface="+mn-lt"/>
              </a:rPr>
              <a:t>Le jour de l’injection: le patient saute la dose le matin de l’injection et prend le comprimé de </a:t>
            </a:r>
            <a:r>
              <a:rPr lang="fr-CH" sz="1000" dirty="0" err="1">
                <a:solidFill>
                  <a:schemeClr val="tx1"/>
                </a:solidFill>
                <a:latin typeface="+mn-lt"/>
              </a:rPr>
              <a:t>rivaroxaban</a:t>
            </a:r>
            <a:r>
              <a:rPr lang="fr-CH" sz="1000" dirty="0">
                <a:solidFill>
                  <a:schemeClr val="tx1"/>
                </a:solidFill>
                <a:latin typeface="+mn-lt"/>
              </a:rPr>
              <a:t> au plus tard six heures après l’administration intramusculaire.</a:t>
            </a:r>
            <a:endParaRPr lang="de-CH" sz="1000" dirty="0">
              <a:solidFill>
                <a:schemeClr val="tx1"/>
              </a:solidFill>
              <a:latin typeface="+mn-lt"/>
            </a:endParaRPr>
          </a:p>
        </p:txBody>
      </p:sp>
      <p:grpSp>
        <p:nvGrpSpPr>
          <p:cNvPr id="33" name="Gruppieren 32">
            <a:extLst>
              <a:ext uri="{FF2B5EF4-FFF2-40B4-BE49-F238E27FC236}">
                <a16:creationId xmlns:a16="http://schemas.microsoft.com/office/drawing/2014/main" id="{244C1C48-8124-49A7-963E-3ED0B5C975B4}"/>
              </a:ext>
            </a:extLst>
          </p:cNvPr>
          <p:cNvGrpSpPr/>
          <p:nvPr/>
        </p:nvGrpSpPr>
        <p:grpSpPr>
          <a:xfrm>
            <a:off x="3826288" y="1645893"/>
            <a:ext cx="900656" cy="743964"/>
            <a:chOff x="-1284601" y="1396002"/>
            <a:chExt cx="900656" cy="729778"/>
          </a:xfrm>
        </p:grpSpPr>
        <p:pic>
          <p:nvPicPr>
            <p:cNvPr id="34" name="Grafik 33">
              <a:extLst>
                <a:ext uri="{FF2B5EF4-FFF2-40B4-BE49-F238E27FC236}">
                  <a16:creationId xmlns:a16="http://schemas.microsoft.com/office/drawing/2014/main" id="{3FF24F83-337A-486C-8E1E-AFA0F5A25463}"/>
                </a:ext>
              </a:extLst>
            </p:cNvPr>
            <p:cNvPicPr>
              <a:picLocks noChangeAspect="1"/>
            </p:cNvPicPr>
            <p:nvPr/>
          </p:nvPicPr>
          <p:blipFill rotWithShape="1">
            <a:blip r:embed="rId4">
              <a:clrChange>
                <a:clrFrom>
                  <a:srgbClr val="FFFFFF"/>
                </a:clrFrom>
                <a:clrTo>
                  <a:srgbClr val="FFFFFF">
                    <a:alpha val="0"/>
                  </a:srgbClr>
                </a:clrTo>
              </a:clrChange>
            </a:blip>
            <a:srcRect l="4704" t="18731" r="78521" b="10385"/>
            <a:stretch/>
          </p:blipFill>
          <p:spPr>
            <a:xfrm>
              <a:off x="-1032266" y="1396002"/>
              <a:ext cx="388642" cy="356850"/>
            </a:xfrm>
            <a:prstGeom prst="rect">
              <a:avLst/>
            </a:prstGeom>
          </p:spPr>
        </p:pic>
        <p:sp>
          <p:nvSpPr>
            <p:cNvPr id="35" name="Textfeld 34">
              <a:extLst>
                <a:ext uri="{FF2B5EF4-FFF2-40B4-BE49-F238E27FC236}">
                  <a16:creationId xmlns:a16="http://schemas.microsoft.com/office/drawing/2014/main" id="{7AEFAABC-EE4C-49F4-BADC-5D161595FFC9}"/>
                </a:ext>
              </a:extLst>
            </p:cNvPr>
            <p:cNvSpPr txBox="1"/>
            <p:nvPr/>
          </p:nvSpPr>
          <p:spPr>
            <a:xfrm>
              <a:off x="-1284601" y="1763491"/>
              <a:ext cx="900656" cy="362289"/>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Prise le </a:t>
              </a:r>
              <a:r>
                <a:rPr lang="de-CH" sz="900" b="1" dirty="0" err="1">
                  <a:latin typeface="Segoe UI" panose="020B0502040204020203" pitchFamily="34" charset="0"/>
                  <a:cs typeface="Segoe UI" panose="020B0502040204020203" pitchFamily="34" charset="0"/>
                </a:rPr>
                <a:t>matin</a:t>
              </a:r>
              <a:endParaRPr lang="de-CH" sz="900" b="1" dirty="0">
                <a:latin typeface="Segoe UI" panose="020B0502040204020203" pitchFamily="34" charset="0"/>
                <a:cs typeface="Segoe UI" panose="020B0502040204020203" pitchFamily="34" charset="0"/>
              </a:endParaRPr>
            </a:p>
          </p:txBody>
        </p:sp>
      </p:grpSp>
      <p:grpSp>
        <p:nvGrpSpPr>
          <p:cNvPr id="36" name="Gruppieren 35">
            <a:extLst>
              <a:ext uri="{FF2B5EF4-FFF2-40B4-BE49-F238E27FC236}">
                <a16:creationId xmlns:a16="http://schemas.microsoft.com/office/drawing/2014/main" id="{35C02706-3A4C-4F49-B4D1-CBFFDAA7D74C}"/>
              </a:ext>
            </a:extLst>
          </p:cNvPr>
          <p:cNvGrpSpPr/>
          <p:nvPr/>
        </p:nvGrpSpPr>
        <p:grpSpPr>
          <a:xfrm>
            <a:off x="5076122" y="1561108"/>
            <a:ext cx="935783" cy="836365"/>
            <a:chOff x="339801" y="1280897"/>
            <a:chExt cx="935783" cy="820417"/>
          </a:xfrm>
        </p:grpSpPr>
        <p:pic>
          <p:nvPicPr>
            <p:cNvPr id="37" name="Grafik 36">
              <a:extLst>
                <a:ext uri="{FF2B5EF4-FFF2-40B4-BE49-F238E27FC236}">
                  <a16:creationId xmlns:a16="http://schemas.microsoft.com/office/drawing/2014/main" id="{281E882D-CB15-42B0-BE74-B474929E2343}"/>
                </a:ext>
              </a:extLst>
            </p:cNvPr>
            <p:cNvPicPr>
              <a:picLocks noChangeAspect="1"/>
            </p:cNvPicPr>
            <p:nvPr/>
          </p:nvPicPr>
          <p:blipFill rotWithShape="1">
            <a:blip r:embed="rId4">
              <a:clrChange>
                <a:clrFrom>
                  <a:srgbClr val="FFFFFF"/>
                </a:clrFrom>
                <a:clrTo>
                  <a:srgbClr val="FFFFFF">
                    <a:alpha val="0"/>
                  </a:srgbClr>
                </a:clrTo>
              </a:clrChange>
            </a:blip>
            <a:srcRect l="76379" r="1"/>
            <a:stretch/>
          </p:blipFill>
          <p:spPr>
            <a:xfrm>
              <a:off x="531978" y="1280897"/>
              <a:ext cx="506082" cy="462049"/>
            </a:xfrm>
            <a:prstGeom prst="rect">
              <a:avLst/>
            </a:prstGeom>
          </p:spPr>
        </p:pic>
        <p:sp>
          <p:nvSpPr>
            <p:cNvPr id="38" name="Textfeld 37">
              <a:extLst>
                <a:ext uri="{FF2B5EF4-FFF2-40B4-BE49-F238E27FC236}">
                  <a16:creationId xmlns:a16="http://schemas.microsoft.com/office/drawing/2014/main" id="{B074A12C-006C-4AB4-8B51-82115A531ED9}"/>
                </a:ext>
              </a:extLst>
            </p:cNvPr>
            <p:cNvSpPr txBox="1"/>
            <p:nvPr/>
          </p:nvSpPr>
          <p:spPr>
            <a:xfrm>
              <a:off x="339801" y="1739025"/>
              <a:ext cx="935783" cy="362289"/>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Prise </a:t>
              </a:r>
            </a:p>
            <a:p>
              <a:pPr algn="ctr"/>
              <a:r>
                <a:rPr lang="de-CH" sz="900" b="1" dirty="0">
                  <a:latin typeface="Segoe UI" panose="020B0502040204020203" pitchFamily="34" charset="0"/>
                  <a:cs typeface="Segoe UI" panose="020B0502040204020203" pitchFamily="34" charset="0"/>
                </a:rPr>
                <a:t>le </a:t>
              </a:r>
              <a:r>
                <a:rPr lang="de-CH" sz="900" b="1" dirty="0" err="1">
                  <a:latin typeface="Segoe UI" panose="020B0502040204020203" pitchFamily="34" charset="0"/>
                  <a:cs typeface="Segoe UI" panose="020B0502040204020203" pitchFamily="34" charset="0"/>
                </a:rPr>
                <a:t>soir</a:t>
              </a:r>
              <a:endParaRPr lang="de-CH" sz="900" b="1" dirty="0">
                <a:latin typeface="Segoe UI" panose="020B0502040204020203" pitchFamily="34" charset="0"/>
                <a:cs typeface="Segoe UI" panose="020B0502040204020203" pitchFamily="34" charset="0"/>
              </a:endParaRPr>
            </a:p>
          </p:txBody>
        </p:sp>
      </p:grpSp>
      <p:grpSp>
        <p:nvGrpSpPr>
          <p:cNvPr id="39" name="Gruppieren 38">
            <a:extLst>
              <a:ext uri="{FF2B5EF4-FFF2-40B4-BE49-F238E27FC236}">
                <a16:creationId xmlns:a16="http://schemas.microsoft.com/office/drawing/2014/main" id="{9E1EDCCE-861E-44B1-B273-1166B96787D0}"/>
              </a:ext>
            </a:extLst>
          </p:cNvPr>
          <p:cNvGrpSpPr/>
          <p:nvPr/>
        </p:nvGrpSpPr>
        <p:grpSpPr>
          <a:xfrm>
            <a:off x="3607615" y="2422808"/>
            <a:ext cx="2691907" cy="1217711"/>
            <a:chOff x="3641488" y="2184526"/>
            <a:chExt cx="2691907" cy="1217711"/>
          </a:xfrm>
        </p:grpSpPr>
        <p:grpSp>
          <p:nvGrpSpPr>
            <p:cNvPr id="40" name="Gruppieren 39">
              <a:extLst>
                <a:ext uri="{FF2B5EF4-FFF2-40B4-BE49-F238E27FC236}">
                  <a16:creationId xmlns:a16="http://schemas.microsoft.com/office/drawing/2014/main" id="{5BF373E5-29E0-4DA5-B29D-123BF727A75C}"/>
                </a:ext>
              </a:extLst>
            </p:cNvPr>
            <p:cNvGrpSpPr/>
            <p:nvPr/>
          </p:nvGrpSpPr>
          <p:grpSpPr>
            <a:xfrm>
              <a:off x="3641488" y="2294642"/>
              <a:ext cx="821572" cy="356302"/>
              <a:chOff x="-993669" y="2127473"/>
              <a:chExt cx="802453" cy="341374"/>
            </a:xfrm>
          </p:grpSpPr>
          <p:pic>
            <p:nvPicPr>
              <p:cNvPr id="51" name="Grafik 50">
                <a:extLst>
                  <a:ext uri="{FF2B5EF4-FFF2-40B4-BE49-F238E27FC236}">
                    <a16:creationId xmlns:a16="http://schemas.microsoft.com/office/drawing/2014/main" id="{619A2C16-272C-439C-9AEB-B30F832B3687}"/>
                  </a:ext>
                </a:extLst>
              </p:cNvPr>
              <p:cNvPicPr>
                <a:picLocks noChangeAspect="1"/>
              </p:cNvPicPr>
              <p:nvPr/>
            </p:nvPicPr>
            <p:blipFill rotWithShape="1">
              <a:blip r:embed="rId8"/>
              <a:srcRect l="859" r="859"/>
              <a:stretch/>
            </p:blipFill>
            <p:spPr>
              <a:xfrm>
                <a:off x="-542838" y="2127473"/>
                <a:ext cx="351622" cy="341374"/>
              </a:xfrm>
              <a:prstGeom prst="rect">
                <a:avLst/>
              </a:prstGeom>
            </p:spPr>
          </p:pic>
          <p:sp>
            <p:nvSpPr>
              <p:cNvPr id="52" name="Textfeld 51">
                <a:extLst>
                  <a:ext uri="{FF2B5EF4-FFF2-40B4-BE49-F238E27FC236}">
                    <a16:creationId xmlns:a16="http://schemas.microsoft.com/office/drawing/2014/main" id="{56445F99-CD8D-4D07-9727-D37457A38492}"/>
                  </a:ext>
                </a:extLst>
              </p:cNvPr>
              <p:cNvSpPr txBox="1"/>
              <p:nvPr/>
            </p:nvSpPr>
            <p:spPr>
              <a:xfrm>
                <a:off x="-993669" y="2165566"/>
                <a:ext cx="589012" cy="206418"/>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1 x tgl.</a:t>
                </a:r>
              </a:p>
            </p:txBody>
          </p:sp>
        </p:grpSp>
        <p:grpSp>
          <p:nvGrpSpPr>
            <p:cNvPr id="41" name="Gruppieren 40">
              <a:extLst>
                <a:ext uri="{FF2B5EF4-FFF2-40B4-BE49-F238E27FC236}">
                  <a16:creationId xmlns:a16="http://schemas.microsoft.com/office/drawing/2014/main" id="{5ED18D89-5A8E-4A79-8447-A09769E2464A}"/>
                </a:ext>
              </a:extLst>
            </p:cNvPr>
            <p:cNvGrpSpPr/>
            <p:nvPr/>
          </p:nvGrpSpPr>
          <p:grpSpPr>
            <a:xfrm>
              <a:off x="3662537" y="2797995"/>
              <a:ext cx="888977" cy="453444"/>
              <a:chOff x="251170" y="1904222"/>
              <a:chExt cx="888977" cy="444798"/>
            </a:xfrm>
          </p:grpSpPr>
          <p:sp>
            <p:nvSpPr>
              <p:cNvPr id="49" name="Textfeld 48">
                <a:extLst>
                  <a:ext uri="{FF2B5EF4-FFF2-40B4-BE49-F238E27FC236}">
                    <a16:creationId xmlns:a16="http://schemas.microsoft.com/office/drawing/2014/main" id="{3A4E3248-3E51-4675-803B-10B27DEF01F6}"/>
                  </a:ext>
                </a:extLst>
              </p:cNvPr>
              <p:cNvSpPr txBox="1"/>
              <p:nvPr/>
            </p:nvSpPr>
            <p:spPr>
              <a:xfrm>
                <a:off x="251170" y="2082387"/>
                <a:ext cx="60304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2 x tgl.</a:t>
                </a:r>
              </a:p>
            </p:txBody>
          </p:sp>
          <p:pic>
            <p:nvPicPr>
              <p:cNvPr id="50" name="Grafik 49">
                <a:extLst>
                  <a:ext uri="{FF2B5EF4-FFF2-40B4-BE49-F238E27FC236}">
                    <a16:creationId xmlns:a16="http://schemas.microsoft.com/office/drawing/2014/main" id="{C7A94144-B9A4-49AB-BCA4-4F8492B515A8}"/>
                  </a:ext>
                </a:extLst>
              </p:cNvPr>
              <p:cNvPicPr>
                <a:picLocks noChangeAspect="1"/>
              </p:cNvPicPr>
              <p:nvPr/>
            </p:nvPicPr>
            <p:blipFill>
              <a:blip r:embed="rId9">
                <a:clrChange>
                  <a:clrFrom>
                    <a:srgbClr val="F0EAE4"/>
                  </a:clrFrom>
                  <a:clrTo>
                    <a:srgbClr val="F0EAE4">
                      <a:alpha val="0"/>
                    </a:srgbClr>
                  </a:clrTo>
                </a:clrChange>
              </a:blip>
              <a:srcRect/>
              <a:stretch/>
            </p:blipFill>
            <p:spPr>
              <a:xfrm>
                <a:off x="529869" y="1904222"/>
                <a:ext cx="610278" cy="444798"/>
              </a:xfrm>
              <a:prstGeom prst="rect">
                <a:avLst/>
              </a:prstGeom>
            </p:spPr>
          </p:pic>
        </p:grpSp>
        <p:sp>
          <p:nvSpPr>
            <p:cNvPr id="42" name="Textfeld 41">
              <a:extLst>
                <a:ext uri="{FF2B5EF4-FFF2-40B4-BE49-F238E27FC236}">
                  <a16:creationId xmlns:a16="http://schemas.microsoft.com/office/drawing/2014/main" id="{B36185D7-DB8A-4C91-B039-C16B33CC8981}"/>
                </a:ext>
              </a:extLst>
            </p:cNvPr>
            <p:cNvSpPr txBox="1"/>
            <p:nvPr/>
          </p:nvSpPr>
          <p:spPr>
            <a:xfrm>
              <a:off x="3916548" y="3182605"/>
              <a:ext cx="774945" cy="219632"/>
            </a:xfrm>
            <a:prstGeom prst="rect">
              <a:avLst/>
            </a:prstGeom>
            <a:noFill/>
          </p:spPr>
          <p:txBody>
            <a:bodyPr wrap="square" rtlCol="0">
              <a:spAutoFit/>
            </a:bodyPr>
            <a:lstStyle/>
            <a:p>
              <a:r>
                <a:rPr lang="de-CH" sz="800" dirty="0" err="1">
                  <a:latin typeface="Segoe UI" panose="020B0502040204020203" pitchFamily="34" charset="0"/>
                  <a:cs typeface="Segoe UI" panose="020B0502040204020203" pitchFamily="34" charset="0"/>
                </a:rPr>
                <a:t>rivaroxaban</a:t>
              </a:r>
              <a:endParaRPr lang="de-CH" sz="800" dirty="0">
                <a:latin typeface="Segoe UI" panose="020B0502040204020203" pitchFamily="34" charset="0"/>
                <a:cs typeface="Segoe UI" panose="020B0502040204020203" pitchFamily="34" charset="0"/>
              </a:endParaRPr>
            </a:p>
          </p:txBody>
        </p:sp>
        <p:sp>
          <p:nvSpPr>
            <p:cNvPr id="43" name="Textfeld 42">
              <a:extLst>
                <a:ext uri="{FF2B5EF4-FFF2-40B4-BE49-F238E27FC236}">
                  <a16:creationId xmlns:a16="http://schemas.microsoft.com/office/drawing/2014/main" id="{285DDA9C-0461-4659-917B-A1536EBB4B94}"/>
                </a:ext>
              </a:extLst>
            </p:cNvPr>
            <p:cNvSpPr txBox="1"/>
            <p:nvPr/>
          </p:nvSpPr>
          <p:spPr>
            <a:xfrm>
              <a:off x="3911788" y="2593403"/>
              <a:ext cx="815156" cy="219632"/>
            </a:xfrm>
            <a:prstGeom prst="rect">
              <a:avLst/>
            </a:prstGeom>
            <a:noFill/>
          </p:spPr>
          <p:txBody>
            <a:bodyPr wrap="square" rtlCol="0">
              <a:spAutoFit/>
            </a:bodyPr>
            <a:lstStyle/>
            <a:p>
              <a:r>
                <a:rPr lang="de-CH" sz="800" dirty="0" err="1">
                  <a:latin typeface="Segoe UI" panose="020B0502040204020203" pitchFamily="34" charset="0"/>
                  <a:cs typeface="Segoe UI" panose="020B0502040204020203" pitchFamily="34" charset="0"/>
                </a:rPr>
                <a:t>rivaroxaban</a:t>
              </a:r>
              <a:endParaRPr lang="de-CH" sz="800" dirty="0">
                <a:latin typeface="Segoe UI" panose="020B0502040204020203" pitchFamily="34" charset="0"/>
                <a:cs typeface="Segoe UI" panose="020B0502040204020203" pitchFamily="34" charset="0"/>
              </a:endParaRPr>
            </a:p>
          </p:txBody>
        </p:sp>
        <p:pic>
          <p:nvPicPr>
            <p:cNvPr id="44" name="Grafik 43">
              <a:extLst>
                <a:ext uri="{FF2B5EF4-FFF2-40B4-BE49-F238E27FC236}">
                  <a16:creationId xmlns:a16="http://schemas.microsoft.com/office/drawing/2014/main" id="{4742CFCE-A116-40BB-ABFF-BB73138693DB}"/>
                </a:ext>
              </a:extLst>
            </p:cNvPr>
            <p:cNvPicPr>
              <a:picLocks noChangeAspect="1"/>
            </p:cNvPicPr>
            <p:nvPr/>
          </p:nvPicPr>
          <p:blipFill rotWithShape="1">
            <a:blip r:embed="rId10"/>
            <a:srcRect t="5942" b="5942"/>
            <a:stretch/>
          </p:blipFill>
          <p:spPr>
            <a:xfrm>
              <a:off x="5338425" y="2910542"/>
              <a:ext cx="360000" cy="274203"/>
            </a:xfrm>
            <a:prstGeom prst="rect">
              <a:avLst/>
            </a:prstGeom>
          </p:spPr>
        </p:pic>
        <p:sp>
          <p:nvSpPr>
            <p:cNvPr id="45" name="Pfeil: nach rechts 44">
              <a:extLst>
                <a:ext uri="{FF2B5EF4-FFF2-40B4-BE49-F238E27FC236}">
                  <a16:creationId xmlns:a16="http://schemas.microsoft.com/office/drawing/2014/main" id="{1BCEE996-3921-4198-8E42-C4E15563C30B}"/>
                </a:ext>
              </a:extLst>
            </p:cNvPr>
            <p:cNvSpPr/>
            <p:nvPr/>
          </p:nvSpPr>
          <p:spPr>
            <a:xfrm>
              <a:off x="4703402" y="2464267"/>
              <a:ext cx="504912" cy="18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Segoe UI" panose="020B0502040204020203" pitchFamily="34" charset="0"/>
                <a:cs typeface="Segoe UI" panose="020B0502040204020203" pitchFamily="34" charset="0"/>
              </a:endParaRPr>
            </a:p>
          </p:txBody>
        </p:sp>
        <p:pic>
          <p:nvPicPr>
            <p:cNvPr id="46" name="Grafik 45">
              <a:extLst>
                <a:ext uri="{FF2B5EF4-FFF2-40B4-BE49-F238E27FC236}">
                  <a16:creationId xmlns:a16="http://schemas.microsoft.com/office/drawing/2014/main" id="{FD9DFAD6-C6D4-4BCF-8833-8D99B511B806}"/>
                </a:ext>
              </a:extLst>
            </p:cNvPr>
            <p:cNvPicPr>
              <a:picLocks noChangeAspect="1"/>
            </p:cNvPicPr>
            <p:nvPr/>
          </p:nvPicPr>
          <p:blipFill rotWithShape="1">
            <a:blip r:embed="rId5">
              <a:clrChange>
                <a:clrFrom>
                  <a:srgbClr val="FFFFFF"/>
                </a:clrFrom>
                <a:clrTo>
                  <a:srgbClr val="FFFFFF">
                    <a:alpha val="0"/>
                  </a:srgbClr>
                </a:clrTo>
              </a:clrChange>
            </a:blip>
            <a:srcRect r="37791"/>
            <a:stretch/>
          </p:blipFill>
          <p:spPr>
            <a:xfrm>
              <a:off x="5363464" y="2392280"/>
              <a:ext cx="360000" cy="349507"/>
            </a:xfrm>
            <a:prstGeom prst="rect">
              <a:avLst/>
            </a:prstGeom>
          </p:spPr>
        </p:pic>
        <p:sp>
          <p:nvSpPr>
            <p:cNvPr id="47" name="Textfeld 46">
              <a:extLst>
                <a:ext uri="{FF2B5EF4-FFF2-40B4-BE49-F238E27FC236}">
                  <a16:creationId xmlns:a16="http://schemas.microsoft.com/office/drawing/2014/main" id="{526DBC77-A83E-48F1-AAD5-2668EFCB312E}"/>
                </a:ext>
              </a:extLst>
            </p:cNvPr>
            <p:cNvSpPr txBox="1"/>
            <p:nvPr/>
          </p:nvSpPr>
          <p:spPr>
            <a:xfrm>
              <a:off x="5208314" y="2634009"/>
              <a:ext cx="815156" cy="215444"/>
            </a:xfrm>
            <a:prstGeom prst="rect">
              <a:avLst/>
            </a:prstGeom>
            <a:noFill/>
          </p:spPr>
          <p:txBody>
            <a:bodyPr wrap="square" rtlCol="0">
              <a:spAutoFit/>
            </a:bodyPr>
            <a:lstStyle/>
            <a:p>
              <a:endParaRPr lang="de-CH" sz="800" dirty="0">
                <a:latin typeface="Segoe UI" panose="020B0502040204020203" pitchFamily="34" charset="0"/>
                <a:cs typeface="Segoe UI" panose="020B0502040204020203" pitchFamily="34" charset="0"/>
              </a:endParaRPr>
            </a:p>
          </p:txBody>
        </p:sp>
        <p:sp>
          <p:nvSpPr>
            <p:cNvPr id="48" name="Textfeld 47">
              <a:extLst>
                <a:ext uri="{FF2B5EF4-FFF2-40B4-BE49-F238E27FC236}">
                  <a16:creationId xmlns:a16="http://schemas.microsoft.com/office/drawing/2014/main" id="{4F924147-AC73-46D9-805D-126BE7BD29C8}"/>
                </a:ext>
              </a:extLst>
            </p:cNvPr>
            <p:cNvSpPr txBox="1"/>
            <p:nvPr/>
          </p:nvSpPr>
          <p:spPr>
            <a:xfrm>
              <a:off x="4770766" y="2184526"/>
              <a:ext cx="1562629" cy="215444"/>
            </a:xfrm>
            <a:prstGeom prst="rect">
              <a:avLst/>
            </a:prstGeom>
            <a:noFill/>
          </p:spPr>
          <p:txBody>
            <a:bodyPr wrap="square" rtlCol="0">
              <a:spAutoFit/>
            </a:bodyPr>
            <a:lstStyle/>
            <a:p>
              <a:r>
                <a:rPr lang="de-CH" sz="800" b="1" i="0" u="none" strike="noStrike" baseline="0" dirty="0">
                  <a:solidFill>
                    <a:schemeClr val="accent3"/>
                  </a:solidFill>
                  <a:latin typeface="HelveticaNeue-Bold"/>
                </a:rPr>
                <a:t>≥ 6 </a:t>
              </a:r>
              <a:r>
                <a:rPr lang="de-CH" sz="800" b="1" i="0" u="none" strike="noStrike" baseline="0" dirty="0" err="1">
                  <a:solidFill>
                    <a:schemeClr val="accent3"/>
                  </a:solidFill>
                  <a:latin typeface="HelveticaNeue-Bold"/>
                </a:rPr>
                <a:t>heures</a:t>
              </a:r>
              <a:r>
                <a:rPr lang="de-CH" sz="800" b="1" i="0" u="none" strike="noStrike" baseline="0" dirty="0">
                  <a:solidFill>
                    <a:schemeClr val="accent3"/>
                  </a:solidFill>
                  <a:latin typeface="HelveticaNeue-Bold"/>
                </a:rPr>
                <a:t> après </a:t>
              </a:r>
              <a:r>
                <a:rPr lang="de-CH" sz="800" b="1" i="0" u="none" strike="noStrike" baseline="0" dirty="0" err="1">
                  <a:solidFill>
                    <a:schemeClr val="accent3"/>
                  </a:solidFill>
                  <a:latin typeface="HelveticaNeue-Bold"/>
                </a:rPr>
                <a:t>l’injection</a:t>
              </a:r>
              <a:r>
                <a:rPr lang="de-CH" sz="800" b="1" i="0" u="none" strike="noStrike" baseline="0" dirty="0">
                  <a:solidFill>
                    <a:schemeClr val="accent3"/>
                  </a:solidFill>
                  <a:latin typeface="HelveticaNeue-Bold"/>
                </a:rPr>
                <a:t>!</a:t>
              </a:r>
              <a:endParaRPr lang="de-CH" sz="800" b="1" dirty="0">
                <a:solidFill>
                  <a:schemeClr val="accent3"/>
                </a:solidFill>
                <a:latin typeface="Segoe UI" panose="020B0502040204020203" pitchFamily="34" charset="0"/>
                <a:cs typeface="Segoe UI" panose="020B0502040204020203" pitchFamily="34" charset="0"/>
              </a:endParaRPr>
            </a:p>
          </p:txBody>
        </p:sp>
      </p:grpSp>
      <p:sp>
        <p:nvSpPr>
          <p:cNvPr id="53" name="Textfeld 52">
            <a:extLst>
              <a:ext uri="{FF2B5EF4-FFF2-40B4-BE49-F238E27FC236}">
                <a16:creationId xmlns:a16="http://schemas.microsoft.com/office/drawing/2014/main" id="{DAA09AC1-61C3-407A-985F-2B0D0516F66D}"/>
              </a:ext>
            </a:extLst>
          </p:cNvPr>
          <p:cNvSpPr txBox="1"/>
          <p:nvPr/>
        </p:nvSpPr>
        <p:spPr>
          <a:xfrm>
            <a:off x="6178480" y="1277405"/>
            <a:ext cx="2634680" cy="246221"/>
          </a:xfrm>
          <a:prstGeom prst="rect">
            <a:avLst/>
          </a:prstGeom>
          <a:noFill/>
        </p:spPr>
        <p:txBody>
          <a:bodyPr wrap="square" rtlCol="0">
            <a:spAutoFit/>
          </a:bodyPr>
          <a:lstStyle/>
          <a:p>
            <a:pPr algn="ctr"/>
            <a:r>
              <a:rPr lang="fr-CH" sz="1000" b="1" u="sng" dirty="0">
                <a:latin typeface="Segoe UI" panose="020B0502040204020203" pitchFamily="34" charset="0"/>
                <a:cs typeface="Segoe UI" panose="020B0502040204020203" pitchFamily="34" charset="0"/>
              </a:rPr>
              <a:t>Le </a:t>
            </a:r>
            <a:r>
              <a:rPr lang="fr-CH" sz="1000" b="1" dirty="0">
                <a:latin typeface="Segoe UI" panose="020B0502040204020203" pitchFamily="34" charset="0"/>
                <a:cs typeface="Segoe UI" panose="020B0502040204020203" pitchFamily="34" charset="0"/>
              </a:rPr>
              <a:t>lendemain</a:t>
            </a:r>
            <a:r>
              <a:rPr lang="fr-CH" sz="1000" b="1" u="sng" dirty="0">
                <a:latin typeface="Segoe UI" panose="020B0502040204020203" pitchFamily="34" charset="0"/>
                <a:cs typeface="Segoe UI" panose="020B0502040204020203" pitchFamily="34" charset="0"/>
              </a:rPr>
              <a:t> de l’injection,</a:t>
            </a:r>
            <a:endParaRPr lang="de-CH" sz="1000" b="1" u="sng" dirty="0">
              <a:latin typeface="Segoe UI" panose="020B0502040204020203" pitchFamily="34" charset="0"/>
              <a:cs typeface="Segoe UI" panose="020B0502040204020203" pitchFamily="34" charset="0"/>
            </a:endParaRPr>
          </a:p>
        </p:txBody>
      </p:sp>
      <p:sp>
        <p:nvSpPr>
          <p:cNvPr id="54" name="Textfeld 53">
            <a:extLst>
              <a:ext uri="{FF2B5EF4-FFF2-40B4-BE49-F238E27FC236}">
                <a16:creationId xmlns:a16="http://schemas.microsoft.com/office/drawing/2014/main" id="{2097D7AC-A83D-41CD-A40F-6F4E3DED07F2}"/>
              </a:ext>
            </a:extLst>
          </p:cNvPr>
          <p:cNvSpPr txBox="1"/>
          <p:nvPr/>
        </p:nvSpPr>
        <p:spPr>
          <a:xfrm>
            <a:off x="6173776" y="3775918"/>
            <a:ext cx="2627311" cy="553998"/>
          </a:xfrm>
          <a:prstGeom prst="rect">
            <a:avLst/>
          </a:prstGeom>
          <a:noFill/>
        </p:spPr>
        <p:txBody>
          <a:bodyPr wrap="square" rtlCol="0">
            <a:spAutoFit/>
          </a:bodyPr>
          <a:lstStyle/>
          <a:p>
            <a:pPr marL="179388" lvl="0" indent="-171450">
              <a:spcBef>
                <a:spcPts val="750"/>
              </a:spcBef>
              <a:buClr>
                <a:schemeClr val="accent1"/>
              </a:buClr>
              <a:buFont typeface="Wingdings" charset="2"/>
              <a:buChar char="§"/>
            </a:pPr>
            <a:r>
              <a:rPr lang="fr-CH" sz="1000" dirty="0"/>
              <a:t>Le lendemain de l’injection, le patient reprend son comprimé de </a:t>
            </a:r>
            <a:r>
              <a:rPr lang="fr-CH" sz="1000" dirty="0" err="1"/>
              <a:t>rivaroxaban</a:t>
            </a:r>
            <a:r>
              <a:rPr lang="fr-CH" sz="1000" dirty="0"/>
              <a:t> selon le schéma habituel.</a:t>
            </a:r>
            <a:endParaRPr lang="de-CH" sz="1000" dirty="0"/>
          </a:p>
        </p:txBody>
      </p:sp>
      <p:grpSp>
        <p:nvGrpSpPr>
          <p:cNvPr id="55" name="Gruppieren 54">
            <a:extLst>
              <a:ext uri="{FF2B5EF4-FFF2-40B4-BE49-F238E27FC236}">
                <a16:creationId xmlns:a16="http://schemas.microsoft.com/office/drawing/2014/main" id="{DCC6CF7E-FF1B-4A88-901D-EDB75C162819}"/>
              </a:ext>
            </a:extLst>
          </p:cNvPr>
          <p:cNvGrpSpPr/>
          <p:nvPr/>
        </p:nvGrpSpPr>
        <p:grpSpPr>
          <a:xfrm>
            <a:off x="6471151" y="1668594"/>
            <a:ext cx="900656" cy="736821"/>
            <a:chOff x="-1284601" y="1396002"/>
            <a:chExt cx="900656" cy="736821"/>
          </a:xfrm>
        </p:grpSpPr>
        <p:pic>
          <p:nvPicPr>
            <p:cNvPr id="56" name="Grafik 55">
              <a:extLst>
                <a:ext uri="{FF2B5EF4-FFF2-40B4-BE49-F238E27FC236}">
                  <a16:creationId xmlns:a16="http://schemas.microsoft.com/office/drawing/2014/main" id="{2765F81A-7AAD-4A84-923D-37A0F140AA55}"/>
                </a:ext>
              </a:extLst>
            </p:cNvPr>
            <p:cNvPicPr>
              <a:picLocks noChangeAspect="1"/>
            </p:cNvPicPr>
            <p:nvPr/>
          </p:nvPicPr>
          <p:blipFill rotWithShape="1">
            <a:blip r:embed="rId4">
              <a:clrChange>
                <a:clrFrom>
                  <a:srgbClr val="FFFFFF"/>
                </a:clrFrom>
                <a:clrTo>
                  <a:srgbClr val="FFFFFF">
                    <a:alpha val="0"/>
                  </a:srgbClr>
                </a:clrTo>
              </a:clrChange>
            </a:blip>
            <a:srcRect l="4704" t="18731" r="78521" b="10385"/>
            <a:stretch/>
          </p:blipFill>
          <p:spPr>
            <a:xfrm>
              <a:off x="-1032266" y="1396002"/>
              <a:ext cx="388642" cy="356850"/>
            </a:xfrm>
            <a:prstGeom prst="rect">
              <a:avLst/>
            </a:prstGeom>
          </p:spPr>
        </p:pic>
        <p:sp>
          <p:nvSpPr>
            <p:cNvPr id="57" name="Textfeld 56">
              <a:extLst>
                <a:ext uri="{FF2B5EF4-FFF2-40B4-BE49-F238E27FC236}">
                  <a16:creationId xmlns:a16="http://schemas.microsoft.com/office/drawing/2014/main" id="{5630B315-F954-4B1C-AAAF-688D931CAB50}"/>
                </a:ext>
              </a:extLst>
            </p:cNvPr>
            <p:cNvSpPr txBox="1"/>
            <p:nvPr/>
          </p:nvSpPr>
          <p:spPr>
            <a:xfrm>
              <a:off x="-1284601" y="1763491"/>
              <a:ext cx="900656" cy="369332"/>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Prise le </a:t>
              </a:r>
              <a:r>
                <a:rPr lang="de-CH" sz="900" b="1" dirty="0" err="1">
                  <a:latin typeface="Segoe UI" panose="020B0502040204020203" pitchFamily="34" charset="0"/>
                  <a:cs typeface="Segoe UI" panose="020B0502040204020203" pitchFamily="34" charset="0"/>
                </a:rPr>
                <a:t>matin</a:t>
              </a:r>
              <a:endParaRPr lang="de-CH" sz="900" b="1" dirty="0">
                <a:latin typeface="Segoe UI" panose="020B0502040204020203" pitchFamily="34" charset="0"/>
                <a:cs typeface="Segoe UI" panose="020B0502040204020203" pitchFamily="34" charset="0"/>
              </a:endParaRPr>
            </a:p>
          </p:txBody>
        </p:sp>
      </p:grpSp>
      <p:grpSp>
        <p:nvGrpSpPr>
          <p:cNvPr id="58" name="Gruppieren 57">
            <a:extLst>
              <a:ext uri="{FF2B5EF4-FFF2-40B4-BE49-F238E27FC236}">
                <a16:creationId xmlns:a16="http://schemas.microsoft.com/office/drawing/2014/main" id="{F93F602A-19F6-4DB7-A356-4EF905033516}"/>
              </a:ext>
            </a:extLst>
          </p:cNvPr>
          <p:cNvGrpSpPr/>
          <p:nvPr/>
        </p:nvGrpSpPr>
        <p:grpSpPr>
          <a:xfrm>
            <a:off x="7720985" y="1572917"/>
            <a:ext cx="935783" cy="867998"/>
            <a:chOff x="339801" y="1240359"/>
            <a:chExt cx="935783" cy="867998"/>
          </a:xfrm>
        </p:grpSpPr>
        <p:pic>
          <p:nvPicPr>
            <p:cNvPr id="59" name="Grafik 58">
              <a:extLst>
                <a:ext uri="{FF2B5EF4-FFF2-40B4-BE49-F238E27FC236}">
                  <a16:creationId xmlns:a16="http://schemas.microsoft.com/office/drawing/2014/main" id="{D54EC665-A09B-435B-AF2C-810C49EE6719}"/>
                </a:ext>
              </a:extLst>
            </p:cNvPr>
            <p:cNvPicPr>
              <a:picLocks noChangeAspect="1"/>
            </p:cNvPicPr>
            <p:nvPr/>
          </p:nvPicPr>
          <p:blipFill rotWithShape="1">
            <a:blip r:embed="rId4">
              <a:clrChange>
                <a:clrFrom>
                  <a:srgbClr val="FFFFFF"/>
                </a:clrFrom>
                <a:clrTo>
                  <a:srgbClr val="FFFFFF">
                    <a:alpha val="0"/>
                  </a:srgbClr>
                </a:clrTo>
              </a:clrChange>
            </a:blip>
            <a:srcRect l="76379" r="1"/>
            <a:stretch/>
          </p:blipFill>
          <p:spPr>
            <a:xfrm>
              <a:off x="531977" y="1240359"/>
              <a:ext cx="550483" cy="502587"/>
            </a:xfrm>
            <a:prstGeom prst="rect">
              <a:avLst/>
            </a:prstGeom>
          </p:spPr>
        </p:pic>
        <p:sp>
          <p:nvSpPr>
            <p:cNvPr id="60" name="Textfeld 59">
              <a:extLst>
                <a:ext uri="{FF2B5EF4-FFF2-40B4-BE49-F238E27FC236}">
                  <a16:creationId xmlns:a16="http://schemas.microsoft.com/office/drawing/2014/main" id="{E8FFD5EC-422A-4F32-A00B-77D06C6072C1}"/>
                </a:ext>
              </a:extLst>
            </p:cNvPr>
            <p:cNvSpPr txBox="1"/>
            <p:nvPr/>
          </p:nvSpPr>
          <p:spPr>
            <a:xfrm>
              <a:off x="339801" y="1739025"/>
              <a:ext cx="935783" cy="369332"/>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Prise </a:t>
              </a:r>
            </a:p>
            <a:p>
              <a:pPr algn="ctr"/>
              <a:r>
                <a:rPr lang="de-CH" sz="900" b="1" dirty="0">
                  <a:latin typeface="Segoe UI" panose="020B0502040204020203" pitchFamily="34" charset="0"/>
                  <a:cs typeface="Segoe UI" panose="020B0502040204020203" pitchFamily="34" charset="0"/>
                </a:rPr>
                <a:t>le </a:t>
              </a:r>
              <a:r>
                <a:rPr lang="de-CH" sz="900" b="1" dirty="0" err="1">
                  <a:latin typeface="Segoe UI" panose="020B0502040204020203" pitchFamily="34" charset="0"/>
                  <a:cs typeface="Segoe UI" panose="020B0502040204020203" pitchFamily="34" charset="0"/>
                </a:rPr>
                <a:t>soir</a:t>
              </a:r>
              <a:endParaRPr lang="de-CH" sz="900" b="1" dirty="0">
                <a:latin typeface="Segoe UI" panose="020B0502040204020203" pitchFamily="34" charset="0"/>
                <a:cs typeface="Segoe UI" panose="020B0502040204020203" pitchFamily="34" charset="0"/>
              </a:endParaRPr>
            </a:p>
          </p:txBody>
        </p:sp>
      </p:grpSp>
      <p:grpSp>
        <p:nvGrpSpPr>
          <p:cNvPr id="61" name="Gruppieren 60">
            <a:extLst>
              <a:ext uri="{FF2B5EF4-FFF2-40B4-BE49-F238E27FC236}">
                <a16:creationId xmlns:a16="http://schemas.microsoft.com/office/drawing/2014/main" id="{5EC24CDF-2AF2-4C19-9FF8-A927611D068B}"/>
              </a:ext>
            </a:extLst>
          </p:cNvPr>
          <p:cNvGrpSpPr/>
          <p:nvPr/>
        </p:nvGrpSpPr>
        <p:grpSpPr>
          <a:xfrm>
            <a:off x="6286351" y="2533839"/>
            <a:ext cx="2075750" cy="1080896"/>
            <a:chOff x="6286351" y="2274759"/>
            <a:chExt cx="2075750" cy="1080896"/>
          </a:xfrm>
        </p:grpSpPr>
        <p:grpSp>
          <p:nvGrpSpPr>
            <p:cNvPr id="62" name="Gruppieren 61">
              <a:extLst>
                <a:ext uri="{FF2B5EF4-FFF2-40B4-BE49-F238E27FC236}">
                  <a16:creationId xmlns:a16="http://schemas.microsoft.com/office/drawing/2014/main" id="{E0F2CFCC-C80B-458D-9A5C-F784D341E35D}"/>
                </a:ext>
              </a:extLst>
            </p:cNvPr>
            <p:cNvGrpSpPr/>
            <p:nvPr/>
          </p:nvGrpSpPr>
          <p:grpSpPr>
            <a:xfrm>
              <a:off x="6286351" y="2274759"/>
              <a:ext cx="821572" cy="349507"/>
              <a:chOff x="-993669" y="2209607"/>
              <a:chExt cx="802453" cy="341374"/>
            </a:xfrm>
          </p:grpSpPr>
          <p:pic>
            <p:nvPicPr>
              <p:cNvPr id="69" name="Grafik 68">
                <a:extLst>
                  <a:ext uri="{FF2B5EF4-FFF2-40B4-BE49-F238E27FC236}">
                    <a16:creationId xmlns:a16="http://schemas.microsoft.com/office/drawing/2014/main" id="{88C3F1DB-8D36-45B6-8EEE-648F0D3ADD64}"/>
                  </a:ext>
                </a:extLst>
              </p:cNvPr>
              <p:cNvPicPr>
                <a:picLocks noChangeAspect="1"/>
              </p:cNvPicPr>
              <p:nvPr/>
            </p:nvPicPr>
            <p:blipFill rotWithShape="1">
              <a:blip r:embed="rId5">
                <a:clrChange>
                  <a:clrFrom>
                    <a:srgbClr val="FFFFFF"/>
                  </a:clrFrom>
                  <a:clrTo>
                    <a:srgbClr val="FFFFFF">
                      <a:alpha val="0"/>
                    </a:srgbClr>
                  </a:clrTo>
                </a:clrChange>
              </a:blip>
              <a:srcRect r="37791"/>
              <a:stretch/>
            </p:blipFill>
            <p:spPr>
              <a:xfrm>
                <a:off x="-542838" y="2209607"/>
                <a:ext cx="351622" cy="341374"/>
              </a:xfrm>
              <a:prstGeom prst="rect">
                <a:avLst/>
              </a:prstGeom>
            </p:spPr>
          </p:pic>
          <p:sp>
            <p:nvSpPr>
              <p:cNvPr id="70" name="Textfeld 69">
                <a:extLst>
                  <a:ext uri="{FF2B5EF4-FFF2-40B4-BE49-F238E27FC236}">
                    <a16:creationId xmlns:a16="http://schemas.microsoft.com/office/drawing/2014/main" id="{22FA841E-04A6-41E7-9F71-DA3FD1B80FD1}"/>
                  </a:ext>
                </a:extLst>
              </p:cNvPr>
              <p:cNvSpPr txBox="1"/>
              <p:nvPr/>
            </p:nvSpPr>
            <p:spPr>
              <a:xfrm>
                <a:off x="-993669" y="2275078"/>
                <a:ext cx="589012" cy="210431"/>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1 x tgl.</a:t>
                </a:r>
              </a:p>
            </p:txBody>
          </p:sp>
        </p:grpSp>
        <p:grpSp>
          <p:nvGrpSpPr>
            <p:cNvPr id="63" name="Gruppieren 62">
              <a:extLst>
                <a:ext uri="{FF2B5EF4-FFF2-40B4-BE49-F238E27FC236}">
                  <a16:creationId xmlns:a16="http://schemas.microsoft.com/office/drawing/2014/main" id="{5E125203-1AF3-48FF-ACB7-43B64D21B59B}"/>
                </a:ext>
              </a:extLst>
            </p:cNvPr>
            <p:cNvGrpSpPr/>
            <p:nvPr/>
          </p:nvGrpSpPr>
          <p:grpSpPr>
            <a:xfrm>
              <a:off x="6308852" y="2876660"/>
              <a:ext cx="788955" cy="311428"/>
              <a:chOff x="252622" y="2096455"/>
              <a:chExt cx="788955" cy="311428"/>
            </a:xfrm>
          </p:grpSpPr>
          <p:sp>
            <p:nvSpPr>
              <p:cNvPr id="67" name="Textfeld 66">
                <a:extLst>
                  <a:ext uri="{FF2B5EF4-FFF2-40B4-BE49-F238E27FC236}">
                    <a16:creationId xmlns:a16="http://schemas.microsoft.com/office/drawing/2014/main" id="{87FF02C4-B111-4121-81AB-D24A24EF0082}"/>
                  </a:ext>
                </a:extLst>
              </p:cNvPr>
              <p:cNvSpPr txBox="1"/>
              <p:nvPr/>
            </p:nvSpPr>
            <p:spPr>
              <a:xfrm>
                <a:off x="252622" y="2188470"/>
                <a:ext cx="60304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2 x tgl.</a:t>
                </a:r>
              </a:p>
            </p:txBody>
          </p:sp>
          <p:pic>
            <p:nvPicPr>
              <p:cNvPr id="68" name="Grafik 67">
                <a:extLst>
                  <a:ext uri="{FF2B5EF4-FFF2-40B4-BE49-F238E27FC236}">
                    <a16:creationId xmlns:a16="http://schemas.microsoft.com/office/drawing/2014/main" id="{CCA846CD-9821-41DC-B32D-7F4F731FBA3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1577" y="2096455"/>
                <a:ext cx="360000" cy="311428"/>
              </a:xfrm>
              <a:prstGeom prst="rect">
                <a:avLst/>
              </a:prstGeom>
            </p:spPr>
          </p:pic>
        </p:grpSp>
        <p:sp>
          <p:nvSpPr>
            <p:cNvPr id="64" name="Textfeld 63">
              <a:extLst>
                <a:ext uri="{FF2B5EF4-FFF2-40B4-BE49-F238E27FC236}">
                  <a16:creationId xmlns:a16="http://schemas.microsoft.com/office/drawing/2014/main" id="{591A7F30-43D7-42AA-8DB4-EBA900315340}"/>
                </a:ext>
              </a:extLst>
            </p:cNvPr>
            <p:cNvSpPr txBox="1"/>
            <p:nvPr/>
          </p:nvSpPr>
          <p:spPr>
            <a:xfrm>
              <a:off x="6561411" y="3140211"/>
              <a:ext cx="774945" cy="215444"/>
            </a:xfrm>
            <a:prstGeom prst="rect">
              <a:avLst/>
            </a:prstGeom>
            <a:noFill/>
          </p:spPr>
          <p:txBody>
            <a:bodyPr wrap="square" rtlCol="0">
              <a:spAutoFit/>
            </a:bodyPr>
            <a:lstStyle/>
            <a:p>
              <a:r>
                <a:rPr lang="de-CH" sz="800" dirty="0" err="1">
                  <a:latin typeface="Segoe UI" panose="020B0502040204020203" pitchFamily="34" charset="0"/>
                  <a:cs typeface="Segoe UI" panose="020B0502040204020203" pitchFamily="34" charset="0"/>
                </a:rPr>
                <a:t>rivaroxaban</a:t>
              </a:r>
              <a:endParaRPr lang="de-CH" sz="800" dirty="0">
                <a:latin typeface="Segoe UI" panose="020B0502040204020203" pitchFamily="34" charset="0"/>
                <a:cs typeface="Segoe UI" panose="020B0502040204020203" pitchFamily="34" charset="0"/>
              </a:endParaRPr>
            </a:p>
          </p:txBody>
        </p:sp>
        <p:sp>
          <p:nvSpPr>
            <p:cNvPr id="65" name="Textfeld 64">
              <a:extLst>
                <a:ext uri="{FF2B5EF4-FFF2-40B4-BE49-F238E27FC236}">
                  <a16:creationId xmlns:a16="http://schemas.microsoft.com/office/drawing/2014/main" id="{78013F35-0CE4-42A6-BB0B-B5D88ABEF6E7}"/>
                </a:ext>
              </a:extLst>
            </p:cNvPr>
            <p:cNvSpPr txBox="1"/>
            <p:nvPr/>
          </p:nvSpPr>
          <p:spPr>
            <a:xfrm>
              <a:off x="6556651" y="2573432"/>
              <a:ext cx="815156" cy="215444"/>
            </a:xfrm>
            <a:prstGeom prst="rect">
              <a:avLst/>
            </a:prstGeom>
            <a:noFill/>
          </p:spPr>
          <p:txBody>
            <a:bodyPr wrap="square" rtlCol="0">
              <a:spAutoFit/>
            </a:bodyPr>
            <a:lstStyle/>
            <a:p>
              <a:r>
                <a:rPr lang="de-CH" sz="800" dirty="0" err="1">
                  <a:latin typeface="Segoe UI" panose="020B0502040204020203" pitchFamily="34" charset="0"/>
                  <a:cs typeface="Segoe UI" panose="020B0502040204020203" pitchFamily="34" charset="0"/>
                </a:rPr>
                <a:t>rivaroxaban</a:t>
              </a:r>
              <a:endParaRPr lang="de-CH" sz="800" dirty="0">
                <a:latin typeface="Segoe UI" panose="020B0502040204020203" pitchFamily="34" charset="0"/>
                <a:cs typeface="Segoe UI" panose="020B0502040204020203" pitchFamily="34" charset="0"/>
              </a:endParaRPr>
            </a:p>
          </p:txBody>
        </p:sp>
        <p:pic>
          <p:nvPicPr>
            <p:cNvPr id="66" name="Grafik 65">
              <a:extLst>
                <a:ext uri="{FF2B5EF4-FFF2-40B4-BE49-F238E27FC236}">
                  <a16:creationId xmlns:a16="http://schemas.microsoft.com/office/drawing/2014/main" id="{BFEE21D3-2EA7-40F4-B924-86DBCB35DAF6}"/>
                </a:ext>
              </a:extLst>
            </p:cNvPr>
            <p:cNvPicPr>
              <a:picLocks noChangeAspect="1"/>
            </p:cNvPicPr>
            <p:nvPr/>
          </p:nvPicPr>
          <p:blipFill rotWithShape="1">
            <a:blip r:embed="rId10"/>
            <a:srcRect t="6782" b="6782"/>
            <a:stretch/>
          </p:blipFill>
          <p:spPr>
            <a:xfrm>
              <a:off x="8003883" y="2888140"/>
              <a:ext cx="358218" cy="267643"/>
            </a:xfrm>
            <a:prstGeom prst="rect">
              <a:avLst/>
            </a:prstGeom>
          </p:spPr>
        </p:pic>
      </p:grpSp>
      <p:cxnSp>
        <p:nvCxnSpPr>
          <p:cNvPr id="71" name="Gerader Verbinder 70">
            <a:extLst>
              <a:ext uri="{FF2B5EF4-FFF2-40B4-BE49-F238E27FC236}">
                <a16:creationId xmlns:a16="http://schemas.microsoft.com/office/drawing/2014/main" id="{495935C3-A079-44BC-AF5B-1A877E38A7B2}"/>
              </a:ext>
            </a:extLst>
          </p:cNvPr>
          <p:cNvCxnSpPr>
            <a:cxnSpLocks/>
          </p:cNvCxnSpPr>
          <p:nvPr/>
        </p:nvCxnSpPr>
        <p:spPr>
          <a:xfrm>
            <a:off x="3311525" y="1285600"/>
            <a:ext cx="0" cy="345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9B9997D9-EC0E-4396-8507-504FFB702301}"/>
              </a:ext>
            </a:extLst>
          </p:cNvPr>
          <p:cNvCxnSpPr>
            <a:cxnSpLocks/>
          </p:cNvCxnSpPr>
          <p:nvPr/>
        </p:nvCxnSpPr>
        <p:spPr>
          <a:xfrm>
            <a:off x="6192838" y="1203325"/>
            <a:ext cx="0" cy="3540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A51B8F53-BCCA-415D-8112-6CCF8475C53B}"/>
              </a:ext>
            </a:extLst>
          </p:cNvPr>
          <p:cNvCxnSpPr>
            <a:cxnSpLocks/>
          </p:cNvCxnSpPr>
          <p:nvPr/>
        </p:nvCxnSpPr>
        <p:spPr>
          <a:xfrm>
            <a:off x="323528" y="1235792"/>
            <a:ext cx="0" cy="345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087C020B-9472-4026-8138-37D4D8BFFF87}"/>
              </a:ext>
            </a:extLst>
          </p:cNvPr>
          <p:cNvCxnSpPr>
            <a:cxnSpLocks/>
          </p:cNvCxnSpPr>
          <p:nvPr/>
        </p:nvCxnSpPr>
        <p:spPr>
          <a:xfrm>
            <a:off x="8820248" y="1184144"/>
            <a:ext cx="0" cy="345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963C362E-65E4-4649-9006-C1203A6217F5}"/>
              </a:ext>
            </a:extLst>
          </p:cNvPr>
          <p:cNvCxnSpPr>
            <a:cxnSpLocks/>
          </p:cNvCxnSpPr>
          <p:nvPr/>
        </p:nvCxnSpPr>
        <p:spPr>
          <a:xfrm>
            <a:off x="343332" y="1553818"/>
            <a:ext cx="8457755" cy="63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59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088922" cy="4546121"/>
          </a:xfrm>
        </p:spPr>
        <p:txBody>
          <a:bodyPr/>
          <a:lstStyle/>
          <a:p>
            <a:r>
              <a:rPr lang="de-DE" dirty="0"/>
              <a:t>Interactions</a:t>
            </a:r>
          </a:p>
        </p:txBody>
      </p:sp>
      <p:grpSp>
        <p:nvGrpSpPr>
          <p:cNvPr id="52" name="Gruppierung 51"/>
          <p:cNvGrpSpPr>
            <a:grpSpLocks noChangeAspect="1"/>
          </p:cNvGrpSpPr>
          <p:nvPr/>
        </p:nvGrpSpPr>
        <p:grpSpPr>
          <a:xfrm>
            <a:off x="323850" y="268288"/>
            <a:ext cx="4572000" cy="4572000"/>
            <a:chOff x="2411895" y="1511281"/>
            <a:chExt cx="1007999" cy="1007999"/>
          </a:xfrm>
        </p:grpSpPr>
        <p:sp>
          <p:nvSpPr>
            <p:cNvPr id="53" name="Rechteck 52"/>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4" name="Bild 5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spTree>
    <p:extLst>
      <p:ext uri="{BB962C8B-B14F-4D97-AF65-F5344CB8AC3E}">
        <p14:creationId xmlns:p14="http://schemas.microsoft.com/office/powerpoint/2010/main" val="73183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2.1 Le rivaroxaban modifie-t-il le taux plasmatique </a:t>
            </a:r>
            <a:br>
              <a:rPr lang="fr-FR" dirty="0"/>
            </a:br>
            <a:r>
              <a:rPr lang="fr-FR" dirty="0"/>
              <a:t>d'autres médicaments ?</a:t>
            </a:r>
            <a:endParaRPr lang="de-DE" dirty="0"/>
          </a:p>
        </p:txBody>
      </p:sp>
      <p:sp>
        <p:nvSpPr>
          <p:cNvPr id="3" name="Inhaltsplatzhalter 2"/>
          <p:cNvSpPr>
            <a:spLocks noGrp="1"/>
          </p:cNvSpPr>
          <p:nvPr>
            <p:ph idx="1"/>
          </p:nvPr>
        </p:nvSpPr>
        <p:spPr/>
        <p:txBody>
          <a:bodyPr/>
          <a:lstStyle/>
          <a:p>
            <a:pPr>
              <a:buFont typeface="Wingdings" pitchFamily="2" charset="2"/>
              <a:buChar char="§"/>
            </a:pPr>
            <a:r>
              <a:rPr lang="fr-FR" b="1" dirty="0">
                <a:solidFill>
                  <a:schemeClr val="accent1"/>
                </a:solidFill>
              </a:rPr>
              <a:t>Non, </a:t>
            </a:r>
            <a:r>
              <a:rPr lang="fr-FR" dirty="0"/>
              <a:t>le rivaroxaban n'est </a:t>
            </a:r>
            <a:r>
              <a:rPr lang="fr-FR" b="1" dirty="0">
                <a:solidFill>
                  <a:schemeClr val="accent1"/>
                </a:solidFill>
              </a:rPr>
              <a:t>ni un inducteur, ni un inhibiteur des enzymes hépatiques du CYP.</a:t>
            </a:r>
          </a:p>
          <a:p>
            <a:pPr>
              <a:buFont typeface="Wingdings" pitchFamily="2" charset="2"/>
              <a:buChar char="§"/>
            </a:pPr>
            <a:r>
              <a:rPr lang="fr-FR" dirty="0"/>
              <a:t>Le rivaroxaban est un substrat des enzymes CYP3A4 et CYP2J2 du CYP450.</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17</a:t>
            </a:fld>
            <a:endParaRPr lang="de-DE" dirty="0"/>
          </a:p>
        </p:txBody>
      </p:sp>
    </p:spTree>
    <p:extLst>
      <p:ext uri="{BB962C8B-B14F-4D97-AF65-F5344CB8AC3E}">
        <p14:creationId xmlns:p14="http://schemas.microsoft.com/office/powerpoint/2010/main" val="183639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6767063" cy="831563"/>
          </a:xfrm>
        </p:spPr>
        <p:txBody>
          <a:bodyPr/>
          <a:lstStyle/>
          <a:p>
            <a:r>
              <a:rPr lang="de-CH" dirty="0"/>
              <a:t>2.2 Certains médicaments modifient-ils le taux plasmatique du rivaroxaban?</a:t>
            </a:r>
          </a:p>
        </p:txBody>
      </p:sp>
      <p:sp>
        <p:nvSpPr>
          <p:cNvPr id="3" name="Inhaltsplatzhalter 2"/>
          <p:cNvSpPr>
            <a:spLocks noGrp="1"/>
          </p:cNvSpPr>
          <p:nvPr>
            <p:ph idx="1"/>
          </p:nvPr>
        </p:nvSpPr>
        <p:spPr>
          <a:xfrm>
            <a:off x="323850" y="1203325"/>
            <a:ext cx="7235825" cy="3263504"/>
          </a:xfrm>
        </p:spPr>
        <p:txBody>
          <a:bodyPr/>
          <a:lstStyle/>
          <a:p>
            <a:pPr>
              <a:buFont typeface="Wingdings" pitchFamily="2" charset="2"/>
              <a:buChar char="§"/>
            </a:pPr>
            <a:r>
              <a:rPr lang="fr-FR" dirty="0"/>
              <a:t>La présence simultanée d'une </a:t>
            </a:r>
            <a:r>
              <a:rPr lang="fr-FR" b="1" dirty="0">
                <a:solidFill>
                  <a:schemeClr val="accent1"/>
                </a:solidFill>
              </a:rPr>
              <a:t>forte induction ou inhibition du CYP3A4 et d'une forte induction ou inhibition de la P-gp</a:t>
            </a:r>
            <a:r>
              <a:rPr lang="fr-FR" dirty="0">
                <a:solidFill>
                  <a:schemeClr val="accent1"/>
                </a:solidFill>
              </a:rPr>
              <a:t> </a:t>
            </a:r>
            <a:r>
              <a:rPr lang="fr-FR" dirty="0"/>
              <a:t>entraîne des modifications cliniquement significatives du taux plasmatique</a:t>
            </a:r>
            <a:r>
              <a:rPr lang="fr-FR" dirty="0">
                <a:solidFill>
                  <a:srgbClr val="5560A6"/>
                </a:solidFill>
              </a:rPr>
              <a:t>.</a:t>
            </a:r>
            <a:r>
              <a:rPr lang="fr-FR" dirty="0"/>
              <a:t> </a:t>
            </a:r>
          </a:p>
          <a:p>
            <a:pPr>
              <a:buFont typeface="Wingdings" pitchFamily="2" charset="2"/>
              <a:buChar char="§"/>
            </a:pPr>
            <a:r>
              <a:rPr lang="fr-FR" b="1" dirty="0">
                <a:solidFill>
                  <a:schemeClr val="accent1"/>
                </a:solidFill>
              </a:rPr>
              <a:t>L’association à des inhibiteurs modérés du CYP3A4 et de la P-gp </a:t>
            </a:r>
            <a:r>
              <a:rPr lang="fr-FR" dirty="0"/>
              <a:t>peut entraîner, en présence d’autres facteurs (par ex. insuffisance rénale, traitement antiagrégant plaquettaire ou autres médicaments influant dans le même sens sur le CYP3A4 et </a:t>
            </a:r>
            <a:br>
              <a:rPr lang="fr-FR" dirty="0"/>
            </a:br>
            <a:r>
              <a:rPr lang="fr-FR" dirty="0"/>
              <a:t>la P-gp), une élévation cliniquement significative du taux plasmatique de rivaroxaban </a:t>
            </a:r>
            <a:br>
              <a:rPr lang="fr-FR" dirty="0"/>
            </a:br>
            <a:r>
              <a:rPr lang="fr-FR" dirty="0"/>
              <a:t>et, de ce fait, un risque hémorragique accru.</a:t>
            </a:r>
          </a:p>
        </p:txBody>
      </p:sp>
      <p:sp>
        <p:nvSpPr>
          <p:cNvPr id="5" name="Foliennummernplatzhalter 4"/>
          <p:cNvSpPr>
            <a:spLocks noGrp="1"/>
          </p:cNvSpPr>
          <p:nvPr>
            <p:ph type="sldNum" sz="quarter" idx="12"/>
          </p:nvPr>
        </p:nvSpPr>
        <p:spPr/>
        <p:txBody>
          <a:bodyPr/>
          <a:lstStyle/>
          <a:p>
            <a:fld id="{668FC1BA-C807-A24C-B970-91216D4FCE8F}" type="slidenum">
              <a:rPr lang="de-DE" smtClean="0"/>
              <a:t>18</a:t>
            </a:fld>
            <a:endParaRPr lang="de-DE" dirty="0"/>
          </a:p>
        </p:txBody>
      </p:sp>
    </p:spTree>
    <p:extLst>
      <p:ext uri="{BB962C8B-B14F-4D97-AF65-F5344CB8AC3E}">
        <p14:creationId xmlns:p14="http://schemas.microsoft.com/office/powerpoint/2010/main" val="1680482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2.3 Quels médicaments le patient peut-il prendre en même temps que le rivaroxaban ?</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19</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3738197074"/>
              </p:ext>
            </p:extLst>
          </p:nvPr>
        </p:nvGraphicFramePr>
        <p:xfrm>
          <a:off x="323850" y="1028491"/>
          <a:ext cx="8496300" cy="3086517"/>
        </p:xfrm>
        <a:graphic>
          <a:graphicData uri="http://schemas.openxmlformats.org/drawingml/2006/table">
            <a:tbl>
              <a:tblPr firstRow="1" bandRow="1">
                <a:tableStyleId>{2D5ABB26-0587-4C30-8999-92F81FD0307C}</a:tableStyleId>
              </a:tblPr>
              <a:tblGrid>
                <a:gridCol w="3880891">
                  <a:extLst>
                    <a:ext uri="{9D8B030D-6E8A-4147-A177-3AD203B41FA5}">
                      <a16:colId xmlns:a16="http://schemas.microsoft.com/office/drawing/2014/main" val="20000"/>
                    </a:ext>
                  </a:extLst>
                </a:gridCol>
                <a:gridCol w="1349115">
                  <a:extLst>
                    <a:ext uri="{9D8B030D-6E8A-4147-A177-3AD203B41FA5}">
                      <a16:colId xmlns:a16="http://schemas.microsoft.com/office/drawing/2014/main" val="20001"/>
                    </a:ext>
                  </a:extLst>
                </a:gridCol>
                <a:gridCol w="1461541">
                  <a:extLst>
                    <a:ext uri="{9D8B030D-6E8A-4147-A177-3AD203B41FA5}">
                      <a16:colId xmlns:a16="http://schemas.microsoft.com/office/drawing/2014/main" val="20002"/>
                    </a:ext>
                  </a:extLst>
                </a:gridCol>
                <a:gridCol w="1804753">
                  <a:extLst>
                    <a:ext uri="{9D8B030D-6E8A-4147-A177-3AD203B41FA5}">
                      <a16:colId xmlns:a16="http://schemas.microsoft.com/office/drawing/2014/main" val="20003"/>
                    </a:ext>
                  </a:extLst>
                </a:gridCol>
              </a:tblGrid>
              <a:tr h="404962">
                <a:tc>
                  <a:txBody>
                    <a:bodyPr/>
                    <a:lstStyle/>
                    <a:p>
                      <a:r>
                        <a:rPr lang="de-CH" sz="1000" b="1" i="0" dirty="0">
                          <a:solidFill>
                            <a:schemeClr val="bg1"/>
                          </a:solidFill>
                          <a:latin typeface="Segoe UI" charset="0"/>
                          <a:ea typeface="Segoe UI" charset="0"/>
                          <a:cs typeface="Segoe UI" charset="0"/>
                        </a:rPr>
                        <a:t>Médicaments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a:solidFill>
                            <a:schemeClr val="bg1"/>
                          </a:solidFill>
                          <a:latin typeface="Segoe UI" charset="0"/>
                          <a:ea typeface="Segoe UI" charset="0"/>
                          <a:cs typeface="Segoe UI" charset="0"/>
                        </a:rPr>
                        <a:t>Association avec le rivaroxaban</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de-CH" sz="1000" b="1" i="0" dirty="0">
                          <a:solidFill>
                            <a:schemeClr val="bg1"/>
                          </a:solidFill>
                          <a:latin typeface="Segoe UI" charset="0"/>
                          <a:ea typeface="Segoe UI" charset="0"/>
                          <a:cs typeface="Segoe UI" charset="0"/>
                        </a:rPr>
                        <a:t>Concentration plasmatique du rivaroxaban</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r>
                        <a:rPr lang="de-CH" sz="1000" b="1" i="0" dirty="0">
                          <a:solidFill>
                            <a:schemeClr val="bg1"/>
                          </a:solidFill>
                          <a:latin typeface="Segoe UI" charset="0"/>
                          <a:ea typeface="Segoe UI" charset="0"/>
                          <a:cs typeface="Segoe UI" charset="0"/>
                        </a:rPr>
                        <a:t>Commentaires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91230">
                <a:tc>
                  <a:txBody>
                    <a:bodyPr/>
                    <a:lstStyle/>
                    <a:p>
                      <a:r>
                        <a:rPr lang="fr-FR" sz="1000" noProof="0" dirty="0">
                          <a:latin typeface="Segoe UI" charset="0"/>
                          <a:ea typeface="Segoe UI" charset="0"/>
                          <a:cs typeface="Segoe UI" charset="0"/>
                        </a:rPr>
                        <a:t>Paracétamol, ciclosporine, nifédipine, félodipine, midazolam, triazolam, quinidine, dexaméthasone</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348119">
                <a:tc>
                  <a:txBody>
                    <a:bodyPr/>
                    <a:lstStyle/>
                    <a:p>
                      <a:r>
                        <a:rPr lang="fr-FR" sz="1000" noProof="0" dirty="0">
                          <a:latin typeface="Segoe UI" charset="0"/>
                          <a:ea typeface="Segoe UI" charset="0"/>
                          <a:cs typeface="Segoe UI" charset="0"/>
                        </a:rPr>
                        <a:t>Simvastatine, atorvastatine</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48119">
                <a:tc>
                  <a:txBody>
                    <a:bodyPr/>
                    <a:lstStyle/>
                    <a:p>
                      <a:r>
                        <a:rPr lang="fr-FR" sz="1000" noProof="0" dirty="0">
                          <a:latin typeface="Segoe UI" charset="0"/>
                          <a:ea typeface="Segoe UI" charset="0"/>
                          <a:cs typeface="Segoe UI" charset="0"/>
                        </a:rPr>
                        <a:t>Vérapamil, digoxine</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348119">
                <a:tc>
                  <a:txBody>
                    <a:bodyPr/>
                    <a:lstStyle/>
                    <a:p>
                      <a:r>
                        <a:rPr lang="fr-FR" sz="1000" noProof="0" dirty="0">
                          <a:latin typeface="Segoe UI" charset="0"/>
                          <a:ea typeface="Segoe UI" charset="0"/>
                          <a:cs typeface="Segoe UI" charset="0"/>
                        </a:rPr>
                        <a:t>Antiacides, oméprazole, antagonistes du récepteur H2, ranitidine</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41704">
                <a:tc>
                  <a:txBody>
                    <a:bodyPr/>
                    <a:lstStyle/>
                    <a:p>
                      <a:r>
                        <a:rPr lang="fr-FR" sz="1000" noProof="0" dirty="0">
                          <a:latin typeface="Segoe UI" charset="0"/>
                          <a:ea typeface="Segoe UI" charset="0"/>
                          <a:cs typeface="Segoe UI" charset="0"/>
                        </a:rPr>
                        <a:t>AAS (≤ 100 mg), </a:t>
                      </a:r>
                    </a:p>
                    <a:p>
                      <a:r>
                        <a:rPr lang="fr-FR" sz="1000" noProof="0" dirty="0">
                          <a:latin typeface="Segoe UI" charset="0"/>
                          <a:ea typeface="Segoe UI" charset="0"/>
                          <a:cs typeface="Segoe UI" charset="0"/>
                        </a:rPr>
                        <a:t>clopidogrel (75 mg)</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fr-FR" sz="1000" noProof="0" dirty="0">
                          <a:latin typeface="Segoe UI" charset="0"/>
                          <a:ea typeface="Segoe UI" charset="0"/>
                          <a:cs typeface="Segoe UI" charset="0"/>
                        </a:rPr>
                        <a:t>Augmentation du risque hémorragique, comme sous </a:t>
                      </a:r>
                    </a:p>
                    <a:p>
                      <a:r>
                        <a:rPr lang="fr-FR" sz="1000" noProof="0" dirty="0">
                          <a:latin typeface="Segoe UI" charset="0"/>
                          <a:ea typeface="Segoe UI" charset="0"/>
                          <a:cs typeface="Segoe UI" charset="0"/>
                        </a:rPr>
                        <a:t>AVK ou HBPM</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541704">
                <a:tc>
                  <a:txBody>
                    <a:bodyPr/>
                    <a:lstStyle/>
                    <a:p>
                      <a:r>
                        <a:rPr lang="fr-FR" sz="1000" noProof="0" dirty="0">
                          <a:latin typeface="Segoe UI" charset="0"/>
                          <a:ea typeface="Segoe UI" charset="0"/>
                          <a:cs typeface="Segoe UI" charset="0"/>
                        </a:rPr>
                        <a:t>Naproxène, AINS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dirty="0">
                          <a:latin typeface="Segoe UI" charset="0"/>
                          <a:ea typeface="Segoe UI" charset="0"/>
                          <a:cs typeface="Segoe UI" charset="0"/>
                        </a:rPr>
                        <a:t>Augmentation du risque hémorragique, comme sous</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dirty="0">
                          <a:latin typeface="Segoe UI" charset="0"/>
                          <a:ea typeface="Segoe UI" charset="0"/>
                          <a:cs typeface="Segoe UI" charset="0"/>
                        </a:rPr>
                        <a:t>AVK ou HBPM</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grpSp>
        <p:nvGrpSpPr>
          <p:cNvPr id="10" name="Gruppierung 9"/>
          <p:cNvGrpSpPr/>
          <p:nvPr/>
        </p:nvGrpSpPr>
        <p:grpSpPr>
          <a:xfrm>
            <a:off x="232347" y="4259084"/>
            <a:ext cx="2428525" cy="307777"/>
            <a:chOff x="232347" y="4528904"/>
            <a:chExt cx="2428525" cy="307777"/>
          </a:xfrm>
        </p:grpSpPr>
        <p:sp>
          <p:nvSpPr>
            <p:cNvPr id="8" name="Rechteck 7"/>
            <p:cNvSpPr/>
            <p:nvPr/>
          </p:nvSpPr>
          <p:spPr>
            <a:xfrm>
              <a:off x="353830" y="4561456"/>
              <a:ext cx="2307042" cy="215444"/>
            </a:xfrm>
            <a:prstGeom prst="rect">
              <a:avLst/>
            </a:prstGeom>
          </p:spPr>
          <p:txBody>
            <a:bodyPr wrap="none">
              <a:spAutoFit/>
            </a:bodyPr>
            <a:lstStyle/>
            <a:p>
              <a:r>
                <a:rPr lang="de-CH" sz="800" dirty="0">
                  <a:latin typeface="Segoe UI" charset="0"/>
                  <a:ea typeface="Segoe UI" charset="0"/>
                  <a:cs typeface="Segoe UI" charset="0"/>
                </a:rPr>
                <a:t> = Association avec le rivaroxaban sans danger</a:t>
              </a:r>
            </a:p>
          </p:txBody>
        </p:sp>
        <p:sp>
          <p:nvSpPr>
            <p:cNvPr id="9" name="Textfeld 8"/>
            <p:cNvSpPr txBox="1"/>
            <p:nvPr/>
          </p:nvSpPr>
          <p:spPr>
            <a:xfrm>
              <a:off x="232347" y="4528904"/>
              <a:ext cx="704538" cy="307777"/>
            </a:xfrm>
            <a:prstGeom prst="rect">
              <a:avLst/>
            </a:prstGeom>
            <a:noFill/>
          </p:spPr>
          <p:txBody>
            <a:bodyPr wrap="square" rtlCol="0">
              <a:spAutoFit/>
            </a:bodyPr>
            <a:lstStyle/>
            <a:p>
              <a:r>
                <a:rPr lang="de-CH" sz="1400" dirty="0">
                  <a:solidFill>
                    <a:srgbClr val="00B050"/>
                  </a:solidFill>
                  <a:latin typeface="Wingdings"/>
                </a:rPr>
                <a:t></a:t>
              </a:r>
              <a:endParaRPr lang="de-CH" sz="1400" dirty="0">
                <a:solidFill>
                  <a:srgbClr val="00B050"/>
                </a:solidFill>
                <a:latin typeface="Calibri" pitchFamily="34" charset="0"/>
              </a:endParaRPr>
            </a:p>
          </p:txBody>
        </p:sp>
      </p:grpSp>
    </p:spTree>
    <p:extLst>
      <p:ext uri="{BB962C8B-B14F-4D97-AF65-F5344CB8AC3E}">
        <p14:creationId xmlns:p14="http://schemas.microsoft.com/office/powerpoint/2010/main" val="123730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a:xfrm>
            <a:off x="323850" y="268288"/>
            <a:ext cx="7886700" cy="640556"/>
          </a:xfrm>
        </p:spPr>
        <p:txBody>
          <a:bodyPr/>
          <a:lstStyle/>
          <a:p>
            <a:r>
              <a:rPr lang="fr-FR" sz="3600" dirty="0"/>
              <a:t>Aperçu</a:t>
            </a:r>
            <a:endParaRPr lang="de-DE" sz="3300" b="1" dirty="0">
              <a:latin typeface="Segoe UI Black" charset="0"/>
              <a:ea typeface="Segoe UI Black" charset="0"/>
              <a:cs typeface="Segoe UI Black" charset="0"/>
            </a:endParaRPr>
          </a:p>
        </p:txBody>
      </p:sp>
      <p:sp>
        <p:nvSpPr>
          <p:cNvPr id="33" name="Foliennummernplatzhalter 32"/>
          <p:cNvSpPr>
            <a:spLocks noGrp="1"/>
          </p:cNvSpPr>
          <p:nvPr>
            <p:ph type="sldNum" sz="quarter" idx="12"/>
          </p:nvPr>
        </p:nvSpPr>
        <p:spPr/>
        <p:txBody>
          <a:bodyPr/>
          <a:lstStyle/>
          <a:p>
            <a:fld id="{668FC1BA-C807-A24C-B970-91216D4FCE8F}" type="slidenum">
              <a:rPr lang="de-DE" smtClean="0"/>
              <a:t>2</a:t>
            </a:fld>
            <a:endParaRPr lang="de-DE" dirty="0"/>
          </a:p>
        </p:txBody>
      </p:sp>
      <p:grpSp>
        <p:nvGrpSpPr>
          <p:cNvPr id="34" name="Gruppierung 33"/>
          <p:cNvGrpSpPr/>
          <p:nvPr/>
        </p:nvGrpSpPr>
        <p:grpSpPr>
          <a:xfrm>
            <a:off x="4386357" y="3924403"/>
            <a:ext cx="432001" cy="432001"/>
            <a:chOff x="4641750" y="3791099"/>
            <a:chExt cx="1007999" cy="1007999"/>
          </a:xfrm>
        </p:grpSpPr>
        <p:sp>
          <p:nvSpPr>
            <p:cNvPr id="35" name="Rechteck 34"/>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6" name="Bild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8006" y="3845099"/>
              <a:ext cx="900001" cy="900001"/>
            </a:xfrm>
            <a:prstGeom prst="rect">
              <a:avLst/>
            </a:prstGeom>
          </p:spPr>
        </p:pic>
      </p:grpSp>
      <p:grpSp>
        <p:nvGrpSpPr>
          <p:cNvPr id="37" name="Gruppierung 36"/>
          <p:cNvGrpSpPr/>
          <p:nvPr/>
        </p:nvGrpSpPr>
        <p:grpSpPr>
          <a:xfrm>
            <a:off x="4386357" y="1492250"/>
            <a:ext cx="432001" cy="432001"/>
            <a:chOff x="4641750" y="2645924"/>
            <a:chExt cx="1007999" cy="1007999"/>
          </a:xfrm>
        </p:grpSpPr>
        <p:sp>
          <p:nvSpPr>
            <p:cNvPr id="38" name="Rechteck 37"/>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9" name="Bild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5750" y="2699924"/>
              <a:ext cx="900001" cy="900001"/>
            </a:xfrm>
            <a:prstGeom prst="rect">
              <a:avLst/>
            </a:prstGeom>
          </p:spPr>
        </p:pic>
      </p:grpSp>
      <p:grpSp>
        <p:nvGrpSpPr>
          <p:cNvPr id="40" name="Gruppierung 39"/>
          <p:cNvGrpSpPr/>
          <p:nvPr/>
        </p:nvGrpSpPr>
        <p:grpSpPr>
          <a:xfrm>
            <a:off x="323851" y="3154837"/>
            <a:ext cx="419108" cy="419108"/>
            <a:chOff x="3526328" y="1516020"/>
            <a:chExt cx="1007999" cy="1007999"/>
          </a:xfrm>
        </p:grpSpPr>
        <p:sp>
          <p:nvSpPr>
            <p:cNvPr id="41" name="Rechteck 40"/>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2" name="Bild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grpSp>
        <p:nvGrpSpPr>
          <p:cNvPr id="43" name="Gruppierung 42"/>
          <p:cNvGrpSpPr/>
          <p:nvPr/>
        </p:nvGrpSpPr>
        <p:grpSpPr>
          <a:xfrm>
            <a:off x="323850" y="2320507"/>
            <a:ext cx="434665" cy="434665"/>
            <a:chOff x="2411895" y="1511281"/>
            <a:chExt cx="1007999" cy="1007999"/>
          </a:xfrm>
        </p:grpSpPr>
        <p:sp>
          <p:nvSpPr>
            <p:cNvPr id="44" name="Rechteck 43"/>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5" name="Bild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grpSp>
        <p:nvGrpSpPr>
          <p:cNvPr id="46" name="Gruppierung 45"/>
          <p:cNvGrpSpPr/>
          <p:nvPr/>
        </p:nvGrpSpPr>
        <p:grpSpPr>
          <a:xfrm>
            <a:off x="324127" y="1493101"/>
            <a:ext cx="431535" cy="431535"/>
            <a:chOff x="1295484" y="1516020"/>
            <a:chExt cx="1007999" cy="1007999"/>
          </a:xfrm>
        </p:grpSpPr>
        <p:sp>
          <p:nvSpPr>
            <p:cNvPr id="47" name="Rechteck 46"/>
            <p:cNvSpPr/>
            <p:nvPr/>
          </p:nvSpPr>
          <p:spPr>
            <a:xfrm>
              <a:off x="1295484"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8" name="Bild 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57476" y="1570019"/>
              <a:ext cx="900000" cy="900000"/>
            </a:xfrm>
            <a:prstGeom prst="rect">
              <a:avLst/>
            </a:prstGeom>
          </p:spPr>
        </p:pic>
      </p:grpSp>
      <p:grpSp>
        <p:nvGrpSpPr>
          <p:cNvPr id="49" name="Gruppierung 48"/>
          <p:cNvGrpSpPr/>
          <p:nvPr/>
        </p:nvGrpSpPr>
        <p:grpSpPr>
          <a:xfrm>
            <a:off x="4386786" y="2307840"/>
            <a:ext cx="432000" cy="432000"/>
            <a:chOff x="5666549" y="1516020"/>
            <a:chExt cx="1007999" cy="1007999"/>
          </a:xfrm>
        </p:grpSpPr>
        <p:sp>
          <p:nvSpPr>
            <p:cNvPr id="50" name="Rechteck 49"/>
            <p:cNvSpPr/>
            <p:nvPr/>
          </p:nvSpPr>
          <p:spPr>
            <a:xfrm>
              <a:off x="5666549" y="1516020"/>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1" name="Bild 5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21681" y="1548670"/>
              <a:ext cx="900001" cy="900001"/>
            </a:xfrm>
            <a:prstGeom prst="rect">
              <a:avLst/>
            </a:prstGeom>
          </p:spPr>
        </p:pic>
      </p:grpSp>
      <p:grpSp>
        <p:nvGrpSpPr>
          <p:cNvPr id="52" name="Gruppierung 51"/>
          <p:cNvGrpSpPr/>
          <p:nvPr/>
        </p:nvGrpSpPr>
        <p:grpSpPr>
          <a:xfrm>
            <a:off x="326482" y="3928938"/>
            <a:ext cx="432000" cy="432000"/>
            <a:chOff x="323850" y="3949711"/>
            <a:chExt cx="432000" cy="432000"/>
          </a:xfrm>
        </p:grpSpPr>
        <p:sp>
          <p:nvSpPr>
            <p:cNvPr id="53" name="Rechteck 52"/>
            <p:cNvSpPr/>
            <p:nvPr/>
          </p:nvSpPr>
          <p:spPr>
            <a:xfrm>
              <a:off x="323850" y="3949711"/>
              <a:ext cx="432000" cy="432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4" name="Bild 53"/>
            <p:cNvPicPr>
              <a:picLocks noChangeAspect="1"/>
            </p:cNvPicPr>
            <p:nvPr/>
          </p:nvPicPr>
          <p:blipFill>
            <a:blip r:embed="rId9"/>
            <a:srcRect/>
            <a:stretch/>
          </p:blipFill>
          <p:spPr>
            <a:xfrm>
              <a:off x="347528" y="3963704"/>
              <a:ext cx="385715" cy="385715"/>
            </a:xfrm>
            <a:prstGeom prst="rect">
              <a:avLst/>
            </a:prstGeom>
          </p:spPr>
        </p:pic>
      </p:grpSp>
      <p:grpSp>
        <p:nvGrpSpPr>
          <p:cNvPr id="55" name="Gruppierung 54"/>
          <p:cNvGrpSpPr/>
          <p:nvPr/>
        </p:nvGrpSpPr>
        <p:grpSpPr>
          <a:xfrm>
            <a:off x="4386358" y="3118389"/>
            <a:ext cx="432000" cy="432000"/>
            <a:chOff x="6740338" y="1516020"/>
            <a:chExt cx="1007999" cy="1007999"/>
          </a:xfrm>
        </p:grpSpPr>
        <p:sp>
          <p:nvSpPr>
            <p:cNvPr id="56" name="Rechteck 55"/>
            <p:cNvSpPr/>
            <p:nvPr/>
          </p:nvSpPr>
          <p:spPr>
            <a:xfrm>
              <a:off x="6740338" y="1516020"/>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7" name="Bild 5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88848" y="1548670"/>
              <a:ext cx="900001" cy="900001"/>
            </a:xfrm>
            <a:prstGeom prst="rect">
              <a:avLst/>
            </a:prstGeom>
          </p:spPr>
        </p:pic>
      </p:grpSp>
      <p:sp>
        <p:nvSpPr>
          <p:cNvPr id="58" name="Rechteck 57"/>
          <p:cNvSpPr/>
          <p:nvPr/>
        </p:nvSpPr>
        <p:spPr>
          <a:xfrm>
            <a:off x="840832" y="1528627"/>
            <a:ext cx="3530600" cy="2954655"/>
          </a:xfrm>
          <a:prstGeom prst="rect">
            <a:avLst/>
          </a:prstGeom>
        </p:spPr>
        <p:txBody>
          <a:bodyPr wrap="square">
            <a:spAutoFit/>
          </a:bodyPr>
          <a:lstStyle/>
          <a:p>
            <a:r>
              <a:rPr lang="de-CH" sz="1800" b="1" dirty="0">
                <a:solidFill>
                  <a:schemeClr val="bg2">
                    <a:lumMod val="50000"/>
                  </a:schemeClr>
                </a:solidFill>
                <a:latin typeface="Segoe UI" charset="0"/>
                <a:ea typeface="Segoe UI" charset="0"/>
                <a:cs typeface="Segoe UI" charset="0"/>
              </a:rPr>
              <a:t>Questions générales</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Interactions</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Mesures de précaution</a:t>
            </a:r>
          </a:p>
          <a:p>
            <a:endParaRPr lang="de-CH" sz="1800" b="1" dirty="0">
              <a:solidFill>
                <a:schemeClr val="bg2">
                  <a:lumMod val="50000"/>
                </a:schemeClr>
              </a:solidFill>
              <a:latin typeface="Segoe UI" charset="0"/>
              <a:ea typeface="Segoe UI" charset="0"/>
              <a:cs typeface="Segoe UI" charset="0"/>
            </a:endParaRPr>
          </a:p>
          <a:p>
            <a:pPr>
              <a:lnSpc>
                <a:spcPts val="1160"/>
              </a:lnSpc>
            </a:pPr>
            <a:endParaRPr lang="de-CH" sz="1800" b="1" dirty="0">
              <a:solidFill>
                <a:schemeClr val="bg2">
                  <a:lumMod val="50000"/>
                </a:schemeClr>
              </a:solidFill>
              <a:latin typeface="Segoe UI" charset="0"/>
              <a:ea typeface="Segoe UI" charset="0"/>
              <a:cs typeface="Segoe UI" charset="0"/>
            </a:endParaRPr>
          </a:p>
          <a:p>
            <a:r>
              <a:rPr lang="de-CH" sz="1400" dirty="0">
                <a:solidFill>
                  <a:schemeClr val="bg2">
                    <a:lumMod val="50000"/>
                  </a:schemeClr>
                </a:solidFill>
                <a:latin typeface="Segoe UI" charset="0"/>
                <a:ea typeface="Segoe UI" charset="0"/>
                <a:cs typeface="Segoe UI" charset="0"/>
              </a:rPr>
              <a:t>Utilisation du rivaroxaban dans des</a:t>
            </a:r>
          </a:p>
          <a:p>
            <a:r>
              <a:rPr lang="de-CH" sz="1800" b="1" dirty="0">
                <a:solidFill>
                  <a:schemeClr val="bg2">
                    <a:lumMod val="50000"/>
                  </a:schemeClr>
                </a:solidFill>
                <a:latin typeface="Segoe UI" charset="0"/>
                <a:ea typeface="Segoe UI" charset="0"/>
                <a:cs typeface="Segoe UI" charset="0"/>
              </a:rPr>
              <a:t>indications spécifiques</a:t>
            </a:r>
          </a:p>
        </p:txBody>
      </p:sp>
      <p:sp>
        <p:nvSpPr>
          <p:cNvPr id="59" name="Rechteck 58"/>
          <p:cNvSpPr/>
          <p:nvPr/>
        </p:nvSpPr>
        <p:spPr>
          <a:xfrm>
            <a:off x="4903376" y="1494309"/>
            <a:ext cx="4180665" cy="2862322"/>
          </a:xfrm>
          <a:prstGeom prst="rect">
            <a:avLst/>
          </a:prstGeom>
        </p:spPr>
        <p:txBody>
          <a:bodyPr wrap="square">
            <a:spAutoFit/>
          </a:bodyPr>
          <a:lstStyle/>
          <a:p>
            <a:r>
              <a:rPr lang="de-CH" sz="1800" b="1" dirty="0">
                <a:solidFill>
                  <a:schemeClr val="bg2">
                    <a:lumMod val="50000"/>
                  </a:schemeClr>
                </a:solidFill>
                <a:latin typeface="Segoe UI" charset="0"/>
                <a:ea typeface="Segoe UI" charset="0"/>
                <a:cs typeface="Segoe UI" charset="0"/>
              </a:rPr>
              <a:t>Autres questions</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Gestion des patients</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err="1">
                <a:solidFill>
                  <a:schemeClr val="bg2">
                    <a:lumMod val="50000"/>
                  </a:schemeClr>
                </a:solidFill>
                <a:latin typeface="Segoe UI" charset="0"/>
                <a:ea typeface="Segoe UI" charset="0"/>
                <a:cs typeface="Segoe UI" charset="0"/>
              </a:rPr>
              <a:t>Mesures</a:t>
            </a:r>
            <a:r>
              <a:rPr lang="de-CH" sz="1800" b="1" dirty="0">
                <a:solidFill>
                  <a:schemeClr val="bg2">
                    <a:lumMod val="50000"/>
                  </a:schemeClr>
                </a:solidFill>
                <a:latin typeface="Segoe UI" charset="0"/>
                <a:ea typeface="Segoe UI" charset="0"/>
                <a:cs typeface="Segoe UI" charset="0"/>
              </a:rPr>
              <a:t> du taux plasmatique</a:t>
            </a:r>
            <a:br>
              <a:rPr lang="de-CH" sz="1800" b="1" dirty="0">
                <a:solidFill>
                  <a:schemeClr val="bg2">
                    <a:lumMod val="50000"/>
                  </a:schemeClr>
                </a:solidFill>
                <a:latin typeface="Segoe UI" charset="0"/>
                <a:ea typeface="Segoe UI" charset="0"/>
                <a:cs typeface="Segoe UI" charset="0"/>
              </a:rPr>
            </a:br>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Gestion péri-interventionelle</a:t>
            </a:r>
          </a:p>
        </p:txBody>
      </p:sp>
    </p:spTree>
    <p:extLst>
      <p:ext uri="{BB962C8B-B14F-4D97-AF65-F5344CB8AC3E}">
        <p14:creationId xmlns:p14="http://schemas.microsoft.com/office/powerpoint/2010/main" val="150925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03776" cy="994172"/>
          </a:xfrm>
        </p:spPr>
        <p:txBody>
          <a:bodyPr/>
          <a:lstStyle/>
          <a:p>
            <a:r>
              <a:rPr lang="fr-FR" dirty="0"/>
              <a:t>2.3 Quels médicaments le patient ne devrait-il pas prendre en même temps que le rivaroxaban ?</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20</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217937172"/>
              </p:ext>
            </p:extLst>
          </p:nvPr>
        </p:nvGraphicFramePr>
        <p:xfrm>
          <a:off x="323850" y="1028392"/>
          <a:ext cx="8496300" cy="3650583"/>
        </p:xfrm>
        <a:graphic>
          <a:graphicData uri="http://schemas.openxmlformats.org/drawingml/2006/table">
            <a:tbl>
              <a:tblPr firstRow="1" bandRow="1">
                <a:tableStyleId>{2D5ABB26-0587-4C30-8999-92F81FD0307C}</a:tableStyleId>
              </a:tblPr>
              <a:tblGrid>
                <a:gridCol w="3955842">
                  <a:extLst>
                    <a:ext uri="{9D8B030D-6E8A-4147-A177-3AD203B41FA5}">
                      <a16:colId xmlns:a16="http://schemas.microsoft.com/office/drawing/2014/main" val="20000"/>
                    </a:ext>
                  </a:extLst>
                </a:gridCol>
                <a:gridCol w="1054308">
                  <a:extLst>
                    <a:ext uri="{9D8B030D-6E8A-4147-A177-3AD203B41FA5}">
                      <a16:colId xmlns:a16="http://schemas.microsoft.com/office/drawing/2014/main" val="20001"/>
                    </a:ext>
                  </a:extLst>
                </a:gridCol>
                <a:gridCol w="1201711">
                  <a:extLst>
                    <a:ext uri="{9D8B030D-6E8A-4147-A177-3AD203B41FA5}">
                      <a16:colId xmlns:a16="http://schemas.microsoft.com/office/drawing/2014/main" val="20002"/>
                    </a:ext>
                  </a:extLst>
                </a:gridCol>
                <a:gridCol w="2284439">
                  <a:extLst>
                    <a:ext uri="{9D8B030D-6E8A-4147-A177-3AD203B41FA5}">
                      <a16:colId xmlns:a16="http://schemas.microsoft.com/office/drawing/2014/main" val="20003"/>
                    </a:ext>
                  </a:extLst>
                </a:gridCol>
              </a:tblGrid>
              <a:tr h="552214">
                <a:tc>
                  <a:txBody>
                    <a:bodyPr/>
                    <a:lstStyle/>
                    <a:p>
                      <a:r>
                        <a:rPr lang="fr-FR" sz="1000" b="1" noProof="0" dirty="0">
                          <a:solidFill>
                            <a:schemeClr val="bg1"/>
                          </a:solidFill>
                          <a:latin typeface="Segoe UI" charset="0"/>
                          <a:ea typeface="Segoe UI" charset="0"/>
                          <a:cs typeface="Segoe UI" charset="0"/>
                        </a:rPr>
                        <a:t>Médicaments</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r>
                        <a:rPr lang="fr-FR" sz="1000" b="1" noProof="0" dirty="0">
                          <a:solidFill>
                            <a:schemeClr val="bg1"/>
                          </a:solidFill>
                          <a:latin typeface="Segoe UI" charset="0"/>
                          <a:ea typeface="Segoe UI" charset="0"/>
                          <a:cs typeface="Segoe UI" charset="0"/>
                        </a:rPr>
                        <a:t>Association avec le rivaroxaban</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r>
                        <a:rPr lang="fr-FR" sz="1000" b="1" noProof="0" dirty="0">
                          <a:solidFill>
                            <a:schemeClr val="bg1"/>
                          </a:solidFill>
                          <a:latin typeface="Segoe UI" charset="0"/>
                          <a:ea typeface="Segoe UI" charset="0"/>
                          <a:cs typeface="Segoe UI" charset="0"/>
                        </a:rPr>
                        <a:t>Concentration plasmatique</a:t>
                      </a:r>
                    </a:p>
                    <a:p>
                      <a:r>
                        <a:rPr lang="fr-FR" sz="1000" b="1" noProof="0" dirty="0">
                          <a:solidFill>
                            <a:schemeClr val="bg1"/>
                          </a:solidFill>
                          <a:latin typeface="Segoe UI" charset="0"/>
                          <a:ea typeface="Segoe UI" charset="0"/>
                          <a:cs typeface="Segoe UI" charset="0"/>
                        </a:rPr>
                        <a:t>du rivaroxaban</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r>
                        <a:rPr lang="fr-FR" sz="1000" b="1" noProof="0" dirty="0">
                          <a:solidFill>
                            <a:schemeClr val="bg1"/>
                          </a:solidFill>
                          <a:latin typeface="Segoe UI" charset="0"/>
                          <a:ea typeface="Segoe UI" charset="0"/>
                          <a:cs typeface="Segoe UI" charset="0"/>
                        </a:rPr>
                        <a:t>Commentaires</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43468">
                <a:tc>
                  <a:txBody>
                    <a:bodyPr/>
                    <a:lstStyle/>
                    <a:p>
                      <a:r>
                        <a:rPr lang="fr-FR" sz="1000" noProof="0" dirty="0">
                          <a:latin typeface="Segoe UI" charset="0"/>
                          <a:ea typeface="Segoe UI" charset="0"/>
                          <a:cs typeface="Segoe UI" charset="0"/>
                        </a:rPr>
                        <a:t>Amiodarone </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1" dirty="0">
                          <a:solidFill>
                            <a:srgbClr val="FFC000"/>
                          </a:solidFill>
                          <a:latin typeface="Calibri" pitchFamily="34" charset="0"/>
                        </a:rPr>
                        <a:t>≈</a:t>
                      </a:r>
                      <a:endParaRPr lang="de-CH" sz="2000" dirty="0">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fr-FR" sz="1000" noProof="0" dirty="0">
                          <a:latin typeface="Segoe UI" charset="0"/>
                          <a:ea typeface="Segoe UI" charset="0"/>
                          <a:cs typeface="Segoe UI" charset="0"/>
                        </a:rPr>
                        <a:t>Possible augmentation de la concentration plasmatique</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343468">
                <a:tc>
                  <a:txBody>
                    <a:bodyPr/>
                    <a:lstStyle/>
                    <a:p>
                      <a:r>
                        <a:rPr lang="fr-FR" sz="1000" noProof="0" dirty="0">
                          <a:latin typeface="Segoe UI" charset="0"/>
                          <a:ea typeface="Segoe UI" charset="0"/>
                          <a:cs typeface="Segoe UI" charset="0"/>
                        </a:rPr>
                        <a:t>Clarithromycine, télithromycine, érythromycine, amiodarone </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de-CH" sz="2000" b="1" dirty="0">
                          <a:solidFill>
                            <a:srgbClr val="FFC000"/>
                          </a:solidFill>
                          <a:latin typeface="Calibri" pitchFamily="34" charset="0"/>
                        </a:rPr>
                        <a:t>≈</a:t>
                      </a:r>
                      <a:endParaRPr lang="de-CH" sz="2000" dirty="0">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fr-FR" sz="1000" noProof="0" dirty="0">
                          <a:latin typeface="Segoe UI" charset="0"/>
                          <a:ea typeface="Segoe UI" charset="0"/>
                          <a:cs typeface="Segoe UI" charset="0"/>
                        </a:rPr>
                        <a:t>Prudence chez les patients avec insuffisance rénale</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36545">
                <a:tc>
                  <a:txBody>
                    <a:bodyPr/>
                    <a:lstStyle/>
                    <a:p>
                      <a:r>
                        <a:rPr lang="fr-FR" sz="1000" noProof="0" dirty="0">
                          <a:latin typeface="Segoe UI" charset="0"/>
                          <a:ea typeface="Segoe UI" charset="0"/>
                          <a:cs typeface="Segoe UI" charset="0"/>
                        </a:rPr>
                        <a:t>Rifampicine, phénobarbital et substances apparentées, phénytoïne, carbamazépine et millepertuis</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fr-FR" sz="1000" noProof="0" dirty="0">
                          <a:latin typeface="Segoe UI" charset="0"/>
                          <a:ea typeface="Segoe UI" charset="0"/>
                          <a:cs typeface="Segoe UI" charset="0"/>
                        </a:rPr>
                        <a:t>Concentration plasmatique du rivaroxaban significativement </a:t>
                      </a:r>
                    </a:p>
                    <a:p>
                      <a:r>
                        <a:rPr lang="fr-FR" sz="1000" noProof="0" dirty="0">
                          <a:latin typeface="Segoe UI" charset="0"/>
                          <a:ea typeface="Segoe UI" charset="0"/>
                          <a:cs typeface="Segoe UI" charset="0"/>
                        </a:rPr>
                        <a:t>diminuée</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343468">
                <a:tc>
                  <a:txBody>
                    <a:bodyPr/>
                    <a:lstStyle/>
                    <a:p>
                      <a:r>
                        <a:rPr lang="fr-FR" sz="1000" noProof="0" dirty="0">
                          <a:latin typeface="Segoe UI" charset="0"/>
                          <a:ea typeface="Segoe UI" charset="0"/>
                          <a:cs typeface="Segoe UI" charset="0"/>
                        </a:rPr>
                        <a:t>AVK</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fr-FR" sz="1000" noProof="0" dirty="0">
                          <a:latin typeface="Segoe UI" charset="0"/>
                          <a:ea typeface="Segoe UI" charset="0"/>
                          <a:cs typeface="Segoe UI" charset="0"/>
                        </a:rPr>
                        <a:t>Risque hémorragique majoré,</a:t>
                      </a:r>
                      <a:r>
                        <a:rPr lang="fr-FR" sz="1000" baseline="0" noProof="0" dirty="0">
                          <a:latin typeface="Segoe UI" charset="0"/>
                          <a:ea typeface="Segoe UI" charset="0"/>
                          <a:cs typeface="Segoe UI" charset="0"/>
                        </a:rPr>
                        <a:t> </a:t>
                      </a:r>
                      <a:r>
                        <a:rPr lang="fr-FR" sz="1000" noProof="0" dirty="0">
                          <a:latin typeface="Segoe UI" charset="0"/>
                          <a:ea typeface="Segoe UI" charset="0"/>
                          <a:cs typeface="Segoe UI" charset="0"/>
                        </a:rPr>
                        <a:t>effet additif</a:t>
                      </a:r>
                      <a:r>
                        <a:rPr lang="fr-FR" sz="1000" baseline="0" noProof="0" dirty="0">
                          <a:latin typeface="Segoe UI" charset="0"/>
                          <a:ea typeface="Segoe UI" charset="0"/>
                          <a:cs typeface="Segoe UI" charset="0"/>
                        </a:rPr>
                        <a:t> </a:t>
                      </a:r>
                      <a:r>
                        <a:rPr lang="fr-FR" sz="1000" noProof="0" dirty="0">
                          <a:latin typeface="Segoe UI" charset="0"/>
                          <a:ea typeface="Segoe UI" charset="0"/>
                          <a:cs typeface="Segoe UI" charset="0"/>
                        </a:rPr>
                        <a:t>(supra-additif sur l'INR)</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43468">
                <a:tc>
                  <a:txBody>
                    <a:bodyPr/>
                    <a:lstStyle/>
                    <a:p>
                      <a:r>
                        <a:rPr lang="fr-FR" sz="1000" noProof="0" dirty="0">
                          <a:latin typeface="Segoe UI" charset="0"/>
                          <a:ea typeface="Segoe UI" charset="0"/>
                          <a:cs typeface="Segoe UI" charset="0"/>
                        </a:rPr>
                        <a:t>Héparine, HBPM</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fr-FR" sz="1000" noProof="0" dirty="0">
                          <a:latin typeface="Segoe UI" charset="0"/>
                          <a:ea typeface="Segoe UI" charset="0"/>
                          <a:cs typeface="Segoe UI" charset="0"/>
                        </a:rPr>
                        <a:t>Risque hémorragique majoré, </a:t>
                      </a:r>
                    </a:p>
                    <a:p>
                      <a:r>
                        <a:rPr lang="fr-FR" sz="1000" noProof="0" dirty="0">
                          <a:latin typeface="Segoe UI" charset="0"/>
                          <a:ea typeface="Segoe UI" charset="0"/>
                          <a:cs typeface="Segoe UI" charset="0"/>
                        </a:rPr>
                        <a:t>effet additif</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316153">
                <a:tc>
                  <a:txBody>
                    <a:bodyPr/>
                    <a:lstStyle/>
                    <a:p>
                      <a:r>
                        <a:rPr lang="fr-FR" sz="1000" noProof="0" dirty="0">
                          <a:latin typeface="Segoe UI" charset="0"/>
                          <a:ea typeface="Segoe UI" charset="0"/>
                          <a:cs typeface="Segoe UI" charset="0"/>
                        </a:rPr>
                        <a:t>Antifongiques azolés (inhibiteurs du CYP3A4) : kétoconazole, itraconazole, miconazole, voriconazole, posaconazole</a:t>
                      </a:r>
                      <a:r>
                        <a:rPr lang="fr-FR" sz="1000" kern="1200" noProof="0" dirty="0">
                          <a:solidFill>
                            <a:schemeClr val="tx1"/>
                          </a:solidFill>
                          <a:latin typeface="Segoe UI" charset="0"/>
                          <a:ea typeface="Segoe UI" charset="0"/>
                          <a:cs typeface="Segoe UI" charset="0"/>
                        </a:rPr>
                        <a:t>, </a:t>
                      </a:r>
                      <a:r>
                        <a:rPr lang="fr-FR" sz="1000" kern="1200" dirty="0">
                          <a:solidFill>
                            <a:schemeClr val="tx1"/>
                          </a:solidFill>
                          <a:latin typeface="Segoe UI" charset="0"/>
                          <a:ea typeface="Segoe UI" charset="0"/>
                          <a:cs typeface="Segoe UI" charset="0"/>
                        </a:rPr>
                        <a:t>fluconazole </a:t>
                      </a:r>
                      <a:endParaRPr lang="fr-FR" sz="1000" kern="1200" noProof="0" dirty="0">
                        <a:solidFill>
                          <a:schemeClr val="tx1"/>
                        </a:solidFill>
                        <a:latin typeface="Segoe UI" charset="0"/>
                        <a:ea typeface="Segoe UI" charset="0"/>
                        <a:cs typeface="Segoe UI" charset="0"/>
                      </a:endParaRP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fr-FR" sz="1000" noProof="0" dirty="0">
                          <a:latin typeface="Segoe UI" charset="0"/>
                          <a:ea typeface="Segoe UI" charset="0"/>
                          <a:cs typeface="Segoe UI" charset="0"/>
                        </a:rPr>
                        <a:t>AUC augmentée d'environ 2.6 fois</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475572">
                <a:tc>
                  <a:txBody>
                    <a:bodyPr/>
                    <a:lstStyle/>
                    <a:p>
                      <a:r>
                        <a:rPr lang="fr-FR" sz="1000" noProof="0" dirty="0">
                          <a:latin typeface="Segoe UI" charset="0"/>
                          <a:ea typeface="Segoe UI" charset="0"/>
                          <a:cs typeface="Segoe UI" charset="0"/>
                        </a:rPr>
                        <a:t>Inhibiteurs de la protéase du VIH (inhibiteurs du CYP3A4) : ritonavir, indinavir, atazanavir, e. a.</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fr-FR" sz="1000" noProof="0" dirty="0">
                          <a:latin typeface="Segoe UI" charset="0"/>
                          <a:ea typeface="Segoe UI" charset="0"/>
                          <a:cs typeface="Segoe UI" charset="0"/>
                        </a:rPr>
                        <a:t>AUC augmentée d'environ 2.</a:t>
                      </a:r>
                      <a:r>
                        <a:rPr lang="fr-FR" sz="1000" noProof="0" dirty="0">
                          <a:solidFill>
                            <a:schemeClr val="tx1"/>
                          </a:solidFill>
                          <a:latin typeface="Segoe UI" charset="0"/>
                          <a:ea typeface="Segoe UI" charset="0"/>
                          <a:cs typeface="Segoe UI" charset="0"/>
                        </a:rPr>
                        <a:t>5</a:t>
                      </a:r>
                      <a:r>
                        <a:rPr lang="fr-FR" sz="1000" noProof="0" dirty="0">
                          <a:latin typeface="Segoe UI" charset="0"/>
                          <a:ea typeface="Segoe UI" charset="0"/>
                          <a:cs typeface="Segoe UI" charset="0"/>
                        </a:rPr>
                        <a:t> fois</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475572">
                <a:tc>
                  <a:txBody>
                    <a:bodyPr/>
                    <a:lstStyle/>
                    <a:p>
                      <a:r>
                        <a:rPr lang="fr-FR" sz="1000" noProof="0" dirty="0">
                          <a:latin typeface="Segoe UI" charset="0"/>
                          <a:ea typeface="Segoe UI" charset="0"/>
                          <a:cs typeface="Segoe UI" charset="0"/>
                        </a:rPr>
                        <a:t>Double antiagrégation plaquettaire</a:t>
                      </a:r>
                    </a:p>
                    <a:p>
                      <a:r>
                        <a:rPr lang="fr-FR" sz="1000" noProof="0" dirty="0">
                          <a:latin typeface="Segoe UI" charset="0"/>
                          <a:ea typeface="Segoe UI" charset="0"/>
                          <a:cs typeface="Segoe UI" charset="0"/>
                        </a:rPr>
                        <a:t>(AAS &amp; clopidogrel, AAS &amp; prasugrel, AAS &amp; ticagrélor)</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fr-FR" sz="1000" noProof="0" dirty="0">
                          <a:latin typeface="Segoe UI" charset="0"/>
                          <a:ea typeface="Segoe UI" charset="0"/>
                          <a:cs typeface="Segoe UI" charset="0"/>
                        </a:rPr>
                        <a:t>Rivaroxaban </a:t>
                      </a:r>
                      <a:r>
                        <a:rPr lang="fr-CH" sz="1000" kern="1200" dirty="0">
                          <a:solidFill>
                            <a:schemeClr val="tx1"/>
                          </a:solidFill>
                          <a:effectLst/>
                          <a:latin typeface="Segoe UI" charset="0"/>
                          <a:ea typeface="Segoe UI" charset="0"/>
                          <a:cs typeface="Segoe UI" charset="0"/>
                        </a:rPr>
                        <a:t>&gt;</a:t>
                      </a:r>
                      <a:r>
                        <a:rPr lang="fr-FR" sz="1000" noProof="0" dirty="0">
                          <a:latin typeface="Segoe UI" charset="0"/>
                          <a:ea typeface="Segoe UI" charset="0"/>
                          <a:cs typeface="Segoe UI" charset="0"/>
                        </a:rPr>
                        <a:t> 5 mg : risque hémorragique significativement majoré (comme sous AVK ou HBPM)</a:t>
                      </a:r>
                    </a:p>
                  </a:txBody>
                  <a:tcPr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13887054"/>
                  </a:ext>
                </a:extLst>
              </a:tr>
            </a:tbl>
          </a:graphicData>
        </a:graphic>
      </p:graphicFrame>
      <p:sp>
        <p:nvSpPr>
          <p:cNvPr id="10" name="Rechteck 9"/>
          <p:cNvSpPr/>
          <p:nvPr/>
        </p:nvSpPr>
        <p:spPr>
          <a:xfrm>
            <a:off x="241404" y="4610517"/>
            <a:ext cx="8578746" cy="253274"/>
          </a:xfrm>
          <a:prstGeom prst="rect">
            <a:avLst/>
          </a:prstGeom>
        </p:spPr>
        <p:txBody>
          <a:bodyPr wrap="square">
            <a:spAutoFit/>
          </a:bodyPr>
          <a:lstStyle/>
          <a:p>
            <a:pPr>
              <a:lnSpc>
                <a:spcPts val="1400"/>
              </a:lnSpc>
            </a:pPr>
            <a:r>
              <a:rPr lang="de-CH" sz="800" b="1" dirty="0">
                <a:solidFill>
                  <a:srgbClr val="FFC000"/>
                </a:solidFill>
                <a:latin typeface="Calibri" pitchFamily="34" charset="0"/>
              </a:rPr>
              <a:t>≈</a:t>
            </a:r>
            <a:r>
              <a:rPr lang="de-CH" sz="800" dirty="0">
                <a:latin typeface="Calibri" pitchFamily="34" charset="0"/>
              </a:rPr>
              <a:t> </a:t>
            </a:r>
            <a:r>
              <a:rPr lang="de-CH" sz="800" dirty="0">
                <a:latin typeface="Segoe UI" charset="0"/>
                <a:ea typeface="Segoe UI" charset="0"/>
                <a:cs typeface="Segoe UI" charset="0"/>
              </a:rPr>
              <a:t>= Prudence, en particulier chez les patients présentant une altération de la fonction rénale </a:t>
            </a:r>
            <a:r>
              <a:rPr lang="de-CH" sz="800" b="1" dirty="0">
                <a:solidFill>
                  <a:srgbClr val="C00000"/>
                </a:solidFill>
                <a:latin typeface="Calibri" pitchFamily="34" charset="0"/>
                <a:sym typeface="Wingdings"/>
              </a:rPr>
              <a:t></a:t>
            </a:r>
            <a:r>
              <a:rPr lang="de-CH" sz="800" dirty="0">
                <a:latin typeface="Calibri" pitchFamily="34" charset="0"/>
                <a:sym typeface="Wingdings"/>
              </a:rPr>
              <a:t> </a:t>
            </a:r>
            <a:r>
              <a:rPr lang="fr-FR" sz="800" dirty="0">
                <a:latin typeface="Segoe UI" charset="0"/>
                <a:ea typeface="Segoe UI" charset="0"/>
                <a:cs typeface="Segoe UI" charset="0"/>
              </a:rPr>
              <a:t>= Une utilisation concomitante du médicament et du rivaroxaban doit être évitée</a:t>
            </a:r>
            <a:endParaRPr lang="de-CH" sz="800" dirty="0">
              <a:latin typeface="Segoe UI" charset="0"/>
              <a:ea typeface="Segoe UI" charset="0"/>
              <a:cs typeface="Segoe UI" charset="0"/>
            </a:endParaRPr>
          </a:p>
        </p:txBody>
      </p:sp>
    </p:spTree>
    <p:extLst>
      <p:ext uri="{BB962C8B-B14F-4D97-AF65-F5344CB8AC3E}">
        <p14:creationId xmlns:p14="http://schemas.microsoft.com/office/powerpoint/2010/main" val="136126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073796" cy="994172"/>
          </a:xfrm>
        </p:spPr>
        <p:txBody>
          <a:bodyPr/>
          <a:lstStyle/>
          <a:p>
            <a:r>
              <a:rPr lang="fr-FR" dirty="0"/>
              <a:t>2.4 Les patients sous rivaroxaban peuvent-ils prendre des antiagrégants plaquettaires (AAP) ?</a:t>
            </a:r>
            <a:endParaRPr lang="de-DE" dirty="0"/>
          </a:p>
        </p:txBody>
      </p:sp>
      <p:sp>
        <p:nvSpPr>
          <p:cNvPr id="3" name="Inhaltsplatzhalter 2"/>
          <p:cNvSpPr>
            <a:spLocks noGrp="1"/>
          </p:cNvSpPr>
          <p:nvPr>
            <p:ph idx="1"/>
          </p:nvPr>
        </p:nvSpPr>
        <p:spPr>
          <a:xfrm>
            <a:off x="323850" y="1203325"/>
            <a:ext cx="7235825" cy="3539272"/>
          </a:xfrm>
        </p:spPr>
        <p:txBody>
          <a:bodyPr/>
          <a:lstStyle/>
          <a:p>
            <a:pPr>
              <a:buFont typeface="Wingdings" pitchFamily="2" charset="2"/>
              <a:buChar char="§"/>
            </a:pPr>
            <a:r>
              <a:rPr lang="fr-FR" dirty="0"/>
              <a:t>Oui, le rivaroxaban peut en principe être utilisé en association avec un AAP tel que </a:t>
            </a:r>
            <a:br>
              <a:rPr lang="fr-FR" dirty="0"/>
            </a:br>
            <a:r>
              <a:rPr lang="fr-FR" b="1" dirty="0">
                <a:solidFill>
                  <a:schemeClr val="accent1"/>
                </a:solidFill>
              </a:rPr>
              <a:t>les AINS, l'AAS</a:t>
            </a:r>
            <a:r>
              <a:rPr lang="fr-FR" dirty="0">
                <a:solidFill>
                  <a:srgbClr val="5560A6"/>
                </a:solidFill>
              </a:rPr>
              <a:t> </a:t>
            </a:r>
            <a:r>
              <a:rPr lang="fr-FR" dirty="0"/>
              <a:t>(100 mg) ou </a:t>
            </a:r>
            <a:r>
              <a:rPr lang="fr-FR" b="1" dirty="0">
                <a:solidFill>
                  <a:schemeClr val="accent1"/>
                </a:solidFill>
              </a:rPr>
              <a:t>le clopidogrel</a:t>
            </a:r>
            <a:r>
              <a:rPr lang="fr-FR" b="1" baseline="30000" dirty="0">
                <a:solidFill>
                  <a:schemeClr val="accent1"/>
                </a:solidFill>
              </a:rPr>
              <a:t> </a:t>
            </a:r>
            <a:r>
              <a:rPr lang="fr-FR" dirty="0"/>
              <a:t>(75 mg).</a:t>
            </a:r>
          </a:p>
          <a:p>
            <a:pPr>
              <a:buFont typeface="Wingdings" pitchFamily="2" charset="2"/>
              <a:buChar char="§"/>
            </a:pPr>
            <a:r>
              <a:rPr lang="fr-FR" dirty="0"/>
              <a:t>L’augmentation du risque hémorragique est similaire à celle observée lors d’une association d’AAP avec une HBPM ou un AVK.</a:t>
            </a:r>
          </a:p>
          <a:p>
            <a:pPr>
              <a:buFont typeface="Wingdings" pitchFamily="2" charset="2"/>
              <a:buChar char="§"/>
            </a:pPr>
            <a:r>
              <a:rPr lang="fr-FR" dirty="0"/>
              <a:t>L’association de rivaroxaban et de plus d’un AAP doit être évitée.</a:t>
            </a:r>
          </a:p>
          <a:p>
            <a:pPr>
              <a:buFont typeface="Wingdings" pitchFamily="2" charset="2"/>
              <a:buChar char="§"/>
            </a:pPr>
            <a:r>
              <a:rPr lang="fr-FR" dirty="0"/>
              <a:t>L’association du rivaroxaban avec le prasugrel et le ticagrélor est insuffisamment étudié à ce jour et doit par conséquent être évitée.</a:t>
            </a:r>
          </a:p>
          <a:p>
            <a:r>
              <a:rPr lang="fr-FR" dirty="0"/>
              <a:t>L’étude PIONEER AF PCI a examiné la combinaison rivaroxaban + AAP chez des patients atteints de FAnv après une angioplastie coronaire avec stenting. La combinaison de rivaroxaban à 15 mg 1x/j. </a:t>
            </a:r>
            <a:r>
              <a:rPr lang="de-CH" dirty="0"/>
              <a:t>(10 mg 1x/j. </a:t>
            </a:r>
            <a:r>
              <a:rPr lang="de-CH" dirty="0" err="1"/>
              <a:t>avec</a:t>
            </a:r>
            <a:r>
              <a:rPr lang="de-CH" dirty="0"/>
              <a:t> </a:t>
            </a:r>
            <a:r>
              <a:rPr lang="de-CH" dirty="0" err="1"/>
              <a:t>TFGe</a:t>
            </a:r>
            <a:r>
              <a:rPr lang="de-CH" dirty="0"/>
              <a:t> de 30-49 ml/min) </a:t>
            </a:r>
            <a:r>
              <a:rPr lang="fr-FR" dirty="0"/>
              <a:t>+ clopidogrel a donné significativement moins d’hémorragies cliniquement notables qu’une triple thérapie d’AAP. </a:t>
            </a:r>
            <a:br>
              <a:rPr lang="fr-FR" dirty="0"/>
            </a:br>
            <a:r>
              <a:rPr lang="fr-FR" dirty="0"/>
              <a:t>Le groupe d’experts recommande de consulter un expert en cas d’incertitude sur cette option de réduction de dose répertoriée dans les </a:t>
            </a:r>
            <a:r>
              <a:rPr lang="de-CH" dirty="0"/>
              <a:t>informations sur le produit.</a:t>
            </a:r>
            <a:endParaRPr lang="fr-FR" dirty="0"/>
          </a:p>
          <a:p>
            <a:pPr>
              <a:buFont typeface="Wingdings" pitchFamily="2" charset="2"/>
              <a:buChar char="§"/>
            </a:pPr>
            <a:endParaRPr lang="fr-FR" dirty="0"/>
          </a:p>
          <a:p>
            <a:pPr>
              <a:buFont typeface="Wingdings" pitchFamily="2" charset="2"/>
              <a:buChar char="§"/>
            </a:pPr>
            <a:endParaRPr lang="fr-FR" dirty="0"/>
          </a:p>
          <a:p>
            <a:endParaRPr lang="fr-FR" dirty="0"/>
          </a:p>
          <a:p>
            <a:pPr marL="1438275" indent="0">
              <a:buNone/>
            </a:pPr>
            <a:r>
              <a:rPr lang="fr-FR" dirty="0"/>
              <a:t>  </a:t>
            </a:r>
          </a:p>
        </p:txBody>
      </p:sp>
      <p:sp>
        <p:nvSpPr>
          <p:cNvPr id="5" name="Foliennummernplatzhalter 4"/>
          <p:cNvSpPr>
            <a:spLocks noGrp="1"/>
          </p:cNvSpPr>
          <p:nvPr>
            <p:ph type="sldNum" sz="quarter" idx="12"/>
          </p:nvPr>
        </p:nvSpPr>
        <p:spPr/>
        <p:txBody>
          <a:bodyPr/>
          <a:lstStyle/>
          <a:p>
            <a:fld id="{668FC1BA-C807-A24C-B970-91216D4FCE8F}" type="slidenum">
              <a:rPr lang="de-DE" smtClean="0"/>
              <a:t>21</a:t>
            </a:fld>
            <a:endParaRPr lang="de-DE" dirty="0"/>
          </a:p>
        </p:txBody>
      </p:sp>
    </p:spTree>
    <p:extLst>
      <p:ext uri="{BB962C8B-B14F-4D97-AF65-F5344CB8AC3E}">
        <p14:creationId xmlns:p14="http://schemas.microsoft.com/office/powerpoint/2010/main" val="163274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088922" cy="4546121"/>
          </a:xfrm>
        </p:spPr>
        <p:txBody>
          <a:bodyPr/>
          <a:lstStyle/>
          <a:p>
            <a:r>
              <a:rPr lang="de-DE" dirty="0"/>
              <a:t>Mesures de précaution</a:t>
            </a:r>
          </a:p>
        </p:txBody>
      </p:sp>
      <p:grpSp>
        <p:nvGrpSpPr>
          <p:cNvPr id="7" name="Gruppierung 6"/>
          <p:cNvGrpSpPr>
            <a:grpSpLocks noChangeAspect="1"/>
          </p:cNvGrpSpPr>
          <p:nvPr/>
        </p:nvGrpSpPr>
        <p:grpSpPr>
          <a:xfrm>
            <a:off x="323850" y="281735"/>
            <a:ext cx="4572000" cy="4572000"/>
            <a:chOff x="3526328" y="1516020"/>
            <a:chExt cx="1007999" cy="1007999"/>
          </a:xfrm>
        </p:grpSpPr>
        <p:sp>
          <p:nvSpPr>
            <p:cNvPr id="8" name="Rechteck 7"/>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Bild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spTree>
    <p:extLst>
      <p:ext uri="{BB962C8B-B14F-4D97-AF65-F5344CB8AC3E}">
        <p14:creationId xmlns:p14="http://schemas.microsoft.com/office/powerpoint/2010/main" val="172391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3.1 De quoi doit-on tenir compte chez les patients présentant une insuffisance rénale ?</a:t>
            </a:r>
            <a:endParaRPr lang="de-DE" dirty="0"/>
          </a:p>
        </p:txBody>
      </p:sp>
      <p:sp>
        <p:nvSpPr>
          <p:cNvPr id="6" name="Inhaltsplatzhalter 5"/>
          <p:cNvSpPr>
            <a:spLocks noGrp="1"/>
          </p:cNvSpPr>
          <p:nvPr>
            <p:ph idx="1"/>
          </p:nvPr>
        </p:nvSpPr>
        <p:spPr>
          <a:xfrm>
            <a:off x="323850" y="1203325"/>
            <a:ext cx="8496300" cy="880308"/>
          </a:xfrm>
        </p:spPr>
        <p:txBody>
          <a:bodyPr/>
          <a:lstStyle/>
          <a:p>
            <a:pPr>
              <a:buFont typeface="Wingdings" pitchFamily="2" charset="2"/>
              <a:buChar char="§"/>
            </a:pPr>
            <a:r>
              <a:rPr lang="de-CH" dirty="0"/>
              <a:t>Contrôle de la fonction rénale au début du traitement lors d'une insuffisance rénale connue ou suspectée.  </a:t>
            </a:r>
          </a:p>
          <a:p>
            <a:pPr>
              <a:buFont typeface="Wingdings" pitchFamily="2" charset="2"/>
              <a:buChar char="§"/>
            </a:pPr>
            <a:r>
              <a:rPr lang="de-CH" dirty="0"/>
              <a:t>Chez les patients présentant une insuffisance rénale connue, ces contrôles doivent être réalisés au moins tous les « TFGe divisé par 10 » mois.</a:t>
            </a:r>
          </a:p>
          <a:p>
            <a:pPr marL="7938" indent="0">
              <a:buNone/>
            </a:pPr>
            <a:br>
              <a:rPr lang="de-CH" sz="1100" dirty="0"/>
            </a:br>
            <a:endParaRPr lang="de-CH" sz="1100" dirty="0"/>
          </a:p>
          <a:p>
            <a:pPr>
              <a:buFont typeface="Wingdings" pitchFamily="2" charset="2"/>
              <a:buChar char="§"/>
            </a:pPr>
            <a:endParaRPr lang="de-CH" sz="1600" dirty="0"/>
          </a:p>
          <a:p>
            <a:pPr>
              <a:buFont typeface="Wingdings" pitchFamily="2" charset="2"/>
              <a:buChar char="§"/>
            </a:pPr>
            <a:endParaRPr lang="de-CH" sz="1600" dirty="0"/>
          </a:p>
          <a:p>
            <a:pPr>
              <a:buFont typeface="Wingdings" pitchFamily="2" charset="2"/>
              <a:buChar char="§"/>
            </a:pPr>
            <a:endParaRPr lang="de-CH" sz="1600" dirty="0"/>
          </a:p>
          <a:p>
            <a:pPr marL="7938" indent="0">
              <a:buNone/>
            </a:pPr>
            <a:br>
              <a:rPr lang="de-CH" dirty="0"/>
            </a:br>
            <a:r>
              <a:rPr lang="de-CH" dirty="0"/>
              <a:t> </a:t>
            </a:r>
            <a:br>
              <a:rPr lang="de-CH" dirty="0"/>
            </a:br>
            <a:br>
              <a:rPr lang="de-CH" dirty="0"/>
            </a:br>
            <a:endParaRPr lang="de-CH" dirty="0"/>
          </a:p>
        </p:txBody>
      </p:sp>
      <p:sp>
        <p:nvSpPr>
          <p:cNvPr id="5" name="Foliennummernplatzhalter 4"/>
          <p:cNvSpPr>
            <a:spLocks noGrp="1"/>
          </p:cNvSpPr>
          <p:nvPr>
            <p:ph type="sldNum" sz="quarter" idx="12"/>
          </p:nvPr>
        </p:nvSpPr>
        <p:spPr/>
        <p:txBody>
          <a:bodyPr/>
          <a:lstStyle/>
          <a:p>
            <a:fld id="{668FC1BA-C807-A24C-B970-91216D4FCE8F}" type="slidenum">
              <a:rPr lang="de-DE" smtClean="0"/>
              <a:t>23</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4235936230"/>
              </p:ext>
            </p:extLst>
          </p:nvPr>
        </p:nvGraphicFramePr>
        <p:xfrm>
          <a:off x="323850" y="2010673"/>
          <a:ext cx="8496299" cy="2482398"/>
        </p:xfrm>
        <a:graphic>
          <a:graphicData uri="http://schemas.openxmlformats.org/drawingml/2006/table">
            <a:tbl>
              <a:tblPr firstRow="1" bandRow="1">
                <a:tableStyleId>{2D5ABB26-0587-4C30-8999-92F81FD0307C}</a:tableStyleId>
              </a:tblPr>
              <a:tblGrid>
                <a:gridCol w="681064">
                  <a:extLst>
                    <a:ext uri="{9D8B030D-6E8A-4147-A177-3AD203B41FA5}">
                      <a16:colId xmlns:a16="http://schemas.microsoft.com/office/drawing/2014/main" val="20000"/>
                    </a:ext>
                  </a:extLst>
                </a:gridCol>
                <a:gridCol w="2043257">
                  <a:extLst>
                    <a:ext uri="{9D8B030D-6E8A-4147-A177-3AD203B41FA5}">
                      <a16:colId xmlns:a16="http://schemas.microsoft.com/office/drawing/2014/main" val="20001"/>
                    </a:ext>
                  </a:extLst>
                </a:gridCol>
                <a:gridCol w="2016548">
                  <a:extLst>
                    <a:ext uri="{9D8B030D-6E8A-4147-A177-3AD203B41FA5}">
                      <a16:colId xmlns:a16="http://schemas.microsoft.com/office/drawing/2014/main" val="20002"/>
                    </a:ext>
                  </a:extLst>
                </a:gridCol>
                <a:gridCol w="1877715">
                  <a:extLst>
                    <a:ext uri="{9D8B030D-6E8A-4147-A177-3AD203B41FA5}">
                      <a16:colId xmlns:a16="http://schemas.microsoft.com/office/drawing/2014/main" val="20003"/>
                    </a:ext>
                  </a:extLst>
                </a:gridCol>
                <a:gridCol w="1877715">
                  <a:extLst>
                    <a:ext uri="{9D8B030D-6E8A-4147-A177-3AD203B41FA5}">
                      <a16:colId xmlns:a16="http://schemas.microsoft.com/office/drawing/2014/main" val="1546922822"/>
                    </a:ext>
                  </a:extLst>
                </a:gridCol>
              </a:tblGrid>
              <a:tr h="404704">
                <a:tc>
                  <a:txBody>
                    <a:bodyPr/>
                    <a:lstStyle/>
                    <a:p>
                      <a:pPr algn="l"/>
                      <a:r>
                        <a:rPr lang="de-CH" sz="900" b="1" i="0" kern="1200" dirty="0">
                          <a:solidFill>
                            <a:schemeClr val="bg1"/>
                          </a:solidFill>
                          <a:latin typeface="Segoe UI" charset="0"/>
                          <a:ea typeface="Segoe UI" charset="0"/>
                          <a:cs typeface="Segoe UI" charset="0"/>
                        </a:rPr>
                        <a:t>TFGe </a:t>
                      </a:r>
                      <a:r>
                        <a:rPr lang="de-CH" sz="900" b="0" i="0" dirty="0">
                          <a:solidFill>
                            <a:schemeClr val="bg1"/>
                          </a:solidFill>
                          <a:latin typeface="Segoe UI" charset="0"/>
                          <a:ea typeface="Segoe UI" charset="0"/>
                          <a:cs typeface="Segoe UI" charset="0"/>
                        </a:rPr>
                        <a:t>[ml/min]</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l"/>
                      <a:r>
                        <a:rPr lang="de-CH" sz="900" b="1" i="0" dirty="0">
                          <a:solidFill>
                            <a:schemeClr val="bg1"/>
                          </a:solidFill>
                          <a:latin typeface="Segoe UI" charset="0"/>
                          <a:ea typeface="Segoe UI" charset="0"/>
                          <a:cs typeface="Segoe UI" charset="0"/>
                        </a:rPr>
                        <a:t>Prévention des TEV après des interventions orthopédiques majeurs*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l"/>
                      <a:r>
                        <a:rPr lang="de-CH" sz="900" b="1" i="0" dirty="0">
                          <a:solidFill>
                            <a:schemeClr val="bg1"/>
                          </a:solidFill>
                          <a:latin typeface="Segoe UI" charset="0"/>
                          <a:ea typeface="Segoe UI" charset="0"/>
                          <a:cs typeface="Segoe UI" charset="0"/>
                        </a:rPr>
                        <a:t>Prévention des AVC lors de FAnv*</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900" b="1" i="0" u="none" strike="noStrike" kern="1200" cap="none" spc="0" normalizeH="0" baseline="0" noProof="0" dirty="0">
                          <a:ln>
                            <a:noFill/>
                          </a:ln>
                          <a:solidFill>
                            <a:schemeClr val="bg1"/>
                          </a:solidFill>
                          <a:effectLst/>
                          <a:uLnTx/>
                          <a:uFillTx/>
                          <a:latin typeface="Segoe UI" charset="0"/>
                          <a:ea typeface="Segoe UI" charset="0"/>
                          <a:cs typeface="Segoe UI" charset="0"/>
                        </a:rPr>
                        <a:t>Prévention des AVC lors de </a:t>
                      </a:r>
                      <a:r>
                        <a:rPr kumimoji="0" lang="de-CH" sz="900" b="1" i="0" u="none" strike="noStrike" kern="1200" cap="none" spc="0" normalizeH="0" baseline="0" noProof="0" dirty="0" err="1">
                          <a:ln>
                            <a:noFill/>
                          </a:ln>
                          <a:solidFill>
                            <a:schemeClr val="bg1"/>
                          </a:solidFill>
                          <a:effectLst/>
                          <a:uLnTx/>
                          <a:uFillTx/>
                          <a:latin typeface="Segoe UI" charset="0"/>
                          <a:ea typeface="Segoe UI" charset="0"/>
                          <a:cs typeface="Segoe UI" charset="0"/>
                        </a:rPr>
                        <a:t>FAnv</a:t>
                      </a:r>
                      <a:r>
                        <a:rPr kumimoji="0" lang="de-CH" sz="900" b="1" i="0" u="none" strike="noStrike" kern="1200" cap="none" spc="0" normalizeH="0" baseline="0" noProof="0" dirty="0">
                          <a:ln>
                            <a:noFill/>
                          </a:ln>
                          <a:solidFill>
                            <a:schemeClr val="bg1"/>
                          </a:solidFill>
                          <a:effectLst/>
                          <a:uLnTx/>
                          <a:uFillTx/>
                          <a:latin typeface="Segoe UI" charset="0"/>
                          <a:ea typeface="Segoe UI" charset="0"/>
                          <a:cs typeface="Segoe UI" charset="0"/>
                        </a:rPr>
                        <a:t> après angioplastie coronaire avec stent + inhibiteur de P2Y</a:t>
                      </a:r>
                      <a:r>
                        <a:rPr kumimoji="0" lang="de-CH" sz="900" b="1" i="0" u="none" strike="noStrike" kern="1200" cap="none" spc="0" normalizeH="0" baseline="-25000" noProof="0" dirty="0">
                          <a:ln>
                            <a:noFill/>
                          </a:ln>
                          <a:solidFill>
                            <a:schemeClr val="bg1"/>
                          </a:solidFill>
                          <a:effectLst/>
                          <a:uLnTx/>
                          <a:uFillTx/>
                          <a:latin typeface="Segoe UI" charset="0"/>
                          <a:ea typeface="Segoe UI" charset="0"/>
                          <a:cs typeface="Segoe UI" charset="0"/>
                        </a:rPr>
                        <a:t>12</a:t>
                      </a:r>
                      <a:r>
                        <a:rPr kumimoji="0" lang="de-CH" sz="900" b="1" i="0" u="none" strike="noStrike" kern="1200" cap="none" spc="0" normalizeH="0" baseline="0" noProof="0" dirty="0">
                          <a:ln>
                            <a:noFill/>
                          </a:ln>
                          <a:solidFill>
                            <a:schemeClr val="bg1"/>
                          </a:solidFill>
                          <a:effectLst/>
                          <a:uLnTx/>
                          <a:uFillTx/>
                          <a:latin typeface="Segoe UI" charset="0"/>
                          <a:ea typeface="Segoe UI" charset="0"/>
                          <a:cs typeface="Segoe UI" charset="0"/>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900" b="1" i="0" dirty="0">
                          <a:solidFill>
                            <a:schemeClr val="bg1"/>
                          </a:solidFill>
                          <a:latin typeface="Segoe UI" charset="0"/>
                          <a:ea typeface="Segoe UI" charset="0"/>
                          <a:cs typeface="Segoe UI" charset="0"/>
                        </a:rPr>
                        <a:t>Traitement des TVP</a:t>
                      </a:r>
                      <a:br>
                        <a:rPr lang="de-CH" sz="900" b="1" i="0" dirty="0">
                          <a:solidFill>
                            <a:schemeClr val="bg1"/>
                          </a:solidFill>
                          <a:latin typeface="Segoe UI" charset="0"/>
                          <a:ea typeface="Segoe UI" charset="0"/>
                          <a:cs typeface="Segoe UI" charset="0"/>
                        </a:rPr>
                      </a:br>
                      <a:r>
                        <a:rPr lang="de-CH" sz="900" b="1" i="0" dirty="0">
                          <a:solidFill>
                            <a:schemeClr val="bg1"/>
                          </a:solidFill>
                          <a:latin typeface="Segoe UI" charset="0"/>
                          <a:ea typeface="Segoe UI" charset="0"/>
                          <a:cs typeface="Segoe UI" charset="0"/>
                        </a:rPr>
                        <a:t>&amp; des EP*</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41099">
                <a:tc>
                  <a:txBody>
                    <a:bodyPr/>
                    <a:lstStyle/>
                    <a:p>
                      <a:pPr lvl="0" algn="l"/>
                      <a:r>
                        <a:rPr lang="de-CH" sz="1000" b="1" i="0" dirty="0">
                          <a:ln>
                            <a:noFill/>
                          </a:ln>
                          <a:solidFill>
                            <a:srgbClr val="5560A6"/>
                          </a:solidFill>
                          <a:latin typeface="Segoe UI" charset="0"/>
                          <a:ea typeface="Segoe UI" charset="0"/>
                          <a:cs typeface="Segoe UI" charset="0"/>
                        </a:rPr>
                        <a:t>≥ 50</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fr-FR" sz="950" i="0" noProof="0" dirty="0">
                          <a:latin typeface="Segoe UI" charset="0"/>
                          <a:ea typeface="Segoe UI" charset="0"/>
                          <a:cs typeface="Segoe UI" charset="0"/>
                        </a:rPr>
                        <a:t>aucune adaptation de la dose</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50" i="0" noProof="0" dirty="0">
                          <a:latin typeface="Segoe UI" charset="0"/>
                          <a:ea typeface="Segoe UI" charset="0"/>
                          <a:cs typeface="Segoe UI" charset="0"/>
                        </a:rPr>
                        <a:t>aucune adaptation de la dose</a:t>
                      </a: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950" b="0" i="0" u="none" strike="noStrike" kern="1200" cap="none" spc="0" normalizeH="0" baseline="0" noProof="0" dirty="0">
                          <a:ln>
                            <a:noFill/>
                          </a:ln>
                          <a:solidFill>
                            <a:srgbClr val="000000"/>
                          </a:solidFill>
                          <a:effectLst/>
                          <a:uLnTx/>
                          <a:uFillTx/>
                          <a:latin typeface="Calibri" pitchFamily="34" charset="0"/>
                          <a:ea typeface="+mn-ea"/>
                          <a:cs typeface="+mn-cs"/>
                        </a:rPr>
                        <a:t>Réduction de la dose à </a:t>
                      </a:r>
                      <a:br>
                        <a:rPr kumimoji="0" lang="de-CH" sz="950" b="1" i="0" u="none" strike="noStrike" kern="1200" cap="none" spc="0" normalizeH="0" baseline="0" noProof="0" dirty="0">
                          <a:ln>
                            <a:noFill/>
                          </a:ln>
                          <a:solidFill>
                            <a:srgbClr val="000000"/>
                          </a:solidFill>
                          <a:effectLst/>
                          <a:uLnTx/>
                          <a:uFillTx/>
                          <a:latin typeface="Calibri" pitchFamily="34" charset="0"/>
                          <a:ea typeface="+mn-ea"/>
                          <a:cs typeface="+mn-cs"/>
                        </a:rPr>
                      </a:br>
                      <a:r>
                        <a:rPr kumimoji="0" lang="de-CH" sz="950" b="1" i="0" u="none" strike="noStrike" kern="1200" cap="none" spc="0" normalizeH="0" baseline="0" noProof="0" dirty="0">
                          <a:ln>
                            <a:noFill/>
                          </a:ln>
                          <a:solidFill>
                            <a:srgbClr val="000000"/>
                          </a:solidFill>
                          <a:effectLst/>
                          <a:uLnTx/>
                          <a:uFillTx/>
                          <a:latin typeface="Calibri" pitchFamily="34" charset="0"/>
                          <a:ea typeface="+mn-ea"/>
                          <a:cs typeface="+mn-cs"/>
                        </a:rPr>
                        <a:t>1x/jour 15 mg</a:t>
                      </a:r>
                      <a:r>
                        <a:rPr lang="de-CH" sz="950" b="1" baseline="30000" dirty="0">
                          <a:latin typeface="Calibri" pitchFamily="34" charset="0"/>
                        </a:rPr>
                        <a:t>#</a:t>
                      </a:r>
                      <a:endParaRPr kumimoji="0" lang="de-CH" sz="950" b="1" i="0" u="none" strike="noStrike" kern="1200" cap="none" spc="0" normalizeH="0" baseline="0" noProof="0" dirty="0">
                        <a:ln>
                          <a:noFill/>
                        </a:ln>
                        <a:solidFill>
                          <a:srgbClr val="000000"/>
                        </a:solidFill>
                        <a:effectLst/>
                        <a:uLnTx/>
                        <a:uFillTx/>
                        <a:latin typeface="Calibri" pitchFamily="34" charset="0"/>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50" i="0" noProof="0" dirty="0">
                          <a:latin typeface="Segoe UI" charset="0"/>
                          <a:ea typeface="Segoe UI" charset="0"/>
                          <a:cs typeface="Segoe UI" charset="0"/>
                        </a:rPr>
                        <a:t>aucune adaptation de la dose</a:t>
                      </a:r>
                    </a:p>
                  </a:txBody>
                  <a:tcPr anchor="ctr">
                    <a:lnL w="12700" cap="flat" cmpd="sng" algn="ctr">
                      <a:solidFill>
                        <a:schemeClr val="accent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1099">
                <a:tc>
                  <a:txBody>
                    <a:bodyPr/>
                    <a:lstStyle/>
                    <a:p>
                      <a:pPr lvl="0" algn="l"/>
                      <a:r>
                        <a:rPr lang="de-CH" sz="1000" b="1" i="0" dirty="0">
                          <a:ln>
                            <a:noFill/>
                          </a:ln>
                          <a:solidFill>
                            <a:srgbClr val="5560A6"/>
                          </a:solidFill>
                          <a:latin typeface="Segoe UI" charset="0"/>
                          <a:ea typeface="Segoe UI" charset="0"/>
                          <a:cs typeface="Segoe UI" charset="0"/>
                        </a:rPr>
                        <a:t>30 – 49</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50" i="0" noProof="0" dirty="0">
                          <a:latin typeface="Segoe UI" charset="0"/>
                          <a:ea typeface="Segoe UI" charset="0"/>
                          <a:cs typeface="Segoe UI" charset="0"/>
                        </a:rPr>
                        <a:t>aucune adaptation de la dose</a:t>
                      </a: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l"/>
                      <a:r>
                        <a:rPr lang="de-CH" sz="950" b="0" dirty="0">
                          <a:latin typeface="Calibri" pitchFamily="34" charset="0"/>
                        </a:rPr>
                        <a:t>Réduction de la dose à </a:t>
                      </a:r>
                      <a:br>
                        <a:rPr lang="de-CH" sz="950" b="1" dirty="0">
                          <a:latin typeface="Calibri" pitchFamily="34" charset="0"/>
                        </a:rPr>
                      </a:br>
                      <a:r>
                        <a:rPr lang="de-CH" sz="950" b="1" dirty="0">
                          <a:latin typeface="Calibri" pitchFamily="34" charset="0"/>
                        </a:rPr>
                        <a:t>1x/jour 15 mg</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950" b="0" dirty="0">
                          <a:latin typeface="Calibri" pitchFamily="34" charset="0"/>
                        </a:rPr>
                        <a:t>Réduction de la dose à </a:t>
                      </a:r>
                      <a:br>
                        <a:rPr lang="de-CH" sz="950" b="1" dirty="0">
                          <a:latin typeface="Calibri" pitchFamily="34" charset="0"/>
                        </a:rPr>
                      </a:br>
                      <a:r>
                        <a:rPr lang="de-CH" sz="950" b="1" dirty="0">
                          <a:latin typeface="Calibri" pitchFamily="34" charset="0"/>
                        </a:rPr>
                        <a:t>1x/jour 10 mg</a:t>
                      </a:r>
                      <a:r>
                        <a:rPr lang="de-CH" sz="950" b="1" baseline="30000" dirty="0">
                          <a:latin typeface="Calibri" pitchFamily="34" charset="0"/>
                        </a:rPr>
                        <a:t>#</a:t>
                      </a:r>
                      <a:endParaRPr lang="de-CH" sz="950" baseline="300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50" i="0" noProof="0" dirty="0">
                          <a:latin typeface="Segoe UI" charset="0"/>
                          <a:ea typeface="Segoe UI" charset="0"/>
                          <a:cs typeface="Segoe UI" charset="0"/>
                        </a:rPr>
                        <a:t>aucune adaptation de la dose</a:t>
                      </a:r>
                    </a:p>
                  </a:txBody>
                  <a:tcPr anchor="ctr">
                    <a:lnL w="12700" cap="flat" cmpd="sng" algn="ctr">
                      <a:solidFill>
                        <a:schemeClr val="accent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41099">
                <a:tc>
                  <a:txBody>
                    <a:bodyPr/>
                    <a:lstStyle/>
                    <a:p>
                      <a:pPr lvl="0" algn="l"/>
                      <a:r>
                        <a:rPr lang="de-CH" sz="1000" b="1" i="0" dirty="0">
                          <a:ln>
                            <a:noFill/>
                          </a:ln>
                          <a:solidFill>
                            <a:srgbClr val="5560A6"/>
                          </a:solidFill>
                          <a:latin typeface="Segoe UI" charset="0"/>
                          <a:ea typeface="Segoe UI" charset="0"/>
                          <a:cs typeface="Segoe UI" charset="0"/>
                        </a:rPr>
                        <a:t>15 – 29 </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l"/>
                      <a:r>
                        <a:rPr lang="fr-FR" sz="950" i="0" noProof="0" dirty="0">
                          <a:latin typeface="Segoe UI" charset="0"/>
                          <a:ea typeface="Segoe UI" charset="0"/>
                          <a:cs typeface="Segoe UI" charset="0"/>
                        </a:rPr>
                        <a:t>pas une contre-indication, mais rivaroxaban non recommandé</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50" b="0" i="0" kern="1200" dirty="0">
                          <a:solidFill>
                            <a:schemeClr val="tx1"/>
                          </a:solidFill>
                          <a:latin typeface="Segoe UI" charset="0"/>
                          <a:ea typeface="Segoe UI" charset="0"/>
                          <a:cs typeface="Segoe UI" charset="0"/>
                        </a:rPr>
                        <a:t>pas une contre-indication, mais utiliser avec prudence accrue ; rivaroxaban non recommandé lors d’une indication nouvellement posée à une anticoagulation </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950" b="0" i="0" u="none" strike="noStrike" kern="1200" cap="none" spc="0" normalizeH="0" baseline="0" noProof="0" dirty="0">
                          <a:ln>
                            <a:noFill/>
                          </a:ln>
                          <a:solidFill>
                            <a:srgbClr val="000000"/>
                          </a:solidFill>
                          <a:effectLst/>
                          <a:uLnTx/>
                          <a:uFillTx/>
                          <a:latin typeface="Segoe UI" charset="0"/>
                          <a:ea typeface="Segoe UI" charset="0"/>
                          <a:cs typeface="Segoe UI" charset="0"/>
                        </a:rPr>
                        <a:t>pas une contre-indication, mais utiliser avec prudence accrue ; rivaroxaban non recommandé lors d’une indication nouvellement posée à une anticoagulation </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l"/>
                      <a:r>
                        <a:rPr lang="fr-FR" sz="950" i="0" noProof="0" dirty="0">
                          <a:latin typeface="Segoe UI" charset="0"/>
                          <a:ea typeface="Segoe UI" charset="0"/>
                          <a:cs typeface="Segoe UI" charset="0"/>
                        </a:rPr>
                        <a:t>pas une contre-indication,</a:t>
                      </a:r>
                      <a:r>
                        <a:rPr lang="fr-FR" sz="950" i="0" baseline="0" noProof="0" dirty="0">
                          <a:latin typeface="Segoe UI" charset="0"/>
                          <a:ea typeface="Segoe UI" charset="0"/>
                          <a:cs typeface="Segoe UI" charset="0"/>
                        </a:rPr>
                        <a:t> mais r</a:t>
                      </a:r>
                      <a:r>
                        <a:rPr lang="fr-FR" sz="950" i="0" noProof="0" dirty="0">
                          <a:latin typeface="Segoe UI" charset="0"/>
                          <a:ea typeface="Segoe UI" charset="0"/>
                          <a:cs typeface="Segoe UI" charset="0"/>
                        </a:rPr>
                        <a:t>ivaroxaban non recommandé</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1" name="Textfeld 20">
            <a:extLst>
              <a:ext uri="{FF2B5EF4-FFF2-40B4-BE49-F238E27FC236}">
                <a16:creationId xmlns:a16="http://schemas.microsoft.com/office/drawing/2014/main" id="{F7260697-9776-479B-A969-A4F936767AA6}"/>
              </a:ext>
            </a:extLst>
          </p:cNvPr>
          <p:cNvSpPr txBox="1"/>
          <p:nvPr/>
        </p:nvSpPr>
        <p:spPr>
          <a:xfrm>
            <a:off x="323850" y="4452394"/>
            <a:ext cx="4580100" cy="246221"/>
          </a:xfrm>
          <a:prstGeom prst="rect">
            <a:avLst/>
          </a:prstGeom>
          <a:noFill/>
        </p:spPr>
        <p:txBody>
          <a:bodyPr wrap="none" rtlCol="0">
            <a:spAutoFit/>
          </a:bodyPr>
          <a:lstStyle/>
          <a:p>
            <a:r>
              <a:rPr lang="de-CH" sz="1000" dirty="0"/>
              <a:t>*Indication détaillée sous </a:t>
            </a:r>
            <a:r>
              <a:rPr lang="de-CH" sz="1000" dirty="0">
                <a:hlinkClick r:id="rId2"/>
              </a:rPr>
              <a:t>www.swissmedicinfo.ch</a:t>
            </a:r>
            <a:r>
              <a:rPr lang="de-CH" sz="1000" dirty="0"/>
              <a:t>     </a:t>
            </a:r>
            <a:r>
              <a:rPr lang="de-CH" sz="1000" baseline="30000" dirty="0">
                <a:latin typeface="Calibri" pitchFamily="34" charset="0"/>
              </a:rPr>
              <a:t>#</a:t>
            </a:r>
            <a:r>
              <a:rPr lang="de-CH" sz="1000" dirty="0">
                <a:latin typeface="Calibri" pitchFamily="34" charset="0"/>
              </a:rPr>
              <a:t>Après consultation d’un expert</a:t>
            </a:r>
            <a:endParaRPr lang="de-CH" sz="1000" dirty="0"/>
          </a:p>
        </p:txBody>
      </p:sp>
      <p:sp>
        <p:nvSpPr>
          <p:cNvPr id="9" name="Textfeld 8">
            <a:extLst>
              <a:ext uri="{FF2B5EF4-FFF2-40B4-BE49-F238E27FC236}">
                <a16:creationId xmlns:a16="http://schemas.microsoft.com/office/drawing/2014/main" id="{32EAA4FC-22E1-44A1-BB42-EF26369F55E9}"/>
              </a:ext>
            </a:extLst>
          </p:cNvPr>
          <p:cNvSpPr txBox="1"/>
          <p:nvPr/>
        </p:nvSpPr>
        <p:spPr>
          <a:xfrm>
            <a:off x="228658" y="4627161"/>
            <a:ext cx="8427720" cy="276999"/>
          </a:xfrm>
          <a:prstGeom prst="rect">
            <a:avLst/>
          </a:prstGeom>
          <a:noFill/>
        </p:spPr>
        <p:txBody>
          <a:bodyPr wrap="square" rtlCol="0">
            <a:spAutoFit/>
          </a:bodyPr>
          <a:lstStyle/>
          <a:p>
            <a:r>
              <a:rPr lang="de-CH" sz="1200" b="1" dirty="0">
                <a:latin typeface="+mn-lt"/>
                <a:ea typeface="+mn-ea"/>
                <a:cs typeface="+mn-cs"/>
              </a:rPr>
              <a:t> </a:t>
            </a:r>
            <a:r>
              <a:rPr lang="de-CH" sz="1200" b="1" dirty="0" err="1">
                <a:latin typeface="+mn-lt"/>
                <a:ea typeface="+mn-ea"/>
                <a:cs typeface="+mn-cs"/>
              </a:rPr>
              <a:t>Patients</a:t>
            </a:r>
            <a:r>
              <a:rPr lang="de-CH" sz="1200" b="1" dirty="0">
                <a:latin typeface="+mn-lt"/>
                <a:ea typeface="+mn-ea"/>
                <a:cs typeface="+mn-cs"/>
              </a:rPr>
              <a:t> </a:t>
            </a:r>
            <a:r>
              <a:rPr lang="de-CH" sz="1200" b="1" dirty="0" err="1">
                <a:latin typeface="+mn-lt"/>
                <a:ea typeface="+mn-ea"/>
                <a:cs typeface="+mn-cs"/>
              </a:rPr>
              <a:t>dialysés</a:t>
            </a:r>
            <a:r>
              <a:rPr lang="de-CH" sz="1200" b="1" dirty="0">
                <a:latin typeface="+mn-lt"/>
                <a:ea typeface="+mn-ea"/>
                <a:cs typeface="+mn-cs"/>
              </a:rPr>
              <a:t> (</a:t>
            </a:r>
            <a:r>
              <a:rPr lang="de-CH" sz="1200" b="1" dirty="0" err="1">
                <a:latin typeface="+mn-lt"/>
                <a:ea typeface="+mn-ea"/>
                <a:cs typeface="+mn-cs"/>
              </a:rPr>
              <a:t>TFGe</a:t>
            </a:r>
            <a:r>
              <a:rPr lang="de-CH" sz="1200" b="1" dirty="0">
                <a:latin typeface="+mn-lt"/>
                <a:ea typeface="+mn-ea"/>
                <a:cs typeface="+mn-cs"/>
              </a:rPr>
              <a:t> &lt;15 ml/min) : le </a:t>
            </a:r>
            <a:r>
              <a:rPr lang="de-CH" sz="1200" b="1" dirty="0" err="1">
                <a:latin typeface="+mn-lt"/>
                <a:ea typeface="+mn-ea"/>
                <a:cs typeface="+mn-cs"/>
              </a:rPr>
              <a:t>rivaroxaban</a:t>
            </a:r>
            <a:r>
              <a:rPr lang="de-CH" sz="1200" b="1" dirty="0">
                <a:latin typeface="+mn-lt"/>
                <a:ea typeface="+mn-ea"/>
                <a:cs typeface="+mn-cs"/>
              </a:rPr>
              <a:t> ne </a:t>
            </a:r>
            <a:r>
              <a:rPr lang="de-CH" sz="1200" b="1" dirty="0" err="1">
                <a:latin typeface="+mn-lt"/>
                <a:ea typeface="+mn-ea"/>
                <a:cs typeface="+mn-cs"/>
              </a:rPr>
              <a:t>doit</a:t>
            </a:r>
            <a:r>
              <a:rPr lang="de-CH" sz="1200" b="1" dirty="0">
                <a:latin typeface="+mn-lt"/>
                <a:ea typeface="+mn-ea"/>
                <a:cs typeface="+mn-cs"/>
              </a:rPr>
              <a:t> </a:t>
            </a:r>
            <a:r>
              <a:rPr lang="de-CH" sz="1200" b="1" dirty="0" err="1">
                <a:latin typeface="+mn-lt"/>
                <a:ea typeface="+mn-ea"/>
                <a:cs typeface="+mn-cs"/>
              </a:rPr>
              <a:t>pas</a:t>
            </a:r>
            <a:r>
              <a:rPr lang="de-CH" sz="1200" b="1" dirty="0">
                <a:latin typeface="+mn-lt"/>
                <a:ea typeface="+mn-ea"/>
                <a:cs typeface="+mn-cs"/>
              </a:rPr>
              <a:t> </a:t>
            </a:r>
            <a:r>
              <a:rPr lang="de-CH" sz="1200" b="1" dirty="0" err="1">
                <a:latin typeface="+mn-lt"/>
                <a:ea typeface="+mn-ea"/>
                <a:cs typeface="+mn-cs"/>
              </a:rPr>
              <a:t>être</a:t>
            </a:r>
            <a:r>
              <a:rPr lang="de-CH" sz="1200" b="1" dirty="0">
                <a:latin typeface="+mn-lt"/>
                <a:ea typeface="+mn-ea"/>
                <a:cs typeface="+mn-cs"/>
              </a:rPr>
              <a:t> </a:t>
            </a:r>
            <a:r>
              <a:rPr lang="de-CH" sz="1200" b="1" dirty="0" err="1">
                <a:latin typeface="+mn-lt"/>
                <a:ea typeface="+mn-ea"/>
                <a:cs typeface="+mn-cs"/>
              </a:rPr>
              <a:t>administré</a:t>
            </a:r>
            <a:r>
              <a:rPr lang="de-CH" sz="1200" b="1" dirty="0">
                <a:latin typeface="+mn-lt"/>
                <a:ea typeface="+mn-ea"/>
                <a:cs typeface="+mn-cs"/>
              </a:rPr>
              <a:t> (contre-</a:t>
            </a:r>
            <a:r>
              <a:rPr lang="de-CH" sz="1200" b="1" dirty="0" err="1">
                <a:latin typeface="+mn-lt"/>
                <a:ea typeface="+mn-ea"/>
                <a:cs typeface="+mn-cs"/>
              </a:rPr>
              <a:t>indication</a:t>
            </a:r>
            <a:r>
              <a:rPr lang="de-CH" sz="1200" b="1" dirty="0">
                <a:latin typeface="+mn-lt"/>
                <a:ea typeface="+mn-ea"/>
                <a:cs typeface="+mn-cs"/>
              </a:rPr>
              <a:t> !). </a:t>
            </a:r>
            <a:endParaRPr lang="de-CH" sz="1200" dirty="0"/>
          </a:p>
        </p:txBody>
      </p:sp>
    </p:spTree>
    <p:extLst>
      <p:ext uri="{BB962C8B-B14F-4D97-AF65-F5344CB8AC3E}">
        <p14:creationId xmlns:p14="http://schemas.microsoft.com/office/powerpoint/2010/main" val="66260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33757" cy="994172"/>
          </a:xfrm>
        </p:spPr>
        <p:txBody>
          <a:bodyPr/>
          <a:lstStyle/>
          <a:p>
            <a:r>
              <a:rPr lang="fr-FR" dirty="0"/>
              <a:t>3.2 Que signifie l’expression « utiliser avec prudence » dans l'information professionnelle ?</a:t>
            </a:r>
            <a:endParaRPr lang="de-DE" dirty="0"/>
          </a:p>
        </p:txBody>
      </p:sp>
      <p:sp>
        <p:nvSpPr>
          <p:cNvPr id="3" name="Inhaltsplatzhalter 2"/>
          <p:cNvSpPr>
            <a:spLocks noGrp="1"/>
          </p:cNvSpPr>
          <p:nvPr>
            <p:ph idx="1"/>
          </p:nvPr>
        </p:nvSpPr>
        <p:spPr>
          <a:xfrm>
            <a:off x="323850" y="1203325"/>
            <a:ext cx="4000812" cy="3263504"/>
          </a:xfrm>
        </p:spPr>
        <p:txBody>
          <a:bodyPr/>
          <a:lstStyle/>
          <a:p>
            <a:pPr marL="0" indent="0">
              <a:spcBef>
                <a:spcPts val="0"/>
              </a:spcBef>
              <a:buNone/>
            </a:pPr>
            <a:r>
              <a:rPr lang="fr-FR" dirty="0"/>
              <a:t>L'évaluation précise </a:t>
            </a:r>
            <a:r>
              <a:rPr lang="fr-FR" b="1" dirty="0">
                <a:solidFill>
                  <a:schemeClr val="accent1"/>
                </a:solidFill>
              </a:rPr>
              <a:t>du rapport bénéfices-risques </a:t>
            </a:r>
            <a:r>
              <a:rPr lang="fr-FR" dirty="0"/>
              <a:t>de l'ACO est indispensable. </a:t>
            </a:r>
          </a:p>
          <a:p>
            <a:pPr marL="0" indent="0">
              <a:spcBef>
                <a:spcPts val="0"/>
              </a:spcBef>
              <a:buNone/>
            </a:pPr>
            <a:r>
              <a:rPr lang="fr-FR" dirty="0"/>
              <a:t>Par conséquent : </a:t>
            </a:r>
          </a:p>
          <a:p>
            <a:pPr marL="0" indent="0">
              <a:buNone/>
            </a:pPr>
            <a:r>
              <a:rPr lang="fr-FR" b="1" dirty="0">
                <a:solidFill>
                  <a:schemeClr val="accent1"/>
                </a:solidFill>
              </a:rPr>
              <a:t> Avant l'utilisation </a:t>
            </a:r>
            <a:r>
              <a:rPr lang="fr-FR" dirty="0"/>
              <a:t>du rivaroxaban : </a:t>
            </a:r>
          </a:p>
          <a:p>
            <a:pPr lvl="1">
              <a:buFont typeface="Wingdings" pitchFamily="2" charset="2"/>
              <a:buChar char="§"/>
            </a:pPr>
            <a:r>
              <a:rPr lang="fr-FR" dirty="0"/>
              <a:t>Anamnèse détaillée (complications hémorragiques, contrôle de paramètres </a:t>
            </a:r>
            <a:br>
              <a:rPr lang="fr-FR" dirty="0"/>
            </a:br>
            <a:r>
              <a:rPr lang="fr-FR" dirty="0"/>
              <a:t>de cicatrisation, etc.)</a:t>
            </a:r>
          </a:p>
          <a:p>
            <a:pPr lvl="1">
              <a:buFont typeface="Wingdings" pitchFamily="2" charset="2"/>
              <a:buChar char="§"/>
            </a:pPr>
            <a:r>
              <a:rPr lang="fr-FR" dirty="0"/>
              <a:t>Vérifier le taux d’hémoglobine (anémie) </a:t>
            </a:r>
            <a:br>
              <a:rPr lang="fr-FR" dirty="0"/>
            </a:br>
            <a:r>
              <a:rPr lang="fr-FR" dirty="0"/>
              <a:t>et les paramètres de coagulation</a:t>
            </a:r>
          </a:p>
          <a:p>
            <a:pPr lvl="1">
              <a:buFont typeface="Wingdings" pitchFamily="2" charset="2"/>
              <a:buChar char="§"/>
            </a:pPr>
            <a:r>
              <a:rPr lang="fr-FR" dirty="0"/>
              <a:t>Evaluation de la fonction rénale</a:t>
            </a:r>
          </a:p>
          <a:p>
            <a:pPr lvl="1">
              <a:buFont typeface="Wingdings" pitchFamily="2" charset="2"/>
              <a:buChar char="§"/>
            </a:pPr>
            <a:r>
              <a:rPr lang="fr-FR" dirty="0"/>
              <a:t>Effectuer un bilan hépatique</a:t>
            </a:r>
          </a:p>
        </p:txBody>
      </p:sp>
      <p:sp>
        <p:nvSpPr>
          <p:cNvPr id="5" name="Foliennummernplatzhalter 4"/>
          <p:cNvSpPr>
            <a:spLocks noGrp="1"/>
          </p:cNvSpPr>
          <p:nvPr>
            <p:ph type="sldNum" sz="quarter" idx="12"/>
          </p:nvPr>
        </p:nvSpPr>
        <p:spPr/>
        <p:txBody>
          <a:bodyPr/>
          <a:lstStyle/>
          <a:p>
            <a:fld id="{668FC1BA-C807-A24C-B970-91216D4FCE8F}" type="slidenum">
              <a:rPr lang="de-DE" smtClean="0"/>
              <a:t>24</a:t>
            </a:fld>
            <a:endParaRPr lang="de-DE" dirty="0"/>
          </a:p>
        </p:txBody>
      </p:sp>
      <p:sp>
        <p:nvSpPr>
          <p:cNvPr id="6" name="Inhaltsplatzhalter 2"/>
          <p:cNvSpPr txBox="1">
            <a:spLocks/>
          </p:cNvSpPr>
          <p:nvPr/>
        </p:nvSpPr>
        <p:spPr>
          <a:xfrm>
            <a:off x="4572000" y="1203325"/>
            <a:ext cx="4248150" cy="3263504"/>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CH" dirty="0"/>
              <a:t>Au début du traitement par rivaroxaban: </a:t>
            </a:r>
            <a:br>
              <a:rPr lang="de-CH" dirty="0"/>
            </a:br>
            <a:r>
              <a:rPr lang="de-CH" b="1" dirty="0">
                <a:solidFill>
                  <a:schemeClr val="accent1"/>
                </a:solidFill>
              </a:rPr>
              <a:t>Surveillance des patients </a:t>
            </a:r>
            <a:r>
              <a:rPr lang="de-CH" dirty="0"/>
              <a:t>afin de </a:t>
            </a:r>
            <a:r>
              <a:rPr lang="de-CH" dirty="0" err="1"/>
              <a:t>détecter</a:t>
            </a:r>
            <a:r>
              <a:rPr lang="de-CH" dirty="0"/>
              <a:t> les </a:t>
            </a:r>
            <a:r>
              <a:rPr lang="de-CH" dirty="0" err="1"/>
              <a:t>signes</a:t>
            </a:r>
            <a:r>
              <a:rPr lang="de-CH" dirty="0"/>
              <a:t> de </a:t>
            </a:r>
            <a:r>
              <a:rPr lang="de-CH" dirty="0" err="1"/>
              <a:t>complications</a:t>
            </a:r>
            <a:r>
              <a:rPr lang="de-CH" dirty="0"/>
              <a:t> </a:t>
            </a:r>
            <a:r>
              <a:rPr lang="de-CH" dirty="0" err="1"/>
              <a:t>hémorragiques</a:t>
            </a:r>
            <a:r>
              <a:rPr lang="de-CH" dirty="0"/>
              <a:t> ou </a:t>
            </a:r>
            <a:r>
              <a:rPr lang="de-CH" dirty="0" err="1"/>
              <a:t>d'anémie</a:t>
            </a:r>
            <a:r>
              <a:rPr lang="de-CH" dirty="0"/>
              <a:t> :</a:t>
            </a:r>
          </a:p>
          <a:p>
            <a:pPr marL="185738" indent="-185738"/>
            <a:r>
              <a:rPr lang="de-CH" dirty="0"/>
              <a:t>Examens </a:t>
            </a:r>
            <a:r>
              <a:rPr lang="de-CH" dirty="0" err="1"/>
              <a:t>médicaux</a:t>
            </a:r>
            <a:r>
              <a:rPr lang="de-CH" dirty="0"/>
              <a:t> </a:t>
            </a:r>
            <a:r>
              <a:rPr lang="de-CH" dirty="0" err="1"/>
              <a:t>réguliers</a:t>
            </a:r>
            <a:endParaRPr lang="de-CH" dirty="0"/>
          </a:p>
          <a:p>
            <a:pPr marL="185738" indent="-185738"/>
            <a:r>
              <a:rPr lang="de-CH" dirty="0"/>
              <a:t>En </a:t>
            </a:r>
            <a:r>
              <a:rPr lang="de-CH" dirty="0" err="1"/>
              <a:t>cas</a:t>
            </a:r>
            <a:r>
              <a:rPr lang="de-CH" dirty="0"/>
              <a:t> de </a:t>
            </a:r>
            <a:r>
              <a:rPr lang="de-CH" dirty="0" err="1"/>
              <a:t>chute</a:t>
            </a:r>
            <a:r>
              <a:rPr lang="de-CH" dirty="0"/>
              <a:t> du taux </a:t>
            </a:r>
            <a:r>
              <a:rPr lang="de-CH" dirty="0" err="1"/>
              <a:t>d’hémoglobine</a:t>
            </a:r>
            <a:r>
              <a:rPr lang="de-CH" dirty="0"/>
              <a:t> ou de la </a:t>
            </a:r>
            <a:r>
              <a:rPr lang="de-CH" dirty="0" err="1"/>
              <a:t>pression</a:t>
            </a:r>
            <a:r>
              <a:rPr lang="de-CH" dirty="0"/>
              <a:t> </a:t>
            </a:r>
            <a:r>
              <a:rPr lang="de-CH" dirty="0" err="1"/>
              <a:t>artérielle</a:t>
            </a:r>
            <a:r>
              <a:rPr lang="de-CH" dirty="0"/>
              <a:t> sous rivaroxaban, </a:t>
            </a:r>
            <a:r>
              <a:rPr lang="de-CH" dirty="0" err="1"/>
              <a:t>il</a:t>
            </a:r>
            <a:r>
              <a:rPr lang="de-CH" dirty="0"/>
              <a:t> y a </a:t>
            </a:r>
            <a:r>
              <a:rPr lang="de-CH" dirty="0" err="1"/>
              <a:t>lieu</a:t>
            </a:r>
            <a:r>
              <a:rPr lang="de-CH" dirty="0"/>
              <a:t> de </a:t>
            </a:r>
            <a:r>
              <a:rPr lang="de-CH" dirty="0" err="1"/>
              <a:t>rechercher</a:t>
            </a:r>
            <a:r>
              <a:rPr lang="de-CH" dirty="0"/>
              <a:t> la </a:t>
            </a:r>
            <a:r>
              <a:rPr lang="de-CH" dirty="0" err="1"/>
              <a:t>cause</a:t>
            </a:r>
            <a:r>
              <a:rPr lang="de-CH" dirty="0"/>
              <a:t> de </a:t>
            </a:r>
            <a:r>
              <a:rPr lang="de-CH" dirty="0" err="1"/>
              <a:t>l’anomalie</a:t>
            </a:r>
            <a:r>
              <a:rPr lang="de-CH" dirty="0"/>
              <a:t>.</a:t>
            </a:r>
          </a:p>
        </p:txBody>
      </p:sp>
    </p:spTree>
    <p:extLst>
      <p:ext uri="{BB962C8B-B14F-4D97-AF65-F5344CB8AC3E}">
        <p14:creationId xmlns:p14="http://schemas.microsoft.com/office/powerpoint/2010/main" val="493566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3.3 De quoi doit-on tenir compte chez les patients présentant une insuffisance hépatique ?</a:t>
            </a:r>
            <a:endParaRPr lang="de-DE" dirty="0"/>
          </a:p>
        </p:txBody>
      </p:sp>
      <p:sp>
        <p:nvSpPr>
          <p:cNvPr id="3" name="Inhaltsplatzhalter 2"/>
          <p:cNvSpPr>
            <a:spLocks noGrp="1"/>
          </p:cNvSpPr>
          <p:nvPr>
            <p:ph idx="1"/>
          </p:nvPr>
        </p:nvSpPr>
        <p:spPr>
          <a:xfrm>
            <a:off x="323850" y="1203325"/>
            <a:ext cx="4248150" cy="3263504"/>
          </a:xfrm>
        </p:spPr>
        <p:txBody>
          <a:bodyPr/>
          <a:lstStyle/>
          <a:p>
            <a:pPr marL="6350" indent="1588">
              <a:buClr>
                <a:srgbClr val="008000"/>
              </a:buClr>
              <a:buSzPct val="120000"/>
              <a:buNone/>
            </a:pPr>
            <a:r>
              <a:rPr lang="de-CH" dirty="0"/>
              <a:t>Si les temps de </a:t>
            </a:r>
            <a:r>
              <a:rPr lang="de-CH" dirty="0" err="1"/>
              <a:t>coagulation</a:t>
            </a:r>
            <a:r>
              <a:rPr lang="de-CH" dirty="0"/>
              <a:t> </a:t>
            </a:r>
            <a:r>
              <a:rPr lang="de-CH" dirty="0" err="1"/>
              <a:t>sont</a:t>
            </a:r>
            <a:r>
              <a:rPr lang="de-CH" dirty="0"/>
              <a:t> </a:t>
            </a:r>
            <a:r>
              <a:rPr lang="de-CH" dirty="0" err="1"/>
              <a:t>normaux</a:t>
            </a:r>
            <a:r>
              <a:rPr lang="de-CH" dirty="0"/>
              <a:t> et </a:t>
            </a:r>
            <a:r>
              <a:rPr lang="de-CH" dirty="0" err="1"/>
              <a:t>qu’il</a:t>
            </a:r>
            <a:r>
              <a:rPr lang="de-CH" dirty="0"/>
              <a:t> </a:t>
            </a:r>
            <a:r>
              <a:rPr lang="de-CH" dirty="0" err="1"/>
              <a:t>n’y</a:t>
            </a:r>
            <a:r>
              <a:rPr lang="de-CH" dirty="0"/>
              <a:t> a pas de </a:t>
            </a:r>
            <a:r>
              <a:rPr lang="de-CH" dirty="0" err="1"/>
              <a:t>tendance</a:t>
            </a:r>
            <a:r>
              <a:rPr lang="de-CH" dirty="0"/>
              <a:t> aux </a:t>
            </a:r>
            <a:r>
              <a:rPr lang="de-CH" dirty="0" err="1"/>
              <a:t>saignements</a:t>
            </a:r>
            <a:r>
              <a:rPr lang="de-CH" dirty="0"/>
              <a:t>, </a:t>
            </a:r>
            <a:r>
              <a:rPr lang="de-CH" dirty="0" err="1"/>
              <a:t>rivaroxaban</a:t>
            </a:r>
            <a:r>
              <a:rPr lang="de-CH" dirty="0"/>
              <a:t> </a:t>
            </a:r>
            <a:r>
              <a:rPr lang="de-CH" dirty="0" err="1"/>
              <a:t>peut</a:t>
            </a:r>
            <a:r>
              <a:rPr lang="de-CH" dirty="0"/>
              <a:t> </a:t>
            </a:r>
            <a:r>
              <a:rPr lang="de-CH" dirty="0" err="1"/>
              <a:t>être</a:t>
            </a:r>
            <a:r>
              <a:rPr lang="de-CH" dirty="0"/>
              <a:t> </a:t>
            </a:r>
            <a:r>
              <a:rPr lang="de-CH" dirty="0" err="1"/>
              <a:t>administré</a:t>
            </a:r>
            <a:r>
              <a:rPr lang="de-CH" dirty="0"/>
              <a:t>.</a:t>
            </a:r>
            <a:endParaRPr lang="de-CH" b="1" dirty="0">
              <a:solidFill>
                <a:schemeClr val="accent3"/>
              </a:solidFill>
            </a:endParaRPr>
          </a:p>
          <a:p>
            <a:pPr marL="6350" indent="1588">
              <a:buClr>
                <a:srgbClr val="008000"/>
              </a:buClr>
              <a:buSzPct val="120000"/>
              <a:buNone/>
            </a:pPr>
            <a:endParaRPr lang="de-CH" b="1" dirty="0">
              <a:solidFill>
                <a:schemeClr val="accent1"/>
              </a:solidFill>
            </a:endParaRPr>
          </a:p>
          <a:p>
            <a:pPr marL="6350" indent="1588">
              <a:buClr>
                <a:srgbClr val="008000"/>
              </a:buClr>
              <a:buSzPct val="120000"/>
              <a:buNone/>
            </a:pPr>
            <a:r>
              <a:rPr lang="de-CH" b="1" dirty="0" err="1">
                <a:solidFill>
                  <a:schemeClr val="accent1"/>
                </a:solidFill>
              </a:rPr>
              <a:t>Aucun</a:t>
            </a:r>
            <a:r>
              <a:rPr lang="de-CH" b="1" dirty="0">
                <a:solidFill>
                  <a:schemeClr val="accent1"/>
                </a:solidFill>
              </a:rPr>
              <a:t> </a:t>
            </a:r>
            <a:r>
              <a:rPr lang="de-CH" b="1" dirty="0" err="1">
                <a:solidFill>
                  <a:schemeClr val="accent1"/>
                </a:solidFill>
              </a:rPr>
              <a:t>ajustement</a:t>
            </a:r>
            <a:r>
              <a:rPr lang="de-CH" b="1" dirty="0">
                <a:solidFill>
                  <a:schemeClr val="accent1"/>
                </a:solidFill>
              </a:rPr>
              <a:t> </a:t>
            </a:r>
            <a:r>
              <a:rPr lang="de-CH" b="1" dirty="0" err="1">
                <a:solidFill>
                  <a:schemeClr val="accent1"/>
                </a:solidFill>
              </a:rPr>
              <a:t>posologique</a:t>
            </a:r>
            <a:r>
              <a:rPr lang="de-CH" b="1" dirty="0">
                <a:solidFill>
                  <a:schemeClr val="accent1"/>
                </a:solidFill>
              </a:rPr>
              <a:t> n'est nécessaire </a:t>
            </a:r>
            <a:br>
              <a:rPr lang="de-CH" b="1" dirty="0">
                <a:solidFill>
                  <a:schemeClr val="accent1"/>
                </a:solidFill>
              </a:rPr>
            </a:br>
            <a:r>
              <a:rPr lang="de-CH" dirty="0"/>
              <a:t>en présence de </a:t>
            </a:r>
            <a:r>
              <a:rPr lang="de-CH" dirty="0" err="1"/>
              <a:t>paramètres</a:t>
            </a:r>
            <a:r>
              <a:rPr lang="de-CH" dirty="0"/>
              <a:t> </a:t>
            </a:r>
            <a:r>
              <a:rPr lang="de-CH" dirty="0" err="1"/>
              <a:t>normaux</a:t>
            </a:r>
            <a:r>
              <a:rPr lang="de-CH" dirty="0"/>
              <a:t> de la </a:t>
            </a:r>
            <a:r>
              <a:rPr lang="de-CH" dirty="0" err="1"/>
              <a:t>coagulation</a:t>
            </a:r>
            <a:r>
              <a:rPr lang="de-CH" dirty="0"/>
              <a:t>, mais :</a:t>
            </a:r>
          </a:p>
          <a:p>
            <a:pPr marL="185738" indent="-179388">
              <a:buSzPct val="120000"/>
            </a:pPr>
            <a:r>
              <a:rPr lang="de-CH" dirty="0"/>
              <a:t>Le patient doit être </a:t>
            </a:r>
            <a:r>
              <a:rPr lang="de-CH" dirty="0" err="1"/>
              <a:t>bien</a:t>
            </a:r>
            <a:r>
              <a:rPr lang="de-CH" dirty="0"/>
              <a:t> </a:t>
            </a:r>
            <a:r>
              <a:rPr lang="de-CH" dirty="0" err="1"/>
              <a:t>surveillé</a:t>
            </a:r>
            <a:r>
              <a:rPr lang="de-CH" dirty="0"/>
              <a:t>.</a:t>
            </a:r>
          </a:p>
          <a:p>
            <a:pPr marL="185738" indent="-179388">
              <a:buSzPct val="120000"/>
            </a:pPr>
            <a:r>
              <a:rPr lang="de-CH" dirty="0"/>
              <a:t>Il </a:t>
            </a:r>
            <a:r>
              <a:rPr lang="de-CH" dirty="0" err="1"/>
              <a:t>est</a:t>
            </a:r>
            <a:r>
              <a:rPr lang="de-CH" dirty="0"/>
              <a:t> possible que le taux plasmatique de rivaroxaban </a:t>
            </a:r>
            <a:r>
              <a:rPr lang="de-CH" dirty="0" err="1"/>
              <a:t>soit</a:t>
            </a:r>
            <a:r>
              <a:rPr lang="de-CH" dirty="0"/>
              <a:t> </a:t>
            </a:r>
            <a:r>
              <a:rPr lang="de-CH" dirty="0" err="1"/>
              <a:t>accru</a:t>
            </a:r>
            <a:r>
              <a:rPr lang="de-CH" dirty="0"/>
              <a:t> (à </a:t>
            </a:r>
            <a:r>
              <a:rPr lang="de-CH" dirty="0" err="1"/>
              <a:t>cause</a:t>
            </a:r>
            <a:r>
              <a:rPr lang="de-CH" dirty="0"/>
              <a:t> de </a:t>
            </a:r>
            <a:r>
              <a:rPr lang="de-CH" dirty="0" err="1"/>
              <a:t>l’altération</a:t>
            </a:r>
            <a:r>
              <a:rPr lang="de-CH" dirty="0"/>
              <a:t> </a:t>
            </a:r>
            <a:br>
              <a:rPr lang="de-CH" dirty="0"/>
            </a:br>
            <a:r>
              <a:rPr lang="de-CH" dirty="0"/>
              <a:t>du </a:t>
            </a:r>
            <a:r>
              <a:rPr lang="de-CH" dirty="0" err="1"/>
              <a:t>métabolisme</a:t>
            </a:r>
            <a:r>
              <a:rPr lang="de-CH" dirty="0"/>
              <a:t> </a:t>
            </a:r>
            <a:r>
              <a:rPr lang="de-CH" dirty="0" err="1"/>
              <a:t>hépatique</a:t>
            </a:r>
            <a:r>
              <a:rPr lang="de-CH" dirty="0"/>
              <a:t>).</a:t>
            </a:r>
          </a:p>
        </p:txBody>
      </p:sp>
      <p:sp>
        <p:nvSpPr>
          <p:cNvPr id="5" name="Foliennummernplatzhalter 4"/>
          <p:cNvSpPr>
            <a:spLocks noGrp="1"/>
          </p:cNvSpPr>
          <p:nvPr>
            <p:ph type="sldNum" sz="quarter" idx="12"/>
          </p:nvPr>
        </p:nvSpPr>
        <p:spPr/>
        <p:txBody>
          <a:bodyPr/>
          <a:lstStyle/>
          <a:p>
            <a:fld id="{668FC1BA-C807-A24C-B970-91216D4FCE8F}" type="slidenum">
              <a:rPr lang="de-DE" smtClean="0"/>
              <a:t>25</a:t>
            </a:fld>
            <a:endParaRPr lang="de-DE"/>
          </a:p>
        </p:txBody>
      </p:sp>
      <p:sp>
        <p:nvSpPr>
          <p:cNvPr id="6" name="Rechteck 5"/>
          <p:cNvSpPr/>
          <p:nvPr/>
        </p:nvSpPr>
        <p:spPr>
          <a:xfrm>
            <a:off x="4894288" y="1203325"/>
            <a:ext cx="3925861" cy="1914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5246557" y="1702113"/>
            <a:ext cx="3372788" cy="1046440"/>
          </a:xfrm>
          <a:prstGeom prst="rect">
            <a:avLst/>
          </a:prstGeom>
          <a:noFill/>
        </p:spPr>
        <p:txBody>
          <a:bodyPr wrap="square" rtlCol="0">
            <a:spAutoFit/>
          </a:bodyPr>
          <a:lstStyle/>
          <a:p>
            <a:pPr>
              <a:buClr>
                <a:schemeClr val="accent1"/>
              </a:buClr>
            </a:pPr>
            <a:r>
              <a:rPr lang="de-CH" sz="2000" b="1" dirty="0">
                <a:solidFill>
                  <a:schemeClr val="bg1"/>
                </a:solidFill>
                <a:latin typeface="Segoe UI" charset="0"/>
                <a:ea typeface="Segoe UI" charset="0"/>
                <a:cs typeface="Segoe UI" charset="0"/>
              </a:rPr>
              <a:t>Contre-</a:t>
            </a:r>
            <a:r>
              <a:rPr lang="de-CH" sz="2000" b="1" dirty="0" err="1">
                <a:solidFill>
                  <a:schemeClr val="bg1"/>
                </a:solidFill>
                <a:latin typeface="Segoe UI" charset="0"/>
                <a:ea typeface="Segoe UI" charset="0"/>
                <a:cs typeface="Segoe UI" charset="0"/>
              </a:rPr>
              <a:t>indication</a:t>
            </a:r>
            <a:r>
              <a:rPr lang="de-CH" sz="2000" b="1" dirty="0">
                <a:solidFill>
                  <a:schemeClr val="bg1"/>
                </a:solidFill>
                <a:latin typeface="Segoe UI" charset="0"/>
                <a:ea typeface="Segoe UI" charset="0"/>
                <a:cs typeface="Segoe UI" charset="0"/>
              </a:rPr>
              <a:t> :</a:t>
            </a:r>
          </a:p>
          <a:p>
            <a:pPr>
              <a:buClr>
                <a:schemeClr val="accent1"/>
              </a:buClr>
            </a:pPr>
            <a:r>
              <a:rPr lang="de-CH" sz="1400" b="1" dirty="0">
                <a:solidFill>
                  <a:schemeClr val="bg1"/>
                </a:solidFill>
                <a:latin typeface="Segoe UI" charset="0"/>
                <a:ea typeface="Segoe UI" charset="0"/>
                <a:cs typeface="Segoe UI" charset="0"/>
              </a:rPr>
              <a:t>Insuffisance </a:t>
            </a:r>
            <a:r>
              <a:rPr lang="de-CH" sz="1400" b="1" dirty="0" err="1">
                <a:solidFill>
                  <a:schemeClr val="bg1"/>
                </a:solidFill>
                <a:latin typeface="Segoe UI" charset="0"/>
                <a:ea typeface="Segoe UI" charset="0"/>
                <a:cs typeface="Segoe UI" charset="0"/>
              </a:rPr>
              <a:t>hépatique</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associée</a:t>
            </a:r>
            <a:r>
              <a:rPr lang="de-CH" sz="1400" b="1" dirty="0">
                <a:solidFill>
                  <a:schemeClr val="bg1"/>
                </a:solidFill>
                <a:latin typeface="Segoe UI" charset="0"/>
                <a:ea typeface="Segoe UI" charset="0"/>
                <a:cs typeface="Segoe UI" charset="0"/>
              </a:rPr>
              <a:t> </a:t>
            </a:r>
            <a:r>
              <a:rPr lang="de-CH" sz="1400" dirty="0">
                <a:solidFill>
                  <a:schemeClr val="bg1"/>
                </a:solidFill>
                <a:latin typeface="Segoe UI" charset="0"/>
                <a:ea typeface="Segoe UI" charset="0"/>
                <a:cs typeface="Segoe UI" charset="0"/>
              </a:rPr>
              <a:t>à une altération des temps de </a:t>
            </a:r>
            <a:r>
              <a:rPr lang="de-CH" sz="1400" dirty="0" err="1">
                <a:solidFill>
                  <a:schemeClr val="bg1"/>
                </a:solidFill>
                <a:latin typeface="Segoe UI" charset="0"/>
                <a:ea typeface="Segoe UI" charset="0"/>
                <a:cs typeface="Segoe UI" charset="0"/>
              </a:rPr>
              <a:t>coagulation</a:t>
            </a:r>
            <a:endParaRPr lang="de-CH" sz="1400" dirty="0">
              <a:solidFill>
                <a:schemeClr val="bg1"/>
              </a:solidFill>
              <a:latin typeface="Segoe UI" charset="0"/>
              <a:ea typeface="Segoe UI" charset="0"/>
              <a:cs typeface="Segoe UI" charset="0"/>
            </a:endParaRPr>
          </a:p>
          <a:p>
            <a:pPr>
              <a:buClr>
                <a:schemeClr val="accent1"/>
              </a:buClr>
            </a:pPr>
            <a:endParaRPr lang="de-CH" sz="1400" dirty="0">
              <a:solidFill>
                <a:schemeClr val="bg1"/>
              </a:solidFill>
              <a:latin typeface="Segoe UI" charset="0"/>
              <a:ea typeface="Segoe UI" charset="0"/>
              <a:cs typeface="Segoe UI" charset="0"/>
            </a:endParaRPr>
          </a:p>
        </p:txBody>
      </p:sp>
    </p:spTree>
    <p:extLst>
      <p:ext uri="{BB962C8B-B14F-4D97-AF65-F5344CB8AC3E}">
        <p14:creationId xmlns:p14="http://schemas.microsoft.com/office/powerpoint/2010/main" val="296550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6968865" cy="994172"/>
          </a:xfrm>
        </p:spPr>
        <p:txBody>
          <a:bodyPr/>
          <a:lstStyle/>
          <a:p>
            <a:r>
              <a:rPr lang="fr-FR" dirty="0"/>
              <a:t>3.4 De quoi doit-on tenir compte chez les </a:t>
            </a:r>
            <a:br>
              <a:rPr lang="fr-FR" dirty="0"/>
            </a:br>
            <a:r>
              <a:rPr lang="fr-FR" dirty="0"/>
              <a:t>patients âgés ?</a:t>
            </a:r>
            <a:endParaRPr lang="de-DE" dirty="0"/>
          </a:p>
        </p:txBody>
      </p:sp>
      <p:sp>
        <p:nvSpPr>
          <p:cNvPr id="3" name="Inhaltsplatzhalter 2"/>
          <p:cNvSpPr>
            <a:spLocks noGrp="1"/>
          </p:cNvSpPr>
          <p:nvPr>
            <p:ph idx="1"/>
          </p:nvPr>
        </p:nvSpPr>
        <p:spPr>
          <a:xfrm>
            <a:off x="323851" y="1203324"/>
            <a:ext cx="3887788" cy="3593863"/>
          </a:xfrm>
        </p:spPr>
        <p:txBody>
          <a:bodyPr/>
          <a:lstStyle/>
          <a:p>
            <a:pPr marL="0" indent="0">
              <a:buNone/>
            </a:pPr>
            <a:r>
              <a:rPr lang="fr-FR" b="1" dirty="0">
                <a:solidFill>
                  <a:schemeClr val="accent1"/>
                </a:solidFill>
              </a:rPr>
              <a:t>Aucune adaptation posologique n'est nécessaire</a:t>
            </a:r>
          </a:p>
          <a:p>
            <a:pPr>
              <a:buFont typeface="Wingdings" pitchFamily="2" charset="2"/>
              <a:buChar char="§"/>
            </a:pPr>
            <a:r>
              <a:rPr lang="fr-FR" dirty="0"/>
              <a:t>Les patients âgés (de &gt; 75 ans) ont des </a:t>
            </a:r>
            <a:br>
              <a:rPr lang="fr-FR" dirty="0"/>
            </a:br>
            <a:r>
              <a:rPr lang="fr-FR" dirty="0"/>
              <a:t>taux plasmatiques accrus de rivaroxaban (jusqu'à + 50%).</a:t>
            </a:r>
          </a:p>
          <a:p>
            <a:pPr>
              <a:buFont typeface="Wingdings" pitchFamily="2" charset="2"/>
              <a:buChar char="§"/>
            </a:pPr>
            <a:r>
              <a:rPr lang="fr-FR" dirty="0"/>
              <a:t>Demi-vie chez les patients âgés </a:t>
            </a:r>
            <a:br>
              <a:rPr lang="fr-FR" dirty="0"/>
            </a:br>
            <a:r>
              <a:rPr lang="fr-FR" dirty="0"/>
              <a:t>= 11 à 13 heures</a:t>
            </a:r>
          </a:p>
          <a:p>
            <a:pPr>
              <a:buFont typeface="Wingdings" pitchFamily="2" charset="2"/>
              <a:buChar char="§"/>
            </a:pPr>
            <a:r>
              <a:rPr lang="fr-FR" dirty="0"/>
              <a:t>La demi-vie du rivaroxaban peut être nettement allongée chez les patients âgés ayant une insuffisance rénale ou prenant un autre médicament.</a:t>
            </a:r>
          </a:p>
          <a:p>
            <a:r>
              <a:rPr lang="fr-FR" dirty="0"/>
              <a:t>Les analyses de sous-groupes des études de phase III n’ont pas montré de différence en termes d’efficacité et de sécurité par rapport aux patients plus </a:t>
            </a:r>
            <a:r>
              <a:rPr lang="de-CH" dirty="0" err="1"/>
              <a:t>jeunes</a:t>
            </a:r>
            <a:r>
              <a:rPr lang="de-CH" dirty="0"/>
              <a:t>.</a:t>
            </a:r>
            <a:endParaRPr lang="fr-FR" dirty="0"/>
          </a:p>
        </p:txBody>
      </p:sp>
      <p:sp>
        <p:nvSpPr>
          <p:cNvPr id="5" name="Foliennummernplatzhalter 4"/>
          <p:cNvSpPr>
            <a:spLocks noGrp="1"/>
          </p:cNvSpPr>
          <p:nvPr>
            <p:ph type="sldNum" sz="quarter" idx="12"/>
          </p:nvPr>
        </p:nvSpPr>
        <p:spPr/>
        <p:txBody>
          <a:bodyPr/>
          <a:lstStyle/>
          <a:p>
            <a:fld id="{668FC1BA-C807-A24C-B970-91216D4FCE8F}" type="slidenum">
              <a:rPr lang="de-DE" smtClean="0"/>
              <a:t>26</a:t>
            </a:fld>
            <a:endParaRPr lang="de-DE"/>
          </a:p>
        </p:txBody>
      </p:sp>
      <p:pic>
        <p:nvPicPr>
          <p:cNvPr id="6" name="Bild 5" descr="shutterstock_243406027_smal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1999" y="1203324"/>
            <a:ext cx="4257973" cy="2814039"/>
          </a:xfrm>
          <a:prstGeom prst="rect">
            <a:avLst/>
          </a:prstGeom>
        </p:spPr>
      </p:pic>
    </p:spTree>
    <p:extLst>
      <p:ext uri="{BB962C8B-B14F-4D97-AF65-F5344CB8AC3E}">
        <p14:creationId xmlns:p14="http://schemas.microsoft.com/office/powerpoint/2010/main" val="587537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6968865" cy="994172"/>
          </a:xfrm>
        </p:spPr>
        <p:txBody>
          <a:bodyPr/>
          <a:lstStyle/>
          <a:p>
            <a:r>
              <a:rPr lang="fr-FR" dirty="0"/>
              <a:t>3.5 Y a-t-il des patients qui ne peuvent pas recevoir du rivaroxaban ?</a:t>
            </a:r>
            <a:endParaRPr lang="de-DE" dirty="0"/>
          </a:p>
        </p:txBody>
      </p:sp>
      <p:sp>
        <p:nvSpPr>
          <p:cNvPr id="3" name="Inhaltsplatzhalter 2"/>
          <p:cNvSpPr>
            <a:spLocks noGrp="1"/>
          </p:cNvSpPr>
          <p:nvPr>
            <p:ph idx="1"/>
          </p:nvPr>
        </p:nvSpPr>
        <p:spPr>
          <a:xfrm>
            <a:off x="323850" y="1203324"/>
            <a:ext cx="8496299" cy="3060701"/>
          </a:xfrm>
        </p:spPr>
        <p:txBody>
          <a:bodyPr/>
          <a:lstStyle/>
          <a:p>
            <a:pPr marL="7938" lvl="0" indent="0">
              <a:spcBef>
                <a:spcPts val="600"/>
              </a:spcBef>
              <a:buNone/>
            </a:pPr>
            <a:r>
              <a:rPr lang="fr-FR" b="1" dirty="0"/>
              <a:t>Contre-indications de rivaroxaban:</a:t>
            </a:r>
          </a:p>
          <a:p>
            <a:pPr lvl="0">
              <a:spcBef>
                <a:spcPts val="600"/>
              </a:spcBef>
              <a:buFont typeface="Wingdings" pitchFamily="2" charset="2"/>
              <a:buChar char="§"/>
            </a:pPr>
            <a:r>
              <a:rPr lang="fr-FR" dirty="0"/>
              <a:t>Saignement cliniquement significatif</a:t>
            </a:r>
          </a:p>
          <a:p>
            <a:pPr lvl="0">
              <a:spcBef>
                <a:spcPts val="600"/>
              </a:spcBef>
              <a:buFont typeface="Wingdings" pitchFamily="2" charset="2"/>
              <a:buChar char="§"/>
            </a:pPr>
            <a:r>
              <a:rPr lang="fr-FR" dirty="0"/>
              <a:t>Ulcère gastro-intestinal aigu ou affections gastro-intestinales ulcératives</a:t>
            </a:r>
          </a:p>
          <a:p>
            <a:pPr lvl="0">
              <a:spcBef>
                <a:spcPts val="600"/>
              </a:spcBef>
              <a:buFont typeface="Wingdings" pitchFamily="2" charset="2"/>
              <a:buChar char="§"/>
            </a:pPr>
            <a:r>
              <a:rPr lang="fr-FR" dirty="0"/>
              <a:t>Hépatopathie grave et insuffisance rénale grave associées à un risque hémorragique accru, et insuffisance hépatique légère à modérée associée à une altération des temps de coagulation</a:t>
            </a:r>
          </a:p>
          <a:p>
            <a:pPr lvl="0">
              <a:spcBef>
                <a:spcPts val="600"/>
              </a:spcBef>
              <a:buFont typeface="Wingdings" pitchFamily="2" charset="2"/>
              <a:buChar char="§"/>
            </a:pPr>
            <a:r>
              <a:rPr lang="fr-FR" dirty="0"/>
              <a:t>Insuffisance rénale nécessitant une dialyse </a:t>
            </a:r>
          </a:p>
          <a:p>
            <a:pPr lvl="0">
              <a:spcBef>
                <a:spcPts val="600"/>
              </a:spcBef>
              <a:buFont typeface="Wingdings" pitchFamily="2" charset="2"/>
              <a:buChar char="§"/>
            </a:pPr>
            <a:r>
              <a:rPr lang="fr-FR" dirty="0"/>
              <a:t>Grossesse et allaitement</a:t>
            </a:r>
          </a:p>
          <a:p>
            <a:pPr lvl="0">
              <a:spcBef>
                <a:spcPts val="600"/>
              </a:spcBef>
              <a:buFont typeface="Wingdings" pitchFamily="2" charset="2"/>
              <a:buChar char="§"/>
            </a:pPr>
            <a:r>
              <a:rPr lang="fr-FR" dirty="0"/>
              <a:t>Endocardite aiguë </a:t>
            </a:r>
            <a:r>
              <a:rPr lang="fr-FR" dirty="0" err="1"/>
              <a:t>dʼorigine</a:t>
            </a:r>
            <a:r>
              <a:rPr lang="fr-FR" dirty="0"/>
              <a:t> bactérienne</a:t>
            </a:r>
          </a:p>
          <a:p>
            <a:pPr lvl="0">
              <a:spcBef>
                <a:spcPts val="600"/>
              </a:spcBef>
              <a:buFont typeface="Wingdings" pitchFamily="2" charset="2"/>
              <a:buChar char="§"/>
            </a:pPr>
            <a:r>
              <a:rPr lang="fr-FR" dirty="0"/>
              <a:t>Hypersensibilité au principe actif ou à l’un de ses excipients</a:t>
            </a:r>
          </a:p>
        </p:txBody>
      </p:sp>
      <p:sp>
        <p:nvSpPr>
          <p:cNvPr id="5" name="Foliennummernplatzhalter 4"/>
          <p:cNvSpPr>
            <a:spLocks noGrp="1"/>
          </p:cNvSpPr>
          <p:nvPr>
            <p:ph type="sldNum" sz="quarter" idx="12"/>
          </p:nvPr>
        </p:nvSpPr>
        <p:spPr/>
        <p:txBody>
          <a:bodyPr/>
          <a:lstStyle/>
          <a:p>
            <a:fld id="{668FC1BA-C807-A24C-B970-91216D4FCE8F}" type="slidenum">
              <a:rPr lang="de-DE" smtClean="0"/>
              <a:t>27</a:t>
            </a:fld>
            <a:endParaRPr lang="de-DE" dirty="0"/>
          </a:p>
        </p:txBody>
      </p:sp>
    </p:spTree>
    <p:extLst>
      <p:ext uri="{BB962C8B-B14F-4D97-AF65-F5344CB8AC3E}">
        <p14:creationId xmlns:p14="http://schemas.microsoft.com/office/powerpoint/2010/main" val="1255666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3947728" cy="4546121"/>
          </a:xfrm>
        </p:spPr>
        <p:txBody>
          <a:bodyPr/>
          <a:lstStyle/>
          <a:p>
            <a:r>
              <a:rPr lang="de-DE" sz="2000" b="0" dirty="0" err="1"/>
              <a:t>Utilisation</a:t>
            </a:r>
            <a:r>
              <a:rPr lang="de-DE" sz="2000" b="0" dirty="0"/>
              <a:t> du rivaroxaban </a:t>
            </a:r>
            <a:r>
              <a:rPr lang="de-DE" sz="2000" b="0" dirty="0" err="1"/>
              <a:t>dans</a:t>
            </a:r>
            <a:r>
              <a:rPr lang="de-DE" sz="2000" b="0" dirty="0"/>
              <a:t> des </a:t>
            </a:r>
            <a:br>
              <a:rPr lang="de-DE" dirty="0"/>
            </a:br>
            <a:r>
              <a:rPr lang="fr-FR" dirty="0"/>
              <a:t>indications spécifiques</a:t>
            </a:r>
            <a:endParaRPr lang="de-DE" dirty="0"/>
          </a:p>
        </p:txBody>
      </p:sp>
      <p:grpSp>
        <p:nvGrpSpPr>
          <p:cNvPr id="3" name="Gruppierung 2"/>
          <p:cNvGrpSpPr>
            <a:grpSpLocks/>
          </p:cNvGrpSpPr>
          <p:nvPr/>
        </p:nvGrpSpPr>
        <p:grpSpPr>
          <a:xfrm>
            <a:off x="323850" y="268287"/>
            <a:ext cx="4572000" cy="4572000"/>
            <a:chOff x="4641750" y="1516020"/>
            <a:chExt cx="1007999" cy="1007999"/>
          </a:xfrm>
        </p:grpSpPr>
        <p:sp>
          <p:nvSpPr>
            <p:cNvPr id="4" name="Rechteck 3"/>
            <p:cNvSpPr/>
            <p:nvPr/>
          </p:nvSpPr>
          <p:spPr>
            <a:xfrm>
              <a:off x="4641750" y="1516020"/>
              <a:ext cx="1007999" cy="10079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2"/>
            <a:srcRect/>
            <a:stretch/>
          </p:blipFill>
          <p:spPr>
            <a:xfrm>
              <a:off x="4696999" y="1570019"/>
              <a:ext cx="900000" cy="900000"/>
            </a:xfrm>
            <a:prstGeom prst="rect">
              <a:avLst/>
            </a:prstGeom>
          </p:spPr>
        </p:pic>
      </p:grpSp>
    </p:spTree>
    <p:extLst>
      <p:ext uri="{BB962C8B-B14F-4D97-AF65-F5344CB8AC3E}">
        <p14:creationId xmlns:p14="http://schemas.microsoft.com/office/powerpoint/2010/main" val="772467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9967" y="1803035"/>
            <a:ext cx="4960183" cy="1670570"/>
          </a:xfrm>
          <a:noFill/>
        </p:spPr>
        <p:txBody>
          <a:bodyPr/>
          <a:lstStyle/>
          <a:p>
            <a:r>
              <a:rPr lang="de-CH" sz="2400" dirty="0">
                <a:solidFill>
                  <a:schemeClr val="bg2">
                    <a:lumMod val="50000"/>
                  </a:schemeClr>
                </a:solidFill>
              </a:rPr>
              <a:t>4.1 Prévention de </a:t>
            </a:r>
            <a:r>
              <a:rPr lang="de-CH" sz="2400" dirty="0" err="1">
                <a:solidFill>
                  <a:schemeClr val="bg2">
                    <a:lumMod val="50000"/>
                  </a:schemeClr>
                </a:solidFill>
              </a:rPr>
              <a:t>l’AVC</a:t>
            </a:r>
            <a:r>
              <a:rPr lang="de-CH" sz="2400" dirty="0">
                <a:solidFill>
                  <a:schemeClr val="bg2">
                    <a:lumMod val="50000"/>
                  </a:schemeClr>
                </a:solidFill>
              </a:rPr>
              <a:t> et de </a:t>
            </a:r>
            <a:r>
              <a:rPr lang="de-CH" sz="2400" dirty="0" err="1">
                <a:solidFill>
                  <a:schemeClr val="bg2">
                    <a:lumMod val="50000"/>
                  </a:schemeClr>
                </a:solidFill>
              </a:rPr>
              <a:t>l’embolie</a:t>
            </a:r>
            <a:r>
              <a:rPr lang="de-CH" sz="2400" dirty="0">
                <a:solidFill>
                  <a:schemeClr val="bg2">
                    <a:lumMod val="50000"/>
                  </a:schemeClr>
                </a:solidFill>
              </a:rPr>
              <a:t> </a:t>
            </a:r>
            <a:r>
              <a:rPr lang="de-CH" sz="2400" dirty="0" err="1">
                <a:solidFill>
                  <a:schemeClr val="bg2">
                    <a:lumMod val="50000"/>
                  </a:schemeClr>
                </a:solidFill>
              </a:rPr>
              <a:t>systémique</a:t>
            </a:r>
            <a:r>
              <a:rPr lang="de-CH" sz="2400" dirty="0">
                <a:solidFill>
                  <a:schemeClr val="bg2">
                    <a:lumMod val="50000"/>
                  </a:schemeClr>
                </a:solidFill>
              </a:rPr>
              <a:t> en présence d’une </a:t>
            </a:r>
            <a:r>
              <a:rPr lang="de-CH" sz="2400" dirty="0" err="1">
                <a:solidFill>
                  <a:schemeClr val="bg2">
                    <a:lumMod val="50000"/>
                  </a:schemeClr>
                </a:solidFill>
              </a:rPr>
              <a:t>fibrillation</a:t>
            </a:r>
            <a:r>
              <a:rPr lang="de-CH" sz="2400" dirty="0">
                <a:solidFill>
                  <a:schemeClr val="bg2">
                    <a:lumMod val="50000"/>
                  </a:schemeClr>
                </a:solidFill>
              </a:rPr>
              <a:t> </a:t>
            </a:r>
            <a:r>
              <a:rPr lang="de-CH" sz="2400" dirty="0" err="1">
                <a:solidFill>
                  <a:schemeClr val="bg2">
                    <a:lumMod val="50000"/>
                  </a:schemeClr>
                </a:solidFill>
              </a:rPr>
              <a:t>atriale</a:t>
            </a:r>
            <a:r>
              <a:rPr lang="de-CH" sz="2400" dirty="0">
                <a:solidFill>
                  <a:schemeClr val="bg2">
                    <a:lumMod val="50000"/>
                  </a:schemeClr>
                </a:solidFill>
              </a:rPr>
              <a:t> non </a:t>
            </a:r>
            <a:r>
              <a:rPr lang="de-CH" sz="2400" dirty="0" err="1">
                <a:solidFill>
                  <a:schemeClr val="bg2">
                    <a:lumMod val="50000"/>
                  </a:schemeClr>
                </a:solidFill>
              </a:rPr>
              <a:t>valvulaire</a:t>
            </a:r>
            <a:r>
              <a:rPr lang="de-CH" sz="2400" dirty="0">
                <a:solidFill>
                  <a:schemeClr val="bg2">
                    <a:lumMod val="50000"/>
                  </a:schemeClr>
                </a:solidFill>
              </a:rPr>
              <a:t> (FAnv)</a:t>
            </a:r>
            <a:endParaRPr lang="de-DE" dirty="0">
              <a:solidFill>
                <a:schemeClr val="bg2">
                  <a:lumMod val="50000"/>
                </a:schemeClr>
              </a:solidFill>
            </a:endParaRPr>
          </a:p>
        </p:txBody>
      </p:sp>
      <p:sp>
        <p:nvSpPr>
          <p:cNvPr id="5" name="Foliennummernplatzhalter 4"/>
          <p:cNvSpPr>
            <a:spLocks noGrp="1"/>
          </p:cNvSpPr>
          <p:nvPr>
            <p:ph type="sldNum" sz="quarter" idx="12"/>
          </p:nvPr>
        </p:nvSpPr>
        <p:spPr/>
        <p:txBody>
          <a:bodyPr/>
          <a:lstStyle/>
          <a:p>
            <a:fld id="{668FC1BA-C807-A24C-B970-91216D4FCE8F}" type="slidenum">
              <a:rPr lang="de-DE" smtClean="0"/>
              <a:t>29</a:t>
            </a:fld>
            <a:endParaRPr lang="de-DE"/>
          </a:p>
        </p:txBody>
      </p:sp>
      <p:pic>
        <p:nvPicPr>
          <p:cNvPr id="52" name="Bild 5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150" y="1742789"/>
            <a:ext cx="1657922" cy="1657922"/>
          </a:xfrm>
          <a:prstGeom prst="rect">
            <a:avLst/>
          </a:prstGeom>
        </p:spPr>
      </p:pic>
    </p:spTree>
    <p:extLst>
      <p:ext uri="{BB962C8B-B14F-4D97-AF65-F5344CB8AC3E}">
        <p14:creationId xmlns:p14="http://schemas.microsoft.com/office/powerpoint/2010/main" val="60604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p:txBody>
          <a:bodyPr/>
          <a:lstStyle/>
          <a:p>
            <a:r>
              <a:rPr lang="de-DE" dirty="0"/>
              <a:t>Introduction</a:t>
            </a:r>
            <a:endParaRPr lang="de-DE" dirty="0">
              <a:solidFill>
                <a:schemeClr val="accent1"/>
              </a:solidFill>
            </a:endParaRPr>
          </a:p>
        </p:txBody>
      </p:sp>
      <p:sp>
        <p:nvSpPr>
          <p:cNvPr id="33" name="Foliennummernplatzhalter 32"/>
          <p:cNvSpPr>
            <a:spLocks noGrp="1"/>
          </p:cNvSpPr>
          <p:nvPr>
            <p:ph type="sldNum" sz="quarter" idx="12"/>
          </p:nvPr>
        </p:nvSpPr>
        <p:spPr/>
        <p:txBody>
          <a:bodyPr/>
          <a:lstStyle/>
          <a:p>
            <a:fld id="{668FC1BA-C807-A24C-B970-91216D4FCE8F}" type="slidenum">
              <a:rPr lang="de-DE" smtClean="0"/>
              <a:t>3</a:t>
            </a:fld>
            <a:endParaRPr lang="de-DE" dirty="0"/>
          </a:p>
        </p:txBody>
      </p:sp>
      <p:sp>
        <p:nvSpPr>
          <p:cNvPr id="34" name="Titel 1"/>
          <p:cNvSpPr txBox="1">
            <a:spLocks/>
          </p:cNvSpPr>
          <p:nvPr/>
        </p:nvSpPr>
        <p:spPr>
          <a:xfrm>
            <a:off x="323850" y="1393204"/>
            <a:ext cx="8496300" cy="659606"/>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DE" sz="4000" dirty="0">
                <a:latin typeface="Segoe UI Black" charset="0"/>
                <a:ea typeface="Segoe UI Black" charset="0"/>
                <a:cs typeface="Segoe UI Black" charset="0"/>
              </a:rPr>
              <a:t>RIVAPRAX</a:t>
            </a:r>
          </a:p>
        </p:txBody>
      </p:sp>
      <p:sp>
        <p:nvSpPr>
          <p:cNvPr id="35" name="Textfeld 34"/>
          <p:cNvSpPr txBox="1"/>
          <p:nvPr/>
        </p:nvSpPr>
        <p:spPr>
          <a:xfrm>
            <a:off x="244879" y="1144320"/>
            <a:ext cx="2481943" cy="300082"/>
          </a:xfrm>
          <a:prstGeom prst="rect">
            <a:avLst/>
          </a:prstGeom>
          <a:noFill/>
        </p:spPr>
        <p:txBody>
          <a:bodyPr wrap="square" rtlCol="0">
            <a:spAutoFit/>
          </a:bodyPr>
          <a:lstStyle/>
          <a:p>
            <a:r>
              <a:rPr lang="de-DE" dirty="0">
                <a:latin typeface="Segoe UI" charset="0"/>
                <a:ea typeface="Segoe UI" charset="0"/>
                <a:cs typeface="Segoe UI" charset="0"/>
              </a:rPr>
              <a:t>AU SUJET DE</a:t>
            </a:r>
          </a:p>
        </p:txBody>
      </p:sp>
      <p:sp>
        <p:nvSpPr>
          <p:cNvPr id="36" name="Inhaltsplatzhalter 2"/>
          <p:cNvSpPr txBox="1">
            <a:spLocks/>
          </p:cNvSpPr>
          <p:nvPr/>
        </p:nvSpPr>
        <p:spPr>
          <a:xfrm>
            <a:off x="3311525" y="1444402"/>
            <a:ext cx="5508625" cy="2590151"/>
          </a:xfrm>
          <a:prstGeom prst="rect">
            <a:avLst/>
          </a:prstGeom>
        </p:spPr>
        <p:txBody>
          <a:bodyPr vert="horz" lIns="0" tIns="0" rIns="0" bIns="0" numCol="1" spcCol="36000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Segoe UI" charset="0"/>
                <a:ea typeface="Segoe UI" charset="0"/>
                <a:cs typeface="Segoe UI" charset="0"/>
              </a:defRPr>
            </a:lvl1pPr>
            <a:lvl2pPr marL="342900" indent="0" algn="ctr"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Segoe UI" charset="0"/>
                <a:ea typeface="Segoe UI" charset="0"/>
                <a:cs typeface="Segoe UI" charset="0"/>
              </a:defRPr>
            </a:lvl2pPr>
            <a:lvl3pPr marL="685800" indent="0" algn="ctr"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Segoe UI" charset="0"/>
                <a:ea typeface="Segoe UI" charset="0"/>
                <a:cs typeface="Segoe UI" charset="0"/>
              </a:defRPr>
            </a:lvl3pPr>
            <a:lvl4pPr marL="10287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4pPr>
            <a:lvl5pPr marL="13716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77800" indent="-177800" algn="l">
              <a:lnSpc>
                <a:spcPct val="100000"/>
              </a:lnSpc>
              <a:spcBef>
                <a:spcPts val="0"/>
              </a:spcBef>
              <a:buClr>
                <a:schemeClr val="accent1"/>
              </a:buClr>
              <a:buFont typeface="Wingdings" charset="2"/>
              <a:buChar char="§"/>
            </a:pPr>
            <a:r>
              <a:rPr lang="de-CH" sz="1400" b="1" dirty="0">
                <a:solidFill>
                  <a:schemeClr val="accent1"/>
                </a:solidFill>
              </a:rPr>
              <a:t>Document de consensus </a:t>
            </a:r>
            <a:r>
              <a:rPr lang="de-CH" sz="1400" dirty="0"/>
              <a:t>du groupe de travail </a:t>
            </a:r>
            <a:r>
              <a:rPr lang="de-CH" sz="1400" b="1" dirty="0">
                <a:solidFill>
                  <a:schemeClr val="accent1"/>
                </a:solidFill>
              </a:rPr>
              <a:t>RivaMos</a:t>
            </a:r>
            <a:r>
              <a:rPr lang="de-CH" sz="1400" dirty="0"/>
              <a:t> et du </a:t>
            </a:r>
            <a:r>
              <a:rPr lang="fr-CH" sz="1400" dirty="0"/>
              <a:t>groupe de travail sur l’hémostase de la Société suisse d’hématologie</a:t>
            </a:r>
            <a:endParaRPr lang="de-CH" sz="1400" dirty="0"/>
          </a:p>
          <a:p>
            <a:pPr marL="177800" indent="-177800" algn="l">
              <a:lnSpc>
                <a:spcPct val="100000"/>
              </a:lnSpc>
              <a:spcBef>
                <a:spcPts val="0"/>
              </a:spcBef>
              <a:buClr>
                <a:schemeClr val="accent1"/>
              </a:buClr>
              <a:buFont typeface="Wingdings" charset="2"/>
              <a:buChar char="§"/>
            </a:pPr>
            <a:endParaRPr lang="de-CH" sz="1400" dirty="0"/>
          </a:p>
          <a:p>
            <a:pPr marL="177800" indent="-177800" algn="l">
              <a:lnSpc>
                <a:spcPct val="100000"/>
              </a:lnSpc>
              <a:spcBef>
                <a:spcPts val="0"/>
              </a:spcBef>
              <a:buClr>
                <a:schemeClr val="accent1"/>
              </a:buClr>
              <a:buFont typeface="Wingdings" charset="2"/>
              <a:buChar char="§"/>
            </a:pPr>
            <a:r>
              <a:rPr lang="de-CH" sz="1400" b="1" dirty="0">
                <a:solidFill>
                  <a:schemeClr val="accent1"/>
                </a:solidFill>
              </a:rPr>
              <a:t>Réponses pragmatiques et cliniquement importantes </a:t>
            </a:r>
            <a:br>
              <a:rPr lang="de-CH" sz="1400" b="1" dirty="0">
                <a:solidFill>
                  <a:schemeClr val="accent1"/>
                </a:solidFill>
              </a:rPr>
            </a:br>
            <a:r>
              <a:rPr lang="de-CH" sz="1400" dirty="0"/>
              <a:t>à des questions venant de la pratique</a:t>
            </a:r>
          </a:p>
          <a:p>
            <a:pPr marL="177800" indent="-177800" algn="l">
              <a:lnSpc>
                <a:spcPct val="100000"/>
              </a:lnSpc>
              <a:spcBef>
                <a:spcPts val="0"/>
              </a:spcBef>
              <a:buClr>
                <a:schemeClr val="accent1"/>
              </a:buClr>
              <a:buFont typeface="Wingdings" charset="2"/>
              <a:buChar char="§"/>
            </a:pPr>
            <a:endParaRPr lang="de-CH" sz="1400" dirty="0"/>
          </a:p>
          <a:p>
            <a:pPr marL="177800" indent="-177800" algn="l">
              <a:lnSpc>
                <a:spcPct val="100000"/>
              </a:lnSpc>
              <a:spcBef>
                <a:spcPts val="0"/>
              </a:spcBef>
              <a:buClr>
                <a:schemeClr val="accent1"/>
              </a:buClr>
              <a:buFont typeface="Wingdings" charset="2"/>
              <a:buChar char="§"/>
            </a:pPr>
            <a:r>
              <a:rPr lang="de-CH" sz="1400" b="1" dirty="0">
                <a:solidFill>
                  <a:schemeClr val="accent1"/>
                </a:solidFill>
              </a:rPr>
              <a:t>Assistance</a:t>
            </a:r>
            <a:r>
              <a:rPr lang="de-CH" sz="1400" dirty="0"/>
              <a:t> pour le contrôle clinique régulier au cabinet du généraliste</a:t>
            </a:r>
          </a:p>
          <a:p>
            <a:pPr marL="177800" indent="-177800" algn="l">
              <a:lnSpc>
                <a:spcPct val="100000"/>
              </a:lnSpc>
              <a:spcBef>
                <a:spcPts val="0"/>
              </a:spcBef>
              <a:buClr>
                <a:schemeClr val="accent1"/>
              </a:buClr>
              <a:buFont typeface="Wingdings" charset="2"/>
              <a:buChar char="§"/>
            </a:pPr>
            <a:endParaRPr lang="de-CH" sz="1400" dirty="0"/>
          </a:p>
        </p:txBody>
      </p:sp>
    </p:spTree>
    <p:extLst>
      <p:ext uri="{BB962C8B-B14F-4D97-AF65-F5344CB8AC3E}">
        <p14:creationId xmlns:p14="http://schemas.microsoft.com/office/powerpoint/2010/main" val="38213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r>
              <a:rPr lang="de-DE" dirty="0"/>
              <a:t>4.1.1 Le rivaroxaban </a:t>
            </a:r>
            <a:r>
              <a:rPr lang="de-DE" dirty="0" err="1"/>
              <a:t>est</a:t>
            </a:r>
            <a:r>
              <a:rPr lang="de-DE" dirty="0"/>
              <a:t> </a:t>
            </a:r>
            <a:r>
              <a:rPr lang="de-DE" dirty="0" err="1"/>
              <a:t>autorisé</a:t>
            </a:r>
            <a:r>
              <a:rPr lang="de-DE" dirty="0"/>
              <a:t> </a:t>
            </a:r>
            <a:r>
              <a:rPr lang="de-DE" dirty="0" err="1"/>
              <a:t>pour</a:t>
            </a:r>
            <a:r>
              <a:rPr lang="de-DE" dirty="0"/>
              <a:t> </a:t>
            </a:r>
            <a:r>
              <a:rPr lang="de-DE" dirty="0" err="1"/>
              <a:t>les</a:t>
            </a:r>
            <a:r>
              <a:rPr lang="de-DE" dirty="0"/>
              <a:t> </a:t>
            </a:r>
            <a:r>
              <a:rPr lang="de-DE" dirty="0" err="1"/>
              <a:t>patients</a:t>
            </a:r>
            <a:r>
              <a:rPr lang="de-DE" dirty="0"/>
              <a:t> </a:t>
            </a:r>
            <a:r>
              <a:rPr lang="de-DE" dirty="0" err="1"/>
              <a:t>présentant</a:t>
            </a:r>
            <a:r>
              <a:rPr lang="de-DE" dirty="0"/>
              <a:t> </a:t>
            </a:r>
            <a:r>
              <a:rPr lang="de-DE" dirty="0" err="1"/>
              <a:t>une</a:t>
            </a:r>
            <a:r>
              <a:rPr lang="de-DE" dirty="0"/>
              <a:t> FA non </a:t>
            </a:r>
            <a:r>
              <a:rPr lang="de-DE" dirty="0" err="1"/>
              <a:t>valvulaire</a:t>
            </a:r>
            <a:r>
              <a:rPr lang="de-DE" dirty="0"/>
              <a:t>. </a:t>
            </a:r>
            <a:r>
              <a:rPr lang="de-DE" dirty="0" err="1"/>
              <a:t>Qu’entend</a:t>
            </a:r>
            <a:r>
              <a:rPr lang="de-DE" dirty="0"/>
              <a:t>-on par FA </a:t>
            </a:r>
            <a:r>
              <a:rPr lang="de-DE" dirty="0" err="1"/>
              <a:t>valvulaire</a:t>
            </a:r>
            <a:r>
              <a:rPr lang="de-DE" dirty="0"/>
              <a:t> ?</a:t>
            </a:r>
          </a:p>
        </p:txBody>
      </p:sp>
      <p:sp>
        <p:nvSpPr>
          <p:cNvPr id="3" name="Inhaltsplatzhalter 2"/>
          <p:cNvSpPr>
            <a:spLocks noGrp="1"/>
          </p:cNvSpPr>
          <p:nvPr>
            <p:ph idx="1"/>
          </p:nvPr>
        </p:nvSpPr>
        <p:spPr>
          <a:xfrm>
            <a:off x="323851" y="1742412"/>
            <a:ext cx="4486986" cy="3263504"/>
          </a:xfrm>
        </p:spPr>
        <p:txBody>
          <a:bodyPr/>
          <a:lstStyle/>
          <a:p>
            <a:r>
              <a:rPr lang="fr-CH" dirty="0"/>
              <a:t>L’utilisation du </a:t>
            </a:r>
            <a:r>
              <a:rPr lang="fr-CH" dirty="0" err="1"/>
              <a:t>rivaroxaban</a:t>
            </a:r>
            <a:r>
              <a:rPr lang="fr-CH" dirty="0"/>
              <a:t> chez les patients présentant une FA et porteurs d’une prothèse de valve mitrale biologique ou d’une prothèse de valve aortique posée par cathéter (TAVI) a été étudiée dans des études randomisées et semble possible de l’avis des experts basé </a:t>
            </a:r>
            <a:r>
              <a:rPr lang="fr-FR" dirty="0"/>
              <a:t>qui se sont basés sur ces données.</a:t>
            </a:r>
            <a:endParaRPr lang="de-CH" dirty="0"/>
          </a:p>
        </p:txBody>
      </p:sp>
      <p:sp>
        <p:nvSpPr>
          <p:cNvPr id="5" name="Foliennummernplatzhalter 4"/>
          <p:cNvSpPr>
            <a:spLocks noGrp="1"/>
          </p:cNvSpPr>
          <p:nvPr>
            <p:ph type="sldNum" sz="quarter" idx="12"/>
          </p:nvPr>
        </p:nvSpPr>
        <p:spPr/>
        <p:txBody>
          <a:bodyPr/>
          <a:lstStyle/>
          <a:p>
            <a:fld id="{668FC1BA-C807-A24C-B970-91216D4FCE8F}" type="slidenum">
              <a:rPr lang="de-DE" smtClean="0"/>
              <a:t>30</a:t>
            </a:fld>
            <a:endParaRPr lang="de-DE"/>
          </a:p>
        </p:txBody>
      </p:sp>
      <p:cxnSp>
        <p:nvCxnSpPr>
          <p:cNvPr id="6" name="Gerade Verbindung 5">
            <a:extLst>
              <a:ext uri="{FF2B5EF4-FFF2-40B4-BE49-F238E27FC236}">
                <a16:creationId xmlns:a16="http://schemas.microsoft.com/office/drawing/2014/main" id="{F05E41EF-5FD9-4AA5-948C-ED9CF362F4A5}"/>
              </a:ext>
            </a:extLst>
          </p:cNvPr>
          <p:cNvCxnSpPr/>
          <p:nvPr/>
        </p:nvCxnSpPr>
        <p:spPr>
          <a:xfrm>
            <a:off x="323851" y="1202262"/>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D226BCBE-2463-47F0-B8AA-90EB637E3DB7}"/>
              </a:ext>
            </a:extLst>
          </p:cNvPr>
          <p:cNvSpPr/>
          <p:nvPr/>
        </p:nvSpPr>
        <p:spPr>
          <a:xfrm>
            <a:off x="7001301" y="816964"/>
            <a:ext cx="1910351"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7C3A212C-2602-459B-AA85-1B28FFDD0EE7}"/>
              </a:ext>
            </a:extLst>
          </p:cNvPr>
          <p:cNvSpPr/>
          <p:nvPr/>
        </p:nvSpPr>
        <p:spPr>
          <a:xfrm>
            <a:off x="5021580" y="1750974"/>
            <a:ext cx="3798569" cy="2591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a:solidFill>
                  <a:schemeClr val="bg1"/>
                </a:solidFill>
                <a:latin typeface="Segoe UI" charset="0"/>
                <a:cs typeface="Segoe UI" charset="0"/>
              </a:rPr>
              <a:t>Le rivaroxaban </a:t>
            </a:r>
            <a:r>
              <a:rPr lang="fr-CH" sz="1400" dirty="0" err="1">
                <a:solidFill>
                  <a:schemeClr val="bg1"/>
                </a:solidFill>
                <a:latin typeface="Segoe UI" charset="0"/>
                <a:cs typeface="Segoe UI" charset="0"/>
              </a:rPr>
              <a:t>nʼest</a:t>
            </a:r>
            <a:r>
              <a:rPr lang="fr-CH" sz="1400" dirty="0">
                <a:solidFill>
                  <a:schemeClr val="bg1"/>
                </a:solidFill>
                <a:latin typeface="Segoe UI" charset="0"/>
                <a:cs typeface="Segoe UI" charset="0"/>
              </a:rPr>
              <a:t> pas enregistré et ne doit donc </a:t>
            </a:r>
            <a:r>
              <a:rPr lang="fr-CH" sz="2000" b="1" dirty="0">
                <a:solidFill>
                  <a:schemeClr val="bg1"/>
                </a:solidFill>
                <a:latin typeface="Segoe UI" charset="0"/>
                <a:cs typeface="Segoe UI" charset="0"/>
              </a:rPr>
              <a:t>pas être utilisé </a:t>
            </a:r>
          </a:p>
          <a:p>
            <a:r>
              <a:rPr lang="fr-CH" sz="2000" b="1" dirty="0">
                <a:solidFill>
                  <a:schemeClr val="bg1"/>
                </a:solidFill>
                <a:latin typeface="Segoe UI" charset="0"/>
                <a:cs typeface="Segoe UI" charset="0"/>
              </a:rPr>
              <a:t>en cas de fibrillation </a:t>
            </a:r>
            <a:br>
              <a:rPr lang="fr-CH" sz="2000" b="1" dirty="0">
                <a:solidFill>
                  <a:schemeClr val="bg1"/>
                </a:solidFill>
                <a:latin typeface="Segoe UI" charset="0"/>
                <a:cs typeface="Segoe UI" charset="0"/>
              </a:rPr>
            </a:br>
            <a:r>
              <a:rPr lang="fr-CH" sz="2000" b="1" dirty="0">
                <a:solidFill>
                  <a:schemeClr val="bg1"/>
                </a:solidFill>
                <a:latin typeface="Segoe UI" charset="0"/>
                <a:cs typeface="Segoe UI" charset="0"/>
              </a:rPr>
              <a:t>atriale valvulaire</a:t>
            </a:r>
            <a:r>
              <a:rPr lang="fr-CH" sz="1400" dirty="0">
                <a:solidFill>
                  <a:schemeClr val="bg1"/>
                </a:solidFill>
                <a:latin typeface="Segoe UI" charset="0"/>
                <a:cs typeface="Segoe UI" charset="0"/>
              </a:rPr>
              <a:t>, </a:t>
            </a:r>
          </a:p>
          <a:p>
            <a:r>
              <a:rPr lang="fr-CH" sz="1400" dirty="0">
                <a:solidFill>
                  <a:schemeClr val="bg1"/>
                </a:solidFill>
                <a:latin typeface="Segoe UI" charset="0"/>
                <a:cs typeface="Segoe UI" charset="0"/>
              </a:rPr>
              <a:t>autrement dit chez les patients présentant une sténose des valves mitrales significative du point de vue hémorragique et/ou porteurs </a:t>
            </a:r>
            <a:r>
              <a:rPr lang="fr-CH" sz="1400" dirty="0" err="1">
                <a:solidFill>
                  <a:schemeClr val="bg1"/>
                </a:solidFill>
                <a:latin typeface="Segoe UI" charset="0"/>
                <a:cs typeface="Segoe UI" charset="0"/>
              </a:rPr>
              <a:t>dʼune</a:t>
            </a:r>
            <a:r>
              <a:rPr lang="fr-CH" sz="1400" dirty="0">
                <a:solidFill>
                  <a:schemeClr val="bg1"/>
                </a:solidFill>
                <a:latin typeface="Segoe UI" charset="0"/>
                <a:cs typeface="Segoe UI" charset="0"/>
              </a:rPr>
              <a:t> valve mécanique. </a:t>
            </a:r>
          </a:p>
        </p:txBody>
      </p:sp>
    </p:spTree>
    <p:extLst>
      <p:ext uri="{BB962C8B-B14F-4D97-AF65-F5344CB8AC3E}">
        <p14:creationId xmlns:p14="http://schemas.microsoft.com/office/powerpoint/2010/main" val="1221267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456046" cy="994172"/>
          </a:xfrm>
        </p:spPr>
        <p:txBody>
          <a:bodyPr/>
          <a:lstStyle/>
          <a:p>
            <a:r>
              <a:rPr lang="fr-FR" dirty="0"/>
              <a:t>4.1.2 Quels patients avec une </a:t>
            </a:r>
            <a:r>
              <a:rPr lang="fr-FR" dirty="0" err="1"/>
              <a:t>FAnv</a:t>
            </a:r>
            <a:r>
              <a:rPr lang="fr-FR" dirty="0"/>
              <a:t> nouvellement diagnostiquée peuvent être traités par le </a:t>
            </a:r>
            <a:r>
              <a:rPr lang="fr-FR" dirty="0" err="1"/>
              <a:t>rivaroxaban</a:t>
            </a:r>
            <a:r>
              <a:rPr lang="fr-FR" dirty="0"/>
              <a:t> ?</a:t>
            </a:r>
            <a:endParaRPr lang="de-DE" dirty="0"/>
          </a:p>
        </p:txBody>
      </p:sp>
      <p:sp>
        <p:nvSpPr>
          <p:cNvPr id="3" name="Inhaltsplatzhalter 2"/>
          <p:cNvSpPr>
            <a:spLocks noGrp="1"/>
          </p:cNvSpPr>
          <p:nvPr>
            <p:ph idx="1"/>
          </p:nvPr>
        </p:nvSpPr>
        <p:spPr>
          <a:xfrm>
            <a:off x="323850" y="1203325"/>
            <a:ext cx="7235825" cy="3060700"/>
          </a:xfrm>
        </p:spPr>
        <p:txBody>
          <a:bodyPr/>
          <a:lstStyle/>
          <a:p>
            <a:pPr>
              <a:buFont typeface="Wingdings" pitchFamily="2" charset="2"/>
              <a:buChar char="§"/>
            </a:pPr>
            <a:r>
              <a:rPr lang="fr-FR" b="1" dirty="0">
                <a:solidFill>
                  <a:schemeClr val="accent1"/>
                </a:solidFill>
              </a:rPr>
              <a:t>Tous les patients </a:t>
            </a:r>
            <a:r>
              <a:rPr lang="fr-FR" dirty="0"/>
              <a:t>avec FAnv sans contre-indications à la prise de rivaroxaban.</a:t>
            </a:r>
          </a:p>
          <a:p>
            <a:pPr>
              <a:buFont typeface="Wingdings" pitchFamily="2" charset="2"/>
              <a:buChar char="§"/>
            </a:pPr>
            <a:r>
              <a:rPr lang="fr-FR" dirty="0"/>
              <a:t>Patients ayant eu un </a:t>
            </a:r>
            <a:r>
              <a:rPr lang="fr-FR" b="1" dirty="0">
                <a:solidFill>
                  <a:schemeClr val="accent1"/>
                </a:solidFill>
              </a:rPr>
              <a:t>AVC/AIT </a:t>
            </a:r>
            <a:r>
              <a:rPr lang="fr-FR" dirty="0"/>
              <a:t>récemment ou ayant des antécédents </a:t>
            </a:r>
            <a:r>
              <a:rPr lang="fr-FR" dirty="0" err="1"/>
              <a:t>dʼAVC</a:t>
            </a:r>
            <a:r>
              <a:rPr lang="fr-FR" dirty="0"/>
              <a:t>/AIT.</a:t>
            </a:r>
          </a:p>
          <a:p>
            <a:pPr>
              <a:buFont typeface="Wingdings" pitchFamily="2" charset="2"/>
              <a:buChar char="§"/>
            </a:pPr>
            <a:r>
              <a:rPr lang="fr-FR" dirty="0"/>
              <a:t>Patients ne souhaitant pas prendre </a:t>
            </a:r>
            <a:r>
              <a:rPr lang="fr-FR" dirty="0" err="1"/>
              <a:t>dʼantagoniste</a:t>
            </a:r>
            <a:r>
              <a:rPr lang="fr-FR" dirty="0"/>
              <a:t> de la vitamine K (AVK).</a:t>
            </a:r>
          </a:p>
          <a:p>
            <a:pPr>
              <a:buFont typeface="Wingdings" pitchFamily="2" charset="2"/>
              <a:buChar char="§"/>
            </a:pPr>
            <a:r>
              <a:rPr lang="fr-FR" dirty="0"/>
              <a:t>Nouveaux patients avec FAnv, </a:t>
            </a:r>
            <a:r>
              <a:rPr lang="fr-FR" b="1" dirty="0" err="1">
                <a:solidFill>
                  <a:schemeClr val="accent1"/>
                </a:solidFill>
              </a:rPr>
              <a:t>nʼayant</a:t>
            </a:r>
            <a:r>
              <a:rPr lang="fr-FR" b="1" dirty="0">
                <a:solidFill>
                  <a:schemeClr val="accent1"/>
                </a:solidFill>
              </a:rPr>
              <a:t> pas encore reçu de traitement </a:t>
            </a:r>
            <a:br>
              <a:rPr lang="fr-FR" b="1" dirty="0">
                <a:solidFill>
                  <a:schemeClr val="accent1"/>
                </a:solidFill>
              </a:rPr>
            </a:br>
            <a:r>
              <a:rPr lang="fr-FR" b="1" dirty="0">
                <a:solidFill>
                  <a:schemeClr val="accent1"/>
                </a:solidFill>
              </a:rPr>
              <a:t>anticoagulant oral.</a:t>
            </a:r>
          </a:p>
          <a:p>
            <a:pPr>
              <a:buFont typeface="Wingdings" pitchFamily="2" charset="2"/>
              <a:buChar char="§"/>
            </a:pPr>
            <a:r>
              <a:rPr lang="fr-FR" dirty="0"/>
              <a:t>Patients chez lesquels un traitement aux AVK est difficile ou impossible (p. ex. déficit partiel en facteur VII, mutation du </a:t>
            </a:r>
            <a:r>
              <a:rPr lang="fr-FR" dirty="0" err="1"/>
              <a:t>propeptide</a:t>
            </a:r>
            <a:r>
              <a:rPr lang="fr-FR" dirty="0"/>
              <a:t> du facteur IX, etc.).</a:t>
            </a:r>
          </a:p>
        </p:txBody>
      </p:sp>
      <p:sp>
        <p:nvSpPr>
          <p:cNvPr id="5" name="Foliennummernplatzhalter 4"/>
          <p:cNvSpPr>
            <a:spLocks noGrp="1"/>
          </p:cNvSpPr>
          <p:nvPr>
            <p:ph type="sldNum" sz="quarter" idx="12"/>
          </p:nvPr>
        </p:nvSpPr>
        <p:spPr/>
        <p:txBody>
          <a:bodyPr/>
          <a:lstStyle/>
          <a:p>
            <a:fld id="{668FC1BA-C807-A24C-B970-91216D4FCE8F}" type="slidenum">
              <a:rPr lang="de-DE" smtClean="0"/>
              <a:t>31</a:t>
            </a:fld>
            <a:endParaRPr lang="de-DE"/>
          </a:p>
        </p:txBody>
      </p:sp>
    </p:spTree>
    <p:extLst>
      <p:ext uri="{BB962C8B-B14F-4D97-AF65-F5344CB8AC3E}">
        <p14:creationId xmlns:p14="http://schemas.microsoft.com/office/powerpoint/2010/main" val="187955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68FC1BA-C807-A24C-B970-91216D4FCE8F}" type="slidenum">
              <a:rPr lang="de-DE" smtClean="0"/>
              <a:t>32</a:t>
            </a:fld>
            <a:endParaRPr lang="de-DE"/>
          </a:p>
        </p:txBody>
      </p:sp>
      <p:sp>
        <p:nvSpPr>
          <p:cNvPr id="6" name="Rechteck 5"/>
          <p:cNvSpPr/>
          <p:nvPr/>
        </p:nvSpPr>
        <p:spPr>
          <a:xfrm>
            <a:off x="323851" y="1203325"/>
            <a:ext cx="3887788" cy="1525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571186" y="1309555"/>
            <a:ext cx="3491147" cy="1261884"/>
          </a:xfrm>
          <a:prstGeom prst="rect">
            <a:avLst/>
          </a:prstGeom>
          <a:noFill/>
        </p:spPr>
        <p:txBody>
          <a:bodyPr wrap="square" rtlCol="0">
            <a:spAutoFit/>
          </a:bodyPr>
          <a:lstStyle/>
          <a:p>
            <a:pPr>
              <a:buClr>
                <a:schemeClr val="accent1"/>
              </a:buClr>
            </a:pPr>
            <a:r>
              <a:rPr lang="de-CH" sz="2000" b="1" dirty="0" err="1">
                <a:solidFill>
                  <a:schemeClr val="bg1"/>
                </a:solidFill>
                <a:latin typeface="Segoe UI" charset="0"/>
                <a:ea typeface="Segoe UI" charset="0"/>
                <a:cs typeface="Segoe UI" charset="0"/>
              </a:rPr>
              <a:t>Important</a:t>
            </a:r>
            <a:r>
              <a:rPr lang="de-CH" sz="2000" b="1" dirty="0">
                <a:solidFill>
                  <a:schemeClr val="bg1"/>
                </a:solidFill>
                <a:latin typeface="Segoe UI" charset="0"/>
                <a:ea typeface="Segoe UI" charset="0"/>
                <a:cs typeface="Segoe UI" charset="0"/>
              </a:rPr>
              <a:t> : </a:t>
            </a:r>
            <a:br>
              <a:rPr lang="de-CH" sz="2000" b="1" dirty="0">
                <a:solidFill>
                  <a:schemeClr val="bg1"/>
                </a:solidFill>
                <a:latin typeface="Segoe UI" charset="0"/>
                <a:ea typeface="Segoe UI" charset="0"/>
                <a:cs typeface="Segoe UI" charset="0"/>
              </a:rPr>
            </a:br>
            <a:r>
              <a:rPr lang="de-CH" sz="1400" b="1" dirty="0" err="1">
                <a:solidFill>
                  <a:schemeClr val="bg1"/>
                </a:solidFill>
                <a:latin typeface="Segoe UI" charset="0"/>
                <a:ea typeface="Segoe UI" charset="0"/>
                <a:cs typeface="Segoe UI" charset="0"/>
              </a:rPr>
              <a:t>Un</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patient</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dont</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les</a:t>
            </a:r>
            <a:r>
              <a:rPr lang="de-CH" sz="1400" b="1" dirty="0">
                <a:solidFill>
                  <a:schemeClr val="bg1"/>
                </a:solidFill>
                <a:latin typeface="Segoe UI" charset="0"/>
                <a:ea typeface="Segoe UI" charset="0"/>
                <a:cs typeface="Segoe UI" charset="0"/>
              </a:rPr>
              <a:t> INR </a:t>
            </a:r>
            <a:r>
              <a:rPr lang="de-CH" sz="1400" b="1" dirty="0" err="1">
                <a:solidFill>
                  <a:schemeClr val="bg1"/>
                </a:solidFill>
                <a:latin typeface="Segoe UI" charset="0"/>
                <a:ea typeface="Segoe UI" charset="0"/>
                <a:cs typeface="Segoe UI" charset="0"/>
              </a:rPr>
              <a:t>sont</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difficilement</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contrôlables</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sous</a:t>
            </a:r>
            <a:r>
              <a:rPr lang="de-CH" sz="1400" b="1" dirty="0">
                <a:solidFill>
                  <a:schemeClr val="bg1"/>
                </a:solidFill>
                <a:latin typeface="Segoe UI" charset="0"/>
                <a:ea typeface="Segoe UI" charset="0"/>
                <a:cs typeface="Segoe UI" charset="0"/>
              </a:rPr>
              <a:t> AVK ne </a:t>
            </a:r>
            <a:r>
              <a:rPr lang="de-CH" sz="1400" b="1" dirty="0" err="1">
                <a:solidFill>
                  <a:schemeClr val="bg1"/>
                </a:solidFill>
                <a:latin typeface="Segoe UI" charset="0"/>
                <a:ea typeface="Segoe UI" charset="0"/>
                <a:cs typeface="Segoe UI" charset="0"/>
              </a:rPr>
              <a:t>sera</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pas</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nécessairement</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un</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bon</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candidat</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pour</a:t>
            </a:r>
            <a:r>
              <a:rPr lang="de-CH" sz="1400" b="1" dirty="0">
                <a:solidFill>
                  <a:schemeClr val="bg1"/>
                </a:solidFill>
                <a:latin typeface="Segoe UI" charset="0"/>
                <a:ea typeface="Segoe UI" charset="0"/>
                <a:cs typeface="Segoe UI" charset="0"/>
              </a:rPr>
              <a:t> le </a:t>
            </a:r>
            <a:r>
              <a:rPr lang="de-CH" sz="1400" b="1" dirty="0" err="1">
                <a:solidFill>
                  <a:schemeClr val="bg1"/>
                </a:solidFill>
                <a:latin typeface="Segoe UI" charset="0"/>
                <a:ea typeface="Segoe UI" charset="0"/>
                <a:cs typeface="Segoe UI" charset="0"/>
              </a:rPr>
              <a:t>rivaroxaban</a:t>
            </a:r>
            <a:r>
              <a:rPr lang="de-CH" sz="1400" b="1" dirty="0">
                <a:solidFill>
                  <a:schemeClr val="bg1"/>
                </a:solidFill>
                <a:latin typeface="Segoe UI" charset="0"/>
                <a:ea typeface="Segoe UI" charset="0"/>
                <a:cs typeface="Segoe UI" charset="0"/>
              </a:rPr>
              <a:t> !</a:t>
            </a:r>
          </a:p>
        </p:txBody>
      </p:sp>
      <p:sp>
        <p:nvSpPr>
          <p:cNvPr id="8" name="Inhaltsplatzhalter 2"/>
          <p:cNvSpPr txBox="1">
            <a:spLocks/>
          </p:cNvSpPr>
          <p:nvPr/>
        </p:nvSpPr>
        <p:spPr>
          <a:xfrm>
            <a:off x="4663502" y="1234667"/>
            <a:ext cx="4156647" cy="3263504"/>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b="1" dirty="0"/>
              <a:t>Patients qui peuvent bénéficier d’un changement des AVK au </a:t>
            </a:r>
            <a:r>
              <a:rPr lang="fr-FR" b="1" dirty="0" err="1"/>
              <a:t>rivaroxaban</a:t>
            </a:r>
            <a:r>
              <a:rPr lang="fr-FR" b="1" dirty="0"/>
              <a:t> : </a:t>
            </a:r>
          </a:p>
          <a:p>
            <a:pPr>
              <a:buFont typeface="Wingdings" pitchFamily="2" charset="2"/>
              <a:buChar char="§"/>
            </a:pPr>
            <a:r>
              <a:rPr lang="fr-FR" b="1" dirty="0">
                <a:solidFill>
                  <a:schemeClr val="accent1"/>
                </a:solidFill>
              </a:rPr>
              <a:t>Interactions fréquentes avec les AVK en raison</a:t>
            </a:r>
            <a:r>
              <a:rPr lang="fr-FR" dirty="0"/>
              <a:t> </a:t>
            </a:r>
            <a:r>
              <a:rPr lang="fr-FR" b="1" dirty="0">
                <a:solidFill>
                  <a:schemeClr val="accent1"/>
                </a:solidFill>
              </a:rPr>
              <a:t>de </a:t>
            </a:r>
            <a:r>
              <a:rPr lang="fr-FR" b="1" dirty="0" err="1">
                <a:solidFill>
                  <a:schemeClr val="accent1"/>
                </a:solidFill>
              </a:rPr>
              <a:t>comédications</a:t>
            </a:r>
            <a:r>
              <a:rPr lang="fr-FR" b="1" dirty="0">
                <a:solidFill>
                  <a:schemeClr val="accent1"/>
                </a:solidFill>
              </a:rPr>
              <a:t> </a:t>
            </a:r>
            <a:r>
              <a:rPr lang="fr-FR" dirty="0"/>
              <a:t>irrégulières ou changeantes</a:t>
            </a:r>
            <a:endParaRPr lang="fr-FR" b="1" dirty="0">
              <a:solidFill>
                <a:schemeClr val="accent1"/>
              </a:solidFill>
            </a:endParaRPr>
          </a:p>
          <a:p>
            <a:pPr>
              <a:buFont typeface="Wingdings" pitchFamily="2" charset="2"/>
              <a:buChar char="§"/>
            </a:pPr>
            <a:r>
              <a:rPr lang="fr-FR" b="1" dirty="0">
                <a:solidFill>
                  <a:schemeClr val="accent1"/>
                </a:solidFill>
              </a:rPr>
              <a:t>Problèmes d'interactions avec des aliments </a:t>
            </a:r>
            <a:r>
              <a:rPr lang="fr-FR" dirty="0"/>
              <a:t>sous AVK</a:t>
            </a:r>
          </a:p>
          <a:p>
            <a:pPr>
              <a:buFont typeface="Wingdings" pitchFamily="2" charset="2"/>
              <a:buChar char="§"/>
            </a:pPr>
            <a:r>
              <a:rPr lang="fr-FR" dirty="0"/>
              <a:t>Après une </a:t>
            </a:r>
            <a:r>
              <a:rPr lang="fr-FR" b="1" dirty="0">
                <a:solidFill>
                  <a:schemeClr val="accent1"/>
                </a:solidFill>
              </a:rPr>
              <a:t>intervention chirurgicale planifiée</a:t>
            </a:r>
          </a:p>
          <a:p>
            <a:pPr>
              <a:buFont typeface="Wingdings" pitchFamily="2" charset="2"/>
              <a:buChar char="§"/>
            </a:pPr>
            <a:r>
              <a:rPr lang="fr-FR" dirty="0"/>
              <a:t>En présence de </a:t>
            </a:r>
            <a:r>
              <a:rPr lang="fr-FR" b="1" dirty="0">
                <a:solidFill>
                  <a:schemeClr val="accent1"/>
                </a:solidFill>
              </a:rPr>
              <a:t>valeurs instables </a:t>
            </a:r>
            <a:r>
              <a:rPr lang="fr-FR" b="1" dirty="0" err="1">
                <a:solidFill>
                  <a:schemeClr val="accent1"/>
                </a:solidFill>
              </a:rPr>
              <a:t>dʼINR</a:t>
            </a:r>
            <a:r>
              <a:rPr lang="fr-FR" b="1" dirty="0">
                <a:solidFill>
                  <a:schemeClr val="accent1"/>
                </a:solidFill>
              </a:rPr>
              <a:t> </a:t>
            </a:r>
            <a:br>
              <a:rPr lang="fr-FR" b="1" dirty="0">
                <a:solidFill>
                  <a:schemeClr val="accent1"/>
                </a:solidFill>
              </a:rPr>
            </a:br>
            <a:r>
              <a:rPr lang="fr-FR" dirty="0"/>
              <a:t>(TTR &lt; 60 %) chez un patient observant</a:t>
            </a:r>
          </a:p>
          <a:p>
            <a:pPr>
              <a:buFont typeface="Wingdings" pitchFamily="2" charset="2"/>
              <a:buChar char="§"/>
            </a:pPr>
            <a:r>
              <a:rPr lang="fr-FR" dirty="0"/>
              <a:t>Patients chez lesquels un contrôle régulier de l’INR est impossible pour des raisons géographiques ou logistiques (voyages fréquents par ex.)</a:t>
            </a:r>
          </a:p>
          <a:p>
            <a:pPr>
              <a:buFont typeface="Wingdings" pitchFamily="2" charset="2"/>
              <a:buChar char="§"/>
            </a:pPr>
            <a:r>
              <a:rPr lang="fr-FR" dirty="0"/>
              <a:t>Si le </a:t>
            </a:r>
            <a:r>
              <a:rPr lang="fr-FR" b="1" dirty="0">
                <a:solidFill>
                  <a:schemeClr val="accent1"/>
                </a:solidFill>
              </a:rPr>
              <a:t>patient souhaite </a:t>
            </a:r>
            <a:r>
              <a:rPr lang="fr-FR" dirty="0"/>
              <a:t>explicitement un changement de traitement</a:t>
            </a:r>
          </a:p>
          <a:p>
            <a:endParaRPr lang="fr-FR" dirty="0"/>
          </a:p>
          <a:p>
            <a:pPr marL="0" indent="0">
              <a:buNone/>
            </a:pPr>
            <a:endParaRPr lang="fr-FR" dirty="0"/>
          </a:p>
        </p:txBody>
      </p:sp>
      <p:sp>
        <p:nvSpPr>
          <p:cNvPr id="10" name="Rechteck 9"/>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p:cNvSpPr>
            <a:spLocks noGrp="1"/>
          </p:cNvSpPr>
          <p:nvPr>
            <p:ph type="title"/>
          </p:nvPr>
        </p:nvSpPr>
        <p:spPr>
          <a:xfrm>
            <a:off x="323849" y="195263"/>
            <a:ext cx="7178728" cy="994172"/>
          </a:xfrm>
          <a:solidFill>
            <a:schemeClr val="bg1"/>
          </a:solidFill>
        </p:spPr>
        <p:txBody>
          <a:bodyPr/>
          <a:lstStyle/>
          <a:p>
            <a:r>
              <a:rPr lang="fr-FR" dirty="0"/>
              <a:t>4.1.3 Chez quels patients avec une </a:t>
            </a:r>
            <a:r>
              <a:rPr lang="fr-FR" dirty="0" err="1"/>
              <a:t>FAnv</a:t>
            </a:r>
            <a:r>
              <a:rPr lang="fr-FR" dirty="0"/>
              <a:t> faut-il remplacer les AVK par du </a:t>
            </a:r>
            <a:r>
              <a:rPr lang="fr-FR" dirty="0" err="1"/>
              <a:t>rivaroxaban</a:t>
            </a:r>
            <a:r>
              <a:rPr lang="fr-FR" dirty="0"/>
              <a:t> ?</a:t>
            </a:r>
            <a:endParaRPr lang="de-DE" dirty="0"/>
          </a:p>
        </p:txBody>
      </p:sp>
      <p:sp>
        <p:nvSpPr>
          <p:cNvPr id="14" name="Inhaltsplatzhalter 2"/>
          <p:cNvSpPr txBox="1">
            <a:spLocks/>
          </p:cNvSpPr>
          <p:nvPr/>
        </p:nvSpPr>
        <p:spPr>
          <a:xfrm>
            <a:off x="323850" y="3511748"/>
            <a:ext cx="3887788" cy="1280385"/>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fr-FR" dirty="0"/>
          </a:p>
        </p:txBody>
      </p:sp>
      <p:cxnSp>
        <p:nvCxnSpPr>
          <p:cNvPr id="9" name="Gerade Verbindung 8"/>
          <p:cNvCxnSpPr/>
          <p:nvPr/>
        </p:nvCxnSpPr>
        <p:spPr>
          <a:xfrm>
            <a:off x="291034" y="918147"/>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34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323849" y="195263"/>
            <a:ext cx="7235826" cy="994172"/>
          </a:xfrm>
          <a:solidFill>
            <a:schemeClr val="bg1"/>
          </a:solidFill>
        </p:spPr>
        <p:txBody>
          <a:bodyPr/>
          <a:lstStyle/>
          <a:p>
            <a:r>
              <a:rPr lang="fr-FR" sz="2100" dirty="0"/>
              <a:t>4.1.4 Comment traiter les patients qui ont besoin </a:t>
            </a:r>
            <a:r>
              <a:rPr lang="fr-FR" sz="2100" dirty="0" err="1"/>
              <a:t>dʼune</a:t>
            </a:r>
            <a:r>
              <a:rPr lang="fr-FR" sz="2100" dirty="0"/>
              <a:t> ACO en raison </a:t>
            </a:r>
            <a:r>
              <a:rPr lang="fr-FR" sz="2100" dirty="0" err="1"/>
              <a:t>dʼune</a:t>
            </a:r>
            <a:r>
              <a:rPr lang="fr-FR" sz="2100" dirty="0"/>
              <a:t> FAnv mais qui ne reçoivent pas </a:t>
            </a:r>
            <a:r>
              <a:rPr lang="fr-FR" sz="2100" dirty="0" err="1"/>
              <a:t>dʼAVK</a:t>
            </a:r>
            <a:r>
              <a:rPr lang="fr-FR" sz="2100" dirty="0"/>
              <a:t> pour des raisons de sécurité </a:t>
            </a:r>
            <a:r>
              <a:rPr lang="fr-FR" sz="2100" b="0" dirty="0"/>
              <a:t>(risque hémorragique)</a:t>
            </a:r>
            <a:r>
              <a:rPr lang="fr-FR" sz="2100" dirty="0"/>
              <a:t> ?</a:t>
            </a:r>
            <a:endParaRPr lang="de-DE" sz="2100" dirty="0"/>
          </a:p>
        </p:txBody>
      </p:sp>
      <p:sp>
        <p:nvSpPr>
          <p:cNvPr id="3" name="Inhaltsplatzhalter 2"/>
          <p:cNvSpPr>
            <a:spLocks noGrp="1"/>
          </p:cNvSpPr>
          <p:nvPr>
            <p:ph idx="1"/>
          </p:nvPr>
        </p:nvSpPr>
        <p:spPr>
          <a:xfrm>
            <a:off x="323850" y="1743075"/>
            <a:ext cx="3887788" cy="2615544"/>
          </a:xfrm>
        </p:spPr>
        <p:txBody>
          <a:bodyPr/>
          <a:lstStyle/>
          <a:p>
            <a:pPr>
              <a:buFont typeface="Wingdings" pitchFamily="2" charset="2"/>
              <a:buChar char="§"/>
            </a:pPr>
            <a:r>
              <a:rPr lang="fr-FR" dirty="0"/>
              <a:t>Réévaluation du </a:t>
            </a:r>
            <a:r>
              <a:rPr lang="fr-FR" b="1" dirty="0">
                <a:solidFill>
                  <a:schemeClr val="accent1"/>
                </a:solidFill>
              </a:rPr>
              <a:t>rapport bénéfices-risques </a:t>
            </a:r>
            <a:r>
              <a:rPr lang="fr-FR" dirty="0" err="1"/>
              <a:t>dʼun</a:t>
            </a:r>
            <a:r>
              <a:rPr lang="fr-FR" dirty="0"/>
              <a:t> traitement par rivaroxaban.</a:t>
            </a:r>
          </a:p>
          <a:p>
            <a:pPr>
              <a:buFont typeface="Wingdings" pitchFamily="2" charset="2"/>
              <a:buChar char="§"/>
            </a:pPr>
            <a:r>
              <a:rPr lang="fr-FR" dirty="0"/>
              <a:t>Nouvel </a:t>
            </a:r>
            <a:r>
              <a:rPr lang="fr-FR" b="1" dirty="0">
                <a:solidFill>
                  <a:schemeClr val="accent1"/>
                </a:solidFill>
              </a:rPr>
              <a:t>entretien avec le patient et/ou ses proches, </a:t>
            </a:r>
            <a:r>
              <a:rPr lang="fr-FR" dirty="0"/>
              <a:t>en mettant l’accent sur les bénéfices possibles ainsi que sur les risques qui persistent.</a:t>
            </a:r>
          </a:p>
        </p:txBody>
      </p:sp>
      <p:sp>
        <p:nvSpPr>
          <p:cNvPr id="5" name="Foliennummernplatzhalter 4"/>
          <p:cNvSpPr>
            <a:spLocks noGrp="1"/>
          </p:cNvSpPr>
          <p:nvPr>
            <p:ph type="sldNum" sz="quarter" idx="12"/>
          </p:nvPr>
        </p:nvSpPr>
        <p:spPr/>
        <p:txBody>
          <a:bodyPr/>
          <a:lstStyle/>
          <a:p>
            <a:fld id="{668FC1BA-C807-A24C-B970-91216D4FCE8F}" type="slidenum">
              <a:rPr lang="de-DE" smtClean="0"/>
              <a:t>33</a:t>
            </a:fld>
            <a:endParaRPr lang="de-DE"/>
          </a:p>
        </p:txBody>
      </p:sp>
      <p:cxnSp>
        <p:nvCxnSpPr>
          <p:cNvPr id="6" name="Gerade Verbindung 5"/>
          <p:cNvCxnSpPr/>
          <p:nvPr/>
        </p:nvCxnSpPr>
        <p:spPr>
          <a:xfrm>
            <a:off x="412229" y="1211754"/>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Bild 7" descr="shutterstock_98521205_small.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1753171"/>
            <a:ext cx="4248150" cy="2503359"/>
          </a:xfrm>
          <a:prstGeom prst="rect">
            <a:avLst/>
          </a:prstGeom>
        </p:spPr>
      </p:pic>
    </p:spTree>
    <p:extLst>
      <p:ext uri="{BB962C8B-B14F-4D97-AF65-F5344CB8AC3E}">
        <p14:creationId xmlns:p14="http://schemas.microsoft.com/office/powerpoint/2010/main" val="1338406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178728" cy="994172"/>
          </a:xfrm>
          <a:solidFill>
            <a:schemeClr val="bg1"/>
          </a:solidFill>
        </p:spPr>
        <p:txBody>
          <a:bodyPr/>
          <a:lstStyle/>
          <a:p>
            <a:r>
              <a:rPr lang="fr-FR" sz="2100" dirty="0"/>
              <a:t>4.1.5 Les patients avec une FAnv qui ont présenté une embolie systémique sous rivaroxaban peuvent-ils poursuivre le traitement par rivaroxaban ? </a:t>
            </a:r>
            <a:endParaRPr lang="de-DE" sz="2100" dirty="0"/>
          </a:p>
        </p:txBody>
      </p:sp>
      <p:sp>
        <p:nvSpPr>
          <p:cNvPr id="3" name="Inhaltsplatzhalter 2"/>
          <p:cNvSpPr>
            <a:spLocks noGrp="1"/>
          </p:cNvSpPr>
          <p:nvPr>
            <p:ph idx="1"/>
          </p:nvPr>
        </p:nvSpPr>
        <p:spPr>
          <a:xfrm>
            <a:off x="323849" y="1743075"/>
            <a:ext cx="7235825" cy="2615544"/>
          </a:xfrm>
        </p:spPr>
        <p:txBody>
          <a:bodyPr/>
          <a:lstStyle/>
          <a:p>
            <a:pPr>
              <a:buFont typeface="Wingdings" pitchFamily="2" charset="2"/>
              <a:buChar char="§"/>
            </a:pPr>
            <a:r>
              <a:rPr lang="fr-FR" dirty="0"/>
              <a:t>En principe, oui. Le rivaroxaban réduit nettement le risque de </a:t>
            </a:r>
            <a:r>
              <a:rPr lang="fr-FR" dirty="0" err="1"/>
              <a:t>thromboembolies</a:t>
            </a:r>
            <a:r>
              <a:rPr lang="fr-FR" dirty="0"/>
              <a:t>.</a:t>
            </a:r>
          </a:p>
          <a:p>
            <a:pPr>
              <a:buFont typeface="Wingdings" pitchFamily="2" charset="2"/>
              <a:buChar char="§"/>
            </a:pPr>
            <a:r>
              <a:rPr lang="fr-FR" b="1" dirty="0">
                <a:solidFill>
                  <a:schemeClr val="accent1"/>
                </a:solidFill>
              </a:rPr>
              <a:t>Il n'y a jamais de risque zéro </a:t>
            </a:r>
            <a:r>
              <a:rPr lang="fr-FR" dirty="0">
                <a:sym typeface="Wingdings 3"/>
              </a:rPr>
              <a:t>→</a:t>
            </a:r>
            <a:r>
              <a:rPr lang="fr-FR" dirty="0"/>
              <a:t> il faut s'attendre à des événements à long terme. </a:t>
            </a:r>
          </a:p>
          <a:p>
            <a:pPr>
              <a:buFont typeface="Wingdings" pitchFamily="2" charset="2"/>
              <a:buChar char="§"/>
            </a:pPr>
            <a:r>
              <a:rPr lang="fr-FR" dirty="0"/>
              <a:t>En cas de </a:t>
            </a:r>
            <a:r>
              <a:rPr lang="fr-FR" b="1" dirty="0">
                <a:solidFill>
                  <a:schemeClr val="accent1"/>
                </a:solidFill>
              </a:rPr>
              <a:t>problème </a:t>
            </a:r>
            <a:r>
              <a:rPr lang="fr-FR" b="1" dirty="0" err="1">
                <a:solidFill>
                  <a:schemeClr val="accent1"/>
                </a:solidFill>
              </a:rPr>
              <a:t>dʼobservance</a:t>
            </a:r>
            <a:r>
              <a:rPr lang="fr-FR" b="1" dirty="0">
                <a:solidFill>
                  <a:schemeClr val="accent1"/>
                </a:solidFill>
              </a:rPr>
              <a:t> </a:t>
            </a:r>
            <a:r>
              <a:rPr lang="fr-FR" dirty="0"/>
              <a:t>: </a:t>
            </a:r>
          </a:p>
          <a:p>
            <a:pPr marL="363538" lvl="1" indent="-177800">
              <a:buFont typeface="Arial" charset="0"/>
              <a:buChar char="•"/>
            </a:pPr>
            <a:r>
              <a:rPr lang="fr-FR" dirty="0"/>
              <a:t>Il </a:t>
            </a:r>
            <a:r>
              <a:rPr lang="fr-FR" dirty="0" err="1"/>
              <a:t>nʼest</a:t>
            </a:r>
            <a:r>
              <a:rPr lang="fr-FR" dirty="0"/>
              <a:t> pas forcément nécessaire de remplacer le rivaroxaban par un autre traitement.</a:t>
            </a:r>
          </a:p>
          <a:p>
            <a:pPr marL="363538" lvl="1" indent="-177800">
              <a:buFont typeface="Arial" charset="0"/>
              <a:buChar char="•"/>
            </a:pPr>
            <a:r>
              <a:rPr lang="fr-FR" dirty="0"/>
              <a:t>Intensifier </a:t>
            </a:r>
            <a:r>
              <a:rPr lang="fr-FR" dirty="0" err="1"/>
              <a:t>lʼéducation</a:t>
            </a:r>
            <a:r>
              <a:rPr lang="fr-FR" dirty="0"/>
              <a:t> et </a:t>
            </a:r>
            <a:r>
              <a:rPr lang="fr-FR" dirty="0" err="1"/>
              <a:t>lʼaccompagnement</a:t>
            </a:r>
            <a:r>
              <a:rPr lang="fr-FR" dirty="0"/>
              <a:t> du patient de manière à assurer la prise consciencieuse de la bonne dose au long cours.</a:t>
            </a:r>
          </a:p>
        </p:txBody>
      </p:sp>
      <p:sp>
        <p:nvSpPr>
          <p:cNvPr id="5" name="Foliennummernplatzhalter 4"/>
          <p:cNvSpPr>
            <a:spLocks noGrp="1"/>
          </p:cNvSpPr>
          <p:nvPr>
            <p:ph type="sldNum" sz="quarter" idx="12"/>
          </p:nvPr>
        </p:nvSpPr>
        <p:spPr/>
        <p:txBody>
          <a:bodyPr/>
          <a:lstStyle/>
          <a:p>
            <a:fld id="{668FC1BA-C807-A24C-B970-91216D4FCE8F}" type="slidenum">
              <a:rPr lang="de-DE" smtClean="0"/>
              <a:t>34</a:t>
            </a:fld>
            <a:endParaRPr lang="de-DE"/>
          </a:p>
        </p:txBody>
      </p:sp>
      <p:cxnSp>
        <p:nvCxnSpPr>
          <p:cNvPr id="6" name="Gerade Verbindung 5"/>
          <p:cNvCxnSpPr/>
          <p:nvPr/>
        </p:nvCxnSpPr>
        <p:spPr>
          <a:xfrm>
            <a:off x="323850" y="1520316"/>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9223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51812-6449-4A74-8DF2-5F1011D1A6E6}"/>
              </a:ext>
            </a:extLst>
          </p:cNvPr>
          <p:cNvSpPr>
            <a:spLocks noGrp="1"/>
          </p:cNvSpPr>
          <p:nvPr>
            <p:ph type="title"/>
          </p:nvPr>
        </p:nvSpPr>
        <p:spPr/>
        <p:txBody>
          <a:bodyPr/>
          <a:lstStyle/>
          <a:p>
            <a:endParaRPr lang="de-CH" dirty="0"/>
          </a:p>
        </p:txBody>
      </p:sp>
      <p:sp>
        <p:nvSpPr>
          <p:cNvPr id="5" name="Foliennummernplatzhalter 4">
            <a:extLst>
              <a:ext uri="{FF2B5EF4-FFF2-40B4-BE49-F238E27FC236}">
                <a16:creationId xmlns:a16="http://schemas.microsoft.com/office/drawing/2014/main" id="{499F0777-BF74-41CC-B07E-6A5E073C7E37}"/>
              </a:ext>
            </a:extLst>
          </p:cNvPr>
          <p:cNvSpPr>
            <a:spLocks noGrp="1"/>
          </p:cNvSpPr>
          <p:nvPr>
            <p:ph type="sldNum" sz="quarter" idx="12"/>
          </p:nvPr>
        </p:nvSpPr>
        <p:spPr/>
        <p:txBody>
          <a:bodyPr/>
          <a:lstStyle/>
          <a:p>
            <a:fld id="{668FC1BA-C807-A24C-B970-91216D4FCE8F}" type="slidenum">
              <a:rPr lang="de-DE" smtClean="0"/>
              <a:t>35</a:t>
            </a:fld>
            <a:endParaRPr lang="de-DE"/>
          </a:p>
        </p:txBody>
      </p:sp>
      <p:sp>
        <p:nvSpPr>
          <p:cNvPr id="6" name="Titel 1">
            <a:extLst>
              <a:ext uri="{FF2B5EF4-FFF2-40B4-BE49-F238E27FC236}">
                <a16:creationId xmlns:a16="http://schemas.microsoft.com/office/drawing/2014/main" id="{9EC3579C-2707-4919-8E68-A7C97E6D5AF7}"/>
              </a:ext>
            </a:extLst>
          </p:cNvPr>
          <p:cNvSpPr txBox="1">
            <a:spLocks/>
          </p:cNvSpPr>
          <p:nvPr/>
        </p:nvSpPr>
        <p:spPr>
          <a:xfrm>
            <a:off x="323849" y="195263"/>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4.1.6 Comment </a:t>
            </a:r>
            <a:r>
              <a:rPr lang="de-CH" dirty="0" err="1"/>
              <a:t>traitons-nous</a:t>
            </a:r>
            <a:r>
              <a:rPr lang="de-CH" dirty="0"/>
              <a:t> les patients </a:t>
            </a:r>
            <a:r>
              <a:rPr lang="de-CH" dirty="0" err="1"/>
              <a:t>atteints</a:t>
            </a:r>
            <a:r>
              <a:rPr lang="de-CH" dirty="0"/>
              <a:t> de </a:t>
            </a:r>
            <a:r>
              <a:rPr lang="de-CH" dirty="0" err="1"/>
              <a:t>FAnv</a:t>
            </a:r>
            <a:r>
              <a:rPr lang="de-CH" dirty="0"/>
              <a:t> après angioplastie coronaire et </a:t>
            </a:r>
            <a:r>
              <a:rPr lang="de-CH" dirty="0" err="1"/>
              <a:t>implantation</a:t>
            </a:r>
            <a:r>
              <a:rPr lang="de-CH" dirty="0"/>
              <a:t> de stent ? </a:t>
            </a:r>
            <a:endParaRPr lang="de-DE" dirty="0"/>
          </a:p>
        </p:txBody>
      </p:sp>
      <p:sp>
        <p:nvSpPr>
          <p:cNvPr id="8" name="Inhaltsplatzhalter 2">
            <a:extLst>
              <a:ext uri="{FF2B5EF4-FFF2-40B4-BE49-F238E27FC236}">
                <a16:creationId xmlns:a16="http://schemas.microsoft.com/office/drawing/2014/main" id="{37DE6045-BB2A-4D5B-B8A2-F346B5DB559F}"/>
              </a:ext>
            </a:extLst>
          </p:cNvPr>
          <p:cNvSpPr>
            <a:spLocks noGrp="1"/>
          </p:cNvSpPr>
          <p:nvPr>
            <p:ph idx="1"/>
          </p:nvPr>
        </p:nvSpPr>
        <p:spPr>
          <a:xfrm>
            <a:off x="323849" y="1743075"/>
            <a:ext cx="7486651" cy="2615544"/>
          </a:xfrm>
        </p:spPr>
        <p:txBody>
          <a:bodyPr/>
          <a:lstStyle/>
          <a:p>
            <a:r>
              <a:rPr lang="en-US" b="1" dirty="0" err="1">
                <a:solidFill>
                  <a:schemeClr val="accent1"/>
                </a:solidFill>
              </a:rPr>
              <a:t>L’anticoagulation</a:t>
            </a:r>
            <a:r>
              <a:rPr lang="en-US" dirty="0"/>
              <a:t> </a:t>
            </a:r>
            <a:r>
              <a:rPr lang="en-US" dirty="0" err="1"/>
              <a:t>est</a:t>
            </a:r>
            <a:r>
              <a:rPr lang="en-US" dirty="0"/>
              <a:t> </a:t>
            </a:r>
            <a:r>
              <a:rPr lang="en-US" dirty="0" err="1"/>
              <a:t>indiquée</a:t>
            </a:r>
            <a:r>
              <a:rPr lang="en-US" dirty="0"/>
              <a:t> chez les patients en raison de la fibrillation </a:t>
            </a:r>
            <a:r>
              <a:rPr lang="en-US" dirty="0" err="1"/>
              <a:t>atriale</a:t>
            </a:r>
            <a:r>
              <a:rPr lang="en-US" dirty="0"/>
              <a:t> et la </a:t>
            </a:r>
            <a:r>
              <a:rPr lang="en-US" b="1" dirty="0">
                <a:solidFill>
                  <a:schemeClr val="accent1"/>
                </a:solidFill>
              </a:rPr>
              <a:t>(double) </a:t>
            </a:r>
            <a:r>
              <a:rPr lang="en-US" b="1" dirty="0" err="1">
                <a:solidFill>
                  <a:schemeClr val="accent1"/>
                </a:solidFill>
              </a:rPr>
              <a:t>antiagrégation</a:t>
            </a:r>
            <a:r>
              <a:rPr lang="en-US" b="1" dirty="0">
                <a:solidFill>
                  <a:schemeClr val="accent1"/>
                </a:solidFill>
              </a:rPr>
              <a:t> </a:t>
            </a:r>
            <a:r>
              <a:rPr lang="en-US" b="1" dirty="0" err="1">
                <a:solidFill>
                  <a:schemeClr val="accent1"/>
                </a:solidFill>
              </a:rPr>
              <a:t>plaquettaire</a:t>
            </a:r>
            <a:r>
              <a:rPr lang="en-US" b="1" dirty="0">
                <a:solidFill>
                  <a:schemeClr val="accent1"/>
                </a:solidFill>
              </a:rPr>
              <a:t> </a:t>
            </a:r>
            <a:r>
              <a:rPr lang="en-US" dirty="0"/>
              <a:t>due à </a:t>
            </a:r>
            <a:r>
              <a:rPr lang="en-US" dirty="0" err="1"/>
              <a:t>l’angioplastie</a:t>
            </a:r>
            <a:r>
              <a:rPr lang="en-US" dirty="0"/>
              <a:t> </a:t>
            </a:r>
            <a:r>
              <a:rPr lang="en-US" dirty="0" err="1"/>
              <a:t>coronaire</a:t>
            </a:r>
            <a:r>
              <a:rPr lang="en-US" dirty="0"/>
              <a:t> avec implantation de stent. </a:t>
            </a:r>
            <a:r>
              <a:rPr lang="de-CH" dirty="0" err="1"/>
              <a:t>Une</a:t>
            </a:r>
            <a:r>
              <a:rPr lang="de-CH" dirty="0"/>
              <a:t> </a:t>
            </a:r>
            <a:r>
              <a:rPr lang="de-CH" dirty="0" err="1"/>
              <a:t>telle</a:t>
            </a:r>
            <a:r>
              <a:rPr lang="de-CH" dirty="0"/>
              <a:t> </a:t>
            </a:r>
            <a:r>
              <a:rPr lang="de-CH" dirty="0" err="1"/>
              <a:t>combinaison</a:t>
            </a:r>
            <a:r>
              <a:rPr lang="de-CH" dirty="0"/>
              <a:t> </a:t>
            </a:r>
            <a:r>
              <a:rPr lang="de-CH" dirty="0" err="1"/>
              <a:t>augmente</a:t>
            </a:r>
            <a:r>
              <a:rPr lang="de-CH" dirty="0"/>
              <a:t> </a:t>
            </a:r>
            <a:r>
              <a:rPr lang="de-CH" dirty="0" err="1"/>
              <a:t>considérablement</a:t>
            </a:r>
            <a:r>
              <a:rPr lang="de-CH" dirty="0"/>
              <a:t> le </a:t>
            </a:r>
            <a:r>
              <a:rPr lang="de-CH" dirty="0" err="1"/>
              <a:t>risque</a:t>
            </a:r>
            <a:r>
              <a:rPr lang="de-CH" dirty="0"/>
              <a:t> </a:t>
            </a:r>
            <a:r>
              <a:rPr lang="de-CH" dirty="0" err="1"/>
              <a:t>d’hémorragie</a:t>
            </a:r>
            <a:r>
              <a:rPr lang="de-CH" dirty="0"/>
              <a:t>.</a:t>
            </a:r>
          </a:p>
          <a:p>
            <a:r>
              <a:rPr lang="de-CH" dirty="0"/>
              <a:t>Pendant la </a:t>
            </a:r>
            <a:r>
              <a:rPr lang="de-CH" dirty="0" err="1"/>
              <a:t>durée</a:t>
            </a:r>
            <a:r>
              <a:rPr lang="de-CH" dirty="0"/>
              <a:t> du </a:t>
            </a:r>
            <a:r>
              <a:rPr lang="de-CH" dirty="0" err="1"/>
              <a:t>traitement</a:t>
            </a:r>
            <a:r>
              <a:rPr lang="de-CH" dirty="0"/>
              <a:t> </a:t>
            </a:r>
            <a:r>
              <a:rPr lang="de-CH" dirty="0" err="1"/>
              <a:t>supplémentaire</a:t>
            </a:r>
            <a:r>
              <a:rPr lang="de-CH" dirty="0"/>
              <a:t> par </a:t>
            </a:r>
            <a:r>
              <a:rPr lang="de-CH" dirty="0" err="1"/>
              <a:t>un</a:t>
            </a:r>
            <a:r>
              <a:rPr lang="de-CH" dirty="0"/>
              <a:t> </a:t>
            </a:r>
            <a:r>
              <a:rPr lang="de-CH" dirty="0" err="1"/>
              <a:t>inhibiteur</a:t>
            </a:r>
            <a:r>
              <a:rPr lang="de-CH" dirty="0"/>
              <a:t> P2Y</a:t>
            </a:r>
            <a:r>
              <a:rPr lang="de-CH" baseline="-25000" dirty="0"/>
              <a:t>12</a:t>
            </a:r>
            <a:r>
              <a:rPr lang="de-CH" dirty="0"/>
              <a:t> (</a:t>
            </a:r>
            <a:r>
              <a:rPr lang="de-CH" dirty="0" err="1"/>
              <a:t>généralement</a:t>
            </a:r>
            <a:r>
              <a:rPr lang="de-CH" dirty="0"/>
              <a:t> </a:t>
            </a:r>
            <a:r>
              <a:rPr lang="de-CH" dirty="0" err="1"/>
              <a:t>clopidogrel</a:t>
            </a:r>
            <a:r>
              <a:rPr lang="de-CH" dirty="0"/>
              <a:t> </a:t>
            </a:r>
            <a:r>
              <a:rPr lang="de-CH" dirty="0" err="1"/>
              <a:t>pendant</a:t>
            </a:r>
            <a:r>
              <a:rPr lang="de-CH" dirty="0"/>
              <a:t> 12 </a:t>
            </a:r>
            <a:r>
              <a:rPr lang="de-CH" dirty="0" err="1"/>
              <a:t>mois</a:t>
            </a:r>
            <a:r>
              <a:rPr lang="de-CH" dirty="0"/>
              <a:t>), la dose de rivaroxaban </a:t>
            </a:r>
            <a:r>
              <a:rPr lang="de-CH" dirty="0" err="1"/>
              <a:t>peut</a:t>
            </a:r>
            <a:r>
              <a:rPr lang="de-CH" dirty="0"/>
              <a:t> être </a:t>
            </a:r>
            <a:r>
              <a:rPr lang="de-CH" dirty="0" err="1"/>
              <a:t>réduite</a:t>
            </a:r>
            <a:r>
              <a:rPr lang="de-CH" dirty="0"/>
              <a:t> à 15 mg 1x/j. </a:t>
            </a:r>
            <a:br>
              <a:rPr lang="de-CH" dirty="0"/>
            </a:br>
            <a:r>
              <a:rPr lang="de-CH" dirty="0"/>
              <a:t>(10 mg 1x/j. avec </a:t>
            </a:r>
            <a:r>
              <a:rPr lang="de-CH" dirty="0" err="1"/>
              <a:t>un</a:t>
            </a:r>
            <a:r>
              <a:rPr lang="de-CH" dirty="0"/>
              <a:t> </a:t>
            </a:r>
            <a:r>
              <a:rPr lang="de-CH" dirty="0" err="1"/>
              <a:t>TGFe</a:t>
            </a:r>
            <a:r>
              <a:rPr lang="de-CH" dirty="0"/>
              <a:t> 30–49 ml/min) afin de </a:t>
            </a:r>
            <a:r>
              <a:rPr lang="de-CH" dirty="0" err="1"/>
              <a:t>contrôler</a:t>
            </a:r>
            <a:r>
              <a:rPr lang="de-CH" dirty="0"/>
              <a:t> le </a:t>
            </a:r>
            <a:r>
              <a:rPr lang="de-CH" dirty="0" err="1"/>
              <a:t>risque</a:t>
            </a:r>
            <a:r>
              <a:rPr lang="de-CH" dirty="0"/>
              <a:t> </a:t>
            </a:r>
            <a:r>
              <a:rPr lang="de-CH" dirty="0" err="1"/>
              <a:t>d’hémorragie</a:t>
            </a:r>
            <a:r>
              <a:rPr lang="de-CH" dirty="0"/>
              <a:t>.</a:t>
            </a:r>
          </a:p>
          <a:p>
            <a:r>
              <a:rPr lang="de-CH" dirty="0"/>
              <a:t>Après </a:t>
            </a:r>
            <a:r>
              <a:rPr lang="de-CH" dirty="0" err="1"/>
              <a:t>l’arrêt</a:t>
            </a:r>
            <a:r>
              <a:rPr lang="de-CH" dirty="0"/>
              <a:t> de </a:t>
            </a:r>
            <a:r>
              <a:rPr lang="de-CH" dirty="0" err="1"/>
              <a:t>l’inhibiteur</a:t>
            </a:r>
            <a:r>
              <a:rPr lang="de-CH" dirty="0"/>
              <a:t> de P2Y</a:t>
            </a:r>
            <a:r>
              <a:rPr lang="de-CH" baseline="-25000" dirty="0"/>
              <a:t>12,</a:t>
            </a:r>
            <a:r>
              <a:rPr lang="de-CH" dirty="0"/>
              <a:t> le rivaroxaban doit être </a:t>
            </a:r>
            <a:r>
              <a:rPr lang="de-CH" dirty="0" err="1"/>
              <a:t>ramené</a:t>
            </a:r>
            <a:r>
              <a:rPr lang="de-CH" dirty="0"/>
              <a:t> à la dose </a:t>
            </a:r>
            <a:r>
              <a:rPr lang="de-CH" dirty="0" err="1"/>
              <a:t>standard</a:t>
            </a:r>
            <a:r>
              <a:rPr lang="de-CH" dirty="0"/>
              <a:t> pour les patients </a:t>
            </a:r>
            <a:r>
              <a:rPr lang="de-CH" dirty="0" err="1"/>
              <a:t>atteints</a:t>
            </a:r>
            <a:r>
              <a:rPr lang="de-CH" dirty="0"/>
              <a:t> de </a:t>
            </a:r>
            <a:r>
              <a:rPr lang="de-CH" dirty="0" err="1"/>
              <a:t>FAnv</a:t>
            </a:r>
            <a:r>
              <a:rPr lang="de-CH" dirty="0"/>
              <a:t> (20 mg 1x/j. </a:t>
            </a:r>
            <a:r>
              <a:rPr lang="de-CH" dirty="0" err="1"/>
              <a:t>ou</a:t>
            </a:r>
            <a:r>
              <a:rPr lang="de-CH" dirty="0"/>
              <a:t> </a:t>
            </a:r>
            <a:r>
              <a:rPr lang="de-CH" dirty="0" err="1"/>
              <a:t>bien</a:t>
            </a:r>
            <a:r>
              <a:rPr lang="de-CH" dirty="0"/>
              <a:t> 15 mg 1x/j. </a:t>
            </a:r>
            <a:r>
              <a:rPr lang="de-CH" dirty="0" err="1"/>
              <a:t>avec</a:t>
            </a:r>
            <a:r>
              <a:rPr lang="de-CH" dirty="0"/>
              <a:t> </a:t>
            </a:r>
            <a:r>
              <a:rPr lang="de-CH" dirty="0" err="1"/>
              <a:t>un</a:t>
            </a:r>
            <a:r>
              <a:rPr lang="de-CH" dirty="0"/>
              <a:t> </a:t>
            </a:r>
            <a:r>
              <a:rPr lang="de-CH" dirty="0" err="1"/>
              <a:t>TGFe</a:t>
            </a:r>
            <a:r>
              <a:rPr lang="de-CH" dirty="0"/>
              <a:t> 30–49 ml/min).</a:t>
            </a:r>
          </a:p>
          <a:p>
            <a:r>
              <a:rPr lang="de-CH" dirty="0"/>
              <a:t>Le groupe </a:t>
            </a:r>
            <a:r>
              <a:rPr lang="de-CH" dirty="0" err="1"/>
              <a:t>d’experts</a:t>
            </a:r>
            <a:r>
              <a:rPr lang="de-CH" dirty="0"/>
              <a:t> </a:t>
            </a:r>
            <a:r>
              <a:rPr lang="de-CH" dirty="0" err="1"/>
              <a:t>recommande</a:t>
            </a:r>
            <a:r>
              <a:rPr lang="de-CH" dirty="0"/>
              <a:t> de </a:t>
            </a:r>
            <a:r>
              <a:rPr lang="de-CH" dirty="0" err="1"/>
              <a:t>consulter</a:t>
            </a:r>
            <a:r>
              <a:rPr lang="de-CH" dirty="0"/>
              <a:t> </a:t>
            </a:r>
            <a:r>
              <a:rPr lang="de-CH" dirty="0" err="1"/>
              <a:t>un</a:t>
            </a:r>
            <a:r>
              <a:rPr lang="de-CH" dirty="0"/>
              <a:t> expert en </a:t>
            </a:r>
            <a:r>
              <a:rPr lang="de-CH" dirty="0" err="1"/>
              <a:t>cas</a:t>
            </a:r>
            <a:r>
              <a:rPr lang="de-CH" dirty="0"/>
              <a:t> de questions sur </a:t>
            </a:r>
            <a:r>
              <a:rPr lang="de-CH" dirty="0" err="1"/>
              <a:t>cette</a:t>
            </a:r>
            <a:r>
              <a:rPr lang="de-CH" dirty="0"/>
              <a:t> </a:t>
            </a:r>
            <a:r>
              <a:rPr lang="de-CH" dirty="0" err="1"/>
              <a:t>option</a:t>
            </a:r>
            <a:r>
              <a:rPr lang="de-CH" dirty="0"/>
              <a:t> </a:t>
            </a:r>
            <a:r>
              <a:rPr lang="de-CH" dirty="0" err="1"/>
              <a:t>posologique</a:t>
            </a:r>
            <a:r>
              <a:rPr lang="de-CH" dirty="0"/>
              <a:t>.</a:t>
            </a:r>
          </a:p>
        </p:txBody>
      </p:sp>
      <p:cxnSp>
        <p:nvCxnSpPr>
          <p:cNvPr id="7" name="Gerade Verbindung 5">
            <a:extLst>
              <a:ext uri="{FF2B5EF4-FFF2-40B4-BE49-F238E27FC236}">
                <a16:creationId xmlns:a16="http://schemas.microsoft.com/office/drawing/2014/main" id="{3532FDF9-027D-4CDA-B63F-496362C77F99}"/>
              </a:ext>
            </a:extLst>
          </p:cNvPr>
          <p:cNvCxnSpPr/>
          <p:nvPr/>
        </p:nvCxnSpPr>
        <p:spPr>
          <a:xfrm>
            <a:off x="323850" y="1476622"/>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C6C73DFE-80C1-49BF-B30D-F5E5303ADB5D}"/>
              </a:ext>
            </a:extLst>
          </p:cNvPr>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521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68FC1BA-C807-A24C-B970-91216D4FCE8F}" type="slidenum">
              <a:rPr lang="de-DE" smtClean="0"/>
              <a:t>36</a:t>
            </a:fld>
            <a:endParaRPr lang="de-DE"/>
          </a:p>
        </p:txBody>
      </p:sp>
      <p:sp>
        <p:nvSpPr>
          <p:cNvPr id="17" name="Titel 1"/>
          <p:cNvSpPr>
            <a:spLocks noGrp="1"/>
          </p:cNvSpPr>
          <p:nvPr>
            <p:ph type="title"/>
          </p:nvPr>
        </p:nvSpPr>
        <p:spPr>
          <a:xfrm>
            <a:off x="3859967" y="2005402"/>
            <a:ext cx="4960183" cy="1670570"/>
          </a:xfrm>
          <a:noFill/>
        </p:spPr>
        <p:txBody>
          <a:bodyPr/>
          <a:lstStyle/>
          <a:p>
            <a:r>
              <a:rPr lang="de-CH" sz="2400" dirty="0">
                <a:solidFill>
                  <a:schemeClr val="bg2">
                    <a:lumMod val="50000"/>
                  </a:schemeClr>
                </a:solidFill>
              </a:rPr>
              <a:t>4.2 Traitement aigu de la TVP/EP et </a:t>
            </a:r>
            <a:r>
              <a:rPr lang="de-CH" sz="2400" dirty="0" err="1">
                <a:solidFill>
                  <a:schemeClr val="bg2">
                    <a:lumMod val="50000"/>
                  </a:schemeClr>
                </a:solidFill>
              </a:rPr>
              <a:t>prévention</a:t>
            </a:r>
            <a:r>
              <a:rPr lang="de-CH" sz="2400" dirty="0">
                <a:solidFill>
                  <a:schemeClr val="bg2">
                    <a:lumMod val="50000"/>
                  </a:schemeClr>
                </a:solidFill>
              </a:rPr>
              <a:t> d’une récidive de TVP/EP </a:t>
            </a:r>
            <a:r>
              <a:rPr lang="de-CH" sz="2400" dirty="0" err="1">
                <a:solidFill>
                  <a:schemeClr val="bg2">
                    <a:lumMod val="50000"/>
                  </a:schemeClr>
                </a:solidFill>
              </a:rPr>
              <a:t>chez</a:t>
            </a:r>
            <a:r>
              <a:rPr lang="de-CH" sz="2400" dirty="0">
                <a:solidFill>
                  <a:schemeClr val="bg2">
                    <a:lumMod val="50000"/>
                  </a:schemeClr>
                </a:solidFill>
              </a:rPr>
              <a:t> le </a:t>
            </a:r>
            <a:r>
              <a:rPr lang="de-CH" sz="2400" dirty="0" err="1">
                <a:solidFill>
                  <a:schemeClr val="bg2">
                    <a:lumMod val="50000"/>
                  </a:schemeClr>
                </a:solidFill>
              </a:rPr>
              <a:t>patient</a:t>
            </a:r>
            <a:r>
              <a:rPr lang="de-CH" sz="2400" dirty="0">
                <a:solidFill>
                  <a:schemeClr val="bg2">
                    <a:lumMod val="50000"/>
                  </a:schemeClr>
                </a:solidFill>
              </a:rPr>
              <a:t> adulte</a:t>
            </a:r>
            <a:endParaRPr lang="de-DE" dirty="0">
              <a:solidFill>
                <a:schemeClr val="bg2">
                  <a:lumMod val="50000"/>
                </a:schemeClr>
              </a:solidFill>
            </a:endParaRPr>
          </a:p>
        </p:txBody>
      </p:sp>
      <p:pic>
        <p:nvPicPr>
          <p:cNvPr id="6" name="Bild 18">
            <a:extLst>
              <a:ext uri="{FF2B5EF4-FFF2-40B4-BE49-F238E27FC236}">
                <a16:creationId xmlns:a16="http://schemas.microsoft.com/office/drawing/2014/main" id="{8D1ABF1D-9203-4325-80F1-72D6163861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446" y="1705600"/>
            <a:ext cx="1657922" cy="1657922"/>
          </a:xfrm>
          <a:prstGeom prst="rect">
            <a:avLst/>
          </a:prstGeom>
        </p:spPr>
      </p:pic>
      <p:pic>
        <p:nvPicPr>
          <p:cNvPr id="7" name="Bild 4">
            <a:extLst>
              <a:ext uri="{FF2B5EF4-FFF2-40B4-BE49-F238E27FC236}">
                <a16:creationId xmlns:a16="http://schemas.microsoft.com/office/drawing/2014/main" id="{4E599EF6-B387-4AA1-AC3D-F72A5B455CF7}"/>
              </a:ext>
            </a:extLst>
          </p:cNvPr>
          <p:cNvPicPr>
            <a:picLocks noChangeAspect="1"/>
          </p:cNvPicPr>
          <p:nvPr/>
        </p:nvPicPr>
        <p:blipFill rotWithShape="1">
          <a:blip r:embed="rId3"/>
          <a:srcRect l="14275" t="7052" r="50044" b="57464"/>
          <a:stretch/>
        </p:blipFill>
        <p:spPr>
          <a:xfrm>
            <a:off x="1987368" y="1705600"/>
            <a:ext cx="1667184" cy="1657922"/>
          </a:xfrm>
          <a:prstGeom prst="rect">
            <a:avLst/>
          </a:prstGeom>
        </p:spPr>
      </p:pic>
    </p:spTree>
    <p:extLst>
      <p:ext uri="{BB962C8B-B14F-4D97-AF65-F5344CB8AC3E}">
        <p14:creationId xmlns:p14="http://schemas.microsoft.com/office/powerpoint/2010/main" val="50191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4.2.1 / 4.2.2 Comment procéder lorsque le patient a reçu un traitement initial avec une HBPM ?</a:t>
            </a:r>
            <a:endParaRPr lang="de-DE" dirty="0"/>
          </a:p>
        </p:txBody>
      </p:sp>
      <p:sp>
        <p:nvSpPr>
          <p:cNvPr id="3" name="Inhaltsplatzhalter 2"/>
          <p:cNvSpPr>
            <a:spLocks noGrp="1"/>
          </p:cNvSpPr>
          <p:nvPr>
            <p:ph idx="1"/>
          </p:nvPr>
        </p:nvSpPr>
        <p:spPr>
          <a:xfrm>
            <a:off x="323850" y="1203325"/>
            <a:ext cx="7235825" cy="3263504"/>
          </a:xfrm>
        </p:spPr>
        <p:txBody>
          <a:bodyPr/>
          <a:lstStyle/>
          <a:p>
            <a:r>
              <a:rPr lang="fr-CH" dirty="0"/>
              <a:t>Si le traitement initial par HBPM a duré au maximum 5 jours, la dose recommandée de </a:t>
            </a:r>
            <a:br>
              <a:rPr lang="fr-CH" dirty="0"/>
            </a:br>
            <a:r>
              <a:rPr lang="fr-CH" dirty="0"/>
              <a:t>15 mg 2x/jour peut être administrée pendant encore 21 jours.</a:t>
            </a:r>
          </a:p>
          <a:p>
            <a:r>
              <a:rPr lang="fr-CH" dirty="0"/>
              <a:t>Si le traitement initial par HBPM a duré plus de 5 jours, nous recommandons d’utiliser une dose de 15 mg 2x/jour jusqu’au 21</a:t>
            </a:r>
            <a:r>
              <a:rPr lang="fr-CH" baseline="30000" dirty="0"/>
              <a:t>ème</a:t>
            </a:r>
            <a:r>
              <a:rPr lang="fr-CH" dirty="0"/>
              <a:t> jour après le début de l’anticoagulation par HBPM. </a:t>
            </a:r>
          </a:p>
          <a:p>
            <a:r>
              <a:rPr lang="fr-CH" b="1" dirty="0">
                <a:solidFill>
                  <a:schemeClr val="accent1"/>
                </a:solidFill>
              </a:rPr>
              <a:t>Aucun traitement préalable par HBPM n’est nécessaire. </a:t>
            </a:r>
            <a:r>
              <a:rPr lang="fr-CH" dirty="0"/>
              <a:t>Selon l’information professionnelle, on peut commencer directement la prise du rivaroxaban. </a:t>
            </a:r>
          </a:p>
          <a:p>
            <a:r>
              <a:rPr lang="fr-CH" b="1" dirty="0">
                <a:solidFill>
                  <a:schemeClr val="accent1"/>
                </a:solidFill>
              </a:rPr>
              <a:t>L’administration préalable d’HBPM est toutefois possible. </a:t>
            </a:r>
            <a:r>
              <a:rPr lang="fr-CH" dirty="0"/>
              <a:t>Dans les études d’autorisation, environ 70% des patients ont reçu une ou au maximum deux injections d’HBPM avant le début du traitement oral avec 15 mg de rivaroxaban 2x/jour pendant 21 jours. </a:t>
            </a:r>
          </a:p>
        </p:txBody>
      </p:sp>
      <p:sp>
        <p:nvSpPr>
          <p:cNvPr id="5" name="Foliennummernplatzhalter 4"/>
          <p:cNvSpPr>
            <a:spLocks noGrp="1"/>
          </p:cNvSpPr>
          <p:nvPr>
            <p:ph type="sldNum" sz="quarter" idx="12"/>
          </p:nvPr>
        </p:nvSpPr>
        <p:spPr/>
        <p:txBody>
          <a:bodyPr/>
          <a:lstStyle/>
          <a:p>
            <a:fld id="{668FC1BA-C807-A24C-B970-91216D4FCE8F}" type="slidenum">
              <a:rPr lang="de-DE" smtClean="0"/>
              <a:t>37</a:t>
            </a:fld>
            <a:endParaRPr lang="de-DE"/>
          </a:p>
        </p:txBody>
      </p:sp>
    </p:spTree>
    <p:extLst>
      <p:ext uri="{BB962C8B-B14F-4D97-AF65-F5344CB8AC3E}">
        <p14:creationId xmlns:p14="http://schemas.microsoft.com/office/powerpoint/2010/main" val="386415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268288"/>
            <a:ext cx="7235825" cy="994172"/>
          </a:xfrm>
          <a:solidFill>
            <a:schemeClr val="bg1"/>
          </a:solidFill>
        </p:spPr>
        <p:txBody>
          <a:bodyPr/>
          <a:lstStyle/>
          <a:p>
            <a:r>
              <a:rPr lang="fr-FR" sz="2000" dirty="0"/>
              <a:t>4.2.3 Pourquoi faut-il administrer une dose plus élevée pendant les trois premiers semaines du traitement par rivaroxaban ?</a:t>
            </a:r>
            <a:endParaRPr lang="de-DE" sz="2000" dirty="0"/>
          </a:p>
        </p:txBody>
      </p:sp>
      <p:sp>
        <p:nvSpPr>
          <p:cNvPr id="3" name="Inhaltsplatzhalter 2"/>
          <p:cNvSpPr>
            <a:spLocks noGrp="1"/>
          </p:cNvSpPr>
          <p:nvPr>
            <p:ph idx="1"/>
          </p:nvPr>
        </p:nvSpPr>
        <p:spPr>
          <a:xfrm>
            <a:off x="323850" y="1480783"/>
            <a:ext cx="7235825" cy="2511852"/>
          </a:xfrm>
        </p:spPr>
        <p:txBody>
          <a:bodyPr/>
          <a:lstStyle/>
          <a:p>
            <a:pPr>
              <a:spcBef>
                <a:spcPts val="1800"/>
              </a:spcBef>
              <a:buFont typeface="Wingdings" pitchFamily="2" charset="2"/>
              <a:buChar char="§"/>
            </a:pPr>
            <a:r>
              <a:rPr lang="fr-FR" dirty="0"/>
              <a:t>Les études de détermination de dose pour le traitement de la TVP ont montré : dans l’étude </a:t>
            </a:r>
            <a:r>
              <a:rPr lang="fr-FR" dirty="0" err="1"/>
              <a:t>ODIXa</a:t>
            </a:r>
            <a:r>
              <a:rPr lang="fr-FR" dirty="0"/>
              <a:t> les résultats concernant la réduction du thrombus étaient plus favorables avec une administration biquotidienne durant les 21 premiers jours de traitement par rapport à une administration une fois par jour.</a:t>
            </a:r>
          </a:p>
          <a:p>
            <a:pPr>
              <a:spcBef>
                <a:spcPts val="1800"/>
              </a:spcBef>
              <a:buFont typeface="Wingdings" pitchFamily="2" charset="2"/>
              <a:buChar char="§"/>
            </a:pPr>
            <a:r>
              <a:rPr lang="fr-FR" dirty="0"/>
              <a:t>Dans des études similaires avec d’autres anticoagulants (</a:t>
            </a:r>
            <a:r>
              <a:rPr lang="fr-FR" dirty="0" err="1"/>
              <a:t>idraparinux</a:t>
            </a:r>
            <a:r>
              <a:rPr lang="fr-FR" dirty="0"/>
              <a:t>, </a:t>
            </a:r>
            <a:r>
              <a:rPr lang="fr-FR" dirty="0" err="1"/>
              <a:t>ximélagatran</a:t>
            </a:r>
            <a:r>
              <a:rPr lang="fr-FR" dirty="0"/>
              <a:t>) où la dose utilisée pour le traitement aigu n’avait pas été augmentée, des taux de récidives inacceptables ont été observés dans la phase initiale du traitement. </a:t>
            </a:r>
          </a:p>
        </p:txBody>
      </p:sp>
      <p:sp>
        <p:nvSpPr>
          <p:cNvPr id="5" name="Foliennummernplatzhalter 4"/>
          <p:cNvSpPr>
            <a:spLocks noGrp="1"/>
          </p:cNvSpPr>
          <p:nvPr>
            <p:ph type="sldNum" sz="quarter" idx="12"/>
          </p:nvPr>
        </p:nvSpPr>
        <p:spPr/>
        <p:txBody>
          <a:bodyPr/>
          <a:lstStyle/>
          <a:p>
            <a:fld id="{668FC1BA-C807-A24C-B970-91216D4FCE8F}" type="slidenum">
              <a:rPr lang="de-DE" smtClean="0"/>
              <a:t>38</a:t>
            </a:fld>
            <a:endParaRPr lang="de-DE"/>
          </a:p>
        </p:txBody>
      </p:sp>
      <p:cxnSp>
        <p:nvCxnSpPr>
          <p:cNvPr id="8" name="Gerade Verbindung 7"/>
          <p:cNvCxnSpPr/>
          <p:nvPr/>
        </p:nvCxnSpPr>
        <p:spPr>
          <a:xfrm>
            <a:off x="323850" y="1199024"/>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7495082" y="889989"/>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2810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69150" cy="994172"/>
          </a:xfrm>
        </p:spPr>
        <p:txBody>
          <a:bodyPr/>
          <a:lstStyle/>
          <a:p>
            <a:r>
              <a:rPr lang="fr-FR" dirty="0"/>
              <a:t>4.2.4 Existe-t-il des données récentes sur la prévention au long cours chez les patients atteints de TEV ?</a:t>
            </a:r>
          </a:p>
        </p:txBody>
      </p:sp>
      <p:sp>
        <p:nvSpPr>
          <p:cNvPr id="3" name="Inhaltsplatzhalter 2"/>
          <p:cNvSpPr>
            <a:spLocks noGrp="1"/>
          </p:cNvSpPr>
          <p:nvPr>
            <p:ph idx="1"/>
          </p:nvPr>
        </p:nvSpPr>
        <p:spPr>
          <a:xfrm>
            <a:off x="323850" y="1203325"/>
            <a:ext cx="7235825" cy="3263504"/>
          </a:xfrm>
          <a:ln>
            <a:noFill/>
          </a:ln>
          <a:effectLst/>
        </p:spPr>
        <p:txBody>
          <a:bodyPr/>
          <a:lstStyle/>
          <a:p>
            <a:r>
              <a:rPr lang="fr-FR" dirty="0"/>
              <a:t>Si une prophylaxie secondaire à long terme avec le rivaroxaban est envisagée après un traitement anticoagulant pendant au moins 6 mois, le rivaroxaban 20 mg 1x/jour doit être poursuivi chez les patients atteints </a:t>
            </a:r>
            <a:r>
              <a:rPr lang="de-CH" dirty="0"/>
              <a:t>de TEV présentant </a:t>
            </a:r>
            <a:r>
              <a:rPr lang="de-CH" dirty="0" err="1"/>
              <a:t>un</a:t>
            </a:r>
            <a:r>
              <a:rPr lang="de-CH" dirty="0"/>
              <a:t> </a:t>
            </a:r>
            <a:r>
              <a:rPr lang="de-CH" dirty="0" err="1"/>
              <a:t>risque</a:t>
            </a:r>
            <a:r>
              <a:rPr lang="de-CH" dirty="0"/>
              <a:t> </a:t>
            </a:r>
            <a:r>
              <a:rPr lang="de-CH" dirty="0" err="1"/>
              <a:t>élevé</a:t>
            </a:r>
            <a:r>
              <a:rPr lang="de-CH" dirty="0"/>
              <a:t> de récidive.</a:t>
            </a:r>
            <a:endParaRPr lang="de-CH" b="1" dirty="0">
              <a:solidFill>
                <a:schemeClr val="accent1"/>
              </a:solidFill>
            </a:endParaRPr>
          </a:p>
          <a:p>
            <a:r>
              <a:rPr lang="de-CH" dirty="0"/>
              <a:t>Dans </a:t>
            </a:r>
            <a:r>
              <a:rPr lang="de-CH" dirty="0" err="1"/>
              <a:t>l’étude</a:t>
            </a:r>
            <a:r>
              <a:rPr lang="de-CH" dirty="0"/>
              <a:t> EINSTEIN CHOICE </a:t>
            </a:r>
            <a:r>
              <a:rPr lang="de-CH" dirty="0" err="1"/>
              <a:t>ont</a:t>
            </a:r>
            <a:r>
              <a:rPr lang="de-CH" dirty="0"/>
              <a:t> été </a:t>
            </a:r>
            <a:r>
              <a:rPr lang="de-CH" dirty="0" err="1"/>
              <a:t>inclus</a:t>
            </a:r>
            <a:r>
              <a:rPr lang="de-CH" dirty="0"/>
              <a:t> les </a:t>
            </a:r>
            <a:r>
              <a:rPr lang="fr-FR" dirty="0"/>
              <a:t>patients atteints de TEV avec une anticoagulation de 6 à 12 mois et aucune indication claire pour la poursuite du traitement</a:t>
            </a:r>
            <a:r>
              <a:rPr lang="de-CH" dirty="0"/>
              <a:t>.</a:t>
            </a:r>
            <a:endParaRPr lang="de-CH" b="1" dirty="0">
              <a:solidFill>
                <a:schemeClr val="accent1"/>
              </a:solidFill>
            </a:endParaRPr>
          </a:p>
          <a:p>
            <a:pPr marL="185738" indent="-185738"/>
            <a:r>
              <a:rPr lang="de-CH" b="1" dirty="0" err="1">
                <a:solidFill>
                  <a:schemeClr val="accent1"/>
                </a:solidFill>
              </a:rPr>
              <a:t>L’étude</a:t>
            </a:r>
            <a:r>
              <a:rPr lang="de-CH" dirty="0"/>
              <a:t> </a:t>
            </a:r>
            <a:r>
              <a:rPr lang="de-CH" b="1" dirty="0">
                <a:solidFill>
                  <a:schemeClr val="accent1"/>
                </a:solidFill>
              </a:rPr>
              <a:t>EINSTEIN CHOICE a </a:t>
            </a:r>
            <a:r>
              <a:rPr lang="de-CH" b="1" dirty="0" err="1">
                <a:solidFill>
                  <a:schemeClr val="accent1"/>
                </a:solidFill>
              </a:rPr>
              <a:t>montré</a:t>
            </a:r>
            <a:r>
              <a:rPr lang="de-CH" b="1" dirty="0">
                <a:solidFill>
                  <a:schemeClr val="accent1"/>
                </a:solidFill>
              </a:rPr>
              <a:t> que les </a:t>
            </a:r>
            <a:r>
              <a:rPr lang="de-CH" b="1" dirty="0" err="1">
                <a:solidFill>
                  <a:schemeClr val="accent1"/>
                </a:solidFill>
              </a:rPr>
              <a:t>récidives</a:t>
            </a:r>
            <a:r>
              <a:rPr lang="de-CH" b="1" dirty="0">
                <a:solidFill>
                  <a:schemeClr val="accent1"/>
                </a:solidFill>
              </a:rPr>
              <a:t> de TEV </a:t>
            </a:r>
            <a:r>
              <a:rPr lang="de-CH" b="1" dirty="0" err="1">
                <a:solidFill>
                  <a:schemeClr val="accent1"/>
                </a:solidFill>
              </a:rPr>
              <a:t>étaient</a:t>
            </a:r>
            <a:r>
              <a:rPr lang="de-CH" b="1" dirty="0">
                <a:solidFill>
                  <a:schemeClr val="accent1"/>
                </a:solidFill>
              </a:rPr>
              <a:t> </a:t>
            </a:r>
            <a:r>
              <a:rPr lang="de-CH" b="1" dirty="0" err="1">
                <a:solidFill>
                  <a:schemeClr val="accent1"/>
                </a:solidFill>
              </a:rPr>
              <a:t>significativement</a:t>
            </a:r>
            <a:r>
              <a:rPr lang="de-CH" b="1" dirty="0">
                <a:solidFill>
                  <a:schemeClr val="accent1"/>
                </a:solidFill>
              </a:rPr>
              <a:t> plus rares sous rivaroxaban à 10 mg 1x/jour que sous </a:t>
            </a:r>
            <a:r>
              <a:rPr lang="de-CH" b="1" dirty="0" err="1">
                <a:solidFill>
                  <a:schemeClr val="accent1"/>
                </a:solidFill>
              </a:rPr>
              <a:t>aspirine</a:t>
            </a:r>
            <a:r>
              <a:rPr lang="de-CH" b="1" dirty="0">
                <a:solidFill>
                  <a:schemeClr val="accent1"/>
                </a:solidFill>
              </a:rPr>
              <a:t> à 100 mg 1x/jour, avec </a:t>
            </a:r>
            <a:r>
              <a:rPr lang="de-CH" b="1" dirty="0" err="1">
                <a:solidFill>
                  <a:schemeClr val="accent1"/>
                </a:solidFill>
              </a:rPr>
              <a:t>un</a:t>
            </a:r>
            <a:r>
              <a:rPr lang="de-CH" b="1" dirty="0">
                <a:solidFill>
                  <a:schemeClr val="accent1"/>
                </a:solidFill>
              </a:rPr>
              <a:t> taux </a:t>
            </a:r>
            <a:r>
              <a:rPr lang="de-CH" b="1" dirty="0" err="1">
                <a:solidFill>
                  <a:schemeClr val="accent1"/>
                </a:solidFill>
              </a:rPr>
              <a:t>comparable</a:t>
            </a:r>
            <a:r>
              <a:rPr lang="de-CH" b="1" dirty="0">
                <a:solidFill>
                  <a:schemeClr val="accent1"/>
                </a:solidFill>
              </a:rPr>
              <a:t> </a:t>
            </a:r>
            <a:r>
              <a:rPr lang="de-CH" b="1" dirty="0" err="1">
                <a:solidFill>
                  <a:schemeClr val="accent1"/>
                </a:solidFill>
              </a:rPr>
              <a:t>d’hémorragies</a:t>
            </a:r>
            <a:r>
              <a:rPr lang="de-CH" b="1" dirty="0">
                <a:solidFill>
                  <a:schemeClr val="accent1"/>
                </a:solidFill>
              </a:rPr>
              <a:t> </a:t>
            </a:r>
            <a:r>
              <a:rPr lang="de-CH" b="1" dirty="0" err="1">
                <a:solidFill>
                  <a:schemeClr val="accent1"/>
                </a:solidFill>
              </a:rPr>
              <a:t>sévères</a:t>
            </a:r>
            <a:r>
              <a:rPr lang="de-CH" dirty="0"/>
              <a:t>. </a:t>
            </a:r>
            <a:br>
              <a:rPr lang="de-CH" dirty="0"/>
            </a:br>
            <a:r>
              <a:rPr lang="de-CH" dirty="0"/>
              <a:t>Par </a:t>
            </a:r>
            <a:r>
              <a:rPr lang="de-CH" dirty="0" err="1"/>
              <a:t>rapport</a:t>
            </a:r>
            <a:r>
              <a:rPr lang="de-CH" dirty="0"/>
              <a:t> à une </a:t>
            </a:r>
            <a:r>
              <a:rPr lang="de-CH" dirty="0" err="1"/>
              <a:t>prévention</a:t>
            </a:r>
            <a:r>
              <a:rPr lang="de-CH" dirty="0"/>
              <a:t> à </a:t>
            </a:r>
            <a:r>
              <a:rPr lang="de-CH" dirty="0" err="1"/>
              <a:t>long</a:t>
            </a:r>
            <a:r>
              <a:rPr lang="de-CH" dirty="0"/>
              <a:t> </a:t>
            </a:r>
            <a:r>
              <a:rPr lang="de-CH" dirty="0" err="1"/>
              <a:t>terme</a:t>
            </a:r>
            <a:r>
              <a:rPr lang="de-CH" dirty="0"/>
              <a:t> avec du rivaroxaban à 20 mg 1x/jour, on </a:t>
            </a:r>
            <a:r>
              <a:rPr lang="de-CH" dirty="0" err="1"/>
              <a:t>n’a</a:t>
            </a:r>
            <a:r>
              <a:rPr lang="de-CH" dirty="0"/>
              <a:t> </a:t>
            </a:r>
            <a:r>
              <a:rPr lang="de-CH" dirty="0" err="1"/>
              <a:t>relevé</a:t>
            </a:r>
            <a:r>
              <a:rPr lang="de-CH" dirty="0"/>
              <a:t> </a:t>
            </a:r>
            <a:r>
              <a:rPr lang="de-CH" dirty="0" err="1"/>
              <a:t>aucune</a:t>
            </a:r>
            <a:r>
              <a:rPr lang="de-CH" dirty="0"/>
              <a:t> </a:t>
            </a:r>
            <a:r>
              <a:rPr lang="de-CH" dirty="0" err="1"/>
              <a:t>différence</a:t>
            </a:r>
            <a:r>
              <a:rPr lang="de-CH" dirty="0"/>
              <a:t> </a:t>
            </a:r>
            <a:r>
              <a:rPr lang="de-CH" dirty="0" err="1"/>
              <a:t>significative</a:t>
            </a:r>
            <a:r>
              <a:rPr lang="de-CH" dirty="0"/>
              <a:t> sur </a:t>
            </a:r>
            <a:r>
              <a:rPr lang="de-CH" dirty="0" err="1"/>
              <a:t>les</a:t>
            </a:r>
            <a:r>
              <a:rPr lang="de-CH" dirty="0"/>
              <a:t> </a:t>
            </a:r>
            <a:r>
              <a:rPr lang="de-CH" dirty="0" err="1"/>
              <a:t>principaux</a:t>
            </a:r>
            <a:r>
              <a:rPr lang="de-CH" dirty="0"/>
              <a:t> </a:t>
            </a:r>
            <a:r>
              <a:rPr lang="de-CH" dirty="0" err="1"/>
              <a:t>critères</a:t>
            </a:r>
            <a:r>
              <a:rPr lang="de-CH" dirty="0"/>
              <a:t> </a:t>
            </a:r>
            <a:r>
              <a:rPr lang="de-CH" dirty="0" err="1"/>
              <a:t>d’évaluation</a:t>
            </a:r>
            <a:r>
              <a:rPr lang="de-CH" dirty="0"/>
              <a:t> </a:t>
            </a:r>
            <a:r>
              <a:rPr lang="de-CH" dirty="0" err="1"/>
              <a:t>d’efficacité</a:t>
            </a:r>
            <a:r>
              <a:rPr lang="de-CH" dirty="0"/>
              <a:t> et de </a:t>
            </a:r>
            <a:r>
              <a:rPr lang="de-CH" dirty="0" err="1"/>
              <a:t>sécurité</a:t>
            </a:r>
            <a:r>
              <a:rPr lang="de-CH" dirty="0"/>
              <a:t>. </a:t>
            </a:r>
          </a:p>
          <a:p>
            <a:pPr marL="185738" indent="-185738"/>
            <a:r>
              <a:rPr lang="de-CH" dirty="0"/>
              <a:t>En </a:t>
            </a:r>
            <a:r>
              <a:rPr lang="de-CH" dirty="0" err="1"/>
              <a:t>cas</a:t>
            </a:r>
            <a:r>
              <a:rPr lang="de-CH" dirty="0"/>
              <a:t> de </a:t>
            </a:r>
            <a:r>
              <a:rPr lang="de-CH" dirty="0" err="1"/>
              <a:t>question</a:t>
            </a:r>
            <a:r>
              <a:rPr lang="de-CH" dirty="0"/>
              <a:t> sur la </a:t>
            </a:r>
            <a:r>
              <a:rPr lang="de-CH" dirty="0" err="1"/>
              <a:t>stratification</a:t>
            </a:r>
            <a:r>
              <a:rPr lang="de-CH" dirty="0"/>
              <a:t> du </a:t>
            </a:r>
            <a:r>
              <a:rPr lang="de-CH" dirty="0" err="1"/>
              <a:t>risque</a:t>
            </a:r>
            <a:r>
              <a:rPr lang="de-CH" dirty="0"/>
              <a:t> </a:t>
            </a:r>
            <a:r>
              <a:rPr lang="de-CH" dirty="0" err="1"/>
              <a:t>dans</a:t>
            </a:r>
            <a:r>
              <a:rPr lang="de-CH" dirty="0"/>
              <a:t> le cadre d’une </a:t>
            </a:r>
            <a:r>
              <a:rPr lang="de-CH" dirty="0" err="1"/>
              <a:t>prophylaxie</a:t>
            </a:r>
            <a:r>
              <a:rPr lang="de-CH" dirty="0"/>
              <a:t> </a:t>
            </a:r>
            <a:r>
              <a:rPr lang="de-CH" dirty="0" err="1"/>
              <a:t>secondaire</a:t>
            </a:r>
            <a:r>
              <a:rPr lang="de-CH" dirty="0"/>
              <a:t> à </a:t>
            </a:r>
            <a:r>
              <a:rPr lang="de-CH" dirty="0" err="1"/>
              <a:t>long</a:t>
            </a:r>
            <a:r>
              <a:rPr lang="de-CH" dirty="0"/>
              <a:t> </a:t>
            </a:r>
            <a:r>
              <a:rPr lang="de-CH" dirty="0" err="1"/>
              <a:t>terme</a:t>
            </a:r>
            <a:r>
              <a:rPr lang="de-CH" dirty="0"/>
              <a:t>, </a:t>
            </a:r>
            <a:r>
              <a:rPr lang="de-CH" dirty="0" err="1"/>
              <a:t>il</a:t>
            </a:r>
            <a:r>
              <a:rPr lang="de-CH" dirty="0"/>
              <a:t> </a:t>
            </a:r>
            <a:r>
              <a:rPr lang="de-CH" dirty="0" err="1"/>
              <a:t>est</a:t>
            </a:r>
            <a:r>
              <a:rPr lang="de-CH" dirty="0"/>
              <a:t> </a:t>
            </a:r>
            <a:r>
              <a:rPr lang="de-CH" dirty="0" err="1"/>
              <a:t>conseillé</a:t>
            </a:r>
            <a:r>
              <a:rPr lang="de-CH" dirty="0"/>
              <a:t> de </a:t>
            </a:r>
            <a:r>
              <a:rPr lang="de-CH" dirty="0" err="1"/>
              <a:t>demander</a:t>
            </a:r>
            <a:r>
              <a:rPr lang="de-CH" dirty="0"/>
              <a:t> </a:t>
            </a:r>
            <a:r>
              <a:rPr lang="de-CH" b="1" dirty="0" err="1">
                <a:solidFill>
                  <a:schemeClr val="accent1"/>
                </a:solidFill>
              </a:rPr>
              <a:t>l’avis</a:t>
            </a:r>
            <a:r>
              <a:rPr lang="de-CH" b="1" dirty="0">
                <a:solidFill>
                  <a:schemeClr val="accent1"/>
                </a:solidFill>
              </a:rPr>
              <a:t> d’un </a:t>
            </a:r>
            <a:r>
              <a:rPr lang="de-CH" b="1" dirty="0" err="1">
                <a:solidFill>
                  <a:schemeClr val="accent1"/>
                </a:solidFill>
              </a:rPr>
              <a:t>spécialiste</a:t>
            </a:r>
            <a:r>
              <a:rPr lang="de-CH" dirty="0"/>
              <a:t>.</a:t>
            </a:r>
          </a:p>
        </p:txBody>
      </p:sp>
      <p:sp>
        <p:nvSpPr>
          <p:cNvPr id="5" name="Foliennummernplatzhalter 4"/>
          <p:cNvSpPr>
            <a:spLocks noGrp="1"/>
          </p:cNvSpPr>
          <p:nvPr>
            <p:ph type="sldNum" sz="quarter" idx="12"/>
          </p:nvPr>
        </p:nvSpPr>
        <p:spPr/>
        <p:txBody>
          <a:bodyPr/>
          <a:lstStyle/>
          <a:p>
            <a:fld id="{668FC1BA-C807-A24C-B970-91216D4FCE8F}" type="slidenum">
              <a:rPr lang="de-DE" smtClean="0"/>
              <a:t>39</a:t>
            </a:fld>
            <a:endParaRPr lang="de-DE"/>
          </a:p>
        </p:txBody>
      </p:sp>
    </p:spTree>
    <p:extLst>
      <p:ext uri="{BB962C8B-B14F-4D97-AF65-F5344CB8AC3E}">
        <p14:creationId xmlns:p14="http://schemas.microsoft.com/office/powerpoint/2010/main" val="70846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p:txBody>
          <a:bodyPr/>
          <a:lstStyle/>
          <a:p>
            <a:r>
              <a:rPr lang="de-DE" dirty="0">
                <a:solidFill>
                  <a:schemeClr val="accent1"/>
                </a:solidFill>
              </a:rPr>
              <a:t>Introduction</a:t>
            </a:r>
          </a:p>
        </p:txBody>
      </p:sp>
      <p:sp>
        <p:nvSpPr>
          <p:cNvPr id="33" name="Foliennummernplatzhalter 32"/>
          <p:cNvSpPr>
            <a:spLocks noGrp="1"/>
          </p:cNvSpPr>
          <p:nvPr>
            <p:ph type="sldNum" sz="quarter" idx="12"/>
          </p:nvPr>
        </p:nvSpPr>
        <p:spPr/>
        <p:txBody>
          <a:bodyPr/>
          <a:lstStyle/>
          <a:p>
            <a:fld id="{668FC1BA-C807-A24C-B970-91216D4FCE8F}" type="slidenum">
              <a:rPr lang="de-DE" smtClean="0"/>
              <a:t>4</a:t>
            </a:fld>
            <a:endParaRPr lang="de-DE" dirty="0"/>
          </a:p>
        </p:txBody>
      </p:sp>
      <p:sp>
        <p:nvSpPr>
          <p:cNvPr id="8" name="Titel 1"/>
          <p:cNvSpPr txBox="1">
            <a:spLocks/>
          </p:cNvSpPr>
          <p:nvPr/>
        </p:nvSpPr>
        <p:spPr>
          <a:xfrm>
            <a:off x="323850" y="1375952"/>
            <a:ext cx="2368550" cy="659606"/>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DE" sz="4000" dirty="0">
                <a:latin typeface="Segoe UI Black" charset="0"/>
                <a:ea typeface="Segoe UI Black" charset="0"/>
                <a:cs typeface="Segoe UI Black" charset="0"/>
              </a:rPr>
              <a:t>Xarelto </a:t>
            </a:r>
            <a:br>
              <a:rPr lang="de-DE" sz="4000" dirty="0">
                <a:latin typeface="Segoe UI Black" charset="0"/>
                <a:ea typeface="Segoe UI Black" charset="0"/>
                <a:cs typeface="Segoe UI Black" charset="0"/>
              </a:rPr>
            </a:br>
            <a:endParaRPr lang="de-DE" sz="4000" dirty="0">
              <a:latin typeface="Segoe UI Black" charset="0"/>
              <a:ea typeface="Segoe UI Black" charset="0"/>
              <a:cs typeface="Segoe UI Black" charset="0"/>
            </a:endParaRPr>
          </a:p>
        </p:txBody>
      </p:sp>
      <p:sp>
        <p:nvSpPr>
          <p:cNvPr id="9" name="Textfeld 8"/>
          <p:cNvSpPr txBox="1"/>
          <p:nvPr/>
        </p:nvSpPr>
        <p:spPr>
          <a:xfrm>
            <a:off x="244879" y="1127068"/>
            <a:ext cx="2136371" cy="300082"/>
          </a:xfrm>
          <a:prstGeom prst="rect">
            <a:avLst/>
          </a:prstGeom>
          <a:noFill/>
        </p:spPr>
        <p:txBody>
          <a:bodyPr wrap="square" rtlCol="0">
            <a:spAutoFit/>
          </a:bodyPr>
          <a:lstStyle/>
          <a:p>
            <a:r>
              <a:rPr lang="de-DE" dirty="0">
                <a:latin typeface="Segoe UI" charset="0"/>
                <a:ea typeface="Segoe UI" charset="0"/>
                <a:cs typeface="Segoe UI" charset="0"/>
              </a:rPr>
              <a:t>Homologation en Suisse</a:t>
            </a:r>
          </a:p>
        </p:txBody>
      </p:sp>
      <p:sp>
        <p:nvSpPr>
          <p:cNvPr id="10" name="Inhaltsplatzhalter 2"/>
          <p:cNvSpPr txBox="1">
            <a:spLocks/>
          </p:cNvSpPr>
          <p:nvPr/>
        </p:nvSpPr>
        <p:spPr>
          <a:xfrm>
            <a:off x="3948375" y="950316"/>
            <a:ext cx="5195625" cy="4034433"/>
          </a:xfrm>
          <a:prstGeom prst="rect">
            <a:avLst/>
          </a:prstGeom>
        </p:spPr>
        <p:txBody>
          <a:bodyPr vert="horz" lIns="0" tIns="0" rIns="0" bIns="0" numCol="1" spcCol="36000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Segoe UI" charset="0"/>
                <a:ea typeface="Segoe UI" charset="0"/>
                <a:cs typeface="Segoe UI" charset="0"/>
              </a:defRPr>
            </a:lvl1pPr>
            <a:lvl2pPr marL="342900" indent="0" algn="ctr"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Segoe UI" charset="0"/>
                <a:ea typeface="Segoe UI" charset="0"/>
                <a:cs typeface="Segoe UI" charset="0"/>
              </a:defRPr>
            </a:lvl2pPr>
            <a:lvl3pPr marL="685800" indent="0" algn="ctr"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Segoe UI" charset="0"/>
                <a:ea typeface="Segoe UI" charset="0"/>
                <a:cs typeface="Segoe UI" charset="0"/>
              </a:defRPr>
            </a:lvl3pPr>
            <a:lvl4pPr marL="10287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4pPr>
            <a:lvl5pPr marL="13716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0"/>
              </a:spcBef>
              <a:buClr>
                <a:schemeClr val="accent1"/>
              </a:buClr>
            </a:pPr>
            <a:r>
              <a:rPr lang="fr-FR" sz="1400" b="1" dirty="0"/>
              <a:t>Depuis 2009</a:t>
            </a:r>
          </a:p>
          <a:p>
            <a:pPr marL="177800" indent="-177800" algn="l">
              <a:lnSpc>
                <a:spcPct val="100000"/>
              </a:lnSpc>
              <a:spcBef>
                <a:spcPts val="0"/>
              </a:spcBef>
              <a:buClr>
                <a:schemeClr val="accent1"/>
              </a:buClr>
              <a:buFont typeface="Wingdings" charset="2"/>
              <a:buChar char="§"/>
            </a:pPr>
            <a:r>
              <a:rPr lang="fr-FR" sz="1400" dirty="0"/>
              <a:t>Prévention des </a:t>
            </a:r>
            <a:r>
              <a:rPr lang="fr-FR" sz="1400" b="1" dirty="0">
                <a:solidFill>
                  <a:schemeClr val="accent1"/>
                </a:solidFill>
              </a:rPr>
              <a:t>thromboembolies veineuses </a:t>
            </a:r>
            <a:r>
              <a:rPr lang="fr-FR" sz="1400" dirty="0"/>
              <a:t>(TEV) lors d'interventions orthopédiques majeures au niveau des extré- mités inférieures, p.ex. prothèse de la hanche ou du genou</a:t>
            </a:r>
          </a:p>
          <a:p>
            <a:pPr marL="177800" indent="-177800" algn="l">
              <a:lnSpc>
                <a:spcPct val="100000"/>
              </a:lnSpc>
              <a:spcBef>
                <a:spcPts val="0"/>
              </a:spcBef>
              <a:buClr>
                <a:schemeClr val="accent1"/>
              </a:buClr>
              <a:buFont typeface="Wingdings" charset="2"/>
              <a:buChar char="§"/>
            </a:pPr>
            <a:endParaRPr lang="fr-FR" sz="1400" dirty="0"/>
          </a:p>
          <a:p>
            <a:pPr algn="l">
              <a:lnSpc>
                <a:spcPct val="100000"/>
              </a:lnSpc>
              <a:spcBef>
                <a:spcPts val="0"/>
              </a:spcBef>
              <a:buClr>
                <a:schemeClr val="accent1"/>
              </a:buClr>
            </a:pPr>
            <a:r>
              <a:rPr lang="fr-FR" sz="1400" b="1" dirty="0"/>
              <a:t>Depuis avril 2012</a:t>
            </a:r>
          </a:p>
          <a:p>
            <a:pPr marL="177800" indent="-177800" algn="l">
              <a:lnSpc>
                <a:spcPct val="100000"/>
              </a:lnSpc>
              <a:spcBef>
                <a:spcPts val="0"/>
              </a:spcBef>
              <a:buClr>
                <a:schemeClr val="accent1"/>
              </a:buClr>
              <a:buFont typeface="Wingdings" charset="2"/>
              <a:buChar char="§"/>
            </a:pPr>
            <a:r>
              <a:rPr lang="fr-FR" sz="1400" dirty="0"/>
              <a:t>Traitement des </a:t>
            </a:r>
            <a:r>
              <a:rPr lang="fr-FR" sz="1400" b="1" dirty="0">
                <a:solidFill>
                  <a:schemeClr val="accent1"/>
                </a:solidFill>
              </a:rPr>
              <a:t>thromboses veineuses profondes </a:t>
            </a:r>
            <a:r>
              <a:rPr lang="fr-FR" sz="1400" dirty="0"/>
              <a:t>(TVP) </a:t>
            </a:r>
            <a:br>
              <a:rPr lang="fr-FR" sz="1400" dirty="0"/>
            </a:br>
            <a:r>
              <a:rPr lang="fr-FR" sz="1400" dirty="0"/>
              <a:t>et </a:t>
            </a:r>
            <a:r>
              <a:rPr lang="fr-FR" sz="1400" b="1" dirty="0">
                <a:solidFill>
                  <a:schemeClr val="accent1"/>
                </a:solidFill>
              </a:rPr>
              <a:t>prévention des récidives de TVP et d'embolies pulmonaires (EP)</a:t>
            </a:r>
          </a:p>
          <a:p>
            <a:pPr marL="177800" indent="-177800" algn="l">
              <a:lnSpc>
                <a:spcPct val="100000"/>
              </a:lnSpc>
              <a:spcBef>
                <a:spcPts val="0"/>
              </a:spcBef>
              <a:buClr>
                <a:schemeClr val="accent1"/>
              </a:buClr>
              <a:buFont typeface="Wingdings" charset="2"/>
              <a:buChar char="§"/>
            </a:pPr>
            <a:endParaRPr lang="fr-FR" sz="1400" dirty="0"/>
          </a:p>
          <a:p>
            <a:pPr marL="177800" indent="-177800" algn="l">
              <a:lnSpc>
                <a:spcPct val="100000"/>
              </a:lnSpc>
              <a:spcBef>
                <a:spcPts val="0"/>
              </a:spcBef>
              <a:buClr>
                <a:schemeClr val="accent1"/>
              </a:buClr>
              <a:buFont typeface="Wingdings" charset="2"/>
              <a:buChar char="§"/>
            </a:pPr>
            <a:r>
              <a:rPr lang="fr-FR" sz="1400" b="1" dirty="0">
                <a:solidFill>
                  <a:schemeClr val="accent1"/>
                </a:solidFill>
              </a:rPr>
              <a:t>Prévention des AVC </a:t>
            </a:r>
            <a:r>
              <a:rPr lang="fr-FR" sz="1400" dirty="0"/>
              <a:t>et des embolies systémiques en </a:t>
            </a:r>
            <a:br>
              <a:rPr lang="fr-FR" sz="1400" dirty="0"/>
            </a:br>
            <a:r>
              <a:rPr lang="fr-FR" sz="1400" dirty="0"/>
              <a:t>présence de fibrillation atriale non valvulaire (FAnv)</a:t>
            </a:r>
          </a:p>
          <a:p>
            <a:pPr algn="l">
              <a:lnSpc>
                <a:spcPct val="100000"/>
              </a:lnSpc>
              <a:spcBef>
                <a:spcPts val="0"/>
              </a:spcBef>
              <a:buClr>
                <a:schemeClr val="accent1"/>
              </a:buClr>
            </a:pPr>
            <a:endParaRPr lang="fr-FR" sz="1400" b="1" dirty="0"/>
          </a:p>
          <a:p>
            <a:pPr algn="l">
              <a:lnSpc>
                <a:spcPct val="100000"/>
              </a:lnSpc>
              <a:spcBef>
                <a:spcPts val="0"/>
              </a:spcBef>
              <a:buClr>
                <a:schemeClr val="accent1"/>
              </a:buClr>
            </a:pPr>
            <a:r>
              <a:rPr lang="fr-FR" sz="1400" b="1" dirty="0"/>
              <a:t>Depuis septembre 2013</a:t>
            </a:r>
          </a:p>
          <a:p>
            <a:pPr marL="177800" indent="-177800" algn="l">
              <a:lnSpc>
                <a:spcPct val="100000"/>
              </a:lnSpc>
              <a:spcBef>
                <a:spcPts val="0"/>
              </a:spcBef>
              <a:buClr>
                <a:schemeClr val="accent1"/>
              </a:buClr>
              <a:buFont typeface="Wingdings" charset="2"/>
              <a:buChar char="§"/>
            </a:pPr>
            <a:r>
              <a:rPr lang="fr-FR" sz="1400" b="1" dirty="0">
                <a:solidFill>
                  <a:schemeClr val="accent1"/>
                </a:solidFill>
              </a:rPr>
              <a:t>Traitement des embolies pulmonaires (EP)</a:t>
            </a:r>
          </a:p>
          <a:p>
            <a:pPr marL="177800" indent="-177800" algn="l">
              <a:lnSpc>
                <a:spcPct val="100000"/>
              </a:lnSpc>
              <a:spcBef>
                <a:spcPts val="0"/>
              </a:spcBef>
              <a:buClr>
                <a:schemeClr val="accent1"/>
              </a:buClr>
              <a:buFont typeface="Wingdings" charset="2"/>
              <a:buChar char="§"/>
            </a:pPr>
            <a:endParaRPr lang="fr-FR" sz="1400" b="1" dirty="0">
              <a:solidFill>
                <a:schemeClr val="accent1"/>
              </a:solidFill>
            </a:endParaRPr>
          </a:p>
          <a:p>
            <a:pPr algn="l">
              <a:lnSpc>
                <a:spcPct val="100000"/>
              </a:lnSpc>
              <a:spcBef>
                <a:spcPts val="0"/>
              </a:spcBef>
              <a:buClr>
                <a:schemeClr val="accent1"/>
              </a:buClr>
            </a:pPr>
            <a:r>
              <a:rPr lang="de-CH" sz="1400" b="1" dirty="0" err="1"/>
              <a:t>Depuis</a:t>
            </a:r>
            <a:r>
              <a:rPr lang="de-CH" sz="1400" b="1" dirty="0"/>
              <a:t> </a:t>
            </a:r>
            <a:r>
              <a:rPr lang="de-CH" sz="1400" b="1" dirty="0" err="1"/>
              <a:t>juin</a:t>
            </a:r>
            <a:r>
              <a:rPr lang="de-CH" sz="1400" b="1" dirty="0"/>
              <a:t> 2021</a:t>
            </a:r>
          </a:p>
          <a:p>
            <a:pPr marL="177800" indent="-177800" algn="l">
              <a:lnSpc>
                <a:spcPct val="100000"/>
              </a:lnSpc>
              <a:spcBef>
                <a:spcPts val="0"/>
              </a:spcBef>
              <a:buClr>
                <a:schemeClr val="accent1"/>
              </a:buClr>
              <a:buFont typeface="Wingdings" charset="2"/>
              <a:buChar char="§"/>
            </a:pPr>
            <a:r>
              <a:rPr lang="fr-CH" sz="1400" b="1" dirty="0">
                <a:solidFill>
                  <a:schemeClr val="accent1"/>
                </a:solidFill>
              </a:rPr>
              <a:t>Traitement des TEV chez les patients pédiatriques</a:t>
            </a:r>
            <a:endParaRPr lang="de-CH" sz="1400" b="1" dirty="0">
              <a:solidFill>
                <a:schemeClr val="accent1"/>
              </a:solidFill>
            </a:endParaRPr>
          </a:p>
          <a:p>
            <a:pPr algn="l">
              <a:lnSpc>
                <a:spcPct val="100000"/>
              </a:lnSpc>
              <a:spcBef>
                <a:spcPts val="0"/>
              </a:spcBef>
              <a:buClr>
                <a:schemeClr val="accent1"/>
              </a:buClr>
            </a:pPr>
            <a:endParaRPr lang="fr-FR" sz="1400" b="1" dirty="0">
              <a:solidFill>
                <a:schemeClr val="accent1"/>
              </a:solidFill>
            </a:endParaRPr>
          </a:p>
        </p:txBody>
      </p:sp>
      <p:sp>
        <p:nvSpPr>
          <p:cNvPr id="11" name="Textfeld 10"/>
          <p:cNvSpPr txBox="1"/>
          <p:nvPr/>
        </p:nvSpPr>
        <p:spPr>
          <a:xfrm>
            <a:off x="2082488" y="1427150"/>
            <a:ext cx="311150" cy="307777"/>
          </a:xfrm>
          <a:prstGeom prst="rect">
            <a:avLst/>
          </a:prstGeom>
          <a:noFill/>
        </p:spPr>
        <p:txBody>
          <a:bodyPr wrap="square" rtlCol="0">
            <a:spAutoFit/>
          </a:bodyPr>
          <a:lstStyle/>
          <a:p>
            <a:r>
              <a:rPr lang="de-DE" sz="1400" b="1" baseline="30000" dirty="0">
                <a:solidFill>
                  <a:schemeClr val="accent1"/>
                </a:solidFill>
                <a:latin typeface="Segoe UI Black" charset="0"/>
                <a:ea typeface="Segoe UI Black" charset="0"/>
                <a:cs typeface="Segoe UI Black" charset="0"/>
              </a:rPr>
              <a:t>®   </a:t>
            </a:r>
            <a:endParaRPr lang="de-DE" dirty="0"/>
          </a:p>
        </p:txBody>
      </p:sp>
      <p:grpSp>
        <p:nvGrpSpPr>
          <p:cNvPr id="12" name="Gruppierung 11"/>
          <p:cNvGrpSpPr/>
          <p:nvPr/>
        </p:nvGrpSpPr>
        <p:grpSpPr>
          <a:xfrm>
            <a:off x="3324213" y="2863592"/>
            <a:ext cx="607325" cy="607325"/>
            <a:chOff x="925214" y="2387924"/>
            <a:chExt cx="788536" cy="788536"/>
          </a:xfrm>
        </p:grpSpPr>
        <p:sp>
          <p:nvSpPr>
            <p:cNvPr id="13" name="Rechteck 12"/>
            <p:cNvSpPr/>
            <p:nvPr/>
          </p:nvSpPr>
          <p:spPr>
            <a:xfrm>
              <a:off x="925214" y="2387924"/>
              <a:ext cx="788536" cy="788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Bild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459" y="2400169"/>
              <a:ext cx="764046" cy="764046"/>
            </a:xfrm>
            <a:prstGeom prst="rect">
              <a:avLst/>
            </a:prstGeom>
          </p:spPr>
        </p:pic>
      </p:grpSp>
      <p:grpSp>
        <p:nvGrpSpPr>
          <p:cNvPr id="15" name="Gruppierung 14"/>
          <p:cNvGrpSpPr/>
          <p:nvPr/>
        </p:nvGrpSpPr>
        <p:grpSpPr>
          <a:xfrm>
            <a:off x="3314456" y="1006489"/>
            <a:ext cx="607325" cy="607325"/>
            <a:chOff x="1786275" y="3539272"/>
            <a:chExt cx="788536" cy="788536"/>
          </a:xfrm>
        </p:grpSpPr>
        <p:sp>
          <p:nvSpPr>
            <p:cNvPr id="16" name="Rechteck 15"/>
            <p:cNvSpPr/>
            <p:nvPr/>
          </p:nvSpPr>
          <p:spPr>
            <a:xfrm>
              <a:off x="1786275" y="3539272"/>
              <a:ext cx="788536" cy="788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7" name="Bild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8943" y="3551940"/>
              <a:ext cx="763200" cy="763200"/>
            </a:xfrm>
            <a:prstGeom prst="rect">
              <a:avLst/>
            </a:prstGeom>
          </p:spPr>
        </p:pic>
      </p:grpSp>
      <p:grpSp>
        <p:nvGrpSpPr>
          <p:cNvPr id="18" name="Gruppierung 17"/>
          <p:cNvGrpSpPr/>
          <p:nvPr/>
        </p:nvGrpSpPr>
        <p:grpSpPr>
          <a:xfrm>
            <a:off x="3326066" y="2084302"/>
            <a:ext cx="597568" cy="597568"/>
            <a:chOff x="922275" y="3547466"/>
            <a:chExt cx="788536" cy="788536"/>
          </a:xfrm>
        </p:grpSpPr>
        <p:sp>
          <p:nvSpPr>
            <p:cNvPr id="19" name="Rechteck 18"/>
            <p:cNvSpPr/>
            <p:nvPr/>
          </p:nvSpPr>
          <p:spPr>
            <a:xfrm>
              <a:off x="922275" y="3547466"/>
              <a:ext cx="788536" cy="788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Bild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943" y="3560134"/>
              <a:ext cx="763200" cy="763200"/>
            </a:xfrm>
            <a:prstGeom prst="rect">
              <a:avLst/>
            </a:prstGeom>
          </p:spPr>
        </p:pic>
      </p:grpSp>
      <p:pic>
        <p:nvPicPr>
          <p:cNvPr id="3" name="Grafik 2">
            <a:extLst>
              <a:ext uri="{FF2B5EF4-FFF2-40B4-BE49-F238E27FC236}">
                <a16:creationId xmlns:a16="http://schemas.microsoft.com/office/drawing/2014/main" id="{AECF22F7-F2E7-4837-9A6A-127AC37F592A}"/>
              </a:ext>
            </a:extLst>
          </p:cNvPr>
          <p:cNvPicPr>
            <a:picLocks noChangeAspect="1"/>
          </p:cNvPicPr>
          <p:nvPr/>
        </p:nvPicPr>
        <p:blipFill>
          <a:blip r:embed="rId6"/>
          <a:stretch>
            <a:fillRect/>
          </a:stretch>
        </p:blipFill>
        <p:spPr>
          <a:xfrm>
            <a:off x="3330607" y="3625620"/>
            <a:ext cx="607325" cy="607325"/>
          </a:xfrm>
          <a:prstGeom prst="rect">
            <a:avLst/>
          </a:prstGeom>
        </p:spPr>
      </p:pic>
      <p:pic>
        <p:nvPicPr>
          <p:cNvPr id="5" name="Grafik 4">
            <a:extLst>
              <a:ext uri="{FF2B5EF4-FFF2-40B4-BE49-F238E27FC236}">
                <a16:creationId xmlns:a16="http://schemas.microsoft.com/office/drawing/2014/main" id="{8BE15335-23D2-43FC-9353-247696368308}"/>
              </a:ext>
            </a:extLst>
          </p:cNvPr>
          <p:cNvPicPr>
            <a:picLocks noChangeAspect="1"/>
          </p:cNvPicPr>
          <p:nvPr/>
        </p:nvPicPr>
        <p:blipFill>
          <a:blip r:embed="rId7"/>
          <a:stretch>
            <a:fillRect/>
          </a:stretch>
        </p:blipFill>
        <p:spPr>
          <a:xfrm>
            <a:off x="3319739" y="4387181"/>
            <a:ext cx="597568" cy="597568"/>
          </a:xfrm>
          <a:prstGeom prst="rect">
            <a:avLst/>
          </a:prstGeom>
        </p:spPr>
      </p:pic>
    </p:spTree>
    <p:extLst>
      <p:ext uri="{BB962C8B-B14F-4D97-AF65-F5344CB8AC3E}">
        <p14:creationId xmlns:p14="http://schemas.microsoft.com/office/powerpoint/2010/main" val="1355513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743075"/>
            <a:ext cx="7235825" cy="2289279"/>
          </a:xfrm>
        </p:spPr>
        <p:txBody>
          <a:bodyPr/>
          <a:lstStyle/>
          <a:p>
            <a:r>
              <a:rPr lang="fr-CH" dirty="0"/>
              <a:t>Programme d’études EINSTEIN : env. 6% de patients </a:t>
            </a:r>
            <a:r>
              <a:rPr lang="fr-CH" dirty="0" err="1"/>
              <a:t>thrombophiles</a:t>
            </a:r>
            <a:r>
              <a:rPr lang="fr-CH" dirty="0"/>
              <a:t> connus</a:t>
            </a:r>
          </a:p>
          <a:p>
            <a:r>
              <a:rPr lang="fr-CH" dirty="0"/>
              <a:t>Le critère principal d’évaluation de l’efficacité et de la sécurité dans le sous-groupe spécifié présentant des troubles de la coagulation de nature </a:t>
            </a:r>
            <a:r>
              <a:rPr lang="fr-CH" dirty="0" err="1"/>
              <a:t>thrombophile</a:t>
            </a:r>
            <a:r>
              <a:rPr lang="fr-CH" dirty="0"/>
              <a:t> concordait avec la population d’ensemble dans les études EINSTEIN TVP et EINSTEIN EP.</a:t>
            </a:r>
          </a:p>
          <a:p>
            <a:r>
              <a:rPr lang="fr-CH" dirty="0"/>
              <a:t>Le groupe d’experts est d’avis que le </a:t>
            </a:r>
            <a:r>
              <a:rPr lang="fr-CH" b="1" dirty="0">
                <a:solidFill>
                  <a:schemeClr val="accent1"/>
                </a:solidFill>
              </a:rPr>
              <a:t>rivaroxaban peut être utilisé chez les patients présentant une thrombophilie démontrée en laboratoire.</a:t>
            </a:r>
          </a:p>
          <a:p>
            <a:r>
              <a:rPr lang="fr-CH" b="1" dirty="0">
                <a:solidFill>
                  <a:schemeClr val="accent1"/>
                </a:solidFill>
              </a:rPr>
              <a:t>Exception : syndrome des </a:t>
            </a:r>
            <a:r>
              <a:rPr lang="fr-CH" b="1" dirty="0" err="1">
                <a:solidFill>
                  <a:schemeClr val="accent1"/>
                </a:solidFill>
              </a:rPr>
              <a:t>antiphospholipides</a:t>
            </a:r>
            <a:r>
              <a:rPr lang="fr-CH" b="1" dirty="0">
                <a:solidFill>
                  <a:schemeClr val="accent1"/>
                </a:solidFill>
              </a:rPr>
              <a:t> (SAPL) </a:t>
            </a:r>
            <a:r>
              <a:rPr lang="de-DE" dirty="0">
                <a:sym typeface="Wingdings" panose="05000000000000000000" pitchFamily="2" charset="2"/>
              </a:rPr>
              <a:t></a:t>
            </a:r>
            <a:r>
              <a:rPr lang="fr-CH" dirty="0"/>
              <a:t> impérativement consulter un spécialiste de l’hémostase/hématologue, et ne pas donner de DOAC chez les patients avec SAPL à haut risque.</a:t>
            </a:r>
          </a:p>
        </p:txBody>
      </p:sp>
      <p:sp>
        <p:nvSpPr>
          <p:cNvPr id="5" name="Foliennummernplatzhalter 4"/>
          <p:cNvSpPr>
            <a:spLocks noGrp="1"/>
          </p:cNvSpPr>
          <p:nvPr>
            <p:ph type="sldNum" sz="quarter" idx="12"/>
          </p:nvPr>
        </p:nvSpPr>
        <p:spPr/>
        <p:txBody>
          <a:bodyPr/>
          <a:lstStyle/>
          <a:p>
            <a:fld id="{668FC1BA-C807-A24C-B970-91216D4FCE8F}" type="slidenum">
              <a:rPr lang="de-DE" smtClean="0"/>
              <a:t>40</a:t>
            </a:fld>
            <a:endParaRPr lang="de-DE"/>
          </a:p>
        </p:txBody>
      </p:sp>
      <p:grpSp>
        <p:nvGrpSpPr>
          <p:cNvPr id="9" name="Gruppierung 8"/>
          <p:cNvGrpSpPr/>
          <p:nvPr/>
        </p:nvGrpSpPr>
        <p:grpSpPr>
          <a:xfrm>
            <a:off x="323849" y="268288"/>
            <a:ext cx="8587803" cy="1230989"/>
            <a:chOff x="323849" y="2766076"/>
            <a:chExt cx="8587803" cy="1230989"/>
          </a:xfrm>
        </p:grpSpPr>
        <p:sp>
          <p:nvSpPr>
            <p:cNvPr id="6" name="Titel 1"/>
            <p:cNvSpPr txBox="1">
              <a:spLocks/>
            </p:cNvSpPr>
            <p:nvPr/>
          </p:nvSpPr>
          <p:spPr>
            <a:xfrm>
              <a:off x="323849" y="2766076"/>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fr-CH" dirty="0"/>
                <a:t>4.2.5 Peut-on utiliser le rivaroxaban pour les patients </a:t>
              </a:r>
              <a:r>
                <a:rPr lang="fr-CH" dirty="0" err="1"/>
                <a:t>thrombophiles</a:t>
              </a:r>
              <a:r>
                <a:rPr lang="fr-CH" dirty="0"/>
                <a:t> dans les indications « traitement ou prévention secondaire des TVP/EP » ? </a:t>
              </a:r>
              <a:endParaRPr lang="de-DE" dirty="0"/>
            </a:p>
          </p:txBody>
        </p:sp>
        <p:cxnSp>
          <p:nvCxnSpPr>
            <p:cNvPr id="7" name="Gerade Verbindung 6"/>
            <p:cNvCxnSpPr/>
            <p:nvPr/>
          </p:nvCxnSpPr>
          <p:spPr>
            <a:xfrm>
              <a:off x="323850" y="3997065"/>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495082" y="3387777"/>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23813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6973" y="1630655"/>
            <a:ext cx="8496300" cy="3119996"/>
          </a:xfrm>
        </p:spPr>
        <p:txBody>
          <a:bodyPr/>
          <a:lstStyle/>
          <a:p>
            <a:pPr>
              <a:spcBef>
                <a:spcPts val="600"/>
              </a:spcBef>
            </a:pPr>
            <a:r>
              <a:rPr lang="fr-FR" sz="1100" dirty="0"/>
              <a:t>Les recommandations 2021 de l’American Society of </a:t>
            </a:r>
            <a:r>
              <a:rPr lang="fr-FR" sz="1100" dirty="0" err="1"/>
              <a:t>Hematology</a:t>
            </a:r>
            <a:r>
              <a:rPr lang="fr-FR" sz="1100" dirty="0"/>
              <a:t> (ASH) sur la gestion des TEV chez les patients avec tumeur active préconisent l’utilisation d’une HBPM ou d’un AOD (</a:t>
            </a:r>
            <a:r>
              <a:rPr lang="fr-FR" sz="1100" dirty="0" err="1"/>
              <a:t>apixaban</a:t>
            </a:r>
            <a:r>
              <a:rPr lang="fr-FR" sz="1100" dirty="0"/>
              <a:t> ou </a:t>
            </a:r>
            <a:r>
              <a:rPr lang="fr-FR" sz="1100" dirty="0" err="1"/>
              <a:t>rivaroxaban</a:t>
            </a:r>
            <a:r>
              <a:rPr lang="fr-FR" sz="1100" dirty="0"/>
              <a:t>) pour le traitement initial (première semaine) des TVP/EP chez les patients traités contre un cancer, et privilégient un AOD (</a:t>
            </a:r>
            <a:r>
              <a:rPr lang="fr-FR" sz="1100" dirty="0" err="1"/>
              <a:t>apixaban</a:t>
            </a:r>
            <a:r>
              <a:rPr lang="fr-FR" sz="1100" dirty="0"/>
              <a:t>, </a:t>
            </a:r>
            <a:r>
              <a:rPr lang="fr-FR" sz="1100" dirty="0" err="1"/>
              <a:t>édoxaban</a:t>
            </a:r>
            <a:r>
              <a:rPr lang="fr-FR" sz="1100" dirty="0"/>
              <a:t>, ou </a:t>
            </a:r>
            <a:r>
              <a:rPr lang="fr-FR" sz="1100" dirty="0" err="1"/>
              <a:t>rivaroxaban</a:t>
            </a:r>
            <a:r>
              <a:rPr lang="fr-FR" sz="1100" dirty="0"/>
              <a:t>) par rapport à une HBPM ou un AVK pour la poursuite du traitement sur 3-6 mois.</a:t>
            </a:r>
          </a:p>
          <a:p>
            <a:pPr>
              <a:spcBef>
                <a:spcPts val="600"/>
              </a:spcBef>
            </a:pPr>
            <a:r>
              <a:rPr lang="fr-CH" sz="1100" dirty="0"/>
              <a:t>L’indication autorisée n’exclut pas les patients oncologiques. </a:t>
            </a:r>
          </a:p>
          <a:p>
            <a:pPr>
              <a:spcBef>
                <a:spcPts val="600"/>
              </a:spcBef>
            </a:pPr>
            <a:r>
              <a:rPr lang="fr-CH" sz="1100" dirty="0"/>
              <a:t>Sur la base </a:t>
            </a:r>
            <a:r>
              <a:rPr lang="fr-CH" sz="1100" b="1" dirty="0">
                <a:solidFill>
                  <a:schemeClr val="accent1"/>
                </a:solidFill>
              </a:rPr>
              <a:t>de l’étude SELECT-D </a:t>
            </a:r>
            <a:r>
              <a:rPr lang="fr-FR" sz="1100" b="1" dirty="0">
                <a:solidFill>
                  <a:schemeClr val="accent1"/>
                </a:solidFill>
              </a:rPr>
              <a:t>et en accord avec les recommandations 2021 de l’ASH sur le traitement des TEV chez les patients avec tumeur active </a:t>
            </a:r>
            <a:r>
              <a:rPr lang="fr-CH" sz="1100" dirty="0"/>
              <a:t>les experts considèrent que le traitement par </a:t>
            </a:r>
            <a:r>
              <a:rPr lang="fr-CH" sz="1100" dirty="0" err="1"/>
              <a:t>rivaroxaban</a:t>
            </a:r>
            <a:r>
              <a:rPr lang="fr-CH" sz="1100" dirty="0"/>
              <a:t> est possible chez les patients atteints de TEV présentant une tumeur active, un faible risque d’hémorragie et sans interactions médicamenteuses avec le traitement systémique.</a:t>
            </a:r>
          </a:p>
          <a:p>
            <a:pPr>
              <a:spcBef>
                <a:spcPts val="600"/>
              </a:spcBef>
            </a:pPr>
            <a:r>
              <a:rPr lang="fr-CH" sz="1100" dirty="0"/>
              <a:t>Le rivaroxaban peut donc être utilisé pour les patients auxquels une HBPM ne peut pas être administrée, pour des raisons propres à leur cas. </a:t>
            </a:r>
          </a:p>
          <a:p>
            <a:pPr>
              <a:spcBef>
                <a:spcPts val="600"/>
              </a:spcBef>
            </a:pPr>
            <a:r>
              <a:rPr lang="fr-CH" sz="1100" dirty="0"/>
              <a:t>Les patients atteints de tumeurs colorectales, génito-urinaires et gastro-œsophagiennes devaient être traités avec une HBPM.</a:t>
            </a:r>
          </a:p>
          <a:p>
            <a:pPr>
              <a:spcBef>
                <a:spcPts val="600"/>
              </a:spcBef>
            </a:pPr>
            <a:r>
              <a:rPr lang="fr-CH" sz="1100" dirty="0"/>
              <a:t>En outre, il est possible d’envisager au cas par cas la poursuite de l’anticoagulation avec du rivaroxaban, </a:t>
            </a:r>
            <a:br>
              <a:rPr lang="fr-CH" sz="1100" dirty="0"/>
            </a:br>
            <a:r>
              <a:rPr lang="fr-CH" sz="1100" dirty="0"/>
              <a:t>3 à 6 mois après la formulation de l’indication. </a:t>
            </a:r>
          </a:p>
          <a:p>
            <a:pPr>
              <a:spcBef>
                <a:spcPts val="600"/>
              </a:spcBef>
            </a:pPr>
            <a:r>
              <a:rPr lang="fr-CH" sz="1100" dirty="0"/>
              <a:t>La prudence s’impose pour les patients présentant un risque hémorragique accru (par ex. chimiothérapie, thrombocytopénie) et en cas d’interaction avec divers agents </a:t>
            </a:r>
            <a:r>
              <a:rPr lang="fr-CH" sz="1100" dirty="0" err="1"/>
              <a:t>chimiothérapeutiques</a:t>
            </a:r>
            <a:r>
              <a:rPr lang="fr-CH" sz="1100" dirty="0"/>
              <a:t> (consultez un oncologue).</a:t>
            </a:r>
          </a:p>
        </p:txBody>
      </p:sp>
      <p:sp>
        <p:nvSpPr>
          <p:cNvPr id="5" name="Foliennummernplatzhalter 4"/>
          <p:cNvSpPr>
            <a:spLocks noGrp="1"/>
          </p:cNvSpPr>
          <p:nvPr>
            <p:ph type="sldNum" sz="quarter" idx="12"/>
          </p:nvPr>
        </p:nvSpPr>
        <p:spPr/>
        <p:txBody>
          <a:bodyPr/>
          <a:lstStyle/>
          <a:p>
            <a:fld id="{668FC1BA-C807-A24C-B970-91216D4FCE8F}" type="slidenum">
              <a:rPr lang="de-DE" smtClean="0"/>
              <a:t>41</a:t>
            </a:fld>
            <a:endParaRPr lang="de-DE"/>
          </a:p>
        </p:txBody>
      </p:sp>
      <p:grpSp>
        <p:nvGrpSpPr>
          <p:cNvPr id="9" name="Gruppierung 8"/>
          <p:cNvGrpSpPr/>
          <p:nvPr/>
        </p:nvGrpSpPr>
        <p:grpSpPr>
          <a:xfrm>
            <a:off x="323849" y="268288"/>
            <a:ext cx="8587803" cy="1230989"/>
            <a:chOff x="323849" y="2766076"/>
            <a:chExt cx="8587803" cy="1230989"/>
          </a:xfrm>
        </p:grpSpPr>
        <p:sp>
          <p:nvSpPr>
            <p:cNvPr id="6" name="Titel 1"/>
            <p:cNvSpPr txBox="1">
              <a:spLocks/>
            </p:cNvSpPr>
            <p:nvPr/>
          </p:nvSpPr>
          <p:spPr>
            <a:xfrm>
              <a:off x="323849" y="2766076"/>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fr-CH" dirty="0"/>
                <a:t>4.2.6 Peut-on utiliser le rivaroxaban pour les patients atteints </a:t>
              </a:r>
              <a:r>
                <a:rPr lang="fr-CH" dirty="0" err="1"/>
                <a:t>dʼun</a:t>
              </a:r>
              <a:r>
                <a:rPr lang="fr-CH" dirty="0"/>
                <a:t> cancer dans les indications « traitement ou prévention secondaire des TVP/EP » ?</a:t>
              </a:r>
              <a:endParaRPr lang="de-DE" dirty="0"/>
            </a:p>
          </p:txBody>
        </p:sp>
        <p:cxnSp>
          <p:nvCxnSpPr>
            <p:cNvPr id="7" name="Gerade Verbindung 6"/>
            <p:cNvCxnSpPr/>
            <p:nvPr/>
          </p:nvCxnSpPr>
          <p:spPr>
            <a:xfrm>
              <a:off x="323850" y="3997065"/>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495082" y="3387777"/>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635033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68FC1BA-C807-A24C-B970-91216D4FCE8F}" type="slidenum">
              <a:rPr lang="de-DE" smtClean="0"/>
              <a:t>42</a:t>
            </a:fld>
            <a:endParaRPr lang="de-DE"/>
          </a:p>
        </p:txBody>
      </p:sp>
      <p:sp>
        <p:nvSpPr>
          <p:cNvPr id="17" name="Titel 1"/>
          <p:cNvSpPr>
            <a:spLocks noGrp="1"/>
          </p:cNvSpPr>
          <p:nvPr>
            <p:ph type="title"/>
          </p:nvPr>
        </p:nvSpPr>
        <p:spPr>
          <a:xfrm>
            <a:off x="3859967" y="2005402"/>
            <a:ext cx="4960183" cy="1670570"/>
          </a:xfrm>
          <a:noFill/>
        </p:spPr>
        <p:txBody>
          <a:bodyPr/>
          <a:lstStyle/>
          <a:p>
            <a:pPr>
              <a:lnSpc>
                <a:spcPct val="107000"/>
              </a:lnSpc>
              <a:spcAft>
                <a:spcPts val="800"/>
              </a:spcAft>
            </a:pPr>
            <a:r>
              <a:rPr lang="fr-CH" sz="2400" dirty="0">
                <a:solidFill>
                  <a:schemeClr val="bg2">
                    <a:lumMod val="50000"/>
                  </a:schemeClr>
                </a:solidFill>
                <a:latin typeface="Calibri" panose="020F0502020204030204" pitchFamily="34" charset="0"/>
                <a:cs typeface="Times New Roman" panose="02020603050405020304" pitchFamily="18" charset="0"/>
              </a:rPr>
              <a:t>4.3 TRAITEMENT DES TEV CHEZ LES PATIENTS PÉDIATRIQUES</a:t>
            </a:r>
            <a:br>
              <a:rPr lang="de-CH" dirty="0"/>
            </a:br>
            <a:endParaRPr lang="de-CH" sz="2400" dirty="0">
              <a:solidFill>
                <a:schemeClr val="bg2">
                  <a:lumMod val="50000"/>
                </a:schemeClr>
              </a:solidFill>
              <a:latin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5D837A3A-6324-4B46-B885-7CC6D96ABACF}"/>
              </a:ext>
            </a:extLst>
          </p:cNvPr>
          <p:cNvPicPr>
            <a:picLocks noChangeAspect="1"/>
          </p:cNvPicPr>
          <p:nvPr/>
        </p:nvPicPr>
        <p:blipFill>
          <a:blip r:embed="rId2"/>
          <a:stretch>
            <a:fillRect/>
          </a:stretch>
        </p:blipFill>
        <p:spPr>
          <a:xfrm>
            <a:off x="1059369" y="1743075"/>
            <a:ext cx="1648882" cy="1659600"/>
          </a:xfrm>
          <a:prstGeom prst="rect">
            <a:avLst/>
          </a:prstGeom>
        </p:spPr>
      </p:pic>
    </p:spTree>
    <p:extLst>
      <p:ext uri="{BB962C8B-B14F-4D97-AF65-F5344CB8AC3E}">
        <p14:creationId xmlns:p14="http://schemas.microsoft.com/office/powerpoint/2010/main" val="337928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68FC1BA-C807-A24C-B970-91216D4FCE8F}" type="slidenum">
              <a:rPr lang="de-DE" smtClean="0"/>
              <a:t>43</a:t>
            </a:fld>
            <a:endParaRPr lang="de-DE"/>
          </a:p>
        </p:txBody>
      </p:sp>
      <p:grpSp>
        <p:nvGrpSpPr>
          <p:cNvPr id="9" name="Gruppierung 8"/>
          <p:cNvGrpSpPr/>
          <p:nvPr/>
        </p:nvGrpSpPr>
        <p:grpSpPr>
          <a:xfrm>
            <a:off x="323850" y="268290"/>
            <a:ext cx="7235826" cy="490268"/>
            <a:chOff x="323849" y="2766077"/>
            <a:chExt cx="8587803" cy="824067"/>
          </a:xfrm>
        </p:grpSpPr>
        <p:sp>
          <p:nvSpPr>
            <p:cNvPr id="6" name="Titel 1"/>
            <p:cNvSpPr txBox="1">
              <a:spLocks/>
            </p:cNvSpPr>
            <p:nvPr/>
          </p:nvSpPr>
          <p:spPr>
            <a:xfrm>
              <a:off x="323849" y="2766077"/>
              <a:ext cx="7178728" cy="824067"/>
            </a:xfrm>
            <a:prstGeom prst="rect">
              <a:avLst/>
            </a:prstGeom>
            <a:solidFill>
              <a:schemeClr val="bg1"/>
            </a:solidFill>
            <a:ln>
              <a:noFill/>
            </a:ln>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a:t>4.3.1 </a:t>
              </a:r>
              <a:r>
                <a:rPr lang="fr-FR"/>
                <a:t>Indication et posologie du rivaroxaban chez l’enfant</a:t>
              </a:r>
            </a:p>
          </p:txBody>
        </p:sp>
        <p:sp>
          <p:nvSpPr>
            <p:cNvPr id="8" name="Rechteck 7"/>
            <p:cNvSpPr/>
            <p:nvPr/>
          </p:nvSpPr>
          <p:spPr>
            <a:xfrm>
              <a:off x="7495082" y="3387777"/>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Inhaltsplatzhalter 3">
            <a:extLst>
              <a:ext uri="{FF2B5EF4-FFF2-40B4-BE49-F238E27FC236}">
                <a16:creationId xmlns:a16="http://schemas.microsoft.com/office/drawing/2014/main" id="{37FE911E-D223-4030-809F-C76CCDE65576}"/>
              </a:ext>
            </a:extLst>
          </p:cNvPr>
          <p:cNvSpPr>
            <a:spLocks noGrp="1"/>
          </p:cNvSpPr>
          <p:nvPr>
            <p:ph idx="1"/>
          </p:nvPr>
        </p:nvSpPr>
        <p:spPr>
          <a:xfrm>
            <a:off x="323850" y="1203325"/>
            <a:ext cx="3887788" cy="3060701"/>
          </a:xfrm>
        </p:spPr>
        <p:txBody>
          <a:bodyPr anchor="t"/>
          <a:lstStyle/>
          <a:p>
            <a:pPr lvl="0"/>
            <a:r>
              <a:rPr lang="fr-CH" sz="1100" dirty="0"/>
              <a:t>Le </a:t>
            </a:r>
            <a:r>
              <a:rPr lang="fr-CH" sz="1100" dirty="0" err="1"/>
              <a:t>rivaroxaban</a:t>
            </a:r>
            <a:r>
              <a:rPr lang="fr-CH" sz="1100" dirty="0"/>
              <a:t> est autorisé pour le traitement des thromboses veineuses profondes (TVP) après anticoagulation initiale par voie parentérale (dans l’étude d’homologation</a:t>
            </a:r>
            <a:r>
              <a:rPr lang="fr-CH" sz="1100" baseline="30000" dirty="0"/>
              <a:t>7</a:t>
            </a:r>
            <a:r>
              <a:rPr lang="fr-CH" sz="1100" dirty="0"/>
              <a:t> pendant au moins 5 jours) pour la prévention des récidives de TEV chez les enfants de 0–17 ans. </a:t>
            </a:r>
            <a:endParaRPr lang="de-CH" sz="1100" dirty="0"/>
          </a:p>
          <a:p>
            <a:pPr lvl="0"/>
            <a:r>
              <a:rPr lang="fr-CH" sz="1100" dirty="0"/>
              <a:t>Aux nouveau-nés, nourrissons, enfants en bas âge et enfants avec un poids corporel inférieur à 30 kg, le </a:t>
            </a:r>
            <a:r>
              <a:rPr lang="fr-CH" sz="1100" dirty="0" err="1"/>
              <a:t>rivaroxaban</a:t>
            </a:r>
            <a:r>
              <a:rPr lang="fr-CH" sz="1100" dirty="0"/>
              <a:t> est administré sous forme de suspension buvable (Xarelto junior), aux enfants et adolescents avec un poids de 30 kg ou plus, il est administré sous forme de comprimé pelliculé, déjà autorisé depuis longtemps pour les adultes (Xarelto) (cf. slide 7 ). </a:t>
            </a:r>
            <a:endParaRPr lang="de-CH" sz="1100" dirty="0"/>
          </a:p>
          <a:p>
            <a:pPr lvl="0"/>
            <a:r>
              <a:rPr lang="fr-CH" sz="1100" dirty="0"/>
              <a:t>Chez les patients pédiatriques, la posologie est définie en fonction du poids corporel</a:t>
            </a:r>
            <a:endParaRPr lang="de-CH" sz="1100" dirty="0"/>
          </a:p>
        </p:txBody>
      </p:sp>
      <p:graphicFrame>
        <p:nvGraphicFramePr>
          <p:cNvPr id="3" name="Tabelle 9">
            <a:extLst>
              <a:ext uri="{FF2B5EF4-FFF2-40B4-BE49-F238E27FC236}">
                <a16:creationId xmlns:a16="http://schemas.microsoft.com/office/drawing/2014/main" id="{5E23F455-7113-4E71-AAE2-E68FA9D014D3}"/>
              </a:ext>
            </a:extLst>
          </p:cNvPr>
          <p:cNvGraphicFramePr>
            <a:graphicFrameLocks noGrp="1"/>
          </p:cNvGraphicFramePr>
          <p:nvPr>
            <p:extLst>
              <p:ext uri="{D42A27DB-BD31-4B8C-83A1-F6EECF244321}">
                <p14:modId xmlns:p14="http://schemas.microsoft.com/office/powerpoint/2010/main" val="2451711138"/>
              </p:ext>
            </p:extLst>
          </p:nvPr>
        </p:nvGraphicFramePr>
        <p:xfrm>
          <a:off x="4385490" y="1038622"/>
          <a:ext cx="4434660" cy="3636306"/>
        </p:xfrm>
        <a:graphic>
          <a:graphicData uri="http://schemas.openxmlformats.org/drawingml/2006/table">
            <a:tbl>
              <a:tblPr firstRow="1" bandRow="1">
                <a:tableStyleId>{B301B821-A1FF-4177-AEE7-76D212191A09}</a:tableStyleId>
              </a:tblPr>
              <a:tblGrid>
                <a:gridCol w="937132">
                  <a:extLst>
                    <a:ext uri="{9D8B030D-6E8A-4147-A177-3AD203B41FA5}">
                      <a16:colId xmlns:a16="http://schemas.microsoft.com/office/drawing/2014/main" val="1360828612"/>
                    </a:ext>
                  </a:extLst>
                </a:gridCol>
                <a:gridCol w="564707">
                  <a:extLst>
                    <a:ext uri="{9D8B030D-6E8A-4147-A177-3AD203B41FA5}">
                      <a16:colId xmlns:a16="http://schemas.microsoft.com/office/drawing/2014/main" val="84911972"/>
                    </a:ext>
                  </a:extLst>
                </a:gridCol>
                <a:gridCol w="564707">
                  <a:extLst>
                    <a:ext uri="{9D8B030D-6E8A-4147-A177-3AD203B41FA5}">
                      <a16:colId xmlns:a16="http://schemas.microsoft.com/office/drawing/2014/main" val="3158325951"/>
                    </a:ext>
                  </a:extLst>
                </a:gridCol>
                <a:gridCol w="564707">
                  <a:extLst>
                    <a:ext uri="{9D8B030D-6E8A-4147-A177-3AD203B41FA5}">
                      <a16:colId xmlns:a16="http://schemas.microsoft.com/office/drawing/2014/main" val="2951705005"/>
                    </a:ext>
                  </a:extLst>
                </a:gridCol>
                <a:gridCol w="564707">
                  <a:extLst>
                    <a:ext uri="{9D8B030D-6E8A-4147-A177-3AD203B41FA5}">
                      <a16:colId xmlns:a16="http://schemas.microsoft.com/office/drawing/2014/main" val="867597722"/>
                    </a:ext>
                  </a:extLst>
                </a:gridCol>
                <a:gridCol w="564707">
                  <a:extLst>
                    <a:ext uri="{9D8B030D-6E8A-4147-A177-3AD203B41FA5}">
                      <a16:colId xmlns:a16="http://schemas.microsoft.com/office/drawing/2014/main" val="2396142938"/>
                    </a:ext>
                  </a:extLst>
                </a:gridCol>
                <a:gridCol w="673993">
                  <a:extLst>
                    <a:ext uri="{9D8B030D-6E8A-4147-A177-3AD203B41FA5}">
                      <a16:colId xmlns:a16="http://schemas.microsoft.com/office/drawing/2014/main" val="2043438778"/>
                    </a:ext>
                  </a:extLst>
                </a:gridCol>
              </a:tblGrid>
              <a:tr h="326905">
                <a:tc>
                  <a:txBody>
                    <a:bodyPr/>
                    <a:lstStyle/>
                    <a:p>
                      <a:r>
                        <a:rPr lang="de-CH" sz="900" dirty="0"/>
                        <a:t>Forme </a:t>
                      </a:r>
                      <a:r>
                        <a:rPr lang="de-CH" sz="900" dirty="0" err="1"/>
                        <a:t>pharmaceutique</a:t>
                      </a:r>
                      <a:endParaRPr lang="de-CH" sz="900" dirty="0"/>
                    </a:p>
                  </a:txBody>
                  <a:tcPr marL="45720" marR="45720" anchor="ctr"/>
                </a:tc>
                <a:tc gridSpan="2">
                  <a:txBody>
                    <a:bodyPr/>
                    <a:lstStyle/>
                    <a:p>
                      <a:r>
                        <a:rPr lang="de-CH" sz="900"/>
                        <a:t>Poids corporel (kg)</a:t>
                      </a:r>
                      <a:endParaRPr lang="de-CH" sz="900" dirty="0"/>
                    </a:p>
                  </a:txBody>
                  <a:tcPr marL="45720" marR="45720" anchor="ctr"/>
                </a:tc>
                <a:tc hMerge="1">
                  <a:txBody>
                    <a:bodyPr/>
                    <a:lstStyle/>
                    <a:p>
                      <a:endParaRPr lang="de-CH" dirty="0"/>
                    </a:p>
                  </a:txBody>
                  <a:tcPr marL="0" marR="0" marT="0" marB="0"/>
                </a:tc>
                <a:tc gridSpan="3">
                  <a:txBody>
                    <a:bodyPr/>
                    <a:lstStyle/>
                    <a:p>
                      <a:r>
                        <a:rPr lang="fr-FR" sz="900"/>
                        <a:t>Posologie (1 mg de rivaroxaban équivaut à 1 ml de suspension)</a:t>
                      </a:r>
                      <a:endParaRPr lang="de-CH" sz="900" dirty="0"/>
                    </a:p>
                  </a:txBody>
                  <a:tcPr marL="45720" marR="45720" anchor="ctr"/>
                </a:tc>
                <a:tc hMerge="1">
                  <a:txBody>
                    <a:bodyPr/>
                    <a:lstStyle/>
                    <a:p>
                      <a:endParaRPr lang="de-CH" dirty="0"/>
                    </a:p>
                  </a:txBody>
                  <a:tcPr marL="0" marR="0" marT="0" marB="0"/>
                </a:tc>
                <a:tc hMerge="1">
                  <a:txBody>
                    <a:bodyPr/>
                    <a:lstStyle/>
                    <a:p>
                      <a:endParaRPr lang="de-CH" dirty="0"/>
                    </a:p>
                  </a:txBody>
                  <a:tcPr marL="0" marR="0" marT="0" marB="0"/>
                </a:tc>
                <a:tc>
                  <a:txBody>
                    <a:bodyPr/>
                    <a:lstStyle/>
                    <a:p>
                      <a:r>
                        <a:rPr lang="de-CH" sz="900"/>
                        <a:t>Dose journalière</a:t>
                      </a:r>
                      <a:endParaRPr lang="de-CH" sz="900" dirty="0"/>
                    </a:p>
                  </a:txBody>
                  <a:tcPr marL="45720" marR="45720" anchor="ctr"/>
                </a:tc>
                <a:extLst>
                  <a:ext uri="{0D108BD9-81ED-4DB2-BD59-A6C34878D82A}">
                    <a16:rowId xmlns:a16="http://schemas.microsoft.com/office/drawing/2014/main" val="802688965"/>
                  </a:ext>
                </a:extLst>
              </a:tr>
              <a:tr h="326905">
                <a:tc>
                  <a:txBody>
                    <a:bodyPr/>
                    <a:lstStyle/>
                    <a:p>
                      <a:endParaRPr lang="de-CH" sz="900" dirty="0"/>
                    </a:p>
                  </a:txBody>
                  <a:tcPr marL="45720" marR="45720" anchor="ctr"/>
                </a:tc>
                <a:tc>
                  <a:txBody>
                    <a:bodyPr/>
                    <a:lstStyle/>
                    <a:p>
                      <a:pPr algn="ctr"/>
                      <a:r>
                        <a:rPr lang="de-CH" sz="900"/>
                        <a:t>Min.</a:t>
                      </a:r>
                      <a:endParaRPr lang="de-CH" sz="900" dirty="0"/>
                    </a:p>
                  </a:txBody>
                  <a:tcPr marL="45720" marR="45720" anchor="ctr"/>
                </a:tc>
                <a:tc>
                  <a:txBody>
                    <a:bodyPr/>
                    <a:lstStyle/>
                    <a:p>
                      <a:pPr algn="ctr"/>
                      <a:r>
                        <a:rPr lang="de-CH" sz="900"/>
                        <a:t>Max.</a:t>
                      </a:r>
                      <a:endParaRPr lang="de-CH" sz="900" dirty="0"/>
                    </a:p>
                  </a:txBody>
                  <a:tcPr marL="45720" marR="45720" anchor="ctr"/>
                </a:tc>
                <a:tc>
                  <a:txBody>
                    <a:bodyPr/>
                    <a:lstStyle/>
                    <a:p>
                      <a:pPr algn="ctr"/>
                      <a:r>
                        <a:rPr lang="de-CH" sz="900"/>
                        <a:t>1 x par jour</a:t>
                      </a:r>
                      <a:endParaRPr lang="de-CH" sz="900" dirty="0"/>
                    </a:p>
                  </a:txBody>
                  <a:tcPr marL="45720" marR="45720" anchor="ctr"/>
                </a:tc>
                <a:tc>
                  <a:txBody>
                    <a:bodyPr/>
                    <a:lstStyle/>
                    <a:p>
                      <a:pPr algn="ctr"/>
                      <a:r>
                        <a:rPr lang="de-CH" sz="900" dirty="0"/>
                        <a:t>2 </a:t>
                      </a:r>
                      <a:r>
                        <a:rPr lang="de-CH" sz="900"/>
                        <a:t>x par jour</a:t>
                      </a:r>
                      <a:endParaRPr lang="de-CH" sz="900" dirty="0"/>
                    </a:p>
                  </a:txBody>
                  <a:tcPr marL="45720" marR="45720" anchor="ctr"/>
                </a:tc>
                <a:tc>
                  <a:txBody>
                    <a:bodyPr/>
                    <a:lstStyle/>
                    <a:p>
                      <a:pPr algn="ctr"/>
                      <a:r>
                        <a:rPr lang="de-CH" sz="900" dirty="0"/>
                        <a:t>3 </a:t>
                      </a:r>
                      <a:r>
                        <a:rPr lang="de-CH" sz="900"/>
                        <a:t>x par jour</a:t>
                      </a:r>
                      <a:endParaRPr lang="de-CH" sz="900" dirty="0"/>
                    </a:p>
                  </a:txBody>
                  <a:tcPr marL="45720" marR="45720" anchor="ctr"/>
                </a:tc>
                <a:tc>
                  <a:txBody>
                    <a:bodyPr/>
                    <a:lstStyle/>
                    <a:p>
                      <a:pPr algn="ctr"/>
                      <a:endParaRPr lang="de-CH" sz="900" dirty="0"/>
                    </a:p>
                  </a:txBody>
                  <a:tcPr marL="45720" marR="45720" anchor="ctr"/>
                </a:tc>
                <a:extLst>
                  <a:ext uri="{0D108BD9-81ED-4DB2-BD59-A6C34878D82A}">
                    <a16:rowId xmlns:a16="http://schemas.microsoft.com/office/drawing/2014/main" val="1440376176"/>
                  </a:ext>
                </a:extLst>
              </a:tr>
              <a:tr h="224163">
                <a:tc rowSpan="9">
                  <a:txBody>
                    <a:bodyPr/>
                    <a:lstStyle/>
                    <a:p>
                      <a:r>
                        <a:rPr lang="de-CH" sz="900" b="1" dirty="0"/>
                        <a:t>Suspension </a:t>
                      </a:r>
                      <a:r>
                        <a:rPr lang="de-CH" sz="900" b="1" dirty="0" err="1"/>
                        <a:t>buvable</a:t>
                      </a:r>
                      <a:endParaRPr lang="de-CH" sz="900" b="1" dirty="0"/>
                    </a:p>
                  </a:txBody>
                  <a:tcPr marL="45720" marR="45720"/>
                </a:tc>
                <a:tc>
                  <a:txBody>
                    <a:bodyPr/>
                    <a:lstStyle/>
                    <a:p>
                      <a:pPr algn="ctr"/>
                      <a:r>
                        <a:rPr lang="de-CH" sz="900" dirty="0"/>
                        <a:t>2.6</a:t>
                      </a:r>
                    </a:p>
                  </a:txBody>
                  <a:tcPr marL="45720" marR="45720" anchor="ctr"/>
                </a:tc>
                <a:tc>
                  <a:txBody>
                    <a:bodyPr/>
                    <a:lstStyle/>
                    <a:p>
                      <a:pPr algn="ctr"/>
                      <a:r>
                        <a:rPr lang="de-CH" sz="900" dirty="0"/>
                        <a:t>&lt; 3</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0.8 mg</a:t>
                      </a:r>
                    </a:p>
                  </a:txBody>
                  <a:tcPr marL="45720" marR="45720" anchor="ctr"/>
                </a:tc>
                <a:tc>
                  <a:txBody>
                    <a:bodyPr/>
                    <a:lstStyle/>
                    <a:p>
                      <a:pPr algn="ctr"/>
                      <a:r>
                        <a:rPr lang="de-CH" sz="900" dirty="0"/>
                        <a:t>2.4 mg</a:t>
                      </a:r>
                    </a:p>
                  </a:txBody>
                  <a:tcPr marL="45720" marR="45720" anchor="ctr"/>
                </a:tc>
                <a:extLst>
                  <a:ext uri="{0D108BD9-81ED-4DB2-BD59-A6C34878D82A}">
                    <a16:rowId xmlns:a16="http://schemas.microsoft.com/office/drawing/2014/main" val="1642119509"/>
                  </a:ext>
                </a:extLst>
              </a:tr>
              <a:tr h="224163">
                <a:tc vMerge="1">
                  <a:txBody>
                    <a:bodyPr/>
                    <a:lstStyle/>
                    <a:p>
                      <a:endParaRPr lang="de-CH" dirty="0"/>
                    </a:p>
                  </a:txBody>
                  <a:tcPr marL="0" marR="0" marT="0" marB="0"/>
                </a:tc>
                <a:tc>
                  <a:txBody>
                    <a:bodyPr/>
                    <a:lstStyle/>
                    <a:p>
                      <a:pPr algn="ctr"/>
                      <a:r>
                        <a:rPr lang="de-CH" sz="900" dirty="0"/>
                        <a:t>3</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4</a:t>
                      </a:r>
                    </a:p>
                  </a:txBody>
                  <a:tcPr marL="45720" marR="45720" anchor="ctr"/>
                </a:tc>
                <a:tc>
                  <a:txBody>
                    <a:bodyPr/>
                    <a:lstStyle/>
                    <a:p>
                      <a:pPr algn="ctr"/>
                      <a:endParaRPr lang="de-CH" sz="900"/>
                    </a:p>
                  </a:txBody>
                  <a:tcPr marL="45720" marR="45720" anchor="ctr"/>
                </a:tc>
                <a:tc>
                  <a:txBody>
                    <a:bodyPr/>
                    <a:lstStyle/>
                    <a:p>
                      <a:pPr algn="ctr"/>
                      <a:endParaRPr lang="de-CH" sz="900" dirty="0"/>
                    </a:p>
                  </a:txBody>
                  <a:tcPr marL="45720" marR="45720" anchor="ctr"/>
                </a:tc>
                <a:tc>
                  <a:txBody>
                    <a:bodyPr/>
                    <a:lstStyle/>
                    <a:p>
                      <a:pPr algn="ctr"/>
                      <a:r>
                        <a:rPr lang="de-CH" sz="900" dirty="0"/>
                        <a:t>0.9mg</a:t>
                      </a:r>
                    </a:p>
                  </a:txBody>
                  <a:tcPr marL="45720" marR="45720" anchor="ctr"/>
                </a:tc>
                <a:tc>
                  <a:txBody>
                    <a:bodyPr/>
                    <a:lstStyle/>
                    <a:p>
                      <a:pPr algn="ctr"/>
                      <a:r>
                        <a:rPr lang="de-CH" sz="900" dirty="0"/>
                        <a:t>2.7 mg</a:t>
                      </a:r>
                    </a:p>
                  </a:txBody>
                  <a:tcPr marL="45720" marR="45720" anchor="ctr"/>
                </a:tc>
                <a:extLst>
                  <a:ext uri="{0D108BD9-81ED-4DB2-BD59-A6C34878D82A}">
                    <a16:rowId xmlns:a16="http://schemas.microsoft.com/office/drawing/2014/main" val="2797354812"/>
                  </a:ext>
                </a:extLst>
              </a:tr>
              <a:tr h="224163">
                <a:tc vMerge="1">
                  <a:txBody>
                    <a:bodyPr/>
                    <a:lstStyle/>
                    <a:p>
                      <a:endParaRPr lang="de-CH" dirty="0"/>
                    </a:p>
                  </a:txBody>
                  <a:tcPr marL="0" marR="0" marT="0" marB="0"/>
                </a:tc>
                <a:tc>
                  <a:txBody>
                    <a:bodyPr/>
                    <a:lstStyle/>
                    <a:p>
                      <a:pPr algn="ctr"/>
                      <a:r>
                        <a:rPr lang="de-CH" sz="900" dirty="0"/>
                        <a:t>4</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5</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1.4 mg</a:t>
                      </a:r>
                    </a:p>
                  </a:txBody>
                  <a:tcPr marL="45720" marR="45720" anchor="ctr"/>
                </a:tc>
                <a:tc>
                  <a:txBody>
                    <a:bodyPr/>
                    <a:lstStyle/>
                    <a:p>
                      <a:pPr algn="ctr"/>
                      <a:r>
                        <a:rPr lang="de-CH" sz="900" dirty="0"/>
                        <a:t>4.2 mg</a:t>
                      </a:r>
                    </a:p>
                  </a:txBody>
                  <a:tcPr marL="45720" marR="45720" anchor="ctr"/>
                </a:tc>
                <a:extLst>
                  <a:ext uri="{0D108BD9-81ED-4DB2-BD59-A6C34878D82A}">
                    <a16:rowId xmlns:a16="http://schemas.microsoft.com/office/drawing/2014/main" val="3635450756"/>
                  </a:ext>
                </a:extLst>
              </a:tr>
              <a:tr h="224163">
                <a:tc vMerge="1">
                  <a:txBody>
                    <a:bodyPr/>
                    <a:lstStyle/>
                    <a:p>
                      <a:endParaRPr lang="de-CH" dirty="0"/>
                    </a:p>
                  </a:txBody>
                  <a:tcPr marL="0" marR="0" marT="0" marB="0"/>
                </a:tc>
                <a:tc>
                  <a:txBody>
                    <a:bodyPr/>
                    <a:lstStyle/>
                    <a:p>
                      <a:pPr algn="ctr"/>
                      <a:r>
                        <a:rPr lang="de-CH" sz="900" dirty="0"/>
                        <a:t>5</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7</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1.6 mg</a:t>
                      </a:r>
                    </a:p>
                  </a:txBody>
                  <a:tcPr marL="45720" marR="45720" anchor="ctr"/>
                </a:tc>
                <a:tc>
                  <a:txBody>
                    <a:bodyPr/>
                    <a:lstStyle/>
                    <a:p>
                      <a:pPr algn="ctr"/>
                      <a:r>
                        <a:rPr lang="de-CH" sz="900" dirty="0"/>
                        <a:t>4.8 mg</a:t>
                      </a:r>
                    </a:p>
                  </a:txBody>
                  <a:tcPr marL="45720" marR="45720" anchor="ctr"/>
                </a:tc>
                <a:extLst>
                  <a:ext uri="{0D108BD9-81ED-4DB2-BD59-A6C34878D82A}">
                    <a16:rowId xmlns:a16="http://schemas.microsoft.com/office/drawing/2014/main" val="2460285584"/>
                  </a:ext>
                </a:extLst>
              </a:tr>
              <a:tr h="224163">
                <a:tc vMerge="1">
                  <a:txBody>
                    <a:bodyPr/>
                    <a:lstStyle/>
                    <a:p>
                      <a:endParaRPr lang="de-CH" dirty="0"/>
                    </a:p>
                  </a:txBody>
                  <a:tcPr marL="0" marR="0" marT="0" marB="0"/>
                </a:tc>
                <a:tc>
                  <a:txBody>
                    <a:bodyPr/>
                    <a:lstStyle/>
                    <a:p>
                      <a:pPr algn="ctr"/>
                      <a:r>
                        <a:rPr lang="de-CH" sz="900" dirty="0"/>
                        <a:t>7</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8</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1.8 mg</a:t>
                      </a:r>
                    </a:p>
                  </a:txBody>
                  <a:tcPr marL="45720" marR="45720" anchor="ctr"/>
                </a:tc>
                <a:tc>
                  <a:txBody>
                    <a:bodyPr/>
                    <a:lstStyle/>
                    <a:p>
                      <a:pPr algn="ctr"/>
                      <a:r>
                        <a:rPr lang="de-CH" sz="900" dirty="0"/>
                        <a:t>5.4 mg</a:t>
                      </a:r>
                    </a:p>
                  </a:txBody>
                  <a:tcPr marL="45720" marR="45720" anchor="ctr"/>
                </a:tc>
                <a:extLst>
                  <a:ext uri="{0D108BD9-81ED-4DB2-BD59-A6C34878D82A}">
                    <a16:rowId xmlns:a16="http://schemas.microsoft.com/office/drawing/2014/main" val="1392720052"/>
                  </a:ext>
                </a:extLst>
              </a:tr>
              <a:tr h="224163">
                <a:tc vMerge="1">
                  <a:txBody>
                    <a:bodyPr/>
                    <a:lstStyle/>
                    <a:p>
                      <a:endParaRPr lang="de-CH" dirty="0"/>
                    </a:p>
                  </a:txBody>
                  <a:tcPr marL="0" marR="0" marT="0" marB="0"/>
                </a:tc>
                <a:tc>
                  <a:txBody>
                    <a:bodyPr/>
                    <a:lstStyle/>
                    <a:p>
                      <a:pPr algn="ctr"/>
                      <a:r>
                        <a:rPr lang="de-CH" sz="900" dirty="0"/>
                        <a:t>8</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9</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2.4 mg</a:t>
                      </a:r>
                    </a:p>
                  </a:txBody>
                  <a:tcPr marL="45720" marR="45720" anchor="ctr"/>
                </a:tc>
                <a:tc>
                  <a:txBody>
                    <a:bodyPr/>
                    <a:lstStyle/>
                    <a:p>
                      <a:pPr algn="ctr"/>
                      <a:r>
                        <a:rPr lang="de-CH" sz="900" dirty="0"/>
                        <a:t>7.2 mg</a:t>
                      </a:r>
                    </a:p>
                  </a:txBody>
                  <a:tcPr marL="45720" marR="45720" anchor="ctr"/>
                </a:tc>
                <a:extLst>
                  <a:ext uri="{0D108BD9-81ED-4DB2-BD59-A6C34878D82A}">
                    <a16:rowId xmlns:a16="http://schemas.microsoft.com/office/drawing/2014/main" val="1949597498"/>
                  </a:ext>
                </a:extLst>
              </a:tr>
              <a:tr h="358662">
                <a:tc vMerge="1">
                  <a:txBody>
                    <a:bodyPr/>
                    <a:lstStyle/>
                    <a:p>
                      <a:endParaRPr lang="de-CH" dirty="0"/>
                    </a:p>
                  </a:txBody>
                  <a:tcPr marL="0" marR="0" marT="0" marB="0"/>
                </a:tc>
                <a:tc>
                  <a:txBody>
                    <a:bodyPr/>
                    <a:lstStyle/>
                    <a:p>
                      <a:pPr algn="ctr"/>
                      <a:r>
                        <a:rPr lang="de-CH" sz="900" dirty="0"/>
                        <a:t>9</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10</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2.8 mg</a:t>
                      </a:r>
                    </a:p>
                  </a:txBody>
                  <a:tcPr marL="45720" marR="45720" anchor="ctr"/>
                </a:tc>
                <a:tc>
                  <a:txBody>
                    <a:bodyPr/>
                    <a:lstStyle/>
                    <a:p>
                      <a:pPr algn="ctr"/>
                      <a:r>
                        <a:rPr lang="de-CH" sz="900" dirty="0"/>
                        <a:t>8.4 mg</a:t>
                      </a:r>
                    </a:p>
                  </a:txBody>
                  <a:tcPr marL="45720" marR="45720" anchor="ctr"/>
                </a:tc>
                <a:extLst>
                  <a:ext uri="{0D108BD9-81ED-4DB2-BD59-A6C34878D82A}">
                    <a16:rowId xmlns:a16="http://schemas.microsoft.com/office/drawing/2014/main" val="1839182865"/>
                  </a:ext>
                </a:extLst>
              </a:tr>
              <a:tr h="224163">
                <a:tc vMerge="1">
                  <a:txBody>
                    <a:bodyPr/>
                    <a:lstStyle/>
                    <a:p>
                      <a:endParaRPr lang="de-CH" dirty="0"/>
                    </a:p>
                  </a:txBody>
                  <a:tcPr marL="0" marR="0" marT="0" marB="0"/>
                </a:tc>
                <a:tc>
                  <a:txBody>
                    <a:bodyPr/>
                    <a:lstStyle/>
                    <a:p>
                      <a:pPr algn="ctr"/>
                      <a:r>
                        <a:rPr lang="de-CH" sz="900" dirty="0"/>
                        <a:t>10</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12</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3 mg</a:t>
                      </a:r>
                    </a:p>
                  </a:txBody>
                  <a:tcPr marL="45720" marR="45720" anchor="ctr"/>
                </a:tc>
                <a:tc>
                  <a:txBody>
                    <a:bodyPr/>
                    <a:lstStyle/>
                    <a:p>
                      <a:pPr algn="ctr"/>
                      <a:r>
                        <a:rPr lang="de-CH" sz="900" dirty="0"/>
                        <a:t>9 mg</a:t>
                      </a:r>
                    </a:p>
                  </a:txBody>
                  <a:tcPr marL="45720" marR="45720" anchor="ctr"/>
                </a:tc>
                <a:extLst>
                  <a:ext uri="{0D108BD9-81ED-4DB2-BD59-A6C34878D82A}">
                    <a16:rowId xmlns:a16="http://schemas.microsoft.com/office/drawing/2014/main" val="4267912418"/>
                  </a:ext>
                </a:extLst>
              </a:tr>
              <a:tr h="358662">
                <a:tc vMerge="1">
                  <a:txBody>
                    <a:bodyPr/>
                    <a:lstStyle/>
                    <a:p>
                      <a:endParaRPr lang="de-CH" dirty="0"/>
                    </a:p>
                  </a:txBody>
                  <a:tcPr marL="0" marR="0" marT="0" marB="0"/>
                </a:tc>
                <a:tc>
                  <a:txBody>
                    <a:bodyPr/>
                    <a:lstStyle/>
                    <a:p>
                      <a:pPr algn="ctr"/>
                      <a:r>
                        <a:rPr lang="de-CH" sz="900" dirty="0"/>
                        <a:t>12</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30</a:t>
                      </a:r>
                    </a:p>
                  </a:txBody>
                  <a:tcPr marL="45720" marR="45720" anchor="ctr"/>
                </a:tc>
                <a:tc>
                  <a:txBody>
                    <a:bodyPr/>
                    <a:lstStyle/>
                    <a:p>
                      <a:pPr algn="ctr"/>
                      <a:endParaRPr lang="de-CH" sz="900" dirty="0"/>
                    </a:p>
                  </a:txBody>
                  <a:tcPr marL="45720" marR="45720" anchor="ctr"/>
                </a:tc>
                <a:tc>
                  <a:txBody>
                    <a:bodyPr/>
                    <a:lstStyle/>
                    <a:p>
                      <a:pPr algn="ctr"/>
                      <a:r>
                        <a:rPr lang="de-CH" sz="900" dirty="0"/>
                        <a:t>5 mg</a:t>
                      </a:r>
                    </a:p>
                  </a:txBody>
                  <a:tcPr marL="45720" marR="45720" anchor="ctr"/>
                </a:tc>
                <a:tc>
                  <a:txBody>
                    <a:bodyPr/>
                    <a:lstStyle/>
                    <a:p>
                      <a:pPr algn="ctr"/>
                      <a:endParaRPr lang="de-CH" sz="900" dirty="0"/>
                    </a:p>
                  </a:txBody>
                  <a:tcPr marL="45720" marR="45720" anchor="ctr"/>
                </a:tc>
                <a:tc>
                  <a:txBody>
                    <a:bodyPr/>
                    <a:lstStyle/>
                    <a:p>
                      <a:pPr algn="ctr"/>
                      <a:r>
                        <a:rPr lang="de-CH" sz="900" dirty="0"/>
                        <a:t>10 mg</a:t>
                      </a:r>
                    </a:p>
                  </a:txBody>
                  <a:tcPr marL="45720" marR="45720" anchor="ctr"/>
                </a:tc>
                <a:extLst>
                  <a:ext uri="{0D108BD9-81ED-4DB2-BD59-A6C34878D82A}">
                    <a16:rowId xmlns:a16="http://schemas.microsoft.com/office/drawing/2014/main" val="2611832023"/>
                  </a:ext>
                </a:extLst>
              </a:tr>
              <a:tr h="358662">
                <a:tc rowSpan="2">
                  <a:txBody>
                    <a:bodyPr/>
                    <a:lstStyle/>
                    <a:p>
                      <a:r>
                        <a:rPr lang="de-CH" sz="900" b="1"/>
                        <a:t>Comprimé pelliculé</a:t>
                      </a:r>
                      <a:endParaRPr lang="de-CH" sz="900" b="1" dirty="0"/>
                    </a:p>
                  </a:txBody>
                  <a:tcPr marL="45720" marR="45720"/>
                </a:tc>
                <a:tc>
                  <a:txBody>
                    <a:bodyPr/>
                    <a:lstStyle/>
                    <a:p>
                      <a:pPr algn="ctr"/>
                      <a:r>
                        <a:rPr lang="de-CH" sz="900" dirty="0"/>
                        <a:t>30</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50</a:t>
                      </a:r>
                    </a:p>
                  </a:txBody>
                  <a:tcPr marL="45720" marR="45720" anchor="ctr"/>
                </a:tc>
                <a:tc>
                  <a:txBody>
                    <a:bodyPr/>
                    <a:lstStyle/>
                    <a:p>
                      <a:pPr algn="ctr"/>
                      <a:r>
                        <a:rPr lang="de-CH" sz="900" dirty="0"/>
                        <a:t>15 mg</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15 mg</a:t>
                      </a:r>
                    </a:p>
                  </a:txBody>
                  <a:tcPr marL="45720" marR="45720" anchor="ctr"/>
                </a:tc>
                <a:extLst>
                  <a:ext uri="{0D108BD9-81ED-4DB2-BD59-A6C34878D82A}">
                    <a16:rowId xmlns:a16="http://schemas.microsoft.com/office/drawing/2014/main" val="3048274474"/>
                  </a:ext>
                </a:extLst>
              </a:tr>
              <a:tr h="224163">
                <a:tc vMerge="1">
                  <a:txBody>
                    <a:bodyPr/>
                    <a:lstStyle/>
                    <a:p>
                      <a:endParaRPr lang="de-CH" dirty="0"/>
                    </a:p>
                  </a:txBody>
                  <a:tcPr marL="0" marR="0" marT="0" marB="0"/>
                </a:tc>
                <a:tc>
                  <a:txBody>
                    <a:bodyPr/>
                    <a:lstStyle/>
                    <a:p>
                      <a:pPr algn="ctr"/>
                      <a:r>
                        <a:rPr lang="de-CH" sz="900" dirty="0"/>
                        <a:t>≥50</a:t>
                      </a:r>
                    </a:p>
                  </a:txBody>
                  <a:tcPr marL="45720" marR="45720" anchor="ctr"/>
                </a:tc>
                <a:tc>
                  <a:txBody>
                    <a:bodyPr/>
                    <a:lstStyle/>
                    <a:p>
                      <a:pPr algn="ctr"/>
                      <a:endParaRPr lang="de-CH" sz="900" dirty="0"/>
                    </a:p>
                  </a:txBody>
                  <a:tcPr marL="45720" marR="45720" anchor="ctr"/>
                </a:tc>
                <a:tc>
                  <a:txBody>
                    <a:bodyPr/>
                    <a:lstStyle/>
                    <a:p>
                      <a:pPr algn="ctr"/>
                      <a:r>
                        <a:rPr lang="de-CH" sz="900" dirty="0"/>
                        <a:t>20 mg</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 20 mg</a:t>
                      </a:r>
                    </a:p>
                  </a:txBody>
                  <a:tcPr marL="45720" marR="45720" anchor="ctr"/>
                </a:tc>
                <a:extLst>
                  <a:ext uri="{0D108BD9-81ED-4DB2-BD59-A6C34878D82A}">
                    <a16:rowId xmlns:a16="http://schemas.microsoft.com/office/drawing/2014/main" val="853310463"/>
                  </a:ext>
                </a:extLst>
              </a:tr>
            </a:tbl>
          </a:graphicData>
        </a:graphic>
      </p:graphicFrame>
    </p:spTree>
    <p:extLst>
      <p:ext uri="{BB962C8B-B14F-4D97-AF65-F5344CB8AC3E}">
        <p14:creationId xmlns:p14="http://schemas.microsoft.com/office/powerpoint/2010/main" val="3488159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EFD9C-B340-455E-9668-746F19660072}"/>
              </a:ext>
            </a:extLst>
          </p:cNvPr>
          <p:cNvSpPr>
            <a:spLocks noGrp="1"/>
          </p:cNvSpPr>
          <p:nvPr>
            <p:ph type="title"/>
          </p:nvPr>
        </p:nvSpPr>
        <p:spPr/>
        <p:txBody>
          <a:bodyPr/>
          <a:lstStyle/>
          <a:p>
            <a:r>
              <a:rPr lang="de-CH" sz="1800" dirty="0"/>
              <a:t>4.3.2 </a:t>
            </a:r>
            <a:r>
              <a:rPr lang="fr-FR" sz="1800" dirty="0"/>
              <a:t>Comment passer d'anticoagulants administrés par voie parentérale au </a:t>
            </a:r>
            <a:r>
              <a:rPr lang="fr-FR" sz="1800" dirty="0" err="1"/>
              <a:t>rivaroxaban</a:t>
            </a:r>
            <a:r>
              <a:rPr lang="fr-FR" sz="1800" dirty="0"/>
              <a:t> chez les patients pédiatriques?</a:t>
            </a:r>
            <a:endParaRPr lang="de-CH" sz="1800" dirty="0"/>
          </a:p>
        </p:txBody>
      </p:sp>
      <p:sp>
        <p:nvSpPr>
          <p:cNvPr id="3" name="Inhaltsplatzhalter 2">
            <a:extLst>
              <a:ext uri="{FF2B5EF4-FFF2-40B4-BE49-F238E27FC236}">
                <a16:creationId xmlns:a16="http://schemas.microsoft.com/office/drawing/2014/main" id="{F63F0F66-D4CA-4A35-8A51-A4E441F690EC}"/>
              </a:ext>
            </a:extLst>
          </p:cNvPr>
          <p:cNvSpPr>
            <a:spLocks noGrp="1"/>
          </p:cNvSpPr>
          <p:nvPr>
            <p:ph sz="half" idx="1"/>
          </p:nvPr>
        </p:nvSpPr>
        <p:spPr>
          <a:xfrm>
            <a:off x="325438" y="1219371"/>
            <a:ext cx="3886200" cy="3060700"/>
          </a:xfrm>
        </p:spPr>
        <p:txBody>
          <a:bodyPr/>
          <a:lstStyle/>
          <a:p>
            <a:pPr lvl="0"/>
            <a:r>
              <a:rPr lang="fr-CH" dirty="0"/>
              <a:t>Chez les patients pédiatriques, le passage d’un anticoagulant administré par voie parentérale au </a:t>
            </a:r>
            <a:r>
              <a:rPr lang="fr-CH" dirty="0" err="1"/>
              <a:t>rivaroxaban</a:t>
            </a:r>
            <a:r>
              <a:rPr lang="fr-CH" dirty="0"/>
              <a:t> doit s’effectuer comme expliqué ci-contre:</a:t>
            </a:r>
            <a:endParaRPr lang="de-CH" dirty="0"/>
          </a:p>
        </p:txBody>
      </p:sp>
      <p:sp>
        <p:nvSpPr>
          <p:cNvPr id="6" name="Inhaltsplatzhalter 5">
            <a:extLst>
              <a:ext uri="{FF2B5EF4-FFF2-40B4-BE49-F238E27FC236}">
                <a16:creationId xmlns:a16="http://schemas.microsoft.com/office/drawing/2014/main" id="{6985FE13-D8C3-4905-BA71-A342D891E675}"/>
              </a:ext>
            </a:extLst>
          </p:cNvPr>
          <p:cNvSpPr>
            <a:spLocks noGrp="1"/>
          </p:cNvSpPr>
          <p:nvPr>
            <p:ph sz="half" idx="2"/>
          </p:nvPr>
        </p:nvSpPr>
        <p:spPr>
          <a:xfrm>
            <a:off x="4572000" y="1219371"/>
            <a:ext cx="4251384" cy="3060700"/>
          </a:xfrm>
        </p:spPr>
        <p:txBody>
          <a:bodyPr/>
          <a:lstStyle/>
          <a:p>
            <a:pPr lvl="0"/>
            <a:r>
              <a:rPr lang="fr-CH" b="1" dirty="0"/>
              <a:t>Héparines non fractionnées:</a:t>
            </a:r>
            <a:r>
              <a:rPr lang="fr-CH" dirty="0"/>
              <a:t> 4 heures après l’arrêt de la perfusion </a:t>
            </a:r>
            <a:r>
              <a:rPr lang="fr-CH" dirty="0" err="1"/>
              <a:t>i.v</a:t>
            </a:r>
            <a:r>
              <a:rPr lang="fr-CH" dirty="0"/>
              <a:t>. </a:t>
            </a:r>
            <a:endParaRPr lang="de-CH" dirty="0"/>
          </a:p>
          <a:p>
            <a:pPr lvl="0"/>
            <a:r>
              <a:rPr lang="fr-CH" b="1" dirty="0"/>
              <a:t>HBPM 2x par jour:</a:t>
            </a:r>
            <a:r>
              <a:rPr lang="fr-CH" dirty="0"/>
              <a:t> 12 heures après la dernière injection d’HBPM</a:t>
            </a:r>
            <a:endParaRPr lang="de-CH" dirty="0"/>
          </a:p>
          <a:p>
            <a:pPr lvl="0"/>
            <a:r>
              <a:rPr lang="fr-CH" b="1" dirty="0"/>
              <a:t>HBPM 1x par jour: </a:t>
            </a:r>
            <a:r>
              <a:rPr lang="fr-CH" dirty="0"/>
              <a:t>24 heures après la dernière injection d’HBPM</a:t>
            </a:r>
            <a:endParaRPr lang="de-CH" dirty="0"/>
          </a:p>
          <a:p>
            <a:pPr marL="7938" indent="0" algn="l">
              <a:buNone/>
            </a:pPr>
            <a:endParaRPr lang="de-CH" dirty="0">
              <a:solidFill>
                <a:srgbClr val="000000"/>
              </a:solidFill>
              <a:latin typeface="FrutigerLTStd-Light"/>
            </a:endParaRPr>
          </a:p>
          <a:p>
            <a:pPr marL="7938" indent="0">
              <a:buNone/>
            </a:pPr>
            <a:r>
              <a:rPr lang="fr-CH" dirty="0"/>
              <a:t>L’héparine/fondaparinux et le </a:t>
            </a:r>
            <a:r>
              <a:rPr lang="fr-CH" dirty="0" err="1"/>
              <a:t>rivaroxaban</a:t>
            </a:r>
            <a:r>
              <a:rPr lang="fr-CH" dirty="0"/>
              <a:t> ne doivent pas être administrés en même temps.</a:t>
            </a:r>
            <a:endParaRPr lang="de-CH" b="0" i="0" u="none" strike="noStrike" baseline="0" dirty="0">
              <a:solidFill>
                <a:srgbClr val="000000"/>
              </a:solidFill>
              <a:latin typeface="FrutigerLTStd-Light"/>
            </a:endParaRPr>
          </a:p>
          <a:p>
            <a:pPr algn="l"/>
            <a:endParaRPr lang="de-CH" dirty="0">
              <a:solidFill>
                <a:srgbClr val="000000"/>
              </a:solidFill>
              <a:latin typeface="FrutigerLTStd-Light"/>
            </a:endParaRPr>
          </a:p>
          <a:p>
            <a:pPr marL="7938" indent="0" algn="l">
              <a:buNone/>
            </a:pPr>
            <a:endParaRPr lang="de-CH" dirty="0">
              <a:highlight>
                <a:srgbClr val="FFFF00"/>
              </a:highlight>
            </a:endParaRPr>
          </a:p>
        </p:txBody>
      </p:sp>
      <p:sp>
        <p:nvSpPr>
          <p:cNvPr id="5" name="Foliennummernplatzhalter 4">
            <a:extLst>
              <a:ext uri="{FF2B5EF4-FFF2-40B4-BE49-F238E27FC236}">
                <a16:creationId xmlns:a16="http://schemas.microsoft.com/office/drawing/2014/main" id="{CB7A7614-9C51-4734-864D-15068269DD88}"/>
              </a:ext>
            </a:extLst>
          </p:cNvPr>
          <p:cNvSpPr>
            <a:spLocks noGrp="1"/>
          </p:cNvSpPr>
          <p:nvPr>
            <p:ph type="sldNum" sz="quarter" idx="12"/>
          </p:nvPr>
        </p:nvSpPr>
        <p:spPr/>
        <p:txBody>
          <a:bodyPr/>
          <a:lstStyle/>
          <a:p>
            <a:fld id="{668FC1BA-C807-A24C-B970-91216D4FCE8F}" type="slidenum">
              <a:rPr lang="de-DE" smtClean="0"/>
              <a:t>44</a:t>
            </a:fld>
            <a:endParaRPr lang="de-DE"/>
          </a:p>
        </p:txBody>
      </p:sp>
    </p:spTree>
    <p:extLst>
      <p:ext uri="{BB962C8B-B14F-4D97-AF65-F5344CB8AC3E}">
        <p14:creationId xmlns:p14="http://schemas.microsoft.com/office/powerpoint/2010/main" val="63269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E8A27-DCA4-40E0-8497-D15D448F8963}"/>
              </a:ext>
            </a:extLst>
          </p:cNvPr>
          <p:cNvSpPr>
            <a:spLocks noGrp="1"/>
          </p:cNvSpPr>
          <p:nvPr>
            <p:ph type="title"/>
          </p:nvPr>
        </p:nvSpPr>
        <p:spPr>
          <a:xfrm>
            <a:off x="323850" y="195263"/>
            <a:ext cx="7235825" cy="994172"/>
          </a:xfrm>
          <a:solidFill>
            <a:schemeClr val="bg1"/>
          </a:solidFill>
        </p:spPr>
        <p:txBody>
          <a:bodyPr/>
          <a:lstStyle/>
          <a:p>
            <a:r>
              <a:rPr lang="de-CH" dirty="0"/>
              <a:t>4.3.3 </a:t>
            </a:r>
            <a:r>
              <a:rPr lang="fr-FR" dirty="0"/>
              <a:t>Comment procéder en cas d’oubli d’une dose ou si la dose est recrachée ou vomie peu après la prise du médicament? </a:t>
            </a:r>
            <a:endParaRPr lang="de-CH" dirty="0"/>
          </a:p>
        </p:txBody>
      </p:sp>
      <p:sp>
        <p:nvSpPr>
          <p:cNvPr id="3" name="Inhaltsplatzhalter 2">
            <a:extLst>
              <a:ext uri="{FF2B5EF4-FFF2-40B4-BE49-F238E27FC236}">
                <a16:creationId xmlns:a16="http://schemas.microsoft.com/office/drawing/2014/main" id="{7C13CDF4-A729-45BB-8DD6-B3B3B2DC0180}"/>
              </a:ext>
            </a:extLst>
          </p:cNvPr>
          <p:cNvSpPr>
            <a:spLocks noGrp="1"/>
          </p:cNvSpPr>
          <p:nvPr>
            <p:ph idx="1"/>
          </p:nvPr>
        </p:nvSpPr>
        <p:spPr>
          <a:xfrm>
            <a:off x="323850" y="1361386"/>
            <a:ext cx="8496300" cy="3370823"/>
          </a:xfrm>
        </p:spPr>
        <p:txBody>
          <a:bodyPr/>
          <a:lstStyle/>
          <a:p>
            <a:pPr lvl="0"/>
            <a:r>
              <a:rPr lang="fr-CH" dirty="0"/>
              <a:t>En cas de prise 1x par jour (comprimé de 10, 15 et 20 mg): le patient doit prendre la dose quotidienne immédiatement après avoir remarqué l’oubli de la dose, et reprendre le traitement habituel dès le lendemain. Ne jamais prendre plus d’un comprimé par jour.</a:t>
            </a:r>
            <a:endParaRPr lang="de-CH" dirty="0"/>
          </a:p>
          <a:p>
            <a:pPr lvl="0"/>
            <a:r>
              <a:rPr lang="fr-CH" dirty="0"/>
              <a:t>En cas de prise 2x par jour (Xarelto junior sous forme de suspension buvable): le patient doit prendre la dose dès qu’il remarque l’oubli; il peut également la prendre avec la dose du soir. En cas d’oubli de la dose du soir, une nouvelle dose peut être prise uniquement le même soir. </a:t>
            </a:r>
            <a:endParaRPr lang="de-CH" dirty="0"/>
          </a:p>
          <a:p>
            <a:pPr lvl="0"/>
            <a:r>
              <a:rPr lang="fr-CH" dirty="0"/>
              <a:t>En cas de prise 3x par jour (Xarelto junior sous forme de suspension buvable): le patient ne doit pas prendre la dose oubliée; il poursuivra le traitement comme d'habitude à l’heure prévue pour la prise suivante, sans compenser la dose oubliée.</a:t>
            </a:r>
            <a:endParaRPr lang="de-CH" dirty="0"/>
          </a:p>
          <a:p>
            <a:pPr lvl="0"/>
            <a:r>
              <a:rPr lang="fr-CH" dirty="0"/>
              <a:t>Toutes les formes pharmaceutiques: continuer le lendemain avec la prise régulière comme d’habitude.</a:t>
            </a:r>
            <a:endParaRPr lang="de-CH" dirty="0"/>
          </a:p>
          <a:p>
            <a:pPr lvl="0"/>
            <a:r>
              <a:rPr lang="fr-CH" dirty="0"/>
              <a:t>Si le patient recrache/vomit le comprimé (Xarelto) ou la suspension (Xarelto junior) dans les 30 minutes qui suivent la prise: il doit prendre une nouvelle dose.</a:t>
            </a:r>
            <a:endParaRPr lang="de-CH" dirty="0"/>
          </a:p>
          <a:p>
            <a:pPr lvl="0"/>
            <a:r>
              <a:rPr lang="fr-CH" dirty="0"/>
              <a:t>En cas de vomissement plus de 30 minutes après la prise, le patient ne doit pas prendre une nouvelle dose; il poursuivra le traitement comme d'habitude à l’heure prévue pour la prise suivante.</a:t>
            </a:r>
            <a:endParaRPr lang="de-CH" dirty="0"/>
          </a:p>
        </p:txBody>
      </p:sp>
      <p:sp>
        <p:nvSpPr>
          <p:cNvPr id="5" name="Foliennummernplatzhalter 4">
            <a:extLst>
              <a:ext uri="{FF2B5EF4-FFF2-40B4-BE49-F238E27FC236}">
                <a16:creationId xmlns:a16="http://schemas.microsoft.com/office/drawing/2014/main" id="{B4A68C9C-EB5D-4E0A-9E27-E8F6FF9DA79C}"/>
              </a:ext>
            </a:extLst>
          </p:cNvPr>
          <p:cNvSpPr>
            <a:spLocks noGrp="1"/>
          </p:cNvSpPr>
          <p:nvPr>
            <p:ph type="sldNum" sz="quarter" idx="12"/>
          </p:nvPr>
        </p:nvSpPr>
        <p:spPr/>
        <p:txBody>
          <a:bodyPr/>
          <a:lstStyle/>
          <a:p>
            <a:fld id="{668FC1BA-C807-A24C-B970-91216D4FCE8F}" type="slidenum">
              <a:rPr lang="de-DE" smtClean="0"/>
              <a:t>45</a:t>
            </a:fld>
            <a:endParaRPr lang="de-DE"/>
          </a:p>
        </p:txBody>
      </p:sp>
      <p:sp>
        <p:nvSpPr>
          <p:cNvPr id="6" name="Rechteck 5">
            <a:extLst>
              <a:ext uri="{FF2B5EF4-FFF2-40B4-BE49-F238E27FC236}">
                <a16:creationId xmlns:a16="http://schemas.microsoft.com/office/drawing/2014/main" id="{9D81BA87-4540-48D8-99E1-B4B3D8E2AF9F}"/>
              </a:ext>
            </a:extLst>
          </p:cNvPr>
          <p:cNvSpPr/>
          <p:nvPr/>
        </p:nvSpPr>
        <p:spPr>
          <a:xfrm>
            <a:off x="7495082" y="871803"/>
            <a:ext cx="1416570" cy="206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a:extLst>
              <a:ext uri="{FF2B5EF4-FFF2-40B4-BE49-F238E27FC236}">
                <a16:creationId xmlns:a16="http://schemas.microsoft.com/office/drawing/2014/main" id="{1AFB646D-9E4D-4CF4-8F6A-2A45540EB049}"/>
              </a:ext>
            </a:extLst>
          </p:cNvPr>
          <p:cNvCxnSpPr/>
          <p:nvPr/>
        </p:nvCxnSpPr>
        <p:spPr>
          <a:xfrm>
            <a:off x="323850" y="1203325"/>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908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Autres </a:t>
            </a:r>
            <a:r>
              <a:rPr lang="de-DE" dirty="0" err="1"/>
              <a:t>questions</a:t>
            </a:r>
            <a:endParaRPr lang="de-DE" dirty="0"/>
          </a:p>
        </p:txBody>
      </p:sp>
      <p:grpSp>
        <p:nvGrpSpPr>
          <p:cNvPr id="3" name="Gruppierung 2"/>
          <p:cNvGrpSpPr>
            <a:grpSpLocks noChangeAspect="1"/>
          </p:cNvGrpSpPr>
          <p:nvPr/>
        </p:nvGrpSpPr>
        <p:grpSpPr>
          <a:xfrm>
            <a:off x="323849" y="268287"/>
            <a:ext cx="4572000" cy="4572000"/>
            <a:chOff x="4641750" y="2645924"/>
            <a:chExt cx="1007999" cy="1007999"/>
          </a:xfrm>
        </p:grpSpPr>
        <p:sp>
          <p:nvSpPr>
            <p:cNvPr id="4" name="Rechteck 3"/>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5749" y="2699923"/>
              <a:ext cx="900000" cy="900000"/>
            </a:xfrm>
            <a:prstGeom prst="rect">
              <a:avLst/>
            </a:prstGeom>
          </p:spPr>
        </p:pic>
      </p:grpSp>
    </p:spTree>
    <p:extLst>
      <p:ext uri="{BB962C8B-B14F-4D97-AF65-F5344CB8AC3E}">
        <p14:creationId xmlns:p14="http://schemas.microsoft.com/office/powerpoint/2010/main" val="2110487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033683" cy="994172"/>
          </a:xfrm>
        </p:spPr>
        <p:txBody>
          <a:bodyPr/>
          <a:lstStyle/>
          <a:p>
            <a:r>
              <a:rPr lang="fr-FR" dirty="0"/>
              <a:t>5.1 Puis-je également utiliser le rivaroxaban pour la prophylaxie antithrombotique en médecine interne ? </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47</a:t>
            </a:fld>
            <a:endParaRPr lang="de-DE"/>
          </a:p>
        </p:txBody>
      </p:sp>
      <p:sp>
        <p:nvSpPr>
          <p:cNvPr id="7" name="Textfeld 6"/>
          <p:cNvSpPr txBox="1"/>
          <p:nvPr/>
        </p:nvSpPr>
        <p:spPr>
          <a:xfrm>
            <a:off x="571187" y="1492249"/>
            <a:ext cx="3311266" cy="400110"/>
          </a:xfrm>
          <a:prstGeom prst="rect">
            <a:avLst/>
          </a:prstGeom>
          <a:noFill/>
        </p:spPr>
        <p:txBody>
          <a:bodyPr wrap="square" rtlCol="0">
            <a:spAutoFit/>
          </a:bodyPr>
          <a:lstStyle/>
          <a:p>
            <a:pPr>
              <a:buClr>
                <a:schemeClr val="accent1"/>
              </a:buClr>
            </a:pPr>
            <a:endParaRPr lang="de-CH" sz="2000" b="1" dirty="0">
              <a:solidFill>
                <a:schemeClr val="bg1"/>
              </a:solidFill>
              <a:latin typeface="Segoe UI" charset="0"/>
              <a:ea typeface="Segoe UI" charset="0"/>
              <a:cs typeface="Segoe UI" charset="0"/>
            </a:endParaRPr>
          </a:p>
        </p:txBody>
      </p:sp>
      <p:sp>
        <p:nvSpPr>
          <p:cNvPr id="8" name="Rechteck 7"/>
          <p:cNvSpPr/>
          <p:nvPr/>
        </p:nvSpPr>
        <p:spPr>
          <a:xfrm>
            <a:off x="323850" y="1203325"/>
            <a:ext cx="8496300" cy="11304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459357" y="1219346"/>
            <a:ext cx="8261562" cy="1015663"/>
          </a:xfrm>
          <a:prstGeom prst="rect">
            <a:avLst/>
          </a:prstGeom>
          <a:noFill/>
        </p:spPr>
        <p:txBody>
          <a:bodyPr wrap="square" rtlCol="0">
            <a:spAutoFit/>
          </a:bodyPr>
          <a:lstStyle/>
          <a:p>
            <a:pPr>
              <a:buClr>
                <a:schemeClr val="accent1"/>
              </a:buClr>
            </a:pPr>
            <a:r>
              <a:rPr lang="de-CH" sz="2000" b="1" dirty="0">
                <a:solidFill>
                  <a:schemeClr val="bg1"/>
                </a:solidFill>
                <a:latin typeface="Segoe UI" charset="0"/>
                <a:ea typeface="Segoe UI" charset="0"/>
                <a:cs typeface="Segoe UI" charset="0"/>
              </a:rPr>
              <a:t>Le rivaroxaban ne </a:t>
            </a:r>
            <a:r>
              <a:rPr lang="de-CH" sz="2000" b="1" dirty="0" err="1">
                <a:solidFill>
                  <a:schemeClr val="bg1"/>
                </a:solidFill>
                <a:latin typeface="Segoe UI" charset="0"/>
                <a:ea typeface="Segoe UI" charset="0"/>
                <a:cs typeface="Segoe UI" charset="0"/>
              </a:rPr>
              <a:t>peut</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actuellement</a:t>
            </a:r>
            <a:r>
              <a:rPr lang="de-CH" sz="2000" b="1" dirty="0">
                <a:solidFill>
                  <a:schemeClr val="bg1"/>
                </a:solidFill>
                <a:latin typeface="Segoe UI" charset="0"/>
                <a:ea typeface="Segoe UI" charset="0"/>
                <a:cs typeface="Segoe UI" charset="0"/>
              </a:rPr>
              <a:t> pas être recommandé pour la </a:t>
            </a:r>
            <a:r>
              <a:rPr lang="de-CH" sz="2000" b="1" dirty="0" err="1">
                <a:solidFill>
                  <a:schemeClr val="bg1"/>
                </a:solidFill>
                <a:latin typeface="Segoe UI" charset="0"/>
                <a:ea typeface="Segoe UI" charset="0"/>
                <a:cs typeface="Segoe UI" charset="0"/>
              </a:rPr>
              <a:t>prophylaxie</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antithrombotique</a:t>
            </a:r>
            <a:r>
              <a:rPr lang="de-CH" sz="2000" b="1" dirty="0">
                <a:solidFill>
                  <a:schemeClr val="bg1"/>
                </a:solidFill>
                <a:latin typeface="Segoe UI" charset="0"/>
                <a:ea typeface="Segoe UI" charset="0"/>
                <a:cs typeface="Segoe UI" charset="0"/>
              </a:rPr>
              <a:t> chez des patients de </a:t>
            </a:r>
            <a:r>
              <a:rPr lang="de-CH" sz="2000" b="1" dirty="0" err="1">
                <a:solidFill>
                  <a:schemeClr val="bg1"/>
                </a:solidFill>
                <a:latin typeface="Segoe UI" charset="0"/>
                <a:ea typeface="Segoe UI" charset="0"/>
                <a:cs typeface="Segoe UI" charset="0"/>
              </a:rPr>
              <a:t>médecine</a:t>
            </a:r>
            <a:r>
              <a:rPr lang="de-CH" sz="2000" b="1" dirty="0">
                <a:solidFill>
                  <a:schemeClr val="bg1"/>
                </a:solidFill>
                <a:latin typeface="Segoe UI" charset="0"/>
                <a:ea typeface="Segoe UI" charset="0"/>
                <a:cs typeface="Segoe UI" charset="0"/>
              </a:rPr>
              <a:t> interne.</a:t>
            </a:r>
          </a:p>
        </p:txBody>
      </p:sp>
    </p:spTree>
    <p:extLst>
      <p:ext uri="{BB962C8B-B14F-4D97-AF65-F5344CB8AC3E}">
        <p14:creationId xmlns:p14="http://schemas.microsoft.com/office/powerpoint/2010/main" val="298789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235825" cy="994172"/>
          </a:xfrm>
        </p:spPr>
        <p:txBody>
          <a:bodyPr/>
          <a:lstStyle/>
          <a:p>
            <a:r>
              <a:rPr lang="fr-FR" dirty="0"/>
              <a:t>5.2 Puis-je également utiliser le rivaroxaban pour la prophylaxie antithrombotique en chirurgie générale ? </a:t>
            </a:r>
            <a:endParaRPr lang="de-DE" dirty="0"/>
          </a:p>
        </p:txBody>
      </p:sp>
      <p:sp>
        <p:nvSpPr>
          <p:cNvPr id="3" name="Inhaltsplatzhalter 2"/>
          <p:cNvSpPr>
            <a:spLocks noGrp="1"/>
          </p:cNvSpPr>
          <p:nvPr>
            <p:ph idx="1"/>
          </p:nvPr>
        </p:nvSpPr>
        <p:spPr>
          <a:xfrm>
            <a:off x="323850" y="1203325"/>
            <a:ext cx="3836670" cy="3263504"/>
          </a:xfrm>
        </p:spPr>
        <p:txBody>
          <a:bodyPr/>
          <a:lstStyle/>
          <a:p>
            <a:pPr>
              <a:buFont typeface="Wingdings" pitchFamily="2" charset="2"/>
              <a:buChar char="§"/>
            </a:pPr>
            <a:r>
              <a:rPr lang="fr-FR" dirty="0"/>
              <a:t>Il n’existe pas encore de données cliniques </a:t>
            </a:r>
            <a:br>
              <a:rPr lang="fr-FR" dirty="0"/>
            </a:br>
            <a:r>
              <a:rPr lang="fr-FR" dirty="0"/>
              <a:t>et pas d’approbation à ce sujet. </a:t>
            </a:r>
            <a:br>
              <a:rPr lang="fr-FR" dirty="0"/>
            </a:br>
            <a:r>
              <a:rPr lang="fr-FR" dirty="0"/>
              <a:t>Une telle utilisation ne peut donc pas être recommandée, à moins qu’une autre indication pour laquelle le rivaroxaban a été autorisé soit posée.</a:t>
            </a:r>
          </a:p>
        </p:txBody>
      </p:sp>
      <p:sp>
        <p:nvSpPr>
          <p:cNvPr id="5" name="Foliennummernplatzhalter 4"/>
          <p:cNvSpPr>
            <a:spLocks noGrp="1"/>
          </p:cNvSpPr>
          <p:nvPr>
            <p:ph type="sldNum" sz="quarter" idx="12"/>
          </p:nvPr>
        </p:nvSpPr>
        <p:spPr/>
        <p:txBody>
          <a:bodyPr/>
          <a:lstStyle/>
          <a:p>
            <a:fld id="{668FC1BA-C807-A24C-B970-91216D4FCE8F}" type="slidenum">
              <a:rPr lang="de-DE" smtClean="0"/>
              <a:t>48</a:t>
            </a:fld>
            <a:endParaRPr lang="de-DE"/>
          </a:p>
        </p:txBody>
      </p:sp>
      <p:pic>
        <p:nvPicPr>
          <p:cNvPr id="6" name="Bild 5" descr="shutterstock_112214516_small.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11960" y="1203324"/>
            <a:ext cx="3347715" cy="3060701"/>
          </a:xfrm>
          <a:prstGeom prst="rect">
            <a:avLst/>
          </a:prstGeom>
        </p:spPr>
      </p:pic>
      <p:sp>
        <p:nvSpPr>
          <p:cNvPr id="7" name="Textfeld 6"/>
          <p:cNvSpPr txBox="1"/>
          <p:nvPr/>
        </p:nvSpPr>
        <p:spPr>
          <a:xfrm>
            <a:off x="8042223" y="3934918"/>
            <a:ext cx="184731" cy="30008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46963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235825" cy="994172"/>
          </a:xfrm>
        </p:spPr>
        <p:txBody>
          <a:bodyPr/>
          <a:lstStyle/>
          <a:p>
            <a:r>
              <a:rPr lang="fr-FR" dirty="0"/>
              <a:t>5.3 Puis-je aussi utiliser le rivaroxaban pour la prévention primaire de la thrombose du voyageur ? </a:t>
            </a:r>
            <a:endParaRPr lang="de-DE" dirty="0"/>
          </a:p>
        </p:txBody>
      </p:sp>
      <p:sp>
        <p:nvSpPr>
          <p:cNvPr id="3" name="Inhaltsplatzhalter 2"/>
          <p:cNvSpPr>
            <a:spLocks noGrp="1"/>
          </p:cNvSpPr>
          <p:nvPr>
            <p:ph idx="1"/>
          </p:nvPr>
        </p:nvSpPr>
        <p:spPr>
          <a:xfrm>
            <a:off x="323850" y="1203325"/>
            <a:ext cx="7235825" cy="3263504"/>
          </a:xfrm>
        </p:spPr>
        <p:txBody>
          <a:bodyPr/>
          <a:lstStyle/>
          <a:p>
            <a:pPr>
              <a:spcBef>
                <a:spcPts val="1800"/>
              </a:spcBef>
              <a:buFont typeface="Wingdings" pitchFamily="2" charset="2"/>
              <a:buChar char="§"/>
            </a:pPr>
            <a:r>
              <a:rPr lang="fr-FR" dirty="0"/>
              <a:t>Dans le cas </a:t>
            </a:r>
            <a:r>
              <a:rPr lang="fr-FR" dirty="0" err="1"/>
              <a:t>dʼune</a:t>
            </a:r>
            <a:r>
              <a:rPr lang="fr-FR" dirty="0"/>
              <a:t> indication correspondante, </a:t>
            </a:r>
            <a:r>
              <a:rPr lang="fr-FR" dirty="0" err="1"/>
              <a:t>cʼest-à-dire</a:t>
            </a:r>
            <a:r>
              <a:rPr lang="fr-FR" dirty="0"/>
              <a:t> chez les patients présentant des facteurs de risque spécifiques, on prescrit généralement des doses préventives </a:t>
            </a:r>
            <a:r>
              <a:rPr lang="fr-FR" dirty="0" err="1"/>
              <a:t>dʼHBPM</a:t>
            </a:r>
            <a:r>
              <a:rPr lang="fr-FR" dirty="0"/>
              <a:t> pour prévenir la thrombose du voyageur.</a:t>
            </a:r>
          </a:p>
          <a:p>
            <a:pPr>
              <a:spcBef>
                <a:spcPts val="1800"/>
              </a:spcBef>
              <a:buFont typeface="Wingdings" pitchFamily="2" charset="2"/>
              <a:buChar char="§"/>
            </a:pPr>
            <a:r>
              <a:rPr lang="fr-FR" b="1" dirty="0">
                <a:solidFill>
                  <a:schemeClr val="accent1"/>
                </a:solidFill>
              </a:rPr>
              <a:t>Cette pratique ne </a:t>
            </a:r>
            <a:r>
              <a:rPr lang="fr-FR" b="1" dirty="0" err="1">
                <a:solidFill>
                  <a:schemeClr val="accent1"/>
                </a:solidFill>
              </a:rPr>
              <a:t>sʼappuie</a:t>
            </a:r>
            <a:r>
              <a:rPr lang="fr-FR" b="1" dirty="0">
                <a:solidFill>
                  <a:schemeClr val="accent1"/>
                </a:solidFill>
              </a:rPr>
              <a:t> sur aucune autorisation de mise sur le marché ni aucune étude prospective. </a:t>
            </a:r>
          </a:p>
          <a:p>
            <a:pPr>
              <a:spcBef>
                <a:spcPts val="1800"/>
              </a:spcBef>
              <a:buFont typeface="Wingdings" pitchFamily="2" charset="2"/>
              <a:buChar char="§"/>
            </a:pPr>
            <a:r>
              <a:rPr lang="fr-FR" dirty="0" err="1"/>
              <a:t>Cʼest</a:t>
            </a:r>
            <a:r>
              <a:rPr lang="fr-FR" dirty="0"/>
              <a:t> donc au médecin traitant de décider quel médicament il souhaite prescrire dans cette situation </a:t>
            </a:r>
            <a:r>
              <a:rPr lang="fr-FR" u="sng" dirty="0"/>
              <a:t>hors homologation</a:t>
            </a:r>
            <a:r>
              <a:rPr lang="fr-FR" dirty="0"/>
              <a:t>.</a:t>
            </a:r>
          </a:p>
          <a:p>
            <a:pPr>
              <a:spcBef>
                <a:spcPts val="1800"/>
              </a:spcBef>
              <a:buFont typeface="Wingdings" pitchFamily="2" charset="2"/>
              <a:buChar char="§"/>
            </a:pPr>
            <a:r>
              <a:rPr lang="fr-FR" dirty="0"/>
              <a:t>Important : </a:t>
            </a:r>
            <a:r>
              <a:rPr lang="fr-FR" b="1" dirty="0">
                <a:solidFill>
                  <a:schemeClr val="accent1"/>
                </a:solidFill>
              </a:rPr>
              <a:t>informer </a:t>
            </a:r>
            <a:r>
              <a:rPr lang="fr-FR" dirty="0"/>
              <a:t>le patient et demander son </a:t>
            </a:r>
            <a:r>
              <a:rPr lang="fr-FR" b="1" dirty="0">
                <a:solidFill>
                  <a:schemeClr val="accent1"/>
                </a:solidFill>
              </a:rPr>
              <a:t>consentement.</a:t>
            </a:r>
          </a:p>
          <a:p>
            <a:pPr>
              <a:spcBef>
                <a:spcPts val="1800"/>
              </a:spcBef>
              <a:buFont typeface="Wingdings" pitchFamily="2" charset="2"/>
              <a:buChar char="§"/>
            </a:pPr>
            <a:r>
              <a:rPr lang="fr-FR" dirty="0" err="1"/>
              <a:t>Lʼassurance</a:t>
            </a:r>
            <a:r>
              <a:rPr lang="fr-FR" dirty="0"/>
              <a:t> de base </a:t>
            </a:r>
            <a:r>
              <a:rPr lang="fr-FR" dirty="0" err="1"/>
              <a:t>nʼest</a:t>
            </a:r>
            <a:r>
              <a:rPr lang="fr-FR" dirty="0"/>
              <a:t> pas obligée de rembourser les frais du médicament. Le médecin prescripteur qui négligerait </a:t>
            </a:r>
            <a:r>
              <a:rPr lang="fr-FR" dirty="0" err="1"/>
              <a:t>dʼinformer</a:t>
            </a:r>
            <a:r>
              <a:rPr lang="fr-FR" dirty="0"/>
              <a:t> le patient et </a:t>
            </a:r>
            <a:r>
              <a:rPr lang="fr-FR" dirty="0" err="1"/>
              <a:t>dʼobtenir</a:t>
            </a:r>
            <a:r>
              <a:rPr lang="fr-FR" dirty="0"/>
              <a:t> son consentement écrit serait obligé de rembourser lui-même.</a:t>
            </a:r>
          </a:p>
        </p:txBody>
      </p:sp>
      <p:sp>
        <p:nvSpPr>
          <p:cNvPr id="5" name="Foliennummernplatzhalter 4"/>
          <p:cNvSpPr>
            <a:spLocks noGrp="1"/>
          </p:cNvSpPr>
          <p:nvPr>
            <p:ph type="sldNum" sz="quarter" idx="12"/>
          </p:nvPr>
        </p:nvSpPr>
        <p:spPr/>
        <p:txBody>
          <a:bodyPr/>
          <a:lstStyle/>
          <a:p>
            <a:fld id="{668FC1BA-C807-A24C-B970-91216D4FCE8F}" type="slidenum">
              <a:rPr lang="de-DE" smtClean="0"/>
              <a:t>49</a:t>
            </a:fld>
            <a:endParaRPr lang="de-DE"/>
          </a:p>
        </p:txBody>
      </p:sp>
    </p:spTree>
    <p:extLst>
      <p:ext uri="{BB962C8B-B14F-4D97-AF65-F5344CB8AC3E}">
        <p14:creationId xmlns:p14="http://schemas.microsoft.com/office/powerpoint/2010/main" val="193290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Questions générales</a:t>
            </a:r>
          </a:p>
        </p:txBody>
      </p:sp>
      <p:grpSp>
        <p:nvGrpSpPr>
          <p:cNvPr id="4" name="Gruppierung 3"/>
          <p:cNvGrpSpPr/>
          <p:nvPr/>
        </p:nvGrpSpPr>
        <p:grpSpPr>
          <a:xfrm>
            <a:off x="323850" y="268288"/>
            <a:ext cx="4572000" cy="4572000"/>
            <a:chOff x="323851" y="1516020"/>
            <a:chExt cx="1007999" cy="1007999"/>
          </a:xfrm>
        </p:grpSpPr>
        <p:sp>
          <p:nvSpPr>
            <p:cNvPr id="5" name="Rechteck 4"/>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Bild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43" y="1548671"/>
              <a:ext cx="900000" cy="900000"/>
            </a:xfrm>
            <a:prstGeom prst="rect">
              <a:avLst/>
            </a:prstGeom>
          </p:spPr>
        </p:pic>
      </p:grpSp>
      <p:grpSp>
        <p:nvGrpSpPr>
          <p:cNvPr id="7" name="Gruppierung 6"/>
          <p:cNvGrpSpPr/>
          <p:nvPr/>
        </p:nvGrpSpPr>
        <p:grpSpPr>
          <a:xfrm>
            <a:off x="320676" y="268288"/>
            <a:ext cx="4572653" cy="4572653"/>
            <a:chOff x="1295484" y="1516020"/>
            <a:chExt cx="1007999" cy="1007999"/>
          </a:xfrm>
        </p:grpSpPr>
        <p:sp>
          <p:nvSpPr>
            <p:cNvPr id="8" name="Rechteck 7"/>
            <p:cNvSpPr/>
            <p:nvPr/>
          </p:nvSpPr>
          <p:spPr>
            <a:xfrm>
              <a:off x="1295484"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Bild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7476" y="1570019"/>
              <a:ext cx="900000" cy="900000"/>
            </a:xfrm>
            <a:prstGeom prst="rect">
              <a:avLst/>
            </a:prstGeom>
          </p:spPr>
        </p:pic>
      </p:grpSp>
    </p:spTree>
    <p:extLst>
      <p:ext uri="{BB962C8B-B14F-4D97-AF65-F5344CB8AC3E}">
        <p14:creationId xmlns:p14="http://schemas.microsoft.com/office/powerpoint/2010/main" val="1326883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088922" cy="4546121"/>
          </a:xfrm>
        </p:spPr>
        <p:txBody>
          <a:bodyPr/>
          <a:lstStyle/>
          <a:p>
            <a:r>
              <a:rPr lang="de-DE" dirty="0" err="1"/>
              <a:t>Gestion</a:t>
            </a:r>
            <a:r>
              <a:rPr lang="de-DE" dirty="0"/>
              <a:t> des </a:t>
            </a:r>
            <a:r>
              <a:rPr lang="de-DE" dirty="0" err="1"/>
              <a:t>patients</a:t>
            </a:r>
            <a:endParaRPr lang="de-DE" dirty="0"/>
          </a:p>
        </p:txBody>
      </p:sp>
      <p:grpSp>
        <p:nvGrpSpPr>
          <p:cNvPr id="9" name="Gruppierung 8"/>
          <p:cNvGrpSpPr>
            <a:grpSpLocks noChangeAspect="1"/>
          </p:cNvGrpSpPr>
          <p:nvPr/>
        </p:nvGrpSpPr>
        <p:grpSpPr>
          <a:xfrm>
            <a:off x="323849" y="268287"/>
            <a:ext cx="4572000" cy="4572000"/>
            <a:chOff x="5089975" y="2645924"/>
            <a:chExt cx="1007999" cy="1007999"/>
          </a:xfrm>
        </p:grpSpPr>
        <p:sp>
          <p:nvSpPr>
            <p:cNvPr id="10" name="Rechteck 9"/>
            <p:cNvSpPr/>
            <p:nvPr/>
          </p:nvSpPr>
          <p:spPr>
            <a:xfrm>
              <a:off x="5089975" y="2645924"/>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Bild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5104" y="2699923"/>
              <a:ext cx="900000" cy="900000"/>
            </a:xfrm>
            <a:prstGeom prst="rect">
              <a:avLst/>
            </a:prstGeom>
          </p:spPr>
        </p:pic>
      </p:grpSp>
    </p:spTree>
    <p:extLst>
      <p:ext uri="{BB962C8B-B14F-4D97-AF65-F5344CB8AC3E}">
        <p14:creationId xmlns:p14="http://schemas.microsoft.com/office/powerpoint/2010/main" val="1408676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6.1 Que faut-il examiner chez le patient avant de prescrire le rivaroxaban ?</a:t>
            </a:r>
            <a:endParaRPr lang="de-DE" dirty="0"/>
          </a:p>
        </p:txBody>
      </p:sp>
      <p:sp>
        <p:nvSpPr>
          <p:cNvPr id="3" name="Inhaltsplatzhalter 2"/>
          <p:cNvSpPr>
            <a:spLocks noGrp="1"/>
          </p:cNvSpPr>
          <p:nvPr>
            <p:ph idx="1"/>
          </p:nvPr>
        </p:nvSpPr>
        <p:spPr>
          <a:xfrm>
            <a:off x="323849" y="1203325"/>
            <a:ext cx="4084377" cy="3263504"/>
          </a:xfrm>
        </p:spPr>
        <p:txBody>
          <a:bodyPr/>
          <a:lstStyle/>
          <a:p>
            <a:pPr marL="0" indent="0">
              <a:spcBef>
                <a:spcPts val="0"/>
              </a:spcBef>
              <a:buNone/>
            </a:pPr>
            <a:r>
              <a:rPr lang="fr-FR" b="1" dirty="0"/>
              <a:t>Marche à suivre recommandée :</a:t>
            </a:r>
            <a:br>
              <a:rPr lang="fr-FR" b="1" dirty="0"/>
            </a:br>
            <a:endParaRPr lang="fr-FR" b="1" dirty="0"/>
          </a:p>
          <a:p>
            <a:pPr>
              <a:spcBef>
                <a:spcPts val="0"/>
              </a:spcBef>
            </a:pPr>
            <a:r>
              <a:rPr lang="fr-FR" dirty="0"/>
              <a:t>Vérifier les </a:t>
            </a:r>
            <a:r>
              <a:rPr lang="fr-FR" b="1" dirty="0">
                <a:solidFill>
                  <a:schemeClr val="accent1"/>
                </a:solidFill>
              </a:rPr>
              <a:t>contre-indications</a:t>
            </a:r>
            <a:br>
              <a:rPr lang="fr-FR" b="1" dirty="0">
                <a:solidFill>
                  <a:schemeClr val="accent1"/>
                </a:solidFill>
              </a:rPr>
            </a:br>
            <a:endParaRPr lang="fr-FR" b="1" dirty="0">
              <a:solidFill>
                <a:schemeClr val="accent1"/>
              </a:solidFill>
            </a:endParaRPr>
          </a:p>
          <a:p>
            <a:pPr>
              <a:spcBef>
                <a:spcPts val="0"/>
              </a:spcBef>
            </a:pPr>
            <a:r>
              <a:rPr lang="fr-FR" dirty="0"/>
              <a:t>Établir </a:t>
            </a:r>
            <a:r>
              <a:rPr lang="fr-FR" b="1" dirty="0" err="1">
                <a:solidFill>
                  <a:schemeClr val="accent1"/>
                </a:solidFill>
              </a:rPr>
              <a:t>lʼanamnèse</a:t>
            </a:r>
            <a:endParaRPr lang="fr-FR" b="1" dirty="0">
              <a:solidFill>
                <a:schemeClr val="accent1"/>
              </a:solidFill>
            </a:endParaRPr>
          </a:p>
          <a:p>
            <a:pPr marL="363538" lvl="1" indent="-177800">
              <a:spcBef>
                <a:spcPts val="0"/>
              </a:spcBef>
              <a:buFont typeface="Arial" charset="0"/>
              <a:buChar char="•"/>
            </a:pPr>
            <a:r>
              <a:rPr lang="fr-FR" dirty="0"/>
              <a:t>Problème hémorragique connu </a:t>
            </a:r>
            <a:br>
              <a:rPr lang="fr-FR" dirty="0"/>
            </a:br>
            <a:r>
              <a:rPr lang="fr-FR" dirty="0"/>
              <a:t>(procéder de façon individualisée / demander l'avis d'un spécialiste de </a:t>
            </a:r>
            <a:r>
              <a:rPr lang="fr-FR" dirty="0" err="1"/>
              <a:t>lʼhémostase</a:t>
            </a:r>
            <a:r>
              <a:rPr lang="fr-FR" dirty="0"/>
              <a:t>)</a:t>
            </a:r>
          </a:p>
          <a:p>
            <a:pPr marL="363538" lvl="1" indent="-177800">
              <a:spcBef>
                <a:spcPts val="0"/>
              </a:spcBef>
              <a:buFont typeface="Arial" charset="0"/>
              <a:buChar char="•"/>
            </a:pPr>
            <a:r>
              <a:rPr lang="fr-FR" dirty="0"/>
              <a:t>Hémorragies gastro-intestinales </a:t>
            </a:r>
            <a:br>
              <a:rPr lang="fr-FR" dirty="0"/>
            </a:br>
            <a:r>
              <a:rPr lang="fr-FR" dirty="0"/>
              <a:t>(si la cause ne peut pas être éliminée : </a:t>
            </a:r>
            <a:br>
              <a:rPr lang="fr-FR" dirty="0"/>
            </a:br>
            <a:r>
              <a:rPr lang="fr-FR" dirty="0"/>
              <a:t>plutôt AVK)</a:t>
            </a:r>
          </a:p>
          <a:p>
            <a:pPr marL="363538" lvl="1" indent="-177800">
              <a:spcBef>
                <a:spcPts val="0"/>
              </a:spcBef>
              <a:buFont typeface="Arial" charset="0"/>
              <a:buChar char="•"/>
            </a:pPr>
            <a:r>
              <a:rPr lang="fr-FR" dirty="0"/>
              <a:t>Infarctus du myocarde (le rivaroxaban peut être prescrit chez ces patients)</a:t>
            </a:r>
          </a:p>
          <a:p>
            <a:pPr marL="363538" lvl="1" indent="-177800">
              <a:spcBef>
                <a:spcPts val="0"/>
              </a:spcBef>
              <a:buFont typeface="Arial" charset="0"/>
              <a:buChar char="•"/>
            </a:pPr>
            <a:r>
              <a:rPr lang="fr-FR" dirty="0"/>
              <a:t>Stents coronariens (surveillance étroite du patient pour tout signe d’hémorragie)  </a:t>
            </a:r>
          </a:p>
          <a:p>
            <a:pPr marL="363538" lvl="1" indent="-177800">
              <a:spcBef>
                <a:spcPts val="0"/>
              </a:spcBef>
              <a:buFont typeface="Arial" charset="0"/>
              <a:buChar char="•"/>
            </a:pPr>
            <a:r>
              <a:rPr lang="fr-FR" dirty="0"/>
              <a:t>AVC (l’initiation doit être discutée avec un neurologue)</a:t>
            </a:r>
          </a:p>
        </p:txBody>
      </p:sp>
      <p:sp>
        <p:nvSpPr>
          <p:cNvPr id="5" name="Foliennummernplatzhalter 4"/>
          <p:cNvSpPr>
            <a:spLocks noGrp="1"/>
          </p:cNvSpPr>
          <p:nvPr>
            <p:ph type="sldNum" sz="quarter" idx="12"/>
          </p:nvPr>
        </p:nvSpPr>
        <p:spPr/>
        <p:txBody>
          <a:bodyPr/>
          <a:lstStyle/>
          <a:p>
            <a:fld id="{668FC1BA-C807-A24C-B970-91216D4FCE8F}" type="slidenum">
              <a:rPr lang="de-DE" smtClean="0"/>
              <a:t>51</a:t>
            </a:fld>
            <a:endParaRPr lang="de-DE"/>
          </a:p>
        </p:txBody>
      </p:sp>
      <p:sp>
        <p:nvSpPr>
          <p:cNvPr id="6" name="Inhaltsplatzhalter 2"/>
          <p:cNvSpPr txBox="1">
            <a:spLocks/>
          </p:cNvSpPr>
          <p:nvPr/>
        </p:nvSpPr>
        <p:spPr>
          <a:xfrm>
            <a:off x="4572000" y="1630545"/>
            <a:ext cx="4248150" cy="3263504"/>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5738" lvl="1" indent="-177800">
              <a:spcBef>
                <a:spcPts val="0"/>
              </a:spcBef>
              <a:buSzPct val="100000"/>
            </a:pPr>
            <a:r>
              <a:rPr lang="fr-FR" b="1" dirty="0">
                <a:solidFill>
                  <a:schemeClr val="accent1"/>
                </a:solidFill>
              </a:rPr>
              <a:t>Examen clinique </a:t>
            </a:r>
            <a:r>
              <a:rPr lang="fr-FR" dirty="0"/>
              <a:t>→ comorbidités → </a:t>
            </a:r>
            <a:br>
              <a:rPr lang="fr-FR" dirty="0"/>
            </a:br>
            <a:r>
              <a:rPr lang="fr-FR" b="1" dirty="0">
                <a:solidFill>
                  <a:schemeClr val="accent1"/>
                </a:solidFill>
              </a:rPr>
              <a:t>quelle </a:t>
            </a:r>
            <a:r>
              <a:rPr lang="fr-FR" b="1" dirty="0" err="1">
                <a:solidFill>
                  <a:schemeClr val="accent1"/>
                </a:solidFill>
              </a:rPr>
              <a:t>comédication</a:t>
            </a:r>
            <a:r>
              <a:rPr lang="fr-FR" b="1" dirty="0">
                <a:solidFill>
                  <a:schemeClr val="accent1"/>
                </a:solidFill>
              </a:rPr>
              <a:t> ? / association possible ?</a:t>
            </a:r>
            <a:br>
              <a:rPr lang="fr-FR" b="1" dirty="0">
                <a:solidFill>
                  <a:schemeClr val="accent1"/>
                </a:solidFill>
              </a:rPr>
            </a:br>
            <a:endParaRPr lang="fr-FR" b="1" dirty="0">
              <a:solidFill>
                <a:schemeClr val="accent1"/>
              </a:solidFill>
            </a:endParaRPr>
          </a:p>
          <a:p>
            <a:pPr marL="185738" lvl="1" indent="-177800">
              <a:spcBef>
                <a:spcPts val="0"/>
              </a:spcBef>
              <a:buSzPct val="100000"/>
            </a:pPr>
            <a:r>
              <a:rPr lang="fr-FR" b="1" dirty="0">
                <a:solidFill>
                  <a:schemeClr val="accent1"/>
                </a:solidFill>
              </a:rPr>
              <a:t>Analyses de laboratoire </a:t>
            </a:r>
          </a:p>
          <a:p>
            <a:pPr marL="363538" lvl="2" indent="-177800">
              <a:spcBef>
                <a:spcPts val="0"/>
              </a:spcBef>
              <a:buSzPct val="100000"/>
              <a:buFont typeface="Arial" charset="0"/>
              <a:buChar char="•"/>
              <a:tabLst>
                <a:tab pos="177800" algn="l"/>
              </a:tabLst>
            </a:pPr>
            <a:r>
              <a:rPr lang="fr-FR" dirty="0"/>
              <a:t>TP/Quick (valeurs initiales normales ?)</a:t>
            </a:r>
          </a:p>
          <a:p>
            <a:pPr marL="363538" lvl="2" indent="-177800">
              <a:spcBef>
                <a:spcPts val="0"/>
              </a:spcBef>
              <a:buSzPct val="100000"/>
              <a:buFont typeface="Arial" charset="0"/>
              <a:buChar char="•"/>
              <a:tabLst>
                <a:tab pos="177800" algn="l"/>
              </a:tabLst>
            </a:pPr>
            <a:r>
              <a:rPr lang="fr-FR" dirty="0"/>
              <a:t>Hémoglobine, thrombocytes: investiguer en cas de résultats pathologiques</a:t>
            </a:r>
          </a:p>
          <a:p>
            <a:pPr marL="363538" lvl="2" indent="-177800">
              <a:spcBef>
                <a:spcPts val="0"/>
              </a:spcBef>
              <a:buSzPct val="100000"/>
              <a:buFont typeface="Arial" charset="0"/>
              <a:buChar char="•"/>
              <a:tabLst>
                <a:tab pos="177800" algn="l"/>
              </a:tabLst>
            </a:pPr>
            <a:r>
              <a:rPr lang="fr-FR" dirty="0"/>
              <a:t>Fonction rénale et hépatique</a:t>
            </a:r>
          </a:p>
          <a:p>
            <a:pPr marL="185738" indent="-177800"/>
            <a:endParaRPr lang="de-DE" dirty="0"/>
          </a:p>
        </p:txBody>
      </p:sp>
    </p:spTree>
    <p:extLst>
      <p:ext uri="{BB962C8B-B14F-4D97-AF65-F5344CB8AC3E}">
        <p14:creationId xmlns:p14="http://schemas.microsoft.com/office/powerpoint/2010/main" val="934964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6.2 Comment faire pour passer </a:t>
            </a:r>
            <a:r>
              <a:rPr lang="fr-FR" dirty="0" err="1"/>
              <a:t>dʼun</a:t>
            </a:r>
            <a:r>
              <a:rPr lang="fr-FR" dirty="0"/>
              <a:t> AVK au rivaroxaban ?</a:t>
            </a:r>
            <a:endParaRPr lang="de-DE" dirty="0"/>
          </a:p>
        </p:txBody>
      </p:sp>
      <p:sp>
        <p:nvSpPr>
          <p:cNvPr id="3" name="Inhaltsplatzhalter 2"/>
          <p:cNvSpPr>
            <a:spLocks noGrp="1"/>
          </p:cNvSpPr>
          <p:nvPr>
            <p:ph idx="1"/>
          </p:nvPr>
        </p:nvSpPr>
        <p:spPr/>
        <p:txBody>
          <a:bodyPr/>
          <a:lstStyle/>
          <a:p>
            <a:pPr>
              <a:lnSpc>
                <a:spcPct val="110000"/>
              </a:lnSpc>
              <a:spcBef>
                <a:spcPts val="400"/>
              </a:spcBef>
              <a:buFont typeface="Wingdings" pitchFamily="2" charset="2"/>
              <a:buChar char="§"/>
            </a:pPr>
            <a:r>
              <a:rPr lang="fr-FR" b="1" dirty="0">
                <a:solidFill>
                  <a:schemeClr val="accent1"/>
                </a:solidFill>
              </a:rPr>
              <a:t>Stopper immédiatement la prise de </a:t>
            </a:r>
            <a:r>
              <a:rPr lang="fr-FR" b="1" dirty="0" err="1">
                <a:solidFill>
                  <a:schemeClr val="accent1"/>
                </a:solidFill>
              </a:rPr>
              <a:t>Marcoumar</a:t>
            </a:r>
            <a:r>
              <a:rPr lang="fr-FR" b="1" baseline="30000" dirty="0">
                <a:solidFill>
                  <a:schemeClr val="accent1"/>
                </a:solidFill>
              </a:rPr>
              <a:t>®</a:t>
            </a:r>
            <a:r>
              <a:rPr lang="fr-FR" b="1" dirty="0">
                <a:solidFill>
                  <a:schemeClr val="accent1"/>
                </a:solidFill>
              </a:rPr>
              <a:t> ou de Sintrom</a:t>
            </a:r>
            <a:r>
              <a:rPr lang="fr-FR" b="1" baseline="30000" dirty="0">
                <a:solidFill>
                  <a:schemeClr val="accent1"/>
                </a:solidFill>
              </a:rPr>
              <a:t>®</a:t>
            </a:r>
            <a:r>
              <a:rPr lang="fr-FR" b="1" dirty="0">
                <a:solidFill>
                  <a:schemeClr val="accent1"/>
                </a:solidFill>
              </a:rPr>
              <a:t>.</a:t>
            </a:r>
          </a:p>
          <a:p>
            <a:pPr>
              <a:lnSpc>
                <a:spcPct val="110000"/>
              </a:lnSpc>
              <a:spcBef>
                <a:spcPts val="400"/>
              </a:spcBef>
              <a:buFont typeface="Wingdings" pitchFamily="2" charset="2"/>
              <a:buChar char="§"/>
            </a:pPr>
            <a:r>
              <a:rPr lang="fr-FR" b="1" dirty="0">
                <a:solidFill>
                  <a:schemeClr val="accent1"/>
                </a:solidFill>
              </a:rPr>
              <a:t>Assurer que le patient ne poursuive pas la prise </a:t>
            </a:r>
            <a:r>
              <a:rPr lang="fr-FR" b="1" dirty="0" err="1">
                <a:solidFill>
                  <a:schemeClr val="accent1"/>
                </a:solidFill>
              </a:rPr>
              <a:t>dʼun</a:t>
            </a:r>
            <a:r>
              <a:rPr lang="fr-FR" b="1" dirty="0">
                <a:solidFill>
                  <a:schemeClr val="accent1"/>
                </a:solidFill>
              </a:rPr>
              <a:t> AVK.</a:t>
            </a: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r>
              <a:rPr lang="de-CH" b="1" dirty="0">
                <a:solidFill>
                  <a:schemeClr val="accent1"/>
                </a:solidFill>
              </a:rPr>
              <a:t>Attention : </a:t>
            </a:r>
            <a:r>
              <a:rPr lang="de-CH" dirty="0"/>
              <a:t>si le patient a </a:t>
            </a:r>
            <a:r>
              <a:rPr lang="de-CH" dirty="0" err="1"/>
              <a:t>un</a:t>
            </a:r>
            <a:r>
              <a:rPr lang="de-CH" dirty="0"/>
              <a:t> </a:t>
            </a:r>
            <a:r>
              <a:rPr lang="de-CH" dirty="0" err="1"/>
              <a:t>risque</a:t>
            </a:r>
            <a:r>
              <a:rPr lang="de-CH" dirty="0"/>
              <a:t> </a:t>
            </a:r>
            <a:r>
              <a:rPr lang="de-CH" dirty="0" err="1"/>
              <a:t>accru</a:t>
            </a:r>
            <a:r>
              <a:rPr lang="de-CH" dirty="0"/>
              <a:t> </a:t>
            </a:r>
            <a:r>
              <a:rPr lang="de-CH" dirty="0" err="1"/>
              <a:t>d’hémorragie</a:t>
            </a:r>
            <a:r>
              <a:rPr lang="de-CH" dirty="0"/>
              <a:t> (même </a:t>
            </a:r>
            <a:r>
              <a:rPr lang="de-CH" dirty="0" err="1"/>
              <a:t>transitoire</a:t>
            </a:r>
            <a:r>
              <a:rPr lang="de-CH" dirty="0"/>
              <a:t>), </a:t>
            </a:r>
            <a:r>
              <a:rPr lang="de-CH" dirty="0" err="1"/>
              <a:t>il</a:t>
            </a:r>
            <a:r>
              <a:rPr lang="de-CH" dirty="0"/>
              <a:t> </a:t>
            </a:r>
            <a:r>
              <a:rPr lang="de-CH" dirty="0" err="1"/>
              <a:t>faut</a:t>
            </a:r>
            <a:r>
              <a:rPr lang="de-CH" dirty="0"/>
              <a:t> </a:t>
            </a:r>
            <a:r>
              <a:rPr lang="de-CH" dirty="0" err="1"/>
              <a:t>attendre</a:t>
            </a:r>
            <a:r>
              <a:rPr lang="de-CH" dirty="0"/>
              <a:t> que </a:t>
            </a:r>
            <a:r>
              <a:rPr lang="de-CH" dirty="0" err="1"/>
              <a:t>l’INR</a:t>
            </a:r>
            <a:r>
              <a:rPr lang="de-CH" dirty="0"/>
              <a:t> </a:t>
            </a:r>
            <a:r>
              <a:rPr lang="de-CH" dirty="0" err="1"/>
              <a:t>soit</a:t>
            </a:r>
            <a:r>
              <a:rPr lang="de-CH" dirty="0"/>
              <a:t> passé en </a:t>
            </a:r>
            <a:r>
              <a:rPr lang="de-CH" dirty="0" err="1"/>
              <a:t>dessous</a:t>
            </a:r>
            <a:r>
              <a:rPr lang="de-CH" dirty="0"/>
              <a:t> de 2,0 avant de </a:t>
            </a:r>
            <a:r>
              <a:rPr lang="de-CH" dirty="0" err="1"/>
              <a:t>commencer</a:t>
            </a:r>
            <a:r>
              <a:rPr lang="de-CH" dirty="0"/>
              <a:t> la prise du rivaroxaban.</a:t>
            </a:r>
            <a:br>
              <a:rPr lang="de-CH" dirty="0"/>
            </a:br>
            <a:r>
              <a:rPr lang="de-CH" dirty="0" err="1"/>
              <a:t>Cette</a:t>
            </a:r>
            <a:r>
              <a:rPr lang="de-CH" dirty="0"/>
              <a:t> </a:t>
            </a:r>
            <a:r>
              <a:rPr lang="de-CH" dirty="0" err="1"/>
              <a:t>recommendation</a:t>
            </a:r>
            <a:r>
              <a:rPr lang="de-CH" dirty="0"/>
              <a:t> </a:t>
            </a:r>
            <a:r>
              <a:rPr lang="de-CH" dirty="0" err="1"/>
              <a:t>diffère</a:t>
            </a:r>
            <a:r>
              <a:rPr lang="de-CH" dirty="0"/>
              <a:t> de </a:t>
            </a:r>
            <a:r>
              <a:rPr lang="de-CH" dirty="0" err="1"/>
              <a:t>l’information</a:t>
            </a:r>
            <a:r>
              <a:rPr lang="de-CH" dirty="0"/>
              <a:t> </a:t>
            </a:r>
            <a:r>
              <a:rPr lang="de-CH" dirty="0" err="1"/>
              <a:t>professionnelle</a:t>
            </a:r>
            <a:r>
              <a:rPr lang="de-CH" dirty="0"/>
              <a:t> du Xarelto</a:t>
            </a:r>
            <a:r>
              <a:rPr lang="de-CH" baseline="30000" dirty="0"/>
              <a:t>®</a:t>
            </a:r>
            <a:r>
              <a:rPr lang="de-CH" dirty="0"/>
              <a:t> </a:t>
            </a:r>
            <a:r>
              <a:rPr lang="de-CH" dirty="0" err="1"/>
              <a:t>qui</a:t>
            </a:r>
            <a:r>
              <a:rPr lang="de-CH" dirty="0"/>
              <a:t> </a:t>
            </a:r>
            <a:r>
              <a:rPr lang="de-CH" dirty="0" err="1"/>
              <a:t>préconise</a:t>
            </a:r>
            <a:r>
              <a:rPr lang="de-CH" dirty="0"/>
              <a:t> de </a:t>
            </a:r>
            <a:r>
              <a:rPr lang="de-CH" dirty="0" err="1"/>
              <a:t>débuter</a:t>
            </a:r>
            <a:r>
              <a:rPr lang="de-CH" dirty="0"/>
              <a:t> le rivaroxaban </a:t>
            </a:r>
            <a:r>
              <a:rPr lang="de-CH" dirty="0" err="1"/>
              <a:t>lorsque</a:t>
            </a:r>
            <a:r>
              <a:rPr lang="de-CH" dirty="0"/>
              <a:t> </a:t>
            </a:r>
            <a:r>
              <a:rPr lang="de-CH" dirty="0" err="1"/>
              <a:t>l’INR</a:t>
            </a:r>
            <a:r>
              <a:rPr lang="de-CH" dirty="0"/>
              <a:t> </a:t>
            </a:r>
            <a:r>
              <a:rPr lang="de-CH" dirty="0" err="1"/>
              <a:t>est</a:t>
            </a:r>
            <a:r>
              <a:rPr lang="de-CH" dirty="0"/>
              <a:t> en </a:t>
            </a:r>
            <a:r>
              <a:rPr lang="de-CH" dirty="0" err="1"/>
              <a:t>dessous</a:t>
            </a:r>
            <a:r>
              <a:rPr lang="de-CH" dirty="0"/>
              <a:t> de 2,5.</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52</a:t>
            </a:fld>
            <a:endParaRPr lang="de-DE"/>
          </a:p>
        </p:txBody>
      </p:sp>
      <p:pic>
        <p:nvPicPr>
          <p:cNvPr id="6" name="Bild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933" y="1845204"/>
            <a:ext cx="7184339" cy="1668992"/>
          </a:xfrm>
          <a:prstGeom prst="rect">
            <a:avLst/>
          </a:prstGeom>
        </p:spPr>
      </p:pic>
    </p:spTree>
    <p:extLst>
      <p:ext uri="{BB962C8B-B14F-4D97-AF65-F5344CB8AC3E}">
        <p14:creationId xmlns:p14="http://schemas.microsoft.com/office/powerpoint/2010/main" val="211621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6.3 Comment faire pour passer d’une HBPM au rivaroxaban et vice-versa ? </a:t>
            </a:r>
            <a:endParaRPr lang="de-DE" dirty="0"/>
          </a:p>
        </p:txBody>
      </p:sp>
      <p:sp>
        <p:nvSpPr>
          <p:cNvPr id="3" name="Inhaltsplatzhalter 2"/>
          <p:cNvSpPr>
            <a:spLocks noGrp="1"/>
          </p:cNvSpPr>
          <p:nvPr>
            <p:ph idx="1"/>
          </p:nvPr>
        </p:nvSpPr>
        <p:spPr/>
        <p:txBody>
          <a:bodyPr/>
          <a:lstStyle/>
          <a:p>
            <a:pPr>
              <a:lnSpc>
                <a:spcPct val="110000"/>
              </a:lnSpc>
              <a:spcBef>
                <a:spcPts val="400"/>
              </a:spcBef>
              <a:buFont typeface="Wingdings" pitchFamily="2" charset="2"/>
              <a:buChar char="§"/>
            </a:pPr>
            <a:r>
              <a:rPr lang="de-CH" dirty="0"/>
              <a:t>Lors du </a:t>
            </a:r>
            <a:r>
              <a:rPr lang="de-CH" dirty="0" err="1"/>
              <a:t>passage</a:t>
            </a:r>
            <a:r>
              <a:rPr lang="de-CH" dirty="0"/>
              <a:t> d’une HBPM au rivaroxaban (ou </a:t>
            </a:r>
            <a:r>
              <a:rPr lang="de-CH" dirty="0" err="1"/>
              <a:t>inversement</a:t>
            </a:r>
            <a:r>
              <a:rPr lang="de-CH" dirty="0"/>
              <a:t>), le rivaroxaban </a:t>
            </a:r>
            <a:r>
              <a:rPr lang="de-CH" dirty="0" err="1"/>
              <a:t>peut</a:t>
            </a:r>
            <a:r>
              <a:rPr lang="de-CH" dirty="0"/>
              <a:t> être </a:t>
            </a:r>
            <a:r>
              <a:rPr lang="de-CH" dirty="0" err="1"/>
              <a:t>administré</a:t>
            </a:r>
            <a:r>
              <a:rPr lang="de-CH" dirty="0"/>
              <a:t> à la </a:t>
            </a:r>
            <a:r>
              <a:rPr lang="de-CH" dirty="0" err="1"/>
              <a:t>place</a:t>
            </a:r>
            <a:r>
              <a:rPr lang="de-CH" dirty="0"/>
              <a:t> de la </a:t>
            </a:r>
            <a:r>
              <a:rPr lang="de-CH" dirty="0" err="1"/>
              <a:t>prochaine</a:t>
            </a:r>
            <a:r>
              <a:rPr lang="de-CH" dirty="0"/>
              <a:t> dose </a:t>
            </a:r>
            <a:r>
              <a:rPr lang="de-CH" dirty="0" err="1"/>
              <a:t>d’HBPM</a:t>
            </a:r>
            <a:r>
              <a:rPr lang="de-CH" dirty="0"/>
              <a:t>.</a:t>
            </a:r>
          </a:p>
          <a:p>
            <a:pPr marL="0" indent="0">
              <a:lnSpc>
                <a:spcPct val="110000"/>
              </a:lnSpc>
              <a:spcBef>
                <a:spcPts val="400"/>
              </a:spcBef>
              <a:buNone/>
            </a:pPr>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53</a:t>
            </a:fld>
            <a:endParaRPr lang="de-DE"/>
          </a:p>
        </p:txBody>
      </p:sp>
      <p:sp>
        <p:nvSpPr>
          <p:cNvPr id="7" name="Textfeld 6"/>
          <p:cNvSpPr txBox="1"/>
          <p:nvPr/>
        </p:nvSpPr>
        <p:spPr>
          <a:xfrm>
            <a:off x="212240" y="4303740"/>
            <a:ext cx="4147289" cy="215444"/>
          </a:xfrm>
          <a:prstGeom prst="rect">
            <a:avLst/>
          </a:prstGeom>
          <a:noFill/>
        </p:spPr>
        <p:txBody>
          <a:bodyPr wrap="none" rtlCol="0">
            <a:spAutoFit/>
          </a:bodyPr>
          <a:lstStyle/>
          <a:p>
            <a:pPr algn="ctr"/>
            <a:r>
              <a:rPr lang="de-CH" sz="800" dirty="0">
                <a:latin typeface="Segoe UI" charset="0"/>
                <a:ea typeface="Segoe UI" charset="0"/>
                <a:cs typeface="Segoe UI" charset="0"/>
              </a:rPr>
              <a:t>* Les HBPM </a:t>
            </a:r>
            <a:r>
              <a:rPr lang="de-CH" sz="800" dirty="0" err="1">
                <a:latin typeface="Segoe UI" charset="0"/>
                <a:ea typeface="Segoe UI" charset="0"/>
                <a:cs typeface="Segoe UI" charset="0"/>
              </a:rPr>
              <a:t>peuvent</a:t>
            </a:r>
            <a:r>
              <a:rPr lang="de-CH" sz="800" dirty="0">
                <a:latin typeface="Segoe UI" charset="0"/>
                <a:ea typeface="Segoe UI" charset="0"/>
                <a:cs typeface="Segoe UI" charset="0"/>
              </a:rPr>
              <a:t> </a:t>
            </a:r>
            <a:r>
              <a:rPr lang="de-CH" sz="800" dirty="0" err="1">
                <a:latin typeface="Segoe UI" charset="0"/>
                <a:ea typeface="Segoe UI" charset="0"/>
                <a:cs typeface="Segoe UI" charset="0"/>
              </a:rPr>
              <a:t>avoir</a:t>
            </a:r>
            <a:r>
              <a:rPr lang="de-CH" sz="800" dirty="0">
                <a:latin typeface="Segoe UI" charset="0"/>
                <a:ea typeface="Segoe UI" charset="0"/>
                <a:cs typeface="Segoe UI" charset="0"/>
              </a:rPr>
              <a:t> une </a:t>
            </a:r>
            <a:r>
              <a:rPr lang="de-CH" sz="800" dirty="0" err="1">
                <a:latin typeface="Segoe UI" charset="0"/>
                <a:ea typeface="Segoe UI" charset="0"/>
                <a:cs typeface="Segoe UI" charset="0"/>
              </a:rPr>
              <a:t>demi-vie</a:t>
            </a:r>
            <a:r>
              <a:rPr lang="de-CH" sz="800" dirty="0">
                <a:latin typeface="Segoe UI" charset="0"/>
                <a:ea typeface="Segoe UI" charset="0"/>
                <a:cs typeface="Segoe UI" charset="0"/>
              </a:rPr>
              <a:t> </a:t>
            </a:r>
            <a:r>
              <a:rPr lang="de-CH" sz="800" dirty="0" err="1">
                <a:latin typeface="Segoe UI" charset="0"/>
                <a:ea typeface="Segoe UI" charset="0"/>
                <a:cs typeface="Segoe UI" charset="0"/>
              </a:rPr>
              <a:t>prolongée</a:t>
            </a:r>
            <a:r>
              <a:rPr lang="de-CH" sz="800" dirty="0">
                <a:latin typeface="Segoe UI" charset="0"/>
                <a:ea typeface="Segoe UI" charset="0"/>
                <a:cs typeface="Segoe UI" charset="0"/>
              </a:rPr>
              <a:t> chez les patients </a:t>
            </a:r>
            <a:r>
              <a:rPr lang="de-CH" sz="800" dirty="0" err="1">
                <a:latin typeface="Segoe UI" charset="0"/>
                <a:ea typeface="Segoe UI" charset="0"/>
                <a:cs typeface="Segoe UI" charset="0"/>
              </a:rPr>
              <a:t>insuffisants</a:t>
            </a:r>
            <a:r>
              <a:rPr lang="de-CH" sz="800" dirty="0">
                <a:latin typeface="Segoe UI" charset="0"/>
                <a:ea typeface="Segoe UI" charset="0"/>
                <a:cs typeface="Segoe UI" charset="0"/>
              </a:rPr>
              <a:t> </a:t>
            </a:r>
            <a:r>
              <a:rPr lang="de-CH" sz="800" dirty="0" err="1">
                <a:latin typeface="Segoe UI" charset="0"/>
                <a:ea typeface="Segoe UI" charset="0"/>
                <a:cs typeface="Segoe UI" charset="0"/>
              </a:rPr>
              <a:t>rénaux</a:t>
            </a:r>
            <a:r>
              <a:rPr lang="de-CH" sz="800" dirty="0">
                <a:latin typeface="Segoe UI" charset="0"/>
                <a:ea typeface="Segoe UI" charset="0"/>
                <a:cs typeface="Segoe UI" charset="0"/>
              </a:rPr>
              <a:t>.</a:t>
            </a:r>
          </a:p>
        </p:txBody>
      </p:sp>
      <p:pic>
        <p:nvPicPr>
          <p:cNvPr id="8" name="Bild 7" descr="RivaPrax_Grafik_fr_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5205" y="1920492"/>
            <a:ext cx="6370293" cy="2316692"/>
          </a:xfrm>
          <a:prstGeom prst="rect">
            <a:avLst/>
          </a:prstGeom>
        </p:spPr>
      </p:pic>
    </p:spTree>
    <p:extLst>
      <p:ext uri="{BB962C8B-B14F-4D97-AF65-F5344CB8AC3E}">
        <p14:creationId xmlns:p14="http://schemas.microsoft.com/office/powerpoint/2010/main" val="1192744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6.3 Pharmacocinétique du rivaroxaban comparée à l’HBPM </a:t>
            </a:r>
            <a:endParaRPr lang="de-DE" dirty="0"/>
          </a:p>
        </p:txBody>
      </p:sp>
      <p:sp>
        <p:nvSpPr>
          <p:cNvPr id="3" name="Inhaltsplatzhalter 2"/>
          <p:cNvSpPr>
            <a:spLocks noGrp="1"/>
          </p:cNvSpPr>
          <p:nvPr>
            <p:ph idx="1"/>
          </p:nvPr>
        </p:nvSpPr>
        <p:spPr>
          <a:xfrm>
            <a:off x="1705140" y="1353450"/>
            <a:ext cx="6505410" cy="3263504"/>
          </a:xfrm>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marL="7938" indent="0">
              <a:buNone/>
            </a:pPr>
            <a:endParaRPr lang="de-DE" dirty="0"/>
          </a:p>
          <a:p>
            <a:pPr marL="7938" indent="0">
              <a:buNone/>
            </a:pPr>
            <a:r>
              <a:rPr lang="de-DE" dirty="0"/>
              <a:t>Le rivaroxaban et </a:t>
            </a:r>
            <a:r>
              <a:rPr lang="de-DE" dirty="0" err="1"/>
              <a:t>les</a:t>
            </a:r>
            <a:r>
              <a:rPr lang="de-DE" dirty="0"/>
              <a:t> HBPM </a:t>
            </a:r>
            <a:r>
              <a:rPr lang="de-DE" dirty="0" err="1"/>
              <a:t>ont</a:t>
            </a:r>
            <a:r>
              <a:rPr lang="de-DE" dirty="0"/>
              <a:t> </a:t>
            </a:r>
            <a:r>
              <a:rPr lang="de-DE" dirty="0" err="1"/>
              <a:t>une</a:t>
            </a:r>
            <a:r>
              <a:rPr lang="de-DE" dirty="0"/>
              <a:t> </a:t>
            </a:r>
            <a:r>
              <a:rPr lang="de-DE" dirty="0" err="1"/>
              <a:t>pharmacocinétique</a:t>
            </a:r>
            <a:r>
              <a:rPr lang="de-DE" dirty="0"/>
              <a:t> très </a:t>
            </a:r>
            <a:r>
              <a:rPr lang="de-DE" dirty="0" err="1"/>
              <a:t>similaire</a:t>
            </a:r>
            <a:r>
              <a:rPr lang="de-DE" dirty="0"/>
              <a:t>.</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54</a:t>
            </a:fld>
            <a:endParaRPr lang="de-DE"/>
          </a:p>
        </p:txBody>
      </p:sp>
      <p:pic>
        <p:nvPicPr>
          <p:cNvPr id="7" name="Bild 6" descr="RivaPrax_Grafik_fr_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6614" y="1353450"/>
            <a:ext cx="5866240" cy="2640542"/>
          </a:xfrm>
          <a:prstGeom prst="rect">
            <a:avLst/>
          </a:prstGeom>
        </p:spPr>
      </p:pic>
    </p:spTree>
    <p:extLst>
      <p:ext uri="{BB962C8B-B14F-4D97-AF65-F5344CB8AC3E}">
        <p14:creationId xmlns:p14="http://schemas.microsoft.com/office/powerpoint/2010/main" val="1081628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solidFill>
            <a:schemeClr val="bg1"/>
          </a:solidFill>
        </p:spPr>
        <p:txBody>
          <a:bodyPr/>
          <a:lstStyle/>
          <a:p>
            <a:r>
              <a:rPr lang="de-CH" dirty="0"/>
              <a:t>6.4 Comment procéder </a:t>
            </a:r>
            <a:r>
              <a:rPr lang="de-CH" dirty="0" err="1"/>
              <a:t>lorsque</a:t>
            </a:r>
            <a:r>
              <a:rPr lang="de-CH" dirty="0"/>
              <a:t> </a:t>
            </a:r>
            <a:r>
              <a:rPr lang="de-CH" dirty="0" err="1"/>
              <a:t>lʼheure</a:t>
            </a:r>
            <a:r>
              <a:rPr lang="de-CH" dirty="0"/>
              <a:t> de prise du comprimé doit être </a:t>
            </a:r>
            <a:r>
              <a:rPr lang="de-CH" dirty="0" err="1"/>
              <a:t>changée</a:t>
            </a:r>
            <a:r>
              <a:rPr lang="de-CH" dirty="0"/>
              <a:t> du </a:t>
            </a:r>
            <a:r>
              <a:rPr lang="de-CH" dirty="0" err="1"/>
              <a:t>matin</a:t>
            </a:r>
            <a:r>
              <a:rPr lang="de-CH" dirty="0"/>
              <a:t> au </a:t>
            </a:r>
            <a:r>
              <a:rPr lang="de-CH" dirty="0" err="1"/>
              <a:t>soir</a:t>
            </a:r>
            <a:r>
              <a:rPr lang="de-CH" dirty="0"/>
              <a:t> ou </a:t>
            </a:r>
            <a:r>
              <a:rPr lang="de-CH" dirty="0" err="1"/>
              <a:t>inversement</a:t>
            </a:r>
            <a:r>
              <a:rPr lang="de-CH" dirty="0"/>
              <a:t> ?</a:t>
            </a:r>
            <a:endParaRPr lang="de-DE" dirty="0"/>
          </a:p>
        </p:txBody>
      </p:sp>
      <p:sp>
        <p:nvSpPr>
          <p:cNvPr id="3" name="Inhaltsplatzhalter 2"/>
          <p:cNvSpPr>
            <a:spLocks noGrp="1"/>
          </p:cNvSpPr>
          <p:nvPr>
            <p:ph idx="1"/>
          </p:nvPr>
        </p:nvSpPr>
        <p:spPr/>
        <p:txBody>
          <a:bodyPr/>
          <a:lstStyle/>
          <a:p>
            <a:pPr>
              <a:buFont typeface="Wingdings" pitchFamily="2" charset="2"/>
              <a:buChar char="§"/>
            </a:pPr>
            <a:endParaRPr lang="fr-FR" dirty="0"/>
          </a:p>
          <a:p>
            <a:pPr>
              <a:buFont typeface="Wingdings" pitchFamily="2" charset="2"/>
              <a:buChar char="§"/>
            </a:pPr>
            <a:endParaRPr lang="fr-FR" dirty="0"/>
          </a:p>
          <a:p>
            <a:pPr>
              <a:buFont typeface="Wingdings" pitchFamily="2" charset="2"/>
              <a:buChar char="§"/>
            </a:pPr>
            <a:r>
              <a:rPr lang="fr-FR" dirty="0"/>
              <a:t>Respecter un intervalle de temps de 36 h</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55</a:t>
            </a:fld>
            <a:endParaRPr lang="de-DE"/>
          </a:p>
        </p:txBody>
      </p:sp>
      <p:cxnSp>
        <p:nvCxnSpPr>
          <p:cNvPr id="7" name="Gerade Verbindung 6"/>
          <p:cNvCxnSpPr/>
          <p:nvPr/>
        </p:nvCxnSpPr>
        <p:spPr>
          <a:xfrm>
            <a:off x="323850" y="1403538"/>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014949" y="816964"/>
            <a:ext cx="1896703"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2"/>
          <p:cNvSpPr txBox="1">
            <a:spLocks/>
          </p:cNvSpPr>
          <p:nvPr/>
        </p:nvSpPr>
        <p:spPr>
          <a:xfrm>
            <a:off x="4572000" y="1789486"/>
            <a:ext cx="4248150" cy="2542779"/>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lvl="1" indent="0">
              <a:buNone/>
            </a:pPr>
            <a:r>
              <a:rPr lang="de-CH" dirty="0">
                <a:solidFill>
                  <a:schemeClr val="accent1"/>
                </a:solidFill>
              </a:rPr>
              <a:t>Passage </a:t>
            </a:r>
            <a:r>
              <a:rPr lang="de-CH" dirty="0" err="1">
                <a:solidFill>
                  <a:schemeClr val="accent1"/>
                </a:solidFill>
              </a:rPr>
              <a:t>dʼune</a:t>
            </a:r>
            <a:r>
              <a:rPr lang="de-CH" dirty="0">
                <a:solidFill>
                  <a:schemeClr val="accent1"/>
                </a:solidFill>
              </a:rPr>
              <a:t> prise </a:t>
            </a:r>
            <a:r>
              <a:rPr lang="de-CH" b="1" dirty="0" err="1">
                <a:solidFill>
                  <a:schemeClr val="accent1"/>
                </a:solidFill>
              </a:rPr>
              <a:t>matinale</a:t>
            </a:r>
            <a:r>
              <a:rPr lang="de-CH" dirty="0">
                <a:solidFill>
                  <a:schemeClr val="accent1"/>
                </a:solidFill>
              </a:rPr>
              <a:t> à une prise </a:t>
            </a:r>
            <a:r>
              <a:rPr lang="de-CH" b="1" dirty="0">
                <a:solidFill>
                  <a:schemeClr val="accent1"/>
                </a:solidFill>
              </a:rPr>
              <a:t>le </a:t>
            </a:r>
            <a:r>
              <a:rPr lang="de-CH" b="1" dirty="0" err="1">
                <a:solidFill>
                  <a:schemeClr val="accent1"/>
                </a:solidFill>
              </a:rPr>
              <a:t>soir</a:t>
            </a:r>
            <a:r>
              <a:rPr lang="de-CH" b="1" dirty="0">
                <a:solidFill>
                  <a:schemeClr val="accent1"/>
                </a:solidFill>
              </a:rPr>
              <a:t> </a:t>
            </a:r>
            <a:r>
              <a:rPr lang="de-CH" dirty="0">
                <a:solidFill>
                  <a:schemeClr val="accent1"/>
                </a:solidFill>
              </a:rPr>
              <a:t>:</a:t>
            </a:r>
          </a:p>
          <a:p>
            <a:pPr marL="6350" lvl="1" indent="0">
              <a:buNone/>
            </a:pPr>
            <a:endParaRPr lang="de-CH" dirty="0">
              <a:solidFill>
                <a:schemeClr val="accent1"/>
              </a:solidFill>
            </a:endParaRPr>
          </a:p>
          <a:p>
            <a:pPr marL="6350" lvl="1" indent="0">
              <a:buNone/>
            </a:pPr>
            <a:endParaRPr lang="de-CH" dirty="0">
              <a:solidFill>
                <a:schemeClr val="accent1"/>
              </a:solidFill>
            </a:endParaRPr>
          </a:p>
          <a:p>
            <a:pPr marL="6350" lvl="1" indent="0">
              <a:buNone/>
            </a:pPr>
            <a:endParaRPr lang="de-CH" dirty="0">
              <a:solidFill>
                <a:schemeClr val="accent1"/>
              </a:solidFill>
            </a:endParaRPr>
          </a:p>
          <a:p>
            <a:pPr marL="6350" lvl="1" indent="0">
              <a:buNone/>
            </a:pPr>
            <a:endParaRPr lang="de-CH" dirty="0">
              <a:solidFill>
                <a:schemeClr val="accent1"/>
              </a:solidFill>
            </a:endParaRPr>
          </a:p>
          <a:p>
            <a:pPr marL="6350" lvl="1" indent="0">
              <a:buNone/>
            </a:pPr>
            <a:r>
              <a:rPr lang="de-CH" dirty="0">
                <a:solidFill>
                  <a:schemeClr val="accent1"/>
                </a:solidFill>
              </a:rPr>
              <a:t>Passage </a:t>
            </a:r>
            <a:r>
              <a:rPr lang="de-CH" dirty="0" err="1">
                <a:solidFill>
                  <a:schemeClr val="accent1"/>
                </a:solidFill>
              </a:rPr>
              <a:t>dʼune</a:t>
            </a:r>
            <a:r>
              <a:rPr lang="de-CH" dirty="0">
                <a:solidFill>
                  <a:schemeClr val="accent1"/>
                </a:solidFill>
              </a:rPr>
              <a:t> prise </a:t>
            </a:r>
            <a:r>
              <a:rPr lang="de-CH" b="1" dirty="0">
                <a:solidFill>
                  <a:schemeClr val="accent1"/>
                </a:solidFill>
              </a:rPr>
              <a:t>le </a:t>
            </a:r>
            <a:r>
              <a:rPr lang="de-CH" b="1" dirty="0" err="1">
                <a:solidFill>
                  <a:schemeClr val="accent1"/>
                </a:solidFill>
              </a:rPr>
              <a:t>soir</a:t>
            </a:r>
            <a:r>
              <a:rPr lang="de-CH" b="1" dirty="0">
                <a:solidFill>
                  <a:schemeClr val="accent1"/>
                </a:solidFill>
              </a:rPr>
              <a:t> </a:t>
            </a:r>
            <a:r>
              <a:rPr lang="de-CH" dirty="0">
                <a:solidFill>
                  <a:schemeClr val="accent1"/>
                </a:solidFill>
              </a:rPr>
              <a:t>à une prise </a:t>
            </a:r>
            <a:r>
              <a:rPr lang="de-CH" b="1" dirty="0">
                <a:solidFill>
                  <a:schemeClr val="accent1"/>
                </a:solidFill>
              </a:rPr>
              <a:t>le </a:t>
            </a:r>
            <a:r>
              <a:rPr lang="de-CH" b="1" dirty="0" err="1">
                <a:solidFill>
                  <a:schemeClr val="accent1"/>
                </a:solidFill>
              </a:rPr>
              <a:t>matin</a:t>
            </a:r>
            <a:r>
              <a:rPr lang="de-CH" b="1" dirty="0">
                <a:solidFill>
                  <a:schemeClr val="accent1"/>
                </a:solidFill>
              </a:rPr>
              <a:t> </a:t>
            </a:r>
            <a:r>
              <a:rPr lang="de-CH" dirty="0">
                <a:solidFill>
                  <a:schemeClr val="accent1"/>
                </a:solidFill>
              </a:rPr>
              <a:t>:</a:t>
            </a:r>
          </a:p>
        </p:txBody>
      </p:sp>
      <p:grpSp>
        <p:nvGrpSpPr>
          <p:cNvPr id="69" name="Gruppierung 68"/>
          <p:cNvGrpSpPr/>
          <p:nvPr/>
        </p:nvGrpSpPr>
        <p:grpSpPr>
          <a:xfrm>
            <a:off x="4580762" y="2069790"/>
            <a:ext cx="3816010" cy="853064"/>
            <a:chOff x="4580762" y="2031530"/>
            <a:chExt cx="3816010" cy="853064"/>
          </a:xfrm>
        </p:grpSpPr>
        <p:sp>
          <p:nvSpPr>
            <p:cNvPr id="13" name="Mond 12"/>
            <p:cNvSpPr/>
            <p:nvPr/>
          </p:nvSpPr>
          <p:spPr>
            <a:xfrm>
              <a:off x="5827855" y="2036528"/>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onne 14"/>
            <p:cNvSpPr/>
            <p:nvPr/>
          </p:nvSpPr>
          <p:spPr>
            <a:xfrm>
              <a:off x="4580762" y="2036527"/>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4734" y="2488594"/>
              <a:ext cx="401763" cy="396000"/>
            </a:xfrm>
            <a:prstGeom prst="rect">
              <a:avLst/>
            </a:prstGeom>
          </p:spPr>
        </p:pic>
        <p:sp>
          <p:nvSpPr>
            <p:cNvPr id="35" name="Mond 34"/>
            <p:cNvSpPr/>
            <p:nvPr/>
          </p:nvSpPr>
          <p:spPr>
            <a:xfrm>
              <a:off x="8074703" y="2031531"/>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Sonne 35"/>
            <p:cNvSpPr/>
            <p:nvPr/>
          </p:nvSpPr>
          <p:spPr>
            <a:xfrm>
              <a:off x="6827609" y="2031530"/>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mit Pfeil 37"/>
            <p:cNvCxnSpPr/>
            <p:nvPr/>
          </p:nvCxnSpPr>
          <p:spPr>
            <a:xfrm>
              <a:off x="5301745" y="2263515"/>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a:off x="7548592" y="2243528"/>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6301499" y="2253522"/>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1"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5009" y="2488594"/>
              <a:ext cx="401763" cy="396000"/>
            </a:xfrm>
            <a:prstGeom prst="rect">
              <a:avLst/>
            </a:prstGeom>
          </p:spPr>
        </p:pic>
        <p:sp>
          <p:nvSpPr>
            <p:cNvPr id="42" name="Textfeld 41"/>
            <p:cNvSpPr txBox="1"/>
            <p:nvPr/>
          </p:nvSpPr>
          <p:spPr>
            <a:xfrm>
              <a:off x="5733738" y="2536553"/>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sp>
          <p:nvSpPr>
            <p:cNvPr id="43" name="Textfeld 42"/>
            <p:cNvSpPr txBox="1"/>
            <p:nvPr/>
          </p:nvSpPr>
          <p:spPr>
            <a:xfrm>
              <a:off x="6838013" y="2536553"/>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grpSp>
      <p:grpSp>
        <p:nvGrpSpPr>
          <p:cNvPr id="70" name="Gruppierung 69"/>
          <p:cNvGrpSpPr/>
          <p:nvPr/>
        </p:nvGrpSpPr>
        <p:grpSpPr>
          <a:xfrm>
            <a:off x="4595972" y="3501686"/>
            <a:ext cx="3813510" cy="853064"/>
            <a:chOff x="4595972" y="3645471"/>
            <a:chExt cx="3813510" cy="853064"/>
          </a:xfrm>
        </p:grpSpPr>
        <p:sp>
          <p:nvSpPr>
            <p:cNvPr id="57" name="Mond 56"/>
            <p:cNvSpPr/>
            <p:nvPr/>
          </p:nvSpPr>
          <p:spPr>
            <a:xfrm>
              <a:off x="4664850" y="3650469"/>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Sonne 57"/>
            <p:cNvSpPr/>
            <p:nvPr/>
          </p:nvSpPr>
          <p:spPr>
            <a:xfrm>
              <a:off x="5718747" y="3650468"/>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9"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5972" y="4102535"/>
              <a:ext cx="401763" cy="396000"/>
            </a:xfrm>
            <a:prstGeom prst="rect">
              <a:avLst/>
            </a:prstGeom>
          </p:spPr>
        </p:pic>
        <p:sp>
          <p:nvSpPr>
            <p:cNvPr id="60" name="Mond 59"/>
            <p:cNvSpPr/>
            <p:nvPr/>
          </p:nvSpPr>
          <p:spPr>
            <a:xfrm>
              <a:off x="6926688" y="3645472"/>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Sonne 60"/>
            <p:cNvSpPr/>
            <p:nvPr/>
          </p:nvSpPr>
          <p:spPr>
            <a:xfrm>
              <a:off x="7959776" y="3645471"/>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 name="Gerade Verbindung mit Pfeil 61"/>
            <p:cNvCxnSpPr/>
            <p:nvPr/>
          </p:nvCxnSpPr>
          <p:spPr>
            <a:xfrm>
              <a:off x="5292983" y="3877456"/>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a:off x="7539830" y="3857469"/>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a:off x="6292737" y="3867463"/>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5"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6247" y="4102535"/>
              <a:ext cx="401763" cy="396000"/>
            </a:xfrm>
            <a:prstGeom prst="rect">
              <a:avLst/>
            </a:prstGeom>
          </p:spPr>
        </p:pic>
        <p:sp>
          <p:nvSpPr>
            <p:cNvPr id="66" name="Textfeld 65"/>
            <p:cNvSpPr txBox="1"/>
            <p:nvPr/>
          </p:nvSpPr>
          <p:spPr>
            <a:xfrm>
              <a:off x="5724976" y="4150494"/>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sp>
          <p:nvSpPr>
            <p:cNvPr id="67" name="Textfeld 66"/>
            <p:cNvSpPr txBox="1"/>
            <p:nvPr/>
          </p:nvSpPr>
          <p:spPr>
            <a:xfrm>
              <a:off x="6829251" y="4150494"/>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grpSp>
    </p:spTree>
    <p:extLst>
      <p:ext uri="{BB962C8B-B14F-4D97-AF65-F5344CB8AC3E}">
        <p14:creationId xmlns:p14="http://schemas.microsoft.com/office/powerpoint/2010/main" val="1790359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6.5 Les patients traités par le rivaroxaban doivent-ils être soumis à des visites de contrôle régulières ? </a:t>
            </a:r>
            <a:endParaRPr lang="de-DE" dirty="0"/>
          </a:p>
        </p:txBody>
      </p:sp>
      <p:sp>
        <p:nvSpPr>
          <p:cNvPr id="3" name="Inhaltsplatzhalter 2"/>
          <p:cNvSpPr>
            <a:spLocks noGrp="1"/>
          </p:cNvSpPr>
          <p:nvPr>
            <p:ph idx="1"/>
          </p:nvPr>
        </p:nvSpPr>
        <p:spPr/>
        <p:txBody>
          <a:bodyPr/>
          <a:lstStyle/>
          <a:p>
            <a:pPr>
              <a:spcBef>
                <a:spcPts val="2400"/>
              </a:spcBef>
            </a:pPr>
            <a:r>
              <a:rPr lang="fr-FR" b="1" dirty="0">
                <a:solidFill>
                  <a:schemeClr val="accent1"/>
                </a:solidFill>
              </a:rPr>
              <a:t>Pas de visites de contrôle régulières </a:t>
            </a:r>
            <a:r>
              <a:rPr lang="fr-FR" dirty="0" err="1"/>
              <a:t>puisquʼaucune</a:t>
            </a:r>
            <a:r>
              <a:rPr lang="fr-FR" dirty="0"/>
              <a:t> vérification de la dose par tests de </a:t>
            </a:r>
            <a:r>
              <a:rPr lang="fr-FR" dirty="0" err="1"/>
              <a:t>lʼINR</a:t>
            </a:r>
            <a:r>
              <a:rPr lang="fr-FR" dirty="0"/>
              <a:t> ou du Quick n’est nécessaire.</a:t>
            </a:r>
          </a:p>
          <a:p>
            <a:pPr>
              <a:spcBef>
                <a:spcPts val="2400"/>
              </a:spcBef>
            </a:pPr>
            <a:r>
              <a:rPr lang="fr-FR" dirty="0"/>
              <a:t>Lors </a:t>
            </a:r>
            <a:r>
              <a:rPr lang="fr-FR" dirty="0" err="1"/>
              <a:t>dʼun</a:t>
            </a:r>
            <a:r>
              <a:rPr lang="fr-FR" dirty="0"/>
              <a:t> </a:t>
            </a:r>
            <a:r>
              <a:rPr lang="fr-FR" b="1" dirty="0">
                <a:solidFill>
                  <a:schemeClr val="accent1"/>
                </a:solidFill>
              </a:rPr>
              <a:t>traitement au long cours par rivaroxaban : </a:t>
            </a:r>
          </a:p>
          <a:p>
            <a:pPr marL="363538" lvl="1" indent="-177800">
              <a:spcBef>
                <a:spcPts val="600"/>
              </a:spcBef>
              <a:buFont typeface="Arial" charset="0"/>
              <a:buChar char="•"/>
            </a:pPr>
            <a:r>
              <a:rPr lang="fr-FR" dirty="0"/>
              <a:t>Contrôle de la fonction rénale et de </a:t>
            </a:r>
            <a:r>
              <a:rPr lang="fr-FR" dirty="0" err="1"/>
              <a:t>lʼhémogramme</a:t>
            </a:r>
            <a:r>
              <a:rPr lang="fr-FR" dirty="0"/>
              <a:t> (anémie) </a:t>
            </a:r>
            <a:r>
              <a:rPr lang="fr-FR" b="1" dirty="0">
                <a:solidFill>
                  <a:schemeClr val="accent1"/>
                </a:solidFill>
              </a:rPr>
              <a:t>à intervalles réguliers </a:t>
            </a:r>
            <a:r>
              <a:rPr lang="fr-FR" dirty="0"/>
              <a:t>(p.ex. tous les 3 à 4 mois)</a:t>
            </a:r>
          </a:p>
          <a:p>
            <a:pPr lvl="1">
              <a:spcBef>
                <a:spcPts val="600"/>
              </a:spcBef>
            </a:pPr>
            <a:endParaRPr lang="fr-FR" dirty="0"/>
          </a:p>
          <a:p>
            <a:pPr>
              <a:spcBef>
                <a:spcPts val="600"/>
              </a:spcBef>
            </a:pPr>
            <a:r>
              <a:rPr lang="fr-FR" dirty="0"/>
              <a:t>Seulement </a:t>
            </a:r>
            <a:r>
              <a:rPr lang="fr-FR" b="1" dirty="0">
                <a:solidFill>
                  <a:schemeClr val="accent1"/>
                </a:solidFill>
              </a:rPr>
              <a:t>un quart des questions concerne les contrôles de </a:t>
            </a:r>
            <a:r>
              <a:rPr lang="fr-FR" b="1" dirty="0" err="1">
                <a:solidFill>
                  <a:schemeClr val="accent1"/>
                </a:solidFill>
              </a:rPr>
              <a:t>lʼINR</a:t>
            </a:r>
            <a:r>
              <a:rPr lang="fr-FR" b="1" dirty="0">
                <a:solidFill>
                  <a:schemeClr val="accent1"/>
                </a:solidFill>
              </a:rPr>
              <a:t>, tandis que les trois autres quarts concernent </a:t>
            </a:r>
            <a:r>
              <a:rPr lang="fr-FR" dirty="0"/>
              <a:t>l'anticoagulation elle-même, les bénéfices, les risques, etc. </a:t>
            </a:r>
          </a:p>
          <a:p>
            <a:pPr>
              <a:spcBef>
                <a:spcPts val="2400"/>
              </a:spcBef>
            </a:pPr>
            <a:endParaRPr lang="fr-FR" dirty="0"/>
          </a:p>
        </p:txBody>
      </p:sp>
      <p:sp>
        <p:nvSpPr>
          <p:cNvPr id="5" name="Foliennummernplatzhalter 4"/>
          <p:cNvSpPr>
            <a:spLocks noGrp="1"/>
          </p:cNvSpPr>
          <p:nvPr>
            <p:ph type="sldNum" sz="quarter" idx="12"/>
          </p:nvPr>
        </p:nvSpPr>
        <p:spPr/>
        <p:txBody>
          <a:bodyPr/>
          <a:lstStyle/>
          <a:p>
            <a:fld id="{668FC1BA-C807-A24C-B970-91216D4FCE8F}" type="slidenum">
              <a:rPr lang="de-DE" smtClean="0"/>
              <a:t>56</a:t>
            </a:fld>
            <a:endParaRPr lang="de-DE"/>
          </a:p>
        </p:txBody>
      </p:sp>
    </p:spTree>
    <p:extLst>
      <p:ext uri="{BB962C8B-B14F-4D97-AF65-F5344CB8AC3E}">
        <p14:creationId xmlns:p14="http://schemas.microsoft.com/office/powerpoint/2010/main" val="1967526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6.6 Quelles </a:t>
            </a:r>
            <a:r>
              <a:rPr lang="de-DE" dirty="0" err="1"/>
              <a:t>informations</a:t>
            </a:r>
            <a:r>
              <a:rPr lang="de-DE" dirty="0"/>
              <a:t> </a:t>
            </a:r>
            <a:r>
              <a:rPr lang="de-DE" dirty="0" err="1"/>
              <a:t>sur</a:t>
            </a:r>
            <a:r>
              <a:rPr lang="de-DE" dirty="0"/>
              <a:t> rivaroxaban faut-il </a:t>
            </a:r>
            <a:r>
              <a:rPr lang="de-DE" dirty="0" err="1"/>
              <a:t>donner</a:t>
            </a:r>
            <a:r>
              <a:rPr lang="de-DE" dirty="0"/>
              <a:t> </a:t>
            </a:r>
            <a:r>
              <a:rPr lang="de-DE" dirty="0" err="1"/>
              <a:t>aux</a:t>
            </a:r>
            <a:r>
              <a:rPr lang="de-DE" dirty="0"/>
              <a:t> </a:t>
            </a:r>
            <a:r>
              <a:rPr lang="de-DE" dirty="0" err="1"/>
              <a:t>patients</a:t>
            </a:r>
            <a:r>
              <a:rPr lang="de-DE" dirty="0"/>
              <a:t> ?</a:t>
            </a:r>
          </a:p>
        </p:txBody>
      </p:sp>
      <p:sp>
        <p:nvSpPr>
          <p:cNvPr id="3" name="Inhaltsplatzhalter 2"/>
          <p:cNvSpPr>
            <a:spLocks noGrp="1"/>
          </p:cNvSpPr>
          <p:nvPr>
            <p:ph idx="1"/>
          </p:nvPr>
        </p:nvSpPr>
        <p:spPr/>
        <p:txBody>
          <a:bodyPr/>
          <a:lstStyle/>
          <a:p>
            <a:pPr>
              <a:spcBef>
                <a:spcPts val="600"/>
              </a:spcBef>
            </a:pPr>
            <a:r>
              <a:rPr lang="fr-FR" dirty="0"/>
              <a:t>Les </a:t>
            </a:r>
            <a:r>
              <a:rPr lang="fr-FR" b="1" dirty="0">
                <a:solidFill>
                  <a:schemeClr val="accent1"/>
                </a:solidFill>
              </a:rPr>
              <a:t>patients doivent lire attentivement l’information </a:t>
            </a:r>
            <a:r>
              <a:rPr lang="fr-FR" dirty="0"/>
              <a:t>qui leur est destinée et poser leurs éventuelles questions à leur médecin.</a:t>
            </a:r>
          </a:p>
          <a:p>
            <a:pPr>
              <a:spcBef>
                <a:spcPts val="600"/>
              </a:spcBef>
            </a:pPr>
            <a:r>
              <a:rPr lang="fr-FR" dirty="0"/>
              <a:t>Ils doivent se conformer à leur prescription pour prendre les comprimés.</a:t>
            </a:r>
          </a:p>
          <a:p>
            <a:pPr marL="363538" indent="-177800">
              <a:spcBef>
                <a:spcPts val="600"/>
              </a:spcBef>
              <a:buFont typeface="Arial" charset="0"/>
              <a:buChar char="•"/>
            </a:pPr>
            <a:r>
              <a:rPr lang="fr-FR" dirty="0"/>
              <a:t>comprimés de 15 et 20 mg toujours au moment d’un repas (exception : 10 mg).</a:t>
            </a:r>
          </a:p>
          <a:p>
            <a:pPr marL="363538" indent="-177800">
              <a:spcBef>
                <a:spcPts val="600"/>
              </a:spcBef>
              <a:buFont typeface="Arial" charset="0"/>
              <a:buChar char="•"/>
            </a:pPr>
            <a:r>
              <a:rPr lang="fr-FR" dirty="0"/>
              <a:t>de préférence le matin, afin d’améliorer l’observance.</a:t>
            </a:r>
          </a:p>
          <a:p>
            <a:pPr marL="363538" indent="-177800">
              <a:spcBef>
                <a:spcPts val="600"/>
              </a:spcBef>
              <a:buFont typeface="Arial" charset="0"/>
              <a:buChar char="•"/>
            </a:pPr>
            <a:r>
              <a:rPr lang="fr-FR" dirty="0"/>
              <a:t>le soir, quand des activités sportives entraînant un risque important d’hémorragie sont prévues dans la journée.</a:t>
            </a:r>
          </a:p>
          <a:p>
            <a:pPr>
              <a:spcBef>
                <a:spcPts val="600"/>
              </a:spcBef>
            </a:pPr>
            <a:r>
              <a:rPr lang="fr-FR" dirty="0"/>
              <a:t>Les patients doivent toujours </a:t>
            </a:r>
            <a:r>
              <a:rPr lang="fr-FR" b="1" dirty="0">
                <a:solidFill>
                  <a:schemeClr val="accent1"/>
                </a:solidFill>
              </a:rPr>
              <a:t>avoir avec eux leur carte de patient</a:t>
            </a:r>
            <a:r>
              <a:rPr lang="fr-FR" dirty="0"/>
              <a:t>.</a:t>
            </a:r>
          </a:p>
          <a:p>
            <a:pPr>
              <a:spcBef>
                <a:spcPts val="600"/>
              </a:spcBef>
            </a:pPr>
            <a:r>
              <a:rPr lang="fr-FR" dirty="0"/>
              <a:t>Ils doivent </a:t>
            </a:r>
            <a:r>
              <a:rPr lang="fr-FR" b="1" dirty="0">
                <a:solidFill>
                  <a:schemeClr val="accent1"/>
                </a:solidFill>
              </a:rPr>
              <a:t>demander l’avis de leur médecin </a:t>
            </a:r>
            <a:r>
              <a:rPr lang="fr-FR" dirty="0"/>
              <a:t>dès qu’un autre médecin leur prescrit d’autres médicaments, par exemple des antalgiques ou des anti-inflammatoires.</a:t>
            </a:r>
          </a:p>
          <a:p>
            <a:pPr>
              <a:spcBef>
                <a:spcPts val="600"/>
              </a:spcBef>
            </a:pPr>
            <a:r>
              <a:rPr lang="fr-FR" dirty="0"/>
              <a:t>Si une intervention médicale est prévue, le patient </a:t>
            </a:r>
            <a:r>
              <a:rPr lang="fr-FR" b="1" dirty="0">
                <a:solidFill>
                  <a:schemeClr val="accent1"/>
                </a:solidFill>
              </a:rPr>
              <a:t>doit informer rapidement son médecin et son dentiste qu’il est traité avec rivaroxaban</a:t>
            </a:r>
            <a:r>
              <a:rPr lang="fr-FR" dirty="0"/>
              <a:t>.</a:t>
            </a:r>
          </a:p>
          <a:p>
            <a:pPr>
              <a:spcBef>
                <a:spcPts val="2400"/>
              </a:spcBef>
            </a:pPr>
            <a:endParaRPr lang="fr-FR" dirty="0"/>
          </a:p>
        </p:txBody>
      </p:sp>
      <p:sp>
        <p:nvSpPr>
          <p:cNvPr id="5" name="Foliennummernplatzhalter 4"/>
          <p:cNvSpPr>
            <a:spLocks noGrp="1"/>
          </p:cNvSpPr>
          <p:nvPr>
            <p:ph type="sldNum" sz="quarter" idx="12"/>
          </p:nvPr>
        </p:nvSpPr>
        <p:spPr/>
        <p:txBody>
          <a:bodyPr/>
          <a:lstStyle/>
          <a:p>
            <a:fld id="{668FC1BA-C807-A24C-B970-91216D4FCE8F}" type="slidenum">
              <a:rPr lang="de-DE" smtClean="0"/>
              <a:t>57</a:t>
            </a:fld>
            <a:endParaRPr lang="de-DE"/>
          </a:p>
        </p:txBody>
      </p:sp>
    </p:spTree>
    <p:extLst>
      <p:ext uri="{BB962C8B-B14F-4D97-AF65-F5344CB8AC3E}">
        <p14:creationId xmlns:p14="http://schemas.microsoft.com/office/powerpoint/2010/main" val="1272575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088922" cy="4546121"/>
          </a:xfrm>
        </p:spPr>
        <p:txBody>
          <a:bodyPr/>
          <a:lstStyle/>
          <a:p>
            <a:r>
              <a:rPr lang="fr-FR" sz="4400" dirty="0"/>
              <a:t>Mesures </a:t>
            </a:r>
            <a:br>
              <a:rPr lang="fr-FR" sz="4400" dirty="0"/>
            </a:br>
            <a:r>
              <a:rPr lang="fr-FR" sz="4400" dirty="0"/>
              <a:t>du taux plasmatique</a:t>
            </a:r>
            <a:endParaRPr lang="de-DE" dirty="0"/>
          </a:p>
        </p:txBody>
      </p:sp>
      <p:grpSp>
        <p:nvGrpSpPr>
          <p:cNvPr id="6" name="Gruppierung 5"/>
          <p:cNvGrpSpPr>
            <a:grpSpLocks noChangeAspect="1"/>
          </p:cNvGrpSpPr>
          <p:nvPr/>
        </p:nvGrpSpPr>
        <p:grpSpPr>
          <a:xfrm>
            <a:off x="323849" y="268287"/>
            <a:ext cx="4572000" cy="4572000"/>
            <a:chOff x="6223371" y="2654983"/>
            <a:chExt cx="1007999" cy="1007999"/>
          </a:xfrm>
        </p:grpSpPr>
        <p:sp>
          <p:nvSpPr>
            <p:cNvPr id="7" name="Rechteck 6"/>
            <p:cNvSpPr/>
            <p:nvPr/>
          </p:nvSpPr>
          <p:spPr>
            <a:xfrm>
              <a:off x="6223371" y="2654983"/>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1878" y="2708982"/>
              <a:ext cx="900000" cy="900000"/>
            </a:xfrm>
            <a:prstGeom prst="rect">
              <a:avLst/>
            </a:prstGeom>
          </p:spPr>
        </p:pic>
      </p:grpSp>
    </p:spTree>
    <p:extLst>
      <p:ext uri="{BB962C8B-B14F-4D97-AF65-F5344CB8AC3E}">
        <p14:creationId xmlns:p14="http://schemas.microsoft.com/office/powerpoint/2010/main" val="1222426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7.1 Comment mesurer le taux plasmatique de rivaroxaban de façon fiable ?</a:t>
            </a:r>
            <a:endParaRPr lang="de-DE" dirty="0"/>
          </a:p>
        </p:txBody>
      </p:sp>
      <p:sp>
        <p:nvSpPr>
          <p:cNvPr id="3" name="Inhaltsplatzhalter 2"/>
          <p:cNvSpPr>
            <a:spLocks noGrp="1"/>
          </p:cNvSpPr>
          <p:nvPr>
            <p:ph idx="1"/>
          </p:nvPr>
        </p:nvSpPr>
        <p:spPr>
          <a:xfrm>
            <a:off x="323850" y="1203325"/>
            <a:ext cx="8496300" cy="3263504"/>
          </a:xfrm>
        </p:spPr>
        <p:txBody>
          <a:bodyPr/>
          <a:lstStyle/>
          <a:p>
            <a:pPr>
              <a:buFont typeface="Wingdings" pitchFamily="2" charset="2"/>
              <a:buChar char="§"/>
            </a:pPr>
            <a:r>
              <a:rPr lang="fr-FR" b="1" dirty="0">
                <a:solidFill>
                  <a:schemeClr val="accent1"/>
                </a:solidFill>
              </a:rPr>
              <a:t>Test chromogénique de </a:t>
            </a:r>
            <a:r>
              <a:rPr lang="fr-FR" b="1" dirty="0" err="1">
                <a:solidFill>
                  <a:schemeClr val="accent1"/>
                </a:solidFill>
              </a:rPr>
              <a:t>lʼactivité</a:t>
            </a:r>
            <a:r>
              <a:rPr lang="fr-FR" b="1" dirty="0">
                <a:solidFill>
                  <a:schemeClr val="accent1"/>
                </a:solidFill>
              </a:rPr>
              <a:t> </a:t>
            </a:r>
            <a:r>
              <a:rPr lang="fr-FR" b="1" dirty="0" err="1">
                <a:solidFill>
                  <a:schemeClr val="accent1"/>
                </a:solidFill>
              </a:rPr>
              <a:t>anti-Xa</a:t>
            </a:r>
            <a:r>
              <a:rPr lang="fr-FR" b="1" dirty="0">
                <a:solidFill>
                  <a:schemeClr val="accent1"/>
                </a:solidFill>
              </a:rPr>
              <a:t> </a:t>
            </a:r>
            <a:r>
              <a:rPr lang="fr-FR" dirty="0"/>
              <a:t>(en </a:t>
            </a:r>
            <a:r>
              <a:rPr lang="fr-FR" dirty="0" err="1"/>
              <a:t>ng</a:t>
            </a:r>
            <a:r>
              <a:rPr lang="fr-FR" dirty="0"/>
              <a:t>/ml ou en μg/l), étalonné avec des </a:t>
            </a:r>
            <a:r>
              <a:rPr lang="fr-FR" dirty="0" err="1"/>
              <a:t>calibrateurs</a:t>
            </a:r>
            <a:r>
              <a:rPr lang="fr-FR" dirty="0"/>
              <a:t> spécifiques du </a:t>
            </a:r>
            <a:r>
              <a:rPr lang="fr-FR" dirty="0" err="1"/>
              <a:t>rivaroxaban</a:t>
            </a:r>
            <a:r>
              <a:rPr lang="fr-FR" dirty="0"/>
              <a:t> ou au moyen d’un test </a:t>
            </a:r>
            <a:r>
              <a:rPr lang="fr-FR" dirty="0" err="1"/>
              <a:t>anti-Xa</a:t>
            </a:r>
            <a:r>
              <a:rPr lang="fr-FR" dirty="0"/>
              <a:t> universel calibré pour l’HBPM.</a:t>
            </a:r>
          </a:p>
          <a:p>
            <a:pPr>
              <a:buFont typeface="Wingdings" pitchFamily="2" charset="2"/>
              <a:buChar char="§"/>
            </a:pPr>
            <a:r>
              <a:rPr lang="fr-FR" dirty="0"/>
              <a:t>Ce test est </a:t>
            </a:r>
            <a:r>
              <a:rPr lang="fr-FR" b="1" dirty="0">
                <a:solidFill>
                  <a:schemeClr val="accent1"/>
                </a:solidFill>
              </a:rPr>
              <a:t>commercialisé</a:t>
            </a:r>
            <a:r>
              <a:rPr lang="fr-FR" dirty="0"/>
              <a:t> par plusieurs fabricants ; les laboratoires qui </a:t>
            </a:r>
            <a:br>
              <a:rPr lang="fr-FR" dirty="0"/>
            </a:br>
            <a:r>
              <a:rPr lang="fr-FR" dirty="0"/>
              <a:t>font le dosage de </a:t>
            </a:r>
            <a:r>
              <a:rPr lang="fr-FR" dirty="0" err="1"/>
              <a:t>lʼhéparine</a:t>
            </a:r>
            <a:r>
              <a:rPr lang="fr-FR" dirty="0"/>
              <a:t> peuvent donc généralement aussi faire le dosage du rivaroxaban.</a:t>
            </a:r>
          </a:p>
          <a:p>
            <a:pPr>
              <a:buFont typeface="Wingdings" pitchFamily="2" charset="2"/>
              <a:buChar char="§"/>
            </a:pPr>
            <a:r>
              <a:rPr lang="fr-FR" dirty="0"/>
              <a:t>Pour la détermination du taux plasmatique par le test chromogénique </a:t>
            </a:r>
            <a:r>
              <a:rPr lang="fr-FR" dirty="0" err="1"/>
              <a:t>anti-Xa</a:t>
            </a:r>
            <a:r>
              <a:rPr lang="fr-FR" dirty="0"/>
              <a:t>, il faut prélever du sang dans des tubes citratés, centrifuger l’échantillon et conserver le plasma à -20°C.</a:t>
            </a:r>
          </a:p>
          <a:p>
            <a:pPr>
              <a:buFont typeface="Wingdings" pitchFamily="2" charset="2"/>
              <a:buChar char="§"/>
            </a:pPr>
            <a:r>
              <a:rPr lang="fr-FR" dirty="0"/>
              <a:t>Le test Quick est influencé par le rivaroxaban. Il </a:t>
            </a:r>
            <a:r>
              <a:rPr lang="fr-FR" dirty="0" err="1"/>
              <a:t>nʼest</a:t>
            </a:r>
            <a:r>
              <a:rPr lang="fr-FR" dirty="0"/>
              <a:t> pas recommandé pour le dosage du rivaroxaban (pas assez sensible, pas standardisé) et il ne convient pas pour estimer le degré de </a:t>
            </a:r>
            <a:r>
              <a:rPr lang="fr-FR" dirty="0" err="1"/>
              <a:t>lʼanticoagulation</a:t>
            </a:r>
            <a:r>
              <a:rPr lang="fr-FR" dirty="0"/>
              <a:t> ni le risque hémorragique des patients sous rivaroxaban.</a:t>
            </a:r>
          </a:p>
          <a:p>
            <a:pPr>
              <a:buFont typeface="Wingdings" pitchFamily="2" charset="2"/>
              <a:buChar char="§"/>
            </a:pPr>
            <a:r>
              <a:rPr lang="fr-FR" b="1" dirty="0">
                <a:solidFill>
                  <a:schemeClr val="accent1"/>
                </a:solidFill>
              </a:rPr>
              <a:t>Concentration maximale </a:t>
            </a:r>
            <a:r>
              <a:rPr lang="fr-FR" dirty="0"/>
              <a:t>: au bout de 2 à 4 h / </a:t>
            </a:r>
            <a:r>
              <a:rPr lang="fr-FR" b="1" dirty="0">
                <a:solidFill>
                  <a:schemeClr val="accent1"/>
                </a:solidFill>
              </a:rPr>
              <a:t>Taux résiduel </a:t>
            </a:r>
            <a:r>
              <a:rPr lang="fr-FR" dirty="0"/>
              <a:t>: au bout de 24 h</a:t>
            </a:r>
          </a:p>
        </p:txBody>
      </p:sp>
      <p:sp>
        <p:nvSpPr>
          <p:cNvPr id="5" name="Foliennummernplatzhalter 4"/>
          <p:cNvSpPr>
            <a:spLocks noGrp="1"/>
          </p:cNvSpPr>
          <p:nvPr>
            <p:ph type="sldNum" sz="quarter" idx="12"/>
          </p:nvPr>
        </p:nvSpPr>
        <p:spPr/>
        <p:txBody>
          <a:bodyPr/>
          <a:lstStyle/>
          <a:p>
            <a:fld id="{668FC1BA-C807-A24C-B970-91216D4FCE8F}" type="slidenum">
              <a:rPr lang="de-DE" smtClean="0"/>
              <a:t>59</a:t>
            </a:fld>
            <a:endParaRPr lang="de-DE"/>
          </a:p>
        </p:txBody>
      </p:sp>
      <p:sp>
        <p:nvSpPr>
          <p:cNvPr id="6" name="Rechteck 5"/>
          <p:cNvSpPr/>
          <p:nvPr/>
        </p:nvSpPr>
        <p:spPr>
          <a:xfrm>
            <a:off x="323850" y="3874405"/>
            <a:ext cx="8496300" cy="737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316053" y="3888053"/>
            <a:ext cx="8663124" cy="707886"/>
          </a:xfrm>
          <a:prstGeom prst="rect">
            <a:avLst/>
          </a:prstGeom>
          <a:noFill/>
        </p:spPr>
        <p:txBody>
          <a:bodyPr wrap="square" rtlCol="0">
            <a:spAutoFit/>
          </a:bodyPr>
          <a:lstStyle/>
          <a:p>
            <a:pPr>
              <a:buClr>
                <a:schemeClr val="accent1"/>
              </a:buClr>
            </a:pPr>
            <a:r>
              <a:rPr lang="de-CH" sz="2000" b="1" dirty="0" err="1">
                <a:solidFill>
                  <a:schemeClr val="bg1"/>
                </a:solidFill>
                <a:latin typeface="Segoe UI" charset="0"/>
                <a:ea typeface="Segoe UI" charset="0"/>
                <a:cs typeface="Segoe UI" charset="0"/>
              </a:rPr>
              <a:t>Lʼheure</a:t>
            </a:r>
            <a:r>
              <a:rPr lang="de-CH" sz="2000" b="1" dirty="0">
                <a:solidFill>
                  <a:schemeClr val="bg1"/>
                </a:solidFill>
                <a:latin typeface="Segoe UI" charset="0"/>
                <a:ea typeface="Segoe UI" charset="0"/>
                <a:cs typeface="Segoe UI" charset="0"/>
              </a:rPr>
              <a:t> de la prise de sang </a:t>
            </a:r>
            <a:r>
              <a:rPr lang="de-CH" sz="2000" b="1" dirty="0" err="1">
                <a:solidFill>
                  <a:schemeClr val="bg1"/>
                </a:solidFill>
                <a:latin typeface="Segoe UI" charset="0"/>
                <a:ea typeface="Segoe UI" charset="0"/>
                <a:cs typeface="Segoe UI" charset="0"/>
              </a:rPr>
              <a:t>est</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importante</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parce</a:t>
            </a:r>
            <a:r>
              <a:rPr lang="de-CH" sz="2000" b="1" dirty="0">
                <a:solidFill>
                  <a:schemeClr val="bg1"/>
                </a:solidFill>
                <a:latin typeface="Segoe UI" charset="0"/>
                <a:ea typeface="Segoe UI" charset="0"/>
                <a:cs typeface="Segoe UI" charset="0"/>
              </a:rPr>
              <a:t> que les </a:t>
            </a:r>
            <a:r>
              <a:rPr lang="de-CH" sz="2000" b="1" dirty="0" err="1">
                <a:solidFill>
                  <a:schemeClr val="bg1"/>
                </a:solidFill>
                <a:latin typeface="Segoe UI" charset="0"/>
                <a:ea typeface="Segoe UI" charset="0"/>
                <a:cs typeface="Segoe UI" charset="0"/>
              </a:rPr>
              <a:t>effets</a:t>
            </a:r>
            <a:r>
              <a:rPr lang="de-CH" sz="2000" b="1" dirty="0">
                <a:solidFill>
                  <a:schemeClr val="bg1"/>
                </a:solidFill>
                <a:latin typeface="Segoe UI" charset="0"/>
                <a:ea typeface="Segoe UI" charset="0"/>
                <a:cs typeface="Segoe UI" charset="0"/>
              </a:rPr>
              <a:t> du rivaroxaban </a:t>
            </a:r>
            <a:r>
              <a:rPr lang="de-CH" sz="2000" b="1" dirty="0" err="1">
                <a:solidFill>
                  <a:schemeClr val="bg1"/>
                </a:solidFill>
                <a:latin typeface="Segoe UI" charset="0"/>
                <a:ea typeface="Segoe UI" charset="0"/>
                <a:cs typeface="Segoe UI" charset="0"/>
              </a:rPr>
              <a:t>dépendent</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directement</a:t>
            </a:r>
            <a:r>
              <a:rPr lang="de-CH" sz="2000" b="1" dirty="0">
                <a:solidFill>
                  <a:schemeClr val="bg1"/>
                </a:solidFill>
                <a:latin typeface="Segoe UI" charset="0"/>
                <a:ea typeface="Segoe UI" charset="0"/>
                <a:cs typeface="Segoe UI" charset="0"/>
              </a:rPr>
              <a:t> de la </a:t>
            </a:r>
            <a:r>
              <a:rPr lang="de-CH" sz="2000" b="1" dirty="0" err="1">
                <a:solidFill>
                  <a:schemeClr val="bg1"/>
                </a:solidFill>
                <a:latin typeface="Segoe UI" charset="0"/>
                <a:ea typeface="Segoe UI" charset="0"/>
                <a:cs typeface="Segoe UI" charset="0"/>
              </a:rPr>
              <a:t>concentration</a:t>
            </a:r>
            <a:r>
              <a:rPr lang="de-CH" sz="2000" b="1" dirty="0">
                <a:solidFill>
                  <a:schemeClr val="bg1"/>
                </a:solidFill>
                <a:latin typeface="Segoe UI" charset="0"/>
                <a:ea typeface="Segoe UI" charset="0"/>
                <a:cs typeface="Segoe UI" charset="0"/>
              </a:rPr>
              <a:t> plasmatique !</a:t>
            </a:r>
          </a:p>
        </p:txBody>
      </p:sp>
    </p:spTree>
    <p:extLst>
      <p:ext uri="{BB962C8B-B14F-4D97-AF65-F5344CB8AC3E}">
        <p14:creationId xmlns:p14="http://schemas.microsoft.com/office/powerpoint/2010/main" val="81554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D0D76-2E1A-4638-8AA3-76279694DAC4}"/>
              </a:ext>
            </a:extLst>
          </p:cNvPr>
          <p:cNvSpPr>
            <a:spLocks noGrp="1"/>
          </p:cNvSpPr>
          <p:nvPr>
            <p:ph type="title"/>
          </p:nvPr>
        </p:nvSpPr>
        <p:spPr/>
        <p:txBody>
          <a:bodyPr/>
          <a:lstStyle/>
          <a:p>
            <a:r>
              <a:rPr lang="de-CH" dirty="0"/>
              <a:t>1.1 </a:t>
            </a:r>
            <a:r>
              <a:rPr lang="fr-FR" dirty="0"/>
              <a:t>Quels produits contenant l’ingrédient actif</a:t>
            </a:r>
            <a:br>
              <a:rPr lang="fr-FR" dirty="0"/>
            </a:br>
            <a:r>
              <a:rPr lang="fr-FR" dirty="0"/>
              <a:t>rivaroxaban sont disponibles en Suisse ?</a:t>
            </a:r>
            <a:endParaRPr lang="de-CH" dirty="0"/>
          </a:p>
        </p:txBody>
      </p:sp>
      <p:sp>
        <p:nvSpPr>
          <p:cNvPr id="3" name="Inhaltsplatzhalter 2">
            <a:extLst>
              <a:ext uri="{FF2B5EF4-FFF2-40B4-BE49-F238E27FC236}">
                <a16:creationId xmlns:a16="http://schemas.microsoft.com/office/drawing/2014/main" id="{FCEDE092-DD7E-45B3-B337-EDAA4D9BD434}"/>
              </a:ext>
            </a:extLst>
          </p:cNvPr>
          <p:cNvSpPr>
            <a:spLocks noGrp="1"/>
          </p:cNvSpPr>
          <p:nvPr>
            <p:ph idx="1"/>
          </p:nvPr>
        </p:nvSpPr>
        <p:spPr/>
        <p:txBody>
          <a:bodyPr/>
          <a:lstStyle/>
          <a:p>
            <a:r>
              <a:rPr lang="fr-FR" dirty="0"/>
              <a:t>Il existe trois produits en Suisse contenant le principe actif rivaroxaban: </a:t>
            </a:r>
            <a:br>
              <a:rPr lang="fr-FR" dirty="0"/>
            </a:br>
            <a:r>
              <a:rPr lang="fr-FR" b="1" dirty="0">
                <a:solidFill>
                  <a:schemeClr val="accent1"/>
                </a:solidFill>
              </a:rPr>
              <a:t>Xarelto</a:t>
            </a:r>
            <a:r>
              <a:rPr lang="fr-FR" b="1" baseline="30000" dirty="0">
                <a:solidFill>
                  <a:schemeClr val="accent1"/>
                </a:solidFill>
              </a:rPr>
              <a:t>®, </a:t>
            </a:r>
            <a:r>
              <a:rPr lang="de-CH" b="1" dirty="0">
                <a:solidFill>
                  <a:schemeClr val="accent1"/>
                </a:solidFill>
              </a:rPr>
              <a:t>Xarelto</a:t>
            </a:r>
            <a:r>
              <a:rPr lang="de-CH" b="1" baseline="30000" dirty="0">
                <a:solidFill>
                  <a:schemeClr val="accent1"/>
                </a:solidFill>
              </a:rPr>
              <a:t>® </a:t>
            </a:r>
            <a:r>
              <a:rPr lang="de-CH" b="1" dirty="0" err="1">
                <a:solidFill>
                  <a:schemeClr val="accent1"/>
                </a:solidFill>
              </a:rPr>
              <a:t>junior</a:t>
            </a:r>
            <a:r>
              <a:rPr lang="fr-FR" dirty="0"/>
              <a:t> et </a:t>
            </a:r>
            <a:r>
              <a:rPr lang="fr-FR" b="1" dirty="0">
                <a:solidFill>
                  <a:schemeClr val="accent1"/>
                </a:solidFill>
              </a:rPr>
              <a:t>Xarelto</a:t>
            </a:r>
            <a:r>
              <a:rPr lang="fr-FR" b="1" baseline="30000" dirty="0">
                <a:solidFill>
                  <a:schemeClr val="accent1"/>
                </a:solidFill>
              </a:rPr>
              <a:t>®</a:t>
            </a:r>
            <a:r>
              <a:rPr lang="fr-FR" b="1" dirty="0">
                <a:solidFill>
                  <a:schemeClr val="accent1"/>
                </a:solidFill>
              </a:rPr>
              <a:t> vascular</a:t>
            </a:r>
            <a:r>
              <a:rPr lang="fr-FR" dirty="0"/>
              <a:t>. </a:t>
            </a:r>
          </a:p>
          <a:p>
            <a:r>
              <a:rPr lang="fr-FR" dirty="0"/>
              <a:t>Ils diffèrent dans les domaines d'application et les dosages</a:t>
            </a:r>
          </a:p>
        </p:txBody>
      </p:sp>
      <p:sp>
        <p:nvSpPr>
          <p:cNvPr id="5" name="Foliennummernplatzhalter 4">
            <a:extLst>
              <a:ext uri="{FF2B5EF4-FFF2-40B4-BE49-F238E27FC236}">
                <a16:creationId xmlns:a16="http://schemas.microsoft.com/office/drawing/2014/main" id="{FB18EE42-34C2-4C6E-9639-50936C75FAD1}"/>
              </a:ext>
            </a:extLst>
          </p:cNvPr>
          <p:cNvSpPr>
            <a:spLocks noGrp="1"/>
          </p:cNvSpPr>
          <p:nvPr>
            <p:ph type="sldNum" sz="quarter" idx="12"/>
          </p:nvPr>
        </p:nvSpPr>
        <p:spPr/>
        <p:txBody>
          <a:bodyPr/>
          <a:lstStyle/>
          <a:p>
            <a:fld id="{668FC1BA-C807-A24C-B970-91216D4FCE8F}" type="slidenum">
              <a:rPr lang="de-DE" smtClean="0"/>
              <a:t>6</a:t>
            </a:fld>
            <a:endParaRPr lang="de-DE" dirty="0"/>
          </a:p>
        </p:txBody>
      </p:sp>
      <p:sp>
        <p:nvSpPr>
          <p:cNvPr id="6" name="Rechteck 5">
            <a:extLst>
              <a:ext uri="{FF2B5EF4-FFF2-40B4-BE49-F238E27FC236}">
                <a16:creationId xmlns:a16="http://schemas.microsoft.com/office/drawing/2014/main" id="{447D882E-FB24-4898-A1AD-4EF0DC9A488F}"/>
              </a:ext>
            </a:extLst>
          </p:cNvPr>
          <p:cNvSpPr/>
          <p:nvPr/>
        </p:nvSpPr>
        <p:spPr>
          <a:xfrm>
            <a:off x="323850" y="3024142"/>
            <a:ext cx="8496300" cy="916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a:solidFill>
                  <a:schemeClr val="bg1"/>
                </a:solidFill>
              </a:rPr>
              <a:t>Veuillez noter que ce document se concentre sur la discussion de l’utilisation et des </a:t>
            </a:r>
            <a:r>
              <a:rPr lang="fr-CH" dirty="0" err="1">
                <a:solidFill>
                  <a:schemeClr val="bg1"/>
                </a:solidFill>
              </a:rPr>
              <a:t>spéficités</a:t>
            </a:r>
            <a:r>
              <a:rPr lang="fr-CH" dirty="0">
                <a:solidFill>
                  <a:schemeClr val="bg1"/>
                </a:solidFill>
              </a:rPr>
              <a:t>  liées à </a:t>
            </a:r>
            <a:r>
              <a:rPr lang="fr-CH" b="1" dirty="0">
                <a:solidFill>
                  <a:schemeClr val="bg1"/>
                </a:solidFill>
              </a:rPr>
              <a:t>Xarelto</a:t>
            </a:r>
            <a:r>
              <a:rPr lang="fr-CH" dirty="0">
                <a:solidFill>
                  <a:schemeClr val="bg1"/>
                </a:solidFill>
              </a:rPr>
              <a:t>® chez le patient adulte et, dans le chapitre 4.3, à </a:t>
            </a:r>
            <a:r>
              <a:rPr lang="fr-CH" b="1" dirty="0">
                <a:solidFill>
                  <a:schemeClr val="bg1"/>
                </a:solidFill>
              </a:rPr>
              <a:t>Xarelto</a:t>
            </a:r>
            <a:r>
              <a:rPr lang="fr-CH" dirty="0">
                <a:solidFill>
                  <a:schemeClr val="bg1"/>
                </a:solidFill>
              </a:rPr>
              <a:t>® </a:t>
            </a:r>
            <a:r>
              <a:rPr lang="fr-CH" b="1" dirty="0">
                <a:solidFill>
                  <a:schemeClr val="bg1"/>
                </a:solidFill>
              </a:rPr>
              <a:t>junior</a:t>
            </a:r>
            <a:r>
              <a:rPr lang="fr-FR" dirty="0">
                <a:solidFill>
                  <a:schemeClr val="bg1"/>
                </a:solidFill>
              </a:rPr>
              <a:t>; pour obtenir des réponses aux questions relatives à </a:t>
            </a:r>
            <a:r>
              <a:rPr lang="fr-FR" b="1" dirty="0">
                <a:solidFill>
                  <a:schemeClr val="bg1"/>
                </a:solidFill>
              </a:rPr>
              <a:t>Xarelto</a:t>
            </a:r>
            <a:r>
              <a:rPr lang="fr-FR" b="1" baseline="30000" dirty="0">
                <a:solidFill>
                  <a:schemeClr val="bg1"/>
                </a:solidFill>
              </a:rPr>
              <a:t>®</a:t>
            </a:r>
            <a:r>
              <a:rPr lang="fr-FR" b="1" dirty="0">
                <a:solidFill>
                  <a:schemeClr val="bg1"/>
                </a:solidFill>
              </a:rPr>
              <a:t> </a:t>
            </a:r>
            <a:r>
              <a:rPr lang="fr-FR" b="1" dirty="0" err="1">
                <a:solidFill>
                  <a:schemeClr val="bg1"/>
                </a:solidFill>
              </a:rPr>
              <a:t>vascular</a:t>
            </a:r>
            <a:r>
              <a:rPr lang="fr-FR" dirty="0">
                <a:solidFill>
                  <a:schemeClr val="bg1"/>
                </a:solidFill>
              </a:rPr>
              <a:t>, veuillez vous reporter au "</a:t>
            </a:r>
            <a:r>
              <a:rPr lang="fr-FR" dirty="0" err="1">
                <a:solidFill>
                  <a:schemeClr val="bg1"/>
                </a:solidFill>
              </a:rPr>
              <a:t>Swiss</a:t>
            </a:r>
            <a:r>
              <a:rPr lang="fr-FR" dirty="0">
                <a:solidFill>
                  <a:schemeClr val="bg1"/>
                </a:solidFill>
              </a:rPr>
              <a:t> </a:t>
            </a:r>
            <a:r>
              <a:rPr lang="de-CH" dirty="0">
                <a:solidFill>
                  <a:schemeClr val="bg1"/>
                </a:solidFill>
              </a:rPr>
              <a:t>Expert Statement</a:t>
            </a:r>
            <a:r>
              <a:rPr lang="fr-FR" dirty="0">
                <a:solidFill>
                  <a:schemeClr val="bg1"/>
                </a:solidFill>
              </a:rPr>
              <a:t>" sur l'utilisation du </a:t>
            </a:r>
            <a:r>
              <a:rPr lang="fr-FR" dirty="0" err="1">
                <a:solidFill>
                  <a:schemeClr val="bg1"/>
                </a:solidFill>
              </a:rPr>
              <a:t>rivaroxaban</a:t>
            </a:r>
            <a:r>
              <a:rPr lang="fr-FR" dirty="0">
                <a:solidFill>
                  <a:schemeClr val="bg1"/>
                </a:solidFill>
              </a:rPr>
              <a:t> dans la maladie coronarienne et/ou l'artériopathie périphérique chronique.</a:t>
            </a:r>
            <a:endParaRPr lang="de-CH" dirty="0">
              <a:solidFill>
                <a:schemeClr val="bg1"/>
              </a:solidFill>
            </a:endParaRPr>
          </a:p>
        </p:txBody>
      </p:sp>
    </p:spTree>
    <p:extLst>
      <p:ext uri="{BB962C8B-B14F-4D97-AF65-F5344CB8AC3E}">
        <p14:creationId xmlns:p14="http://schemas.microsoft.com/office/powerpoint/2010/main" val="22674939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23850" y="1744133"/>
            <a:ext cx="7235825" cy="3263504"/>
          </a:xfrm>
        </p:spPr>
        <p:txBody>
          <a:bodyPr/>
          <a:lstStyle/>
          <a:p>
            <a:pPr>
              <a:spcBef>
                <a:spcPts val="2400"/>
              </a:spcBef>
              <a:buFont typeface="Wingdings" pitchFamily="2" charset="2"/>
              <a:buChar char="§"/>
            </a:pPr>
            <a:r>
              <a:rPr lang="fr-FR" dirty="0"/>
              <a:t>Au vu de la demi-vie du rivaroxaban, le taux sanguin du médicament reste détectable au moyen de tests sensibles </a:t>
            </a:r>
            <a:r>
              <a:rPr lang="fr-FR" dirty="0" err="1"/>
              <a:t>jusquʼà</a:t>
            </a:r>
            <a:r>
              <a:rPr lang="fr-FR" dirty="0"/>
              <a:t> maximum 36 h après la dernière prise. </a:t>
            </a:r>
          </a:p>
          <a:p>
            <a:pPr>
              <a:spcBef>
                <a:spcPts val="2400"/>
              </a:spcBef>
              <a:buFont typeface="Wingdings" pitchFamily="2" charset="2"/>
              <a:buChar char="§"/>
            </a:pPr>
            <a:r>
              <a:rPr lang="fr-FR" dirty="0"/>
              <a:t>Le dosage n’est informatif que sur le taux plasmatique au moment de la prise de sang et non sur une durée plus longue. Il ne permet donc pas de vérifier </a:t>
            </a:r>
            <a:r>
              <a:rPr lang="fr-FR" dirty="0" err="1"/>
              <a:t>lʼobservance</a:t>
            </a:r>
            <a:r>
              <a:rPr lang="fr-FR" dirty="0"/>
              <a:t>.</a:t>
            </a:r>
          </a:p>
        </p:txBody>
      </p:sp>
      <p:sp>
        <p:nvSpPr>
          <p:cNvPr id="5" name="Foliennummernplatzhalter 4"/>
          <p:cNvSpPr>
            <a:spLocks noGrp="1"/>
          </p:cNvSpPr>
          <p:nvPr>
            <p:ph type="sldNum" sz="quarter" idx="12"/>
          </p:nvPr>
        </p:nvSpPr>
        <p:spPr/>
        <p:txBody>
          <a:bodyPr/>
          <a:lstStyle/>
          <a:p>
            <a:fld id="{668FC1BA-C807-A24C-B970-91216D4FCE8F}" type="slidenum">
              <a:rPr lang="de-DE" smtClean="0"/>
              <a:t>60</a:t>
            </a:fld>
            <a:endParaRPr lang="de-DE"/>
          </a:p>
        </p:txBody>
      </p:sp>
      <p:sp>
        <p:nvSpPr>
          <p:cNvPr id="8" name="Titel 1"/>
          <p:cNvSpPr txBox="1">
            <a:spLocks/>
          </p:cNvSpPr>
          <p:nvPr/>
        </p:nvSpPr>
        <p:spPr>
          <a:xfrm>
            <a:off x="323849" y="195263"/>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fr-FR" dirty="0"/>
              <a:t>7.2 Est-il possible de contrôler si un patient prend </a:t>
            </a:r>
          </a:p>
          <a:p>
            <a:r>
              <a:rPr lang="fr-FR" dirty="0"/>
              <a:t>correctement le rivaroxaban à l’aide de tests de laboratoire ?</a:t>
            </a:r>
            <a:endParaRPr lang="de-DE" dirty="0"/>
          </a:p>
        </p:txBody>
      </p:sp>
      <p:cxnSp>
        <p:nvCxnSpPr>
          <p:cNvPr id="9" name="Gerade Verbindung 8"/>
          <p:cNvCxnSpPr/>
          <p:nvPr/>
        </p:nvCxnSpPr>
        <p:spPr>
          <a:xfrm>
            <a:off x="320727" y="1203325"/>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461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7.3 Quand faut-il faire un dosage du taux plasmatique de rivaroxaban ?</a:t>
            </a:r>
            <a:endParaRPr lang="de-DE" dirty="0"/>
          </a:p>
        </p:txBody>
      </p:sp>
      <p:sp>
        <p:nvSpPr>
          <p:cNvPr id="3" name="Inhaltsplatzhalter 2"/>
          <p:cNvSpPr>
            <a:spLocks noGrp="1"/>
          </p:cNvSpPr>
          <p:nvPr>
            <p:ph idx="1"/>
          </p:nvPr>
        </p:nvSpPr>
        <p:spPr>
          <a:xfrm>
            <a:off x="323850" y="1203325"/>
            <a:ext cx="3887788" cy="3263504"/>
          </a:xfrm>
        </p:spPr>
        <p:txBody>
          <a:bodyPr/>
          <a:lstStyle/>
          <a:p>
            <a:pPr marL="7938" indent="0">
              <a:buNone/>
            </a:pPr>
            <a:r>
              <a:rPr lang="fr-FR" b="1" dirty="0"/>
              <a:t>Une détermination du taux plasmatique du rivaroxaban peut être envisagée ou utile…</a:t>
            </a:r>
          </a:p>
          <a:p>
            <a:pPr>
              <a:spcBef>
                <a:spcPts val="1800"/>
              </a:spcBef>
              <a:buFont typeface="Wingdings" pitchFamily="2" charset="2"/>
              <a:buChar char="§"/>
            </a:pPr>
            <a:r>
              <a:rPr lang="fr-FR" dirty="0"/>
              <a:t>Lors d'hémorragies aiguës </a:t>
            </a:r>
            <a:br>
              <a:rPr lang="fr-FR" dirty="0"/>
            </a:br>
            <a:r>
              <a:rPr lang="fr-FR" dirty="0"/>
              <a:t>(en particulier en cas d’insuffisance rénale).</a:t>
            </a:r>
          </a:p>
          <a:p>
            <a:pPr>
              <a:spcBef>
                <a:spcPts val="1800"/>
              </a:spcBef>
              <a:buFont typeface="Wingdings" pitchFamily="2" charset="2"/>
              <a:buChar char="§"/>
            </a:pPr>
            <a:r>
              <a:rPr lang="fr-FR" dirty="0"/>
              <a:t>Lors </a:t>
            </a:r>
            <a:r>
              <a:rPr lang="fr-FR" dirty="0" err="1"/>
              <a:t>dʼopérations</a:t>
            </a:r>
            <a:r>
              <a:rPr lang="fr-FR" dirty="0"/>
              <a:t> et d'interventions chirurgicales </a:t>
            </a:r>
            <a:r>
              <a:rPr lang="fr-FR" dirty="0" err="1"/>
              <a:t>dʼurgence</a:t>
            </a:r>
            <a:r>
              <a:rPr lang="fr-FR" dirty="0"/>
              <a:t>.</a:t>
            </a:r>
          </a:p>
          <a:p>
            <a:pPr>
              <a:spcBef>
                <a:spcPts val="1800"/>
              </a:spcBef>
              <a:buFont typeface="Wingdings" pitchFamily="2" charset="2"/>
              <a:buChar char="§"/>
            </a:pPr>
            <a:r>
              <a:rPr lang="fr-FR" dirty="0"/>
              <a:t>Avant des interventions électives.</a:t>
            </a:r>
          </a:p>
          <a:p>
            <a:pPr>
              <a:spcBef>
                <a:spcPts val="1800"/>
              </a:spcBef>
              <a:buFont typeface="Wingdings" pitchFamily="2" charset="2"/>
              <a:buChar char="§"/>
            </a:pPr>
            <a:r>
              <a:rPr lang="fr-FR" dirty="0"/>
              <a:t>Lors </a:t>
            </a:r>
            <a:r>
              <a:rPr lang="fr-FR" dirty="0" err="1"/>
              <a:t>dʼune</a:t>
            </a:r>
            <a:r>
              <a:rPr lang="fr-FR" dirty="0"/>
              <a:t> suspicion d’intoxication.</a:t>
            </a:r>
          </a:p>
        </p:txBody>
      </p:sp>
      <p:sp>
        <p:nvSpPr>
          <p:cNvPr id="5" name="Foliennummernplatzhalter 4"/>
          <p:cNvSpPr>
            <a:spLocks noGrp="1"/>
          </p:cNvSpPr>
          <p:nvPr>
            <p:ph type="sldNum" sz="quarter" idx="12"/>
          </p:nvPr>
        </p:nvSpPr>
        <p:spPr/>
        <p:txBody>
          <a:bodyPr/>
          <a:lstStyle/>
          <a:p>
            <a:fld id="{668FC1BA-C807-A24C-B970-91216D4FCE8F}" type="slidenum">
              <a:rPr lang="de-DE" smtClean="0"/>
              <a:t>61</a:t>
            </a:fld>
            <a:endParaRPr lang="de-DE"/>
          </a:p>
        </p:txBody>
      </p:sp>
      <p:sp>
        <p:nvSpPr>
          <p:cNvPr id="6" name="Rechteck 5"/>
          <p:cNvSpPr/>
          <p:nvPr/>
        </p:nvSpPr>
        <p:spPr>
          <a:xfrm>
            <a:off x="4572000" y="1203325"/>
            <a:ext cx="4248150" cy="1683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695537" y="1275608"/>
            <a:ext cx="4052677" cy="1538883"/>
          </a:xfrm>
          <a:prstGeom prst="rect">
            <a:avLst/>
          </a:prstGeom>
          <a:noFill/>
        </p:spPr>
        <p:txBody>
          <a:bodyPr wrap="square" rtlCol="0">
            <a:spAutoFit/>
          </a:bodyPr>
          <a:lstStyle/>
          <a:p>
            <a:pPr marL="6350">
              <a:spcBef>
                <a:spcPts val="0"/>
              </a:spcBef>
              <a:buNone/>
            </a:pPr>
            <a:r>
              <a:rPr lang="de-CH" sz="2000" b="1" dirty="0">
                <a:solidFill>
                  <a:schemeClr val="bg1"/>
                </a:solidFill>
                <a:latin typeface="Segoe UI" charset="0"/>
                <a:ea typeface="Segoe UI" charset="0"/>
                <a:cs typeface="Segoe UI" charset="0"/>
              </a:rPr>
              <a:t>En </a:t>
            </a:r>
            <a:r>
              <a:rPr lang="de-CH" sz="2000" b="1" dirty="0" err="1">
                <a:solidFill>
                  <a:schemeClr val="bg1"/>
                </a:solidFill>
                <a:latin typeface="Segoe UI" charset="0"/>
                <a:ea typeface="Segoe UI" charset="0"/>
                <a:cs typeface="Segoe UI" charset="0"/>
              </a:rPr>
              <a:t>cas</a:t>
            </a:r>
            <a:r>
              <a:rPr lang="de-CH" sz="2000" b="1" dirty="0">
                <a:solidFill>
                  <a:schemeClr val="bg1"/>
                </a:solidFill>
                <a:latin typeface="Segoe UI" charset="0"/>
                <a:ea typeface="Segoe UI" charset="0"/>
                <a:cs typeface="Segoe UI" charset="0"/>
              </a:rPr>
              <a:t> de </a:t>
            </a:r>
            <a:r>
              <a:rPr lang="de-CH" sz="2000" b="1" dirty="0" err="1">
                <a:solidFill>
                  <a:schemeClr val="bg1"/>
                </a:solidFill>
                <a:latin typeface="Segoe UI" charset="0"/>
                <a:ea typeface="Segoe UI" charset="0"/>
                <a:cs typeface="Segoe UI" charset="0"/>
              </a:rPr>
              <a:t>suspicion</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d’accumulation</a:t>
            </a:r>
            <a:r>
              <a:rPr lang="de-CH" sz="2000" b="1" dirty="0">
                <a:solidFill>
                  <a:schemeClr val="bg1"/>
                </a:solidFill>
                <a:latin typeface="Segoe UI" charset="0"/>
                <a:ea typeface="Segoe UI" charset="0"/>
                <a:cs typeface="Segoe UI" charset="0"/>
              </a:rPr>
              <a:t> due à une insuffisance rénale/</a:t>
            </a:r>
            <a:r>
              <a:rPr lang="de-CH" sz="2000" b="1" dirty="0" err="1">
                <a:solidFill>
                  <a:schemeClr val="bg1"/>
                </a:solidFill>
                <a:latin typeface="Segoe UI" charset="0"/>
                <a:ea typeface="Segoe UI" charset="0"/>
                <a:cs typeface="Segoe UI" charset="0"/>
              </a:rPr>
              <a:t>co-médication</a:t>
            </a:r>
            <a:r>
              <a:rPr lang="de-CH" sz="2000" b="1" dirty="0">
                <a:solidFill>
                  <a:schemeClr val="bg1"/>
                </a:solidFill>
                <a:latin typeface="Segoe UI" charset="0"/>
                <a:cs typeface="Segoe UI" charset="0"/>
              </a:rPr>
              <a:t> </a:t>
            </a:r>
            <a:r>
              <a:rPr lang="de-CH" sz="1400" b="1" dirty="0">
                <a:solidFill>
                  <a:schemeClr val="bg1"/>
                </a:solidFill>
                <a:latin typeface="Segoe UI" charset="0"/>
                <a:ea typeface="Segoe UI" charset="0"/>
                <a:cs typeface="Segoe UI" charset="0"/>
              </a:rPr>
              <a:t>les </a:t>
            </a:r>
            <a:r>
              <a:rPr lang="de-CH" sz="1400" b="1" dirty="0" err="1">
                <a:solidFill>
                  <a:schemeClr val="bg1"/>
                </a:solidFill>
                <a:latin typeface="Segoe UI" charset="0"/>
                <a:ea typeface="Segoe UI" charset="0"/>
                <a:cs typeface="Segoe UI" charset="0"/>
              </a:rPr>
              <a:t>experts</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recommandent</a:t>
            </a:r>
            <a:r>
              <a:rPr lang="de-CH" sz="1400" b="1" dirty="0">
                <a:solidFill>
                  <a:schemeClr val="bg1"/>
                </a:solidFill>
                <a:latin typeface="Segoe UI" charset="0"/>
                <a:ea typeface="Segoe UI" charset="0"/>
                <a:cs typeface="Segoe UI" charset="0"/>
              </a:rPr>
              <a:t> une </a:t>
            </a:r>
            <a:r>
              <a:rPr lang="de-CH" sz="1400" b="1" dirty="0" err="1">
                <a:solidFill>
                  <a:schemeClr val="bg1"/>
                </a:solidFill>
                <a:latin typeface="Segoe UI" charset="0"/>
                <a:ea typeface="Segoe UI" charset="0"/>
                <a:cs typeface="Segoe UI" charset="0"/>
              </a:rPr>
              <a:t>évaluation</a:t>
            </a:r>
            <a:r>
              <a:rPr lang="de-CH" sz="1400" b="1" dirty="0">
                <a:solidFill>
                  <a:schemeClr val="bg1"/>
                </a:solidFill>
                <a:latin typeface="Segoe UI" charset="0"/>
                <a:ea typeface="Segoe UI" charset="0"/>
                <a:cs typeface="Segoe UI" charset="0"/>
              </a:rPr>
              <a:t> du taux </a:t>
            </a:r>
            <a:r>
              <a:rPr lang="de-CH" sz="1400" b="1" dirty="0" err="1">
                <a:solidFill>
                  <a:schemeClr val="bg1"/>
                </a:solidFill>
                <a:latin typeface="Segoe UI" charset="0"/>
                <a:ea typeface="Segoe UI" charset="0"/>
                <a:cs typeface="Segoe UI" charset="0"/>
              </a:rPr>
              <a:t>résiduel</a:t>
            </a:r>
            <a:r>
              <a:rPr lang="de-CH" sz="1400" b="1" dirty="0">
                <a:solidFill>
                  <a:schemeClr val="bg1"/>
                </a:solidFill>
                <a:latin typeface="Segoe UI" charset="0"/>
                <a:ea typeface="Segoe UI" charset="0"/>
                <a:cs typeface="Segoe UI" charset="0"/>
              </a:rPr>
              <a:t>.</a:t>
            </a:r>
          </a:p>
        </p:txBody>
      </p:sp>
    </p:spTree>
    <p:extLst>
      <p:ext uri="{BB962C8B-B14F-4D97-AF65-F5344CB8AC3E}">
        <p14:creationId xmlns:p14="http://schemas.microsoft.com/office/powerpoint/2010/main" val="1649918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235825" cy="994172"/>
          </a:xfrm>
        </p:spPr>
        <p:txBody>
          <a:bodyPr/>
          <a:lstStyle/>
          <a:p>
            <a:r>
              <a:rPr lang="fr-CH" dirty="0"/>
              <a:t>7.4 Que signifie le « taux résiduel de rivaroxaban » </a:t>
            </a:r>
            <a:br>
              <a:rPr lang="fr-CH" dirty="0"/>
            </a:br>
            <a:r>
              <a:rPr lang="fr-CH" dirty="0"/>
              <a:t>pour une décision d’intervention ?</a:t>
            </a:r>
            <a:endParaRPr lang="de-DE" dirty="0"/>
          </a:p>
        </p:txBody>
      </p:sp>
      <p:sp>
        <p:nvSpPr>
          <p:cNvPr id="3" name="Inhaltsplatzhalter 2"/>
          <p:cNvSpPr>
            <a:spLocks noGrp="1"/>
          </p:cNvSpPr>
          <p:nvPr>
            <p:ph idx="1"/>
          </p:nvPr>
        </p:nvSpPr>
        <p:spPr>
          <a:xfrm>
            <a:off x="323850" y="1203325"/>
            <a:ext cx="7235825" cy="3263504"/>
          </a:xfrm>
        </p:spPr>
        <p:txBody>
          <a:bodyPr/>
          <a:lstStyle/>
          <a:p>
            <a:r>
              <a:rPr lang="fr-CH" dirty="0"/>
              <a:t>Il n’existe pas d’études cliniques concernant le rapport entre le taux de rivaroxaban et le risque hémorragique ou l’efficacité.</a:t>
            </a:r>
          </a:p>
          <a:p>
            <a:r>
              <a:rPr lang="fr-CH" dirty="0"/>
              <a:t>La détermination du taux résiduel au nadir de l’effet biologique donne parfois des résultats significativement différents. Nous recommandons par conséquent de contacter un spécialiste de l’hémostase ou un hématologue en temps utile.</a:t>
            </a:r>
          </a:p>
          <a:p>
            <a:r>
              <a:rPr lang="fr-CH" dirty="0"/>
              <a:t>En règle générale, un seuil de 50 </a:t>
            </a:r>
            <a:r>
              <a:rPr lang="fr-CH" dirty="0" err="1"/>
              <a:t>ng</a:t>
            </a:r>
            <a:r>
              <a:rPr lang="fr-CH" dirty="0"/>
              <a:t>/ml est acceptable pour les opérations ordinaires, en tenant compte du risque hémorragique individuel du sujet et du risque spécifique de l’intervention. </a:t>
            </a:r>
          </a:p>
        </p:txBody>
      </p:sp>
      <p:sp>
        <p:nvSpPr>
          <p:cNvPr id="5" name="Foliennummernplatzhalter 4"/>
          <p:cNvSpPr>
            <a:spLocks noGrp="1"/>
          </p:cNvSpPr>
          <p:nvPr>
            <p:ph type="sldNum" sz="quarter" idx="12"/>
          </p:nvPr>
        </p:nvSpPr>
        <p:spPr/>
        <p:txBody>
          <a:bodyPr/>
          <a:lstStyle/>
          <a:p>
            <a:fld id="{668FC1BA-C807-A24C-B970-91216D4FCE8F}" type="slidenum">
              <a:rPr lang="de-DE" smtClean="0"/>
              <a:t>62</a:t>
            </a:fld>
            <a:endParaRPr lang="de-DE"/>
          </a:p>
        </p:txBody>
      </p:sp>
    </p:spTree>
    <p:extLst>
      <p:ext uri="{BB962C8B-B14F-4D97-AF65-F5344CB8AC3E}">
        <p14:creationId xmlns:p14="http://schemas.microsoft.com/office/powerpoint/2010/main" val="1259997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18766" cy="994172"/>
          </a:xfrm>
        </p:spPr>
        <p:txBody>
          <a:bodyPr/>
          <a:lstStyle/>
          <a:p>
            <a:r>
              <a:rPr lang="fr-FR" dirty="0"/>
              <a:t>7.5 Taux plasmatiques de rivaroxaban </a:t>
            </a:r>
            <a:br>
              <a:rPr lang="fr-FR" dirty="0"/>
            </a:br>
            <a:r>
              <a:rPr lang="fr-FR" dirty="0"/>
              <a:t>(C</a:t>
            </a:r>
            <a:r>
              <a:rPr lang="fr-FR" baseline="-25000" dirty="0"/>
              <a:t>max</a:t>
            </a:r>
            <a:r>
              <a:rPr lang="fr-FR" dirty="0"/>
              <a:t> et </a:t>
            </a:r>
            <a:r>
              <a:rPr lang="fr-FR" dirty="0" err="1"/>
              <a:t>C</a:t>
            </a:r>
            <a:r>
              <a:rPr lang="fr-FR" baseline="-25000" dirty="0" err="1"/>
              <a:t>min</a:t>
            </a:r>
            <a:r>
              <a:rPr lang="fr-FR" dirty="0"/>
              <a:t> en </a:t>
            </a:r>
            <a:r>
              <a:rPr lang="fr-FR" dirty="0" err="1"/>
              <a:t>ng</a:t>
            </a:r>
            <a:r>
              <a:rPr lang="fr-FR" dirty="0"/>
              <a:t>/ml ou µg/l)</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63</a:t>
            </a:fld>
            <a:endParaRPr lang="de-DE" dirty="0"/>
          </a:p>
        </p:txBody>
      </p:sp>
      <p:pic>
        <p:nvPicPr>
          <p:cNvPr id="6" name="Picture 2" descr="C:\Users\dfa.OFFICE\AppData\Local\Microsoft\Windows\Temporary Internet Files\Content.Outlook\B2AVX7J5\RivaPrax_grafik_quer_7_fr.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2318" y="1211790"/>
            <a:ext cx="5880720" cy="342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946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68FC1BA-C807-A24C-B970-91216D4FCE8F}" type="slidenum">
              <a:rPr lang="de-DE" smtClean="0"/>
              <a:t>64</a:t>
            </a:fld>
            <a:endParaRPr lang="de-DE"/>
          </a:p>
        </p:txBody>
      </p:sp>
      <p:sp>
        <p:nvSpPr>
          <p:cNvPr id="6" name="Titel 1"/>
          <p:cNvSpPr txBox="1">
            <a:spLocks/>
          </p:cNvSpPr>
          <p:nvPr/>
        </p:nvSpPr>
        <p:spPr>
          <a:xfrm>
            <a:off x="323849" y="195263"/>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fr-CH" dirty="0"/>
              <a:t>7.5 Simulation de la concentration plasmatique de rivaroxaban  en fonction de l’âge et de la fonction rénale</a:t>
            </a:r>
            <a:endParaRPr lang="de-DE" dirty="0"/>
          </a:p>
        </p:txBody>
      </p:sp>
      <p:cxnSp>
        <p:nvCxnSpPr>
          <p:cNvPr id="7" name="Gerade Verbindung 6"/>
          <p:cNvCxnSpPr/>
          <p:nvPr/>
        </p:nvCxnSpPr>
        <p:spPr>
          <a:xfrm>
            <a:off x="323850" y="1492250"/>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Bild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49" y="2037260"/>
            <a:ext cx="7306721" cy="2693458"/>
          </a:xfrm>
          <a:prstGeom prst="rect">
            <a:avLst/>
          </a:prstGeom>
        </p:spPr>
      </p:pic>
      <p:sp>
        <p:nvSpPr>
          <p:cNvPr id="9" name="Inhaltsplatzhalter 2">
            <a:extLst>
              <a:ext uri="{FF2B5EF4-FFF2-40B4-BE49-F238E27FC236}">
                <a16:creationId xmlns:a16="http://schemas.microsoft.com/office/drawing/2014/main" id="{9184BC59-B8D8-4A92-A1B2-D778483C2F8C}"/>
              </a:ext>
            </a:extLst>
          </p:cNvPr>
          <p:cNvSpPr>
            <a:spLocks noGrp="1"/>
          </p:cNvSpPr>
          <p:nvPr>
            <p:ph idx="1"/>
          </p:nvPr>
        </p:nvSpPr>
        <p:spPr>
          <a:xfrm>
            <a:off x="501269" y="1689865"/>
            <a:ext cx="8103643" cy="789987"/>
          </a:xfrm>
        </p:spPr>
        <p:txBody>
          <a:bodyPr/>
          <a:lstStyle/>
          <a:p>
            <a:pPr marL="7938" indent="0">
              <a:buNone/>
            </a:pPr>
            <a:r>
              <a:rPr lang="de-CH" b="1" dirty="0"/>
              <a:t>Simulation de la </a:t>
            </a:r>
            <a:r>
              <a:rPr lang="de-CH" b="1" dirty="0" err="1"/>
              <a:t>concentration</a:t>
            </a:r>
            <a:r>
              <a:rPr lang="de-CH" b="1" dirty="0"/>
              <a:t> plasmatique de rivaroxaban avec une dose de 20 mg 1x par jour</a:t>
            </a:r>
          </a:p>
        </p:txBody>
      </p:sp>
    </p:spTree>
    <p:extLst>
      <p:ext uri="{BB962C8B-B14F-4D97-AF65-F5344CB8AC3E}">
        <p14:creationId xmlns:p14="http://schemas.microsoft.com/office/powerpoint/2010/main" val="8494460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378034" cy="4546121"/>
          </a:xfrm>
        </p:spPr>
        <p:txBody>
          <a:bodyPr/>
          <a:lstStyle/>
          <a:p>
            <a:r>
              <a:rPr lang="fr-FR" dirty="0"/>
              <a:t>Gestion </a:t>
            </a:r>
            <a:br>
              <a:rPr lang="fr-FR" dirty="0"/>
            </a:br>
            <a:r>
              <a:rPr lang="fr-FR" dirty="0"/>
              <a:t>péri-</a:t>
            </a:r>
            <a:r>
              <a:rPr lang="fr-FR" dirty="0" err="1"/>
              <a:t>interven</a:t>
            </a:r>
            <a:r>
              <a:rPr lang="fr-FR" dirty="0"/>
              <a:t>-</a:t>
            </a:r>
            <a:r>
              <a:rPr lang="fr-FR" dirty="0" err="1"/>
              <a:t>tionnelle</a:t>
            </a:r>
            <a:endParaRPr lang="de-DE" sz="4700" dirty="0"/>
          </a:p>
        </p:txBody>
      </p:sp>
      <p:grpSp>
        <p:nvGrpSpPr>
          <p:cNvPr id="3" name="Gruppierung 2"/>
          <p:cNvGrpSpPr>
            <a:grpSpLocks noChangeAspect="1"/>
          </p:cNvGrpSpPr>
          <p:nvPr/>
        </p:nvGrpSpPr>
        <p:grpSpPr>
          <a:xfrm>
            <a:off x="323849" y="268287"/>
            <a:ext cx="4572000" cy="4572000"/>
            <a:chOff x="4641750" y="3791099"/>
            <a:chExt cx="1007999" cy="1007999"/>
          </a:xfrm>
        </p:grpSpPr>
        <p:sp>
          <p:nvSpPr>
            <p:cNvPr id="4" name="Rechteck 3"/>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8007" y="3845098"/>
              <a:ext cx="900000" cy="900000"/>
            </a:xfrm>
            <a:prstGeom prst="rect">
              <a:avLst/>
            </a:prstGeom>
          </p:spPr>
        </p:pic>
      </p:grpSp>
    </p:spTree>
    <p:extLst>
      <p:ext uri="{BB962C8B-B14F-4D97-AF65-F5344CB8AC3E}">
        <p14:creationId xmlns:p14="http://schemas.microsoft.com/office/powerpoint/2010/main" val="7663715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8.1 Comment procéder lors </a:t>
            </a:r>
            <a:r>
              <a:rPr lang="fr-FR" dirty="0" err="1"/>
              <a:t>dʼinterventions</a:t>
            </a:r>
            <a:r>
              <a:rPr lang="fr-FR" dirty="0"/>
              <a:t> planifiées ?</a:t>
            </a:r>
            <a:endParaRPr lang="de-DE" dirty="0"/>
          </a:p>
        </p:txBody>
      </p:sp>
      <p:sp>
        <p:nvSpPr>
          <p:cNvPr id="3" name="Inhaltsplatzhalter 2"/>
          <p:cNvSpPr>
            <a:spLocks noGrp="1"/>
          </p:cNvSpPr>
          <p:nvPr>
            <p:ph idx="1"/>
          </p:nvPr>
        </p:nvSpPr>
        <p:spPr>
          <a:xfrm>
            <a:off x="323850" y="1203325"/>
            <a:ext cx="8021756" cy="3320908"/>
          </a:xfrm>
        </p:spPr>
        <p:txBody>
          <a:bodyPr/>
          <a:lstStyle/>
          <a:p>
            <a:pPr marL="0" indent="0">
              <a:spcBef>
                <a:spcPts val="0"/>
              </a:spcBef>
              <a:buNone/>
            </a:pPr>
            <a:r>
              <a:rPr lang="fr-FR" dirty="0"/>
              <a:t>Instruire le patient de ne pas prendre le médicament le jour avant </a:t>
            </a:r>
            <a:r>
              <a:rPr lang="fr-FR" dirty="0" err="1"/>
              <a:t>lʼopération</a:t>
            </a:r>
            <a:r>
              <a:rPr lang="fr-FR" dirty="0"/>
              <a:t>.  </a:t>
            </a:r>
          </a:p>
          <a:p>
            <a:pPr marL="0" indent="0">
              <a:spcBef>
                <a:spcPts val="0"/>
              </a:spcBef>
              <a:buNone/>
            </a:pPr>
            <a:r>
              <a:rPr lang="fr-FR" b="1" dirty="0">
                <a:solidFill>
                  <a:schemeClr val="accent1"/>
                </a:solidFill>
              </a:rPr>
              <a:t>Délai </a:t>
            </a:r>
            <a:r>
              <a:rPr lang="fr-FR" b="1" dirty="0" err="1">
                <a:solidFill>
                  <a:schemeClr val="accent1"/>
                </a:solidFill>
              </a:rPr>
              <a:t>dʼattente</a:t>
            </a:r>
            <a:r>
              <a:rPr lang="fr-FR" b="1" dirty="0">
                <a:solidFill>
                  <a:schemeClr val="accent1"/>
                </a:solidFill>
              </a:rPr>
              <a:t> &gt; 24 h avant </a:t>
            </a:r>
            <a:r>
              <a:rPr lang="fr-FR" b="1" dirty="0" err="1">
                <a:solidFill>
                  <a:schemeClr val="accent1"/>
                </a:solidFill>
              </a:rPr>
              <a:t>lʼopération</a:t>
            </a:r>
            <a:r>
              <a:rPr lang="fr-FR" b="1" dirty="0">
                <a:solidFill>
                  <a:schemeClr val="accent1"/>
                </a:solidFill>
              </a:rPr>
              <a:t>, </a:t>
            </a:r>
            <a:r>
              <a:rPr lang="fr-FR" dirty="0"/>
              <a:t>pour une durée dépassant généralement 36 h.</a:t>
            </a:r>
          </a:p>
          <a:p>
            <a:pPr marL="0" indent="0">
              <a:spcBef>
                <a:spcPts val="0"/>
              </a:spcBef>
              <a:buNone/>
            </a:pPr>
            <a:endParaRPr lang="de-CH" dirty="0"/>
          </a:p>
          <a:p>
            <a:pPr marL="0" indent="0">
              <a:spcBef>
                <a:spcPts val="0"/>
              </a:spcBef>
              <a:buNone/>
            </a:pPr>
            <a:endParaRPr lang="de-CH" dirty="0"/>
          </a:p>
          <a:p>
            <a:pPr marL="0" indent="0">
              <a:spcBef>
                <a:spcPts val="0"/>
              </a:spcBef>
              <a:buNone/>
            </a:pPr>
            <a:endParaRPr lang="de-CH" dirty="0"/>
          </a:p>
          <a:p>
            <a:pPr marL="0" indent="0">
              <a:spcBef>
                <a:spcPts val="0"/>
              </a:spcBef>
              <a:buNone/>
            </a:pPr>
            <a:endParaRPr lang="de-CH" dirty="0"/>
          </a:p>
          <a:p>
            <a:endParaRPr lang="de-CH" dirty="0"/>
          </a:p>
          <a:p>
            <a:endParaRPr lang="de-CH" dirty="0"/>
          </a:p>
          <a:p>
            <a:pPr marL="0" indent="0">
              <a:buNone/>
            </a:pPr>
            <a:r>
              <a:rPr lang="fr-FR" dirty="0"/>
              <a:t>Une interruption de la prise pendant 48 h peut être envisagée si le patient a plus de 75 ans et/ou présente une insuffisance rénale. </a:t>
            </a:r>
          </a:p>
          <a:p>
            <a:pPr marL="0" indent="0">
              <a:buNone/>
            </a:pPr>
            <a:r>
              <a:rPr lang="fr-FR" b="1" dirty="0">
                <a:solidFill>
                  <a:schemeClr val="accent1"/>
                </a:solidFill>
              </a:rPr>
              <a:t>Aucune interruption de la prise de rivaroxaban lors </a:t>
            </a:r>
            <a:r>
              <a:rPr lang="fr-FR" b="1" dirty="0" err="1">
                <a:solidFill>
                  <a:schemeClr val="accent1"/>
                </a:solidFill>
              </a:rPr>
              <a:t>dʼinterventions</a:t>
            </a:r>
            <a:r>
              <a:rPr lang="fr-FR" b="1" dirty="0">
                <a:solidFill>
                  <a:schemeClr val="accent1"/>
                </a:solidFill>
              </a:rPr>
              <a:t> à très faible risque hémorragique </a:t>
            </a:r>
            <a:r>
              <a:rPr lang="fr-FR" dirty="0"/>
              <a:t>(dentiste : hygiène dentaire, traitements </a:t>
            </a:r>
            <a:r>
              <a:rPr lang="fr-FR" dirty="0" err="1"/>
              <a:t>parodontiques</a:t>
            </a:r>
            <a:r>
              <a:rPr lang="fr-FR" dirty="0"/>
              <a:t>, interventions conservatrices, couronnes et bridges, etc.). La prise de la dernière dose et le moment de ces interventions doivent être coordonnés de sorte que l’intervention ait lieu 12 à 24 h après la prise de rivaroxaban.</a:t>
            </a:r>
          </a:p>
          <a:p>
            <a:endParaRPr lang="de-CH" dirty="0"/>
          </a:p>
          <a:p>
            <a:endParaRPr lang="de-CH" dirty="0"/>
          </a:p>
          <a:p>
            <a:endParaRPr lang="de-CH" dirty="0"/>
          </a:p>
          <a:p>
            <a:endParaRPr lang="de-CH" dirty="0"/>
          </a:p>
          <a:p>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66</a:t>
            </a:fld>
            <a:endParaRPr lang="de-DE"/>
          </a:p>
        </p:txBody>
      </p:sp>
      <p:pic>
        <p:nvPicPr>
          <p:cNvPr id="7" name="Bild 6"/>
          <p:cNvPicPr>
            <a:picLocks noChangeAspect="1"/>
          </p:cNvPicPr>
          <p:nvPr/>
        </p:nvPicPr>
        <p:blipFill rotWithShape="1">
          <a:blip r:embed="rId2"/>
          <a:srcRect/>
          <a:stretch/>
        </p:blipFill>
        <p:spPr>
          <a:xfrm>
            <a:off x="323850" y="1751542"/>
            <a:ext cx="4828050" cy="1361664"/>
          </a:xfrm>
          <a:prstGeom prst="rect">
            <a:avLst/>
          </a:prstGeom>
        </p:spPr>
      </p:pic>
    </p:spTree>
    <p:extLst>
      <p:ext uri="{BB962C8B-B14F-4D97-AF65-F5344CB8AC3E}">
        <p14:creationId xmlns:p14="http://schemas.microsoft.com/office/powerpoint/2010/main" val="16830211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56242" cy="994172"/>
          </a:xfrm>
        </p:spPr>
        <p:txBody>
          <a:bodyPr/>
          <a:lstStyle/>
          <a:p>
            <a:r>
              <a:rPr lang="fr-CH" dirty="0"/>
              <a:t>8.2 Comment procéder si un patient qui prend du rivaroxaban a une hémorragie ?</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67</a:t>
            </a:fld>
            <a:endParaRPr lang="de-DE"/>
          </a:p>
        </p:txBody>
      </p:sp>
      <p:sp>
        <p:nvSpPr>
          <p:cNvPr id="7" name="Textfeld 6"/>
          <p:cNvSpPr txBox="1"/>
          <p:nvPr/>
        </p:nvSpPr>
        <p:spPr>
          <a:xfrm>
            <a:off x="337278" y="1214453"/>
            <a:ext cx="1866275" cy="246221"/>
          </a:xfrm>
          <a:prstGeom prst="rect">
            <a:avLst/>
          </a:prstGeom>
          <a:solidFill>
            <a:schemeClr val="accent3">
              <a:lumMod val="40000"/>
              <a:lumOff val="60000"/>
            </a:schemeClr>
          </a:solidFill>
        </p:spPr>
        <p:txBody>
          <a:bodyPr wrap="square" rtlCol="0">
            <a:spAutoFit/>
          </a:bodyPr>
          <a:lstStyle/>
          <a:p>
            <a:r>
              <a:rPr lang="fr-CH" sz="1000" b="1" dirty="0">
                <a:cs typeface="Calibri"/>
              </a:rPr>
              <a:t>Hémorragie mineure</a:t>
            </a:r>
            <a:endParaRPr lang="de-DE" sz="1000" b="1" dirty="0">
              <a:cs typeface="Calibri"/>
            </a:endParaRPr>
          </a:p>
        </p:txBody>
      </p:sp>
      <p:sp>
        <p:nvSpPr>
          <p:cNvPr id="12" name="Textfeld 11"/>
          <p:cNvSpPr txBox="1"/>
          <p:nvPr/>
        </p:nvSpPr>
        <p:spPr>
          <a:xfrm>
            <a:off x="3311524" y="1203325"/>
            <a:ext cx="4248151" cy="400110"/>
          </a:xfrm>
          <a:prstGeom prst="rect">
            <a:avLst/>
          </a:prstGeom>
          <a:solidFill>
            <a:schemeClr val="accent2">
              <a:lumMod val="40000"/>
              <a:lumOff val="60000"/>
            </a:schemeClr>
          </a:solidFill>
        </p:spPr>
        <p:txBody>
          <a:bodyPr wrap="square" rtlCol="0">
            <a:spAutoFit/>
          </a:bodyPr>
          <a:lstStyle/>
          <a:p>
            <a:r>
              <a:rPr lang="de-DE" sz="1000" dirty="0">
                <a:latin typeface="Segoe UI" charset="0"/>
                <a:ea typeface="Segoe UI" charset="0"/>
                <a:cs typeface="Segoe UI" charset="0"/>
              </a:rPr>
              <a:t>Traitement </a:t>
            </a:r>
            <a:r>
              <a:rPr lang="de-DE" sz="1000" dirty="0" err="1">
                <a:latin typeface="Segoe UI" charset="0"/>
                <a:ea typeface="Segoe UI" charset="0"/>
                <a:cs typeface="Segoe UI" charset="0"/>
              </a:rPr>
              <a:t>symptomatique</a:t>
            </a:r>
            <a:r>
              <a:rPr lang="de-DE" sz="1000" dirty="0">
                <a:latin typeface="Segoe UI" charset="0"/>
                <a:ea typeface="Segoe UI" charset="0"/>
                <a:cs typeface="Segoe UI" charset="0"/>
              </a:rPr>
              <a:t> (p. ex. </a:t>
            </a:r>
            <a:r>
              <a:rPr lang="de-DE" sz="1000" dirty="0" err="1">
                <a:latin typeface="Segoe UI" charset="0"/>
                <a:ea typeface="Segoe UI" charset="0"/>
                <a:cs typeface="Segoe UI" charset="0"/>
              </a:rPr>
              <a:t>compression</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mécanique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application</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locale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d’acide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tranéxamique</a:t>
            </a:r>
            <a:r>
              <a:rPr lang="de-DE" sz="1000" dirty="0">
                <a:latin typeface="Segoe UI" charset="0"/>
                <a:ea typeface="Segoe UI" charset="0"/>
                <a:cs typeface="Segoe UI" charset="0"/>
              </a:rPr>
              <a:t>)</a:t>
            </a:r>
          </a:p>
        </p:txBody>
      </p:sp>
      <p:sp>
        <p:nvSpPr>
          <p:cNvPr id="13" name="Pfeil nach rechts 12"/>
          <p:cNvSpPr/>
          <p:nvPr/>
        </p:nvSpPr>
        <p:spPr>
          <a:xfrm>
            <a:off x="2203554" y="1241425"/>
            <a:ext cx="981856" cy="25082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311524" y="1703743"/>
            <a:ext cx="4248151" cy="400110"/>
          </a:xfrm>
          <a:prstGeom prst="rect">
            <a:avLst/>
          </a:prstGeom>
          <a:solidFill>
            <a:schemeClr val="accent2">
              <a:lumMod val="40000"/>
              <a:lumOff val="60000"/>
            </a:schemeClr>
          </a:solidFill>
        </p:spPr>
        <p:txBody>
          <a:bodyPr wrap="square" rtlCol="0">
            <a:spAutoFit/>
          </a:bodyPr>
          <a:lstStyle/>
          <a:p>
            <a:r>
              <a:rPr lang="de-DE" sz="1000" dirty="0">
                <a:latin typeface="Segoe UI" charset="0"/>
                <a:ea typeface="Segoe UI" charset="0"/>
                <a:cs typeface="Segoe UI" charset="0"/>
              </a:rPr>
              <a:t>Stopper la </a:t>
            </a:r>
            <a:r>
              <a:rPr lang="de-DE" sz="1000" dirty="0" err="1">
                <a:latin typeface="Segoe UI" charset="0"/>
                <a:ea typeface="Segoe UI" charset="0"/>
                <a:cs typeface="Segoe UI" charset="0"/>
              </a:rPr>
              <a:t>prise</a:t>
            </a:r>
            <a:r>
              <a:rPr lang="de-DE" sz="1000" dirty="0">
                <a:latin typeface="Segoe UI" charset="0"/>
                <a:ea typeface="Segoe UI" charset="0"/>
                <a:cs typeface="Segoe UI" charset="0"/>
              </a:rPr>
              <a:t> de rivaroxaban </a:t>
            </a:r>
            <a:r>
              <a:rPr lang="de-DE" sz="1000" dirty="0" err="1">
                <a:latin typeface="Segoe UI" charset="0"/>
                <a:ea typeface="Segoe UI" charset="0"/>
                <a:cs typeface="Segoe UI" charset="0"/>
              </a:rPr>
              <a:t>jusqu’à</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ce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que</a:t>
            </a:r>
            <a:r>
              <a:rPr lang="de-DE" sz="1000" dirty="0">
                <a:latin typeface="Segoe UI" charset="0"/>
                <a:ea typeface="Segoe UI" charset="0"/>
                <a:cs typeface="Segoe UI" charset="0"/>
              </a:rPr>
              <a:t> la </a:t>
            </a:r>
            <a:r>
              <a:rPr lang="de-DE" sz="1000" dirty="0" err="1">
                <a:latin typeface="Segoe UI" charset="0"/>
                <a:ea typeface="Segoe UI" charset="0"/>
                <a:cs typeface="Segoe UI" charset="0"/>
              </a:rPr>
              <a:t>situation</a:t>
            </a:r>
            <a:r>
              <a:rPr lang="de-DE" sz="1000" dirty="0">
                <a:latin typeface="Segoe UI" charset="0"/>
                <a:ea typeface="Segoe UI" charset="0"/>
                <a:cs typeface="Segoe UI" charset="0"/>
              </a:rPr>
              <a:t> se </a:t>
            </a:r>
            <a:r>
              <a:rPr lang="de-DE" sz="1000" dirty="0" err="1">
                <a:latin typeface="Segoe UI" charset="0"/>
                <a:ea typeface="Segoe UI" charset="0"/>
                <a:cs typeface="Segoe UI" charset="0"/>
              </a:rPr>
              <a:t>stabilise</a:t>
            </a:r>
            <a:r>
              <a:rPr lang="de-DE" sz="1000" dirty="0">
                <a:latin typeface="Segoe UI" charset="0"/>
                <a:ea typeface="Segoe UI" charset="0"/>
                <a:cs typeface="Segoe UI" charset="0"/>
              </a:rPr>
              <a:t> et </a:t>
            </a:r>
            <a:r>
              <a:rPr lang="de-DE" sz="1000" dirty="0" err="1">
                <a:latin typeface="Segoe UI" charset="0"/>
                <a:ea typeface="Segoe UI" charset="0"/>
                <a:cs typeface="Segoe UI" charset="0"/>
              </a:rPr>
              <a:t>qu’aucun</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risque</a:t>
            </a:r>
            <a:r>
              <a:rPr lang="de-DE" sz="1000" dirty="0">
                <a:latin typeface="Segoe UI" charset="0"/>
                <a:ea typeface="Segoe UI" charset="0"/>
                <a:cs typeface="Segoe UI" charset="0"/>
              </a:rPr>
              <a:t> de </a:t>
            </a:r>
            <a:r>
              <a:rPr lang="de-DE" sz="1000" dirty="0" err="1">
                <a:latin typeface="Segoe UI" charset="0"/>
                <a:ea typeface="Segoe UI" charset="0"/>
                <a:cs typeface="Segoe UI" charset="0"/>
              </a:rPr>
              <a:t>saignement</a:t>
            </a:r>
            <a:r>
              <a:rPr lang="de-DE" sz="1000" dirty="0">
                <a:latin typeface="Segoe UI" charset="0"/>
                <a:ea typeface="Segoe UI" charset="0"/>
                <a:cs typeface="Segoe UI" charset="0"/>
              </a:rPr>
              <a:t> ne </a:t>
            </a:r>
            <a:r>
              <a:rPr lang="de-DE" sz="1000" dirty="0" err="1">
                <a:latin typeface="Segoe UI" charset="0"/>
                <a:ea typeface="Segoe UI" charset="0"/>
                <a:cs typeface="Segoe UI" charset="0"/>
              </a:rPr>
              <a:t>subsiste</a:t>
            </a:r>
            <a:endParaRPr lang="de-DE" sz="1000" dirty="0">
              <a:latin typeface="Segoe UI" charset="0"/>
              <a:ea typeface="Segoe UI" charset="0"/>
              <a:cs typeface="Segoe UI" charset="0"/>
            </a:endParaRPr>
          </a:p>
        </p:txBody>
      </p:sp>
      <p:sp>
        <p:nvSpPr>
          <p:cNvPr id="15" name="Pfeil nach rechts 14"/>
          <p:cNvSpPr/>
          <p:nvPr/>
        </p:nvSpPr>
        <p:spPr>
          <a:xfrm>
            <a:off x="2203554" y="1835454"/>
            <a:ext cx="981856" cy="25082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3311524" y="2272491"/>
            <a:ext cx="5508625" cy="246221"/>
          </a:xfrm>
          <a:prstGeom prst="rect">
            <a:avLst/>
          </a:prstGeom>
          <a:solidFill>
            <a:schemeClr val="accent1"/>
          </a:solidFill>
        </p:spPr>
        <p:txBody>
          <a:bodyPr wrap="square" rtlCol="0">
            <a:spAutoFit/>
          </a:bodyPr>
          <a:lstStyle/>
          <a:p>
            <a:r>
              <a:rPr lang="de-DE" sz="1000" dirty="0" err="1">
                <a:solidFill>
                  <a:schemeClr val="bg1"/>
                </a:solidFill>
                <a:latin typeface="Segoe UI" charset="0"/>
                <a:ea typeface="Segoe UI" charset="0"/>
                <a:cs typeface="Segoe UI" charset="0"/>
              </a:rPr>
              <a:t>Envoyer</a:t>
            </a:r>
            <a:r>
              <a:rPr lang="de-DE" sz="1000" dirty="0">
                <a:solidFill>
                  <a:schemeClr val="bg1"/>
                </a:solidFill>
                <a:latin typeface="Segoe UI" charset="0"/>
                <a:ea typeface="Segoe UI" charset="0"/>
                <a:cs typeface="Segoe UI" charset="0"/>
              </a:rPr>
              <a:t> le patient à </a:t>
            </a:r>
            <a:r>
              <a:rPr lang="de-DE" sz="1000" dirty="0" err="1">
                <a:solidFill>
                  <a:schemeClr val="bg1"/>
                </a:solidFill>
                <a:latin typeface="Segoe UI" charset="0"/>
                <a:ea typeface="Segoe UI" charset="0"/>
                <a:cs typeface="Segoe UI" charset="0"/>
              </a:rPr>
              <a:t>l’hôpital</a:t>
            </a:r>
            <a:endParaRPr lang="de-DE" sz="1000" dirty="0">
              <a:solidFill>
                <a:schemeClr val="bg1"/>
              </a:solidFill>
              <a:latin typeface="Segoe UI" charset="0"/>
              <a:ea typeface="Segoe UI" charset="0"/>
              <a:cs typeface="Segoe UI" charset="0"/>
            </a:endParaRPr>
          </a:p>
        </p:txBody>
      </p:sp>
      <p:sp>
        <p:nvSpPr>
          <p:cNvPr id="17" name="Pfeil nach rechts 16"/>
          <p:cNvSpPr/>
          <p:nvPr/>
        </p:nvSpPr>
        <p:spPr>
          <a:xfrm>
            <a:off x="2198558" y="2230713"/>
            <a:ext cx="981856" cy="25082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37278" y="1700748"/>
            <a:ext cx="1866275" cy="986603"/>
          </a:xfrm>
          <a:prstGeom prst="rect">
            <a:avLst/>
          </a:prstGeom>
          <a:solidFill>
            <a:schemeClr val="accent3">
              <a:lumMod val="75000"/>
            </a:schemeClr>
          </a:solidFill>
        </p:spPr>
        <p:txBody>
          <a:bodyPr wrap="square" rtlCol="0" anchor="ctr" anchorCtr="0">
            <a:noAutofit/>
          </a:bodyPr>
          <a:lstStyle/>
          <a:p>
            <a:r>
              <a:rPr lang="de-DE" sz="1000" b="1" dirty="0" err="1">
                <a:solidFill>
                  <a:schemeClr val="bg1"/>
                </a:solidFill>
                <a:latin typeface="Segoe UI" charset="0"/>
                <a:ea typeface="Segoe UI" charset="0"/>
                <a:cs typeface="Segoe UI" charset="0"/>
              </a:rPr>
              <a:t>Hémorragie</a:t>
            </a:r>
            <a:r>
              <a:rPr lang="de-DE" sz="1000" b="1" dirty="0">
                <a:solidFill>
                  <a:schemeClr val="bg1"/>
                </a:solidFill>
                <a:latin typeface="Segoe UI" charset="0"/>
                <a:ea typeface="Segoe UI" charset="0"/>
                <a:cs typeface="Segoe UI" charset="0"/>
              </a:rPr>
              <a:t> </a:t>
            </a:r>
            <a:r>
              <a:rPr lang="de-DE" sz="1000" b="1" dirty="0" err="1">
                <a:solidFill>
                  <a:schemeClr val="bg1"/>
                </a:solidFill>
                <a:latin typeface="Segoe UI" charset="0"/>
                <a:ea typeface="Segoe UI" charset="0"/>
                <a:cs typeface="Segoe UI" charset="0"/>
              </a:rPr>
              <a:t>modérée</a:t>
            </a:r>
            <a:br>
              <a:rPr lang="de-DE" sz="1000" b="1" dirty="0">
                <a:solidFill>
                  <a:schemeClr val="bg1"/>
                </a:solidFill>
                <a:latin typeface="Segoe UI" charset="0"/>
                <a:ea typeface="Segoe UI" charset="0"/>
                <a:cs typeface="Segoe UI" charset="0"/>
              </a:rPr>
            </a:br>
            <a:r>
              <a:rPr lang="de-DE" sz="1000" b="1" dirty="0">
                <a:solidFill>
                  <a:schemeClr val="bg1"/>
                </a:solidFill>
                <a:latin typeface="Segoe UI" charset="0"/>
                <a:ea typeface="Segoe UI" charset="0"/>
                <a:cs typeface="Segoe UI" charset="0"/>
              </a:rPr>
              <a:t>ou </a:t>
            </a:r>
            <a:r>
              <a:rPr lang="de-DE" sz="1000" b="1" dirty="0" err="1">
                <a:solidFill>
                  <a:schemeClr val="bg1"/>
                </a:solidFill>
                <a:latin typeface="Segoe UI" charset="0"/>
                <a:ea typeface="Segoe UI" charset="0"/>
                <a:cs typeface="Segoe UI" charset="0"/>
              </a:rPr>
              <a:t>sévère</a:t>
            </a:r>
            <a:endParaRPr lang="de-DE" sz="1000" b="1" dirty="0">
              <a:solidFill>
                <a:schemeClr val="bg1"/>
              </a:solidFill>
              <a:latin typeface="Segoe UI" charset="0"/>
              <a:ea typeface="Segoe UI" charset="0"/>
              <a:cs typeface="Segoe UI" charset="0"/>
            </a:endParaRPr>
          </a:p>
        </p:txBody>
      </p:sp>
      <p:sp>
        <p:nvSpPr>
          <p:cNvPr id="18" name="Textfeld 17"/>
          <p:cNvSpPr txBox="1"/>
          <p:nvPr/>
        </p:nvSpPr>
        <p:spPr>
          <a:xfrm>
            <a:off x="3321518" y="2481538"/>
            <a:ext cx="4238157" cy="2554545"/>
          </a:xfrm>
          <a:prstGeom prst="rect">
            <a:avLst/>
          </a:prstGeom>
          <a:noFill/>
        </p:spPr>
        <p:txBody>
          <a:bodyPr wrap="square" rtlCol="0">
            <a:spAutoFit/>
          </a:bodyPr>
          <a:lstStyle/>
          <a:p>
            <a:pPr marL="185738" indent="-185738">
              <a:buClr>
                <a:schemeClr val="accent1"/>
              </a:buClr>
              <a:buFont typeface="Wingdings" charset="2"/>
              <a:buChar char="§"/>
            </a:pPr>
            <a:r>
              <a:rPr lang="fr-CH" sz="1000" dirty="0">
                <a:latin typeface="Segoe UI" charset="0"/>
                <a:cs typeface="Segoe UI" charset="0"/>
              </a:rPr>
              <a:t>Appliquer les mesures d’urgence </a:t>
            </a:r>
          </a:p>
          <a:p>
            <a:pPr marL="185738" indent="-185738">
              <a:buClr>
                <a:schemeClr val="accent1"/>
              </a:buClr>
              <a:buFont typeface="Wingdings" charset="2"/>
              <a:buChar char="§"/>
            </a:pPr>
            <a:r>
              <a:rPr lang="fr-CH" sz="1000" dirty="0">
                <a:latin typeface="Segoe UI" charset="0"/>
                <a:ea typeface="Segoe UI" charset="0"/>
                <a:cs typeface="Segoe UI" charset="0"/>
              </a:rPr>
              <a:t>Préciser quelle dose le patient a pris et à quel moment</a:t>
            </a:r>
          </a:p>
          <a:p>
            <a:pPr marL="185738" indent="-185738">
              <a:buClr>
                <a:schemeClr val="accent1"/>
              </a:buClr>
              <a:buFont typeface="Wingdings" charset="2"/>
              <a:buChar char="§"/>
            </a:pPr>
            <a:r>
              <a:rPr lang="fr-CH" sz="1000" dirty="0">
                <a:latin typeface="Segoe UI" charset="0"/>
                <a:ea typeface="Segoe UI" charset="0"/>
                <a:cs typeface="Segoe UI" charset="0"/>
              </a:rPr>
              <a:t>Dans les situations d’urgence, mesurer les paramètres de coagulation (TP/Quick, </a:t>
            </a:r>
            <a:r>
              <a:rPr lang="fr-CH" sz="1000" dirty="0" err="1">
                <a:latin typeface="Segoe UI" charset="0"/>
                <a:ea typeface="Segoe UI" charset="0"/>
                <a:cs typeface="Segoe UI" charset="0"/>
              </a:rPr>
              <a:t>aPTT</a:t>
            </a:r>
            <a:r>
              <a:rPr lang="fr-CH" sz="1000" dirty="0">
                <a:latin typeface="Segoe UI" charset="0"/>
                <a:ea typeface="Segoe UI" charset="0"/>
                <a:cs typeface="Segoe UI" charset="0"/>
              </a:rPr>
              <a:t>, test chromogénique de l’activité </a:t>
            </a:r>
            <a:r>
              <a:rPr lang="fr-CH" sz="1000" dirty="0" err="1">
                <a:latin typeface="Segoe UI" charset="0"/>
                <a:ea typeface="Segoe UI" charset="0"/>
                <a:cs typeface="Segoe UI" charset="0"/>
              </a:rPr>
              <a:t>anti-Xa</a:t>
            </a:r>
            <a:r>
              <a:rPr lang="fr-CH" sz="1000" dirty="0">
                <a:latin typeface="Segoe UI" charset="0"/>
                <a:ea typeface="Segoe UI" charset="0"/>
                <a:cs typeface="Segoe UI" charset="0"/>
              </a:rPr>
              <a:t>) et déterminer le taux plasmatique de rivaroxaban</a:t>
            </a:r>
          </a:p>
          <a:p>
            <a:pPr marL="185738" indent="-185738">
              <a:buClr>
                <a:schemeClr val="accent1"/>
              </a:buClr>
              <a:buFont typeface="Wingdings" charset="2"/>
              <a:buChar char="§"/>
            </a:pPr>
            <a:r>
              <a:rPr lang="fr-CH" sz="1000" dirty="0">
                <a:latin typeface="Segoe UI" charset="0"/>
                <a:ea typeface="Segoe UI" charset="0"/>
                <a:cs typeface="Segoe UI" charset="0"/>
              </a:rPr>
              <a:t>Procéder dans la mesure du possible à une hémostase chirurgicale, à une substitution volémique (y compris transfusion de plasma) et à une assistance circulatoire</a:t>
            </a:r>
          </a:p>
          <a:p>
            <a:pPr marL="185738" indent="-185738">
              <a:buClr>
                <a:schemeClr val="accent1"/>
              </a:buClr>
              <a:buFont typeface="Wingdings" charset="2"/>
              <a:buChar char="§"/>
            </a:pPr>
            <a:r>
              <a:rPr lang="fr-CH" sz="1000" dirty="0">
                <a:latin typeface="Segoe UI" charset="0"/>
                <a:ea typeface="Segoe UI" charset="0"/>
                <a:cs typeface="Segoe UI" charset="0"/>
              </a:rPr>
              <a:t>Envisager éventuellement l’utilisation d’acide </a:t>
            </a:r>
            <a:r>
              <a:rPr lang="fr-CH" sz="1000" dirty="0" err="1">
                <a:latin typeface="Segoe UI" charset="0"/>
                <a:ea typeface="Segoe UI" charset="0"/>
                <a:cs typeface="Segoe UI" charset="0"/>
              </a:rPr>
              <a:t>tranéxamique</a:t>
            </a:r>
            <a:r>
              <a:rPr lang="fr-CH" sz="1000" dirty="0">
                <a:latin typeface="Segoe UI" charset="0"/>
                <a:ea typeface="Segoe UI" charset="0"/>
                <a:cs typeface="Segoe UI" charset="0"/>
              </a:rPr>
              <a:t> ou de la desmopressine (DDAVP)</a:t>
            </a:r>
          </a:p>
          <a:p>
            <a:pPr marL="185738" indent="-185738">
              <a:buClr>
                <a:schemeClr val="accent1"/>
              </a:buClr>
              <a:buFont typeface="Wingdings" charset="2"/>
              <a:buChar char="§"/>
            </a:pPr>
            <a:r>
              <a:rPr lang="fr-FR" sz="1000" dirty="0">
                <a:latin typeface="Segoe UI" charset="0"/>
                <a:cs typeface="Segoe UI" charset="0"/>
              </a:rPr>
              <a:t>Si ces mesures ne suffisent pas à contrôler le saignement, l’administration d’</a:t>
            </a:r>
            <a:r>
              <a:rPr lang="fr-FR" sz="1000" dirty="0" err="1">
                <a:latin typeface="Segoe UI" charset="0"/>
                <a:cs typeface="Segoe UI" charset="0"/>
              </a:rPr>
              <a:t>Ondexxya</a:t>
            </a:r>
            <a:r>
              <a:rPr lang="fr-FR" sz="1000" dirty="0">
                <a:latin typeface="Segoe UI" charset="0"/>
                <a:cs typeface="Segoe UI" charset="0"/>
              </a:rPr>
              <a:t>® (</a:t>
            </a:r>
            <a:r>
              <a:rPr lang="fr-FR" sz="1000" dirty="0" err="1">
                <a:latin typeface="Segoe UI" charset="0"/>
                <a:cs typeface="Segoe UI" charset="0"/>
              </a:rPr>
              <a:t>andexanet</a:t>
            </a:r>
            <a:r>
              <a:rPr lang="fr-FR" sz="1000" dirty="0">
                <a:latin typeface="Segoe UI" charset="0"/>
                <a:cs typeface="Segoe UI" charset="0"/>
              </a:rPr>
              <a:t> alfa, voir question 8.3) ou de concentrés du complexe </a:t>
            </a:r>
            <a:r>
              <a:rPr lang="fr-FR" sz="1000" dirty="0" err="1">
                <a:latin typeface="Segoe UI" charset="0"/>
                <a:cs typeface="Segoe UI" charset="0"/>
              </a:rPr>
              <a:t>prothrombinique</a:t>
            </a:r>
            <a:r>
              <a:rPr lang="fr-FR" sz="1000" dirty="0">
                <a:latin typeface="Segoe UI" charset="0"/>
                <a:cs typeface="Segoe UI" charset="0"/>
              </a:rPr>
              <a:t>, FEIBA® ou </a:t>
            </a:r>
            <a:r>
              <a:rPr lang="fr-FR" sz="1000" dirty="0" err="1">
                <a:latin typeface="Segoe UI" charset="0"/>
                <a:cs typeface="Segoe UI" charset="0"/>
              </a:rPr>
              <a:t>FVIIa</a:t>
            </a:r>
            <a:r>
              <a:rPr lang="fr-FR" sz="1000" dirty="0">
                <a:latin typeface="Segoe UI" charset="0"/>
                <a:cs typeface="Segoe UI" charset="0"/>
              </a:rPr>
              <a:t> (</a:t>
            </a:r>
            <a:r>
              <a:rPr lang="fr-FR" sz="1000" dirty="0" err="1">
                <a:latin typeface="Segoe UI" charset="0"/>
                <a:cs typeface="Segoe UI" charset="0"/>
              </a:rPr>
              <a:t>NovoSeven</a:t>
            </a:r>
            <a:r>
              <a:rPr lang="fr-FR" sz="1000" dirty="0">
                <a:latin typeface="Segoe UI" charset="0"/>
                <a:cs typeface="Segoe UI" charset="0"/>
              </a:rPr>
              <a:t>®), peut être envisagée, en particulier lorsqu’un taux plasmatique significatif de </a:t>
            </a:r>
            <a:r>
              <a:rPr lang="fr-FR" sz="1000" dirty="0" err="1">
                <a:latin typeface="Segoe UI" charset="0"/>
                <a:cs typeface="Segoe UI" charset="0"/>
              </a:rPr>
              <a:t>rivaroxaban</a:t>
            </a:r>
            <a:r>
              <a:rPr lang="fr-FR" sz="1000" dirty="0">
                <a:latin typeface="Segoe UI" charset="0"/>
                <a:cs typeface="Segoe UI" charset="0"/>
              </a:rPr>
              <a:t> (&gt; 100 </a:t>
            </a:r>
            <a:r>
              <a:rPr lang="fr-FR" sz="1000" dirty="0" err="1">
                <a:latin typeface="Segoe UI" charset="0"/>
                <a:cs typeface="Segoe UI" charset="0"/>
              </a:rPr>
              <a:t>ng</a:t>
            </a:r>
            <a:r>
              <a:rPr lang="fr-FR" sz="1000" dirty="0">
                <a:latin typeface="Segoe UI" charset="0"/>
                <a:cs typeface="Segoe UI" charset="0"/>
              </a:rPr>
              <a:t>/ml) a pu être déterminé.</a:t>
            </a:r>
            <a:endParaRPr lang="fr-CH" sz="1000" dirty="0">
              <a:latin typeface="Segoe UI" charset="0"/>
              <a:ea typeface="Segoe UI" charset="0"/>
              <a:cs typeface="Segoe UI" charset="0"/>
            </a:endParaRPr>
          </a:p>
        </p:txBody>
      </p:sp>
    </p:spTree>
    <p:extLst>
      <p:ext uri="{BB962C8B-B14F-4D97-AF65-F5344CB8AC3E}">
        <p14:creationId xmlns:p14="http://schemas.microsoft.com/office/powerpoint/2010/main" val="20681986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z="2400" dirty="0"/>
              <a:t>8.3 Existe-t-il un antidote ?</a:t>
            </a:r>
            <a:endParaRPr lang="de-DE" dirty="0"/>
          </a:p>
        </p:txBody>
      </p:sp>
      <p:sp>
        <p:nvSpPr>
          <p:cNvPr id="3" name="Inhaltsplatzhalter 2"/>
          <p:cNvSpPr>
            <a:spLocks noGrp="1"/>
          </p:cNvSpPr>
          <p:nvPr>
            <p:ph idx="1"/>
          </p:nvPr>
        </p:nvSpPr>
        <p:spPr>
          <a:xfrm>
            <a:off x="323850" y="1203325"/>
            <a:ext cx="7235825" cy="3263504"/>
          </a:xfrm>
        </p:spPr>
        <p:txBody>
          <a:bodyPr/>
          <a:lstStyle/>
          <a:p>
            <a:r>
              <a:rPr lang="fr-CH" dirty="0" err="1"/>
              <a:t>Ondexxya</a:t>
            </a:r>
            <a:r>
              <a:rPr lang="fr-CH" dirty="0"/>
              <a:t>® (</a:t>
            </a:r>
            <a:r>
              <a:rPr lang="fr-CH" dirty="0" err="1"/>
              <a:t>andexanet</a:t>
            </a:r>
            <a:r>
              <a:rPr lang="fr-CH" dirty="0"/>
              <a:t> alfa) est un facteur Xa recombinant modifié pour l’</a:t>
            </a:r>
            <a:r>
              <a:rPr lang="fr-CH" dirty="0" err="1"/>
              <a:t>antagonisation</a:t>
            </a:r>
            <a:r>
              <a:rPr lang="fr-CH" dirty="0"/>
              <a:t> des inhibiteurs directs du facteur Xa. Il est autorisé par </a:t>
            </a:r>
            <a:r>
              <a:rPr lang="fr-CH" dirty="0" err="1"/>
              <a:t>Swissmedic</a:t>
            </a:r>
            <a:r>
              <a:rPr lang="fr-CH" dirty="0"/>
              <a:t> pour une durée limitée dans l’indication suivante:  pour les adultes traités par un inhibiteur direct du facteur Xa (</a:t>
            </a:r>
            <a:r>
              <a:rPr lang="fr-CH" dirty="0" err="1"/>
              <a:t>FXa</a:t>
            </a:r>
            <a:r>
              <a:rPr lang="fr-CH" dirty="0"/>
              <a:t>) (</a:t>
            </a:r>
            <a:r>
              <a:rPr lang="fr-CH" dirty="0" err="1"/>
              <a:t>apixaban</a:t>
            </a:r>
            <a:r>
              <a:rPr lang="fr-CH" dirty="0"/>
              <a:t> ou </a:t>
            </a:r>
            <a:r>
              <a:rPr lang="fr-CH" dirty="0" err="1"/>
              <a:t>rivaroxaban</a:t>
            </a:r>
            <a:r>
              <a:rPr lang="fr-CH" dirty="0"/>
              <a:t>) lorsqu’une réversion des effets anticoagulants est nécessaire en raison d’une hémorragie incontrôlée ou menaçant le pronostic vital.</a:t>
            </a:r>
            <a:endParaRPr lang="de-CH" dirty="0"/>
          </a:p>
          <a:p>
            <a:pPr>
              <a:lnSpc>
                <a:spcPct val="110000"/>
              </a:lnSpc>
              <a:spcBef>
                <a:spcPts val="2400"/>
              </a:spcBef>
              <a:buFont typeface="Wingdings" pitchFamily="2" charset="2"/>
              <a:buChar char="§"/>
            </a:pPr>
            <a:r>
              <a:rPr lang="fr-FR" dirty="0"/>
              <a:t>On peut utiliser du charbon actif pour réduire </a:t>
            </a:r>
            <a:r>
              <a:rPr lang="fr-FR" dirty="0" err="1"/>
              <a:t>lʼabsorption</a:t>
            </a:r>
            <a:r>
              <a:rPr lang="fr-FR" dirty="0"/>
              <a:t> de rivaroxaban lors </a:t>
            </a:r>
            <a:r>
              <a:rPr lang="fr-FR" dirty="0" err="1"/>
              <a:t>dʼun</a:t>
            </a:r>
            <a:r>
              <a:rPr lang="fr-FR" dirty="0"/>
              <a:t> surdosage (prise des comprimés remontant à moins de 8 h).</a:t>
            </a:r>
          </a:p>
          <a:p>
            <a:pPr>
              <a:lnSpc>
                <a:spcPct val="110000"/>
              </a:lnSpc>
              <a:spcBef>
                <a:spcPts val="2400"/>
              </a:spcBef>
              <a:buFont typeface="Wingdings" pitchFamily="2" charset="2"/>
              <a:buChar char="§"/>
            </a:pPr>
            <a:r>
              <a:rPr lang="fr-FR" dirty="0"/>
              <a:t>Grâce à la courte demi-vie du rivaroxaban, l’effet de l’anticoagulation diminue rapidement (</a:t>
            </a:r>
            <a:r>
              <a:rPr lang="fr-FR" dirty="0" err="1"/>
              <a:t>lʼhémostase</a:t>
            </a:r>
            <a:r>
              <a:rPr lang="fr-FR" dirty="0"/>
              <a:t> n'est plus que faiblement influencée au bout de 16 à 24 h).</a:t>
            </a:r>
          </a:p>
          <a:p>
            <a:pPr>
              <a:lnSpc>
                <a:spcPct val="110000"/>
              </a:lnSpc>
              <a:spcBef>
                <a:spcPts val="2400"/>
              </a:spcBef>
              <a:buFont typeface="Wingdings" pitchFamily="2" charset="2"/>
              <a:buChar char="§"/>
            </a:pPr>
            <a:r>
              <a:rPr lang="fr-FR" dirty="0"/>
              <a:t>La résorption du rivaroxaban est saturable. La concentration plasmatique du rivaroxaban n’augmente que faiblement à des doses dépassant 50 mg (effet plafond).</a:t>
            </a:r>
          </a:p>
        </p:txBody>
      </p:sp>
      <p:sp>
        <p:nvSpPr>
          <p:cNvPr id="5" name="Foliennummernplatzhalter 4"/>
          <p:cNvSpPr>
            <a:spLocks noGrp="1"/>
          </p:cNvSpPr>
          <p:nvPr>
            <p:ph type="sldNum" sz="quarter" idx="12"/>
          </p:nvPr>
        </p:nvSpPr>
        <p:spPr/>
        <p:txBody>
          <a:bodyPr/>
          <a:lstStyle/>
          <a:p>
            <a:fld id="{668FC1BA-C807-A24C-B970-91216D4FCE8F}" type="slidenum">
              <a:rPr lang="de-DE" smtClean="0"/>
              <a:t>68</a:t>
            </a:fld>
            <a:endParaRPr lang="de-DE"/>
          </a:p>
        </p:txBody>
      </p:sp>
    </p:spTree>
    <p:extLst>
      <p:ext uri="{BB962C8B-B14F-4D97-AF65-F5344CB8AC3E}">
        <p14:creationId xmlns:p14="http://schemas.microsoft.com/office/powerpoint/2010/main" val="487504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41252" cy="994172"/>
          </a:xfrm>
        </p:spPr>
        <p:txBody>
          <a:bodyPr/>
          <a:lstStyle/>
          <a:p>
            <a:r>
              <a:rPr lang="fr-FR" dirty="0"/>
              <a:t>8.4 Quels tests de la coagulation sont influencés ou modifiés chez un patient sous rivaroxaban ?</a:t>
            </a:r>
            <a:endParaRPr lang="de-DE" dirty="0"/>
          </a:p>
        </p:txBody>
      </p:sp>
      <p:sp>
        <p:nvSpPr>
          <p:cNvPr id="3" name="Inhaltsplatzhalter 2"/>
          <p:cNvSpPr>
            <a:spLocks noGrp="1"/>
          </p:cNvSpPr>
          <p:nvPr>
            <p:ph idx="1"/>
          </p:nvPr>
        </p:nvSpPr>
        <p:spPr/>
        <p:txBody>
          <a:bodyPr/>
          <a:lstStyle/>
          <a:p>
            <a:pPr marL="7938" indent="0">
              <a:buNone/>
            </a:pPr>
            <a:r>
              <a:rPr lang="de-CH" b="1" dirty="0" err="1"/>
              <a:t>L’influence</a:t>
            </a:r>
            <a:r>
              <a:rPr lang="de-CH" b="1" dirty="0"/>
              <a:t> du rivaroxaban sur les </a:t>
            </a:r>
            <a:r>
              <a:rPr lang="de-CH" b="1" dirty="0" err="1"/>
              <a:t>tests</a:t>
            </a:r>
            <a:r>
              <a:rPr lang="de-CH" b="1" dirty="0"/>
              <a:t> de </a:t>
            </a:r>
            <a:r>
              <a:rPr lang="de-CH" b="1" dirty="0" err="1"/>
              <a:t>coagulation</a:t>
            </a:r>
            <a:endParaRPr lang="de-CH" b="1" dirty="0"/>
          </a:p>
          <a:p>
            <a:pPr marL="7938" indent="0">
              <a:buNone/>
            </a:pPr>
            <a:endParaRPr lang="de-DE" b="1" dirty="0"/>
          </a:p>
        </p:txBody>
      </p:sp>
      <p:sp>
        <p:nvSpPr>
          <p:cNvPr id="5" name="Foliennummernplatzhalter 4"/>
          <p:cNvSpPr>
            <a:spLocks noGrp="1"/>
          </p:cNvSpPr>
          <p:nvPr>
            <p:ph type="sldNum" sz="quarter" idx="12"/>
          </p:nvPr>
        </p:nvSpPr>
        <p:spPr/>
        <p:txBody>
          <a:bodyPr/>
          <a:lstStyle/>
          <a:p>
            <a:fld id="{668FC1BA-C807-A24C-B970-91216D4FCE8F}" type="slidenum">
              <a:rPr lang="de-DE" smtClean="0"/>
              <a:t>69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4115942860"/>
              </p:ext>
            </p:extLst>
          </p:nvPr>
        </p:nvGraphicFramePr>
        <p:xfrm>
          <a:off x="323850" y="1492251"/>
          <a:ext cx="8496300" cy="3039508"/>
        </p:xfrm>
        <a:graphic>
          <a:graphicData uri="http://schemas.openxmlformats.org/drawingml/2006/table">
            <a:tbl>
              <a:tblPr firstRow="1" bandRow="1">
                <a:tableStyleId>{2D5ABB26-0587-4C30-8999-92F81FD0307C}</a:tableStyleId>
              </a:tblPr>
              <a:tblGrid>
                <a:gridCol w="2967990">
                  <a:extLst>
                    <a:ext uri="{9D8B030D-6E8A-4147-A177-3AD203B41FA5}">
                      <a16:colId xmlns:a16="http://schemas.microsoft.com/office/drawing/2014/main" val="20000"/>
                    </a:ext>
                  </a:extLst>
                </a:gridCol>
                <a:gridCol w="2688336">
                  <a:extLst>
                    <a:ext uri="{9D8B030D-6E8A-4147-A177-3AD203B41FA5}">
                      <a16:colId xmlns:a16="http://schemas.microsoft.com/office/drawing/2014/main" val="20002"/>
                    </a:ext>
                  </a:extLst>
                </a:gridCol>
                <a:gridCol w="2839974">
                  <a:extLst>
                    <a:ext uri="{9D8B030D-6E8A-4147-A177-3AD203B41FA5}">
                      <a16:colId xmlns:a16="http://schemas.microsoft.com/office/drawing/2014/main" val="20003"/>
                    </a:ext>
                  </a:extLst>
                </a:gridCol>
              </a:tblGrid>
              <a:tr h="447285">
                <a:tc>
                  <a:txBody>
                    <a:bodyPr/>
                    <a:lstStyle/>
                    <a:p>
                      <a:r>
                        <a:rPr lang="de-CH" sz="1000" b="1" i="0" dirty="0">
                          <a:solidFill>
                            <a:schemeClr val="bg1"/>
                          </a:solidFill>
                          <a:latin typeface="Segoe UI" charset="0"/>
                          <a:ea typeface="Segoe UI" charset="0"/>
                          <a:cs typeface="Segoe UI" charset="0"/>
                        </a:rPr>
                        <a:t>Prise de 15/20 mg</a:t>
                      </a:r>
                      <a:r>
                        <a:rPr lang="de-CH" sz="1000" b="1" i="0" baseline="0" dirty="0">
                          <a:solidFill>
                            <a:schemeClr val="bg1"/>
                          </a:solidFill>
                          <a:latin typeface="Segoe UI" charset="0"/>
                          <a:ea typeface="Segoe UI" charset="0"/>
                          <a:cs typeface="Segoe UI" charset="0"/>
                        </a:rPr>
                        <a:t> de rivaroxaban</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a:solidFill>
                            <a:schemeClr val="bg1"/>
                          </a:solidFill>
                          <a:latin typeface="Segoe UI" charset="0"/>
                          <a:ea typeface="Segoe UI" charset="0"/>
                          <a:cs typeface="Segoe UI" charset="0"/>
                        </a:rPr>
                        <a:t>Effet sur le </a:t>
                      </a:r>
                      <a:r>
                        <a:rPr lang="de-CH" sz="1000" b="1" i="0" dirty="0" err="1">
                          <a:solidFill>
                            <a:schemeClr val="bg1"/>
                          </a:solidFill>
                          <a:latin typeface="Segoe UI" charset="0"/>
                          <a:ea typeface="Segoe UI" charset="0"/>
                          <a:cs typeface="Segoe UI" charset="0"/>
                        </a:rPr>
                        <a:t>test</a:t>
                      </a:r>
                      <a:r>
                        <a:rPr lang="de-CH" sz="1000" b="1" i="0" dirty="0">
                          <a:solidFill>
                            <a:schemeClr val="bg1"/>
                          </a:solidFill>
                          <a:latin typeface="Segoe UI" charset="0"/>
                          <a:ea typeface="Segoe UI" charset="0"/>
                          <a:cs typeface="Segoe UI" charset="0"/>
                        </a:rPr>
                        <a:t> au </a:t>
                      </a:r>
                      <a:r>
                        <a:rPr lang="de-CH" sz="1000" b="1" i="0" dirty="0" err="1">
                          <a:solidFill>
                            <a:schemeClr val="bg1"/>
                          </a:solidFill>
                          <a:latin typeface="Segoe UI" charset="0"/>
                          <a:ea typeface="Segoe UI" charset="0"/>
                          <a:cs typeface="Segoe UI" charset="0"/>
                        </a:rPr>
                        <a:t>pic</a:t>
                      </a:r>
                      <a:r>
                        <a:rPr lang="de-CH" sz="1000" b="1" i="0" dirty="0">
                          <a:solidFill>
                            <a:schemeClr val="bg1"/>
                          </a:solidFill>
                          <a:latin typeface="Segoe UI" charset="0"/>
                          <a:ea typeface="Segoe UI" charset="0"/>
                          <a:cs typeface="Segoe UI" charset="0"/>
                        </a:rPr>
                        <a:t> de la </a:t>
                      </a:r>
                      <a:r>
                        <a:rPr lang="de-CH" sz="1000" b="1" i="0" dirty="0" err="1">
                          <a:solidFill>
                            <a:schemeClr val="bg1"/>
                          </a:solidFill>
                          <a:latin typeface="Segoe UI" charset="0"/>
                          <a:ea typeface="Segoe UI" charset="0"/>
                          <a:cs typeface="Segoe UI" charset="0"/>
                        </a:rPr>
                        <a:t>concentration</a:t>
                      </a:r>
                      <a:r>
                        <a:rPr lang="de-CH" sz="1000" b="1" i="0" dirty="0">
                          <a:solidFill>
                            <a:schemeClr val="bg1"/>
                          </a:solidFill>
                          <a:latin typeface="Segoe UI" charset="0"/>
                          <a:ea typeface="Segoe UI" charset="0"/>
                          <a:cs typeface="Segoe UI" charset="0"/>
                        </a:rPr>
                        <a:t> </a:t>
                      </a:r>
                      <a:br>
                        <a:rPr lang="de-CH" sz="1000" b="1" i="0" dirty="0">
                          <a:solidFill>
                            <a:schemeClr val="bg1"/>
                          </a:solidFill>
                          <a:latin typeface="Segoe UI" charset="0"/>
                          <a:ea typeface="Segoe UI" charset="0"/>
                          <a:cs typeface="Segoe UI" charset="0"/>
                        </a:rPr>
                      </a:br>
                      <a:r>
                        <a:rPr lang="de-CH" sz="1000" b="1" i="0" dirty="0">
                          <a:solidFill>
                            <a:schemeClr val="bg1"/>
                          </a:solidFill>
                          <a:latin typeface="Segoe UI" charset="0"/>
                          <a:ea typeface="Segoe UI" charset="0"/>
                          <a:cs typeface="Segoe UI" charset="0"/>
                        </a:rPr>
                        <a:t>de rivaroxaban 2–8 h après</a:t>
                      </a:r>
                      <a:r>
                        <a:rPr lang="de-CH" sz="1000" b="1" i="0" baseline="0" dirty="0">
                          <a:solidFill>
                            <a:schemeClr val="bg1"/>
                          </a:solidFill>
                          <a:latin typeface="Segoe UI" charset="0"/>
                          <a:ea typeface="Segoe UI" charset="0"/>
                          <a:cs typeface="Segoe UI" charset="0"/>
                        </a:rPr>
                        <a:t> la prise</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a:solidFill>
                            <a:schemeClr val="bg1"/>
                          </a:solidFill>
                          <a:latin typeface="Segoe UI" charset="0"/>
                          <a:ea typeface="Segoe UI" charset="0"/>
                          <a:cs typeface="Segoe UI" charset="0"/>
                        </a:rPr>
                        <a:t>Effet sur le </a:t>
                      </a:r>
                      <a:r>
                        <a:rPr lang="de-CH" sz="1000" b="1" i="0" dirty="0" err="1">
                          <a:solidFill>
                            <a:schemeClr val="bg1"/>
                          </a:solidFill>
                          <a:latin typeface="Segoe UI" charset="0"/>
                          <a:ea typeface="Segoe UI" charset="0"/>
                          <a:cs typeface="Segoe UI" charset="0"/>
                        </a:rPr>
                        <a:t>test</a:t>
                      </a:r>
                      <a:r>
                        <a:rPr lang="de-CH" sz="1000" b="1" i="0" dirty="0">
                          <a:solidFill>
                            <a:schemeClr val="bg1"/>
                          </a:solidFill>
                          <a:latin typeface="Segoe UI" charset="0"/>
                          <a:ea typeface="Segoe UI" charset="0"/>
                          <a:cs typeface="Segoe UI" charset="0"/>
                        </a:rPr>
                        <a:t> à la </a:t>
                      </a:r>
                      <a:r>
                        <a:rPr lang="de-CH" sz="1000" b="1" i="0" dirty="0" err="1">
                          <a:solidFill>
                            <a:schemeClr val="bg1"/>
                          </a:solidFill>
                          <a:latin typeface="Segoe UI" charset="0"/>
                          <a:ea typeface="Segoe UI" charset="0"/>
                          <a:cs typeface="Segoe UI" charset="0"/>
                        </a:rPr>
                        <a:t>concentration</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résiduelle</a:t>
                      </a:r>
                      <a:r>
                        <a:rPr lang="de-CH" sz="1000" b="1" i="0" dirty="0">
                          <a:solidFill>
                            <a:schemeClr val="bg1"/>
                          </a:solidFill>
                          <a:latin typeface="Segoe UI" charset="0"/>
                          <a:ea typeface="Segoe UI" charset="0"/>
                          <a:cs typeface="Segoe UI" charset="0"/>
                        </a:rPr>
                        <a:t> de rivaroxaban 16–18 h après</a:t>
                      </a:r>
                      <a:r>
                        <a:rPr lang="de-CH" sz="1000" b="1" i="0" baseline="0" dirty="0">
                          <a:solidFill>
                            <a:schemeClr val="bg1"/>
                          </a:solidFill>
                          <a:latin typeface="Segoe UI" charset="0"/>
                          <a:ea typeface="Segoe UI" charset="0"/>
                          <a:cs typeface="Segoe UI" charset="0"/>
                        </a:rPr>
                        <a:t> la prise</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3248">
                <a:tc>
                  <a:txBody>
                    <a:bodyPr/>
                    <a:lstStyle/>
                    <a:p>
                      <a:r>
                        <a:rPr lang="de-CH" sz="1000" b="0" i="0" kern="1200" dirty="0">
                          <a:solidFill>
                            <a:schemeClr val="tx1"/>
                          </a:solidFill>
                          <a:latin typeface="Segoe UI" charset="0"/>
                          <a:ea typeface="Segoe UI" charset="0"/>
                          <a:cs typeface="Segoe UI" charset="0"/>
                        </a:rPr>
                        <a:t>Quick</a:t>
                      </a:r>
                      <a:r>
                        <a:rPr lang="de-CH" sz="1000" b="0" i="0" kern="1200" baseline="0" dirty="0">
                          <a:solidFill>
                            <a:schemeClr val="tx1"/>
                          </a:solidFill>
                          <a:latin typeface="Segoe UI" charset="0"/>
                          <a:ea typeface="Segoe UI" charset="0"/>
                          <a:cs typeface="Segoe UI" charset="0"/>
                        </a:rPr>
                        <a:t> (%)</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de-DE" sz="1200" baseline="0" dirty="0">
                        <a:effectLst/>
                        <a:latin typeface="Wingdings 2" charset="2"/>
                        <a:ea typeface="Wingdings" charset="2"/>
                        <a:cs typeface="Wingdings" charset="2"/>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Faible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43248">
                <a:tc>
                  <a:txBody>
                    <a:bodyPr/>
                    <a:lstStyle/>
                    <a:p>
                      <a:r>
                        <a:rPr lang="de-CH" sz="1000" b="0" i="0" dirty="0">
                          <a:latin typeface="Segoe UI" charset="0"/>
                          <a:ea typeface="Segoe UI" charset="0"/>
                          <a:cs typeface="Segoe UI" charset="0"/>
                        </a:rPr>
                        <a:t>INR (</a:t>
                      </a:r>
                      <a:r>
                        <a:rPr lang="de-CH" sz="1000" b="0" i="0" dirty="0" err="1">
                          <a:latin typeface="Segoe UI" charset="0"/>
                          <a:ea typeface="Segoe UI" charset="0"/>
                          <a:cs typeface="Segoe UI" charset="0"/>
                        </a:rPr>
                        <a:t>plama</a:t>
                      </a:r>
                      <a:r>
                        <a:rPr lang="de-CH" sz="1000" b="0" i="0" baseline="0" dirty="0">
                          <a:latin typeface="Segoe UI" charset="0"/>
                          <a:ea typeface="Segoe UI" charset="0"/>
                          <a:cs typeface="Segoe UI" charset="0"/>
                        </a:rPr>
                        <a: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Faible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43248">
                <a:tc>
                  <a:txBody>
                    <a:bodyPr/>
                    <a:lstStyle/>
                    <a:p>
                      <a:r>
                        <a:rPr lang="de-CH" sz="1000" b="0" i="0" dirty="0">
                          <a:latin typeface="Segoe UI" charset="0"/>
                          <a:ea typeface="Segoe UI" charset="0"/>
                          <a:cs typeface="Segoe UI" charset="0"/>
                        </a:rPr>
                        <a:t>INR (</a:t>
                      </a:r>
                      <a:r>
                        <a:rPr lang="de-CH" sz="1000" b="0" i="0" dirty="0" err="1">
                          <a:latin typeface="Segoe UI" charset="0"/>
                          <a:ea typeface="Segoe UI" charset="0"/>
                          <a:cs typeface="Segoe UI" charset="0"/>
                        </a:rPr>
                        <a:t>Coagucheck</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capilaire</a:t>
                      </a:r>
                      <a:r>
                        <a:rPr lang="de-CH" sz="1000" b="0" i="0" baseline="0" dirty="0">
                          <a:latin typeface="Segoe UI" charset="0"/>
                          <a:ea typeface="Segoe UI" charset="0"/>
                          <a:cs typeface="Segoe UI" charset="0"/>
                        </a:rPr>
                        <a: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Faible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243248">
                <a:tc>
                  <a:txBody>
                    <a:bodyPr/>
                    <a:lstStyle/>
                    <a:p>
                      <a:r>
                        <a:rPr lang="de-CH" sz="1000" b="0" i="0" dirty="0" err="1">
                          <a:latin typeface="Segoe UI" charset="0"/>
                          <a:ea typeface="Segoe UI" charset="0"/>
                          <a:cs typeface="Segoe UI" charset="0"/>
                        </a:rPr>
                        <a:t>aPTT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Faible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36703">
                <a:tc>
                  <a:txBody>
                    <a:bodyPr/>
                    <a:lstStyle/>
                    <a:p>
                      <a:r>
                        <a:rPr lang="de-CH" sz="1000" b="0" i="0" dirty="0" err="1">
                          <a:latin typeface="Segoe UI" charset="0"/>
                          <a:ea typeface="Segoe UI" charset="0"/>
                          <a:cs typeface="Segoe UI" charset="0"/>
                        </a:rPr>
                        <a:t>Facteurs</a:t>
                      </a:r>
                      <a:r>
                        <a:rPr lang="de-CH" sz="1000" b="0" i="0" dirty="0">
                          <a:latin typeface="Segoe UI" charset="0"/>
                          <a:ea typeface="Segoe UI" charset="0"/>
                          <a:cs typeface="Segoe UI" charset="0"/>
                        </a:rPr>
                        <a:t> de la </a:t>
                      </a:r>
                      <a:r>
                        <a:rPr lang="de-CH" sz="1000" b="0" i="0" dirty="0" err="1">
                          <a:latin typeface="Segoe UI" charset="0"/>
                          <a:ea typeface="Segoe UI" charset="0"/>
                          <a:cs typeface="Segoe UI" charset="0"/>
                        </a:rPr>
                        <a:t>coagulation</a:t>
                      </a:r>
                      <a:r>
                        <a:rPr lang="de-CH" sz="1000" b="0" i="0" dirty="0">
                          <a:latin typeface="Segoe UI" charset="0"/>
                          <a:ea typeface="Segoe UI" charset="0"/>
                          <a:cs typeface="Segoe UI" charset="0"/>
                        </a:rPr>
                        <a:t> (II, V, VII, FVIII, IX, X, XI)</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kern="1200" baseline="0" dirty="0">
                          <a:solidFill>
                            <a:schemeClr val="tx1"/>
                          </a:solidFill>
                          <a:latin typeface="Wingdings"/>
                          <a:ea typeface="+mn-ea"/>
                          <a:cs typeface="+mn-cs"/>
                          <a:sym typeface="Wingdings" panose="05000000000000000000" pitchFamily="2" charset="2"/>
                        </a:rPr>
                        <a:t></a:t>
                      </a:r>
                      <a:endParaRPr lang="de-CH" sz="1200" b="0" i="0" u="none" strike="noStrike" kern="1200" baseline="0" dirty="0">
                        <a:solidFill>
                          <a:schemeClr val="tx1"/>
                        </a:solidFill>
                        <a:latin typeface="Wingdings"/>
                        <a:ea typeface="+mn-ea"/>
                        <a:cs typeface="+mn-cs"/>
                      </a:endParaRPr>
                    </a:p>
                  </a:txBody>
                  <a:tcPr marL="0" marR="0" marT="36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Faible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395277">
                <a:tc>
                  <a:txBody>
                    <a:bodyPr/>
                    <a:lstStyle/>
                    <a:p>
                      <a:r>
                        <a:rPr lang="de-DE" sz="1000" b="0" i="0" dirty="0" err="1">
                          <a:latin typeface="Segoe UI" charset="0"/>
                          <a:ea typeface="Segoe UI" charset="0"/>
                          <a:cs typeface="Segoe UI" charset="0"/>
                        </a:rPr>
                        <a:t>Activité</a:t>
                      </a:r>
                      <a:r>
                        <a:rPr lang="de-DE" sz="1000" b="0" i="0" dirty="0">
                          <a:latin typeface="Segoe UI" charset="0"/>
                          <a:ea typeface="Segoe UI" charset="0"/>
                          <a:cs typeface="Segoe UI" charset="0"/>
                        </a:rPr>
                        <a:t> anti-</a:t>
                      </a:r>
                      <a:r>
                        <a:rPr lang="de-DE" sz="1000" b="0" i="0" dirty="0" err="1">
                          <a:latin typeface="Segoe UI" charset="0"/>
                          <a:ea typeface="Segoe UI" charset="0"/>
                          <a:cs typeface="Segoe UI" charset="0"/>
                        </a:rPr>
                        <a:t>Xa</a:t>
                      </a:r>
                      <a:r>
                        <a:rPr lang="de-DE" sz="1000" b="0" i="0" dirty="0">
                          <a:latin typeface="Segoe UI" charset="0"/>
                          <a:ea typeface="Segoe UI" charset="0"/>
                          <a:cs typeface="Segoe UI" charset="0"/>
                        </a:rPr>
                        <a:t> (</a:t>
                      </a:r>
                      <a:r>
                        <a:rPr lang="de-DE" sz="1000" b="0" i="0" dirty="0" err="1">
                          <a:latin typeface="Segoe UI" charset="0"/>
                          <a:ea typeface="Segoe UI" charset="0"/>
                          <a:cs typeface="Segoe UI" charset="0"/>
                        </a:rPr>
                        <a:t>chromogène</a:t>
                      </a:r>
                      <a:r>
                        <a:rPr lang="de-DE" sz="1000" b="0" i="0" dirty="0">
                          <a:latin typeface="Segoe UI" charset="0"/>
                          <a:ea typeface="Segoe UI" charset="0"/>
                          <a:cs typeface="Segoe UI" charset="0"/>
                        </a:rPr>
                        <a:t>,</a:t>
                      </a:r>
                      <a:r>
                        <a:rPr lang="de-DE" sz="1000" b="0" i="0" baseline="0" dirty="0">
                          <a:latin typeface="Segoe UI" charset="0"/>
                          <a:ea typeface="Segoe UI" charset="0"/>
                          <a:cs typeface="Segoe UI" charset="0"/>
                        </a:rPr>
                        <a:t> </a:t>
                      </a:r>
                      <a:r>
                        <a:rPr lang="de-DE" sz="1000" b="0" i="0" baseline="0" dirty="0" err="1">
                          <a:latin typeface="Segoe UI" charset="0"/>
                          <a:ea typeface="Segoe UI" charset="0"/>
                          <a:cs typeface="Segoe UI" charset="0"/>
                        </a:rPr>
                        <a:t>pour</a:t>
                      </a:r>
                      <a:r>
                        <a:rPr lang="de-DE" sz="1000" b="0" i="0" baseline="0" dirty="0">
                          <a:latin typeface="Segoe UI" charset="0"/>
                          <a:ea typeface="Segoe UI" charset="0"/>
                          <a:cs typeface="Segoe UI" charset="0"/>
                        </a:rPr>
                        <a:t> </a:t>
                      </a:r>
                      <a:r>
                        <a:rPr lang="de-DE" sz="1000" b="0" i="0" baseline="0" dirty="0" err="1">
                          <a:latin typeface="Segoe UI" charset="0"/>
                          <a:ea typeface="Segoe UI" charset="0"/>
                          <a:cs typeface="Segoe UI" charset="0"/>
                        </a:rPr>
                        <a:t>l‘héparine</a:t>
                      </a:r>
                      <a:r>
                        <a:rPr lang="de-DE" sz="1000" b="0" i="0" baseline="0" dirty="0">
                          <a:latin typeface="Segoe UI" charset="0"/>
                          <a:ea typeface="Segoe UI" charset="0"/>
                          <a:cs typeface="Segoe UI" charset="0"/>
                        </a:rPr>
                        <a:t>, les HBPM et le </a:t>
                      </a:r>
                      <a:r>
                        <a:rPr lang="de-DE" sz="1000" b="0" i="0" baseline="0" dirty="0" err="1">
                          <a:latin typeface="Segoe UI" charset="0"/>
                          <a:ea typeface="Segoe UI" charset="0"/>
                          <a:cs typeface="Segoe UI" charset="0"/>
                        </a:rPr>
                        <a:t>fondaparinux</a:t>
                      </a:r>
                      <a:endParaRPr lang="de-DE"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43248">
                <a:tc>
                  <a:txBody>
                    <a:bodyPr/>
                    <a:lstStyle/>
                    <a:p>
                      <a:r>
                        <a:rPr lang="de-CH" sz="1000" b="0" i="0" dirty="0">
                          <a:latin typeface="Segoe UI" charset="0"/>
                          <a:ea typeface="Segoe UI" charset="0"/>
                          <a:cs typeface="Segoe UI" charset="0"/>
                        </a:rPr>
                        <a:t>ROTEM (CT </a:t>
                      </a:r>
                      <a:r>
                        <a:rPr lang="de-CH" sz="1000" b="0" i="0" dirty="0" err="1">
                          <a:latin typeface="Segoe UI" charset="0"/>
                          <a:ea typeface="Segoe UI" charset="0"/>
                          <a:cs typeface="Segoe UI" charset="0"/>
                        </a:rPr>
                        <a:t>intem</a:t>
                      </a:r>
                      <a:r>
                        <a:rPr lang="de-CH" sz="1000" b="0" i="0" dirty="0">
                          <a:latin typeface="Segoe UI" charset="0"/>
                          <a:ea typeface="Segoe UI" charset="0"/>
                          <a:cs typeface="Segoe UI" charset="0"/>
                        </a:rPr>
                        <a:t>/</a:t>
                      </a:r>
                      <a:r>
                        <a:rPr lang="de-CH" sz="1000" b="0" i="0" dirty="0" err="1">
                          <a:latin typeface="Segoe UI" charset="0"/>
                          <a:ea typeface="Segoe UI" charset="0"/>
                          <a:cs typeface="Segoe UI" charset="0"/>
                        </a:rPr>
                        <a:t>extem</a:t>
                      </a:r>
                      <a:r>
                        <a:rPr lang="de-CH" sz="1000" b="0" i="0" baseline="0" dirty="0">
                          <a:latin typeface="Segoe UI" charset="0"/>
                          <a:ea typeface="Segoe UI" charset="0"/>
                          <a:cs typeface="Segoe UI" charset="0"/>
                        </a:rPr>
                        <a: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Faible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243248">
                <a:tc>
                  <a:txBody>
                    <a:bodyPr/>
                    <a:lstStyle/>
                    <a:p>
                      <a:r>
                        <a:rPr lang="en-US" sz="1000" b="0" i="0" dirty="0">
                          <a:latin typeface="Segoe UI" charset="0"/>
                          <a:ea typeface="Segoe UI" charset="0"/>
                          <a:cs typeface="Segoe UI" charset="0"/>
                        </a:rPr>
                        <a:t>ROTEM (MCF, CFT </a:t>
                      </a:r>
                      <a:r>
                        <a:rPr lang="en-US" sz="1000" b="0" i="0" dirty="0" err="1">
                          <a:latin typeface="Segoe UI" charset="0"/>
                          <a:ea typeface="Segoe UI" charset="0"/>
                          <a:cs typeface="Segoe UI" charset="0"/>
                        </a:rPr>
                        <a:t>intem</a:t>
                      </a:r>
                      <a:r>
                        <a:rPr lang="en-US" sz="1000" b="0" i="0" dirty="0">
                          <a:latin typeface="Segoe UI" charset="0"/>
                          <a:ea typeface="Segoe UI" charset="0"/>
                          <a:cs typeface="Segoe UI" charset="0"/>
                        </a:rPr>
                        <a:t>, angle alpha)</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Faible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err="1">
                          <a:latin typeface="Segoe UI" charset="0"/>
                          <a:ea typeface="Segoe UI" charset="0"/>
                          <a:cs typeface="Segoe UI" charset="0"/>
                        </a:rPr>
                        <a:t>Aucune</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39527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D-</a:t>
                      </a:r>
                      <a:r>
                        <a:rPr lang="de-CH" sz="1000" b="0" i="0" dirty="0" err="1">
                          <a:latin typeface="Segoe UI" charset="0"/>
                          <a:ea typeface="Segoe UI" charset="0"/>
                          <a:cs typeface="Segoe UI" charset="0"/>
                        </a:rPr>
                        <a:t>dimères</a:t>
                      </a:r>
                      <a:r>
                        <a:rPr lang="de-CH" sz="1000" b="0" i="0" baseline="30000" dirty="0">
                          <a:latin typeface="Segoe UI" charset="0"/>
                          <a:ea typeface="Segoe UI" charset="0"/>
                          <a:cs typeface="Segoe UI" charset="0"/>
                        </a:rPr>
                        <a:t>#</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fibrinogène</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facteur</a:t>
                      </a:r>
                      <a:r>
                        <a:rPr lang="de-CH" sz="1000" b="0" i="0" baseline="0" dirty="0">
                          <a:latin typeface="Segoe UI" charset="0"/>
                          <a:ea typeface="Segoe UI" charset="0"/>
                          <a:cs typeface="Segoe UI" charset="0"/>
                        </a:rPr>
                        <a:t> XIII, temps de </a:t>
                      </a:r>
                      <a:r>
                        <a:rPr lang="de-CH" sz="1000" b="0" i="0" baseline="0" dirty="0" err="1">
                          <a:latin typeface="Segoe UI" charset="0"/>
                          <a:ea typeface="Segoe UI" charset="0"/>
                          <a:cs typeface="Segoe UI" charset="0"/>
                        </a:rPr>
                        <a:t>thrombine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err="1">
                          <a:latin typeface="Segoe UI" charset="0"/>
                          <a:ea typeface="Segoe UI" charset="0"/>
                          <a:cs typeface="Segoe UI" charset="0"/>
                        </a:rPr>
                        <a:t>Aucune</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err="1">
                          <a:latin typeface="Segoe UI" charset="0"/>
                          <a:ea typeface="Segoe UI" charset="0"/>
                          <a:cs typeface="Segoe UI" charset="0"/>
                        </a:rPr>
                        <a:t>Aucune</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7" name="Bild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2428" y="1939004"/>
            <a:ext cx="165499" cy="167114"/>
          </a:xfrm>
          <a:prstGeom prst="rect">
            <a:avLst/>
          </a:prstGeom>
        </p:spPr>
      </p:pic>
      <p:grpSp>
        <p:nvGrpSpPr>
          <p:cNvPr id="9" name="Gruppierung 8"/>
          <p:cNvGrpSpPr/>
          <p:nvPr/>
        </p:nvGrpSpPr>
        <p:grpSpPr>
          <a:xfrm>
            <a:off x="319969" y="4530163"/>
            <a:ext cx="8193624" cy="352151"/>
            <a:chOff x="331130" y="5749894"/>
            <a:chExt cx="8193624" cy="352151"/>
          </a:xfrm>
        </p:grpSpPr>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3500000">
              <a:off x="3949003" y="5790935"/>
              <a:ext cx="89424" cy="9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376" y="5807633"/>
              <a:ext cx="91199" cy="100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700000">
              <a:off x="337812" y="5942753"/>
              <a:ext cx="93551" cy="106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feld 20"/>
            <p:cNvSpPr txBox="1"/>
            <p:nvPr/>
          </p:nvSpPr>
          <p:spPr>
            <a:xfrm>
              <a:off x="378221" y="5749895"/>
              <a:ext cx="3188693" cy="215444"/>
            </a:xfrm>
            <a:prstGeom prst="rect">
              <a:avLst/>
            </a:prstGeom>
            <a:noFill/>
          </p:spPr>
          <p:txBody>
            <a:bodyPr wrap="none" rtlCol="0">
              <a:spAutoFit/>
            </a:bodyPr>
            <a:lstStyle/>
            <a:p>
              <a:r>
                <a:rPr lang="de-CH" sz="800" dirty="0">
                  <a:latin typeface="Segoe UI" charset="0"/>
                  <a:ea typeface="Segoe UI" charset="0"/>
                  <a:cs typeface="Segoe UI" charset="0"/>
                </a:rPr>
                <a:t>Valeur </a:t>
              </a:r>
              <a:r>
                <a:rPr lang="de-CH" sz="800" dirty="0" err="1">
                  <a:latin typeface="Segoe UI" charset="0"/>
                  <a:ea typeface="Segoe UI" charset="0"/>
                  <a:cs typeface="Segoe UI" charset="0"/>
                </a:rPr>
                <a:t>mesurée</a:t>
              </a:r>
              <a:r>
                <a:rPr lang="de-CH" sz="800" dirty="0">
                  <a:latin typeface="Segoe UI" charset="0"/>
                  <a:ea typeface="Segoe UI" charset="0"/>
                  <a:cs typeface="Segoe UI" charset="0"/>
                </a:rPr>
                <a:t> </a:t>
              </a:r>
              <a:r>
                <a:rPr lang="de-CH" sz="800" dirty="0" err="1">
                  <a:latin typeface="Segoe UI" charset="0"/>
                  <a:ea typeface="Segoe UI" charset="0"/>
                  <a:cs typeface="Segoe UI" charset="0"/>
                </a:rPr>
                <a:t>réduite</a:t>
              </a:r>
              <a:r>
                <a:rPr lang="de-CH" sz="800" dirty="0">
                  <a:latin typeface="Segoe UI" charset="0"/>
                  <a:ea typeface="Segoe UI" charset="0"/>
                  <a:cs typeface="Segoe UI" charset="0"/>
                </a:rPr>
                <a:t> par le rivaroxaban (</a:t>
              </a:r>
              <a:r>
                <a:rPr lang="de-CH" sz="800" dirty="0" err="1">
                  <a:latin typeface="Segoe UI" charset="0"/>
                  <a:ea typeface="Segoe UI" charset="0"/>
                  <a:cs typeface="Segoe UI" charset="0"/>
                </a:rPr>
                <a:t>inférieure</a:t>
              </a:r>
              <a:r>
                <a:rPr lang="de-CH" sz="800" dirty="0">
                  <a:latin typeface="Segoe UI" charset="0"/>
                  <a:ea typeface="Segoe UI" charset="0"/>
                  <a:cs typeface="Segoe UI" charset="0"/>
                </a:rPr>
                <a:t> à la norme)</a:t>
              </a:r>
            </a:p>
          </p:txBody>
        </p:sp>
        <p:sp>
          <p:nvSpPr>
            <p:cNvPr id="22" name="Textfeld 21"/>
            <p:cNvSpPr txBox="1"/>
            <p:nvPr/>
          </p:nvSpPr>
          <p:spPr>
            <a:xfrm>
              <a:off x="370270" y="5886601"/>
              <a:ext cx="3419168" cy="215444"/>
            </a:xfrm>
            <a:prstGeom prst="rect">
              <a:avLst/>
            </a:prstGeom>
            <a:noFill/>
          </p:spPr>
          <p:txBody>
            <a:bodyPr wrap="square" rtlCol="0">
              <a:spAutoFit/>
            </a:bodyPr>
            <a:lstStyle/>
            <a:p>
              <a:r>
                <a:rPr lang="de-CH" sz="800" dirty="0">
                  <a:latin typeface="Segoe UI" charset="0"/>
                  <a:ea typeface="Segoe UI" charset="0"/>
                  <a:cs typeface="Segoe UI" charset="0"/>
                </a:rPr>
                <a:t>Valeur </a:t>
              </a:r>
              <a:r>
                <a:rPr lang="de-CH" sz="800" dirty="0" err="1">
                  <a:latin typeface="Segoe UI" charset="0"/>
                  <a:ea typeface="Segoe UI" charset="0"/>
                  <a:cs typeface="Segoe UI" charset="0"/>
                </a:rPr>
                <a:t>mesurée</a:t>
              </a:r>
              <a:r>
                <a:rPr lang="de-CH" sz="800" dirty="0">
                  <a:latin typeface="Segoe UI" charset="0"/>
                  <a:ea typeface="Segoe UI" charset="0"/>
                  <a:cs typeface="Segoe UI" charset="0"/>
                </a:rPr>
                <a:t> </a:t>
              </a:r>
              <a:r>
                <a:rPr lang="de-CH" sz="800" dirty="0" err="1">
                  <a:latin typeface="Segoe UI" charset="0"/>
                  <a:ea typeface="Segoe UI" charset="0"/>
                  <a:cs typeface="Segoe UI" charset="0"/>
                </a:rPr>
                <a:t>augmentée</a:t>
              </a:r>
              <a:r>
                <a:rPr lang="de-CH" sz="800" dirty="0">
                  <a:latin typeface="Segoe UI" charset="0"/>
                  <a:ea typeface="Segoe UI" charset="0"/>
                  <a:cs typeface="Segoe UI" charset="0"/>
                </a:rPr>
                <a:t> par le rivaroxaban (supérieure à la norme)</a:t>
              </a:r>
            </a:p>
          </p:txBody>
        </p:sp>
        <p:sp>
          <p:nvSpPr>
            <p:cNvPr id="23" name="Textfeld 22"/>
            <p:cNvSpPr txBox="1"/>
            <p:nvPr/>
          </p:nvSpPr>
          <p:spPr>
            <a:xfrm>
              <a:off x="4010595" y="5749894"/>
              <a:ext cx="4514159" cy="215444"/>
            </a:xfrm>
            <a:prstGeom prst="rect">
              <a:avLst/>
            </a:prstGeom>
            <a:noFill/>
          </p:spPr>
          <p:txBody>
            <a:bodyPr wrap="square" rtlCol="0">
              <a:spAutoFit/>
            </a:bodyPr>
            <a:lstStyle/>
            <a:p>
              <a:r>
                <a:rPr lang="de-CH" sz="800" dirty="0">
                  <a:latin typeface="Segoe UI" charset="0"/>
                  <a:ea typeface="Segoe UI" charset="0"/>
                  <a:cs typeface="Segoe UI" charset="0"/>
                </a:rPr>
                <a:t>Valeur </a:t>
              </a:r>
              <a:r>
                <a:rPr lang="de-CH" sz="800" dirty="0" err="1">
                  <a:latin typeface="Segoe UI" charset="0"/>
                  <a:ea typeface="Segoe UI" charset="0"/>
                  <a:cs typeface="Segoe UI" charset="0"/>
                </a:rPr>
                <a:t>mesurée</a:t>
              </a:r>
              <a:r>
                <a:rPr lang="de-CH" sz="800" dirty="0">
                  <a:latin typeface="Segoe UI" charset="0"/>
                  <a:ea typeface="Segoe UI" charset="0"/>
                  <a:cs typeface="Segoe UI" charset="0"/>
                </a:rPr>
                <a:t> </a:t>
              </a:r>
              <a:r>
                <a:rPr lang="de-CH" sz="800" dirty="0" err="1">
                  <a:latin typeface="Segoe UI" charset="0"/>
                  <a:ea typeface="Segoe UI" charset="0"/>
                  <a:cs typeface="Segoe UI" charset="0"/>
                </a:rPr>
                <a:t>fortement</a:t>
              </a:r>
              <a:r>
                <a:rPr lang="de-CH" sz="800" dirty="0">
                  <a:latin typeface="Segoe UI" charset="0"/>
                  <a:ea typeface="Segoe UI" charset="0"/>
                  <a:cs typeface="Segoe UI" charset="0"/>
                </a:rPr>
                <a:t> </a:t>
              </a:r>
              <a:r>
                <a:rPr lang="de-CH" sz="800" dirty="0" err="1">
                  <a:latin typeface="Segoe UI" charset="0"/>
                  <a:ea typeface="Segoe UI" charset="0"/>
                  <a:cs typeface="Segoe UI" charset="0"/>
                </a:rPr>
                <a:t>augmentée</a:t>
              </a:r>
              <a:r>
                <a:rPr lang="de-CH" sz="800" dirty="0">
                  <a:latin typeface="Segoe UI" charset="0"/>
                  <a:ea typeface="Segoe UI" charset="0"/>
                  <a:cs typeface="Segoe UI" charset="0"/>
                </a:rPr>
                <a:t> par le rivaroxaban (</a:t>
              </a:r>
              <a:r>
                <a:rPr lang="de-CH" sz="800" dirty="0" err="1">
                  <a:latin typeface="Segoe UI" charset="0"/>
                  <a:ea typeface="Segoe UI" charset="0"/>
                  <a:cs typeface="Segoe UI" charset="0"/>
                </a:rPr>
                <a:t>nettement</a:t>
              </a:r>
              <a:r>
                <a:rPr lang="de-CH" sz="800" dirty="0">
                  <a:latin typeface="Segoe UI" charset="0"/>
                  <a:ea typeface="Segoe UI" charset="0"/>
                  <a:cs typeface="Segoe UI" charset="0"/>
                </a:rPr>
                <a:t> supérieure à la norme)</a:t>
              </a:r>
            </a:p>
          </p:txBody>
        </p:sp>
      </p:grpSp>
      <p:sp>
        <p:nvSpPr>
          <p:cNvPr id="26" name="Textfeld 25">
            <a:extLst>
              <a:ext uri="{FF2B5EF4-FFF2-40B4-BE49-F238E27FC236}">
                <a16:creationId xmlns:a16="http://schemas.microsoft.com/office/drawing/2014/main" id="{801F79F9-908E-4FE4-9996-3E3FB9886E4E}"/>
              </a:ext>
            </a:extLst>
          </p:cNvPr>
          <p:cNvSpPr txBox="1"/>
          <p:nvPr/>
        </p:nvSpPr>
        <p:spPr>
          <a:xfrm>
            <a:off x="3982554" y="4677793"/>
            <a:ext cx="3810659" cy="215444"/>
          </a:xfrm>
          <a:prstGeom prst="rect">
            <a:avLst/>
          </a:prstGeom>
          <a:noFill/>
        </p:spPr>
        <p:txBody>
          <a:bodyPr wrap="none" rtlCol="0">
            <a:spAutoFit/>
          </a:bodyPr>
          <a:lstStyle/>
          <a:p>
            <a:pPr algn="ctr"/>
            <a:r>
              <a:rPr lang="de-CH" sz="800" baseline="30000" dirty="0">
                <a:latin typeface="Segoe UI" charset="0"/>
                <a:ea typeface="Segoe UI" charset="0"/>
                <a:cs typeface="Segoe UI" charset="0"/>
              </a:rPr>
              <a:t>#</a:t>
            </a:r>
            <a:r>
              <a:rPr lang="de-CH" sz="800" dirty="0">
                <a:latin typeface="Segoe UI" charset="0"/>
                <a:ea typeface="Segoe UI" charset="0"/>
                <a:cs typeface="Segoe UI" charset="0"/>
              </a:rPr>
              <a:t> </a:t>
            </a:r>
            <a:r>
              <a:rPr lang="fr-FR" sz="800" dirty="0">
                <a:latin typeface="Segoe UI" charset="0"/>
                <a:ea typeface="Segoe UI" charset="0"/>
                <a:cs typeface="Segoe UI" charset="0"/>
              </a:rPr>
              <a:t>L’anticoagulation au long cours diminue le taux des D-dimères chez le patient</a:t>
            </a:r>
            <a:r>
              <a:rPr lang="de-CH" sz="800" dirty="0">
                <a:latin typeface="Segoe UI" charset="0"/>
                <a:ea typeface="Segoe UI" charset="0"/>
                <a:cs typeface="Segoe UI" charset="0"/>
              </a:rPr>
              <a:t>.</a:t>
            </a:r>
          </a:p>
        </p:txBody>
      </p:sp>
    </p:spTree>
    <p:extLst>
      <p:ext uri="{BB962C8B-B14F-4D97-AF65-F5344CB8AC3E}">
        <p14:creationId xmlns:p14="http://schemas.microsoft.com/office/powerpoint/2010/main" val="179644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1.2 Posologies du rivaroxaban selon l’indication </a:t>
            </a:r>
            <a:br>
              <a:rPr lang="de-CH" dirty="0"/>
            </a:br>
            <a:r>
              <a:rPr lang="de-CH" dirty="0"/>
              <a:t>et le </a:t>
            </a:r>
            <a:r>
              <a:rPr lang="de-CH" dirty="0" err="1"/>
              <a:t>TFGe</a:t>
            </a:r>
            <a:r>
              <a:rPr lang="de-CH" dirty="0"/>
              <a:t> (1/2)</a:t>
            </a:r>
          </a:p>
        </p:txBody>
      </p:sp>
      <p:sp>
        <p:nvSpPr>
          <p:cNvPr id="21" name="Foliennummernplatzhalter 32">
            <a:extLst>
              <a:ext uri="{FF2B5EF4-FFF2-40B4-BE49-F238E27FC236}">
                <a16:creationId xmlns:a16="http://schemas.microsoft.com/office/drawing/2014/main" id="{C19A6D20-B2E6-4215-A23B-02082F6FA92B}"/>
              </a:ext>
            </a:extLst>
          </p:cNvPr>
          <p:cNvSpPr>
            <a:spLocks noGrp="1"/>
          </p:cNvSpPr>
          <p:nvPr>
            <p:ph type="sldNum" sz="quarter" idx="12"/>
          </p:nvPr>
        </p:nvSpPr>
        <p:spPr>
          <a:xfrm>
            <a:off x="8220974" y="4862868"/>
            <a:ext cx="599176" cy="243763"/>
          </a:xfrm>
        </p:spPr>
        <p:txBody>
          <a:bodyPr/>
          <a:lstStyle/>
          <a:p>
            <a:fld id="{668FC1BA-C807-A24C-B970-91216D4FCE8F}" type="slidenum">
              <a:rPr lang="de-DE" smtClean="0"/>
              <a:t>7</a:t>
            </a:fld>
            <a:endParaRPr lang="de-DE" dirty="0"/>
          </a:p>
        </p:txBody>
      </p:sp>
      <p:sp>
        <p:nvSpPr>
          <p:cNvPr id="27" name="Rechteck 26">
            <a:extLst>
              <a:ext uri="{FF2B5EF4-FFF2-40B4-BE49-F238E27FC236}">
                <a16:creationId xmlns:a16="http://schemas.microsoft.com/office/drawing/2014/main" id="{326B32AE-F68B-4235-88C9-F8BE18994239}"/>
              </a:ext>
            </a:extLst>
          </p:cNvPr>
          <p:cNvSpPr/>
          <p:nvPr/>
        </p:nvSpPr>
        <p:spPr>
          <a:xfrm>
            <a:off x="274955" y="4580568"/>
            <a:ext cx="8545194" cy="276999"/>
          </a:xfrm>
          <a:prstGeom prst="rect">
            <a:avLst/>
          </a:prstGeom>
        </p:spPr>
        <p:txBody>
          <a:bodyPr wrap="square">
            <a:spAutoFit/>
          </a:bodyPr>
          <a:lstStyle/>
          <a:p>
            <a:pPr>
              <a:defRPr/>
            </a:pPr>
            <a:r>
              <a:rPr lang="en-US" sz="600" dirty="0">
                <a:solidFill>
                  <a:schemeClr val="tx1">
                    <a:lumMod val="50000"/>
                    <a:lumOff val="50000"/>
                  </a:schemeClr>
                </a:solidFill>
              </a:rPr>
              <a:t># </a:t>
            </a:r>
            <a:r>
              <a:rPr lang="fr-FR" sz="600" dirty="0">
                <a:solidFill>
                  <a:schemeClr val="tx1">
                    <a:lumMod val="50000"/>
                    <a:lumOff val="50000"/>
                  </a:schemeClr>
                </a:solidFill>
                <a:latin typeface="Arial" charset="0"/>
                <a:ea typeface="Arial" charset="0"/>
                <a:cs typeface="Arial" charset="0"/>
                <a:sym typeface="Wingdings"/>
              </a:rPr>
              <a:t>Selon information professionnelle, utiliser avec prudence chez les patients avec </a:t>
            </a:r>
            <a:r>
              <a:rPr lang="fr-FR" sz="600" dirty="0" err="1">
                <a:solidFill>
                  <a:schemeClr val="tx1">
                    <a:lumMod val="50000"/>
                    <a:lumOff val="50000"/>
                  </a:schemeClr>
                </a:solidFill>
                <a:latin typeface="Arial" charset="0"/>
                <a:ea typeface="Arial" charset="0"/>
                <a:cs typeface="Arial" charset="0"/>
                <a:sym typeface="Wingdings"/>
              </a:rPr>
              <a:t>TFGe</a:t>
            </a:r>
            <a:r>
              <a:rPr lang="fr-FR" sz="600" dirty="0">
                <a:solidFill>
                  <a:schemeClr val="tx1">
                    <a:lumMod val="50000"/>
                    <a:lumOff val="50000"/>
                  </a:schemeClr>
                </a:solidFill>
                <a:latin typeface="Arial" charset="0"/>
                <a:ea typeface="Arial" charset="0"/>
                <a:cs typeface="Arial" charset="0"/>
                <a:sym typeface="Wingdings"/>
              </a:rPr>
              <a:t> &lt;15-29 ml/min. L’avis des experts: Il vaut mieux s’abstenir d’administrer du rivaroxaban lorsque le TFGe est &lt;30 ml/min car cette valeur constituait un critère d’exclusion dans les études d’autorisation. Si le TFGe de patients sous rivaroxaban se dégrade et baisse en dessous de 30 ml/min, le traitement peut être poursuivi en maintenant une surveillance attentive.</a:t>
            </a:r>
            <a:endParaRPr lang="en-US" sz="600" dirty="0">
              <a:solidFill>
                <a:schemeClr val="tx1">
                  <a:lumMod val="50000"/>
                  <a:lumOff val="50000"/>
                </a:schemeClr>
              </a:solidFill>
              <a:latin typeface="Arial" charset="0"/>
              <a:ea typeface="Arial" charset="0"/>
              <a:cs typeface="Arial" charset="0"/>
            </a:endParaRPr>
          </a:p>
        </p:txBody>
      </p:sp>
      <p:graphicFrame>
        <p:nvGraphicFramePr>
          <p:cNvPr id="28" name="Inhaltsplatzhalter 4">
            <a:extLst>
              <a:ext uri="{FF2B5EF4-FFF2-40B4-BE49-F238E27FC236}">
                <a16:creationId xmlns:a16="http://schemas.microsoft.com/office/drawing/2014/main" id="{974389D3-3F8D-4104-AFF3-9EA817B503FA}"/>
              </a:ext>
            </a:extLst>
          </p:cNvPr>
          <p:cNvGraphicFramePr>
            <a:graphicFrameLocks/>
          </p:cNvGraphicFramePr>
          <p:nvPr>
            <p:extLst>
              <p:ext uri="{D42A27DB-BD31-4B8C-83A1-F6EECF244321}">
                <p14:modId xmlns:p14="http://schemas.microsoft.com/office/powerpoint/2010/main" val="3465731306"/>
              </p:ext>
            </p:extLst>
          </p:nvPr>
        </p:nvGraphicFramePr>
        <p:xfrm>
          <a:off x="323850" y="934873"/>
          <a:ext cx="8496299" cy="3648193"/>
        </p:xfrm>
        <a:graphic>
          <a:graphicData uri="http://schemas.openxmlformats.org/drawingml/2006/table">
            <a:tbl>
              <a:tblPr firstRow="1" firstCol="1" bandRow="1">
                <a:effectLst/>
                <a:tableStyleId>{5C22544A-7EE6-4342-B048-85BDC9FD1C3A}</a:tableStyleId>
              </a:tblPr>
              <a:tblGrid>
                <a:gridCol w="3361686">
                  <a:extLst>
                    <a:ext uri="{9D8B030D-6E8A-4147-A177-3AD203B41FA5}">
                      <a16:colId xmlns:a16="http://schemas.microsoft.com/office/drawing/2014/main" val="20000"/>
                    </a:ext>
                  </a:extLst>
                </a:gridCol>
                <a:gridCol w="1213788">
                  <a:extLst>
                    <a:ext uri="{9D8B030D-6E8A-4147-A177-3AD203B41FA5}">
                      <a16:colId xmlns:a16="http://schemas.microsoft.com/office/drawing/2014/main" val="20002"/>
                    </a:ext>
                  </a:extLst>
                </a:gridCol>
                <a:gridCol w="1213788">
                  <a:extLst>
                    <a:ext uri="{9D8B030D-6E8A-4147-A177-3AD203B41FA5}">
                      <a16:colId xmlns:a16="http://schemas.microsoft.com/office/drawing/2014/main" val="20003"/>
                    </a:ext>
                  </a:extLst>
                </a:gridCol>
                <a:gridCol w="2707037">
                  <a:extLst>
                    <a:ext uri="{9D8B030D-6E8A-4147-A177-3AD203B41FA5}">
                      <a16:colId xmlns:a16="http://schemas.microsoft.com/office/drawing/2014/main" val="552108007"/>
                    </a:ext>
                  </a:extLst>
                </a:gridCol>
              </a:tblGrid>
              <a:tr h="2232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solidFill>
                          <a:schemeClr val="bg1"/>
                        </a:solidFill>
                        <a:latin typeface="Arial" panose="020B0604020202020204" pitchFamily="34" charset="0"/>
                        <a:cs typeface="Arial" panose="020B0604020202020204"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solidFill>
                            <a:schemeClr val="tx1"/>
                          </a:solidFill>
                          <a:latin typeface="Arial" panose="020B0604020202020204" pitchFamily="34" charset="0"/>
                          <a:cs typeface="Arial" panose="020B0604020202020204" pitchFamily="34" charset="0"/>
                        </a:rPr>
                        <a:t>TFGe</a:t>
                      </a:r>
                    </a:p>
                  </a:txBody>
                  <a:tcPr marL="0" marR="0" marT="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100" dirty="0">
                        <a:latin typeface="Arial" panose="020B0604020202020204" pitchFamily="34" charset="0"/>
                        <a:cs typeface="Arial" panose="020B0604020202020204"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anose="020B0604020202020204" pitchFamily="34" charset="0"/>
                          <a:cs typeface="Arial" panose="020B0604020202020204" pitchFamily="34" charset="0"/>
                        </a:rPr>
                        <a:t>À noter</a:t>
                      </a:r>
                    </a:p>
                  </a:txBody>
                  <a:tcPr marL="72000" marR="0" marT="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868307"/>
                  </a:ext>
                </a:extLst>
              </a:tr>
              <a:tr h="244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anose="020B0604020202020204" pitchFamily="34" charset="0"/>
                        <a:cs typeface="Arial" panose="020B0604020202020204"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kern="1200" dirty="0">
                          <a:solidFill>
                            <a:schemeClr val="dk1"/>
                          </a:solidFill>
                          <a:effectLst/>
                          <a:latin typeface="Arial" panose="020B0604020202020204" pitchFamily="34" charset="0"/>
                          <a:ea typeface="+mn-ea"/>
                          <a:cs typeface="Arial" panose="020B0604020202020204" pitchFamily="34" charset="0"/>
                        </a:rPr>
                        <a:t>≥ 50 ml/min</a:t>
                      </a:r>
                      <a:endParaRPr lang="en-US" sz="900" dirty="0">
                        <a:latin typeface="Arial" panose="020B0604020202020204" pitchFamily="34" charset="0"/>
                        <a:cs typeface="Arial" panose="020B0604020202020204"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schemeClr val="tx1"/>
                          </a:solidFill>
                          <a:effectLst/>
                          <a:uLnTx/>
                          <a:uFillTx/>
                          <a:latin typeface="+mn-lt"/>
                          <a:ea typeface="+mn-ea"/>
                          <a:cs typeface="+mn-cs"/>
                          <a:sym typeface="Wingdings"/>
                        </a:rPr>
                        <a:t>#</a:t>
                      </a:r>
                      <a:r>
                        <a:rPr lang="en-US" sz="900" kern="1200" dirty="0">
                          <a:solidFill>
                            <a:schemeClr val="tx1"/>
                          </a:solidFill>
                          <a:effectLst/>
                          <a:latin typeface="Arial" panose="020B0604020202020204" pitchFamily="34" charset="0"/>
                          <a:ea typeface="+mn-ea"/>
                          <a:cs typeface="Arial" panose="020B0604020202020204" pitchFamily="34" charset="0"/>
                        </a:rPr>
                        <a:t>15 – 49 ml/min</a:t>
                      </a:r>
                      <a:endParaRPr lang="en-US" sz="900" dirty="0">
                        <a:solidFill>
                          <a:schemeClr val="tx1"/>
                        </a:solidFill>
                        <a:latin typeface="Arial" panose="020B0604020202020204" pitchFamily="34" charset="0"/>
                        <a:cs typeface="Arial" panose="020B0604020202020204"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lt1"/>
                        </a:solidFill>
                        <a:latin typeface="+mn-lt"/>
                        <a:ea typeface="+mn-ea"/>
                        <a:cs typeface="Arial" panose="020B0604020202020204" pitchFamily="34" charset="0"/>
                      </a:endParaRPr>
                    </a:p>
                  </a:txBody>
                  <a:tcPr marL="72000" marR="0" marT="36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50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bg1"/>
                          </a:solidFill>
                          <a:latin typeface="Segoe UI" panose="020B0502040204020203" pitchFamily="34" charset="0"/>
                          <a:ea typeface="+mn-ea"/>
                          <a:cs typeface="Segoe UI" panose="020B0502040204020203" pitchFamily="34" charset="0"/>
                        </a:rPr>
                        <a:t>Rivaroxaban (Xarelto®)</a:t>
                      </a:r>
                    </a:p>
                  </a:txBody>
                  <a:tcPr marL="72000" marR="0" marT="180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rgbClr val="5B68A3"/>
                        </a:solidFill>
                        <a:latin typeface="Arial" panose="020B0604020202020204" pitchFamily="34" charset="0"/>
                        <a:cs typeface="Arial" panose="020B0604020202020204" pitchFamily="34" charset="0"/>
                      </a:endParaRPr>
                    </a:p>
                  </a:txBody>
                  <a:tcPr marL="0" marR="0" marT="1800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sz="750" dirty="0">
                        <a:solidFill>
                          <a:srgbClr val="5B68A3"/>
                        </a:solidFill>
                        <a:latin typeface="Arial" panose="020B0604020202020204" pitchFamily="34" charset="0"/>
                        <a:cs typeface="Arial" panose="020B0604020202020204" pitchFamily="34" charset="0"/>
                      </a:endParaRPr>
                    </a:p>
                  </a:txBody>
                  <a:tcPr marL="0" marR="0" marT="18000" marB="0">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tc hMerge="1">
                  <a:txBody>
                    <a:bodyPr/>
                    <a:lstStyle/>
                    <a:p>
                      <a:pPr>
                        <a:lnSpc>
                          <a:spcPct val="100000"/>
                        </a:lnSpc>
                      </a:pPr>
                      <a:endParaRPr lang="de-CH" sz="750" dirty="0">
                        <a:solidFill>
                          <a:srgbClr val="5B68A3"/>
                        </a:solidFill>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extLst>
                  <a:ext uri="{0D108BD9-81ED-4DB2-BD59-A6C34878D82A}">
                    <a16:rowId xmlns:a16="http://schemas.microsoft.com/office/drawing/2014/main" val="2020955650"/>
                  </a:ext>
                </a:extLst>
              </a:tr>
              <a:tr h="213810">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baseline="0" dirty="0">
                          <a:solidFill>
                            <a:schemeClr val="tx2"/>
                          </a:solidFill>
                          <a:latin typeface="Segoe UI" panose="020B0502040204020203" pitchFamily="34" charset="0"/>
                          <a:cs typeface="Segoe UI" panose="020B0502040204020203" pitchFamily="34" charset="0"/>
                        </a:rPr>
                        <a:t>Prévention </a:t>
                      </a:r>
                      <a:r>
                        <a:rPr lang="en-US" sz="800" b="1" kern="1200" baseline="0" dirty="0">
                          <a:solidFill>
                            <a:schemeClr val="tx2"/>
                          </a:solidFill>
                          <a:latin typeface="Segoe UI" panose="020B0502040204020203" pitchFamily="34" charset="0"/>
                          <a:ea typeface="+mn-ea"/>
                          <a:cs typeface="Segoe UI" panose="020B0502040204020203" pitchFamily="34" charset="0"/>
                        </a:rPr>
                        <a:t>des thromboses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0" kern="1200" dirty="0">
                        <a:solidFill>
                          <a:srgbClr val="DD1927"/>
                        </a:solidFill>
                        <a:effectLst/>
                        <a:latin typeface="Segoe UI" panose="020B0502040204020203" pitchFamily="34" charset="0"/>
                        <a:ea typeface="+mn-ea"/>
                        <a:cs typeface="Segoe UI" panose="020B0502040204020203" pitchFamily="34" charset="0"/>
                      </a:endParaRPr>
                    </a:p>
                    <a:p>
                      <a:r>
                        <a:rPr lang="en-US" sz="800" b="0" kern="1200" dirty="0">
                          <a:solidFill>
                            <a:schemeClr val="tx2"/>
                          </a:solidFill>
                          <a:effectLst/>
                          <a:latin typeface="Segoe UI" panose="020B0502040204020203" pitchFamily="34" charset="0"/>
                          <a:ea typeface="+mn-ea"/>
                          <a:cs typeface="Segoe UI" panose="020B0502040204020203" pitchFamily="34" charset="0"/>
                        </a:rPr>
                        <a:t>Après interventions orthopédiques majeures</a:t>
                      </a:r>
                      <a:endParaRPr lang="en-US" sz="800" b="0" dirty="0">
                        <a:solidFill>
                          <a:schemeClr val="tx2"/>
                        </a:solidFill>
                        <a:latin typeface="Segoe UI" panose="020B0502040204020203" pitchFamily="34" charset="0"/>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Prise en dehors des repas.</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5931424"/>
                  </a:ext>
                </a:extLst>
              </a:tr>
              <a:tr h="37759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b="0" kern="1200" dirty="0">
                        <a:solidFill>
                          <a:schemeClr val="tx1"/>
                        </a:solidFill>
                        <a:effectLst/>
                        <a:latin typeface="Arial" panose="020B0604020202020204" pitchFamily="34" charset="0"/>
                        <a:ea typeface="+mn-ea"/>
                        <a:cs typeface="Arial" panose="020B0604020202020204" pitchFamily="34" charset="0"/>
                      </a:endParaRPr>
                    </a:p>
                  </a:txBody>
                  <a:tcPr anchor="ctr">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fr-FR" sz="800" b="0" kern="1200" dirty="0">
                          <a:solidFill>
                            <a:schemeClr val="tx2"/>
                          </a:solidFill>
                          <a:effectLst/>
                          <a:latin typeface="Segoe UI" panose="020B0502040204020203" pitchFamily="34" charset="0"/>
                          <a:ea typeface="+mn-ea"/>
                          <a:cs typeface="Segoe UI" panose="020B0502040204020203" pitchFamily="34" charset="0"/>
                        </a:rPr>
                        <a:t>Aucune administration préop., première dose 6–10 h après la suture de la plaie, pour autant que l’hémostase soit assurée.</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6512607"/>
                  </a:ext>
                </a:extLst>
              </a:tr>
              <a:tr h="5041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kern="1200" dirty="0">
                          <a:solidFill>
                            <a:schemeClr val="tx2"/>
                          </a:solidFill>
                          <a:effectLst/>
                          <a:latin typeface="Segoe UI" panose="020B0502040204020203" pitchFamily="34" charset="0"/>
                          <a:ea typeface="+mn-ea"/>
                          <a:cs typeface="Segoe UI" panose="020B0502040204020203" pitchFamily="34" charset="0"/>
                        </a:rPr>
                        <a:t>Prévention des AVC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effectLst/>
                        <a:latin typeface="Segoe UI" panose="020B0502040204020203" pitchFamily="34" charset="0"/>
                        <a:ea typeface="+mn-ea"/>
                        <a:cs typeface="Segoe UI" panose="020B0502040204020203" pitchFamily="34" charset="0"/>
                      </a:endParaRPr>
                    </a:p>
                    <a:p>
                      <a:r>
                        <a:rPr lang="fr-FR" sz="800" b="0" kern="1200" dirty="0">
                          <a:solidFill>
                            <a:schemeClr val="tx2"/>
                          </a:solidFill>
                          <a:effectLst/>
                          <a:latin typeface="Segoe UI" panose="020B0502040204020203" pitchFamily="34" charset="0"/>
                          <a:ea typeface="+mn-ea"/>
                          <a:cs typeface="Segoe UI" panose="020B0502040204020203" pitchFamily="34" charset="0"/>
                        </a:rPr>
                        <a:t>Patients avec fibrillation atriale non valvulaire</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effectLst/>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1x 20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effectLst/>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1x 15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15 et 20 mg: prise au cours d’un repas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10 mg: prise en dehors des repas</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83342680"/>
                  </a:ext>
                </a:extLst>
              </a:tr>
              <a:tr h="342868">
                <a:tc>
                  <a:txBody>
                    <a:bodyPr/>
                    <a:lstStyle/>
                    <a:p>
                      <a:pPr marL="0" indent="0" fontAlgn="auto">
                        <a:spcBef>
                          <a:spcPts val="0"/>
                        </a:spcBef>
                        <a:spcAft>
                          <a:spcPts val="0"/>
                        </a:spcAft>
                        <a:buClrTx/>
                        <a:buSz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Patients avec fibrillation atriale non valvulaire après angioplastie</a:t>
                      </a:r>
                    </a:p>
                    <a:p>
                      <a:pPr marL="0" indent="0" fontAlgn="auto">
                        <a:spcBef>
                          <a:spcPts val="0"/>
                        </a:spcBef>
                        <a:spcAft>
                          <a:spcPts val="0"/>
                        </a:spcAft>
                        <a:buClrTx/>
                        <a:buSz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coronaire avec pose de stent, en association avec un inhibiteur de P2Y12</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1x 15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kern="1200" dirty="0">
                        <a:solidFill>
                          <a:schemeClr val="dk1"/>
                        </a:solidFill>
                        <a:effectLst/>
                        <a:latin typeface="Arial" panose="020B0604020202020204" pitchFamily="34" charset="0"/>
                        <a:ea typeface="+mn-ea"/>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4288012"/>
                  </a:ext>
                </a:extLst>
              </a:tr>
              <a:tr h="5041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kern="1200" dirty="0" err="1">
                          <a:solidFill>
                            <a:schemeClr val="tx2"/>
                          </a:solidFill>
                          <a:effectLst/>
                          <a:latin typeface="Segoe UI" panose="020B0502040204020203" pitchFamily="34" charset="0"/>
                          <a:ea typeface="+mn-ea"/>
                          <a:cs typeface="Segoe UI" panose="020B0502040204020203" pitchFamily="34" charset="0"/>
                        </a:rPr>
                        <a:t>Traitement</a:t>
                      </a:r>
                      <a:r>
                        <a:rPr lang="en-US" sz="800" b="1" kern="1200" dirty="0">
                          <a:solidFill>
                            <a:schemeClr val="tx2"/>
                          </a:solidFill>
                          <a:effectLst/>
                          <a:latin typeface="Segoe UI" panose="020B0502040204020203" pitchFamily="34" charset="0"/>
                          <a:ea typeface="+mn-ea"/>
                          <a:cs typeface="Segoe UI" panose="020B0502040204020203" pitchFamily="34" charset="0"/>
                        </a:rPr>
                        <a:t> de la TVP et de l’EP</a:t>
                      </a:r>
                    </a:p>
                    <a:p>
                      <a:endParaRPr lang="en-US" sz="800" b="0" kern="1200" dirty="0">
                        <a:solidFill>
                          <a:schemeClr val="tx2"/>
                        </a:solidFill>
                        <a:effectLst/>
                        <a:latin typeface="Segoe UI" panose="020B0502040204020203" pitchFamily="34" charset="0"/>
                        <a:ea typeface="+mn-ea"/>
                        <a:cs typeface="Segoe UI" panose="020B0502040204020203" pitchFamily="34" charset="0"/>
                      </a:endParaRPr>
                    </a:p>
                    <a:p>
                      <a:r>
                        <a:rPr lang="fr-FR" sz="800" b="0" kern="1200" dirty="0">
                          <a:solidFill>
                            <a:schemeClr val="tx2"/>
                          </a:solidFill>
                          <a:effectLst/>
                          <a:latin typeface="Segoe UI" panose="020B0502040204020203" pitchFamily="34" charset="0"/>
                          <a:ea typeface="+mn-ea"/>
                          <a:cs typeface="Segoe UI" panose="020B0502040204020203" pitchFamily="34" charset="0"/>
                        </a:rPr>
                        <a:t>Phase aiguë, du 1er au 21ème jour</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800" b="0" kern="1200" dirty="0">
                        <a:solidFill>
                          <a:schemeClr val="tx2"/>
                        </a:solidFill>
                        <a:effectLst/>
                        <a:latin typeface="Segoe UI" panose="020B0502040204020203" pitchFamily="34" charset="0"/>
                        <a:ea typeface="+mn-ea"/>
                        <a:cs typeface="Segoe UI" panose="020B0502040204020203" pitchFamily="34" charset="0"/>
                      </a:endParaRPr>
                    </a:p>
                    <a:p>
                      <a:pPr algn="ctr">
                        <a:lnSpc>
                          <a:spcPct val="100000"/>
                        </a:lnSpc>
                      </a:pPr>
                      <a:r>
                        <a:rPr lang="en-US" sz="800" b="0" kern="1200" dirty="0">
                          <a:solidFill>
                            <a:schemeClr val="tx2"/>
                          </a:solidFill>
                          <a:effectLst/>
                          <a:latin typeface="Segoe UI" panose="020B0502040204020203" pitchFamily="34" charset="0"/>
                          <a:ea typeface="+mn-ea"/>
                          <a:cs typeface="Segoe UI" panose="020B0502040204020203" pitchFamily="34" charset="0"/>
                        </a:rPr>
                        <a:t>2x 15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effectLst/>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2x 15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15 et 20 mg: prise au cours d’un repas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10 mg: prise en dehors des repas</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25502574"/>
                  </a:ext>
                </a:extLst>
              </a:tr>
              <a:tr h="189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Prévention au long cours à partir du 22ème jour</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1x 20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1x 20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07407334"/>
                  </a:ext>
                </a:extLst>
              </a:tr>
              <a:tr h="235516">
                <a:tc>
                  <a:txBody>
                    <a:bodyPr/>
                    <a:lstStyle/>
                    <a:p>
                      <a:pPr marL="0" indent="0" fontAlgn="auto">
                        <a:spcBef>
                          <a:spcPts val="0"/>
                        </a:spcBef>
                        <a:spcAft>
                          <a:spcPts val="0"/>
                        </a:spcAft>
                        <a:buClrTx/>
                        <a:buSz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Traitement à long terme à partir du 7ème mois</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1x 20 mg OU 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1x 20 mg OU 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4958449"/>
                  </a:ext>
                </a:extLst>
              </a:tr>
              <a:tr h="239185">
                <a:tc>
                  <a:txBody>
                    <a:bodyPr/>
                    <a:lstStyle/>
                    <a:p>
                      <a:pPr marL="0" indent="0" fontAlgn="auto">
                        <a:spcBef>
                          <a:spcPts val="0"/>
                        </a:spcBef>
                        <a:spcAft>
                          <a:spcPts val="0"/>
                        </a:spcAft>
                        <a:buClrTx/>
                        <a:buSz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Traitement des TEV chez les enfants/adolescents 30 à &lt; 50 kg</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1 x 15 mg</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Pas de données</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u="none" kern="1200" dirty="0">
                          <a:solidFill>
                            <a:schemeClr val="tx2"/>
                          </a:solidFill>
                          <a:effectLst/>
                          <a:latin typeface="Segoe UI" panose="020B0502040204020203" pitchFamily="34" charset="0"/>
                          <a:ea typeface="+mn-ea"/>
                          <a:cs typeface="Segoe UI" panose="020B0502040204020203" pitchFamily="34" charset="0"/>
                        </a:rPr>
                        <a:t>Après anticoagulation initiale par voie parentérale;15 mg et 20 mg; prise au cours d’un repas</a:t>
                      </a:r>
                      <a:endParaRPr lang="en-US" sz="800" b="0" u="none"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87824584"/>
                  </a:ext>
                </a:extLst>
              </a:tr>
              <a:tr h="282421">
                <a:tc>
                  <a:txBody>
                    <a:bodyPr/>
                    <a:lstStyle/>
                    <a:p>
                      <a:pPr marL="0" indent="0" fontAlgn="auto">
                        <a:spcBef>
                          <a:spcPts val="0"/>
                        </a:spcBef>
                        <a:spcAft>
                          <a:spcPts val="0"/>
                        </a:spcAft>
                        <a:buClrTx/>
                        <a:buSz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Traitement des TEV chez les enfants/adolescents ≥ 50 kg</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1 x 20 mg</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Pas de données</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0" kern="1200" dirty="0">
                        <a:solidFill>
                          <a:schemeClr val="tx2"/>
                        </a:solidFill>
                        <a:effectLst/>
                        <a:latin typeface="Arial" panose="020B0604020202020204" pitchFamily="34" charset="0"/>
                        <a:ea typeface="+mn-ea"/>
                        <a:cs typeface="Arial" panose="020B0604020202020204"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2155834"/>
                  </a:ext>
                </a:extLst>
              </a:tr>
            </a:tbl>
          </a:graphicData>
        </a:graphic>
      </p:graphicFrame>
    </p:spTree>
    <p:extLst>
      <p:ext uri="{BB962C8B-B14F-4D97-AF65-F5344CB8AC3E}">
        <p14:creationId xmlns:p14="http://schemas.microsoft.com/office/powerpoint/2010/main" val="3770864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203325"/>
            <a:ext cx="8496300" cy="429843"/>
          </a:xfrm>
        </p:spPr>
        <p:txBody>
          <a:bodyPr/>
          <a:lstStyle/>
          <a:p>
            <a:pPr marL="7938" indent="0">
              <a:buNone/>
            </a:pPr>
            <a:r>
              <a:rPr lang="de-CH" b="1" dirty="0" err="1"/>
              <a:t>Diagnostic</a:t>
            </a:r>
            <a:r>
              <a:rPr lang="de-CH" b="1" dirty="0"/>
              <a:t> </a:t>
            </a:r>
            <a:r>
              <a:rPr lang="de-CH" b="1" dirty="0" err="1"/>
              <a:t>différential</a:t>
            </a:r>
            <a:r>
              <a:rPr lang="de-CH" b="1" dirty="0"/>
              <a:t> </a:t>
            </a:r>
            <a:r>
              <a:rPr lang="de-CH" b="1" dirty="0" err="1"/>
              <a:t>basé</a:t>
            </a:r>
            <a:r>
              <a:rPr lang="de-CH" b="1" dirty="0"/>
              <a:t> sur les </a:t>
            </a:r>
            <a:r>
              <a:rPr lang="de-CH" b="1" dirty="0" err="1"/>
              <a:t>tests</a:t>
            </a:r>
            <a:r>
              <a:rPr lang="de-CH" b="1" dirty="0"/>
              <a:t> </a:t>
            </a:r>
            <a:r>
              <a:rPr lang="de-CH" b="1" dirty="0" err="1"/>
              <a:t>globaux</a:t>
            </a:r>
            <a:r>
              <a:rPr lang="de-CH" b="1" dirty="0"/>
              <a:t> et sur la </a:t>
            </a:r>
            <a:r>
              <a:rPr lang="de-CH" b="1" dirty="0" err="1"/>
              <a:t>valeur</a:t>
            </a:r>
            <a:r>
              <a:rPr lang="de-CH" b="1" dirty="0"/>
              <a:t> du rivaroxaban </a:t>
            </a:r>
            <a:r>
              <a:rPr lang="de-CH" b="1" dirty="0" err="1"/>
              <a:t>mesurée</a:t>
            </a:r>
            <a:r>
              <a:rPr lang="de-CH" b="1" dirty="0"/>
              <a:t> </a:t>
            </a:r>
          </a:p>
        </p:txBody>
      </p:sp>
      <p:sp>
        <p:nvSpPr>
          <p:cNvPr id="5" name="Foliennummernplatzhalter 4"/>
          <p:cNvSpPr>
            <a:spLocks noGrp="1"/>
          </p:cNvSpPr>
          <p:nvPr>
            <p:ph type="sldNum" sz="quarter" idx="12"/>
          </p:nvPr>
        </p:nvSpPr>
        <p:spPr/>
        <p:txBody>
          <a:bodyPr/>
          <a:lstStyle/>
          <a:p>
            <a:fld id="{668FC1BA-C807-A24C-B970-91216D4FCE8F}" type="slidenum">
              <a:rPr lang="de-DE" smtClean="0"/>
              <a:t>70</a:t>
            </a:fld>
            <a:endParaRPr lang="de-DE"/>
          </a:p>
        </p:txBody>
      </p:sp>
      <p:sp>
        <p:nvSpPr>
          <p:cNvPr id="7" name="Titel 1"/>
          <p:cNvSpPr txBox="1">
            <a:spLocks/>
          </p:cNvSpPr>
          <p:nvPr/>
        </p:nvSpPr>
        <p:spPr>
          <a:xfrm>
            <a:off x="323849" y="195263"/>
            <a:ext cx="7178728" cy="994172"/>
          </a:xfrm>
          <a:prstGeom prst="rect">
            <a:avLst/>
          </a:prstGeom>
          <a:no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fr-FR" dirty="0"/>
              <a:t>8.5 Comment interpréter les résultats des tests de la coagulation chez un patient sous rivaroxaban ?</a:t>
            </a:r>
            <a:endParaRPr lang="de-DE" dirty="0"/>
          </a:p>
        </p:txBody>
      </p:sp>
      <p:pic>
        <p:nvPicPr>
          <p:cNvPr id="2" name="Bild 1"/>
          <p:cNvPicPr>
            <a:picLocks noChangeAspect="1"/>
          </p:cNvPicPr>
          <p:nvPr/>
        </p:nvPicPr>
        <p:blipFill rotWithShape="1">
          <a:blip r:embed="rId2"/>
          <a:srcRect l="785" t="2433" r="247"/>
          <a:stretch/>
        </p:blipFill>
        <p:spPr>
          <a:xfrm>
            <a:off x="323850" y="1453342"/>
            <a:ext cx="6240440" cy="3409730"/>
          </a:xfrm>
          <a:prstGeom prst="rect">
            <a:avLst/>
          </a:prstGeom>
        </p:spPr>
      </p:pic>
    </p:spTree>
    <p:extLst>
      <p:ext uri="{BB962C8B-B14F-4D97-AF65-F5344CB8AC3E}">
        <p14:creationId xmlns:p14="http://schemas.microsoft.com/office/powerpoint/2010/main" val="891885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850" y="267419"/>
            <a:ext cx="8496300" cy="4546121"/>
          </a:xfrm>
        </p:spPr>
        <p:txBody>
          <a:bodyPr/>
          <a:lstStyle/>
          <a:p>
            <a:pPr algn="ctr"/>
            <a:r>
              <a:rPr lang="fr-FR" sz="8000" dirty="0"/>
              <a:t>Nous vous REMERCIONS</a:t>
            </a:r>
            <a:br>
              <a:rPr lang="de-DE" dirty="0"/>
            </a:br>
            <a:r>
              <a:rPr lang="de-DE" dirty="0"/>
              <a:t>de </a:t>
            </a:r>
            <a:r>
              <a:rPr lang="de-DE" dirty="0" err="1"/>
              <a:t>votre</a:t>
            </a:r>
            <a:r>
              <a:rPr lang="de-DE" dirty="0"/>
              <a:t> </a:t>
            </a:r>
            <a:r>
              <a:rPr lang="de-DE" dirty="0" err="1"/>
              <a:t>attention</a:t>
            </a:r>
            <a:endParaRPr lang="de-DE" dirty="0"/>
          </a:p>
        </p:txBody>
      </p:sp>
    </p:spTree>
    <p:extLst>
      <p:ext uri="{BB962C8B-B14F-4D97-AF65-F5344CB8AC3E}">
        <p14:creationId xmlns:p14="http://schemas.microsoft.com/office/powerpoint/2010/main" val="3101134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Auteurs</a:t>
            </a:r>
            <a:endParaRPr lang="de-DE" dirty="0"/>
          </a:p>
        </p:txBody>
      </p:sp>
      <p:sp>
        <p:nvSpPr>
          <p:cNvPr id="5" name="Inhaltsplatzhalter 4"/>
          <p:cNvSpPr>
            <a:spLocks noGrp="1"/>
          </p:cNvSpPr>
          <p:nvPr>
            <p:ph sz="half" idx="1"/>
          </p:nvPr>
        </p:nvSpPr>
        <p:spPr>
          <a:xfrm>
            <a:off x="323850" y="1203325"/>
            <a:ext cx="8496300" cy="3923074"/>
          </a:xfrm>
        </p:spPr>
        <p:txBody>
          <a:bodyPr>
            <a:normAutofit/>
          </a:bodyPr>
          <a:lstStyle/>
          <a:p>
            <a:pPr>
              <a:lnSpc>
                <a:spcPct val="150000"/>
              </a:lnSpc>
              <a:spcBef>
                <a:spcPts val="0"/>
              </a:spcBef>
              <a:buFont typeface="Wingdings" pitchFamily="2" charset="2"/>
              <a:buChar char="§"/>
            </a:pPr>
            <a:r>
              <a:rPr lang="fr-FR" sz="1200" b="1" dirty="0"/>
              <a:t>Prof. Dr W.A. </a:t>
            </a:r>
            <a:r>
              <a:rPr lang="fr-FR" sz="1200" b="1" dirty="0" err="1"/>
              <a:t>Wuillemin</a:t>
            </a:r>
            <a:r>
              <a:rPr lang="fr-FR" sz="1200" b="1" dirty="0"/>
              <a:t>, </a:t>
            </a:r>
            <a:r>
              <a:rPr lang="fr-FR" sz="1200" dirty="0"/>
              <a:t>président ; Hôpital cantonal de Lucerne, Service et laboratoire central d'hématologie</a:t>
            </a:r>
          </a:p>
          <a:p>
            <a:pPr>
              <a:lnSpc>
                <a:spcPct val="150000"/>
              </a:lnSpc>
              <a:spcBef>
                <a:spcPts val="0"/>
              </a:spcBef>
              <a:buFont typeface="Wingdings" pitchFamily="2" charset="2"/>
              <a:buChar char="§"/>
            </a:pPr>
            <a:r>
              <a:rPr lang="fr-FR" sz="1200" b="1" dirty="0"/>
              <a:t>Prof. Dr A. </a:t>
            </a:r>
            <a:r>
              <a:rPr lang="fr-FR" sz="1200" b="1" dirty="0" err="1"/>
              <a:t>Angelillo</a:t>
            </a:r>
            <a:r>
              <a:rPr lang="fr-FR" sz="1200" b="1" dirty="0"/>
              <a:t>-Scherrer ; </a:t>
            </a:r>
            <a:r>
              <a:rPr lang="fr-FR" sz="1200" dirty="0"/>
              <a:t>Hôpital de l’Île de Berne, Université de Berne, Clinique d’hématologie et laboratoire central d'hématologie </a:t>
            </a:r>
          </a:p>
          <a:p>
            <a:pPr>
              <a:lnSpc>
                <a:spcPct val="150000"/>
              </a:lnSpc>
              <a:spcBef>
                <a:spcPts val="0"/>
              </a:spcBef>
              <a:buFont typeface="Wingdings" pitchFamily="2" charset="2"/>
              <a:buChar char="§"/>
            </a:pPr>
            <a:r>
              <a:rPr lang="fr-FR" sz="1200" b="1" dirty="0"/>
              <a:t>Prof. Dr L. A. </a:t>
            </a:r>
            <a:r>
              <a:rPr lang="fr-FR" sz="1200" b="1" dirty="0" err="1"/>
              <a:t>Alberio</a:t>
            </a:r>
            <a:r>
              <a:rPr lang="fr-FR" sz="1200" b="1" dirty="0"/>
              <a:t> ; </a:t>
            </a:r>
            <a:r>
              <a:rPr lang="fr-FR" sz="1200" dirty="0"/>
              <a:t>CHUV Lausanne, Service et laboratoire central d'hématologie </a:t>
            </a:r>
          </a:p>
          <a:p>
            <a:pPr>
              <a:lnSpc>
                <a:spcPct val="150000"/>
              </a:lnSpc>
              <a:spcBef>
                <a:spcPts val="0"/>
              </a:spcBef>
              <a:buFont typeface="Wingdings" pitchFamily="2" charset="2"/>
              <a:buChar char="§"/>
            </a:pPr>
            <a:r>
              <a:rPr lang="de-CH" sz="1200" b="1" dirty="0"/>
              <a:t>Prof. Dr. M. </a:t>
            </a:r>
            <a:r>
              <a:rPr lang="de-CH" sz="1200" b="1" dirty="0" err="1"/>
              <a:t>Albisetti</a:t>
            </a:r>
            <a:r>
              <a:rPr lang="de-CH" sz="1200" b="1" dirty="0"/>
              <a:t>, </a:t>
            </a:r>
            <a:r>
              <a:rPr lang="fr-FR" sz="1200" dirty="0"/>
              <a:t>Hôpital universitaire pédiatrique de Zurich, service d’hématologie</a:t>
            </a:r>
          </a:p>
          <a:p>
            <a:pPr>
              <a:lnSpc>
                <a:spcPct val="150000"/>
              </a:lnSpc>
              <a:spcBef>
                <a:spcPts val="0"/>
              </a:spcBef>
              <a:buFont typeface="Wingdings" pitchFamily="2" charset="2"/>
              <a:buChar char="§"/>
            </a:pPr>
            <a:r>
              <a:rPr lang="fr-FR" sz="1200" b="1" dirty="0"/>
              <a:t>PD Dr L.M. </a:t>
            </a:r>
            <a:r>
              <a:rPr lang="fr-FR" sz="1200" b="1" dirty="0" err="1"/>
              <a:t>Asmis</a:t>
            </a:r>
            <a:r>
              <a:rPr lang="fr-FR" sz="1200" b="1" dirty="0"/>
              <a:t> ; </a:t>
            </a:r>
            <a:r>
              <a:rPr lang="de-CH" sz="1200" dirty="0" err="1"/>
              <a:t>Centre</a:t>
            </a:r>
            <a:r>
              <a:rPr lang="de-CH" sz="1200" dirty="0"/>
              <a:t> de </a:t>
            </a:r>
            <a:r>
              <a:rPr lang="de-CH" sz="1200" dirty="0" err="1"/>
              <a:t>thrombose</a:t>
            </a:r>
            <a:r>
              <a:rPr lang="de-CH" sz="1200" dirty="0"/>
              <a:t> </a:t>
            </a:r>
            <a:r>
              <a:rPr lang="de-CH" sz="1200" dirty="0" err="1"/>
              <a:t>périopératoire</a:t>
            </a:r>
            <a:r>
              <a:rPr lang="de-CH" sz="1200" dirty="0"/>
              <a:t> et </a:t>
            </a:r>
            <a:r>
              <a:rPr lang="de-CH" sz="1200" dirty="0" err="1"/>
              <a:t>d’hémostase</a:t>
            </a:r>
            <a:r>
              <a:rPr lang="de-CH" sz="1200" dirty="0"/>
              <a:t> de Zürich </a:t>
            </a:r>
            <a:endParaRPr lang="fr-FR" sz="1200" dirty="0"/>
          </a:p>
          <a:p>
            <a:pPr>
              <a:lnSpc>
                <a:spcPct val="150000"/>
              </a:lnSpc>
              <a:spcBef>
                <a:spcPts val="0"/>
              </a:spcBef>
              <a:buFont typeface="Wingdings" pitchFamily="2" charset="2"/>
              <a:buChar char="§"/>
            </a:pPr>
            <a:r>
              <a:rPr lang="fr-FR" sz="1200" b="1" dirty="0"/>
              <a:t>Prof. Dr W. </a:t>
            </a:r>
            <a:r>
              <a:rPr lang="fr-FR" sz="1200" b="1" dirty="0" err="1"/>
              <a:t>Korte</a:t>
            </a:r>
            <a:r>
              <a:rPr lang="fr-FR" sz="1200" b="1" dirty="0"/>
              <a:t> ; </a:t>
            </a:r>
            <a:r>
              <a:rPr lang="fr-FR" sz="1200" dirty="0"/>
              <a:t>Centre de médecine de laboratoire de St. Gall, Centre d’hémostase et hémophilie</a:t>
            </a:r>
          </a:p>
          <a:p>
            <a:pPr>
              <a:lnSpc>
                <a:spcPct val="150000"/>
              </a:lnSpc>
              <a:spcBef>
                <a:spcPts val="0"/>
              </a:spcBef>
              <a:buFont typeface="Wingdings" pitchFamily="2" charset="2"/>
              <a:buChar char="§"/>
            </a:pPr>
            <a:r>
              <a:rPr lang="fr-FR" sz="1200" b="1" dirty="0"/>
              <a:t>Dr A. Mendez ; </a:t>
            </a:r>
            <a:r>
              <a:rPr lang="fr-FR" sz="1200" dirty="0"/>
              <a:t>Hôpital cantonal d’Argovie, Centre de médecine de laboratoire </a:t>
            </a:r>
          </a:p>
          <a:p>
            <a:pPr>
              <a:lnSpc>
                <a:spcPct val="150000"/>
              </a:lnSpc>
              <a:spcBef>
                <a:spcPts val="0"/>
              </a:spcBef>
              <a:buFont typeface="Wingdings" pitchFamily="2" charset="2"/>
              <a:buChar char="§"/>
            </a:pPr>
            <a:r>
              <a:rPr lang="fr-FR" sz="1200" b="1" dirty="0"/>
              <a:t>PD Dr H. Stricker ; </a:t>
            </a:r>
            <a:r>
              <a:rPr lang="fr-FR" sz="1200" dirty="0" err="1"/>
              <a:t>Ospedale</a:t>
            </a:r>
            <a:r>
              <a:rPr lang="fr-FR" sz="1200" dirty="0"/>
              <a:t> La </a:t>
            </a:r>
            <a:r>
              <a:rPr lang="fr-FR" sz="1200" dirty="0" err="1"/>
              <a:t>Carità</a:t>
            </a:r>
            <a:r>
              <a:rPr lang="fr-FR" sz="1200" dirty="0"/>
              <a:t>, Locarno, </a:t>
            </a:r>
            <a:r>
              <a:rPr lang="fr-FR" sz="1200" dirty="0" err="1"/>
              <a:t>Caposervizio</a:t>
            </a:r>
            <a:r>
              <a:rPr lang="fr-FR" sz="1200" dirty="0"/>
              <a:t> </a:t>
            </a:r>
            <a:r>
              <a:rPr lang="fr-FR" sz="1200" dirty="0" err="1"/>
              <a:t>Angiologia</a:t>
            </a:r>
            <a:r>
              <a:rPr lang="fr-FR" sz="1200" dirty="0"/>
              <a:t> </a:t>
            </a:r>
          </a:p>
          <a:p>
            <a:pPr>
              <a:lnSpc>
                <a:spcPct val="150000"/>
              </a:lnSpc>
              <a:spcBef>
                <a:spcPts val="0"/>
              </a:spcBef>
              <a:buFont typeface="Wingdings" pitchFamily="2" charset="2"/>
              <a:buChar char="§"/>
            </a:pPr>
            <a:r>
              <a:rPr lang="fr-FR" sz="1200" b="1" dirty="0"/>
              <a:t>Dr J.D. </a:t>
            </a:r>
            <a:r>
              <a:rPr lang="fr-FR" sz="1200" b="1" dirty="0" err="1"/>
              <a:t>Studt</a:t>
            </a:r>
            <a:r>
              <a:rPr lang="fr-FR" sz="1200" b="1" dirty="0"/>
              <a:t> ; </a:t>
            </a:r>
            <a:r>
              <a:rPr lang="fr-FR" sz="1200" dirty="0"/>
              <a:t>Hôpital universitaire de Zurich, Service d'hématologie </a:t>
            </a:r>
          </a:p>
          <a:p>
            <a:pPr>
              <a:lnSpc>
                <a:spcPct val="150000"/>
              </a:lnSpc>
              <a:spcBef>
                <a:spcPts val="0"/>
              </a:spcBef>
              <a:buFont typeface="Wingdings" pitchFamily="2" charset="2"/>
              <a:buChar char="§"/>
            </a:pPr>
            <a:r>
              <a:rPr lang="fr-FR" sz="1200" b="1" dirty="0"/>
              <a:t>Prof. Dr D.A. </a:t>
            </a:r>
            <a:r>
              <a:rPr lang="fr-FR" sz="1200" b="1" dirty="0" err="1"/>
              <a:t>Tsakiris</a:t>
            </a:r>
            <a:r>
              <a:rPr lang="fr-FR" sz="1200" b="1" dirty="0"/>
              <a:t> ; </a:t>
            </a:r>
            <a:r>
              <a:rPr lang="fr-FR" sz="1200" dirty="0"/>
              <a:t>Hôpital universitaire de Bâle, hématologie diagnostique</a:t>
            </a:r>
          </a:p>
          <a:p>
            <a:pPr marL="0" indent="0">
              <a:spcBef>
                <a:spcPts val="0"/>
              </a:spcBef>
              <a:buNone/>
            </a:pPr>
            <a:endParaRPr lang="fr-FR" sz="1200" dirty="0"/>
          </a:p>
          <a:p>
            <a:pPr marL="0" indent="0">
              <a:spcBef>
                <a:spcPts val="0"/>
              </a:spcBef>
              <a:buNone/>
            </a:pPr>
            <a:r>
              <a:rPr lang="fr-FR" sz="1200" dirty="0"/>
              <a:t>Les études du groupe d'experts </a:t>
            </a:r>
            <a:r>
              <a:rPr lang="fr-FR" sz="1200" dirty="0" err="1"/>
              <a:t>RivaMoS</a:t>
            </a:r>
            <a:r>
              <a:rPr lang="fr-FR" sz="1200" dirty="0"/>
              <a:t> sont soutenues par la société Bayer (Suisse) SA. Les contenus de ces recommandations se basent uniquement sur les opinions des membres du groupe de travail.</a:t>
            </a:r>
          </a:p>
          <a:p>
            <a:pPr>
              <a:spcBef>
                <a:spcPts val="0"/>
              </a:spcBef>
            </a:pPr>
            <a:endParaRPr lang="fr-FR" sz="1200" dirty="0"/>
          </a:p>
        </p:txBody>
      </p:sp>
      <p:sp>
        <p:nvSpPr>
          <p:cNvPr id="4" name="Foliennummernplatzhalter 3"/>
          <p:cNvSpPr>
            <a:spLocks noGrp="1"/>
          </p:cNvSpPr>
          <p:nvPr>
            <p:ph type="sldNum" sz="quarter" idx="12"/>
          </p:nvPr>
        </p:nvSpPr>
        <p:spPr/>
        <p:txBody>
          <a:bodyPr/>
          <a:lstStyle/>
          <a:p>
            <a:fld id="{668FC1BA-C807-A24C-B970-91216D4FCE8F}" type="slidenum">
              <a:rPr lang="de-DE" smtClean="0"/>
              <a:t>72</a:t>
            </a:fld>
            <a:endParaRPr lang="de-DE"/>
          </a:p>
        </p:txBody>
      </p:sp>
    </p:spTree>
    <p:extLst>
      <p:ext uri="{BB962C8B-B14F-4D97-AF65-F5344CB8AC3E}">
        <p14:creationId xmlns:p14="http://schemas.microsoft.com/office/powerpoint/2010/main" val="841188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8496300" cy="994172"/>
          </a:xfrm>
        </p:spPr>
        <p:txBody>
          <a:bodyPr/>
          <a:lstStyle/>
          <a:p>
            <a:r>
              <a:rPr lang="fr-FR" dirty="0"/>
              <a:t>Abréviations</a:t>
            </a:r>
            <a:endParaRPr lang="de-DE" dirty="0"/>
          </a:p>
        </p:txBody>
      </p:sp>
      <p:sp>
        <p:nvSpPr>
          <p:cNvPr id="4" name="Foliennummernplatzhalter 3"/>
          <p:cNvSpPr>
            <a:spLocks noGrp="1"/>
          </p:cNvSpPr>
          <p:nvPr>
            <p:ph type="sldNum" sz="quarter" idx="12"/>
          </p:nvPr>
        </p:nvSpPr>
        <p:spPr/>
        <p:txBody>
          <a:bodyPr/>
          <a:lstStyle/>
          <a:p>
            <a:fld id="{668FC1BA-C807-A24C-B970-91216D4FCE8F}" type="slidenum">
              <a:rPr lang="de-DE" smtClean="0"/>
              <a:t>73</a:t>
            </a:fld>
            <a:endParaRPr lang="de-DE"/>
          </a:p>
        </p:txBody>
      </p:sp>
      <p:sp>
        <p:nvSpPr>
          <p:cNvPr id="5" name="Inhaltsplatzhalter 4"/>
          <p:cNvSpPr txBox="1">
            <a:spLocks/>
          </p:cNvSpPr>
          <p:nvPr/>
        </p:nvSpPr>
        <p:spPr>
          <a:xfrm>
            <a:off x="323851" y="1203324"/>
            <a:ext cx="3887788" cy="3573391"/>
          </a:xfrm>
          <a:prstGeom prst="rect">
            <a:avLst/>
          </a:prstGeom>
        </p:spPr>
        <p:txBody>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lvl="0" indent="0">
              <a:spcBef>
                <a:spcPts val="400"/>
              </a:spcBef>
              <a:buNone/>
              <a:tabLst>
                <a:tab pos="531813" algn="l"/>
              </a:tabLst>
            </a:pPr>
            <a:r>
              <a:rPr lang="fr-FR" sz="1200" dirty="0"/>
              <a:t>AAP	= antiagrégant plaquettaire</a:t>
            </a:r>
          </a:p>
          <a:p>
            <a:pPr marL="7938" indent="0">
              <a:spcBef>
                <a:spcPts val="400"/>
              </a:spcBef>
              <a:buNone/>
              <a:tabLst>
                <a:tab pos="531813" algn="l"/>
              </a:tabLst>
            </a:pPr>
            <a:r>
              <a:rPr lang="fr-FR" sz="1200" dirty="0"/>
              <a:t>AAS	= acide acétylsalicylique</a:t>
            </a:r>
          </a:p>
          <a:p>
            <a:pPr marL="7938" lvl="0" indent="0">
              <a:spcBef>
                <a:spcPts val="400"/>
              </a:spcBef>
              <a:buNone/>
              <a:tabLst>
                <a:tab pos="531813" algn="l"/>
              </a:tabLst>
            </a:pPr>
            <a:r>
              <a:rPr lang="fr-FR" sz="1200" dirty="0"/>
              <a:t>ACO 	= anticoagulation orale</a:t>
            </a:r>
          </a:p>
          <a:p>
            <a:pPr marL="7938" lvl="0" indent="0">
              <a:spcBef>
                <a:spcPts val="400"/>
              </a:spcBef>
              <a:buNone/>
              <a:tabLst>
                <a:tab pos="531813" algn="l"/>
              </a:tabLst>
            </a:pPr>
            <a:r>
              <a:rPr lang="fr-FR" sz="1200" dirty="0"/>
              <a:t>AIT	= accident ischémique transitoire</a:t>
            </a:r>
          </a:p>
          <a:p>
            <a:pPr marL="7938" lvl="0" indent="0">
              <a:spcBef>
                <a:spcPts val="400"/>
              </a:spcBef>
              <a:buNone/>
              <a:tabLst>
                <a:tab pos="531813" algn="l"/>
              </a:tabLst>
            </a:pPr>
            <a:r>
              <a:rPr lang="fr-FR" sz="1200" dirty="0"/>
              <a:t>APTT	= temps de thromboplastine partielle activée </a:t>
            </a:r>
          </a:p>
          <a:p>
            <a:pPr marL="7938" indent="0">
              <a:spcBef>
                <a:spcPts val="400"/>
              </a:spcBef>
              <a:buNone/>
              <a:tabLst>
                <a:tab pos="531813" algn="l"/>
              </a:tabLst>
            </a:pPr>
            <a:r>
              <a:rPr lang="fr-FR" sz="1200" dirty="0"/>
              <a:t>AUC 	= area </a:t>
            </a:r>
            <a:r>
              <a:rPr lang="fr-FR" sz="1200" dirty="0" err="1"/>
              <a:t>under</a:t>
            </a:r>
            <a:r>
              <a:rPr lang="fr-FR" sz="1200" dirty="0"/>
              <a:t> the </a:t>
            </a:r>
            <a:r>
              <a:rPr lang="fr-FR" sz="1200" dirty="0" err="1"/>
              <a:t>curve</a:t>
            </a:r>
            <a:r>
              <a:rPr lang="fr-FR" sz="1200" dirty="0"/>
              <a:t> = aire sous la courbe</a:t>
            </a:r>
          </a:p>
          <a:p>
            <a:pPr marL="7938" lvl="0" indent="0">
              <a:spcBef>
                <a:spcPts val="400"/>
              </a:spcBef>
              <a:buNone/>
              <a:tabLst>
                <a:tab pos="531813" algn="l"/>
              </a:tabLst>
            </a:pPr>
            <a:r>
              <a:rPr lang="fr-FR" sz="1200" dirty="0"/>
              <a:t>AVK 	= anti-vitamine K / antagoniste de la </a:t>
            </a:r>
            <a:br>
              <a:rPr lang="fr-FR" sz="1200" dirty="0"/>
            </a:br>
            <a:r>
              <a:rPr lang="fr-FR" sz="1200" dirty="0"/>
              <a:t>		vitamine K (</a:t>
            </a:r>
            <a:r>
              <a:rPr lang="fr-FR" sz="1200" dirty="0" err="1"/>
              <a:t>Marcoumar</a:t>
            </a:r>
            <a:r>
              <a:rPr lang="fr-FR" sz="1200" baseline="30000" dirty="0"/>
              <a:t>®</a:t>
            </a:r>
            <a:r>
              <a:rPr lang="fr-FR" sz="1200" dirty="0"/>
              <a:t>, Sintrom</a:t>
            </a:r>
            <a:r>
              <a:rPr lang="fr-FR" sz="1200" baseline="30000" dirty="0"/>
              <a:t>®</a:t>
            </a:r>
            <a:r>
              <a:rPr lang="fr-FR" sz="1200" dirty="0"/>
              <a:t>) </a:t>
            </a:r>
          </a:p>
          <a:p>
            <a:pPr marL="7938" lvl="0" indent="0">
              <a:spcBef>
                <a:spcPts val="400"/>
              </a:spcBef>
              <a:buNone/>
              <a:tabLst>
                <a:tab pos="531813" algn="l"/>
              </a:tabLst>
            </a:pPr>
            <a:r>
              <a:rPr lang="fr-FR" sz="1200" dirty="0"/>
              <a:t>CCP 	= concentré de complexe </a:t>
            </a:r>
            <a:r>
              <a:rPr lang="fr-FR" sz="1200" dirty="0" err="1"/>
              <a:t>prothrombique</a:t>
            </a:r>
            <a:r>
              <a:rPr lang="fr-FR" sz="1200" dirty="0"/>
              <a:t> </a:t>
            </a:r>
            <a:br>
              <a:rPr lang="fr-FR" sz="1200" dirty="0"/>
            </a:br>
            <a:r>
              <a:rPr lang="fr-FR" sz="1200" dirty="0"/>
              <a:t>		(p.ex. </a:t>
            </a:r>
            <a:r>
              <a:rPr lang="fr-FR" sz="1200" dirty="0" err="1"/>
              <a:t>Beriplex</a:t>
            </a:r>
            <a:r>
              <a:rPr lang="fr-FR" sz="1200" baseline="30000" dirty="0"/>
              <a:t>®</a:t>
            </a:r>
            <a:r>
              <a:rPr lang="fr-FR" sz="1200" dirty="0"/>
              <a:t> ou </a:t>
            </a:r>
            <a:r>
              <a:rPr lang="fr-FR" sz="1200" dirty="0" err="1"/>
              <a:t>Prothromplex</a:t>
            </a:r>
            <a:r>
              <a:rPr lang="fr-FR" sz="1200" baseline="30000" dirty="0"/>
              <a:t>®</a:t>
            </a:r>
            <a:r>
              <a:rPr lang="fr-FR" sz="1200" dirty="0"/>
              <a:t>)</a:t>
            </a:r>
          </a:p>
          <a:p>
            <a:pPr marL="7938" lvl="0" indent="0">
              <a:spcBef>
                <a:spcPts val="400"/>
              </a:spcBef>
              <a:buNone/>
              <a:tabLst>
                <a:tab pos="531813" algn="l"/>
              </a:tabLst>
            </a:pPr>
            <a:r>
              <a:rPr lang="fr-FR" sz="1200" dirty="0" err="1"/>
              <a:t>ClCr</a:t>
            </a:r>
            <a:r>
              <a:rPr lang="fr-FR" sz="1200" dirty="0"/>
              <a:t> 	= clairance de la créatinine</a:t>
            </a:r>
          </a:p>
          <a:p>
            <a:pPr marL="7938" lvl="0" indent="0">
              <a:spcBef>
                <a:spcPts val="400"/>
              </a:spcBef>
              <a:buNone/>
              <a:tabLst>
                <a:tab pos="531813" algn="l"/>
              </a:tabLst>
            </a:pPr>
            <a:r>
              <a:rPr lang="fr-FR" sz="1200" dirty="0"/>
              <a:t>DOAC	= anticoagulation orale directe</a:t>
            </a:r>
          </a:p>
          <a:p>
            <a:pPr marL="7938" indent="0">
              <a:spcBef>
                <a:spcPts val="400"/>
              </a:spcBef>
              <a:buNone/>
              <a:tabLst>
                <a:tab pos="531813" algn="l"/>
              </a:tabLst>
            </a:pPr>
            <a:r>
              <a:rPr lang="fr-FR" sz="1200" dirty="0"/>
              <a:t>EMA	= agence européenne des médicaments</a:t>
            </a:r>
          </a:p>
          <a:p>
            <a:pPr marL="7938" indent="0">
              <a:spcBef>
                <a:spcPts val="400"/>
              </a:spcBef>
              <a:buNone/>
              <a:tabLst>
                <a:tab pos="531813" algn="l"/>
              </a:tabLst>
            </a:pPr>
            <a:r>
              <a:rPr lang="fr-FR" sz="1200" dirty="0"/>
              <a:t>EP 	= embolie pulmonaire</a:t>
            </a:r>
          </a:p>
        </p:txBody>
      </p:sp>
      <p:sp>
        <p:nvSpPr>
          <p:cNvPr id="6" name="Inhaltsplatzhalter 4"/>
          <p:cNvSpPr txBox="1">
            <a:spLocks/>
          </p:cNvSpPr>
          <p:nvPr/>
        </p:nvSpPr>
        <p:spPr>
          <a:xfrm>
            <a:off x="4486120" y="1145862"/>
            <a:ext cx="4334030" cy="3180477"/>
          </a:xfrm>
          <a:prstGeom prst="rect">
            <a:avLst/>
          </a:prstGeom>
        </p:spPr>
        <p:txBody>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spcBef>
                <a:spcPts val="400"/>
              </a:spcBef>
              <a:buNone/>
              <a:tabLst>
                <a:tab pos="531813" algn="l"/>
              </a:tabLst>
            </a:pPr>
            <a:r>
              <a:rPr lang="fr-FR" sz="1200" dirty="0" err="1"/>
              <a:t>FAnv</a:t>
            </a:r>
            <a:r>
              <a:rPr lang="fr-FR" sz="1200" dirty="0"/>
              <a:t> 	= fibrillation atriale non valvulaire </a:t>
            </a:r>
          </a:p>
          <a:p>
            <a:pPr marL="7938" indent="0">
              <a:spcBef>
                <a:spcPts val="400"/>
              </a:spcBef>
              <a:buNone/>
              <a:tabLst>
                <a:tab pos="531813" algn="l"/>
              </a:tabLst>
            </a:pPr>
            <a:r>
              <a:rPr lang="fr-FR" sz="1200" dirty="0"/>
              <a:t>FDA	= U.S. Food and Drug Administration</a:t>
            </a:r>
          </a:p>
          <a:p>
            <a:pPr marL="7938" indent="0">
              <a:spcBef>
                <a:spcPts val="400"/>
              </a:spcBef>
              <a:buNone/>
              <a:tabLst>
                <a:tab pos="531813" algn="l"/>
              </a:tabLst>
            </a:pPr>
            <a:r>
              <a:rPr lang="fr-FR" sz="1200" dirty="0" err="1"/>
              <a:t>Hb</a:t>
            </a:r>
            <a:r>
              <a:rPr lang="fr-FR" sz="1200" dirty="0"/>
              <a:t>	= hémoglobine</a:t>
            </a:r>
          </a:p>
          <a:p>
            <a:pPr marL="7938" indent="0">
              <a:spcBef>
                <a:spcPts val="400"/>
              </a:spcBef>
              <a:buNone/>
              <a:tabLst>
                <a:tab pos="531813" algn="l"/>
              </a:tabLst>
            </a:pPr>
            <a:r>
              <a:rPr lang="fr-FR" sz="1200" dirty="0"/>
              <a:t>HBPM 	= héparine de bas poids moléculaire </a:t>
            </a:r>
          </a:p>
          <a:p>
            <a:pPr marL="7938" indent="0">
              <a:spcBef>
                <a:spcPts val="400"/>
              </a:spcBef>
              <a:buNone/>
              <a:tabLst>
                <a:tab pos="531813" algn="l"/>
              </a:tabLst>
            </a:pPr>
            <a:r>
              <a:rPr lang="fr-FR" sz="1200" dirty="0"/>
              <a:t>INR 	= International </a:t>
            </a:r>
            <a:r>
              <a:rPr lang="fr-FR" sz="1200" dirty="0" err="1"/>
              <a:t>Normalized</a:t>
            </a:r>
            <a:r>
              <a:rPr lang="fr-FR" sz="1200" dirty="0"/>
              <a:t> Ratio</a:t>
            </a:r>
          </a:p>
          <a:p>
            <a:pPr marL="7938" indent="0">
              <a:spcBef>
                <a:spcPts val="400"/>
              </a:spcBef>
              <a:buNone/>
              <a:tabLst>
                <a:tab pos="531813" algn="l"/>
              </a:tabLst>
            </a:pPr>
            <a:r>
              <a:rPr lang="fr-FR" sz="1200" dirty="0"/>
              <a:t>PCI	= angioplastie coronaire</a:t>
            </a:r>
          </a:p>
          <a:p>
            <a:pPr marL="7938" indent="0">
              <a:spcBef>
                <a:spcPts val="400"/>
              </a:spcBef>
              <a:buNone/>
              <a:tabLst>
                <a:tab pos="531813" algn="l"/>
              </a:tabLst>
            </a:pPr>
            <a:r>
              <a:rPr lang="fr-FR" sz="1200" dirty="0"/>
              <a:t>P-gp	= glycoprotéine P</a:t>
            </a:r>
          </a:p>
          <a:p>
            <a:pPr marL="7938" indent="0">
              <a:spcBef>
                <a:spcPts val="400"/>
              </a:spcBef>
              <a:buNone/>
              <a:tabLst>
                <a:tab pos="531813" algn="l"/>
              </a:tabLst>
            </a:pPr>
            <a:r>
              <a:rPr lang="fr-FR" sz="1200" dirty="0"/>
              <a:t>TAVI	= prothèse de valve aortique posée par cathéter</a:t>
            </a:r>
          </a:p>
          <a:p>
            <a:pPr marL="7938" indent="0">
              <a:spcBef>
                <a:spcPts val="400"/>
              </a:spcBef>
              <a:buNone/>
              <a:tabLst>
                <a:tab pos="531813" algn="l"/>
              </a:tabLst>
            </a:pPr>
            <a:r>
              <a:rPr lang="fr-FR" sz="1200" dirty="0"/>
              <a:t>Tc 	= thrombocytes</a:t>
            </a:r>
          </a:p>
          <a:p>
            <a:pPr marL="7938" indent="0">
              <a:spcBef>
                <a:spcPts val="400"/>
              </a:spcBef>
              <a:buNone/>
              <a:tabLst>
                <a:tab pos="531813" algn="l"/>
              </a:tabLst>
            </a:pPr>
            <a:r>
              <a:rPr lang="fr-FR" sz="1200" dirty="0"/>
              <a:t>TP 	= temps de prothrombine</a:t>
            </a:r>
          </a:p>
          <a:p>
            <a:pPr marL="7938" indent="0">
              <a:spcBef>
                <a:spcPts val="400"/>
              </a:spcBef>
              <a:buNone/>
              <a:tabLst>
                <a:tab pos="531813" algn="l"/>
              </a:tabLst>
            </a:pPr>
            <a:r>
              <a:rPr lang="fr-FR" sz="1200" dirty="0"/>
              <a:t>TCA	= temps de céphaline activée</a:t>
            </a:r>
          </a:p>
          <a:p>
            <a:pPr marL="7938" indent="0">
              <a:spcBef>
                <a:spcPts val="400"/>
              </a:spcBef>
              <a:buNone/>
              <a:tabLst>
                <a:tab pos="531813" algn="l"/>
              </a:tabLst>
            </a:pPr>
            <a:r>
              <a:rPr lang="fr-FR" sz="1200" dirty="0"/>
              <a:t>TEV	= </a:t>
            </a:r>
            <a:r>
              <a:rPr lang="fr-FR" sz="1200" dirty="0" err="1"/>
              <a:t>thromboembolie</a:t>
            </a:r>
            <a:r>
              <a:rPr lang="fr-FR" sz="1200" dirty="0"/>
              <a:t> veineuse</a:t>
            </a:r>
          </a:p>
          <a:p>
            <a:pPr marL="7938" indent="0">
              <a:spcBef>
                <a:spcPts val="400"/>
              </a:spcBef>
              <a:buNone/>
              <a:tabLst>
                <a:tab pos="531813" algn="l"/>
              </a:tabLst>
            </a:pPr>
            <a:r>
              <a:rPr lang="fr-FR" sz="1200" dirty="0"/>
              <a:t>TVP 	= thrombose veineuse profonde</a:t>
            </a:r>
          </a:p>
          <a:p>
            <a:pPr marL="7938" indent="0">
              <a:spcBef>
                <a:spcPts val="400"/>
              </a:spcBef>
              <a:buNone/>
              <a:tabLst>
                <a:tab pos="531813" algn="l"/>
              </a:tabLst>
            </a:pPr>
            <a:r>
              <a:rPr lang="fr-FR" sz="1200" dirty="0"/>
              <a:t>TTR	= temps dans la gamme thérapeutique</a:t>
            </a:r>
          </a:p>
          <a:p>
            <a:pPr marL="7938" indent="0">
              <a:spcBef>
                <a:spcPts val="400"/>
              </a:spcBef>
              <a:buNone/>
              <a:tabLst>
                <a:tab pos="531813" algn="l"/>
              </a:tabLst>
            </a:pPr>
            <a:endParaRPr lang="fr-FR" sz="1200" dirty="0"/>
          </a:p>
        </p:txBody>
      </p:sp>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A5BC96F6-F07B-43E9-A92C-16917B251B76}"/>
                  </a:ext>
                </a:extLst>
              </p14:cNvPr>
              <p14:cNvContentPartPr/>
              <p14:nvPr/>
            </p14:nvContentPartPr>
            <p14:xfrm>
              <a:off x="5390984" y="2886442"/>
              <a:ext cx="360" cy="360"/>
            </p14:xfrm>
          </p:contentPart>
        </mc:Choice>
        <mc:Fallback xmlns="">
          <p:pic>
            <p:nvPicPr>
              <p:cNvPr id="9" name="Freihand 8">
                <a:extLst>
                  <a:ext uri="{FF2B5EF4-FFF2-40B4-BE49-F238E27FC236}">
                    <a16:creationId xmlns:a16="http://schemas.microsoft.com/office/drawing/2014/main" id="{A5BC96F6-F07B-43E9-A92C-16917B251B76}"/>
                  </a:ext>
                </a:extLst>
              </p:cNvPr>
              <p:cNvPicPr/>
              <p:nvPr/>
            </p:nvPicPr>
            <p:blipFill>
              <a:blip r:embed="rId3"/>
              <a:stretch>
                <a:fillRect/>
              </a:stretch>
            </p:blipFill>
            <p:spPr>
              <a:xfrm>
                <a:off x="5381984" y="2877442"/>
                <a:ext cx="18000" cy="18000"/>
              </a:xfrm>
              <a:prstGeom prst="rect">
                <a:avLst/>
              </a:prstGeom>
            </p:spPr>
          </p:pic>
        </mc:Fallback>
      </mc:AlternateContent>
    </p:spTree>
    <p:extLst>
      <p:ext uri="{BB962C8B-B14F-4D97-AF65-F5344CB8AC3E}">
        <p14:creationId xmlns:p14="http://schemas.microsoft.com/office/powerpoint/2010/main" val="559557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8496300" cy="994172"/>
          </a:xfrm>
        </p:spPr>
        <p:txBody>
          <a:bodyPr/>
          <a:lstStyle/>
          <a:p>
            <a:r>
              <a:rPr lang="en-US" dirty="0" err="1"/>
              <a:t>Xarelto</a:t>
            </a:r>
            <a:r>
              <a:rPr lang="en-US" baseline="30000" dirty="0"/>
              <a:t>® </a:t>
            </a:r>
            <a:r>
              <a:rPr lang="en-US" dirty="0"/>
              <a:t>– Information </a:t>
            </a:r>
            <a:r>
              <a:rPr lang="en-US" dirty="0" err="1"/>
              <a:t>professionnelle</a:t>
            </a:r>
            <a:r>
              <a:rPr lang="en-US" dirty="0"/>
              <a:t> </a:t>
            </a:r>
            <a:r>
              <a:rPr lang="en-US" dirty="0" err="1"/>
              <a:t>abrégée</a:t>
            </a:r>
            <a:endParaRPr lang="de-CH" dirty="0"/>
          </a:p>
        </p:txBody>
      </p:sp>
      <p:sp>
        <p:nvSpPr>
          <p:cNvPr id="4" name="Foliennummernplatzhalter 3"/>
          <p:cNvSpPr>
            <a:spLocks noGrp="1"/>
          </p:cNvSpPr>
          <p:nvPr>
            <p:ph type="sldNum" sz="quarter" idx="12"/>
          </p:nvPr>
        </p:nvSpPr>
        <p:spPr/>
        <p:txBody>
          <a:bodyPr/>
          <a:lstStyle/>
          <a:p>
            <a:fld id="{668FC1BA-C807-A24C-B970-91216D4FCE8F}" type="slidenum">
              <a:rPr lang="de-DE" smtClean="0"/>
              <a:t>74</a:t>
            </a:fld>
            <a:endParaRPr lang="de-DE"/>
          </a:p>
        </p:txBody>
      </p:sp>
      <p:sp>
        <p:nvSpPr>
          <p:cNvPr id="5" name="Inhaltsplatzhalter 4"/>
          <p:cNvSpPr txBox="1">
            <a:spLocks/>
          </p:cNvSpPr>
          <p:nvPr/>
        </p:nvSpPr>
        <p:spPr>
          <a:xfrm>
            <a:off x="323851" y="949751"/>
            <a:ext cx="8496299" cy="3659747"/>
          </a:xfrm>
          <a:prstGeom prst="rect">
            <a:avLst/>
          </a:prstGeom>
        </p:spPr>
        <p:txBody>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lnSpc>
                <a:spcPct val="150000"/>
              </a:lnSpc>
              <a:buNone/>
            </a:pPr>
            <a:r>
              <a:rPr lang="fr-FR" sz="800" b="1" dirty="0">
                <a:effectLst/>
                <a:latin typeface="Arial" panose="020B0604020202020204" pitchFamily="34" charset="0"/>
                <a:ea typeface="MS Mincho" panose="02020609040205080304" pitchFamily="49" charset="-128"/>
              </a:rPr>
              <a:t>Information professionnelle abrégée de Xarelto</a:t>
            </a:r>
            <a:r>
              <a:rPr lang="fr-FR" sz="800" b="1" baseline="30000" dirty="0">
                <a:effectLst/>
                <a:latin typeface="Arial" panose="020B0604020202020204" pitchFamily="34" charset="0"/>
                <a:ea typeface="MS Mincho" panose="02020609040205080304" pitchFamily="49" charset="-128"/>
              </a:rPr>
              <a:t>®</a:t>
            </a:r>
            <a:r>
              <a:rPr lang="fr-FR" sz="800" b="1" dirty="0">
                <a:effectLst/>
                <a:latin typeface="Arial" panose="020B0604020202020204" pitchFamily="34" charset="0"/>
                <a:ea typeface="MS Mincho" panose="02020609040205080304" pitchFamily="49" charset="-128"/>
              </a:rPr>
              <a:t> (</a:t>
            </a:r>
            <a:r>
              <a:rPr lang="fr-FR" sz="800" b="1" dirty="0" err="1">
                <a:effectLst/>
                <a:latin typeface="Arial" panose="020B0604020202020204" pitchFamily="34" charset="0"/>
                <a:ea typeface="MS Mincho" panose="02020609040205080304" pitchFamily="49" charset="-128"/>
              </a:rPr>
              <a:t>rivaroxaban</a:t>
            </a:r>
            <a:r>
              <a:rPr lang="fr-FR" sz="800" b="1" dirty="0">
                <a:effectLst/>
                <a:latin typeface="Arial" panose="020B0604020202020204" pitchFamily="34" charset="0"/>
                <a:ea typeface="MS Mincho" panose="02020609040205080304" pitchFamily="49" charset="-128"/>
              </a:rPr>
              <a:t>): </a:t>
            </a:r>
            <a:r>
              <a:rPr lang="fr-FR" sz="800" dirty="0">
                <a:effectLst/>
                <a:latin typeface="Arial" panose="020B0604020202020204" pitchFamily="34" charset="0"/>
                <a:ea typeface="MS Mincho" panose="02020609040205080304" pitchFamily="49" charset="-128"/>
              </a:rPr>
              <a:t>Inhibiteur direct du facteur Xa </a:t>
            </a:r>
            <a:r>
              <a:rPr lang="fr-FR" sz="800" b="1" dirty="0">
                <a:effectLst/>
                <a:latin typeface="Arial" panose="020B0604020202020204" pitchFamily="34" charset="0"/>
                <a:ea typeface="MS Mincho" panose="02020609040205080304" pitchFamily="49" charset="-128"/>
              </a:rPr>
              <a:t>C: </a:t>
            </a:r>
            <a:r>
              <a:rPr lang="fr-FR" sz="800" dirty="0">
                <a:effectLst/>
                <a:latin typeface="Arial" panose="020B0604020202020204" pitchFamily="34" charset="0"/>
                <a:ea typeface="MS Mincho" panose="02020609040205080304" pitchFamily="49" charset="-128"/>
              </a:rPr>
              <a:t>Comprimés pelliculés contenant 10, 15 et 20 mg de </a:t>
            </a:r>
            <a:r>
              <a:rPr lang="fr-FR" sz="800" dirty="0" err="1">
                <a:effectLst/>
                <a:latin typeface="Arial" panose="020B0604020202020204" pitchFamily="34" charset="0"/>
                <a:ea typeface="MS Mincho" panose="02020609040205080304" pitchFamily="49" charset="-128"/>
              </a:rPr>
              <a:t>rivaroxaban</a:t>
            </a:r>
            <a:r>
              <a:rPr lang="fr-FR" sz="800" dirty="0">
                <a:effectLst/>
                <a:latin typeface="Times New Roman" panose="02020603050405020304" pitchFamily="18" charset="0"/>
                <a:ea typeface="MS Mincho" panose="02020609040205080304" pitchFamily="49" charset="-128"/>
              </a:rPr>
              <a:t>.</a:t>
            </a:r>
            <a:r>
              <a:rPr lang="fr-FR" sz="800" dirty="0">
                <a:effectLst/>
                <a:latin typeface="Arial" panose="020B0604020202020204" pitchFamily="34" charset="0"/>
                <a:ea typeface="MS Mincho" panose="02020609040205080304" pitchFamily="49" charset="-128"/>
              </a:rPr>
              <a:t> </a:t>
            </a:r>
            <a:r>
              <a:rPr lang="fr-FR" sz="800" b="1" dirty="0">
                <a:effectLst/>
                <a:latin typeface="Arial" panose="020B0604020202020204" pitchFamily="34" charset="0"/>
                <a:ea typeface="MS Mincho" panose="02020609040205080304" pitchFamily="49" charset="-128"/>
              </a:rPr>
              <a:t>I: </a:t>
            </a:r>
            <a:r>
              <a:rPr lang="fr-FR" sz="800" dirty="0">
                <a:effectLst/>
                <a:latin typeface="Arial" panose="020B0604020202020204" pitchFamily="34" charset="0"/>
                <a:ea typeface="MS Mincho" panose="02020609040205080304" pitchFamily="49" charset="-128"/>
              </a:rPr>
              <a:t>Adultes: a)</a:t>
            </a:r>
            <a:r>
              <a:rPr lang="fr-FR" sz="800" b="1" dirty="0">
                <a:effectLst/>
                <a:latin typeface="Arial" panose="020B0604020202020204" pitchFamily="34" charset="0"/>
                <a:ea typeface="MS Mincho" panose="02020609040205080304" pitchFamily="49" charset="-128"/>
              </a:rPr>
              <a:t> </a:t>
            </a:r>
            <a:r>
              <a:rPr lang="fr-FR" sz="800" dirty="0">
                <a:effectLst/>
                <a:latin typeface="Arial" panose="020B0604020202020204" pitchFamily="34" charset="0"/>
                <a:ea typeface="MS Mincho" panose="02020609040205080304" pitchFamily="49" charset="-128"/>
              </a:rPr>
              <a:t>Prévention des thromboses lors d’interventions orthopédiques majeures des extrémités inférieures, p.ex. pour une prothèse de hanche ou de genou. b) Traitement de l’embolie pulmonaire (EP) et de la thrombose veineuse profonde (TVP) ainsi que prévention des récidives de TVP et d'EP c) Prévention des accidents vasculaires cérébraux et des embolies systémiques en présence d'une fibrillation auriculaire non valvulaire; Population pédiatrique </a:t>
            </a:r>
            <a:r>
              <a:rPr lang="de-CH" sz="800" dirty="0">
                <a:effectLst/>
                <a:latin typeface="Arial" panose="020B0604020202020204" pitchFamily="34" charset="0"/>
                <a:ea typeface="MS Mincho" panose="02020609040205080304" pitchFamily="49" charset="-128"/>
              </a:rPr>
              <a:t>(</a:t>
            </a:r>
            <a:r>
              <a:rPr lang="fr-FR" sz="800" dirty="0">
                <a:effectLst/>
                <a:latin typeface="Arial" panose="020B0604020202020204" pitchFamily="34" charset="0"/>
                <a:ea typeface="MS Mincho" panose="02020609040205080304" pitchFamily="49" charset="-128"/>
              </a:rPr>
              <a:t>poids corporel</a:t>
            </a:r>
            <a:r>
              <a:rPr lang="de-CH" sz="800" dirty="0">
                <a:effectLst/>
                <a:latin typeface="Arial" panose="020B0604020202020204" pitchFamily="34" charset="0"/>
                <a:ea typeface="MS Mincho" panose="02020609040205080304" pitchFamily="49" charset="-128"/>
              </a:rPr>
              <a:t> ≥ 30kg)</a:t>
            </a:r>
            <a:r>
              <a:rPr lang="fr-FR" sz="800" dirty="0">
                <a:effectLst/>
                <a:latin typeface="Arial" panose="020B0604020202020204" pitchFamily="34" charset="0"/>
                <a:ea typeface="MS Mincho" panose="02020609040205080304" pitchFamily="49" charset="-128"/>
              </a:rPr>
              <a:t>: traitement des </a:t>
            </a:r>
            <a:r>
              <a:rPr lang="fr-FR" sz="800" dirty="0" err="1">
                <a:effectLst/>
                <a:latin typeface="Arial" panose="020B0604020202020204" pitchFamily="34" charset="0"/>
                <a:ea typeface="MS Mincho" panose="02020609040205080304" pitchFamily="49" charset="-128"/>
              </a:rPr>
              <a:t>thromboembolies</a:t>
            </a:r>
            <a:r>
              <a:rPr lang="fr-FR" sz="800" dirty="0">
                <a:effectLst/>
                <a:latin typeface="Arial" panose="020B0604020202020204" pitchFamily="34" charset="0"/>
                <a:ea typeface="MS Mincho" panose="02020609040205080304" pitchFamily="49" charset="-128"/>
              </a:rPr>
              <a:t> veineuses (TEV) après une anticoagulation parentérale initiale pour la prévention des récidives de TEV.</a:t>
            </a:r>
            <a:r>
              <a:rPr lang="fr-FR" sz="800" b="1" dirty="0">
                <a:effectLst/>
                <a:latin typeface="Arial" panose="020B0604020202020204" pitchFamily="34" charset="0"/>
                <a:ea typeface="MS Mincho" panose="02020609040205080304" pitchFamily="49" charset="-128"/>
              </a:rPr>
              <a:t> P: </a:t>
            </a:r>
            <a:r>
              <a:rPr lang="fr-FR" sz="800" dirty="0">
                <a:effectLst/>
                <a:latin typeface="Arial" panose="020B0604020202020204" pitchFamily="34" charset="0"/>
                <a:ea typeface="MS Mincho" panose="02020609040205080304" pitchFamily="49" charset="-128"/>
              </a:rPr>
              <a:t>Adultes: a) 10mg 1x par jour. b) 15mg 2x par jour les 21 premiers jours, puis 20mg 1x par jour ; </a:t>
            </a:r>
            <a:r>
              <a:rPr lang="de-CH" sz="800" dirty="0">
                <a:effectLst/>
                <a:latin typeface="Arial" panose="020B0604020202020204" pitchFamily="34" charset="0"/>
                <a:ea typeface="MS Mincho" panose="02020609040205080304" pitchFamily="49" charset="-128"/>
              </a:rPr>
              <a:t>à </a:t>
            </a:r>
            <a:r>
              <a:rPr lang="de-CH" sz="800" dirty="0" err="1">
                <a:effectLst/>
                <a:latin typeface="Arial" panose="020B0604020202020204" pitchFamily="34" charset="0"/>
                <a:ea typeface="MS Mincho" panose="02020609040205080304" pitchFamily="49" charset="-128"/>
              </a:rPr>
              <a:t>partir</a:t>
            </a:r>
            <a:r>
              <a:rPr lang="de-CH" sz="800" dirty="0">
                <a:effectLst/>
                <a:latin typeface="Arial" panose="020B0604020202020204" pitchFamily="34" charset="0"/>
                <a:ea typeface="MS Mincho" panose="02020609040205080304" pitchFamily="49" charset="-128"/>
              </a:rPr>
              <a:t> du </a:t>
            </a:r>
            <a:r>
              <a:rPr lang="de-CH" sz="800" dirty="0" err="1">
                <a:effectLst/>
                <a:latin typeface="Arial" panose="020B0604020202020204" pitchFamily="34" charset="0"/>
                <a:ea typeface="MS Mincho" panose="02020609040205080304" pitchFamily="49" charset="-128"/>
              </a:rPr>
              <a:t>mois</a:t>
            </a:r>
            <a:r>
              <a:rPr lang="de-CH" sz="800" dirty="0">
                <a:effectLst/>
                <a:latin typeface="Arial" panose="020B0604020202020204" pitchFamily="34" charset="0"/>
                <a:ea typeface="MS Mincho" panose="02020609040205080304" pitchFamily="49" charset="-128"/>
              </a:rPr>
              <a:t> 7</a:t>
            </a:r>
            <a:r>
              <a:rPr lang="fr-FR" sz="800" dirty="0">
                <a:effectLst/>
                <a:latin typeface="Arial" panose="020B0604020202020204" pitchFamily="34" charset="0"/>
                <a:ea typeface="MS Mincho" panose="02020609040205080304" pitchFamily="49" charset="-128"/>
              </a:rPr>
              <a:t>: 20mg 1x par jour ou 10mg 1x par jour </a:t>
            </a:r>
            <a:r>
              <a:rPr lang="de-CH" sz="800" dirty="0" err="1">
                <a:effectLst/>
                <a:latin typeface="Arial" panose="020B0604020202020204" pitchFamily="34" charset="0"/>
                <a:ea typeface="MS Mincho" panose="02020609040205080304" pitchFamily="49" charset="-128"/>
              </a:rPr>
              <a:t>selon</a:t>
            </a:r>
            <a:r>
              <a:rPr lang="de-CH" sz="800" dirty="0">
                <a:effectLst/>
                <a:latin typeface="Arial" panose="020B0604020202020204" pitchFamily="34" charset="0"/>
                <a:ea typeface="MS Mincho" panose="02020609040205080304" pitchFamily="49" charset="-128"/>
              </a:rPr>
              <a:t> </a:t>
            </a:r>
            <a:r>
              <a:rPr lang="de-CH" sz="800" dirty="0" err="1">
                <a:effectLst/>
                <a:latin typeface="Arial" panose="020B0604020202020204" pitchFamily="34" charset="0"/>
                <a:ea typeface="MS Mincho" panose="02020609040205080304" pitchFamily="49" charset="-128"/>
              </a:rPr>
              <a:t>une</a:t>
            </a:r>
            <a:r>
              <a:rPr lang="de-CH" sz="800" dirty="0">
                <a:effectLst/>
                <a:latin typeface="Arial" panose="020B0604020202020204" pitchFamily="34" charset="0"/>
                <a:ea typeface="MS Mincho" panose="02020609040205080304" pitchFamily="49" charset="-128"/>
              </a:rPr>
              <a:t> </a:t>
            </a:r>
            <a:r>
              <a:rPr lang="de-CH" sz="800" dirty="0" err="1">
                <a:effectLst/>
                <a:latin typeface="Arial" panose="020B0604020202020204" pitchFamily="34" charset="0"/>
                <a:ea typeface="MS Mincho" panose="02020609040205080304" pitchFamily="49" charset="-128"/>
              </a:rPr>
              <a:t>évaluation</a:t>
            </a:r>
            <a:r>
              <a:rPr lang="de-CH" sz="800" dirty="0">
                <a:effectLst/>
                <a:latin typeface="Arial" panose="020B0604020202020204" pitchFamily="34" charset="0"/>
                <a:ea typeface="MS Mincho" panose="02020609040205080304" pitchFamily="49" charset="-128"/>
              </a:rPr>
              <a:t> individuelle des </a:t>
            </a:r>
            <a:r>
              <a:rPr lang="de-CH" sz="800" dirty="0" err="1">
                <a:effectLst/>
                <a:latin typeface="Arial" panose="020B0604020202020204" pitchFamily="34" charset="0"/>
                <a:ea typeface="MS Mincho" panose="02020609040205080304" pitchFamily="49" charset="-128"/>
              </a:rPr>
              <a:t>avantages</a:t>
            </a:r>
            <a:r>
              <a:rPr lang="de-CH" sz="800" dirty="0">
                <a:effectLst/>
                <a:latin typeface="Arial" panose="020B0604020202020204" pitchFamily="34" charset="0"/>
                <a:ea typeface="MS Mincho" panose="02020609040205080304" pitchFamily="49" charset="-128"/>
              </a:rPr>
              <a:t> et des </a:t>
            </a:r>
            <a:r>
              <a:rPr lang="de-CH" sz="800" dirty="0" err="1">
                <a:effectLst/>
                <a:latin typeface="Arial" panose="020B0604020202020204" pitchFamily="34" charset="0"/>
                <a:ea typeface="MS Mincho" panose="02020609040205080304" pitchFamily="49" charset="-128"/>
              </a:rPr>
              <a:t>risques</a:t>
            </a:r>
            <a:r>
              <a:rPr lang="fr-FR" sz="800" dirty="0">
                <a:effectLst/>
                <a:latin typeface="Arial" panose="020B0604020202020204" pitchFamily="34" charset="0"/>
                <a:ea typeface="MS Mincho" panose="02020609040205080304" pitchFamily="49" charset="-128"/>
              </a:rPr>
              <a:t> c) 20mg 1x par jour; en cas de </a:t>
            </a:r>
            <a:r>
              <a:rPr lang="fr-FR" sz="800" dirty="0" err="1">
                <a:effectLst/>
                <a:latin typeface="Arial" panose="020B0604020202020204" pitchFamily="34" charset="0"/>
                <a:ea typeface="MS Mincho" panose="02020609040205080304" pitchFamily="49" charset="-128"/>
              </a:rPr>
              <a:t>ClCr</a:t>
            </a:r>
            <a:r>
              <a:rPr lang="fr-FR" sz="800" dirty="0">
                <a:effectLst/>
                <a:latin typeface="Arial" panose="020B0604020202020204" pitchFamily="34" charset="0"/>
                <a:ea typeface="MS Mincho" panose="02020609040205080304" pitchFamily="49" charset="-128"/>
              </a:rPr>
              <a:t> de 15 à 49 ml/min: 15mg 1x par jour. Prise de la dose de 15 ou de 20 mg pendant un repas. Population pédiatrique: si le poids corporel est ≥30kg jusqu‘à &lt;50kg: 15mg 1x par jour. Si le poids corporel est ≥50kg: 20mg 1x par jour. </a:t>
            </a:r>
            <a:r>
              <a:rPr lang="fr-FR" sz="800" b="1" dirty="0">
                <a:effectLst/>
                <a:latin typeface="Arial" panose="020B0604020202020204" pitchFamily="34" charset="0"/>
                <a:ea typeface="MS Mincho" panose="02020609040205080304" pitchFamily="49" charset="-128"/>
              </a:rPr>
              <a:t>CI: </a:t>
            </a:r>
            <a:r>
              <a:rPr lang="fr-FR" sz="800" dirty="0">
                <a:effectLst/>
                <a:latin typeface="Arial" panose="020B0604020202020204" pitchFamily="34" charset="0"/>
                <a:ea typeface="MS Mincho" panose="02020609040205080304" pitchFamily="49" charset="-128"/>
              </a:rPr>
              <a:t>Hypersensibilité aux composants, endocardite bactérienne aiguë, hémorragies cliniquement significatives, hépatopathie/insuffisance hépatique (IH) sévère avec risque hémorragique significativement accru, légère IH avec coagulopathie, insuffisance rénale (IR) nécessitant une dialyse, ulcère gastro-intestinal aigu ou maladie GI ulcéreuse, grossesse, allaitement. </a:t>
            </a:r>
            <a:r>
              <a:rPr lang="fr-FR" sz="800" b="1" dirty="0">
                <a:effectLst/>
                <a:latin typeface="Arial" panose="020B0604020202020204" pitchFamily="34" charset="0"/>
                <a:ea typeface="MS Mincho" panose="02020609040205080304" pitchFamily="49" charset="-128"/>
              </a:rPr>
              <a:t>MG:</a:t>
            </a:r>
            <a:r>
              <a:rPr lang="fr-FR" sz="800" dirty="0">
                <a:effectLst/>
                <a:latin typeface="Arial" panose="020B0604020202020204" pitchFamily="34" charset="0"/>
                <a:ea typeface="MS Mincho" panose="02020609040205080304" pitchFamily="49" charset="-128"/>
              </a:rPr>
              <a:t> Co-médication (voir «IA»), prothèse valvulaire, administration simultanée de médicaments influençant l'hémostase. </a:t>
            </a:r>
            <a:r>
              <a:rPr lang="fr-FR" sz="800" b="1" dirty="0">
                <a:effectLst/>
                <a:latin typeface="Arial" panose="020B0604020202020204" pitchFamily="34" charset="0"/>
                <a:ea typeface="MS Mincho" panose="02020609040205080304" pitchFamily="49" charset="-128"/>
              </a:rPr>
              <a:t>Pr: </a:t>
            </a:r>
            <a:r>
              <a:rPr lang="fr-FR" sz="800" dirty="0">
                <a:effectLst/>
                <a:latin typeface="Arial" panose="020B0604020202020204" pitchFamily="34" charset="0"/>
                <a:ea typeface="MS Mincho" panose="02020609040205080304" pitchFamily="49" charset="-128"/>
              </a:rPr>
              <a:t>IR (</a:t>
            </a:r>
            <a:r>
              <a:rPr lang="fr-FR" sz="800" dirty="0" err="1">
                <a:effectLst/>
                <a:latin typeface="Arial" panose="020B0604020202020204" pitchFamily="34" charset="0"/>
                <a:ea typeface="MS Mincho" panose="02020609040205080304" pitchFamily="49" charset="-128"/>
              </a:rPr>
              <a:t>ClCr</a:t>
            </a:r>
            <a:r>
              <a:rPr lang="fr-FR" sz="800" dirty="0">
                <a:effectLst/>
                <a:latin typeface="Arial" panose="020B0604020202020204" pitchFamily="34" charset="0"/>
                <a:ea typeface="MS Mincho" panose="02020609040205080304" pitchFamily="49" charset="-128"/>
              </a:rPr>
              <a:t> de 15 à 29 ml/min) ou IR en association avec des médicaments faisant augmenter le taux plasmatique de Xarelto</a:t>
            </a:r>
            <a:r>
              <a:rPr lang="fr-FR" sz="800" baseline="30000" dirty="0">
                <a:effectLst/>
                <a:latin typeface="Arial" panose="020B0604020202020204" pitchFamily="34" charset="0"/>
                <a:ea typeface="MS Mincho" panose="02020609040205080304" pitchFamily="49" charset="-128"/>
              </a:rPr>
              <a:t>®</a:t>
            </a:r>
            <a:r>
              <a:rPr lang="fr-FR" sz="800" dirty="0">
                <a:effectLst/>
                <a:latin typeface="Arial" panose="020B0604020202020204" pitchFamily="34" charset="0"/>
                <a:ea typeface="MS Mincho" panose="02020609040205080304" pitchFamily="49" charset="-128"/>
              </a:rPr>
              <a:t>, risque accru d'hémorragies incontrôlées et de diathèse hémorragique, AVC hémorragique récent, hémorragie intracrânienne ou intracérébrale, ulcère GI/maladie GI ulcéreuse récents, hypertension sévère non contrôlée, rétinopathie vasculaire, anomalies vasculaires intrarachidiennes ou intracérébrales, chirurgies cérébrales, spinales ou oculaires récentes, antécédents de bronchiectasie ou d'hémorragie pulmonaire, ponction et anesthésie rachidiennes, l'administration doit être arrêtée au moins 24 h avant le procédé invasif/l'intervention chirurgicale, SAPL, des cas isolés d'agranulocytose et de SJS ont été rapportés. </a:t>
            </a:r>
            <a:r>
              <a:rPr lang="fr-FR" sz="800" b="1" dirty="0">
                <a:effectLst/>
                <a:latin typeface="Arial" panose="020B0604020202020204" pitchFamily="34" charset="0"/>
                <a:ea typeface="MS Mincho" panose="02020609040205080304" pitchFamily="49" charset="-128"/>
              </a:rPr>
              <a:t>EI fréquents: </a:t>
            </a:r>
            <a:r>
              <a:rPr lang="fr-FR" sz="800" dirty="0">
                <a:effectLst/>
                <a:latin typeface="Arial" panose="020B0604020202020204" pitchFamily="34" charset="0"/>
                <a:ea typeface="MS Mincho" panose="02020609040205080304" pitchFamily="49" charset="-128"/>
              </a:rPr>
              <a:t>Hémorragies, anémie, vertige, céphalées, saignements oculaires, hématomes, épistaxis, hémoptysie, nausées, constipation, diarrhées, taux accru d'enzymes hépatiques (ASAT, ALAT), prurit, éruption cutanée, douleurs des extrémités, fièvre, œdème périphérique, asthénie. </a:t>
            </a:r>
            <a:r>
              <a:rPr lang="fr-FR" sz="800" b="1" dirty="0">
                <a:effectLst/>
                <a:latin typeface="Arial" panose="020B0604020202020204" pitchFamily="34" charset="0"/>
                <a:ea typeface="MS Mincho" panose="02020609040205080304" pitchFamily="49" charset="-128"/>
              </a:rPr>
              <a:t>IA: </a:t>
            </a:r>
            <a:r>
              <a:rPr lang="fr-FR" sz="800" dirty="0">
                <a:effectLst/>
                <a:latin typeface="Arial" panose="020B0604020202020204" pitchFamily="34" charset="0"/>
                <a:ea typeface="MS Mincho" panose="02020609040205080304" pitchFamily="49" charset="-128"/>
              </a:rPr>
              <a:t>Inhibiteurs puissants du CYP 3A4 et de la P-gp (ritonavir, </a:t>
            </a:r>
            <a:r>
              <a:rPr lang="fr-FR" sz="800" dirty="0" err="1">
                <a:effectLst/>
                <a:latin typeface="Arial" panose="020B0604020202020204" pitchFamily="34" charset="0"/>
                <a:ea typeface="MS Mincho" panose="02020609040205080304" pitchFamily="49" charset="-128"/>
              </a:rPr>
              <a:t>kétoconazole</a:t>
            </a:r>
            <a:r>
              <a:rPr lang="fr-FR" sz="800" dirty="0">
                <a:effectLst/>
                <a:latin typeface="Arial" panose="020B0604020202020204" pitchFamily="34" charset="0"/>
                <a:ea typeface="MS Mincho" panose="02020609040205080304" pitchFamily="49" charset="-128"/>
              </a:rPr>
              <a:t>), inducteurs puissants du CYP 3A4 et de la P-gp (rifampicine, carbamazépine, phénobarbital, millepertuis), médicaments influençant l'hémostase. </a:t>
            </a:r>
            <a:r>
              <a:rPr lang="fr-FR" sz="800" b="1" dirty="0">
                <a:effectLst/>
                <a:latin typeface="Arial" panose="020B0604020202020204" pitchFamily="34" charset="0"/>
                <a:ea typeface="MS Mincho" panose="02020609040205080304" pitchFamily="49" charset="-128"/>
              </a:rPr>
              <a:t>Prés.:</a:t>
            </a:r>
            <a:r>
              <a:rPr lang="fr-FR" sz="800" dirty="0">
                <a:effectLst/>
                <a:latin typeface="Arial" panose="020B0604020202020204" pitchFamily="34" charset="0"/>
                <a:ea typeface="MS Mincho" panose="02020609040205080304" pitchFamily="49" charset="-128"/>
              </a:rPr>
              <a:t> 10 et 30 </a:t>
            </a:r>
            <a:r>
              <a:rPr lang="fr-FR" sz="800" dirty="0" err="1">
                <a:effectLst/>
                <a:latin typeface="Arial" panose="020B0604020202020204" pitchFamily="34" charset="0"/>
                <a:ea typeface="MS Mincho" panose="02020609040205080304" pitchFamily="49" charset="-128"/>
              </a:rPr>
              <a:t>cpr</a:t>
            </a:r>
            <a:r>
              <a:rPr lang="fr-FR" sz="800" dirty="0">
                <a:effectLst/>
                <a:latin typeface="Arial" panose="020B0604020202020204" pitchFamily="34" charset="0"/>
                <a:ea typeface="MS Mincho" panose="02020609040205080304" pitchFamily="49" charset="-128"/>
              </a:rPr>
              <a:t>. </a:t>
            </a:r>
            <a:r>
              <a:rPr lang="fr-FR" sz="800" dirty="0" err="1">
                <a:effectLst/>
                <a:latin typeface="Arial" panose="020B0604020202020204" pitchFamily="34" charset="0"/>
                <a:ea typeface="MS Mincho" panose="02020609040205080304" pitchFamily="49" charset="-128"/>
              </a:rPr>
              <a:t>pell</a:t>
            </a:r>
            <a:r>
              <a:rPr lang="fr-FR" sz="800" dirty="0">
                <a:effectLst/>
                <a:latin typeface="Arial" panose="020B0604020202020204" pitchFamily="34" charset="0"/>
                <a:ea typeface="MS Mincho" panose="02020609040205080304" pitchFamily="49" charset="-128"/>
              </a:rPr>
              <a:t>. de 10 mg; 14, 28 et 98 </a:t>
            </a:r>
            <a:r>
              <a:rPr lang="fr-FR" sz="800" dirty="0" err="1">
                <a:effectLst/>
                <a:latin typeface="Arial" panose="020B0604020202020204" pitchFamily="34" charset="0"/>
                <a:ea typeface="MS Mincho" panose="02020609040205080304" pitchFamily="49" charset="-128"/>
              </a:rPr>
              <a:t>cpr</a:t>
            </a:r>
            <a:r>
              <a:rPr lang="fr-FR" sz="800" dirty="0">
                <a:effectLst/>
                <a:latin typeface="Arial" panose="020B0604020202020204" pitchFamily="34" charset="0"/>
                <a:ea typeface="MS Mincho" panose="02020609040205080304" pitchFamily="49" charset="-128"/>
              </a:rPr>
              <a:t>. </a:t>
            </a:r>
            <a:r>
              <a:rPr lang="fr-FR" sz="800" dirty="0" err="1">
                <a:effectLst/>
                <a:latin typeface="Arial" panose="020B0604020202020204" pitchFamily="34" charset="0"/>
                <a:ea typeface="MS Mincho" panose="02020609040205080304" pitchFamily="49" charset="-128"/>
              </a:rPr>
              <a:t>pell</a:t>
            </a:r>
            <a:r>
              <a:rPr lang="fr-FR" sz="800" dirty="0">
                <a:effectLst/>
                <a:latin typeface="Arial" panose="020B0604020202020204" pitchFamily="34" charset="0"/>
                <a:ea typeface="MS Mincho" panose="02020609040205080304" pitchFamily="49" charset="-128"/>
              </a:rPr>
              <a:t>. de 15 et de 20 mg. (b), admis aux caisses (limitation à prendre en considération). Pour de plus amples informations: voir www.swissmedicinfo.ch. Distribution: Bayer (Schweiz) AG, </a:t>
            </a:r>
            <a:r>
              <a:rPr lang="fr-FR" sz="800" dirty="0" err="1">
                <a:effectLst/>
                <a:latin typeface="Arial" panose="020B0604020202020204" pitchFamily="34" charset="0"/>
                <a:ea typeface="MS Mincho" panose="02020609040205080304" pitchFamily="49" charset="-128"/>
              </a:rPr>
              <a:t>Uetlibergstr</a:t>
            </a:r>
            <a:r>
              <a:rPr lang="fr-FR" sz="800" dirty="0">
                <a:effectLst/>
                <a:latin typeface="Arial" panose="020B0604020202020204" pitchFamily="34" charset="0"/>
                <a:ea typeface="MS Mincho" panose="02020609040205080304" pitchFamily="49" charset="-128"/>
              </a:rPr>
              <a:t>. 132, 8045 Zurich. </a:t>
            </a:r>
            <a:r>
              <a:rPr lang="de-DE" sz="800" dirty="0">
                <a:effectLst/>
                <a:latin typeface="Arial" panose="020B0604020202020204" pitchFamily="34" charset="0"/>
                <a:ea typeface="MS Mincho" panose="02020609040205080304" pitchFamily="49" charset="-128"/>
              </a:rPr>
              <a:t>MA-M_RIV-CH-0265-1_10.2022</a:t>
            </a:r>
            <a:endParaRPr lang="de-DE" sz="12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1357221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B2B6A81-C56A-469D-EEAB-0EDC63C6DF83}"/>
              </a:ext>
            </a:extLst>
          </p:cNvPr>
          <p:cNvSpPr>
            <a:spLocks noGrp="1"/>
          </p:cNvSpPr>
          <p:nvPr>
            <p:ph type="sldNum" sz="quarter" idx="12"/>
          </p:nvPr>
        </p:nvSpPr>
        <p:spPr/>
        <p:txBody>
          <a:bodyPr/>
          <a:lstStyle/>
          <a:p>
            <a:fld id="{668FC1BA-C807-A24C-B970-91216D4FCE8F}" type="slidenum">
              <a:rPr lang="de-DE" smtClean="0"/>
              <a:t>75</a:t>
            </a:fld>
            <a:endParaRPr lang="de-DE"/>
          </a:p>
        </p:txBody>
      </p:sp>
      <p:sp>
        <p:nvSpPr>
          <p:cNvPr id="5" name="Titel 1">
            <a:extLst>
              <a:ext uri="{FF2B5EF4-FFF2-40B4-BE49-F238E27FC236}">
                <a16:creationId xmlns:a16="http://schemas.microsoft.com/office/drawing/2014/main" id="{3DB264E9-2186-BFF9-DAA9-FF9AAFEE5D04}"/>
              </a:ext>
            </a:extLst>
          </p:cNvPr>
          <p:cNvSpPr>
            <a:spLocks noGrp="1"/>
          </p:cNvSpPr>
          <p:nvPr>
            <p:ph type="title"/>
          </p:nvPr>
        </p:nvSpPr>
        <p:spPr>
          <a:xfrm>
            <a:off x="323850" y="195263"/>
            <a:ext cx="7721333" cy="993775"/>
          </a:xfrm>
        </p:spPr>
        <p:txBody>
          <a:bodyPr/>
          <a:lstStyle/>
          <a:p>
            <a:r>
              <a:rPr lang="en-US" dirty="0"/>
              <a:t>Xarelto</a:t>
            </a:r>
            <a:r>
              <a:rPr lang="en-US" baseline="30000" dirty="0"/>
              <a:t>® </a:t>
            </a:r>
            <a:r>
              <a:rPr lang="en-US" dirty="0"/>
              <a:t>junior – Information </a:t>
            </a:r>
            <a:r>
              <a:rPr lang="en-US" dirty="0" err="1"/>
              <a:t>professionnelle</a:t>
            </a:r>
            <a:r>
              <a:rPr lang="en-US" dirty="0"/>
              <a:t> </a:t>
            </a:r>
            <a:r>
              <a:rPr lang="en-US" dirty="0" err="1"/>
              <a:t>abrégée</a:t>
            </a:r>
            <a:endParaRPr lang="de-CH" dirty="0"/>
          </a:p>
        </p:txBody>
      </p:sp>
      <p:sp>
        <p:nvSpPr>
          <p:cNvPr id="7" name="Textfeld 6">
            <a:extLst>
              <a:ext uri="{FF2B5EF4-FFF2-40B4-BE49-F238E27FC236}">
                <a16:creationId xmlns:a16="http://schemas.microsoft.com/office/drawing/2014/main" id="{F23CA24B-9A5E-46B5-D7F3-AFEEAE279467}"/>
              </a:ext>
            </a:extLst>
          </p:cNvPr>
          <p:cNvSpPr txBox="1"/>
          <p:nvPr/>
        </p:nvSpPr>
        <p:spPr>
          <a:xfrm>
            <a:off x="323850" y="1036822"/>
            <a:ext cx="8635733" cy="3391249"/>
          </a:xfrm>
          <a:prstGeom prst="rect">
            <a:avLst/>
          </a:prstGeom>
          <a:noFill/>
        </p:spPr>
        <p:txBody>
          <a:bodyPr wrap="square">
            <a:spAutoFit/>
          </a:bodyPr>
          <a:lstStyle/>
          <a:p>
            <a:pPr>
              <a:lnSpc>
                <a:spcPct val="150000"/>
              </a:lnSpc>
            </a:pPr>
            <a:r>
              <a:rPr lang="fr-FR" sz="900" b="1" dirty="0">
                <a:effectLst/>
                <a:latin typeface="Arial" panose="020B0604020202020204" pitchFamily="34" charset="0"/>
                <a:ea typeface="MS Mincho" panose="02020609040205080304" pitchFamily="49" charset="-128"/>
              </a:rPr>
              <a:t>Information professionnelle abrégée de Xarelto</a:t>
            </a:r>
            <a:r>
              <a:rPr lang="fr-FR" sz="900" b="1" baseline="30000" dirty="0">
                <a:effectLst/>
                <a:latin typeface="Arial" panose="020B0604020202020204" pitchFamily="34" charset="0"/>
                <a:ea typeface="MS Mincho" panose="02020609040205080304" pitchFamily="49" charset="-128"/>
              </a:rPr>
              <a:t>®</a:t>
            </a:r>
            <a:r>
              <a:rPr lang="fr-FR" sz="900" b="1" dirty="0">
                <a:effectLst/>
                <a:latin typeface="Arial" panose="020B0604020202020204" pitchFamily="34" charset="0"/>
                <a:ea typeface="MS Mincho" panose="02020609040205080304" pitchFamily="49" charset="-128"/>
              </a:rPr>
              <a:t> junior (</a:t>
            </a:r>
            <a:r>
              <a:rPr lang="fr-FR" sz="900" b="1" dirty="0" err="1">
                <a:effectLst/>
                <a:latin typeface="Arial" panose="020B0604020202020204" pitchFamily="34" charset="0"/>
                <a:ea typeface="MS Mincho" panose="02020609040205080304" pitchFamily="49" charset="-128"/>
              </a:rPr>
              <a:t>rivaroxaban</a:t>
            </a:r>
            <a:r>
              <a:rPr lang="fr-FR" sz="900" b="1" dirty="0">
                <a:effectLst/>
                <a:latin typeface="Arial" panose="020B0604020202020204" pitchFamily="34" charset="0"/>
                <a:ea typeface="MS Mincho" panose="02020609040205080304" pitchFamily="49" charset="-128"/>
              </a:rPr>
              <a:t>): </a:t>
            </a:r>
            <a:r>
              <a:rPr lang="fr-FR" sz="900" dirty="0">
                <a:effectLst/>
                <a:latin typeface="Arial" panose="020B0604020202020204" pitchFamily="34" charset="0"/>
                <a:ea typeface="MS Mincho" panose="02020609040205080304" pitchFamily="49" charset="-128"/>
              </a:rPr>
              <a:t>Inhibiteur direct du facteur Xa </a:t>
            </a:r>
            <a:r>
              <a:rPr lang="fr-FR" sz="900" b="1" dirty="0">
                <a:effectLst/>
                <a:latin typeface="Arial" panose="020B0604020202020204" pitchFamily="34" charset="0"/>
                <a:ea typeface="MS Mincho" panose="02020609040205080304" pitchFamily="49" charset="-128"/>
              </a:rPr>
              <a:t>C: </a:t>
            </a:r>
            <a:r>
              <a:rPr lang="fr-FR" sz="900" dirty="0">
                <a:effectLst/>
                <a:latin typeface="Arial" panose="020B0604020202020204" pitchFamily="34" charset="0"/>
                <a:ea typeface="MS Mincho" panose="02020609040205080304" pitchFamily="49" charset="-128"/>
              </a:rPr>
              <a:t>Granulés pour suspension buvable de </a:t>
            </a:r>
            <a:r>
              <a:rPr lang="fr-FR" sz="900" dirty="0" err="1">
                <a:effectLst/>
                <a:latin typeface="Arial" panose="020B0604020202020204" pitchFamily="34" charset="0"/>
                <a:ea typeface="MS Mincho" panose="02020609040205080304" pitchFamily="49" charset="-128"/>
              </a:rPr>
              <a:t>rivaroxaban</a:t>
            </a:r>
            <a:r>
              <a:rPr lang="fr-FR" sz="900" dirty="0">
                <a:effectLst/>
                <a:latin typeface="Arial" panose="020B0604020202020204" pitchFamily="34" charset="0"/>
                <a:ea typeface="MS Mincho" panose="02020609040205080304" pitchFamily="49" charset="-128"/>
              </a:rPr>
              <a:t> (1 mg/ml)</a:t>
            </a:r>
            <a:r>
              <a:rPr lang="fr-FR" sz="900" dirty="0">
                <a:effectLst/>
                <a:latin typeface="Times New Roman" panose="02020603050405020304" pitchFamily="18" charset="0"/>
                <a:ea typeface="MS Mincho" panose="02020609040205080304" pitchFamily="49" charset="-128"/>
              </a:rPr>
              <a:t>.</a:t>
            </a:r>
            <a:r>
              <a:rPr lang="fr-FR" sz="900" dirty="0">
                <a:effectLst/>
                <a:latin typeface="Arial" panose="020B0604020202020204" pitchFamily="34" charset="0"/>
                <a:ea typeface="MS Mincho" panose="02020609040205080304" pitchFamily="49" charset="-128"/>
              </a:rPr>
              <a:t> </a:t>
            </a:r>
            <a:r>
              <a:rPr lang="fr-FR" sz="900" b="1" dirty="0">
                <a:effectLst/>
                <a:latin typeface="Arial" panose="020B0604020202020204" pitchFamily="34" charset="0"/>
                <a:ea typeface="MS Mincho" panose="02020609040205080304" pitchFamily="49" charset="-128"/>
              </a:rPr>
              <a:t>I: </a:t>
            </a:r>
            <a:r>
              <a:rPr lang="fr-FR" sz="900" dirty="0">
                <a:effectLst/>
                <a:latin typeface="Arial" panose="020B0604020202020204" pitchFamily="34" charset="0"/>
                <a:ea typeface="MS Mincho" panose="02020609040205080304" pitchFamily="49" charset="-128"/>
              </a:rPr>
              <a:t>Population pédiatrique (poids corporel &lt; 30kg): traitement des </a:t>
            </a:r>
            <a:r>
              <a:rPr lang="fr-FR" sz="900" dirty="0" err="1">
                <a:effectLst/>
                <a:latin typeface="Arial" panose="020B0604020202020204" pitchFamily="34" charset="0"/>
                <a:ea typeface="MS Mincho" panose="02020609040205080304" pitchFamily="49" charset="-128"/>
              </a:rPr>
              <a:t>thromboembolies</a:t>
            </a:r>
            <a:r>
              <a:rPr lang="fr-FR" sz="900" dirty="0">
                <a:effectLst/>
                <a:latin typeface="Arial" panose="020B0604020202020204" pitchFamily="34" charset="0"/>
                <a:ea typeface="MS Mincho" panose="02020609040205080304" pitchFamily="49" charset="-128"/>
              </a:rPr>
              <a:t> veineuses (TEV) après une anticoagulation parentérale initiale pour la prévention des récidives de TEV.</a:t>
            </a:r>
            <a:r>
              <a:rPr lang="fr-FR" sz="900" b="1" dirty="0">
                <a:effectLst/>
                <a:latin typeface="Arial" panose="020B0604020202020204" pitchFamily="34" charset="0"/>
                <a:ea typeface="MS Mincho" panose="02020609040205080304" pitchFamily="49" charset="-128"/>
              </a:rPr>
              <a:t> P: </a:t>
            </a:r>
            <a:r>
              <a:rPr lang="fr-FR" sz="900" dirty="0">
                <a:effectLst/>
                <a:latin typeface="Arial" panose="020B0604020202020204" pitchFamily="34" charset="0"/>
                <a:ea typeface="MS Mincho" panose="02020609040205080304" pitchFamily="49" charset="-128"/>
              </a:rPr>
              <a:t>ajustement de la dose en fonction du poids corporel, selon tableau 1 de l'information professionnelle. </a:t>
            </a:r>
            <a:r>
              <a:rPr lang="fr-FR" sz="900" b="1" dirty="0">
                <a:effectLst/>
                <a:latin typeface="Arial" panose="020B0604020202020204" pitchFamily="34" charset="0"/>
                <a:ea typeface="MS Mincho" panose="02020609040205080304" pitchFamily="49" charset="-128"/>
              </a:rPr>
              <a:t>CI: </a:t>
            </a:r>
            <a:r>
              <a:rPr lang="fr-FR" sz="900" dirty="0">
                <a:effectLst/>
                <a:latin typeface="Arial" panose="020B0604020202020204" pitchFamily="34" charset="0"/>
                <a:ea typeface="MS Mincho" panose="02020609040205080304" pitchFamily="49" charset="-128"/>
              </a:rPr>
              <a:t>Hypersensibilité aux composants, endocardite bactérienne aiguë, </a:t>
            </a:r>
            <a:r>
              <a:rPr lang="fr-FR" sz="900" dirty="0" err="1">
                <a:effectLst/>
                <a:latin typeface="Arial" panose="020B0604020202020204" pitchFamily="34" charset="0"/>
                <a:ea typeface="MS Mincho" panose="02020609040205080304" pitchFamily="49" charset="-128"/>
              </a:rPr>
              <a:t>hmorragies</a:t>
            </a:r>
            <a:r>
              <a:rPr lang="fr-FR" sz="900" dirty="0">
                <a:effectLst/>
                <a:latin typeface="Arial" panose="020B0604020202020204" pitchFamily="34" charset="0"/>
                <a:ea typeface="MS Mincho" panose="02020609040205080304" pitchFamily="49" charset="-128"/>
              </a:rPr>
              <a:t> cliniquement significatives, hépatopathie/insuffisance hépatique (IH) sévère avec risque hémorragique significativement accru, légère IH avec coagulopathie, insuffisance rénale (IR) nécessitant une dialyse, ulcère gastro-intestinal aigu ou maladie GI ulcéreuse, grossesse, allaitement. </a:t>
            </a:r>
            <a:r>
              <a:rPr lang="fr-FR" sz="900" b="1" dirty="0">
                <a:effectLst/>
                <a:latin typeface="Arial" panose="020B0604020202020204" pitchFamily="34" charset="0"/>
                <a:ea typeface="MS Mincho" panose="02020609040205080304" pitchFamily="49" charset="-128"/>
              </a:rPr>
              <a:t>MG:</a:t>
            </a:r>
            <a:r>
              <a:rPr lang="fr-FR" sz="900" dirty="0">
                <a:effectLst/>
                <a:latin typeface="Arial" panose="020B0604020202020204" pitchFamily="34" charset="0"/>
                <a:ea typeface="MS Mincho" panose="02020609040205080304" pitchFamily="49" charset="-128"/>
              </a:rPr>
              <a:t> Co-médication (voir «IA»), prothèse valvulaire, administration simultanée de médicaments influençant l'hémostase. </a:t>
            </a:r>
            <a:r>
              <a:rPr lang="fr-FR" sz="900" b="1" dirty="0">
                <a:effectLst/>
                <a:latin typeface="Arial" panose="020B0604020202020204" pitchFamily="34" charset="0"/>
                <a:ea typeface="MS Mincho" panose="02020609040205080304" pitchFamily="49" charset="-128"/>
              </a:rPr>
              <a:t>Pr: </a:t>
            </a:r>
            <a:r>
              <a:rPr lang="fr-FR" sz="900" dirty="0">
                <a:effectLst/>
                <a:latin typeface="Arial" panose="020B0604020202020204" pitchFamily="34" charset="0"/>
                <a:ea typeface="MS Mincho" panose="02020609040205080304" pitchFamily="49" charset="-128"/>
              </a:rPr>
              <a:t>naissance avant la 37</a:t>
            </a:r>
            <a:r>
              <a:rPr lang="fr-FR" sz="900" baseline="30000" dirty="0">
                <a:effectLst/>
                <a:latin typeface="Arial" panose="020B0604020202020204" pitchFamily="34" charset="0"/>
                <a:ea typeface="MS Mincho" panose="02020609040205080304" pitchFamily="49" charset="-128"/>
              </a:rPr>
              <a:t>e</a:t>
            </a:r>
            <a:r>
              <a:rPr lang="fr-FR" sz="900" dirty="0">
                <a:effectLst/>
                <a:latin typeface="Arial" panose="020B0604020202020204" pitchFamily="34" charset="0"/>
                <a:ea typeface="MS Mincho" panose="02020609040205080304" pitchFamily="49" charset="-128"/>
              </a:rPr>
              <a:t> semaine de grosses ou poids corporel &lt;2.6kg ou allaité/nourri &lt;10 jour (pas de donnée), IR modérée ou sévère ou IR en association avec des médicaments faisant augmenter le taux plasmatique de Xarelto</a:t>
            </a:r>
            <a:r>
              <a:rPr lang="fr-FR" sz="900" baseline="30000" dirty="0">
                <a:effectLst/>
                <a:latin typeface="Arial" panose="020B0604020202020204" pitchFamily="34" charset="0"/>
                <a:ea typeface="MS Mincho" panose="02020609040205080304" pitchFamily="49" charset="-128"/>
              </a:rPr>
              <a:t>®</a:t>
            </a:r>
            <a:r>
              <a:rPr lang="fr-FR" sz="900" dirty="0">
                <a:effectLst/>
                <a:latin typeface="Arial" panose="020B0604020202020204" pitchFamily="34" charset="0"/>
                <a:ea typeface="MS Mincho" panose="02020609040205080304" pitchFamily="49" charset="-128"/>
              </a:rPr>
              <a:t>, risque accru d'hémorragies incontrôlées et de diathèse hémorragique, AVC hémorragique récent, hémorragie intracrânienne ou intracérébrale, ulcère GI/maladie GI ulcéreuse récents, hypertension sévère non contrôlée, rétinopathie vasculaire, anomalies vasculaires intrarachidiennes ou intracérébrales, chirurgies cérébrales, spinales ou oculaires récentes, antécédents de bronchiectasie ou d'hémorragie pulmonaire, ponction et anesthésie rachidiennes, l'administration doit être arrêtée au moins 24 h avant le procédé invasif/l'intervention chirurgicale, SAPL, des cas isolés d'agranulocytose et de SJS ont été rapportés. </a:t>
            </a:r>
            <a:r>
              <a:rPr lang="fr-FR" sz="900" b="1" dirty="0">
                <a:effectLst/>
                <a:latin typeface="Arial" panose="020B0604020202020204" pitchFamily="34" charset="0"/>
                <a:ea typeface="MS Mincho" panose="02020609040205080304" pitchFamily="49" charset="-128"/>
              </a:rPr>
              <a:t>EI fréquents: </a:t>
            </a:r>
            <a:r>
              <a:rPr lang="fr-FR" sz="900" dirty="0">
                <a:effectLst/>
                <a:latin typeface="Arial" panose="020B0604020202020204" pitchFamily="34" charset="0"/>
                <a:ea typeface="MS Mincho" panose="02020609040205080304" pitchFamily="49" charset="-128"/>
              </a:rPr>
              <a:t>Hémorragies, anémie, vertige, céphalées, saignements oculaires, hématomes, épistaxis, hémoptysie, nausées, constipation, diarrhées, taux accru d'enzymes hépatiques (ASAT, ALAT), prurit, éruption cutanée, douleurs des extrémités, fièvre, œdème périphérique, asthénie. </a:t>
            </a:r>
            <a:r>
              <a:rPr lang="fr-FR" sz="900" b="1" dirty="0">
                <a:effectLst/>
                <a:latin typeface="Arial" panose="020B0604020202020204" pitchFamily="34" charset="0"/>
                <a:ea typeface="MS Mincho" panose="02020609040205080304" pitchFamily="49" charset="-128"/>
              </a:rPr>
              <a:t>IA: </a:t>
            </a:r>
            <a:r>
              <a:rPr lang="fr-FR" sz="900" dirty="0">
                <a:effectLst/>
                <a:latin typeface="Arial" panose="020B0604020202020204" pitchFamily="34" charset="0"/>
                <a:ea typeface="MS Mincho" panose="02020609040205080304" pitchFamily="49" charset="-128"/>
              </a:rPr>
              <a:t>Inhibiteurs puissants du CYP 3A4 et de la P-gp (ritonavir, </a:t>
            </a:r>
            <a:r>
              <a:rPr lang="fr-FR" sz="900" dirty="0" err="1">
                <a:effectLst/>
                <a:latin typeface="Arial" panose="020B0604020202020204" pitchFamily="34" charset="0"/>
                <a:ea typeface="MS Mincho" panose="02020609040205080304" pitchFamily="49" charset="-128"/>
              </a:rPr>
              <a:t>kétoconazole</a:t>
            </a:r>
            <a:r>
              <a:rPr lang="fr-FR" sz="900" dirty="0">
                <a:effectLst/>
                <a:latin typeface="Arial" panose="020B0604020202020204" pitchFamily="34" charset="0"/>
                <a:ea typeface="MS Mincho" panose="02020609040205080304" pitchFamily="49" charset="-128"/>
              </a:rPr>
              <a:t>), inducteurs puissants du CYP 3A4 et de la P-gp (rifampicine, carbamazépine, phénobarbital, millepertuis), médicaments influençant l'hémostase. </a:t>
            </a:r>
            <a:r>
              <a:rPr lang="fr-FR" sz="900" b="1" dirty="0">
                <a:effectLst/>
                <a:latin typeface="Arial" panose="020B0604020202020204" pitchFamily="34" charset="0"/>
                <a:ea typeface="MS Mincho" panose="02020609040205080304" pitchFamily="49" charset="-128"/>
              </a:rPr>
              <a:t>Prés.:</a:t>
            </a:r>
            <a:r>
              <a:rPr lang="fr-FR" sz="900" dirty="0">
                <a:effectLst/>
                <a:latin typeface="Arial" panose="020B0604020202020204" pitchFamily="34" charset="0"/>
                <a:ea typeface="MS Mincho" panose="02020609040205080304" pitchFamily="49" charset="-128"/>
              </a:rPr>
              <a:t> granulés pour suspension buvable (50ml et 100ml), catégorie de remise B. Pour de plus amples informations: voir www.swissmedicinfo.ch. Distribution: Bayer (Schweiz) AG, </a:t>
            </a:r>
            <a:r>
              <a:rPr lang="fr-FR" sz="900" dirty="0" err="1">
                <a:effectLst/>
                <a:latin typeface="Arial" panose="020B0604020202020204" pitchFamily="34" charset="0"/>
                <a:ea typeface="MS Mincho" panose="02020609040205080304" pitchFamily="49" charset="-128"/>
              </a:rPr>
              <a:t>Uetlibergstr</a:t>
            </a:r>
            <a:r>
              <a:rPr lang="fr-FR" sz="900" dirty="0">
                <a:effectLst/>
                <a:latin typeface="Arial" panose="020B0604020202020204" pitchFamily="34" charset="0"/>
                <a:ea typeface="MS Mincho" panose="02020609040205080304" pitchFamily="49" charset="-128"/>
              </a:rPr>
              <a:t>. 132, 8045 Zurich.  </a:t>
            </a:r>
            <a:r>
              <a:rPr lang="de-DE" sz="900" dirty="0">
                <a:effectLst/>
                <a:latin typeface="Arial" panose="020B0604020202020204" pitchFamily="34" charset="0"/>
                <a:ea typeface="MS Mincho" panose="02020609040205080304" pitchFamily="49" charset="-128"/>
              </a:rPr>
              <a:t>MA-M_RIV-CH-0266-1_10.2022</a:t>
            </a:r>
            <a:endParaRPr lang="de-DE" sz="14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1472369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8496300" cy="994172"/>
          </a:xfrm>
        </p:spPr>
        <p:txBody>
          <a:bodyPr/>
          <a:lstStyle/>
          <a:p>
            <a:r>
              <a:rPr lang="en-US" dirty="0"/>
              <a:t>Xarelto</a:t>
            </a:r>
            <a:r>
              <a:rPr lang="en-US" baseline="30000" dirty="0"/>
              <a:t>® </a:t>
            </a:r>
            <a:r>
              <a:rPr lang="en-US" dirty="0"/>
              <a:t>vascular</a:t>
            </a:r>
            <a:r>
              <a:rPr lang="en-US" baseline="30000" dirty="0"/>
              <a:t> </a:t>
            </a:r>
            <a:r>
              <a:rPr lang="en-US" dirty="0"/>
              <a:t>– Information </a:t>
            </a:r>
            <a:r>
              <a:rPr lang="en-US" dirty="0" err="1"/>
              <a:t>professionnelle</a:t>
            </a:r>
            <a:r>
              <a:rPr lang="en-US" dirty="0"/>
              <a:t> </a:t>
            </a:r>
            <a:r>
              <a:rPr lang="en-US" dirty="0" err="1"/>
              <a:t>abrégée</a:t>
            </a:r>
            <a:endParaRPr lang="de-CH" dirty="0"/>
          </a:p>
        </p:txBody>
      </p:sp>
      <p:sp>
        <p:nvSpPr>
          <p:cNvPr id="4" name="Foliennummernplatzhalter 3"/>
          <p:cNvSpPr>
            <a:spLocks noGrp="1"/>
          </p:cNvSpPr>
          <p:nvPr>
            <p:ph type="sldNum" sz="quarter" idx="12"/>
          </p:nvPr>
        </p:nvSpPr>
        <p:spPr/>
        <p:txBody>
          <a:bodyPr/>
          <a:lstStyle/>
          <a:p>
            <a:fld id="{668FC1BA-C807-A24C-B970-91216D4FCE8F}" type="slidenum">
              <a:rPr lang="de-DE" smtClean="0"/>
              <a:t>76</a:t>
            </a:fld>
            <a:endParaRPr lang="de-DE"/>
          </a:p>
        </p:txBody>
      </p:sp>
      <p:sp>
        <p:nvSpPr>
          <p:cNvPr id="7" name="Textfeld 6">
            <a:extLst>
              <a:ext uri="{FF2B5EF4-FFF2-40B4-BE49-F238E27FC236}">
                <a16:creationId xmlns:a16="http://schemas.microsoft.com/office/drawing/2014/main" id="{FA4582A5-8466-D087-31B6-AAA17AAB41F8}"/>
              </a:ext>
            </a:extLst>
          </p:cNvPr>
          <p:cNvSpPr txBox="1"/>
          <p:nvPr/>
        </p:nvSpPr>
        <p:spPr>
          <a:xfrm>
            <a:off x="242206" y="1014670"/>
            <a:ext cx="8778849" cy="3391249"/>
          </a:xfrm>
          <a:prstGeom prst="rect">
            <a:avLst/>
          </a:prstGeom>
          <a:noFill/>
        </p:spPr>
        <p:txBody>
          <a:bodyPr wrap="square">
            <a:spAutoFit/>
          </a:bodyPr>
          <a:lstStyle/>
          <a:p>
            <a:pPr>
              <a:lnSpc>
                <a:spcPct val="150000"/>
              </a:lnSpc>
            </a:pPr>
            <a:r>
              <a:rPr lang="fr-FR" sz="900" b="1" dirty="0">
                <a:effectLst/>
                <a:latin typeface="Arial" panose="020B0604020202020204" pitchFamily="34" charset="0"/>
                <a:ea typeface="MS Mincho" panose="02020609040205080304" pitchFamily="49" charset="-128"/>
              </a:rPr>
              <a:t>Information professionnelle abrégée de Xarelto</a:t>
            </a:r>
            <a:r>
              <a:rPr lang="fr-FR" sz="900" b="1" baseline="30000" dirty="0">
                <a:effectLst/>
                <a:latin typeface="Arial" panose="020B0604020202020204" pitchFamily="34" charset="0"/>
                <a:ea typeface="MS Mincho" panose="02020609040205080304" pitchFamily="49" charset="-128"/>
              </a:rPr>
              <a:t>®</a:t>
            </a:r>
            <a:r>
              <a:rPr lang="fr-FR" sz="900" b="1" dirty="0">
                <a:effectLst/>
                <a:latin typeface="Arial" panose="020B0604020202020204" pitchFamily="34" charset="0"/>
                <a:ea typeface="MS Mincho" panose="02020609040205080304" pitchFamily="49" charset="-128"/>
              </a:rPr>
              <a:t> </a:t>
            </a:r>
            <a:r>
              <a:rPr lang="fr-FR" sz="900" b="1" dirty="0" err="1">
                <a:effectLst/>
                <a:latin typeface="Arial" panose="020B0604020202020204" pitchFamily="34" charset="0"/>
                <a:ea typeface="MS Mincho" panose="02020609040205080304" pitchFamily="49" charset="-128"/>
              </a:rPr>
              <a:t>vascular</a:t>
            </a:r>
            <a:r>
              <a:rPr lang="fr-FR" sz="900" b="1" dirty="0">
                <a:effectLst/>
                <a:latin typeface="Arial" panose="020B0604020202020204" pitchFamily="34" charset="0"/>
                <a:ea typeface="MS Mincho" panose="02020609040205080304" pitchFamily="49" charset="-128"/>
              </a:rPr>
              <a:t> (</a:t>
            </a:r>
            <a:r>
              <a:rPr lang="fr-FR" sz="900" b="1" dirty="0" err="1">
                <a:effectLst/>
                <a:latin typeface="Arial" panose="020B0604020202020204" pitchFamily="34" charset="0"/>
                <a:ea typeface="MS Mincho" panose="02020609040205080304" pitchFamily="49" charset="-128"/>
              </a:rPr>
              <a:t>rivaroxaban</a:t>
            </a:r>
            <a:r>
              <a:rPr lang="fr-FR" sz="900" b="1" dirty="0">
                <a:effectLst/>
                <a:latin typeface="Arial" panose="020B0604020202020204" pitchFamily="34" charset="0"/>
                <a:ea typeface="MS Mincho" panose="02020609040205080304" pitchFamily="49" charset="-128"/>
              </a:rPr>
              <a:t>): </a:t>
            </a:r>
            <a:r>
              <a:rPr lang="fr-FR" sz="900" dirty="0">
                <a:effectLst/>
                <a:latin typeface="Arial" panose="020B0604020202020204" pitchFamily="34" charset="0"/>
                <a:ea typeface="MS Mincho" panose="02020609040205080304" pitchFamily="49" charset="-128"/>
              </a:rPr>
              <a:t>Inhibiteur direct du facteur Xa </a:t>
            </a:r>
            <a:r>
              <a:rPr lang="fr-FR" sz="900" b="1" dirty="0">
                <a:effectLst/>
                <a:latin typeface="Arial" panose="020B0604020202020204" pitchFamily="34" charset="0"/>
                <a:ea typeface="MS Mincho" panose="02020609040205080304" pitchFamily="49" charset="-128"/>
              </a:rPr>
              <a:t>C: </a:t>
            </a:r>
            <a:r>
              <a:rPr lang="fr-FR" sz="900" dirty="0">
                <a:effectLst/>
                <a:latin typeface="Arial" panose="020B0604020202020204" pitchFamily="34" charset="0"/>
                <a:ea typeface="MS Mincho" panose="02020609040205080304" pitchFamily="49" charset="-128"/>
              </a:rPr>
              <a:t>Comprimés pelliculés contenant 2.5 mg de </a:t>
            </a:r>
            <a:r>
              <a:rPr lang="fr-FR" sz="900" dirty="0" err="1">
                <a:effectLst/>
                <a:latin typeface="Arial" panose="020B0604020202020204" pitchFamily="34" charset="0"/>
                <a:ea typeface="MS Mincho" panose="02020609040205080304" pitchFamily="49" charset="-128"/>
              </a:rPr>
              <a:t>rivaroxaban</a:t>
            </a:r>
            <a:r>
              <a:rPr lang="fr-FR" sz="900" dirty="0">
                <a:effectLst/>
                <a:latin typeface="Arial" panose="020B0604020202020204" pitchFamily="34" charset="0"/>
                <a:ea typeface="MS Mincho" panose="02020609040205080304" pitchFamily="49" charset="-128"/>
              </a:rPr>
              <a:t> </a:t>
            </a:r>
            <a:r>
              <a:rPr lang="fr-FR" sz="900" b="1" dirty="0">
                <a:effectLst/>
                <a:latin typeface="Arial" panose="020B0604020202020204" pitchFamily="34" charset="0"/>
                <a:ea typeface="MS Mincho" panose="02020609040205080304" pitchFamily="49" charset="-128"/>
              </a:rPr>
              <a:t>I: </a:t>
            </a:r>
            <a:r>
              <a:rPr lang="fr-FR" sz="900" dirty="0">
                <a:effectLst/>
                <a:latin typeface="Arial" panose="020B0604020202020204" pitchFamily="34" charset="0"/>
                <a:ea typeface="MS Mincho" panose="02020609040205080304" pitchFamily="49" charset="-128"/>
              </a:rPr>
              <a:t>En association avec de l’acide acétylsalicylique (AAS) pour la prévention des événements </a:t>
            </a:r>
            <a:r>
              <a:rPr lang="fr-FR" sz="900" dirty="0" err="1">
                <a:effectLst/>
                <a:latin typeface="Arial" panose="020B0604020202020204" pitchFamily="34" charset="0"/>
                <a:ea typeface="MS Mincho" panose="02020609040205080304" pitchFamily="49" charset="-128"/>
              </a:rPr>
              <a:t>athérothrombotiques</a:t>
            </a:r>
            <a:r>
              <a:rPr lang="fr-FR" sz="900" dirty="0">
                <a:effectLst/>
                <a:latin typeface="Arial" panose="020B0604020202020204" pitchFamily="34" charset="0"/>
                <a:ea typeface="MS Mincho" panose="02020609040205080304" pitchFamily="49" charset="-128"/>
              </a:rPr>
              <a:t> graves (accident vasculaire cérébral, infarctus du myocarde, décès d’origine cardiovasculaire) chez les patients présentant une maladie coronarienne ou une artériopathie périphérique manifeste et à haut risque d’événements ischémiques</a:t>
            </a:r>
            <a:r>
              <a:rPr lang="fr-CH" sz="900" dirty="0">
                <a:effectLst/>
                <a:latin typeface="Arial" panose="020B0604020202020204" pitchFamily="34" charset="0"/>
                <a:ea typeface="MS Mincho" panose="02020609040205080304" pitchFamily="49" charset="-128"/>
              </a:rPr>
              <a:t>.</a:t>
            </a:r>
            <a:r>
              <a:rPr lang="fr-CH" sz="900" b="1" dirty="0">
                <a:effectLst/>
                <a:latin typeface="Arial" panose="020B0604020202020204" pitchFamily="34" charset="0"/>
                <a:ea typeface="MS Mincho" panose="02020609040205080304" pitchFamily="49" charset="-128"/>
              </a:rPr>
              <a:t> </a:t>
            </a:r>
            <a:r>
              <a:rPr lang="fr-FR" sz="900" b="1" dirty="0">
                <a:effectLst/>
                <a:latin typeface="Arial" panose="020B0604020202020204" pitchFamily="34" charset="0"/>
                <a:ea typeface="MS Mincho" panose="02020609040205080304" pitchFamily="49" charset="-128"/>
              </a:rPr>
              <a:t>P:</a:t>
            </a:r>
            <a:r>
              <a:rPr lang="fr-FR" sz="900" dirty="0">
                <a:effectLst/>
                <a:latin typeface="Arial" panose="020B0604020202020204" pitchFamily="34" charset="0"/>
                <a:ea typeface="MS Mincho" panose="02020609040205080304" pitchFamily="49" charset="-128"/>
              </a:rPr>
              <a:t>  2.5 mg 2x par jour. </a:t>
            </a:r>
            <a:r>
              <a:rPr lang="fr-FR" sz="900" b="1" dirty="0">
                <a:effectLst/>
                <a:latin typeface="Arial" panose="020B0604020202020204" pitchFamily="34" charset="0"/>
                <a:ea typeface="MS Mincho" panose="02020609040205080304" pitchFamily="49" charset="-128"/>
              </a:rPr>
              <a:t>CI: </a:t>
            </a:r>
            <a:r>
              <a:rPr lang="fr-FR" sz="900" dirty="0">
                <a:effectLst/>
                <a:latin typeface="Arial" panose="020B0604020202020204" pitchFamily="34" charset="0"/>
                <a:ea typeface="MS Mincho" panose="02020609040205080304" pitchFamily="49" charset="-128"/>
              </a:rPr>
              <a:t>Hypersensibilité aux composants, endocardite bactérienne aiguë, hémorragies cliniquement significatives, antécédents d’AVC hémorragique ou lacunaire, d’AVC ischémique (&lt;1 mois) hépatopathie/insuffisance hépatique (IH) sévère avec risque hémorragique significativement accru, légère IH avec coagulopathie,  insuffisance cardiaque sévère (NYHA III-IV, LVEF ≤30%), insuffisance rénale (IR) nécessitant une dialyse, ulcère gastro-intestinal aigu ou maladie GI ulcéreuse, grossesse, allaitement. </a:t>
            </a:r>
            <a:r>
              <a:rPr lang="fr-FR" sz="900" b="1" dirty="0">
                <a:effectLst/>
                <a:latin typeface="Arial" panose="020B0604020202020204" pitchFamily="34" charset="0"/>
                <a:ea typeface="MS Mincho" panose="02020609040205080304" pitchFamily="49" charset="-128"/>
              </a:rPr>
              <a:t>MG:</a:t>
            </a:r>
            <a:r>
              <a:rPr lang="fr-FR" sz="900" dirty="0">
                <a:effectLst/>
                <a:latin typeface="Arial" panose="020B0604020202020204" pitchFamily="34" charset="0"/>
                <a:ea typeface="MS Mincho" panose="02020609040205080304" pitchFamily="49" charset="-128"/>
              </a:rPr>
              <a:t> Co-médication (voir «IA»), âge &lt;18 ans, prothèse valvulaire, médicaments influençant l'hémostase. </a:t>
            </a:r>
            <a:r>
              <a:rPr lang="fr-FR" sz="900" b="1" dirty="0">
                <a:effectLst/>
                <a:latin typeface="Arial" panose="020B0604020202020204" pitchFamily="34" charset="0"/>
                <a:ea typeface="MS Mincho" panose="02020609040205080304" pitchFamily="49" charset="-128"/>
              </a:rPr>
              <a:t>Pr: </a:t>
            </a:r>
            <a:r>
              <a:rPr lang="fr-FR" sz="900" dirty="0">
                <a:effectLst/>
                <a:latin typeface="Arial" panose="020B0604020202020204" pitchFamily="34" charset="0"/>
                <a:ea typeface="MS Mincho" panose="02020609040205080304" pitchFamily="49" charset="-128"/>
              </a:rPr>
              <a:t>IR (</a:t>
            </a:r>
            <a:r>
              <a:rPr lang="fr-FR" sz="900" dirty="0" err="1">
                <a:effectLst/>
                <a:latin typeface="Arial" panose="020B0604020202020204" pitchFamily="34" charset="0"/>
                <a:ea typeface="MS Mincho" panose="02020609040205080304" pitchFamily="49" charset="-128"/>
              </a:rPr>
              <a:t>ClCr</a:t>
            </a:r>
            <a:r>
              <a:rPr lang="fr-FR" sz="900" dirty="0">
                <a:effectLst/>
                <a:latin typeface="Arial" panose="020B0604020202020204" pitchFamily="34" charset="0"/>
                <a:ea typeface="MS Mincho" panose="02020609040205080304" pitchFamily="49" charset="-128"/>
              </a:rPr>
              <a:t> de 15 à 29 ml/min), risque accru d'hémorragies incontrôlées, diathèse congénitale ou hémorragique, hémorragie intracrânienne ou intracérébrale, ulcère GI/maladie GI ulcéreuse récents, hypertension sévère non contrôlée, rétinopathie vasculaire, anomalies vasculaires intrarachidiennes ou intracérébrales, chirurgies cérébrales, spinales ou oculaires récentes, antécédents de bronchiectasie ou d'hémorragie pulmonaire, ponction et anesthésie rachidiennes, l'administration doit être arrêtée au moins 24 h avant le procédé invasif/l'intervention chirurgicale, administration simultanée de médicaments influençant l'hémostase, SAPL, des cas isolés d'agranulocytose et de SJS ont été rapportés. </a:t>
            </a:r>
            <a:r>
              <a:rPr lang="fr-FR" sz="900" b="1" dirty="0">
                <a:effectLst/>
                <a:latin typeface="Arial" panose="020B0604020202020204" pitchFamily="34" charset="0"/>
                <a:ea typeface="MS Mincho" panose="02020609040205080304" pitchFamily="49" charset="-128"/>
              </a:rPr>
              <a:t>EI fréquents: </a:t>
            </a:r>
            <a:r>
              <a:rPr lang="fr-FR" sz="900" dirty="0">
                <a:effectLst/>
                <a:latin typeface="Arial" panose="020B0604020202020204" pitchFamily="34" charset="0"/>
                <a:ea typeface="MS Mincho" panose="02020609040205080304" pitchFamily="49" charset="-128"/>
              </a:rPr>
              <a:t>Hémorragies, anémie, vertige, céphalées, saignements oculaires, hématomes, épistaxis, hémoptysie, nausées, constipation, diarrhées, taux accru d'enzymes hépatiques (ASAT, ALAT), prurit, éruption cutanée, douleurs des extrémités, fièvre, œdème périphérique, asthénie. </a:t>
            </a:r>
            <a:r>
              <a:rPr lang="fr-FR" sz="900" b="1" dirty="0">
                <a:effectLst/>
                <a:latin typeface="Arial" panose="020B0604020202020204" pitchFamily="34" charset="0"/>
                <a:ea typeface="MS Mincho" panose="02020609040205080304" pitchFamily="49" charset="-128"/>
              </a:rPr>
              <a:t>IA: </a:t>
            </a:r>
            <a:r>
              <a:rPr lang="fr-FR" sz="900" dirty="0">
                <a:effectLst/>
                <a:latin typeface="Arial" panose="020B0604020202020204" pitchFamily="34" charset="0"/>
                <a:ea typeface="MS Mincho" panose="02020609040205080304" pitchFamily="49" charset="-128"/>
              </a:rPr>
              <a:t>Inhibiteurs puissants du CYP 3A4 et de la P-gp (ritonavir, </a:t>
            </a:r>
            <a:r>
              <a:rPr lang="fr-FR" sz="900" dirty="0" err="1">
                <a:effectLst/>
                <a:latin typeface="Arial" panose="020B0604020202020204" pitchFamily="34" charset="0"/>
                <a:ea typeface="MS Mincho" panose="02020609040205080304" pitchFamily="49" charset="-128"/>
              </a:rPr>
              <a:t>kétoconazole</a:t>
            </a:r>
            <a:r>
              <a:rPr lang="fr-FR" sz="900" dirty="0">
                <a:effectLst/>
                <a:latin typeface="Arial" panose="020B0604020202020204" pitchFamily="34" charset="0"/>
                <a:ea typeface="MS Mincho" panose="02020609040205080304" pitchFamily="49" charset="-128"/>
              </a:rPr>
              <a:t>), inducteurs puissants du CYP 3A4 et de la P-gp (rifampicine, carbamazépine, phénobarbital, millepertuis), médicaments influençant l'hémostase. </a:t>
            </a:r>
            <a:r>
              <a:rPr lang="fr-FR" sz="900" b="1" dirty="0">
                <a:effectLst/>
                <a:latin typeface="Arial" panose="020B0604020202020204" pitchFamily="34" charset="0"/>
                <a:ea typeface="MS Mincho" panose="02020609040205080304" pitchFamily="49" charset="-128"/>
              </a:rPr>
              <a:t>Prés.</a:t>
            </a:r>
            <a:r>
              <a:rPr lang="fr-FR" sz="900" dirty="0">
                <a:effectLst/>
                <a:latin typeface="Arial" panose="020B0604020202020204" pitchFamily="34" charset="0"/>
                <a:ea typeface="MS Mincho" panose="02020609040205080304" pitchFamily="49" charset="-128"/>
              </a:rPr>
              <a:t>: 28, 56 et 98 </a:t>
            </a:r>
            <a:r>
              <a:rPr lang="fr-FR" sz="900" dirty="0" err="1">
                <a:effectLst/>
                <a:latin typeface="Arial" panose="020B0604020202020204" pitchFamily="34" charset="0"/>
                <a:ea typeface="MS Mincho" panose="02020609040205080304" pitchFamily="49" charset="-128"/>
              </a:rPr>
              <a:t>cpr</a:t>
            </a:r>
            <a:r>
              <a:rPr lang="fr-FR" sz="900" dirty="0">
                <a:effectLst/>
                <a:latin typeface="Arial" panose="020B0604020202020204" pitchFamily="34" charset="0"/>
                <a:ea typeface="MS Mincho" panose="02020609040205080304" pitchFamily="49" charset="-128"/>
              </a:rPr>
              <a:t>. </a:t>
            </a:r>
            <a:r>
              <a:rPr lang="fr-FR" sz="900" dirty="0" err="1">
                <a:effectLst/>
                <a:latin typeface="Arial" panose="020B0604020202020204" pitchFamily="34" charset="0"/>
                <a:ea typeface="MS Mincho" panose="02020609040205080304" pitchFamily="49" charset="-128"/>
              </a:rPr>
              <a:t>pell</a:t>
            </a:r>
            <a:r>
              <a:rPr lang="fr-FR" sz="900" dirty="0">
                <a:effectLst/>
                <a:latin typeface="Arial" panose="020B0604020202020204" pitchFamily="34" charset="0"/>
                <a:ea typeface="MS Mincho" panose="02020609040205080304" pitchFamily="49" charset="-128"/>
              </a:rPr>
              <a:t>. de 2.5 mg. (B), admis aux caisses (limitation à prendre en considération). Pour de plus amples informations: voir www.swissmedicinfo.ch. Distribution: Bayer (Schweiz) AG, </a:t>
            </a:r>
            <a:r>
              <a:rPr lang="fr-FR" sz="900" dirty="0" err="1">
                <a:effectLst/>
                <a:latin typeface="Arial" panose="020B0604020202020204" pitchFamily="34" charset="0"/>
                <a:ea typeface="MS Mincho" panose="02020609040205080304" pitchFamily="49" charset="-128"/>
              </a:rPr>
              <a:t>Uetlibergstr</a:t>
            </a:r>
            <a:r>
              <a:rPr lang="fr-FR" sz="900" dirty="0">
                <a:effectLst/>
                <a:latin typeface="Arial" panose="020B0604020202020204" pitchFamily="34" charset="0"/>
                <a:ea typeface="MS Mincho" panose="02020609040205080304" pitchFamily="49" charset="-128"/>
              </a:rPr>
              <a:t>. 132, 8045 Zurich</a:t>
            </a:r>
            <a:r>
              <a:rPr lang="de-DE" sz="900" dirty="0">
                <a:effectLst/>
                <a:latin typeface="Arial" panose="020B0604020202020204" pitchFamily="34" charset="0"/>
                <a:ea typeface="MS Mincho" panose="02020609040205080304" pitchFamily="49" charset="-128"/>
              </a:rPr>
              <a:t>. MA-M_RIV-CH-0090-1_02.2022</a:t>
            </a:r>
            <a:endParaRPr lang="de-DE" sz="14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53318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6F6FE-A412-4163-BA62-2CFADBB8B81B}"/>
              </a:ext>
            </a:extLst>
          </p:cNvPr>
          <p:cNvSpPr>
            <a:spLocks noGrp="1"/>
          </p:cNvSpPr>
          <p:nvPr>
            <p:ph type="title"/>
          </p:nvPr>
        </p:nvSpPr>
        <p:spPr/>
        <p:txBody>
          <a:bodyPr/>
          <a:lstStyle/>
          <a:p>
            <a:r>
              <a:rPr lang="de-CH" dirty="0"/>
              <a:t>1.2 </a:t>
            </a:r>
            <a:r>
              <a:rPr lang="de-CH" dirty="0" err="1"/>
              <a:t>Posologies</a:t>
            </a:r>
            <a:r>
              <a:rPr lang="de-CH" dirty="0"/>
              <a:t> du </a:t>
            </a:r>
            <a:r>
              <a:rPr lang="de-CH" dirty="0" err="1"/>
              <a:t>rivaroxaban</a:t>
            </a:r>
            <a:r>
              <a:rPr lang="de-CH" dirty="0"/>
              <a:t> </a:t>
            </a:r>
            <a:r>
              <a:rPr lang="de-CH" dirty="0" err="1"/>
              <a:t>selon</a:t>
            </a:r>
            <a:r>
              <a:rPr lang="de-CH" dirty="0"/>
              <a:t> </a:t>
            </a:r>
            <a:r>
              <a:rPr lang="de-CH" dirty="0" err="1"/>
              <a:t>l’indication</a:t>
            </a:r>
            <a:r>
              <a:rPr lang="de-CH" dirty="0"/>
              <a:t> </a:t>
            </a:r>
            <a:br>
              <a:rPr lang="de-CH" dirty="0"/>
            </a:br>
            <a:r>
              <a:rPr lang="de-CH" dirty="0"/>
              <a:t>et le </a:t>
            </a:r>
            <a:r>
              <a:rPr lang="de-CH" dirty="0" err="1"/>
              <a:t>TFGe</a:t>
            </a:r>
            <a:r>
              <a:rPr lang="de-CH" dirty="0"/>
              <a:t> (2/2)</a:t>
            </a:r>
          </a:p>
        </p:txBody>
      </p:sp>
      <p:sp>
        <p:nvSpPr>
          <p:cNvPr id="5" name="Foliennummernplatzhalter 4">
            <a:extLst>
              <a:ext uri="{FF2B5EF4-FFF2-40B4-BE49-F238E27FC236}">
                <a16:creationId xmlns:a16="http://schemas.microsoft.com/office/drawing/2014/main" id="{F4EEB1DC-1F84-40AF-B48A-8F5B1A4515C5}"/>
              </a:ext>
            </a:extLst>
          </p:cNvPr>
          <p:cNvSpPr>
            <a:spLocks noGrp="1"/>
          </p:cNvSpPr>
          <p:nvPr>
            <p:ph type="sldNum" sz="quarter" idx="12"/>
          </p:nvPr>
        </p:nvSpPr>
        <p:spPr/>
        <p:txBody>
          <a:bodyPr/>
          <a:lstStyle/>
          <a:p>
            <a:fld id="{668FC1BA-C807-A24C-B970-91216D4FCE8F}" type="slidenum">
              <a:rPr lang="de-DE" smtClean="0"/>
              <a:t>8</a:t>
            </a:fld>
            <a:endParaRPr lang="de-DE"/>
          </a:p>
        </p:txBody>
      </p:sp>
      <p:graphicFrame>
        <p:nvGraphicFramePr>
          <p:cNvPr id="6" name="Inhaltsplatzhalter 4">
            <a:extLst>
              <a:ext uri="{FF2B5EF4-FFF2-40B4-BE49-F238E27FC236}">
                <a16:creationId xmlns:a16="http://schemas.microsoft.com/office/drawing/2014/main" id="{78AE6CDB-7D82-4912-A454-BBE20EF40B25}"/>
              </a:ext>
            </a:extLst>
          </p:cNvPr>
          <p:cNvGraphicFramePr>
            <a:graphicFrameLocks/>
          </p:cNvGraphicFramePr>
          <p:nvPr>
            <p:extLst>
              <p:ext uri="{D42A27DB-BD31-4B8C-83A1-F6EECF244321}">
                <p14:modId xmlns:p14="http://schemas.microsoft.com/office/powerpoint/2010/main" val="3540279770"/>
              </p:ext>
            </p:extLst>
          </p:nvPr>
        </p:nvGraphicFramePr>
        <p:xfrm>
          <a:off x="323850" y="934872"/>
          <a:ext cx="8496299" cy="2649789"/>
        </p:xfrm>
        <a:graphic>
          <a:graphicData uri="http://schemas.openxmlformats.org/drawingml/2006/table">
            <a:tbl>
              <a:tblPr firstRow="1" firstCol="1" bandRow="1">
                <a:effectLst/>
                <a:tableStyleId>{5C22544A-7EE6-4342-B048-85BDC9FD1C3A}</a:tableStyleId>
              </a:tblPr>
              <a:tblGrid>
                <a:gridCol w="3361686">
                  <a:extLst>
                    <a:ext uri="{9D8B030D-6E8A-4147-A177-3AD203B41FA5}">
                      <a16:colId xmlns:a16="http://schemas.microsoft.com/office/drawing/2014/main" val="20000"/>
                    </a:ext>
                  </a:extLst>
                </a:gridCol>
                <a:gridCol w="1213788">
                  <a:extLst>
                    <a:ext uri="{9D8B030D-6E8A-4147-A177-3AD203B41FA5}">
                      <a16:colId xmlns:a16="http://schemas.microsoft.com/office/drawing/2014/main" val="20002"/>
                    </a:ext>
                  </a:extLst>
                </a:gridCol>
                <a:gridCol w="1213788">
                  <a:extLst>
                    <a:ext uri="{9D8B030D-6E8A-4147-A177-3AD203B41FA5}">
                      <a16:colId xmlns:a16="http://schemas.microsoft.com/office/drawing/2014/main" val="20003"/>
                    </a:ext>
                  </a:extLst>
                </a:gridCol>
                <a:gridCol w="2707037">
                  <a:extLst>
                    <a:ext uri="{9D8B030D-6E8A-4147-A177-3AD203B41FA5}">
                      <a16:colId xmlns:a16="http://schemas.microsoft.com/office/drawing/2014/main" val="552108007"/>
                    </a:ext>
                  </a:extLst>
                </a:gridCol>
              </a:tblGrid>
              <a:tr h="2230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solidFill>
                          <a:schemeClr val="bg1"/>
                        </a:solidFill>
                        <a:latin typeface="Arial" panose="020B0604020202020204" pitchFamily="34" charset="0"/>
                        <a:cs typeface="Arial" panose="020B0604020202020204"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solidFill>
                            <a:schemeClr val="tx1"/>
                          </a:solidFill>
                          <a:latin typeface="Arial" panose="020B0604020202020204" pitchFamily="34" charset="0"/>
                          <a:cs typeface="Arial" panose="020B0604020202020204" pitchFamily="34" charset="0"/>
                        </a:rPr>
                        <a:t>TFGe</a:t>
                      </a:r>
                    </a:p>
                  </a:txBody>
                  <a:tcPr marL="0" marR="0" marT="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100" dirty="0">
                        <a:latin typeface="Arial" panose="020B0604020202020204" pitchFamily="34" charset="0"/>
                        <a:cs typeface="Arial" panose="020B0604020202020204"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anose="020B0604020202020204" pitchFamily="34" charset="0"/>
                          <a:cs typeface="Arial" panose="020B0604020202020204" pitchFamily="34" charset="0"/>
                        </a:rPr>
                        <a:t>À noter</a:t>
                      </a:r>
                    </a:p>
                  </a:txBody>
                  <a:tcPr marL="72000" marR="0" marT="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868307"/>
                  </a:ext>
                </a:extLst>
              </a:tr>
              <a:tr h="2445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anose="020B0604020202020204" pitchFamily="34" charset="0"/>
                        <a:cs typeface="Arial" panose="020B0604020202020204"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kern="1200" dirty="0">
                          <a:solidFill>
                            <a:schemeClr val="dk1"/>
                          </a:solidFill>
                          <a:effectLst/>
                          <a:latin typeface="Arial" panose="020B0604020202020204" pitchFamily="34" charset="0"/>
                          <a:ea typeface="+mn-ea"/>
                          <a:cs typeface="Arial" panose="020B0604020202020204" pitchFamily="34" charset="0"/>
                        </a:rPr>
                        <a:t>≥ 50 ml/min</a:t>
                      </a:r>
                      <a:endParaRPr lang="en-US" sz="900" dirty="0">
                        <a:latin typeface="Arial" panose="020B0604020202020204" pitchFamily="34" charset="0"/>
                        <a:cs typeface="Arial" panose="020B0604020202020204"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schemeClr val="tx1"/>
                          </a:solidFill>
                          <a:effectLst/>
                          <a:uLnTx/>
                          <a:uFillTx/>
                          <a:latin typeface="+mn-lt"/>
                          <a:ea typeface="+mn-ea"/>
                          <a:cs typeface="+mn-cs"/>
                          <a:sym typeface="Wingdings"/>
                        </a:rPr>
                        <a:t>#</a:t>
                      </a:r>
                      <a:r>
                        <a:rPr lang="en-US" sz="900" kern="1200" dirty="0">
                          <a:solidFill>
                            <a:schemeClr val="tx1"/>
                          </a:solidFill>
                          <a:effectLst/>
                          <a:latin typeface="Arial" panose="020B0604020202020204" pitchFamily="34" charset="0"/>
                          <a:ea typeface="+mn-ea"/>
                          <a:cs typeface="Arial" panose="020B0604020202020204" pitchFamily="34" charset="0"/>
                        </a:rPr>
                        <a:t>15 – 49 ml/min</a:t>
                      </a:r>
                      <a:endParaRPr lang="en-US" sz="900" dirty="0">
                        <a:solidFill>
                          <a:schemeClr val="tx1"/>
                        </a:solidFill>
                        <a:latin typeface="Arial" panose="020B0604020202020204" pitchFamily="34" charset="0"/>
                        <a:cs typeface="Arial" panose="020B0604020202020204"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lt1"/>
                        </a:solidFill>
                        <a:latin typeface="+mn-lt"/>
                        <a:ea typeface="+mn-ea"/>
                        <a:cs typeface="Arial" panose="020B0604020202020204" pitchFamily="34" charset="0"/>
                      </a:endParaRPr>
                    </a:p>
                  </a:txBody>
                  <a:tcPr marL="72000" marR="0" marT="36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269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bg1"/>
                          </a:solidFill>
                          <a:latin typeface="Segoe UI" panose="020B0502040204020203" pitchFamily="34" charset="0"/>
                          <a:ea typeface="+mn-ea"/>
                          <a:cs typeface="Segoe UI" panose="020B0502040204020203" pitchFamily="34" charset="0"/>
                        </a:rPr>
                        <a:t>Rivaroxaban (Xarelto junior</a:t>
                      </a:r>
                      <a:r>
                        <a:rPr lang="en-US" sz="700" b="1" kern="1200" baseline="0" dirty="0">
                          <a:solidFill>
                            <a:schemeClr val="bg1"/>
                          </a:solidFill>
                          <a:latin typeface="Segoe UI" panose="020B0502040204020203" pitchFamily="34" charset="0"/>
                          <a:ea typeface="+mn-ea"/>
                          <a:cs typeface="Segoe UI" panose="020B0502040204020203" pitchFamily="34" charset="0"/>
                        </a:rPr>
                        <a:t>)</a:t>
                      </a: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kern="1200" dirty="0">
                        <a:solidFill>
                          <a:schemeClr val="tx2"/>
                        </a:solidFill>
                        <a:effectLst/>
                        <a:highlight>
                          <a:srgbClr val="FFFF00"/>
                        </a:highlight>
                        <a:latin typeface="Arial" panose="020B0604020202020204" pitchFamily="34" charset="0"/>
                        <a:ea typeface="+mn-ea"/>
                        <a:cs typeface="Arial" panose="020B0604020202020204" pitchFamily="34" charset="0"/>
                      </a:endParaRP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kern="1200" dirty="0">
                        <a:solidFill>
                          <a:schemeClr val="tx2"/>
                        </a:solidFill>
                        <a:effectLst/>
                        <a:highlight>
                          <a:srgbClr val="FFFF00"/>
                        </a:highlight>
                        <a:latin typeface="Arial" panose="020B0604020202020204" pitchFamily="34" charset="0"/>
                        <a:ea typeface="+mn-ea"/>
                        <a:cs typeface="Arial" panose="020B0604020202020204" pitchFamily="34" charset="0"/>
                      </a:endParaRP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0" kern="1200" dirty="0">
                        <a:solidFill>
                          <a:schemeClr val="tx2"/>
                        </a:solidFill>
                        <a:effectLst/>
                        <a:highlight>
                          <a:srgbClr val="FFFF00"/>
                        </a:highlight>
                        <a:latin typeface="Arial" panose="020B0604020202020204" pitchFamily="34" charset="0"/>
                        <a:ea typeface="+mn-ea"/>
                        <a:cs typeface="Arial" panose="020B0604020202020204"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99533937"/>
                  </a:ext>
                </a:extLst>
              </a:tr>
              <a:tr h="7956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800" b="1" kern="1200" dirty="0">
                          <a:solidFill>
                            <a:schemeClr val="tx2"/>
                          </a:solidFill>
                          <a:effectLst/>
                          <a:latin typeface="Segoe UI" panose="020B0502040204020203" pitchFamily="34" charset="0"/>
                          <a:ea typeface="+mn-ea"/>
                          <a:cs typeface="Segoe UI" panose="020B0502040204020203" pitchFamily="34" charset="0"/>
                        </a:rPr>
                        <a:t>Traitement des TEV chez les patients pédiatriques (nouveau-nés, </a:t>
                      </a:r>
                      <a:r>
                        <a:rPr lang="fr-FR" sz="800" b="1" kern="1200" dirty="0" err="1">
                          <a:solidFill>
                            <a:schemeClr val="tx2"/>
                          </a:solidFill>
                          <a:effectLst/>
                          <a:latin typeface="Segoe UI" panose="020B0502040204020203" pitchFamily="34" charset="0"/>
                          <a:ea typeface="+mn-ea"/>
                          <a:cs typeface="Segoe UI" panose="020B0502040204020203" pitchFamily="34" charset="0"/>
                        </a:rPr>
                        <a:t>nourissonts</a:t>
                      </a:r>
                      <a:r>
                        <a:rPr lang="fr-FR" sz="800" b="1" kern="1200" dirty="0">
                          <a:solidFill>
                            <a:schemeClr val="tx2"/>
                          </a:solidFill>
                          <a:effectLst/>
                          <a:latin typeface="Segoe UI" panose="020B0502040204020203" pitchFamily="34" charset="0"/>
                          <a:ea typeface="+mn-ea"/>
                          <a:cs typeface="Segoe UI" panose="020B0502040204020203" pitchFamily="34" charset="0"/>
                        </a:rPr>
                        <a:t>, enfants en bas âge, enfants &lt; 30 kg) </a:t>
                      </a:r>
                    </a:p>
                    <a:p>
                      <a:pPr marL="0" indent="0" fontAlgn="auto">
                        <a:spcBef>
                          <a:spcPts val="0"/>
                        </a:spcBef>
                        <a:spcAft>
                          <a:spcPts val="0"/>
                        </a:spcAft>
                        <a:buClrTx/>
                        <a:buSzTx/>
                        <a:buNone/>
                        <a:tabLst/>
                        <a:defRPr/>
                      </a:pPr>
                      <a:br>
                        <a:rPr lang="fr-FR" sz="800" b="0" kern="1200" dirty="0">
                          <a:solidFill>
                            <a:schemeClr val="tx2"/>
                          </a:solidFill>
                          <a:effectLst/>
                          <a:latin typeface="Segoe UI" panose="020B0502040204020203" pitchFamily="34" charset="0"/>
                          <a:ea typeface="+mn-ea"/>
                          <a:cs typeface="Segoe UI" panose="020B0502040204020203" pitchFamily="34" charset="0"/>
                        </a:rPr>
                      </a:br>
                      <a:r>
                        <a:rPr lang="fr-FR" sz="800" b="0" kern="1200" dirty="0">
                          <a:solidFill>
                            <a:schemeClr val="tx2"/>
                          </a:solidFill>
                          <a:effectLst/>
                          <a:latin typeface="Segoe UI" panose="020B0502040204020203" pitchFamily="34" charset="0"/>
                          <a:ea typeface="+mn-ea"/>
                          <a:cs typeface="Segoe UI" panose="020B0502040204020203" pitchFamily="34" charset="0"/>
                        </a:rPr>
                        <a:t>Traitement des TEV après anticoagulation initiale par voie parentérale pour la prévention des récidives de TEV</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Posologie en fonction du poids corporel</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Pas de </a:t>
                      </a:r>
                      <a:r>
                        <a:rPr lang="en-US" sz="800" b="0" kern="1200" dirty="0" err="1">
                          <a:solidFill>
                            <a:schemeClr val="tx2"/>
                          </a:solidFill>
                          <a:effectLst/>
                          <a:latin typeface="Segoe UI" panose="020B0502040204020203" pitchFamily="34" charset="0"/>
                          <a:ea typeface="+mn-ea"/>
                          <a:cs typeface="Segoe UI" panose="020B0502040204020203" pitchFamily="34" charset="0"/>
                        </a:rPr>
                        <a:t>données</a:t>
                      </a:r>
                      <a:endParaRPr lang="en-US" sz="800" b="0" kern="1200" dirty="0">
                        <a:solidFill>
                          <a:schemeClr val="tx2"/>
                        </a:solidFill>
                        <a:effectLst/>
                        <a:latin typeface="Segoe UI" panose="020B0502040204020203" pitchFamily="34" charset="0"/>
                        <a:ea typeface="+mn-ea"/>
                        <a:cs typeface="Segoe UI" panose="020B0502040204020203"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Chez les enfants de &lt; 1 an, la fonction rénale doit être évaluée uniquement sur la base de la créatinine sérique.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L’utilisation de Xarelto junior n’est pas recommandée en présence de valeurs de créatinine sérique &gt;  </a:t>
                      </a:r>
                      <a:r>
                        <a:rPr lang="de-CH" sz="800" b="0" kern="1200" dirty="0">
                          <a:solidFill>
                            <a:schemeClr val="tx2"/>
                          </a:solidFill>
                          <a:effectLst/>
                          <a:latin typeface="Segoe UI" panose="020B0502040204020203" pitchFamily="34" charset="0"/>
                          <a:ea typeface="+mn-ea"/>
                          <a:cs typeface="Segoe UI" panose="020B0502040204020203" pitchFamily="34" charset="0"/>
                        </a:rPr>
                        <a:t>97,5e </a:t>
                      </a:r>
                      <a:r>
                        <a:rPr lang="de-CH" sz="800" b="0" kern="1200" dirty="0" err="1">
                          <a:solidFill>
                            <a:schemeClr val="tx2"/>
                          </a:solidFill>
                          <a:effectLst/>
                          <a:latin typeface="Segoe UI" panose="020B0502040204020203" pitchFamily="34" charset="0"/>
                          <a:ea typeface="+mn-ea"/>
                          <a:cs typeface="Segoe UI" panose="020B0502040204020203" pitchFamily="34" charset="0"/>
                        </a:rPr>
                        <a:t>percentiles</a:t>
                      </a:r>
                      <a:r>
                        <a:rPr lang="de-CH" sz="800" b="0" kern="1200" dirty="0">
                          <a:solidFill>
                            <a:schemeClr val="tx2"/>
                          </a:solidFill>
                          <a:effectLst/>
                          <a:latin typeface="Segoe UI" panose="020B0502040204020203" pitchFamily="34" charset="0"/>
                          <a:ea typeface="+mn-ea"/>
                          <a:cs typeface="Segoe UI" panose="020B0502040204020203" pitchFamily="34" charset="0"/>
                        </a:rPr>
                        <a:t> </a:t>
                      </a:r>
                      <a:r>
                        <a:rPr lang="de-CH" sz="800" b="0" kern="1200" dirty="0" err="1">
                          <a:solidFill>
                            <a:schemeClr val="tx2"/>
                          </a:solidFill>
                          <a:effectLst/>
                          <a:latin typeface="Segoe UI" panose="020B0502040204020203" pitchFamily="34" charset="0"/>
                          <a:ea typeface="+mn-ea"/>
                          <a:cs typeface="Segoe UI" panose="020B0502040204020203" pitchFamily="34" charset="0"/>
                        </a:rPr>
                        <a:t>conformement</a:t>
                      </a:r>
                      <a:r>
                        <a:rPr lang="de-CH" sz="800" b="0" kern="1200" dirty="0">
                          <a:solidFill>
                            <a:schemeClr val="tx2"/>
                          </a:solidFill>
                          <a:effectLst/>
                          <a:latin typeface="Segoe UI" panose="020B0502040204020203" pitchFamily="34" charset="0"/>
                          <a:ea typeface="+mn-ea"/>
                          <a:cs typeface="Segoe UI" panose="020B0502040204020203" pitchFamily="34" charset="0"/>
                        </a:rPr>
                        <a:t> </a:t>
                      </a:r>
                      <a:r>
                        <a:rPr lang="fr-FR" sz="800" b="0" kern="1200" dirty="0">
                          <a:solidFill>
                            <a:schemeClr val="tx2"/>
                          </a:solidFill>
                          <a:effectLst/>
                          <a:latin typeface="Segoe UI" panose="020B0502040204020203" pitchFamily="34" charset="0"/>
                          <a:ea typeface="+mn-ea"/>
                          <a:cs typeface="Segoe UI" panose="020B0502040204020203" pitchFamily="34" charset="0"/>
                        </a:rPr>
                        <a:t>aux valeurs de </a:t>
                      </a:r>
                      <a:r>
                        <a:rPr lang="fr-FR" sz="800" b="0" kern="1200" dirty="0" err="1">
                          <a:solidFill>
                            <a:schemeClr val="tx2"/>
                          </a:solidFill>
                          <a:effectLst/>
                          <a:latin typeface="Segoe UI" panose="020B0502040204020203" pitchFamily="34" charset="0"/>
                          <a:ea typeface="+mn-ea"/>
                          <a:cs typeface="Segoe UI" panose="020B0502040204020203" pitchFamily="34" charset="0"/>
                        </a:rPr>
                        <a:t>reference</a:t>
                      </a:r>
                      <a:r>
                        <a:rPr lang="fr-FR" sz="800" b="0" kern="1200" dirty="0">
                          <a:solidFill>
                            <a:schemeClr val="tx2"/>
                          </a:solidFill>
                          <a:effectLst/>
                          <a:latin typeface="Segoe UI" panose="020B0502040204020203" pitchFamily="34" charset="0"/>
                          <a:ea typeface="+mn-ea"/>
                          <a:cs typeface="Segoe UI" panose="020B0502040204020203" pitchFamily="34" charset="0"/>
                        </a:rPr>
                        <a:t> de la </a:t>
                      </a:r>
                      <a:r>
                        <a:rPr lang="fr-FR" sz="800" b="0" kern="1200" dirty="0" err="1">
                          <a:solidFill>
                            <a:schemeClr val="tx2"/>
                          </a:solidFill>
                          <a:effectLst/>
                          <a:latin typeface="Segoe UI" panose="020B0502040204020203" pitchFamily="34" charset="0"/>
                          <a:ea typeface="+mn-ea"/>
                          <a:cs typeface="Segoe UI" panose="020B0502040204020203" pitchFamily="34" charset="0"/>
                        </a:rPr>
                        <a:t>creatinine</a:t>
                      </a:r>
                      <a:r>
                        <a:rPr lang="fr-FR" sz="800" b="0" kern="1200" dirty="0">
                          <a:solidFill>
                            <a:schemeClr val="tx2"/>
                          </a:solidFill>
                          <a:effectLst/>
                          <a:latin typeface="Segoe UI" panose="020B0502040204020203" pitchFamily="34" charset="0"/>
                          <a:ea typeface="+mn-ea"/>
                          <a:cs typeface="Segoe UI" panose="020B0502040204020203" pitchFamily="34" charset="0"/>
                        </a:rPr>
                        <a:t> </a:t>
                      </a:r>
                      <a:r>
                        <a:rPr lang="fr-FR" sz="800" b="0" kern="1200" dirty="0" err="1">
                          <a:solidFill>
                            <a:schemeClr val="tx2"/>
                          </a:solidFill>
                          <a:effectLst/>
                          <a:latin typeface="Segoe UI" panose="020B0502040204020203" pitchFamily="34" charset="0"/>
                          <a:ea typeface="+mn-ea"/>
                          <a:cs typeface="Segoe UI" panose="020B0502040204020203" pitchFamily="34" charset="0"/>
                        </a:rPr>
                        <a:t>serique</a:t>
                      </a:r>
                      <a:r>
                        <a:rPr lang="fr-FR" sz="800" b="0" kern="1200" dirty="0">
                          <a:solidFill>
                            <a:schemeClr val="tx2"/>
                          </a:solidFill>
                          <a:effectLst/>
                          <a:latin typeface="Segoe UI" panose="020B0502040204020203" pitchFamily="34" charset="0"/>
                          <a:ea typeface="+mn-ea"/>
                          <a:cs typeface="Segoe UI" panose="020B0502040204020203" pitchFamily="34" charset="0"/>
                        </a:rPr>
                        <a:t> figurant au tableau 2 de l’information </a:t>
                      </a:r>
                      <a:r>
                        <a:rPr lang="de-CH" sz="800" b="0" kern="1200" dirty="0" err="1">
                          <a:solidFill>
                            <a:schemeClr val="tx2"/>
                          </a:solidFill>
                          <a:effectLst/>
                          <a:latin typeface="Segoe UI" panose="020B0502040204020203" pitchFamily="34" charset="0"/>
                          <a:ea typeface="+mn-ea"/>
                          <a:cs typeface="Segoe UI" panose="020B0502040204020203" pitchFamily="34" charset="0"/>
                        </a:rPr>
                        <a:t>professionnelle</a:t>
                      </a:r>
                      <a:endParaRPr lang="fr-FR"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97679600"/>
                  </a:ext>
                </a:extLst>
              </a:tr>
              <a:tr h="282695">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bg1"/>
                          </a:solidFill>
                          <a:latin typeface="Segoe UI" panose="020B0502040204020203" pitchFamily="34" charset="0"/>
                          <a:ea typeface="+mn-ea"/>
                          <a:cs typeface="Segoe UI" panose="020B0502040204020203" pitchFamily="34" charset="0"/>
                        </a:rPr>
                        <a:t>Rivaroxaban (Xarelto® vascular)</a:t>
                      </a: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sz="750" dirty="0">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sz="750" dirty="0">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750" dirty="0">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extLst>
                  <a:ext uri="{0D108BD9-81ED-4DB2-BD59-A6C34878D82A}">
                    <a16:rowId xmlns:a16="http://schemas.microsoft.com/office/drawing/2014/main" val="516377035"/>
                  </a:ext>
                </a:extLst>
              </a:tr>
              <a:tr h="240819">
                <a:tc gridSpan="4">
                  <a:txBody>
                    <a:bodyPr/>
                    <a:lstStyle/>
                    <a:p>
                      <a:pPr marL="0" indent="0" fontAlgn="auto">
                        <a:spcBef>
                          <a:spcPts val="0"/>
                        </a:spcBef>
                        <a:spcAft>
                          <a:spcPts val="0"/>
                        </a:spcAft>
                        <a:buClrTx/>
                        <a:buSzTx/>
                        <a:buNone/>
                        <a:tabLst/>
                        <a:defRPr/>
                      </a:pPr>
                      <a:r>
                        <a:rPr lang="en-US" sz="800" b="1" kern="1200" dirty="0">
                          <a:solidFill>
                            <a:schemeClr val="tx2"/>
                          </a:solidFill>
                          <a:effectLst/>
                          <a:latin typeface="Segoe UI" panose="020B0502040204020203" pitchFamily="34" charset="0"/>
                          <a:ea typeface="+mn-ea"/>
                          <a:cs typeface="Segoe UI" panose="020B0502040204020203" pitchFamily="34" charset="0"/>
                        </a:rPr>
                        <a:t>Prévention d’événements athérothrombotiques graves </a:t>
                      </a:r>
                      <a:r>
                        <a:rPr lang="en-US" sz="800" b="0" kern="1200" dirty="0">
                          <a:solidFill>
                            <a:schemeClr val="tx2"/>
                          </a:solidFill>
                          <a:effectLst/>
                          <a:latin typeface="Segoe UI" panose="020B0502040204020203" pitchFamily="34" charset="0"/>
                          <a:ea typeface="+mn-ea"/>
                          <a:cs typeface="Segoe UI" panose="020B0502040204020203" pitchFamily="34" charset="0"/>
                        </a:rPr>
                        <a:t>(AVC, infarctus du myocarde, décès d’origine cardiovasculaire)</a:t>
                      </a:r>
                    </a:p>
                  </a:txBody>
                  <a:tcPr marL="72000" marR="0" marT="1800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2"/>
                        </a:solidFill>
                        <a:latin typeface="Arial" panose="020B0604020202020204" pitchFamily="34" charset="0"/>
                        <a:cs typeface="Arial" panose="020B0604020202020204"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2"/>
                        </a:solidFill>
                        <a:latin typeface="Arial" panose="020B0604020202020204" pitchFamily="34" charset="0"/>
                        <a:cs typeface="Arial" panose="020B0604020202020204" pitchFamily="34" charset="0"/>
                      </a:endParaRPr>
                    </a:p>
                  </a:txBody>
                  <a:tcPr marL="0" marR="0" marT="1800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2"/>
                        </a:solidFill>
                        <a:effectLst/>
                        <a:latin typeface="Arial" panose="020B0604020202020204" pitchFamily="34" charset="0"/>
                        <a:ea typeface="+mn-ea"/>
                        <a:cs typeface="Arial" panose="020B0604020202020204"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50807789"/>
                  </a:ext>
                </a:extLst>
              </a:tr>
              <a:tr h="504594">
                <a:tc>
                  <a:txBody>
                    <a:bodyPr/>
                    <a:lstStyle/>
                    <a:p>
                      <a:pPr marL="0" indent="0" fontAlgn="auto">
                        <a:spcBef>
                          <a:spcPts val="0"/>
                        </a:spcBef>
                        <a:spcAft>
                          <a:spcPts val="0"/>
                        </a:spcAft>
                        <a:buClrTx/>
                        <a:buSzTx/>
                        <a:buNone/>
                        <a:tabLst/>
                        <a:defRPr/>
                      </a:pPr>
                      <a:r>
                        <a:rPr lang="fr-FR" sz="800" b="0" kern="1200" dirty="0">
                          <a:solidFill>
                            <a:schemeClr val="tx2"/>
                          </a:solidFill>
                          <a:effectLst/>
                          <a:latin typeface="Segoe UI" panose="020B0502040204020203" pitchFamily="34" charset="0"/>
                          <a:ea typeface="+mn-ea"/>
                          <a:cs typeface="Segoe UI" panose="020B0502040204020203" pitchFamily="34" charset="0"/>
                        </a:rPr>
                        <a:t>Patients avec maladie coronarienne ou artériopathie périphérique manifeste et risque élevé d’événement ischémique en association avec l’AAS</a:t>
                      </a:r>
                      <a:endParaRPr lang="de-CH" sz="800" b="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2x 2.5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2x 2.5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effectLst/>
                          <a:latin typeface="Segoe UI" panose="020B0502040204020203" pitchFamily="34" charset="0"/>
                          <a:ea typeface="+mn-ea"/>
                          <a:cs typeface="Segoe UI" panose="020B0502040204020203" pitchFamily="34" charset="0"/>
                        </a:rPr>
                        <a:t>Prise en dehors des repas</a:t>
                      </a: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88723089"/>
                  </a:ext>
                </a:extLst>
              </a:tr>
            </a:tbl>
          </a:graphicData>
        </a:graphic>
      </p:graphicFrame>
    </p:spTree>
    <p:extLst>
      <p:ext uri="{BB962C8B-B14F-4D97-AF65-F5344CB8AC3E}">
        <p14:creationId xmlns:p14="http://schemas.microsoft.com/office/powerpoint/2010/main" val="169365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6767063" cy="994172"/>
          </a:xfrm>
        </p:spPr>
        <p:txBody>
          <a:bodyPr/>
          <a:lstStyle/>
          <a:p>
            <a:r>
              <a:rPr lang="de-CH" dirty="0"/>
              <a:t>1.3 Comment procéder lors d'un oubli d’un comprimé ?</a:t>
            </a:r>
            <a:endParaRPr lang="de-DE" dirty="0"/>
          </a:p>
        </p:txBody>
      </p:sp>
      <p:sp>
        <p:nvSpPr>
          <p:cNvPr id="3" name="Inhaltsplatzhalter 2"/>
          <p:cNvSpPr>
            <a:spLocks noGrp="1"/>
          </p:cNvSpPr>
          <p:nvPr>
            <p:ph sz="half" idx="1"/>
          </p:nvPr>
        </p:nvSpPr>
        <p:spPr>
          <a:xfrm>
            <a:off x="334330" y="1037419"/>
            <a:ext cx="3806615" cy="2499995"/>
          </a:xfrm>
        </p:spPr>
        <p:txBody>
          <a:bodyPr/>
          <a:lstStyle/>
          <a:p>
            <a:pPr marL="0" indent="0">
              <a:buNone/>
            </a:pPr>
            <a:r>
              <a:rPr lang="de-CH" sz="1200" b="1" dirty="0"/>
              <a:t>Dans le cadre d'une </a:t>
            </a:r>
            <a:r>
              <a:rPr lang="de-CH" sz="1200" b="1" dirty="0" err="1"/>
              <a:t>prise</a:t>
            </a:r>
            <a:r>
              <a:rPr lang="de-CH" sz="1200" b="1" dirty="0"/>
              <a:t> </a:t>
            </a:r>
            <a:r>
              <a:rPr lang="de-CH" sz="1200" b="1" dirty="0" err="1"/>
              <a:t>une</a:t>
            </a:r>
            <a:r>
              <a:rPr lang="de-CH" sz="1200" b="1" dirty="0"/>
              <a:t> fois par jour :</a:t>
            </a:r>
          </a:p>
          <a:p>
            <a:pPr marL="0" indent="0">
              <a:buNone/>
            </a:pPr>
            <a:r>
              <a:rPr lang="de-CH" sz="1200" b="1" dirty="0"/>
              <a:t> </a:t>
            </a:r>
          </a:p>
          <a:p>
            <a:pPr marL="177800" indent="-177800"/>
            <a:endParaRPr lang="de-CH" dirty="0"/>
          </a:p>
          <a:p>
            <a:pPr marL="177800" lvl="1" indent="-177800">
              <a:buClr>
                <a:schemeClr val="tx1">
                  <a:lumMod val="50000"/>
                  <a:lumOff val="50000"/>
                </a:schemeClr>
              </a:buClr>
              <a:buNone/>
            </a:pPr>
            <a:endParaRPr lang="de-CH" dirty="0"/>
          </a:p>
          <a:p>
            <a:pPr marL="177800" lvl="1" indent="-177800">
              <a:buClr>
                <a:schemeClr val="tx1">
                  <a:lumMod val="50000"/>
                  <a:lumOff val="50000"/>
                </a:schemeClr>
              </a:buClr>
              <a:buNone/>
            </a:pPr>
            <a:endParaRPr lang="de-CH" sz="1100" dirty="0"/>
          </a:p>
          <a:p>
            <a:pPr marL="357188" lvl="1" indent="-179388">
              <a:buFont typeface="Arial" charset="0"/>
              <a:buChar char="•"/>
            </a:pPr>
            <a:r>
              <a:rPr lang="de-CH" sz="1200" dirty="0"/>
              <a:t>Prendre </a:t>
            </a:r>
            <a:r>
              <a:rPr lang="de-CH" sz="1200" b="1" dirty="0">
                <a:solidFill>
                  <a:schemeClr val="accent1"/>
                </a:solidFill>
              </a:rPr>
              <a:t>immédiatement et le jour-même le comprimé oublié.</a:t>
            </a:r>
          </a:p>
          <a:p>
            <a:pPr marL="357188" lvl="1" indent="-179388">
              <a:buFont typeface="Arial" charset="0"/>
              <a:buChar char="•"/>
            </a:pPr>
            <a:r>
              <a:rPr lang="de-CH" sz="1200" dirty="0"/>
              <a:t>Le lendemain, prendre le médicament comme </a:t>
            </a:r>
            <a:r>
              <a:rPr lang="de-CH" sz="1200" dirty="0" err="1"/>
              <a:t>d'habitude</a:t>
            </a:r>
            <a:r>
              <a:rPr lang="de-CH" sz="1200" dirty="0"/>
              <a:t> 1x par jour.</a:t>
            </a:r>
          </a:p>
          <a:p>
            <a:pPr marL="357188" lvl="1" indent="-179388">
              <a:buFont typeface="Arial" charset="0"/>
              <a:buChar char="•"/>
            </a:pPr>
            <a:r>
              <a:rPr lang="de-CH" sz="1200" dirty="0"/>
              <a:t>La dose journalière ne doit pas être dépassée.</a:t>
            </a:r>
          </a:p>
        </p:txBody>
      </p:sp>
      <p:sp>
        <p:nvSpPr>
          <p:cNvPr id="5" name="Foliennummernplatzhalter 4"/>
          <p:cNvSpPr>
            <a:spLocks noGrp="1"/>
          </p:cNvSpPr>
          <p:nvPr>
            <p:ph type="sldNum" sz="quarter" idx="12"/>
          </p:nvPr>
        </p:nvSpPr>
        <p:spPr/>
        <p:txBody>
          <a:bodyPr/>
          <a:lstStyle/>
          <a:p>
            <a:fld id="{668FC1BA-C807-A24C-B970-91216D4FCE8F}" type="slidenum">
              <a:rPr lang="de-DE" smtClean="0"/>
              <a:t>9</a:t>
            </a:fld>
            <a:endParaRPr lang="de-DE" dirty="0"/>
          </a:p>
        </p:txBody>
      </p:sp>
      <p:grpSp>
        <p:nvGrpSpPr>
          <p:cNvPr id="6" name="Gruppierung 5"/>
          <p:cNvGrpSpPr/>
          <p:nvPr/>
        </p:nvGrpSpPr>
        <p:grpSpPr>
          <a:xfrm>
            <a:off x="512165" y="1743075"/>
            <a:ext cx="2155690" cy="469389"/>
            <a:chOff x="512164" y="1493135"/>
            <a:chExt cx="2512769" cy="547141"/>
          </a:xfrm>
        </p:grpSpPr>
        <p:pic>
          <p:nvPicPr>
            <p:cNvPr id="14" name="Grafik 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1313" y="1568705"/>
              <a:ext cx="396000" cy="396000"/>
            </a:xfrm>
            <a:prstGeom prst="rect">
              <a:avLst/>
            </a:prstGeom>
          </p:spPr>
        </p:pic>
        <p:pic>
          <p:nvPicPr>
            <p:cNvPr id="16" name="Grafik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523" y="1568705"/>
              <a:ext cx="396000" cy="396000"/>
            </a:xfrm>
            <a:prstGeom prst="rect">
              <a:avLst/>
            </a:prstGeom>
          </p:spPr>
        </p:pic>
        <p:sp>
          <p:nvSpPr>
            <p:cNvPr id="24" name="Sonne 23"/>
            <p:cNvSpPr/>
            <p:nvPr/>
          </p:nvSpPr>
          <p:spPr>
            <a:xfrm>
              <a:off x="512164" y="1541852"/>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0" name="Gerade Verbindung 29"/>
            <p:cNvCxnSpPr>
              <a:cxnSpLocks/>
            </p:cNvCxnSpPr>
            <p:nvPr/>
          </p:nvCxnSpPr>
          <p:spPr>
            <a:xfrm>
              <a:off x="1716375" y="1493135"/>
              <a:ext cx="0" cy="54714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a:cxnSpLocks/>
            </p:cNvCxnSpPr>
            <p:nvPr/>
          </p:nvCxnSpPr>
          <p:spPr>
            <a:xfrm>
              <a:off x="2475876" y="1493135"/>
              <a:ext cx="0" cy="54714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Grafik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9713" y="1566524"/>
              <a:ext cx="365220" cy="396000"/>
            </a:xfrm>
            <a:prstGeom prst="rect">
              <a:avLst/>
            </a:prstGeom>
          </p:spPr>
        </p:pic>
      </p:grpSp>
      <p:grpSp>
        <p:nvGrpSpPr>
          <p:cNvPr id="27" name="Gruppierung 26"/>
          <p:cNvGrpSpPr/>
          <p:nvPr/>
        </p:nvGrpSpPr>
        <p:grpSpPr>
          <a:xfrm>
            <a:off x="7560574" y="268288"/>
            <a:ext cx="1377950" cy="468135"/>
            <a:chOff x="323850" y="268288"/>
            <a:chExt cx="13457643" cy="4572000"/>
          </a:xfrm>
        </p:grpSpPr>
        <p:grpSp>
          <p:nvGrpSpPr>
            <p:cNvPr id="28" name="Gruppierung 27"/>
            <p:cNvGrpSpPr/>
            <p:nvPr/>
          </p:nvGrpSpPr>
          <p:grpSpPr>
            <a:xfrm>
              <a:off x="323850" y="268288"/>
              <a:ext cx="4572000" cy="4572000"/>
              <a:chOff x="323851" y="1516020"/>
              <a:chExt cx="1007999" cy="1007999"/>
            </a:xfrm>
          </p:grpSpPr>
          <p:sp>
            <p:nvSpPr>
              <p:cNvPr id="34" name="Rechteck 33"/>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5" name="Bild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29" name="Rechteck 28"/>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Questions générales</a:t>
              </a:r>
            </a:p>
          </p:txBody>
        </p:sp>
      </p:grpSp>
      <p:sp>
        <p:nvSpPr>
          <p:cNvPr id="47" name="Inhaltsplatzhalter 6">
            <a:extLst>
              <a:ext uri="{FF2B5EF4-FFF2-40B4-BE49-F238E27FC236}">
                <a16:creationId xmlns:a16="http://schemas.microsoft.com/office/drawing/2014/main" id="{9F5BA045-8E41-4406-828C-3D32BCC637B6}"/>
              </a:ext>
            </a:extLst>
          </p:cNvPr>
          <p:cNvSpPr>
            <a:spLocks noGrp="1"/>
          </p:cNvSpPr>
          <p:nvPr/>
        </p:nvSpPr>
        <p:spPr>
          <a:xfrm>
            <a:off x="4465731" y="1016087"/>
            <a:ext cx="4251384" cy="3375499"/>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7" lvl="1" indent="0">
              <a:buNone/>
            </a:pPr>
            <a:r>
              <a:rPr lang="de-CH" sz="1200" b="1" dirty="0"/>
              <a:t>Dans le cadre </a:t>
            </a:r>
            <a:r>
              <a:rPr lang="de-CH" sz="1200" b="1" dirty="0" err="1"/>
              <a:t>d'une</a:t>
            </a:r>
            <a:r>
              <a:rPr lang="de-CH" sz="1200" b="1" dirty="0"/>
              <a:t> </a:t>
            </a:r>
            <a:r>
              <a:rPr lang="de-CH" sz="1200" b="1" dirty="0" err="1"/>
              <a:t>prise</a:t>
            </a:r>
            <a:r>
              <a:rPr lang="de-CH" sz="1200" b="1" dirty="0"/>
              <a:t> deux </a:t>
            </a:r>
            <a:r>
              <a:rPr lang="de-CH" sz="1200" b="1" dirty="0" err="1"/>
              <a:t>fois</a:t>
            </a:r>
            <a:r>
              <a:rPr lang="de-CH" sz="1200" b="1" dirty="0"/>
              <a:t> par jour :</a:t>
            </a:r>
          </a:p>
          <a:p>
            <a:pPr marL="7937" lvl="1" indent="0">
              <a:buNone/>
            </a:pPr>
            <a:endParaRPr lang="de-CH" b="1" dirty="0"/>
          </a:p>
          <a:p>
            <a:pPr marL="177800" lvl="1" indent="-169863">
              <a:lnSpc>
                <a:spcPts val="300"/>
              </a:lnSpc>
              <a:buFont typeface="Wingdings" pitchFamily="2" charset="2"/>
              <a:buChar char="§"/>
            </a:pPr>
            <a:endParaRPr lang="de-CH" b="1" dirty="0"/>
          </a:p>
          <a:p>
            <a:pPr marL="177800" lvl="1" indent="-169863">
              <a:buFont typeface="Wingdings" pitchFamily="2" charset="2"/>
              <a:buChar char="§"/>
            </a:pPr>
            <a:endParaRPr lang="de-CH" b="1" dirty="0"/>
          </a:p>
          <a:p>
            <a:pPr marL="177800" lvl="1">
              <a:buNone/>
            </a:pPr>
            <a:endParaRPr lang="de-CH" sz="1100" dirty="0"/>
          </a:p>
          <a:p>
            <a:pPr marL="177800" lvl="1">
              <a:buNone/>
            </a:pPr>
            <a:br>
              <a:rPr lang="de-CH" sz="1100" dirty="0"/>
            </a:br>
            <a:r>
              <a:rPr lang="de-CH" sz="1200" dirty="0"/>
              <a:t>Pendant la phase de traitement aigu de la TVP/ </a:t>
            </a:r>
            <a:br>
              <a:rPr lang="de-CH" sz="1200" dirty="0"/>
            </a:br>
            <a:r>
              <a:rPr lang="de-CH" sz="1200" dirty="0"/>
              <a:t>de l’EP* par Xarelto</a:t>
            </a:r>
            <a:r>
              <a:rPr lang="de-CH" sz="1200" baseline="30000" dirty="0"/>
              <a:t>®</a:t>
            </a:r>
            <a:r>
              <a:rPr lang="de-CH" sz="1200" dirty="0"/>
              <a:t>:</a:t>
            </a:r>
          </a:p>
          <a:p>
            <a:pPr marL="357188" lvl="1" indent="-179388">
              <a:buClr>
                <a:schemeClr val="accent1"/>
              </a:buClr>
              <a:buFont typeface="Arial" charset="0"/>
              <a:buChar char="•"/>
            </a:pPr>
            <a:r>
              <a:rPr lang="de-CH" sz="1200" dirty="0"/>
              <a:t>Prendre </a:t>
            </a:r>
            <a:r>
              <a:rPr lang="de-CH" sz="1200" b="1" dirty="0">
                <a:solidFill>
                  <a:schemeClr val="accent1"/>
                </a:solidFill>
              </a:rPr>
              <a:t>la dose oubliée immédiatement </a:t>
            </a:r>
            <a:r>
              <a:rPr lang="de-CH" sz="1200" dirty="0"/>
              <a:t>pour assurer que la dose quotidienne (30 mg) ait été prise. </a:t>
            </a:r>
            <a:br>
              <a:rPr lang="de-CH" sz="1200" dirty="0"/>
            </a:br>
            <a:r>
              <a:rPr lang="de-CH" sz="1200" dirty="0"/>
              <a:t>Si nécessaire, prendre 2 comprimés de 15 mg </a:t>
            </a:r>
            <a:br>
              <a:rPr lang="de-CH" sz="1200" b="1" dirty="0">
                <a:solidFill>
                  <a:schemeClr val="accent1"/>
                </a:solidFill>
              </a:rPr>
            </a:br>
            <a:r>
              <a:rPr lang="de-CH" sz="1200" dirty="0"/>
              <a:t>à la fois.</a:t>
            </a:r>
          </a:p>
          <a:p>
            <a:pPr marL="357188" lvl="1" indent="-179388">
              <a:buClr>
                <a:schemeClr val="accent1"/>
              </a:buClr>
              <a:buFont typeface="Arial" charset="0"/>
              <a:buChar char="•"/>
            </a:pPr>
            <a:r>
              <a:rPr lang="de-CH" sz="1200" dirty="0"/>
              <a:t>Le lendemain, poursuivre avec la prise régulière aux moments habituels</a:t>
            </a:r>
            <a:r>
              <a:rPr lang="de-CH" dirty="0"/>
              <a:t>.</a:t>
            </a:r>
            <a:endParaRPr lang="de-CH" b="1" dirty="0"/>
          </a:p>
          <a:p>
            <a:pPr marL="177800" indent="-169863"/>
            <a:endParaRPr lang="de-DE" dirty="0"/>
          </a:p>
          <a:p>
            <a:pPr marL="177800" indent="-169863"/>
            <a:endParaRPr lang="de-DE" dirty="0"/>
          </a:p>
        </p:txBody>
      </p:sp>
      <p:grpSp>
        <p:nvGrpSpPr>
          <p:cNvPr id="48" name="Gruppierung 12">
            <a:extLst>
              <a:ext uri="{FF2B5EF4-FFF2-40B4-BE49-F238E27FC236}">
                <a16:creationId xmlns:a16="http://schemas.microsoft.com/office/drawing/2014/main" id="{EC512B39-FEB9-4AE7-8D52-8F9C3CB6E4EF}"/>
              </a:ext>
            </a:extLst>
          </p:cNvPr>
          <p:cNvGrpSpPr/>
          <p:nvPr/>
        </p:nvGrpSpPr>
        <p:grpSpPr>
          <a:xfrm>
            <a:off x="4612356" y="1726791"/>
            <a:ext cx="2409468" cy="547141"/>
            <a:chOff x="4706911" y="1493135"/>
            <a:chExt cx="2409468" cy="547141"/>
          </a:xfrm>
        </p:grpSpPr>
        <p:sp>
          <p:nvSpPr>
            <p:cNvPr id="50" name="Mond 49">
              <a:extLst>
                <a:ext uri="{FF2B5EF4-FFF2-40B4-BE49-F238E27FC236}">
                  <a16:creationId xmlns:a16="http://schemas.microsoft.com/office/drawing/2014/main" id="{278CD4A0-B533-4634-8E20-358FE3C10B15}"/>
                </a:ext>
              </a:extLst>
            </p:cNvPr>
            <p:cNvSpPr/>
            <p:nvPr/>
          </p:nvSpPr>
          <p:spPr>
            <a:xfrm>
              <a:off x="6318355" y="1564338"/>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de-DE" dirty="0"/>
            </a:p>
          </p:txBody>
        </p:sp>
        <p:sp>
          <p:nvSpPr>
            <p:cNvPr id="51" name="Sonne 50">
              <a:extLst>
                <a:ext uri="{FF2B5EF4-FFF2-40B4-BE49-F238E27FC236}">
                  <a16:creationId xmlns:a16="http://schemas.microsoft.com/office/drawing/2014/main" id="{55432F72-D566-4023-8FFE-A19EF72014E7}"/>
                </a:ext>
              </a:extLst>
            </p:cNvPr>
            <p:cNvSpPr/>
            <p:nvPr/>
          </p:nvSpPr>
          <p:spPr>
            <a:xfrm>
              <a:off x="4706911" y="1541852"/>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de-DE" dirty="0"/>
            </a:p>
          </p:txBody>
        </p:sp>
        <p:pic>
          <p:nvPicPr>
            <p:cNvPr id="52" name="Grafik 51">
              <a:extLst>
                <a:ext uri="{FF2B5EF4-FFF2-40B4-BE49-F238E27FC236}">
                  <a16:creationId xmlns:a16="http://schemas.microsoft.com/office/drawing/2014/main" id="{F190E619-F751-4E13-9D68-CA5D43D351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8759" y="1568705"/>
              <a:ext cx="396000" cy="396000"/>
            </a:xfrm>
            <a:prstGeom prst="rect">
              <a:avLst/>
            </a:prstGeom>
          </p:spPr>
        </p:pic>
        <p:pic>
          <p:nvPicPr>
            <p:cNvPr id="53" name="Grafik 52">
              <a:extLst>
                <a:ext uri="{FF2B5EF4-FFF2-40B4-BE49-F238E27FC236}">
                  <a16:creationId xmlns:a16="http://schemas.microsoft.com/office/drawing/2014/main" id="{571250F9-7323-4027-B7CA-036E433F64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0379" y="1568705"/>
              <a:ext cx="396000" cy="396000"/>
            </a:xfrm>
            <a:prstGeom prst="rect">
              <a:avLst/>
            </a:prstGeom>
          </p:spPr>
        </p:pic>
        <p:cxnSp>
          <p:nvCxnSpPr>
            <p:cNvPr id="54" name="Gerade Verbindung 31">
              <a:extLst>
                <a:ext uri="{FF2B5EF4-FFF2-40B4-BE49-F238E27FC236}">
                  <a16:creationId xmlns:a16="http://schemas.microsoft.com/office/drawing/2014/main" id="{71E335F2-0548-4955-971F-2ED91F1D99B0}"/>
                </a:ext>
              </a:extLst>
            </p:cNvPr>
            <p:cNvCxnSpPr/>
            <p:nvPr/>
          </p:nvCxnSpPr>
          <p:spPr>
            <a:xfrm>
              <a:off x="5993568" y="1493135"/>
              <a:ext cx="0" cy="54714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9" name="Textfeld 36">
            <a:extLst>
              <a:ext uri="{FF2B5EF4-FFF2-40B4-BE49-F238E27FC236}">
                <a16:creationId xmlns:a16="http://schemas.microsoft.com/office/drawing/2014/main" id="{F53C04F2-8D58-4C2A-8BF7-345DD720838D}"/>
              </a:ext>
            </a:extLst>
          </p:cNvPr>
          <p:cNvSpPr txBox="1"/>
          <p:nvPr/>
        </p:nvSpPr>
        <p:spPr>
          <a:xfrm>
            <a:off x="4572000" y="3847072"/>
            <a:ext cx="3640740" cy="400110"/>
          </a:xfrm>
          <a:prstGeom prst="rect">
            <a:avLst/>
          </a:prstGeom>
          <a:noFill/>
        </p:spPr>
        <p:txBody>
          <a:bodyPr wrap="none" rtlCol="0">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CH" sz="1000" dirty="0">
                <a:latin typeface="Segoe UI" charset="0"/>
                <a:cs typeface="Segoe UI" charset="0"/>
              </a:rPr>
              <a:t>*traitement aigu de la TVP/ de l’EP (jour 1-21): 15 mg 2x/jour,</a:t>
            </a:r>
            <a:br>
              <a:rPr lang="de-CH" sz="1000" dirty="0">
                <a:latin typeface="Segoe UI" charset="0"/>
                <a:cs typeface="Segoe UI" charset="0"/>
              </a:rPr>
            </a:br>
            <a:r>
              <a:rPr lang="de-CH" sz="1000" dirty="0">
                <a:latin typeface="Segoe UI" charset="0"/>
                <a:cs typeface="Segoe UI" charset="0"/>
              </a:rPr>
              <a:t>  ensuite (dès le 22</a:t>
            </a:r>
            <a:r>
              <a:rPr lang="de-CH" sz="1000" baseline="30000" dirty="0">
                <a:latin typeface="Segoe UI" charset="0"/>
                <a:cs typeface="Segoe UI" charset="0"/>
              </a:rPr>
              <a:t>ème </a:t>
            </a:r>
            <a:r>
              <a:rPr lang="de-CH" sz="1000" dirty="0">
                <a:latin typeface="Segoe UI" charset="0"/>
                <a:cs typeface="Segoe UI" charset="0"/>
              </a:rPr>
              <a:t>jour) 20 mg 1x/jour</a:t>
            </a:r>
          </a:p>
        </p:txBody>
      </p:sp>
      <p:sp>
        <p:nvSpPr>
          <p:cNvPr id="26" name="Textfeld 25">
            <a:extLst>
              <a:ext uri="{FF2B5EF4-FFF2-40B4-BE49-F238E27FC236}">
                <a16:creationId xmlns:a16="http://schemas.microsoft.com/office/drawing/2014/main" id="{5E18DB90-4283-436B-AE34-5A1F89F65C90}"/>
              </a:ext>
            </a:extLst>
          </p:cNvPr>
          <p:cNvSpPr txBox="1"/>
          <p:nvPr/>
        </p:nvSpPr>
        <p:spPr>
          <a:xfrm>
            <a:off x="334331" y="4264025"/>
            <a:ext cx="8485820" cy="646331"/>
          </a:xfrm>
          <a:prstGeom prst="rect">
            <a:avLst/>
          </a:prstGeom>
          <a:noFill/>
          <a:ln w="12700">
            <a:solidFill>
              <a:schemeClr val="accent1"/>
            </a:solidFill>
          </a:ln>
        </p:spPr>
        <p:txBody>
          <a:bodyPr wrap="square" rtlCol="0">
            <a:spAutoFit/>
          </a:bodyPr>
          <a:lstStyle/>
          <a:p>
            <a:r>
              <a:rPr lang="fr-FR" sz="1200" b="1" dirty="0">
                <a:latin typeface="Segoe UI" charset="0"/>
                <a:ea typeface="Segoe UI" charset="0"/>
                <a:cs typeface="Segoe UI" charset="0"/>
              </a:rPr>
              <a:t>Si un vomissement survient </a:t>
            </a:r>
            <a:r>
              <a:rPr lang="fr-FR" sz="1200" dirty="0">
                <a:latin typeface="Segoe UI" charset="0"/>
                <a:ea typeface="Segoe UI" charset="0"/>
                <a:cs typeface="Segoe UI" charset="0"/>
              </a:rPr>
              <a:t>dans les 30 min qui suivent la prise du comprimé de </a:t>
            </a:r>
            <a:r>
              <a:rPr lang="fr-FR" sz="1200" dirty="0" err="1">
                <a:latin typeface="Segoe UI" charset="0"/>
                <a:ea typeface="Segoe UI" charset="0"/>
                <a:cs typeface="Segoe UI" charset="0"/>
              </a:rPr>
              <a:t>rivaroxaban</a:t>
            </a:r>
            <a:r>
              <a:rPr lang="fr-FR" sz="1200" dirty="0">
                <a:latin typeface="Segoe UI" charset="0"/>
                <a:ea typeface="Segoe UI" charset="0"/>
                <a:cs typeface="Segoe UI" charset="0"/>
              </a:rPr>
              <a:t> alors expulsé, le patient doit prendre une nouvelle dose. </a:t>
            </a:r>
            <a:r>
              <a:rPr lang="fr-CH" sz="1200" dirty="0">
                <a:latin typeface="Segoe UI" charset="0"/>
                <a:ea typeface="Segoe UI" charset="0"/>
                <a:cs typeface="Segoe UI" charset="0"/>
              </a:rPr>
              <a:t>En cas de vomissement plus de 30 minutes après la prise, le patient ne doit pas prendre une nouvelle dose; il poursuivra le traitement comme d'habitude à l’heure prévue pour la prise suivante.</a:t>
            </a:r>
            <a:endParaRPr lang="de-CH" sz="1200" dirty="0">
              <a:latin typeface="Segoe UI" charset="0"/>
              <a:ea typeface="Segoe UI" charset="0"/>
              <a:cs typeface="Segoe UI" charset="0"/>
            </a:endParaRPr>
          </a:p>
        </p:txBody>
      </p:sp>
    </p:spTree>
    <p:extLst>
      <p:ext uri="{BB962C8B-B14F-4D97-AF65-F5344CB8AC3E}">
        <p14:creationId xmlns:p14="http://schemas.microsoft.com/office/powerpoint/2010/main" val="302008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EBAQEBAQEBAQEBAQEBAQIAAAAAAAAAAwAAAAMAAAAA/////wQAAwwAAAAAAAAAAAAAIAD///////////////8AAAD///////////////8DAAAAAgD///////8DAAAAAgD///////8DAAAAAgD///////8DAAAAAgD///////8DAAAAAgD///////8DAAAAAgD///////8DAAAAAgD///////////////////////////////////////////////////////////////////////////////////////////////////////////////////////////////////////////////////////////////////////////////////////////////////////////////////////////////////////////////////////////////////////////////////////////////////////////////////////////////////////////////////////////////////////////////////////////////////////////////8BACAA////////////////AAAO////////AwAAAAMA////////////////////////////////////////////////////////////////////////////////////////////////////////////////////////////////////////////////////////////////////////////////////////////////////////////////////////////////////////////////////////////////////////////////////////////////////////////////////////////////////////////////////////////////////////////////////////////////////////////////////////////////////////////////////////////////////////////////////////////////////////////////////////AgAHAP///////wQAAAACABAAC9/EFfVfE3NKmdZYhXorz8MFAAAAAAADAAAAAAADAAAAAwADAAAAAAD///////8DAAAAAAD///////8DAAAAAAD///////8DAAAAAAD///////8DAAAAAAD///////8DAAAAAAD///////8DAAEA////////BAAAAAMAEAALYz5t988+eE6FN8ezOYDGjg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wMAAAAAAAAAAAAACAB////////////////AAAA////////////////BAAAAAMA////////////////////////////////////////////////////////////////////////////////////////////////////////////////////////////////////////////////////////////////////////////////////////////////////////////////////////////////////////////////////////////////////////////////////////////////////////////////////////////////////////////////////////////////////////////////////////////////////////////////////////////////////////////////////////////////////////////////////////////////////////////////AQAgAf///////////////wAADv///////wQAAAACAP///////////////////////////////////////////////////////////////////////////////////////////////////////////////////////////////////////////////////////////////////////////////////////////////////////////////////////////////////////////////////////////////////////////////////////////////////////////////////////////////////////////////////////////////////////////////////////////////////////////////////////////////////////////////////////////////////////////////////////////////////////////////////////wIAAQEDAAAAAgD///////8aAAZMaW5rZWRTaGFwZXNEYXRhUHJvcGVydHlfMAUAAAAAAAQAAAADAAQAAAABAA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N/EFfVfE3NKmdZYhXorz8MDRGF0YQAbAAAABExpbmtlZFNoYXBlRGF0YQAFAAAAAAACTmFtZQAZAAAATGlua2VkU2hhcGVzRGF0YVByb3BlcnR5ABBWZXJzaW9uAAAAAAAJTGFzdFdyaXRlAIQkEYh7AQAAAAEA/////50AnQAAAAVfaWQAEAAAAARjPm33zz54ToU3x7M5gMaOA0RhdGEAKgAAAAhQcmVzZW50YXRpb25TY2FubmVkRm9yTGlua2VkU2hhcGVzAAEAAk5hbWUAJAAAAExpbmtlZFNoYXBlUHJlc2VudGF0aW9uU2V0dGluZ3NEYXRhABBWZXJzaW9uAAAAAAAJTGFzdFdyaXRlAM0kEYh7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Office-Design">
  <a:themeElements>
    <a:clrScheme name="RivaPrax_2018">
      <a:dk1>
        <a:srgbClr val="000000"/>
      </a:dk1>
      <a:lt1>
        <a:srgbClr val="FFFFFF"/>
      </a:lt1>
      <a:dk2>
        <a:srgbClr val="44546A"/>
      </a:dk2>
      <a:lt2>
        <a:srgbClr val="E7E6E6"/>
      </a:lt2>
      <a:accent1>
        <a:srgbClr val="42609D"/>
      </a:accent1>
      <a:accent2>
        <a:srgbClr val="AABED8"/>
      </a:accent2>
      <a:accent3>
        <a:srgbClr val="D8222A"/>
      </a:accent3>
      <a:accent4>
        <a:srgbClr val="F2B9A0"/>
      </a:accent4>
      <a:accent5>
        <a:srgbClr val="6290BE"/>
      </a:accent5>
      <a:accent6>
        <a:srgbClr val="D6D7D6"/>
      </a:accent6>
      <a:hlink>
        <a:srgbClr val="0563C1"/>
      </a:hlink>
      <a:folHlink>
        <a:srgbClr val="954F72"/>
      </a:folHlink>
    </a:clrScheme>
    <a:fontScheme name="Office-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49949204070B647A6179AFC9C2571BB" ma:contentTypeVersion="21" ma:contentTypeDescription="Ein neues Dokument erstellen." ma:contentTypeScope="" ma:versionID="d750ddc21a5d59f1d2a5b9fb1ba3a8ad">
  <xsd:schema xmlns:xsd="http://www.w3.org/2001/XMLSchema" xmlns:xs="http://www.w3.org/2001/XMLSchema" xmlns:p="http://schemas.microsoft.com/office/2006/metadata/properties" xmlns:ns1="http://schemas.microsoft.com/sharepoint/v3" xmlns:ns2="1a4d292e-883c-434b-96e3-060cfff16c86" xmlns:ns3="7a9bd15c-fb68-4230-a1ac-f013520fe7e3" xmlns:ns4="2da42ddc-2231-46c7-993b-a5a7b856d060" targetNamespace="http://schemas.microsoft.com/office/2006/metadata/properties" ma:root="true" ma:fieldsID="a24ce7f64619bcd04cf5e141c16cb4c1" ns1:_="" ns2:_="" ns3:_="" ns4:_="">
    <xsd:import namespace="http://schemas.microsoft.com/sharepoint/v3"/>
    <xsd:import namespace="1a4d292e-883c-434b-96e3-060cfff16c86"/>
    <xsd:import namespace="7a9bd15c-fb68-4230-a1ac-f013520fe7e3"/>
    <xsd:import namespace="2da42ddc-2231-46c7-993b-a5a7b856d060"/>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4:SharedWithUsers" minOccurs="0"/>
                <xsd:element ref="ns4:SharedWithDetails" minOccurs="0"/>
                <xsd:element ref="ns3:lcf76f155ced4ddcb4097134ff3c332f"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on der Richtlinie ausgenommen" ma:hidden="true" ma:internalName="_dlc_Exempt" ma:readOnly="false">
      <xsd:simpleType>
        <xsd:restriction base="dms:Unknown"/>
      </xsd:simpleType>
    </xsd:element>
    <xsd:element name="_dlc_ExpireDateSaved" ma:index="11" nillable="true" ma:displayName="Ursprüngliches Ablaufdatum" ma:hidden="true" ma:internalName="_dlc_ExpireDateSaved" ma:readOnly="false">
      <xsd:simpleType>
        <xsd:restriction base="dms:DateTime"/>
      </xsd:simpleType>
    </xsd:element>
    <xsd:element name="_dlc_ExpireDate" ma:index="12" nillable="true" ma:displayName="Ablaufdatum"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67f20f86-187e-4246-9a3c-d72de4c1b9b1}" ma:internalName="TaxCatchAll" ma:showField="CatchAllData" ma:web="2da42ddc-2231-46c7-993b-a5a7b856d06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67f20f86-187e-4246-9a3c-d72de4c1b9b1}" ma:internalName="TaxCatchAllLabel" ma:readOnly="true" ma:showField="CatchAllDataLabel" ma:web="2da42ddc-2231-46c7-993b-a5a7b856d0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9bd15c-fb68-4230-a1ac-f013520fe7e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Bildmarkierungen" ma:readOnly="false" ma:fieldId="{5cf76f15-5ced-4ddc-b409-7134ff3c332f}" ma:taxonomyMulti="true" ma:sspId="7bc43322-b630-4bac-8b27-31def233d1d0"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indexed="true"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a42ddc-2231-46c7-993b-a5a7b856d060" elementFormDefault="qualified">
    <xsd:import namespace="http://schemas.microsoft.com/office/2006/documentManagement/types"/>
    <xsd:import namespace="http://schemas.microsoft.com/office/infopath/2007/PartnerControls"/>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9bd15c-fb68-4230-a1ac-f013520fe7e3">
      <Terms xmlns="http://schemas.microsoft.com/office/infopath/2007/PartnerControls"/>
    </lcf76f155ced4ddcb4097134ff3c332f>
    <TaxCatchAll xmlns="1a4d292e-883c-434b-96e3-060cfff16c86" xsi:nil="true"/>
    <_dlc_ExpireDateSaved xmlns="http://schemas.microsoft.com/sharepoint/v3" xsi:nil="true"/>
    <_dlc_ExpireDate xmlns="http://schemas.microsoft.com/sharepoint/v3" xsi:nil="true"/>
    <_dlc_Exempt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7bc43322-b630-4bac-8b27-31def233d1d0" ContentTypeId="0x0101" PreviousValue="false"/>
</file>

<file path=customXml/itemProps1.xml><?xml version="1.0" encoding="utf-8"?>
<ds:datastoreItem xmlns:ds="http://schemas.openxmlformats.org/officeDocument/2006/customXml" ds:itemID="{0873A558-5324-461F-91F8-1DE83800E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4d292e-883c-434b-96e3-060cfff16c86"/>
    <ds:schemaRef ds:uri="7a9bd15c-fb68-4230-a1ac-f013520fe7e3"/>
    <ds:schemaRef ds:uri="2da42ddc-2231-46c7-993b-a5a7b856d0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1F8FC2-2C20-47D5-8EF5-37F1177C69F6}">
  <ds:schemaRefs>
    <ds:schemaRef ds:uri="http://schemas.microsoft.com/office/2006/metadata/properties"/>
    <ds:schemaRef ds:uri="http://schemas.microsoft.com/office/infopath/2007/PartnerControls"/>
    <ds:schemaRef ds:uri="7a9bd15c-fb68-4230-a1ac-f013520fe7e3"/>
    <ds:schemaRef ds:uri="1a4d292e-883c-434b-96e3-060cfff16c86"/>
    <ds:schemaRef ds:uri="http://schemas.microsoft.com/sharepoint/v3"/>
  </ds:schemaRefs>
</ds:datastoreItem>
</file>

<file path=customXml/itemProps3.xml><?xml version="1.0" encoding="utf-8"?>
<ds:datastoreItem xmlns:ds="http://schemas.openxmlformats.org/officeDocument/2006/customXml" ds:itemID="{05AAD2DB-9ACA-45E3-8492-06ED97BF2D16}">
  <ds:schemaRefs>
    <ds:schemaRef ds:uri="http://schemas.microsoft.com/sharepoint/v3/contenttype/forms"/>
  </ds:schemaRefs>
</ds:datastoreItem>
</file>

<file path=customXml/itemProps4.xml><?xml version="1.0" encoding="utf-8"?>
<ds:datastoreItem xmlns:ds="http://schemas.openxmlformats.org/officeDocument/2006/customXml" ds:itemID="{872564B0-DC5F-41B4-9F69-43A36D89C23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9377</Words>
  <Application>Microsoft Office PowerPoint</Application>
  <PresentationFormat>Bildschirmpräsentation (16:9)</PresentationFormat>
  <Paragraphs>794</Paragraphs>
  <Slides>76</Slides>
  <Notes>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76</vt:i4>
      </vt:variant>
    </vt:vector>
  </HeadingPairs>
  <TitlesOfParts>
    <vt:vector size="87" baseType="lpstr">
      <vt:lpstr>Arial</vt:lpstr>
      <vt:lpstr>Calibri</vt:lpstr>
      <vt:lpstr>FrutigerLTStd-Light</vt:lpstr>
      <vt:lpstr>HelveticaNeue-Bold</vt:lpstr>
      <vt:lpstr>Segoe UI</vt:lpstr>
      <vt:lpstr>Segoe UI Black</vt:lpstr>
      <vt:lpstr>Times New Roman</vt:lpstr>
      <vt:lpstr>Wingdings</vt:lpstr>
      <vt:lpstr>Wingdings 2</vt:lpstr>
      <vt:lpstr>Wingdings 3</vt:lpstr>
      <vt:lpstr>Office-Design</vt:lpstr>
      <vt:lpstr>PowerPoint-Präsentation</vt:lpstr>
      <vt:lpstr>Aperçu</vt:lpstr>
      <vt:lpstr>Introduction</vt:lpstr>
      <vt:lpstr>Introduction</vt:lpstr>
      <vt:lpstr>Questions générales</vt:lpstr>
      <vt:lpstr>1.1 Quels produits contenant l’ingrédient actif rivaroxaban sont disponibles en Suisse ?</vt:lpstr>
      <vt:lpstr>1.2 Posologies du rivaroxaban selon l’indication  et le TFGe (1/2)</vt:lpstr>
      <vt:lpstr>1.2 Posologies du rivaroxaban selon l’indication  et le TFGe (2/2)</vt:lpstr>
      <vt:lpstr>1.3 Comment procéder lors d'un oubli d’un comprimé ?</vt:lpstr>
      <vt:lpstr>1.4 Le rivaroxaban peut-il être mis dans des piluliers hebdomadaires ?</vt:lpstr>
      <vt:lpstr>1.5 Les comprimés de rivaroxaban  peuvent-ils être broyés ?</vt:lpstr>
      <vt:lpstr>1.6 Comment concilier le rivaroxaban et la pratique d’activités sportives ?</vt:lpstr>
      <vt:lpstr>1.7 Comment faire pour améliorer l'observance du traitement par rivaroxaban ?</vt:lpstr>
      <vt:lpstr>1.8 Comment faut-il procéder si le patient a besoin d‘une injection intramusculaire (IM) ? (1/2)</vt:lpstr>
      <vt:lpstr>1.8 Comment faut-il procéder si le patient a besoin d‘une injection intramusculaire (IM) ? (2/2)</vt:lpstr>
      <vt:lpstr>Interactions</vt:lpstr>
      <vt:lpstr>2.1 Le rivaroxaban modifie-t-il le taux plasmatique  d'autres médicaments ?</vt:lpstr>
      <vt:lpstr>2.2 Certains médicaments modifient-ils le taux plasmatique du rivaroxaban?</vt:lpstr>
      <vt:lpstr>2.3 Quels médicaments le patient peut-il prendre en même temps que le rivaroxaban ?</vt:lpstr>
      <vt:lpstr>2.3 Quels médicaments le patient ne devrait-il pas prendre en même temps que le rivaroxaban ?</vt:lpstr>
      <vt:lpstr>2.4 Les patients sous rivaroxaban peuvent-ils prendre des antiagrégants plaquettaires (AAP) ?</vt:lpstr>
      <vt:lpstr>Mesures de précaution</vt:lpstr>
      <vt:lpstr>3.1 De quoi doit-on tenir compte chez les patients présentant une insuffisance rénale ?</vt:lpstr>
      <vt:lpstr>3.2 Que signifie l’expression « utiliser avec prudence » dans l'information professionnelle ?</vt:lpstr>
      <vt:lpstr>3.3 De quoi doit-on tenir compte chez les patients présentant une insuffisance hépatique ?</vt:lpstr>
      <vt:lpstr>3.4 De quoi doit-on tenir compte chez les  patients âgés ?</vt:lpstr>
      <vt:lpstr>3.5 Y a-t-il des patients qui ne peuvent pas recevoir du rivaroxaban ?</vt:lpstr>
      <vt:lpstr>Utilisation du rivaroxaban dans des  indications spécifiques</vt:lpstr>
      <vt:lpstr>4.1 Prévention de l’AVC et de l’embolie systémique en présence d’une fibrillation atriale non valvulaire (FAnv)</vt:lpstr>
      <vt:lpstr>4.1.1 Le rivaroxaban est autorisé pour les patients présentant une FA non valvulaire. Qu’entend-on par FA valvulaire ?</vt:lpstr>
      <vt:lpstr>4.1.2 Quels patients avec une FAnv nouvellement diagnostiquée peuvent être traités par le rivaroxaban ?</vt:lpstr>
      <vt:lpstr>4.1.3 Chez quels patients avec une FAnv faut-il remplacer les AVK par du rivaroxaban ?</vt:lpstr>
      <vt:lpstr>4.1.4 Comment traiter les patients qui ont besoin dʼune ACO en raison dʼune FAnv mais qui ne reçoivent pas dʼAVK pour des raisons de sécurité (risque hémorragique) ?</vt:lpstr>
      <vt:lpstr>4.1.5 Les patients avec une FAnv qui ont présenté une embolie systémique sous rivaroxaban peuvent-ils poursuivre le traitement par rivaroxaban ? </vt:lpstr>
      <vt:lpstr>PowerPoint-Präsentation</vt:lpstr>
      <vt:lpstr>4.2 Traitement aigu de la TVP/EP et prévention d’une récidive de TVP/EP chez le patient adulte</vt:lpstr>
      <vt:lpstr>4.2.1 / 4.2.2 Comment procéder lorsque le patient a reçu un traitement initial avec une HBPM ?</vt:lpstr>
      <vt:lpstr>4.2.3 Pourquoi faut-il administrer une dose plus élevée pendant les trois premiers semaines du traitement par rivaroxaban ?</vt:lpstr>
      <vt:lpstr>4.2.4 Existe-t-il des données récentes sur la prévention au long cours chez les patients atteints de TEV ?</vt:lpstr>
      <vt:lpstr>PowerPoint-Präsentation</vt:lpstr>
      <vt:lpstr>PowerPoint-Präsentation</vt:lpstr>
      <vt:lpstr>4.3 TRAITEMENT DES TEV CHEZ LES PATIENTS PÉDIATRIQUES </vt:lpstr>
      <vt:lpstr>PowerPoint-Präsentation</vt:lpstr>
      <vt:lpstr>4.3.2 Comment passer d'anticoagulants administrés par voie parentérale au rivaroxaban chez les patients pédiatriques?</vt:lpstr>
      <vt:lpstr>4.3.3 Comment procéder en cas d’oubli d’une dose ou si la dose est recrachée ou vomie peu après la prise du médicament? </vt:lpstr>
      <vt:lpstr>Autres questions</vt:lpstr>
      <vt:lpstr>5.1 Puis-je également utiliser le rivaroxaban pour la prophylaxie antithrombotique en médecine interne ? </vt:lpstr>
      <vt:lpstr>5.2 Puis-je également utiliser le rivaroxaban pour la prophylaxie antithrombotique en chirurgie générale ? </vt:lpstr>
      <vt:lpstr>5.3 Puis-je aussi utiliser le rivaroxaban pour la prévention primaire de la thrombose du voyageur ? </vt:lpstr>
      <vt:lpstr>Gestion des patients</vt:lpstr>
      <vt:lpstr>6.1 Que faut-il examiner chez le patient avant de prescrire le rivaroxaban ?</vt:lpstr>
      <vt:lpstr>6.2 Comment faire pour passer dʼun AVK au rivaroxaban ?</vt:lpstr>
      <vt:lpstr>6.3 Comment faire pour passer d’une HBPM au rivaroxaban et vice-versa ? </vt:lpstr>
      <vt:lpstr>6.3 Pharmacocinétique du rivaroxaban comparée à l’HBPM </vt:lpstr>
      <vt:lpstr>6.4 Comment procéder lorsque lʼheure de prise du comprimé doit être changée du matin au soir ou inversement ?</vt:lpstr>
      <vt:lpstr>6.5 Les patients traités par le rivaroxaban doivent-ils être soumis à des visites de contrôle régulières ? </vt:lpstr>
      <vt:lpstr>6.6 Quelles informations sur rivaroxaban faut-il donner aux patients ?</vt:lpstr>
      <vt:lpstr>Mesures  du taux plasmatique</vt:lpstr>
      <vt:lpstr>7.1 Comment mesurer le taux plasmatique de rivaroxaban de façon fiable ?</vt:lpstr>
      <vt:lpstr>PowerPoint-Präsentation</vt:lpstr>
      <vt:lpstr>7.3 Quand faut-il faire un dosage du taux plasmatique de rivaroxaban ?</vt:lpstr>
      <vt:lpstr>7.4 Que signifie le « taux résiduel de rivaroxaban »  pour une décision d’intervention ?</vt:lpstr>
      <vt:lpstr>7.5 Taux plasmatiques de rivaroxaban  (Cmax et Cmin en ng/ml ou µg/l)</vt:lpstr>
      <vt:lpstr>PowerPoint-Präsentation</vt:lpstr>
      <vt:lpstr>Gestion  péri-interven-tionnelle</vt:lpstr>
      <vt:lpstr>8.1 Comment procéder lors dʼinterventions planifiées ?</vt:lpstr>
      <vt:lpstr>8.2 Comment procéder si un patient qui prend du rivaroxaban a une hémorragie ?</vt:lpstr>
      <vt:lpstr>8.3 Existe-t-il un antidote ?</vt:lpstr>
      <vt:lpstr>8.4 Quels tests de la coagulation sont influencés ou modifiés chez un patient sous rivaroxaban ?</vt:lpstr>
      <vt:lpstr>PowerPoint-Präsentation</vt:lpstr>
      <vt:lpstr>Nous vous REMERCIONS de votre attention</vt:lpstr>
      <vt:lpstr>Auteurs</vt:lpstr>
      <vt:lpstr>Abréviations</vt:lpstr>
      <vt:lpstr>Xarelto® – Information professionnelle abrégée</vt:lpstr>
      <vt:lpstr>Xarelto® junior – Information professionnelle abrégée</vt:lpstr>
      <vt:lpstr>Xarelto® vascular – Information professionnelle abrégée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Blerina Gass</cp:lastModifiedBy>
  <cp:revision>385</cp:revision>
  <cp:lastPrinted>2021-08-05T14:04:17Z</cp:lastPrinted>
  <dcterms:created xsi:type="dcterms:W3CDTF">2018-01-17T09:27:13Z</dcterms:created>
  <dcterms:modified xsi:type="dcterms:W3CDTF">2024-03-08T09:35:28Z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iteId">
    <vt:lpwstr>fcb2b37b-5da0-466b-9b83-0014b67a7c78</vt:lpwstr>
  </property>
  <property fmtid="{D5CDD505-2E9C-101B-9397-08002B2CF9AE}" pid="4" name="MSIP_Label_7f850223-87a8-40c3-9eb2-432606efca2a_Owner">
    <vt:lpwstr>reto.staedeli@bayer.com</vt:lpwstr>
  </property>
  <property fmtid="{D5CDD505-2E9C-101B-9397-08002B2CF9AE}" pid="5" name="MSIP_Label_7f850223-87a8-40c3-9eb2-432606efca2a_SetDate">
    <vt:lpwstr>2021-08-27T14:44:06.4164480Z</vt:lpwstr>
  </property>
  <property fmtid="{D5CDD505-2E9C-101B-9397-08002B2CF9AE}" pid="6" name="MSIP_Label_7f850223-87a8-40c3-9eb2-432606efca2a_Name">
    <vt:lpwstr>NO CLASSIFICATION</vt:lpwstr>
  </property>
  <property fmtid="{D5CDD505-2E9C-101B-9397-08002B2CF9AE}" pid="7" name="MSIP_Label_7f850223-87a8-40c3-9eb2-432606efca2a_Application">
    <vt:lpwstr>Microsoft Azure Information Protection</vt:lpwstr>
  </property>
  <property fmtid="{D5CDD505-2E9C-101B-9397-08002B2CF9AE}" pid="8" name="MSIP_Label_7f850223-87a8-40c3-9eb2-432606efca2a_ActionId">
    <vt:lpwstr>06d75367-6457-4e8b-bdb2-45ffb69710f8</vt:lpwstr>
  </property>
  <property fmtid="{D5CDD505-2E9C-101B-9397-08002B2CF9AE}" pid="9" name="MSIP_Label_7f850223-87a8-40c3-9eb2-432606efca2a_Extended_MSFT_Method">
    <vt:lpwstr>Automatic</vt:lpwstr>
  </property>
  <property fmtid="{D5CDD505-2E9C-101B-9397-08002B2CF9AE}" pid="10" name="Sensitivity">
    <vt:lpwstr>NO CLASSIFICATION</vt:lpwstr>
  </property>
  <property fmtid="{D5CDD505-2E9C-101B-9397-08002B2CF9AE}" pid="11" name="ContentTypeId">
    <vt:lpwstr>0x010100349949204070B647A6179AFC9C2571BB</vt:lpwstr>
  </property>
  <property fmtid="{D5CDD505-2E9C-101B-9397-08002B2CF9AE}" pid="12" name="MediaServiceImageTags">
    <vt:lpwstr/>
  </property>
</Properties>
</file>