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theme/themeOverride2.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8.xml" ContentType="application/vnd.openxmlformats-officedocument.drawingml.chart+xml"/>
  <Override PartName="/ppt/theme/themeOverride3.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9.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67" r:id="rId1"/>
  </p:sldMasterIdLst>
  <p:notesMasterIdLst>
    <p:notesMasterId r:id="rId24"/>
  </p:notesMasterIdLst>
  <p:sldIdLst>
    <p:sldId id="262" r:id="rId2"/>
    <p:sldId id="266" r:id="rId3"/>
    <p:sldId id="267" r:id="rId4"/>
    <p:sldId id="268" r:id="rId5"/>
    <p:sldId id="285" r:id="rId6"/>
    <p:sldId id="261" r:id="rId7"/>
    <p:sldId id="270" r:id="rId8"/>
    <p:sldId id="286" r:id="rId9"/>
    <p:sldId id="272" r:id="rId10"/>
    <p:sldId id="273" r:id="rId11"/>
    <p:sldId id="274" r:id="rId12"/>
    <p:sldId id="275" r:id="rId13"/>
    <p:sldId id="276" r:id="rId14"/>
    <p:sldId id="277" r:id="rId15"/>
    <p:sldId id="264" r:id="rId16"/>
    <p:sldId id="278" r:id="rId17"/>
    <p:sldId id="280" r:id="rId18"/>
    <p:sldId id="279" r:id="rId19"/>
    <p:sldId id="281" r:id="rId20"/>
    <p:sldId id="282" r:id="rId21"/>
    <p:sldId id="283" r:id="rId22"/>
    <p:sldId id="284" r:id="rId23"/>
  </p:sldIdLst>
  <p:sldSz cx="9144000" cy="5143500" type="screen16x9"/>
  <p:notesSz cx="6797675" cy="9872663"/>
  <p:custDataLst>
    <p:tags r:id="rId25"/>
  </p:custDataLst>
  <p:defaultTextStyle>
    <a:defPPr>
      <a:defRPr lang="en-US"/>
    </a:defPPr>
    <a:lvl1pPr algn="l" rtl="0" fontAlgn="base">
      <a:spcBef>
        <a:spcPct val="50000"/>
      </a:spcBef>
      <a:spcAft>
        <a:spcPct val="0"/>
      </a:spcAft>
      <a:defRPr kern="1200">
        <a:solidFill>
          <a:schemeClr val="tx1"/>
        </a:solidFill>
        <a:latin typeface="Arial" charset="0"/>
        <a:ea typeface="+mn-ea"/>
        <a:cs typeface="+mn-cs"/>
      </a:defRPr>
    </a:lvl1pPr>
    <a:lvl2pPr marL="457200" algn="l" rtl="0" fontAlgn="base">
      <a:spcBef>
        <a:spcPct val="50000"/>
      </a:spcBef>
      <a:spcAft>
        <a:spcPct val="0"/>
      </a:spcAft>
      <a:defRPr kern="1200">
        <a:solidFill>
          <a:schemeClr val="tx1"/>
        </a:solidFill>
        <a:latin typeface="Arial" charset="0"/>
        <a:ea typeface="+mn-ea"/>
        <a:cs typeface="+mn-cs"/>
      </a:defRPr>
    </a:lvl2pPr>
    <a:lvl3pPr marL="914400" algn="l" rtl="0" fontAlgn="base">
      <a:spcBef>
        <a:spcPct val="50000"/>
      </a:spcBef>
      <a:spcAft>
        <a:spcPct val="0"/>
      </a:spcAft>
      <a:defRPr kern="1200">
        <a:solidFill>
          <a:schemeClr val="tx1"/>
        </a:solidFill>
        <a:latin typeface="Arial" charset="0"/>
        <a:ea typeface="+mn-ea"/>
        <a:cs typeface="+mn-cs"/>
      </a:defRPr>
    </a:lvl3pPr>
    <a:lvl4pPr marL="1371600" algn="l" rtl="0" fontAlgn="base">
      <a:spcBef>
        <a:spcPct val="50000"/>
      </a:spcBef>
      <a:spcAft>
        <a:spcPct val="0"/>
      </a:spcAft>
      <a:defRPr kern="1200">
        <a:solidFill>
          <a:schemeClr val="tx1"/>
        </a:solidFill>
        <a:latin typeface="Arial" charset="0"/>
        <a:ea typeface="+mn-ea"/>
        <a:cs typeface="+mn-cs"/>
      </a:defRPr>
    </a:lvl4pPr>
    <a:lvl5pPr marL="1828800" algn="l" rtl="0" fontAlgn="base">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Intro Nettonutzen" id="{0BA87508-44E0-44FF-B3D2-8EF01C08C3E7}">
          <p14:sldIdLst>
            <p14:sldId id="262"/>
            <p14:sldId id="266"/>
            <p14:sldId id="267"/>
          </p14:sldIdLst>
        </p14:section>
        <p14:section name="Klinischer Fall" id="{ECC6AA25-A34E-4DF4-8ACD-8A18950685F9}">
          <p14:sldIdLst>
            <p14:sldId id="268"/>
            <p14:sldId id="285"/>
            <p14:sldId id="261"/>
            <p14:sldId id="270"/>
            <p14:sldId id="286"/>
            <p14:sldId id="272"/>
            <p14:sldId id="273"/>
            <p14:sldId id="274"/>
            <p14:sldId id="275"/>
            <p14:sldId id="276"/>
            <p14:sldId id="277"/>
            <p14:sldId id="264"/>
            <p14:sldId id="278"/>
            <p14:sldId id="280"/>
            <p14:sldId id="279"/>
            <p14:sldId id="281"/>
            <p14:sldId id="282"/>
            <p14:sldId id="283"/>
            <p14:sldId id="284"/>
          </p14:sldIdLst>
        </p14:section>
      </p14:sectionLst>
    </p:ext>
    <p:ext uri="{EFAFB233-063F-42B5-8137-9DF3F51BA10A}">
      <p15:sldGuideLst xmlns:p15="http://schemas.microsoft.com/office/powerpoint/2012/main">
        <p15:guide id="3" orient="horz" pos="4247">
          <p15:clr>
            <a:srgbClr val="A4A3A4"/>
          </p15:clr>
        </p15:guide>
        <p15:guide id="4" orient="horz" pos="3929">
          <p15:clr>
            <a:srgbClr val="A4A3A4"/>
          </p15:clr>
        </p15:guide>
        <p15:guide id="5" orient="horz" pos="3498">
          <p15:clr>
            <a:srgbClr val="A4A3A4"/>
          </p15:clr>
        </p15:guide>
        <p15:guide id="8" pos="2880">
          <p15:clr>
            <a:srgbClr val="A4A3A4"/>
          </p15:clr>
        </p15:guide>
        <p15:guide id="9" pos="385">
          <p15:clr>
            <a:srgbClr val="A4A3A4"/>
          </p15:clr>
        </p15:guide>
        <p15:guide id="10" pos="5579" userDrawn="1">
          <p15:clr>
            <a:srgbClr val="A4A3A4"/>
          </p15:clr>
        </p15:guide>
        <p15:guide id="14" orient="horz" pos="2459" userDrawn="1">
          <p15:clr>
            <a:srgbClr val="A4A3A4"/>
          </p15:clr>
        </p15:guide>
        <p15:guide id="15" orient="horz" pos="804" userDrawn="1">
          <p15:clr>
            <a:srgbClr val="A4A3A4"/>
          </p15:clr>
        </p15:guide>
      </p15:sldGuideLst>
    </p:ext>
    <p:ext uri="{2D200454-40CA-4A62-9FC3-DE9A4176ACB9}">
      <p15:notesGuideLst xmlns:p15="http://schemas.microsoft.com/office/powerpoint/2012/main">
        <p15:guide id="1" orient="horz" pos="3109">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9" name="Autor" initials="A" lastIdx="0" clrIdx="9"/>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61AC"/>
    <a:srgbClr val="B3B2B5"/>
    <a:srgbClr val="6689CC"/>
    <a:srgbClr val="D5D4D2"/>
    <a:srgbClr val="8A8C8E"/>
    <a:srgbClr val="605F62"/>
    <a:srgbClr val="809ED5"/>
    <a:srgbClr val="2B4981"/>
    <a:srgbClr val="439FE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1"/>
    <p:restoredTop sz="92536" autoAdjust="0"/>
  </p:normalViewPr>
  <p:slideViewPr>
    <p:cSldViewPr snapToGrid="0">
      <p:cViewPr varScale="1">
        <p:scale>
          <a:sx n="148" d="100"/>
          <a:sy n="148" d="100"/>
        </p:scale>
        <p:origin x="216" y="36"/>
      </p:cViewPr>
      <p:guideLst>
        <p:guide orient="horz" pos="4247"/>
        <p:guide orient="horz" pos="3929"/>
        <p:guide orient="horz" pos="3498"/>
        <p:guide pos="2880"/>
        <p:guide pos="385"/>
        <p:guide pos="5579"/>
        <p:guide orient="horz" pos="2459"/>
        <p:guide orient="horz" pos="804"/>
      </p:guideLst>
    </p:cSldViewPr>
  </p:slideViewPr>
  <p:notesTextViewPr>
    <p:cViewPr>
      <p:scale>
        <a:sx n="1" d="1"/>
        <a:sy n="1" d="1"/>
      </p:scale>
      <p:origin x="0" y="0"/>
    </p:cViewPr>
  </p:notesTextViewPr>
  <p:notesViewPr>
    <p:cSldViewPr snapToGrid="0">
      <p:cViewPr>
        <p:scale>
          <a:sx n="1" d="2"/>
          <a:sy n="1" d="2"/>
        </p:scale>
        <p:origin x="2712" y="-18"/>
      </p:cViewPr>
      <p:guideLst>
        <p:guide orient="horz" pos="3109"/>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Mappe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3.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noProof="0">
                <a:solidFill>
                  <a:schemeClr val="tx1">
                    <a:lumMod val="65000"/>
                    <a:lumOff val="35000"/>
                  </a:schemeClr>
                </a:solidFill>
              </a:rPr>
              <a:t>Garfield-AF-Risiko – </a:t>
            </a:r>
            <a:br>
              <a:rPr lang="de-DE" noProof="0">
                <a:solidFill>
                  <a:schemeClr val="tx1">
                    <a:lumMod val="65000"/>
                    <a:lumOff val="35000"/>
                  </a:schemeClr>
                </a:solidFill>
              </a:rPr>
            </a:br>
            <a:r>
              <a:rPr lang="de-DE" noProof="0">
                <a:solidFill>
                  <a:schemeClr val="tx1">
                    <a:lumMod val="65000"/>
                    <a:lumOff val="35000"/>
                  </a:schemeClr>
                </a:solidFill>
              </a:rPr>
              <a:t>Ergebnisse über 2 Jahre</a:t>
            </a:r>
            <a:r>
              <a:rPr lang="de-DE" sz="1400" b="0" i="0" u="none" strike="noStrike" baseline="30000" noProof="0">
                <a:solidFill>
                  <a:schemeClr val="tx1">
                    <a:lumMod val="65000"/>
                    <a:lumOff val="35000"/>
                  </a:schemeClr>
                </a:solidFill>
                <a:latin typeface="+mn-lt"/>
                <a:ea typeface="+mn-ea"/>
                <a:cs typeface="+mn-cs"/>
              </a:rPr>
              <a:t>4</a:t>
            </a:r>
            <a:r>
              <a:rPr lang="de-DE" noProof="0">
                <a:solidFill>
                  <a:schemeClr val="tx1">
                    <a:lumMod val="65000"/>
                    <a:lumOff val="35000"/>
                  </a:schemeClr>
                </a:solidFill>
              </a:rPr>
              <a:t> (%) </a:t>
            </a:r>
          </a:p>
          <a:p>
            <a:pPr>
              <a:defRPr/>
            </a:pPr>
            <a:r>
              <a:rPr lang="de-DE" sz="1200" noProof="0">
                <a:solidFill>
                  <a:schemeClr val="tx1">
                    <a:lumMod val="65000"/>
                    <a:lumOff val="35000"/>
                  </a:schemeClr>
                </a:solidFill>
              </a:rPr>
              <a:t>berechnet für Frau </a:t>
            </a:r>
            <a:r>
              <a:rPr lang="de-DE" sz="1200" baseline="0" noProof="0">
                <a:solidFill>
                  <a:schemeClr val="tx1">
                    <a:lumMod val="65000"/>
                    <a:lumOff val="35000"/>
                  </a:schemeClr>
                </a:solidFill>
              </a:rPr>
              <a:t>Huber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barChart>
        <c:barDir val="col"/>
        <c:grouping val="clustered"/>
        <c:varyColors val="0"/>
        <c:ser>
          <c:idx val="0"/>
          <c:order val="0"/>
          <c:tx>
            <c:strRef>
              <c:f>'over 75'!$B$1</c:f>
              <c:strCache>
                <c:ptCount val="1"/>
                <c:pt idx="0">
                  <c:v>Kein orales Antikoagulans </c:v>
                </c:pt>
              </c:strCache>
            </c:strRef>
          </c:tx>
          <c:spPr>
            <a:solidFill>
              <a:srgbClr val="605F62"/>
            </a:solidFill>
            <a:ln>
              <a:noFill/>
            </a:ln>
            <a:effectLst/>
          </c:spPr>
          <c:invertIfNegative val="0"/>
          <c:dLbls>
            <c:dLbl>
              <c:idx val="0"/>
              <c:tx>
                <c:rich>
                  <a:bodyPr/>
                  <a:lstStyle/>
                  <a:p>
                    <a:r>
                      <a:rPr lang="en-US"/>
                      <a:t>11.2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F22-4382-B319-E6241E0DBE61}"/>
                </c:ext>
              </c:extLst>
            </c:dLbl>
            <c:dLbl>
              <c:idx val="2"/>
              <c:tx>
                <c:rich>
                  <a:bodyPr/>
                  <a:lstStyle/>
                  <a:p>
                    <a:r>
                      <a:rPr lang="en-US"/>
                      <a:t>2.2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BF22-4382-B319-E6241E0DBE6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'over 75'!$A$2:$A$4</c:f>
              <c:strCache>
                <c:ptCount val="3"/>
                <c:pt idx="0">
                  <c:v>Mortalität</c:v>
                </c:pt>
                <c:pt idx="1">
                  <c:v>Ischämischer Schlaganfall/SE</c:v>
                </c:pt>
                <c:pt idx="2">
                  <c:v>Schwere Blutungen (inkl. hämorrhagischer Schlaganfall)</c:v>
                </c:pt>
              </c:strCache>
            </c:strRef>
          </c:cat>
          <c:val>
            <c:numRef>
              <c:f>'over 75'!$B$2:$B$4</c:f>
              <c:numCache>
                <c:formatCode>General</c:formatCode>
                <c:ptCount val="3"/>
                <c:pt idx="0">
                  <c:v>11.2</c:v>
                </c:pt>
                <c:pt idx="1">
                  <c:v>9</c:v>
                </c:pt>
                <c:pt idx="2">
                  <c:v>2.2000000000000002</c:v>
                </c:pt>
              </c:numCache>
            </c:numRef>
          </c:val>
          <c:extLst>
            <c:ext xmlns:c16="http://schemas.microsoft.com/office/drawing/2014/chart" uri="{C3380CC4-5D6E-409C-BE32-E72D297353CC}">
              <c16:uniqueId val="{00000002-BF22-4382-B319-E6241E0DBE61}"/>
            </c:ext>
          </c:extLst>
        </c:ser>
        <c:ser>
          <c:idx val="1"/>
          <c:order val="1"/>
          <c:tx>
            <c:strRef>
              <c:f>'over 75'!$C$1</c:f>
              <c:strCache>
                <c:ptCount val="1"/>
                <c:pt idx="0">
                  <c:v>VKA </c:v>
                </c:pt>
              </c:strCache>
            </c:strRef>
          </c:tx>
          <c:spPr>
            <a:solidFill>
              <a:srgbClr val="8A8C8E"/>
            </a:solidFill>
            <a:ln>
              <a:noFill/>
            </a:ln>
            <a:effectLst/>
          </c:spPr>
          <c:invertIfNegative val="0"/>
          <c:dLbls>
            <c:dLbl>
              <c:idx val="0"/>
              <c:tx>
                <c:rich>
                  <a:bodyPr/>
                  <a:lstStyle/>
                  <a:p>
                    <a:r>
                      <a:rPr lang="en-US"/>
                      <a:t>9.4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BF22-4382-B319-E6241E0DBE61}"/>
                </c:ext>
              </c:extLst>
            </c:dLbl>
            <c:dLbl>
              <c:idx val="1"/>
              <c:tx>
                <c:rich>
                  <a:bodyPr/>
                  <a:lstStyle/>
                  <a:p>
                    <a:r>
                      <a:rPr lang="en-US"/>
                      <a:t>6.4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BF22-4382-B319-E6241E0DBE61}"/>
                </c:ext>
              </c:extLst>
            </c:dLbl>
            <c:dLbl>
              <c:idx val="2"/>
              <c:tx>
                <c:rich>
                  <a:bodyPr/>
                  <a:lstStyle/>
                  <a:p>
                    <a:r>
                      <a:rPr lang="en-US"/>
                      <a:t>3.9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BF22-4382-B319-E6241E0DBE6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'over 75'!$A$2:$A$4</c:f>
              <c:strCache>
                <c:ptCount val="3"/>
                <c:pt idx="0">
                  <c:v>Mortalität</c:v>
                </c:pt>
                <c:pt idx="1">
                  <c:v>Ischämischer Schlaganfall/SE</c:v>
                </c:pt>
                <c:pt idx="2">
                  <c:v>Schwere Blutungen (inkl. hämorrhagischer Schlaganfall)</c:v>
                </c:pt>
              </c:strCache>
            </c:strRef>
          </c:cat>
          <c:val>
            <c:numRef>
              <c:f>'over 75'!$C$2:$C$4</c:f>
              <c:numCache>
                <c:formatCode>General</c:formatCode>
                <c:ptCount val="3"/>
                <c:pt idx="0">
                  <c:v>9.4</c:v>
                </c:pt>
                <c:pt idx="1">
                  <c:v>6.4</c:v>
                </c:pt>
                <c:pt idx="2">
                  <c:v>3.9</c:v>
                </c:pt>
              </c:numCache>
            </c:numRef>
          </c:val>
          <c:extLst>
            <c:ext xmlns:c16="http://schemas.microsoft.com/office/drawing/2014/chart" uri="{C3380CC4-5D6E-409C-BE32-E72D297353CC}">
              <c16:uniqueId val="{00000006-BF22-4382-B319-E6241E0DBE61}"/>
            </c:ext>
          </c:extLst>
        </c:ser>
        <c:ser>
          <c:idx val="2"/>
          <c:order val="2"/>
          <c:tx>
            <c:strRef>
              <c:f>'over 75'!$D$1</c:f>
              <c:strCache>
                <c:ptCount val="1"/>
                <c:pt idx="0">
                  <c:v>NOAK</c:v>
                </c:pt>
              </c:strCache>
            </c:strRef>
          </c:tx>
          <c:spPr>
            <a:solidFill>
              <a:schemeClr val="accent3"/>
            </a:solidFill>
            <a:ln>
              <a:solidFill>
                <a:srgbClr val="809ED5"/>
              </a:solidFill>
            </a:ln>
            <a:effectLst/>
          </c:spPr>
          <c:invertIfNegative val="0"/>
          <c:dLbls>
            <c:dLbl>
              <c:idx val="0"/>
              <c:tx>
                <c:rich>
                  <a:bodyPr/>
                  <a:lstStyle/>
                  <a:p>
                    <a:r>
                      <a:rPr lang="en-US"/>
                      <a:t>7.6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BF22-4382-B319-E6241E0DBE61}"/>
                </c:ext>
              </c:extLst>
            </c:dLbl>
            <c:dLbl>
              <c:idx val="1"/>
              <c:tx>
                <c:rich>
                  <a:bodyPr/>
                  <a:lstStyle/>
                  <a:p>
                    <a:r>
                      <a:rPr lang="en-US"/>
                      <a:t>5.2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BF22-4382-B319-E6241E0DBE61}"/>
                </c:ext>
              </c:extLst>
            </c:dLbl>
            <c:dLbl>
              <c:idx val="2"/>
              <c:tx>
                <c:rich>
                  <a:bodyPr/>
                  <a:lstStyle/>
                  <a:p>
                    <a:r>
                      <a:rPr lang="en-US"/>
                      <a:t>2.7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BF22-4382-B319-E6241E0DBE6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'over 75'!$A$2:$A$4</c:f>
              <c:strCache>
                <c:ptCount val="3"/>
                <c:pt idx="0">
                  <c:v>Mortalität</c:v>
                </c:pt>
                <c:pt idx="1">
                  <c:v>Ischämischer Schlaganfall/SE</c:v>
                </c:pt>
                <c:pt idx="2">
                  <c:v>Schwere Blutungen (inkl. hämorrhagischer Schlaganfall)</c:v>
                </c:pt>
              </c:strCache>
            </c:strRef>
          </c:cat>
          <c:val>
            <c:numRef>
              <c:f>'over 75'!$D$2:$D$4</c:f>
              <c:numCache>
                <c:formatCode>General</c:formatCode>
                <c:ptCount val="3"/>
                <c:pt idx="0">
                  <c:v>7.6</c:v>
                </c:pt>
                <c:pt idx="1">
                  <c:v>5.2</c:v>
                </c:pt>
                <c:pt idx="2">
                  <c:v>2.7</c:v>
                </c:pt>
              </c:numCache>
            </c:numRef>
          </c:val>
          <c:extLst>
            <c:ext xmlns:c16="http://schemas.microsoft.com/office/drawing/2014/chart" uri="{C3380CC4-5D6E-409C-BE32-E72D297353CC}">
              <c16:uniqueId val="{0000000A-BF22-4382-B319-E6241E0DBE61}"/>
            </c:ext>
          </c:extLst>
        </c:ser>
        <c:dLbls>
          <c:showLegendKey val="0"/>
          <c:showVal val="1"/>
          <c:showCatName val="0"/>
          <c:showSerName val="0"/>
          <c:showPercent val="0"/>
          <c:showBubbleSize val="0"/>
        </c:dLbls>
        <c:gapWidth val="150"/>
        <c:overlap val="-25"/>
        <c:axId val="1112942184"/>
        <c:axId val="1112942840"/>
      </c:barChart>
      <c:catAx>
        <c:axId val="1112942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1112942840"/>
        <c:crosses val="autoZero"/>
        <c:auto val="1"/>
        <c:lblAlgn val="ctr"/>
        <c:lblOffset val="100"/>
        <c:noMultiLvlLbl val="0"/>
      </c:catAx>
      <c:valAx>
        <c:axId val="1112942840"/>
        <c:scaling>
          <c:orientation val="minMax"/>
        </c:scaling>
        <c:delete val="1"/>
        <c:axPos val="l"/>
        <c:numFmt formatCode="General" sourceLinked="1"/>
        <c:majorTickMark val="none"/>
        <c:minorTickMark val="none"/>
        <c:tickLblPos val="nextTo"/>
        <c:crossAx val="111294218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720765113090025E-2"/>
          <c:y val="7.937917740603613E-2"/>
          <c:w val="0.93517779323654149"/>
          <c:h val="0.72740856550547672"/>
        </c:manualLayout>
      </c:layout>
      <c:scatterChart>
        <c:scatterStyle val="lineMarker"/>
        <c:varyColors val="0"/>
        <c:ser>
          <c:idx val="0"/>
          <c:order val="0"/>
          <c:tx>
            <c:strRef>
              <c:f>Sheet1!$B$1</c:f>
              <c:strCache>
                <c:ptCount val="1"/>
                <c:pt idx="0">
                  <c:v>HR (95% CI)</c:v>
                </c:pt>
              </c:strCache>
            </c:strRef>
          </c:tx>
          <c:spPr>
            <a:ln w="25400" cap="rnd">
              <a:noFill/>
              <a:round/>
            </a:ln>
            <a:effectLst/>
          </c:spPr>
          <c:marker>
            <c:symbol val="diamond"/>
            <c:size val="11"/>
            <c:spPr>
              <a:solidFill>
                <a:srgbClr val="3961AC"/>
              </a:solidFill>
              <a:ln w="9525">
                <a:noFill/>
              </a:ln>
              <a:effectLst/>
            </c:spPr>
          </c:marker>
          <c:errBars>
            <c:errDir val="y"/>
            <c:errBarType val="both"/>
            <c:errValType val="cust"/>
            <c:noEndCap val="0"/>
            <c:plus>
              <c:numRef>
                <c:f>Sheet1!$F$2:$F$6</c:f>
                <c:numCache>
                  <c:formatCode>General</c:formatCode>
                  <c:ptCount val="5"/>
                  <c:pt idx="0">
                    <c:v>0.19999999999999996</c:v>
                  </c:pt>
                  <c:pt idx="1">
                    <c:v>0.24</c:v>
                  </c:pt>
                  <c:pt idx="2">
                    <c:v>0.30000000000000004</c:v>
                  </c:pt>
                  <c:pt idx="3">
                    <c:v>0.35000000000000009</c:v>
                  </c:pt>
                  <c:pt idx="4">
                    <c:v>0.47999999999999976</c:v>
                  </c:pt>
                </c:numCache>
              </c:numRef>
            </c:plus>
            <c:minus>
              <c:numRef>
                <c:f>Sheet1!$F$2:$F$6</c:f>
                <c:numCache>
                  <c:formatCode>General</c:formatCode>
                  <c:ptCount val="5"/>
                  <c:pt idx="0">
                    <c:v>0.19999999999999996</c:v>
                  </c:pt>
                  <c:pt idx="1">
                    <c:v>0.24</c:v>
                  </c:pt>
                  <c:pt idx="2">
                    <c:v>0.30000000000000004</c:v>
                  </c:pt>
                  <c:pt idx="3">
                    <c:v>0.35000000000000009</c:v>
                  </c:pt>
                  <c:pt idx="4">
                    <c:v>0.47999999999999976</c:v>
                  </c:pt>
                </c:numCache>
              </c:numRef>
            </c:minus>
            <c:spPr>
              <a:noFill/>
              <a:ln w="28575" cap="flat" cmpd="sng" algn="ctr">
                <a:solidFill>
                  <a:srgbClr val="3961AC"/>
                </a:solidFill>
                <a:round/>
              </a:ln>
              <a:effectLst/>
            </c:spPr>
          </c:errBars>
          <c:xVal>
            <c:strRef>
              <c:f>Sheet1!$A$2:$A$6</c:f>
              <c:strCache>
                <c:ptCount val="5"/>
                <c:pt idx="0">
                  <c:v>Diabetes</c:v>
                </c:pt>
                <c:pt idx="1">
                  <c:v>Vascular disease</c:v>
                </c:pt>
                <c:pt idx="2">
                  <c:v>Renal disease</c:v>
                </c:pt>
                <c:pt idx="3">
                  <c:v>Stroke/TIA/SE</c:v>
                </c:pt>
                <c:pt idx="4">
                  <c:v>Age &gt;= 75</c:v>
                </c:pt>
              </c:strCache>
            </c:strRef>
          </c:xVal>
          <c:yVal>
            <c:numRef>
              <c:f>Sheet1!$B$2:$B$6</c:f>
              <c:numCache>
                <c:formatCode>General</c:formatCode>
                <c:ptCount val="5"/>
                <c:pt idx="0">
                  <c:v>1.23</c:v>
                </c:pt>
                <c:pt idx="1">
                  <c:v>1.35</c:v>
                </c:pt>
                <c:pt idx="2">
                  <c:v>1.62</c:v>
                </c:pt>
                <c:pt idx="3">
                  <c:v>2.14</c:v>
                </c:pt>
                <c:pt idx="4">
                  <c:v>2.3199999999999998</c:v>
                </c:pt>
              </c:numCache>
            </c:numRef>
          </c:yVal>
          <c:smooth val="0"/>
          <c:extLst>
            <c:ext xmlns:c16="http://schemas.microsoft.com/office/drawing/2014/chart" uri="{C3380CC4-5D6E-409C-BE32-E72D297353CC}">
              <c16:uniqueId val="{00000000-F0B0-4660-ABBD-8A4E1A5DD77C}"/>
            </c:ext>
          </c:extLst>
        </c:ser>
        <c:dLbls>
          <c:showLegendKey val="0"/>
          <c:showVal val="0"/>
          <c:showCatName val="0"/>
          <c:showSerName val="0"/>
          <c:showPercent val="0"/>
          <c:showBubbleSize val="0"/>
        </c:dLbls>
        <c:axId val="467312696"/>
        <c:axId val="467306816"/>
      </c:scatterChart>
      <c:valAx>
        <c:axId val="467312696"/>
        <c:scaling>
          <c:orientation val="minMax"/>
        </c:scaling>
        <c:delete val="0"/>
        <c:axPos val="b"/>
        <c:majorTickMark val="none"/>
        <c:minorTickMark val="none"/>
        <c:tickLblPos val="none"/>
        <c:spPr>
          <a:noFill/>
          <a:ln w="12700">
            <a:solidFill>
              <a:schemeClr val="tx1">
                <a:lumMod val="65000"/>
                <a:lumOff val="35000"/>
              </a:schemeClr>
            </a:solidFill>
          </a:ln>
          <a:effectLst/>
        </c:spPr>
        <c:txPr>
          <a:bodyPr rot="-60000000" spcFirstLastPara="1" vertOverflow="ellipsis" vert="horz" wrap="square" anchor="ctr" anchorCtr="1"/>
          <a:lstStyle/>
          <a:p>
            <a:pPr>
              <a:defRPr sz="1197" b="0" i="0" u="none" strike="noStrike" baseline="0">
                <a:solidFill>
                  <a:schemeClr val="tx1">
                    <a:lumMod val="65000"/>
                    <a:lumOff val="35000"/>
                  </a:schemeClr>
                </a:solidFill>
                <a:latin typeface="+mn-lt"/>
                <a:ea typeface="+mn-ea"/>
                <a:cs typeface="+mn-cs"/>
              </a:defRPr>
            </a:pPr>
            <a:endParaRPr lang="de-DE"/>
          </a:p>
        </c:txPr>
        <c:crossAx val="467306816"/>
        <c:crossesAt val="0"/>
        <c:crossBetween val="midCat"/>
      </c:valAx>
      <c:valAx>
        <c:axId val="467306816"/>
        <c:scaling>
          <c:orientation val="minMax"/>
          <c:max val="3"/>
          <c:min val="0.5"/>
        </c:scaling>
        <c:delete val="0"/>
        <c:axPos val="l"/>
        <c:majorGridlines>
          <c:spPr>
            <a:ln w="9525" cap="flat" cmpd="sng" algn="ctr">
              <a:noFill/>
              <a:round/>
            </a:ln>
            <a:effectLst/>
          </c:spPr>
        </c:majorGridlines>
        <c:numFmt formatCode="General" sourceLinked="1"/>
        <c:majorTickMark val="none"/>
        <c:minorTickMark val="none"/>
        <c:tickLblPos val="nextTo"/>
        <c:spPr>
          <a:noFill/>
          <a:ln>
            <a:solidFill>
              <a:schemeClr val="tx1">
                <a:lumMod val="65000"/>
                <a:lumOff val="35000"/>
              </a:schemeClr>
            </a:solidFill>
          </a:ln>
          <a:effectLst/>
        </c:spPr>
        <c:txPr>
          <a:bodyPr rot="-60000000" spcFirstLastPara="1" vertOverflow="ellipsis" vert="horz" wrap="square" anchor="ctr" anchorCtr="1"/>
          <a:lstStyle/>
          <a:p>
            <a:pPr>
              <a:defRPr sz="1197" b="0" i="0" u="none" strike="noStrike" baseline="0">
                <a:solidFill>
                  <a:schemeClr val="tx1">
                    <a:lumMod val="65000"/>
                    <a:lumOff val="35000"/>
                  </a:schemeClr>
                </a:solidFill>
                <a:latin typeface="+mn-lt"/>
                <a:ea typeface="+mn-ea"/>
                <a:cs typeface="+mn-cs"/>
              </a:defRPr>
            </a:pPr>
            <a:endParaRPr lang="de-DE"/>
          </a:p>
        </c:txPr>
        <c:crossAx val="467312696"/>
        <c:crosses val="autoZero"/>
        <c:crossBetween val="midCat"/>
        <c:majorUnit val="0.5"/>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Sheet1!$A$2:$A$2</c:f>
              <c:strCache>
                <c:ptCount val="1"/>
                <c:pt idx="0">
                  <c:v>Total</c:v>
                </c:pt>
              </c:strCache>
            </c:strRef>
          </c:cat>
          <c:val>
            <c:numRef>
              <c:f>Sheet1!$B$2:$B$2</c:f>
              <c:numCache>
                <c:formatCode>General</c:formatCode>
                <c:ptCount val="1"/>
                <c:pt idx="0">
                  <c:v>2.2999999999999998</c:v>
                </c:pt>
              </c:numCache>
            </c:numRef>
          </c:val>
          <c:extLst>
            <c:ext xmlns:c16="http://schemas.microsoft.com/office/drawing/2014/chart" uri="{C3380CC4-5D6E-409C-BE32-E72D297353CC}">
              <c16:uniqueId val="{00000000-DF8D-4B28-ADC8-B71274B9687A}"/>
            </c:ext>
          </c:extLst>
        </c:ser>
        <c:dLbls>
          <c:showLegendKey val="0"/>
          <c:showVal val="0"/>
          <c:showCatName val="0"/>
          <c:showSerName val="0"/>
          <c:showPercent val="0"/>
          <c:showBubbleSize val="0"/>
        </c:dLbls>
        <c:gapWidth val="100"/>
        <c:overlap val="-19"/>
        <c:axId val="467306424"/>
        <c:axId val="467304072"/>
      </c:barChart>
      <c:catAx>
        <c:axId val="467306424"/>
        <c:scaling>
          <c:orientation val="minMax"/>
        </c:scaling>
        <c:delete val="0"/>
        <c:axPos val="b"/>
        <c:numFmt formatCode="General" sourceLinked="1"/>
        <c:majorTickMark val="out"/>
        <c:minorTickMark val="none"/>
        <c:tickLblPos val="nextTo"/>
        <c:spPr>
          <a:noFill/>
          <a:ln w="12700" cap="flat" cmpd="sng" algn="ctr">
            <a:solidFill>
              <a:schemeClr val="tx1">
                <a:lumMod val="65000"/>
                <a:lumOff val="3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467304072"/>
        <c:crosses val="autoZero"/>
        <c:auto val="1"/>
        <c:lblAlgn val="ctr"/>
        <c:lblOffset val="100"/>
        <c:noMultiLvlLbl val="0"/>
      </c:catAx>
      <c:valAx>
        <c:axId val="467304072"/>
        <c:scaling>
          <c:orientation val="minMax"/>
          <c:max val="3"/>
        </c:scaling>
        <c:delete val="0"/>
        <c:axPos val="l"/>
        <c:numFmt formatCode="General" sourceLinked="1"/>
        <c:majorTickMark val="out"/>
        <c:minorTickMark val="none"/>
        <c:tickLblPos val="nextTo"/>
        <c:spPr>
          <a:noFill/>
          <a:ln w="12700">
            <a:solidFill>
              <a:schemeClr val="tx1">
                <a:lumMod val="65000"/>
                <a:lumOff val="35000"/>
              </a:schemeClr>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4673064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65000"/>
              <a:lumOff val="35000"/>
            </a:schemeClr>
          </a:solidFill>
        </a:defRPr>
      </a:pPr>
      <a:endParaRPr lang="de-D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8.5647016743064033E-2"/>
          <c:y val="0.16139095559132488"/>
          <c:w val="0.88596820100649798"/>
          <c:h val="0.66019921397622505"/>
        </c:manualLayout>
      </c:layout>
      <c:barChart>
        <c:barDir val="col"/>
        <c:grouping val="clustered"/>
        <c:varyColors val="0"/>
        <c:ser>
          <c:idx val="0"/>
          <c:order val="0"/>
          <c:spPr>
            <a:solidFill>
              <a:srgbClr val="605F62"/>
            </a:solidFill>
            <a:ln>
              <a:solidFill>
                <a:srgbClr val="605F62"/>
              </a:solidFill>
            </a:ln>
          </c:spPr>
          <c:invertIfNegative val="0"/>
          <c:dPt>
            <c:idx val="0"/>
            <c:invertIfNegative val="0"/>
            <c:bubble3D val="0"/>
            <c:extLst>
              <c:ext xmlns:c16="http://schemas.microsoft.com/office/drawing/2014/chart" uri="{C3380CC4-5D6E-409C-BE32-E72D297353CC}">
                <c16:uniqueId val="{00000000-BD65-4822-8008-F287FC4CCA54}"/>
              </c:ext>
            </c:extLst>
          </c:dPt>
          <c:dLbls>
            <c:dLbl>
              <c:idx val="0"/>
              <c:tx>
                <c:rich>
                  <a:bodyPr/>
                  <a:lstStyle/>
                  <a:p>
                    <a:r>
                      <a:rPr lang="en-US" sz="1400">
                        <a:solidFill>
                          <a:schemeClr val="tx1">
                            <a:lumMod val="65000"/>
                            <a:lumOff val="35000"/>
                          </a:schemeClr>
                        </a:solidFill>
                      </a:rPr>
                      <a:t>31</a:t>
                    </a:r>
                    <a:endParaRPr lang="en-US" sz="1600">
                      <a:solidFill>
                        <a:schemeClr val="tx1">
                          <a:lumMod val="65000"/>
                          <a:lumOff val="35000"/>
                        </a:schemeClr>
                      </a:solidFill>
                    </a:endParaRP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D65-4822-8008-F287FC4CCA54}"/>
                </c:ext>
              </c:extLst>
            </c:dLbl>
            <c:spPr>
              <a:noFill/>
              <a:ln>
                <a:noFill/>
              </a:ln>
              <a:effectLst/>
            </c:spPr>
            <c:txPr>
              <a:bodyPr/>
              <a:lstStyle/>
              <a:p>
                <a:pPr>
                  <a:defRPr sz="1200">
                    <a:ln>
                      <a:noFill/>
                    </a:ln>
                    <a:solidFill>
                      <a:schemeClr val="tx1">
                        <a:lumMod val="65000"/>
                        <a:lumOff val="35000"/>
                      </a:schemeClr>
                    </a:solidFill>
                    <a:latin typeface="+mn-lt"/>
                    <a:cs typeface="Calibri" panose="020F0502020204030204" pitchFamily="34" charset="0"/>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c:f>
              <c:numCache>
                <c:formatCode>General</c:formatCode>
                <c:ptCount val="1"/>
                <c:pt idx="0">
                  <c:v>31</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ARISTOTLE</c:v>
                      </c:pt>
                    </c:strCache>
                  </c:strRef>
                </c15:tx>
              </c15:filteredSeriesTitle>
            </c:ext>
            <c:ext xmlns:c15="http://schemas.microsoft.com/office/drawing/2012/chart" uri="{02D57815-91ED-43cb-92C2-25804820EDAC}">
              <c15:filteredCategoryTitle>
                <c15:cat>
                  <c:numRef>
                    <c:extLst>
                      <c:ext uri="{02D57815-91ED-43cb-92C2-25804820EDAC}">
                        <c15:formulaRef>
                          <c15:sqref>Sheet1!$A$2</c15:sqref>
                        </c15:formulaRef>
                      </c:ext>
                    </c:extLst>
                    <c:numCache>
                      <c:formatCode>General</c:formatCode>
                      <c:ptCount val="1"/>
                    </c:numCache>
                  </c:numRef>
                </c15:cat>
              </c15:filteredCategoryTitle>
            </c:ext>
            <c:ext xmlns:c16="http://schemas.microsoft.com/office/drawing/2014/chart" uri="{C3380CC4-5D6E-409C-BE32-E72D297353CC}">
              <c16:uniqueId val="{00000001-BD65-4822-8008-F287FC4CCA54}"/>
            </c:ext>
          </c:extLst>
        </c:ser>
        <c:ser>
          <c:idx val="1"/>
          <c:order val="1"/>
          <c:spPr>
            <a:solidFill>
              <a:srgbClr val="D5D4D2"/>
            </a:solidFill>
            <a:ln>
              <a:solidFill>
                <a:srgbClr val="D5D4D2"/>
              </a:solidFill>
            </a:ln>
          </c:spPr>
          <c:invertIfNegative val="0"/>
          <c:dPt>
            <c:idx val="0"/>
            <c:invertIfNegative val="0"/>
            <c:bubble3D val="0"/>
            <c:extLst>
              <c:ext xmlns:c16="http://schemas.microsoft.com/office/drawing/2014/chart" uri="{C3380CC4-5D6E-409C-BE32-E72D297353CC}">
                <c16:uniqueId val="{00000002-BD65-4822-8008-F287FC4CCA54}"/>
              </c:ext>
            </c:extLst>
          </c:dPt>
          <c:dLbls>
            <c:dLbl>
              <c:idx val="0"/>
              <c:layout>
                <c:manualLayout>
                  <c:x val="-7.0786835519451498E-17"/>
                  <c:y val="5.5115403844017297E-3"/>
                </c:manualLayout>
              </c:layout>
              <c:tx>
                <c:rich>
                  <a:bodyPr/>
                  <a:lstStyle/>
                  <a:p>
                    <a:fld id="{15BC0939-CFCD-CC4B-934A-A79DE2D95978}" type="VALUE">
                      <a:rPr lang="en-US" smtClean="0"/>
                      <a:pPr/>
                      <a:t>[WERT]</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BD65-4822-8008-F287FC4CCA54}"/>
                </c:ext>
              </c:extLst>
            </c:dLbl>
            <c:numFmt formatCode="#,##0" sourceLinked="0"/>
            <c:spPr>
              <a:noFill/>
              <a:ln>
                <a:noFill/>
              </a:ln>
              <a:effectLst/>
            </c:spPr>
            <c:txPr>
              <a:bodyPr/>
              <a:lstStyle/>
              <a:p>
                <a:pPr>
                  <a:defRPr sz="1400">
                    <a:solidFill>
                      <a:schemeClr val="tx1">
                        <a:lumMod val="65000"/>
                        <a:lumOff val="35000"/>
                      </a:schemeClr>
                    </a:solidFill>
                    <a:latin typeface="+mn-lt"/>
                    <a:cs typeface="Calibri" panose="020F0502020204030204" pitchFamily="34" charset="0"/>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Sheet1!$C$2</c:f>
              <c:numCache>
                <c:formatCode>General</c:formatCode>
                <c:ptCount val="1"/>
                <c:pt idx="0">
                  <c:v>40</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ENGAGE-AF</c:v>
                      </c:pt>
                    </c:strCache>
                  </c:strRef>
                </c15:tx>
              </c15:filteredSeriesTitle>
            </c:ext>
            <c:ext xmlns:c15="http://schemas.microsoft.com/office/drawing/2012/chart" uri="{02D57815-91ED-43cb-92C2-25804820EDAC}">
              <c15:filteredCategoryTitle>
                <c15:cat>
                  <c:numRef>
                    <c:extLst>
                      <c:ext uri="{02D57815-91ED-43cb-92C2-25804820EDAC}">
                        <c15:formulaRef>
                          <c15:sqref>Sheet1!$A$2</c15:sqref>
                        </c15:formulaRef>
                      </c:ext>
                    </c:extLst>
                    <c:numCache>
                      <c:formatCode>General</c:formatCode>
                      <c:ptCount val="1"/>
                    </c:numCache>
                  </c:numRef>
                </c15:cat>
              </c15:filteredCategoryTitle>
            </c:ext>
            <c:ext xmlns:c16="http://schemas.microsoft.com/office/drawing/2014/chart" uri="{C3380CC4-5D6E-409C-BE32-E72D297353CC}">
              <c16:uniqueId val="{00000003-BD65-4822-8008-F287FC4CCA54}"/>
            </c:ext>
          </c:extLst>
        </c:ser>
        <c:ser>
          <c:idx val="2"/>
          <c:order val="2"/>
          <c:spPr>
            <a:solidFill>
              <a:srgbClr val="809ED5"/>
            </a:solidFill>
            <a:ln>
              <a:solidFill>
                <a:srgbClr val="809ED5"/>
              </a:solidFill>
            </a:ln>
          </c:spPr>
          <c:invertIfNegative val="0"/>
          <c:dPt>
            <c:idx val="0"/>
            <c:invertIfNegative val="0"/>
            <c:bubble3D val="0"/>
            <c:extLst>
              <c:ext xmlns:c16="http://schemas.microsoft.com/office/drawing/2014/chart" uri="{C3380CC4-5D6E-409C-BE32-E72D297353CC}">
                <c16:uniqueId val="{00000004-BD65-4822-8008-F287FC4CCA54}"/>
              </c:ext>
            </c:extLst>
          </c:dPt>
          <c:dLbls>
            <c:dLbl>
              <c:idx val="0"/>
              <c:tx>
                <c:rich>
                  <a:bodyPr/>
                  <a:lstStyle/>
                  <a:p>
                    <a:fld id="{BFEE5A00-6321-2748-B3A6-11E796285C44}" type="VALUE">
                      <a:rPr lang="en-US" smtClean="0"/>
                      <a:pPr/>
                      <a:t>[WERT]</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BD65-4822-8008-F287FC4CCA54}"/>
                </c:ext>
              </c:extLst>
            </c:dLbl>
            <c:spPr>
              <a:noFill/>
              <a:ln>
                <a:noFill/>
              </a:ln>
              <a:effectLst/>
            </c:spPr>
            <c:txPr>
              <a:bodyPr/>
              <a:lstStyle/>
              <a:p>
                <a:pPr>
                  <a:defRPr sz="1400">
                    <a:solidFill>
                      <a:schemeClr val="tx1">
                        <a:lumMod val="65000"/>
                        <a:lumOff val="35000"/>
                      </a:schemeClr>
                    </a:solidFill>
                    <a:latin typeface="+mn-lt"/>
                    <a:cs typeface="Calibri" panose="020F0502020204030204" pitchFamily="34" charset="0"/>
                  </a:defRPr>
                </a:pPr>
                <a:endParaRPr lang="de-DE"/>
              </a:p>
            </c:txPr>
            <c:dLblPos val="outEnd"/>
            <c:showLegendKey val="0"/>
            <c:showVal val="0"/>
            <c:showCatName val="0"/>
            <c:showSerName val="0"/>
            <c:showPercent val="0"/>
            <c:showBubbleSize val="0"/>
            <c:extLst>
              <c:ext xmlns:c15="http://schemas.microsoft.com/office/drawing/2012/chart" uri="{CE6537A1-D6FC-4f65-9D91-7224C49458BB}">
                <c15:showLeaderLines val="0"/>
              </c:ext>
            </c:extLst>
          </c:dLbls>
          <c:val>
            <c:numRef>
              <c:f>Sheet1!$D$2</c:f>
              <c:numCache>
                <c:formatCode>General</c:formatCode>
                <c:ptCount val="1"/>
                <c:pt idx="0">
                  <c:v>40</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RE-LY</c:v>
                      </c:pt>
                    </c:strCache>
                  </c:strRef>
                </c15:tx>
              </c15:filteredSeriesTitle>
            </c:ext>
            <c:ext xmlns:c15="http://schemas.microsoft.com/office/drawing/2012/chart" uri="{02D57815-91ED-43cb-92C2-25804820EDAC}">
              <c15:filteredCategoryTitle>
                <c15:cat>
                  <c:numRef>
                    <c:extLst>
                      <c:ext uri="{02D57815-91ED-43cb-92C2-25804820EDAC}">
                        <c15:formulaRef>
                          <c15:sqref>Sheet1!$A$2</c15:sqref>
                        </c15:formulaRef>
                      </c:ext>
                    </c:extLst>
                    <c:numCache>
                      <c:formatCode>General</c:formatCode>
                      <c:ptCount val="1"/>
                    </c:numCache>
                  </c:numRef>
                </c15:cat>
              </c15:filteredCategoryTitle>
            </c:ext>
            <c:ext xmlns:c16="http://schemas.microsoft.com/office/drawing/2014/chart" uri="{C3380CC4-5D6E-409C-BE32-E72D297353CC}">
              <c16:uniqueId val="{00000005-BD65-4822-8008-F287FC4CCA54}"/>
            </c:ext>
          </c:extLst>
        </c:ser>
        <c:ser>
          <c:idx val="3"/>
          <c:order val="3"/>
          <c:spPr>
            <a:solidFill>
              <a:srgbClr val="3961AC"/>
            </a:solidFill>
            <a:ln>
              <a:solidFill>
                <a:schemeClr val="bg2"/>
              </a:solidFill>
            </a:ln>
          </c:spPr>
          <c:invertIfNegative val="0"/>
          <c:dPt>
            <c:idx val="0"/>
            <c:invertIfNegative val="0"/>
            <c:bubble3D val="0"/>
            <c:extLst>
              <c:ext xmlns:c16="http://schemas.microsoft.com/office/drawing/2014/chart" uri="{C3380CC4-5D6E-409C-BE32-E72D297353CC}">
                <c16:uniqueId val="{00000006-BD65-4822-8008-F287FC4CCA54}"/>
              </c:ext>
            </c:extLst>
          </c:dPt>
          <c:dLbls>
            <c:dLbl>
              <c:idx val="0"/>
              <c:tx>
                <c:rich>
                  <a:bodyPr/>
                  <a:lstStyle/>
                  <a:p>
                    <a:pPr>
                      <a:defRPr sz="1400">
                        <a:solidFill>
                          <a:schemeClr val="tx1">
                            <a:lumMod val="65000"/>
                            <a:lumOff val="35000"/>
                          </a:schemeClr>
                        </a:solidFill>
                        <a:latin typeface="+mn-lt"/>
                        <a:cs typeface="Calibri" panose="020F0502020204030204" pitchFamily="34" charset="0"/>
                      </a:defRPr>
                    </a:pPr>
                    <a:r>
                      <a:rPr lang="en-US" sz="1400">
                        <a:solidFill>
                          <a:schemeClr val="tx1">
                            <a:lumMod val="65000"/>
                            <a:lumOff val="35000"/>
                          </a:schemeClr>
                        </a:solidFill>
                        <a:latin typeface="+mn-lt"/>
                      </a:rPr>
                      <a:t>44</a:t>
                    </a:r>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BD65-4822-8008-F287FC4CCA54}"/>
                </c:ext>
              </c:extLst>
            </c:dLbl>
            <c:spPr>
              <a:noFill/>
              <a:ln>
                <a:noFill/>
              </a:ln>
              <a:effectLst/>
            </c:spPr>
            <c:txPr>
              <a:bodyPr/>
              <a:lstStyle/>
              <a:p>
                <a:pPr>
                  <a:defRPr sz="1400">
                    <a:solidFill>
                      <a:schemeClr val="tx1">
                        <a:lumMod val="65000"/>
                        <a:lumOff val="35000"/>
                      </a:schemeClr>
                    </a:solidFill>
                    <a:latin typeface="Calibri" panose="020F0502020204030204" pitchFamily="34" charset="0"/>
                    <a:cs typeface="Calibri" panose="020F0502020204030204" pitchFamily="34" charset="0"/>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Sheet1!$E$2</c:f>
              <c:numCache>
                <c:formatCode>General</c:formatCode>
                <c:ptCount val="1"/>
                <c:pt idx="0">
                  <c:v>43</c:v>
                </c:pt>
              </c:numCache>
            </c:numRef>
          </c:val>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ROCKET-AF</c:v>
                      </c:pt>
                    </c:strCache>
                  </c:strRef>
                </c15:tx>
              </c15:filteredSeriesTitle>
            </c:ext>
            <c:ext xmlns:c15="http://schemas.microsoft.com/office/drawing/2012/chart" uri="{02D57815-91ED-43cb-92C2-25804820EDAC}">
              <c15:filteredCategoryTitle>
                <c15:cat>
                  <c:numRef>
                    <c:extLst>
                      <c:ext uri="{02D57815-91ED-43cb-92C2-25804820EDAC}">
                        <c15:formulaRef>
                          <c15:sqref>Sheet1!$A$2</c15:sqref>
                        </c15:formulaRef>
                      </c:ext>
                    </c:extLst>
                    <c:numCache>
                      <c:formatCode>General</c:formatCode>
                      <c:ptCount val="1"/>
                    </c:numCache>
                  </c:numRef>
                </c15:cat>
              </c15:filteredCategoryTitle>
            </c:ext>
            <c:ext xmlns:c16="http://schemas.microsoft.com/office/drawing/2014/chart" uri="{C3380CC4-5D6E-409C-BE32-E72D297353CC}">
              <c16:uniqueId val="{00000007-BD65-4822-8008-F287FC4CCA54}"/>
            </c:ext>
          </c:extLst>
        </c:ser>
        <c:dLbls>
          <c:showLegendKey val="0"/>
          <c:showVal val="0"/>
          <c:showCatName val="0"/>
          <c:showSerName val="0"/>
          <c:showPercent val="0"/>
          <c:showBubbleSize val="0"/>
        </c:dLbls>
        <c:gapWidth val="116"/>
        <c:overlap val="-25"/>
        <c:axId val="174025344"/>
        <c:axId val="174051712"/>
      </c:barChart>
      <c:catAx>
        <c:axId val="174025344"/>
        <c:scaling>
          <c:orientation val="minMax"/>
        </c:scaling>
        <c:delete val="0"/>
        <c:axPos val="b"/>
        <c:numFmt formatCode="#,##0" sourceLinked="0"/>
        <c:majorTickMark val="none"/>
        <c:minorTickMark val="none"/>
        <c:tickLblPos val="nextTo"/>
        <c:spPr>
          <a:ln w="12700">
            <a:solidFill>
              <a:schemeClr val="tx1">
                <a:lumMod val="65000"/>
                <a:lumOff val="35000"/>
              </a:schemeClr>
            </a:solidFill>
          </a:ln>
        </c:spPr>
        <c:crossAx val="174051712"/>
        <c:crosses val="autoZero"/>
        <c:auto val="1"/>
        <c:lblAlgn val="ctr"/>
        <c:lblOffset val="5"/>
        <c:tickLblSkip val="100"/>
        <c:tickMarkSkip val="50"/>
        <c:noMultiLvlLbl val="0"/>
      </c:catAx>
      <c:valAx>
        <c:axId val="174051712"/>
        <c:scaling>
          <c:orientation val="minMax"/>
        </c:scaling>
        <c:delete val="0"/>
        <c:axPos val="l"/>
        <c:numFmt formatCode="General" sourceLinked="1"/>
        <c:majorTickMark val="out"/>
        <c:minorTickMark val="none"/>
        <c:tickLblPos val="nextTo"/>
        <c:spPr>
          <a:ln w="12700">
            <a:solidFill>
              <a:schemeClr val="tx1">
                <a:lumMod val="65000"/>
                <a:lumOff val="35000"/>
              </a:schemeClr>
            </a:solidFill>
          </a:ln>
        </c:spPr>
        <c:txPr>
          <a:bodyPr/>
          <a:lstStyle/>
          <a:p>
            <a:pPr>
              <a:defRPr sz="1400" b="0">
                <a:solidFill>
                  <a:schemeClr val="tx1">
                    <a:lumMod val="65000"/>
                    <a:lumOff val="35000"/>
                  </a:schemeClr>
                </a:solidFill>
                <a:latin typeface="+mn-lt"/>
                <a:cs typeface="Calibri"/>
              </a:defRPr>
            </a:pPr>
            <a:endParaRPr lang="de-DE"/>
          </a:p>
        </c:txPr>
        <c:crossAx val="174025344"/>
        <c:crossesAt val="1"/>
        <c:crossBetween val="between"/>
        <c:majorUnit val="10"/>
      </c:valAx>
    </c:plotArea>
    <c:plotVisOnly val="1"/>
    <c:dispBlanksAs val="gap"/>
    <c:showDLblsOverMax val="0"/>
  </c:chart>
  <c:spPr>
    <a:ln>
      <a:noFill/>
    </a:ln>
  </c:spPr>
  <c:txPr>
    <a:bodyPr/>
    <a:lstStyle/>
    <a:p>
      <a:pPr>
        <a:defRPr sz="1800"/>
      </a:pPr>
      <a:endParaRPr lang="de-D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2080568209216"/>
          <c:y val="0.16601368363999566"/>
          <c:w val="0.86175446728800031"/>
          <c:h val="0.66151057311471362"/>
        </c:manualLayout>
      </c:layout>
      <c:barChart>
        <c:barDir val="col"/>
        <c:grouping val="clustered"/>
        <c:varyColors val="0"/>
        <c:ser>
          <c:idx val="0"/>
          <c:order val="0"/>
          <c:tx>
            <c:strRef>
              <c:f>Sheet1!$B$1</c:f>
              <c:strCache>
                <c:ptCount val="1"/>
                <c:pt idx="0">
                  <c:v>Warfarin</c:v>
                </c:pt>
              </c:strCache>
            </c:strRef>
          </c:tx>
          <c:spPr>
            <a:solidFill>
              <a:srgbClr val="B3B2B5"/>
            </a:solidFill>
          </c:spPr>
          <c:invertIfNegative val="0"/>
          <c:dLbls>
            <c:dLbl>
              <c:idx val="0"/>
              <c:tx>
                <c:rich>
                  <a:bodyPr/>
                  <a:lstStyle/>
                  <a:p>
                    <a:r>
                      <a:rPr lang="en-US"/>
                      <a:t>2.9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C93-4C5D-90BD-544CCC782E7B}"/>
                </c:ext>
              </c:extLst>
            </c:dLbl>
            <c:dLbl>
              <c:idx val="1"/>
              <c:tx>
                <c:rich>
                  <a:bodyPr/>
                  <a:lstStyle/>
                  <a:p>
                    <a:r>
                      <a:rPr lang="en-US"/>
                      <a:t>4.4</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EC93-4C5D-90BD-544CCC782E7B}"/>
                </c:ext>
              </c:extLst>
            </c:dLbl>
            <c:dLbl>
              <c:idx val="2"/>
              <c:tx>
                <c:rich>
                  <a:bodyPr/>
                  <a:lstStyle/>
                  <a:p>
                    <a:r>
                      <a:rPr lang="en-US"/>
                      <a:t>0.6</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EC93-4C5D-90BD-544CCC782E7B}"/>
                </c:ext>
              </c:extLst>
            </c:dLbl>
            <c:dLbl>
              <c:idx val="3"/>
              <c:tx>
                <c:rich>
                  <a:bodyPr/>
                  <a:lstStyle/>
                  <a:p>
                    <a:r>
                      <a:rPr lang="en-US"/>
                      <a:t>0.8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EC93-4C5D-90BD-544CCC782E7B}"/>
                </c:ext>
              </c:extLst>
            </c:dLbl>
            <c:numFmt formatCode="#,##0.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Schlaganfall und SE*</c:v>
                </c:pt>
                <c:pt idx="1">
                  <c:v>Schwere Blutungen</c:v>
                </c:pt>
                <c:pt idx="2">
                  <c:v>tödliche Blutungen</c:v>
                </c:pt>
                <c:pt idx="3">
                  <c:v>intrakranielle Blutung</c:v>
                </c:pt>
              </c:strCache>
            </c:strRef>
          </c:cat>
          <c:val>
            <c:numRef>
              <c:f>Sheet1!$B$2:$B$5</c:f>
              <c:numCache>
                <c:formatCode>0.0</c:formatCode>
                <c:ptCount val="4"/>
                <c:pt idx="0">
                  <c:v>2.85</c:v>
                </c:pt>
                <c:pt idx="1">
                  <c:v>4.4000000000000004</c:v>
                </c:pt>
                <c:pt idx="2">
                  <c:v>0.6</c:v>
                </c:pt>
                <c:pt idx="3">
                  <c:v>0.8</c:v>
                </c:pt>
              </c:numCache>
            </c:numRef>
          </c:val>
          <c:extLst>
            <c:ext xmlns:c16="http://schemas.microsoft.com/office/drawing/2014/chart" uri="{C3380CC4-5D6E-409C-BE32-E72D297353CC}">
              <c16:uniqueId val="{00000000-EC93-4C5D-90BD-544CCC782E7B}"/>
            </c:ext>
          </c:extLst>
        </c:ser>
        <c:ser>
          <c:idx val="1"/>
          <c:order val="1"/>
          <c:tx>
            <c:strRef>
              <c:f>Sheet1!$C$1</c:f>
              <c:strCache>
                <c:ptCount val="1"/>
                <c:pt idx="0">
                  <c:v>Rivaroxaban</c:v>
                </c:pt>
              </c:strCache>
            </c:strRef>
          </c:tx>
          <c:spPr>
            <a:solidFill>
              <a:srgbClr val="3961AC"/>
            </a:solidFill>
          </c:spPr>
          <c:invertIfNegative val="0"/>
          <c:dLbls>
            <c:dLbl>
              <c:idx val="0"/>
              <c:layout>
                <c:manualLayout>
                  <c:x val="0"/>
                  <c:y val="5.4285944918581013E-3"/>
                </c:manualLayout>
              </c:layout>
              <c:tx>
                <c:rich>
                  <a:bodyPr/>
                  <a:lstStyle/>
                  <a:p>
                    <a:r>
                      <a:rPr lang="en-US"/>
                      <a:t>2.3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EC93-4C5D-90BD-544CCC782E7B}"/>
                </c:ext>
              </c:extLst>
            </c:dLbl>
            <c:dLbl>
              <c:idx val="1"/>
              <c:layout>
                <c:manualLayout>
                  <c:x val="-3.2814739864379522E-3"/>
                  <c:y val="7.3600399204526278E-3"/>
                </c:manualLayout>
              </c:layout>
              <c:tx>
                <c:rich>
                  <a:bodyPr/>
                  <a:lstStyle/>
                  <a:p>
                    <a:r>
                      <a:rPr lang="en-US"/>
                      <a:t>4.9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EC93-4C5D-90BD-544CCC782E7B}"/>
                </c:ext>
              </c:extLst>
            </c:dLbl>
            <c:dLbl>
              <c:idx val="2"/>
              <c:tx>
                <c:rich>
                  <a:bodyPr/>
                  <a:lstStyle/>
                  <a:p>
                    <a:r>
                      <a:rPr lang="en-US"/>
                      <a:t>0.3</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EC93-4C5D-90BD-544CCC782E7B}"/>
                </c:ext>
              </c:extLst>
            </c:dLbl>
            <c:dLbl>
              <c:idx val="3"/>
              <c:tx>
                <c:rich>
                  <a:bodyPr/>
                  <a:lstStyle/>
                  <a:p>
                    <a:r>
                      <a:rPr lang="en-US"/>
                      <a:t>0.7</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EC93-4C5D-90BD-544CCC782E7B}"/>
                </c:ext>
              </c:extLst>
            </c:dLbl>
            <c:numFmt formatCode="#,##0.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Schlaganfall und SE*</c:v>
                </c:pt>
                <c:pt idx="1">
                  <c:v>Schwere Blutungen</c:v>
                </c:pt>
                <c:pt idx="2">
                  <c:v>tödliche Blutungen</c:v>
                </c:pt>
                <c:pt idx="3">
                  <c:v>intrakranielle Blutung</c:v>
                </c:pt>
              </c:strCache>
            </c:strRef>
          </c:cat>
          <c:val>
            <c:numRef>
              <c:f>Sheet1!$C$2:$C$5</c:f>
              <c:numCache>
                <c:formatCode>0.0</c:formatCode>
                <c:ptCount val="4"/>
                <c:pt idx="0">
                  <c:v>2.29</c:v>
                </c:pt>
                <c:pt idx="1">
                  <c:v>4.9000000000000004</c:v>
                </c:pt>
                <c:pt idx="2">
                  <c:v>0.3</c:v>
                </c:pt>
                <c:pt idx="3">
                  <c:v>0.7</c:v>
                </c:pt>
              </c:numCache>
            </c:numRef>
          </c:val>
          <c:extLst>
            <c:ext xmlns:c16="http://schemas.microsoft.com/office/drawing/2014/chart" uri="{C3380CC4-5D6E-409C-BE32-E72D297353CC}">
              <c16:uniqueId val="{00000003-EC93-4C5D-90BD-544CCC782E7B}"/>
            </c:ext>
          </c:extLst>
        </c:ser>
        <c:dLbls>
          <c:dLblPos val="ctr"/>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25"/>
        </c:scaling>
        <c:delete val="0"/>
        <c:axPos val="l"/>
        <c:title>
          <c:tx>
            <c:rich>
              <a:bodyPr rot="-5400000" vert="horz"/>
              <a:lstStyle/>
              <a:p>
                <a:pPr>
                  <a:defRPr sz="1400"/>
                </a:pPr>
                <a:r>
                  <a:rPr lang="de-DE" sz="1200">
                    <a:solidFill>
                      <a:schemeClr val="tx1">
                        <a:lumMod val="65000"/>
                        <a:lumOff val="35000"/>
                      </a:schemeClr>
                    </a:solidFill>
                  </a:rPr>
                  <a:t>Ereignisrate/100 PJ</a:t>
                </a:r>
              </a:p>
            </c:rich>
          </c:tx>
          <c:layout>
            <c:manualLayout>
              <c:xMode val="edge"/>
              <c:yMode val="edge"/>
              <c:x val="1.3774228719133154E-2"/>
              <c:y val="0.24756033488764517"/>
            </c:manualLayout>
          </c:layout>
          <c:overlay val="0"/>
        </c:title>
        <c:numFmt formatCode="0" sourceLinked="0"/>
        <c:majorTickMark val="out"/>
        <c:minorTickMark val="none"/>
        <c:tickLblPos val="nextTo"/>
        <c:spPr>
          <a:ln w="12700">
            <a:solidFill>
              <a:srgbClr val="000000">
                <a:lumMod val="65000"/>
                <a:lumOff val="35000"/>
              </a:srgbClr>
            </a:solidFill>
          </a:ln>
        </c:spPr>
        <c:txPr>
          <a:bodyPr/>
          <a:lstStyle/>
          <a:p>
            <a:pPr>
              <a:defRPr>
                <a:solidFill>
                  <a:schemeClr val="tx1">
                    <a:lumMod val="65000"/>
                    <a:lumOff val="35000"/>
                  </a:schemeClr>
                </a:solidFill>
              </a:defRPr>
            </a:pPr>
            <a:endParaRPr lang="de-DE"/>
          </a:p>
        </c:txPr>
        <c:crossAx val="1001317056"/>
        <c:crosses val="autoZero"/>
        <c:crossBetween val="between"/>
      </c:valAx>
    </c:plotArea>
    <c:plotVisOnly val="1"/>
    <c:dispBlanksAs val="gap"/>
    <c:showDLblsOverMax val="0"/>
  </c:chart>
  <c:txPr>
    <a:bodyPr/>
    <a:lstStyle/>
    <a:p>
      <a:pPr>
        <a:defRPr sz="1200"/>
      </a:pPr>
      <a:endParaRPr lang="de-DE"/>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917709289406294E-2"/>
          <c:y val="5.7452748339201214E-2"/>
          <c:w val="0.60803813825419062"/>
          <c:h val="0.76951713294931812"/>
        </c:manualLayout>
      </c:layout>
      <c:barChart>
        <c:barDir val="col"/>
        <c:grouping val="stacked"/>
        <c:varyColors val="0"/>
        <c:ser>
          <c:idx val="0"/>
          <c:order val="0"/>
          <c:spPr>
            <a:solidFill>
              <a:srgbClr val="605F62"/>
            </a:solidFill>
          </c:spPr>
          <c:invertIfNegative val="0"/>
          <c:dLbls>
            <c:dLbl>
              <c:idx val="0"/>
              <c:tx>
                <c:rich>
                  <a:bodyPr/>
                  <a:lstStyle/>
                  <a:p>
                    <a:r>
                      <a:rPr lang="en-US"/>
                      <a:t>0.48</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857C-4A91-9B0A-270C22D057F2}"/>
                </c:ext>
              </c:extLst>
            </c:dLbl>
            <c:dLbl>
              <c:idx val="1"/>
              <c:tx>
                <c:rich>
                  <a:bodyPr/>
                  <a:lstStyle/>
                  <a:p>
                    <a:r>
                      <a:rPr lang="en-US"/>
                      <a:t>0.41</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857C-4A91-9B0A-270C22D057F2}"/>
                </c:ext>
              </c:extLst>
            </c:dLbl>
            <c:spPr>
              <a:noFill/>
              <a:ln>
                <a:noFill/>
              </a:ln>
              <a:effectLst/>
            </c:spPr>
            <c:txPr>
              <a:bodyPr/>
              <a:lstStyle/>
              <a:p>
                <a:pPr>
                  <a:defRPr sz="1400">
                    <a:solidFill>
                      <a:schemeClr val="bg1"/>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Sheet1!$B$2:$C$2</c:f>
              <c:numCache>
                <c:formatCode>General</c:formatCode>
                <c:ptCount val="2"/>
                <c:pt idx="0">
                  <c:v>0.48</c:v>
                </c:pt>
                <c:pt idx="1">
                  <c:v>0.41</c:v>
                </c:pt>
              </c:numCache>
            </c:numRef>
          </c:val>
          <c:extLst>
            <c:ext xmlns:c15="http://schemas.microsoft.com/office/drawing/2012/chart" uri="{02D57815-91ED-43cb-92C2-25804820EDAC}">
              <c15:filteredSeriesTitle>
                <c15:tx>
                  <c:strRef>
                    <c:extLst>
                      <c:ext uri="{02D57815-91ED-43cb-92C2-25804820EDAC}">
                        <c15:formulaRef>
                          <c15:sqref>Sheet1!$A$2</c15:sqref>
                        </c15:formulaRef>
                      </c:ext>
                    </c:extLst>
                    <c:strCache>
                      <c:ptCount val="1"/>
                      <c:pt idx="0">
                        <c:v>Life-threatening bleeding</c:v>
                      </c:pt>
                    </c:strCache>
                  </c:strRef>
                </c15:tx>
              </c15:filteredSeriesTitle>
            </c:ext>
            <c:ext xmlns:c15="http://schemas.microsoft.com/office/drawing/2012/chart" uri="{02D57815-91ED-43cb-92C2-25804820EDAC}">
              <c15:filteredCategoryTitle>
                <c15:cat>
                  <c:strRef>
                    <c:extLst>
                      <c:ext uri="{02D57815-91ED-43cb-92C2-25804820EDAC}">
                        <c15:formulaRef>
                          <c15:sqref>Sheet1!$B$1:$C$1</c15:sqref>
                        </c15:formulaRef>
                      </c:ext>
                    </c:extLst>
                    <c:strCache>
                      <c:ptCount val="2"/>
                      <c:pt idx="0">
                        <c:v>≥75 years</c:v>
                      </c:pt>
                      <c:pt idx="1">
                        <c:v>&lt;75 years</c:v>
                      </c:pt>
                    </c:strCache>
                  </c:strRef>
                </c15:cat>
              </c15:filteredCategoryTitle>
            </c:ext>
            <c:ext xmlns:c16="http://schemas.microsoft.com/office/drawing/2014/chart" uri="{C3380CC4-5D6E-409C-BE32-E72D297353CC}">
              <c16:uniqueId val="{00000000-857C-4A91-9B0A-270C22D057F2}"/>
            </c:ext>
          </c:extLst>
        </c:ser>
        <c:ser>
          <c:idx val="1"/>
          <c:order val="1"/>
          <c:spPr>
            <a:solidFill>
              <a:srgbClr val="809ED5"/>
            </a:solidFill>
          </c:spPr>
          <c:invertIfNegative val="0"/>
          <c:dLbls>
            <c:dLbl>
              <c:idx val="0"/>
              <c:tx>
                <c:rich>
                  <a:bodyPr/>
                  <a:lstStyle/>
                  <a:p>
                    <a:r>
                      <a:rPr lang="en-US" sz="1400"/>
                      <a:t>0.57</a:t>
                    </a:r>
                    <a:r>
                      <a:rPr lang="en-US" sz="1400" baseline="30000"/>
                      <a:t>#</a:t>
                    </a:r>
                    <a:endParaRPr lang="en-US" sz="1200" baseline="3000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57C-4A91-9B0A-270C22D057F2}"/>
                </c:ext>
              </c:extLst>
            </c:dLbl>
            <c:dLbl>
              <c:idx val="1"/>
              <c:tx>
                <c:rich>
                  <a:bodyPr/>
                  <a:lstStyle/>
                  <a:p>
                    <a:r>
                      <a:rPr lang="en-US">
                        <a:solidFill>
                          <a:schemeClr val="bg1"/>
                        </a:solidFill>
                      </a:rPr>
                      <a:t>–0.17</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857C-4A91-9B0A-270C22D057F2}"/>
                </c:ext>
              </c:extLst>
            </c:dLbl>
            <c:spPr>
              <a:noFill/>
              <a:ln>
                <a:noFill/>
              </a:ln>
              <a:effectLst/>
            </c:spPr>
            <c:txPr>
              <a:bodyPr/>
              <a:lstStyle/>
              <a:p>
                <a:pPr>
                  <a:defRPr sz="1400">
                    <a:solidFill>
                      <a:schemeClr val="bg1"/>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Sheet1!$B$3:$C$3</c:f>
              <c:numCache>
                <c:formatCode>General</c:formatCode>
                <c:ptCount val="2"/>
                <c:pt idx="0">
                  <c:v>0.56999999999999995</c:v>
                </c:pt>
                <c:pt idx="1">
                  <c:v>-0.17</c:v>
                </c:pt>
              </c:numCache>
            </c:numRef>
          </c:val>
          <c:extLst>
            <c:ext xmlns:c15="http://schemas.microsoft.com/office/drawing/2012/chart" uri="{02D57815-91ED-43cb-92C2-25804820EDAC}">
              <c15:filteredSeriesTitle>
                <c15:tx>
                  <c:strRef>
                    <c:extLst>
                      <c:ext uri="{02D57815-91ED-43cb-92C2-25804820EDAC}">
                        <c15:formulaRef>
                          <c15:sqref>Sheet1!$A$3</c15:sqref>
                        </c15:formulaRef>
                      </c:ext>
                    </c:extLst>
                    <c:strCache>
                      <c:ptCount val="1"/>
                      <c:pt idx="0">
                        <c:v>Non-haemorrhagic stroke</c:v>
                      </c:pt>
                    </c:strCache>
                  </c:strRef>
                </c15:tx>
              </c15:filteredSeriesTitle>
            </c:ext>
            <c:ext xmlns:c15="http://schemas.microsoft.com/office/drawing/2012/chart" uri="{02D57815-91ED-43cb-92C2-25804820EDAC}">
              <c15:filteredCategoryTitle>
                <c15:cat>
                  <c:strRef>
                    <c:extLst>
                      <c:ext uri="{02D57815-91ED-43cb-92C2-25804820EDAC}">
                        <c15:formulaRef>
                          <c15:sqref>Sheet1!$B$1:$C$1</c15:sqref>
                        </c15:formulaRef>
                      </c:ext>
                    </c:extLst>
                    <c:strCache>
                      <c:ptCount val="2"/>
                      <c:pt idx="0">
                        <c:v>≥75 years</c:v>
                      </c:pt>
                      <c:pt idx="1">
                        <c:v>&lt;75 years</c:v>
                      </c:pt>
                    </c:strCache>
                  </c:strRef>
                </c15:cat>
              </c15:filteredCategoryTitle>
            </c:ext>
            <c:ext xmlns:c16="http://schemas.microsoft.com/office/drawing/2014/chart" uri="{C3380CC4-5D6E-409C-BE32-E72D297353CC}">
              <c16:uniqueId val="{00000002-857C-4A91-9B0A-270C22D057F2}"/>
            </c:ext>
          </c:extLst>
        </c:ser>
        <c:ser>
          <c:idx val="2"/>
          <c:order val="2"/>
          <c:spPr>
            <a:solidFill>
              <a:srgbClr val="3961AC"/>
            </a:solidFill>
          </c:spPr>
          <c:invertIfNegative val="0"/>
          <c:dLbls>
            <c:dLbl>
              <c:idx val="0"/>
              <c:tx>
                <c:rich>
                  <a:bodyPr/>
                  <a:lstStyle/>
                  <a:p>
                    <a:r>
                      <a:rPr lang="en-US"/>
                      <a:t>0.41</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857C-4A91-9B0A-270C22D057F2}"/>
                </c:ext>
              </c:extLst>
            </c:dLbl>
            <c:dLbl>
              <c:idx val="1"/>
              <c:tx>
                <c:rich>
                  <a:bodyPr/>
                  <a:lstStyle/>
                  <a:p>
                    <a:pPr>
                      <a:defRPr sz="1400">
                        <a:solidFill>
                          <a:schemeClr val="bg1"/>
                        </a:solidFill>
                      </a:defRPr>
                    </a:pPr>
                    <a:r>
                      <a:rPr lang="en-US"/>
                      <a:t>0.30</a:t>
                    </a:r>
                  </a:p>
                </c:rich>
              </c:tx>
              <c:numFmt formatCode="#,##0.00"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857C-4A91-9B0A-270C22D057F2}"/>
                </c:ext>
              </c:extLst>
            </c:dLbl>
            <c:spPr>
              <a:noFill/>
              <a:ln>
                <a:noFill/>
              </a:ln>
              <a:effectLst/>
            </c:spPr>
            <c:txPr>
              <a:bodyPr/>
              <a:lstStyle/>
              <a:p>
                <a:pPr>
                  <a:defRPr sz="1400">
                    <a:solidFill>
                      <a:schemeClr val="bg1"/>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Sheet1!$B$4:$C$4</c:f>
              <c:numCache>
                <c:formatCode>General</c:formatCode>
                <c:ptCount val="2"/>
                <c:pt idx="0">
                  <c:v>0.41</c:v>
                </c:pt>
                <c:pt idx="1">
                  <c:v>0.3</c:v>
                </c:pt>
              </c:numCache>
            </c:numRef>
          </c:val>
          <c:extLst>
            <c:ext xmlns:c15="http://schemas.microsoft.com/office/drawing/2012/chart" uri="{02D57815-91ED-43cb-92C2-25804820EDAC}">
              <c15:filteredSeriesTitle>
                <c15:tx>
                  <c:strRef>
                    <c:extLst>
                      <c:ext uri="{02D57815-91ED-43cb-92C2-25804820EDAC}">
                        <c15:formulaRef>
                          <c15:sqref>Sheet1!$A$4</c15:sqref>
                        </c15:formulaRef>
                      </c:ext>
                    </c:extLst>
                    <c:strCache>
                      <c:ptCount val="1"/>
                      <c:pt idx="0">
                        <c:v>All-cause mortality</c:v>
                      </c:pt>
                    </c:strCache>
                  </c:strRef>
                </c15:tx>
              </c15:filteredSeriesTitle>
            </c:ext>
            <c:ext xmlns:c15="http://schemas.microsoft.com/office/drawing/2012/chart" uri="{02D57815-91ED-43cb-92C2-25804820EDAC}">
              <c15:filteredCategoryTitle>
                <c15:cat>
                  <c:strRef>
                    <c:extLst>
                      <c:ext uri="{02D57815-91ED-43cb-92C2-25804820EDAC}">
                        <c15:formulaRef>
                          <c15:sqref>Sheet1!$B$1:$C$1</c15:sqref>
                        </c15:formulaRef>
                      </c:ext>
                    </c:extLst>
                    <c:strCache>
                      <c:ptCount val="2"/>
                      <c:pt idx="0">
                        <c:v>≥75 years</c:v>
                      </c:pt>
                      <c:pt idx="1">
                        <c:v>&lt;75 years</c:v>
                      </c:pt>
                    </c:strCache>
                  </c:strRef>
                </c15:cat>
              </c15:filteredCategoryTitle>
            </c:ext>
            <c:ext xmlns:c16="http://schemas.microsoft.com/office/drawing/2014/chart" uri="{C3380CC4-5D6E-409C-BE32-E72D297353CC}">
              <c16:uniqueId val="{00000004-857C-4A91-9B0A-270C22D057F2}"/>
            </c:ext>
          </c:extLst>
        </c:ser>
        <c:dLbls>
          <c:dLblPos val="ctr"/>
          <c:showLegendKey val="0"/>
          <c:showVal val="1"/>
          <c:showCatName val="0"/>
          <c:showSerName val="0"/>
          <c:showPercent val="0"/>
          <c:showBubbleSize val="0"/>
        </c:dLbls>
        <c:gapWidth val="120"/>
        <c:overlap val="100"/>
        <c:axId val="196258048"/>
        <c:axId val="196272128"/>
      </c:barChart>
      <c:catAx>
        <c:axId val="196258048"/>
        <c:scaling>
          <c:orientation val="minMax"/>
        </c:scaling>
        <c:delete val="0"/>
        <c:axPos val="b"/>
        <c:numFmt formatCode="General" sourceLinked="0"/>
        <c:majorTickMark val="out"/>
        <c:minorTickMark val="none"/>
        <c:tickLblPos val="none"/>
        <c:spPr>
          <a:ln w="12700">
            <a:solidFill>
              <a:schemeClr val="tx1">
                <a:lumMod val="65000"/>
                <a:lumOff val="35000"/>
              </a:schemeClr>
            </a:solidFill>
          </a:ln>
        </c:spPr>
        <c:crossAx val="196272128"/>
        <c:crosses val="autoZero"/>
        <c:auto val="1"/>
        <c:lblAlgn val="ctr"/>
        <c:lblOffset val="100"/>
        <c:noMultiLvlLbl val="0"/>
      </c:catAx>
      <c:valAx>
        <c:axId val="196272128"/>
        <c:scaling>
          <c:orientation val="minMax"/>
        </c:scaling>
        <c:delete val="0"/>
        <c:axPos val="l"/>
        <c:title>
          <c:tx>
            <c:rich>
              <a:bodyPr rot="-5400000" vert="horz"/>
              <a:lstStyle/>
              <a:p>
                <a:pPr>
                  <a:defRPr sz="1400">
                    <a:solidFill>
                      <a:srgbClr val="595959"/>
                    </a:solidFill>
                  </a:defRPr>
                </a:pPr>
                <a:r>
                  <a:rPr lang="de-DE" sz="1180">
                    <a:solidFill>
                      <a:schemeClr val="tx1">
                        <a:lumMod val="65000"/>
                        <a:lumOff val="35000"/>
                      </a:schemeClr>
                    </a:solidFill>
                  </a:rPr>
                  <a:t>Vermiedene Ereignisse (% pro</a:t>
                </a:r>
                <a:r>
                  <a:rPr lang="de-DE" sz="1180" baseline="0">
                    <a:solidFill>
                      <a:schemeClr val="tx1">
                        <a:lumMod val="65000"/>
                        <a:lumOff val="35000"/>
                      </a:schemeClr>
                    </a:solidFill>
                  </a:rPr>
                  <a:t> </a:t>
                </a:r>
                <a:r>
                  <a:rPr lang="de-DE" sz="1180">
                    <a:solidFill>
                      <a:schemeClr val="tx1">
                        <a:lumMod val="65000"/>
                        <a:lumOff val="35000"/>
                      </a:schemeClr>
                    </a:solidFill>
                  </a:rPr>
                  <a:t>Jahr)</a:t>
                </a:r>
              </a:p>
            </c:rich>
          </c:tx>
          <c:layout>
            <c:manualLayout>
              <c:xMode val="edge"/>
              <c:yMode val="edge"/>
              <c:x val="1.2837544079996089E-4"/>
              <c:y val="3.9252698993153347E-2"/>
            </c:manualLayout>
          </c:layout>
          <c:overlay val="0"/>
        </c:title>
        <c:numFmt formatCode="0.0" sourceLinked="0"/>
        <c:majorTickMark val="out"/>
        <c:minorTickMark val="none"/>
        <c:tickLblPos val="nextTo"/>
        <c:spPr>
          <a:ln w="12700">
            <a:solidFill>
              <a:schemeClr val="tx1">
                <a:lumMod val="65000"/>
                <a:lumOff val="35000"/>
              </a:schemeClr>
            </a:solidFill>
          </a:ln>
        </c:spPr>
        <c:txPr>
          <a:bodyPr/>
          <a:lstStyle/>
          <a:p>
            <a:pPr>
              <a:defRPr sz="1400">
                <a:solidFill>
                  <a:schemeClr val="tx1">
                    <a:lumMod val="65000"/>
                    <a:lumOff val="35000"/>
                  </a:schemeClr>
                </a:solidFill>
              </a:defRPr>
            </a:pPr>
            <a:endParaRPr lang="de-DE"/>
          </a:p>
        </c:txPr>
        <c:crossAx val="196258048"/>
        <c:crosses val="autoZero"/>
        <c:crossBetween val="between"/>
      </c:valAx>
    </c:plotArea>
    <c:plotVisOnly val="1"/>
    <c:dispBlanksAs val="gap"/>
    <c:showDLblsOverMax val="0"/>
  </c:chart>
  <c:txPr>
    <a:bodyPr/>
    <a:lstStyle/>
    <a:p>
      <a:pPr>
        <a:defRPr sz="1800"/>
      </a:pPr>
      <a:endParaRPr lang="de-DE"/>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0460978638795704E-2"/>
          <c:y val="5.0947749773651123E-2"/>
          <c:w val="0.87306043364558206"/>
          <c:h val="0.7873892524702587"/>
        </c:manualLayout>
      </c:layout>
      <c:scatterChart>
        <c:scatterStyle val="lineMarker"/>
        <c:varyColors val="0"/>
        <c:ser>
          <c:idx val="0"/>
          <c:order val="0"/>
          <c:spPr>
            <a:ln w="28575">
              <a:noFill/>
            </a:ln>
          </c:spPr>
          <c:marker>
            <c:symbol val="diamond"/>
            <c:size val="10"/>
            <c:spPr>
              <a:solidFill>
                <a:schemeClr val="bg2"/>
              </a:solidFill>
              <a:ln>
                <a:solidFill>
                  <a:schemeClr val="bg2"/>
                </a:solidFill>
              </a:ln>
            </c:spPr>
          </c:marker>
          <c:dPt>
            <c:idx val="0"/>
            <c:bubble3D val="0"/>
            <c:extLst>
              <c:ext xmlns:c16="http://schemas.microsoft.com/office/drawing/2014/chart" uri="{C3380CC4-5D6E-409C-BE32-E72D297353CC}">
                <c16:uniqueId val="{00000000-7113-4946-A803-EDE3ADE20224}"/>
              </c:ext>
            </c:extLst>
          </c:dPt>
          <c:dPt>
            <c:idx val="1"/>
            <c:bubble3D val="0"/>
            <c:extLst>
              <c:ext xmlns:c16="http://schemas.microsoft.com/office/drawing/2014/chart" uri="{C3380CC4-5D6E-409C-BE32-E72D297353CC}">
                <c16:uniqueId val="{00000001-7113-4946-A803-EDE3ADE20224}"/>
              </c:ext>
            </c:extLst>
          </c:dPt>
          <c:dPt>
            <c:idx val="2"/>
            <c:bubble3D val="0"/>
            <c:extLst>
              <c:ext xmlns:c16="http://schemas.microsoft.com/office/drawing/2014/chart" uri="{C3380CC4-5D6E-409C-BE32-E72D297353CC}">
                <c16:uniqueId val="{00000002-7113-4946-A803-EDE3ADE20224}"/>
              </c:ext>
            </c:extLst>
          </c:dPt>
          <c:dPt>
            <c:idx val="3"/>
            <c:bubble3D val="0"/>
            <c:extLst>
              <c:ext xmlns:c16="http://schemas.microsoft.com/office/drawing/2014/chart" uri="{C3380CC4-5D6E-409C-BE32-E72D297353CC}">
                <c16:uniqueId val="{00000003-7113-4946-A803-EDE3ADE20224}"/>
              </c:ext>
            </c:extLst>
          </c:dPt>
          <c:dPt>
            <c:idx val="5"/>
            <c:bubble3D val="0"/>
            <c:extLst>
              <c:ext xmlns:c16="http://schemas.microsoft.com/office/drawing/2014/chart" uri="{C3380CC4-5D6E-409C-BE32-E72D297353CC}">
                <c16:uniqueId val="{00000004-7113-4946-A803-EDE3ADE20224}"/>
              </c:ext>
            </c:extLst>
          </c:dPt>
          <c:dPt>
            <c:idx val="6"/>
            <c:bubble3D val="0"/>
            <c:extLst>
              <c:ext xmlns:c16="http://schemas.microsoft.com/office/drawing/2014/chart" uri="{C3380CC4-5D6E-409C-BE32-E72D297353CC}">
                <c16:uniqueId val="{00000005-7113-4946-A803-EDE3ADE20224}"/>
              </c:ext>
            </c:extLst>
          </c:dPt>
          <c:errBars>
            <c:errDir val="y"/>
            <c:errBarType val="plus"/>
            <c:errValType val="percentage"/>
            <c:noEndCap val="1"/>
            <c:val val="5"/>
            <c:spPr>
              <a:ln>
                <a:noFill/>
              </a:ln>
            </c:spPr>
          </c:errBars>
          <c:errBars>
            <c:errDir val="x"/>
            <c:errBarType val="both"/>
            <c:errValType val="cust"/>
            <c:noEndCap val="0"/>
            <c:plus>
              <c:numRef>
                <c:f>Sheet1!$G$3:$G$7</c:f>
                <c:numCache>
                  <c:formatCode>General</c:formatCode>
                  <c:ptCount val="5"/>
                  <c:pt idx="0">
                    <c:v>0.21999999999999997</c:v>
                  </c:pt>
                  <c:pt idx="1">
                    <c:v>0.43999999999999995</c:v>
                  </c:pt>
                  <c:pt idx="2">
                    <c:v>0.71000000000000008</c:v>
                  </c:pt>
                  <c:pt idx="3">
                    <c:v>0.19999999999999996</c:v>
                  </c:pt>
                  <c:pt idx="4">
                    <c:v>0</c:v>
                  </c:pt>
                </c:numCache>
              </c:numRef>
            </c:plus>
            <c:minus>
              <c:numRef>
                <c:f>Sheet1!$F$3:$F$7</c:f>
                <c:numCache>
                  <c:formatCode>General</c:formatCode>
                  <c:ptCount val="5"/>
                  <c:pt idx="0">
                    <c:v>0.16000000000000003</c:v>
                  </c:pt>
                  <c:pt idx="1">
                    <c:v>0.2</c:v>
                  </c:pt>
                  <c:pt idx="2">
                    <c:v>0.33</c:v>
                  </c:pt>
                  <c:pt idx="3">
                    <c:v>0.16000000000000003</c:v>
                  </c:pt>
                  <c:pt idx="4">
                    <c:v>0</c:v>
                  </c:pt>
                </c:numCache>
              </c:numRef>
            </c:minus>
            <c:spPr>
              <a:ln w="19050">
                <a:solidFill>
                  <a:schemeClr val="bg2"/>
                </a:solidFill>
              </a:ln>
            </c:spPr>
          </c:errBars>
          <c:xVal>
            <c:numRef>
              <c:f>Sheet1!$C$3:$C$7</c:f>
              <c:numCache>
                <c:formatCode>General</c:formatCode>
                <c:ptCount val="5"/>
                <c:pt idx="0">
                  <c:v>0.53</c:v>
                </c:pt>
                <c:pt idx="1">
                  <c:v>0.38</c:v>
                </c:pt>
                <c:pt idx="2">
                  <c:v>0.62</c:v>
                </c:pt>
                <c:pt idx="3">
                  <c:v>0.81</c:v>
                </c:pt>
              </c:numCache>
            </c:numRef>
          </c:xVal>
          <c:yVal>
            <c:numRef>
              <c:f>Sheet1!$B$3:$B$7</c:f>
              <c:numCache>
                <c:formatCode>General</c:formatCode>
                <c:ptCount val="5"/>
                <c:pt idx="0">
                  <c:v>4.8499999999999996</c:v>
                </c:pt>
                <c:pt idx="1">
                  <c:v>3.7</c:v>
                </c:pt>
                <c:pt idx="2">
                  <c:v>2.5</c:v>
                </c:pt>
                <c:pt idx="3">
                  <c:v>1.25</c:v>
                </c:pt>
              </c:numCache>
            </c:numRef>
          </c:yVal>
          <c:smooth val="0"/>
          <c:extLst>
            <c:ext xmlns:c15="http://schemas.microsoft.com/office/drawing/2012/chart" uri="{02D57815-91ED-43cb-92C2-25804820EDAC}">
              <c15:filteredSeriesTitle>
                <c15:tx>
                  <c:strRef>
                    <c:extLst>
                      <c:ext uri="{02D57815-91ED-43cb-92C2-25804820EDAC}">
                        <c15:formulaRef>
                          <c15:sqref>Sheet1!$A$3:$A$7</c15:sqref>
                        </c15:formulaRef>
                      </c:ext>
                    </c:extLst>
                    <c:strCache>
                      <c:ptCount val="5"/>
                      <c:pt idx="0">
                        <c:v>&gt;=30% decline in eGFR</c:v>
                      </c:pt>
                      <c:pt idx="1">
                        <c:v>Doubling of creatinine</c:v>
                      </c:pt>
                      <c:pt idx="2">
                        <c:v>Acute kidney injury</c:v>
                      </c:pt>
                      <c:pt idx="3">
                        <c:v>Kidney failure</c:v>
                      </c:pt>
                    </c:strCache>
                  </c:strRef>
                </c15:tx>
              </c15:filteredSeriesTitle>
            </c:ext>
            <c:ext xmlns:c16="http://schemas.microsoft.com/office/drawing/2014/chart" uri="{C3380CC4-5D6E-409C-BE32-E72D297353CC}">
              <c16:uniqueId val="{00000006-7113-4946-A803-EDE3ADE20224}"/>
            </c:ext>
          </c:extLst>
        </c:ser>
        <c:dLbls>
          <c:showLegendKey val="0"/>
          <c:showVal val="0"/>
          <c:showCatName val="0"/>
          <c:showSerName val="0"/>
          <c:showPercent val="0"/>
          <c:showBubbleSize val="0"/>
        </c:dLbls>
        <c:axId val="37443456"/>
        <c:axId val="37444992"/>
      </c:scatterChart>
      <c:valAx>
        <c:axId val="37443456"/>
        <c:scaling>
          <c:logBase val="10"/>
          <c:orientation val="minMax"/>
        </c:scaling>
        <c:delete val="0"/>
        <c:axPos val="b"/>
        <c:numFmt formatCode="General" sourceLinked="1"/>
        <c:majorTickMark val="out"/>
        <c:minorTickMark val="none"/>
        <c:tickLblPos val="nextTo"/>
        <c:spPr>
          <a:ln w="12700">
            <a:solidFill>
              <a:schemeClr val="tx1"/>
            </a:solidFill>
          </a:ln>
        </c:spPr>
        <c:txPr>
          <a:bodyPr/>
          <a:lstStyle/>
          <a:p>
            <a:pPr>
              <a:defRPr sz="1000">
                <a:solidFill>
                  <a:schemeClr val="tx1">
                    <a:lumMod val="65000"/>
                    <a:lumOff val="35000"/>
                  </a:schemeClr>
                </a:solidFill>
              </a:defRPr>
            </a:pPr>
            <a:endParaRPr lang="de-DE"/>
          </a:p>
        </c:txPr>
        <c:crossAx val="37444992"/>
        <c:crosses val="autoZero"/>
        <c:crossBetween val="midCat"/>
      </c:valAx>
      <c:valAx>
        <c:axId val="37444992"/>
        <c:scaling>
          <c:orientation val="minMax"/>
          <c:max val="5.5"/>
          <c:min val="0.5"/>
        </c:scaling>
        <c:delete val="0"/>
        <c:axPos val="l"/>
        <c:numFmt formatCode="General" sourceLinked="1"/>
        <c:majorTickMark val="none"/>
        <c:minorTickMark val="none"/>
        <c:tickLblPos val="none"/>
        <c:spPr>
          <a:ln w="12700">
            <a:solidFill>
              <a:schemeClr val="tx1"/>
            </a:solidFill>
            <a:prstDash val="dash"/>
          </a:ln>
        </c:spPr>
        <c:crossAx val="37443456"/>
        <c:crossesAt val="1"/>
        <c:crossBetween val="midCat"/>
      </c:valAx>
    </c:plotArea>
    <c:plotVisOnly val="1"/>
    <c:dispBlanksAs val="gap"/>
    <c:showDLblsOverMax val="0"/>
  </c:chart>
  <c:txPr>
    <a:bodyPr/>
    <a:lstStyle/>
    <a:p>
      <a:pPr>
        <a:defRPr sz="1800"/>
      </a:pPr>
      <a:endParaRPr lang="de-DE"/>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559343039989471E-2"/>
          <c:y val="6.2647253274917603E-2"/>
          <c:w val="0.72506630420684814"/>
          <c:h val="0.79133086770742622"/>
        </c:manualLayout>
      </c:layout>
      <c:lineChart>
        <c:grouping val="standard"/>
        <c:varyColors val="0"/>
        <c:ser>
          <c:idx val="0"/>
          <c:order val="0"/>
          <c:spPr>
            <a:ln w="28575">
              <a:solidFill>
                <a:schemeClr val="bg2"/>
              </a:solidFill>
            </a:ln>
          </c:spPr>
          <c:marker>
            <c:symbol val="none"/>
          </c:marker>
          <c:val>
            <c:numRef>
              <c:f>Sheet1!$B$2:$B$14</c:f>
              <c:numCache>
                <c:formatCode>General</c:formatCode>
                <c:ptCount val="13"/>
                <c:pt idx="0">
                  <c:v>1</c:v>
                </c:pt>
                <c:pt idx="1">
                  <c:v>1</c:v>
                </c:pt>
                <c:pt idx="2">
                  <c:v>1</c:v>
                </c:pt>
                <c:pt idx="3">
                  <c:v>1</c:v>
                </c:pt>
                <c:pt idx="4">
                  <c:v>1</c:v>
                </c:pt>
                <c:pt idx="5">
                  <c:v>1</c:v>
                </c:pt>
                <c:pt idx="6">
                  <c:v>1</c:v>
                </c:pt>
                <c:pt idx="7">
                  <c:v>1</c:v>
                </c:pt>
                <c:pt idx="8">
                  <c:v>1</c:v>
                </c:pt>
                <c:pt idx="9">
                  <c:v>1</c:v>
                </c:pt>
                <c:pt idx="10">
                  <c:v>1</c:v>
                </c:pt>
                <c:pt idx="11">
                  <c:v>1</c:v>
                </c:pt>
                <c:pt idx="12">
                  <c:v>1</c:v>
                </c:pt>
              </c:numCache>
            </c:numRef>
          </c:val>
          <c:smooth val="0"/>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≥1 modifiable risk factor</c:v>
                      </c:pt>
                    </c:strCache>
                  </c:strRef>
                </c15:tx>
              </c15:filteredSeriesTitle>
            </c:ext>
            <c:ext xmlns:c15="http://schemas.microsoft.com/office/drawing/2012/chart" uri="{02D57815-91ED-43cb-92C2-25804820EDAC}">
              <c15:filteredCategoryTitle>
                <c15:cat>
                  <c:numRef>
                    <c:extLst>
                      <c:ext uri="{02D57815-91ED-43cb-92C2-25804820EDAC}">
                        <c15:formulaRef>
                          <c15:sqref>Sheet1!$A$2:$A$14</c15:sqref>
                        </c15:formulaRef>
                      </c:ext>
                    </c:extLst>
                    <c:numCache>
                      <c:formatCode>General</c:formatCode>
                      <c:ptCount val="13"/>
                      <c:pt idx="0">
                        <c:v>0</c:v>
                      </c:pt>
                      <c:pt idx="1">
                        <c:v>30</c:v>
                      </c:pt>
                      <c:pt idx="2">
                        <c:v>60</c:v>
                      </c:pt>
                      <c:pt idx="3">
                        <c:v>90</c:v>
                      </c:pt>
                      <c:pt idx="4">
                        <c:v>120</c:v>
                      </c:pt>
                      <c:pt idx="5">
                        <c:v>150</c:v>
                      </c:pt>
                      <c:pt idx="6">
                        <c:v>180</c:v>
                      </c:pt>
                      <c:pt idx="7">
                        <c:v>210</c:v>
                      </c:pt>
                      <c:pt idx="8">
                        <c:v>240</c:v>
                      </c:pt>
                      <c:pt idx="9">
                        <c:v>270</c:v>
                      </c:pt>
                      <c:pt idx="10">
                        <c:v>300</c:v>
                      </c:pt>
                      <c:pt idx="11">
                        <c:v>330</c:v>
                      </c:pt>
                      <c:pt idx="12">
                        <c:v>360</c:v>
                      </c:pt>
                    </c:numCache>
                  </c:numRef>
                </c15:cat>
              </c15:filteredCategoryTitle>
            </c:ext>
            <c:ext xmlns:c16="http://schemas.microsoft.com/office/drawing/2014/chart" uri="{C3380CC4-5D6E-409C-BE32-E72D297353CC}">
              <c16:uniqueId val="{00000000-1147-481C-8E42-5535BDB9E241}"/>
            </c:ext>
          </c:extLst>
        </c:ser>
        <c:ser>
          <c:idx val="1"/>
          <c:order val="1"/>
          <c:spPr>
            <a:ln w="28575">
              <a:solidFill>
                <a:schemeClr val="tx2"/>
              </a:solidFill>
            </a:ln>
          </c:spPr>
          <c:marker>
            <c:symbol val="none"/>
          </c:marker>
          <c:val>
            <c:numRef>
              <c:f>Sheet1!$C$2:$C$14</c:f>
              <c:numCache>
                <c:formatCode>General</c:formatCode>
                <c:ptCount val="13"/>
                <c:pt idx="0">
                  <c:v>1</c:v>
                </c:pt>
                <c:pt idx="1">
                  <c:v>1</c:v>
                </c:pt>
                <c:pt idx="2">
                  <c:v>1</c:v>
                </c:pt>
                <c:pt idx="3">
                  <c:v>1</c:v>
                </c:pt>
                <c:pt idx="4">
                  <c:v>1</c:v>
                </c:pt>
                <c:pt idx="5">
                  <c:v>1</c:v>
                </c:pt>
                <c:pt idx="6">
                  <c:v>1</c:v>
                </c:pt>
                <c:pt idx="7">
                  <c:v>1</c:v>
                </c:pt>
                <c:pt idx="8">
                  <c:v>1</c:v>
                </c:pt>
                <c:pt idx="9">
                  <c:v>1</c:v>
                </c:pt>
                <c:pt idx="10">
                  <c:v>1</c:v>
                </c:pt>
                <c:pt idx="11">
                  <c:v>1</c:v>
                </c:pt>
                <c:pt idx="12">
                  <c:v>1</c:v>
                </c:pt>
              </c:numCache>
            </c:numRef>
          </c:val>
          <c:smooth val="0"/>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No modifiable risk factor</c:v>
                      </c:pt>
                    </c:strCache>
                  </c:strRef>
                </c15:tx>
              </c15:filteredSeriesTitle>
            </c:ext>
            <c:ext xmlns:c15="http://schemas.microsoft.com/office/drawing/2012/chart" uri="{02D57815-91ED-43cb-92C2-25804820EDAC}">
              <c15:filteredCategoryTitle>
                <c15:cat>
                  <c:numRef>
                    <c:extLst>
                      <c:ext uri="{02D57815-91ED-43cb-92C2-25804820EDAC}">
                        <c15:formulaRef>
                          <c15:sqref>Sheet1!$A$2:$A$14</c15:sqref>
                        </c15:formulaRef>
                      </c:ext>
                    </c:extLst>
                    <c:numCache>
                      <c:formatCode>General</c:formatCode>
                      <c:ptCount val="13"/>
                      <c:pt idx="0">
                        <c:v>0</c:v>
                      </c:pt>
                      <c:pt idx="1">
                        <c:v>30</c:v>
                      </c:pt>
                      <c:pt idx="2">
                        <c:v>60</c:v>
                      </c:pt>
                      <c:pt idx="3">
                        <c:v>90</c:v>
                      </c:pt>
                      <c:pt idx="4">
                        <c:v>120</c:v>
                      </c:pt>
                      <c:pt idx="5">
                        <c:v>150</c:v>
                      </c:pt>
                      <c:pt idx="6">
                        <c:v>180</c:v>
                      </c:pt>
                      <c:pt idx="7">
                        <c:v>210</c:v>
                      </c:pt>
                      <c:pt idx="8">
                        <c:v>240</c:v>
                      </c:pt>
                      <c:pt idx="9">
                        <c:v>270</c:v>
                      </c:pt>
                      <c:pt idx="10">
                        <c:v>300</c:v>
                      </c:pt>
                      <c:pt idx="11">
                        <c:v>330</c:v>
                      </c:pt>
                      <c:pt idx="12">
                        <c:v>360</c:v>
                      </c:pt>
                    </c:numCache>
                  </c:numRef>
                </c15:cat>
              </c15:filteredCategoryTitle>
            </c:ext>
            <c:ext xmlns:c16="http://schemas.microsoft.com/office/drawing/2014/chart" uri="{C3380CC4-5D6E-409C-BE32-E72D297353CC}">
              <c16:uniqueId val="{00000001-1147-481C-8E42-5535BDB9E241}"/>
            </c:ext>
          </c:extLst>
        </c:ser>
        <c:dLbls>
          <c:showLegendKey val="0"/>
          <c:showVal val="0"/>
          <c:showCatName val="0"/>
          <c:showSerName val="0"/>
          <c:showPercent val="0"/>
          <c:showBubbleSize val="0"/>
        </c:dLbls>
        <c:smooth val="0"/>
        <c:axId val="248521088"/>
        <c:axId val="248524160"/>
      </c:lineChart>
      <c:catAx>
        <c:axId val="248521088"/>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4160"/>
        <c:crosses val="autoZero"/>
        <c:auto val="0"/>
        <c:lblAlgn val="ctr"/>
        <c:lblOffset val="100"/>
        <c:tickLblSkip val="1"/>
        <c:tickMarkSkip val="1"/>
        <c:noMultiLvlLbl val="0"/>
      </c:catAx>
      <c:valAx>
        <c:axId val="248524160"/>
        <c:scaling>
          <c:orientation val="minMax"/>
          <c:max val="5.000000000000001E-2"/>
        </c:scaling>
        <c:delete val="0"/>
        <c:axPos val="l"/>
        <c:numFmt formatCode="#,##0.00"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1088"/>
        <c:crosses val="autoZero"/>
        <c:crossBetween val="midCat"/>
        <c:majorUnit val="1.0000000000000007E-2"/>
      </c:valAx>
      <c:spPr>
        <a:ln w="28575"/>
      </c:spPr>
    </c:plotArea>
    <c:plotVisOnly val="1"/>
    <c:dispBlanksAs val="gap"/>
    <c:showDLblsOverMax val="0"/>
  </c:chart>
  <c:txPr>
    <a:bodyPr/>
    <a:lstStyle/>
    <a:p>
      <a:pPr>
        <a:defRPr sz="1800" smtId="4294967295"/>
      </a:pPr>
      <a:endParaRPr lang="de-DE"/>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chemeClr val="accent1"/>
            </a:solidFill>
            <a:ln>
              <a:noFill/>
            </a:ln>
            <a:effectLst/>
          </c:spPr>
          <c:invertIfNegative val="0"/>
          <c:dLbls>
            <c:delete val="1"/>
          </c:dLbls>
          <c:val>
            <c:numRef>
              <c:f>Sheet1!$B$2</c:f>
              <c:numCache>
                <c:formatCode>General</c:formatCode>
                <c:ptCount val="1"/>
                <c:pt idx="0">
                  <c:v>42.8</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Frequency of dose</c:v>
                      </c:pt>
                    </c:strCache>
                  </c:strRef>
                </c15:tx>
              </c15:filteredSeriesTitle>
            </c:ext>
            <c:ext xmlns:c15="http://schemas.microsoft.com/office/drawing/2012/chart" uri="{02D57815-91ED-43cb-92C2-25804820EDAC}">
              <c15:filteredCategoryTitle>
                <c15:cat>
                  <c:numRef>
                    <c:extLst>
                      <c:ext uri="{02D57815-91ED-43cb-92C2-25804820EDAC}">
                        <c15:formulaRef>
                          <c15:sqref>Sheet1!$A$2</c15:sqref>
                        </c15:formulaRef>
                      </c:ext>
                    </c:extLst>
                    <c:numCache>
                      <c:formatCode>General</c:formatCode>
                      <c:ptCount val="1"/>
                    </c:numCache>
                  </c:numRef>
                </c15:cat>
              </c15:filteredCategoryTitle>
            </c:ext>
            <c:ext xmlns:c16="http://schemas.microsoft.com/office/drawing/2014/chart" uri="{C3380CC4-5D6E-409C-BE32-E72D297353CC}">
              <c16:uniqueId val="{00000000-6FEB-4341-B45B-C7926EC11C0D}"/>
            </c:ext>
          </c:extLst>
        </c:ser>
        <c:ser>
          <c:idx val="1"/>
          <c:order val="1"/>
          <c:spPr>
            <a:solidFill>
              <a:srgbClr val="8A8C8E"/>
            </a:solidFill>
            <a:ln>
              <a:noFill/>
            </a:ln>
            <a:effectLst/>
          </c:spPr>
          <c:invertIfNegative val="0"/>
          <c:dLbls>
            <c:delete val="1"/>
          </c:dLbls>
          <c:val>
            <c:numRef>
              <c:f>Sheet1!$C$2</c:f>
              <c:numCache>
                <c:formatCode>General</c:formatCode>
                <c:ptCount val="1"/>
                <c:pt idx="0">
                  <c:v>21.5</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Timing around meals</c:v>
                      </c:pt>
                    </c:strCache>
                  </c:strRef>
                </c15:tx>
              </c15:filteredSeriesTitle>
            </c:ext>
            <c:ext xmlns:c15="http://schemas.microsoft.com/office/drawing/2012/chart" uri="{02D57815-91ED-43cb-92C2-25804820EDAC}">
              <c15:filteredCategoryTitle>
                <c15:cat>
                  <c:numRef>
                    <c:extLst>
                      <c:ext uri="{02D57815-91ED-43cb-92C2-25804820EDAC}">
                        <c15:formulaRef>
                          <c15:sqref>Sheet1!$A$2</c15:sqref>
                        </c15:formulaRef>
                      </c:ext>
                    </c:extLst>
                    <c:numCache>
                      <c:formatCode>General</c:formatCode>
                      <c:ptCount val="1"/>
                    </c:numCache>
                  </c:numRef>
                </c15:cat>
              </c15:filteredCategoryTitle>
            </c:ext>
            <c:ext xmlns:c16="http://schemas.microsoft.com/office/drawing/2014/chart" uri="{C3380CC4-5D6E-409C-BE32-E72D297353CC}">
              <c16:uniqueId val="{00000001-6FEB-4341-B45B-C7926EC11C0D}"/>
            </c:ext>
          </c:extLst>
        </c:ser>
        <c:ser>
          <c:idx val="2"/>
          <c:order val="2"/>
          <c:spPr>
            <a:solidFill>
              <a:srgbClr val="6689CC"/>
            </a:solidFill>
            <a:ln>
              <a:noFill/>
            </a:ln>
            <a:effectLst/>
          </c:spPr>
          <c:invertIfNegative val="0"/>
          <c:dLbls>
            <c:delete val="1"/>
          </c:dLbls>
          <c:val>
            <c:numRef>
              <c:f>Sheet1!$D$2</c:f>
              <c:numCache>
                <c:formatCode>General</c:formatCode>
                <c:ptCount val="1"/>
                <c:pt idx="0">
                  <c:v>10.6</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Size of pills</c:v>
                      </c:pt>
                    </c:strCache>
                  </c:strRef>
                </c15:tx>
              </c15:filteredSeriesTitle>
            </c:ext>
            <c:ext xmlns:c15="http://schemas.microsoft.com/office/drawing/2012/chart" uri="{02D57815-91ED-43cb-92C2-25804820EDAC}">
              <c15:filteredCategoryTitle>
                <c15:cat>
                  <c:numRef>
                    <c:extLst>
                      <c:ext uri="{02D57815-91ED-43cb-92C2-25804820EDAC}">
                        <c15:formulaRef>
                          <c15:sqref>Sheet1!$A$2</c15:sqref>
                        </c15:formulaRef>
                      </c:ext>
                    </c:extLst>
                    <c:numCache>
                      <c:formatCode>General</c:formatCode>
                      <c:ptCount val="1"/>
                    </c:numCache>
                  </c:numRef>
                </c15:cat>
              </c15:filteredCategoryTitle>
            </c:ext>
            <c:ext xmlns:c16="http://schemas.microsoft.com/office/drawing/2014/chart" uri="{C3380CC4-5D6E-409C-BE32-E72D297353CC}">
              <c16:uniqueId val="{00000002-6FEB-4341-B45B-C7926EC11C0D}"/>
            </c:ext>
          </c:extLst>
        </c:ser>
        <c:ser>
          <c:idx val="3"/>
          <c:order val="3"/>
          <c:spPr>
            <a:solidFill>
              <a:srgbClr val="3961AC"/>
            </a:solidFill>
            <a:ln>
              <a:noFill/>
            </a:ln>
            <a:effectLst/>
          </c:spPr>
          <c:invertIfNegative val="0"/>
          <c:dLbls>
            <c:delete val="1"/>
          </c:dLbls>
          <c:val>
            <c:numRef>
              <c:f>Sheet1!$E$2</c:f>
              <c:numCache>
                <c:formatCode>General</c:formatCode>
                <c:ptCount val="1"/>
                <c:pt idx="0">
                  <c:v>25</c:v>
                </c:pt>
              </c:numCache>
            </c:numRef>
          </c:val>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Distance from doctor2</c:v>
                      </c:pt>
                    </c:strCache>
                  </c:strRef>
                </c15:tx>
              </c15:filteredSeriesTitle>
            </c:ext>
            <c:ext xmlns:c15="http://schemas.microsoft.com/office/drawing/2012/chart" uri="{02D57815-91ED-43cb-92C2-25804820EDAC}">
              <c15:filteredCategoryTitle>
                <c15:cat>
                  <c:numRef>
                    <c:extLst>
                      <c:ext uri="{02D57815-91ED-43cb-92C2-25804820EDAC}">
                        <c15:formulaRef>
                          <c15:sqref>Sheet1!$A$2</c15:sqref>
                        </c15:formulaRef>
                      </c:ext>
                    </c:extLst>
                    <c:numCache>
                      <c:formatCode>General</c:formatCode>
                      <c:ptCount val="1"/>
                    </c:numCache>
                  </c:numRef>
                </c15:cat>
              </c15:filteredCategoryTitle>
            </c:ext>
            <c:ext xmlns:c16="http://schemas.microsoft.com/office/drawing/2014/chart" uri="{C3380CC4-5D6E-409C-BE32-E72D297353CC}">
              <c16:uniqueId val="{00000003-6FEB-4341-B45B-C7926EC11C0D}"/>
            </c:ext>
          </c:extLst>
        </c:ser>
        <c:dLbls>
          <c:dLblPos val="ctr"/>
          <c:showLegendKey val="0"/>
          <c:showVal val="1"/>
          <c:showCatName val="0"/>
          <c:showSerName val="0"/>
          <c:showPercent val="0"/>
          <c:showBubbleSize val="0"/>
        </c:dLbls>
        <c:gapWidth val="150"/>
        <c:overlap val="100"/>
        <c:axId val="1756335823"/>
        <c:axId val="1940903423"/>
      </c:barChart>
      <c:catAx>
        <c:axId val="1756335823"/>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1940903423"/>
        <c:crosses val="autoZero"/>
        <c:auto val="1"/>
        <c:lblAlgn val="ctr"/>
        <c:lblOffset val="100"/>
        <c:noMultiLvlLbl val="0"/>
      </c:catAx>
      <c:valAx>
        <c:axId val="1940903423"/>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de-DE" sz="1200" b="1">
                    <a:solidFill>
                      <a:schemeClr val="tx1">
                        <a:lumMod val="65000"/>
                        <a:lumOff val="35000"/>
                      </a:schemeClr>
                    </a:solidFill>
                  </a:rPr>
                  <a:t>Relative Bedeutung (%)</a:t>
                </a:r>
              </a:p>
            </c:rich>
          </c:tx>
          <c:layout>
            <c:manualLayout>
              <c:xMode val="edge"/>
              <c:yMode val="edge"/>
              <c:x val="5.6161763567819753E-2"/>
              <c:y val="0.17098703776106647"/>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de-DE"/>
            </a:p>
          </c:txPr>
        </c:title>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175633582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18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4186"/>
          </a:xfrm>
          <a:prstGeom prst="rect">
            <a:avLst/>
          </a:prstGeom>
        </p:spPr>
        <p:txBody>
          <a:bodyPr vert="horz" lIns="91440" tIns="45720" rIns="91440" bIns="45720" rtlCol="0"/>
          <a:lstStyle>
            <a:lvl1pPr algn="r">
              <a:defRPr sz="1200"/>
            </a:lvl1pPr>
          </a:lstStyle>
          <a:p>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689239"/>
            <a:ext cx="5438775" cy="444293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6899"/>
            <a:ext cx="2946400" cy="49418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6899"/>
            <a:ext cx="2946400" cy="494185"/>
          </a:xfrm>
          <a:prstGeom prst="rect">
            <a:avLst/>
          </a:prstGeom>
        </p:spPr>
        <p:txBody>
          <a:bodyPr vert="horz" lIns="91440" tIns="45720" rIns="91440" bIns="45720" rtlCol="0" anchor="b"/>
          <a:lstStyle>
            <a:lvl1pPr algn="r">
              <a:defRPr sz="1200"/>
            </a:lvl1pPr>
          </a:lstStyle>
          <a:p>
            <a:fld id="{4FE12A04-9E3C-4CA4-8E37-57D068AB06B1}" type="slidenum">
              <a:rPr lang="en-GB" smtClean="0"/>
              <a:pPr/>
              <a:t>‹Nr.›</a:t>
            </a:fld>
            <a:endParaRPr lang="en-GB"/>
          </a:p>
        </p:txBody>
      </p:sp>
    </p:spTree>
    <p:extLst>
      <p:ext uri="{BB962C8B-B14F-4D97-AF65-F5344CB8AC3E}">
        <p14:creationId xmlns:p14="http://schemas.microsoft.com/office/powerpoint/2010/main" val="4165730992"/>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271463"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2pPr>
    <a:lvl3pPr marL="444500"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3pPr>
    <a:lvl4pPr marL="630238"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4pPr>
    <a:lvl5pPr marL="803275"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a:t>
            </a:fld>
            <a:endParaRPr lang="en-GB"/>
          </a:p>
        </p:txBody>
      </p:sp>
    </p:spTree>
    <p:extLst>
      <p:ext uri="{BB962C8B-B14F-4D97-AF65-F5344CB8AC3E}">
        <p14:creationId xmlns:p14="http://schemas.microsoft.com/office/powerpoint/2010/main" val="25084096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10</a:t>
            </a:fld>
            <a:endParaRPr lang="en-GB"/>
          </a:p>
        </p:txBody>
      </p:sp>
    </p:spTree>
    <p:extLst>
      <p:ext uri="{BB962C8B-B14F-4D97-AF65-F5344CB8AC3E}">
        <p14:creationId xmlns:p14="http://schemas.microsoft.com/office/powerpoint/2010/main" val="2930876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11</a:t>
            </a:fld>
            <a:endParaRPr lang="en-GB"/>
          </a:p>
        </p:txBody>
      </p:sp>
    </p:spTree>
    <p:extLst>
      <p:ext uri="{BB962C8B-B14F-4D97-AF65-F5344CB8AC3E}">
        <p14:creationId xmlns:p14="http://schemas.microsoft.com/office/powerpoint/2010/main" val="3456658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12</a:t>
            </a:fld>
            <a:endParaRPr lang="en-GB"/>
          </a:p>
        </p:txBody>
      </p:sp>
    </p:spTree>
    <p:extLst>
      <p:ext uri="{BB962C8B-B14F-4D97-AF65-F5344CB8AC3E}">
        <p14:creationId xmlns:p14="http://schemas.microsoft.com/office/powerpoint/2010/main" val="33586526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13</a:t>
            </a:fld>
            <a:endParaRPr lang="en-GB"/>
          </a:p>
        </p:txBody>
      </p:sp>
    </p:spTree>
    <p:extLst>
      <p:ext uri="{BB962C8B-B14F-4D97-AF65-F5344CB8AC3E}">
        <p14:creationId xmlns:p14="http://schemas.microsoft.com/office/powerpoint/2010/main" val="27734406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14</a:t>
            </a:fld>
            <a:endParaRPr lang="en-GB"/>
          </a:p>
        </p:txBody>
      </p:sp>
    </p:spTree>
    <p:extLst>
      <p:ext uri="{BB962C8B-B14F-4D97-AF65-F5344CB8AC3E}">
        <p14:creationId xmlns:p14="http://schemas.microsoft.com/office/powerpoint/2010/main" val="8836487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15</a:t>
            </a:fld>
            <a:endParaRPr lang="en-GB"/>
          </a:p>
        </p:txBody>
      </p:sp>
    </p:spTree>
    <p:extLst>
      <p:ext uri="{BB962C8B-B14F-4D97-AF65-F5344CB8AC3E}">
        <p14:creationId xmlns:p14="http://schemas.microsoft.com/office/powerpoint/2010/main" val="32186701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16</a:t>
            </a:fld>
            <a:endParaRPr lang="en-GB"/>
          </a:p>
        </p:txBody>
      </p:sp>
    </p:spTree>
    <p:extLst>
      <p:ext uri="{BB962C8B-B14F-4D97-AF65-F5344CB8AC3E}">
        <p14:creationId xmlns:p14="http://schemas.microsoft.com/office/powerpoint/2010/main" val="2995672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17</a:t>
            </a:fld>
            <a:endParaRPr lang="en-GB"/>
          </a:p>
        </p:txBody>
      </p:sp>
    </p:spTree>
    <p:extLst>
      <p:ext uri="{BB962C8B-B14F-4D97-AF65-F5344CB8AC3E}">
        <p14:creationId xmlns:p14="http://schemas.microsoft.com/office/powerpoint/2010/main" val="20405633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18</a:t>
            </a:fld>
            <a:endParaRPr lang="en-GB"/>
          </a:p>
        </p:txBody>
      </p:sp>
    </p:spTree>
    <p:extLst>
      <p:ext uri="{BB962C8B-B14F-4D97-AF65-F5344CB8AC3E}">
        <p14:creationId xmlns:p14="http://schemas.microsoft.com/office/powerpoint/2010/main" val="1375723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19</a:t>
            </a:fld>
            <a:endParaRPr lang="en-GB"/>
          </a:p>
        </p:txBody>
      </p:sp>
    </p:spTree>
    <p:extLst>
      <p:ext uri="{BB962C8B-B14F-4D97-AF65-F5344CB8AC3E}">
        <p14:creationId xmlns:p14="http://schemas.microsoft.com/office/powerpoint/2010/main" val="4223475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2</a:t>
            </a:fld>
            <a:endParaRPr lang="en-GB"/>
          </a:p>
        </p:txBody>
      </p:sp>
    </p:spTree>
    <p:extLst>
      <p:ext uri="{BB962C8B-B14F-4D97-AF65-F5344CB8AC3E}">
        <p14:creationId xmlns:p14="http://schemas.microsoft.com/office/powerpoint/2010/main" val="42857581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a:p>
        </p:txBody>
      </p:sp>
      <p:sp>
        <p:nvSpPr>
          <p:cNvPr id="4" name="Slide Number Placeholder 3"/>
          <p:cNvSpPr>
            <a:spLocks noGrp="1"/>
          </p:cNvSpPr>
          <p:nvPr>
            <p:ph type="sldNum" sz="quarter" idx="10"/>
          </p:nvPr>
        </p:nvSpPr>
        <p:spPr/>
        <p:txBody>
          <a:bodyPr/>
          <a:lstStyle/>
          <a:p>
            <a:fld id="{4FE12A04-9E3C-4CA4-8E37-57D068AB06B1}" type="slidenum">
              <a:rPr lang="en-GB" smtClean="0"/>
              <a:pPr/>
              <a:t>20</a:t>
            </a:fld>
            <a:endParaRPr lang="en-GB"/>
          </a:p>
        </p:txBody>
      </p:sp>
    </p:spTree>
    <p:extLst>
      <p:ext uri="{BB962C8B-B14F-4D97-AF65-F5344CB8AC3E}">
        <p14:creationId xmlns:p14="http://schemas.microsoft.com/office/powerpoint/2010/main" val="2977755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21</a:t>
            </a:fld>
            <a:endParaRPr lang="en-GB"/>
          </a:p>
        </p:txBody>
      </p:sp>
    </p:spTree>
    <p:extLst>
      <p:ext uri="{BB962C8B-B14F-4D97-AF65-F5344CB8AC3E}">
        <p14:creationId xmlns:p14="http://schemas.microsoft.com/office/powerpoint/2010/main" val="2579895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22</a:t>
            </a:fld>
            <a:endParaRPr lang="en-GB"/>
          </a:p>
        </p:txBody>
      </p:sp>
    </p:spTree>
    <p:extLst>
      <p:ext uri="{BB962C8B-B14F-4D97-AF65-F5344CB8AC3E}">
        <p14:creationId xmlns:p14="http://schemas.microsoft.com/office/powerpoint/2010/main" val="558912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766"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a:p>
        </p:txBody>
      </p:sp>
      <p:sp>
        <p:nvSpPr>
          <p:cNvPr id="4" name="Slide Number Placeholder 3"/>
          <p:cNvSpPr>
            <a:spLocks noGrp="1"/>
          </p:cNvSpPr>
          <p:nvPr>
            <p:ph type="sldNum" sz="quarter" idx="10"/>
          </p:nvPr>
        </p:nvSpPr>
        <p:spPr/>
        <p:txBody>
          <a:bodyPr/>
          <a:lstStyle/>
          <a:p>
            <a:fld id="{4FE12A04-9E3C-4CA4-8E37-57D068AB06B1}" type="slidenum">
              <a:rPr lang="en-GB" smtClean="0"/>
              <a:pPr/>
              <a:t>3</a:t>
            </a:fld>
            <a:endParaRPr lang="en-GB"/>
          </a:p>
        </p:txBody>
      </p:sp>
    </p:spTree>
    <p:extLst>
      <p:ext uri="{BB962C8B-B14F-4D97-AF65-F5344CB8AC3E}">
        <p14:creationId xmlns:p14="http://schemas.microsoft.com/office/powerpoint/2010/main" val="3156660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4</a:t>
            </a:fld>
            <a:endParaRPr lang="en-GB"/>
          </a:p>
        </p:txBody>
      </p:sp>
    </p:spTree>
    <p:extLst>
      <p:ext uri="{BB962C8B-B14F-4D97-AF65-F5344CB8AC3E}">
        <p14:creationId xmlns:p14="http://schemas.microsoft.com/office/powerpoint/2010/main" val="3179107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5</a:t>
            </a:fld>
            <a:endParaRPr lang="en-GB"/>
          </a:p>
        </p:txBody>
      </p:sp>
    </p:spTree>
    <p:extLst>
      <p:ext uri="{BB962C8B-B14F-4D97-AF65-F5344CB8AC3E}">
        <p14:creationId xmlns:p14="http://schemas.microsoft.com/office/powerpoint/2010/main" val="3510287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6</a:t>
            </a:fld>
            <a:endParaRPr lang="en-GB"/>
          </a:p>
        </p:txBody>
      </p:sp>
    </p:spTree>
    <p:extLst>
      <p:ext uri="{BB962C8B-B14F-4D97-AF65-F5344CB8AC3E}">
        <p14:creationId xmlns:p14="http://schemas.microsoft.com/office/powerpoint/2010/main" val="425667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7</a:t>
            </a:fld>
            <a:endParaRPr lang="en-GB"/>
          </a:p>
        </p:txBody>
      </p:sp>
    </p:spTree>
    <p:extLst>
      <p:ext uri="{BB962C8B-B14F-4D97-AF65-F5344CB8AC3E}">
        <p14:creationId xmlns:p14="http://schemas.microsoft.com/office/powerpoint/2010/main" val="3444467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8</a:t>
            </a:fld>
            <a:endParaRPr lang="en-GB"/>
          </a:p>
        </p:txBody>
      </p:sp>
    </p:spTree>
    <p:extLst>
      <p:ext uri="{BB962C8B-B14F-4D97-AF65-F5344CB8AC3E}">
        <p14:creationId xmlns:p14="http://schemas.microsoft.com/office/powerpoint/2010/main" val="4222734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9</a:t>
            </a:fld>
            <a:endParaRPr lang="en-GB"/>
          </a:p>
        </p:txBody>
      </p:sp>
    </p:spTree>
    <p:extLst>
      <p:ext uri="{BB962C8B-B14F-4D97-AF65-F5344CB8AC3E}">
        <p14:creationId xmlns:p14="http://schemas.microsoft.com/office/powerpoint/2010/main" val="1263629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5" y="2707482"/>
            <a:ext cx="7451725"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5"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p>
        </p:txBody>
      </p:sp>
      <p:sp>
        <p:nvSpPr>
          <p:cNvPr id="5" name="Line 38"/>
          <p:cNvSpPr>
            <a:spLocks noChangeShapeType="1"/>
          </p:cNvSpPr>
          <p:nvPr userDrawn="1"/>
        </p:nvSpPr>
        <p:spPr bwMode="auto">
          <a:xfrm flipV="1">
            <a:off x="611188" y="2566988"/>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920057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032579"/>
            <a:ext cx="8281175" cy="3645387"/>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301911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368900"/>
            <a:ext cx="8281175" cy="3273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4"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927010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032579"/>
            <a:ext cx="8281987" cy="1701403"/>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2310198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368900"/>
            <a:ext cx="8281987" cy="1322784"/>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5"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4220347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032579"/>
            <a:ext cx="8280401" cy="170144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828580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368900"/>
            <a:ext cx="8280401" cy="132309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03447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032579"/>
            <a:ext cx="8280401" cy="170235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672518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368900"/>
            <a:ext cx="8280401" cy="132283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75507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hapter divider">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6" y="2707481"/>
            <a:ext cx="7451724"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4"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endParaRPr lang="en-GB"/>
          </a:p>
        </p:txBody>
      </p:sp>
    </p:spTree>
    <p:extLst>
      <p:ext uri="{BB962C8B-B14F-4D97-AF65-F5344CB8AC3E}">
        <p14:creationId xmlns:p14="http://schemas.microsoft.com/office/powerpoint/2010/main" val="124506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a:lstStyle>
            <a:lvl1pPr algn="l" rtl="0" eaLnBrk="1" fontAlgn="base" hangingPunct="1">
              <a:spcBef>
                <a:spcPct val="0"/>
              </a:spcBef>
              <a:spcAft>
                <a:spcPct val="0"/>
              </a:spcAft>
              <a:defRPr lang="en-GB" sz="2400" b="0" noProof="0" dirty="0">
                <a:solidFill>
                  <a:schemeClr val="bg2"/>
                </a:solidFill>
                <a:latin typeface="+mj-lt"/>
                <a:ea typeface="+mj-ea"/>
                <a:cs typeface="+mj-cs"/>
              </a:defRPr>
            </a:lvl1pPr>
          </a:lstStyle>
          <a:p>
            <a:r>
              <a:rPr lang="en-GB" noProof="0"/>
              <a:t>Click to edit Master title text</a:t>
            </a:r>
          </a:p>
        </p:txBody>
      </p:sp>
      <p:sp>
        <p:nvSpPr>
          <p:cNvPr id="7" name="Content Placeholder 6"/>
          <p:cNvSpPr>
            <a:spLocks noGrp="1"/>
          </p:cNvSpPr>
          <p:nvPr>
            <p:ph sz="quarter" idx="10" hasCustomPrompt="1"/>
          </p:nvPr>
        </p:nvSpPr>
        <p:spPr>
          <a:xfrm>
            <a:off x="611188" y="1032272"/>
            <a:ext cx="8281987" cy="3645694"/>
          </a:xfrm>
        </p:spPr>
        <p:txBody>
          <a:bodyPr/>
          <a:lstStyle>
            <a:lvl1pPr>
              <a:defRPr lang="en-US" sz="1800" dirty="0">
                <a:solidFill>
                  <a:schemeClr val="tx1">
                    <a:lumMod val="65000"/>
                    <a:lumOff val="35000"/>
                  </a:schemeClr>
                </a:solidFill>
                <a:latin typeface="+mn-lt"/>
                <a:ea typeface="+mn-ea"/>
                <a:cs typeface="+mn-cs"/>
              </a:defRPr>
            </a:lvl1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326835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headline + Content">
    <p:spTree>
      <p:nvGrpSpPr>
        <p:cNvPr id="1" name=""/>
        <p:cNvGrpSpPr/>
        <p:nvPr/>
      </p:nvGrpSpPr>
      <p:grpSpPr>
        <a:xfrm>
          <a:off x="0" y="0"/>
          <a:ext cx="0" cy="0"/>
          <a:chOff x="0" y="0"/>
          <a:chExt cx="0" cy="0"/>
        </a:xfrm>
      </p:grpSpPr>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lang="en-GB" sz="1800" b="1" noProof="0" dirty="0">
                <a:solidFill>
                  <a:schemeClr val="tx1">
                    <a:lumMod val="65000"/>
                    <a:lumOff val="35000"/>
                  </a:schemeClr>
                </a:solidFill>
                <a:latin typeface="+mn-lt"/>
                <a:ea typeface="+mn-ea"/>
                <a:cs typeface="+mn-cs"/>
              </a:defRPr>
            </a:lvl1pPr>
          </a:lstStyle>
          <a:p>
            <a:pPr marL="0" lvl="0" indent="0" algn="l" rtl="0" eaLnBrk="1" fontAlgn="base" hangingPunct="1">
              <a:spcBef>
                <a:spcPts val="6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9" name="Content Placeholder 8"/>
          <p:cNvSpPr>
            <a:spLocks noGrp="1"/>
          </p:cNvSpPr>
          <p:nvPr>
            <p:ph sz="quarter" idx="19" hasCustomPrompt="1"/>
          </p:nvPr>
        </p:nvSpPr>
        <p:spPr>
          <a:xfrm>
            <a:off x="612776" y="1368281"/>
            <a:ext cx="8280400" cy="3309685"/>
          </a:xfrm>
          <a:prstGeom prst="rect">
            <a:avLst/>
          </a:prstGeom>
        </p:spPr>
        <p:txBody>
          <a:bodyPr/>
          <a:lstStyle>
            <a:lvl1pPr>
              <a:defRPr lang="en-US" sz="1800" dirty="0">
                <a:solidFill>
                  <a:schemeClr val="tx1">
                    <a:lumMod val="65000"/>
                    <a:lumOff val="35000"/>
                  </a:schemeClr>
                </a:solidFill>
                <a:latin typeface="+mn-lt"/>
                <a:ea typeface="+mn-ea"/>
                <a:cs typeface="+mn-cs"/>
              </a:defRPr>
            </a:lvl1pPr>
            <a:lvl2pPr>
              <a:defRPr lang="en-US" sz="1600" dirty="0">
                <a:solidFill>
                  <a:schemeClr val="tx1">
                    <a:lumMod val="65000"/>
                    <a:lumOff val="35000"/>
                  </a:schemeClr>
                </a:solidFill>
                <a:latin typeface="+mn-lt"/>
              </a:defRPr>
            </a:lvl2pPr>
            <a:lvl3pPr>
              <a:defRPr lang="en-US" sz="1400" dirty="0">
                <a:solidFill>
                  <a:schemeClr val="tx1">
                    <a:lumMod val="65000"/>
                    <a:lumOff val="35000"/>
                  </a:schemeClr>
                </a:solidFill>
                <a:latin typeface="+mn-lt"/>
              </a:defRPr>
            </a:lvl3pPr>
            <a:lvl4pPr>
              <a:defRPr lang="en-US" sz="1400" dirty="0">
                <a:solidFill>
                  <a:schemeClr val="tx1">
                    <a:lumMod val="65000"/>
                    <a:lumOff val="35000"/>
                  </a:schemeClr>
                </a:solidFill>
                <a:latin typeface="+mn-lt"/>
              </a:defRPr>
            </a:lvl4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a:t>Fourth level</a:t>
            </a:r>
          </a:p>
        </p:txBody>
      </p:sp>
      <p:sp>
        <p:nvSpPr>
          <p:cNvPr id="10" name="Title 9"/>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414197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21" hasCustomPrompt="1"/>
          </p:nvPr>
        </p:nvSpPr>
        <p:spPr>
          <a:xfrm>
            <a:off x="612774"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5"/>
          <p:cNvSpPr>
            <a:spLocks noGrp="1"/>
          </p:cNvSpPr>
          <p:nvPr>
            <p:ph sz="quarter" idx="22" hasCustomPrompt="1"/>
          </p:nvPr>
        </p:nvSpPr>
        <p:spPr>
          <a:xfrm>
            <a:off x="4860480"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11147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b-Headline + 2 Contents">
    <p:spTree>
      <p:nvGrpSpPr>
        <p:cNvPr id="1" name=""/>
        <p:cNvGrpSpPr/>
        <p:nvPr/>
      </p:nvGrpSpPr>
      <p:grpSpPr>
        <a:xfrm>
          <a:off x="0" y="0"/>
          <a:ext cx="0" cy="0"/>
          <a:chOff x="0" y="0"/>
          <a:chExt cx="0" cy="0"/>
        </a:xfrm>
      </p:grpSpPr>
      <p:sp>
        <p:nvSpPr>
          <p:cNvPr id="8" name="Content Placeholder 7"/>
          <p:cNvSpPr>
            <a:spLocks noGrp="1"/>
          </p:cNvSpPr>
          <p:nvPr>
            <p:ph sz="quarter" idx="22" hasCustomPrompt="1"/>
          </p:nvPr>
        </p:nvSpPr>
        <p:spPr>
          <a:xfrm>
            <a:off x="612774"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7"/>
          <p:cNvSpPr>
            <a:spLocks noGrp="1"/>
          </p:cNvSpPr>
          <p:nvPr>
            <p:ph sz="quarter" idx="23" hasCustomPrompt="1"/>
          </p:nvPr>
        </p:nvSpPr>
        <p:spPr>
          <a:xfrm>
            <a:off x="4860480"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hasCustomPrompt="1"/>
          </p:nvPr>
        </p:nvSpPr>
        <p:spPr/>
        <p:txBody>
          <a:bodyPr/>
          <a:lstStyle/>
          <a:p>
            <a:r>
              <a:rPr lang="en-GB" noProof="0"/>
              <a:t>Click to edit Master title text</a:t>
            </a:r>
            <a:endParaRPr lang="en-GB"/>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83680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2184783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110907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02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itle Placeholder 2"/>
          <p:cNvSpPr>
            <a:spLocks noGrp="1"/>
          </p:cNvSpPr>
          <p:nvPr>
            <p:ph type="title"/>
          </p:nvPr>
        </p:nvSpPr>
        <p:spPr>
          <a:xfrm>
            <a:off x="612000" y="388744"/>
            <a:ext cx="8281175" cy="369332"/>
          </a:xfrm>
          <a:prstGeom prst="rect">
            <a:avLst/>
          </a:prstGeom>
        </p:spPr>
        <p:txBody>
          <a:bodyPr vert="horz" wrap="square" lIns="0" tIns="0" rIns="0" bIns="0" rtlCol="0" anchor="b">
            <a:spAutoFit/>
          </a:bodyPr>
          <a:lstStyle/>
          <a:p>
            <a:r>
              <a:rPr lang="en-GB" noProof="0"/>
              <a:t>Click to edit Master title text</a:t>
            </a:r>
          </a:p>
        </p:txBody>
      </p:sp>
      <p:sp>
        <p:nvSpPr>
          <p:cNvPr id="4" name="Text Placeholder 3"/>
          <p:cNvSpPr>
            <a:spLocks noGrp="1"/>
          </p:cNvSpPr>
          <p:nvPr>
            <p:ph type="body" idx="1"/>
          </p:nvPr>
        </p:nvSpPr>
        <p:spPr>
          <a:xfrm>
            <a:off x="611188" y="1032355"/>
            <a:ext cx="8281987" cy="3645611"/>
          </a:xfrm>
          <a:prstGeom prst="rect">
            <a:avLst/>
          </a:prstGeom>
        </p:spPr>
        <p:txBody>
          <a:bodyPr vert="horz" lIns="0" tIns="0" rIns="0" bIns="0" rtlCol="0">
            <a:noAutofit/>
          </a:bodyPr>
          <a:lstStyle/>
          <a:p>
            <a:pPr lvl="0"/>
            <a:r>
              <a:rPr lang="en-US"/>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a:t>Fourth level</a:t>
            </a:r>
          </a:p>
        </p:txBody>
      </p:sp>
      <p:sp>
        <p:nvSpPr>
          <p:cNvPr id="5" name="Line 38"/>
          <p:cNvSpPr>
            <a:spLocks noChangeShapeType="1"/>
          </p:cNvSpPr>
          <p:nvPr/>
        </p:nvSpPr>
        <p:spPr bwMode="auto">
          <a:xfrm flipV="1">
            <a:off x="611188" y="789553"/>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Textfeld 12">
            <a:extLst>
              <a:ext uri="{FF2B5EF4-FFF2-40B4-BE49-F238E27FC236}">
                <a16:creationId xmlns:a16="http://schemas.microsoft.com/office/drawing/2014/main" id="{4F9100D8-A84E-4B13-AC72-364106600679}"/>
              </a:ext>
            </a:extLst>
          </p:cNvPr>
          <p:cNvSpPr txBox="1"/>
          <p:nvPr userDrawn="1"/>
        </p:nvSpPr>
        <p:spPr>
          <a:xfrm rot="16200000">
            <a:off x="8427153" y="4279967"/>
            <a:ext cx="1283519" cy="287335"/>
          </a:xfrm>
          <a:prstGeom prst="rect">
            <a:avLst/>
          </a:prstGeom>
          <a:noFill/>
        </p:spPr>
        <p:txBody>
          <a:bodyPr wrap="none" lIns="0" tIns="0" rIns="0" bIns="0" rtlCol="0" anchor="ctr" anchorCtr="0">
            <a:noAutofit/>
          </a:bodyPr>
          <a:lstStyle/>
          <a:p>
            <a:r>
              <a:rPr lang="de-CH" sz="600" b="0" i="0" dirty="0">
                <a:solidFill>
                  <a:schemeClr val="accent1"/>
                </a:solidFill>
                <a:effectLst/>
                <a:latin typeface="Arial" panose="020B0604020202020204" pitchFamily="34" charset="0"/>
              </a:rPr>
              <a:t>PP-XAR-CH-0497-2_08.2022</a:t>
            </a:r>
            <a:endParaRPr lang="de-DE" sz="400" dirty="0">
              <a:solidFill>
                <a:schemeClr val="accent1"/>
              </a:solidFill>
            </a:endParaRPr>
          </a:p>
        </p:txBody>
      </p:sp>
      <p:sp>
        <p:nvSpPr>
          <p:cNvPr id="6" name="MSIPCMContentMarking" descr="{&quot;HashCode&quot;:-242339457,&quot;Placement&quot;:&quot;Footer&quot;,&quot;Top&quot;:368.1945,&quot;Left&quot;:572.5106,&quot;SlideWidth&quot;:720,&quot;SlideHeight&quot;:405}">
            <a:extLst>
              <a:ext uri="{FF2B5EF4-FFF2-40B4-BE49-F238E27FC236}">
                <a16:creationId xmlns:a16="http://schemas.microsoft.com/office/drawing/2014/main" id="{A1F914FD-A5D9-4B6D-B544-A55F90692C74}"/>
              </a:ext>
            </a:extLst>
          </p:cNvPr>
          <p:cNvSpPr txBox="1"/>
          <p:nvPr userDrawn="1"/>
        </p:nvSpPr>
        <p:spPr>
          <a:xfrm>
            <a:off x="7270885" y="4676070"/>
            <a:ext cx="1873115" cy="467429"/>
          </a:xfrm>
          <a:prstGeom prst="rect">
            <a:avLst/>
          </a:prstGeom>
          <a:noFill/>
        </p:spPr>
        <p:txBody>
          <a:bodyPr vert="horz" wrap="square" lIns="0" tIns="0" rIns="0" bIns="0" rtlCol="0" anchor="ctr" anchorCtr="1">
            <a:spAutoFit/>
          </a:bodyPr>
          <a:lstStyle/>
          <a:p>
            <a:pPr algn="r">
              <a:spcBef>
                <a:spcPct val="0"/>
              </a:spcBef>
              <a:spcAft>
                <a:spcPct val="0"/>
              </a:spcAft>
            </a:pPr>
            <a:r>
              <a:rPr lang="en-US" sz="2200">
                <a:solidFill>
                  <a:srgbClr val="FF8939"/>
                </a:solidFill>
                <a:latin typeface="Calibri" panose="020F0502020204030204" pitchFamily="34" charset="0"/>
              </a:rPr>
              <a:t>RESTRICTED</a:t>
            </a:r>
            <a:endParaRPr lang="en-US" sz="2200" dirty="0">
              <a:solidFill>
                <a:srgbClr val="FF8939"/>
              </a:solidFill>
              <a:latin typeface="Calibri" panose="020F0502020204030204" pitchFamily="34" charset="0"/>
            </a:endParaRPr>
          </a:p>
        </p:txBody>
      </p:sp>
    </p:spTree>
    <p:extLst>
      <p:ext uri="{BB962C8B-B14F-4D97-AF65-F5344CB8AC3E}">
        <p14:creationId xmlns:p14="http://schemas.microsoft.com/office/powerpoint/2010/main" val="319924745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3" r:id="rId4"/>
    <p:sldLayoutId id="2147483774" r:id="rId5"/>
    <p:sldLayoutId id="2147483775" r:id="rId6"/>
    <p:sldLayoutId id="2147483771" r:id="rId7"/>
    <p:sldLayoutId id="2147483779" r:id="rId8"/>
    <p:sldLayoutId id="2147483772" r:id="rId9"/>
    <p:sldLayoutId id="2147483777" r:id="rId10"/>
    <p:sldLayoutId id="2147483780" r:id="rId11"/>
    <p:sldLayoutId id="2147483776" r:id="rId12"/>
    <p:sldLayoutId id="2147483781" r:id="rId13"/>
    <p:sldLayoutId id="2147483778" r:id="rId14"/>
    <p:sldLayoutId id="2147483782" r:id="rId15"/>
    <p:sldLayoutId id="2147483783" r:id="rId16"/>
    <p:sldLayoutId id="2147483784" r:id="rId17"/>
  </p:sldLayoutIdLst>
  <p:hf sldNum="0" hdr="0" dt="0"/>
  <p:txStyles>
    <p:titleStyle>
      <a:lvl1pPr algn="l" rtl="0" eaLnBrk="1" fontAlgn="base" hangingPunct="1">
        <a:spcBef>
          <a:spcPct val="0"/>
        </a:spcBef>
        <a:spcAft>
          <a:spcPct val="0"/>
        </a:spcAft>
        <a:defRPr lang="en-GB" sz="2400" b="0" noProof="0" dirty="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defRPr lang="en-US" sz="180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14.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3" Type="http://schemas.openxmlformats.org/officeDocument/2006/relationships/image" Target="../media/image13.jpeg"/><Relationship Id="rId7" Type="http://schemas.openxmlformats.org/officeDocument/2006/relationships/image" Target="../media/image17.svg"/><Relationship Id="rId12"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3" Type="http://schemas.openxmlformats.org/officeDocument/2006/relationships/image" Target="../media/image13.jpeg"/><Relationship Id="rId7" Type="http://schemas.openxmlformats.org/officeDocument/2006/relationships/image" Target="../media/image17.svg"/><Relationship Id="rId12" Type="http://schemas.openxmlformats.org/officeDocument/2006/relationships/image" Target="../media/image22.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26.png"/><Relationship Id="rId4" Type="http://schemas.openxmlformats.org/officeDocument/2006/relationships/image" Target="../media/image25.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7.png"/><Relationship Id="rId13" Type="http://schemas.openxmlformats.org/officeDocument/2006/relationships/image" Target="../media/image21.svg"/><Relationship Id="rId3" Type="http://schemas.openxmlformats.org/officeDocument/2006/relationships/image" Target="../media/image13.jpeg"/><Relationship Id="rId7" Type="http://schemas.openxmlformats.org/officeDocument/2006/relationships/image" Target="../media/image17.svg"/><Relationship Id="rId12" Type="http://schemas.openxmlformats.org/officeDocument/2006/relationships/image" Target="../media/image20.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19.svg"/><Relationship Id="rId5" Type="http://schemas.openxmlformats.org/officeDocument/2006/relationships/image" Target="../media/image15.svg"/><Relationship Id="rId10" Type="http://schemas.openxmlformats.org/officeDocument/2006/relationships/image" Target="../media/image18.png"/><Relationship Id="rId4" Type="http://schemas.openxmlformats.org/officeDocument/2006/relationships/image" Target="../media/image14.png"/><Relationship Id="rId9" Type="http://schemas.openxmlformats.org/officeDocument/2006/relationships/image" Target="../media/image28.sv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sv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11.pn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3" Type="http://schemas.openxmlformats.org/officeDocument/2006/relationships/image" Target="../media/image13.jpeg"/><Relationship Id="rId7" Type="http://schemas.openxmlformats.org/officeDocument/2006/relationships/image" Target="../media/image17.svg"/><Relationship Id="rId12"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ine 38">
            <a:extLst>
              <a:ext uri="{FF2B5EF4-FFF2-40B4-BE49-F238E27FC236}">
                <a16:creationId xmlns:a16="http://schemas.microsoft.com/office/drawing/2014/main" id="{D4748E2E-069B-AB41-AE36-076C3B201260}"/>
              </a:ext>
            </a:extLst>
          </p:cNvPr>
          <p:cNvSpPr>
            <a:spLocks noChangeShapeType="1"/>
          </p:cNvSpPr>
          <p:nvPr/>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ndParaRPr>
          </a:p>
        </p:txBody>
      </p:sp>
      <p:sp>
        <p:nvSpPr>
          <p:cNvPr id="10" name="Title 2">
            <a:extLst>
              <a:ext uri="{FF2B5EF4-FFF2-40B4-BE49-F238E27FC236}">
                <a16:creationId xmlns:a16="http://schemas.microsoft.com/office/drawing/2014/main" id="{EE2AE12B-50AB-D342-8CDD-6C65FEF352A6}"/>
              </a:ext>
            </a:extLst>
          </p:cNvPr>
          <p:cNvSpPr txBox="1">
            <a:spLocks/>
          </p:cNvSpPr>
          <p:nvPr/>
        </p:nvSpPr>
        <p:spPr>
          <a:xfrm>
            <a:off x="612776" y="1491621"/>
            <a:ext cx="8339200" cy="984885"/>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de-DE" b="1" dirty="0">
                <a:solidFill>
                  <a:srgbClr val="3961AC"/>
                </a:solidFill>
              </a:rPr>
              <a:t>Klinische Präsentation von </a:t>
            </a:r>
            <a:br>
              <a:rPr lang="de-DE" b="1" dirty="0">
                <a:solidFill>
                  <a:srgbClr val="3961AC"/>
                </a:solidFill>
              </a:rPr>
            </a:br>
            <a:r>
              <a:rPr lang="de-DE" b="1" dirty="0">
                <a:solidFill>
                  <a:srgbClr val="3961AC"/>
                </a:solidFill>
              </a:rPr>
              <a:t>Patienten mit </a:t>
            </a:r>
            <a:r>
              <a:rPr lang="de-DE" b="1" dirty="0" err="1">
                <a:solidFill>
                  <a:srgbClr val="3961AC"/>
                </a:solidFill>
              </a:rPr>
              <a:t>nvVHF</a:t>
            </a:r>
            <a:endParaRPr lang="de-DE" b="1" dirty="0">
              <a:solidFill>
                <a:srgbClr val="3961AC"/>
              </a:solidFill>
            </a:endParaRPr>
          </a:p>
        </p:txBody>
      </p:sp>
      <p:sp>
        <p:nvSpPr>
          <p:cNvPr id="11" name="Rectangle 40">
            <a:extLst>
              <a:ext uri="{FF2B5EF4-FFF2-40B4-BE49-F238E27FC236}">
                <a16:creationId xmlns:a16="http://schemas.microsoft.com/office/drawing/2014/main" id="{73F53FA0-A043-D146-803F-6E364D973D8E}"/>
              </a:ext>
            </a:extLst>
          </p:cNvPr>
          <p:cNvSpPr txBox="1">
            <a:spLocks noChangeArrowheads="1"/>
          </p:cNvSpPr>
          <p:nvPr/>
        </p:nvSpPr>
        <p:spPr>
          <a:xfrm>
            <a:off x="612776" y="2707482"/>
            <a:ext cx="8423720" cy="276999"/>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sz="2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sz="160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sz="160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de-DE" sz="1800" dirty="0"/>
              <a:t>Management älterer Patienten mit </a:t>
            </a:r>
            <a:r>
              <a:rPr lang="de-DE" sz="1800" dirty="0" err="1"/>
              <a:t>nvVHF</a:t>
            </a:r>
            <a:endParaRPr lang="de-DE" sz="1800" dirty="0"/>
          </a:p>
        </p:txBody>
      </p:sp>
    </p:spTree>
    <p:extLst>
      <p:ext uri="{BB962C8B-B14F-4D97-AF65-F5344CB8AC3E}">
        <p14:creationId xmlns:p14="http://schemas.microsoft.com/office/powerpoint/2010/main" val="1124652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944527" y="189184"/>
            <a:ext cx="8199473"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000" dirty="0"/>
              <a:t>‚</a:t>
            </a:r>
            <a:r>
              <a:rPr lang="de-DE" sz="2200" dirty="0"/>
              <a:t>Real-</a:t>
            </a:r>
            <a:r>
              <a:rPr lang="de-DE" sz="2200" dirty="0" err="1"/>
              <a:t>life</a:t>
            </a:r>
            <a:r>
              <a:rPr lang="de-DE" sz="2200" dirty="0"/>
              <a:t>‘ Daten zu älteren Patienten untermauern das gute Wirksamkeits- und Sicherheitsprofil von Rivaroxaban</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33420"/>
            <a:ext cx="8274051" cy="323165"/>
          </a:xfrm>
          <a:prstGeom prst="rect">
            <a:avLst/>
          </a:prstGeom>
          <a:noFill/>
        </p:spPr>
        <p:txBody>
          <a:bodyPr wrap="square" lIns="0" tIns="0" rIns="0" bIns="0" rtlCol="0" anchor="b" anchorCtr="0">
            <a:spAutoFit/>
          </a:bodyPr>
          <a:lstStyle/>
          <a:p>
            <a:pPr>
              <a:spcBef>
                <a:spcPts val="0"/>
              </a:spcBef>
            </a:pPr>
            <a:r>
              <a:rPr lang="de-DE" sz="700" dirty="0">
                <a:solidFill>
                  <a:srgbClr val="B3B2B5"/>
                </a:solidFill>
                <a:cs typeface="Arial" charset="0"/>
              </a:rPr>
              <a:t>Aufgeführte Daten entsprechen Modell 1: bereinigt nach Alter, Geschlecht, </a:t>
            </a:r>
            <a:r>
              <a:rPr lang="de-DE" sz="700" dirty="0" err="1">
                <a:solidFill>
                  <a:srgbClr val="B3B2B5"/>
                </a:solidFill>
                <a:cs typeface="Arial" charset="0"/>
              </a:rPr>
              <a:t>eGFR</a:t>
            </a:r>
            <a:r>
              <a:rPr lang="de-DE" sz="700" dirty="0">
                <a:solidFill>
                  <a:srgbClr val="B3B2B5"/>
                </a:solidFill>
                <a:cs typeface="Arial" charset="0"/>
              </a:rPr>
              <a:t> und </a:t>
            </a:r>
            <a:r>
              <a:rPr lang="de-DE" sz="700" dirty="0" err="1">
                <a:solidFill>
                  <a:srgbClr val="B3B2B5"/>
                </a:solidFill>
                <a:cs typeface="Arial" charset="0"/>
              </a:rPr>
              <a:t>Charlson</a:t>
            </a:r>
            <a:r>
              <a:rPr lang="de-DE" sz="700" dirty="0">
                <a:solidFill>
                  <a:srgbClr val="B3B2B5"/>
                </a:solidFill>
                <a:cs typeface="Arial" charset="0"/>
              </a:rPr>
              <a:t>-Index (</a:t>
            </a:r>
            <a:r>
              <a:rPr lang="de-DE" sz="700" dirty="0" err="1">
                <a:solidFill>
                  <a:srgbClr val="B3B2B5"/>
                </a:solidFill>
                <a:cs typeface="Arial" charset="0"/>
              </a:rPr>
              <a:t>n</a:t>
            </a:r>
            <a:r>
              <a:rPr lang="de-DE" sz="700" dirty="0">
                <a:solidFill>
                  <a:srgbClr val="B3B2B5"/>
                </a:solidFill>
                <a:cs typeface="Arial" charset="0"/>
              </a:rPr>
              <a:t> = 22 Variablen). </a:t>
            </a:r>
            <a:r>
              <a:rPr lang="de-DE" sz="700" dirty="0" err="1">
                <a:solidFill>
                  <a:srgbClr val="B3B2B5"/>
                </a:solidFill>
                <a:cs typeface="Arial" charset="0"/>
              </a:rPr>
              <a:t>nvVHF</a:t>
            </a:r>
            <a:r>
              <a:rPr lang="de-DE" sz="700" dirty="0">
                <a:solidFill>
                  <a:srgbClr val="B3B2B5"/>
                </a:solidFill>
                <a:cs typeface="Arial" charset="0"/>
              </a:rPr>
              <a:t>: nicht-</a:t>
            </a:r>
            <a:r>
              <a:rPr lang="de-DE" sz="700" dirty="0" err="1">
                <a:solidFill>
                  <a:srgbClr val="B3B2B5"/>
                </a:solidFill>
                <a:cs typeface="Arial" charset="0"/>
              </a:rPr>
              <a:t>valvuläres</a:t>
            </a:r>
            <a:r>
              <a:rPr lang="de-DE" sz="700" dirty="0">
                <a:solidFill>
                  <a:srgbClr val="B3B2B5"/>
                </a:solidFill>
                <a:cs typeface="Arial" charset="0"/>
              </a:rPr>
              <a:t> Vorhofflimmern; </a:t>
            </a:r>
            <a:br>
              <a:rPr lang="de-DE" sz="700" dirty="0">
                <a:solidFill>
                  <a:srgbClr val="B3B2B5"/>
                </a:solidFill>
                <a:cs typeface="Arial" charset="0"/>
              </a:rPr>
            </a:br>
            <a:r>
              <a:rPr lang="de-DE" sz="700" dirty="0">
                <a:solidFill>
                  <a:srgbClr val="B3B2B5"/>
                </a:solidFill>
                <a:cs typeface="Arial" charset="0"/>
              </a:rPr>
              <a:t>AF: </a:t>
            </a:r>
            <a:r>
              <a:rPr lang="de-DE" sz="700" dirty="0" err="1">
                <a:solidFill>
                  <a:srgbClr val="B3B2B5"/>
                </a:solidFill>
                <a:cs typeface="Arial" charset="0"/>
              </a:rPr>
              <a:t>atrial</a:t>
            </a:r>
            <a:r>
              <a:rPr lang="de-DE" sz="700" dirty="0">
                <a:solidFill>
                  <a:srgbClr val="B3B2B5"/>
                </a:solidFill>
                <a:cs typeface="Arial" charset="0"/>
              </a:rPr>
              <a:t> </a:t>
            </a:r>
            <a:r>
              <a:rPr lang="de-DE" sz="700" dirty="0" err="1">
                <a:solidFill>
                  <a:srgbClr val="B3B2B5"/>
                </a:solidFill>
                <a:cs typeface="Arial" charset="0"/>
              </a:rPr>
              <a:t>fibrillation</a:t>
            </a:r>
            <a:r>
              <a:rPr lang="de-DE" sz="700" dirty="0">
                <a:solidFill>
                  <a:srgbClr val="B3B2B5"/>
                </a:solidFill>
                <a:cs typeface="Arial" charset="0"/>
              </a:rPr>
              <a:t> (Vorhofflimmern); VKA : Vitamin-K-Antagonist; </a:t>
            </a:r>
            <a:r>
              <a:rPr lang="de-DE" sz="700" dirty="0" err="1">
                <a:solidFill>
                  <a:srgbClr val="B3B2B5"/>
                </a:solidFill>
                <a:cs typeface="Arial" charset="0"/>
              </a:rPr>
              <a:t>n.s</a:t>
            </a:r>
            <a:r>
              <a:rPr lang="de-DE" sz="700" dirty="0">
                <a:solidFill>
                  <a:srgbClr val="B3B2B5"/>
                </a:solidFill>
                <a:cs typeface="Arial" charset="0"/>
              </a:rPr>
              <a:t>.: nicht signifikant ; HR: </a:t>
            </a:r>
            <a:r>
              <a:rPr lang="de-DE" sz="700" dirty="0" err="1">
                <a:solidFill>
                  <a:srgbClr val="B3B2B5"/>
                </a:solidFill>
                <a:cs typeface="Arial" charset="0"/>
              </a:rPr>
              <a:t>Hazard</a:t>
            </a:r>
            <a:r>
              <a:rPr lang="de-DE" sz="700" dirty="0">
                <a:solidFill>
                  <a:srgbClr val="B3B2B5"/>
                </a:solidFill>
                <a:cs typeface="Arial" charset="0"/>
              </a:rPr>
              <a:t> Ratio; </a:t>
            </a:r>
            <a:r>
              <a:rPr lang="de-DE" sz="700" dirty="0" err="1">
                <a:solidFill>
                  <a:srgbClr val="B3B2B5"/>
                </a:solidFill>
                <a:cs typeface="Arial" charset="0"/>
              </a:rPr>
              <a:t>eGFR</a:t>
            </a:r>
            <a:r>
              <a:rPr lang="de-DE" sz="700" dirty="0">
                <a:solidFill>
                  <a:srgbClr val="B3B2B5"/>
                </a:solidFill>
                <a:cs typeface="Arial" charset="0"/>
              </a:rPr>
              <a:t> : </a:t>
            </a:r>
            <a:r>
              <a:rPr lang="de-DE" sz="700" dirty="0" err="1">
                <a:solidFill>
                  <a:srgbClr val="B3B2B5"/>
                </a:solidFill>
                <a:cs typeface="Arial" charset="0"/>
              </a:rPr>
              <a:t>estimated</a:t>
            </a:r>
            <a:r>
              <a:rPr lang="de-DE" sz="700" dirty="0">
                <a:solidFill>
                  <a:srgbClr val="B3B2B5"/>
                </a:solidFill>
                <a:cs typeface="Arial" charset="0"/>
              </a:rPr>
              <a:t> </a:t>
            </a:r>
            <a:r>
              <a:rPr lang="de-DE" sz="700" dirty="0" err="1">
                <a:solidFill>
                  <a:srgbClr val="B3B2B5"/>
                </a:solidFill>
                <a:cs typeface="Arial" charset="0"/>
              </a:rPr>
              <a:t>Glomerular</a:t>
            </a:r>
            <a:r>
              <a:rPr lang="de-DE" sz="700" dirty="0">
                <a:solidFill>
                  <a:srgbClr val="B3B2B5"/>
                </a:solidFill>
                <a:cs typeface="Arial" charset="0"/>
              </a:rPr>
              <a:t> Filtration Rate (geschätzte </a:t>
            </a:r>
            <a:r>
              <a:rPr lang="de-DE" sz="700" dirty="0" err="1">
                <a:solidFill>
                  <a:srgbClr val="B3B2B5"/>
                </a:solidFill>
                <a:cs typeface="Arial" charset="0"/>
              </a:rPr>
              <a:t>glomeruläre</a:t>
            </a:r>
            <a:r>
              <a:rPr lang="de-DE" sz="700" dirty="0">
                <a:solidFill>
                  <a:srgbClr val="B3B2B5"/>
                </a:solidFill>
                <a:cs typeface="Arial" charset="0"/>
              </a:rPr>
              <a:t> Filtrationsrate); KI: Konfidenzintervall; HR: </a:t>
            </a:r>
            <a:r>
              <a:rPr lang="de-DE" sz="700" dirty="0" err="1">
                <a:solidFill>
                  <a:srgbClr val="B3B2B5"/>
                </a:solidFill>
                <a:cs typeface="Arial" charset="0"/>
              </a:rPr>
              <a:t>Hazard</a:t>
            </a:r>
            <a:r>
              <a:rPr lang="de-DE" sz="700" dirty="0">
                <a:solidFill>
                  <a:srgbClr val="B3B2B5"/>
                </a:solidFill>
                <a:cs typeface="Arial" charset="0"/>
              </a:rPr>
              <a:t> Ratio; </a:t>
            </a:r>
            <a:r>
              <a:rPr lang="de-DE" sz="700" dirty="0" err="1">
                <a:solidFill>
                  <a:srgbClr val="B3B2B5"/>
                </a:solidFill>
                <a:cs typeface="Arial" charset="0"/>
              </a:rPr>
              <a:t>n.s</a:t>
            </a:r>
            <a:r>
              <a:rPr lang="de-DE" sz="700" dirty="0">
                <a:solidFill>
                  <a:srgbClr val="B3B2B5"/>
                </a:solidFill>
                <a:cs typeface="Arial" charset="0"/>
              </a:rPr>
              <a:t>.: nicht signifikant; VKA: Vitamin-K-Antagonist</a:t>
            </a:r>
          </a:p>
        </p:txBody>
      </p:sp>
      <p:pic>
        <p:nvPicPr>
          <p:cNvPr id="31" name="Picture 3" descr="A person smiling for the camera&#10;&#10;Description automatically generated">
            <a:extLst>
              <a:ext uri="{FF2B5EF4-FFF2-40B4-BE49-F238E27FC236}">
                <a16:creationId xmlns:a16="http://schemas.microsoft.com/office/drawing/2014/main" id="{C59FD640-ED1D-464C-B4C0-62F83B24F85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33302" y="-80613"/>
            <a:ext cx="1107331" cy="1107331"/>
          </a:xfrm>
          <a:prstGeom prst="ellipse">
            <a:avLst/>
          </a:prstGeom>
          <a:ln w="28575">
            <a:solidFill>
              <a:srgbClr val="3961AC"/>
            </a:solidFill>
          </a:ln>
        </p:spPr>
      </p:pic>
      <p:sp>
        <p:nvSpPr>
          <p:cNvPr id="21" name="Subtitle 1">
            <a:extLst>
              <a:ext uri="{FF2B5EF4-FFF2-40B4-BE49-F238E27FC236}">
                <a16:creationId xmlns:a16="http://schemas.microsoft.com/office/drawing/2014/main" id="{A83EC007-88B6-4680-829D-3342F559C43E}"/>
              </a:ext>
            </a:extLst>
          </p:cNvPr>
          <p:cNvSpPr txBox="1">
            <a:spLocks/>
          </p:cNvSpPr>
          <p:nvPr/>
        </p:nvSpPr>
        <p:spPr>
          <a:xfrm>
            <a:off x="612776" y="1089233"/>
            <a:ext cx="8159596" cy="180049"/>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de-DE" sz="1170" b="1" dirty="0"/>
              <a:t>SAFIR-AC: prospektive Studie, mit ältere Patienten mit </a:t>
            </a:r>
            <a:r>
              <a:rPr lang="de-DE" sz="1170" b="1" dirty="0" err="1"/>
              <a:t>nvVHF</a:t>
            </a:r>
            <a:r>
              <a:rPr lang="de-DE" sz="1170" b="1" dirty="0"/>
              <a:t>, mittlerer Follow-</a:t>
            </a:r>
            <a:r>
              <a:rPr lang="de-DE" sz="1170" b="1" dirty="0" err="1"/>
              <a:t>up</a:t>
            </a:r>
            <a:r>
              <a:rPr lang="de-DE" sz="1170" b="1" dirty="0"/>
              <a:t> 12 Monate</a:t>
            </a:r>
            <a:r>
              <a:rPr lang="de-DE" sz="1170" b="1" baseline="30000" dirty="0"/>
              <a:t>15</a:t>
            </a:r>
          </a:p>
        </p:txBody>
      </p:sp>
      <p:sp>
        <p:nvSpPr>
          <p:cNvPr id="64" name="Rectangle 126">
            <a:extLst>
              <a:ext uri="{FF2B5EF4-FFF2-40B4-BE49-F238E27FC236}">
                <a16:creationId xmlns:a16="http://schemas.microsoft.com/office/drawing/2014/main" id="{CF5FE23B-9098-421E-8349-BD03A19993C0}"/>
              </a:ext>
            </a:extLst>
          </p:cNvPr>
          <p:cNvSpPr/>
          <p:nvPr/>
        </p:nvSpPr>
        <p:spPr>
          <a:xfrm>
            <a:off x="4518256" y="1625283"/>
            <a:ext cx="1279881" cy="261610"/>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100" b="1" i="0" u="none" strike="noStrike" cap="none" normalizeH="0" baseline="0" noProof="0">
                <a:ln>
                  <a:noFill/>
                </a:ln>
                <a:solidFill>
                  <a:srgbClr val="FFFFFF"/>
                </a:solidFill>
                <a:uLnTx/>
                <a:uFillTx/>
                <a:latin typeface="Arial" charset="0"/>
                <a:ea typeface="+mn-ea"/>
                <a:cs typeface="+mn-cs"/>
              </a:rPr>
              <a:t>HR (95%‑KI)</a:t>
            </a:r>
          </a:p>
        </p:txBody>
      </p:sp>
      <p:sp>
        <p:nvSpPr>
          <p:cNvPr id="65" name="Rectangle 127">
            <a:extLst>
              <a:ext uri="{FF2B5EF4-FFF2-40B4-BE49-F238E27FC236}">
                <a16:creationId xmlns:a16="http://schemas.microsoft.com/office/drawing/2014/main" id="{A8AFF6ED-6AE5-48D9-B975-69F05D8EA60B}"/>
              </a:ext>
            </a:extLst>
          </p:cNvPr>
          <p:cNvSpPr/>
          <p:nvPr/>
        </p:nvSpPr>
        <p:spPr>
          <a:xfrm>
            <a:off x="3217256" y="1625283"/>
            <a:ext cx="1151665" cy="261610"/>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100" b="1" i="0" u="none" strike="noStrike" cap="none" normalizeH="0" baseline="0" noProof="0">
                <a:ln>
                  <a:noFill/>
                </a:ln>
                <a:solidFill>
                  <a:srgbClr val="FFFFFF"/>
                </a:solidFill>
                <a:uLnTx/>
                <a:uFillTx/>
                <a:latin typeface="Arial" charset="0"/>
                <a:ea typeface="+mn-ea"/>
                <a:cs typeface="+mn-cs"/>
              </a:rPr>
              <a:t>Ereignisse (n)</a:t>
            </a:r>
          </a:p>
        </p:txBody>
      </p:sp>
      <p:sp>
        <p:nvSpPr>
          <p:cNvPr id="66" name="Rectangle 128">
            <a:extLst>
              <a:ext uri="{FF2B5EF4-FFF2-40B4-BE49-F238E27FC236}">
                <a16:creationId xmlns:a16="http://schemas.microsoft.com/office/drawing/2014/main" id="{FD48BA2C-09EF-4CA3-820A-BAA5A41A4B64}"/>
              </a:ext>
            </a:extLst>
          </p:cNvPr>
          <p:cNvSpPr/>
          <p:nvPr/>
        </p:nvSpPr>
        <p:spPr>
          <a:xfrm>
            <a:off x="828386" y="1625283"/>
            <a:ext cx="2592288" cy="261610"/>
          </a:xfrm>
          <a:prstGeom prst="rect">
            <a:avLst/>
          </a:prstGeom>
        </p:spPr>
        <p:txBody>
          <a:bodyPr wrap="square">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100" b="1" i="0" u="none" strike="noStrike" cap="none" normalizeH="0" baseline="0" noProof="0">
                <a:ln>
                  <a:noFill/>
                </a:ln>
                <a:solidFill>
                  <a:srgbClr val="FFFFFF"/>
                </a:solidFill>
                <a:uLnTx/>
                <a:uFillTx/>
                <a:latin typeface="Arial" charset="0"/>
                <a:ea typeface="+mn-ea"/>
                <a:cs typeface="+mn-cs"/>
              </a:rPr>
              <a:t>AF-Patienten</a:t>
            </a:r>
            <a:r>
              <a:rPr kumimoji="0" lang="de-DE" sz="1100" b="1" i="0" u="none" strike="noStrike" cap="none" normalizeH="0" baseline="30000" noProof="0">
                <a:ln>
                  <a:noFill/>
                </a:ln>
                <a:solidFill>
                  <a:srgbClr val="FFFFFF"/>
                </a:solidFill>
                <a:uLnTx/>
                <a:uFillTx/>
                <a:latin typeface="Arial" charset="0"/>
                <a:ea typeface="+mn-ea"/>
                <a:cs typeface="+mn-cs"/>
              </a:rPr>
              <a:t>1</a:t>
            </a:r>
          </a:p>
        </p:txBody>
      </p:sp>
      <p:grpSp>
        <p:nvGrpSpPr>
          <p:cNvPr id="67" name="Group 11">
            <a:extLst>
              <a:ext uri="{FF2B5EF4-FFF2-40B4-BE49-F238E27FC236}">
                <a16:creationId xmlns:a16="http://schemas.microsoft.com/office/drawing/2014/main" id="{5316E245-99FF-4F82-84A8-D82AF0419EDF}"/>
              </a:ext>
            </a:extLst>
          </p:cNvPr>
          <p:cNvGrpSpPr/>
          <p:nvPr/>
        </p:nvGrpSpPr>
        <p:grpSpPr>
          <a:xfrm>
            <a:off x="710177" y="3434768"/>
            <a:ext cx="7337236" cy="378083"/>
            <a:chOff x="12504711" y="-1644955"/>
            <a:chExt cx="9684570" cy="504111"/>
          </a:xfrm>
        </p:grpSpPr>
        <p:sp>
          <p:nvSpPr>
            <p:cNvPr id="68" name="Rectangle: Rounded Corners 12">
              <a:extLst>
                <a:ext uri="{FF2B5EF4-FFF2-40B4-BE49-F238E27FC236}">
                  <a16:creationId xmlns:a16="http://schemas.microsoft.com/office/drawing/2014/main" id="{367843A1-B6E2-4F1F-AE74-E0EEAE66839F}"/>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69" name="Rectangle: Rounded Corners 13">
              <a:extLst>
                <a:ext uri="{FF2B5EF4-FFF2-40B4-BE49-F238E27FC236}">
                  <a16:creationId xmlns:a16="http://schemas.microsoft.com/office/drawing/2014/main" id="{208E243A-B337-41A3-9CD7-9D896F7AC2E6}"/>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70" name="Group 14">
            <a:extLst>
              <a:ext uri="{FF2B5EF4-FFF2-40B4-BE49-F238E27FC236}">
                <a16:creationId xmlns:a16="http://schemas.microsoft.com/office/drawing/2014/main" id="{0AF7A820-3073-407E-A856-E4622B22758E}"/>
              </a:ext>
            </a:extLst>
          </p:cNvPr>
          <p:cNvGrpSpPr/>
          <p:nvPr/>
        </p:nvGrpSpPr>
        <p:grpSpPr>
          <a:xfrm>
            <a:off x="709139" y="2948714"/>
            <a:ext cx="7337236" cy="378083"/>
            <a:chOff x="12504711" y="-1644955"/>
            <a:chExt cx="9684570" cy="504111"/>
          </a:xfrm>
        </p:grpSpPr>
        <p:sp>
          <p:nvSpPr>
            <p:cNvPr id="71" name="Rectangle: Rounded Corners 15">
              <a:extLst>
                <a:ext uri="{FF2B5EF4-FFF2-40B4-BE49-F238E27FC236}">
                  <a16:creationId xmlns:a16="http://schemas.microsoft.com/office/drawing/2014/main" id="{DC25F426-B13D-4D7A-9411-80BF71708594}"/>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72" name="Rectangle: Rounded Corners 16">
              <a:extLst>
                <a:ext uri="{FF2B5EF4-FFF2-40B4-BE49-F238E27FC236}">
                  <a16:creationId xmlns:a16="http://schemas.microsoft.com/office/drawing/2014/main" id="{4E9599F4-81E9-4E4A-BC7D-243BFA715755}"/>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73" name="Group 17">
            <a:extLst>
              <a:ext uri="{FF2B5EF4-FFF2-40B4-BE49-F238E27FC236}">
                <a16:creationId xmlns:a16="http://schemas.microsoft.com/office/drawing/2014/main" id="{8C7949CB-58FF-4F95-BD6C-86AD367FC32C}"/>
              </a:ext>
            </a:extLst>
          </p:cNvPr>
          <p:cNvGrpSpPr/>
          <p:nvPr/>
        </p:nvGrpSpPr>
        <p:grpSpPr>
          <a:xfrm>
            <a:off x="708101" y="2462660"/>
            <a:ext cx="7337236" cy="378083"/>
            <a:chOff x="12504711" y="-1644955"/>
            <a:chExt cx="9684570" cy="504111"/>
          </a:xfrm>
        </p:grpSpPr>
        <p:sp>
          <p:nvSpPr>
            <p:cNvPr id="74" name="Rectangle: Rounded Corners 18">
              <a:extLst>
                <a:ext uri="{FF2B5EF4-FFF2-40B4-BE49-F238E27FC236}">
                  <a16:creationId xmlns:a16="http://schemas.microsoft.com/office/drawing/2014/main" id="{3C21F066-C5B7-443B-A572-4224454085FA}"/>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75" name="Rectangle: Rounded Corners 19">
              <a:extLst>
                <a:ext uri="{FF2B5EF4-FFF2-40B4-BE49-F238E27FC236}">
                  <a16:creationId xmlns:a16="http://schemas.microsoft.com/office/drawing/2014/main" id="{93737AC7-9F38-4EC5-9AE8-6BD151137832}"/>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76" name="Group 20">
            <a:extLst>
              <a:ext uri="{FF2B5EF4-FFF2-40B4-BE49-F238E27FC236}">
                <a16:creationId xmlns:a16="http://schemas.microsoft.com/office/drawing/2014/main" id="{EF1CE5FF-78F7-439D-BC7C-83651B9FB2D7}"/>
              </a:ext>
            </a:extLst>
          </p:cNvPr>
          <p:cNvGrpSpPr/>
          <p:nvPr/>
        </p:nvGrpSpPr>
        <p:grpSpPr>
          <a:xfrm>
            <a:off x="707063" y="1994091"/>
            <a:ext cx="7337236" cy="378083"/>
            <a:chOff x="12504711" y="-1644955"/>
            <a:chExt cx="9684570" cy="504111"/>
          </a:xfrm>
        </p:grpSpPr>
        <p:sp>
          <p:nvSpPr>
            <p:cNvPr id="77" name="Rectangle: Rounded Corners 21">
              <a:extLst>
                <a:ext uri="{FF2B5EF4-FFF2-40B4-BE49-F238E27FC236}">
                  <a16:creationId xmlns:a16="http://schemas.microsoft.com/office/drawing/2014/main" id="{543C04D9-D315-4F32-B5C6-8113D89B85C8}"/>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78" name="Rectangle: Rounded Corners 22">
              <a:extLst>
                <a:ext uri="{FF2B5EF4-FFF2-40B4-BE49-F238E27FC236}">
                  <a16:creationId xmlns:a16="http://schemas.microsoft.com/office/drawing/2014/main" id="{E772BEB0-AACE-4CE2-A688-5F7D911A8636}"/>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aphicFrame>
        <p:nvGraphicFramePr>
          <p:cNvPr id="79" name="Chart 24">
            <a:extLst>
              <a:ext uri="{FF2B5EF4-FFF2-40B4-BE49-F238E27FC236}">
                <a16:creationId xmlns:a16="http://schemas.microsoft.com/office/drawing/2014/main" id="{87396384-1C26-4BD0-A425-EDCADCE51464}"/>
              </a:ext>
            </a:extLst>
          </p:cNvPr>
          <p:cNvGraphicFramePr/>
          <p:nvPr>
            <p:extLst>
              <p:ext uri="{D42A27DB-BD31-4B8C-83A1-F6EECF244321}">
                <p14:modId xmlns:p14="http://schemas.microsoft.com/office/powerpoint/2010/main" val="1371372441"/>
              </p:ext>
            </p:extLst>
          </p:nvPr>
        </p:nvGraphicFramePr>
        <p:xfrm>
          <a:off x="4871339" y="1785634"/>
          <a:ext cx="2586441" cy="2558327"/>
        </p:xfrm>
        <a:graphic>
          <a:graphicData uri="http://schemas.openxmlformats.org/drawingml/2006/chart">
            <c:chart xmlns:c="http://schemas.openxmlformats.org/drawingml/2006/chart" xmlns:r="http://schemas.openxmlformats.org/officeDocument/2006/relationships" r:id="rId4"/>
          </a:graphicData>
        </a:graphic>
      </p:graphicFrame>
      <p:sp>
        <p:nvSpPr>
          <p:cNvPr id="80" name="TextBox 25">
            <a:extLst>
              <a:ext uri="{FF2B5EF4-FFF2-40B4-BE49-F238E27FC236}">
                <a16:creationId xmlns:a16="http://schemas.microsoft.com/office/drawing/2014/main" id="{84658CFE-76A7-493C-A08E-5E3C356DF0EE}"/>
              </a:ext>
            </a:extLst>
          </p:cNvPr>
          <p:cNvSpPr txBox="1"/>
          <p:nvPr/>
        </p:nvSpPr>
        <p:spPr>
          <a:xfrm>
            <a:off x="5062643" y="4021246"/>
            <a:ext cx="1115174" cy="378662"/>
          </a:xfrm>
          <a:prstGeom prst="rect">
            <a:avLst/>
          </a:prstGeom>
          <a:noFill/>
        </p:spPr>
        <p:txBody>
          <a:bodyPr wrap="square" lIns="67500" tIns="35100" rIns="67500" bIns="351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000" b="1" i="0" u="none" strike="noStrike" cap="none" normalizeH="0" baseline="0" noProof="0" dirty="0">
                <a:ln>
                  <a:noFill/>
                </a:ln>
                <a:solidFill>
                  <a:schemeClr val="tx1">
                    <a:lumMod val="65000"/>
                    <a:lumOff val="35000"/>
                  </a:schemeClr>
                </a:solidFill>
                <a:uLnTx/>
                <a:uFillTx/>
                <a:latin typeface="Arial" charset="0"/>
                <a:ea typeface="+mn-ea"/>
                <a:cs typeface="+mn-cs"/>
              </a:rPr>
              <a:t>Rivaroxaban besser</a:t>
            </a:r>
          </a:p>
        </p:txBody>
      </p:sp>
      <p:sp>
        <p:nvSpPr>
          <p:cNvPr id="81" name="TextBox 26">
            <a:extLst>
              <a:ext uri="{FF2B5EF4-FFF2-40B4-BE49-F238E27FC236}">
                <a16:creationId xmlns:a16="http://schemas.microsoft.com/office/drawing/2014/main" id="{4BE01D17-164D-4947-98E3-70BB24442CA0}"/>
              </a:ext>
            </a:extLst>
          </p:cNvPr>
          <p:cNvSpPr txBox="1"/>
          <p:nvPr/>
        </p:nvSpPr>
        <p:spPr>
          <a:xfrm>
            <a:off x="6275441" y="4098190"/>
            <a:ext cx="924469" cy="224774"/>
          </a:xfrm>
          <a:prstGeom prst="rect">
            <a:avLst/>
          </a:prstGeom>
          <a:noFill/>
        </p:spPr>
        <p:txBody>
          <a:bodyPr wrap="square" lIns="67500" tIns="35100" rIns="67500" bIns="351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000" b="1" i="0" u="none" strike="noStrike" cap="none" normalizeH="0" baseline="0" noProof="0" dirty="0">
                <a:ln>
                  <a:noFill/>
                </a:ln>
                <a:solidFill>
                  <a:schemeClr val="tx1">
                    <a:lumMod val="65000"/>
                    <a:lumOff val="35000"/>
                  </a:schemeClr>
                </a:solidFill>
                <a:uLnTx/>
                <a:uFillTx/>
                <a:latin typeface="Arial" charset="0"/>
                <a:ea typeface="+mn-ea"/>
                <a:cs typeface="+mn-cs"/>
              </a:rPr>
              <a:t>VKA besser</a:t>
            </a:r>
          </a:p>
        </p:txBody>
      </p:sp>
      <p:sp>
        <p:nvSpPr>
          <p:cNvPr id="82" name="Rectangle 27">
            <a:extLst>
              <a:ext uri="{FF2B5EF4-FFF2-40B4-BE49-F238E27FC236}">
                <a16:creationId xmlns:a16="http://schemas.microsoft.com/office/drawing/2014/main" id="{A0FB57D2-78D4-41BA-9B89-30B77848F010}"/>
              </a:ext>
            </a:extLst>
          </p:cNvPr>
          <p:cNvSpPr/>
          <p:nvPr/>
        </p:nvSpPr>
        <p:spPr bwMode="auto">
          <a:xfrm>
            <a:off x="611189" y="1808265"/>
            <a:ext cx="7616020" cy="2640905"/>
          </a:xfrm>
          <a:prstGeom prst="rect">
            <a:avLst/>
          </a:prstGeom>
          <a:noFill/>
          <a:ln w="1905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83" name="Rectangle: Rounded Corners 28">
            <a:extLst>
              <a:ext uri="{FF2B5EF4-FFF2-40B4-BE49-F238E27FC236}">
                <a16:creationId xmlns:a16="http://schemas.microsoft.com/office/drawing/2014/main" id="{9017D099-44AD-45AF-9370-A37D539F4025}"/>
              </a:ext>
            </a:extLst>
          </p:cNvPr>
          <p:cNvSpPr/>
          <p:nvPr/>
        </p:nvSpPr>
        <p:spPr bwMode="auto">
          <a:xfrm>
            <a:off x="611187" y="1604735"/>
            <a:ext cx="7616021" cy="280330"/>
          </a:xfrm>
          <a:prstGeom prst="roundRect">
            <a:avLst>
              <a:gd name="adj" fmla="val 22818"/>
            </a:avLst>
          </a:prstGeom>
          <a:solidFill>
            <a:schemeClr val="bg2"/>
          </a:solidFill>
          <a:ln w="1905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0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84" name="Rectangle 29">
            <a:extLst>
              <a:ext uri="{FF2B5EF4-FFF2-40B4-BE49-F238E27FC236}">
                <a16:creationId xmlns:a16="http://schemas.microsoft.com/office/drawing/2014/main" id="{3556CF64-8CE7-4108-AA11-0F717429F121}"/>
              </a:ext>
            </a:extLst>
          </p:cNvPr>
          <p:cNvSpPr/>
          <p:nvPr/>
        </p:nvSpPr>
        <p:spPr>
          <a:xfrm>
            <a:off x="3403178" y="1606233"/>
            <a:ext cx="1279881" cy="276999"/>
          </a:xfrm>
          <a:prstGeom prst="rect">
            <a:avLst/>
          </a:prstGeom>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kumimoji="0" lang="de-DE" sz="1200" b="1" i="0" u="none" strike="noStrike" cap="none" normalizeH="0" baseline="0" noProof="0">
                <a:ln>
                  <a:noFill/>
                </a:ln>
                <a:solidFill>
                  <a:srgbClr val="FFFFFF"/>
                </a:solidFill>
                <a:uLnTx/>
                <a:uFillTx/>
                <a:latin typeface="Arial" charset="0"/>
                <a:ea typeface="+mn-ea"/>
                <a:cs typeface="+mn-cs"/>
              </a:rPr>
              <a:t>HR (95%‑KI)</a:t>
            </a:r>
          </a:p>
        </p:txBody>
      </p:sp>
      <p:sp>
        <p:nvSpPr>
          <p:cNvPr id="85" name="Rectangle 31">
            <a:extLst>
              <a:ext uri="{FF2B5EF4-FFF2-40B4-BE49-F238E27FC236}">
                <a16:creationId xmlns:a16="http://schemas.microsoft.com/office/drawing/2014/main" id="{1B4738BB-C04A-4B49-BC3B-6A955F411EA3}"/>
              </a:ext>
            </a:extLst>
          </p:cNvPr>
          <p:cNvSpPr/>
          <p:nvPr/>
        </p:nvSpPr>
        <p:spPr>
          <a:xfrm>
            <a:off x="751472" y="1606233"/>
            <a:ext cx="2877834" cy="276999"/>
          </a:xfrm>
          <a:prstGeom prst="rect">
            <a:avLst/>
          </a:prstGeom>
        </p:spPr>
        <p:txBody>
          <a:bodyPr wrap="square">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1" i="0" u="none" strike="noStrike" cap="none" normalizeH="0" baseline="0" noProof="0">
                <a:ln>
                  <a:noFill/>
                </a:ln>
                <a:solidFill>
                  <a:srgbClr val="FFFFFF"/>
                </a:solidFill>
                <a:uLnTx/>
                <a:uFillTx/>
                <a:latin typeface="Arial" charset="0"/>
                <a:ea typeface="+mn-ea"/>
                <a:cs typeface="+mn-cs"/>
              </a:rPr>
              <a:t>SAFIR-AC: Prospektive Studie</a:t>
            </a:r>
          </a:p>
        </p:txBody>
      </p:sp>
      <p:sp>
        <p:nvSpPr>
          <p:cNvPr id="86" name="Rectangle 39">
            <a:extLst>
              <a:ext uri="{FF2B5EF4-FFF2-40B4-BE49-F238E27FC236}">
                <a16:creationId xmlns:a16="http://schemas.microsoft.com/office/drawing/2014/main" id="{50578FFF-9E66-482F-948C-47EB5F208188}"/>
              </a:ext>
            </a:extLst>
          </p:cNvPr>
          <p:cNvSpPr/>
          <p:nvPr/>
        </p:nvSpPr>
        <p:spPr>
          <a:xfrm>
            <a:off x="6937438" y="1612657"/>
            <a:ext cx="1279881" cy="276999"/>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200" b="1" i="0" u="none" strike="noStrike" cap="none" normalizeH="0" baseline="0" noProof="0">
                <a:ln>
                  <a:noFill/>
                </a:ln>
                <a:solidFill>
                  <a:srgbClr val="FFFFFF"/>
                </a:solidFill>
                <a:uLnTx/>
                <a:uFillTx/>
                <a:latin typeface="Arial" charset="0"/>
                <a:ea typeface="+mn-ea"/>
                <a:cs typeface="+mn-cs"/>
              </a:rPr>
              <a:t>p-Wert</a:t>
            </a:r>
          </a:p>
        </p:txBody>
      </p:sp>
      <p:graphicFrame>
        <p:nvGraphicFramePr>
          <p:cNvPr id="87" name="Content Placeholder 3">
            <a:extLst>
              <a:ext uri="{FF2B5EF4-FFF2-40B4-BE49-F238E27FC236}">
                <a16:creationId xmlns:a16="http://schemas.microsoft.com/office/drawing/2014/main" id="{73ABBAF4-300B-4B1B-8D56-0F2E3CEF5FDB}"/>
              </a:ext>
            </a:extLst>
          </p:cNvPr>
          <p:cNvGraphicFramePr>
            <a:graphicFrameLocks/>
          </p:cNvGraphicFramePr>
          <p:nvPr>
            <p:extLst>
              <p:ext uri="{D42A27DB-BD31-4B8C-83A1-F6EECF244321}">
                <p14:modId xmlns:p14="http://schemas.microsoft.com/office/powerpoint/2010/main" val="1861436701"/>
              </p:ext>
            </p:extLst>
          </p:nvPr>
        </p:nvGraphicFramePr>
        <p:xfrm>
          <a:off x="780872" y="1934542"/>
          <a:ext cx="7337236" cy="1932272"/>
        </p:xfrm>
        <a:graphic>
          <a:graphicData uri="http://schemas.openxmlformats.org/drawingml/2006/table">
            <a:tbl>
              <a:tblPr firstRow="1" bandRow="1">
                <a:tableStyleId>{2D5ABB26-0587-4C30-8999-92F81FD0307C}</a:tableStyleId>
              </a:tblPr>
              <a:tblGrid>
                <a:gridCol w="2503902">
                  <a:extLst>
                    <a:ext uri="{9D8B030D-6E8A-4147-A177-3AD203B41FA5}">
                      <a16:colId xmlns:a16="http://schemas.microsoft.com/office/drawing/2014/main" val="20000"/>
                    </a:ext>
                  </a:extLst>
                </a:gridCol>
                <a:gridCol w="1557483">
                  <a:extLst>
                    <a:ext uri="{9D8B030D-6E8A-4147-A177-3AD203B41FA5}">
                      <a16:colId xmlns:a16="http://schemas.microsoft.com/office/drawing/2014/main" val="20002"/>
                    </a:ext>
                  </a:extLst>
                </a:gridCol>
                <a:gridCol w="2176483">
                  <a:extLst>
                    <a:ext uri="{9D8B030D-6E8A-4147-A177-3AD203B41FA5}">
                      <a16:colId xmlns:a16="http://schemas.microsoft.com/office/drawing/2014/main" val="2587074045"/>
                    </a:ext>
                  </a:extLst>
                </a:gridCol>
                <a:gridCol w="1099368">
                  <a:extLst>
                    <a:ext uri="{9D8B030D-6E8A-4147-A177-3AD203B41FA5}">
                      <a16:colId xmlns:a16="http://schemas.microsoft.com/office/drawing/2014/main" val="20004"/>
                    </a:ext>
                  </a:extLst>
                </a:gridCol>
              </a:tblGrid>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noProof="0">
                          <a:solidFill>
                            <a:schemeClr val="bg1"/>
                          </a:solidFill>
                        </a:rPr>
                        <a:t>Schwere Blutungen</a:t>
                      </a: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de-DE" sz="1200">
                          <a:solidFill>
                            <a:schemeClr val="tx1">
                              <a:lumMod val="65000"/>
                              <a:lumOff val="35000"/>
                            </a:schemeClr>
                          </a:solidFill>
                        </a:rPr>
                        <a:t>0.53 (0.37</a:t>
                      </a:r>
                      <a:r>
                        <a:rPr lang="de-DE" sz="1200" b="0" i="0">
                          <a:solidFill>
                            <a:schemeClr val="tx1">
                              <a:lumMod val="65000"/>
                              <a:lumOff val="35000"/>
                            </a:schemeClr>
                          </a:solidFill>
                          <a:latin typeface="+mn-lt"/>
                          <a:ea typeface="+mn-ea"/>
                          <a:cs typeface="+mn-cs"/>
                        </a:rPr>
                        <a:t>–</a:t>
                      </a:r>
                      <a:r>
                        <a:rPr lang="de-DE" sz="1200">
                          <a:solidFill>
                            <a:schemeClr val="tx1">
                              <a:lumMod val="65000"/>
                              <a:lumOff val="35000"/>
                            </a:schemeClr>
                          </a:solidFill>
                        </a:rPr>
                        <a:t>0.75)</a:t>
                      </a:r>
                    </a:p>
                  </a:txBody>
                  <a:tcPr marL="68580" marR="68580" marT="34290" marB="34290" anchor="ctr"/>
                </a:tc>
                <a:tc>
                  <a:txBody>
                    <a:bodyPr/>
                    <a:lstStyle/>
                    <a:p>
                      <a:pPr algn="l" rtl="0"/>
                      <a:endParaRPr lang="en-GB" sz="1200">
                        <a:solidFill>
                          <a:schemeClr val="tx1">
                            <a:lumMod val="65000"/>
                            <a:lumOff val="35000"/>
                          </a:schemeClr>
                        </a:solidFill>
                      </a:endParaRPr>
                    </a:p>
                  </a:txBody>
                  <a:tcPr marL="68580" marR="68580" marT="34290" marB="34290" anchor="ctr"/>
                </a:tc>
                <a:tc>
                  <a:txBody>
                    <a:bodyPr/>
                    <a:lstStyle/>
                    <a:p>
                      <a:pPr algn="ctr"/>
                      <a:r>
                        <a:rPr lang="de-DE" sz="1200">
                          <a:solidFill>
                            <a:schemeClr val="tx1">
                              <a:lumMod val="65000"/>
                              <a:lumOff val="35000"/>
                            </a:schemeClr>
                          </a:solidFill>
                        </a:rPr>
                        <a:t>&lt;0.001</a:t>
                      </a:r>
                    </a:p>
                  </a:txBody>
                  <a:tcPr marL="68580" marR="68580" marT="34290" marB="34290" anchor="ctr"/>
                </a:tc>
                <a:extLst>
                  <a:ext uri="{0D108BD9-81ED-4DB2-BD59-A6C34878D82A}">
                    <a16:rowId xmlns:a16="http://schemas.microsoft.com/office/drawing/2014/main" val="10001"/>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de-DE" sz="1200" b="1" noProof="0">
                          <a:solidFill>
                            <a:schemeClr val="bg1"/>
                          </a:solidFill>
                        </a:rPr>
                        <a:t>Intrazerebrale Blutungen</a:t>
                      </a: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de-DE" sz="1200">
                          <a:solidFill>
                            <a:schemeClr val="tx1">
                              <a:lumMod val="65000"/>
                              <a:lumOff val="35000"/>
                            </a:schemeClr>
                          </a:solidFill>
                        </a:rPr>
                        <a:t>0.38 (0.18</a:t>
                      </a:r>
                      <a:r>
                        <a:rPr lang="de-DE" sz="1200" b="0" i="0">
                          <a:solidFill>
                            <a:schemeClr val="tx1">
                              <a:lumMod val="65000"/>
                              <a:lumOff val="35000"/>
                            </a:schemeClr>
                          </a:solidFill>
                          <a:latin typeface="+mn-lt"/>
                          <a:ea typeface="+mn-ea"/>
                          <a:cs typeface="+mn-cs"/>
                        </a:rPr>
                        <a:t>–0.82</a:t>
                      </a:r>
                      <a:r>
                        <a:rPr lang="de-DE" sz="1200">
                          <a:solidFill>
                            <a:schemeClr val="tx1">
                              <a:lumMod val="65000"/>
                              <a:lumOff val="35000"/>
                            </a:schemeClr>
                          </a:solidFill>
                        </a:rPr>
                        <a:t>)</a:t>
                      </a:r>
                    </a:p>
                  </a:txBody>
                  <a:tcPr marL="68580" marR="68580" marT="34290" marB="34290" anchor="ctr"/>
                </a:tc>
                <a:tc>
                  <a:txBody>
                    <a:bodyPr/>
                    <a:lstStyle/>
                    <a:p>
                      <a:pPr algn="l" rtl="0"/>
                      <a:endParaRPr lang="en-GB" sz="1200">
                        <a:solidFill>
                          <a:schemeClr val="tx1">
                            <a:lumMod val="65000"/>
                            <a:lumOff val="35000"/>
                          </a:schemeClr>
                        </a:solidFill>
                      </a:endParaRP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de-DE" sz="1200">
                          <a:solidFill>
                            <a:schemeClr val="tx1">
                              <a:lumMod val="65000"/>
                              <a:lumOff val="35000"/>
                            </a:schemeClr>
                          </a:solidFill>
                        </a:rPr>
                        <a:t>&lt;0.05</a:t>
                      </a:r>
                    </a:p>
                  </a:txBody>
                  <a:tcPr marL="68580" marR="68580" marT="34290" marB="34290" anchor="ctr"/>
                </a:tc>
                <a:extLst>
                  <a:ext uri="{0D108BD9-81ED-4DB2-BD59-A6C34878D82A}">
                    <a16:rowId xmlns:a16="http://schemas.microsoft.com/office/drawing/2014/main" val="10002"/>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noProof="0">
                          <a:solidFill>
                            <a:schemeClr val="bg1"/>
                          </a:solidFill>
                        </a:rPr>
                        <a:t>Schlaganfall</a:t>
                      </a: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de-DE" sz="1200">
                          <a:solidFill>
                            <a:schemeClr val="tx1">
                              <a:lumMod val="65000"/>
                              <a:lumOff val="35000"/>
                            </a:schemeClr>
                          </a:solidFill>
                        </a:rPr>
                        <a:t>0.62 (0.29</a:t>
                      </a:r>
                      <a:r>
                        <a:rPr lang="de-DE" sz="1200" b="0" i="0">
                          <a:solidFill>
                            <a:schemeClr val="tx1">
                              <a:lumMod val="65000"/>
                              <a:lumOff val="35000"/>
                            </a:schemeClr>
                          </a:solidFill>
                          <a:latin typeface="+mn-lt"/>
                          <a:ea typeface="+mn-ea"/>
                          <a:cs typeface="+mn-cs"/>
                        </a:rPr>
                        <a:t>–</a:t>
                      </a:r>
                      <a:r>
                        <a:rPr lang="de-DE" sz="1200">
                          <a:solidFill>
                            <a:schemeClr val="tx1">
                              <a:lumMod val="65000"/>
                              <a:lumOff val="35000"/>
                            </a:schemeClr>
                          </a:solidFill>
                        </a:rPr>
                        <a:t>1.33)</a:t>
                      </a:r>
                    </a:p>
                  </a:txBody>
                  <a:tcPr marL="68580" marR="68580" marT="34290" marB="34290" anchor="ctr"/>
                </a:tc>
                <a:tc>
                  <a:txBody>
                    <a:bodyPr/>
                    <a:lstStyle/>
                    <a:p>
                      <a:pPr algn="l" rtl="0"/>
                      <a:endParaRPr lang="en-GB" sz="1200">
                        <a:solidFill>
                          <a:schemeClr val="tx1">
                            <a:lumMod val="65000"/>
                            <a:lumOff val="35000"/>
                          </a:schemeClr>
                        </a:solidFill>
                      </a:endParaRPr>
                    </a:p>
                  </a:txBody>
                  <a:tcPr marL="68580" marR="68580" marT="34290" marB="34290" anchor="ctr"/>
                </a:tc>
                <a:tc>
                  <a:txBody>
                    <a:bodyPr/>
                    <a:lstStyle/>
                    <a:p>
                      <a:pPr algn="ctr"/>
                      <a:r>
                        <a:rPr lang="de-DE" sz="1200">
                          <a:solidFill>
                            <a:schemeClr val="tx1">
                              <a:lumMod val="65000"/>
                              <a:lumOff val="35000"/>
                            </a:schemeClr>
                          </a:solidFill>
                        </a:rPr>
                        <a:t>n.s.</a:t>
                      </a:r>
                    </a:p>
                  </a:txBody>
                  <a:tcPr marL="68580" marR="68580" marT="34290" marB="34290" anchor="ctr"/>
                </a:tc>
                <a:extLst>
                  <a:ext uri="{0D108BD9-81ED-4DB2-BD59-A6C34878D82A}">
                    <a16:rowId xmlns:a16="http://schemas.microsoft.com/office/drawing/2014/main" val="10003"/>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de-DE" sz="1200" b="1" baseline="0" noProof="0">
                          <a:solidFill>
                            <a:schemeClr val="bg1"/>
                          </a:solidFill>
                        </a:rPr>
                        <a:t>Mortalität</a:t>
                      </a:r>
                    </a:p>
                  </a:txBody>
                  <a:tcPr marL="68580" marR="68580" marT="34290" marB="34290"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lang="de-DE" sz="1200">
                          <a:solidFill>
                            <a:schemeClr val="tx1">
                              <a:lumMod val="65000"/>
                              <a:lumOff val="35000"/>
                            </a:schemeClr>
                          </a:solidFill>
                        </a:rPr>
                        <a:t>0.81 (0.65</a:t>
                      </a:r>
                      <a:r>
                        <a:rPr lang="de-DE" sz="1200" b="0" i="0">
                          <a:solidFill>
                            <a:schemeClr val="tx1">
                              <a:lumMod val="65000"/>
                              <a:lumOff val="35000"/>
                            </a:schemeClr>
                          </a:solidFill>
                          <a:latin typeface="+mn-lt"/>
                          <a:ea typeface="+mn-ea"/>
                          <a:cs typeface="+mn-cs"/>
                        </a:rPr>
                        <a:t>–</a:t>
                      </a:r>
                      <a:r>
                        <a:rPr lang="de-DE" sz="1200">
                          <a:solidFill>
                            <a:schemeClr val="tx1">
                              <a:lumMod val="65000"/>
                              <a:lumOff val="35000"/>
                            </a:schemeClr>
                          </a:solidFill>
                        </a:rPr>
                        <a:t>1.01)</a:t>
                      </a:r>
                    </a:p>
                  </a:txBody>
                  <a:tcPr marL="68580" marR="68580" marT="34290" marB="34290" anchor="ctr"/>
                </a:tc>
                <a:tc>
                  <a:txBody>
                    <a:bodyPr/>
                    <a:lstStyle/>
                    <a:p>
                      <a:pPr algn="l" rtl="0"/>
                      <a:endParaRPr lang="en-GB" sz="1200">
                        <a:solidFill>
                          <a:schemeClr val="tx1">
                            <a:lumMod val="65000"/>
                            <a:lumOff val="35000"/>
                          </a:schemeClr>
                        </a:solidFill>
                      </a:endParaRPr>
                    </a:p>
                  </a:txBody>
                  <a:tcPr marL="68580" marR="68580" marT="34290" marB="34290" anchor="ctr"/>
                </a:tc>
                <a:tc>
                  <a:txBody>
                    <a:bodyPr/>
                    <a:lstStyle/>
                    <a:p>
                      <a:pPr algn="ctr"/>
                      <a:r>
                        <a:rPr lang="de-DE" sz="1200" dirty="0" err="1">
                          <a:solidFill>
                            <a:schemeClr val="tx1">
                              <a:lumMod val="65000"/>
                              <a:lumOff val="35000"/>
                            </a:schemeClr>
                          </a:solidFill>
                        </a:rPr>
                        <a:t>n.s</a:t>
                      </a:r>
                      <a:r>
                        <a:rPr lang="de-DE" sz="1200" dirty="0">
                          <a:solidFill>
                            <a:schemeClr val="tx1">
                              <a:lumMod val="65000"/>
                              <a:lumOff val="35000"/>
                            </a:schemeClr>
                          </a:solidFill>
                        </a:rPr>
                        <a:t>.</a:t>
                      </a:r>
                    </a:p>
                  </a:txBody>
                  <a:tcPr marL="68580" marR="68580" marT="34290" marB="34290" anchor="ctr"/>
                </a:tc>
                <a:extLst>
                  <a:ext uri="{0D108BD9-81ED-4DB2-BD59-A6C34878D82A}">
                    <a16:rowId xmlns:a16="http://schemas.microsoft.com/office/drawing/2014/main" val="10004"/>
                  </a:ext>
                </a:extLst>
              </a:tr>
            </a:tbl>
          </a:graphicData>
        </a:graphic>
      </p:graphicFrame>
      <p:sp>
        <p:nvSpPr>
          <p:cNvPr id="88" name="Rectangle 6">
            <a:extLst>
              <a:ext uri="{FF2B5EF4-FFF2-40B4-BE49-F238E27FC236}">
                <a16:creationId xmlns:a16="http://schemas.microsoft.com/office/drawing/2014/main" id="{44DE489E-1E2B-46E0-AE79-3419019E27A9}"/>
              </a:ext>
            </a:extLst>
          </p:cNvPr>
          <p:cNvSpPr>
            <a:spLocks noChangeArrowheads="1"/>
          </p:cNvSpPr>
          <p:nvPr/>
        </p:nvSpPr>
        <p:spPr bwMode="auto">
          <a:xfrm flipH="1">
            <a:off x="986456" y="4003768"/>
            <a:ext cx="3142435" cy="546496"/>
          </a:xfrm>
          <a:prstGeom prst="roundRect">
            <a:avLst/>
          </a:prstGeom>
          <a:solidFill>
            <a:schemeClr val="bg2"/>
          </a:solidFill>
          <a:ln w="15875">
            <a:solidFill>
              <a:schemeClr val="bg2"/>
            </a:solidFill>
            <a:round/>
            <a:headEnd/>
            <a:tailEnd/>
          </a:ln>
        </p:spPr>
        <p:txBody>
          <a:bodyPr lIns="20250" rIns="20250" anchor="ct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de-DE" sz="1200" b="1" i="0" u="none" strike="noStrike" cap="none" normalizeH="0" baseline="0" noProof="0">
                <a:ln>
                  <a:noFill/>
                </a:ln>
                <a:solidFill>
                  <a:srgbClr val="FFFFFF"/>
                </a:solidFill>
                <a:uLnTx/>
                <a:uFillTx/>
                <a:latin typeface="Arial"/>
                <a:ea typeface="+mn-ea"/>
                <a:cs typeface="+mn-cs"/>
              </a:rPr>
              <a:t>Mittleres Alter:</a:t>
            </a:r>
            <a:r>
              <a:rPr kumimoji="0" lang="de-DE" sz="1200" i="0" u="none" strike="noStrike" cap="none" normalizeH="0" baseline="0" noProof="0">
                <a:ln>
                  <a:noFill/>
                </a:ln>
                <a:solidFill>
                  <a:srgbClr val="FFFFFF"/>
                </a:solidFill>
                <a:uLnTx/>
                <a:uFillTx/>
                <a:latin typeface="Arial"/>
                <a:ea typeface="+mn-ea"/>
                <a:cs typeface="+mn-cs"/>
              </a:rPr>
              <a:t> 86 Jahre</a:t>
            </a:r>
          </a:p>
          <a:p>
            <a:pPr marL="0" marR="0" lvl="0" indent="0" algn="ctr" defTabSz="914400" rtl="0" eaLnBrk="1" fontAlgn="auto" latinLnBrk="0" hangingPunct="1">
              <a:lnSpc>
                <a:spcPct val="90000"/>
              </a:lnSpc>
              <a:spcBef>
                <a:spcPts val="0"/>
              </a:spcBef>
              <a:spcAft>
                <a:spcPts val="0"/>
              </a:spcAft>
              <a:buClrTx/>
              <a:buSzTx/>
              <a:buFontTx/>
              <a:buNone/>
              <a:tabLst/>
              <a:defRPr/>
            </a:pPr>
            <a:r>
              <a:rPr lang="de-DE" sz="1200" b="1">
                <a:solidFill>
                  <a:srgbClr val="FFFFFF"/>
                </a:solidFill>
                <a:latin typeface="Arial"/>
              </a:rPr>
              <a:t>Mittlerer CHA</a:t>
            </a:r>
            <a:r>
              <a:rPr lang="de-DE" sz="1200" b="1" baseline="-25000">
                <a:solidFill>
                  <a:srgbClr val="FFFFFF"/>
                </a:solidFill>
                <a:latin typeface="Arial"/>
              </a:rPr>
              <a:t>2</a:t>
            </a:r>
            <a:r>
              <a:rPr lang="de-DE" sz="1200" b="1">
                <a:solidFill>
                  <a:srgbClr val="FFFFFF"/>
                </a:solidFill>
                <a:latin typeface="Arial"/>
              </a:rPr>
              <a:t>DS</a:t>
            </a:r>
            <a:r>
              <a:rPr lang="de-DE" sz="1200" b="1" baseline="-25000">
                <a:solidFill>
                  <a:srgbClr val="FFFFFF"/>
                </a:solidFill>
                <a:latin typeface="Arial"/>
              </a:rPr>
              <a:t>2</a:t>
            </a:r>
            <a:r>
              <a:rPr lang="de-DE" sz="1200" b="1">
                <a:solidFill>
                  <a:srgbClr val="FFFFFF"/>
                </a:solidFill>
                <a:latin typeface="Arial"/>
              </a:rPr>
              <a:t>-VASc-Score: </a:t>
            </a:r>
            <a:r>
              <a:rPr lang="de-DE" sz="1200">
                <a:solidFill>
                  <a:srgbClr val="FFFFFF"/>
                </a:solidFill>
                <a:latin typeface="Arial"/>
              </a:rPr>
              <a:t>4.6</a:t>
            </a:r>
          </a:p>
          <a:p>
            <a:pPr marL="0" marR="0" lvl="0" indent="0" algn="ctr" defTabSz="914400" rtl="0" eaLnBrk="1" fontAlgn="auto" latinLnBrk="0" hangingPunct="1">
              <a:lnSpc>
                <a:spcPct val="90000"/>
              </a:lnSpc>
              <a:spcBef>
                <a:spcPts val="0"/>
              </a:spcBef>
              <a:spcAft>
                <a:spcPts val="0"/>
              </a:spcAft>
              <a:buClrTx/>
              <a:buSzTx/>
              <a:buFontTx/>
              <a:buNone/>
              <a:tabLst/>
              <a:defRPr/>
            </a:pPr>
            <a:r>
              <a:rPr lang="de-DE" sz="1200" b="1">
                <a:solidFill>
                  <a:srgbClr val="FFFFFF"/>
                </a:solidFill>
                <a:latin typeface="Arial"/>
              </a:rPr>
              <a:t>Mittlerer HAS-BLED-Score:</a:t>
            </a:r>
            <a:r>
              <a:rPr lang="de-DE" sz="1200">
                <a:solidFill>
                  <a:srgbClr val="FFFFFF"/>
                </a:solidFill>
                <a:latin typeface="Arial"/>
              </a:rPr>
              <a:t> 2.1</a:t>
            </a:r>
          </a:p>
        </p:txBody>
      </p:sp>
      <p:sp>
        <p:nvSpPr>
          <p:cNvPr id="33" name="Textfeld 12">
            <a:extLst>
              <a:ext uri="{FF2B5EF4-FFF2-40B4-BE49-F238E27FC236}">
                <a16:creationId xmlns:a16="http://schemas.microsoft.com/office/drawing/2014/main" id="{76F24393-2C84-483F-9A09-788521EC0F0A}"/>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1245344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327710"/>
            <a:ext cx="8274053" cy="5539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de-DE" sz="2000" dirty="0"/>
              <a:t>Das Management der modifizierbaren Blutungsrisiken jedes einzelnen </a:t>
            </a:r>
            <a:r>
              <a:rPr lang="de-DE" sz="2000" dirty="0" err="1"/>
              <a:t>nvVHF</a:t>
            </a:r>
            <a:r>
              <a:rPr lang="de-DE" sz="2000" dirty="0"/>
              <a:t>-Patienten ist entscheidend</a:t>
            </a:r>
            <a:r>
              <a:rPr lang="de-DE" sz="2000" baseline="30000" dirty="0"/>
              <a:t>3</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600050"/>
            <a:ext cx="8274051" cy="456535"/>
          </a:xfrm>
          <a:prstGeom prst="rect">
            <a:avLst/>
          </a:prstGeom>
          <a:noFill/>
        </p:spPr>
        <p:txBody>
          <a:bodyPr wrap="square" lIns="0" tIns="0" rIns="0" bIns="0" rtlCol="0" anchor="b" anchorCtr="0">
            <a:spAutoFit/>
          </a:bodyPr>
          <a:lstStyle/>
          <a:p>
            <a:pPr>
              <a:spcBef>
                <a:spcPts val="0"/>
              </a:spcBef>
              <a:spcAft>
                <a:spcPts val="200"/>
              </a:spcAft>
            </a:pPr>
            <a:r>
              <a:rPr lang="de-DE" sz="700" dirty="0">
                <a:solidFill>
                  <a:srgbClr val="B3B2B5"/>
                </a:solidFill>
                <a:cs typeface="Arial" charset="0"/>
              </a:rPr>
              <a:t>* Patienten mit mechanischen Herzklappen oder mittlerer bis schwerer </a:t>
            </a:r>
            <a:r>
              <a:rPr lang="de-DE" sz="700" dirty="0" err="1">
                <a:solidFill>
                  <a:srgbClr val="B3B2B5"/>
                </a:solidFill>
                <a:cs typeface="Arial" charset="0"/>
              </a:rPr>
              <a:t>Mitralstenose</a:t>
            </a:r>
            <a:r>
              <a:rPr lang="de-DE" sz="700" dirty="0">
                <a:solidFill>
                  <a:srgbClr val="B3B2B5"/>
                </a:solidFill>
                <a:cs typeface="Arial" charset="0"/>
              </a:rPr>
              <a:t> ausgeschlossen.</a:t>
            </a:r>
          </a:p>
          <a:p>
            <a:pPr>
              <a:spcBef>
                <a:spcPts val="0"/>
              </a:spcBef>
              <a:spcAft>
                <a:spcPts val="200"/>
              </a:spcAft>
            </a:pPr>
            <a:r>
              <a:rPr lang="de-DE" sz="700" dirty="0" err="1">
                <a:solidFill>
                  <a:srgbClr val="B3B2B5"/>
                </a:solidFill>
                <a:cs typeface="Arial" charset="0"/>
              </a:rPr>
              <a:t>nvVHF</a:t>
            </a:r>
            <a:r>
              <a:rPr lang="de-DE" sz="700" dirty="0">
                <a:solidFill>
                  <a:srgbClr val="B3B2B5"/>
                </a:solidFill>
                <a:cs typeface="Arial" charset="0"/>
              </a:rPr>
              <a:t>: nicht-</a:t>
            </a:r>
            <a:r>
              <a:rPr lang="de-DE" sz="700" dirty="0" err="1">
                <a:solidFill>
                  <a:srgbClr val="B3B2B5"/>
                </a:solidFill>
                <a:cs typeface="Arial" charset="0"/>
              </a:rPr>
              <a:t>valvuläres</a:t>
            </a:r>
            <a:r>
              <a:rPr lang="de-DE" sz="700" dirty="0">
                <a:solidFill>
                  <a:srgbClr val="B3B2B5"/>
                </a:solidFill>
                <a:cs typeface="Arial" charset="0"/>
              </a:rPr>
              <a:t> Vorhofflimmern; ESC: European Society </a:t>
            </a:r>
            <a:r>
              <a:rPr lang="de-DE" sz="700" dirty="0" err="1">
                <a:solidFill>
                  <a:srgbClr val="B3B2B5"/>
                </a:solidFill>
                <a:cs typeface="Arial" charset="0"/>
              </a:rPr>
              <a:t>of</a:t>
            </a:r>
            <a:r>
              <a:rPr lang="de-DE" sz="700" dirty="0">
                <a:solidFill>
                  <a:srgbClr val="B3B2B5"/>
                </a:solidFill>
                <a:cs typeface="Arial" charset="0"/>
              </a:rPr>
              <a:t> </a:t>
            </a:r>
            <a:r>
              <a:rPr lang="de-DE" sz="700" dirty="0" err="1">
                <a:solidFill>
                  <a:srgbClr val="B3B2B5"/>
                </a:solidFill>
                <a:cs typeface="Arial" charset="0"/>
              </a:rPr>
              <a:t>Cardiology</a:t>
            </a:r>
            <a:r>
              <a:rPr lang="de-DE" sz="700" dirty="0">
                <a:solidFill>
                  <a:srgbClr val="B3B2B5"/>
                </a:solidFill>
                <a:cs typeface="Arial" charset="0"/>
              </a:rPr>
              <a:t> (Europäische Gesellschaft für Kardiologie); HAS-BLED: </a:t>
            </a:r>
            <a:r>
              <a:rPr lang="de-DE" sz="700" dirty="0" err="1">
                <a:solidFill>
                  <a:srgbClr val="B3B2B5"/>
                </a:solidFill>
                <a:cs typeface="Arial" charset="0"/>
              </a:rPr>
              <a:t>hypertension</a:t>
            </a:r>
            <a:r>
              <a:rPr lang="de-DE" sz="700" dirty="0">
                <a:solidFill>
                  <a:srgbClr val="B3B2B5"/>
                </a:solidFill>
                <a:cs typeface="Arial" charset="0"/>
              </a:rPr>
              <a:t>, abnormal renal/</a:t>
            </a:r>
            <a:r>
              <a:rPr lang="de-DE" sz="700" dirty="0" err="1">
                <a:solidFill>
                  <a:srgbClr val="B3B2B5"/>
                </a:solidFill>
                <a:cs typeface="Arial" charset="0"/>
              </a:rPr>
              <a:t>liver</a:t>
            </a:r>
            <a:r>
              <a:rPr lang="de-DE" sz="700" dirty="0">
                <a:solidFill>
                  <a:srgbClr val="B3B2B5"/>
                </a:solidFill>
                <a:cs typeface="Arial" charset="0"/>
              </a:rPr>
              <a:t> </a:t>
            </a:r>
            <a:r>
              <a:rPr lang="de-DE" sz="700" dirty="0" err="1">
                <a:solidFill>
                  <a:srgbClr val="B3B2B5"/>
                </a:solidFill>
                <a:cs typeface="Arial" charset="0"/>
              </a:rPr>
              <a:t>function</a:t>
            </a:r>
            <a:r>
              <a:rPr lang="de-DE" sz="700" dirty="0">
                <a:solidFill>
                  <a:srgbClr val="B3B2B5"/>
                </a:solidFill>
                <a:cs typeface="Arial" charset="0"/>
              </a:rPr>
              <a:t>, </a:t>
            </a:r>
            <a:r>
              <a:rPr lang="de-DE" sz="700" dirty="0" err="1">
                <a:solidFill>
                  <a:srgbClr val="B3B2B5"/>
                </a:solidFill>
                <a:cs typeface="Arial" charset="0"/>
              </a:rPr>
              <a:t>stroke</a:t>
            </a:r>
            <a:r>
              <a:rPr lang="de-DE" sz="700" dirty="0">
                <a:solidFill>
                  <a:srgbClr val="B3B2B5"/>
                </a:solidFill>
                <a:cs typeface="Arial" charset="0"/>
              </a:rPr>
              <a:t>, </a:t>
            </a:r>
            <a:r>
              <a:rPr lang="de-DE" sz="700" dirty="0" err="1">
                <a:solidFill>
                  <a:srgbClr val="B3B2B5"/>
                </a:solidFill>
                <a:cs typeface="Arial" charset="0"/>
              </a:rPr>
              <a:t>bleeding</a:t>
            </a:r>
            <a:r>
              <a:rPr lang="de-DE" sz="700" dirty="0">
                <a:solidFill>
                  <a:srgbClr val="B3B2B5"/>
                </a:solidFill>
                <a:cs typeface="Arial" charset="0"/>
              </a:rPr>
              <a:t> </a:t>
            </a:r>
            <a:r>
              <a:rPr lang="de-DE" sz="700" dirty="0" err="1">
                <a:solidFill>
                  <a:srgbClr val="B3B2B5"/>
                </a:solidFill>
                <a:cs typeface="Arial" charset="0"/>
              </a:rPr>
              <a:t>history</a:t>
            </a:r>
            <a:r>
              <a:rPr lang="de-DE" sz="700" dirty="0">
                <a:solidFill>
                  <a:srgbClr val="B3B2B5"/>
                </a:solidFill>
                <a:cs typeface="Arial" charset="0"/>
              </a:rPr>
              <a:t> </a:t>
            </a:r>
            <a:r>
              <a:rPr lang="de-DE" sz="700" dirty="0" err="1">
                <a:solidFill>
                  <a:srgbClr val="B3B2B5"/>
                </a:solidFill>
                <a:cs typeface="Arial" charset="0"/>
              </a:rPr>
              <a:t>or</a:t>
            </a:r>
            <a:r>
              <a:rPr lang="de-DE" sz="700" dirty="0">
                <a:solidFill>
                  <a:srgbClr val="B3B2B5"/>
                </a:solidFill>
                <a:cs typeface="Arial" charset="0"/>
              </a:rPr>
              <a:t> </a:t>
            </a:r>
            <a:r>
              <a:rPr lang="de-DE" sz="700" dirty="0" err="1">
                <a:solidFill>
                  <a:srgbClr val="B3B2B5"/>
                </a:solidFill>
                <a:cs typeface="Arial" charset="0"/>
              </a:rPr>
              <a:t>predisposition</a:t>
            </a:r>
            <a:r>
              <a:rPr lang="de-DE" sz="700" dirty="0">
                <a:solidFill>
                  <a:srgbClr val="B3B2B5"/>
                </a:solidFill>
                <a:cs typeface="Arial" charset="0"/>
              </a:rPr>
              <a:t>, labile INR, </a:t>
            </a:r>
            <a:r>
              <a:rPr lang="de-DE" sz="700" dirty="0" err="1">
                <a:solidFill>
                  <a:srgbClr val="B3B2B5"/>
                </a:solidFill>
                <a:cs typeface="Arial" charset="0"/>
              </a:rPr>
              <a:t>elderly</a:t>
            </a:r>
            <a:r>
              <a:rPr lang="de-DE" sz="700" dirty="0">
                <a:solidFill>
                  <a:srgbClr val="B3B2B5"/>
                </a:solidFill>
                <a:cs typeface="Arial" charset="0"/>
              </a:rPr>
              <a:t> (&gt;65 </a:t>
            </a:r>
            <a:r>
              <a:rPr lang="de-DE" sz="700" dirty="0" err="1">
                <a:solidFill>
                  <a:srgbClr val="B3B2B5"/>
                </a:solidFill>
                <a:cs typeface="Arial" charset="0"/>
              </a:rPr>
              <a:t>years</a:t>
            </a:r>
            <a:r>
              <a:rPr lang="de-DE" sz="700" dirty="0">
                <a:solidFill>
                  <a:srgbClr val="B3B2B5"/>
                </a:solidFill>
                <a:cs typeface="Arial" charset="0"/>
              </a:rPr>
              <a:t>), </a:t>
            </a:r>
            <a:r>
              <a:rPr lang="de-DE" sz="700" dirty="0" err="1">
                <a:solidFill>
                  <a:srgbClr val="B3B2B5"/>
                </a:solidFill>
                <a:cs typeface="Arial" charset="0"/>
              </a:rPr>
              <a:t>drugs</a:t>
            </a:r>
            <a:r>
              <a:rPr lang="de-DE" sz="700" dirty="0">
                <a:solidFill>
                  <a:srgbClr val="B3B2B5"/>
                </a:solidFill>
                <a:cs typeface="Arial" charset="0"/>
              </a:rPr>
              <a:t>/</a:t>
            </a:r>
            <a:r>
              <a:rPr lang="de-DE" sz="700" dirty="0" err="1">
                <a:solidFill>
                  <a:srgbClr val="B3B2B5"/>
                </a:solidFill>
                <a:cs typeface="Arial" charset="0"/>
              </a:rPr>
              <a:t>alcohol</a:t>
            </a:r>
            <a:r>
              <a:rPr lang="de-DE" sz="700" dirty="0">
                <a:solidFill>
                  <a:srgbClr val="B3B2B5"/>
                </a:solidFill>
                <a:cs typeface="Arial" charset="0"/>
              </a:rPr>
              <a:t> </a:t>
            </a:r>
            <a:r>
              <a:rPr lang="de-DE" sz="700" dirty="0" err="1">
                <a:solidFill>
                  <a:srgbClr val="B3B2B5"/>
                </a:solidFill>
                <a:cs typeface="Arial" charset="0"/>
              </a:rPr>
              <a:t>concomitantly</a:t>
            </a:r>
            <a:r>
              <a:rPr lang="de-DE" sz="700" dirty="0">
                <a:solidFill>
                  <a:srgbClr val="B3B2B5"/>
                </a:solidFill>
                <a:cs typeface="Arial" charset="0"/>
              </a:rPr>
              <a:t> (Bluthochdruck, abnormale Nieren-/Leberfunktion, Schlaganfall, Blutungshistorie oder Prädisposition, labile International </a:t>
            </a:r>
            <a:r>
              <a:rPr lang="de-DE" sz="700" dirty="0" err="1">
                <a:solidFill>
                  <a:srgbClr val="B3B2B5"/>
                </a:solidFill>
                <a:cs typeface="Arial" charset="0"/>
              </a:rPr>
              <a:t>Normalized</a:t>
            </a:r>
            <a:r>
              <a:rPr lang="de-DE" sz="700" dirty="0">
                <a:solidFill>
                  <a:srgbClr val="B3B2B5"/>
                </a:solidFill>
                <a:cs typeface="Arial" charset="0"/>
              </a:rPr>
              <a:t> Ratio, Ältere (&gt;65 Jahre), Drogen/Alkohol begleitend); OAK: orales </a:t>
            </a:r>
            <a:r>
              <a:rPr lang="de-DE" sz="700" dirty="0" err="1">
                <a:solidFill>
                  <a:srgbClr val="B3B2B5"/>
                </a:solidFill>
                <a:cs typeface="Arial" charset="0"/>
              </a:rPr>
              <a:t>Antikoagulans</a:t>
            </a:r>
            <a:endParaRPr lang="de-DE" sz="700" dirty="0">
              <a:solidFill>
                <a:srgbClr val="B3B2B5"/>
              </a:solidFill>
              <a:cs typeface="Arial" charset="0"/>
            </a:endParaRPr>
          </a:p>
        </p:txBody>
      </p:sp>
      <p:sp>
        <p:nvSpPr>
          <p:cNvPr id="32" name="Subtitle 1">
            <a:extLst>
              <a:ext uri="{FF2B5EF4-FFF2-40B4-BE49-F238E27FC236}">
                <a16:creationId xmlns:a16="http://schemas.microsoft.com/office/drawing/2014/main" id="{4A91BA2A-EB0D-4F7A-8F07-F2A3C9147BC2}"/>
              </a:ext>
            </a:extLst>
          </p:cNvPr>
          <p:cNvSpPr txBox="1">
            <a:spLocks/>
          </p:cNvSpPr>
          <p:nvPr/>
        </p:nvSpPr>
        <p:spPr>
          <a:xfrm>
            <a:off x="612776" y="1228789"/>
            <a:ext cx="8280400" cy="689420"/>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de-DE" sz="1400" b="1"/>
              <a:t>ESC-Empfehlungen 2020:</a:t>
            </a:r>
            <a:r>
              <a:rPr lang="de-DE" sz="1400" b="1" baseline="30000"/>
              <a:t>3</a:t>
            </a:r>
          </a:p>
          <a:p>
            <a:r>
              <a:rPr lang="de-DE" sz="1400"/>
              <a:t>Nicht modifizierbare und teilweise modifizierbare Blutungsrisiken sind wichtige Faktoren für Blutungsereignisse im Zusammenspiel mit modifizierbaren Faktoren</a:t>
            </a:r>
          </a:p>
        </p:txBody>
      </p:sp>
      <p:graphicFrame>
        <p:nvGraphicFramePr>
          <p:cNvPr id="8" name="Content Placeholder 4">
            <a:extLst>
              <a:ext uri="{FF2B5EF4-FFF2-40B4-BE49-F238E27FC236}">
                <a16:creationId xmlns:a16="http://schemas.microsoft.com/office/drawing/2014/main" id="{3C0E1DE3-F756-41B3-B15E-2DFB94B72CAC}"/>
              </a:ext>
            </a:extLst>
          </p:cNvPr>
          <p:cNvGraphicFramePr>
            <a:graphicFrameLocks/>
          </p:cNvGraphicFramePr>
          <p:nvPr>
            <p:extLst>
              <p:ext uri="{D42A27DB-BD31-4B8C-83A1-F6EECF244321}">
                <p14:modId xmlns:p14="http://schemas.microsoft.com/office/powerpoint/2010/main" val="2120830244"/>
              </p:ext>
            </p:extLst>
          </p:nvPr>
        </p:nvGraphicFramePr>
        <p:xfrm>
          <a:off x="619122" y="2008738"/>
          <a:ext cx="8237541" cy="2037080"/>
        </p:xfrm>
        <a:graphic>
          <a:graphicData uri="http://schemas.openxmlformats.org/drawingml/2006/table">
            <a:tbl>
              <a:tblPr firstRow="1" bandRow="1">
                <a:tableStyleId>{9D7B26C5-4107-4FEC-AEDC-1716B250A1EF}</a:tableStyleId>
              </a:tblPr>
              <a:tblGrid>
                <a:gridCol w="6335361">
                  <a:extLst>
                    <a:ext uri="{9D8B030D-6E8A-4147-A177-3AD203B41FA5}">
                      <a16:colId xmlns:a16="http://schemas.microsoft.com/office/drawing/2014/main" val="158057105"/>
                    </a:ext>
                  </a:extLst>
                </a:gridCol>
                <a:gridCol w="951090">
                  <a:extLst>
                    <a:ext uri="{9D8B030D-6E8A-4147-A177-3AD203B41FA5}">
                      <a16:colId xmlns:a16="http://schemas.microsoft.com/office/drawing/2014/main" val="375632211"/>
                    </a:ext>
                  </a:extLst>
                </a:gridCol>
                <a:gridCol w="951090">
                  <a:extLst>
                    <a:ext uri="{9D8B030D-6E8A-4147-A177-3AD203B41FA5}">
                      <a16:colId xmlns:a16="http://schemas.microsoft.com/office/drawing/2014/main" val="2424362976"/>
                    </a:ext>
                  </a:extLst>
                </a:gridCol>
              </a:tblGrid>
              <a:tr h="167751">
                <a:tc>
                  <a:txBody>
                    <a:bodyPr/>
                    <a:lstStyle/>
                    <a:p>
                      <a:r>
                        <a:rPr lang="de-DE" sz="1100" cap="all" baseline="0">
                          <a:solidFill>
                            <a:schemeClr val="bg1"/>
                          </a:solidFill>
                        </a:rPr>
                        <a:t>Empfehlung</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de-DE" sz="1100" cap="all" baseline="0">
                          <a:solidFill>
                            <a:schemeClr val="bg1"/>
                          </a:solidFill>
                        </a:rPr>
                        <a:t>Klasse</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de-DE" sz="1100" cap="all" baseline="0">
                          <a:solidFill>
                            <a:schemeClr val="bg1"/>
                          </a:solidFill>
                        </a:rPr>
                        <a:t>Stufe</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39726007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rPr>
                        <a:t>Für die Beurteilung des Blutungsrisikos wird eine formale, strukturierte Beurteilung des Blutungsrisikos anhand eines Risiko-</a:t>
                      </a:r>
                      <a:r>
                        <a:rPr lang="de-DE" sz="800" dirty="0" err="1">
                          <a:solidFill>
                            <a:schemeClr val="tx1"/>
                          </a:solidFill>
                        </a:rPr>
                        <a:t>Scores</a:t>
                      </a:r>
                      <a:r>
                        <a:rPr lang="de-DE" sz="800" dirty="0">
                          <a:solidFill>
                            <a:schemeClr val="tx1"/>
                          </a:solidFill>
                        </a:rPr>
                        <a:t> empfohlen. Sie soll dazu beitragen, bei allen VHF-Patienten nicht modifizierbare Blutungsrisikofaktoren zu identifizieren bzw. modifizierbare Blutungsrisikofaktoren anzugehen sowie Patienten mit einem potenziell hohen Blutungsrisiko zu identifizieren, für </a:t>
                      </a:r>
                      <a:br>
                        <a:rPr lang="de-DE" sz="800" dirty="0">
                          <a:solidFill>
                            <a:schemeClr val="tx1"/>
                          </a:solidFill>
                        </a:rPr>
                      </a:br>
                      <a:r>
                        <a:rPr lang="de-DE" sz="800" dirty="0">
                          <a:solidFill>
                            <a:schemeClr val="tx1"/>
                          </a:solidFill>
                        </a:rPr>
                        <a:t>die eine frühe und häufigere klinische Beurteilung und Nachbeobachtung anberaumt werden sollte.</a:t>
                      </a:r>
                    </a:p>
                  </a:txBody>
                  <a:tcPr>
                    <a:lnT w="12700" cmpd="sng">
                      <a:noFill/>
                    </a:lnT>
                    <a:solidFill>
                      <a:schemeClr val="bg1">
                        <a:lumMod val="95000"/>
                      </a:schemeClr>
                    </a:solidFill>
                  </a:tcPr>
                </a:tc>
                <a:tc>
                  <a:txBody>
                    <a:bodyPr/>
                    <a:lstStyle/>
                    <a:p>
                      <a:pPr algn="ctr"/>
                      <a:r>
                        <a:rPr lang="de-DE" sz="1100" baseline="0">
                          <a:solidFill>
                            <a:schemeClr val="tx1"/>
                          </a:solidFill>
                        </a:rPr>
                        <a:t>I</a:t>
                      </a:r>
                    </a:p>
                  </a:txBody>
                  <a:tcPr>
                    <a:lnT w="12700" cmpd="sng">
                      <a:noFill/>
                    </a:lnT>
                    <a:solidFill>
                      <a:srgbClr val="00B050">
                        <a:alpha val="60000"/>
                      </a:srgbClr>
                    </a:solidFill>
                  </a:tcPr>
                </a:tc>
                <a:tc>
                  <a:txBody>
                    <a:bodyPr/>
                    <a:lstStyle/>
                    <a:p>
                      <a:pPr algn="ctr"/>
                      <a:r>
                        <a:rPr lang="de-DE" sz="1100" baseline="0">
                          <a:solidFill>
                            <a:schemeClr val="bg1"/>
                          </a:solidFill>
                        </a:rPr>
                        <a:t>B</a:t>
                      </a:r>
                    </a:p>
                  </a:txBody>
                  <a:tcPr>
                    <a:lnT w="12700" cmpd="sng">
                      <a:noFill/>
                    </a:lnT>
                    <a:solidFill>
                      <a:schemeClr val="bg2"/>
                    </a:solidFill>
                  </a:tcPr>
                </a:tc>
                <a:extLst>
                  <a:ext uri="{0D108BD9-81ED-4DB2-BD59-A6C34878D82A}">
                    <a16:rowId xmlns:a16="http://schemas.microsoft.com/office/drawing/2014/main" val="27182266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a:solidFill>
                            <a:schemeClr val="tx1"/>
                          </a:solidFill>
                        </a:rPr>
                        <a:t>Für eine formale Beurteilung des Blutungsrisikos anhand eines Risiko-</a:t>
                      </a:r>
                      <a:r>
                        <a:rPr lang="de-DE" sz="800" dirty="0" err="1">
                          <a:solidFill>
                            <a:schemeClr val="tx1"/>
                          </a:solidFill>
                        </a:rPr>
                        <a:t>Scores</a:t>
                      </a:r>
                      <a:r>
                        <a:rPr lang="de-DE" sz="800" dirty="0">
                          <a:solidFill>
                            <a:schemeClr val="tx1"/>
                          </a:solidFill>
                        </a:rPr>
                        <a:t> sollte der HAS-BLED-Score in Erwägung gezogen werden, um modifizierbare Blutungsrisikofaktoren anzugehen und Patienten mit hohem Blutungsrisiko (HAS-BLED-Score ≥3) für </a:t>
                      </a:r>
                      <a:br>
                        <a:rPr lang="de-DE" sz="800" dirty="0">
                          <a:solidFill>
                            <a:schemeClr val="tx1"/>
                          </a:solidFill>
                        </a:rPr>
                      </a:br>
                      <a:r>
                        <a:rPr lang="de-DE" sz="800" dirty="0">
                          <a:solidFill>
                            <a:schemeClr val="tx1"/>
                          </a:solidFill>
                        </a:rPr>
                        <a:t>eine frühe und häufigere klinische Beurteilung und Nachbeobachtung zu identifizieren.</a:t>
                      </a:r>
                    </a:p>
                  </a:txBody>
                  <a:tcPr/>
                </a:tc>
                <a:tc>
                  <a:txBody>
                    <a:bodyPr/>
                    <a:lstStyle/>
                    <a:p>
                      <a:pPr algn="ctr"/>
                      <a:r>
                        <a:rPr lang="de-DE" sz="1100" baseline="0">
                          <a:solidFill>
                            <a:schemeClr val="tx1"/>
                          </a:solidFill>
                        </a:rPr>
                        <a:t>IIa</a:t>
                      </a:r>
                    </a:p>
                  </a:txBody>
                  <a:tcPr>
                    <a:solidFill>
                      <a:srgbClr val="FFFF00">
                        <a:alpha val="60000"/>
                      </a:srgbClr>
                    </a:solidFill>
                  </a:tcPr>
                </a:tc>
                <a:tc>
                  <a:txBody>
                    <a:bodyPr/>
                    <a:lstStyle/>
                    <a:p>
                      <a:pPr algn="ctr"/>
                      <a:r>
                        <a:rPr lang="de-DE" sz="1100" baseline="0">
                          <a:solidFill>
                            <a:schemeClr val="bg1"/>
                          </a:solidFill>
                        </a:rPr>
                        <a:t>B</a:t>
                      </a:r>
                    </a:p>
                  </a:txBody>
                  <a:tcPr>
                    <a:solidFill>
                      <a:schemeClr val="bg2"/>
                    </a:solidFill>
                  </a:tcPr>
                </a:tc>
                <a:extLst>
                  <a:ext uri="{0D108BD9-81ED-4DB2-BD59-A6C34878D82A}">
                    <a16:rowId xmlns:a16="http://schemas.microsoft.com/office/drawing/2014/main" val="11633524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a:solidFill>
                            <a:schemeClr val="tx1"/>
                          </a:solidFill>
                        </a:rPr>
                        <a:t>Es wird empfohlen, das Schlaganfall- und Blutungsrisiko regelmässig neu zu beurteilen, um fundierte Entscheidungen über die Behandlung treffen und potenziell modifizierbare Blutungsrisikofaktoren angehen zu können.</a:t>
                      </a:r>
                    </a:p>
                  </a:txBody>
                  <a:tcPr>
                    <a:lnB>
                      <a:noFill/>
                    </a:lnB>
                    <a:solidFill>
                      <a:schemeClr val="bg1">
                        <a:lumMod val="95000"/>
                      </a:schemeClr>
                    </a:solidFill>
                  </a:tcPr>
                </a:tc>
                <a:tc>
                  <a:txBody>
                    <a:bodyPr/>
                    <a:lstStyle/>
                    <a:p>
                      <a:pPr algn="ctr"/>
                      <a:r>
                        <a:rPr lang="de-DE" sz="1100" baseline="0">
                          <a:solidFill>
                            <a:schemeClr val="tx1"/>
                          </a:solidFill>
                        </a:rPr>
                        <a:t>I</a:t>
                      </a:r>
                    </a:p>
                  </a:txBody>
                  <a:tcPr>
                    <a:lnB>
                      <a:noFill/>
                    </a:lnB>
                    <a:solidFill>
                      <a:srgbClr val="00B050">
                        <a:alpha val="60000"/>
                      </a:srgbClr>
                    </a:solidFill>
                  </a:tcPr>
                </a:tc>
                <a:tc>
                  <a:txBody>
                    <a:bodyPr/>
                    <a:lstStyle/>
                    <a:p>
                      <a:pPr algn="ctr"/>
                      <a:r>
                        <a:rPr lang="de-DE" sz="1100" baseline="0">
                          <a:solidFill>
                            <a:schemeClr val="bg1"/>
                          </a:solidFill>
                        </a:rPr>
                        <a:t>B</a:t>
                      </a:r>
                    </a:p>
                  </a:txBody>
                  <a:tcPr>
                    <a:lnB>
                      <a:noFill/>
                    </a:lnB>
                    <a:solidFill>
                      <a:schemeClr val="bg2"/>
                    </a:solidFill>
                  </a:tcPr>
                </a:tc>
                <a:extLst>
                  <a:ext uri="{0D108BD9-81ED-4DB2-BD59-A6C34878D82A}">
                    <a16:rowId xmlns:a16="http://schemas.microsoft.com/office/drawing/2014/main" val="11867175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a:solidFill>
                            <a:schemeClr val="tx1"/>
                          </a:solidFill>
                        </a:rPr>
                        <a:t>Das geschätzte Blutungsrisiko an sich, sofern keine absoluten Kontraindikationen gegen OAK vorliegen, sollte nicht die Grundlage </a:t>
                      </a:r>
                      <a:br>
                        <a:rPr lang="de-DE" sz="800">
                          <a:solidFill>
                            <a:schemeClr val="tx1"/>
                          </a:solidFill>
                        </a:rPr>
                      </a:br>
                      <a:r>
                        <a:rPr lang="de-DE" sz="800">
                          <a:solidFill>
                            <a:schemeClr val="tx1"/>
                          </a:solidFill>
                        </a:rPr>
                        <a:t>für Behandlungsentscheidungen zum Einsatz von OAK zur Schlaganfallprävention darstellen.</a:t>
                      </a:r>
                    </a:p>
                  </a:txBody>
                  <a:tcPr>
                    <a:lnL>
                      <a:noFill/>
                    </a:lnL>
                    <a:lnR>
                      <a:noFill/>
                    </a:lnR>
                    <a:lnT>
                      <a:noFill/>
                    </a:lnT>
                    <a:lnB w="12700" cmpd="sng">
                      <a:noFill/>
                    </a:lnB>
                    <a:lnTlToBr w="12700" cmpd="sng">
                      <a:noFill/>
                      <a:prstDash val="solid"/>
                    </a:lnTlToBr>
                    <a:lnBlToTr w="12700" cmpd="sng">
                      <a:noFill/>
                      <a:prstDash val="solid"/>
                    </a:lnBlToTr>
                  </a:tcPr>
                </a:tc>
                <a:tc>
                  <a:txBody>
                    <a:bodyPr/>
                    <a:lstStyle/>
                    <a:p>
                      <a:pPr algn="ctr"/>
                      <a:r>
                        <a:rPr lang="de-DE" sz="1100" baseline="0">
                          <a:solidFill>
                            <a:schemeClr val="tx1"/>
                          </a:solidFill>
                        </a:rPr>
                        <a:t>III</a:t>
                      </a:r>
                    </a:p>
                  </a:txBody>
                  <a:tcPr>
                    <a:lnL>
                      <a:noFill/>
                    </a:lnL>
                    <a:lnR>
                      <a:noFill/>
                    </a:lnR>
                    <a:lnT>
                      <a:noFill/>
                    </a:lnT>
                    <a:lnB w="12700" cmpd="sng">
                      <a:noFill/>
                    </a:lnB>
                    <a:lnTlToBr w="12700" cmpd="sng">
                      <a:noFill/>
                      <a:prstDash val="solid"/>
                    </a:lnTlToBr>
                    <a:lnBlToTr w="12700" cmpd="sng">
                      <a:noFill/>
                      <a:prstDash val="solid"/>
                    </a:lnBlToTr>
                    <a:solidFill>
                      <a:srgbClr val="FF0000">
                        <a:alpha val="60000"/>
                      </a:srgbClr>
                    </a:solidFill>
                  </a:tcPr>
                </a:tc>
                <a:tc>
                  <a:txBody>
                    <a:bodyPr/>
                    <a:lstStyle/>
                    <a:p>
                      <a:pPr algn="ctr"/>
                      <a:r>
                        <a:rPr lang="de-DE" sz="1100" baseline="0" dirty="0">
                          <a:solidFill>
                            <a:schemeClr val="bg1"/>
                          </a:solidFill>
                        </a:rPr>
                        <a:t>B</a:t>
                      </a:r>
                    </a:p>
                  </a:txBody>
                  <a:tcPr>
                    <a:lnL>
                      <a:noFill/>
                    </a:lnL>
                    <a:lnR>
                      <a:noFill/>
                    </a:lnR>
                    <a:lnT>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37035659"/>
                  </a:ext>
                </a:extLst>
              </a:tr>
            </a:tbl>
          </a:graphicData>
        </a:graphic>
      </p:graphicFrame>
      <p:sp>
        <p:nvSpPr>
          <p:cNvPr id="9" name="Textfeld 12">
            <a:extLst>
              <a:ext uri="{FF2B5EF4-FFF2-40B4-BE49-F238E27FC236}">
                <a16:creationId xmlns:a16="http://schemas.microsoft.com/office/drawing/2014/main" id="{2D95C5FC-2533-45B4-86E1-13EA344CC103}"/>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3578635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16911"/>
            <a:ext cx="844391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de-DE" sz="2400" dirty="0"/>
              <a:t>Das Management der modifizierbaren Blutungsrisiken jedes einzelnen </a:t>
            </a:r>
            <a:r>
              <a:rPr lang="de-DE" sz="2400" dirty="0" err="1"/>
              <a:t>nvVHF</a:t>
            </a:r>
            <a:r>
              <a:rPr lang="de-DE" sz="2400" dirty="0"/>
              <a:t>-Patienten ist entscheidend</a:t>
            </a:r>
            <a:r>
              <a:rPr lang="de-DE" sz="2400" baseline="30000" dirty="0"/>
              <a:t>3</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625698"/>
            <a:ext cx="8274051" cy="430887"/>
          </a:xfrm>
          <a:prstGeom prst="rect">
            <a:avLst/>
          </a:prstGeom>
          <a:noFill/>
        </p:spPr>
        <p:txBody>
          <a:bodyPr wrap="square" lIns="0" tIns="0" rIns="0" bIns="0" rtlCol="0" anchor="b" anchorCtr="0">
            <a:spAutoFit/>
          </a:bodyPr>
          <a:lstStyle/>
          <a:p>
            <a:pPr>
              <a:spcBef>
                <a:spcPts val="0"/>
              </a:spcBef>
              <a:spcAft>
                <a:spcPts val="200"/>
              </a:spcAft>
            </a:pPr>
            <a:r>
              <a:rPr lang="de-DE" sz="700">
                <a:solidFill>
                  <a:srgbClr val="B3B2B5"/>
                </a:solidFill>
                <a:cs typeface="Arial" charset="0"/>
              </a:rPr>
              <a:t>* Bei Patienten, die eine VKA-Behandlung erhalten.</a:t>
            </a:r>
            <a:br>
              <a:rPr lang="de-DE" sz="700">
                <a:solidFill>
                  <a:srgbClr val="B3B2B5"/>
                </a:solidFill>
                <a:cs typeface="Arial" charset="0"/>
              </a:rPr>
            </a:br>
            <a:r>
              <a:rPr lang="de-DE" sz="700">
                <a:solidFill>
                  <a:srgbClr val="B3B2B5"/>
                </a:solidFill>
                <a:cs typeface="Arial" charset="0"/>
              </a:rPr>
              <a:t>CKD-EPI: Chronic Kidney Disease Epidemiology Collaboration; cTnT-hs: high-sensitivity troponin (hochsensitives Troponin); CrCl: Creatinine Clearance (Kreatinin-Clearance); GDF: growth differentiation </a:t>
            </a:r>
            <a:br>
              <a:rPr lang="de-DE" sz="700">
                <a:solidFill>
                  <a:srgbClr val="B3B2B5"/>
                </a:solidFill>
                <a:cs typeface="Arial" charset="0"/>
              </a:rPr>
            </a:br>
            <a:r>
              <a:rPr lang="de-DE" sz="700">
                <a:solidFill>
                  <a:srgbClr val="B3B2B5"/>
                </a:solidFill>
                <a:cs typeface="Arial" charset="0"/>
              </a:rPr>
              <a:t>factor-15 (Wachstumsdifferenzierungsfaktor 15); INR: International Normalized Ratio; NSAR: nicht-steroidales Antirheumatikum; OAK: orales Antikoagulans; SBD: systolischer Blutdruck; TTR: time in target range (Zeit im therapeutischen Bereich); VKA: Vitamin-K-Antagonist</a:t>
            </a:r>
          </a:p>
        </p:txBody>
      </p:sp>
      <p:graphicFrame>
        <p:nvGraphicFramePr>
          <p:cNvPr id="7" name="Content Placeholder 7">
            <a:extLst>
              <a:ext uri="{FF2B5EF4-FFF2-40B4-BE49-F238E27FC236}">
                <a16:creationId xmlns:a16="http://schemas.microsoft.com/office/drawing/2014/main" id="{70BF7FDD-4887-4F43-AD25-F728D9098313}"/>
              </a:ext>
            </a:extLst>
          </p:cNvPr>
          <p:cNvGraphicFramePr>
            <a:graphicFrameLocks/>
          </p:cNvGraphicFramePr>
          <p:nvPr>
            <p:extLst>
              <p:ext uri="{D42A27DB-BD31-4B8C-83A1-F6EECF244321}">
                <p14:modId xmlns:p14="http://schemas.microsoft.com/office/powerpoint/2010/main" val="80024052"/>
              </p:ext>
            </p:extLst>
          </p:nvPr>
        </p:nvGraphicFramePr>
        <p:xfrm>
          <a:off x="611188" y="1276348"/>
          <a:ext cx="8245476" cy="2885366"/>
        </p:xfrm>
        <a:graphic>
          <a:graphicData uri="http://schemas.openxmlformats.org/drawingml/2006/table">
            <a:tbl>
              <a:tblPr firstRow="1" bandRow="1">
                <a:tableStyleId>{F2DE63D5-997A-4646-A377-4702673A728D}</a:tableStyleId>
              </a:tblPr>
              <a:tblGrid>
                <a:gridCol w="2061369">
                  <a:extLst>
                    <a:ext uri="{9D8B030D-6E8A-4147-A177-3AD203B41FA5}">
                      <a16:colId xmlns:a16="http://schemas.microsoft.com/office/drawing/2014/main" val="1655931714"/>
                    </a:ext>
                  </a:extLst>
                </a:gridCol>
                <a:gridCol w="2061369">
                  <a:extLst>
                    <a:ext uri="{9D8B030D-6E8A-4147-A177-3AD203B41FA5}">
                      <a16:colId xmlns:a16="http://schemas.microsoft.com/office/drawing/2014/main" val="2560883444"/>
                    </a:ext>
                  </a:extLst>
                </a:gridCol>
                <a:gridCol w="2061369">
                  <a:extLst>
                    <a:ext uri="{9D8B030D-6E8A-4147-A177-3AD203B41FA5}">
                      <a16:colId xmlns:a16="http://schemas.microsoft.com/office/drawing/2014/main" val="1311150582"/>
                    </a:ext>
                  </a:extLst>
                </a:gridCol>
                <a:gridCol w="2061369">
                  <a:extLst>
                    <a:ext uri="{9D8B030D-6E8A-4147-A177-3AD203B41FA5}">
                      <a16:colId xmlns:a16="http://schemas.microsoft.com/office/drawing/2014/main" val="1270102338"/>
                    </a:ext>
                  </a:extLst>
                </a:gridCol>
              </a:tblGrid>
              <a:tr h="457972">
                <a:tc>
                  <a:txBody>
                    <a:bodyPr/>
                    <a:lstStyle/>
                    <a:p>
                      <a:pPr algn="l"/>
                      <a:r>
                        <a:rPr lang="de-DE" sz="1100" cap="all" baseline="0"/>
                        <a:t>Nicht-modifizierbar</a:t>
                      </a:r>
                    </a:p>
                  </a:txBody>
                  <a:tcPr>
                    <a:lnL w="9525" cap="flat" cmpd="sng" algn="ctr">
                      <a:noFill/>
                      <a:prstDash val="soli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algn="l"/>
                      <a:r>
                        <a:rPr lang="de-DE" sz="1100" cap="all" baseline="0"/>
                        <a:t>Potenziell modifizierbar</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algn="l"/>
                      <a:r>
                        <a:rPr lang="de-DE" sz="1100" cap="all" baseline="0"/>
                        <a:t>Modifizierbar</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algn="l"/>
                      <a:r>
                        <a:rPr lang="de-DE" sz="1100" cap="all" baseline="0"/>
                        <a:t>Biomarker</a:t>
                      </a:r>
                    </a:p>
                  </a:txBody>
                  <a:tcPr>
                    <a:lnL>
                      <a:noFill/>
                    </a:lnL>
                    <a:lnR w="9525" cap="flat" cmpd="sng" algn="ctr">
                      <a:noFill/>
                      <a:prstDash val="soli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1234952005"/>
                  </a:ext>
                </a:extLst>
              </a:tr>
              <a:tr h="2427394">
                <a:tc>
                  <a:txBody>
                    <a:bodyPr/>
                    <a:lstStyle/>
                    <a:p>
                      <a:pPr marL="176213" indent="-176213" algn="l" rtl="0" eaLnBrk="1" fontAlgn="base"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de-DE" sz="1000">
                          <a:solidFill>
                            <a:schemeClr val="tx1"/>
                          </a:solidFill>
                          <a:latin typeface="+mn-lt"/>
                          <a:ea typeface="+mn-ea"/>
                          <a:cs typeface="+mn-cs"/>
                        </a:rPr>
                        <a:t>Alter &gt;65 Jahre</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de-DE" sz="1000">
                          <a:solidFill>
                            <a:schemeClr val="tx1"/>
                          </a:solidFill>
                          <a:latin typeface="+mn-lt"/>
                          <a:ea typeface="+mn-ea"/>
                          <a:cs typeface="+mn-cs"/>
                        </a:rPr>
                        <a:t>Frühere schwere Blutungen</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de-DE" sz="1000">
                          <a:solidFill>
                            <a:schemeClr val="tx1"/>
                          </a:solidFill>
                          <a:latin typeface="+mn-lt"/>
                          <a:ea typeface="+mn-ea"/>
                          <a:cs typeface="+mn-cs"/>
                        </a:rPr>
                        <a:t>Schwere Niereninsuffizienz </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de-DE" sz="1000">
                          <a:solidFill>
                            <a:schemeClr val="tx1"/>
                          </a:solidFill>
                          <a:latin typeface="+mn-lt"/>
                          <a:ea typeface="+mn-ea"/>
                          <a:cs typeface="+mn-cs"/>
                        </a:rPr>
                        <a:t>Schwere Leberfunktionsstörung</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de-DE" sz="1000">
                          <a:solidFill>
                            <a:schemeClr val="tx1"/>
                          </a:solidFill>
                          <a:latin typeface="+mn-lt"/>
                          <a:ea typeface="+mn-ea"/>
                          <a:cs typeface="+mn-cs"/>
                        </a:rPr>
                        <a:t>Malignität</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de-DE" sz="1000">
                          <a:solidFill>
                            <a:schemeClr val="tx1"/>
                          </a:solidFill>
                          <a:latin typeface="+mn-lt"/>
                          <a:ea typeface="+mn-ea"/>
                          <a:cs typeface="+mn-cs"/>
                        </a:rPr>
                        <a:t>Genetische Faktoren</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de-DE" sz="1000">
                          <a:solidFill>
                            <a:schemeClr val="tx1"/>
                          </a:solidFill>
                          <a:latin typeface="+mn-lt"/>
                          <a:ea typeface="+mn-ea"/>
                          <a:cs typeface="+mn-cs"/>
                        </a:rPr>
                        <a:t>Frühere Schlaganfälle, Mikroangiopathie usw.</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de-DE" sz="1000">
                          <a:solidFill>
                            <a:schemeClr val="tx1"/>
                          </a:solidFill>
                          <a:latin typeface="+mn-lt"/>
                          <a:ea typeface="+mn-ea"/>
                          <a:cs typeface="+mn-cs"/>
                        </a:rPr>
                        <a:t>Diabetes mellitus</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76213" algn="l"/>
                          <a:tab pos="1238250" algn="l"/>
                        </a:tabLst>
                      </a:pPr>
                      <a:r>
                        <a:rPr lang="de-DE" sz="1000">
                          <a:solidFill>
                            <a:schemeClr val="tx1"/>
                          </a:solidFill>
                          <a:latin typeface="+mn-lt"/>
                          <a:ea typeface="+mn-ea"/>
                          <a:cs typeface="+mn-cs"/>
                        </a:rPr>
                        <a:t>Kognitive Beeinträchtigung/Demenz</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Extreme Schwäche ± extremes Sturzrisiko</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Anämie</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Verringerte Thrombozytenzahl oder -funktion</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Niereninsuffizienz </a:t>
                      </a:r>
                      <a:br>
                        <a:rPr lang="de-DE" sz="1000">
                          <a:solidFill>
                            <a:schemeClr val="tx1"/>
                          </a:solidFill>
                          <a:latin typeface="+mn-lt"/>
                          <a:ea typeface="+mn-ea"/>
                          <a:cs typeface="+mn-cs"/>
                        </a:rPr>
                      </a:br>
                      <a:r>
                        <a:rPr lang="de-DE" sz="1000">
                          <a:solidFill>
                            <a:schemeClr val="tx1"/>
                          </a:solidFill>
                          <a:latin typeface="+mn-lt"/>
                          <a:ea typeface="+mn-ea"/>
                          <a:cs typeface="+mn-cs"/>
                        </a:rPr>
                        <a:t>(CrCl &lt;60 ml/min)</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VKA-Managementstrategie</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Bluthochdruck/erhöhter SBD</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Begleitend Thrombozytenaggregationshemmung/NSAR</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Übermässiger Alkoholkonsum</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Mangelnde OAK-Adhärenz</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Gefährliche Hobbys/Tätigkeiten</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Brückentherapie mit Heparin</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INR-Kontrolle (Ziel: 2.0–3.0), Ziel-TTR &gt;70%*</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a:solidFill>
                            <a:schemeClr val="tx1"/>
                          </a:solidFill>
                          <a:latin typeface="+mn-lt"/>
                          <a:ea typeface="+mn-ea"/>
                          <a:cs typeface="+mn-cs"/>
                        </a:rPr>
                        <a:t>Geeignete Auswahl von OAK und korrekte Dosierung</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dirty="0">
                          <a:solidFill>
                            <a:schemeClr val="tx1"/>
                          </a:solidFill>
                          <a:latin typeface="+mn-lt"/>
                          <a:ea typeface="+mn-ea"/>
                          <a:cs typeface="+mn-cs"/>
                        </a:rPr>
                        <a:t>GDF-15</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dirty="0" err="1">
                          <a:solidFill>
                            <a:schemeClr val="tx1"/>
                          </a:solidFill>
                          <a:latin typeface="+mn-lt"/>
                          <a:ea typeface="+mn-ea"/>
                          <a:cs typeface="+mn-cs"/>
                        </a:rPr>
                        <a:t>Cystatin</a:t>
                      </a:r>
                      <a:r>
                        <a:rPr lang="de-DE" sz="1000" dirty="0">
                          <a:solidFill>
                            <a:schemeClr val="tx1"/>
                          </a:solidFill>
                          <a:latin typeface="+mn-lt"/>
                          <a:ea typeface="+mn-ea"/>
                          <a:cs typeface="+mn-cs"/>
                        </a:rPr>
                        <a:t> C/CKD-EPI</a:t>
                      </a: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dirty="0" err="1">
                          <a:solidFill>
                            <a:schemeClr val="tx1"/>
                          </a:solidFill>
                          <a:latin typeface="+mn-lt"/>
                          <a:ea typeface="+mn-ea"/>
                          <a:cs typeface="+mn-cs"/>
                        </a:rPr>
                        <a:t>cTnT-hs</a:t>
                      </a:r>
                      <a:endParaRPr lang="de-DE" sz="1000" dirty="0">
                        <a:solidFill>
                          <a:schemeClr val="tx1"/>
                        </a:solidFill>
                        <a:latin typeface="+mn-lt"/>
                        <a:ea typeface="+mn-ea"/>
                        <a:cs typeface="+mn-cs"/>
                      </a:endParaRPr>
                    </a:p>
                    <a:p>
                      <a:pPr marL="176213" indent="-176213" algn="l" defTabSz="914400" rtl="0" eaLnBrk="1" fontAlgn="base" latinLnBrk="0" hangingPunct="1">
                        <a:spcBef>
                          <a:spcPct val="25000"/>
                        </a:spcBef>
                        <a:spcAft>
                          <a:spcPct val="0"/>
                        </a:spcAft>
                        <a:buClr>
                          <a:schemeClr val="bg2"/>
                        </a:buClr>
                        <a:buSzPct val="80000"/>
                        <a:buFont typeface="Wingdings" panose="05000000000000000000" pitchFamily="2" charset="2"/>
                        <a:buChar char=""/>
                        <a:tabLst>
                          <a:tab pos="1238250" algn="l"/>
                        </a:tabLst>
                      </a:pPr>
                      <a:r>
                        <a:rPr lang="de-DE" sz="1000" dirty="0">
                          <a:solidFill>
                            <a:schemeClr val="tx1"/>
                          </a:solidFill>
                          <a:latin typeface="+mn-lt"/>
                          <a:ea typeface="+mn-ea"/>
                          <a:cs typeface="+mn-cs"/>
                        </a:rPr>
                        <a:t>Von-Willebrand-Faktor </a:t>
                      </a:r>
                      <a:br>
                        <a:rPr lang="de-DE" sz="1000" dirty="0">
                          <a:solidFill>
                            <a:schemeClr val="tx1"/>
                          </a:solidFill>
                          <a:latin typeface="+mn-lt"/>
                          <a:ea typeface="+mn-ea"/>
                          <a:cs typeface="+mn-cs"/>
                        </a:rPr>
                      </a:br>
                      <a:r>
                        <a:rPr lang="de-DE" sz="1000" dirty="0">
                          <a:solidFill>
                            <a:schemeClr val="tx1"/>
                          </a:solidFill>
                          <a:latin typeface="+mn-lt"/>
                          <a:ea typeface="+mn-ea"/>
                          <a:cs typeface="+mn-cs"/>
                        </a:rPr>
                        <a:t>(+ andere Gerinnungsmarker)</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616138739"/>
                  </a:ext>
                </a:extLst>
              </a:tr>
            </a:tbl>
          </a:graphicData>
        </a:graphic>
      </p:graphicFrame>
      <p:sp>
        <p:nvSpPr>
          <p:cNvPr id="9" name="Rechteck 8">
            <a:extLst>
              <a:ext uri="{FF2B5EF4-FFF2-40B4-BE49-F238E27FC236}">
                <a16:creationId xmlns:a16="http://schemas.microsoft.com/office/drawing/2014/main" id="{C0BFA7B4-D902-41C4-8E86-FC45005852DA}"/>
              </a:ext>
            </a:extLst>
          </p:cNvPr>
          <p:cNvSpPr/>
          <p:nvPr/>
        </p:nvSpPr>
        <p:spPr bwMode="auto">
          <a:xfrm>
            <a:off x="4733925" y="1733429"/>
            <a:ext cx="2020835" cy="2334571"/>
          </a:xfrm>
          <a:prstGeom prst="rect">
            <a:avLst/>
          </a:prstGeom>
          <a:noFill/>
          <a:ln w="28575" algn="ctr">
            <a:solidFill>
              <a:srgbClr val="809ED5"/>
            </a:solid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10" name="Rechteck 9">
            <a:extLst>
              <a:ext uri="{FF2B5EF4-FFF2-40B4-BE49-F238E27FC236}">
                <a16:creationId xmlns:a16="http://schemas.microsoft.com/office/drawing/2014/main" id="{1DA31E0A-58C6-4C44-B0E2-3F440E76B71B}"/>
              </a:ext>
            </a:extLst>
          </p:cNvPr>
          <p:cNvSpPr/>
          <p:nvPr/>
        </p:nvSpPr>
        <p:spPr bwMode="auto">
          <a:xfrm>
            <a:off x="619123" y="1733429"/>
            <a:ext cx="1649092" cy="209102"/>
          </a:xfrm>
          <a:prstGeom prst="rect">
            <a:avLst/>
          </a:prstGeom>
          <a:noFill/>
          <a:ln w="28575" algn="ctr">
            <a:solidFill>
              <a:srgbClr val="809ED5"/>
            </a:solid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11" name="Rechteck 10">
            <a:extLst>
              <a:ext uri="{FF2B5EF4-FFF2-40B4-BE49-F238E27FC236}">
                <a16:creationId xmlns:a16="http://schemas.microsoft.com/office/drawing/2014/main" id="{3F985E0A-D3EB-4D75-B9A1-68BB33AFE0B2}"/>
              </a:ext>
            </a:extLst>
          </p:cNvPr>
          <p:cNvSpPr/>
          <p:nvPr/>
        </p:nvSpPr>
        <p:spPr bwMode="auto">
          <a:xfrm>
            <a:off x="2686457" y="1733430"/>
            <a:ext cx="1840050" cy="354678"/>
          </a:xfrm>
          <a:prstGeom prst="rect">
            <a:avLst/>
          </a:prstGeom>
          <a:noFill/>
          <a:ln w="28575" algn="ctr">
            <a:solidFill>
              <a:srgbClr val="809ED5"/>
            </a:solid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14" name="Textfeld 12">
            <a:extLst>
              <a:ext uri="{FF2B5EF4-FFF2-40B4-BE49-F238E27FC236}">
                <a16:creationId xmlns:a16="http://schemas.microsoft.com/office/drawing/2014/main" id="{ABDC393B-8F79-4E1F-BC3C-904E292EFACD}"/>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1647897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72310"/>
            <a:ext cx="8274053"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de-DE" sz="2200" dirty="0"/>
              <a:t>Was wäre, wenn Sie bestimmte Blutungsrisikofaktoren Ihrer Patienten besser einstellen könnten?</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41141"/>
            <a:ext cx="8274051" cy="215444"/>
          </a:xfrm>
          <a:prstGeom prst="rect">
            <a:avLst/>
          </a:prstGeom>
          <a:noFill/>
        </p:spPr>
        <p:txBody>
          <a:bodyPr wrap="square" lIns="0" tIns="0" rIns="0" bIns="0" rtlCol="0" anchor="b" anchorCtr="0">
            <a:spAutoFit/>
          </a:bodyPr>
          <a:lstStyle/>
          <a:p>
            <a:pPr>
              <a:spcBef>
                <a:spcPts val="0"/>
              </a:spcBef>
              <a:spcAft>
                <a:spcPts val="0"/>
              </a:spcAft>
            </a:pPr>
            <a:r>
              <a:rPr lang="de-DE" sz="700">
                <a:solidFill>
                  <a:srgbClr val="B3B2B5"/>
                </a:solidFill>
                <a:cs typeface="Arial" charset="0"/>
              </a:rPr>
              <a:t>* Definition von schweren Blutungen gemäss International Society of Thrombosis and Haemostasis (ISTH). </a:t>
            </a:r>
          </a:p>
          <a:p>
            <a:pPr>
              <a:spcBef>
                <a:spcPts val="0"/>
              </a:spcBef>
              <a:spcAft>
                <a:spcPts val="0"/>
              </a:spcAft>
            </a:pPr>
            <a:r>
              <a:rPr lang="de-DE" sz="700">
                <a:solidFill>
                  <a:srgbClr val="B3B2B5"/>
                </a:solidFill>
                <a:cs typeface="Arial" charset="0"/>
              </a:rPr>
              <a:t>† Ggü. Patienten mit nicht-modifizierbaren Risikofaktoren. </a:t>
            </a:r>
          </a:p>
        </p:txBody>
      </p:sp>
      <p:sp>
        <p:nvSpPr>
          <p:cNvPr id="9" name="Subtitle 1">
            <a:extLst>
              <a:ext uri="{FF2B5EF4-FFF2-40B4-BE49-F238E27FC236}">
                <a16:creationId xmlns:a16="http://schemas.microsoft.com/office/drawing/2014/main" id="{1A154217-499B-4C49-8F66-1AF001E9DC65}"/>
              </a:ext>
            </a:extLst>
          </p:cNvPr>
          <p:cNvSpPr txBox="1">
            <a:spLocks/>
          </p:cNvSpPr>
          <p:nvPr/>
        </p:nvSpPr>
        <p:spPr>
          <a:xfrm>
            <a:off x="612776" y="1228789"/>
            <a:ext cx="8280400"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de-DE" sz="1400" b="1" dirty="0"/>
              <a:t>Prospektives Register mit ‚Real-</a:t>
            </a:r>
            <a:r>
              <a:rPr lang="de-DE" sz="1400" b="1" dirty="0" err="1"/>
              <a:t>life</a:t>
            </a:r>
            <a:r>
              <a:rPr lang="de-DE" sz="1400" b="1" dirty="0"/>
              <a:t>‘ Daten aus XANTUS:</a:t>
            </a:r>
            <a:r>
              <a:rPr lang="de-DE" sz="1400" b="1" baseline="30000" dirty="0"/>
              <a:t>16</a:t>
            </a:r>
            <a:r>
              <a:rPr lang="de-DE" sz="1400" b="1" dirty="0"/>
              <a:t> </a:t>
            </a:r>
            <a:br>
              <a:rPr lang="de-DE" sz="1400" b="1" dirty="0"/>
            </a:br>
            <a:r>
              <a:rPr lang="de-DE" sz="1400" b="1" dirty="0" err="1"/>
              <a:t>nvVHF</a:t>
            </a:r>
            <a:r>
              <a:rPr lang="de-DE" sz="1400" b="1" dirty="0"/>
              <a:t>-Patienten unter Rivaroxaban (N=6784)</a:t>
            </a:r>
          </a:p>
        </p:txBody>
      </p:sp>
      <p:grpSp>
        <p:nvGrpSpPr>
          <p:cNvPr id="10" name="Group 40">
            <a:extLst>
              <a:ext uri="{FF2B5EF4-FFF2-40B4-BE49-F238E27FC236}">
                <a16:creationId xmlns:a16="http://schemas.microsoft.com/office/drawing/2014/main" id="{61802F63-ACDA-4860-8F65-DA83A53A77E5}"/>
              </a:ext>
            </a:extLst>
          </p:cNvPr>
          <p:cNvGrpSpPr/>
          <p:nvPr/>
        </p:nvGrpSpPr>
        <p:grpSpPr>
          <a:xfrm>
            <a:off x="603925" y="1595129"/>
            <a:ext cx="6377622" cy="3069823"/>
            <a:chOff x="3762359" y="1120725"/>
            <a:chExt cx="5788039" cy="3069823"/>
          </a:xfrm>
        </p:grpSpPr>
        <p:grpSp>
          <p:nvGrpSpPr>
            <p:cNvPr id="11" name="Group 29">
              <a:extLst>
                <a:ext uri="{FF2B5EF4-FFF2-40B4-BE49-F238E27FC236}">
                  <a16:creationId xmlns:a16="http://schemas.microsoft.com/office/drawing/2014/main" id="{3280AFBD-A428-40D2-A5F4-5E2417E40A7C}"/>
                </a:ext>
              </a:extLst>
            </p:cNvPr>
            <p:cNvGrpSpPr/>
            <p:nvPr/>
          </p:nvGrpSpPr>
          <p:grpSpPr>
            <a:xfrm>
              <a:off x="3762359" y="1120725"/>
              <a:ext cx="5788039" cy="3069823"/>
              <a:chOff x="4241472" y="935882"/>
              <a:chExt cx="5383249" cy="3226649"/>
            </a:xfrm>
          </p:grpSpPr>
          <p:grpSp>
            <p:nvGrpSpPr>
              <p:cNvPr id="17" name="Group 28">
                <a:extLst>
                  <a:ext uri="{FF2B5EF4-FFF2-40B4-BE49-F238E27FC236}">
                    <a16:creationId xmlns:a16="http://schemas.microsoft.com/office/drawing/2014/main" id="{52B124EB-BF85-4E3F-8057-886F16027160}"/>
                  </a:ext>
                </a:extLst>
              </p:cNvPr>
              <p:cNvGrpSpPr/>
              <p:nvPr/>
            </p:nvGrpSpPr>
            <p:grpSpPr>
              <a:xfrm>
                <a:off x="4241472" y="1108807"/>
                <a:ext cx="4480414" cy="3053724"/>
                <a:chOff x="4241472" y="1108807"/>
                <a:chExt cx="4480414" cy="3053724"/>
              </a:xfrm>
            </p:grpSpPr>
            <p:sp>
              <p:nvSpPr>
                <p:cNvPr id="19" name="TextBox 9">
                  <a:extLst>
                    <a:ext uri="{FF2B5EF4-FFF2-40B4-BE49-F238E27FC236}">
                      <a16:creationId xmlns:a16="http://schemas.microsoft.com/office/drawing/2014/main" id="{EE467FAA-8178-43D7-86E1-568DE4688D45}"/>
                    </a:ext>
                  </a:extLst>
                </p:cNvPr>
                <p:cNvSpPr txBox="1"/>
                <p:nvPr/>
              </p:nvSpPr>
              <p:spPr>
                <a:xfrm rot="16200000">
                  <a:off x="3167703" y="2201844"/>
                  <a:ext cx="2400905" cy="253367"/>
                </a:xfrm>
                <a:prstGeom prst="rect">
                  <a:avLst/>
                </a:prstGeom>
                <a:noFill/>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lang="de-DE" sz="800" b="1" i="0" u="none" strike="noStrike" kern="1200" normalizeH="0" baseline="0" noProof="0">
                      <a:solidFill>
                        <a:srgbClr val="000000">
                          <a:lumMod val="65000"/>
                          <a:lumOff val="35000"/>
                        </a:srgbClr>
                      </a:solidFill>
                      <a:uLnTx/>
                      <a:uFillTx/>
                      <a:latin typeface="+mn-lt"/>
                      <a:ea typeface="+mn-ea"/>
                      <a:cs typeface="+mn-cs"/>
                    </a:defRPr>
                  </a:pPr>
                  <a:r>
                    <a:rPr lang="de-DE" sz="1000" b="1">
                      <a:solidFill>
                        <a:schemeClr val="tx1">
                          <a:lumMod val="65000"/>
                          <a:lumOff val="35000"/>
                        </a:schemeClr>
                      </a:solidFill>
                      <a:cs typeface="Arial" pitchFamily="34" charset="0"/>
                    </a:rPr>
                    <a:t>Kumulative Wahrscheinlichkeit von schweren Blutungsereignissen (%)</a:t>
                  </a:r>
                </a:p>
              </p:txBody>
            </p:sp>
            <p:sp>
              <p:nvSpPr>
                <p:cNvPr id="20" name="TextBox 9">
                  <a:extLst>
                    <a:ext uri="{FF2B5EF4-FFF2-40B4-BE49-F238E27FC236}">
                      <a16:creationId xmlns:a16="http://schemas.microsoft.com/office/drawing/2014/main" id="{FFD05264-651C-489B-9789-DB682616CE83}"/>
                    </a:ext>
                  </a:extLst>
                </p:cNvPr>
                <p:cNvSpPr txBox="1"/>
                <p:nvPr/>
              </p:nvSpPr>
              <p:spPr>
                <a:xfrm>
                  <a:off x="4924979" y="3968431"/>
                  <a:ext cx="3796907" cy="194100"/>
                </a:xfrm>
                <a:prstGeom prst="rect">
                  <a:avLst/>
                </a:prstGeom>
                <a:noFill/>
              </p:spPr>
              <p:txBody>
                <a:bodyPr wrap="square" lIns="0" tIns="0" rIns="0" bIns="0" anchor="b">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b="0" i="0" normalizeH="0" noProof="0">
                      <a:uLnTx/>
                      <a:uFillTx/>
                      <a:latin typeface="Arial" pitchFamily="34" charset="0"/>
                      <a:ea typeface="+mn-ea"/>
                      <a:cs typeface="+mn-cs"/>
                    </a:defRPr>
                  </a:pPr>
                  <a:r>
                    <a:rPr lang="de-DE" sz="1200" b="1">
                      <a:solidFill>
                        <a:schemeClr val="tx1">
                          <a:lumMod val="65000"/>
                          <a:lumOff val="35000"/>
                        </a:schemeClr>
                      </a:solidFill>
                      <a:cs typeface="Arial" pitchFamily="34" charset="0"/>
                    </a:rPr>
                    <a:t>Zeit (Tage)</a:t>
                  </a:r>
                </a:p>
              </p:txBody>
            </p:sp>
            <p:grpSp>
              <p:nvGrpSpPr>
                <p:cNvPr id="21" name="Group 25">
                  <a:extLst>
                    <a:ext uri="{FF2B5EF4-FFF2-40B4-BE49-F238E27FC236}">
                      <a16:creationId xmlns:a16="http://schemas.microsoft.com/office/drawing/2014/main" id="{2CF65EE8-044A-4C1B-BA3B-261F76C7C13B}"/>
                    </a:ext>
                  </a:extLst>
                </p:cNvPr>
                <p:cNvGrpSpPr/>
                <p:nvPr/>
              </p:nvGrpSpPr>
              <p:grpSpPr>
                <a:xfrm>
                  <a:off x="4988478" y="1108807"/>
                  <a:ext cx="3716290" cy="2490903"/>
                  <a:chOff x="5293467" y="1074420"/>
                  <a:chExt cx="2947667" cy="1975721"/>
                </a:xfrm>
              </p:grpSpPr>
              <p:pic>
                <p:nvPicPr>
                  <p:cNvPr id="22" name="Picture 22">
                    <a:extLst>
                      <a:ext uri="{FF2B5EF4-FFF2-40B4-BE49-F238E27FC236}">
                        <a16:creationId xmlns:a16="http://schemas.microsoft.com/office/drawing/2014/main" id="{77388E47-CAD5-4097-8EB8-C10654A594A7}"/>
                      </a:ext>
                    </a:extLst>
                  </p:cNvPr>
                  <p:cNvPicPr>
                    <a:picLocks noChangeAspect="1"/>
                  </p:cNvPicPr>
                  <p:nvPr/>
                </p:nvPicPr>
                <p:blipFill rotWithShape="1">
                  <a:blip r:embed="rId3" cstate="screen">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5293467" y="1075181"/>
                    <a:ext cx="2947667" cy="1974960"/>
                  </a:xfrm>
                  <a:prstGeom prst="rect">
                    <a:avLst/>
                  </a:prstGeom>
                </p:spPr>
              </p:pic>
              <p:sp>
                <p:nvSpPr>
                  <p:cNvPr id="23" name="Rectangle 24">
                    <a:extLst>
                      <a:ext uri="{FF2B5EF4-FFF2-40B4-BE49-F238E27FC236}">
                        <a16:creationId xmlns:a16="http://schemas.microsoft.com/office/drawing/2014/main" id="{23E469D7-F899-463E-A997-17DF678BFE10}"/>
                      </a:ext>
                    </a:extLst>
                  </p:cNvPr>
                  <p:cNvSpPr/>
                  <p:nvPr/>
                </p:nvSpPr>
                <p:spPr bwMode="auto">
                  <a:xfrm>
                    <a:off x="5440680" y="1074420"/>
                    <a:ext cx="1805940" cy="297180"/>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en-GB" sz="1600">
                      <a:solidFill>
                        <a:schemeClr val="tx1">
                          <a:lumMod val="65000"/>
                          <a:lumOff val="35000"/>
                        </a:schemeClr>
                      </a:solidFill>
                    </a:endParaRPr>
                  </a:p>
                </p:txBody>
              </p:sp>
            </p:grpSp>
          </p:grpSp>
          <p:graphicFrame>
            <p:nvGraphicFramePr>
              <p:cNvPr id="18" name="Content Placeholder 7">
                <a:extLst>
                  <a:ext uri="{FF2B5EF4-FFF2-40B4-BE49-F238E27FC236}">
                    <a16:creationId xmlns:a16="http://schemas.microsoft.com/office/drawing/2014/main" id="{CDDA48E6-01C4-4174-9988-87020CE95634}"/>
                  </a:ext>
                </a:extLst>
              </p:cNvPr>
              <p:cNvGraphicFramePr/>
              <p:nvPr>
                <p:extLst>
                  <p:ext uri="{D42A27DB-BD31-4B8C-83A1-F6EECF244321}">
                    <p14:modId xmlns:p14="http://schemas.microsoft.com/office/powerpoint/2010/main" val="1535002022"/>
                  </p:ext>
                </p:extLst>
              </p:nvPr>
            </p:nvGraphicFramePr>
            <p:xfrm>
              <a:off x="4504118" y="935882"/>
              <a:ext cx="5120603" cy="3128115"/>
            </p:xfrm>
            <a:graphic>
              <a:graphicData uri="http://schemas.openxmlformats.org/drawingml/2006/chart">
                <c:chart xmlns:c="http://schemas.openxmlformats.org/drawingml/2006/chart" xmlns:r="http://schemas.openxmlformats.org/officeDocument/2006/relationships" r:id="rId4"/>
              </a:graphicData>
            </a:graphic>
          </p:graphicFrame>
        </p:grpSp>
        <p:sp>
          <p:nvSpPr>
            <p:cNvPr id="13" name="TextBox 33">
              <a:extLst>
                <a:ext uri="{FF2B5EF4-FFF2-40B4-BE49-F238E27FC236}">
                  <a16:creationId xmlns:a16="http://schemas.microsoft.com/office/drawing/2014/main" id="{A6486055-69FA-4398-B5CC-46BEEBD3B986}"/>
                </a:ext>
              </a:extLst>
            </p:cNvPr>
            <p:cNvSpPr txBox="1"/>
            <p:nvPr/>
          </p:nvSpPr>
          <p:spPr>
            <a:xfrm>
              <a:off x="5146675" y="1333351"/>
              <a:ext cx="3210155" cy="463846"/>
            </a:xfrm>
            <a:prstGeom prst="rect">
              <a:avLst/>
            </a:prstGeom>
            <a:noFill/>
          </p:spPr>
          <p:txBody>
            <a:bodyPr wrap="square" lIns="90000" tIns="46800" rIns="90000" bIns="46800" rtlCol="0" anchor="ctr">
              <a:spAutoFit/>
            </a:bodyPr>
            <a:lstStyle/>
            <a:p>
              <a:r>
                <a:rPr lang="de-DE" sz="1200">
                  <a:solidFill>
                    <a:schemeClr val="tx1">
                      <a:lumMod val="65000"/>
                      <a:lumOff val="35000"/>
                    </a:schemeClr>
                  </a:solidFill>
                </a:rPr>
                <a:t>Nicht-modifizierbarer Risikofaktor</a:t>
              </a:r>
              <a:br>
                <a:rPr lang="de-DE" sz="1200">
                  <a:solidFill>
                    <a:schemeClr val="tx1">
                      <a:lumMod val="65000"/>
                      <a:lumOff val="35000"/>
                    </a:schemeClr>
                  </a:solidFill>
                </a:rPr>
              </a:br>
              <a:r>
                <a:rPr lang="de-DE" sz="1200">
                  <a:solidFill>
                    <a:schemeClr val="tx1">
                      <a:lumMod val="65000"/>
                      <a:lumOff val="35000"/>
                    </a:schemeClr>
                  </a:solidFill>
                </a:rPr>
                <a:t>≥1 modifizierbarer Risikofaktor</a:t>
              </a:r>
            </a:p>
          </p:txBody>
        </p:sp>
        <p:cxnSp>
          <p:nvCxnSpPr>
            <p:cNvPr id="14" name="Straight Connector 34">
              <a:extLst>
                <a:ext uri="{FF2B5EF4-FFF2-40B4-BE49-F238E27FC236}">
                  <a16:creationId xmlns:a16="http://schemas.microsoft.com/office/drawing/2014/main" id="{804F36D8-6A17-4A69-A1FD-608BF121D35B}"/>
                </a:ext>
              </a:extLst>
            </p:cNvPr>
            <p:cNvCxnSpPr>
              <a:cxnSpLocks/>
            </p:cNvCxnSpPr>
            <p:nvPr/>
          </p:nvCxnSpPr>
          <p:spPr bwMode="auto">
            <a:xfrm>
              <a:off x="4785046" y="1468722"/>
              <a:ext cx="360000" cy="0"/>
            </a:xfrm>
            <a:prstGeom prst="line">
              <a:avLst/>
            </a:prstGeom>
            <a:noFill/>
            <a:ln w="19050" cap="flat" cmpd="sng" algn="ctr">
              <a:solidFill>
                <a:srgbClr val="3961AC"/>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Straight Connector 35">
              <a:extLst>
                <a:ext uri="{FF2B5EF4-FFF2-40B4-BE49-F238E27FC236}">
                  <a16:creationId xmlns:a16="http://schemas.microsoft.com/office/drawing/2014/main" id="{CCD3BAD7-8F36-4E13-99B7-5638CF071503}"/>
                </a:ext>
              </a:extLst>
            </p:cNvPr>
            <p:cNvCxnSpPr>
              <a:cxnSpLocks/>
            </p:cNvCxnSpPr>
            <p:nvPr/>
          </p:nvCxnSpPr>
          <p:spPr bwMode="auto">
            <a:xfrm>
              <a:off x="4791904" y="1654650"/>
              <a:ext cx="360000" cy="0"/>
            </a:xfrm>
            <a:prstGeom prst="line">
              <a:avLst/>
            </a:prstGeom>
            <a:noFill/>
            <a:ln w="19050" cap="flat" cmpd="sng" algn="ctr">
              <a:solidFill>
                <a:srgbClr val="3961AC"/>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4" name="Rectangle: Rounded Corners 18">
            <a:extLst>
              <a:ext uri="{FF2B5EF4-FFF2-40B4-BE49-F238E27FC236}">
                <a16:creationId xmlns:a16="http://schemas.microsoft.com/office/drawing/2014/main" id="{B660C40D-BAC7-4F46-9372-6389A985380B}"/>
              </a:ext>
            </a:extLst>
          </p:cNvPr>
          <p:cNvSpPr/>
          <p:nvPr/>
        </p:nvSpPr>
        <p:spPr>
          <a:xfrm>
            <a:off x="6275037" y="1283723"/>
            <a:ext cx="2567775" cy="1908000"/>
          </a:xfrm>
          <a:prstGeom prst="roundRect">
            <a:avLst>
              <a:gd name="adj" fmla="val 12063"/>
            </a:avLst>
          </a:prstGeom>
          <a:solidFill>
            <a:schemeClr val="bg1"/>
          </a:solidFill>
          <a:ln w="28575">
            <a:solidFill>
              <a:srgbClr val="3961AC"/>
            </a:solidFill>
          </a:ln>
          <a:effectLst/>
        </p:spPr>
        <p:txBody>
          <a:bodyPr wrap="square" lIns="36000" tIns="0" rIns="3600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marL="176213" indent="-176213">
              <a:spcBef>
                <a:spcPts val="0"/>
              </a:spcBef>
              <a:defRPr kumimoji="0" b="0" i="0" normalizeH="0" noProof="0">
                <a:uLnTx/>
                <a:uFillTx/>
                <a:latin typeface="Arial" pitchFamily="34" charset="0"/>
                <a:ea typeface="+mn-ea"/>
                <a:cs typeface="+mn-cs"/>
              </a:defRPr>
            </a:pPr>
            <a:endParaRPr lang="en-GB" sz="1200" b="1">
              <a:solidFill>
                <a:schemeClr val="tx1">
                  <a:lumMod val="65000"/>
                  <a:lumOff val="35000"/>
                </a:schemeClr>
              </a:solidFill>
            </a:endParaRPr>
          </a:p>
          <a:p>
            <a:pPr algn="ctr">
              <a:spcBef>
                <a:spcPts val="0"/>
              </a:spcBef>
              <a:spcAft>
                <a:spcPts val="600"/>
              </a:spcAft>
              <a:defRPr kumimoji="0" b="0" i="0" normalizeH="0" noProof="0">
                <a:uLnTx/>
                <a:uFillTx/>
                <a:latin typeface="Arial" pitchFamily="34" charset="0"/>
                <a:ea typeface="+mn-ea"/>
                <a:cs typeface="+mn-cs"/>
              </a:defRPr>
            </a:pPr>
            <a:r>
              <a:rPr lang="de-DE" sz="1200" b="1">
                <a:solidFill>
                  <a:schemeClr val="tx1">
                    <a:lumMod val="65000"/>
                    <a:lumOff val="35000"/>
                  </a:schemeClr>
                </a:solidFill>
              </a:rPr>
              <a:t>Modifizierbare Risikofaktoren assoziiert mit schweren Blutungsereignissen</a:t>
            </a:r>
            <a:r>
              <a:rPr lang="de-DE" sz="1200" b="1" baseline="30000">
                <a:solidFill>
                  <a:schemeClr val="tx1">
                    <a:lumMod val="65000"/>
                    <a:lumOff val="35000"/>
                  </a:schemeClr>
                </a:solidFill>
                <a:latin typeface="Univers" panose="020B0503020202020204" pitchFamily="34" charset="0"/>
              </a:rPr>
              <a:t>*</a:t>
            </a:r>
            <a:r>
              <a:rPr lang="de-DE" sz="1200" b="1" baseline="30000">
                <a:solidFill>
                  <a:schemeClr val="tx1">
                    <a:lumMod val="65000"/>
                    <a:lumOff val="35000"/>
                  </a:schemeClr>
                </a:solidFill>
              </a:rPr>
              <a:t> </a:t>
            </a:r>
            <a:r>
              <a:rPr lang="de-DE" sz="1200">
                <a:solidFill>
                  <a:schemeClr val="tx1">
                    <a:lumMod val="65000"/>
                    <a:lumOff val="35000"/>
                  </a:schemeClr>
                </a:solidFill>
              </a:rPr>
              <a:t> </a:t>
            </a:r>
          </a:p>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de-DE" sz="1200">
                <a:solidFill>
                  <a:schemeClr val="tx1">
                    <a:lumMod val="65000"/>
                    <a:lumOff val="35000"/>
                  </a:schemeClr>
                </a:solidFill>
                <a:latin typeface="+mn-lt"/>
              </a:rPr>
              <a:t>Begleitend Thrombozyten-aggregationshemmung, </a:t>
            </a:r>
            <a:br>
              <a:rPr lang="de-DE" sz="1200">
                <a:solidFill>
                  <a:schemeClr val="tx1">
                    <a:lumMod val="65000"/>
                    <a:lumOff val="35000"/>
                  </a:schemeClr>
                </a:solidFill>
                <a:latin typeface="+mn-lt"/>
              </a:rPr>
            </a:br>
            <a:r>
              <a:rPr lang="de-DE" sz="1200">
                <a:solidFill>
                  <a:schemeClr val="tx1">
                    <a:lumMod val="65000"/>
                    <a:lumOff val="35000"/>
                  </a:schemeClr>
                </a:solidFill>
                <a:latin typeface="+mn-lt"/>
              </a:rPr>
              <a:t>NSAR oder Paracetamol</a:t>
            </a:r>
          </a:p>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de-DE" sz="1200">
                <a:solidFill>
                  <a:schemeClr val="tx1">
                    <a:lumMod val="65000"/>
                    <a:lumOff val="35000"/>
                  </a:schemeClr>
                </a:solidFill>
                <a:latin typeface="+mn-lt"/>
              </a:rPr>
              <a:t>Unkontrollierter Bluthochdruck</a:t>
            </a:r>
          </a:p>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de-DE" sz="1200">
                <a:solidFill>
                  <a:schemeClr val="tx1">
                    <a:lumMod val="65000"/>
                    <a:lumOff val="35000"/>
                  </a:schemeClr>
                </a:solidFill>
                <a:latin typeface="+mn-lt"/>
              </a:rPr>
              <a:t>Starker Alkoholkonsum</a:t>
            </a:r>
          </a:p>
          <a:p>
            <a:pPr marL="176213" indent="-176213">
              <a:spcBef>
                <a:spcPts val="0"/>
              </a:spcBef>
              <a:defRPr kumimoji="0" b="0" i="0" normalizeH="0" noProof="0">
                <a:uLnTx/>
                <a:uFillTx/>
                <a:latin typeface="Arial" pitchFamily="34" charset="0"/>
                <a:ea typeface="+mn-ea"/>
                <a:cs typeface="+mn-cs"/>
              </a:defRPr>
            </a:pPr>
            <a:endParaRPr lang="en-GB" sz="1200">
              <a:solidFill>
                <a:schemeClr val="tx1">
                  <a:lumMod val="65000"/>
                  <a:lumOff val="35000"/>
                </a:schemeClr>
              </a:solidFill>
            </a:endParaRPr>
          </a:p>
        </p:txBody>
      </p:sp>
      <p:sp>
        <p:nvSpPr>
          <p:cNvPr id="25" name="Rectangle: Rounded Corners 41">
            <a:extLst>
              <a:ext uri="{FF2B5EF4-FFF2-40B4-BE49-F238E27FC236}">
                <a16:creationId xmlns:a16="http://schemas.microsoft.com/office/drawing/2014/main" id="{F78AA9BE-4705-4FC6-BECB-5E8E4F8C718E}"/>
              </a:ext>
            </a:extLst>
          </p:cNvPr>
          <p:cNvSpPr/>
          <p:nvPr/>
        </p:nvSpPr>
        <p:spPr>
          <a:xfrm>
            <a:off x="6275037" y="3415340"/>
            <a:ext cx="2567775" cy="913414"/>
          </a:xfrm>
          <a:prstGeom prst="roundRect">
            <a:avLst/>
          </a:prstGeom>
          <a:solidFill>
            <a:schemeClr val="bg1"/>
          </a:solidFill>
          <a:ln w="28575">
            <a:solidFill>
              <a:srgbClr val="3961AC"/>
            </a:solidFill>
          </a:ln>
          <a:effectLst/>
        </p:spPr>
        <p:txBody>
          <a:bodyPr wrap="square" lIns="36000" tIns="0" rIns="3600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spcBef>
                <a:spcPts val="0"/>
              </a:spcBef>
              <a:defRPr kumimoji="0" b="0" i="0" normalizeH="0" noProof="0">
                <a:uLnTx/>
                <a:uFillTx/>
                <a:latin typeface="Arial" pitchFamily="34" charset="0"/>
                <a:ea typeface="+mn-ea"/>
                <a:cs typeface="+mn-cs"/>
              </a:defRPr>
            </a:pPr>
            <a:r>
              <a:rPr lang="de-DE" sz="1200">
                <a:solidFill>
                  <a:schemeClr val="tx1">
                    <a:lumMod val="65000"/>
                    <a:lumOff val="35000"/>
                  </a:schemeClr>
                </a:solidFill>
              </a:rPr>
              <a:t>Patienten mit ≥1 dieser</a:t>
            </a:r>
            <a:br>
              <a:rPr lang="de-DE" sz="1200">
                <a:solidFill>
                  <a:schemeClr val="tx1">
                    <a:lumMod val="65000"/>
                    <a:lumOff val="35000"/>
                  </a:schemeClr>
                </a:solidFill>
              </a:rPr>
            </a:br>
            <a:r>
              <a:rPr lang="de-DE" sz="1200">
                <a:solidFill>
                  <a:schemeClr val="tx1">
                    <a:lumMod val="65000"/>
                    <a:lumOff val="35000"/>
                  </a:schemeClr>
                </a:solidFill>
              </a:rPr>
              <a:t>Risikofaktoren weisen ein</a:t>
            </a:r>
            <a:br>
              <a:rPr lang="de-DE" sz="1200">
                <a:solidFill>
                  <a:schemeClr val="tx1">
                    <a:lumMod val="65000"/>
                    <a:lumOff val="35000"/>
                  </a:schemeClr>
                </a:solidFill>
              </a:rPr>
            </a:br>
            <a:r>
              <a:rPr lang="de-DE" sz="1200" b="1">
                <a:solidFill>
                  <a:schemeClr val="bg2"/>
                </a:solidFill>
              </a:rPr>
              <a:t>2-fach erhöhtes</a:t>
            </a:r>
            <a:br>
              <a:rPr lang="de-DE" sz="1200" b="1">
                <a:solidFill>
                  <a:schemeClr val="bg2"/>
                </a:solidFill>
              </a:rPr>
            </a:br>
            <a:r>
              <a:rPr lang="de-DE" sz="1200">
                <a:solidFill>
                  <a:schemeClr val="tx1">
                    <a:lumMod val="65000"/>
                    <a:lumOff val="35000"/>
                  </a:schemeClr>
                </a:solidFill>
              </a:rPr>
              <a:t>Risiko schwerer Blutungen auf</a:t>
            </a:r>
            <a:r>
              <a:rPr lang="de-DE" sz="1200" baseline="30000">
                <a:solidFill>
                  <a:schemeClr val="tx1">
                    <a:lumMod val="65000"/>
                    <a:lumOff val="35000"/>
                  </a:schemeClr>
                </a:solidFill>
                <a:latin typeface="Univers" panose="020B0503020202020204" pitchFamily="34" charset="0"/>
              </a:rPr>
              <a:t>†</a:t>
            </a:r>
          </a:p>
        </p:txBody>
      </p:sp>
      <p:sp>
        <p:nvSpPr>
          <p:cNvPr id="27" name="Textfeld 12">
            <a:extLst>
              <a:ext uri="{FF2B5EF4-FFF2-40B4-BE49-F238E27FC236}">
                <a16:creationId xmlns:a16="http://schemas.microsoft.com/office/drawing/2014/main" id="{8AB01F37-4D6B-40FB-84C7-6C05ABC26DA7}"/>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2788863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Ellipse 43">
            <a:extLst>
              <a:ext uri="{FF2B5EF4-FFF2-40B4-BE49-F238E27FC236}">
                <a16:creationId xmlns:a16="http://schemas.microsoft.com/office/drawing/2014/main" id="{4EE74DFF-C4C0-BA4A-996D-4DE5999AF1AB}"/>
              </a:ext>
            </a:extLst>
          </p:cNvPr>
          <p:cNvSpPr/>
          <p:nvPr/>
        </p:nvSpPr>
        <p:spPr bwMode="auto">
          <a:xfrm>
            <a:off x="4522774" y="1824420"/>
            <a:ext cx="2386847" cy="1655446"/>
          </a:xfrm>
          <a:prstGeom prst="ellipse">
            <a:avLst/>
          </a:prstGeom>
          <a:solidFill>
            <a:srgbClr val="3961AC">
              <a:alpha val="10000"/>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57" name="Grafik 56">
            <a:extLst>
              <a:ext uri="{FF2B5EF4-FFF2-40B4-BE49-F238E27FC236}">
                <a16:creationId xmlns:a16="http://schemas.microsoft.com/office/drawing/2014/main" id="{71D22566-84B2-F342-899F-B5C471C7711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80516" y="799008"/>
            <a:ext cx="2987185" cy="1992453"/>
          </a:xfrm>
          <a:prstGeom prst="rect">
            <a:avLst/>
          </a:prstGeom>
          <a:effectLst>
            <a:softEdge rad="635000"/>
          </a:effectLst>
        </p:spPr>
      </p:pic>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dirty="0"/>
              <a:t>Was bedeutet Sicherheit für Ihre Patienten mit </a:t>
            </a:r>
            <a:r>
              <a:rPr lang="de-DE" sz="2400" dirty="0" err="1"/>
              <a:t>nvVHF</a:t>
            </a:r>
            <a:endParaRPr lang="de-DE" sz="2400" dirty="0"/>
          </a:p>
        </p:txBody>
      </p:sp>
      <p:pic>
        <p:nvPicPr>
          <p:cNvPr id="67" name="Grafik 66" descr="Medizin">
            <a:extLst>
              <a:ext uri="{FF2B5EF4-FFF2-40B4-BE49-F238E27FC236}">
                <a16:creationId xmlns:a16="http://schemas.microsoft.com/office/drawing/2014/main" id="{9F13966C-80B6-E042-A4C5-B102FE8332E3}"/>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283751" y="2182232"/>
            <a:ext cx="914400" cy="914400"/>
          </a:xfrm>
          <a:prstGeom prst="rect">
            <a:avLst/>
          </a:prstGeom>
        </p:spPr>
      </p:pic>
      <p:sp>
        <p:nvSpPr>
          <p:cNvPr id="68" name="Ellipse 45">
            <a:hlinkClick r:id="" action="ppaction://noaction"/>
            <a:extLst>
              <a:ext uri="{FF2B5EF4-FFF2-40B4-BE49-F238E27FC236}">
                <a16:creationId xmlns:a16="http://schemas.microsoft.com/office/drawing/2014/main" id="{DF1A1842-9384-3D46-B69B-C59E4A8B5549}"/>
              </a:ext>
            </a:extLst>
          </p:cNvPr>
          <p:cNvSpPr/>
          <p:nvPr/>
        </p:nvSpPr>
        <p:spPr bwMode="auto">
          <a:xfrm>
            <a:off x="5177873" y="211356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69" name="Grafik 68" descr="Tageskalender">
            <a:extLst>
              <a:ext uri="{FF2B5EF4-FFF2-40B4-BE49-F238E27FC236}">
                <a16:creationId xmlns:a16="http://schemas.microsoft.com/office/drawing/2014/main" id="{12036D66-983C-E145-9A81-264A087C7E2D}"/>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399883" y="2118855"/>
            <a:ext cx="914400" cy="914400"/>
          </a:xfrm>
          <a:prstGeom prst="rect">
            <a:avLst/>
          </a:prstGeom>
        </p:spPr>
      </p:pic>
      <p:sp>
        <p:nvSpPr>
          <p:cNvPr id="70" name="Ellipse 47">
            <a:hlinkClick r:id="" action="ppaction://noaction"/>
            <a:extLst>
              <a:ext uri="{FF2B5EF4-FFF2-40B4-BE49-F238E27FC236}">
                <a16:creationId xmlns:a16="http://schemas.microsoft.com/office/drawing/2014/main" id="{836600E4-4024-5443-BE8A-F0E65C9B2523}"/>
              </a:ext>
            </a:extLst>
          </p:cNvPr>
          <p:cNvSpPr/>
          <p:nvPr/>
        </p:nvSpPr>
        <p:spPr bwMode="auto">
          <a:xfrm>
            <a:off x="7335083" y="2112479"/>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73" name="Line 44">
            <a:extLst>
              <a:ext uri="{FF2B5EF4-FFF2-40B4-BE49-F238E27FC236}">
                <a16:creationId xmlns:a16="http://schemas.microsoft.com/office/drawing/2014/main" id="{CD658C6A-1030-FA4F-8678-0735AD38C52F}"/>
              </a:ext>
            </a:extLst>
          </p:cNvPr>
          <p:cNvSpPr>
            <a:spLocks noChangeShapeType="1"/>
          </p:cNvSpPr>
          <p:nvPr/>
        </p:nvSpPr>
        <p:spPr bwMode="auto">
          <a:xfrm flipH="1">
            <a:off x="1424716"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4" name="Line 44">
            <a:extLst>
              <a:ext uri="{FF2B5EF4-FFF2-40B4-BE49-F238E27FC236}">
                <a16:creationId xmlns:a16="http://schemas.microsoft.com/office/drawing/2014/main" id="{53D5C85F-F69D-D741-B8C8-5DD3943A5FD3}"/>
              </a:ext>
            </a:extLst>
          </p:cNvPr>
          <p:cNvSpPr>
            <a:spLocks noChangeShapeType="1"/>
          </p:cNvSpPr>
          <p:nvPr/>
        </p:nvSpPr>
        <p:spPr bwMode="auto">
          <a:xfrm flipH="1">
            <a:off x="3411564"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5" name="Line 44">
            <a:extLst>
              <a:ext uri="{FF2B5EF4-FFF2-40B4-BE49-F238E27FC236}">
                <a16:creationId xmlns:a16="http://schemas.microsoft.com/office/drawing/2014/main" id="{BDBF7671-D45C-8249-8AB4-0518AF1417B3}"/>
              </a:ext>
            </a:extLst>
          </p:cNvPr>
          <p:cNvSpPr>
            <a:spLocks noChangeShapeType="1"/>
          </p:cNvSpPr>
          <p:nvPr/>
        </p:nvSpPr>
        <p:spPr bwMode="auto">
          <a:xfrm flipH="1">
            <a:off x="5688772"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6" name="Line 44">
            <a:extLst>
              <a:ext uri="{FF2B5EF4-FFF2-40B4-BE49-F238E27FC236}">
                <a16:creationId xmlns:a16="http://schemas.microsoft.com/office/drawing/2014/main" id="{95CFCA96-4559-B345-BAD7-D38616702201}"/>
              </a:ext>
            </a:extLst>
          </p:cNvPr>
          <p:cNvSpPr>
            <a:spLocks noChangeShapeType="1"/>
          </p:cNvSpPr>
          <p:nvPr/>
        </p:nvSpPr>
        <p:spPr bwMode="auto">
          <a:xfrm flipH="1">
            <a:off x="7904433"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pic>
        <p:nvPicPr>
          <p:cNvPr id="79" name="Grafik 78" descr="Gehirn im Kopf">
            <a:extLst>
              <a:ext uri="{FF2B5EF4-FFF2-40B4-BE49-F238E27FC236}">
                <a16:creationId xmlns:a16="http://schemas.microsoft.com/office/drawing/2014/main" id="{EDA5CA13-C7D6-C749-B992-882CB59D55C8}"/>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971901" y="2202967"/>
            <a:ext cx="914400" cy="914400"/>
          </a:xfrm>
          <a:prstGeom prst="rect">
            <a:avLst/>
          </a:prstGeom>
        </p:spPr>
      </p:pic>
      <p:sp>
        <p:nvSpPr>
          <p:cNvPr id="80" name="Ellipse 43">
            <a:extLst>
              <a:ext uri="{FF2B5EF4-FFF2-40B4-BE49-F238E27FC236}">
                <a16:creationId xmlns:a16="http://schemas.microsoft.com/office/drawing/2014/main" id="{4CAD69B3-FFF8-FA42-A2AE-B72972F9CE28}"/>
              </a:ext>
            </a:extLst>
          </p:cNvPr>
          <p:cNvSpPr/>
          <p:nvPr/>
        </p:nvSpPr>
        <p:spPr bwMode="auto">
          <a:xfrm>
            <a:off x="884220" y="2120645"/>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81" name="Grafik 80" descr="Infusion">
            <a:extLst>
              <a:ext uri="{FF2B5EF4-FFF2-40B4-BE49-F238E27FC236}">
                <a16:creationId xmlns:a16="http://schemas.microsoft.com/office/drawing/2014/main" id="{ABFC1851-00F6-294A-B4B8-25CA21B88274}"/>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917763" y="2207980"/>
            <a:ext cx="914400" cy="914400"/>
          </a:xfrm>
          <a:prstGeom prst="rect">
            <a:avLst/>
          </a:prstGeom>
        </p:spPr>
      </p:pic>
      <p:sp>
        <p:nvSpPr>
          <p:cNvPr id="82" name="Ellipse 44">
            <a:extLst>
              <a:ext uri="{FF2B5EF4-FFF2-40B4-BE49-F238E27FC236}">
                <a16:creationId xmlns:a16="http://schemas.microsoft.com/office/drawing/2014/main" id="{5F9B2351-42E4-3240-B58C-D15D573AB93E}"/>
              </a:ext>
            </a:extLst>
          </p:cNvPr>
          <p:cNvSpPr/>
          <p:nvPr/>
        </p:nvSpPr>
        <p:spPr bwMode="auto">
          <a:xfrm>
            <a:off x="2851127" y="212910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25" name="Abgerundetes Rechteck 76">
            <a:extLst>
              <a:ext uri="{FF2B5EF4-FFF2-40B4-BE49-F238E27FC236}">
                <a16:creationId xmlns:a16="http://schemas.microsoft.com/office/drawing/2014/main" id="{FFE805C5-46A8-4F47-A9F8-0F01E12A63CB}"/>
              </a:ext>
            </a:extLst>
          </p:cNvPr>
          <p:cNvSpPr>
            <a:spLocks noChangeArrowheads="1"/>
          </p:cNvSpPr>
          <p:nvPr/>
        </p:nvSpPr>
        <p:spPr bwMode="auto">
          <a:xfrm>
            <a:off x="1371749" y="4522704"/>
            <a:ext cx="7488000" cy="214527"/>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de-DE" sz="1400" dirty="0">
                <a:solidFill>
                  <a:srgbClr val="000000">
                    <a:lumMod val="65000"/>
                    <a:lumOff val="35000"/>
                  </a:srgbClr>
                </a:solidFill>
              </a:rPr>
              <a:t>Nettonutzen</a:t>
            </a:r>
          </a:p>
        </p:txBody>
      </p:sp>
      <p:pic>
        <p:nvPicPr>
          <p:cNvPr id="26" name="Grafik 25" descr="Waage der Justitia">
            <a:hlinkClick r:id="" action="ppaction://noaction"/>
            <a:extLst>
              <a:ext uri="{FF2B5EF4-FFF2-40B4-BE49-F238E27FC236}">
                <a16:creationId xmlns:a16="http://schemas.microsoft.com/office/drawing/2014/main" id="{86B649DA-C331-4A43-A7D9-4F09D06664A3}"/>
              </a:ext>
            </a:extLst>
          </p:cNvPr>
          <p:cNvPicPr>
            <a:picLocks noChangeAspect="1"/>
          </p:cNvPicPr>
          <p:nvPr/>
        </p:nvPicPr>
        <p:blipFill>
          <a:blip r:embed="rId12">
            <a:extLst>
              <a:ext uri="{28A0092B-C50C-407E-A947-70E740481C1C}">
                <a14:useLocalDpi xmlns:a14="http://schemas.microsoft.com/office/drawing/2010/main"/>
              </a:ext>
              <a:ext uri="{96DAC541-7B7A-43D3-8B79-37D633B846F1}">
                <asvg:svgBlip xmlns:asvg="http://schemas.microsoft.com/office/drawing/2016/SVG/main" r:embed="rId13"/>
              </a:ext>
            </a:extLst>
          </a:blip>
          <a:stretch>
            <a:fillRect/>
          </a:stretch>
        </p:blipFill>
        <p:spPr>
          <a:xfrm>
            <a:off x="506749" y="4192976"/>
            <a:ext cx="789441" cy="789441"/>
          </a:xfrm>
          <a:prstGeom prst="rect">
            <a:avLst/>
          </a:prstGeom>
        </p:spPr>
      </p:pic>
      <p:sp>
        <p:nvSpPr>
          <p:cNvPr id="31" name="Textfeld 30">
            <a:extLst>
              <a:ext uri="{FF2B5EF4-FFF2-40B4-BE49-F238E27FC236}">
                <a16:creationId xmlns:a16="http://schemas.microsoft.com/office/drawing/2014/main" id="{3FB6C11C-0A19-4900-9660-C06523FC7E25}"/>
              </a:ext>
            </a:extLst>
          </p:cNvPr>
          <p:cNvSpPr txBox="1"/>
          <p:nvPr/>
        </p:nvSpPr>
        <p:spPr>
          <a:xfrm>
            <a:off x="596393" y="3474618"/>
            <a:ext cx="1681380" cy="309958"/>
          </a:xfrm>
          <a:prstGeom prst="rect">
            <a:avLst/>
          </a:prstGeom>
          <a:noFill/>
        </p:spPr>
        <p:txBody>
          <a:bodyPr wrap="squar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400" i="0" u="none" strike="noStrike" cap="none" normalizeH="0" baseline="0" noProof="0">
                <a:ln>
                  <a:noFill/>
                </a:ln>
                <a:solidFill>
                  <a:schemeClr val="tx1">
                    <a:lumMod val="65000"/>
                    <a:lumOff val="35000"/>
                  </a:schemeClr>
                </a:solidFill>
                <a:uLnTx/>
                <a:uFillTx/>
                <a:latin typeface="Arial" charset="0"/>
                <a:ea typeface="+mn-ea"/>
                <a:cs typeface="+mn-cs"/>
              </a:rPr>
              <a:t>Kein Schlaganfall</a:t>
            </a:r>
          </a:p>
        </p:txBody>
      </p:sp>
      <p:sp>
        <p:nvSpPr>
          <p:cNvPr id="32" name="Textfeld 31">
            <a:extLst>
              <a:ext uri="{FF2B5EF4-FFF2-40B4-BE49-F238E27FC236}">
                <a16:creationId xmlns:a16="http://schemas.microsoft.com/office/drawing/2014/main" id="{773CA7A0-371D-4CDA-89CC-2DC932EF6071}"/>
              </a:ext>
            </a:extLst>
          </p:cNvPr>
          <p:cNvSpPr txBox="1"/>
          <p:nvPr/>
        </p:nvSpPr>
        <p:spPr>
          <a:xfrm>
            <a:off x="7003196" y="3459230"/>
            <a:ext cx="1822976"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de-DE" sz="1400">
                <a:solidFill>
                  <a:schemeClr val="tx1">
                    <a:lumMod val="65000"/>
                    <a:lumOff val="35000"/>
                  </a:schemeClr>
                </a:solidFill>
              </a:rPr>
              <a:t>Einfache Therapie </a:t>
            </a:r>
            <a:br>
              <a:rPr lang="de-DE" sz="1400">
                <a:solidFill>
                  <a:schemeClr val="tx1">
                    <a:lumMod val="65000"/>
                    <a:lumOff val="35000"/>
                  </a:schemeClr>
                </a:solidFill>
              </a:rPr>
            </a:br>
            <a:r>
              <a:rPr lang="de-DE" sz="1400">
                <a:solidFill>
                  <a:schemeClr val="tx1">
                    <a:lumMod val="65000"/>
                    <a:lumOff val="35000"/>
                  </a:schemeClr>
                </a:solidFill>
              </a:rPr>
              <a:t>unterstützt Adhärenz</a:t>
            </a:r>
          </a:p>
        </p:txBody>
      </p:sp>
      <p:sp>
        <p:nvSpPr>
          <p:cNvPr id="33" name="Textfeld 32">
            <a:extLst>
              <a:ext uri="{FF2B5EF4-FFF2-40B4-BE49-F238E27FC236}">
                <a16:creationId xmlns:a16="http://schemas.microsoft.com/office/drawing/2014/main" id="{F3D253DB-E199-4678-AD6C-C2D2E5FB56A8}"/>
              </a:ext>
            </a:extLst>
          </p:cNvPr>
          <p:cNvSpPr txBox="1"/>
          <p:nvPr/>
        </p:nvSpPr>
        <p:spPr>
          <a:xfrm>
            <a:off x="2660288" y="3459230"/>
            <a:ext cx="1496220"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de-DE" sz="1400">
                <a:solidFill>
                  <a:schemeClr val="tx1">
                    <a:lumMod val="65000"/>
                    <a:lumOff val="35000"/>
                  </a:schemeClr>
                </a:solidFill>
              </a:rPr>
              <a:t>Keine kritischen </a:t>
            </a:r>
            <a:br>
              <a:rPr lang="de-DE" sz="1400">
                <a:solidFill>
                  <a:schemeClr val="tx1">
                    <a:lumMod val="65000"/>
                    <a:lumOff val="35000"/>
                  </a:schemeClr>
                </a:solidFill>
              </a:rPr>
            </a:br>
            <a:r>
              <a:rPr lang="de-DE" sz="1400">
                <a:solidFill>
                  <a:schemeClr val="tx1">
                    <a:lumMod val="65000"/>
                    <a:lumOff val="35000"/>
                  </a:schemeClr>
                </a:solidFill>
              </a:rPr>
              <a:t>Blutungen</a:t>
            </a:r>
          </a:p>
        </p:txBody>
      </p:sp>
      <p:sp>
        <p:nvSpPr>
          <p:cNvPr id="34" name="Textfeld 33">
            <a:extLst>
              <a:ext uri="{FF2B5EF4-FFF2-40B4-BE49-F238E27FC236}">
                <a16:creationId xmlns:a16="http://schemas.microsoft.com/office/drawing/2014/main" id="{D4E84D5F-166C-41CE-BFB8-D6B32C33CED8}"/>
              </a:ext>
            </a:extLst>
          </p:cNvPr>
          <p:cNvSpPr txBox="1"/>
          <p:nvPr/>
        </p:nvSpPr>
        <p:spPr>
          <a:xfrm>
            <a:off x="4775292" y="3459030"/>
            <a:ext cx="1837405" cy="309958"/>
          </a:xfrm>
          <a:prstGeom prst="rect">
            <a:avLst/>
          </a:prstGeom>
          <a:noFill/>
        </p:spPr>
        <p:txBody>
          <a:bodyPr wrap="squar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400" b="1" i="0" u="none" strike="noStrike" cap="none" normalizeH="0" baseline="0" noProof="0">
                <a:ln>
                  <a:noFill/>
                </a:ln>
                <a:solidFill>
                  <a:srgbClr val="3961AC"/>
                </a:solidFill>
                <a:uLnTx/>
                <a:uFillTx/>
                <a:latin typeface="Arial" charset="0"/>
                <a:ea typeface="+mn-ea"/>
                <a:cs typeface="+mn-cs"/>
              </a:rPr>
              <a:t>Korrekte Dosierung</a:t>
            </a:r>
          </a:p>
        </p:txBody>
      </p:sp>
      <p:sp>
        <p:nvSpPr>
          <p:cNvPr id="27" name="Textfeld 12">
            <a:extLst>
              <a:ext uri="{FF2B5EF4-FFF2-40B4-BE49-F238E27FC236}">
                <a16:creationId xmlns:a16="http://schemas.microsoft.com/office/drawing/2014/main" id="{DCDA7E0A-9D1E-40AF-852A-1F9BCFCEAE17}"/>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889125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9" name="Egyenes összekötő 217">
            <a:extLst>
              <a:ext uri="{FF2B5EF4-FFF2-40B4-BE49-F238E27FC236}">
                <a16:creationId xmlns:a16="http://schemas.microsoft.com/office/drawing/2014/main" id="{E7CB1E92-5D6D-C24B-B029-DE85C7CA4E9E}"/>
              </a:ext>
            </a:extLst>
          </p:cNvPr>
          <p:cNvCxnSpPr/>
          <p:nvPr/>
        </p:nvCxnSpPr>
        <p:spPr bwMode="auto">
          <a:xfrm>
            <a:off x="7914099" y="3228147"/>
            <a:ext cx="0" cy="13771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2001" y="272310"/>
            <a:ext cx="8281175"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200" dirty="0"/>
              <a:t>Die richtige Dosis für den richtigen Patienten: NOAK-Dosierungsschemata zur Schlaganfallprävention bei </a:t>
            </a:r>
            <a:r>
              <a:rPr lang="de-DE" sz="2200" dirty="0" err="1"/>
              <a:t>nvVHF</a:t>
            </a:r>
            <a:endParaRPr lang="de-DE" sz="2200" dirty="0"/>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679559"/>
            <a:ext cx="8274051" cy="377026"/>
          </a:xfrm>
          <a:prstGeom prst="rect">
            <a:avLst/>
          </a:prstGeom>
          <a:noFill/>
        </p:spPr>
        <p:txBody>
          <a:bodyPr wrap="square" lIns="0" tIns="0" rIns="0" bIns="0" rtlCol="0" anchor="b" anchorCtr="0">
            <a:spAutoFit/>
          </a:bodyPr>
          <a:lstStyle/>
          <a:p>
            <a:pPr marL="85725" lvl="1" indent="-77788">
              <a:tabLst>
                <a:tab pos="80963" algn="l"/>
              </a:tabLst>
            </a:pPr>
            <a:r>
              <a:rPr lang="de-DE" sz="700">
                <a:solidFill>
                  <a:srgbClr val="B3B2B5"/>
                </a:solidFill>
                <a:cs typeface="Arial" charset="0"/>
              </a:rPr>
              <a:t>*	Für alle neuen oralen Antikoagulanzien gibt es nur wenig Evidenz zu Patienten mit einer CrCl zwischen 15–29 ml/min. Das Blutungsrisiko kann entsprechend erhöht sein. Rivaroxaban sollte daher bei</a:t>
            </a:r>
            <a:br>
              <a:rPr lang="de-DE" sz="700">
                <a:solidFill>
                  <a:srgbClr val="B3B2B5"/>
                </a:solidFill>
                <a:cs typeface="Arial" charset="0"/>
              </a:rPr>
            </a:br>
            <a:r>
              <a:rPr lang="de-DE" sz="700">
                <a:solidFill>
                  <a:srgbClr val="B3B2B5"/>
                </a:solidFill>
                <a:cs typeface="Arial" charset="0"/>
              </a:rPr>
              <a:t>Patienten mit einer CrCl von 15–29 ml/min mit Vorsicht angewendet werden. Kontraindiziert bei CrCl &lt;15 ml/min.</a:t>
            </a:r>
            <a:r>
              <a:rPr lang="de-DE" sz="700" baseline="30000">
                <a:solidFill>
                  <a:srgbClr val="B3B2B5"/>
                </a:solidFill>
                <a:cs typeface="Arial" charset="0"/>
              </a:rPr>
              <a:t>17</a:t>
            </a:r>
          </a:p>
          <a:p>
            <a:pPr>
              <a:tabLst>
                <a:tab pos="80963" algn="l"/>
              </a:tabLst>
            </a:pPr>
            <a:r>
              <a:rPr lang="de-DE" sz="700">
                <a:solidFill>
                  <a:srgbClr val="B3B2B5"/>
                </a:solidFill>
                <a:cs typeface="Arial" charset="0"/>
              </a:rPr>
              <a:t>bid: zweimal täglich; CrCl: Creatinine Clearance (Kreatinin-Clearance); NOAK: nicht-Vitamin-K-abhängiges orales Antikoagulans: TE: Thromboembolie </a:t>
            </a:r>
          </a:p>
        </p:txBody>
      </p:sp>
      <p:sp>
        <p:nvSpPr>
          <p:cNvPr id="164" name="Rechteck 11">
            <a:extLst>
              <a:ext uri="{FF2B5EF4-FFF2-40B4-BE49-F238E27FC236}">
                <a16:creationId xmlns:a16="http://schemas.microsoft.com/office/drawing/2014/main" id="{00B21FC5-546E-0B46-9AFF-ADB23A0E1888}"/>
              </a:ext>
            </a:extLst>
          </p:cNvPr>
          <p:cNvSpPr>
            <a:spLocks noChangeArrowheads="1"/>
          </p:cNvSpPr>
          <p:nvPr/>
        </p:nvSpPr>
        <p:spPr>
          <a:xfrm>
            <a:off x="618562" y="1048854"/>
            <a:ext cx="3960812" cy="1846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de-DE" smtId="4294967295">
                <a:effectLst/>
              </a:defRPr>
            </a:defPPr>
            <a:lvl1pPr marL="0" algn="l" defTabSz="457200" rtl="0" eaLnBrk="1" latinLnBrk="0" hangingPunct="1">
              <a:defRPr sz="1800" kern="1200" smtId="4294967295">
                <a:solidFill>
                  <a:schemeClr val="tx1"/>
                </a:solidFill>
                <a:effectLst/>
                <a:latin typeface="+mn-lt"/>
                <a:ea typeface="+mn-ea"/>
                <a:cs typeface="+mn-cs"/>
              </a:defRPr>
            </a:lvl1pPr>
            <a:lvl2pPr marL="457200" algn="l" defTabSz="457200" rtl="0" eaLnBrk="1" latinLnBrk="0" hangingPunct="1">
              <a:defRPr sz="1800" kern="1200" smtId="4294967295">
                <a:solidFill>
                  <a:schemeClr val="tx1"/>
                </a:solidFill>
                <a:effectLst/>
                <a:latin typeface="+mn-lt"/>
                <a:ea typeface="+mn-ea"/>
                <a:cs typeface="+mn-cs"/>
              </a:defRPr>
            </a:lvl2pPr>
            <a:lvl3pPr marL="914400" algn="l" defTabSz="457200" rtl="0" eaLnBrk="1" latinLnBrk="0" hangingPunct="1">
              <a:defRPr sz="1800" kern="1200" smtId="4294967295">
                <a:solidFill>
                  <a:schemeClr val="tx1"/>
                </a:solidFill>
                <a:effectLst/>
                <a:latin typeface="+mn-lt"/>
                <a:ea typeface="+mn-ea"/>
                <a:cs typeface="+mn-cs"/>
              </a:defRPr>
            </a:lvl3pPr>
            <a:lvl4pPr marL="1371600" algn="l" defTabSz="457200" rtl="0" eaLnBrk="1" latinLnBrk="0" hangingPunct="1">
              <a:defRPr sz="1800" kern="1200" smtId="4294967295">
                <a:solidFill>
                  <a:schemeClr val="tx1"/>
                </a:solidFill>
                <a:effectLst/>
                <a:latin typeface="+mn-lt"/>
                <a:ea typeface="+mn-ea"/>
                <a:cs typeface="+mn-cs"/>
              </a:defRPr>
            </a:lvl4pPr>
            <a:lvl5pPr marL="1828800" algn="l" defTabSz="457200" rtl="0" eaLnBrk="1" latinLnBrk="0" hangingPunct="1">
              <a:defRPr sz="1800" kern="1200" smtId="4294967295">
                <a:solidFill>
                  <a:schemeClr val="tx1"/>
                </a:solidFill>
                <a:effectLst/>
                <a:latin typeface="+mn-lt"/>
                <a:ea typeface="+mn-ea"/>
                <a:cs typeface="+mn-cs"/>
              </a:defRPr>
            </a:lvl5pPr>
            <a:lvl6pPr marL="2286000" algn="l" defTabSz="457200" rtl="0" eaLnBrk="1" latinLnBrk="0" hangingPunct="1">
              <a:defRPr sz="1800" kern="1200" smtId="4294967295">
                <a:solidFill>
                  <a:schemeClr val="tx1"/>
                </a:solidFill>
                <a:effectLst/>
                <a:latin typeface="+mn-lt"/>
                <a:ea typeface="+mn-ea"/>
                <a:cs typeface="+mn-cs"/>
              </a:defRPr>
            </a:lvl6pPr>
            <a:lvl7pPr marL="2743200" algn="l" defTabSz="457200" rtl="0" eaLnBrk="1" latinLnBrk="0" hangingPunct="1">
              <a:defRPr sz="1800" kern="1200" smtId="4294967295">
                <a:solidFill>
                  <a:schemeClr val="tx1"/>
                </a:solidFill>
                <a:effectLst/>
                <a:latin typeface="+mn-lt"/>
                <a:ea typeface="+mn-ea"/>
                <a:cs typeface="+mn-cs"/>
              </a:defRPr>
            </a:lvl7pPr>
            <a:lvl8pPr marL="3200400" algn="l" defTabSz="457200" rtl="0" eaLnBrk="1" latinLnBrk="0" hangingPunct="1">
              <a:defRPr sz="1800" kern="1200" smtId="4294967295">
                <a:solidFill>
                  <a:schemeClr val="tx1"/>
                </a:solidFill>
                <a:effectLst/>
                <a:latin typeface="+mn-lt"/>
                <a:ea typeface="+mn-ea"/>
                <a:cs typeface="+mn-cs"/>
              </a:defRPr>
            </a:lvl8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de-DE" sz="1200" b="1" i="0" u="none" strike="noStrike" cap="none" normalizeH="0" baseline="0" noProof="0">
                <a:ln>
                  <a:noFill/>
                </a:ln>
                <a:solidFill>
                  <a:srgbClr val="3961AC"/>
                </a:solidFill>
                <a:uLnTx/>
                <a:uFillTx/>
                <a:latin typeface="Arial"/>
                <a:ea typeface="ＭＳ Ｐゴシック" charset="0"/>
                <a:cs typeface="+mn-cs"/>
              </a:rPr>
              <a:t>Rivaroxaban</a:t>
            </a:r>
            <a:r>
              <a:rPr kumimoji="0" lang="de-DE" sz="1200" b="1" i="0" u="none" strike="noStrike" cap="none" normalizeH="0" baseline="30000" noProof="0">
                <a:ln>
                  <a:noFill/>
                </a:ln>
                <a:solidFill>
                  <a:srgbClr val="3961AC"/>
                </a:solidFill>
                <a:uLnTx/>
                <a:uFillTx/>
                <a:latin typeface="Arial"/>
                <a:ea typeface="ＭＳ Ｐゴシック" charset="0"/>
                <a:cs typeface="+mn-cs"/>
              </a:rPr>
              <a:t>17</a:t>
            </a:r>
            <a:r>
              <a:rPr kumimoji="0" lang="de-DE" sz="1200" b="1" i="0" u="none" strike="noStrike" cap="none" normalizeH="0" baseline="0" noProof="0">
                <a:ln>
                  <a:noFill/>
                </a:ln>
                <a:solidFill>
                  <a:srgbClr val="3961AC"/>
                </a:solidFill>
                <a:uLnTx/>
                <a:uFillTx/>
                <a:latin typeface="Arial"/>
                <a:ea typeface="ＭＳ Ｐゴシック" charset="0"/>
                <a:cs typeface="+mn-cs"/>
              </a:rPr>
              <a:t>*</a:t>
            </a:r>
          </a:p>
        </p:txBody>
      </p:sp>
      <p:sp>
        <p:nvSpPr>
          <p:cNvPr id="165" name="Rechteck 11">
            <a:extLst>
              <a:ext uri="{FF2B5EF4-FFF2-40B4-BE49-F238E27FC236}">
                <a16:creationId xmlns:a16="http://schemas.microsoft.com/office/drawing/2014/main" id="{444FE288-5DD8-8C40-B6EA-0B8B67FD6A20}"/>
              </a:ext>
            </a:extLst>
          </p:cNvPr>
          <p:cNvSpPr>
            <a:spLocks noChangeArrowheads="1"/>
          </p:cNvSpPr>
          <p:nvPr/>
        </p:nvSpPr>
        <p:spPr>
          <a:xfrm>
            <a:off x="4831787" y="1048854"/>
            <a:ext cx="3960812" cy="1846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de-DE" smtId="4294967295">
                <a:effectLst/>
              </a:defRPr>
            </a:defPPr>
            <a:lvl1pPr marL="0" algn="l" defTabSz="457200" rtl="0" eaLnBrk="1" latinLnBrk="0" hangingPunct="1">
              <a:defRPr sz="1800" kern="1200" smtId="4294967295">
                <a:solidFill>
                  <a:schemeClr val="tx1"/>
                </a:solidFill>
                <a:effectLst/>
                <a:latin typeface="+mn-lt"/>
                <a:ea typeface="+mn-ea"/>
                <a:cs typeface="+mn-cs"/>
              </a:defRPr>
            </a:lvl1pPr>
            <a:lvl2pPr marL="457200" algn="l" defTabSz="457200" rtl="0" eaLnBrk="1" latinLnBrk="0" hangingPunct="1">
              <a:defRPr sz="1800" kern="1200" smtId="4294967295">
                <a:solidFill>
                  <a:schemeClr val="tx1"/>
                </a:solidFill>
                <a:effectLst/>
                <a:latin typeface="+mn-lt"/>
                <a:ea typeface="+mn-ea"/>
                <a:cs typeface="+mn-cs"/>
              </a:defRPr>
            </a:lvl2pPr>
            <a:lvl3pPr marL="914400" algn="l" defTabSz="457200" rtl="0" eaLnBrk="1" latinLnBrk="0" hangingPunct="1">
              <a:defRPr sz="1800" kern="1200" smtId="4294967295">
                <a:solidFill>
                  <a:schemeClr val="tx1"/>
                </a:solidFill>
                <a:effectLst/>
                <a:latin typeface="+mn-lt"/>
                <a:ea typeface="+mn-ea"/>
                <a:cs typeface="+mn-cs"/>
              </a:defRPr>
            </a:lvl3pPr>
            <a:lvl4pPr marL="1371600" algn="l" defTabSz="457200" rtl="0" eaLnBrk="1" latinLnBrk="0" hangingPunct="1">
              <a:defRPr sz="1800" kern="1200" smtId="4294967295">
                <a:solidFill>
                  <a:schemeClr val="tx1"/>
                </a:solidFill>
                <a:effectLst/>
                <a:latin typeface="+mn-lt"/>
                <a:ea typeface="+mn-ea"/>
                <a:cs typeface="+mn-cs"/>
              </a:defRPr>
            </a:lvl4pPr>
            <a:lvl5pPr marL="1828800" algn="l" defTabSz="457200" rtl="0" eaLnBrk="1" latinLnBrk="0" hangingPunct="1">
              <a:defRPr sz="1800" kern="1200" smtId="4294967295">
                <a:solidFill>
                  <a:schemeClr val="tx1"/>
                </a:solidFill>
                <a:effectLst/>
                <a:latin typeface="+mn-lt"/>
                <a:ea typeface="+mn-ea"/>
                <a:cs typeface="+mn-cs"/>
              </a:defRPr>
            </a:lvl5pPr>
            <a:lvl6pPr marL="2286000" algn="l" defTabSz="457200" rtl="0" eaLnBrk="1" latinLnBrk="0" hangingPunct="1">
              <a:defRPr sz="1800" kern="1200" smtId="4294967295">
                <a:solidFill>
                  <a:schemeClr val="tx1"/>
                </a:solidFill>
                <a:effectLst/>
                <a:latin typeface="+mn-lt"/>
                <a:ea typeface="+mn-ea"/>
                <a:cs typeface="+mn-cs"/>
              </a:defRPr>
            </a:lvl6pPr>
            <a:lvl7pPr marL="2743200" algn="l" defTabSz="457200" rtl="0" eaLnBrk="1" latinLnBrk="0" hangingPunct="1">
              <a:defRPr sz="1800" kern="1200" smtId="4294967295">
                <a:solidFill>
                  <a:schemeClr val="tx1"/>
                </a:solidFill>
                <a:effectLst/>
                <a:latin typeface="+mn-lt"/>
                <a:ea typeface="+mn-ea"/>
                <a:cs typeface="+mn-cs"/>
              </a:defRPr>
            </a:lvl7pPr>
            <a:lvl8pPr marL="3200400" algn="l" defTabSz="457200" rtl="0" eaLnBrk="1" latinLnBrk="0" hangingPunct="1">
              <a:defRPr sz="1800" kern="1200" smtId="4294967295">
                <a:solidFill>
                  <a:schemeClr val="tx1"/>
                </a:solidFill>
                <a:effectLst/>
                <a:latin typeface="+mn-lt"/>
                <a:ea typeface="+mn-ea"/>
                <a:cs typeface="+mn-cs"/>
              </a:defRPr>
            </a:lvl8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de-DE" sz="1200" b="1" i="0" u="none" strike="noStrike" cap="none" normalizeH="0" baseline="0" noProof="0">
                <a:ln>
                  <a:noFill/>
                </a:ln>
                <a:solidFill>
                  <a:srgbClr val="000000">
                    <a:lumMod val="65000"/>
                    <a:lumOff val="35000"/>
                  </a:srgbClr>
                </a:solidFill>
                <a:uLnTx/>
                <a:uFillTx/>
                <a:latin typeface="Arial"/>
                <a:ea typeface="ＭＳ Ｐゴシック" charset="0"/>
                <a:cs typeface="+mn-cs"/>
              </a:rPr>
              <a:t>Apixaban</a:t>
            </a:r>
            <a:r>
              <a:rPr lang="de-DE" sz="1200" b="1" baseline="30000">
                <a:solidFill>
                  <a:srgbClr val="000000">
                    <a:lumMod val="65000"/>
                    <a:lumOff val="35000"/>
                  </a:srgbClr>
                </a:solidFill>
                <a:latin typeface="Arial"/>
                <a:ea typeface="ＭＳ Ｐゴシック" charset="0"/>
                <a:cs typeface="+mn-cs"/>
              </a:rPr>
              <a:t>18</a:t>
            </a:r>
          </a:p>
        </p:txBody>
      </p:sp>
      <p:sp>
        <p:nvSpPr>
          <p:cNvPr id="166" name="Rechteck 11">
            <a:extLst>
              <a:ext uri="{FF2B5EF4-FFF2-40B4-BE49-F238E27FC236}">
                <a16:creationId xmlns:a16="http://schemas.microsoft.com/office/drawing/2014/main" id="{AAAC77E2-66D9-F244-BC71-6F9FB57819F0}"/>
              </a:ext>
            </a:extLst>
          </p:cNvPr>
          <p:cNvSpPr>
            <a:spLocks noChangeArrowheads="1"/>
          </p:cNvSpPr>
          <p:nvPr/>
        </p:nvSpPr>
        <p:spPr>
          <a:xfrm>
            <a:off x="618562" y="2787398"/>
            <a:ext cx="3960812" cy="1846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de-DE" smtId="4294967295">
                <a:effectLst/>
              </a:defRPr>
            </a:defPPr>
            <a:lvl1pPr marL="0" algn="l" defTabSz="457200" rtl="0" eaLnBrk="1" latinLnBrk="0" hangingPunct="1">
              <a:defRPr sz="1800" kern="1200" smtId="4294967295">
                <a:solidFill>
                  <a:schemeClr val="tx1"/>
                </a:solidFill>
                <a:effectLst/>
                <a:latin typeface="+mn-lt"/>
                <a:ea typeface="+mn-ea"/>
                <a:cs typeface="+mn-cs"/>
              </a:defRPr>
            </a:lvl1pPr>
            <a:lvl2pPr marL="457200" algn="l" defTabSz="457200" rtl="0" eaLnBrk="1" latinLnBrk="0" hangingPunct="1">
              <a:defRPr sz="1800" kern="1200" smtId="4294967295">
                <a:solidFill>
                  <a:schemeClr val="tx1"/>
                </a:solidFill>
                <a:effectLst/>
                <a:latin typeface="+mn-lt"/>
                <a:ea typeface="+mn-ea"/>
                <a:cs typeface="+mn-cs"/>
              </a:defRPr>
            </a:lvl2pPr>
            <a:lvl3pPr marL="914400" algn="l" defTabSz="457200" rtl="0" eaLnBrk="1" latinLnBrk="0" hangingPunct="1">
              <a:defRPr sz="1800" kern="1200" smtId="4294967295">
                <a:solidFill>
                  <a:schemeClr val="tx1"/>
                </a:solidFill>
                <a:effectLst/>
                <a:latin typeface="+mn-lt"/>
                <a:ea typeface="+mn-ea"/>
                <a:cs typeface="+mn-cs"/>
              </a:defRPr>
            </a:lvl3pPr>
            <a:lvl4pPr marL="1371600" algn="l" defTabSz="457200" rtl="0" eaLnBrk="1" latinLnBrk="0" hangingPunct="1">
              <a:defRPr sz="1800" kern="1200" smtId="4294967295">
                <a:solidFill>
                  <a:schemeClr val="tx1"/>
                </a:solidFill>
                <a:effectLst/>
                <a:latin typeface="+mn-lt"/>
                <a:ea typeface="+mn-ea"/>
                <a:cs typeface="+mn-cs"/>
              </a:defRPr>
            </a:lvl4pPr>
            <a:lvl5pPr marL="1828800" algn="l" defTabSz="457200" rtl="0" eaLnBrk="1" latinLnBrk="0" hangingPunct="1">
              <a:defRPr sz="1800" kern="1200" smtId="4294967295">
                <a:solidFill>
                  <a:schemeClr val="tx1"/>
                </a:solidFill>
                <a:effectLst/>
                <a:latin typeface="+mn-lt"/>
                <a:ea typeface="+mn-ea"/>
                <a:cs typeface="+mn-cs"/>
              </a:defRPr>
            </a:lvl5pPr>
            <a:lvl6pPr marL="2286000" algn="l" defTabSz="457200" rtl="0" eaLnBrk="1" latinLnBrk="0" hangingPunct="1">
              <a:defRPr sz="1800" kern="1200" smtId="4294967295">
                <a:solidFill>
                  <a:schemeClr val="tx1"/>
                </a:solidFill>
                <a:effectLst/>
                <a:latin typeface="+mn-lt"/>
                <a:ea typeface="+mn-ea"/>
                <a:cs typeface="+mn-cs"/>
              </a:defRPr>
            </a:lvl6pPr>
            <a:lvl7pPr marL="2743200" algn="l" defTabSz="457200" rtl="0" eaLnBrk="1" latinLnBrk="0" hangingPunct="1">
              <a:defRPr sz="1800" kern="1200" smtId="4294967295">
                <a:solidFill>
                  <a:schemeClr val="tx1"/>
                </a:solidFill>
                <a:effectLst/>
                <a:latin typeface="+mn-lt"/>
                <a:ea typeface="+mn-ea"/>
                <a:cs typeface="+mn-cs"/>
              </a:defRPr>
            </a:lvl7pPr>
            <a:lvl8pPr marL="3200400" algn="l" defTabSz="457200" rtl="0" eaLnBrk="1" latinLnBrk="0" hangingPunct="1">
              <a:defRPr sz="1800" kern="1200" smtId="4294967295">
                <a:solidFill>
                  <a:schemeClr val="tx1"/>
                </a:solidFill>
                <a:effectLst/>
                <a:latin typeface="+mn-lt"/>
                <a:ea typeface="+mn-ea"/>
                <a:cs typeface="+mn-cs"/>
              </a:defRPr>
            </a:lvl8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de-DE" sz="1200" b="1" i="0" u="none" strike="noStrike" cap="none" normalizeH="0" baseline="0" noProof="0">
                <a:ln>
                  <a:noFill/>
                </a:ln>
                <a:solidFill>
                  <a:srgbClr val="000000">
                    <a:lumMod val="65000"/>
                    <a:lumOff val="35000"/>
                  </a:srgbClr>
                </a:solidFill>
                <a:uLnTx/>
                <a:uFillTx/>
                <a:latin typeface="Arial"/>
                <a:ea typeface="ＭＳ Ｐゴシック" charset="0"/>
                <a:cs typeface="+mn-cs"/>
              </a:rPr>
              <a:t>Dabigatran</a:t>
            </a:r>
            <a:r>
              <a:rPr lang="de-DE" sz="1200" b="1" baseline="30000">
                <a:solidFill>
                  <a:srgbClr val="000000">
                    <a:lumMod val="65000"/>
                    <a:lumOff val="35000"/>
                  </a:srgbClr>
                </a:solidFill>
                <a:latin typeface="Arial"/>
                <a:ea typeface="ＭＳ Ｐゴシック" charset="0"/>
                <a:cs typeface="+mn-cs"/>
              </a:rPr>
              <a:t>19</a:t>
            </a:r>
          </a:p>
        </p:txBody>
      </p:sp>
      <p:sp>
        <p:nvSpPr>
          <p:cNvPr id="167" name="Rechteck 11">
            <a:extLst>
              <a:ext uri="{FF2B5EF4-FFF2-40B4-BE49-F238E27FC236}">
                <a16:creationId xmlns:a16="http://schemas.microsoft.com/office/drawing/2014/main" id="{0136E8CF-969B-3748-A0AD-B7D78A012DED}"/>
              </a:ext>
            </a:extLst>
          </p:cNvPr>
          <p:cNvSpPr>
            <a:spLocks noChangeArrowheads="1"/>
          </p:cNvSpPr>
          <p:nvPr/>
        </p:nvSpPr>
        <p:spPr>
          <a:xfrm>
            <a:off x="4831787" y="2787398"/>
            <a:ext cx="3960812" cy="1846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de-DE" smtId="4294967295">
                <a:effectLst/>
              </a:defRPr>
            </a:defPPr>
            <a:lvl1pPr marL="0" algn="l" defTabSz="457200" rtl="0" eaLnBrk="1" latinLnBrk="0" hangingPunct="1">
              <a:defRPr sz="1800" kern="1200" smtId="4294967295">
                <a:solidFill>
                  <a:schemeClr val="tx1"/>
                </a:solidFill>
                <a:effectLst/>
                <a:latin typeface="+mn-lt"/>
                <a:ea typeface="+mn-ea"/>
                <a:cs typeface="+mn-cs"/>
              </a:defRPr>
            </a:lvl1pPr>
            <a:lvl2pPr marL="457200" algn="l" defTabSz="457200" rtl="0" eaLnBrk="1" latinLnBrk="0" hangingPunct="1">
              <a:defRPr sz="1800" kern="1200" smtId="4294967295">
                <a:solidFill>
                  <a:schemeClr val="tx1"/>
                </a:solidFill>
                <a:effectLst/>
                <a:latin typeface="+mn-lt"/>
                <a:ea typeface="+mn-ea"/>
                <a:cs typeface="+mn-cs"/>
              </a:defRPr>
            </a:lvl2pPr>
            <a:lvl3pPr marL="914400" algn="l" defTabSz="457200" rtl="0" eaLnBrk="1" latinLnBrk="0" hangingPunct="1">
              <a:defRPr sz="1800" kern="1200" smtId="4294967295">
                <a:solidFill>
                  <a:schemeClr val="tx1"/>
                </a:solidFill>
                <a:effectLst/>
                <a:latin typeface="+mn-lt"/>
                <a:ea typeface="+mn-ea"/>
                <a:cs typeface="+mn-cs"/>
              </a:defRPr>
            </a:lvl3pPr>
            <a:lvl4pPr marL="1371600" algn="l" defTabSz="457200" rtl="0" eaLnBrk="1" latinLnBrk="0" hangingPunct="1">
              <a:defRPr sz="1800" kern="1200" smtId="4294967295">
                <a:solidFill>
                  <a:schemeClr val="tx1"/>
                </a:solidFill>
                <a:effectLst/>
                <a:latin typeface="+mn-lt"/>
                <a:ea typeface="+mn-ea"/>
                <a:cs typeface="+mn-cs"/>
              </a:defRPr>
            </a:lvl4pPr>
            <a:lvl5pPr marL="1828800" algn="l" defTabSz="457200" rtl="0" eaLnBrk="1" latinLnBrk="0" hangingPunct="1">
              <a:defRPr sz="1800" kern="1200" smtId="4294967295">
                <a:solidFill>
                  <a:schemeClr val="tx1"/>
                </a:solidFill>
                <a:effectLst/>
                <a:latin typeface="+mn-lt"/>
                <a:ea typeface="+mn-ea"/>
                <a:cs typeface="+mn-cs"/>
              </a:defRPr>
            </a:lvl5pPr>
            <a:lvl6pPr marL="2286000" algn="l" defTabSz="457200" rtl="0" eaLnBrk="1" latinLnBrk="0" hangingPunct="1">
              <a:defRPr sz="1800" kern="1200" smtId="4294967295">
                <a:solidFill>
                  <a:schemeClr val="tx1"/>
                </a:solidFill>
                <a:effectLst/>
                <a:latin typeface="+mn-lt"/>
                <a:ea typeface="+mn-ea"/>
                <a:cs typeface="+mn-cs"/>
              </a:defRPr>
            </a:lvl6pPr>
            <a:lvl7pPr marL="2743200" algn="l" defTabSz="457200" rtl="0" eaLnBrk="1" latinLnBrk="0" hangingPunct="1">
              <a:defRPr sz="1800" kern="1200" smtId="4294967295">
                <a:solidFill>
                  <a:schemeClr val="tx1"/>
                </a:solidFill>
                <a:effectLst/>
                <a:latin typeface="+mn-lt"/>
                <a:ea typeface="+mn-ea"/>
                <a:cs typeface="+mn-cs"/>
              </a:defRPr>
            </a:lvl7pPr>
            <a:lvl8pPr marL="3200400" algn="l" defTabSz="457200" rtl="0" eaLnBrk="1" latinLnBrk="0" hangingPunct="1">
              <a:defRPr sz="1800" kern="1200" smtId="4294967295">
                <a:solidFill>
                  <a:schemeClr val="tx1"/>
                </a:solidFill>
                <a:effectLst/>
                <a:latin typeface="+mn-lt"/>
                <a:ea typeface="+mn-ea"/>
                <a:cs typeface="+mn-cs"/>
              </a:defRPr>
            </a:lvl8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de-DE" sz="1200" b="1" i="0" u="none" strike="noStrike" cap="none" normalizeH="0" baseline="0" noProof="0">
                <a:ln>
                  <a:noFill/>
                </a:ln>
                <a:solidFill>
                  <a:srgbClr val="000000">
                    <a:lumMod val="65000"/>
                    <a:lumOff val="35000"/>
                  </a:srgbClr>
                </a:solidFill>
                <a:uLnTx/>
                <a:uFillTx/>
                <a:latin typeface="Arial"/>
                <a:ea typeface="ＭＳ Ｐゴシック" charset="0"/>
                <a:cs typeface="+mn-cs"/>
              </a:rPr>
              <a:t>Edoxaban</a:t>
            </a:r>
            <a:r>
              <a:rPr lang="de-DE" sz="1200" b="1" baseline="30000">
                <a:solidFill>
                  <a:srgbClr val="000000">
                    <a:lumMod val="65000"/>
                    <a:lumOff val="35000"/>
                  </a:srgbClr>
                </a:solidFill>
                <a:latin typeface="Arial"/>
                <a:ea typeface="ＭＳ Ｐゴシック" charset="0"/>
                <a:cs typeface="+mn-cs"/>
              </a:rPr>
              <a:t>20</a:t>
            </a:r>
          </a:p>
        </p:txBody>
      </p:sp>
      <p:sp>
        <p:nvSpPr>
          <p:cNvPr id="168" name="Lekerekített téglalap 10">
            <a:extLst>
              <a:ext uri="{FF2B5EF4-FFF2-40B4-BE49-F238E27FC236}">
                <a16:creationId xmlns:a16="http://schemas.microsoft.com/office/drawing/2014/main" id="{B296C00E-BDD8-1E41-85C2-13F2702B35A0}"/>
              </a:ext>
            </a:extLst>
          </p:cNvPr>
          <p:cNvSpPr/>
          <p:nvPr/>
        </p:nvSpPr>
        <p:spPr bwMode="auto">
          <a:xfrm>
            <a:off x="641422" y="1568012"/>
            <a:ext cx="900000" cy="172137"/>
          </a:xfrm>
          <a:prstGeom prst="roundRect">
            <a:avLst/>
          </a:prstGeom>
          <a:noFill/>
          <a:ln w="1270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&lt;15 ml/min</a:t>
            </a:r>
          </a:p>
        </p:txBody>
      </p:sp>
      <p:sp>
        <p:nvSpPr>
          <p:cNvPr id="169" name="Lekerekített téglalap 14">
            <a:extLst>
              <a:ext uri="{FF2B5EF4-FFF2-40B4-BE49-F238E27FC236}">
                <a16:creationId xmlns:a16="http://schemas.microsoft.com/office/drawing/2014/main" id="{A4C7C458-3098-DA46-8D9E-5F96E80952BD}"/>
              </a:ext>
            </a:extLst>
          </p:cNvPr>
          <p:cNvSpPr/>
          <p:nvPr/>
        </p:nvSpPr>
        <p:spPr bwMode="auto">
          <a:xfrm>
            <a:off x="641422" y="1935784"/>
            <a:ext cx="900000" cy="275420"/>
          </a:xfrm>
          <a:prstGeom prst="roundRect">
            <a:avLst/>
          </a:prstGeom>
          <a:noFill/>
          <a:ln w="12700" algn="ctr">
            <a:solidFill>
              <a:schemeClr val="bg2"/>
            </a:solidFill>
            <a:miter lim="800000"/>
            <a:headEnd/>
            <a:tailEnd/>
          </a:ln>
          <a:effectLst/>
        </p:spPr>
        <p:txBody>
          <a:bodyPr wrap="square" lIns="0" tIns="0" rIns="0" bIns="0" rtlCol="0" anchor="ctr">
            <a:noAutofit/>
          </a:bodyPr>
          <a:lstStyle/>
          <a:p>
            <a:pPr lvl="0" algn="ctr" fontAlgn="auto">
              <a:spcBef>
                <a:spcPts val="0"/>
              </a:spcBef>
              <a:spcAft>
                <a:spcPts val="0"/>
              </a:spcAft>
              <a:defRPr/>
            </a:pPr>
            <a:r>
              <a:rPr lang="de-DE" sz="750" dirty="0">
                <a:solidFill>
                  <a:srgbClr val="000000">
                    <a:lumMod val="65000"/>
                    <a:lumOff val="35000"/>
                  </a:srgbClr>
                </a:solidFill>
              </a:rPr>
              <a:t>Kontraindiziert</a:t>
            </a:r>
          </a:p>
        </p:txBody>
      </p:sp>
      <p:sp>
        <p:nvSpPr>
          <p:cNvPr id="170" name="Lekerekített téglalap 9">
            <a:extLst>
              <a:ext uri="{FF2B5EF4-FFF2-40B4-BE49-F238E27FC236}">
                <a16:creationId xmlns:a16="http://schemas.microsoft.com/office/drawing/2014/main" id="{7290D927-4881-954F-84C7-AE7A61556F08}"/>
              </a:ext>
            </a:extLst>
          </p:cNvPr>
          <p:cNvSpPr/>
          <p:nvPr/>
        </p:nvSpPr>
        <p:spPr bwMode="auto">
          <a:xfrm>
            <a:off x="2171828" y="1053845"/>
            <a:ext cx="900000" cy="172137"/>
          </a:xfrm>
          <a:prstGeom prst="roundRect">
            <a:avLst/>
          </a:prstGeom>
          <a:noFill/>
          <a:ln w="12700" cap="sq"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Schätzung CrCl</a:t>
            </a:r>
          </a:p>
        </p:txBody>
      </p:sp>
      <p:sp>
        <p:nvSpPr>
          <p:cNvPr id="171" name="Lekerekített téglalap 11">
            <a:extLst>
              <a:ext uri="{FF2B5EF4-FFF2-40B4-BE49-F238E27FC236}">
                <a16:creationId xmlns:a16="http://schemas.microsoft.com/office/drawing/2014/main" id="{AFB0BC72-6052-9048-80D3-554D9C6F173F}"/>
              </a:ext>
            </a:extLst>
          </p:cNvPr>
          <p:cNvSpPr/>
          <p:nvPr/>
        </p:nvSpPr>
        <p:spPr bwMode="auto">
          <a:xfrm>
            <a:off x="2171828" y="1568012"/>
            <a:ext cx="900000" cy="172137"/>
          </a:xfrm>
          <a:prstGeom prst="roundRect">
            <a:avLst/>
          </a:prstGeom>
          <a:noFill/>
          <a:ln w="1270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15–49 ml/min*</a:t>
            </a:r>
          </a:p>
        </p:txBody>
      </p:sp>
      <p:sp>
        <p:nvSpPr>
          <p:cNvPr id="172" name="Lekerekített téglalap 15">
            <a:extLst>
              <a:ext uri="{FF2B5EF4-FFF2-40B4-BE49-F238E27FC236}">
                <a16:creationId xmlns:a16="http://schemas.microsoft.com/office/drawing/2014/main" id="{5245F372-CEB0-FC41-A15A-13FF0080E67F}"/>
              </a:ext>
            </a:extLst>
          </p:cNvPr>
          <p:cNvSpPr/>
          <p:nvPr/>
        </p:nvSpPr>
        <p:spPr bwMode="auto">
          <a:xfrm>
            <a:off x="2171828" y="1935784"/>
            <a:ext cx="900000" cy="275420"/>
          </a:xfrm>
          <a:prstGeom prst="roundRect">
            <a:avLst/>
          </a:prstGeom>
          <a:solidFill>
            <a:srgbClr val="3961AC">
              <a:alpha val="60000"/>
            </a:srgbClr>
          </a:solidFill>
          <a:ln w="12700" algn="ctr">
            <a:solidFill>
              <a:srgbClr val="3961AC">
                <a:alpha val="60000"/>
              </a:srgbClr>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dirty="0">
                <a:ln>
                  <a:noFill/>
                </a:ln>
                <a:solidFill>
                  <a:srgbClr val="FFFFFF"/>
                </a:solidFill>
                <a:uLnTx/>
                <a:uFillTx/>
                <a:latin typeface="Arial" charset="0"/>
                <a:ea typeface="+mn-ea"/>
                <a:cs typeface="+mn-cs"/>
              </a:rPr>
              <a:t>15 mg </a:t>
            </a:r>
            <a:r>
              <a:rPr kumimoji="0" lang="de-DE" sz="750" b="0" i="0" u="none" strike="noStrike" cap="none" normalizeH="0" baseline="0" noProof="0" dirty="0" err="1">
                <a:ln>
                  <a:noFill/>
                </a:ln>
                <a:solidFill>
                  <a:srgbClr val="FFFFFF"/>
                </a:solidFill>
                <a:uLnTx/>
                <a:uFillTx/>
                <a:latin typeface="Arial" charset="0"/>
                <a:ea typeface="+mn-ea"/>
                <a:cs typeface="+mn-cs"/>
              </a:rPr>
              <a:t>od</a:t>
            </a:r>
            <a:endParaRPr kumimoji="0" lang="de-DE" sz="750" b="0" i="0" u="none" strike="noStrike" cap="none" normalizeH="0" baseline="0" noProof="0" dirty="0">
              <a:ln>
                <a:noFill/>
              </a:ln>
              <a:solidFill>
                <a:srgbClr val="FFFFFF"/>
              </a:solidFill>
              <a:uLnTx/>
              <a:uFillTx/>
              <a:latin typeface="Arial" charset="0"/>
              <a:ea typeface="+mn-ea"/>
              <a:cs typeface="+mn-cs"/>
            </a:endParaRPr>
          </a:p>
        </p:txBody>
      </p:sp>
      <p:sp>
        <p:nvSpPr>
          <p:cNvPr id="173" name="Lekerekített téglalap 13">
            <a:extLst>
              <a:ext uri="{FF2B5EF4-FFF2-40B4-BE49-F238E27FC236}">
                <a16:creationId xmlns:a16="http://schemas.microsoft.com/office/drawing/2014/main" id="{FB0C987F-61BB-8E43-83E9-3E81155FDEDF}"/>
              </a:ext>
            </a:extLst>
          </p:cNvPr>
          <p:cNvSpPr/>
          <p:nvPr/>
        </p:nvSpPr>
        <p:spPr bwMode="auto">
          <a:xfrm>
            <a:off x="3702234" y="1568012"/>
            <a:ext cx="900000" cy="172137"/>
          </a:xfrm>
          <a:prstGeom prst="roundRect">
            <a:avLst/>
          </a:prstGeom>
          <a:noFill/>
          <a:ln w="1270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≥50 ml/min</a:t>
            </a:r>
          </a:p>
        </p:txBody>
      </p:sp>
      <p:sp>
        <p:nvSpPr>
          <p:cNvPr id="174" name="Lekerekített téglalap 16">
            <a:extLst>
              <a:ext uri="{FF2B5EF4-FFF2-40B4-BE49-F238E27FC236}">
                <a16:creationId xmlns:a16="http://schemas.microsoft.com/office/drawing/2014/main" id="{28FD45F4-8DE2-684E-A222-4A88610C1B53}"/>
              </a:ext>
            </a:extLst>
          </p:cNvPr>
          <p:cNvSpPr/>
          <p:nvPr/>
        </p:nvSpPr>
        <p:spPr bwMode="auto">
          <a:xfrm>
            <a:off x="3702234" y="1935784"/>
            <a:ext cx="900000" cy="275420"/>
          </a:xfrm>
          <a:prstGeom prst="roundRect">
            <a:avLst/>
          </a:prstGeom>
          <a:solidFill>
            <a:schemeClr val="bg2"/>
          </a:solidFill>
          <a:ln w="1270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dirty="0">
                <a:ln>
                  <a:noFill/>
                </a:ln>
                <a:solidFill>
                  <a:srgbClr val="FFFFFF"/>
                </a:solidFill>
                <a:uLnTx/>
                <a:uFillTx/>
                <a:latin typeface="Arial" charset="0"/>
                <a:ea typeface="+mn-ea"/>
                <a:cs typeface="+mn-cs"/>
              </a:rPr>
              <a:t>20 mg </a:t>
            </a:r>
            <a:r>
              <a:rPr kumimoji="0" lang="de-DE" sz="750" b="0" i="0" u="none" strike="noStrike" cap="none" normalizeH="0" baseline="0" noProof="0" dirty="0" err="1">
                <a:ln>
                  <a:noFill/>
                </a:ln>
                <a:solidFill>
                  <a:srgbClr val="FFFFFF"/>
                </a:solidFill>
                <a:uLnTx/>
                <a:uFillTx/>
                <a:latin typeface="Arial" charset="0"/>
                <a:ea typeface="+mn-ea"/>
                <a:cs typeface="+mn-cs"/>
              </a:rPr>
              <a:t>od</a:t>
            </a:r>
            <a:endParaRPr kumimoji="0" lang="de-DE" sz="750" b="0" i="0" u="none" strike="noStrike" cap="none" normalizeH="0" baseline="0" noProof="0" dirty="0">
              <a:ln>
                <a:noFill/>
              </a:ln>
              <a:solidFill>
                <a:srgbClr val="FFFFFF"/>
              </a:solidFill>
              <a:uLnTx/>
              <a:uFillTx/>
              <a:latin typeface="Arial" charset="0"/>
              <a:ea typeface="+mn-ea"/>
              <a:cs typeface="+mn-cs"/>
            </a:endParaRPr>
          </a:p>
        </p:txBody>
      </p:sp>
      <p:cxnSp>
        <p:nvCxnSpPr>
          <p:cNvPr id="175" name="Egyenes összekötő 100">
            <a:extLst>
              <a:ext uri="{FF2B5EF4-FFF2-40B4-BE49-F238E27FC236}">
                <a16:creationId xmlns:a16="http://schemas.microsoft.com/office/drawing/2014/main" id="{8E913565-8DEB-BB4C-B34D-AD6A01DF12AC}"/>
              </a:ext>
            </a:extLst>
          </p:cNvPr>
          <p:cNvCxnSpPr/>
          <p:nvPr/>
        </p:nvCxnSpPr>
        <p:spPr bwMode="auto">
          <a:xfrm>
            <a:off x="2621828" y="1225982"/>
            <a:ext cx="0" cy="342030"/>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6" name="Egyenes összekötő 102">
            <a:extLst>
              <a:ext uri="{FF2B5EF4-FFF2-40B4-BE49-F238E27FC236}">
                <a16:creationId xmlns:a16="http://schemas.microsoft.com/office/drawing/2014/main" id="{5FADB381-BB93-0F45-9EE0-1294114CA0F3}"/>
              </a:ext>
            </a:extLst>
          </p:cNvPr>
          <p:cNvCxnSpPr/>
          <p:nvPr/>
        </p:nvCxnSpPr>
        <p:spPr bwMode="auto">
          <a:xfrm>
            <a:off x="2621828" y="1740149"/>
            <a:ext cx="0" cy="195635"/>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7" name="Egyenes összekötő 104">
            <a:extLst>
              <a:ext uri="{FF2B5EF4-FFF2-40B4-BE49-F238E27FC236}">
                <a16:creationId xmlns:a16="http://schemas.microsoft.com/office/drawing/2014/main" id="{802671D8-EAAE-0E44-A391-4D120695CA13}"/>
              </a:ext>
            </a:extLst>
          </p:cNvPr>
          <p:cNvCxnSpPr/>
          <p:nvPr/>
        </p:nvCxnSpPr>
        <p:spPr bwMode="auto">
          <a:xfrm>
            <a:off x="1091422" y="1395626"/>
            <a:ext cx="3060812" cy="0"/>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8" name="Egyenes összekötő 106">
            <a:extLst>
              <a:ext uri="{FF2B5EF4-FFF2-40B4-BE49-F238E27FC236}">
                <a16:creationId xmlns:a16="http://schemas.microsoft.com/office/drawing/2014/main" id="{8643A621-4A82-6145-A4FE-0BCDE91D0472}"/>
              </a:ext>
            </a:extLst>
          </p:cNvPr>
          <p:cNvCxnSpPr/>
          <p:nvPr/>
        </p:nvCxnSpPr>
        <p:spPr bwMode="auto">
          <a:xfrm flipH="1">
            <a:off x="1091422" y="1398814"/>
            <a:ext cx="850" cy="166920"/>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9" name="Egyenes összekötő 110">
            <a:extLst>
              <a:ext uri="{FF2B5EF4-FFF2-40B4-BE49-F238E27FC236}">
                <a16:creationId xmlns:a16="http://schemas.microsoft.com/office/drawing/2014/main" id="{D4D02595-3834-B64D-9467-1A25FAE4B89A}"/>
              </a:ext>
            </a:extLst>
          </p:cNvPr>
          <p:cNvCxnSpPr/>
          <p:nvPr/>
        </p:nvCxnSpPr>
        <p:spPr bwMode="auto">
          <a:xfrm>
            <a:off x="4152234" y="1396537"/>
            <a:ext cx="0" cy="171474"/>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0" name="Egyenes összekötő 112">
            <a:extLst>
              <a:ext uri="{FF2B5EF4-FFF2-40B4-BE49-F238E27FC236}">
                <a16:creationId xmlns:a16="http://schemas.microsoft.com/office/drawing/2014/main" id="{B099CD72-85BF-414C-BD58-E906BB8A94BB}"/>
              </a:ext>
            </a:extLst>
          </p:cNvPr>
          <p:cNvCxnSpPr/>
          <p:nvPr/>
        </p:nvCxnSpPr>
        <p:spPr bwMode="auto">
          <a:xfrm>
            <a:off x="1091422" y="1740149"/>
            <a:ext cx="0" cy="195635"/>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1" name="Egyenes összekötő 114">
            <a:extLst>
              <a:ext uri="{FF2B5EF4-FFF2-40B4-BE49-F238E27FC236}">
                <a16:creationId xmlns:a16="http://schemas.microsoft.com/office/drawing/2014/main" id="{F3A673C7-2E2B-2441-B158-F1FEEC2924DB}"/>
              </a:ext>
            </a:extLst>
          </p:cNvPr>
          <p:cNvCxnSpPr/>
          <p:nvPr/>
        </p:nvCxnSpPr>
        <p:spPr bwMode="auto">
          <a:xfrm>
            <a:off x="4152234" y="1740149"/>
            <a:ext cx="0" cy="195635"/>
          </a:xfrm>
          <a:prstGeom prst="line">
            <a:avLst/>
          </a:prstGeom>
          <a:noFill/>
          <a:ln w="635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2" name="Egyenes összekötő 198">
            <a:extLst>
              <a:ext uri="{FF2B5EF4-FFF2-40B4-BE49-F238E27FC236}">
                <a16:creationId xmlns:a16="http://schemas.microsoft.com/office/drawing/2014/main" id="{F3FAB4A4-C093-5142-89E6-3796009F1260}"/>
              </a:ext>
            </a:extLst>
          </p:cNvPr>
          <p:cNvCxnSpPr/>
          <p:nvPr/>
        </p:nvCxnSpPr>
        <p:spPr bwMode="auto">
          <a:xfrm>
            <a:off x="5221359" y="1324618"/>
            <a:ext cx="2400300"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84" name="Lekerekített téglalap 69">
            <a:extLst>
              <a:ext uri="{FF2B5EF4-FFF2-40B4-BE49-F238E27FC236}">
                <a16:creationId xmlns:a16="http://schemas.microsoft.com/office/drawing/2014/main" id="{3483B2A7-F1B1-5040-92BD-1CF5651BE996}"/>
              </a:ext>
            </a:extLst>
          </p:cNvPr>
          <p:cNvSpPr/>
          <p:nvPr/>
        </p:nvSpPr>
        <p:spPr bwMode="auto">
          <a:xfrm>
            <a:off x="6716053" y="2359302"/>
            <a:ext cx="720000"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2.5 mg bid</a:t>
            </a:r>
          </a:p>
        </p:txBody>
      </p:sp>
      <p:sp>
        <p:nvSpPr>
          <p:cNvPr id="185" name="Lekerekített téglalap 70">
            <a:extLst>
              <a:ext uri="{FF2B5EF4-FFF2-40B4-BE49-F238E27FC236}">
                <a16:creationId xmlns:a16="http://schemas.microsoft.com/office/drawing/2014/main" id="{B8F443FC-D433-304E-BC19-805FB15FC2C2}"/>
              </a:ext>
            </a:extLst>
          </p:cNvPr>
          <p:cNvSpPr/>
          <p:nvPr/>
        </p:nvSpPr>
        <p:spPr bwMode="auto">
          <a:xfrm>
            <a:off x="7714369" y="2359302"/>
            <a:ext cx="720000"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5 mg bid</a:t>
            </a:r>
          </a:p>
        </p:txBody>
      </p:sp>
      <p:cxnSp>
        <p:nvCxnSpPr>
          <p:cNvPr id="187" name="Egyenes összekötő 200">
            <a:extLst>
              <a:ext uri="{FF2B5EF4-FFF2-40B4-BE49-F238E27FC236}">
                <a16:creationId xmlns:a16="http://schemas.microsoft.com/office/drawing/2014/main" id="{80A051A8-6104-214F-B91D-33B62512B936}"/>
              </a:ext>
            </a:extLst>
          </p:cNvPr>
          <p:cNvCxnSpPr/>
          <p:nvPr/>
        </p:nvCxnSpPr>
        <p:spPr bwMode="auto">
          <a:xfrm>
            <a:off x="5228520" y="1324618"/>
            <a:ext cx="0" cy="10930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8" name="Egyenes összekötő 202">
            <a:extLst>
              <a:ext uri="{FF2B5EF4-FFF2-40B4-BE49-F238E27FC236}">
                <a16:creationId xmlns:a16="http://schemas.microsoft.com/office/drawing/2014/main" id="{77AAEE5F-F030-F84A-8796-81CA64D9672B}"/>
              </a:ext>
            </a:extLst>
          </p:cNvPr>
          <p:cNvCxnSpPr/>
          <p:nvPr/>
        </p:nvCxnSpPr>
        <p:spPr bwMode="auto">
          <a:xfrm>
            <a:off x="7614495" y="1271034"/>
            <a:ext cx="0" cy="111584"/>
          </a:xfrm>
          <a:prstGeom prst="line">
            <a:avLst/>
          </a:prstGeom>
          <a:noFill/>
          <a:ln w="1270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0" name="Egyenes összekötő 206">
            <a:extLst>
              <a:ext uri="{FF2B5EF4-FFF2-40B4-BE49-F238E27FC236}">
                <a16:creationId xmlns:a16="http://schemas.microsoft.com/office/drawing/2014/main" id="{F2B6B2F9-295B-7647-A8DF-5A2824EEECEB}"/>
              </a:ext>
            </a:extLst>
          </p:cNvPr>
          <p:cNvCxnSpPr/>
          <p:nvPr/>
        </p:nvCxnSpPr>
        <p:spPr bwMode="auto">
          <a:xfrm>
            <a:off x="5222969" y="1602438"/>
            <a:ext cx="0" cy="96396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1" name="Egyenes összekötő 207">
            <a:extLst>
              <a:ext uri="{FF2B5EF4-FFF2-40B4-BE49-F238E27FC236}">
                <a16:creationId xmlns:a16="http://schemas.microsoft.com/office/drawing/2014/main" id="{BB5890D8-9FEB-1C48-B79B-F363953E28CE}"/>
              </a:ext>
            </a:extLst>
          </p:cNvPr>
          <p:cNvCxnSpPr/>
          <p:nvPr/>
        </p:nvCxnSpPr>
        <p:spPr bwMode="auto">
          <a:xfrm>
            <a:off x="6581869" y="1454427"/>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2" name="Egyenes összekötő 209">
            <a:extLst>
              <a:ext uri="{FF2B5EF4-FFF2-40B4-BE49-F238E27FC236}">
                <a16:creationId xmlns:a16="http://schemas.microsoft.com/office/drawing/2014/main" id="{713F5033-8EA0-7946-9FC0-335C47338559}"/>
              </a:ext>
            </a:extLst>
          </p:cNvPr>
          <p:cNvCxnSpPr/>
          <p:nvPr/>
        </p:nvCxnSpPr>
        <p:spPr bwMode="auto">
          <a:xfrm>
            <a:off x="6568057" y="1552919"/>
            <a:ext cx="13812" cy="33675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3" name="Egyenes összekötő 210">
            <a:extLst>
              <a:ext uri="{FF2B5EF4-FFF2-40B4-BE49-F238E27FC236}">
                <a16:creationId xmlns:a16="http://schemas.microsoft.com/office/drawing/2014/main" id="{7447E7EE-80C9-0D47-8A16-21BE3016EF4A}"/>
              </a:ext>
            </a:extLst>
          </p:cNvPr>
          <p:cNvCxnSpPr/>
          <p:nvPr/>
        </p:nvCxnSpPr>
        <p:spPr bwMode="auto">
          <a:xfrm>
            <a:off x="6581869" y="2000962"/>
            <a:ext cx="0" cy="6196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4" name="Egyenes összekötő 211">
            <a:extLst>
              <a:ext uri="{FF2B5EF4-FFF2-40B4-BE49-F238E27FC236}">
                <a16:creationId xmlns:a16="http://schemas.microsoft.com/office/drawing/2014/main" id="{E4968B8E-4CC6-0248-AB4F-8EBDA38AABAE}"/>
              </a:ext>
            </a:extLst>
          </p:cNvPr>
          <p:cNvCxnSpPr>
            <a:cxnSpLocks/>
          </p:cNvCxnSpPr>
          <p:nvPr/>
        </p:nvCxnSpPr>
        <p:spPr bwMode="auto">
          <a:xfrm>
            <a:off x="6584704" y="1461631"/>
            <a:ext cx="1983741"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5" name="Egyenes összekötő 215">
            <a:extLst>
              <a:ext uri="{FF2B5EF4-FFF2-40B4-BE49-F238E27FC236}">
                <a16:creationId xmlns:a16="http://schemas.microsoft.com/office/drawing/2014/main" id="{68E8E0E2-6BAF-3F45-AAD1-AA5F39E9465C}"/>
              </a:ext>
            </a:extLst>
          </p:cNvPr>
          <p:cNvCxnSpPr>
            <a:cxnSpLocks/>
          </p:cNvCxnSpPr>
          <p:nvPr/>
        </p:nvCxnSpPr>
        <p:spPr bwMode="auto">
          <a:xfrm>
            <a:off x="8563409" y="1458097"/>
            <a:ext cx="0" cy="8844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6" name="Egyenes összekötő 216">
            <a:extLst>
              <a:ext uri="{FF2B5EF4-FFF2-40B4-BE49-F238E27FC236}">
                <a16:creationId xmlns:a16="http://schemas.microsoft.com/office/drawing/2014/main" id="{0F9049D0-B9F4-AE46-AFB6-02D7DB9322CB}"/>
              </a:ext>
            </a:extLst>
          </p:cNvPr>
          <p:cNvCxnSpPr/>
          <p:nvPr/>
        </p:nvCxnSpPr>
        <p:spPr bwMode="auto">
          <a:xfrm>
            <a:off x="7578819" y="1408882"/>
            <a:ext cx="0" cy="10328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7" name="Egyenes összekötő 217">
            <a:extLst>
              <a:ext uri="{FF2B5EF4-FFF2-40B4-BE49-F238E27FC236}">
                <a16:creationId xmlns:a16="http://schemas.microsoft.com/office/drawing/2014/main" id="{603CD433-F99C-BB43-AABA-E09E1030BD67}"/>
              </a:ext>
            </a:extLst>
          </p:cNvPr>
          <p:cNvCxnSpPr/>
          <p:nvPr/>
        </p:nvCxnSpPr>
        <p:spPr bwMode="auto">
          <a:xfrm>
            <a:off x="7568908" y="1544681"/>
            <a:ext cx="9911" cy="31203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8" name="Egyenes összekötő 220">
            <a:extLst>
              <a:ext uri="{FF2B5EF4-FFF2-40B4-BE49-F238E27FC236}">
                <a16:creationId xmlns:a16="http://schemas.microsoft.com/office/drawing/2014/main" id="{81DF6868-B453-F046-8A19-D8FB30F2DD8E}"/>
              </a:ext>
            </a:extLst>
          </p:cNvPr>
          <p:cNvCxnSpPr>
            <a:cxnSpLocks/>
            <a:stCxn id="212" idx="2"/>
            <a:endCxn id="215" idx="0"/>
          </p:cNvCxnSpPr>
          <p:nvPr/>
        </p:nvCxnSpPr>
        <p:spPr bwMode="auto">
          <a:xfrm>
            <a:off x="8574209" y="1786253"/>
            <a:ext cx="0" cy="7100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9" name="Egyenes összekötő 221">
            <a:extLst>
              <a:ext uri="{FF2B5EF4-FFF2-40B4-BE49-F238E27FC236}">
                <a16:creationId xmlns:a16="http://schemas.microsoft.com/office/drawing/2014/main" id="{85C3BEC0-AA5D-B747-A08B-4FF9DCC8CD97}"/>
              </a:ext>
            </a:extLst>
          </p:cNvPr>
          <p:cNvCxnSpPr/>
          <p:nvPr/>
        </p:nvCxnSpPr>
        <p:spPr bwMode="auto">
          <a:xfrm>
            <a:off x="7577231" y="2000962"/>
            <a:ext cx="0" cy="6196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0" name="Egyenes összekötő 222">
            <a:extLst>
              <a:ext uri="{FF2B5EF4-FFF2-40B4-BE49-F238E27FC236}">
                <a16:creationId xmlns:a16="http://schemas.microsoft.com/office/drawing/2014/main" id="{AF5B7532-AE27-C141-B2D1-6DDBE2D2C3CE}"/>
              </a:ext>
            </a:extLst>
          </p:cNvPr>
          <p:cNvCxnSpPr>
            <a:cxnSpLocks/>
          </p:cNvCxnSpPr>
          <p:nvPr/>
        </p:nvCxnSpPr>
        <p:spPr bwMode="auto">
          <a:xfrm>
            <a:off x="8563409" y="2029390"/>
            <a:ext cx="0" cy="29526"/>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1" name="Egyenes összekötő 223">
            <a:extLst>
              <a:ext uri="{FF2B5EF4-FFF2-40B4-BE49-F238E27FC236}">
                <a16:creationId xmlns:a16="http://schemas.microsoft.com/office/drawing/2014/main" id="{5A987E85-4F01-2444-9FED-6B9D9005C954}"/>
              </a:ext>
            </a:extLst>
          </p:cNvPr>
          <p:cNvCxnSpPr/>
          <p:nvPr/>
        </p:nvCxnSpPr>
        <p:spPr bwMode="auto">
          <a:xfrm>
            <a:off x="7086693" y="2291689"/>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2" name="Egyenes összekötő 225">
            <a:extLst>
              <a:ext uri="{FF2B5EF4-FFF2-40B4-BE49-F238E27FC236}">
                <a16:creationId xmlns:a16="http://schemas.microsoft.com/office/drawing/2014/main" id="{253C1D5A-FD33-BF44-A3E4-0B4A5AA0E9B7}"/>
              </a:ext>
            </a:extLst>
          </p:cNvPr>
          <p:cNvCxnSpPr/>
          <p:nvPr/>
        </p:nvCxnSpPr>
        <p:spPr bwMode="auto">
          <a:xfrm>
            <a:off x="8097000" y="2290447"/>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3" name="Egyenes összekötő 226">
            <a:extLst>
              <a:ext uri="{FF2B5EF4-FFF2-40B4-BE49-F238E27FC236}">
                <a16:creationId xmlns:a16="http://schemas.microsoft.com/office/drawing/2014/main" id="{74DBA528-B09B-2048-89BD-95A55D2F5422}"/>
              </a:ext>
            </a:extLst>
          </p:cNvPr>
          <p:cNvCxnSpPr>
            <a:cxnSpLocks/>
          </p:cNvCxnSpPr>
          <p:nvPr/>
        </p:nvCxnSpPr>
        <p:spPr bwMode="auto">
          <a:xfrm>
            <a:off x="6586609" y="2061688"/>
            <a:ext cx="1976800"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4" name="Egyenes összekötő 227">
            <a:extLst>
              <a:ext uri="{FF2B5EF4-FFF2-40B4-BE49-F238E27FC236}">
                <a16:creationId xmlns:a16="http://schemas.microsoft.com/office/drawing/2014/main" id="{298F8CD0-43D1-594C-AFBF-605E754C3298}"/>
              </a:ext>
            </a:extLst>
          </p:cNvPr>
          <p:cNvCxnSpPr/>
          <p:nvPr/>
        </p:nvCxnSpPr>
        <p:spPr bwMode="auto">
          <a:xfrm>
            <a:off x="7086693" y="2063965"/>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5" name="Egyenes összekötő 228">
            <a:extLst>
              <a:ext uri="{FF2B5EF4-FFF2-40B4-BE49-F238E27FC236}">
                <a16:creationId xmlns:a16="http://schemas.microsoft.com/office/drawing/2014/main" id="{B11A4398-34DA-6C47-BFAD-36AC619406C6}"/>
              </a:ext>
            </a:extLst>
          </p:cNvPr>
          <p:cNvCxnSpPr/>
          <p:nvPr/>
        </p:nvCxnSpPr>
        <p:spPr bwMode="auto">
          <a:xfrm>
            <a:off x="8093962" y="2063965"/>
            <a:ext cx="0" cy="688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06" name="Lekerekített téglalap 53">
            <a:extLst>
              <a:ext uri="{FF2B5EF4-FFF2-40B4-BE49-F238E27FC236}">
                <a16:creationId xmlns:a16="http://schemas.microsoft.com/office/drawing/2014/main" id="{A6E03DAF-4FA8-B640-A2E9-F1F59F2F170A}"/>
              </a:ext>
            </a:extLst>
          </p:cNvPr>
          <p:cNvSpPr/>
          <p:nvPr/>
        </p:nvSpPr>
        <p:spPr bwMode="auto">
          <a:xfrm>
            <a:off x="5816053" y="1055708"/>
            <a:ext cx="90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Schätzung CrCl</a:t>
            </a:r>
          </a:p>
        </p:txBody>
      </p:sp>
      <p:sp>
        <p:nvSpPr>
          <p:cNvPr id="207" name="Lekerekített téglalap 54">
            <a:extLst>
              <a:ext uri="{FF2B5EF4-FFF2-40B4-BE49-F238E27FC236}">
                <a16:creationId xmlns:a16="http://schemas.microsoft.com/office/drawing/2014/main" id="{C5058DA2-E633-664B-A808-8BEA86EF8405}"/>
              </a:ext>
            </a:extLst>
          </p:cNvPr>
          <p:cNvSpPr/>
          <p:nvPr/>
        </p:nvSpPr>
        <p:spPr bwMode="auto">
          <a:xfrm>
            <a:off x="4854646" y="1431558"/>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&lt;15 ml/min</a:t>
            </a:r>
          </a:p>
        </p:txBody>
      </p:sp>
      <p:sp>
        <p:nvSpPr>
          <p:cNvPr id="209" name="Lekerekített téglalap 56">
            <a:extLst>
              <a:ext uri="{FF2B5EF4-FFF2-40B4-BE49-F238E27FC236}">
                <a16:creationId xmlns:a16="http://schemas.microsoft.com/office/drawing/2014/main" id="{DC3933C6-005E-4D4C-9F4D-FFFC8D2E6326}"/>
              </a:ext>
            </a:extLst>
          </p:cNvPr>
          <p:cNvSpPr/>
          <p:nvPr/>
        </p:nvSpPr>
        <p:spPr bwMode="auto">
          <a:xfrm>
            <a:off x="7208908" y="1239518"/>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a:t>
            </a:r>
            <a:r>
              <a:rPr lang="de-DE" sz="750">
                <a:solidFill>
                  <a:srgbClr val="000000">
                    <a:lumMod val="65000"/>
                    <a:lumOff val="35000"/>
                  </a:srgbClr>
                </a:solidFill>
              </a:rPr>
              <a:t>15</a:t>
            </a: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 ml/min</a:t>
            </a:r>
          </a:p>
        </p:txBody>
      </p:sp>
      <p:sp>
        <p:nvSpPr>
          <p:cNvPr id="210" name="Lekerekített téglalap 57">
            <a:extLst>
              <a:ext uri="{FF2B5EF4-FFF2-40B4-BE49-F238E27FC236}">
                <a16:creationId xmlns:a16="http://schemas.microsoft.com/office/drawing/2014/main" id="{4B5CB08C-D3B6-0541-8665-C42BF349BEA0}"/>
              </a:ext>
            </a:extLst>
          </p:cNvPr>
          <p:cNvSpPr/>
          <p:nvPr/>
        </p:nvSpPr>
        <p:spPr bwMode="auto">
          <a:xfrm>
            <a:off x="6208057" y="1519967"/>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Kontrolle Alter</a:t>
            </a:r>
          </a:p>
        </p:txBody>
      </p:sp>
      <p:sp>
        <p:nvSpPr>
          <p:cNvPr id="211" name="Lekerekített téglalap 58">
            <a:extLst>
              <a:ext uri="{FF2B5EF4-FFF2-40B4-BE49-F238E27FC236}">
                <a16:creationId xmlns:a16="http://schemas.microsoft.com/office/drawing/2014/main" id="{2E3E815B-3597-0E47-9E1D-72F8CA8375C0}"/>
              </a:ext>
            </a:extLst>
          </p:cNvPr>
          <p:cNvSpPr/>
          <p:nvPr/>
        </p:nvSpPr>
        <p:spPr bwMode="auto">
          <a:xfrm>
            <a:off x="7180108" y="1519967"/>
            <a:ext cx="792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Kontrolle Gewicht</a:t>
            </a:r>
          </a:p>
        </p:txBody>
      </p:sp>
      <p:sp>
        <p:nvSpPr>
          <p:cNvPr id="212" name="Lekerekített téglalap 59">
            <a:extLst>
              <a:ext uri="{FF2B5EF4-FFF2-40B4-BE49-F238E27FC236}">
                <a16:creationId xmlns:a16="http://schemas.microsoft.com/office/drawing/2014/main" id="{BBF1E445-0A9A-F241-857F-1C469DD29279}"/>
              </a:ext>
            </a:extLst>
          </p:cNvPr>
          <p:cNvSpPr/>
          <p:nvPr/>
        </p:nvSpPr>
        <p:spPr bwMode="auto">
          <a:xfrm>
            <a:off x="8196209" y="1530066"/>
            <a:ext cx="756000" cy="25618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Kontrolle Serum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kreatinin</a:t>
            </a:r>
          </a:p>
        </p:txBody>
      </p:sp>
      <p:sp>
        <p:nvSpPr>
          <p:cNvPr id="213" name="Lekerekített téglalap 60">
            <a:extLst>
              <a:ext uri="{FF2B5EF4-FFF2-40B4-BE49-F238E27FC236}">
                <a16:creationId xmlns:a16="http://schemas.microsoft.com/office/drawing/2014/main" id="{2EB279D8-8117-6046-BFCB-B3C234E97533}"/>
              </a:ext>
            </a:extLst>
          </p:cNvPr>
          <p:cNvSpPr/>
          <p:nvPr/>
        </p:nvSpPr>
        <p:spPr bwMode="auto">
          <a:xfrm>
            <a:off x="6214407" y="1863629"/>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≥80 Jahre</a:t>
            </a:r>
          </a:p>
        </p:txBody>
      </p:sp>
      <p:sp>
        <p:nvSpPr>
          <p:cNvPr id="214" name="Lekerekített téglalap 61">
            <a:extLst>
              <a:ext uri="{FF2B5EF4-FFF2-40B4-BE49-F238E27FC236}">
                <a16:creationId xmlns:a16="http://schemas.microsoft.com/office/drawing/2014/main" id="{9FA8136F-BEFE-B245-BC9C-B1ABFF564BE5}"/>
              </a:ext>
            </a:extLst>
          </p:cNvPr>
          <p:cNvSpPr/>
          <p:nvPr/>
        </p:nvSpPr>
        <p:spPr bwMode="auto">
          <a:xfrm>
            <a:off x="7208908" y="1855391"/>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≤60 kg</a:t>
            </a:r>
          </a:p>
        </p:txBody>
      </p:sp>
      <p:sp>
        <p:nvSpPr>
          <p:cNvPr id="215" name="Lekerekített téglalap 64">
            <a:extLst>
              <a:ext uri="{FF2B5EF4-FFF2-40B4-BE49-F238E27FC236}">
                <a16:creationId xmlns:a16="http://schemas.microsoft.com/office/drawing/2014/main" id="{5185620A-8650-8142-8803-90CC69127173}"/>
              </a:ext>
            </a:extLst>
          </p:cNvPr>
          <p:cNvSpPr/>
          <p:nvPr/>
        </p:nvSpPr>
        <p:spPr bwMode="auto">
          <a:xfrm>
            <a:off x="8196209" y="1857253"/>
            <a:ext cx="756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≥133 µmol/I</a:t>
            </a:r>
          </a:p>
        </p:txBody>
      </p:sp>
      <p:sp>
        <p:nvSpPr>
          <p:cNvPr id="216" name="Lekerekített téglalap 65">
            <a:extLst>
              <a:ext uri="{FF2B5EF4-FFF2-40B4-BE49-F238E27FC236}">
                <a16:creationId xmlns:a16="http://schemas.microsoft.com/office/drawing/2014/main" id="{37FDDE6A-2026-AA4B-AF58-249678313C17}"/>
              </a:ext>
            </a:extLst>
          </p:cNvPr>
          <p:cNvSpPr/>
          <p:nvPr/>
        </p:nvSpPr>
        <p:spPr bwMode="auto">
          <a:xfrm>
            <a:off x="6716053" y="2114900"/>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 2 Merkmale</a:t>
            </a:r>
          </a:p>
        </p:txBody>
      </p:sp>
      <p:sp>
        <p:nvSpPr>
          <p:cNvPr id="217" name="Lekerekített téglalap 66">
            <a:extLst>
              <a:ext uri="{FF2B5EF4-FFF2-40B4-BE49-F238E27FC236}">
                <a16:creationId xmlns:a16="http://schemas.microsoft.com/office/drawing/2014/main" id="{B00075F0-A784-4F49-9E76-DC409AB1EA75}"/>
              </a:ext>
            </a:extLst>
          </p:cNvPr>
          <p:cNvSpPr/>
          <p:nvPr/>
        </p:nvSpPr>
        <p:spPr bwMode="auto">
          <a:xfrm>
            <a:off x="7714369" y="2114900"/>
            <a:ext cx="720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≤1 Merkmal</a:t>
            </a:r>
          </a:p>
        </p:txBody>
      </p:sp>
      <p:sp>
        <p:nvSpPr>
          <p:cNvPr id="218" name="Lekerekített téglalap 67">
            <a:extLst>
              <a:ext uri="{FF2B5EF4-FFF2-40B4-BE49-F238E27FC236}">
                <a16:creationId xmlns:a16="http://schemas.microsoft.com/office/drawing/2014/main" id="{AA702BBB-837C-A74F-A885-80E3B3B6B67F}"/>
              </a:ext>
            </a:extLst>
          </p:cNvPr>
          <p:cNvSpPr/>
          <p:nvPr/>
        </p:nvSpPr>
        <p:spPr bwMode="auto">
          <a:xfrm>
            <a:off x="4854647" y="2363405"/>
            <a:ext cx="720000" cy="275420"/>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Nicht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empfohlen</a:t>
            </a:r>
          </a:p>
        </p:txBody>
      </p:sp>
      <p:sp>
        <p:nvSpPr>
          <p:cNvPr id="221" name="Lekerekített téglalap 31">
            <a:extLst>
              <a:ext uri="{FF2B5EF4-FFF2-40B4-BE49-F238E27FC236}">
                <a16:creationId xmlns:a16="http://schemas.microsoft.com/office/drawing/2014/main" id="{3EC853CD-7617-0E47-9173-B6773113C0AF}"/>
              </a:ext>
            </a:extLst>
          </p:cNvPr>
          <p:cNvSpPr/>
          <p:nvPr/>
        </p:nvSpPr>
        <p:spPr bwMode="auto">
          <a:xfrm>
            <a:off x="2624758" y="2805014"/>
            <a:ext cx="756000" cy="172137"/>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Schätzung CrCl</a:t>
            </a:r>
          </a:p>
        </p:txBody>
      </p:sp>
      <p:sp>
        <p:nvSpPr>
          <p:cNvPr id="225" name="Lekerekített téglalap 37">
            <a:extLst>
              <a:ext uri="{FF2B5EF4-FFF2-40B4-BE49-F238E27FC236}">
                <a16:creationId xmlns:a16="http://schemas.microsoft.com/office/drawing/2014/main" id="{F8367E3B-1112-9B46-A663-FC7E17BB248D}"/>
              </a:ext>
            </a:extLst>
          </p:cNvPr>
          <p:cNvSpPr/>
          <p:nvPr/>
        </p:nvSpPr>
        <p:spPr bwMode="auto">
          <a:xfrm>
            <a:off x="1700480" y="3858769"/>
            <a:ext cx="864000" cy="394673"/>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Niedriges TE-Risiko und hohes Blutungsrisiko</a:t>
            </a:r>
          </a:p>
        </p:txBody>
      </p:sp>
      <p:sp>
        <p:nvSpPr>
          <p:cNvPr id="226" name="Lekerekített téglalap 38">
            <a:extLst>
              <a:ext uri="{FF2B5EF4-FFF2-40B4-BE49-F238E27FC236}">
                <a16:creationId xmlns:a16="http://schemas.microsoft.com/office/drawing/2014/main" id="{16B3EE52-38C4-F741-90CE-C72029FB22F8}"/>
              </a:ext>
            </a:extLst>
          </p:cNvPr>
          <p:cNvSpPr/>
          <p:nvPr/>
        </p:nvSpPr>
        <p:spPr bwMode="auto">
          <a:xfrm>
            <a:off x="2843731" y="3351368"/>
            <a:ext cx="489287" cy="275420"/>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Alter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&lt;75 Jahre</a:t>
            </a:r>
          </a:p>
        </p:txBody>
      </p:sp>
      <p:sp>
        <p:nvSpPr>
          <p:cNvPr id="227" name="Lekerekített téglalap 39">
            <a:extLst>
              <a:ext uri="{FF2B5EF4-FFF2-40B4-BE49-F238E27FC236}">
                <a16:creationId xmlns:a16="http://schemas.microsoft.com/office/drawing/2014/main" id="{ECDF49C7-96A3-6042-A9E7-11B16AE057B3}"/>
              </a:ext>
            </a:extLst>
          </p:cNvPr>
          <p:cNvSpPr/>
          <p:nvPr/>
        </p:nvSpPr>
        <p:spPr bwMode="auto">
          <a:xfrm>
            <a:off x="3455974" y="3351368"/>
            <a:ext cx="698130" cy="275420"/>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Alter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75–80 Jahre</a:t>
            </a:r>
          </a:p>
        </p:txBody>
      </p:sp>
      <p:sp>
        <p:nvSpPr>
          <p:cNvPr id="228" name="Lekerekített téglalap 41">
            <a:extLst>
              <a:ext uri="{FF2B5EF4-FFF2-40B4-BE49-F238E27FC236}">
                <a16:creationId xmlns:a16="http://schemas.microsoft.com/office/drawing/2014/main" id="{8697DA79-581E-8142-8923-C71129572609}"/>
              </a:ext>
            </a:extLst>
          </p:cNvPr>
          <p:cNvSpPr/>
          <p:nvPr/>
        </p:nvSpPr>
        <p:spPr bwMode="auto">
          <a:xfrm>
            <a:off x="4230086" y="3497208"/>
            <a:ext cx="581035" cy="603767"/>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Alter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≥80 Jahre und/oder begleitend Verapamil</a:t>
            </a:r>
          </a:p>
        </p:txBody>
      </p:sp>
      <p:sp>
        <p:nvSpPr>
          <p:cNvPr id="229" name="Lekerekített téglalap 42">
            <a:extLst>
              <a:ext uri="{FF2B5EF4-FFF2-40B4-BE49-F238E27FC236}">
                <a16:creationId xmlns:a16="http://schemas.microsoft.com/office/drawing/2014/main" id="{43A77C26-3830-2543-882F-0B3C1CDC2EF3}"/>
              </a:ext>
            </a:extLst>
          </p:cNvPr>
          <p:cNvSpPr/>
          <p:nvPr/>
        </p:nvSpPr>
        <p:spPr bwMode="auto">
          <a:xfrm>
            <a:off x="607156" y="4288689"/>
            <a:ext cx="752701" cy="280375"/>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dirty="0">
                <a:ln>
                  <a:noFill/>
                </a:ln>
                <a:solidFill>
                  <a:srgbClr val="000000">
                    <a:lumMod val="65000"/>
                    <a:lumOff val="35000"/>
                  </a:srgbClr>
                </a:solidFill>
                <a:uLnTx/>
                <a:uFillTx/>
                <a:latin typeface="Arial" charset="0"/>
                <a:ea typeface="+mn-ea"/>
                <a:cs typeface="+mn-cs"/>
              </a:rPr>
              <a:t>Kontraindiziert</a:t>
            </a:r>
          </a:p>
        </p:txBody>
      </p:sp>
      <p:sp>
        <p:nvSpPr>
          <p:cNvPr id="230" name="Lekerekített téglalap 43">
            <a:extLst>
              <a:ext uri="{FF2B5EF4-FFF2-40B4-BE49-F238E27FC236}">
                <a16:creationId xmlns:a16="http://schemas.microsoft.com/office/drawing/2014/main" id="{CE9D5926-7B69-E649-A2BD-C5A4F683AC01}"/>
              </a:ext>
            </a:extLst>
          </p:cNvPr>
          <p:cNvSpPr/>
          <p:nvPr/>
        </p:nvSpPr>
        <p:spPr bwMode="auto">
          <a:xfrm>
            <a:off x="3214328" y="3696224"/>
            <a:ext cx="698931" cy="550839"/>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Niedriges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TE-Risiko und hohes Blutungsrisiko</a:t>
            </a:r>
          </a:p>
        </p:txBody>
      </p:sp>
      <p:sp>
        <p:nvSpPr>
          <p:cNvPr id="231" name="Lekerekített téglalap 45">
            <a:extLst>
              <a:ext uri="{FF2B5EF4-FFF2-40B4-BE49-F238E27FC236}">
                <a16:creationId xmlns:a16="http://schemas.microsoft.com/office/drawing/2014/main" id="{5D91174B-DB3C-284C-ADCF-600359596C96}"/>
              </a:ext>
            </a:extLst>
          </p:cNvPr>
          <p:cNvSpPr/>
          <p:nvPr/>
        </p:nvSpPr>
        <p:spPr bwMode="auto">
          <a:xfrm>
            <a:off x="1912152" y="4293644"/>
            <a:ext cx="44006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110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2" name="Lekerekített téglalap 46">
            <a:extLst>
              <a:ext uri="{FF2B5EF4-FFF2-40B4-BE49-F238E27FC236}">
                <a16:creationId xmlns:a16="http://schemas.microsoft.com/office/drawing/2014/main" id="{CE248F95-46BA-E74A-B987-47DA1749E402}"/>
              </a:ext>
            </a:extLst>
          </p:cNvPr>
          <p:cNvSpPr/>
          <p:nvPr/>
        </p:nvSpPr>
        <p:spPr bwMode="auto">
          <a:xfrm>
            <a:off x="2392979" y="4293644"/>
            <a:ext cx="440061"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150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3" name="Lekerekített téglalap 47">
            <a:extLst>
              <a:ext uri="{FF2B5EF4-FFF2-40B4-BE49-F238E27FC236}">
                <a16:creationId xmlns:a16="http://schemas.microsoft.com/office/drawing/2014/main" id="{920B8AD7-1275-044A-ACB0-25F92DCAE4EF}"/>
              </a:ext>
            </a:extLst>
          </p:cNvPr>
          <p:cNvSpPr/>
          <p:nvPr/>
        </p:nvSpPr>
        <p:spPr bwMode="auto">
          <a:xfrm>
            <a:off x="2868344" y="4293644"/>
            <a:ext cx="440061"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150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4" name="Lekerekített téglalap 49">
            <a:extLst>
              <a:ext uri="{FF2B5EF4-FFF2-40B4-BE49-F238E27FC236}">
                <a16:creationId xmlns:a16="http://schemas.microsoft.com/office/drawing/2014/main" id="{FC9817C0-3FE6-A948-B6D3-2D6215ED650A}"/>
              </a:ext>
            </a:extLst>
          </p:cNvPr>
          <p:cNvSpPr/>
          <p:nvPr/>
        </p:nvSpPr>
        <p:spPr bwMode="auto">
          <a:xfrm>
            <a:off x="3343763" y="4293644"/>
            <a:ext cx="44006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110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5" name="Lekerekített téglalap 50">
            <a:extLst>
              <a:ext uri="{FF2B5EF4-FFF2-40B4-BE49-F238E27FC236}">
                <a16:creationId xmlns:a16="http://schemas.microsoft.com/office/drawing/2014/main" id="{2DCE1C8D-DE5B-D64B-86DF-B22CF0867752}"/>
              </a:ext>
            </a:extLst>
          </p:cNvPr>
          <p:cNvSpPr/>
          <p:nvPr/>
        </p:nvSpPr>
        <p:spPr bwMode="auto">
          <a:xfrm>
            <a:off x="3821566" y="4293644"/>
            <a:ext cx="440061"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150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sp>
        <p:nvSpPr>
          <p:cNvPr id="236" name="Lekerekített téglalap 51">
            <a:extLst>
              <a:ext uri="{FF2B5EF4-FFF2-40B4-BE49-F238E27FC236}">
                <a16:creationId xmlns:a16="http://schemas.microsoft.com/office/drawing/2014/main" id="{3F601EF8-9BAD-824C-B7D2-ACD93069AA57}"/>
              </a:ext>
            </a:extLst>
          </p:cNvPr>
          <p:cNvSpPr/>
          <p:nvPr/>
        </p:nvSpPr>
        <p:spPr bwMode="auto">
          <a:xfrm>
            <a:off x="4300573" y="4293644"/>
            <a:ext cx="44006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110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cxnSp>
        <p:nvCxnSpPr>
          <p:cNvPr id="237" name="Egyenes összekötő 119">
            <a:extLst>
              <a:ext uri="{FF2B5EF4-FFF2-40B4-BE49-F238E27FC236}">
                <a16:creationId xmlns:a16="http://schemas.microsoft.com/office/drawing/2014/main" id="{D54A709A-8F49-7D41-95D6-E020256226D6}"/>
              </a:ext>
            </a:extLst>
          </p:cNvPr>
          <p:cNvCxnSpPr>
            <a:cxnSpLocks/>
          </p:cNvCxnSpPr>
          <p:nvPr/>
        </p:nvCxnSpPr>
        <p:spPr bwMode="auto">
          <a:xfrm flipV="1">
            <a:off x="977652" y="3043474"/>
            <a:ext cx="2824371"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8" name="Egyenes összekötő 121">
            <a:extLst>
              <a:ext uri="{FF2B5EF4-FFF2-40B4-BE49-F238E27FC236}">
                <a16:creationId xmlns:a16="http://schemas.microsoft.com/office/drawing/2014/main" id="{896DD00F-CD87-CB4F-A35E-4EB4AEF02B75}"/>
              </a:ext>
            </a:extLst>
          </p:cNvPr>
          <p:cNvCxnSpPr>
            <a:cxnSpLocks/>
          </p:cNvCxnSpPr>
          <p:nvPr/>
        </p:nvCxnSpPr>
        <p:spPr bwMode="auto">
          <a:xfrm>
            <a:off x="2999383" y="2977151"/>
            <a:ext cx="0" cy="6471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9" name="Egyenes összekötő 124">
            <a:extLst>
              <a:ext uri="{FF2B5EF4-FFF2-40B4-BE49-F238E27FC236}">
                <a16:creationId xmlns:a16="http://schemas.microsoft.com/office/drawing/2014/main" id="{1D0DFB10-8BB5-AC44-BB06-F9CA76BC9F62}"/>
              </a:ext>
            </a:extLst>
          </p:cNvPr>
          <p:cNvCxnSpPr/>
          <p:nvPr/>
        </p:nvCxnSpPr>
        <p:spPr bwMode="auto">
          <a:xfrm flipV="1">
            <a:off x="2132182" y="3043475"/>
            <a:ext cx="0" cy="11234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0" name="Egyenes összekötő 130">
            <a:extLst>
              <a:ext uri="{FF2B5EF4-FFF2-40B4-BE49-F238E27FC236}">
                <a16:creationId xmlns:a16="http://schemas.microsoft.com/office/drawing/2014/main" id="{51B55928-7874-2E47-B475-B93BB99E332A}"/>
              </a:ext>
            </a:extLst>
          </p:cNvPr>
          <p:cNvCxnSpPr>
            <a:cxnSpLocks/>
          </p:cNvCxnSpPr>
          <p:nvPr/>
        </p:nvCxnSpPr>
        <p:spPr bwMode="auto">
          <a:xfrm flipV="1">
            <a:off x="3803837" y="3039066"/>
            <a:ext cx="0" cy="11840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1" name="Egyenes összekötő 136">
            <a:extLst>
              <a:ext uri="{FF2B5EF4-FFF2-40B4-BE49-F238E27FC236}">
                <a16:creationId xmlns:a16="http://schemas.microsoft.com/office/drawing/2014/main" id="{1713B7AB-F15A-DF47-8830-15B0E2A3AAA7}"/>
              </a:ext>
            </a:extLst>
          </p:cNvPr>
          <p:cNvCxnSpPr>
            <a:cxnSpLocks/>
          </p:cNvCxnSpPr>
          <p:nvPr/>
        </p:nvCxnSpPr>
        <p:spPr bwMode="auto">
          <a:xfrm>
            <a:off x="2132182" y="3262596"/>
            <a:ext cx="1" cy="596173"/>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2" name="Egyenes összekötő 145">
            <a:extLst>
              <a:ext uri="{FF2B5EF4-FFF2-40B4-BE49-F238E27FC236}">
                <a16:creationId xmlns:a16="http://schemas.microsoft.com/office/drawing/2014/main" id="{08F7FD35-8388-C64E-AC93-43B50A16A12C}"/>
              </a:ext>
            </a:extLst>
          </p:cNvPr>
          <p:cNvCxnSpPr>
            <a:cxnSpLocks/>
          </p:cNvCxnSpPr>
          <p:nvPr/>
        </p:nvCxnSpPr>
        <p:spPr bwMode="auto">
          <a:xfrm flipH="1">
            <a:off x="3088374" y="3307111"/>
            <a:ext cx="1430564" cy="318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3" name="Egyenes összekötő 150">
            <a:extLst>
              <a:ext uri="{FF2B5EF4-FFF2-40B4-BE49-F238E27FC236}">
                <a16:creationId xmlns:a16="http://schemas.microsoft.com/office/drawing/2014/main" id="{0245157B-7635-BF44-ADFB-56E751A478BC}"/>
              </a:ext>
            </a:extLst>
          </p:cNvPr>
          <p:cNvCxnSpPr/>
          <p:nvPr/>
        </p:nvCxnSpPr>
        <p:spPr bwMode="auto">
          <a:xfrm flipH="1">
            <a:off x="3805039" y="3244440"/>
            <a:ext cx="261" cy="10692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5" name="Egyenes összekötő 154">
            <a:extLst>
              <a:ext uri="{FF2B5EF4-FFF2-40B4-BE49-F238E27FC236}">
                <a16:creationId xmlns:a16="http://schemas.microsoft.com/office/drawing/2014/main" id="{04EBBAE6-A4D3-3C41-A12B-3218CD4C3437}"/>
              </a:ext>
            </a:extLst>
          </p:cNvPr>
          <p:cNvCxnSpPr>
            <a:cxnSpLocks/>
          </p:cNvCxnSpPr>
          <p:nvPr/>
        </p:nvCxnSpPr>
        <p:spPr bwMode="auto">
          <a:xfrm>
            <a:off x="4520604" y="3302000"/>
            <a:ext cx="0" cy="19520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6" name="Egyenes összekötő 157">
            <a:extLst>
              <a:ext uri="{FF2B5EF4-FFF2-40B4-BE49-F238E27FC236}">
                <a16:creationId xmlns:a16="http://schemas.microsoft.com/office/drawing/2014/main" id="{0C9EDE8A-8912-2E40-9DB7-3DEF9CB1684A}"/>
              </a:ext>
            </a:extLst>
          </p:cNvPr>
          <p:cNvCxnSpPr>
            <a:cxnSpLocks/>
          </p:cNvCxnSpPr>
          <p:nvPr/>
        </p:nvCxnSpPr>
        <p:spPr bwMode="auto">
          <a:xfrm>
            <a:off x="3088375" y="3307567"/>
            <a:ext cx="0" cy="43801"/>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7" name="Egyenes összekötő 168">
            <a:extLst>
              <a:ext uri="{FF2B5EF4-FFF2-40B4-BE49-F238E27FC236}">
                <a16:creationId xmlns:a16="http://schemas.microsoft.com/office/drawing/2014/main" id="{A7FA3A1E-3892-AE47-A5ED-6E469BD13D71}"/>
              </a:ext>
            </a:extLst>
          </p:cNvPr>
          <p:cNvCxnSpPr>
            <a:cxnSpLocks/>
          </p:cNvCxnSpPr>
          <p:nvPr/>
        </p:nvCxnSpPr>
        <p:spPr bwMode="auto">
          <a:xfrm flipV="1">
            <a:off x="2132183" y="4253442"/>
            <a:ext cx="0" cy="4020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8" name="Egyenes összekötő 169">
            <a:extLst>
              <a:ext uri="{FF2B5EF4-FFF2-40B4-BE49-F238E27FC236}">
                <a16:creationId xmlns:a16="http://schemas.microsoft.com/office/drawing/2014/main" id="{BC7BC72F-FAD5-A340-83D2-6ED7248A910F}"/>
              </a:ext>
            </a:extLst>
          </p:cNvPr>
          <p:cNvCxnSpPr>
            <a:cxnSpLocks/>
          </p:cNvCxnSpPr>
          <p:nvPr/>
        </p:nvCxnSpPr>
        <p:spPr bwMode="auto">
          <a:xfrm flipV="1">
            <a:off x="2607500" y="3302000"/>
            <a:ext cx="0" cy="107000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9" name="Egyenes összekötő 170">
            <a:extLst>
              <a:ext uri="{FF2B5EF4-FFF2-40B4-BE49-F238E27FC236}">
                <a16:creationId xmlns:a16="http://schemas.microsoft.com/office/drawing/2014/main" id="{573218EB-7EE0-B149-B706-15CD6C09AB9F}"/>
              </a:ext>
            </a:extLst>
          </p:cNvPr>
          <p:cNvCxnSpPr>
            <a:cxnSpLocks/>
          </p:cNvCxnSpPr>
          <p:nvPr/>
        </p:nvCxnSpPr>
        <p:spPr bwMode="auto">
          <a:xfrm flipV="1">
            <a:off x="3088374" y="3628880"/>
            <a:ext cx="0" cy="732713"/>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0" name="Egyenes összekötő 174">
            <a:extLst>
              <a:ext uri="{FF2B5EF4-FFF2-40B4-BE49-F238E27FC236}">
                <a16:creationId xmlns:a16="http://schemas.microsoft.com/office/drawing/2014/main" id="{696501A6-F60B-5449-9B26-3C624CD9D463}"/>
              </a:ext>
            </a:extLst>
          </p:cNvPr>
          <p:cNvCxnSpPr>
            <a:cxnSpLocks/>
          </p:cNvCxnSpPr>
          <p:nvPr/>
        </p:nvCxnSpPr>
        <p:spPr bwMode="auto">
          <a:xfrm>
            <a:off x="3801603" y="3665194"/>
            <a:ext cx="246165"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1" name="Egyenes összekötő 176">
            <a:extLst>
              <a:ext uri="{FF2B5EF4-FFF2-40B4-BE49-F238E27FC236}">
                <a16:creationId xmlns:a16="http://schemas.microsoft.com/office/drawing/2014/main" id="{FAF90BF7-D105-A148-B587-5864123997B5}"/>
              </a:ext>
            </a:extLst>
          </p:cNvPr>
          <p:cNvCxnSpPr>
            <a:cxnSpLocks/>
          </p:cNvCxnSpPr>
          <p:nvPr/>
        </p:nvCxnSpPr>
        <p:spPr bwMode="auto">
          <a:xfrm flipV="1">
            <a:off x="4044862" y="3664990"/>
            <a:ext cx="0" cy="692376"/>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2" name="Egyenes összekötő 182">
            <a:extLst>
              <a:ext uri="{FF2B5EF4-FFF2-40B4-BE49-F238E27FC236}">
                <a16:creationId xmlns:a16="http://schemas.microsoft.com/office/drawing/2014/main" id="{ABB2CFC0-5C19-614D-A6E0-9C50A6D367E2}"/>
              </a:ext>
            </a:extLst>
          </p:cNvPr>
          <p:cNvCxnSpPr>
            <a:cxnSpLocks/>
          </p:cNvCxnSpPr>
          <p:nvPr/>
        </p:nvCxnSpPr>
        <p:spPr bwMode="auto">
          <a:xfrm>
            <a:off x="3805039" y="3626787"/>
            <a:ext cx="0" cy="6943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3" name="Egyenes összekötő 190">
            <a:extLst>
              <a:ext uri="{FF2B5EF4-FFF2-40B4-BE49-F238E27FC236}">
                <a16:creationId xmlns:a16="http://schemas.microsoft.com/office/drawing/2014/main" id="{28EE28B6-FDD4-A641-9081-6454E46D6079}"/>
              </a:ext>
            </a:extLst>
          </p:cNvPr>
          <p:cNvCxnSpPr>
            <a:cxnSpLocks/>
          </p:cNvCxnSpPr>
          <p:nvPr/>
        </p:nvCxnSpPr>
        <p:spPr bwMode="auto">
          <a:xfrm flipH="1" flipV="1">
            <a:off x="983367" y="3272183"/>
            <a:ext cx="140" cy="1016506"/>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4" name="Egyenes összekötő 192">
            <a:extLst>
              <a:ext uri="{FF2B5EF4-FFF2-40B4-BE49-F238E27FC236}">
                <a16:creationId xmlns:a16="http://schemas.microsoft.com/office/drawing/2014/main" id="{B98D5CF0-3AE2-6446-9D8D-1A95718D626F}"/>
              </a:ext>
            </a:extLst>
          </p:cNvPr>
          <p:cNvCxnSpPr>
            <a:cxnSpLocks/>
          </p:cNvCxnSpPr>
          <p:nvPr/>
        </p:nvCxnSpPr>
        <p:spPr bwMode="auto">
          <a:xfrm>
            <a:off x="3563794" y="4247063"/>
            <a:ext cx="0" cy="46581"/>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5" name="Egyenes összekötő 176">
            <a:extLst>
              <a:ext uri="{FF2B5EF4-FFF2-40B4-BE49-F238E27FC236}">
                <a16:creationId xmlns:a16="http://schemas.microsoft.com/office/drawing/2014/main" id="{B06ACE37-AE0E-4547-8BEC-EBE6E6EF39A8}"/>
              </a:ext>
            </a:extLst>
          </p:cNvPr>
          <p:cNvCxnSpPr>
            <a:cxnSpLocks/>
          </p:cNvCxnSpPr>
          <p:nvPr/>
        </p:nvCxnSpPr>
        <p:spPr bwMode="auto">
          <a:xfrm flipV="1">
            <a:off x="4520604" y="4100975"/>
            <a:ext cx="0" cy="19266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6" name="Egyenes összekötő 174">
            <a:extLst>
              <a:ext uri="{FF2B5EF4-FFF2-40B4-BE49-F238E27FC236}">
                <a16:creationId xmlns:a16="http://schemas.microsoft.com/office/drawing/2014/main" id="{D9CD0685-4F5B-184E-B1BA-949ABE8F569B}"/>
              </a:ext>
            </a:extLst>
          </p:cNvPr>
          <p:cNvCxnSpPr>
            <a:cxnSpLocks/>
          </p:cNvCxnSpPr>
          <p:nvPr/>
        </p:nvCxnSpPr>
        <p:spPr bwMode="auto">
          <a:xfrm flipV="1">
            <a:off x="3088144" y="3666459"/>
            <a:ext cx="252000"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7" name="Egyenes összekötő 182">
            <a:extLst>
              <a:ext uri="{FF2B5EF4-FFF2-40B4-BE49-F238E27FC236}">
                <a16:creationId xmlns:a16="http://schemas.microsoft.com/office/drawing/2014/main" id="{FEF4B666-4974-4141-897A-E70F42B32E4D}"/>
              </a:ext>
            </a:extLst>
          </p:cNvPr>
          <p:cNvCxnSpPr>
            <a:cxnSpLocks/>
          </p:cNvCxnSpPr>
          <p:nvPr/>
        </p:nvCxnSpPr>
        <p:spPr bwMode="auto">
          <a:xfrm>
            <a:off x="3336284" y="3667816"/>
            <a:ext cx="0" cy="2840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8" name="Egyenes összekötő 138">
            <a:extLst>
              <a:ext uri="{FF2B5EF4-FFF2-40B4-BE49-F238E27FC236}">
                <a16:creationId xmlns:a16="http://schemas.microsoft.com/office/drawing/2014/main" id="{8996DAB4-AB29-0140-9675-0113E8BB0EB2}"/>
              </a:ext>
            </a:extLst>
          </p:cNvPr>
          <p:cNvCxnSpPr>
            <a:cxnSpLocks/>
          </p:cNvCxnSpPr>
          <p:nvPr/>
        </p:nvCxnSpPr>
        <p:spPr bwMode="auto">
          <a:xfrm flipH="1">
            <a:off x="1656188" y="3300477"/>
            <a:ext cx="951312" cy="1524"/>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59" name="Lekerekített téglalap 41">
            <a:extLst>
              <a:ext uri="{FF2B5EF4-FFF2-40B4-BE49-F238E27FC236}">
                <a16:creationId xmlns:a16="http://schemas.microsoft.com/office/drawing/2014/main" id="{4273F8D1-FC70-EE44-8D56-22405A133A91}"/>
              </a:ext>
            </a:extLst>
          </p:cNvPr>
          <p:cNvSpPr/>
          <p:nvPr/>
        </p:nvSpPr>
        <p:spPr bwMode="auto">
          <a:xfrm>
            <a:off x="1183108" y="3343469"/>
            <a:ext cx="936000" cy="462737"/>
          </a:xfrm>
          <a:prstGeom prst="roundRect">
            <a:avLst/>
          </a:prstGeom>
          <a:no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Alter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≥80 Jahre und/oder begleitend Verapamil</a:t>
            </a:r>
          </a:p>
        </p:txBody>
      </p:sp>
      <p:sp>
        <p:nvSpPr>
          <p:cNvPr id="260" name="Lekerekített téglalap 51">
            <a:extLst>
              <a:ext uri="{FF2B5EF4-FFF2-40B4-BE49-F238E27FC236}">
                <a16:creationId xmlns:a16="http://schemas.microsoft.com/office/drawing/2014/main" id="{7696FC09-86F1-8242-893F-EDF5BF42F1DC}"/>
              </a:ext>
            </a:extLst>
          </p:cNvPr>
          <p:cNvSpPr/>
          <p:nvPr/>
        </p:nvSpPr>
        <p:spPr bwMode="auto">
          <a:xfrm>
            <a:off x="1429719" y="4288689"/>
            <a:ext cx="44006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110 mg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chemeClr val="tx1">
                    <a:lumMod val="65000"/>
                    <a:lumOff val="35000"/>
                  </a:schemeClr>
                </a:solidFill>
                <a:uLnTx/>
                <a:uFillTx/>
                <a:latin typeface="Arial" charset="0"/>
                <a:ea typeface="+mn-ea"/>
                <a:cs typeface="+mn-cs"/>
              </a:rPr>
              <a:t>bid</a:t>
            </a:r>
          </a:p>
        </p:txBody>
      </p:sp>
      <p:cxnSp>
        <p:nvCxnSpPr>
          <p:cNvPr id="261" name="Egyenes összekötő 176">
            <a:extLst>
              <a:ext uri="{FF2B5EF4-FFF2-40B4-BE49-F238E27FC236}">
                <a16:creationId xmlns:a16="http://schemas.microsoft.com/office/drawing/2014/main" id="{03EF6CB9-7CBF-2F48-B1B5-0A1AADDC337F}"/>
              </a:ext>
            </a:extLst>
          </p:cNvPr>
          <p:cNvCxnSpPr>
            <a:cxnSpLocks/>
          </p:cNvCxnSpPr>
          <p:nvPr/>
        </p:nvCxnSpPr>
        <p:spPr bwMode="auto">
          <a:xfrm flipV="1">
            <a:off x="1649750" y="3806206"/>
            <a:ext cx="6437" cy="482483"/>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2" name="Egyenes összekötő 176">
            <a:extLst>
              <a:ext uri="{FF2B5EF4-FFF2-40B4-BE49-F238E27FC236}">
                <a16:creationId xmlns:a16="http://schemas.microsoft.com/office/drawing/2014/main" id="{1674EB51-8BE3-3D44-9FC5-0B9DE2F41971}"/>
              </a:ext>
            </a:extLst>
          </p:cNvPr>
          <p:cNvCxnSpPr>
            <a:cxnSpLocks/>
          </p:cNvCxnSpPr>
          <p:nvPr/>
        </p:nvCxnSpPr>
        <p:spPr bwMode="auto">
          <a:xfrm>
            <a:off x="1656187" y="3268412"/>
            <a:ext cx="0" cy="7505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3" name="Egyenes összekötő 124">
            <a:extLst>
              <a:ext uri="{FF2B5EF4-FFF2-40B4-BE49-F238E27FC236}">
                <a16:creationId xmlns:a16="http://schemas.microsoft.com/office/drawing/2014/main" id="{E15B03BE-9F84-294B-9C82-66607A2CD81E}"/>
              </a:ext>
            </a:extLst>
          </p:cNvPr>
          <p:cNvCxnSpPr>
            <a:cxnSpLocks/>
          </p:cNvCxnSpPr>
          <p:nvPr/>
        </p:nvCxnSpPr>
        <p:spPr bwMode="auto">
          <a:xfrm flipV="1">
            <a:off x="983367" y="3047873"/>
            <a:ext cx="0" cy="11160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24" name="Lekerekített téglalap 34">
            <a:extLst>
              <a:ext uri="{FF2B5EF4-FFF2-40B4-BE49-F238E27FC236}">
                <a16:creationId xmlns:a16="http://schemas.microsoft.com/office/drawing/2014/main" id="{DCAFE31E-667D-8B45-BA55-6581409031CE}"/>
              </a:ext>
            </a:extLst>
          </p:cNvPr>
          <p:cNvSpPr/>
          <p:nvPr/>
        </p:nvSpPr>
        <p:spPr bwMode="auto">
          <a:xfrm>
            <a:off x="3319547" y="3090459"/>
            <a:ext cx="900000" cy="172137"/>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&gt;50 ml/min</a:t>
            </a:r>
          </a:p>
        </p:txBody>
      </p:sp>
      <p:sp>
        <p:nvSpPr>
          <p:cNvPr id="223" name="Lekerekített téglalap 33">
            <a:extLst>
              <a:ext uri="{FF2B5EF4-FFF2-40B4-BE49-F238E27FC236}">
                <a16:creationId xmlns:a16="http://schemas.microsoft.com/office/drawing/2014/main" id="{34A7CB99-7D6B-424D-A89B-8DF5104B33E2}"/>
              </a:ext>
            </a:extLst>
          </p:cNvPr>
          <p:cNvSpPr/>
          <p:nvPr/>
        </p:nvSpPr>
        <p:spPr bwMode="auto">
          <a:xfrm>
            <a:off x="1637182" y="3090459"/>
            <a:ext cx="990000" cy="172137"/>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30–50 ml/min</a:t>
            </a:r>
          </a:p>
        </p:txBody>
      </p:sp>
      <p:sp>
        <p:nvSpPr>
          <p:cNvPr id="222" name="Lekerekített téglalap 32">
            <a:extLst>
              <a:ext uri="{FF2B5EF4-FFF2-40B4-BE49-F238E27FC236}">
                <a16:creationId xmlns:a16="http://schemas.microsoft.com/office/drawing/2014/main" id="{8972FB36-1559-C140-A5D9-1CDCDF3BC92F}"/>
              </a:ext>
            </a:extLst>
          </p:cNvPr>
          <p:cNvSpPr/>
          <p:nvPr/>
        </p:nvSpPr>
        <p:spPr bwMode="auto">
          <a:xfrm>
            <a:off x="618562" y="3100046"/>
            <a:ext cx="729610" cy="172137"/>
          </a:xfrm>
          <a:prstGeom prst="roundRect">
            <a:avLst/>
          </a:prstGeom>
          <a:solidFill>
            <a:schemeClr val="bg1"/>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&lt;30 ml/min</a:t>
            </a:r>
          </a:p>
        </p:txBody>
      </p:sp>
      <p:cxnSp>
        <p:nvCxnSpPr>
          <p:cNvPr id="270" name="Egyenes összekötő 245">
            <a:extLst>
              <a:ext uri="{FF2B5EF4-FFF2-40B4-BE49-F238E27FC236}">
                <a16:creationId xmlns:a16="http://schemas.microsoft.com/office/drawing/2014/main" id="{8C73E0A6-4848-FD4F-A334-E11E6DE75185}"/>
              </a:ext>
            </a:extLst>
          </p:cNvPr>
          <p:cNvCxnSpPr/>
          <p:nvPr/>
        </p:nvCxnSpPr>
        <p:spPr bwMode="auto">
          <a:xfrm>
            <a:off x="5658874" y="3036664"/>
            <a:ext cx="2251075"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1" name="Egyenes összekötő 234">
            <a:extLst>
              <a:ext uri="{FF2B5EF4-FFF2-40B4-BE49-F238E27FC236}">
                <a16:creationId xmlns:a16="http://schemas.microsoft.com/office/drawing/2014/main" id="{2AC0BEF1-0A28-C94B-ADC3-E0E5D24AD25C}"/>
              </a:ext>
            </a:extLst>
          </p:cNvPr>
          <p:cNvCxnSpPr/>
          <p:nvPr/>
        </p:nvCxnSpPr>
        <p:spPr bwMode="auto">
          <a:xfrm>
            <a:off x="6788856" y="2908077"/>
            <a:ext cx="0" cy="34083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2" name="Egyenes összekötő 235">
            <a:extLst>
              <a:ext uri="{FF2B5EF4-FFF2-40B4-BE49-F238E27FC236}">
                <a16:creationId xmlns:a16="http://schemas.microsoft.com/office/drawing/2014/main" id="{6EEA0DDE-3511-D045-A09D-F6FBA0F425CD}"/>
              </a:ext>
            </a:extLst>
          </p:cNvPr>
          <p:cNvCxnSpPr/>
          <p:nvPr/>
        </p:nvCxnSpPr>
        <p:spPr bwMode="auto">
          <a:xfrm>
            <a:off x="5663318" y="3031502"/>
            <a:ext cx="0" cy="172137"/>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3" name="Egyenes összekötő 237">
            <a:extLst>
              <a:ext uri="{FF2B5EF4-FFF2-40B4-BE49-F238E27FC236}">
                <a16:creationId xmlns:a16="http://schemas.microsoft.com/office/drawing/2014/main" id="{B9649FF0-334D-AC41-BDE6-AE29923D1F20}"/>
              </a:ext>
            </a:extLst>
          </p:cNvPr>
          <p:cNvCxnSpPr/>
          <p:nvPr/>
        </p:nvCxnSpPr>
        <p:spPr bwMode="auto">
          <a:xfrm>
            <a:off x="7908044" y="3036664"/>
            <a:ext cx="0" cy="137848"/>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4" name="Egyenes összekötő 247">
            <a:extLst>
              <a:ext uri="{FF2B5EF4-FFF2-40B4-BE49-F238E27FC236}">
                <a16:creationId xmlns:a16="http://schemas.microsoft.com/office/drawing/2014/main" id="{FAF26BFF-D673-434B-B4A9-DAAF0EEB27A1}"/>
              </a:ext>
            </a:extLst>
          </p:cNvPr>
          <p:cNvCxnSpPr/>
          <p:nvPr/>
        </p:nvCxnSpPr>
        <p:spPr bwMode="auto">
          <a:xfrm>
            <a:off x="5661731" y="3137190"/>
            <a:ext cx="3175" cy="60917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5" name="Egyenes összekötő 250">
            <a:extLst>
              <a:ext uri="{FF2B5EF4-FFF2-40B4-BE49-F238E27FC236}">
                <a16:creationId xmlns:a16="http://schemas.microsoft.com/office/drawing/2014/main" id="{E3C30074-365B-B041-A545-377A2A4AD1B8}"/>
              </a:ext>
            </a:extLst>
          </p:cNvPr>
          <p:cNvCxnSpPr/>
          <p:nvPr/>
        </p:nvCxnSpPr>
        <p:spPr bwMode="auto">
          <a:xfrm flipH="1">
            <a:off x="6786079" y="3132058"/>
            <a:ext cx="2777" cy="60917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6" name="Egyenes összekötő 253">
            <a:extLst>
              <a:ext uri="{FF2B5EF4-FFF2-40B4-BE49-F238E27FC236}">
                <a16:creationId xmlns:a16="http://schemas.microsoft.com/office/drawing/2014/main" id="{2B78600D-2F2C-A04E-B0AE-FEFD8C9A2F8D}"/>
              </a:ext>
            </a:extLst>
          </p:cNvPr>
          <p:cNvCxnSpPr/>
          <p:nvPr/>
        </p:nvCxnSpPr>
        <p:spPr bwMode="auto">
          <a:xfrm>
            <a:off x="7906456" y="3344546"/>
            <a:ext cx="0" cy="124489"/>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7" name="Egyenes összekötő 255">
            <a:extLst>
              <a:ext uri="{FF2B5EF4-FFF2-40B4-BE49-F238E27FC236}">
                <a16:creationId xmlns:a16="http://schemas.microsoft.com/office/drawing/2014/main" id="{12F93F37-F1BA-0346-BFC0-0828C92FA5D6}"/>
              </a:ext>
            </a:extLst>
          </p:cNvPr>
          <p:cNvCxnSpPr/>
          <p:nvPr/>
        </p:nvCxnSpPr>
        <p:spPr bwMode="auto">
          <a:xfrm>
            <a:off x="7592449" y="3682771"/>
            <a:ext cx="704850" cy="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8" name="Egyenes összekötő 258">
            <a:extLst>
              <a:ext uri="{FF2B5EF4-FFF2-40B4-BE49-F238E27FC236}">
                <a16:creationId xmlns:a16="http://schemas.microsoft.com/office/drawing/2014/main" id="{D972B249-7E26-194D-9C6C-253741E74F39}"/>
              </a:ext>
            </a:extLst>
          </p:cNvPr>
          <p:cNvCxnSpPr/>
          <p:nvPr/>
        </p:nvCxnSpPr>
        <p:spPr bwMode="auto">
          <a:xfrm>
            <a:off x="7906456" y="3584698"/>
            <a:ext cx="0" cy="102020"/>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9" name="Egyenes összekötő 260">
            <a:extLst>
              <a:ext uri="{FF2B5EF4-FFF2-40B4-BE49-F238E27FC236}">
                <a16:creationId xmlns:a16="http://schemas.microsoft.com/office/drawing/2014/main" id="{5C13D3B2-043D-D848-B29E-86BBDC9FFF2D}"/>
              </a:ext>
            </a:extLst>
          </p:cNvPr>
          <p:cNvCxnSpPr/>
          <p:nvPr/>
        </p:nvCxnSpPr>
        <p:spPr bwMode="auto">
          <a:xfrm>
            <a:off x="7597687" y="3683682"/>
            <a:ext cx="0" cy="10328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0" name="Egyenes összekötő 263">
            <a:extLst>
              <a:ext uri="{FF2B5EF4-FFF2-40B4-BE49-F238E27FC236}">
                <a16:creationId xmlns:a16="http://schemas.microsoft.com/office/drawing/2014/main" id="{68206D1E-3CC7-5343-817E-24433E518E49}"/>
              </a:ext>
            </a:extLst>
          </p:cNvPr>
          <p:cNvCxnSpPr/>
          <p:nvPr/>
        </p:nvCxnSpPr>
        <p:spPr bwMode="auto">
          <a:xfrm>
            <a:off x="8296188" y="3832177"/>
            <a:ext cx="0" cy="10328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1" name="Egyenes összekötő 264">
            <a:extLst>
              <a:ext uri="{FF2B5EF4-FFF2-40B4-BE49-F238E27FC236}">
                <a16:creationId xmlns:a16="http://schemas.microsoft.com/office/drawing/2014/main" id="{7C06F58B-75AC-AF41-BBD6-72945C4A8798}"/>
              </a:ext>
            </a:extLst>
          </p:cNvPr>
          <p:cNvCxnSpPr/>
          <p:nvPr/>
        </p:nvCxnSpPr>
        <p:spPr bwMode="auto">
          <a:xfrm>
            <a:off x="7600862" y="3890665"/>
            <a:ext cx="0" cy="20656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2" name="Egyenes összekötő 265">
            <a:extLst>
              <a:ext uri="{FF2B5EF4-FFF2-40B4-BE49-F238E27FC236}">
                <a16:creationId xmlns:a16="http://schemas.microsoft.com/office/drawing/2014/main" id="{AFF36E75-1C15-2747-B261-AFA6D00BDD24}"/>
              </a:ext>
            </a:extLst>
          </p:cNvPr>
          <p:cNvCxnSpPr/>
          <p:nvPr/>
        </p:nvCxnSpPr>
        <p:spPr bwMode="auto">
          <a:xfrm>
            <a:off x="8286662" y="3886205"/>
            <a:ext cx="0" cy="20656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83" name="Lekerekített téglalap 18">
            <a:extLst>
              <a:ext uri="{FF2B5EF4-FFF2-40B4-BE49-F238E27FC236}">
                <a16:creationId xmlns:a16="http://schemas.microsoft.com/office/drawing/2014/main" id="{98F1E51E-EDE1-3B4A-8A79-BF5B4482919A}"/>
              </a:ext>
            </a:extLst>
          </p:cNvPr>
          <p:cNvSpPr/>
          <p:nvPr/>
        </p:nvSpPr>
        <p:spPr bwMode="auto">
          <a:xfrm>
            <a:off x="6383048" y="2810904"/>
            <a:ext cx="82800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Schätzung CrCl</a:t>
            </a:r>
          </a:p>
        </p:txBody>
      </p:sp>
      <p:sp>
        <p:nvSpPr>
          <p:cNvPr id="284" name="Lekerekített téglalap 19">
            <a:extLst>
              <a:ext uri="{FF2B5EF4-FFF2-40B4-BE49-F238E27FC236}">
                <a16:creationId xmlns:a16="http://schemas.microsoft.com/office/drawing/2014/main" id="{C62660AC-ADB0-0F48-A9EC-8CFC3B80E793}"/>
              </a:ext>
            </a:extLst>
          </p:cNvPr>
          <p:cNvSpPr/>
          <p:nvPr/>
        </p:nvSpPr>
        <p:spPr bwMode="auto">
          <a:xfrm>
            <a:off x="5361377" y="3092403"/>
            <a:ext cx="611822"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&lt;15 ml/min</a:t>
            </a:r>
          </a:p>
        </p:txBody>
      </p:sp>
      <p:sp>
        <p:nvSpPr>
          <p:cNvPr id="285" name="Lekerekített téglalap 20">
            <a:extLst>
              <a:ext uri="{FF2B5EF4-FFF2-40B4-BE49-F238E27FC236}">
                <a16:creationId xmlns:a16="http://schemas.microsoft.com/office/drawing/2014/main" id="{EDDFAE6B-72EB-964C-954B-CCBF1FD4446B}"/>
              </a:ext>
            </a:extLst>
          </p:cNvPr>
          <p:cNvSpPr/>
          <p:nvPr/>
        </p:nvSpPr>
        <p:spPr bwMode="auto">
          <a:xfrm>
            <a:off x="6411031" y="3088985"/>
            <a:ext cx="75565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15–50 ml/min</a:t>
            </a:r>
          </a:p>
        </p:txBody>
      </p:sp>
      <p:sp>
        <p:nvSpPr>
          <p:cNvPr id="286" name="Lekerekített téglalap 21">
            <a:extLst>
              <a:ext uri="{FF2B5EF4-FFF2-40B4-BE49-F238E27FC236}">
                <a16:creationId xmlns:a16="http://schemas.microsoft.com/office/drawing/2014/main" id="{F3ACAC9E-A9EF-C344-B231-70D1EC83262D}"/>
              </a:ext>
            </a:extLst>
          </p:cNvPr>
          <p:cNvSpPr/>
          <p:nvPr/>
        </p:nvSpPr>
        <p:spPr bwMode="auto">
          <a:xfrm>
            <a:off x="7592450" y="3085947"/>
            <a:ext cx="590550" cy="172137"/>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&gt;50 ml/min</a:t>
            </a:r>
          </a:p>
        </p:txBody>
      </p:sp>
      <p:sp>
        <p:nvSpPr>
          <p:cNvPr id="287" name="Lekerekített téglalap 22">
            <a:extLst>
              <a:ext uri="{FF2B5EF4-FFF2-40B4-BE49-F238E27FC236}">
                <a16:creationId xmlns:a16="http://schemas.microsoft.com/office/drawing/2014/main" id="{EC0C3195-94D9-B845-A75F-1DC9F037590E}"/>
              </a:ext>
            </a:extLst>
          </p:cNvPr>
          <p:cNvSpPr/>
          <p:nvPr/>
        </p:nvSpPr>
        <p:spPr bwMode="auto">
          <a:xfrm>
            <a:off x="5297876" y="3746369"/>
            <a:ext cx="734059" cy="275420"/>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Nicht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empfohlen</a:t>
            </a:r>
          </a:p>
        </p:txBody>
      </p:sp>
      <p:sp>
        <p:nvSpPr>
          <p:cNvPr id="288" name="Lekerekített téglalap 23">
            <a:extLst>
              <a:ext uri="{FF2B5EF4-FFF2-40B4-BE49-F238E27FC236}">
                <a16:creationId xmlns:a16="http://schemas.microsoft.com/office/drawing/2014/main" id="{17F8B5ED-77F4-244B-94CC-AC76EED8D69C}"/>
              </a:ext>
            </a:extLst>
          </p:cNvPr>
          <p:cNvSpPr/>
          <p:nvPr/>
        </p:nvSpPr>
        <p:spPr bwMode="auto">
          <a:xfrm>
            <a:off x="6487708" y="3741237"/>
            <a:ext cx="59674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dirty="0">
                <a:ln>
                  <a:noFill/>
                </a:ln>
                <a:solidFill>
                  <a:schemeClr val="tx1">
                    <a:lumMod val="65000"/>
                    <a:lumOff val="35000"/>
                  </a:schemeClr>
                </a:solidFill>
                <a:uLnTx/>
                <a:uFillTx/>
                <a:latin typeface="Arial" charset="0"/>
                <a:ea typeface="+mn-ea"/>
                <a:cs typeface="+mn-cs"/>
              </a:rPr>
              <a:t>30 mg </a:t>
            </a:r>
            <a:r>
              <a:rPr kumimoji="0" lang="de-DE" sz="750" b="0" i="0" u="none" strike="noStrike" cap="none" normalizeH="0" baseline="0" noProof="0" dirty="0" err="1">
                <a:ln>
                  <a:noFill/>
                </a:ln>
                <a:solidFill>
                  <a:schemeClr val="tx1">
                    <a:lumMod val="65000"/>
                    <a:lumOff val="35000"/>
                  </a:schemeClr>
                </a:solidFill>
                <a:uLnTx/>
                <a:uFillTx/>
                <a:latin typeface="Arial" charset="0"/>
                <a:ea typeface="+mn-ea"/>
                <a:cs typeface="+mn-cs"/>
              </a:rPr>
              <a:t>od</a:t>
            </a:r>
            <a:endParaRPr kumimoji="0" lang="de-DE" sz="750" b="0" i="0" u="none" strike="noStrike" cap="none" normalizeH="0" baseline="0" noProof="0" dirty="0">
              <a:ln>
                <a:noFill/>
              </a:ln>
              <a:solidFill>
                <a:schemeClr val="tx1">
                  <a:lumMod val="65000"/>
                  <a:lumOff val="35000"/>
                </a:schemeClr>
              </a:solidFill>
              <a:uLnTx/>
              <a:uFillTx/>
              <a:latin typeface="Arial" charset="0"/>
              <a:ea typeface="+mn-ea"/>
              <a:cs typeface="+mn-cs"/>
            </a:endParaRPr>
          </a:p>
        </p:txBody>
      </p:sp>
      <p:sp>
        <p:nvSpPr>
          <p:cNvPr id="291" name="Lekerekített téglalap 27">
            <a:extLst>
              <a:ext uri="{FF2B5EF4-FFF2-40B4-BE49-F238E27FC236}">
                <a16:creationId xmlns:a16="http://schemas.microsoft.com/office/drawing/2014/main" id="{20D93EDB-107A-5847-9BE2-7E62BE606BE4}"/>
              </a:ext>
            </a:extLst>
          </p:cNvPr>
          <p:cNvSpPr/>
          <p:nvPr/>
        </p:nvSpPr>
        <p:spPr bwMode="auto">
          <a:xfrm>
            <a:off x="7582925" y="3348944"/>
            <a:ext cx="590550" cy="275420"/>
          </a:xfrm>
          <a:prstGeom prst="roundRect">
            <a:avLst/>
          </a:prstGeom>
          <a:solidFill>
            <a:srgbClr val="B3B2B5"/>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dirty="0">
                <a:ln>
                  <a:noFill/>
                </a:ln>
                <a:solidFill>
                  <a:schemeClr val="tx1">
                    <a:lumMod val="65000"/>
                    <a:lumOff val="35000"/>
                  </a:schemeClr>
                </a:solidFill>
                <a:uLnTx/>
                <a:uFillTx/>
                <a:latin typeface="Arial" charset="0"/>
                <a:ea typeface="+mn-ea"/>
                <a:cs typeface="+mn-cs"/>
              </a:rPr>
              <a:t>60 mg </a:t>
            </a:r>
            <a:r>
              <a:rPr kumimoji="0" lang="de-DE" sz="750" b="0" i="0" u="none" strike="noStrike" cap="none" normalizeH="0" baseline="0" noProof="0" dirty="0" err="1">
                <a:ln>
                  <a:noFill/>
                </a:ln>
                <a:solidFill>
                  <a:schemeClr val="tx1">
                    <a:lumMod val="65000"/>
                    <a:lumOff val="35000"/>
                  </a:schemeClr>
                </a:solidFill>
                <a:uLnTx/>
                <a:uFillTx/>
                <a:latin typeface="Arial" charset="0"/>
                <a:ea typeface="+mn-ea"/>
                <a:cs typeface="+mn-cs"/>
              </a:rPr>
              <a:t>od</a:t>
            </a:r>
            <a:endParaRPr kumimoji="0" lang="de-DE" sz="750" b="0" i="0" u="none" strike="noStrike" cap="none" normalizeH="0" baseline="0" noProof="0" dirty="0">
              <a:ln>
                <a:noFill/>
              </a:ln>
              <a:solidFill>
                <a:schemeClr val="tx1">
                  <a:lumMod val="65000"/>
                  <a:lumOff val="35000"/>
                </a:schemeClr>
              </a:solidFill>
              <a:uLnTx/>
              <a:uFillTx/>
              <a:latin typeface="Arial" charset="0"/>
              <a:ea typeface="+mn-ea"/>
              <a:cs typeface="+mn-cs"/>
            </a:endParaRPr>
          </a:p>
        </p:txBody>
      </p:sp>
      <p:sp>
        <p:nvSpPr>
          <p:cNvPr id="292" name="Lekerekített téglalap 28">
            <a:extLst>
              <a:ext uri="{FF2B5EF4-FFF2-40B4-BE49-F238E27FC236}">
                <a16:creationId xmlns:a16="http://schemas.microsoft.com/office/drawing/2014/main" id="{8F0259CC-C5E8-D843-A8EF-829A4B00DB57}"/>
              </a:ext>
            </a:extLst>
          </p:cNvPr>
          <p:cNvSpPr/>
          <p:nvPr/>
        </p:nvSpPr>
        <p:spPr bwMode="auto">
          <a:xfrm>
            <a:off x="7286141" y="3745569"/>
            <a:ext cx="590550" cy="275420"/>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≤60 kg</a:t>
            </a:r>
          </a:p>
        </p:txBody>
      </p:sp>
      <p:sp>
        <p:nvSpPr>
          <p:cNvPr id="293" name="Lekerekített téglalap 29">
            <a:extLst>
              <a:ext uri="{FF2B5EF4-FFF2-40B4-BE49-F238E27FC236}">
                <a16:creationId xmlns:a16="http://schemas.microsoft.com/office/drawing/2014/main" id="{335972DE-4F6F-D94C-A565-F09A58B0F4E8}"/>
              </a:ext>
            </a:extLst>
          </p:cNvPr>
          <p:cNvSpPr/>
          <p:nvPr/>
        </p:nvSpPr>
        <p:spPr bwMode="auto">
          <a:xfrm>
            <a:off x="7979800" y="3742532"/>
            <a:ext cx="590550" cy="275420"/>
          </a:xfrm>
          <a:prstGeom prst="roundRect">
            <a:avLst/>
          </a:prstGeom>
          <a:solidFill>
            <a:srgbClr val="FFFFFF"/>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P-gp-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a:ln>
                  <a:noFill/>
                </a:ln>
                <a:solidFill>
                  <a:srgbClr val="000000">
                    <a:lumMod val="65000"/>
                    <a:lumOff val="35000"/>
                  </a:srgbClr>
                </a:solidFill>
                <a:uLnTx/>
                <a:uFillTx/>
                <a:latin typeface="Arial" charset="0"/>
                <a:ea typeface="+mn-ea"/>
                <a:cs typeface="+mn-cs"/>
              </a:rPr>
              <a:t>Inhibitoren</a:t>
            </a:r>
          </a:p>
        </p:txBody>
      </p:sp>
      <p:cxnSp>
        <p:nvCxnSpPr>
          <p:cNvPr id="294" name="Egyenes összekötő 260">
            <a:extLst>
              <a:ext uri="{FF2B5EF4-FFF2-40B4-BE49-F238E27FC236}">
                <a16:creationId xmlns:a16="http://schemas.microsoft.com/office/drawing/2014/main" id="{64EE7FB3-D758-924B-949B-47A476677646}"/>
              </a:ext>
            </a:extLst>
          </p:cNvPr>
          <p:cNvCxnSpPr/>
          <p:nvPr/>
        </p:nvCxnSpPr>
        <p:spPr bwMode="auto">
          <a:xfrm>
            <a:off x="8297983" y="3683682"/>
            <a:ext cx="0" cy="103282"/>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89" name="Lekerekített téglalap 25">
            <a:extLst>
              <a:ext uri="{FF2B5EF4-FFF2-40B4-BE49-F238E27FC236}">
                <a16:creationId xmlns:a16="http://schemas.microsoft.com/office/drawing/2014/main" id="{99935F33-3F2C-0944-82BA-3DA1C51CA4C3}"/>
              </a:ext>
            </a:extLst>
          </p:cNvPr>
          <p:cNvSpPr/>
          <p:nvPr/>
        </p:nvSpPr>
        <p:spPr bwMode="auto">
          <a:xfrm>
            <a:off x="7283046" y="4094079"/>
            <a:ext cx="59674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dirty="0">
                <a:ln>
                  <a:noFill/>
                </a:ln>
                <a:solidFill>
                  <a:schemeClr val="tx1">
                    <a:lumMod val="65000"/>
                    <a:lumOff val="35000"/>
                  </a:schemeClr>
                </a:solidFill>
                <a:uLnTx/>
                <a:uFillTx/>
                <a:latin typeface="Arial" charset="0"/>
                <a:ea typeface="+mn-ea"/>
                <a:cs typeface="+mn-cs"/>
              </a:rPr>
              <a:t>30 mg </a:t>
            </a:r>
            <a:r>
              <a:rPr kumimoji="0" lang="de-DE" sz="750" b="0" i="0" u="none" strike="noStrike" cap="none" normalizeH="0" baseline="0" noProof="0" dirty="0" err="1">
                <a:ln>
                  <a:noFill/>
                </a:ln>
                <a:solidFill>
                  <a:schemeClr val="tx1">
                    <a:lumMod val="65000"/>
                    <a:lumOff val="35000"/>
                  </a:schemeClr>
                </a:solidFill>
                <a:uLnTx/>
                <a:uFillTx/>
                <a:latin typeface="Arial" charset="0"/>
                <a:ea typeface="+mn-ea"/>
                <a:cs typeface="+mn-cs"/>
              </a:rPr>
              <a:t>od</a:t>
            </a:r>
            <a:endParaRPr kumimoji="0" lang="de-DE" sz="750" b="0" i="0" u="none" strike="noStrike" cap="none" normalizeH="0" baseline="0" noProof="0" dirty="0">
              <a:ln>
                <a:noFill/>
              </a:ln>
              <a:solidFill>
                <a:schemeClr val="tx1">
                  <a:lumMod val="65000"/>
                  <a:lumOff val="35000"/>
                </a:schemeClr>
              </a:solidFill>
              <a:uLnTx/>
              <a:uFillTx/>
              <a:latin typeface="Arial" charset="0"/>
              <a:ea typeface="+mn-ea"/>
              <a:cs typeface="+mn-cs"/>
            </a:endParaRPr>
          </a:p>
        </p:txBody>
      </p:sp>
      <p:sp>
        <p:nvSpPr>
          <p:cNvPr id="290" name="Lekerekített téglalap 26">
            <a:extLst>
              <a:ext uri="{FF2B5EF4-FFF2-40B4-BE49-F238E27FC236}">
                <a16:creationId xmlns:a16="http://schemas.microsoft.com/office/drawing/2014/main" id="{43D17740-5F8A-0140-BE5C-C5D3167D8C81}"/>
              </a:ext>
            </a:extLst>
          </p:cNvPr>
          <p:cNvSpPr/>
          <p:nvPr/>
        </p:nvSpPr>
        <p:spPr bwMode="auto">
          <a:xfrm>
            <a:off x="7979958" y="4094079"/>
            <a:ext cx="596741" cy="275420"/>
          </a:xfrm>
          <a:prstGeom prst="roundRect">
            <a:avLst/>
          </a:prstGeom>
          <a:solidFill>
            <a:srgbClr val="B3B2B5">
              <a:alpha val="60000"/>
            </a:srgbClr>
          </a:solidFill>
          <a:ln w="12700" algn="ctr">
            <a:solidFill>
              <a:srgbClr val="B3B2B5"/>
            </a:solidFill>
            <a:miter lim="800000"/>
            <a:headEnd/>
            <a:tailEnd/>
          </a:ln>
          <a:effectLst/>
        </p:spPr>
        <p:txBody>
          <a:bodyPr wrap="square" lIns="0" tIns="0" rIns="0" bIns="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750" b="0" i="0" u="none" strike="noStrike" cap="none" normalizeH="0" baseline="0" noProof="0" dirty="0">
                <a:ln>
                  <a:noFill/>
                </a:ln>
                <a:solidFill>
                  <a:schemeClr val="tx1">
                    <a:lumMod val="65000"/>
                    <a:lumOff val="35000"/>
                  </a:schemeClr>
                </a:solidFill>
                <a:uLnTx/>
                <a:uFillTx/>
                <a:latin typeface="Arial" charset="0"/>
                <a:ea typeface="+mn-ea"/>
                <a:cs typeface="+mn-cs"/>
              </a:rPr>
              <a:t>30 mg </a:t>
            </a:r>
            <a:r>
              <a:rPr kumimoji="0" lang="de-DE" sz="750" b="0" i="0" u="none" strike="noStrike" cap="none" normalizeH="0" baseline="0" noProof="0" dirty="0" err="1">
                <a:ln>
                  <a:noFill/>
                </a:ln>
                <a:solidFill>
                  <a:schemeClr val="tx1">
                    <a:lumMod val="65000"/>
                    <a:lumOff val="35000"/>
                  </a:schemeClr>
                </a:solidFill>
                <a:uLnTx/>
                <a:uFillTx/>
                <a:latin typeface="Arial" charset="0"/>
                <a:ea typeface="+mn-ea"/>
                <a:cs typeface="+mn-cs"/>
              </a:rPr>
              <a:t>od</a:t>
            </a:r>
            <a:endParaRPr kumimoji="0" lang="de-DE" sz="750" b="0" i="0" u="none" strike="noStrike" cap="none" normalizeH="0" baseline="0" noProof="0" dirty="0">
              <a:ln>
                <a:noFill/>
              </a:ln>
              <a:solidFill>
                <a:schemeClr val="tx1">
                  <a:lumMod val="65000"/>
                  <a:lumOff val="35000"/>
                </a:schemeClr>
              </a:solidFill>
              <a:uLnTx/>
              <a:uFillTx/>
              <a:latin typeface="Arial" charset="0"/>
              <a:ea typeface="+mn-ea"/>
              <a:cs typeface="+mn-cs"/>
            </a:endParaRPr>
          </a:p>
        </p:txBody>
      </p:sp>
      <p:cxnSp>
        <p:nvCxnSpPr>
          <p:cNvPr id="134" name="Egyenes összekötő 209">
            <a:extLst>
              <a:ext uri="{FF2B5EF4-FFF2-40B4-BE49-F238E27FC236}">
                <a16:creationId xmlns:a16="http://schemas.microsoft.com/office/drawing/2014/main" id="{81CBE51C-F2BD-6A42-9CBC-D272B55E95A1}"/>
              </a:ext>
            </a:extLst>
          </p:cNvPr>
          <p:cNvCxnSpPr>
            <a:stCxn id="206" idx="2"/>
          </p:cNvCxnSpPr>
          <p:nvPr/>
        </p:nvCxnSpPr>
        <p:spPr bwMode="auto">
          <a:xfrm>
            <a:off x="6266053" y="1227845"/>
            <a:ext cx="0" cy="92955"/>
          </a:xfrm>
          <a:prstGeom prst="line">
            <a:avLst/>
          </a:prstGeom>
          <a:noFill/>
          <a:ln w="6350" cap="flat" cmpd="sng" algn="ctr">
            <a:solidFill>
              <a:srgbClr val="B3B2B5"/>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6" name="Textfeld 12">
            <a:extLst>
              <a:ext uri="{FF2B5EF4-FFF2-40B4-BE49-F238E27FC236}">
                <a16:creationId xmlns:a16="http://schemas.microsoft.com/office/drawing/2014/main" id="{B6B9C131-23B9-4DC4-8267-10C0F5AAE2CD}"/>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2615207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marL="0" lvl="3">
              <a:lnSpc>
                <a:spcPct val="90000"/>
              </a:lnSpc>
              <a:spcBef>
                <a:spcPts val="1000"/>
              </a:spcBef>
              <a:buClr>
                <a:srgbClr val="006ABB"/>
              </a:buClr>
              <a:buSzPct val="100000"/>
            </a:pPr>
            <a:r>
              <a:rPr lang="de-DE" sz="2400" dirty="0">
                <a:solidFill>
                  <a:srgbClr val="3961AC"/>
                </a:solidFill>
              </a:rPr>
              <a:t>Falsche Niedrig-Dosierung war bei </a:t>
            </a:r>
            <a:r>
              <a:rPr lang="de-DE" sz="2400" dirty="0" err="1">
                <a:solidFill>
                  <a:srgbClr val="3961AC"/>
                </a:solidFill>
              </a:rPr>
              <a:t>Apixaban</a:t>
            </a:r>
            <a:r>
              <a:rPr lang="de-DE" sz="2400" dirty="0">
                <a:solidFill>
                  <a:srgbClr val="3961AC"/>
                </a:solidFill>
              </a:rPr>
              <a:t> mit höheren Schlaganfallraten assoziiert</a:t>
            </a:r>
            <a:r>
              <a:rPr lang="de-DE" sz="2400" baseline="30000" dirty="0">
                <a:solidFill>
                  <a:srgbClr val="3961AC"/>
                </a:solidFill>
              </a:rPr>
              <a:t>21</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marL="88900" indent="-88900">
              <a:spcBef>
                <a:spcPts val="0"/>
              </a:spcBef>
              <a:spcAft>
                <a:spcPts val="200"/>
              </a:spcAft>
            </a:pPr>
            <a:r>
              <a:rPr lang="de-DE" sz="700" dirty="0">
                <a:solidFill>
                  <a:srgbClr val="B3B2B5"/>
                </a:solidFill>
                <a:cs typeface="Arial" charset="0"/>
              </a:rPr>
              <a:t>Die Ergebnisse sind nicht für einen direkten Vergleich zwischen NOAK vorgesehen.  </a:t>
            </a:r>
          </a:p>
          <a:p>
            <a:pPr marL="88900" indent="-88900">
              <a:spcBef>
                <a:spcPts val="0"/>
              </a:spcBef>
              <a:spcAft>
                <a:spcPts val="200"/>
              </a:spcAft>
            </a:pPr>
            <a:r>
              <a:rPr lang="de-DE" sz="700" dirty="0">
                <a:solidFill>
                  <a:srgbClr val="B3B2B5"/>
                </a:solidFill>
                <a:cs typeface="Arial" charset="0"/>
              </a:rPr>
              <a:t>NOAK: nicht Vitamin-K-abhängiges orales </a:t>
            </a:r>
            <a:r>
              <a:rPr lang="de-DE" sz="700" dirty="0" err="1">
                <a:solidFill>
                  <a:srgbClr val="B3B2B5"/>
                </a:solidFill>
                <a:cs typeface="Arial" charset="0"/>
              </a:rPr>
              <a:t>Antikoagulans</a:t>
            </a:r>
            <a:r>
              <a:rPr lang="de-DE" sz="700" dirty="0">
                <a:solidFill>
                  <a:srgbClr val="B3B2B5"/>
                </a:solidFill>
                <a:cs typeface="Arial" charset="0"/>
              </a:rPr>
              <a:t>; </a:t>
            </a:r>
            <a:r>
              <a:rPr lang="de-DE" sz="700" dirty="0" err="1">
                <a:solidFill>
                  <a:srgbClr val="B3B2B5"/>
                </a:solidFill>
                <a:cs typeface="Arial" charset="0"/>
              </a:rPr>
              <a:t>nvVHF</a:t>
            </a:r>
            <a:r>
              <a:rPr lang="de-DE" sz="700" dirty="0">
                <a:solidFill>
                  <a:srgbClr val="B3B2B5"/>
                </a:solidFill>
                <a:cs typeface="Arial" charset="0"/>
              </a:rPr>
              <a:t>: nicht-</a:t>
            </a:r>
            <a:r>
              <a:rPr lang="de-DE" sz="700" dirty="0" err="1">
                <a:solidFill>
                  <a:srgbClr val="B3B2B5"/>
                </a:solidFill>
                <a:cs typeface="Arial" charset="0"/>
              </a:rPr>
              <a:t>valvuläres</a:t>
            </a:r>
            <a:r>
              <a:rPr lang="de-DE" sz="700" dirty="0">
                <a:solidFill>
                  <a:srgbClr val="B3B2B5"/>
                </a:solidFill>
                <a:cs typeface="Arial" charset="0"/>
              </a:rPr>
              <a:t> Vorhofflimmern; SE: systemische Embolie</a:t>
            </a:r>
          </a:p>
        </p:txBody>
      </p:sp>
      <p:sp>
        <p:nvSpPr>
          <p:cNvPr id="13" name="Rectangle: Rounded Corners 18">
            <a:extLst>
              <a:ext uri="{FF2B5EF4-FFF2-40B4-BE49-F238E27FC236}">
                <a16:creationId xmlns:a16="http://schemas.microsoft.com/office/drawing/2014/main" id="{3FF3922B-21E1-4BF6-9E62-3B4438EDA54D}"/>
              </a:ext>
            </a:extLst>
          </p:cNvPr>
          <p:cNvSpPr/>
          <p:nvPr/>
        </p:nvSpPr>
        <p:spPr>
          <a:xfrm>
            <a:off x="6288888" y="1989527"/>
            <a:ext cx="2567775" cy="1260000"/>
          </a:xfrm>
          <a:prstGeom prst="roundRect">
            <a:avLst>
              <a:gd name="adj" fmla="val 12063"/>
            </a:avLst>
          </a:prstGeom>
          <a:solidFill>
            <a:schemeClr val="bg1"/>
          </a:solidFill>
          <a:ln w="19050">
            <a:solidFill>
              <a:srgbClr val="3961AC"/>
            </a:solidFill>
          </a:ln>
          <a:effectLst/>
        </p:spPr>
        <p:txBody>
          <a:bodyPr wrap="square" lIns="36000" tIns="0" rIns="3600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de-DE" sz="1200" dirty="0" err="1">
                <a:solidFill>
                  <a:schemeClr val="tx1">
                    <a:lumMod val="65000"/>
                    <a:lumOff val="35000"/>
                  </a:schemeClr>
                </a:solidFill>
                <a:latin typeface="+mn-lt"/>
              </a:rPr>
              <a:t>nvVHF</a:t>
            </a:r>
            <a:r>
              <a:rPr lang="de-DE" sz="1200" dirty="0">
                <a:solidFill>
                  <a:schemeClr val="tx1">
                    <a:lumMod val="65000"/>
                    <a:lumOff val="35000"/>
                  </a:schemeClr>
                </a:solidFill>
                <a:latin typeface="+mn-lt"/>
              </a:rPr>
              <a:t>-Patienten ohne </a:t>
            </a:r>
            <a:br>
              <a:rPr lang="de-DE" sz="1200" dirty="0">
                <a:solidFill>
                  <a:schemeClr val="tx1">
                    <a:lumMod val="65000"/>
                    <a:lumOff val="35000"/>
                  </a:schemeClr>
                </a:solidFill>
                <a:latin typeface="+mn-lt"/>
              </a:rPr>
            </a:br>
            <a:r>
              <a:rPr lang="de-DE" sz="1200" dirty="0">
                <a:solidFill>
                  <a:schemeClr val="tx1">
                    <a:lumMod val="65000"/>
                    <a:lumOff val="35000"/>
                  </a:schemeClr>
                </a:solidFill>
                <a:latin typeface="+mn-lt"/>
              </a:rPr>
              <a:t>nieren-bedingte Indikation </a:t>
            </a:r>
            <a:br>
              <a:rPr lang="de-DE" sz="1200" dirty="0">
                <a:solidFill>
                  <a:schemeClr val="tx1">
                    <a:lumMod val="65000"/>
                    <a:lumOff val="35000"/>
                  </a:schemeClr>
                </a:solidFill>
                <a:latin typeface="+mn-lt"/>
              </a:rPr>
            </a:br>
            <a:r>
              <a:rPr lang="de-DE" sz="1200" dirty="0">
                <a:solidFill>
                  <a:schemeClr val="tx1">
                    <a:lumMod val="65000"/>
                    <a:lumOff val="35000"/>
                  </a:schemeClr>
                </a:solidFill>
                <a:latin typeface="+mn-lt"/>
              </a:rPr>
              <a:t>für Dosisreduktion</a:t>
            </a:r>
          </a:p>
          <a:p>
            <a:pPr marL="176213" indent="-176213" hangingPunct="1">
              <a:spcBef>
                <a:spcPct val="25000"/>
              </a:spcBef>
              <a:buClr>
                <a:schemeClr val="bg2"/>
              </a:buClr>
              <a:buSzPct val="80000"/>
              <a:buFont typeface="Wingdings" panose="05000000000000000000" pitchFamily="2" charset="2"/>
              <a:buChar char=""/>
              <a:tabLst>
                <a:tab pos="1238250" algn="l"/>
              </a:tabLst>
              <a:defRPr kumimoji="0" b="0" i="0" normalizeH="0" noProof="0">
                <a:uLnTx/>
                <a:uFillTx/>
                <a:latin typeface="Arial" pitchFamily="34" charset="0"/>
                <a:ea typeface="+mn-ea"/>
                <a:cs typeface="+mn-cs"/>
              </a:defRPr>
            </a:pPr>
            <a:r>
              <a:rPr lang="de-DE" sz="1200" dirty="0" err="1">
                <a:solidFill>
                  <a:schemeClr val="tx1">
                    <a:lumMod val="65000"/>
                    <a:lumOff val="35000"/>
                  </a:schemeClr>
                </a:solidFill>
                <a:latin typeface="+mn-lt"/>
              </a:rPr>
              <a:t>Hazard</a:t>
            </a:r>
            <a:r>
              <a:rPr lang="de-DE" sz="1200" dirty="0">
                <a:solidFill>
                  <a:schemeClr val="tx1">
                    <a:lumMod val="65000"/>
                    <a:lumOff val="35000"/>
                  </a:schemeClr>
                </a:solidFill>
                <a:latin typeface="+mn-lt"/>
              </a:rPr>
              <a:t> </a:t>
            </a:r>
            <a:r>
              <a:rPr lang="de-DE" sz="1200" dirty="0" err="1">
                <a:solidFill>
                  <a:schemeClr val="tx1">
                    <a:lumMod val="65000"/>
                    <a:lumOff val="35000"/>
                  </a:schemeClr>
                </a:solidFill>
                <a:latin typeface="+mn-lt"/>
              </a:rPr>
              <a:t>Ratios</a:t>
            </a:r>
            <a:r>
              <a:rPr lang="de-DE" sz="1200" dirty="0">
                <a:solidFill>
                  <a:schemeClr val="tx1">
                    <a:lumMod val="65000"/>
                    <a:lumOff val="35000"/>
                  </a:schemeClr>
                </a:solidFill>
                <a:latin typeface="+mn-lt"/>
              </a:rPr>
              <a:t> für Standard- </a:t>
            </a:r>
            <a:r>
              <a:rPr lang="de-DE" sz="1200" dirty="0" err="1">
                <a:solidFill>
                  <a:schemeClr val="tx1">
                    <a:lumMod val="65000"/>
                    <a:lumOff val="35000"/>
                  </a:schemeClr>
                </a:solidFill>
                <a:latin typeface="+mn-lt"/>
              </a:rPr>
              <a:t>ggü</a:t>
            </a:r>
            <a:r>
              <a:rPr lang="de-DE" sz="1200" dirty="0">
                <a:solidFill>
                  <a:schemeClr val="tx1">
                    <a:lumMod val="65000"/>
                    <a:lumOff val="35000"/>
                  </a:schemeClr>
                </a:solidFill>
                <a:latin typeface="+mn-lt"/>
              </a:rPr>
              <a:t>. reduzierter NOAK-Dosis</a:t>
            </a:r>
          </a:p>
        </p:txBody>
      </p:sp>
      <p:grpSp>
        <p:nvGrpSpPr>
          <p:cNvPr id="14" name="Group 2">
            <a:extLst>
              <a:ext uri="{FF2B5EF4-FFF2-40B4-BE49-F238E27FC236}">
                <a16:creationId xmlns:a16="http://schemas.microsoft.com/office/drawing/2014/main" id="{B8950DEC-751C-4750-9A4B-019056830E75}"/>
              </a:ext>
            </a:extLst>
          </p:cNvPr>
          <p:cNvGrpSpPr/>
          <p:nvPr/>
        </p:nvGrpSpPr>
        <p:grpSpPr>
          <a:xfrm>
            <a:off x="551127" y="1222142"/>
            <a:ext cx="4050369" cy="2964430"/>
            <a:chOff x="850091" y="1615934"/>
            <a:chExt cx="5400492" cy="3952571"/>
          </a:xfrm>
        </p:grpSpPr>
        <p:sp>
          <p:nvSpPr>
            <p:cNvPr id="16" name="Freeform: Shape 5">
              <a:extLst>
                <a:ext uri="{FF2B5EF4-FFF2-40B4-BE49-F238E27FC236}">
                  <a16:creationId xmlns:a16="http://schemas.microsoft.com/office/drawing/2014/main" id="{F44F8CFC-A9AC-4AE6-8E5C-5091068EE72F}"/>
                </a:ext>
              </a:extLst>
            </p:cNvPr>
            <p:cNvSpPr/>
            <p:nvPr/>
          </p:nvSpPr>
          <p:spPr bwMode="auto">
            <a:xfrm>
              <a:off x="1812357" y="1779793"/>
              <a:ext cx="0" cy="3467100"/>
            </a:xfrm>
            <a:custGeom>
              <a:avLst/>
              <a:gdLst>
                <a:gd name="connsiteX0" fmla="*/ 0 w 0"/>
                <a:gd name="connsiteY0" fmla="*/ 0 h 3467100"/>
                <a:gd name="connsiteX1" fmla="*/ 0 w 0"/>
                <a:gd name="connsiteY1" fmla="*/ 3467100 h 3467100"/>
              </a:gdLst>
              <a:ahLst/>
              <a:cxnLst>
                <a:cxn ang="0">
                  <a:pos x="connsiteX0" y="connsiteY0"/>
                </a:cxn>
                <a:cxn ang="0">
                  <a:pos x="connsiteX1" y="connsiteY1"/>
                </a:cxn>
              </a:cxnLst>
              <a:rect l="l" t="t" r="r" b="b"/>
              <a:pathLst>
                <a:path h="3467100">
                  <a:moveTo>
                    <a:pt x="0" y="0"/>
                  </a:moveTo>
                  <a:lnTo>
                    <a:pt x="0" y="3467100"/>
                  </a:lnTo>
                </a:path>
              </a:pathLst>
            </a:custGeom>
            <a:noFill/>
            <a:ln w="12700" algn="ctr">
              <a:solidFill>
                <a:schemeClr val="tx1">
                  <a:lumMod val="65000"/>
                  <a:lumOff val="35000"/>
                </a:schemeClr>
              </a:solidFill>
              <a:miter lim="800000"/>
              <a:headEnd/>
              <a:tailEnd/>
            </a:ln>
            <a:effectLst/>
          </p:spPr>
          <p:txBody>
            <a:bodyPr rtlCol="0" anchor="ct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17" name="Rectangle 8">
              <a:extLst>
                <a:ext uri="{FF2B5EF4-FFF2-40B4-BE49-F238E27FC236}">
                  <a16:creationId xmlns:a16="http://schemas.microsoft.com/office/drawing/2014/main" id="{C1D57A23-4A6B-458E-97A8-48E2D6EBCA9B}"/>
                </a:ext>
              </a:extLst>
            </p:cNvPr>
            <p:cNvSpPr/>
            <p:nvPr/>
          </p:nvSpPr>
          <p:spPr bwMode="auto">
            <a:xfrm>
              <a:off x="2127660" y="1887743"/>
              <a:ext cx="472954" cy="2655094"/>
            </a:xfrm>
            <a:prstGeom prst="rect">
              <a:avLst/>
            </a:prstGeom>
            <a:solidFill>
              <a:srgbClr val="B3B2B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18" name="Rectangle 9">
              <a:extLst>
                <a:ext uri="{FF2B5EF4-FFF2-40B4-BE49-F238E27FC236}">
                  <a16:creationId xmlns:a16="http://schemas.microsoft.com/office/drawing/2014/main" id="{F3FEC11F-C8B3-4D05-B5EE-C461136891A7}"/>
                </a:ext>
              </a:extLst>
            </p:cNvPr>
            <p:cNvSpPr/>
            <p:nvPr/>
          </p:nvSpPr>
          <p:spPr bwMode="auto">
            <a:xfrm>
              <a:off x="2694862" y="4357893"/>
              <a:ext cx="472954" cy="190024"/>
            </a:xfrm>
            <a:prstGeom prst="rect">
              <a:avLst/>
            </a:prstGeom>
            <a:solidFill>
              <a:srgbClr val="809ED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19" name="Rectangle 10">
              <a:extLst>
                <a:ext uri="{FF2B5EF4-FFF2-40B4-BE49-F238E27FC236}">
                  <a16:creationId xmlns:a16="http://schemas.microsoft.com/office/drawing/2014/main" id="{66D891F6-D2BC-448A-B676-1D0A0E475346}"/>
                </a:ext>
              </a:extLst>
            </p:cNvPr>
            <p:cNvSpPr/>
            <p:nvPr/>
          </p:nvSpPr>
          <p:spPr bwMode="auto">
            <a:xfrm>
              <a:off x="3559160" y="4550774"/>
              <a:ext cx="472954" cy="80169"/>
            </a:xfrm>
            <a:prstGeom prst="rect">
              <a:avLst/>
            </a:prstGeom>
            <a:solidFill>
              <a:srgbClr val="B3B2B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20" name="Rectangle 11">
              <a:extLst>
                <a:ext uri="{FF2B5EF4-FFF2-40B4-BE49-F238E27FC236}">
                  <a16:creationId xmlns:a16="http://schemas.microsoft.com/office/drawing/2014/main" id="{DB446B7A-7763-42C4-8B9F-ACD0C1F9ECAD}"/>
                </a:ext>
              </a:extLst>
            </p:cNvPr>
            <p:cNvSpPr/>
            <p:nvPr/>
          </p:nvSpPr>
          <p:spPr bwMode="auto">
            <a:xfrm>
              <a:off x="4128932" y="4542837"/>
              <a:ext cx="472954" cy="74613"/>
            </a:xfrm>
            <a:prstGeom prst="rect">
              <a:avLst/>
            </a:prstGeom>
            <a:solidFill>
              <a:srgbClr val="809ED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21" name="Rectangle 12">
              <a:extLst>
                <a:ext uri="{FF2B5EF4-FFF2-40B4-BE49-F238E27FC236}">
                  <a16:creationId xmlns:a16="http://schemas.microsoft.com/office/drawing/2014/main" id="{7085365A-988D-439E-A123-2148B8F064B2}"/>
                </a:ext>
              </a:extLst>
            </p:cNvPr>
            <p:cNvSpPr/>
            <p:nvPr/>
          </p:nvSpPr>
          <p:spPr bwMode="auto">
            <a:xfrm>
              <a:off x="4994301" y="4547599"/>
              <a:ext cx="472954" cy="223044"/>
            </a:xfrm>
            <a:prstGeom prst="rect">
              <a:avLst/>
            </a:prstGeom>
            <a:solidFill>
              <a:srgbClr val="B3B2B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22" name="Rectangle 13">
              <a:extLst>
                <a:ext uri="{FF2B5EF4-FFF2-40B4-BE49-F238E27FC236}">
                  <a16:creationId xmlns:a16="http://schemas.microsoft.com/office/drawing/2014/main" id="{D2E90816-6D29-4A40-815F-6D57E51ECEC4}"/>
                </a:ext>
              </a:extLst>
            </p:cNvPr>
            <p:cNvSpPr/>
            <p:nvPr/>
          </p:nvSpPr>
          <p:spPr bwMode="auto">
            <a:xfrm>
              <a:off x="5555505" y="4481717"/>
              <a:ext cx="472954" cy="61120"/>
            </a:xfrm>
            <a:prstGeom prst="rect">
              <a:avLst/>
            </a:prstGeom>
            <a:solidFill>
              <a:srgbClr val="809ED5"/>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2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cxnSp>
          <p:nvCxnSpPr>
            <p:cNvPr id="23" name="Straight Connector 16">
              <a:extLst>
                <a:ext uri="{FF2B5EF4-FFF2-40B4-BE49-F238E27FC236}">
                  <a16:creationId xmlns:a16="http://schemas.microsoft.com/office/drawing/2014/main" id="{A7ED4BBE-35C7-4ED0-925C-2EE854E2DAB2}"/>
                </a:ext>
              </a:extLst>
            </p:cNvPr>
            <p:cNvCxnSpPr/>
            <p:nvPr/>
          </p:nvCxnSpPr>
          <p:spPr bwMode="auto">
            <a:xfrm>
              <a:off x="1664770" y="1786143"/>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Straight Connector 17">
              <a:extLst>
                <a:ext uri="{FF2B5EF4-FFF2-40B4-BE49-F238E27FC236}">
                  <a16:creationId xmlns:a16="http://schemas.microsoft.com/office/drawing/2014/main" id="{84CF22A2-0A19-4E9B-8199-E02D6008E1CD}"/>
                </a:ext>
              </a:extLst>
            </p:cNvPr>
            <p:cNvCxnSpPr/>
            <p:nvPr/>
          </p:nvCxnSpPr>
          <p:spPr bwMode="auto">
            <a:xfrm>
              <a:off x="1664770" y="2131186"/>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Straight Connector 18">
              <a:extLst>
                <a:ext uri="{FF2B5EF4-FFF2-40B4-BE49-F238E27FC236}">
                  <a16:creationId xmlns:a16="http://schemas.microsoft.com/office/drawing/2014/main" id="{FA486EB3-C13F-4BFD-9219-51C584ABE4EE}"/>
                </a:ext>
              </a:extLst>
            </p:cNvPr>
            <p:cNvCxnSpPr/>
            <p:nvPr/>
          </p:nvCxnSpPr>
          <p:spPr bwMode="auto">
            <a:xfrm>
              <a:off x="1664770" y="2476229"/>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Straight Connector 19">
              <a:extLst>
                <a:ext uri="{FF2B5EF4-FFF2-40B4-BE49-F238E27FC236}">
                  <a16:creationId xmlns:a16="http://schemas.microsoft.com/office/drawing/2014/main" id="{F1D4AAD3-A07E-4D2E-8568-27AB91A781AF}"/>
                </a:ext>
              </a:extLst>
            </p:cNvPr>
            <p:cNvCxnSpPr/>
            <p:nvPr/>
          </p:nvCxnSpPr>
          <p:spPr bwMode="auto">
            <a:xfrm>
              <a:off x="1664770" y="2821272"/>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Straight Connector 20">
              <a:extLst>
                <a:ext uri="{FF2B5EF4-FFF2-40B4-BE49-F238E27FC236}">
                  <a16:creationId xmlns:a16="http://schemas.microsoft.com/office/drawing/2014/main" id="{63884A6E-E077-4940-9F78-8A6956639EE6}"/>
                </a:ext>
              </a:extLst>
            </p:cNvPr>
            <p:cNvCxnSpPr/>
            <p:nvPr/>
          </p:nvCxnSpPr>
          <p:spPr bwMode="auto">
            <a:xfrm>
              <a:off x="1664770" y="3166315"/>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Straight Connector 21">
              <a:extLst>
                <a:ext uri="{FF2B5EF4-FFF2-40B4-BE49-F238E27FC236}">
                  <a16:creationId xmlns:a16="http://schemas.microsoft.com/office/drawing/2014/main" id="{72DEC236-6464-4E47-B48A-80FB1A5BC072}"/>
                </a:ext>
              </a:extLst>
            </p:cNvPr>
            <p:cNvCxnSpPr/>
            <p:nvPr/>
          </p:nvCxnSpPr>
          <p:spPr bwMode="auto">
            <a:xfrm>
              <a:off x="1664770" y="3511358"/>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Straight Connector 22">
              <a:extLst>
                <a:ext uri="{FF2B5EF4-FFF2-40B4-BE49-F238E27FC236}">
                  <a16:creationId xmlns:a16="http://schemas.microsoft.com/office/drawing/2014/main" id="{C286DE7D-2050-4E36-BBAD-931A44AC0F28}"/>
                </a:ext>
              </a:extLst>
            </p:cNvPr>
            <p:cNvCxnSpPr/>
            <p:nvPr/>
          </p:nvCxnSpPr>
          <p:spPr bwMode="auto">
            <a:xfrm>
              <a:off x="1664770" y="3856401"/>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1" name="Straight Connector 23">
              <a:extLst>
                <a:ext uri="{FF2B5EF4-FFF2-40B4-BE49-F238E27FC236}">
                  <a16:creationId xmlns:a16="http://schemas.microsoft.com/office/drawing/2014/main" id="{62C0ABB2-43B0-475A-B501-4FEDFF8E51BF}"/>
                </a:ext>
              </a:extLst>
            </p:cNvPr>
            <p:cNvCxnSpPr/>
            <p:nvPr/>
          </p:nvCxnSpPr>
          <p:spPr bwMode="auto">
            <a:xfrm>
              <a:off x="1664770" y="4201444"/>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2" name="Straight Connector 24">
              <a:extLst>
                <a:ext uri="{FF2B5EF4-FFF2-40B4-BE49-F238E27FC236}">
                  <a16:creationId xmlns:a16="http://schemas.microsoft.com/office/drawing/2014/main" id="{CB29717A-4DE9-439C-874D-0A328955B027}"/>
                </a:ext>
              </a:extLst>
            </p:cNvPr>
            <p:cNvCxnSpPr/>
            <p:nvPr/>
          </p:nvCxnSpPr>
          <p:spPr bwMode="auto">
            <a:xfrm>
              <a:off x="1664770" y="4546487"/>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3" name="Straight Connector 25">
              <a:extLst>
                <a:ext uri="{FF2B5EF4-FFF2-40B4-BE49-F238E27FC236}">
                  <a16:creationId xmlns:a16="http://schemas.microsoft.com/office/drawing/2014/main" id="{26BBB9E9-69AF-4D7E-8B2C-84A0B9FAB619}"/>
                </a:ext>
              </a:extLst>
            </p:cNvPr>
            <p:cNvCxnSpPr/>
            <p:nvPr/>
          </p:nvCxnSpPr>
          <p:spPr bwMode="auto">
            <a:xfrm>
              <a:off x="1664770" y="4891530"/>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4" name="Straight Connector 26">
              <a:extLst>
                <a:ext uri="{FF2B5EF4-FFF2-40B4-BE49-F238E27FC236}">
                  <a16:creationId xmlns:a16="http://schemas.microsoft.com/office/drawing/2014/main" id="{5BAB52D3-B445-448E-8F5F-CBED665F5C5D}"/>
                </a:ext>
              </a:extLst>
            </p:cNvPr>
            <p:cNvCxnSpPr/>
            <p:nvPr/>
          </p:nvCxnSpPr>
          <p:spPr bwMode="auto">
            <a:xfrm>
              <a:off x="1664770" y="5236576"/>
              <a:ext cx="145724"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5" name="TextBox 27">
              <a:extLst>
                <a:ext uri="{FF2B5EF4-FFF2-40B4-BE49-F238E27FC236}">
                  <a16:creationId xmlns:a16="http://schemas.microsoft.com/office/drawing/2014/main" id="{A57A98AA-F6FC-44A4-B56F-C7979E676562}"/>
                </a:ext>
              </a:extLst>
            </p:cNvPr>
            <p:cNvSpPr txBox="1"/>
            <p:nvPr/>
          </p:nvSpPr>
          <p:spPr>
            <a:xfrm>
              <a:off x="1233006" y="1615934"/>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5.0</a:t>
              </a:r>
            </a:p>
          </p:txBody>
        </p:sp>
        <p:sp>
          <p:nvSpPr>
            <p:cNvPr id="36" name="TextBox 28">
              <a:extLst>
                <a:ext uri="{FF2B5EF4-FFF2-40B4-BE49-F238E27FC236}">
                  <a16:creationId xmlns:a16="http://schemas.microsoft.com/office/drawing/2014/main" id="{3A648C31-A6CA-4488-9232-C67BAD7C13DB}"/>
                </a:ext>
              </a:extLst>
            </p:cNvPr>
            <p:cNvSpPr txBox="1"/>
            <p:nvPr/>
          </p:nvSpPr>
          <p:spPr>
            <a:xfrm>
              <a:off x="1233006" y="1960976"/>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4.5</a:t>
              </a:r>
            </a:p>
          </p:txBody>
        </p:sp>
        <p:sp>
          <p:nvSpPr>
            <p:cNvPr id="37" name="TextBox 29">
              <a:extLst>
                <a:ext uri="{FF2B5EF4-FFF2-40B4-BE49-F238E27FC236}">
                  <a16:creationId xmlns:a16="http://schemas.microsoft.com/office/drawing/2014/main" id="{278578B7-0990-4497-BF4E-7B37BA9ECC79}"/>
                </a:ext>
              </a:extLst>
            </p:cNvPr>
            <p:cNvSpPr txBox="1"/>
            <p:nvPr/>
          </p:nvSpPr>
          <p:spPr>
            <a:xfrm>
              <a:off x="1233006" y="2306019"/>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4.0</a:t>
              </a:r>
            </a:p>
          </p:txBody>
        </p:sp>
        <p:sp>
          <p:nvSpPr>
            <p:cNvPr id="38" name="TextBox 30">
              <a:extLst>
                <a:ext uri="{FF2B5EF4-FFF2-40B4-BE49-F238E27FC236}">
                  <a16:creationId xmlns:a16="http://schemas.microsoft.com/office/drawing/2014/main" id="{15B287AC-0A0C-487C-B115-DD4D41672972}"/>
                </a:ext>
              </a:extLst>
            </p:cNvPr>
            <p:cNvSpPr txBox="1"/>
            <p:nvPr/>
          </p:nvSpPr>
          <p:spPr>
            <a:xfrm>
              <a:off x="1233006" y="2651061"/>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3.5</a:t>
              </a:r>
            </a:p>
          </p:txBody>
        </p:sp>
        <p:sp>
          <p:nvSpPr>
            <p:cNvPr id="39" name="TextBox 31">
              <a:extLst>
                <a:ext uri="{FF2B5EF4-FFF2-40B4-BE49-F238E27FC236}">
                  <a16:creationId xmlns:a16="http://schemas.microsoft.com/office/drawing/2014/main" id="{FA943E6E-0CAA-4A7C-BCCE-C8C11E7FD112}"/>
                </a:ext>
              </a:extLst>
            </p:cNvPr>
            <p:cNvSpPr txBox="1"/>
            <p:nvPr/>
          </p:nvSpPr>
          <p:spPr>
            <a:xfrm>
              <a:off x="1233006" y="2996105"/>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3.0</a:t>
              </a:r>
            </a:p>
          </p:txBody>
        </p:sp>
        <p:sp>
          <p:nvSpPr>
            <p:cNvPr id="40" name="TextBox 32">
              <a:extLst>
                <a:ext uri="{FF2B5EF4-FFF2-40B4-BE49-F238E27FC236}">
                  <a16:creationId xmlns:a16="http://schemas.microsoft.com/office/drawing/2014/main" id="{084D2BC1-3107-48DC-A63C-F9D859A08E0A}"/>
                </a:ext>
              </a:extLst>
            </p:cNvPr>
            <p:cNvSpPr txBox="1"/>
            <p:nvPr/>
          </p:nvSpPr>
          <p:spPr>
            <a:xfrm>
              <a:off x="1233006" y="3341148"/>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2.5</a:t>
              </a:r>
            </a:p>
          </p:txBody>
        </p:sp>
        <p:sp>
          <p:nvSpPr>
            <p:cNvPr id="41" name="TextBox 33">
              <a:extLst>
                <a:ext uri="{FF2B5EF4-FFF2-40B4-BE49-F238E27FC236}">
                  <a16:creationId xmlns:a16="http://schemas.microsoft.com/office/drawing/2014/main" id="{321753F5-DE40-42BF-B16C-CF2C3762B438}"/>
                </a:ext>
              </a:extLst>
            </p:cNvPr>
            <p:cNvSpPr txBox="1"/>
            <p:nvPr/>
          </p:nvSpPr>
          <p:spPr>
            <a:xfrm>
              <a:off x="1233006" y="3686191"/>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2.0</a:t>
              </a:r>
            </a:p>
          </p:txBody>
        </p:sp>
        <p:sp>
          <p:nvSpPr>
            <p:cNvPr id="42" name="TextBox 34">
              <a:extLst>
                <a:ext uri="{FF2B5EF4-FFF2-40B4-BE49-F238E27FC236}">
                  <a16:creationId xmlns:a16="http://schemas.microsoft.com/office/drawing/2014/main" id="{E7E29C45-4454-43F3-A879-73F65C620AB0}"/>
                </a:ext>
              </a:extLst>
            </p:cNvPr>
            <p:cNvSpPr txBox="1"/>
            <p:nvPr/>
          </p:nvSpPr>
          <p:spPr>
            <a:xfrm>
              <a:off x="1233006" y="4031234"/>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1.5</a:t>
              </a:r>
            </a:p>
          </p:txBody>
        </p:sp>
        <p:sp>
          <p:nvSpPr>
            <p:cNvPr id="43" name="TextBox 35">
              <a:extLst>
                <a:ext uri="{FF2B5EF4-FFF2-40B4-BE49-F238E27FC236}">
                  <a16:creationId xmlns:a16="http://schemas.microsoft.com/office/drawing/2014/main" id="{B4E28005-DEB5-4503-B447-09AD5B6980FC}"/>
                </a:ext>
              </a:extLst>
            </p:cNvPr>
            <p:cNvSpPr txBox="1"/>
            <p:nvPr/>
          </p:nvSpPr>
          <p:spPr>
            <a:xfrm>
              <a:off x="1233006" y="4376278"/>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1.0</a:t>
              </a:r>
            </a:p>
          </p:txBody>
        </p:sp>
        <p:sp>
          <p:nvSpPr>
            <p:cNvPr id="44" name="TextBox 36">
              <a:extLst>
                <a:ext uri="{FF2B5EF4-FFF2-40B4-BE49-F238E27FC236}">
                  <a16:creationId xmlns:a16="http://schemas.microsoft.com/office/drawing/2014/main" id="{3697E844-3E18-401F-837D-47DE6CBC29F0}"/>
                </a:ext>
              </a:extLst>
            </p:cNvPr>
            <p:cNvSpPr txBox="1"/>
            <p:nvPr/>
          </p:nvSpPr>
          <p:spPr>
            <a:xfrm>
              <a:off x="1233006" y="4721319"/>
              <a:ext cx="466024"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0.5</a:t>
              </a:r>
            </a:p>
          </p:txBody>
        </p:sp>
        <p:sp>
          <p:nvSpPr>
            <p:cNvPr id="45" name="TextBox 37">
              <a:extLst>
                <a:ext uri="{FF2B5EF4-FFF2-40B4-BE49-F238E27FC236}">
                  <a16:creationId xmlns:a16="http://schemas.microsoft.com/office/drawing/2014/main" id="{F93A767D-DDF5-42E3-AE20-F44975EEBF38}"/>
                </a:ext>
              </a:extLst>
            </p:cNvPr>
            <p:cNvSpPr txBox="1"/>
            <p:nvPr/>
          </p:nvSpPr>
          <p:spPr>
            <a:xfrm>
              <a:off x="1434157" y="5066364"/>
              <a:ext cx="295037"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0</a:t>
              </a:r>
            </a:p>
          </p:txBody>
        </p:sp>
        <p:sp>
          <p:nvSpPr>
            <p:cNvPr id="46" name="TextBox 43">
              <a:extLst>
                <a:ext uri="{FF2B5EF4-FFF2-40B4-BE49-F238E27FC236}">
                  <a16:creationId xmlns:a16="http://schemas.microsoft.com/office/drawing/2014/main" id="{80879F1F-D527-403D-90E6-EDDA6D24CF7E}"/>
                </a:ext>
              </a:extLst>
            </p:cNvPr>
            <p:cNvSpPr txBox="1"/>
            <p:nvPr/>
          </p:nvSpPr>
          <p:spPr>
            <a:xfrm>
              <a:off x="2025037" y="5227771"/>
              <a:ext cx="1032419"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Apixaban</a:t>
              </a:r>
            </a:p>
          </p:txBody>
        </p:sp>
        <p:sp>
          <p:nvSpPr>
            <p:cNvPr id="47" name="TextBox 44">
              <a:extLst>
                <a:ext uri="{FF2B5EF4-FFF2-40B4-BE49-F238E27FC236}">
                  <a16:creationId xmlns:a16="http://schemas.microsoft.com/office/drawing/2014/main" id="{5FF4FE3B-DD2D-4CE8-8566-8129E2511355}"/>
                </a:ext>
              </a:extLst>
            </p:cNvPr>
            <p:cNvSpPr txBox="1"/>
            <p:nvPr/>
          </p:nvSpPr>
          <p:spPr>
            <a:xfrm rot="16200000">
              <a:off x="337538" y="3366064"/>
              <a:ext cx="1365842" cy="340735"/>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1" i="0" u="none" strike="noStrike" cap="none" normalizeH="0" baseline="0" noProof="0">
                  <a:ln>
                    <a:noFill/>
                  </a:ln>
                  <a:solidFill>
                    <a:schemeClr val="tx1">
                      <a:lumMod val="65000"/>
                      <a:lumOff val="35000"/>
                    </a:schemeClr>
                  </a:solidFill>
                  <a:uLnTx/>
                  <a:uFillTx/>
                  <a:latin typeface="Arial" charset="0"/>
                  <a:ea typeface="+mn-ea"/>
                  <a:cs typeface="+mn-cs"/>
                </a:rPr>
                <a:t>Hazard Ratio</a:t>
              </a:r>
            </a:p>
          </p:txBody>
        </p:sp>
        <p:sp>
          <p:nvSpPr>
            <p:cNvPr id="48" name="TextBox 45">
              <a:extLst>
                <a:ext uri="{FF2B5EF4-FFF2-40B4-BE49-F238E27FC236}">
                  <a16:creationId xmlns:a16="http://schemas.microsoft.com/office/drawing/2014/main" id="{C94F7344-9A5A-43BD-B20B-8B140AC35FCC}"/>
                </a:ext>
              </a:extLst>
            </p:cNvPr>
            <p:cNvSpPr txBox="1"/>
            <p:nvPr/>
          </p:nvSpPr>
          <p:spPr>
            <a:xfrm>
              <a:off x="4739382" y="5227769"/>
              <a:ext cx="1327371"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rgbClr val="3961AC"/>
                  </a:solidFill>
                  <a:uLnTx/>
                  <a:uFillTx/>
                  <a:latin typeface="Arial" charset="0"/>
                  <a:ea typeface="+mn-ea"/>
                  <a:cs typeface="+mn-cs"/>
                </a:rPr>
                <a:t>Rivaroxaban</a:t>
              </a:r>
            </a:p>
          </p:txBody>
        </p:sp>
        <p:grpSp>
          <p:nvGrpSpPr>
            <p:cNvPr id="49" name="Group 52">
              <a:extLst>
                <a:ext uri="{FF2B5EF4-FFF2-40B4-BE49-F238E27FC236}">
                  <a16:creationId xmlns:a16="http://schemas.microsoft.com/office/drawing/2014/main" id="{C34F7E50-1EB6-46B4-A9CF-0E6130921A9B}"/>
                </a:ext>
              </a:extLst>
            </p:cNvPr>
            <p:cNvGrpSpPr/>
            <p:nvPr/>
          </p:nvGrpSpPr>
          <p:grpSpPr>
            <a:xfrm>
              <a:off x="2807528" y="2872706"/>
              <a:ext cx="242873" cy="2063750"/>
              <a:chOff x="4953950" y="3023313"/>
              <a:chExt cx="180000" cy="2063750"/>
            </a:xfrm>
          </p:grpSpPr>
          <p:cxnSp>
            <p:nvCxnSpPr>
              <p:cNvPr id="75" name="Straight Connector 47">
                <a:extLst>
                  <a:ext uri="{FF2B5EF4-FFF2-40B4-BE49-F238E27FC236}">
                    <a16:creationId xmlns:a16="http://schemas.microsoft.com/office/drawing/2014/main" id="{26D1259C-B313-42DF-BF8C-502124489B13}"/>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6" name="Straight Connector 49">
                <a:extLst>
                  <a:ext uri="{FF2B5EF4-FFF2-40B4-BE49-F238E27FC236}">
                    <a16:creationId xmlns:a16="http://schemas.microsoft.com/office/drawing/2014/main" id="{0744AA94-AC0C-4C29-8E1F-9EF540CB0161}"/>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7" name="Straight Connector 51">
                <a:extLst>
                  <a:ext uri="{FF2B5EF4-FFF2-40B4-BE49-F238E27FC236}">
                    <a16:creationId xmlns:a16="http://schemas.microsoft.com/office/drawing/2014/main" id="{61A042BD-001F-45BB-A262-6273A673E5EE}"/>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50" name="Group 53">
              <a:extLst>
                <a:ext uri="{FF2B5EF4-FFF2-40B4-BE49-F238E27FC236}">
                  <a16:creationId xmlns:a16="http://schemas.microsoft.com/office/drawing/2014/main" id="{1D7BFCE6-7389-4130-ADEF-CDDB58492C45}"/>
                </a:ext>
              </a:extLst>
            </p:cNvPr>
            <p:cNvGrpSpPr/>
            <p:nvPr/>
          </p:nvGrpSpPr>
          <p:grpSpPr>
            <a:xfrm>
              <a:off x="3664328" y="3285456"/>
              <a:ext cx="242873" cy="1758237"/>
              <a:chOff x="4953950" y="3023313"/>
              <a:chExt cx="180000" cy="2063750"/>
            </a:xfrm>
          </p:grpSpPr>
          <p:cxnSp>
            <p:nvCxnSpPr>
              <p:cNvPr id="72" name="Straight Connector 54">
                <a:extLst>
                  <a:ext uri="{FF2B5EF4-FFF2-40B4-BE49-F238E27FC236}">
                    <a16:creationId xmlns:a16="http://schemas.microsoft.com/office/drawing/2014/main" id="{956D324B-3195-4DAF-A86A-09E7BCAE278D}"/>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3" name="Straight Connector 55">
                <a:extLst>
                  <a:ext uri="{FF2B5EF4-FFF2-40B4-BE49-F238E27FC236}">
                    <a16:creationId xmlns:a16="http://schemas.microsoft.com/office/drawing/2014/main" id="{01F140E2-2455-4BD4-8DDC-E4529C829ACA}"/>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 name="Straight Connector 56">
                <a:extLst>
                  <a:ext uri="{FF2B5EF4-FFF2-40B4-BE49-F238E27FC236}">
                    <a16:creationId xmlns:a16="http://schemas.microsoft.com/office/drawing/2014/main" id="{804A3DED-5E9E-4C24-8396-6593DED351F6}"/>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51" name="Group 57">
              <a:extLst>
                <a:ext uri="{FF2B5EF4-FFF2-40B4-BE49-F238E27FC236}">
                  <a16:creationId xmlns:a16="http://schemas.microsoft.com/office/drawing/2014/main" id="{584D37B5-F05C-406A-A1CA-5338C2E0C2F5}"/>
                </a:ext>
              </a:extLst>
            </p:cNvPr>
            <p:cNvGrpSpPr/>
            <p:nvPr/>
          </p:nvGrpSpPr>
          <p:grpSpPr>
            <a:xfrm>
              <a:off x="4246952" y="3971256"/>
              <a:ext cx="242873" cy="996237"/>
              <a:chOff x="4953950" y="3023313"/>
              <a:chExt cx="180000" cy="2063750"/>
            </a:xfrm>
          </p:grpSpPr>
          <p:cxnSp>
            <p:nvCxnSpPr>
              <p:cNvPr id="69" name="Straight Connector 58">
                <a:extLst>
                  <a:ext uri="{FF2B5EF4-FFF2-40B4-BE49-F238E27FC236}">
                    <a16:creationId xmlns:a16="http://schemas.microsoft.com/office/drawing/2014/main" id="{B885F829-015A-46F4-AFE8-354D30CE623B}"/>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0" name="Straight Connector 59">
                <a:extLst>
                  <a:ext uri="{FF2B5EF4-FFF2-40B4-BE49-F238E27FC236}">
                    <a16:creationId xmlns:a16="http://schemas.microsoft.com/office/drawing/2014/main" id="{DBBCD43F-30B6-4B20-82E8-30AE0201D750}"/>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1" name="Straight Connector 60">
                <a:extLst>
                  <a:ext uri="{FF2B5EF4-FFF2-40B4-BE49-F238E27FC236}">
                    <a16:creationId xmlns:a16="http://schemas.microsoft.com/office/drawing/2014/main" id="{8007FE0E-6B71-4F2B-89E1-D4F303D2275B}"/>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52" name="Group 61">
              <a:extLst>
                <a:ext uri="{FF2B5EF4-FFF2-40B4-BE49-F238E27FC236}">
                  <a16:creationId xmlns:a16="http://schemas.microsoft.com/office/drawing/2014/main" id="{5F089150-1B57-4B71-A415-3E3E4D0D2431}"/>
                </a:ext>
              </a:extLst>
            </p:cNvPr>
            <p:cNvGrpSpPr/>
            <p:nvPr/>
          </p:nvGrpSpPr>
          <p:grpSpPr>
            <a:xfrm>
              <a:off x="5112321" y="3825206"/>
              <a:ext cx="242873" cy="1250237"/>
              <a:chOff x="4953950" y="3023313"/>
              <a:chExt cx="180000" cy="2063750"/>
            </a:xfrm>
          </p:grpSpPr>
          <p:cxnSp>
            <p:nvCxnSpPr>
              <p:cNvPr id="66" name="Straight Connector 62">
                <a:extLst>
                  <a:ext uri="{FF2B5EF4-FFF2-40B4-BE49-F238E27FC236}">
                    <a16:creationId xmlns:a16="http://schemas.microsoft.com/office/drawing/2014/main" id="{13BA89D2-BC17-49BD-B438-822696983EED}"/>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7" name="Straight Connector 63">
                <a:extLst>
                  <a:ext uri="{FF2B5EF4-FFF2-40B4-BE49-F238E27FC236}">
                    <a16:creationId xmlns:a16="http://schemas.microsoft.com/office/drawing/2014/main" id="{99F8CD17-C358-4256-A9CB-3BDBF127DBE7}"/>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8" name="Straight Connector 64">
                <a:extLst>
                  <a:ext uri="{FF2B5EF4-FFF2-40B4-BE49-F238E27FC236}">
                    <a16:creationId xmlns:a16="http://schemas.microsoft.com/office/drawing/2014/main" id="{66619756-862F-4592-9FF7-05A8871019B6}"/>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53" name="Group 65">
              <a:extLst>
                <a:ext uri="{FF2B5EF4-FFF2-40B4-BE49-F238E27FC236}">
                  <a16:creationId xmlns:a16="http://schemas.microsoft.com/office/drawing/2014/main" id="{E240797D-C670-4332-AF99-7ADE8BFE95F0}"/>
                </a:ext>
              </a:extLst>
            </p:cNvPr>
            <p:cNvGrpSpPr/>
            <p:nvPr/>
          </p:nvGrpSpPr>
          <p:grpSpPr>
            <a:xfrm>
              <a:off x="5677809" y="3977606"/>
              <a:ext cx="242873" cy="812087"/>
              <a:chOff x="4953950" y="3023313"/>
              <a:chExt cx="180000" cy="2063750"/>
            </a:xfrm>
          </p:grpSpPr>
          <p:cxnSp>
            <p:nvCxnSpPr>
              <p:cNvPr id="63" name="Straight Connector 66">
                <a:extLst>
                  <a:ext uri="{FF2B5EF4-FFF2-40B4-BE49-F238E27FC236}">
                    <a16:creationId xmlns:a16="http://schemas.microsoft.com/office/drawing/2014/main" id="{64986B79-887F-44F2-A449-764DE201D357}"/>
                  </a:ext>
                </a:extLst>
              </p:cNvPr>
              <p:cNvCxnSpPr/>
              <p:nvPr/>
            </p:nvCxnSpPr>
            <p:spPr bwMode="auto">
              <a:xfrm>
                <a:off x="5043950" y="3025140"/>
                <a:ext cx="0" cy="206121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 name="Straight Connector 67">
                <a:extLst>
                  <a:ext uri="{FF2B5EF4-FFF2-40B4-BE49-F238E27FC236}">
                    <a16:creationId xmlns:a16="http://schemas.microsoft.com/office/drawing/2014/main" id="{068851E8-D6E6-4BFF-A9DE-1A1914ABD8A9}"/>
                  </a:ext>
                </a:extLst>
              </p:cNvPr>
              <p:cNvCxnSpPr/>
              <p:nvPr/>
            </p:nvCxnSpPr>
            <p:spPr bwMode="auto">
              <a:xfrm>
                <a:off x="4953950" y="302331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5" name="Straight Connector 68">
                <a:extLst>
                  <a:ext uri="{FF2B5EF4-FFF2-40B4-BE49-F238E27FC236}">
                    <a16:creationId xmlns:a16="http://schemas.microsoft.com/office/drawing/2014/main" id="{43BBBC4D-05B8-4103-B57E-F9D6C3B7FDFA}"/>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54" name="Straight Connector 7">
              <a:extLst>
                <a:ext uri="{FF2B5EF4-FFF2-40B4-BE49-F238E27FC236}">
                  <a16:creationId xmlns:a16="http://schemas.microsoft.com/office/drawing/2014/main" id="{ED3E2860-0782-4A14-BED3-DFA1452EFF5A}"/>
                </a:ext>
              </a:extLst>
            </p:cNvPr>
            <p:cNvCxnSpPr/>
            <p:nvPr/>
          </p:nvCxnSpPr>
          <p:spPr bwMode="auto">
            <a:xfrm flipH="1">
              <a:off x="1812357" y="4543631"/>
              <a:ext cx="4438226"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5" name="TextBox 71">
              <a:extLst>
                <a:ext uri="{FF2B5EF4-FFF2-40B4-BE49-F238E27FC236}">
                  <a16:creationId xmlns:a16="http://schemas.microsoft.com/office/drawing/2014/main" id="{19EDA3A6-1DC1-4CA4-B305-9F73D81371D6}"/>
                </a:ext>
              </a:extLst>
            </p:cNvPr>
            <p:cNvSpPr txBox="1"/>
            <p:nvPr/>
          </p:nvSpPr>
          <p:spPr>
            <a:xfrm>
              <a:off x="3385014" y="5227769"/>
              <a:ext cx="1179895" cy="340734"/>
            </a:xfrm>
            <a:prstGeom prst="rect">
              <a:avLst/>
            </a:prstGeom>
            <a:noFill/>
          </p:spPr>
          <p:txBody>
            <a:bodyPr wrap="none" lIns="67500" tIns="35100" rIns="67500" bIns="35100" rtlCol="0" anchor="ct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Dabigatran</a:t>
              </a:r>
            </a:p>
          </p:txBody>
        </p:sp>
        <p:grpSp>
          <p:nvGrpSpPr>
            <p:cNvPr id="56" name="Group 84">
              <a:extLst>
                <a:ext uri="{FF2B5EF4-FFF2-40B4-BE49-F238E27FC236}">
                  <a16:creationId xmlns:a16="http://schemas.microsoft.com/office/drawing/2014/main" id="{F0B9EAF8-8AC2-4E81-9355-240C3F4C0F4C}"/>
                </a:ext>
              </a:extLst>
            </p:cNvPr>
            <p:cNvGrpSpPr/>
            <p:nvPr/>
          </p:nvGrpSpPr>
          <p:grpSpPr>
            <a:xfrm>
              <a:off x="2245982" y="1692481"/>
              <a:ext cx="242873" cy="2630909"/>
              <a:chOff x="4537772" y="1843088"/>
              <a:chExt cx="180000" cy="2630909"/>
            </a:xfrm>
          </p:grpSpPr>
          <p:grpSp>
            <p:nvGrpSpPr>
              <p:cNvPr id="57" name="Group 74">
                <a:extLst>
                  <a:ext uri="{FF2B5EF4-FFF2-40B4-BE49-F238E27FC236}">
                    <a16:creationId xmlns:a16="http://schemas.microsoft.com/office/drawing/2014/main" id="{64E27F23-7B5E-4C94-B90A-2F2C2EF2E84F}"/>
                  </a:ext>
                </a:extLst>
              </p:cNvPr>
              <p:cNvGrpSpPr/>
              <p:nvPr/>
            </p:nvGrpSpPr>
            <p:grpSpPr>
              <a:xfrm>
                <a:off x="4537772" y="1966912"/>
                <a:ext cx="180000" cy="2507085"/>
                <a:chOff x="4953950" y="3042731"/>
                <a:chExt cx="180000" cy="2044332"/>
              </a:xfrm>
            </p:grpSpPr>
            <p:cxnSp>
              <p:nvCxnSpPr>
                <p:cNvPr id="61" name="Straight Connector 75">
                  <a:extLst>
                    <a:ext uri="{FF2B5EF4-FFF2-40B4-BE49-F238E27FC236}">
                      <a16:creationId xmlns:a16="http://schemas.microsoft.com/office/drawing/2014/main" id="{55307C40-4EF5-45EE-BAC7-885A216895A2}"/>
                    </a:ext>
                  </a:extLst>
                </p:cNvPr>
                <p:cNvCxnSpPr/>
                <p:nvPr/>
              </p:nvCxnSpPr>
              <p:spPr bwMode="auto">
                <a:xfrm>
                  <a:off x="5043950" y="3042731"/>
                  <a:ext cx="0" cy="2043619"/>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2" name="Straight Connector 77">
                  <a:extLst>
                    <a:ext uri="{FF2B5EF4-FFF2-40B4-BE49-F238E27FC236}">
                      <a16:creationId xmlns:a16="http://schemas.microsoft.com/office/drawing/2014/main" id="{FFDEA7F2-2C4A-43DA-99AA-3F8806768C43}"/>
                    </a:ext>
                  </a:extLst>
                </p:cNvPr>
                <p:cNvCxnSpPr/>
                <p:nvPr/>
              </p:nvCxnSpPr>
              <p:spPr bwMode="auto">
                <a:xfrm>
                  <a:off x="4953950" y="5087063"/>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58" name="Straight Connector 80">
                <a:extLst>
                  <a:ext uri="{FF2B5EF4-FFF2-40B4-BE49-F238E27FC236}">
                    <a16:creationId xmlns:a16="http://schemas.microsoft.com/office/drawing/2014/main" id="{E2694FDF-0E5B-41A3-92CA-AB00B80934B3}"/>
                  </a:ext>
                </a:extLst>
              </p:cNvPr>
              <p:cNvCxnSpPr/>
              <p:nvPr/>
            </p:nvCxnSpPr>
            <p:spPr bwMode="auto">
              <a:xfrm>
                <a:off x="4537772" y="1961277"/>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9" name="Straight Connector 81">
                <a:extLst>
                  <a:ext uri="{FF2B5EF4-FFF2-40B4-BE49-F238E27FC236}">
                    <a16:creationId xmlns:a16="http://schemas.microsoft.com/office/drawing/2014/main" id="{5972DBF5-03E3-4082-A088-CB29E0C10FDB}"/>
                  </a:ext>
                </a:extLst>
              </p:cNvPr>
              <p:cNvCxnSpPr/>
              <p:nvPr/>
            </p:nvCxnSpPr>
            <p:spPr bwMode="auto">
              <a:xfrm>
                <a:off x="4537772" y="1923179"/>
                <a:ext cx="180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 name="Straight Connector 83">
                <a:extLst>
                  <a:ext uri="{FF2B5EF4-FFF2-40B4-BE49-F238E27FC236}">
                    <a16:creationId xmlns:a16="http://schemas.microsoft.com/office/drawing/2014/main" id="{4D94FB3E-62AC-4DC2-9CD4-25DDEFA5CB6A}"/>
                  </a:ext>
                </a:extLst>
              </p:cNvPr>
              <p:cNvCxnSpPr/>
              <p:nvPr/>
            </p:nvCxnSpPr>
            <p:spPr bwMode="auto">
              <a:xfrm flipV="1">
                <a:off x="4627772" y="1843088"/>
                <a:ext cx="0" cy="7620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grpSp>
        <p:nvGrpSpPr>
          <p:cNvPr id="78" name="Group 13">
            <a:extLst>
              <a:ext uri="{FF2B5EF4-FFF2-40B4-BE49-F238E27FC236}">
                <a16:creationId xmlns:a16="http://schemas.microsoft.com/office/drawing/2014/main" id="{B1795FB7-DA9F-4A00-A318-DE5BBC7352F4}"/>
              </a:ext>
            </a:extLst>
          </p:cNvPr>
          <p:cNvGrpSpPr/>
          <p:nvPr/>
        </p:nvGrpSpPr>
        <p:grpSpPr>
          <a:xfrm>
            <a:off x="3468095" y="1198513"/>
            <a:ext cx="1316490" cy="524358"/>
            <a:chOff x="62939" y="2322671"/>
            <a:chExt cx="1316490" cy="699142"/>
          </a:xfrm>
        </p:grpSpPr>
        <p:sp>
          <p:nvSpPr>
            <p:cNvPr id="79" name="Rectangle 14">
              <a:extLst>
                <a:ext uri="{FF2B5EF4-FFF2-40B4-BE49-F238E27FC236}">
                  <a16:creationId xmlns:a16="http://schemas.microsoft.com/office/drawing/2014/main" id="{3AF1BCF6-3574-41C8-B9CB-39DD16F3446D}"/>
                </a:ext>
              </a:extLst>
            </p:cNvPr>
            <p:cNvSpPr/>
            <p:nvPr/>
          </p:nvSpPr>
          <p:spPr bwMode="auto">
            <a:xfrm>
              <a:off x="62939"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80" name="TextBox 15">
              <a:extLst>
                <a:ext uri="{FF2B5EF4-FFF2-40B4-BE49-F238E27FC236}">
                  <a16:creationId xmlns:a16="http://schemas.microsoft.com/office/drawing/2014/main" id="{EF829EC9-20A2-48C9-B9AD-297C56FBD59E}"/>
                </a:ext>
              </a:extLst>
            </p:cNvPr>
            <p:cNvSpPr txBox="1"/>
            <p:nvPr/>
          </p:nvSpPr>
          <p:spPr>
            <a:xfrm>
              <a:off x="194191" y="2322671"/>
              <a:ext cx="874255" cy="372239"/>
            </a:xfrm>
            <a:prstGeom prst="rect">
              <a:avLst/>
            </a:prstGeom>
            <a:noFill/>
          </p:spPr>
          <p:txBody>
            <a:bodyPr wrap="none" lIns="90000" tIns="46800" rIns="90000" bIns="46800" rtlCol="0" anchor="ctr">
              <a:spAutoFit/>
            </a:bodyPr>
            <a:lstStyle/>
            <a:p>
              <a:r>
                <a:rPr lang="de-DE" sz="1200">
                  <a:solidFill>
                    <a:srgbClr val="000000">
                      <a:lumMod val="65000"/>
                      <a:lumOff val="35000"/>
                    </a:srgbClr>
                  </a:solidFill>
                </a:rPr>
                <a:t>Schlaganfall/SE</a:t>
              </a:r>
            </a:p>
          </p:txBody>
        </p:sp>
        <p:sp>
          <p:nvSpPr>
            <p:cNvPr id="81" name="Rectangle 20">
              <a:extLst>
                <a:ext uri="{FF2B5EF4-FFF2-40B4-BE49-F238E27FC236}">
                  <a16:creationId xmlns:a16="http://schemas.microsoft.com/office/drawing/2014/main" id="{703A6783-85FD-47FE-9DFB-39799F1D7774}"/>
                </a:ext>
              </a:extLst>
            </p:cNvPr>
            <p:cNvSpPr/>
            <p:nvPr/>
          </p:nvSpPr>
          <p:spPr bwMode="auto">
            <a:xfrm>
              <a:off x="62939" y="2761947"/>
              <a:ext cx="108000" cy="144000"/>
            </a:xfrm>
            <a:prstGeom prst="rect">
              <a:avLst/>
            </a:prstGeom>
            <a:solidFill>
              <a:srgbClr val="809ED5"/>
            </a:solidFill>
            <a:ln w="19050" algn="ctr">
              <a:solidFill>
                <a:srgbClr val="809ED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82" name="TextBox 23">
              <a:extLst>
                <a:ext uri="{FF2B5EF4-FFF2-40B4-BE49-F238E27FC236}">
                  <a16:creationId xmlns:a16="http://schemas.microsoft.com/office/drawing/2014/main" id="{7EA807FC-26D5-4B4E-93FD-3FFAF4F993DE}"/>
                </a:ext>
              </a:extLst>
            </p:cNvPr>
            <p:cNvSpPr txBox="1"/>
            <p:nvPr/>
          </p:nvSpPr>
          <p:spPr>
            <a:xfrm>
              <a:off x="194191" y="2649574"/>
              <a:ext cx="1185238" cy="372239"/>
            </a:xfrm>
            <a:prstGeom prst="rect">
              <a:avLst/>
            </a:prstGeom>
            <a:noFill/>
          </p:spPr>
          <p:txBody>
            <a:bodyPr wrap="none" lIns="90000" tIns="46800" rIns="90000" bIns="46800" rtlCol="0" anchor="ctr">
              <a:spAutoFit/>
            </a:bodyPr>
            <a:lstStyle/>
            <a:p>
              <a:r>
                <a:rPr lang="de-DE" sz="1200">
                  <a:solidFill>
                    <a:srgbClr val="000000">
                      <a:lumMod val="65000"/>
                      <a:lumOff val="35000"/>
                    </a:srgbClr>
                  </a:solidFill>
                </a:rPr>
                <a:t>Schwere Blutungen</a:t>
              </a:r>
            </a:p>
          </p:txBody>
        </p:sp>
      </p:grpSp>
    </p:spTree>
    <p:extLst>
      <p:ext uri="{BB962C8B-B14F-4D97-AF65-F5344CB8AC3E}">
        <p14:creationId xmlns:p14="http://schemas.microsoft.com/office/powerpoint/2010/main" val="4125186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Ellipse 43">
            <a:extLst>
              <a:ext uri="{FF2B5EF4-FFF2-40B4-BE49-F238E27FC236}">
                <a16:creationId xmlns:a16="http://schemas.microsoft.com/office/drawing/2014/main" id="{4EE74DFF-C4C0-BA4A-996D-4DE5999AF1AB}"/>
              </a:ext>
            </a:extLst>
          </p:cNvPr>
          <p:cNvSpPr/>
          <p:nvPr/>
        </p:nvSpPr>
        <p:spPr bwMode="auto">
          <a:xfrm>
            <a:off x="6663659" y="1824420"/>
            <a:ext cx="2386847" cy="1655446"/>
          </a:xfrm>
          <a:prstGeom prst="ellipse">
            <a:avLst/>
          </a:prstGeom>
          <a:solidFill>
            <a:srgbClr val="3961AC">
              <a:alpha val="10000"/>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57" name="Grafik 56">
            <a:extLst>
              <a:ext uri="{FF2B5EF4-FFF2-40B4-BE49-F238E27FC236}">
                <a16:creationId xmlns:a16="http://schemas.microsoft.com/office/drawing/2014/main" id="{71D22566-84B2-F342-899F-B5C471C7711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80516" y="799008"/>
            <a:ext cx="2987185" cy="1992453"/>
          </a:xfrm>
          <a:prstGeom prst="rect">
            <a:avLst/>
          </a:prstGeom>
          <a:effectLst>
            <a:softEdge rad="635000"/>
          </a:effectLst>
        </p:spPr>
      </p:pic>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dirty="0"/>
              <a:t>Was bedeutet Sicherheit für Ihre Patienten mit </a:t>
            </a:r>
            <a:r>
              <a:rPr lang="de-DE" sz="2400" dirty="0" err="1"/>
              <a:t>nvVHF</a:t>
            </a:r>
            <a:endParaRPr lang="de-DE" sz="2400" dirty="0"/>
          </a:p>
        </p:txBody>
      </p:sp>
      <p:pic>
        <p:nvPicPr>
          <p:cNvPr id="67" name="Grafik 66" descr="Medizin">
            <a:extLst>
              <a:ext uri="{FF2B5EF4-FFF2-40B4-BE49-F238E27FC236}">
                <a16:creationId xmlns:a16="http://schemas.microsoft.com/office/drawing/2014/main" id="{9F13966C-80B6-E042-A4C5-B102FE8332E3}"/>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283751" y="2182232"/>
            <a:ext cx="914400" cy="914400"/>
          </a:xfrm>
          <a:prstGeom prst="rect">
            <a:avLst/>
          </a:prstGeom>
        </p:spPr>
      </p:pic>
      <p:sp>
        <p:nvSpPr>
          <p:cNvPr id="68" name="Ellipse 45">
            <a:hlinkClick r:id="" action="ppaction://noaction"/>
            <a:extLst>
              <a:ext uri="{FF2B5EF4-FFF2-40B4-BE49-F238E27FC236}">
                <a16:creationId xmlns:a16="http://schemas.microsoft.com/office/drawing/2014/main" id="{DF1A1842-9384-3D46-B69B-C59E4A8B5549}"/>
              </a:ext>
            </a:extLst>
          </p:cNvPr>
          <p:cNvSpPr/>
          <p:nvPr/>
        </p:nvSpPr>
        <p:spPr bwMode="auto">
          <a:xfrm>
            <a:off x="5177873" y="211356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69" name="Grafik 68" descr="Tageskalender">
            <a:extLst>
              <a:ext uri="{FF2B5EF4-FFF2-40B4-BE49-F238E27FC236}">
                <a16:creationId xmlns:a16="http://schemas.microsoft.com/office/drawing/2014/main" id="{12036D66-983C-E145-9A81-264A087C7E2D}"/>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399883" y="2118855"/>
            <a:ext cx="914400" cy="914400"/>
          </a:xfrm>
          <a:prstGeom prst="rect">
            <a:avLst/>
          </a:prstGeom>
        </p:spPr>
      </p:pic>
      <p:sp>
        <p:nvSpPr>
          <p:cNvPr id="70" name="Ellipse 47">
            <a:hlinkClick r:id="" action="ppaction://noaction"/>
            <a:extLst>
              <a:ext uri="{FF2B5EF4-FFF2-40B4-BE49-F238E27FC236}">
                <a16:creationId xmlns:a16="http://schemas.microsoft.com/office/drawing/2014/main" id="{836600E4-4024-5443-BE8A-F0E65C9B2523}"/>
              </a:ext>
            </a:extLst>
          </p:cNvPr>
          <p:cNvSpPr/>
          <p:nvPr/>
        </p:nvSpPr>
        <p:spPr bwMode="auto">
          <a:xfrm>
            <a:off x="7335083" y="2112479"/>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73" name="Line 44">
            <a:extLst>
              <a:ext uri="{FF2B5EF4-FFF2-40B4-BE49-F238E27FC236}">
                <a16:creationId xmlns:a16="http://schemas.microsoft.com/office/drawing/2014/main" id="{CD658C6A-1030-FA4F-8678-0735AD38C52F}"/>
              </a:ext>
            </a:extLst>
          </p:cNvPr>
          <p:cNvSpPr>
            <a:spLocks noChangeShapeType="1"/>
          </p:cNvSpPr>
          <p:nvPr/>
        </p:nvSpPr>
        <p:spPr bwMode="auto">
          <a:xfrm flipH="1">
            <a:off x="1424716"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4" name="Line 44">
            <a:extLst>
              <a:ext uri="{FF2B5EF4-FFF2-40B4-BE49-F238E27FC236}">
                <a16:creationId xmlns:a16="http://schemas.microsoft.com/office/drawing/2014/main" id="{53D5C85F-F69D-D741-B8C8-5DD3943A5FD3}"/>
              </a:ext>
            </a:extLst>
          </p:cNvPr>
          <p:cNvSpPr>
            <a:spLocks noChangeShapeType="1"/>
          </p:cNvSpPr>
          <p:nvPr/>
        </p:nvSpPr>
        <p:spPr bwMode="auto">
          <a:xfrm flipH="1">
            <a:off x="3411564"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5" name="Line 44">
            <a:extLst>
              <a:ext uri="{FF2B5EF4-FFF2-40B4-BE49-F238E27FC236}">
                <a16:creationId xmlns:a16="http://schemas.microsoft.com/office/drawing/2014/main" id="{BDBF7671-D45C-8249-8AB4-0518AF1417B3}"/>
              </a:ext>
            </a:extLst>
          </p:cNvPr>
          <p:cNvSpPr>
            <a:spLocks noChangeShapeType="1"/>
          </p:cNvSpPr>
          <p:nvPr/>
        </p:nvSpPr>
        <p:spPr bwMode="auto">
          <a:xfrm flipH="1">
            <a:off x="5688772"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6" name="Line 44">
            <a:extLst>
              <a:ext uri="{FF2B5EF4-FFF2-40B4-BE49-F238E27FC236}">
                <a16:creationId xmlns:a16="http://schemas.microsoft.com/office/drawing/2014/main" id="{95CFCA96-4559-B345-BAD7-D38616702201}"/>
              </a:ext>
            </a:extLst>
          </p:cNvPr>
          <p:cNvSpPr>
            <a:spLocks noChangeShapeType="1"/>
          </p:cNvSpPr>
          <p:nvPr/>
        </p:nvSpPr>
        <p:spPr bwMode="auto">
          <a:xfrm flipH="1">
            <a:off x="7904433"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pic>
        <p:nvPicPr>
          <p:cNvPr id="79" name="Grafik 78" descr="Gehirn im Kopf">
            <a:extLst>
              <a:ext uri="{FF2B5EF4-FFF2-40B4-BE49-F238E27FC236}">
                <a16:creationId xmlns:a16="http://schemas.microsoft.com/office/drawing/2014/main" id="{EDA5CA13-C7D6-C749-B992-882CB59D55C8}"/>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971901" y="2202967"/>
            <a:ext cx="914400" cy="914400"/>
          </a:xfrm>
          <a:prstGeom prst="rect">
            <a:avLst/>
          </a:prstGeom>
        </p:spPr>
      </p:pic>
      <p:sp>
        <p:nvSpPr>
          <p:cNvPr id="80" name="Ellipse 43">
            <a:extLst>
              <a:ext uri="{FF2B5EF4-FFF2-40B4-BE49-F238E27FC236}">
                <a16:creationId xmlns:a16="http://schemas.microsoft.com/office/drawing/2014/main" id="{4CAD69B3-FFF8-FA42-A2AE-B72972F9CE28}"/>
              </a:ext>
            </a:extLst>
          </p:cNvPr>
          <p:cNvSpPr/>
          <p:nvPr/>
        </p:nvSpPr>
        <p:spPr bwMode="auto">
          <a:xfrm>
            <a:off x="884220" y="2120645"/>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81" name="Grafik 80" descr="Infusion">
            <a:extLst>
              <a:ext uri="{FF2B5EF4-FFF2-40B4-BE49-F238E27FC236}">
                <a16:creationId xmlns:a16="http://schemas.microsoft.com/office/drawing/2014/main" id="{ABFC1851-00F6-294A-B4B8-25CA21B88274}"/>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917763" y="2207980"/>
            <a:ext cx="914400" cy="914400"/>
          </a:xfrm>
          <a:prstGeom prst="rect">
            <a:avLst/>
          </a:prstGeom>
        </p:spPr>
      </p:pic>
      <p:sp>
        <p:nvSpPr>
          <p:cNvPr id="82" name="Ellipse 44">
            <a:extLst>
              <a:ext uri="{FF2B5EF4-FFF2-40B4-BE49-F238E27FC236}">
                <a16:creationId xmlns:a16="http://schemas.microsoft.com/office/drawing/2014/main" id="{5F9B2351-42E4-3240-B58C-D15D573AB93E}"/>
              </a:ext>
            </a:extLst>
          </p:cNvPr>
          <p:cNvSpPr/>
          <p:nvPr/>
        </p:nvSpPr>
        <p:spPr bwMode="auto">
          <a:xfrm>
            <a:off x="2851127" y="212910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25" name="Abgerundetes Rechteck 76">
            <a:extLst>
              <a:ext uri="{FF2B5EF4-FFF2-40B4-BE49-F238E27FC236}">
                <a16:creationId xmlns:a16="http://schemas.microsoft.com/office/drawing/2014/main" id="{C584DA5D-448B-4F5A-9928-2FF06CBF76F5}"/>
              </a:ext>
            </a:extLst>
          </p:cNvPr>
          <p:cNvSpPr>
            <a:spLocks noChangeArrowheads="1"/>
          </p:cNvSpPr>
          <p:nvPr/>
        </p:nvSpPr>
        <p:spPr bwMode="auto">
          <a:xfrm>
            <a:off x="1371749" y="4449968"/>
            <a:ext cx="7488000" cy="360000"/>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de-DE" sz="1400">
                <a:solidFill>
                  <a:srgbClr val="000000">
                    <a:lumMod val="65000"/>
                    <a:lumOff val="35000"/>
                  </a:srgbClr>
                </a:solidFill>
              </a:rPr>
              <a:t> Klinischer Nettonutzen</a:t>
            </a:r>
          </a:p>
        </p:txBody>
      </p:sp>
      <p:pic>
        <p:nvPicPr>
          <p:cNvPr id="26" name="Grafik 25" descr="Waage der Justitia">
            <a:hlinkClick r:id="" action="ppaction://noaction"/>
            <a:extLst>
              <a:ext uri="{FF2B5EF4-FFF2-40B4-BE49-F238E27FC236}">
                <a16:creationId xmlns:a16="http://schemas.microsoft.com/office/drawing/2014/main" id="{03FC00F5-A935-4D80-9C04-9E6051E86410}"/>
              </a:ext>
            </a:extLst>
          </p:cNvPr>
          <p:cNvPicPr>
            <a:picLocks noChangeAspect="1"/>
          </p:cNvPicPr>
          <p:nvPr/>
        </p:nvPicPr>
        <p:blipFill>
          <a:blip r:embed="rId12">
            <a:extLst>
              <a:ext uri="{28A0092B-C50C-407E-A947-70E740481C1C}">
                <a14:useLocalDpi xmlns:a14="http://schemas.microsoft.com/office/drawing/2010/main"/>
              </a:ext>
              <a:ext uri="{96DAC541-7B7A-43D3-8B79-37D633B846F1}">
                <asvg:svgBlip xmlns:asvg="http://schemas.microsoft.com/office/drawing/2016/SVG/main" r:embed="rId13"/>
              </a:ext>
            </a:extLst>
          </a:blip>
          <a:stretch>
            <a:fillRect/>
          </a:stretch>
        </p:blipFill>
        <p:spPr>
          <a:xfrm>
            <a:off x="506749" y="4192976"/>
            <a:ext cx="789441" cy="789441"/>
          </a:xfrm>
          <a:prstGeom prst="rect">
            <a:avLst/>
          </a:prstGeom>
        </p:spPr>
      </p:pic>
      <p:sp>
        <p:nvSpPr>
          <p:cNvPr id="24" name="Textfeld 23">
            <a:extLst>
              <a:ext uri="{FF2B5EF4-FFF2-40B4-BE49-F238E27FC236}">
                <a16:creationId xmlns:a16="http://schemas.microsoft.com/office/drawing/2014/main" id="{4C5F3BEB-C3A3-4E94-BB25-770D0344C2C9}"/>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a:solidFill>
                  <a:srgbClr val="B3B2B5"/>
                </a:solidFill>
              </a:rPr>
              <a:t>PP-XAR-CH-0497-1_04.2021</a:t>
            </a:r>
          </a:p>
        </p:txBody>
      </p:sp>
      <p:sp>
        <p:nvSpPr>
          <p:cNvPr id="31" name="Textfeld 30">
            <a:extLst>
              <a:ext uri="{FF2B5EF4-FFF2-40B4-BE49-F238E27FC236}">
                <a16:creationId xmlns:a16="http://schemas.microsoft.com/office/drawing/2014/main" id="{51131DEB-9336-4357-BCB9-7A6DB7BFA075}"/>
              </a:ext>
            </a:extLst>
          </p:cNvPr>
          <p:cNvSpPr txBox="1"/>
          <p:nvPr/>
        </p:nvSpPr>
        <p:spPr>
          <a:xfrm>
            <a:off x="596393" y="3474618"/>
            <a:ext cx="1681380" cy="309958"/>
          </a:xfrm>
          <a:prstGeom prst="rect">
            <a:avLst/>
          </a:prstGeom>
          <a:noFill/>
        </p:spPr>
        <p:txBody>
          <a:bodyPr wrap="squar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400" i="0" u="none" strike="noStrike" cap="none" normalizeH="0" baseline="0" noProof="0">
                <a:ln>
                  <a:noFill/>
                </a:ln>
                <a:solidFill>
                  <a:schemeClr val="tx1">
                    <a:lumMod val="65000"/>
                    <a:lumOff val="35000"/>
                  </a:schemeClr>
                </a:solidFill>
                <a:uLnTx/>
                <a:uFillTx/>
                <a:latin typeface="Arial" charset="0"/>
                <a:ea typeface="+mn-ea"/>
                <a:cs typeface="+mn-cs"/>
              </a:rPr>
              <a:t>Kein Schlaganfall</a:t>
            </a:r>
          </a:p>
        </p:txBody>
      </p:sp>
      <p:sp>
        <p:nvSpPr>
          <p:cNvPr id="32" name="Textfeld 31">
            <a:extLst>
              <a:ext uri="{FF2B5EF4-FFF2-40B4-BE49-F238E27FC236}">
                <a16:creationId xmlns:a16="http://schemas.microsoft.com/office/drawing/2014/main" id="{1CC6F2DB-A674-4FC0-94D2-5B76C84BF549}"/>
              </a:ext>
            </a:extLst>
          </p:cNvPr>
          <p:cNvSpPr txBox="1"/>
          <p:nvPr/>
        </p:nvSpPr>
        <p:spPr>
          <a:xfrm>
            <a:off x="6932663" y="3459230"/>
            <a:ext cx="1964042"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de-DE" sz="1400" b="1">
                <a:solidFill>
                  <a:srgbClr val="3961AC"/>
                </a:solidFill>
              </a:rPr>
              <a:t>Einfache Therapie </a:t>
            </a:r>
            <a:br>
              <a:rPr lang="de-DE" sz="1400" b="1">
                <a:solidFill>
                  <a:srgbClr val="3961AC"/>
                </a:solidFill>
              </a:rPr>
            </a:br>
            <a:r>
              <a:rPr lang="de-DE" sz="1400" b="1">
                <a:solidFill>
                  <a:srgbClr val="3961AC"/>
                </a:solidFill>
              </a:rPr>
              <a:t>unterstützt Adhärenz</a:t>
            </a:r>
          </a:p>
        </p:txBody>
      </p:sp>
      <p:sp>
        <p:nvSpPr>
          <p:cNvPr id="33" name="Textfeld 32">
            <a:extLst>
              <a:ext uri="{FF2B5EF4-FFF2-40B4-BE49-F238E27FC236}">
                <a16:creationId xmlns:a16="http://schemas.microsoft.com/office/drawing/2014/main" id="{FC7D2132-BDE3-46BA-9E18-10A481B5E32A}"/>
              </a:ext>
            </a:extLst>
          </p:cNvPr>
          <p:cNvSpPr txBox="1"/>
          <p:nvPr/>
        </p:nvSpPr>
        <p:spPr>
          <a:xfrm>
            <a:off x="2660288" y="3459230"/>
            <a:ext cx="1496220"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de-DE" sz="1400">
                <a:solidFill>
                  <a:schemeClr val="tx1">
                    <a:lumMod val="65000"/>
                    <a:lumOff val="35000"/>
                  </a:schemeClr>
                </a:solidFill>
              </a:rPr>
              <a:t>Keine kritischen </a:t>
            </a:r>
            <a:br>
              <a:rPr lang="de-DE" sz="1400">
                <a:solidFill>
                  <a:schemeClr val="tx1">
                    <a:lumMod val="65000"/>
                    <a:lumOff val="35000"/>
                  </a:schemeClr>
                </a:solidFill>
              </a:rPr>
            </a:br>
            <a:r>
              <a:rPr lang="de-DE" sz="1400">
                <a:solidFill>
                  <a:schemeClr val="tx1">
                    <a:lumMod val="65000"/>
                    <a:lumOff val="35000"/>
                  </a:schemeClr>
                </a:solidFill>
              </a:rPr>
              <a:t>Blutungen</a:t>
            </a:r>
          </a:p>
        </p:txBody>
      </p:sp>
      <p:sp>
        <p:nvSpPr>
          <p:cNvPr id="34" name="Textfeld 33">
            <a:extLst>
              <a:ext uri="{FF2B5EF4-FFF2-40B4-BE49-F238E27FC236}">
                <a16:creationId xmlns:a16="http://schemas.microsoft.com/office/drawing/2014/main" id="{C307C128-16D8-4056-A19D-70E836502598}"/>
              </a:ext>
            </a:extLst>
          </p:cNvPr>
          <p:cNvSpPr txBox="1"/>
          <p:nvPr/>
        </p:nvSpPr>
        <p:spPr>
          <a:xfrm>
            <a:off x="4775292" y="3459030"/>
            <a:ext cx="1837405" cy="309958"/>
          </a:xfrm>
          <a:prstGeom prst="rect">
            <a:avLst/>
          </a:prstGeom>
          <a:noFill/>
        </p:spPr>
        <p:txBody>
          <a:bodyPr wrap="squar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400" i="0" u="none" strike="noStrike" cap="none" normalizeH="0" baseline="0" noProof="0">
                <a:ln>
                  <a:noFill/>
                </a:ln>
                <a:solidFill>
                  <a:schemeClr val="tx1">
                    <a:lumMod val="65000"/>
                    <a:lumOff val="35000"/>
                  </a:schemeClr>
                </a:solidFill>
                <a:uLnTx/>
                <a:uFillTx/>
                <a:latin typeface="Arial" charset="0"/>
                <a:ea typeface="+mn-ea"/>
                <a:cs typeface="+mn-cs"/>
              </a:rPr>
              <a:t>Korrekte Dosierung</a:t>
            </a:r>
          </a:p>
        </p:txBody>
      </p:sp>
    </p:spTree>
    <p:extLst>
      <p:ext uri="{BB962C8B-B14F-4D97-AF65-F5344CB8AC3E}">
        <p14:creationId xmlns:p14="http://schemas.microsoft.com/office/powerpoint/2010/main" val="1669079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dirty="0"/>
              <a:t>Das 1x tgl. Dosierungsregime für Rivaroxaban fördert die Therapieadhärenz Ihrer </a:t>
            </a:r>
            <a:r>
              <a:rPr lang="de-DE" sz="2400" dirty="0" err="1"/>
              <a:t>nvVHF</a:t>
            </a:r>
            <a:r>
              <a:rPr lang="de-DE" sz="2400" dirty="0"/>
              <a:t>-Patienten</a:t>
            </a:r>
          </a:p>
        </p:txBody>
      </p:sp>
      <p:sp>
        <p:nvSpPr>
          <p:cNvPr id="83" name="Subtitle 1">
            <a:extLst>
              <a:ext uri="{FF2B5EF4-FFF2-40B4-BE49-F238E27FC236}">
                <a16:creationId xmlns:a16="http://schemas.microsoft.com/office/drawing/2014/main" id="{F3777226-C056-4D24-B71D-8B965974FEE9}"/>
              </a:ext>
            </a:extLst>
          </p:cNvPr>
          <p:cNvSpPr txBox="1">
            <a:spLocks/>
          </p:cNvSpPr>
          <p:nvPr/>
        </p:nvSpPr>
        <p:spPr>
          <a:xfrm>
            <a:off x="612776" y="1228789"/>
            <a:ext cx="8280400"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de-DE" sz="1400" b="1"/>
              <a:t>Therapieadhärenz</a:t>
            </a:r>
            <a:r>
              <a:rPr lang="de-DE" sz="1400" b="1" baseline="30000"/>
              <a:t>22</a:t>
            </a:r>
            <a:br>
              <a:rPr lang="de-DE" sz="1400"/>
            </a:br>
            <a:r>
              <a:rPr lang="de-DE" sz="1400"/>
              <a:t>Selbsteinschätzung im Zuge einer Patientenbefragung (n=266)</a:t>
            </a:r>
          </a:p>
        </p:txBody>
      </p:sp>
      <p:sp>
        <p:nvSpPr>
          <p:cNvPr id="84" name="TextBox 73">
            <a:extLst>
              <a:ext uri="{FF2B5EF4-FFF2-40B4-BE49-F238E27FC236}">
                <a16:creationId xmlns:a16="http://schemas.microsoft.com/office/drawing/2014/main" id="{66AAE510-ED6E-4813-9919-CA0B594200E6}"/>
              </a:ext>
            </a:extLst>
          </p:cNvPr>
          <p:cNvSpPr txBox="1"/>
          <p:nvPr/>
        </p:nvSpPr>
        <p:spPr>
          <a:xfrm>
            <a:off x="967315" y="1827216"/>
            <a:ext cx="2170466" cy="169277"/>
          </a:xfrm>
          <a:prstGeom prst="rect">
            <a:avLst/>
          </a:prstGeom>
          <a:noFill/>
        </p:spPr>
        <p:txBody>
          <a:bodyPr wrap="none" lIns="0" tIns="0" rIns="0" bIns="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fontAlgn="base">
              <a:spcBef>
                <a:spcPct val="50000"/>
              </a:spcBef>
              <a:spcAft>
                <a:spcPct val="0"/>
              </a:spcAft>
              <a:buNone/>
              <a:defRPr kumimoji="0" b="0" i="0" normalizeH="0" noProof="0">
                <a:uLnTx/>
                <a:uFillTx/>
                <a:latin typeface="Arial" pitchFamily="34" charset="0"/>
                <a:ea typeface="+mn-ea"/>
                <a:cs typeface="+mn-cs"/>
              </a:defRPr>
            </a:pPr>
            <a:r>
              <a:rPr kumimoji="0" lang="de-DE" sz="1100" b="0" i="0" normalizeH="0" noProof="0">
                <a:solidFill>
                  <a:schemeClr val="tx1">
                    <a:lumMod val="65000"/>
                    <a:lumOff val="35000"/>
                  </a:schemeClr>
                </a:solidFill>
                <a:uLnTx/>
                <a:uFillTx/>
                <a:latin typeface="Arial" pitchFamily="34" charset="0"/>
                <a:ea typeface="+mn-ea"/>
                <a:cs typeface="+mn-cs"/>
              </a:rPr>
              <a:t>Einnahme von OAK </a:t>
            </a:r>
            <a:r>
              <a:rPr kumimoji="0" lang="de-DE" sz="1100" b="1" i="0" normalizeH="0" noProof="0">
                <a:solidFill>
                  <a:schemeClr val="tx1">
                    <a:lumMod val="65000"/>
                    <a:lumOff val="35000"/>
                  </a:schemeClr>
                </a:solidFill>
                <a:uLnTx/>
                <a:uFillTx/>
                <a:latin typeface="Arial" pitchFamily="34" charset="0"/>
                <a:ea typeface="+mn-ea"/>
                <a:cs typeface="+mn-cs"/>
              </a:rPr>
              <a:t>einmal</a:t>
            </a:r>
            <a:r>
              <a:rPr kumimoji="0" lang="de-DE" sz="1100" b="0" i="0" normalizeH="0" noProof="0">
                <a:solidFill>
                  <a:schemeClr val="tx1">
                    <a:lumMod val="65000"/>
                    <a:lumOff val="35000"/>
                  </a:schemeClr>
                </a:solidFill>
                <a:uLnTx/>
                <a:uFillTx/>
                <a:latin typeface="Arial" pitchFamily="34" charset="0"/>
                <a:ea typeface="+mn-ea"/>
                <a:cs typeface="+mn-cs"/>
              </a:rPr>
              <a:t> täglich</a:t>
            </a:r>
          </a:p>
        </p:txBody>
      </p:sp>
      <p:sp>
        <p:nvSpPr>
          <p:cNvPr id="85" name="TextBox 67">
            <a:extLst>
              <a:ext uri="{FF2B5EF4-FFF2-40B4-BE49-F238E27FC236}">
                <a16:creationId xmlns:a16="http://schemas.microsoft.com/office/drawing/2014/main" id="{39F75F01-8B32-44B0-8DFA-2A0B427D813F}"/>
              </a:ext>
            </a:extLst>
          </p:cNvPr>
          <p:cNvSpPr txBox="1"/>
          <p:nvPr/>
        </p:nvSpPr>
        <p:spPr>
          <a:xfrm>
            <a:off x="4383301" y="1826653"/>
            <a:ext cx="2556124" cy="169277"/>
          </a:xfrm>
          <a:prstGeom prst="rect">
            <a:avLst/>
          </a:prstGeom>
          <a:noFill/>
        </p:spPr>
        <p:txBody>
          <a:bodyPr wrap="square" lIns="0" tIns="0" rIns="0" bIns="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fontAlgn="base">
              <a:spcBef>
                <a:spcPct val="50000"/>
              </a:spcBef>
              <a:spcAft>
                <a:spcPct val="0"/>
              </a:spcAft>
              <a:buNone/>
              <a:defRPr kumimoji="0" b="0" i="0" normalizeH="0" noProof="0">
                <a:uLnTx/>
                <a:uFillTx/>
                <a:latin typeface="Arial" pitchFamily="34" charset="0"/>
                <a:ea typeface="+mn-ea"/>
                <a:cs typeface="+mn-cs"/>
              </a:defRPr>
            </a:pPr>
            <a:r>
              <a:rPr kumimoji="0" lang="de-DE" sz="1100" i="0" normalizeH="0" noProof="0">
                <a:solidFill>
                  <a:schemeClr val="tx1">
                    <a:lumMod val="65000"/>
                    <a:lumOff val="35000"/>
                  </a:schemeClr>
                </a:solidFill>
                <a:uLnTx/>
                <a:uFillTx/>
                <a:latin typeface="Arial" pitchFamily="34" charset="0"/>
                <a:ea typeface="+mn-ea"/>
                <a:cs typeface="+mn-cs"/>
              </a:rPr>
              <a:t>Einnahme von OAK </a:t>
            </a:r>
            <a:r>
              <a:rPr kumimoji="0" lang="de-DE" sz="1100" b="1" i="0" normalizeH="0" noProof="0">
                <a:solidFill>
                  <a:schemeClr val="tx1">
                    <a:lumMod val="65000"/>
                    <a:lumOff val="35000"/>
                  </a:schemeClr>
                </a:solidFill>
                <a:uLnTx/>
                <a:uFillTx/>
                <a:latin typeface="Arial" pitchFamily="34" charset="0"/>
                <a:ea typeface="+mn-ea"/>
                <a:cs typeface="+mn-cs"/>
              </a:rPr>
              <a:t>zweimal</a:t>
            </a:r>
            <a:r>
              <a:rPr kumimoji="0" lang="de-DE" sz="1100" b="0" i="0" normalizeH="0" noProof="0">
                <a:solidFill>
                  <a:schemeClr val="tx1">
                    <a:lumMod val="65000"/>
                    <a:lumOff val="35000"/>
                  </a:schemeClr>
                </a:solidFill>
                <a:uLnTx/>
                <a:uFillTx/>
                <a:latin typeface="Arial" pitchFamily="34" charset="0"/>
                <a:ea typeface="+mn-ea"/>
                <a:cs typeface="+mn-cs"/>
              </a:rPr>
              <a:t> täglich</a:t>
            </a:r>
          </a:p>
        </p:txBody>
      </p:sp>
      <p:grpSp>
        <p:nvGrpSpPr>
          <p:cNvPr id="86" name="Group 23">
            <a:extLst>
              <a:ext uri="{FF2B5EF4-FFF2-40B4-BE49-F238E27FC236}">
                <a16:creationId xmlns:a16="http://schemas.microsoft.com/office/drawing/2014/main" id="{320FAAD9-39D4-4312-8D2C-51498BCEC32E}"/>
              </a:ext>
            </a:extLst>
          </p:cNvPr>
          <p:cNvGrpSpPr/>
          <p:nvPr/>
        </p:nvGrpSpPr>
        <p:grpSpPr>
          <a:xfrm>
            <a:off x="965406" y="2146084"/>
            <a:ext cx="2480754" cy="348936"/>
            <a:chOff x="618615" y="2456126"/>
            <a:chExt cx="3307672" cy="465248"/>
          </a:xfrm>
        </p:grpSpPr>
        <p:sp>
          <p:nvSpPr>
            <p:cNvPr id="87" name="Rectangle 80">
              <a:extLst>
                <a:ext uri="{FF2B5EF4-FFF2-40B4-BE49-F238E27FC236}">
                  <a16:creationId xmlns:a16="http://schemas.microsoft.com/office/drawing/2014/main" id="{B24F314B-875C-40B3-8B6B-A89BF140637A}"/>
                </a:ext>
              </a:extLst>
            </p:cNvPr>
            <p:cNvSpPr/>
            <p:nvPr/>
          </p:nvSpPr>
          <p:spPr bwMode="auto">
            <a:xfrm>
              <a:off x="618615" y="2456126"/>
              <a:ext cx="3307672" cy="465247"/>
            </a:xfrm>
            <a:prstGeom prst="rect">
              <a:avLst/>
            </a:prstGeom>
            <a:solidFill>
              <a:schemeClr val="tx2">
                <a:lumMod val="20000"/>
                <a:lumOff val="80000"/>
              </a:scheme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88" name="Rectangle 30">
              <a:extLst>
                <a:ext uri="{FF2B5EF4-FFF2-40B4-BE49-F238E27FC236}">
                  <a16:creationId xmlns:a16="http://schemas.microsoft.com/office/drawing/2014/main" id="{704C4E99-9AE5-459C-B4C2-22B9784B40EA}"/>
                </a:ext>
              </a:extLst>
            </p:cNvPr>
            <p:cNvSpPr/>
            <p:nvPr/>
          </p:nvSpPr>
          <p:spPr bwMode="auto">
            <a:xfrm>
              <a:off x="817073" y="2456127"/>
              <a:ext cx="3109214" cy="465247"/>
            </a:xfrm>
            <a:prstGeom prst="rect">
              <a:avLst/>
            </a:prstGeom>
            <a:solidFill>
              <a:schemeClr val="bg2"/>
            </a:solidFill>
            <a:ln w="19050" algn="ctr">
              <a:noFill/>
              <a:miter lim="800000"/>
            </a:ln>
            <a:effectLst/>
          </p:spPr>
          <p:txBody>
            <a:bodyPr wrap="square" lIns="81000" tIns="0" rIns="0" bIns="0" rtlCol="0" anchor="ctr">
              <a:no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de-DE" sz="1200" b="1" i="0" normalizeH="0" noProof="0">
                  <a:solidFill>
                    <a:srgbClr val="FFFFFF"/>
                  </a:solidFill>
                  <a:uLnTx/>
                  <a:uFillTx/>
                  <a:latin typeface="Arial" pitchFamily="34" charset="0"/>
                  <a:ea typeface="+mn-ea"/>
                  <a:cs typeface="+mn-cs"/>
                </a:rPr>
                <a:t>94%</a:t>
              </a:r>
            </a:p>
          </p:txBody>
        </p:sp>
      </p:grpSp>
      <p:grpSp>
        <p:nvGrpSpPr>
          <p:cNvPr id="89" name="Group 14342">
            <a:extLst>
              <a:ext uri="{FF2B5EF4-FFF2-40B4-BE49-F238E27FC236}">
                <a16:creationId xmlns:a16="http://schemas.microsoft.com/office/drawing/2014/main" id="{5A90DDAB-B00A-4774-BB92-BD15FDE55BD2}"/>
              </a:ext>
            </a:extLst>
          </p:cNvPr>
          <p:cNvGrpSpPr/>
          <p:nvPr/>
        </p:nvGrpSpPr>
        <p:grpSpPr>
          <a:xfrm>
            <a:off x="4403492" y="2146084"/>
            <a:ext cx="2480756" cy="348935"/>
            <a:chOff x="5202730" y="2456125"/>
            <a:chExt cx="3307674" cy="465247"/>
          </a:xfrm>
        </p:grpSpPr>
        <p:sp>
          <p:nvSpPr>
            <p:cNvPr id="90" name="Rectangle 81">
              <a:extLst>
                <a:ext uri="{FF2B5EF4-FFF2-40B4-BE49-F238E27FC236}">
                  <a16:creationId xmlns:a16="http://schemas.microsoft.com/office/drawing/2014/main" id="{E2908F32-112D-411C-8CB3-574CB2A03B6C}"/>
                </a:ext>
              </a:extLst>
            </p:cNvPr>
            <p:cNvSpPr/>
            <p:nvPr/>
          </p:nvSpPr>
          <p:spPr bwMode="auto">
            <a:xfrm>
              <a:off x="5202732" y="2456125"/>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91" name="Rectangle 32">
              <a:extLst>
                <a:ext uri="{FF2B5EF4-FFF2-40B4-BE49-F238E27FC236}">
                  <a16:creationId xmlns:a16="http://schemas.microsoft.com/office/drawing/2014/main" id="{62FB939C-B564-42D6-9117-6DC658B26BFE}"/>
                </a:ext>
              </a:extLst>
            </p:cNvPr>
            <p:cNvSpPr/>
            <p:nvPr/>
          </p:nvSpPr>
          <p:spPr bwMode="auto">
            <a:xfrm>
              <a:off x="5202730" y="2456125"/>
              <a:ext cx="264614" cy="465247"/>
            </a:xfrm>
            <a:prstGeom prst="rect">
              <a:avLst/>
            </a:prstGeom>
            <a:solidFill>
              <a:schemeClr val="bg2"/>
            </a:solidFill>
            <a:ln w="19050" algn="ctr">
              <a:noFill/>
              <a:miter lim="800000"/>
            </a:ln>
            <a:effectLst/>
          </p:spPr>
          <p:txBody>
            <a:bodyPr wrap="square" lIns="0" tIns="0" rIns="0" bIns="0" rtlCol="0" anchor="ctr">
              <a:no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EC008C"/>
                </a:solidFill>
                <a:cs typeface="Times New Roman" pitchFamily="18" charset="0"/>
              </a:endParaRPr>
            </a:p>
          </p:txBody>
        </p:sp>
        <p:sp>
          <p:nvSpPr>
            <p:cNvPr id="92" name="Rectangle 105">
              <a:extLst>
                <a:ext uri="{FF2B5EF4-FFF2-40B4-BE49-F238E27FC236}">
                  <a16:creationId xmlns:a16="http://schemas.microsoft.com/office/drawing/2014/main" id="{BCC5396D-FC66-4F35-8EDE-1D6324385FA1}"/>
                </a:ext>
              </a:extLst>
            </p:cNvPr>
            <p:cNvSpPr/>
            <p:nvPr/>
          </p:nvSpPr>
          <p:spPr>
            <a:xfrm>
              <a:off x="5467345" y="2501764"/>
              <a:ext cx="810309" cy="369332"/>
            </a:xfrm>
            <a:prstGeom prst="rect">
              <a:avLst/>
            </a:prstGeom>
          </p:spPr>
          <p:txBody>
            <a:bodyPr wrap="square" anchor="ctr">
              <a:sp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de-DE" sz="1200" b="1" i="0" normalizeH="0" noProof="0">
                  <a:solidFill>
                    <a:schemeClr val="tx1">
                      <a:lumMod val="65000"/>
                      <a:lumOff val="35000"/>
                    </a:schemeClr>
                  </a:solidFill>
                  <a:uLnTx/>
                  <a:uFillTx/>
                  <a:latin typeface="Arial" pitchFamily="34" charset="0"/>
                  <a:ea typeface="+mn-ea"/>
                  <a:cs typeface="+mn-cs"/>
                </a:rPr>
                <a:t>6%</a:t>
              </a:r>
            </a:p>
          </p:txBody>
        </p:sp>
      </p:grpSp>
      <p:sp>
        <p:nvSpPr>
          <p:cNvPr id="93" name="Rounded Rectangle 110">
            <a:extLst>
              <a:ext uri="{FF2B5EF4-FFF2-40B4-BE49-F238E27FC236}">
                <a16:creationId xmlns:a16="http://schemas.microsoft.com/office/drawing/2014/main" id="{C27A4326-32C2-46AB-9223-5BE4D306C2F0}"/>
              </a:ext>
            </a:extLst>
          </p:cNvPr>
          <p:cNvSpPr/>
          <p:nvPr/>
        </p:nvSpPr>
        <p:spPr bwMode="auto">
          <a:xfrm>
            <a:off x="3378192" y="2031705"/>
            <a:ext cx="1089378" cy="573374"/>
          </a:xfrm>
          <a:prstGeom prst="roundRect">
            <a:avLst>
              <a:gd name="adj" fmla="val 24481"/>
            </a:avLst>
          </a:prstGeom>
          <a:solidFill>
            <a:schemeClr val="tx2">
              <a:lumMod val="50000"/>
            </a:schemeClr>
          </a:solidFill>
          <a:ln w="19050" algn="ctr">
            <a:noFill/>
            <a:miter lim="800000"/>
          </a:ln>
          <a:effectLst>
            <a:softEdge rad="101600"/>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94" name="Rectangle 111">
            <a:extLst>
              <a:ext uri="{FF2B5EF4-FFF2-40B4-BE49-F238E27FC236}">
                <a16:creationId xmlns:a16="http://schemas.microsoft.com/office/drawing/2014/main" id="{15522DF9-AD56-4509-A3AC-D2E5EB0883D1}"/>
              </a:ext>
            </a:extLst>
          </p:cNvPr>
          <p:cNvSpPr/>
          <p:nvPr/>
        </p:nvSpPr>
        <p:spPr bwMode="auto">
          <a:xfrm>
            <a:off x="3444391" y="2011644"/>
            <a:ext cx="958245" cy="601815"/>
          </a:xfrm>
          <a:prstGeom prst="rect">
            <a:avLst/>
          </a:prstGeom>
          <a:solidFill>
            <a:schemeClr val="bg1"/>
          </a:solidFill>
          <a:ln w="19050" algn="ctr">
            <a:noFill/>
            <a:miter lim="800000"/>
          </a:ln>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95" name="Rectangle 11">
            <a:extLst>
              <a:ext uri="{FF2B5EF4-FFF2-40B4-BE49-F238E27FC236}">
                <a16:creationId xmlns:a16="http://schemas.microsoft.com/office/drawing/2014/main" id="{BB562812-301E-43D0-8D9D-19C82AD46B67}"/>
              </a:ext>
            </a:extLst>
          </p:cNvPr>
          <p:cNvSpPr/>
          <p:nvPr/>
        </p:nvSpPr>
        <p:spPr>
          <a:xfrm>
            <a:off x="3444391" y="2147458"/>
            <a:ext cx="958245" cy="347561"/>
          </a:xfrm>
          <a:prstGeom prst="rect">
            <a:avLst/>
          </a:prstGeom>
        </p:spPr>
        <p:txBody>
          <a:bodyPr wrap="square" lIns="0" tIns="0" rIns="0" bIns="0" anchor="ctr" anchorCtr="0">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de-DE" sz="1100" b="1" i="0" normalizeH="0" noProof="0">
                <a:solidFill>
                  <a:schemeClr val="bg2"/>
                </a:solidFill>
                <a:uLnTx/>
                <a:uFillTx/>
                <a:latin typeface="Arial" pitchFamily="34" charset="0"/>
                <a:ea typeface="+mn-ea"/>
                <a:cs typeface="+mn-cs"/>
              </a:rPr>
              <a:t>Rivaroxaban</a:t>
            </a:r>
          </a:p>
        </p:txBody>
      </p:sp>
      <p:grpSp>
        <p:nvGrpSpPr>
          <p:cNvPr id="96" name="Group 24">
            <a:extLst>
              <a:ext uri="{FF2B5EF4-FFF2-40B4-BE49-F238E27FC236}">
                <a16:creationId xmlns:a16="http://schemas.microsoft.com/office/drawing/2014/main" id="{F5FAEC2C-63C6-44DB-8809-66E411A544B5}"/>
              </a:ext>
            </a:extLst>
          </p:cNvPr>
          <p:cNvGrpSpPr/>
          <p:nvPr/>
        </p:nvGrpSpPr>
        <p:grpSpPr>
          <a:xfrm>
            <a:off x="965406" y="2700705"/>
            <a:ext cx="2480753" cy="348936"/>
            <a:chOff x="618615" y="3254613"/>
            <a:chExt cx="3307672" cy="465248"/>
          </a:xfrm>
        </p:grpSpPr>
        <p:sp>
          <p:nvSpPr>
            <p:cNvPr id="97" name="Rectangle 89">
              <a:extLst>
                <a:ext uri="{FF2B5EF4-FFF2-40B4-BE49-F238E27FC236}">
                  <a16:creationId xmlns:a16="http://schemas.microsoft.com/office/drawing/2014/main" id="{FE1ED66A-C012-4546-A99A-871C33217263}"/>
                </a:ext>
              </a:extLst>
            </p:cNvPr>
            <p:cNvSpPr/>
            <p:nvPr/>
          </p:nvSpPr>
          <p:spPr bwMode="auto">
            <a:xfrm>
              <a:off x="618615" y="3254613"/>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98" name="Rectangle 90">
              <a:extLst>
                <a:ext uri="{FF2B5EF4-FFF2-40B4-BE49-F238E27FC236}">
                  <a16:creationId xmlns:a16="http://schemas.microsoft.com/office/drawing/2014/main" id="{8D59F17A-F2C5-49AE-AC6A-79F5DC9A4530}"/>
                </a:ext>
              </a:extLst>
            </p:cNvPr>
            <p:cNvSpPr/>
            <p:nvPr/>
          </p:nvSpPr>
          <p:spPr bwMode="auto">
            <a:xfrm>
              <a:off x="3031513" y="3254614"/>
              <a:ext cx="894773" cy="465247"/>
            </a:xfrm>
            <a:prstGeom prst="rect">
              <a:avLst/>
            </a:prstGeom>
            <a:solidFill>
              <a:schemeClr val="tx2"/>
            </a:solidFill>
            <a:ln w="19050" algn="ctr">
              <a:noFill/>
              <a:miter lim="800000"/>
            </a:ln>
            <a:effectLst/>
          </p:spPr>
          <p:txBody>
            <a:bodyPr wrap="square" lIns="0" tIns="0" rIns="0" bIns="0" rtlCol="0" anchor="ctr">
              <a:no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FFFFFF"/>
                </a:solidFill>
                <a:cs typeface="Times New Roman" pitchFamily="18" charset="0"/>
              </a:endParaRPr>
            </a:p>
          </p:txBody>
        </p:sp>
        <p:sp>
          <p:nvSpPr>
            <p:cNvPr id="99" name="Rectangle 8">
              <a:extLst>
                <a:ext uri="{FF2B5EF4-FFF2-40B4-BE49-F238E27FC236}">
                  <a16:creationId xmlns:a16="http://schemas.microsoft.com/office/drawing/2014/main" id="{D0A3617D-E331-486A-AC69-9CED6940451B}"/>
                </a:ext>
              </a:extLst>
            </p:cNvPr>
            <p:cNvSpPr/>
            <p:nvPr/>
          </p:nvSpPr>
          <p:spPr>
            <a:xfrm>
              <a:off x="2378834" y="3313993"/>
              <a:ext cx="654454" cy="369332"/>
            </a:xfrm>
            <a:prstGeom prst="rect">
              <a:avLst/>
            </a:prstGeom>
          </p:spPr>
          <p:txBody>
            <a:bodyPr wrap="none" anchor="ctr">
              <a:sp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de-DE" sz="1200" b="1" i="0" normalizeH="0" noProof="0">
                  <a:solidFill>
                    <a:schemeClr val="tx1">
                      <a:lumMod val="65000"/>
                      <a:lumOff val="35000"/>
                    </a:schemeClr>
                  </a:solidFill>
                  <a:uLnTx/>
                  <a:uFillTx/>
                  <a:latin typeface="Arial" pitchFamily="34" charset="0"/>
                  <a:ea typeface="+mn-ea"/>
                  <a:cs typeface="+mn-cs"/>
                </a:rPr>
                <a:t>27%</a:t>
              </a:r>
            </a:p>
          </p:txBody>
        </p:sp>
      </p:grpSp>
      <p:grpSp>
        <p:nvGrpSpPr>
          <p:cNvPr id="100" name="Group 14341">
            <a:extLst>
              <a:ext uri="{FF2B5EF4-FFF2-40B4-BE49-F238E27FC236}">
                <a16:creationId xmlns:a16="http://schemas.microsoft.com/office/drawing/2014/main" id="{815DACF6-7327-4333-A722-F53B9514E7DE}"/>
              </a:ext>
            </a:extLst>
          </p:cNvPr>
          <p:cNvGrpSpPr/>
          <p:nvPr/>
        </p:nvGrpSpPr>
        <p:grpSpPr>
          <a:xfrm>
            <a:off x="4403492" y="2700706"/>
            <a:ext cx="2480756" cy="348935"/>
            <a:chOff x="5202730" y="3254612"/>
            <a:chExt cx="3307674" cy="465247"/>
          </a:xfrm>
        </p:grpSpPr>
        <p:sp>
          <p:nvSpPr>
            <p:cNvPr id="101" name="Rectangle 91">
              <a:extLst>
                <a:ext uri="{FF2B5EF4-FFF2-40B4-BE49-F238E27FC236}">
                  <a16:creationId xmlns:a16="http://schemas.microsoft.com/office/drawing/2014/main" id="{3516FD69-AF23-4BC7-A131-931DB5FCBE93}"/>
                </a:ext>
              </a:extLst>
            </p:cNvPr>
            <p:cNvSpPr/>
            <p:nvPr/>
          </p:nvSpPr>
          <p:spPr bwMode="auto">
            <a:xfrm>
              <a:off x="5202732" y="3254612"/>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02" name="Rectangle 92">
              <a:extLst>
                <a:ext uri="{FF2B5EF4-FFF2-40B4-BE49-F238E27FC236}">
                  <a16:creationId xmlns:a16="http://schemas.microsoft.com/office/drawing/2014/main" id="{9AD606BE-FBFA-4784-B9A8-C0BEF6803F0F}"/>
                </a:ext>
              </a:extLst>
            </p:cNvPr>
            <p:cNvSpPr/>
            <p:nvPr/>
          </p:nvSpPr>
          <p:spPr bwMode="auto">
            <a:xfrm>
              <a:off x="5202730" y="3254612"/>
              <a:ext cx="2417536" cy="465247"/>
            </a:xfrm>
            <a:prstGeom prst="rect">
              <a:avLst/>
            </a:prstGeom>
            <a:solidFill>
              <a:schemeClr val="tx2"/>
            </a:solidFill>
            <a:ln w="19050" algn="ctr">
              <a:noFill/>
              <a:miter lim="800000"/>
            </a:ln>
            <a:effectLst/>
          </p:spPr>
          <p:txBody>
            <a:bodyPr wrap="square" lIns="0" tIns="0" rIns="0" bIns="0" rtlCol="0" anchor="ctr">
              <a:no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EC008C"/>
                </a:solidFill>
                <a:cs typeface="Times New Roman" pitchFamily="18" charset="0"/>
              </a:endParaRPr>
            </a:p>
          </p:txBody>
        </p:sp>
        <p:sp>
          <p:nvSpPr>
            <p:cNvPr id="103" name="Rectangle 106">
              <a:extLst>
                <a:ext uri="{FF2B5EF4-FFF2-40B4-BE49-F238E27FC236}">
                  <a16:creationId xmlns:a16="http://schemas.microsoft.com/office/drawing/2014/main" id="{A5A02B35-693A-4ABB-8071-7C4877DC199B}"/>
                </a:ext>
              </a:extLst>
            </p:cNvPr>
            <p:cNvSpPr/>
            <p:nvPr/>
          </p:nvSpPr>
          <p:spPr>
            <a:xfrm>
              <a:off x="7622320" y="3303452"/>
              <a:ext cx="654453" cy="369332"/>
            </a:xfrm>
            <a:prstGeom prst="rect">
              <a:avLst/>
            </a:prstGeom>
          </p:spPr>
          <p:txBody>
            <a:bodyPr wrap="none" anchor="ctr">
              <a:sp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de-DE" sz="1200" b="1" i="0" normalizeH="0" noProof="0">
                  <a:solidFill>
                    <a:schemeClr val="tx1">
                      <a:lumMod val="65000"/>
                      <a:lumOff val="35000"/>
                    </a:schemeClr>
                  </a:solidFill>
                  <a:uLnTx/>
                  <a:uFillTx/>
                  <a:latin typeface="Arial" pitchFamily="34" charset="0"/>
                  <a:ea typeface="+mn-ea"/>
                  <a:cs typeface="+mn-cs"/>
                </a:rPr>
                <a:t>73%</a:t>
              </a:r>
            </a:p>
          </p:txBody>
        </p:sp>
      </p:grpSp>
      <p:sp>
        <p:nvSpPr>
          <p:cNvPr id="104" name="Rounded Rectangle 113">
            <a:extLst>
              <a:ext uri="{FF2B5EF4-FFF2-40B4-BE49-F238E27FC236}">
                <a16:creationId xmlns:a16="http://schemas.microsoft.com/office/drawing/2014/main" id="{F20248EB-0EE0-4D72-8CFE-E727A1A65327}"/>
              </a:ext>
            </a:extLst>
          </p:cNvPr>
          <p:cNvSpPr/>
          <p:nvPr/>
        </p:nvSpPr>
        <p:spPr bwMode="auto">
          <a:xfrm>
            <a:off x="3378192" y="2637576"/>
            <a:ext cx="1089378" cy="573374"/>
          </a:xfrm>
          <a:prstGeom prst="roundRect">
            <a:avLst>
              <a:gd name="adj" fmla="val 24481"/>
            </a:avLst>
          </a:prstGeom>
          <a:solidFill>
            <a:schemeClr val="tx2">
              <a:lumMod val="50000"/>
            </a:schemeClr>
          </a:solidFill>
          <a:ln w="19050" algn="ctr">
            <a:noFill/>
            <a:miter lim="800000"/>
          </a:ln>
          <a:effectLst>
            <a:softEdge rad="101600"/>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05" name="Rectangle 114">
            <a:extLst>
              <a:ext uri="{FF2B5EF4-FFF2-40B4-BE49-F238E27FC236}">
                <a16:creationId xmlns:a16="http://schemas.microsoft.com/office/drawing/2014/main" id="{132E0918-250D-4ABC-840F-3D53E4624685}"/>
              </a:ext>
            </a:extLst>
          </p:cNvPr>
          <p:cNvSpPr/>
          <p:nvPr/>
        </p:nvSpPr>
        <p:spPr bwMode="auto">
          <a:xfrm>
            <a:off x="3444391" y="2617516"/>
            <a:ext cx="958245" cy="601815"/>
          </a:xfrm>
          <a:prstGeom prst="rect">
            <a:avLst/>
          </a:prstGeom>
          <a:solidFill>
            <a:schemeClr val="bg1"/>
          </a:solidFill>
          <a:ln w="19050" algn="ctr">
            <a:noFill/>
            <a:miter lim="800000"/>
          </a:ln>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06" name="Rectangle 93">
            <a:extLst>
              <a:ext uri="{FF2B5EF4-FFF2-40B4-BE49-F238E27FC236}">
                <a16:creationId xmlns:a16="http://schemas.microsoft.com/office/drawing/2014/main" id="{3A9E327A-1796-406E-9F71-9154FAE4C05D}"/>
              </a:ext>
            </a:extLst>
          </p:cNvPr>
          <p:cNvSpPr/>
          <p:nvPr/>
        </p:nvSpPr>
        <p:spPr>
          <a:xfrm>
            <a:off x="3447014" y="2698719"/>
            <a:ext cx="954937" cy="341928"/>
          </a:xfrm>
          <a:prstGeom prst="rect">
            <a:avLst/>
          </a:prstGeom>
        </p:spPr>
        <p:txBody>
          <a:bodyPr wrap="square" lIns="0" tIns="0" rIns="0" bIns="0" anchor="ctr" anchorCtr="0">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de-DE" sz="1100" b="1" i="0" normalizeH="0" noProof="0">
                <a:solidFill>
                  <a:schemeClr val="tx2"/>
                </a:solidFill>
                <a:uLnTx/>
                <a:uFillTx/>
                <a:latin typeface="Arial" pitchFamily="34" charset="0"/>
                <a:ea typeface="+mn-ea"/>
                <a:cs typeface="+mn-cs"/>
              </a:rPr>
              <a:t>Dabigatran</a:t>
            </a:r>
          </a:p>
        </p:txBody>
      </p:sp>
      <p:grpSp>
        <p:nvGrpSpPr>
          <p:cNvPr id="107" name="Group 25">
            <a:extLst>
              <a:ext uri="{FF2B5EF4-FFF2-40B4-BE49-F238E27FC236}">
                <a16:creationId xmlns:a16="http://schemas.microsoft.com/office/drawing/2014/main" id="{C3F92CA7-3811-4E7A-9547-3B5EFD8C864A}"/>
              </a:ext>
            </a:extLst>
          </p:cNvPr>
          <p:cNvGrpSpPr/>
          <p:nvPr/>
        </p:nvGrpSpPr>
        <p:grpSpPr>
          <a:xfrm>
            <a:off x="965406" y="3265837"/>
            <a:ext cx="2480754" cy="348936"/>
            <a:chOff x="618615" y="4067115"/>
            <a:chExt cx="3307672" cy="465248"/>
          </a:xfrm>
        </p:grpSpPr>
        <p:sp>
          <p:nvSpPr>
            <p:cNvPr id="108" name="Rectangle 94">
              <a:extLst>
                <a:ext uri="{FF2B5EF4-FFF2-40B4-BE49-F238E27FC236}">
                  <a16:creationId xmlns:a16="http://schemas.microsoft.com/office/drawing/2014/main" id="{323EFF21-E415-42FD-9955-03411780473B}"/>
                </a:ext>
              </a:extLst>
            </p:cNvPr>
            <p:cNvSpPr/>
            <p:nvPr/>
          </p:nvSpPr>
          <p:spPr bwMode="auto">
            <a:xfrm>
              <a:off x="618615" y="4067115"/>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09" name="Rectangle 95">
              <a:extLst>
                <a:ext uri="{FF2B5EF4-FFF2-40B4-BE49-F238E27FC236}">
                  <a16:creationId xmlns:a16="http://schemas.microsoft.com/office/drawing/2014/main" id="{112E4190-BC8B-4569-B259-B066D3631C05}"/>
                </a:ext>
              </a:extLst>
            </p:cNvPr>
            <p:cNvSpPr/>
            <p:nvPr/>
          </p:nvSpPr>
          <p:spPr bwMode="auto">
            <a:xfrm>
              <a:off x="2929399" y="4067116"/>
              <a:ext cx="996887" cy="465247"/>
            </a:xfrm>
            <a:prstGeom prst="rect">
              <a:avLst/>
            </a:prstGeom>
            <a:solidFill>
              <a:srgbClr val="8A8C8E"/>
            </a:solidFill>
            <a:ln w="19050" algn="ctr">
              <a:noFill/>
              <a:miter lim="800000"/>
            </a:ln>
            <a:effectLst/>
          </p:spPr>
          <p:txBody>
            <a:bodyPr wrap="square" lIns="0" tIns="0" rIns="0" bIns="0" rtlCol="0" anchor="ctr">
              <a:no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b="1">
                <a:solidFill>
                  <a:srgbClr val="FFFFFF"/>
                </a:solidFill>
                <a:cs typeface="Times New Roman" pitchFamily="18" charset="0"/>
              </a:endParaRPr>
            </a:p>
          </p:txBody>
        </p:sp>
        <p:sp>
          <p:nvSpPr>
            <p:cNvPr id="110" name="Rectangle 104">
              <a:extLst>
                <a:ext uri="{FF2B5EF4-FFF2-40B4-BE49-F238E27FC236}">
                  <a16:creationId xmlns:a16="http://schemas.microsoft.com/office/drawing/2014/main" id="{D28B7AF0-E449-4982-B871-541F5C069C94}"/>
                </a:ext>
              </a:extLst>
            </p:cNvPr>
            <p:cNvSpPr/>
            <p:nvPr/>
          </p:nvSpPr>
          <p:spPr>
            <a:xfrm>
              <a:off x="2270916" y="4128095"/>
              <a:ext cx="654453" cy="369332"/>
            </a:xfrm>
            <a:prstGeom prst="rect">
              <a:avLst/>
            </a:prstGeom>
          </p:spPr>
          <p:txBody>
            <a:bodyPr wrap="none" anchor="ctr">
              <a:sp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de-DE" sz="1200" b="1" i="0" normalizeH="0" noProof="0">
                  <a:solidFill>
                    <a:schemeClr val="tx1">
                      <a:lumMod val="65000"/>
                      <a:lumOff val="35000"/>
                    </a:schemeClr>
                  </a:solidFill>
                  <a:uLnTx/>
                  <a:uFillTx/>
                  <a:latin typeface="Arial" pitchFamily="34" charset="0"/>
                  <a:ea typeface="+mn-ea"/>
                  <a:cs typeface="+mn-cs"/>
                </a:rPr>
                <a:t>30%</a:t>
              </a:r>
            </a:p>
          </p:txBody>
        </p:sp>
      </p:grpSp>
      <p:grpSp>
        <p:nvGrpSpPr>
          <p:cNvPr id="111" name="Group 14339">
            <a:extLst>
              <a:ext uri="{FF2B5EF4-FFF2-40B4-BE49-F238E27FC236}">
                <a16:creationId xmlns:a16="http://schemas.microsoft.com/office/drawing/2014/main" id="{0105BC74-1EF6-440E-B7AE-1C6F4EF8A2DC}"/>
              </a:ext>
            </a:extLst>
          </p:cNvPr>
          <p:cNvGrpSpPr/>
          <p:nvPr/>
        </p:nvGrpSpPr>
        <p:grpSpPr>
          <a:xfrm>
            <a:off x="4403492" y="3265838"/>
            <a:ext cx="2480756" cy="348935"/>
            <a:chOff x="5202730" y="4067114"/>
            <a:chExt cx="3307674" cy="465247"/>
          </a:xfrm>
        </p:grpSpPr>
        <p:sp>
          <p:nvSpPr>
            <p:cNvPr id="112" name="Rectangle 96">
              <a:extLst>
                <a:ext uri="{FF2B5EF4-FFF2-40B4-BE49-F238E27FC236}">
                  <a16:creationId xmlns:a16="http://schemas.microsoft.com/office/drawing/2014/main" id="{C2E73F03-DD33-43B8-B575-99FAB8CF0D7E}"/>
                </a:ext>
              </a:extLst>
            </p:cNvPr>
            <p:cNvSpPr/>
            <p:nvPr/>
          </p:nvSpPr>
          <p:spPr bwMode="auto">
            <a:xfrm>
              <a:off x="5202732" y="4067114"/>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13" name="Rectangle 97">
              <a:extLst>
                <a:ext uri="{FF2B5EF4-FFF2-40B4-BE49-F238E27FC236}">
                  <a16:creationId xmlns:a16="http://schemas.microsoft.com/office/drawing/2014/main" id="{3901D32A-04C0-4D3D-B9D0-A44D0BA9C608}"/>
                </a:ext>
              </a:extLst>
            </p:cNvPr>
            <p:cNvSpPr/>
            <p:nvPr/>
          </p:nvSpPr>
          <p:spPr bwMode="auto">
            <a:xfrm>
              <a:off x="5202730" y="4067114"/>
              <a:ext cx="2315422" cy="465247"/>
            </a:xfrm>
            <a:prstGeom prst="rect">
              <a:avLst/>
            </a:prstGeom>
            <a:solidFill>
              <a:srgbClr val="8A8C8E"/>
            </a:solidFill>
            <a:ln w="19050" algn="ctr">
              <a:noFill/>
              <a:miter lim="800000"/>
            </a:ln>
            <a:effectLst/>
          </p:spPr>
          <p:txBody>
            <a:bodyPr wrap="square" lIns="0" tIns="0" rIns="0" bIns="0" rtlCol="0" anchor="ctr">
              <a:no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EC008C"/>
                </a:solidFill>
                <a:cs typeface="Times New Roman" pitchFamily="18" charset="0"/>
              </a:endParaRPr>
            </a:p>
          </p:txBody>
        </p:sp>
        <p:sp>
          <p:nvSpPr>
            <p:cNvPr id="114" name="Rectangle 107">
              <a:extLst>
                <a:ext uri="{FF2B5EF4-FFF2-40B4-BE49-F238E27FC236}">
                  <a16:creationId xmlns:a16="http://schemas.microsoft.com/office/drawing/2014/main" id="{559FB78B-CE20-4211-A5FE-CE7B5CC46D42}"/>
                </a:ext>
              </a:extLst>
            </p:cNvPr>
            <p:cNvSpPr/>
            <p:nvPr/>
          </p:nvSpPr>
          <p:spPr>
            <a:xfrm>
              <a:off x="7520984" y="4119025"/>
              <a:ext cx="654453" cy="369332"/>
            </a:xfrm>
            <a:prstGeom prst="rect">
              <a:avLst/>
            </a:prstGeom>
          </p:spPr>
          <p:txBody>
            <a:bodyPr wrap="none" anchor="ctr">
              <a:sp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de-DE" sz="1200" b="1" i="0" normalizeH="0" noProof="0">
                  <a:solidFill>
                    <a:schemeClr val="tx1">
                      <a:lumMod val="65000"/>
                      <a:lumOff val="35000"/>
                    </a:schemeClr>
                  </a:solidFill>
                  <a:uLnTx/>
                  <a:uFillTx/>
                  <a:latin typeface="Arial" pitchFamily="34" charset="0"/>
                  <a:ea typeface="+mn-ea"/>
                  <a:cs typeface="+mn-cs"/>
                </a:rPr>
                <a:t>70%</a:t>
              </a:r>
            </a:p>
          </p:txBody>
        </p:sp>
      </p:grpSp>
      <p:sp>
        <p:nvSpPr>
          <p:cNvPr id="115" name="Rounded Rectangle 116">
            <a:extLst>
              <a:ext uri="{FF2B5EF4-FFF2-40B4-BE49-F238E27FC236}">
                <a16:creationId xmlns:a16="http://schemas.microsoft.com/office/drawing/2014/main" id="{A0B5BACF-EE3A-428F-8EB7-73099C6BFA70}"/>
              </a:ext>
            </a:extLst>
          </p:cNvPr>
          <p:cNvSpPr/>
          <p:nvPr/>
        </p:nvSpPr>
        <p:spPr bwMode="auto">
          <a:xfrm>
            <a:off x="3378192" y="3154962"/>
            <a:ext cx="1089378" cy="573374"/>
          </a:xfrm>
          <a:prstGeom prst="roundRect">
            <a:avLst>
              <a:gd name="adj" fmla="val 24481"/>
            </a:avLst>
          </a:prstGeom>
          <a:solidFill>
            <a:schemeClr val="tx2">
              <a:lumMod val="50000"/>
            </a:schemeClr>
          </a:solidFill>
          <a:ln w="19050" algn="ctr">
            <a:noFill/>
            <a:miter lim="800000"/>
          </a:ln>
          <a:effectLst>
            <a:softEdge rad="101600"/>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16" name="Rectangle 117">
            <a:extLst>
              <a:ext uri="{FF2B5EF4-FFF2-40B4-BE49-F238E27FC236}">
                <a16:creationId xmlns:a16="http://schemas.microsoft.com/office/drawing/2014/main" id="{6F402954-57D4-44E7-B6FB-B06B5C22ED94}"/>
              </a:ext>
            </a:extLst>
          </p:cNvPr>
          <p:cNvSpPr/>
          <p:nvPr/>
        </p:nvSpPr>
        <p:spPr bwMode="auto">
          <a:xfrm>
            <a:off x="3444391" y="3134901"/>
            <a:ext cx="958245" cy="601815"/>
          </a:xfrm>
          <a:prstGeom prst="rect">
            <a:avLst/>
          </a:prstGeom>
          <a:solidFill>
            <a:schemeClr val="bg1"/>
          </a:solidFill>
          <a:ln w="19050" algn="ctr">
            <a:noFill/>
            <a:miter lim="800000"/>
          </a:ln>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chemeClr val="accent1"/>
              </a:solidFill>
            </a:endParaRPr>
          </a:p>
        </p:txBody>
      </p:sp>
      <p:sp>
        <p:nvSpPr>
          <p:cNvPr id="117" name="Rectangle 98">
            <a:extLst>
              <a:ext uri="{FF2B5EF4-FFF2-40B4-BE49-F238E27FC236}">
                <a16:creationId xmlns:a16="http://schemas.microsoft.com/office/drawing/2014/main" id="{E60484AC-0D34-4499-AC7E-80678FC53FA1}"/>
              </a:ext>
            </a:extLst>
          </p:cNvPr>
          <p:cNvSpPr/>
          <p:nvPr/>
        </p:nvSpPr>
        <p:spPr>
          <a:xfrm>
            <a:off x="3449182" y="3272094"/>
            <a:ext cx="979378" cy="348934"/>
          </a:xfrm>
          <a:prstGeom prst="rect">
            <a:avLst/>
          </a:prstGeom>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de-DE" sz="1100" b="1" i="0" normalizeH="0" noProof="0">
                <a:solidFill>
                  <a:srgbClr val="605F62"/>
                </a:solidFill>
                <a:uLnTx/>
                <a:uFillTx/>
                <a:latin typeface="Arial" pitchFamily="34" charset="0"/>
                <a:ea typeface="+mn-ea"/>
                <a:cs typeface="+mn-cs"/>
              </a:rPr>
              <a:t>Apixaban</a:t>
            </a:r>
          </a:p>
        </p:txBody>
      </p:sp>
      <p:grpSp>
        <p:nvGrpSpPr>
          <p:cNvPr id="118" name="Group 14335">
            <a:extLst>
              <a:ext uri="{FF2B5EF4-FFF2-40B4-BE49-F238E27FC236}">
                <a16:creationId xmlns:a16="http://schemas.microsoft.com/office/drawing/2014/main" id="{7EA6EC80-C822-4A38-9185-07E09F91AD1C}"/>
              </a:ext>
            </a:extLst>
          </p:cNvPr>
          <p:cNvGrpSpPr/>
          <p:nvPr/>
        </p:nvGrpSpPr>
        <p:grpSpPr>
          <a:xfrm>
            <a:off x="965406" y="3830969"/>
            <a:ext cx="2480754" cy="348936"/>
            <a:chOff x="618615" y="4879616"/>
            <a:chExt cx="3307672" cy="465248"/>
          </a:xfrm>
        </p:grpSpPr>
        <p:sp>
          <p:nvSpPr>
            <p:cNvPr id="119" name="Rectangle 99">
              <a:extLst>
                <a:ext uri="{FF2B5EF4-FFF2-40B4-BE49-F238E27FC236}">
                  <a16:creationId xmlns:a16="http://schemas.microsoft.com/office/drawing/2014/main" id="{8F7019B8-77BC-46E4-8E1B-88F132A0B1E1}"/>
                </a:ext>
              </a:extLst>
            </p:cNvPr>
            <p:cNvSpPr/>
            <p:nvPr/>
          </p:nvSpPr>
          <p:spPr bwMode="auto">
            <a:xfrm>
              <a:off x="618615" y="4879616"/>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20" name="Rectangle 100">
              <a:extLst>
                <a:ext uri="{FF2B5EF4-FFF2-40B4-BE49-F238E27FC236}">
                  <a16:creationId xmlns:a16="http://schemas.microsoft.com/office/drawing/2014/main" id="{875B8976-E7E9-4497-AA7A-45518580C5BB}"/>
                </a:ext>
              </a:extLst>
            </p:cNvPr>
            <p:cNvSpPr/>
            <p:nvPr/>
          </p:nvSpPr>
          <p:spPr bwMode="auto">
            <a:xfrm>
              <a:off x="1078581" y="4879617"/>
              <a:ext cx="2847706" cy="465247"/>
            </a:xfrm>
            <a:prstGeom prst="rect">
              <a:avLst/>
            </a:prstGeom>
            <a:solidFill>
              <a:srgbClr val="605F62"/>
            </a:solidFill>
            <a:ln w="19050" algn="ctr">
              <a:noFill/>
              <a:miter lim="800000"/>
            </a:ln>
            <a:effectLst/>
          </p:spPr>
          <p:txBody>
            <a:bodyPr wrap="square" lIns="81000" tIns="0" rIns="0" bIns="0" rtlCol="0" anchor="ctr">
              <a:no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de-DE" sz="1200" b="1" i="0" normalizeH="0" noProof="0">
                  <a:solidFill>
                    <a:srgbClr val="FFFFFF"/>
                  </a:solidFill>
                  <a:uLnTx/>
                  <a:uFillTx/>
                  <a:latin typeface="Arial" pitchFamily="34" charset="0"/>
                  <a:ea typeface="+mn-ea"/>
                  <a:cs typeface="+mn-cs"/>
                </a:rPr>
                <a:t>86%</a:t>
              </a:r>
            </a:p>
          </p:txBody>
        </p:sp>
      </p:grpSp>
      <p:grpSp>
        <p:nvGrpSpPr>
          <p:cNvPr id="121" name="Group 14336">
            <a:extLst>
              <a:ext uri="{FF2B5EF4-FFF2-40B4-BE49-F238E27FC236}">
                <a16:creationId xmlns:a16="http://schemas.microsoft.com/office/drawing/2014/main" id="{25C81E95-087E-474C-95BF-C9FB37400FC5}"/>
              </a:ext>
            </a:extLst>
          </p:cNvPr>
          <p:cNvGrpSpPr/>
          <p:nvPr/>
        </p:nvGrpSpPr>
        <p:grpSpPr>
          <a:xfrm>
            <a:off x="4403492" y="3830970"/>
            <a:ext cx="2480756" cy="348935"/>
            <a:chOff x="5202730" y="4879615"/>
            <a:chExt cx="3307674" cy="465247"/>
          </a:xfrm>
        </p:grpSpPr>
        <p:sp>
          <p:nvSpPr>
            <p:cNvPr id="122" name="Rectangle 101">
              <a:extLst>
                <a:ext uri="{FF2B5EF4-FFF2-40B4-BE49-F238E27FC236}">
                  <a16:creationId xmlns:a16="http://schemas.microsoft.com/office/drawing/2014/main" id="{6BBE7A65-7B84-4BBF-9859-0E5B3817541A}"/>
                </a:ext>
              </a:extLst>
            </p:cNvPr>
            <p:cNvSpPr/>
            <p:nvPr/>
          </p:nvSpPr>
          <p:spPr bwMode="auto">
            <a:xfrm>
              <a:off x="5202732" y="4879615"/>
              <a:ext cx="3307672" cy="465247"/>
            </a:xfrm>
            <a:prstGeom prst="rect">
              <a:avLst/>
            </a:prstGeom>
            <a:solidFill>
              <a:srgbClr val="6689CC">
                <a:alpha val="30000"/>
              </a:srgbClr>
            </a:solidFill>
            <a:ln w="19050" algn="ctr">
              <a:noFill/>
              <a:miter lim="800000"/>
            </a:ln>
            <a:effectLst/>
          </p:spPr>
          <p:txBody>
            <a:bodyPr wrap="square" lIns="0" tIns="0" rIns="0" bIns="0" rtlCol="0" anchor="ctr">
              <a:no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23" name="Rectangle 108">
              <a:extLst>
                <a:ext uri="{FF2B5EF4-FFF2-40B4-BE49-F238E27FC236}">
                  <a16:creationId xmlns:a16="http://schemas.microsoft.com/office/drawing/2014/main" id="{5ED89747-81DD-4C51-9791-A2BED403BF73}"/>
                </a:ext>
              </a:extLst>
            </p:cNvPr>
            <p:cNvSpPr/>
            <p:nvPr/>
          </p:nvSpPr>
          <p:spPr>
            <a:xfrm>
              <a:off x="5670166" y="4928455"/>
              <a:ext cx="654453" cy="369332"/>
            </a:xfrm>
            <a:prstGeom prst="rect">
              <a:avLst/>
            </a:prstGeom>
          </p:spPr>
          <p:txBody>
            <a:bodyPr wrap="none" anchor="ctr">
              <a:spAutoFit/>
            </a:bodyPr>
            <a:lstStyle>
              <a:defPPr>
                <a:defRPr lang="en-US"/>
              </a:defPPr>
            </a:lstStyle>
            <a:p>
              <a:pPr algn="l" fontAlgn="b">
                <a:spcBef>
                  <a:spcPts val="75"/>
                </a:spcBef>
                <a:spcAft>
                  <a:spcPts val="38"/>
                </a:spcAft>
                <a:buClr>
                  <a:srgbClr val="6689CC"/>
                </a:buClr>
                <a:buNone/>
                <a:defRPr kumimoji="0" b="0" i="0" normalizeH="0" noProof="0">
                  <a:uLnTx/>
                  <a:uFillTx/>
                  <a:latin typeface="Arial" pitchFamily="34" charset="0"/>
                  <a:ea typeface="+mn-ea"/>
                  <a:cs typeface="+mn-cs"/>
                </a:defRPr>
              </a:pPr>
              <a:r>
                <a:rPr kumimoji="0" lang="de-DE" sz="1200" b="1" i="0" normalizeH="0" noProof="0">
                  <a:solidFill>
                    <a:schemeClr val="tx1">
                      <a:lumMod val="65000"/>
                      <a:lumOff val="35000"/>
                    </a:schemeClr>
                  </a:solidFill>
                  <a:uLnTx/>
                  <a:uFillTx/>
                  <a:latin typeface="Arial" pitchFamily="34" charset="0"/>
                  <a:ea typeface="+mn-ea"/>
                  <a:cs typeface="+mn-cs"/>
                </a:rPr>
                <a:t>14%</a:t>
              </a:r>
            </a:p>
          </p:txBody>
        </p:sp>
        <p:sp>
          <p:nvSpPr>
            <p:cNvPr id="124" name="Rectangle 102">
              <a:extLst>
                <a:ext uri="{FF2B5EF4-FFF2-40B4-BE49-F238E27FC236}">
                  <a16:creationId xmlns:a16="http://schemas.microsoft.com/office/drawing/2014/main" id="{E02E9E2B-3203-4DF6-8C9A-4D2AD50FB5F7}"/>
                </a:ext>
              </a:extLst>
            </p:cNvPr>
            <p:cNvSpPr/>
            <p:nvPr/>
          </p:nvSpPr>
          <p:spPr bwMode="auto">
            <a:xfrm>
              <a:off x="5202730" y="4879615"/>
              <a:ext cx="458221" cy="465247"/>
            </a:xfrm>
            <a:prstGeom prst="rect">
              <a:avLst/>
            </a:prstGeom>
            <a:solidFill>
              <a:srgbClr val="605F62"/>
            </a:solidFill>
            <a:ln w="19050" algn="ctr">
              <a:noFill/>
              <a:miter lim="800000"/>
            </a:ln>
            <a:effectLst/>
          </p:spPr>
          <p:txBody>
            <a:bodyPr wrap="square" lIns="0" tIns="0" rIns="0" bIns="0" rtlCol="0" anchor="ctr">
              <a:noAutofit/>
            </a:bodyPr>
            <a:lstStyle>
              <a:defPPr>
                <a:defRPr lang="en-US"/>
              </a:defPPr>
            </a:lstStyle>
            <a:p>
              <a:pPr algn="r" fontAlgn="b">
                <a:spcBef>
                  <a:spcPts val="75"/>
                </a:spcBef>
                <a:spcAft>
                  <a:spcPts val="38"/>
                </a:spcAft>
                <a:buClr>
                  <a:srgbClr val="6689CC"/>
                </a:buClr>
                <a:buNone/>
                <a:defRPr kumimoji="0" b="0" i="0" normalizeH="0" noProof="0">
                  <a:uLnTx/>
                  <a:uFillTx/>
                  <a:latin typeface="Arial" pitchFamily="34" charset="0"/>
                  <a:ea typeface="+mn-ea"/>
                  <a:cs typeface="+mn-cs"/>
                </a:defRPr>
              </a:pPr>
              <a:endParaRPr lang="en-US" sz="1200">
                <a:solidFill>
                  <a:srgbClr val="EC008C"/>
                </a:solidFill>
                <a:cs typeface="Times New Roman" pitchFamily="18" charset="0"/>
              </a:endParaRPr>
            </a:p>
          </p:txBody>
        </p:sp>
      </p:grpSp>
      <p:sp>
        <p:nvSpPr>
          <p:cNvPr id="125" name="Rounded Rectangle 119">
            <a:extLst>
              <a:ext uri="{FF2B5EF4-FFF2-40B4-BE49-F238E27FC236}">
                <a16:creationId xmlns:a16="http://schemas.microsoft.com/office/drawing/2014/main" id="{AA4CA0EF-7DCB-4F93-BEE3-70B81861293D}"/>
              </a:ext>
            </a:extLst>
          </p:cNvPr>
          <p:cNvSpPr/>
          <p:nvPr/>
        </p:nvSpPr>
        <p:spPr bwMode="auto">
          <a:xfrm>
            <a:off x="3378192" y="3716589"/>
            <a:ext cx="1089378" cy="573374"/>
          </a:xfrm>
          <a:prstGeom prst="roundRect">
            <a:avLst>
              <a:gd name="adj" fmla="val 24481"/>
            </a:avLst>
          </a:prstGeom>
          <a:solidFill>
            <a:schemeClr val="tx2">
              <a:lumMod val="50000"/>
            </a:schemeClr>
          </a:solidFill>
          <a:ln w="19050" algn="ctr">
            <a:noFill/>
            <a:miter lim="800000"/>
          </a:ln>
          <a:effectLst>
            <a:softEdge rad="101600"/>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rgbClr val="000000">
                  <a:lumMod val="65000"/>
                  <a:lumOff val="35000"/>
                </a:srgbClr>
              </a:solidFill>
            </a:endParaRPr>
          </a:p>
        </p:txBody>
      </p:sp>
      <p:sp>
        <p:nvSpPr>
          <p:cNvPr id="126" name="Rectangle 120">
            <a:extLst>
              <a:ext uri="{FF2B5EF4-FFF2-40B4-BE49-F238E27FC236}">
                <a16:creationId xmlns:a16="http://schemas.microsoft.com/office/drawing/2014/main" id="{A9413748-8F65-483A-BED2-2FCB4D6EAAA8}"/>
              </a:ext>
            </a:extLst>
          </p:cNvPr>
          <p:cNvSpPr/>
          <p:nvPr/>
        </p:nvSpPr>
        <p:spPr bwMode="auto">
          <a:xfrm>
            <a:off x="3444391" y="3696529"/>
            <a:ext cx="958245" cy="601815"/>
          </a:xfrm>
          <a:prstGeom prst="rect">
            <a:avLst/>
          </a:prstGeom>
          <a:solidFill>
            <a:schemeClr val="bg1"/>
          </a:solidFill>
          <a:ln w="19050" algn="ctr">
            <a:noFill/>
            <a:miter lim="800000"/>
          </a:ln>
          <a:effectLst/>
        </p:spPr>
        <p:txBody>
          <a:bodyPr wrap="square" lIns="0" tIns="0" rIns="0" bIns="0" rtlCol="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endParaRPr lang="en-US" sz="1200">
              <a:solidFill>
                <a:schemeClr val="accent4"/>
              </a:solidFill>
            </a:endParaRPr>
          </a:p>
        </p:txBody>
      </p:sp>
      <p:sp>
        <p:nvSpPr>
          <p:cNvPr id="127" name="Rectangle 103">
            <a:extLst>
              <a:ext uri="{FF2B5EF4-FFF2-40B4-BE49-F238E27FC236}">
                <a16:creationId xmlns:a16="http://schemas.microsoft.com/office/drawing/2014/main" id="{9256603A-DB1F-4E61-B413-FDB794595E14}"/>
              </a:ext>
            </a:extLst>
          </p:cNvPr>
          <p:cNvSpPr/>
          <p:nvPr/>
        </p:nvSpPr>
        <p:spPr>
          <a:xfrm>
            <a:off x="3444391" y="3851031"/>
            <a:ext cx="952189" cy="355705"/>
          </a:xfrm>
          <a:prstGeom prst="rect">
            <a:avLst/>
          </a:prstGeom>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de-DE" sz="1100" b="1" i="0" normalizeH="0" noProof="0">
                <a:solidFill>
                  <a:srgbClr val="605F62"/>
                </a:solidFill>
                <a:uLnTx/>
                <a:uFillTx/>
                <a:latin typeface="Arial" pitchFamily="34" charset="0"/>
                <a:ea typeface="+mn-ea"/>
                <a:cs typeface="+mn-cs"/>
              </a:rPr>
              <a:t>Warfarin</a:t>
            </a:r>
          </a:p>
        </p:txBody>
      </p:sp>
      <p:sp>
        <p:nvSpPr>
          <p:cNvPr id="128" name="TextBox 2">
            <a:extLst>
              <a:ext uri="{FF2B5EF4-FFF2-40B4-BE49-F238E27FC236}">
                <a16:creationId xmlns:a16="http://schemas.microsoft.com/office/drawing/2014/main" id="{18F9924B-40BD-4B7D-B1FE-7C9239583D62}"/>
              </a:ext>
            </a:extLst>
          </p:cNvPr>
          <p:cNvSpPr txBox="1"/>
          <p:nvPr/>
        </p:nvSpPr>
        <p:spPr>
          <a:xfrm>
            <a:off x="618077" y="2016368"/>
            <a:ext cx="343136" cy="648512"/>
          </a:xfrm>
          <a:prstGeom prst="rect">
            <a:avLst/>
          </a:prstGeom>
          <a:noFill/>
        </p:spPr>
        <p:txBody>
          <a:bodyPr wrap="square" lIns="90000" tIns="46800" rIns="90000" bIns="4680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de-DE" sz="3600" b="1" i="0" normalizeH="0" noProof="0">
                <a:solidFill>
                  <a:schemeClr val="bg2"/>
                </a:solidFill>
                <a:uLnTx/>
                <a:uFillTx/>
                <a:sym typeface="Wingdings" panose="05000000000000000000" pitchFamily="2" charset="2"/>
              </a:rPr>
              <a:t></a:t>
            </a:r>
          </a:p>
        </p:txBody>
      </p:sp>
      <p:sp>
        <p:nvSpPr>
          <p:cNvPr id="129" name="TextBox 50">
            <a:extLst>
              <a:ext uri="{FF2B5EF4-FFF2-40B4-BE49-F238E27FC236}">
                <a16:creationId xmlns:a16="http://schemas.microsoft.com/office/drawing/2014/main" id="{85D52F11-CC2C-46FD-9E59-751F0E0ECACF}"/>
              </a:ext>
            </a:extLst>
          </p:cNvPr>
          <p:cNvSpPr txBox="1"/>
          <p:nvPr/>
        </p:nvSpPr>
        <p:spPr>
          <a:xfrm>
            <a:off x="6880356" y="2560835"/>
            <a:ext cx="343136" cy="648512"/>
          </a:xfrm>
          <a:prstGeom prst="rect">
            <a:avLst/>
          </a:prstGeom>
          <a:noFill/>
        </p:spPr>
        <p:txBody>
          <a:bodyPr wrap="square" lIns="90000" tIns="46800" rIns="90000" bIns="4680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de-DE" sz="3600" b="1" i="0" normalizeH="0" noProof="0">
                <a:solidFill>
                  <a:schemeClr val="tx2"/>
                </a:solidFill>
                <a:uLnTx/>
                <a:uFillTx/>
                <a:sym typeface="Wingdings" panose="05000000000000000000" pitchFamily="2" charset="2"/>
              </a:rPr>
              <a:t></a:t>
            </a:r>
          </a:p>
        </p:txBody>
      </p:sp>
      <p:sp>
        <p:nvSpPr>
          <p:cNvPr id="130" name="TextBox 51">
            <a:extLst>
              <a:ext uri="{FF2B5EF4-FFF2-40B4-BE49-F238E27FC236}">
                <a16:creationId xmlns:a16="http://schemas.microsoft.com/office/drawing/2014/main" id="{DD07DA1B-6FF4-4B6E-B0FC-75D29E2C05C0}"/>
              </a:ext>
            </a:extLst>
          </p:cNvPr>
          <p:cNvSpPr txBox="1"/>
          <p:nvPr/>
        </p:nvSpPr>
        <p:spPr>
          <a:xfrm>
            <a:off x="6880356" y="3107892"/>
            <a:ext cx="343136" cy="648512"/>
          </a:xfrm>
          <a:prstGeom prst="rect">
            <a:avLst/>
          </a:prstGeom>
          <a:noFill/>
        </p:spPr>
        <p:txBody>
          <a:bodyPr wrap="square" lIns="90000" tIns="46800" rIns="90000" bIns="4680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de-DE" sz="3600" b="1" i="0" normalizeH="0" noProof="0">
                <a:solidFill>
                  <a:srgbClr val="D5D4D2"/>
                </a:solidFill>
                <a:uLnTx/>
                <a:uFillTx/>
                <a:sym typeface="Wingdings" panose="05000000000000000000" pitchFamily="2" charset="2"/>
              </a:rPr>
              <a:t></a:t>
            </a:r>
          </a:p>
        </p:txBody>
      </p:sp>
      <p:sp>
        <p:nvSpPr>
          <p:cNvPr id="131" name="TextBox 52">
            <a:extLst>
              <a:ext uri="{FF2B5EF4-FFF2-40B4-BE49-F238E27FC236}">
                <a16:creationId xmlns:a16="http://schemas.microsoft.com/office/drawing/2014/main" id="{2C34A4E6-6392-4A72-924C-0F7AEE406B06}"/>
              </a:ext>
            </a:extLst>
          </p:cNvPr>
          <p:cNvSpPr txBox="1"/>
          <p:nvPr/>
        </p:nvSpPr>
        <p:spPr>
          <a:xfrm>
            <a:off x="622269" y="3699862"/>
            <a:ext cx="343136" cy="648512"/>
          </a:xfrm>
          <a:prstGeom prst="rect">
            <a:avLst/>
          </a:prstGeom>
          <a:noFill/>
        </p:spPr>
        <p:txBody>
          <a:bodyPr wrap="square" lIns="90000" tIns="46800" rIns="90000" bIns="46800" rtlCol="0" anchor="ctr">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de-DE" sz="3600" b="1" i="0" normalizeH="0" noProof="0">
                <a:solidFill>
                  <a:srgbClr val="605F62"/>
                </a:solidFill>
                <a:uLnTx/>
                <a:uFillTx/>
                <a:sym typeface="Wingdings" panose="05000000000000000000" pitchFamily="2" charset="2"/>
              </a:rPr>
              <a:t></a:t>
            </a:r>
          </a:p>
        </p:txBody>
      </p:sp>
      <p:grpSp>
        <p:nvGrpSpPr>
          <p:cNvPr id="132" name="Group 3">
            <a:extLst>
              <a:ext uri="{FF2B5EF4-FFF2-40B4-BE49-F238E27FC236}">
                <a16:creationId xmlns:a16="http://schemas.microsoft.com/office/drawing/2014/main" id="{A39EA3D2-058F-4F92-B7D1-B10322AA310E}"/>
              </a:ext>
            </a:extLst>
          </p:cNvPr>
          <p:cNvGrpSpPr/>
          <p:nvPr/>
        </p:nvGrpSpPr>
        <p:grpSpPr>
          <a:xfrm>
            <a:off x="7414556" y="4085147"/>
            <a:ext cx="2883474" cy="527164"/>
            <a:chOff x="1951935" y="4133789"/>
            <a:chExt cx="2883474" cy="979761"/>
          </a:xfrm>
        </p:grpSpPr>
        <p:sp>
          <p:nvSpPr>
            <p:cNvPr id="133" name="TextBox 53">
              <a:extLst>
                <a:ext uri="{FF2B5EF4-FFF2-40B4-BE49-F238E27FC236}">
                  <a16:creationId xmlns:a16="http://schemas.microsoft.com/office/drawing/2014/main" id="{1E07B4CA-CFB3-4CB4-9690-9DD24B664DCA}"/>
                </a:ext>
              </a:extLst>
            </p:cNvPr>
            <p:cNvSpPr txBox="1"/>
            <p:nvPr/>
          </p:nvSpPr>
          <p:spPr>
            <a:xfrm>
              <a:off x="1951935" y="4133789"/>
              <a:ext cx="531833" cy="890682"/>
            </a:xfrm>
            <a:prstGeom prst="rect">
              <a:avLst/>
            </a:prstGeom>
            <a:noFill/>
          </p:spPr>
          <p:txBody>
            <a:bodyPr wrap="square" lIns="90000" tIns="46800" rIns="90000" bIns="46800" rtlCol="0" anchor="ctr">
              <a:spAutoFit/>
            </a:bodyPr>
            <a:lstStyle>
              <a:defPPr>
                <a:defRPr lang="en-US"/>
              </a:defPPr>
            </a:lstStyle>
            <a:p>
              <a:pPr algn="ctr" fontAlgn="base">
                <a:spcBef>
                  <a:spcPct val="50000"/>
                </a:spcBef>
                <a:spcAft>
                  <a:spcPct val="0"/>
                </a:spcAft>
                <a:buNone/>
                <a:defRPr kumimoji="0" b="0" i="0" normalizeH="0" noProof="0">
                  <a:uLnTx/>
                  <a:uFillTx/>
                  <a:latin typeface="Arial" pitchFamily="34" charset="0"/>
                  <a:ea typeface="+mn-ea"/>
                  <a:cs typeface="+mn-cs"/>
                </a:defRPr>
              </a:pPr>
              <a:r>
                <a:rPr kumimoji="0" lang="de-DE" sz="2500" b="1" i="0" normalizeH="0" noProof="0">
                  <a:solidFill>
                    <a:schemeClr val="tx1">
                      <a:lumMod val="65000"/>
                      <a:lumOff val="35000"/>
                    </a:schemeClr>
                  </a:solidFill>
                  <a:uLnTx/>
                  <a:uFillTx/>
                  <a:sym typeface="Wingdings" panose="05000000000000000000" pitchFamily="2" charset="2"/>
                </a:rPr>
                <a:t></a:t>
              </a:r>
            </a:p>
          </p:txBody>
        </p:sp>
        <p:sp>
          <p:nvSpPr>
            <p:cNvPr id="134" name="TextBox 54">
              <a:extLst>
                <a:ext uri="{FF2B5EF4-FFF2-40B4-BE49-F238E27FC236}">
                  <a16:creationId xmlns:a16="http://schemas.microsoft.com/office/drawing/2014/main" id="{4A42B830-4796-4C23-B9EA-0958DFB7E473}"/>
                </a:ext>
              </a:extLst>
            </p:cNvPr>
            <p:cNvSpPr txBox="1"/>
            <p:nvPr/>
          </p:nvSpPr>
          <p:spPr>
            <a:xfrm>
              <a:off x="2203262" y="4365872"/>
              <a:ext cx="2632147" cy="747678"/>
            </a:xfrm>
            <a:prstGeom prst="rect">
              <a:avLst/>
            </a:prstGeom>
            <a:noFill/>
          </p:spPr>
          <p:txBody>
            <a:bodyPr wrap="square" lIns="90000" tIns="46800" rIns="90000" bIns="46800" rtlCol="0" anchor="ctr">
              <a:spAutoFit/>
            </a:bodyPr>
            <a:lstStyle>
              <a:defPPr>
                <a:defRPr lang="en-US"/>
              </a:defPPr>
            </a:lstStyle>
            <a:p>
              <a:pPr algn="l" fontAlgn="base">
                <a:spcBef>
                  <a:spcPct val="50000"/>
                </a:spcBef>
                <a:spcAft>
                  <a:spcPct val="0"/>
                </a:spcAft>
                <a:buNone/>
                <a:defRPr kumimoji="0" b="0" i="0" normalizeH="0" noProof="0">
                  <a:uLnTx/>
                  <a:uFillTx/>
                  <a:latin typeface="Arial" pitchFamily="34" charset="0"/>
                  <a:ea typeface="+mn-ea"/>
                  <a:cs typeface="+mn-cs"/>
                </a:defRPr>
              </a:pPr>
              <a:r>
                <a:rPr kumimoji="0" lang="de-DE" sz="1000" b="1" i="0" normalizeH="0" noProof="0">
                  <a:solidFill>
                    <a:schemeClr val="tx1">
                      <a:lumMod val="65000"/>
                      <a:lumOff val="35000"/>
                    </a:schemeClr>
                  </a:solidFill>
                  <a:uLnTx/>
                  <a:uFillTx/>
                </a:rPr>
                <a:t> = </a:t>
              </a:r>
              <a:r>
                <a:rPr lang="de-DE" sz="1000">
                  <a:solidFill>
                    <a:schemeClr val="tx1">
                      <a:lumMod val="65000"/>
                      <a:lumOff val="35000"/>
                    </a:schemeClr>
                  </a:solidFill>
                </a:rPr>
                <a:t>G</a:t>
              </a:r>
              <a:r>
                <a:rPr kumimoji="0" lang="de-DE" sz="1000" b="0" i="0" normalizeH="0" noProof="0">
                  <a:solidFill>
                    <a:schemeClr val="tx1">
                      <a:lumMod val="65000"/>
                      <a:lumOff val="35000"/>
                    </a:schemeClr>
                  </a:solidFill>
                  <a:uLnTx/>
                  <a:uFillTx/>
                </a:rPr>
                <a:t>enehmigtes </a:t>
              </a:r>
              <a:br>
                <a:rPr kumimoji="0" lang="de-DE" sz="1000" b="0" i="0" normalizeH="0" noProof="0">
                  <a:solidFill>
                    <a:schemeClr val="tx1">
                      <a:lumMod val="65000"/>
                      <a:lumOff val="35000"/>
                    </a:schemeClr>
                  </a:solidFill>
                  <a:uLnTx/>
                  <a:uFillTx/>
                </a:rPr>
              </a:br>
              <a:r>
                <a:rPr kumimoji="0" lang="de-DE" sz="1000" b="0" i="0" normalizeH="0" noProof="0">
                  <a:solidFill>
                    <a:schemeClr val="tx1">
                      <a:lumMod val="65000"/>
                      <a:lumOff val="35000"/>
                    </a:schemeClr>
                  </a:solidFill>
                  <a:uLnTx/>
                  <a:uFillTx/>
                </a:rPr>
                <a:t>    Dosierungregime</a:t>
              </a:r>
            </a:p>
          </p:txBody>
        </p:sp>
      </p:grpSp>
      <p:sp>
        <p:nvSpPr>
          <p:cNvPr id="58" name="TextBox 3">
            <a:extLst>
              <a:ext uri="{FF2B5EF4-FFF2-40B4-BE49-F238E27FC236}">
                <a16:creationId xmlns:a16="http://schemas.microsoft.com/office/drawing/2014/main" id="{57A2D7BD-5E75-5F48-93B9-B21D7900CADF}"/>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lvl="0"/>
            <a:r>
              <a:rPr lang="de-DE" sz="700">
                <a:solidFill>
                  <a:srgbClr val="B3B2B5"/>
                </a:solidFill>
              </a:rPr>
              <a:t>OAK: orales Antikoagulans</a:t>
            </a:r>
          </a:p>
        </p:txBody>
      </p:sp>
      <p:sp>
        <p:nvSpPr>
          <p:cNvPr id="60" name="Textfeld 12">
            <a:extLst>
              <a:ext uri="{FF2B5EF4-FFF2-40B4-BE49-F238E27FC236}">
                <a16:creationId xmlns:a16="http://schemas.microsoft.com/office/drawing/2014/main" id="{462AB8E1-B106-45B8-AF38-D24AD52B6915}"/>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331161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afterEffect">
                                  <p:stCondLst>
                                    <p:cond delay="0"/>
                                  </p:stCondLst>
                                  <p:childTnLst>
                                    <p:set>
                                      <p:cBhvr>
                                        <p:cTn id="6" dur="1" fill="hold">
                                          <p:stCondLst>
                                            <p:cond delay="0"/>
                                          </p:stCondLst>
                                        </p:cTn>
                                        <p:tgtEl>
                                          <p:spTgt spid="86"/>
                                        </p:tgtEl>
                                        <p:attrNameLst>
                                          <p:attrName>style.visibility</p:attrName>
                                        </p:attrNameLst>
                                      </p:cBhvr>
                                      <p:to>
                                        <p:strVal val="visible"/>
                                      </p:to>
                                    </p:set>
                                    <p:anim calcmode="lin" valueType="num">
                                      <p:cBhvr additive="base">
                                        <p:cTn id="7" dur="500"/>
                                        <p:tgtEl>
                                          <p:spTgt spid="86"/>
                                        </p:tgtEl>
                                        <p:attrNameLst>
                                          <p:attrName>ppt_x</p:attrName>
                                        </p:attrNameLst>
                                      </p:cBhvr>
                                      <p:tavLst>
                                        <p:tav tm="0">
                                          <p:val>
                                            <p:strVal val="#ppt_x+#ppt_w*1.125000"/>
                                          </p:val>
                                        </p:tav>
                                        <p:tav tm="100000">
                                          <p:val>
                                            <p:strVal val="#ppt_x"/>
                                          </p:val>
                                        </p:tav>
                                      </p:tavLst>
                                    </p:anim>
                                    <p:animEffect transition="in" filter="wipe(left)">
                                      <p:cBhvr>
                                        <p:cTn id="8" dur="500"/>
                                        <p:tgtEl>
                                          <p:spTgt spid="86"/>
                                        </p:tgtEl>
                                      </p:cBhvr>
                                    </p:animEffect>
                                  </p:childTnLst>
                                </p:cTn>
                              </p:par>
                              <p:par>
                                <p:cTn id="9" presetID="12" presetClass="entr" presetSubtype="8" fill="hold" nodeType="withEffect">
                                  <p:stCondLst>
                                    <p:cond delay="0"/>
                                  </p:stCondLst>
                                  <p:childTnLst>
                                    <p:set>
                                      <p:cBhvr>
                                        <p:cTn id="10" dur="1" fill="hold">
                                          <p:stCondLst>
                                            <p:cond delay="0"/>
                                          </p:stCondLst>
                                        </p:cTn>
                                        <p:tgtEl>
                                          <p:spTgt spid="89"/>
                                        </p:tgtEl>
                                        <p:attrNameLst>
                                          <p:attrName>style.visibility</p:attrName>
                                        </p:attrNameLst>
                                      </p:cBhvr>
                                      <p:to>
                                        <p:strVal val="visible"/>
                                      </p:to>
                                    </p:set>
                                    <p:anim calcmode="lin" valueType="num">
                                      <p:cBhvr additive="base">
                                        <p:cTn id="11" dur="500"/>
                                        <p:tgtEl>
                                          <p:spTgt spid="89"/>
                                        </p:tgtEl>
                                        <p:attrNameLst>
                                          <p:attrName>ppt_x</p:attrName>
                                        </p:attrNameLst>
                                      </p:cBhvr>
                                      <p:tavLst>
                                        <p:tav tm="0">
                                          <p:val>
                                            <p:strVal val="#ppt_x-#ppt_w*1.125000"/>
                                          </p:val>
                                        </p:tav>
                                        <p:tav tm="100000">
                                          <p:val>
                                            <p:strVal val="#ppt_x"/>
                                          </p:val>
                                        </p:tav>
                                      </p:tavLst>
                                    </p:anim>
                                    <p:animEffect transition="in" filter="wipe(right)">
                                      <p:cBhvr>
                                        <p:cTn id="12" dur="500"/>
                                        <p:tgtEl>
                                          <p:spTgt spid="89"/>
                                        </p:tgtEl>
                                      </p:cBhvr>
                                    </p:animEffect>
                                  </p:childTnLst>
                                </p:cTn>
                              </p:par>
                            </p:childTnLst>
                          </p:cTn>
                        </p:par>
                        <p:par>
                          <p:cTn id="13" fill="hold">
                            <p:stCondLst>
                              <p:cond delay="500"/>
                            </p:stCondLst>
                            <p:childTnLst>
                              <p:par>
                                <p:cTn id="14" presetID="12" presetClass="entr" presetSubtype="2" fill="hold" nodeType="afterEffect">
                                  <p:stCondLst>
                                    <p:cond delay="0"/>
                                  </p:stCondLst>
                                  <p:childTnLst>
                                    <p:set>
                                      <p:cBhvr>
                                        <p:cTn id="15" dur="1" fill="hold">
                                          <p:stCondLst>
                                            <p:cond delay="0"/>
                                          </p:stCondLst>
                                        </p:cTn>
                                        <p:tgtEl>
                                          <p:spTgt spid="96"/>
                                        </p:tgtEl>
                                        <p:attrNameLst>
                                          <p:attrName>style.visibility</p:attrName>
                                        </p:attrNameLst>
                                      </p:cBhvr>
                                      <p:to>
                                        <p:strVal val="visible"/>
                                      </p:to>
                                    </p:set>
                                    <p:anim calcmode="lin" valueType="num">
                                      <p:cBhvr additive="base">
                                        <p:cTn id="16" dur="500"/>
                                        <p:tgtEl>
                                          <p:spTgt spid="96"/>
                                        </p:tgtEl>
                                        <p:attrNameLst>
                                          <p:attrName>ppt_x</p:attrName>
                                        </p:attrNameLst>
                                      </p:cBhvr>
                                      <p:tavLst>
                                        <p:tav tm="0">
                                          <p:val>
                                            <p:strVal val="#ppt_x+#ppt_w*1.125000"/>
                                          </p:val>
                                        </p:tav>
                                        <p:tav tm="100000">
                                          <p:val>
                                            <p:strVal val="#ppt_x"/>
                                          </p:val>
                                        </p:tav>
                                      </p:tavLst>
                                    </p:anim>
                                    <p:animEffect transition="in" filter="wipe(left)">
                                      <p:cBhvr>
                                        <p:cTn id="17" dur="500"/>
                                        <p:tgtEl>
                                          <p:spTgt spid="96"/>
                                        </p:tgtEl>
                                      </p:cBhvr>
                                    </p:animEffect>
                                  </p:childTnLst>
                                </p:cTn>
                              </p:par>
                              <p:par>
                                <p:cTn id="18" presetID="12" presetClass="entr" presetSubtype="8" fill="hold" nodeType="withEffect">
                                  <p:stCondLst>
                                    <p:cond delay="0"/>
                                  </p:stCondLst>
                                  <p:childTnLst>
                                    <p:set>
                                      <p:cBhvr>
                                        <p:cTn id="19" dur="1" fill="hold">
                                          <p:stCondLst>
                                            <p:cond delay="0"/>
                                          </p:stCondLst>
                                        </p:cTn>
                                        <p:tgtEl>
                                          <p:spTgt spid="100"/>
                                        </p:tgtEl>
                                        <p:attrNameLst>
                                          <p:attrName>style.visibility</p:attrName>
                                        </p:attrNameLst>
                                      </p:cBhvr>
                                      <p:to>
                                        <p:strVal val="visible"/>
                                      </p:to>
                                    </p:set>
                                    <p:anim calcmode="lin" valueType="num">
                                      <p:cBhvr additive="base">
                                        <p:cTn id="20" dur="500"/>
                                        <p:tgtEl>
                                          <p:spTgt spid="100"/>
                                        </p:tgtEl>
                                        <p:attrNameLst>
                                          <p:attrName>ppt_x</p:attrName>
                                        </p:attrNameLst>
                                      </p:cBhvr>
                                      <p:tavLst>
                                        <p:tav tm="0">
                                          <p:val>
                                            <p:strVal val="#ppt_x-#ppt_w*1.125000"/>
                                          </p:val>
                                        </p:tav>
                                        <p:tav tm="100000">
                                          <p:val>
                                            <p:strVal val="#ppt_x"/>
                                          </p:val>
                                        </p:tav>
                                      </p:tavLst>
                                    </p:anim>
                                    <p:animEffect transition="in" filter="wipe(right)">
                                      <p:cBhvr>
                                        <p:cTn id="21" dur="500"/>
                                        <p:tgtEl>
                                          <p:spTgt spid="100"/>
                                        </p:tgtEl>
                                      </p:cBhvr>
                                    </p:animEffect>
                                  </p:childTnLst>
                                </p:cTn>
                              </p:par>
                            </p:childTnLst>
                          </p:cTn>
                        </p:par>
                        <p:par>
                          <p:cTn id="22" fill="hold">
                            <p:stCondLst>
                              <p:cond delay="1000"/>
                            </p:stCondLst>
                            <p:childTnLst>
                              <p:par>
                                <p:cTn id="23" presetID="12" presetClass="entr" presetSubtype="2" fill="hold" nodeType="afterEffect">
                                  <p:stCondLst>
                                    <p:cond delay="0"/>
                                  </p:stCondLst>
                                  <p:childTnLst>
                                    <p:set>
                                      <p:cBhvr>
                                        <p:cTn id="24" dur="1" fill="hold">
                                          <p:stCondLst>
                                            <p:cond delay="0"/>
                                          </p:stCondLst>
                                        </p:cTn>
                                        <p:tgtEl>
                                          <p:spTgt spid="107"/>
                                        </p:tgtEl>
                                        <p:attrNameLst>
                                          <p:attrName>style.visibility</p:attrName>
                                        </p:attrNameLst>
                                      </p:cBhvr>
                                      <p:to>
                                        <p:strVal val="visible"/>
                                      </p:to>
                                    </p:set>
                                    <p:anim calcmode="lin" valueType="num">
                                      <p:cBhvr additive="base">
                                        <p:cTn id="25" dur="500"/>
                                        <p:tgtEl>
                                          <p:spTgt spid="107"/>
                                        </p:tgtEl>
                                        <p:attrNameLst>
                                          <p:attrName>ppt_x</p:attrName>
                                        </p:attrNameLst>
                                      </p:cBhvr>
                                      <p:tavLst>
                                        <p:tav tm="0">
                                          <p:val>
                                            <p:strVal val="#ppt_x+#ppt_w*1.125000"/>
                                          </p:val>
                                        </p:tav>
                                        <p:tav tm="100000">
                                          <p:val>
                                            <p:strVal val="#ppt_x"/>
                                          </p:val>
                                        </p:tav>
                                      </p:tavLst>
                                    </p:anim>
                                    <p:animEffect transition="in" filter="wipe(left)">
                                      <p:cBhvr>
                                        <p:cTn id="26" dur="500"/>
                                        <p:tgtEl>
                                          <p:spTgt spid="107"/>
                                        </p:tgtEl>
                                      </p:cBhvr>
                                    </p:animEffect>
                                  </p:childTnLst>
                                </p:cTn>
                              </p:par>
                              <p:par>
                                <p:cTn id="27" presetID="12" presetClass="entr" presetSubtype="8" fill="hold" nodeType="withEffect">
                                  <p:stCondLst>
                                    <p:cond delay="0"/>
                                  </p:stCondLst>
                                  <p:childTnLst>
                                    <p:set>
                                      <p:cBhvr>
                                        <p:cTn id="28" dur="1" fill="hold">
                                          <p:stCondLst>
                                            <p:cond delay="0"/>
                                          </p:stCondLst>
                                        </p:cTn>
                                        <p:tgtEl>
                                          <p:spTgt spid="111"/>
                                        </p:tgtEl>
                                        <p:attrNameLst>
                                          <p:attrName>style.visibility</p:attrName>
                                        </p:attrNameLst>
                                      </p:cBhvr>
                                      <p:to>
                                        <p:strVal val="visible"/>
                                      </p:to>
                                    </p:set>
                                    <p:anim calcmode="lin" valueType="num">
                                      <p:cBhvr additive="base">
                                        <p:cTn id="29" dur="500"/>
                                        <p:tgtEl>
                                          <p:spTgt spid="111"/>
                                        </p:tgtEl>
                                        <p:attrNameLst>
                                          <p:attrName>ppt_x</p:attrName>
                                        </p:attrNameLst>
                                      </p:cBhvr>
                                      <p:tavLst>
                                        <p:tav tm="0">
                                          <p:val>
                                            <p:strVal val="#ppt_x-#ppt_w*1.125000"/>
                                          </p:val>
                                        </p:tav>
                                        <p:tav tm="100000">
                                          <p:val>
                                            <p:strVal val="#ppt_x"/>
                                          </p:val>
                                        </p:tav>
                                      </p:tavLst>
                                    </p:anim>
                                    <p:animEffect transition="in" filter="wipe(right)">
                                      <p:cBhvr>
                                        <p:cTn id="30" dur="500"/>
                                        <p:tgtEl>
                                          <p:spTgt spid="111"/>
                                        </p:tgtEl>
                                      </p:cBhvr>
                                    </p:animEffect>
                                  </p:childTnLst>
                                </p:cTn>
                              </p:par>
                            </p:childTnLst>
                          </p:cTn>
                        </p:par>
                        <p:par>
                          <p:cTn id="31" fill="hold">
                            <p:stCondLst>
                              <p:cond delay="1500"/>
                            </p:stCondLst>
                            <p:childTnLst>
                              <p:par>
                                <p:cTn id="32" presetID="12" presetClass="entr" presetSubtype="2" fill="hold" nodeType="afterEffect">
                                  <p:stCondLst>
                                    <p:cond delay="0"/>
                                  </p:stCondLst>
                                  <p:childTnLst>
                                    <p:set>
                                      <p:cBhvr>
                                        <p:cTn id="33" dur="1" fill="hold">
                                          <p:stCondLst>
                                            <p:cond delay="0"/>
                                          </p:stCondLst>
                                        </p:cTn>
                                        <p:tgtEl>
                                          <p:spTgt spid="118"/>
                                        </p:tgtEl>
                                        <p:attrNameLst>
                                          <p:attrName>style.visibility</p:attrName>
                                        </p:attrNameLst>
                                      </p:cBhvr>
                                      <p:to>
                                        <p:strVal val="visible"/>
                                      </p:to>
                                    </p:set>
                                    <p:anim calcmode="lin" valueType="num">
                                      <p:cBhvr additive="base">
                                        <p:cTn id="34" dur="500"/>
                                        <p:tgtEl>
                                          <p:spTgt spid="118"/>
                                        </p:tgtEl>
                                        <p:attrNameLst>
                                          <p:attrName>ppt_x</p:attrName>
                                        </p:attrNameLst>
                                      </p:cBhvr>
                                      <p:tavLst>
                                        <p:tav tm="0">
                                          <p:val>
                                            <p:strVal val="#ppt_x+#ppt_w*1.125000"/>
                                          </p:val>
                                        </p:tav>
                                        <p:tav tm="100000">
                                          <p:val>
                                            <p:strVal val="#ppt_x"/>
                                          </p:val>
                                        </p:tav>
                                      </p:tavLst>
                                    </p:anim>
                                    <p:animEffect transition="in" filter="wipe(left)">
                                      <p:cBhvr>
                                        <p:cTn id="35" dur="500"/>
                                        <p:tgtEl>
                                          <p:spTgt spid="118"/>
                                        </p:tgtEl>
                                      </p:cBhvr>
                                    </p:animEffect>
                                  </p:childTnLst>
                                </p:cTn>
                              </p:par>
                              <p:par>
                                <p:cTn id="36" presetID="12" presetClass="entr" presetSubtype="8" fill="hold" nodeType="withEffect">
                                  <p:stCondLst>
                                    <p:cond delay="0"/>
                                  </p:stCondLst>
                                  <p:childTnLst>
                                    <p:set>
                                      <p:cBhvr>
                                        <p:cTn id="37" dur="1" fill="hold">
                                          <p:stCondLst>
                                            <p:cond delay="0"/>
                                          </p:stCondLst>
                                        </p:cTn>
                                        <p:tgtEl>
                                          <p:spTgt spid="121"/>
                                        </p:tgtEl>
                                        <p:attrNameLst>
                                          <p:attrName>style.visibility</p:attrName>
                                        </p:attrNameLst>
                                      </p:cBhvr>
                                      <p:to>
                                        <p:strVal val="visible"/>
                                      </p:to>
                                    </p:set>
                                    <p:anim calcmode="lin" valueType="num">
                                      <p:cBhvr additive="base">
                                        <p:cTn id="38" dur="500"/>
                                        <p:tgtEl>
                                          <p:spTgt spid="121"/>
                                        </p:tgtEl>
                                        <p:attrNameLst>
                                          <p:attrName>ppt_x</p:attrName>
                                        </p:attrNameLst>
                                      </p:cBhvr>
                                      <p:tavLst>
                                        <p:tav tm="0">
                                          <p:val>
                                            <p:strVal val="#ppt_x-#ppt_w*1.125000"/>
                                          </p:val>
                                        </p:tav>
                                        <p:tav tm="100000">
                                          <p:val>
                                            <p:strVal val="#ppt_x"/>
                                          </p:val>
                                        </p:tav>
                                      </p:tavLst>
                                    </p:anim>
                                    <p:animEffect transition="in" filter="wipe(right)">
                                      <p:cBhvr>
                                        <p:cTn id="39" dur="500"/>
                                        <p:tgtEl>
                                          <p:spTgt spid="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a:t>Aus Patientensicht ist die Dosierungsfrequenz von grosser Bedeutung</a:t>
            </a:r>
          </a:p>
        </p:txBody>
      </p:sp>
      <p:sp>
        <p:nvSpPr>
          <p:cNvPr id="25" name="TextBox 3">
            <a:extLst>
              <a:ext uri="{FF2B5EF4-FFF2-40B4-BE49-F238E27FC236}">
                <a16:creationId xmlns:a16="http://schemas.microsoft.com/office/drawing/2014/main" id="{0E30E56A-65EA-4E0F-B437-7F8EDEA8E8D5}"/>
              </a:ext>
            </a:extLst>
          </p:cNvPr>
          <p:cNvSpPr txBox="1"/>
          <p:nvPr/>
        </p:nvSpPr>
        <p:spPr>
          <a:xfrm>
            <a:off x="619123" y="4682124"/>
            <a:ext cx="8274051" cy="374461"/>
          </a:xfrm>
          <a:prstGeom prst="rect">
            <a:avLst/>
          </a:prstGeom>
          <a:noFill/>
        </p:spPr>
        <p:txBody>
          <a:bodyPr wrap="square" lIns="0" tIns="0" rIns="0" bIns="0" rtlCol="0" anchor="b" anchorCtr="0">
            <a:spAutoFit/>
          </a:bodyPr>
          <a:lstStyle/>
          <a:p>
            <a:pPr>
              <a:spcBef>
                <a:spcPts val="0"/>
              </a:spcBef>
              <a:spcAft>
                <a:spcPts val="200"/>
              </a:spcAft>
              <a:tabLst>
                <a:tab pos="127000" algn="l"/>
              </a:tabLst>
            </a:pPr>
            <a:r>
              <a:rPr lang="de-DE" sz="700">
                <a:solidFill>
                  <a:srgbClr val="B3B2B5"/>
                </a:solidFill>
                <a:cs typeface="Arial" charset="0"/>
              </a:rPr>
              <a:t>*	11 im Review von Wilke T, et al. enthaltene Studien beurteilten die Präferenzen von AF-Patienten bezüglich spezifischer OAK-Medikationsoptionen, und zwar NOAK ggü. VKA. 	</a:t>
            </a:r>
          </a:p>
          <a:p>
            <a:pPr>
              <a:spcBef>
                <a:spcPts val="0"/>
              </a:spcBef>
              <a:spcAft>
                <a:spcPts val="200"/>
              </a:spcAft>
              <a:tabLst>
                <a:tab pos="127000" algn="l"/>
              </a:tabLst>
            </a:pPr>
            <a:r>
              <a:rPr lang="de-DE" sz="700">
                <a:solidFill>
                  <a:srgbClr val="B3B2B5"/>
                </a:solidFill>
                <a:cs typeface="Arial" charset="0"/>
              </a:rPr>
              <a:t>**	Discrete-Choice-Experiment mit 758 Patienten. </a:t>
            </a:r>
          </a:p>
          <a:p>
            <a:pPr>
              <a:spcBef>
                <a:spcPts val="0"/>
              </a:spcBef>
              <a:spcAft>
                <a:spcPts val="200"/>
              </a:spcAft>
            </a:pPr>
            <a:r>
              <a:rPr lang="de-DE" sz="700">
                <a:solidFill>
                  <a:srgbClr val="B3B2B5"/>
                </a:solidFill>
                <a:cs typeface="Arial" charset="0"/>
              </a:rPr>
              <a:t>NOAK: nicht-Vitamin-K-abhängiges orales Antikoagulans</a:t>
            </a:r>
          </a:p>
        </p:txBody>
      </p:sp>
      <p:sp>
        <p:nvSpPr>
          <p:cNvPr id="27" name="Rectangle 28">
            <a:extLst>
              <a:ext uri="{FF2B5EF4-FFF2-40B4-BE49-F238E27FC236}">
                <a16:creationId xmlns:a16="http://schemas.microsoft.com/office/drawing/2014/main" id="{FFD80A8B-43D5-4E06-A5B0-D7642A945270}"/>
              </a:ext>
            </a:extLst>
          </p:cNvPr>
          <p:cNvSpPr/>
          <p:nvPr/>
        </p:nvSpPr>
        <p:spPr bwMode="auto">
          <a:xfrm>
            <a:off x="3088737" y="3400633"/>
            <a:ext cx="2965805" cy="1262810"/>
          </a:xfrm>
          <a:prstGeom prst="rect">
            <a:avLst/>
          </a:prstGeom>
          <a:noFill/>
          <a:ln w="19050" algn="ctr">
            <a:noFill/>
            <a:miter lim="800000"/>
            <a:headEnd/>
            <a:tailEnd/>
          </a:ln>
          <a:effectLst/>
        </p:spPr>
        <p:txBody>
          <a:bodyPr wrap="square" lIns="0" tIns="0" rIns="0" bIns="0" rtlCol="0" anchor="ctr">
            <a:noAutofit/>
          </a:bodyPr>
          <a:lstStyle/>
          <a:p>
            <a:pPr algn="ctr" defTabSz="1280065" fontAlgn="auto">
              <a:spcBef>
                <a:spcPts val="0"/>
              </a:spcBef>
              <a:spcAft>
                <a:spcPts val="0"/>
              </a:spcAft>
            </a:pPr>
            <a:r>
              <a:rPr lang="de-DE" sz="1200" i="1" dirty="0">
                <a:solidFill>
                  <a:srgbClr val="3961AC"/>
                </a:solidFill>
              </a:rPr>
              <a:t>Seit mein Mann gestorben ist, lebe </a:t>
            </a:r>
            <a:br>
              <a:rPr lang="de-DE" sz="1200" i="1" dirty="0">
                <a:solidFill>
                  <a:srgbClr val="3961AC"/>
                </a:solidFill>
              </a:rPr>
            </a:br>
            <a:r>
              <a:rPr lang="de-DE" sz="1200" i="1" dirty="0">
                <a:solidFill>
                  <a:srgbClr val="3961AC"/>
                </a:solidFill>
              </a:rPr>
              <a:t>ich alleine. Ich muss jeden Tag viele Tabletten nehmen, und es fällt mir schwer, mir zu merken, welche und </a:t>
            </a:r>
            <a:br>
              <a:rPr lang="de-DE" sz="1200" i="1" dirty="0">
                <a:solidFill>
                  <a:srgbClr val="3961AC"/>
                </a:solidFill>
              </a:rPr>
            </a:br>
            <a:r>
              <a:rPr lang="de-DE" sz="1200" i="1" dirty="0">
                <a:solidFill>
                  <a:srgbClr val="3961AC"/>
                </a:solidFill>
              </a:rPr>
              <a:t>wie oft ich sie nehmen muss.</a:t>
            </a:r>
          </a:p>
        </p:txBody>
      </p:sp>
      <p:sp>
        <p:nvSpPr>
          <p:cNvPr id="30" name="Flowchart: Off-page Connector 16">
            <a:extLst>
              <a:ext uri="{FF2B5EF4-FFF2-40B4-BE49-F238E27FC236}">
                <a16:creationId xmlns:a16="http://schemas.microsoft.com/office/drawing/2014/main" id="{24B090B0-9B09-4F7C-B4FC-9F47862335DE}"/>
              </a:ext>
            </a:extLst>
          </p:cNvPr>
          <p:cNvSpPr/>
          <p:nvPr/>
        </p:nvSpPr>
        <p:spPr bwMode="auto">
          <a:xfrm>
            <a:off x="619124" y="2755466"/>
            <a:ext cx="2090472" cy="1571734"/>
          </a:xfrm>
          <a:prstGeom prst="flowChartOffpageConnector">
            <a:avLst/>
          </a:prstGeom>
          <a:solidFill>
            <a:schemeClr val="bg1"/>
          </a:solidFill>
          <a:ln w="28575" algn="ctr">
            <a:solidFill>
              <a:schemeClr val="bg2"/>
            </a:solidFill>
            <a:miter lim="800000"/>
            <a:headEnd/>
            <a:tailEnd/>
          </a:ln>
          <a:effectLst/>
        </p:spPr>
        <p:txBody>
          <a:bodyPr wrap="square" lIns="0" tIns="144000" rIns="0" bIns="0" rtlCol="0" anchor="ctr" anchorCtr="0">
            <a:noAutofit/>
          </a:bodyPr>
          <a:lstStyle/>
          <a:p>
            <a:pPr algn="ctr" defTabSz="685783" fontAlgn="auto">
              <a:spcBef>
                <a:spcPts val="0"/>
              </a:spcBef>
              <a:spcAft>
                <a:spcPts val="0"/>
              </a:spcAft>
            </a:pPr>
            <a:endParaRPr lang="en-US" sz="1200" dirty="0">
              <a:solidFill>
                <a:schemeClr val="tx1">
                  <a:lumMod val="65000"/>
                  <a:lumOff val="35000"/>
                </a:schemeClr>
              </a:solidFill>
              <a:latin typeface="Arial"/>
            </a:endParaRPr>
          </a:p>
          <a:p>
            <a:pPr algn="ctr" defTabSz="685783" fontAlgn="auto">
              <a:spcBef>
                <a:spcPts val="0"/>
              </a:spcBef>
              <a:spcAft>
                <a:spcPts val="0"/>
              </a:spcAft>
            </a:pPr>
            <a:endParaRPr lang="en-US" sz="1200" dirty="0">
              <a:solidFill>
                <a:schemeClr val="tx1">
                  <a:lumMod val="65000"/>
                  <a:lumOff val="35000"/>
                </a:schemeClr>
              </a:solidFill>
              <a:latin typeface="Arial"/>
            </a:endParaRPr>
          </a:p>
          <a:p>
            <a:pPr algn="ctr" defTabSz="685783" fontAlgn="auto">
              <a:spcBef>
                <a:spcPts val="0"/>
              </a:spcBef>
              <a:spcAft>
                <a:spcPts val="0"/>
              </a:spcAft>
            </a:pPr>
            <a:r>
              <a:rPr lang="de-DE" sz="1200">
                <a:solidFill>
                  <a:schemeClr val="tx1">
                    <a:lumMod val="65000"/>
                    <a:lumOff val="35000"/>
                  </a:schemeClr>
                </a:solidFill>
                <a:latin typeface="Arial"/>
              </a:rPr>
              <a:t>Langfristige Adhärenz der Patienten kann durch ihre Präferenzen beeinflusst werden*</a:t>
            </a:r>
            <a:r>
              <a:rPr lang="de-DE" sz="1200" baseline="30000">
                <a:solidFill>
                  <a:schemeClr val="tx1">
                    <a:lumMod val="65000"/>
                    <a:lumOff val="35000"/>
                  </a:schemeClr>
                </a:solidFill>
                <a:latin typeface="Arial"/>
              </a:rPr>
              <a:t>,5</a:t>
            </a:r>
          </a:p>
        </p:txBody>
      </p:sp>
      <p:sp>
        <p:nvSpPr>
          <p:cNvPr id="31" name="Flowchart: Off-page Connector 15">
            <a:extLst>
              <a:ext uri="{FF2B5EF4-FFF2-40B4-BE49-F238E27FC236}">
                <a16:creationId xmlns:a16="http://schemas.microsoft.com/office/drawing/2014/main" id="{BAB3715B-EDC4-4B35-B649-F57A09DBE499}"/>
              </a:ext>
            </a:extLst>
          </p:cNvPr>
          <p:cNvSpPr/>
          <p:nvPr/>
        </p:nvSpPr>
        <p:spPr bwMode="auto">
          <a:xfrm>
            <a:off x="619124" y="1284091"/>
            <a:ext cx="2090472" cy="1835497"/>
          </a:xfrm>
          <a:prstGeom prst="flowChartOffpageConnector">
            <a:avLst/>
          </a:prstGeom>
          <a:solidFill>
            <a:schemeClr val="bg1"/>
          </a:solidFill>
          <a:ln w="28575" algn="ctr">
            <a:solidFill>
              <a:schemeClr val="bg2"/>
            </a:solidFill>
            <a:miter lim="800000"/>
            <a:headEnd/>
            <a:tailEnd/>
          </a:ln>
          <a:effectLst/>
        </p:spPr>
        <p:txBody>
          <a:bodyPr wrap="square" lIns="0" tIns="180000" rIns="0" bIns="0" rtlCol="0" anchor="ctr" anchorCtr="0">
            <a:noAutofit/>
          </a:bodyPr>
          <a:lstStyle/>
          <a:p>
            <a:pPr algn="ctr" defTabSz="685783" fontAlgn="auto">
              <a:spcBef>
                <a:spcPts val="0"/>
              </a:spcBef>
              <a:spcAft>
                <a:spcPts val="0"/>
              </a:spcAft>
            </a:pPr>
            <a:r>
              <a:rPr lang="de-DE" sz="1200" b="1">
                <a:solidFill>
                  <a:srgbClr val="3961AC"/>
                </a:solidFill>
                <a:latin typeface="Arial"/>
              </a:rPr>
              <a:t>Unzureichende Adhärenz </a:t>
            </a:r>
            <a:br>
              <a:rPr lang="de-DE" sz="1200" b="1">
                <a:solidFill>
                  <a:srgbClr val="3961AC"/>
                </a:solidFill>
                <a:latin typeface="Arial"/>
              </a:rPr>
            </a:br>
            <a:r>
              <a:rPr lang="de-DE" sz="1200">
                <a:solidFill>
                  <a:schemeClr val="tx1">
                    <a:lumMod val="65000"/>
                    <a:lumOff val="35000"/>
                  </a:schemeClr>
                </a:solidFill>
                <a:latin typeface="Arial"/>
              </a:rPr>
              <a:t>bei NOAK ist mit </a:t>
            </a:r>
            <a:r>
              <a:rPr lang="de-DE" sz="1200" b="1">
                <a:solidFill>
                  <a:srgbClr val="3961AC"/>
                </a:solidFill>
                <a:latin typeface="Arial"/>
              </a:rPr>
              <a:t>hohen Schlaganfallraten </a:t>
            </a:r>
            <a:br>
              <a:rPr lang="de-DE" sz="1200" b="1">
                <a:solidFill>
                  <a:srgbClr val="3961AC"/>
                </a:solidFill>
                <a:latin typeface="Arial"/>
              </a:rPr>
            </a:br>
            <a:r>
              <a:rPr lang="de-DE" sz="1200">
                <a:solidFill>
                  <a:schemeClr val="tx1">
                    <a:lumMod val="65000"/>
                    <a:lumOff val="35000"/>
                  </a:schemeClr>
                </a:solidFill>
                <a:latin typeface="Arial"/>
              </a:rPr>
              <a:t>verbunden, vor allem </a:t>
            </a:r>
            <a:br>
              <a:rPr lang="de-DE" sz="1200">
                <a:solidFill>
                  <a:schemeClr val="tx1">
                    <a:lumMod val="65000"/>
                    <a:lumOff val="35000"/>
                  </a:schemeClr>
                </a:solidFill>
                <a:latin typeface="Arial"/>
              </a:rPr>
            </a:br>
            <a:r>
              <a:rPr lang="de-DE" sz="1200">
                <a:solidFill>
                  <a:schemeClr val="tx1">
                    <a:lumMod val="65000"/>
                    <a:lumOff val="35000"/>
                  </a:schemeClr>
                </a:solidFill>
                <a:latin typeface="Arial"/>
              </a:rPr>
              <a:t>bei Patienten mit einem CHA</a:t>
            </a:r>
            <a:r>
              <a:rPr lang="de-DE" sz="1200" baseline="-25000">
                <a:solidFill>
                  <a:schemeClr val="tx1">
                    <a:lumMod val="65000"/>
                    <a:lumOff val="35000"/>
                  </a:schemeClr>
                </a:solidFill>
                <a:latin typeface="Arial"/>
              </a:rPr>
              <a:t>2</a:t>
            </a:r>
            <a:r>
              <a:rPr lang="de-DE" sz="1200">
                <a:solidFill>
                  <a:schemeClr val="tx1">
                    <a:lumMod val="65000"/>
                    <a:lumOff val="35000"/>
                  </a:schemeClr>
                </a:solidFill>
                <a:latin typeface="Arial"/>
              </a:rPr>
              <a:t>DS</a:t>
            </a:r>
            <a:r>
              <a:rPr lang="de-DE" sz="1200" baseline="-25000">
                <a:solidFill>
                  <a:schemeClr val="tx1">
                    <a:lumMod val="65000"/>
                    <a:lumOff val="35000"/>
                  </a:schemeClr>
                </a:solidFill>
                <a:latin typeface="Arial"/>
              </a:rPr>
              <a:t>2</a:t>
            </a:r>
            <a:r>
              <a:rPr lang="de-DE" sz="1200">
                <a:solidFill>
                  <a:schemeClr val="tx1">
                    <a:lumMod val="65000"/>
                    <a:lumOff val="35000"/>
                  </a:schemeClr>
                </a:solidFill>
                <a:latin typeface="Arial"/>
              </a:rPr>
              <a:t>-VASc-</a:t>
            </a:r>
            <a:br>
              <a:rPr lang="de-DE" sz="1200">
                <a:solidFill>
                  <a:schemeClr val="tx1">
                    <a:lumMod val="65000"/>
                    <a:lumOff val="35000"/>
                  </a:schemeClr>
                </a:solidFill>
                <a:latin typeface="Arial"/>
              </a:rPr>
            </a:br>
            <a:r>
              <a:rPr lang="de-DE" sz="1200">
                <a:solidFill>
                  <a:schemeClr val="tx1">
                    <a:lumMod val="65000"/>
                    <a:lumOff val="35000"/>
                  </a:schemeClr>
                </a:solidFill>
                <a:latin typeface="Arial"/>
              </a:rPr>
              <a:t>Score ≥2</a:t>
            </a:r>
            <a:r>
              <a:rPr lang="de-DE" sz="1200" baseline="30000">
                <a:solidFill>
                  <a:schemeClr val="tx1">
                    <a:lumMod val="65000"/>
                    <a:lumOff val="35000"/>
                  </a:schemeClr>
                </a:solidFill>
                <a:latin typeface="Arial"/>
              </a:rPr>
              <a:t>23</a:t>
            </a:r>
          </a:p>
        </p:txBody>
      </p:sp>
      <p:grpSp>
        <p:nvGrpSpPr>
          <p:cNvPr id="32" name="Group 12">
            <a:extLst>
              <a:ext uri="{FF2B5EF4-FFF2-40B4-BE49-F238E27FC236}">
                <a16:creationId xmlns:a16="http://schemas.microsoft.com/office/drawing/2014/main" id="{D5850C5E-256B-4165-B9BA-2E43A66A7DB3}"/>
              </a:ext>
            </a:extLst>
          </p:cNvPr>
          <p:cNvGrpSpPr/>
          <p:nvPr/>
        </p:nvGrpSpPr>
        <p:grpSpPr>
          <a:xfrm>
            <a:off x="6215376" y="1191546"/>
            <a:ext cx="2863739" cy="3182411"/>
            <a:chOff x="6242300" y="913212"/>
            <a:chExt cx="2863739" cy="3182411"/>
          </a:xfrm>
        </p:grpSpPr>
        <p:sp>
          <p:nvSpPr>
            <p:cNvPr id="33" name="TextBox 3">
              <a:extLst>
                <a:ext uri="{FF2B5EF4-FFF2-40B4-BE49-F238E27FC236}">
                  <a16:creationId xmlns:a16="http://schemas.microsoft.com/office/drawing/2014/main" id="{4E2A3D36-50D8-4725-BB79-0F77A082266D}"/>
                </a:ext>
              </a:extLst>
            </p:cNvPr>
            <p:cNvSpPr txBox="1"/>
            <p:nvPr/>
          </p:nvSpPr>
          <p:spPr>
            <a:xfrm>
              <a:off x="7939310" y="1674793"/>
              <a:ext cx="1166729" cy="405615"/>
            </a:xfrm>
            <a:prstGeom prst="rect">
              <a:avLst/>
            </a:prstGeom>
            <a:noFill/>
          </p:spPr>
          <p:txBody>
            <a:bodyPr wrap="square" lIns="90000" tIns="46800" rIns="90000" bIns="46800" rtlCol="0" anchor="t">
              <a:noAutofit/>
            </a:bodyPr>
            <a:lstStyle/>
            <a:p>
              <a:r>
                <a:rPr lang="de-DE" sz="1050">
                  <a:solidFill>
                    <a:schemeClr val="tx1">
                      <a:lumMod val="65000"/>
                      <a:lumOff val="35000"/>
                    </a:schemeClr>
                  </a:solidFill>
                </a:rPr>
                <a:t>Entfernung </a:t>
              </a:r>
              <a:br>
                <a:rPr lang="de-DE" sz="1050">
                  <a:solidFill>
                    <a:schemeClr val="tx1">
                      <a:lumMod val="65000"/>
                      <a:lumOff val="35000"/>
                    </a:schemeClr>
                  </a:solidFill>
                </a:rPr>
              </a:br>
              <a:r>
                <a:rPr lang="de-DE" sz="1050">
                  <a:solidFill>
                    <a:schemeClr val="tx1">
                      <a:lumMod val="65000"/>
                      <a:lumOff val="35000"/>
                    </a:schemeClr>
                  </a:solidFill>
                </a:rPr>
                <a:t>zum Arzt</a:t>
              </a:r>
            </a:p>
          </p:txBody>
        </p:sp>
        <p:sp>
          <p:nvSpPr>
            <p:cNvPr id="34" name="TextBox 7">
              <a:extLst>
                <a:ext uri="{FF2B5EF4-FFF2-40B4-BE49-F238E27FC236}">
                  <a16:creationId xmlns:a16="http://schemas.microsoft.com/office/drawing/2014/main" id="{1BE746F6-DC7D-499D-8168-A735D2457B06}"/>
                </a:ext>
              </a:extLst>
            </p:cNvPr>
            <p:cNvSpPr txBox="1"/>
            <p:nvPr/>
          </p:nvSpPr>
          <p:spPr>
            <a:xfrm>
              <a:off x="6407967" y="913212"/>
              <a:ext cx="2310546" cy="525401"/>
            </a:xfrm>
            <a:prstGeom prst="rect">
              <a:avLst/>
            </a:prstGeom>
            <a:noFill/>
          </p:spPr>
          <p:txBody>
            <a:bodyPr wrap="none" lIns="90000" tIns="46800" rIns="90000" bIns="46800" rtlCol="0" anchor="ctr">
              <a:spAutoFit/>
            </a:bodyPr>
            <a:lstStyle/>
            <a:p>
              <a:r>
                <a:rPr lang="de-DE" sz="1400" b="1">
                  <a:solidFill>
                    <a:schemeClr val="tx1">
                      <a:lumMod val="65000"/>
                      <a:lumOff val="35000"/>
                    </a:schemeClr>
                  </a:solidFill>
                </a:rPr>
                <a:t>Studie zu </a:t>
              </a:r>
              <a:br>
                <a:rPr lang="de-DE" sz="1400" b="1">
                  <a:solidFill>
                    <a:schemeClr val="tx1">
                      <a:lumMod val="65000"/>
                      <a:lumOff val="35000"/>
                    </a:schemeClr>
                  </a:solidFill>
                </a:rPr>
              </a:br>
              <a:r>
                <a:rPr lang="de-DE" sz="1400" b="1">
                  <a:solidFill>
                    <a:schemeClr val="tx1">
                      <a:lumMod val="65000"/>
                      <a:lumOff val="35000"/>
                    </a:schemeClr>
                  </a:solidFill>
                </a:rPr>
                <a:t>Patientenpräferenzen**</a:t>
              </a:r>
              <a:r>
                <a:rPr lang="fr-FR" sz="1400" b="1" baseline="30000">
                  <a:solidFill>
                    <a:schemeClr val="tx1">
                      <a:lumMod val="65000"/>
                      <a:lumOff val="35000"/>
                    </a:schemeClr>
                  </a:solidFill>
                </a:rPr>
                <a:t>,</a:t>
              </a:r>
              <a:r>
                <a:rPr lang="de-DE" sz="1400" b="1" baseline="30000">
                  <a:solidFill>
                    <a:schemeClr val="tx1">
                      <a:lumMod val="65000"/>
                      <a:lumOff val="35000"/>
                    </a:schemeClr>
                  </a:solidFill>
                </a:rPr>
                <a:t>24</a:t>
              </a:r>
            </a:p>
          </p:txBody>
        </p:sp>
        <p:graphicFrame>
          <p:nvGraphicFramePr>
            <p:cNvPr id="35" name="Chart 10">
              <a:extLst>
                <a:ext uri="{FF2B5EF4-FFF2-40B4-BE49-F238E27FC236}">
                  <a16:creationId xmlns:a16="http://schemas.microsoft.com/office/drawing/2014/main" id="{491F6F76-1E19-481E-9CCC-7B35C4CDF0CA}"/>
                </a:ext>
              </a:extLst>
            </p:cNvPr>
            <p:cNvGraphicFramePr/>
            <p:nvPr>
              <p:extLst>
                <p:ext uri="{D42A27DB-BD31-4B8C-83A1-F6EECF244321}">
                  <p14:modId xmlns:p14="http://schemas.microsoft.com/office/powerpoint/2010/main" val="630052926"/>
                </p:ext>
              </p:extLst>
            </p:nvPr>
          </p:nvGraphicFramePr>
          <p:xfrm>
            <a:off x="6242300" y="1430497"/>
            <a:ext cx="2261325" cy="2665126"/>
          </p:xfrm>
          <a:graphic>
            <a:graphicData uri="http://schemas.openxmlformats.org/drawingml/2006/chart">
              <c:chart xmlns:c="http://schemas.openxmlformats.org/drawingml/2006/chart" xmlns:r="http://schemas.openxmlformats.org/officeDocument/2006/relationships" r:id="rId3"/>
            </a:graphicData>
          </a:graphic>
        </p:graphicFrame>
        <p:sp>
          <p:nvSpPr>
            <p:cNvPr id="36" name="TextBox 11">
              <a:extLst>
                <a:ext uri="{FF2B5EF4-FFF2-40B4-BE49-F238E27FC236}">
                  <a16:creationId xmlns:a16="http://schemas.microsoft.com/office/drawing/2014/main" id="{B1B0C280-9CA9-4DF0-A414-A30BB7DBBE13}"/>
                </a:ext>
              </a:extLst>
            </p:cNvPr>
            <p:cNvSpPr txBox="1"/>
            <p:nvPr/>
          </p:nvSpPr>
          <p:spPr>
            <a:xfrm>
              <a:off x="7438659" y="1745331"/>
              <a:ext cx="487932" cy="279180"/>
            </a:xfrm>
            <a:prstGeom prst="rect">
              <a:avLst/>
            </a:prstGeom>
            <a:noFill/>
          </p:spPr>
          <p:txBody>
            <a:bodyPr wrap="none" lIns="90000" tIns="46800" rIns="90000" bIns="46800" rtlCol="0" anchor="ctr">
              <a:spAutoFit/>
            </a:bodyPr>
            <a:lstStyle/>
            <a:p>
              <a:r>
                <a:rPr lang="de-DE" sz="1200">
                  <a:solidFill>
                    <a:schemeClr val="bg1"/>
                  </a:solidFill>
                </a:rPr>
                <a:t>25%</a:t>
              </a:r>
            </a:p>
          </p:txBody>
        </p:sp>
        <p:sp>
          <p:nvSpPr>
            <p:cNvPr id="38" name="TextBox 23">
              <a:extLst>
                <a:ext uri="{FF2B5EF4-FFF2-40B4-BE49-F238E27FC236}">
                  <a16:creationId xmlns:a16="http://schemas.microsoft.com/office/drawing/2014/main" id="{EDCE87B3-6D8D-4950-B15D-450A56724898}"/>
                </a:ext>
              </a:extLst>
            </p:cNvPr>
            <p:cNvSpPr txBox="1"/>
            <p:nvPr/>
          </p:nvSpPr>
          <p:spPr>
            <a:xfrm>
              <a:off x="7394262" y="2537884"/>
              <a:ext cx="616172" cy="279180"/>
            </a:xfrm>
            <a:prstGeom prst="rect">
              <a:avLst/>
            </a:prstGeom>
            <a:noFill/>
          </p:spPr>
          <p:txBody>
            <a:bodyPr wrap="none" lIns="90000" tIns="46800" rIns="90000" bIns="46800" rtlCol="0" anchor="ctr">
              <a:spAutoFit/>
            </a:bodyPr>
            <a:lstStyle/>
            <a:p>
              <a:r>
                <a:rPr lang="de-DE" sz="1200">
                  <a:solidFill>
                    <a:schemeClr val="bg1"/>
                  </a:solidFill>
                </a:rPr>
                <a:t>21.5%</a:t>
              </a:r>
            </a:p>
          </p:txBody>
        </p:sp>
        <p:sp>
          <p:nvSpPr>
            <p:cNvPr id="39" name="TextBox 24">
              <a:extLst>
                <a:ext uri="{FF2B5EF4-FFF2-40B4-BE49-F238E27FC236}">
                  <a16:creationId xmlns:a16="http://schemas.microsoft.com/office/drawing/2014/main" id="{109F961E-6B32-45D2-B7AD-45486021B6A0}"/>
                </a:ext>
              </a:extLst>
            </p:cNvPr>
            <p:cNvSpPr txBox="1"/>
            <p:nvPr/>
          </p:nvSpPr>
          <p:spPr>
            <a:xfrm>
              <a:off x="7394262" y="3274982"/>
              <a:ext cx="616172" cy="279180"/>
            </a:xfrm>
            <a:prstGeom prst="rect">
              <a:avLst/>
            </a:prstGeom>
            <a:noFill/>
          </p:spPr>
          <p:txBody>
            <a:bodyPr wrap="none" lIns="90000" tIns="46800" rIns="90000" bIns="46800" rtlCol="0" anchor="ctr">
              <a:spAutoFit/>
            </a:bodyPr>
            <a:lstStyle/>
            <a:p>
              <a:r>
                <a:rPr lang="de-DE" sz="1200">
                  <a:solidFill>
                    <a:schemeClr val="bg1"/>
                  </a:solidFill>
                </a:rPr>
                <a:t>42.8%</a:t>
              </a:r>
            </a:p>
          </p:txBody>
        </p:sp>
        <p:sp>
          <p:nvSpPr>
            <p:cNvPr id="40" name="TextBox 32">
              <a:extLst>
                <a:ext uri="{FF2B5EF4-FFF2-40B4-BE49-F238E27FC236}">
                  <a16:creationId xmlns:a16="http://schemas.microsoft.com/office/drawing/2014/main" id="{E2CAAF12-C243-4407-B33D-E91C6A803876}"/>
                </a:ext>
              </a:extLst>
            </p:cNvPr>
            <p:cNvSpPr txBox="1"/>
            <p:nvPr/>
          </p:nvSpPr>
          <p:spPr>
            <a:xfrm>
              <a:off x="7939310" y="2489419"/>
              <a:ext cx="1166729" cy="265735"/>
            </a:xfrm>
            <a:prstGeom prst="rect">
              <a:avLst/>
            </a:prstGeom>
            <a:noFill/>
          </p:spPr>
          <p:txBody>
            <a:bodyPr wrap="square" lIns="90000" tIns="46800" rIns="90000" bIns="46800" rtlCol="0" anchor="t">
              <a:noAutofit/>
            </a:bodyPr>
            <a:lstStyle/>
            <a:p>
              <a:r>
                <a:rPr lang="de-DE" sz="1050">
                  <a:solidFill>
                    <a:schemeClr val="tx1">
                      <a:lumMod val="65000"/>
                      <a:lumOff val="35000"/>
                    </a:schemeClr>
                  </a:solidFill>
                </a:rPr>
                <a:t>Tabletten-grösse</a:t>
              </a:r>
            </a:p>
          </p:txBody>
        </p:sp>
        <p:sp>
          <p:nvSpPr>
            <p:cNvPr id="41" name="TextBox 33">
              <a:extLst>
                <a:ext uri="{FF2B5EF4-FFF2-40B4-BE49-F238E27FC236}">
                  <a16:creationId xmlns:a16="http://schemas.microsoft.com/office/drawing/2014/main" id="{63441782-AABC-4A31-BC6C-AF9CE6AA333D}"/>
                </a:ext>
              </a:extLst>
            </p:cNvPr>
            <p:cNvSpPr txBox="1"/>
            <p:nvPr/>
          </p:nvSpPr>
          <p:spPr>
            <a:xfrm>
              <a:off x="7939310" y="2087865"/>
              <a:ext cx="1166729" cy="265735"/>
            </a:xfrm>
            <a:prstGeom prst="rect">
              <a:avLst/>
            </a:prstGeom>
            <a:noFill/>
          </p:spPr>
          <p:txBody>
            <a:bodyPr wrap="square" lIns="90000" tIns="46800" rIns="90000" bIns="46800" rtlCol="0" anchor="t">
              <a:noAutofit/>
            </a:bodyPr>
            <a:lstStyle/>
            <a:p>
              <a:r>
                <a:rPr lang="de-DE" sz="1050">
                  <a:solidFill>
                    <a:schemeClr val="tx1">
                      <a:lumMod val="65000"/>
                      <a:lumOff val="35000"/>
                    </a:schemeClr>
                  </a:solidFill>
                </a:rPr>
                <a:t>Einnahmezeit um Mahlzeiten</a:t>
              </a:r>
            </a:p>
          </p:txBody>
        </p:sp>
        <p:sp>
          <p:nvSpPr>
            <p:cNvPr id="42" name="TextBox 35">
              <a:extLst>
                <a:ext uri="{FF2B5EF4-FFF2-40B4-BE49-F238E27FC236}">
                  <a16:creationId xmlns:a16="http://schemas.microsoft.com/office/drawing/2014/main" id="{0ACFEF05-D48B-40E2-8764-F1B65A110C70}"/>
                </a:ext>
              </a:extLst>
            </p:cNvPr>
            <p:cNvSpPr txBox="1"/>
            <p:nvPr/>
          </p:nvSpPr>
          <p:spPr>
            <a:xfrm>
              <a:off x="7939310" y="3211482"/>
              <a:ext cx="1166729" cy="265735"/>
            </a:xfrm>
            <a:prstGeom prst="rect">
              <a:avLst/>
            </a:prstGeom>
            <a:noFill/>
          </p:spPr>
          <p:txBody>
            <a:bodyPr wrap="square" lIns="90000" tIns="46800" rIns="90000" bIns="46800" rtlCol="0" anchor="t">
              <a:noAutofit/>
            </a:bodyPr>
            <a:lstStyle/>
            <a:p>
              <a:r>
                <a:rPr lang="de-DE" sz="1050">
                  <a:solidFill>
                    <a:srgbClr val="3961AC"/>
                  </a:solidFill>
                </a:rPr>
                <a:t>Dosierungs-frequenz</a:t>
              </a:r>
            </a:p>
          </p:txBody>
        </p:sp>
      </p:grpSp>
      <p:pic>
        <p:nvPicPr>
          <p:cNvPr id="43" name="Picture 26" descr="A person smiling for the camera&#10;&#10;Description automatically generated">
            <a:extLst>
              <a:ext uri="{FF2B5EF4-FFF2-40B4-BE49-F238E27FC236}">
                <a16:creationId xmlns:a16="http://schemas.microsoft.com/office/drawing/2014/main" id="{A690E259-C43A-4D42-9D87-5BA50B13B91F}"/>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487752" y="1284091"/>
            <a:ext cx="2179398" cy="2179398"/>
          </a:xfrm>
          <a:prstGeom prst="ellipse">
            <a:avLst/>
          </a:prstGeom>
          <a:ln w="28575">
            <a:solidFill>
              <a:schemeClr val="bg2"/>
            </a:solidFill>
          </a:ln>
        </p:spPr>
      </p:pic>
      <p:sp>
        <p:nvSpPr>
          <p:cNvPr id="44" name="Rectangle: Rounded Corners 31">
            <a:extLst>
              <a:ext uri="{FF2B5EF4-FFF2-40B4-BE49-F238E27FC236}">
                <a16:creationId xmlns:a16="http://schemas.microsoft.com/office/drawing/2014/main" id="{BDC10EC4-F2D3-4ACC-897B-9A6AC2DAEEEC}"/>
              </a:ext>
            </a:extLst>
          </p:cNvPr>
          <p:cNvSpPr/>
          <p:nvPr/>
        </p:nvSpPr>
        <p:spPr bwMode="auto">
          <a:xfrm>
            <a:off x="7329550" y="3206234"/>
            <a:ext cx="642939" cy="985730"/>
          </a:xfrm>
          <a:prstGeom prst="roundRect">
            <a:avLst>
              <a:gd name="adj" fmla="val 7607"/>
            </a:avLst>
          </a:prstGeom>
          <a:noFill/>
          <a:ln w="28575" algn="ctr">
            <a:solidFill>
              <a:srgbClr val="3961AC"/>
            </a:solidFill>
            <a:miter lim="800000"/>
            <a:headEnd/>
            <a:tailEnd/>
          </a:ln>
          <a:effectLst/>
        </p:spPr>
        <p:txBody>
          <a:bodyPr wrap="square" lIns="0" tIns="0" rIns="0" bIns="0" rtlCol="0" anchor="ctr">
            <a:noAutofit/>
          </a:bodyPr>
          <a:lstStyle/>
          <a:p>
            <a:pPr algn="ctr"/>
            <a:endParaRPr lang="en-GB" sz="1600">
              <a:solidFill>
                <a:schemeClr val="tx1">
                  <a:lumMod val="65000"/>
                  <a:lumOff val="35000"/>
                </a:schemeClr>
              </a:solidFill>
            </a:endParaRPr>
          </a:p>
        </p:txBody>
      </p:sp>
      <p:sp>
        <p:nvSpPr>
          <p:cNvPr id="45" name="TextBox 22">
            <a:extLst>
              <a:ext uri="{FF2B5EF4-FFF2-40B4-BE49-F238E27FC236}">
                <a16:creationId xmlns:a16="http://schemas.microsoft.com/office/drawing/2014/main" id="{4460105A-D6BA-4BDB-ACA4-ABB69D47844A}"/>
              </a:ext>
            </a:extLst>
          </p:cNvPr>
          <p:cNvSpPr txBox="1"/>
          <p:nvPr/>
        </p:nvSpPr>
        <p:spPr>
          <a:xfrm>
            <a:off x="7367338" y="2438716"/>
            <a:ext cx="616172" cy="279180"/>
          </a:xfrm>
          <a:prstGeom prst="rect">
            <a:avLst/>
          </a:prstGeom>
          <a:noFill/>
        </p:spPr>
        <p:txBody>
          <a:bodyPr wrap="none" lIns="90000" tIns="46800" rIns="90000" bIns="46800" rtlCol="0" anchor="ctr">
            <a:spAutoFit/>
          </a:bodyPr>
          <a:lstStyle/>
          <a:p>
            <a:r>
              <a:rPr lang="de-DE" sz="1200">
                <a:solidFill>
                  <a:schemeClr val="bg1"/>
                </a:solidFill>
              </a:rPr>
              <a:t>10.6%</a:t>
            </a:r>
          </a:p>
        </p:txBody>
      </p:sp>
      <p:pic>
        <p:nvPicPr>
          <p:cNvPr id="37" name="Picture 29" descr="A close up of a logo&#10;&#10;Description automatically generated">
            <a:extLst>
              <a:ext uri="{FF2B5EF4-FFF2-40B4-BE49-F238E27FC236}">
                <a16:creationId xmlns:a16="http://schemas.microsoft.com/office/drawing/2014/main" id="{90544F89-7050-461B-9765-DA74E0F9699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78832" y="3494232"/>
            <a:ext cx="287279" cy="230618"/>
          </a:xfrm>
          <a:prstGeom prst="rect">
            <a:avLst/>
          </a:prstGeom>
        </p:spPr>
      </p:pic>
      <p:pic>
        <p:nvPicPr>
          <p:cNvPr id="46" name="Picture 30" descr="A close up of a logo&#10;&#10;Description automatically generated">
            <a:extLst>
              <a:ext uri="{FF2B5EF4-FFF2-40B4-BE49-F238E27FC236}">
                <a16:creationId xmlns:a16="http://schemas.microsoft.com/office/drawing/2014/main" id="{2B3B08DE-E484-4ACE-9865-DD7B0253160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a:off x="5796064" y="3494232"/>
            <a:ext cx="287279" cy="230618"/>
          </a:xfrm>
          <a:prstGeom prst="rect">
            <a:avLst/>
          </a:prstGeom>
        </p:spPr>
      </p:pic>
      <p:sp>
        <p:nvSpPr>
          <p:cNvPr id="26" name="Textfeld 12">
            <a:extLst>
              <a:ext uri="{FF2B5EF4-FFF2-40B4-BE49-F238E27FC236}">
                <a16:creationId xmlns:a16="http://schemas.microsoft.com/office/drawing/2014/main" id="{33B079F2-BCB2-4147-81D3-7D6147892008}"/>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3769815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2001" y="327710"/>
            <a:ext cx="8281175" cy="5539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000" dirty="0"/>
              <a:t>Wir behandeln Patienten mit </a:t>
            </a:r>
            <a:r>
              <a:rPr lang="de-DE" sz="2000" dirty="0" err="1"/>
              <a:t>nvVHF</a:t>
            </a:r>
            <a:r>
              <a:rPr lang="de-DE" sz="2000" dirty="0"/>
              <a:t> zur Verhinderung von Schlaganfällen mit </a:t>
            </a:r>
            <a:r>
              <a:rPr lang="de-DE" sz="2000" dirty="0" err="1"/>
              <a:t>Antikoagulanzien</a:t>
            </a:r>
            <a:r>
              <a:rPr lang="de-DE" sz="2000" dirty="0"/>
              <a:t> – aber können wir mehr tun?</a:t>
            </a:r>
          </a:p>
        </p:txBody>
      </p:sp>
      <p:sp>
        <p:nvSpPr>
          <p:cNvPr id="9" name="Subtitle 1">
            <a:extLst>
              <a:ext uri="{FF2B5EF4-FFF2-40B4-BE49-F238E27FC236}">
                <a16:creationId xmlns:a16="http://schemas.microsoft.com/office/drawing/2014/main" id="{371B7720-75D0-4569-9D4F-132341647B07}"/>
              </a:ext>
            </a:extLst>
          </p:cNvPr>
          <p:cNvSpPr>
            <a:spLocks noGrp="1"/>
          </p:cNvSpPr>
          <p:nvPr>
            <p:ph type="subTitle" sz="quarter" idx="1"/>
          </p:nvPr>
        </p:nvSpPr>
        <p:spPr>
          <a:xfrm>
            <a:off x="612776" y="1228789"/>
            <a:ext cx="8280400" cy="215444"/>
          </a:xfrm>
        </p:spPr>
        <p:txBody>
          <a:bodyPr/>
          <a:lstStyle/>
          <a:p>
            <a:r>
              <a:rPr lang="de-DE" sz="1400" b="1"/>
              <a:t>Weltweit:</a:t>
            </a:r>
          </a:p>
        </p:txBody>
      </p:sp>
      <p:pic>
        <p:nvPicPr>
          <p:cNvPr id="18" name="Picture 4" descr="Image result for bayer stroke">
            <a:extLst>
              <a:ext uri="{FF2B5EF4-FFF2-40B4-BE49-F238E27FC236}">
                <a16:creationId xmlns:a16="http://schemas.microsoft.com/office/drawing/2014/main" id="{DAEED01B-43B3-4A31-85D5-DC6059D376B7}"/>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0" y="1607965"/>
            <a:ext cx="3082850" cy="2312137"/>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58BD2E7C-0507-45BD-9B69-02769CDC70DC}"/>
              </a:ext>
            </a:extLst>
          </p:cNvPr>
          <p:cNvSpPr/>
          <p:nvPr/>
        </p:nvSpPr>
        <p:spPr>
          <a:xfrm>
            <a:off x="3082851" y="1607965"/>
            <a:ext cx="6061149" cy="2312137"/>
          </a:xfrm>
          <a:prstGeom prst="rect">
            <a:avLst/>
          </a:prstGeom>
          <a:solidFill>
            <a:srgbClr val="0511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447DE735-33B0-4E1E-AF13-44A1C3479011}"/>
              </a:ext>
            </a:extLst>
          </p:cNvPr>
          <p:cNvGrpSpPr/>
          <p:nvPr/>
        </p:nvGrpSpPr>
        <p:grpSpPr>
          <a:xfrm>
            <a:off x="2575068" y="1885657"/>
            <a:ext cx="6806531" cy="1810597"/>
            <a:chOff x="3929141" y="1804826"/>
            <a:chExt cx="6806531" cy="1810597"/>
          </a:xfrm>
        </p:grpSpPr>
        <p:sp>
          <p:nvSpPr>
            <p:cNvPr id="21" name="TextBox 20">
              <a:extLst>
                <a:ext uri="{FF2B5EF4-FFF2-40B4-BE49-F238E27FC236}">
                  <a16:creationId xmlns:a16="http://schemas.microsoft.com/office/drawing/2014/main" id="{D780EABB-E3D4-445B-A950-C4F20A596265}"/>
                </a:ext>
              </a:extLst>
            </p:cNvPr>
            <p:cNvSpPr txBox="1"/>
            <p:nvPr/>
          </p:nvSpPr>
          <p:spPr>
            <a:xfrm>
              <a:off x="3929141" y="1804826"/>
              <a:ext cx="6324132" cy="461665"/>
            </a:xfrm>
            <a:prstGeom prst="rect">
              <a:avLst/>
            </a:prstGeom>
            <a:noFill/>
            <a:ln>
              <a:noFill/>
            </a:ln>
          </p:spPr>
          <p:txBody>
            <a:bodyPr wrap="square" rtlCol="0">
              <a:spAutoFit/>
            </a:bodyPr>
            <a:lstStyle/>
            <a:p>
              <a:r>
                <a:rPr lang="de-DE" sz="1600">
                  <a:solidFill>
                    <a:schemeClr val="bg1"/>
                  </a:solidFill>
                  <a:latin typeface="Arial" panose="020B0604020202020204" pitchFamily="34" charset="0"/>
                  <a:cs typeface="Arial" panose="020B0604020202020204" pitchFamily="34" charset="0"/>
                </a:rPr>
                <a:t>Alle </a:t>
              </a:r>
              <a:r>
                <a:rPr lang="de-DE" sz="2400" b="1">
                  <a:solidFill>
                    <a:schemeClr val="bg1"/>
                  </a:solidFill>
                  <a:latin typeface="Arial" panose="020B0604020202020204" pitchFamily="34" charset="0"/>
                  <a:cs typeface="Arial" panose="020B0604020202020204" pitchFamily="34" charset="0"/>
                </a:rPr>
                <a:t>2</a:t>
              </a:r>
              <a:r>
                <a:rPr lang="de-DE">
                  <a:solidFill>
                    <a:schemeClr val="bg1"/>
                  </a:solidFill>
                  <a:latin typeface="Arial" panose="020B0604020202020204" pitchFamily="34" charset="0"/>
                  <a:cs typeface="Arial" panose="020B0604020202020204" pitchFamily="34" charset="0"/>
                </a:rPr>
                <a:t> </a:t>
              </a:r>
              <a:r>
                <a:rPr lang="de-DE" sz="1600">
                  <a:solidFill>
                    <a:schemeClr val="bg1"/>
                  </a:solidFill>
                  <a:latin typeface="Arial" panose="020B0604020202020204" pitchFamily="34" charset="0"/>
                  <a:cs typeface="Arial" panose="020B0604020202020204" pitchFamily="34" charset="0"/>
                </a:rPr>
                <a:t>Sekunden erleidet ein Mensch einen Schlaganfall.</a:t>
              </a:r>
              <a:r>
                <a:rPr lang="de-DE" sz="1600" baseline="30000">
                  <a:solidFill>
                    <a:schemeClr val="bg1"/>
                  </a:solidFill>
                  <a:latin typeface="Arial" panose="020B0604020202020204" pitchFamily="34" charset="0"/>
                  <a:cs typeface="Arial" panose="020B0604020202020204" pitchFamily="34" charset="0"/>
                </a:rPr>
                <a:t>1</a:t>
              </a:r>
            </a:p>
          </p:txBody>
        </p:sp>
        <p:sp>
          <p:nvSpPr>
            <p:cNvPr id="22" name="TextBox 21">
              <a:extLst>
                <a:ext uri="{FF2B5EF4-FFF2-40B4-BE49-F238E27FC236}">
                  <a16:creationId xmlns:a16="http://schemas.microsoft.com/office/drawing/2014/main" id="{9F639DBF-9F90-45D9-B000-FB8BCCAE9047}"/>
                </a:ext>
              </a:extLst>
            </p:cNvPr>
            <p:cNvSpPr txBox="1"/>
            <p:nvPr/>
          </p:nvSpPr>
          <p:spPr>
            <a:xfrm>
              <a:off x="4569535" y="2479292"/>
              <a:ext cx="6166137" cy="461665"/>
            </a:xfrm>
            <a:prstGeom prst="rect">
              <a:avLst/>
            </a:prstGeom>
            <a:noFill/>
          </p:spPr>
          <p:txBody>
            <a:bodyPr wrap="square" rtlCol="0">
              <a:spAutoFit/>
            </a:bodyPr>
            <a:lstStyle/>
            <a:p>
              <a:r>
                <a:rPr lang="de-DE" sz="1600">
                  <a:solidFill>
                    <a:schemeClr val="bg1"/>
                  </a:solidFill>
                  <a:latin typeface="Arial" panose="020B0604020202020204" pitchFamily="34" charset="0"/>
                  <a:cs typeface="Arial" panose="020B0604020202020204" pitchFamily="34" charset="0"/>
                </a:rPr>
                <a:t>Alle</a:t>
              </a:r>
              <a:r>
                <a:rPr lang="de-DE">
                  <a:solidFill>
                    <a:schemeClr val="bg1"/>
                  </a:solidFill>
                  <a:latin typeface="Arial" panose="020B0604020202020204" pitchFamily="34" charset="0"/>
                  <a:cs typeface="Arial" panose="020B0604020202020204" pitchFamily="34" charset="0"/>
                </a:rPr>
                <a:t> </a:t>
              </a:r>
              <a:r>
                <a:rPr lang="de-DE" sz="2400" b="1">
                  <a:solidFill>
                    <a:schemeClr val="bg1"/>
                  </a:solidFill>
                  <a:latin typeface="Arial" panose="020B0604020202020204" pitchFamily="34" charset="0"/>
                  <a:cs typeface="Arial" panose="020B0604020202020204" pitchFamily="34" charset="0"/>
                </a:rPr>
                <a:t>5</a:t>
              </a:r>
              <a:r>
                <a:rPr lang="de-DE">
                  <a:solidFill>
                    <a:schemeClr val="bg1"/>
                  </a:solidFill>
                  <a:latin typeface="Arial" panose="020B0604020202020204" pitchFamily="34" charset="0"/>
                  <a:cs typeface="Arial" panose="020B0604020202020204" pitchFamily="34" charset="0"/>
                </a:rPr>
                <a:t> </a:t>
              </a:r>
              <a:r>
                <a:rPr lang="de-DE" sz="1600">
                  <a:solidFill>
                    <a:schemeClr val="bg1"/>
                  </a:solidFill>
                  <a:latin typeface="Arial" panose="020B0604020202020204" pitchFamily="34" charset="0"/>
                  <a:cs typeface="Arial" panose="020B0604020202020204" pitchFamily="34" charset="0"/>
                </a:rPr>
                <a:t>Sekunden stirbt ein Mensch an einem Schlaganfall.</a:t>
              </a:r>
              <a:r>
                <a:rPr lang="de-DE" sz="1600" baseline="30000">
                  <a:solidFill>
                    <a:schemeClr val="bg1"/>
                  </a:solidFill>
                  <a:latin typeface="Arial" panose="020B0604020202020204" pitchFamily="34" charset="0"/>
                  <a:cs typeface="Arial" panose="020B0604020202020204" pitchFamily="34" charset="0"/>
                </a:rPr>
                <a:t>1</a:t>
              </a:r>
            </a:p>
          </p:txBody>
        </p:sp>
        <p:sp>
          <p:nvSpPr>
            <p:cNvPr id="24" name="TextBox 22">
              <a:extLst>
                <a:ext uri="{FF2B5EF4-FFF2-40B4-BE49-F238E27FC236}">
                  <a16:creationId xmlns:a16="http://schemas.microsoft.com/office/drawing/2014/main" id="{BDDA03E5-04E8-4D40-9490-9E3680FA6B37}"/>
                </a:ext>
              </a:extLst>
            </p:cNvPr>
            <p:cNvSpPr txBox="1"/>
            <p:nvPr/>
          </p:nvSpPr>
          <p:spPr>
            <a:xfrm>
              <a:off x="5284372" y="3153758"/>
              <a:ext cx="5095487" cy="461665"/>
            </a:xfrm>
            <a:prstGeom prst="rect">
              <a:avLst/>
            </a:prstGeom>
            <a:noFill/>
          </p:spPr>
          <p:txBody>
            <a:bodyPr wrap="square" rtlCol="0">
              <a:spAutoFit/>
            </a:bodyPr>
            <a:lstStyle/>
            <a:p>
              <a:r>
                <a:rPr lang="de-DE" sz="2400" b="1">
                  <a:solidFill>
                    <a:schemeClr val="bg1"/>
                  </a:solidFill>
                  <a:latin typeface="Arial" panose="020B0604020202020204" pitchFamily="34" charset="0"/>
                  <a:cs typeface="Arial" panose="020B0604020202020204" pitchFamily="34" charset="0"/>
                </a:rPr>
                <a:t>1</a:t>
              </a:r>
              <a:r>
                <a:rPr lang="de-DE" sz="1600">
                  <a:solidFill>
                    <a:schemeClr val="bg1"/>
                  </a:solidFill>
                  <a:latin typeface="Arial" panose="020B0604020202020204" pitchFamily="34" charset="0"/>
                  <a:cs typeface="Arial" panose="020B0604020202020204" pitchFamily="34" charset="0"/>
                </a:rPr>
                <a:t> von </a:t>
              </a:r>
              <a:r>
                <a:rPr lang="de-DE" sz="2400" b="1">
                  <a:solidFill>
                    <a:schemeClr val="bg1"/>
                  </a:solidFill>
                  <a:latin typeface="Arial" panose="020B0604020202020204" pitchFamily="34" charset="0"/>
                  <a:cs typeface="Arial" panose="020B0604020202020204" pitchFamily="34" charset="0"/>
                </a:rPr>
                <a:t>4</a:t>
              </a:r>
              <a:r>
                <a:rPr lang="de-DE">
                  <a:solidFill>
                    <a:schemeClr val="bg1"/>
                  </a:solidFill>
                  <a:latin typeface="Arial" panose="020B0604020202020204" pitchFamily="34" charset="0"/>
                  <a:cs typeface="Arial" panose="020B0604020202020204" pitchFamily="34" charset="0"/>
                </a:rPr>
                <a:t> </a:t>
              </a:r>
              <a:r>
                <a:rPr lang="de-DE" sz="1600">
                  <a:solidFill>
                    <a:schemeClr val="bg1"/>
                  </a:solidFill>
                  <a:latin typeface="Arial" panose="020B0604020202020204" pitchFamily="34" charset="0"/>
                  <a:cs typeface="Arial" panose="020B0604020202020204" pitchFamily="34" charset="0"/>
                </a:rPr>
                <a:t>Menschen wird einen Schlaganfall erleiden.</a:t>
              </a:r>
              <a:r>
                <a:rPr lang="de-DE" sz="1600" baseline="30000">
                  <a:solidFill>
                    <a:schemeClr val="bg1"/>
                  </a:solidFill>
                  <a:latin typeface="Arial" panose="020B0604020202020204" pitchFamily="34" charset="0"/>
                  <a:cs typeface="Arial" panose="020B0604020202020204" pitchFamily="34" charset="0"/>
                </a:rPr>
                <a:t>2</a:t>
              </a:r>
            </a:p>
          </p:txBody>
        </p:sp>
      </p:grpSp>
      <p:sp>
        <p:nvSpPr>
          <p:cNvPr id="16" name="Abgerundetes Rechteck 76">
            <a:extLst>
              <a:ext uri="{FF2B5EF4-FFF2-40B4-BE49-F238E27FC236}">
                <a16:creationId xmlns:a16="http://schemas.microsoft.com/office/drawing/2014/main" id="{0061D535-52C5-4A37-80AE-3B1BD519E87E}"/>
              </a:ext>
            </a:extLst>
          </p:cNvPr>
          <p:cNvSpPr>
            <a:spLocks noChangeArrowheads="1"/>
          </p:cNvSpPr>
          <p:nvPr/>
        </p:nvSpPr>
        <p:spPr bwMode="auto">
          <a:xfrm>
            <a:off x="619123" y="4320736"/>
            <a:ext cx="8237539" cy="214527"/>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de-DE" sz="1400" b="1" dirty="0">
                <a:solidFill>
                  <a:schemeClr val="tx1">
                    <a:lumMod val="65000"/>
                    <a:lumOff val="35000"/>
                  </a:schemeClr>
                </a:solidFill>
              </a:rPr>
              <a:t>80% </a:t>
            </a:r>
            <a:r>
              <a:rPr lang="de-DE" sz="1400" dirty="0">
                <a:solidFill>
                  <a:schemeClr val="tx1">
                    <a:lumMod val="65000"/>
                    <a:lumOff val="35000"/>
                  </a:schemeClr>
                </a:solidFill>
              </a:rPr>
              <a:t>der Schlaganfälle können vermieden werden.</a:t>
            </a:r>
            <a:r>
              <a:rPr lang="de-DE" sz="1400" baseline="30000" dirty="0">
                <a:solidFill>
                  <a:schemeClr val="tx1">
                    <a:lumMod val="65000"/>
                    <a:lumOff val="35000"/>
                  </a:schemeClr>
                </a:solidFill>
              </a:rPr>
              <a:t>1</a:t>
            </a:r>
          </a:p>
        </p:txBody>
      </p:sp>
      <p:sp>
        <p:nvSpPr>
          <p:cNvPr id="14" name="TextBox 3">
            <a:extLst>
              <a:ext uri="{FF2B5EF4-FFF2-40B4-BE49-F238E27FC236}">
                <a16:creationId xmlns:a16="http://schemas.microsoft.com/office/drawing/2014/main" id="{F5BA4B30-4FE1-0942-AFE5-5504C1BBDD8A}"/>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fontAlgn="auto">
              <a:spcBef>
                <a:spcPts val="0"/>
              </a:spcBef>
              <a:spcAft>
                <a:spcPts val="0"/>
              </a:spcAft>
              <a:defRPr/>
            </a:pPr>
            <a:r>
              <a:rPr lang="de-DE" sz="700" dirty="0" err="1">
                <a:solidFill>
                  <a:srgbClr val="B3B2B5"/>
                </a:solidFill>
              </a:rPr>
              <a:t>nvVHF</a:t>
            </a:r>
            <a:r>
              <a:rPr lang="de-DE" sz="700" dirty="0">
                <a:solidFill>
                  <a:srgbClr val="B3B2B5"/>
                </a:solidFill>
              </a:rPr>
              <a:t>: nicht-</a:t>
            </a:r>
            <a:r>
              <a:rPr lang="de-DE" sz="700" dirty="0" err="1">
                <a:solidFill>
                  <a:srgbClr val="B3B2B5"/>
                </a:solidFill>
              </a:rPr>
              <a:t>valvuläres</a:t>
            </a:r>
            <a:r>
              <a:rPr lang="de-DE" sz="700" dirty="0">
                <a:solidFill>
                  <a:srgbClr val="B3B2B5"/>
                </a:solidFill>
              </a:rPr>
              <a:t> Vorhofflimmern</a:t>
            </a:r>
          </a:p>
        </p:txBody>
      </p:sp>
      <p:sp>
        <p:nvSpPr>
          <p:cNvPr id="17" name="Textfeld 12">
            <a:extLst>
              <a:ext uri="{FF2B5EF4-FFF2-40B4-BE49-F238E27FC236}">
                <a16:creationId xmlns:a16="http://schemas.microsoft.com/office/drawing/2014/main" id="{EC64ECE0-A940-49BC-BF3C-54A6EF171EDB}"/>
              </a:ext>
            </a:extLst>
          </p:cNvPr>
          <p:cNvSpPr txBox="1"/>
          <p:nvPr/>
        </p:nvSpPr>
        <p:spPr>
          <a:xfrm rot="16200000">
            <a:off x="842226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20069556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Grafik 56">
            <a:extLst>
              <a:ext uri="{FF2B5EF4-FFF2-40B4-BE49-F238E27FC236}">
                <a16:creationId xmlns:a16="http://schemas.microsoft.com/office/drawing/2014/main" id="{71D22566-84B2-F342-899F-B5C471C7711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80516" y="799008"/>
            <a:ext cx="2987185" cy="1992453"/>
          </a:xfrm>
          <a:prstGeom prst="rect">
            <a:avLst/>
          </a:prstGeom>
          <a:effectLst>
            <a:softEdge rad="635000"/>
          </a:effectLst>
        </p:spPr>
      </p:pic>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216911"/>
            <a:ext cx="841953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dirty="0"/>
              <a:t>Bieten Sie Ihren </a:t>
            </a:r>
            <a:r>
              <a:rPr lang="de-DE" sz="2400" dirty="0" err="1"/>
              <a:t>nvVHF</a:t>
            </a:r>
            <a:r>
              <a:rPr lang="de-DE" sz="2400" dirty="0"/>
              <a:t>-Patienten den Schutz, </a:t>
            </a:r>
          </a:p>
          <a:p>
            <a:pPr lvl="0"/>
            <a:r>
              <a:rPr lang="de-DE" sz="2400" dirty="0"/>
              <a:t>der für sie zählt</a:t>
            </a:r>
          </a:p>
        </p:txBody>
      </p:sp>
      <p:pic>
        <p:nvPicPr>
          <p:cNvPr id="67" name="Grafik 66" descr="Medizin">
            <a:extLst>
              <a:ext uri="{FF2B5EF4-FFF2-40B4-BE49-F238E27FC236}">
                <a16:creationId xmlns:a16="http://schemas.microsoft.com/office/drawing/2014/main" id="{9F13966C-80B6-E042-A4C5-B102FE8332E3}"/>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283751" y="2182232"/>
            <a:ext cx="914400" cy="914400"/>
          </a:xfrm>
          <a:prstGeom prst="rect">
            <a:avLst/>
          </a:prstGeom>
        </p:spPr>
      </p:pic>
      <p:sp>
        <p:nvSpPr>
          <p:cNvPr id="68" name="Ellipse 45">
            <a:hlinkClick r:id="" action="ppaction://noaction"/>
            <a:extLst>
              <a:ext uri="{FF2B5EF4-FFF2-40B4-BE49-F238E27FC236}">
                <a16:creationId xmlns:a16="http://schemas.microsoft.com/office/drawing/2014/main" id="{DF1A1842-9384-3D46-B69B-C59E4A8B5549}"/>
              </a:ext>
            </a:extLst>
          </p:cNvPr>
          <p:cNvSpPr/>
          <p:nvPr/>
        </p:nvSpPr>
        <p:spPr bwMode="auto">
          <a:xfrm>
            <a:off x="5177873" y="211356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69" name="Grafik 68" descr="Tageskalender">
            <a:extLst>
              <a:ext uri="{FF2B5EF4-FFF2-40B4-BE49-F238E27FC236}">
                <a16:creationId xmlns:a16="http://schemas.microsoft.com/office/drawing/2014/main" id="{12036D66-983C-E145-9A81-264A087C7E2D}"/>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399883" y="2118855"/>
            <a:ext cx="914400" cy="914400"/>
          </a:xfrm>
          <a:prstGeom prst="rect">
            <a:avLst/>
          </a:prstGeom>
        </p:spPr>
      </p:pic>
      <p:sp>
        <p:nvSpPr>
          <p:cNvPr id="70" name="Ellipse 47">
            <a:hlinkClick r:id="" action="ppaction://noaction"/>
            <a:extLst>
              <a:ext uri="{FF2B5EF4-FFF2-40B4-BE49-F238E27FC236}">
                <a16:creationId xmlns:a16="http://schemas.microsoft.com/office/drawing/2014/main" id="{836600E4-4024-5443-BE8A-F0E65C9B2523}"/>
              </a:ext>
            </a:extLst>
          </p:cNvPr>
          <p:cNvSpPr/>
          <p:nvPr/>
        </p:nvSpPr>
        <p:spPr bwMode="auto">
          <a:xfrm>
            <a:off x="7335083" y="2112479"/>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71" name="Grafik 70" descr="Waage der Justitia">
            <a:hlinkClick r:id="" action="ppaction://noaction"/>
            <a:extLst>
              <a:ext uri="{FF2B5EF4-FFF2-40B4-BE49-F238E27FC236}">
                <a16:creationId xmlns:a16="http://schemas.microsoft.com/office/drawing/2014/main" id="{A29D8FCC-1101-234F-A56F-301392719FA2}"/>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506749" y="4192976"/>
            <a:ext cx="789441" cy="789441"/>
          </a:xfrm>
          <a:prstGeom prst="rect">
            <a:avLst/>
          </a:prstGeom>
        </p:spPr>
      </p:pic>
      <p:sp>
        <p:nvSpPr>
          <p:cNvPr id="73" name="Line 44">
            <a:extLst>
              <a:ext uri="{FF2B5EF4-FFF2-40B4-BE49-F238E27FC236}">
                <a16:creationId xmlns:a16="http://schemas.microsoft.com/office/drawing/2014/main" id="{CD658C6A-1030-FA4F-8678-0735AD38C52F}"/>
              </a:ext>
            </a:extLst>
          </p:cNvPr>
          <p:cNvSpPr>
            <a:spLocks noChangeShapeType="1"/>
          </p:cNvSpPr>
          <p:nvPr/>
        </p:nvSpPr>
        <p:spPr bwMode="auto">
          <a:xfrm flipH="1">
            <a:off x="1424716"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4" name="Line 44">
            <a:extLst>
              <a:ext uri="{FF2B5EF4-FFF2-40B4-BE49-F238E27FC236}">
                <a16:creationId xmlns:a16="http://schemas.microsoft.com/office/drawing/2014/main" id="{53D5C85F-F69D-D741-B8C8-5DD3943A5FD3}"/>
              </a:ext>
            </a:extLst>
          </p:cNvPr>
          <p:cNvSpPr>
            <a:spLocks noChangeShapeType="1"/>
          </p:cNvSpPr>
          <p:nvPr/>
        </p:nvSpPr>
        <p:spPr bwMode="auto">
          <a:xfrm flipH="1">
            <a:off x="3411564"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5" name="Line 44">
            <a:extLst>
              <a:ext uri="{FF2B5EF4-FFF2-40B4-BE49-F238E27FC236}">
                <a16:creationId xmlns:a16="http://schemas.microsoft.com/office/drawing/2014/main" id="{BDBF7671-D45C-8249-8AB4-0518AF1417B3}"/>
              </a:ext>
            </a:extLst>
          </p:cNvPr>
          <p:cNvSpPr>
            <a:spLocks noChangeShapeType="1"/>
          </p:cNvSpPr>
          <p:nvPr/>
        </p:nvSpPr>
        <p:spPr bwMode="auto">
          <a:xfrm flipH="1">
            <a:off x="5688772"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6" name="Line 44">
            <a:extLst>
              <a:ext uri="{FF2B5EF4-FFF2-40B4-BE49-F238E27FC236}">
                <a16:creationId xmlns:a16="http://schemas.microsoft.com/office/drawing/2014/main" id="{95CFCA96-4559-B345-BAD7-D38616702201}"/>
              </a:ext>
            </a:extLst>
          </p:cNvPr>
          <p:cNvSpPr>
            <a:spLocks noChangeShapeType="1"/>
          </p:cNvSpPr>
          <p:nvPr/>
        </p:nvSpPr>
        <p:spPr bwMode="auto">
          <a:xfrm flipH="1">
            <a:off x="7904433"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pic>
        <p:nvPicPr>
          <p:cNvPr id="79" name="Grafik 78" descr="Gehirn im Kopf">
            <a:extLst>
              <a:ext uri="{FF2B5EF4-FFF2-40B4-BE49-F238E27FC236}">
                <a16:creationId xmlns:a16="http://schemas.microsoft.com/office/drawing/2014/main" id="{EDA5CA13-C7D6-C749-B992-882CB59D55C8}"/>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971901" y="2202967"/>
            <a:ext cx="914400" cy="914400"/>
          </a:xfrm>
          <a:prstGeom prst="rect">
            <a:avLst/>
          </a:prstGeom>
        </p:spPr>
      </p:pic>
      <p:sp>
        <p:nvSpPr>
          <p:cNvPr id="80" name="Ellipse 43">
            <a:extLst>
              <a:ext uri="{FF2B5EF4-FFF2-40B4-BE49-F238E27FC236}">
                <a16:creationId xmlns:a16="http://schemas.microsoft.com/office/drawing/2014/main" id="{4CAD69B3-FFF8-FA42-A2AE-B72972F9CE28}"/>
              </a:ext>
            </a:extLst>
          </p:cNvPr>
          <p:cNvSpPr/>
          <p:nvPr/>
        </p:nvSpPr>
        <p:spPr bwMode="auto">
          <a:xfrm>
            <a:off x="884220" y="2120645"/>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81" name="Grafik 80" descr="Infusion">
            <a:extLst>
              <a:ext uri="{FF2B5EF4-FFF2-40B4-BE49-F238E27FC236}">
                <a16:creationId xmlns:a16="http://schemas.microsoft.com/office/drawing/2014/main" id="{ABFC1851-00F6-294A-B4B8-25CA21B88274}"/>
              </a:ext>
            </a:extLst>
          </p:cNvPr>
          <p:cNvPicPr>
            <a:picLocks noChangeAspect="1"/>
          </p:cNvPicPr>
          <p:nvPr/>
        </p:nvPicPr>
        <p:blipFill>
          <a:blip r:embed="rId12">
            <a:extLst>
              <a:ext uri="{28A0092B-C50C-407E-A947-70E740481C1C}">
                <a14:useLocalDpi xmlns:a14="http://schemas.microsoft.com/office/drawing/2010/main"/>
              </a:ext>
              <a:ext uri="{96DAC541-7B7A-43D3-8B79-37D633B846F1}">
                <asvg:svgBlip xmlns:asvg="http://schemas.microsoft.com/office/drawing/2016/SVG/main" r:embed="rId13"/>
              </a:ext>
            </a:extLst>
          </a:blip>
          <a:stretch>
            <a:fillRect/>
          </a:stretch>
        </p:blipFill>
        <p:spPr>
          <a:xfrm>
            <a:off x="2917763" y="2207980"/>
            <a:ext cx="914400" cy="914400"/>
          </a:xfrm>
          <a:prstGeom prst="rect">
            <a:avLst/>
          </a:prstGeom>
        </p:spPr>
      </p:pic>
      <p:sp>
        <p:nvSpPr>
          <p:cNvPr id="82" name="Ellipse 44">
            <a:extLst>
              <a:ext uri="{FF2B5EF4-FFF2-40B4-BE49-F238E27FC236}">
                <a16:creationId xmlns:a16="http://schemas.microsoft.com/office/drawing/2014/main" id="{5F9B2351-42E4-3240-B58C-D15D573AB93E}"/>
              </a:ext>
            </a:extLst>
          </p:cNvPr>
          <p:cNvSpPr/>
          <p:nvPr/>
        </p:nvSpPr>
        <p:spPr bwMode="auto">
          <a:xfrm>
            <a:off x="2851127" y="212910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25" name="Abgerundetes Rechteck 76">
            <a:extLst>
              <a:ext uri="{FF2B5EF4-FFF2-40B4-BE49-F238E27FC236}">
                <a16:creationId xmlns:a16="http://schemas.microsoft.com/office/drawing/2014/main" id="{EE0B03F8-F926-4A24-8168-969BC33962B3}"/>
              </a:ext>
            </a:extLst>
          </p:cNvPr>
          <p:cNvSpPr>
            <a:spLocks noChangeArrowheads="1"/>
          </p:cNvSpPr>
          <p:nvPr/>
        </p:nvSpPr>
        <p:spPr bwMode="auto">
          <a:xfrm>
            <a:off x="1371749" y="4522704"/>
            <a:ext cx="7488000" cy="214527"/>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de-DE" sz="1400" dirty="0">
                <a:solidFill>
                  <a:srgbClr val="000000">
                    <a:lumMod val="65000"/>
                    <a:lumOff val="35000"/>
                  </a:srgbClr>
                </a:solidFill>
              </a:rPr>
              <a:t>Nettonutzen</a:t>
            </a:r>
          </a:p>
        </p:txBody>
      </p:sp>
      <p:sp>
        <p:nvSpPr>
          <p:cNvPr id="29" name="Textfeld 28">
            <a:extLst>
              <a:ext uri="{FF2B5EF4-FFF2-40B4-BE49-F238E27FC236}">
                <a16:creationId xmlns:a16="http://schemas.microsoft.com/office/drawing/2014/main" id="{44342250-1839-4DC1-AFAF-B742A0E36809}"/>
              </a:ext>
            </a:extLst>
          </p:cNvPr>
          <p:cNvSpPr txBox="1"/>
          <p:nvPr/>
        </p:nvSpPr>
        <p:spPr>
          <a:xfrm>
            <a:off x="596393" y="3474618"/>
            <a:ext cx="1681380" cy="309958"/>
          </a:xfrm>
          <a:prstGeom prst="rect">
            <a:avLst/>
          </a:prstGeom>
          <a:noFill/>
        </p:spPr>
        <p:txBody>
          <a:bodyPr wrap="squar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400" i="0" u="none" strike="noStrike" cap="none" normalizeH="0" baseline="0" noProof="0">
                <a:ln>
                  <a:noFill/>
                </a:ln>
                <a:solidFill>
                  <a:schemeClr val="tx1">
                    <a:lumMod val="65000"/>
                    <a:lumOff val="35000"/>
                  </a:schemeClr>
                </a:solidFill>
                <a:uLnTx/>
                <a:uFillTx/>
                <a:latin typeface="Arial" charset="0"/>
                <a:ea typeface="+mn-ea"/>
                <a:cs typeface="+mn-cs"/>
              </a:rPr>
              <a:t>Kein Schlaganfall</a:t>
            </a:r>
          </a:p>
        </p:txBody>
      </p:sp>
      <p:sp>
        <p:nvSpPr>
          <p:cNvPr id="30" name="Textfeld 29">
            <a:extLst>
              <a:ext uri="{FF2B5EF4-FFF2-40B4-BE49-F238E27FC236}">
                <a16:creationId xmlns:a16="http://schemas.microsoft.com/office/drawing/2014/main" id="{326C0B1C-A2F1-46A7-9446-E6D9BDEA3023}"/>
              </a:ext>
            </a:extLst>
          </p:cNvPr>
          <p:cNvSpPr txBox="1"/>
          <p:nvPr/>
        </p:nvSpPr>
        <p:spPr>
          <a:xfrm>
            <a:off x="7003196" y="3459230"/>
            <a:ext cx="1822976"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de-DE" sz="1400">
                <a:solidFill>
                  <a:schemeClr val="tx1">
                    <a:lumMod val="65000"/>
                    <a:lumOff val="35000"/>
                  </a:schemeClr>
                </a:solidFill>
              </a:rPr>
              <a:t>Einfache Therapie </a:t>
            </a:r>
            <a:br>
              <a:rPr lang="de-DE" sz="1400">
                <a:solidFill>
                  <a:schemeClr val="tx1">
                    <a:lumMod val="65000"/>
                    <a:lumOff val="35000"/>
                  </a:schemeClr>
                </a:solidFill>
              </a:rPr>
            </a:br>
            <a:r>
              <a:rPr lang="de-DE" sz="1400">
                <a:solidFill>
                  <a:schemeClr val="tx1">
                    <a:lumMod val="65000"/>
                    <a:lumOff val="35000"/>
                  </a:schemeClr>
                </a:solidFill>
              </a:rPr>
              <a:t>unterstützt Adhärenz</a:t>
            </a:r>
          </a:p>
        </p:txBody>
      </p:sp>
      <p:sp>
        <p:nvSpPr>
          <p:cNvPr id="31" name="Textfeld 30">
            <a:extLst>
              <a:ext uri="{FF2B5EF4-FFF2-40B4-BE49-F238E27FC236}">
                <a16:creationId xmlns:a16="http://schemas.microsoft.com/office/drawing/2014/main" id="{68CBD4A4-5150-470F-9883-D9396BB4B4E6}"/>
              </a:ext>
            </a:extLst>
          </p:cNvPr>
          <p:cNvSpPr txBox="1"/>
          <p:nvPr/>
        </p:nvSpPr>
        <p:spPr>
          <a:xfrm>
            <a:off x="2660288" y="3459230"/>
            <a:ext cx="1496220"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de-DE" sz="1400">
                <a:solidFill>
                  <a:schemeClr val="tx1">
                    <a:lumMod val="65000"/>
                    <a:lumOff val="35000"/>
                  </a:schemeClr>
                </a:solidFill>
              </a:rPr>
              <a:t>Keine kritischen </a:t>
            </a:r>
            <a:br>
              <a:rPr lang="de-DE" sz="1400">
                <a:solidFill>
                  <a:schemeClr val="tx1">
                    <a:lumMod val="65000"/>
                    <a:lumOff val="35000"/>
                  </a:schemeClr>
                </a:solidFill>
              </a:rPr>
            </a:br>
            <a:r>
              <a:rPr lang="de-DE" sz="1400">
                <a:solidFill>
                  <a:schemeClr val="tx1">
                    <a:lumMod val="65000"/>
                    <a:lumOff val="35000"/>
                  </a:schemeClr>
                </a:solidFill>
              </a:rPr>
              <a:t>Blutungen</a:t>
            </a:r>
          </a:p>
        </p:txBody>
      </p:sp>
      <p:sp>
        <p:nvSpPr>
          <p:cNvPr id="32" name="Textfeld 31">
            <a:extLst>
              <a:ext uri="{FF2B5EF4-FFF2-40B4-BE49-F238E27FC236}">
                <a16:creationId xmlns:a16="http://schemas.microsoft.com/office/drawing/2014/main" id="{F0234A56-BB05-4BC0-9679-C7C04B516523}"/>
              </a:ext>
            </a:extLst>
          </p:cNvPr>
          <p:cNvSpPr txBox="1"/>
          <p:nvPr/>
        </p:nvSpPr>
        <p:spPr>
          <a:xfrm>
            <a:off x="4775292" y="3459030"/>
            <a:ext cx="1837405" cy="309958"/>
          </a:xfrm>
          <a:prstGeom prst="rect">
            <a:avLst/>
          </a:prstGeom>
          <a:noFill/>
        </p:spPr>
        <p:txBody>
          <a:bodyPr wrap="squar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400" i="0" u="none" strike="noStrike" cap="none" normalizeH="0" baseline="0" noProof="0">
                <a:ln>
                  <a:noFill/>
                </a:ln>
                <a:solidFill>
                  <a:schemeClr val="tx1">
                    <a:lumMod val="65000"/>
                    <a:lumOff val="35000"/>
                  </a:schemeClr>
                </a:solidFill>
                <a:uLnTx/>
                <a:uFillTx/>
                <a:latin typeface="Arial" charset="0"/>
                <a:ea typeface="+mn-ea"/>
                <a:cs typeface="+mn-cs"/>
              </a:rPr>
              <a:t>Korrekte Dosierung</a:t>
            </a:r>
          </a:p>
        </p:txBody>
      </p:sp>
      <p:sp>
        <p:nvSpPr>
          <p:cNvPr id="24" name="Textfeld 12">
            <a:extLst>
              <a:ext uri="{FF2B5EF4-FFF2-40B4-BE49-F238E27FC236}">
                <a16:creationId xmlns:a16="http://schemas.microsoft.com/office/drawing/2014/main" id="{A9B9752A-9E53-40C1-B6C1-89B2C9C7BF45}"/>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2869683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kern="0"/>
              <a:t>Referenzen</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8" name="Subtitle 1">
            <a:extLst>
              <a:ext uri="{FF2B5EF4-FFF2-40B4-BE49-F238E27FC236}">
                <a16:creationId xmlns:a16="http://schemas.microsoft.com/office/drawing/2014/main" id="{1D1A5FE0-5DDD-41D9-94FD-0B04DC1952F1}"/>
              </a:ext>
            </a:extLst>
          </p:cNvPr>
          <p:cNvSpPr txBox="1">
            <a:spLocks/>
          </p:cNvSpPr>
          <p:nvPr/>
        </p:nvSpPr>
        <p:spPr>
          <a:xfrm>
            <a:off x="603632" y="1255734"/>
            <a:ext cx="8280400" cy="2880789"/>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sz="600" dirty="0">
                <a:latin typeface="Arial" panose="020B0604020202020204" pitchFamily="34" charset="0"/>
                <a:cs typeface="Arial" panose="020B0604020202020204" pitchFamily="34" charset="0"/>
              </a:rPr>
              <a:t>1. The Economist Intelligence Unit. 2017. Preventing Stroke: Uneven Progress.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 The GBD 2016 Lifetime Risk of Stroke Collaborators. N Engl J Med 2018;379(25):2429–2437.</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3. Hindricks G, et al. 2020 ESC Guidelines for the diagnosis and management of atrial fibrillation developed in collaboration with the European Association for Cardio-Thoracic Surgery (EACTS). Eur Heart J 2020;42(5):373–498.</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4. Fox KAA, et al. Improved risk stratification of patients with atrial fibrillation: an integrated GARFIELD-AF tool for the prediction of mortality, stroke and bleed in patients with and without anticoagulation. BMJ Open 2017;7(12):e017157.</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5. Wilke T, et al. Patient Preferences for Oral Anticoagulation Therapy in Atrial Fibrillation: A Systematic Literature Review. Patient 2017;10(1):17–37.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6. Bassand JP, et al. Risk factors for death, stroke, and bleeding in 28,628 patients from the GARFIELD-AF registry: Rationale for comprehensive management of atrial fibrillation. PLoS ONE 2018;13(1):1–17.</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7. Granger CB, et al. Apixaban versus warfarin in patients with atrial fibrillation.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N Engl J Med 2011;365(11):981‒992.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8. Halvorsen S, et al. Efficacy and safety of apixaban compared with warfarin according to age for stroke prevention in atrial fibrillation: observations from the ARISTOTLE trial.</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Eur Heart J 2014;35(28):1864‒1872.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9. Giugliano R, et al. Edoxaban versus warfarin in patients with atrial fibrillation.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N Engl J Med 2013;369(22):2093‒2104.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10. Kato ET, et al. Efficacy and Safety of Edoxaban in Elderly Patients With Atrial Fibrillation in the ENGAGE AF-TIMI 48 Trial. J Am Heart Assoc 2016;5(5):e003432.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11. Connolly SJ, et al. Dabigatran versus warfarin in patients with atrial fibrillation.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N Engl J Med 2009;36(12):1139‒1151.</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12. Lauw MN, et al. Effects of dabigatran according to age in atrial fibrillation. Heart 2017;103(13):1015–1023.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13. Patel MR, et al. Rivaroxaban versus warfarin in nonvalvular atrial fibrillation. N Engl J Med 2011;365:883‒913.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14. Halperin JL, et al. Efficacy and safety of Rivaroxaban compared with warfarin among elderly patients with nonvalvular atrial fibrillation in the Rivaroxaban Once Daily, Oral, Direct Factor Xa Inhibition Compared With Vitamin K Antagonism for</a:t>
            </a:r>
            <a:br>
              <a:rPr lang="en-US" sz="600" dirty="0">
                <a:latin typeface="Arial" panose="020B0604020202020204" pitchFamily="34" charset="0"/>
                <a:cs typeface="Arial" panose="020B0604020202020204" pitchFamily="34" charset="0"/>
              </a:rPr>
            </a:br>
            <a:r>
              <a:rPr lang="en-US" sz="600" dirty="0">
                <a:latin typeface="Arial" panose="020B0604020202020204" pitchFamily="34" charset="0"/>
                <a:cs typeface="Arial" panose="020B0604020202020204" pitchFamily="34" charset="0"/>
              </a:rPr>
              <a:t>      Prevention of Stroke and Embolism Trial in Atrial Fibrillation (ROCKET AF). Circulation 2014;130(2):138–146.</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15. Hanon O, et al. Bleeding risk with Rivaroxaban compared with vitamin K antagonists in patients aged 80 years or older with atrial fibrillation. Heart 2020;doi: 10.1136/heartjnl-2020-317923.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16. Kirchhof P, et al. Impact of Modifiable Bleeding Risk Factors on Major Bleeding in Patients With Atrial Fibrillation Anticoagulated With Rivaroxaban.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J Am Heart Assoc 2020;9(5):e009530.</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17. Fachinformation Xarelto</a:t>
            </a:r>
            <a:r>
              <a:rPr lang="en-US" sz="600" baseline="30000" dirty="0">
                <a:latin typeface="Arial" panose="020B0604020202020204" pitchFamily="34" charset="0"/>
                <a:cs typeface="Arial" panose="020B0604020202020204" pitchFamily="34" charset="0"/>
              </a:rPr>
              <a:t>®</a:t>
            </a:r>
            <a:r>
              <a:rPr lang="en-US" sz="600" dirty="0">
                <a:latin typeface="Arial" panose="020B0604020202020204" pitchFamily="34" charset="0"/>
                <a:cs typeface="Arial" panose="020B0604020202020204" pitchFamily="34" charset="0"/>
              </a:rPr>
              <a:t> Schweiz, www.swissmedicinfo.ch.</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18. </a:t>
            </a:r>
            <a:r>
              <a:rPr lang="en-US" sz="600" dirty="0" err="1">
                <a:latin typeface="Arial" panose="020B0604020202020204" pitchFamily="34" charset="0"/>
                <a:cs typeface="Arial" panose="020B0604020202020204" pitchFamily="34" charset="0"/>
              </a:rPr>
              <a:t>Fachinformation</a:t>
            </a:r>
            <a:r>
              <a:rPr lang="en-US" sz="600" dirty="0">
                <a:latin typeface="Arial" panose="020B0604020202020204" pitchFamily="34" charset="0"/>
                <a:cs typeface="Arial" panose="020B0604020202020204" pitchFamily="34" charset="0"/>
              </a:rPr>
              <a:t> Eliquis</a:t>
            </a:r>
            <a:r>
              <a:rPr lang="en-US" sz="600" baseline="30000" dirty="0">
                <a:latin typeface="Arial" panose="020B0604020202020204" pitchFamily="34" charset="0"/>
                <a:cs typeface="Arial" panose="020B0604020202020204" pitchFamily="34" charset="0"/>
              </a:rPr>
              <a:t>®</a:t>
            </a:r>
            <a:r>
              <a:rPr lang="en-US" sz="600" dirty="0">
                <a:latin typeface="Arial" panose="020B0604020202020204" pitchFamily="34" charset="0"/>
                <a:cs typeface="Arial" panose="020B0604020202020204" pitchFamily="34" charset="0"/>
              </a:rPr>
              <a:t> Schweiz, www.swissmedicinfo.ch.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19. </a:t>
            </a:r>
            <a:r>
              <a:rPr lang="en-US" sz="600" dirty="0" err="1">
                <a:latin typeface="Arial" panose="020B0604020202020204" pitchFamily="34" charset="0"/>
                <a:cs typeface="Arial" panose="020B0604020202020204" pitchFamily="34" charset="0"/>
              </a:rPr>
              <a:t>Fachinformation</a:t>
            </a:r>
            <a:r>
              <a:rPr lang="en-US" sz="600" dirty="0">
                <a:latin typeface="Arial" panose="020B0604020202020204" pitchFamily="34" charset="0"/>
                <a:cs typeface="Arial" panose="020B0604020202020204" pitchFamily="34" charset="0"/>
              </a:rPr>
              <a:t> Pradaxa</a:t>
            </a:r>
            <a:r>
              <a:rPr lang="en-US" sz="600" baseline="30000" dirty="0">
                <a:latin typeface="Arial" panose="020B0604020202020204" pitchFamily="34" charset="0"/>
                <a:cs typeface="Arial" panose="020B0604020202020204" pitchFamily="34" charset="0"/>
              </a:rPr>
              <a:t>®</a:t>
            </a:r>
            <a:r>
              <a:rPr lang="en-US" sz="600" dirty="0">
                <a:latin typeface="Arial" panose="020B0604020202020204" pitchFamily="34" charset="0"/>
                <a:cs typeface="Arial" panose="020B0604020202020204" pitchFamily="34" charset="0"/>
              </a:rPr>
              <a:t> Schweiz,www.swissmedicinfo.ch.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20. </a:t>
            </a:r>
            <a:r>
              <a:rPr lang="en-US" sz="600" dirty="0" err="1">
                <a:latin typeface="Arial" panose="020B0604020202020204" pitchFamily="34" charset="0"/>
                <a:cs typeface="Arial" panose="020B0604020202020204" pitchFamily="34" charset="0"/>
              </a:rPr>
              <a:t>Fachinformation</a:t>
            </a:r>
            <a:r>
              <a:rPr lang="en-US" sz="600" dirty="0">
                <a:latin typeface="Arial" panose="020B0604020202020204" pitchFamily="34" charset="0"/>
                <a:cs typeface="Arial" panose="020B0604020202020204" pitchFamily="34" charset="0"/>
              </a:rPr>
              <a:t> </a:t>
            </a:r>
            <a:r>
              <a:rPr lang="en-US" sz="600" dirty="0" err="1">
                <a:latin typeface="Arial" panose="020B0604020202020204" pitchFamily="34" charset="0"/>
                <a:cs typeface="Arial" panose="020B0604020202020204" pitchFamily="34" charset="0"/>
              </a:rPr>
              <a:t>Lixiana</a:t>
            </a:r>
            <a:r>
              <a:rPr lang="en-US" sz="600" baseline="30000" dirty="0">
                <a:latin typeface="Arial" panose="020B0604020202020204" pitchFamily="34" charset="0"/>
                <a:cs typeface="Arial" panose="020B0604020202020204" pitchFamily="34" charset="0"/>
              </a:rPr>
              <a:t>®</a:t>
            </a:r>
            <a:r>
              <a:rPr lang="en-US" sz="600" dirty="0">
                <a:latin typeface="Arial" panose="020B0604020202020204" pitchFamily="34" charset="0"/>
                <a:cs typeface="Arial" panose="020B0604020202020204" pitchFamily="34" charset="0"/>
              </a:rPr>
              <a:t> Schweiz www.swissmedicinfo.ch.</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21. Yao X, et al. Antagonist Oral Anticoagulant Dosing in Patients With Atrial Fibrillation and Renal Dysfunction. J Am Coll Cardiol 2017;69(23):2779–2790.</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22. Andrade JG, et al. Values and Preferences of Physicians and Patients With Nonvalvular Atrial Fibrillation Who Receive Oral Anticoagulation Therapy for Stroke Prevention.</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Can J Cardiol 2016;32(6):747–753.</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23. Yao X, et al. Effect of Adherence to Oral Anticoagulants on Risk of Stroke and Major Bleeding Among Patients With Atrial Fibrillation. </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J Am Heart Assoc 2016;5:e003074. </a:t>
            </a:r>
            <a:endParaRPr lang="de-CH" sz="600" dirty="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24. Wilke T et al. Patient Preferences for Nonvitamin K Antagonist Oral Anticoagulants in Stroke Prevention: A Multicountry Discrete Choice Experiment.</a:t>
            </a:r>
            <a:r>
              <a:rPr lang="de-CH" sz="600" dirty="0">
                <a:latin typeface="Arial" panose="020B0604020202020204" pitchFamily="34" charset="0"/>
                <a:cs typeface="Arial" panose="020B0604020202020204" pitchFamily="34" charset="0"/>
              </a:rPr>
              <a:t> </a:t>
            </a:r>
            <a:r>
              <a:rPr lang="en-US" sz="600" dirty="0">
                <a:latin typeface="Arial" panose="020B0604020202020204" pitchFamily="34" charset="0"/>
                <a:cs typeface="Arial" panose="020B0604020202020204" pitchFamily="34" charset="0"/>
              </a:rPr>
              <a:t>Cardiology Research and Practice 2019;2019:5719624.</a:t>
            </a:r>
            <a:endParaRPr lang="de-CH" sz="600" dirty="0">
              <a:latin typeface="Arial" panose="020B0604020202020204" pitchFamily="34" charset="0"/>
              <a:cs typeface="Arial" panose="020B0604020202020204" pitchFamily="34" charset="0"/>
            </a:endParaRPr>
          </a:p>
          <a:p>
            <a:pPr>
              <a:tabLst>
                <a:tab pos="265113" algn="l"/>
                <a:tab pos="1238250" algn="l"/>
              </a:tabLst>
            </a:pPr>
            <a:endParaRPr lang="en-US" altLang="en-US" sz="800" kern="0" dirty="0">
              <a:latin typeface="Arial" panose="020B0604020202020204" pitchFamily="34" charset="0"/>
              <a:cs typeface="Arial" panose="020B0604020202020204" pitchFamily="34" charset="0"/>
            </a:endParaRPr>
          </a:p>
        </p:txBody>
      </p:sp>
      <p:sp>
        <p:nvSpPr>
          <p:cNvPr id="7" name="Textfeld 12">
            <a:extLst>
              <a:ext uri="{FF2B5EF4-FFF2-40B4-BE49-F238E27FC236}">
                <a16:creationId xmlns:a16="http://schemas.microsoft.com/office/drawing/2014/main" id="{6E489BF9-00DB-4B59-8A8A-D0D971A0E07D}"/>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748258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a:t>Xarelto</a:t>
            </a:r>
            <a:r>
              <a:rPr lang="en-US" sz="2400" kern="0" baseline="30000"/>
              <a:t>® </a:t>
            </a:r>
            <a:br>
              <a:rPr lang="en-US" sz="2400" kern="0"/>
            </a:br>
            <a:r>
              <a:rPr lang="en-US" sz="2400" kern="0"/>
              <a:t>Gekürzte Fachinformation</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24" name="Subtitle 1">
            <a:extLst>
              <a:ext uri="{FF2B5EF4-FFF2-40B4-BE49-F238E27FC236}">
                <a16:creationId xmlns:a16="http://schemas.microsoft.com/office/drawing/2014/main" id="{C9432066-82CF-4360-A5B1-C2E9D260953C}"/>
              </a:ext>
            </a:extLst>
          </p:cNvPr>
          <p:cNvSpPr txBox="1">
            <a:spLocks/>
          </p:cNvSpPr>
          <p:nvPr/>
        </p:nvSpPr>
        <p:spPr>
          <a:xfrm>
            <a:off x="612776" y="1250911"/>
            <a:ext cx="8243887" cy="2215991"/>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marR="0" algn="just" rtl="0"/>
            <a:r>
              <a:rPr lang="de-CH" sz="800" b="1" i="0" u="none" strike="noStrike" dirty="0"/>
              <a:t>Gekürzte Fachinformation Xarelto® (Rivaroxaban)</a:t>
            </a:r>
            <a:r>
              <a:rPr lang="de-CH" sz="800" b="0" i="0" u="none" strike="noStrike" dirty="0"/>
              <a:t>: Direkter Faktor Xa-Inhibitor Z: </a:t>
            </a:r>
            <a:r>
              <a:rPr lang="de-CH" sz="800" b="0" i="0" u="none" strike="noStrike" dirty="0" err="1"/>
              <a:t>Filmtabl</a:t>
            </a:r>
            <a:r>
              <a:rPr lang="de-CH" sz="800" b="0" i="0" u="none" strike="noStrike" dirty="0"/>
              <a:t>. zu 10, 15 und 20mg Rivaroxaban; Granulat zur Herstellung einer Suspension mit 1mg/ml Rivaroxaban. I: Erwachsene: a) Thromboseprophylaxe bei grösseren orthopädischen Eingriffen a. d. unteren Extremitäten wie Hüft- und Knieprothesen. b) Behandlung von Lungenembolie (LE) und tiefer Venenthrombose (TVT) sowie Prophylaxe rezidivierender TVT und LE. c) Schlaganfallprophylaxe und Prophylaxe </a:t>
            </a:r>
            <a:r>
              <a:rPr lang="de-CH" sz="800" b="0" i="0" u="none" strike="noStrike" dirty="0" err="1"/>
              <a:t>system</a:t>
            </a:r>
            <a:r>
              <a:rPr lang="de-CH" sz="800" b="0" i="0" u="none" strike="noStrike" dirty="0"/>
              <a:t>. Embolien bei nicht-valvulärem Vorhofflimmern; Pädiatrische Population: Behandlung venöser Thromboembolien (VTE) nach initialer parenteraler Antikoagulation zur Prophylaxe von rezidivierenden VTE. D: a) 1x/Tag 10mg. b) 2x/Tag 15mg für die ersten 21 Tage, gefolgt von 1x/Tag 20mg; ab Monat 7: 1x/Tag 20mg oder 1x/Tag 10mg basierend auf einer individuellen Nutzen-Risiko-Abwägung c) 1x/Tag 20mg; bei </a:t>
            </a:r>
            <a:r>
              <a:rPr lang="de-CH" sz="800" b="0" i="0" u="none" strike="noStrike" dirty="0" err="1"/>
              <a:t>Krea</a:t>
            </a:r>
            <a:r>
              <a:rPr lang="de-CH" sz="800" b="0" i="0" u="none" strike="noStrike" dirty="0"/>
              <a:t>-Cl 15-49ml/min: 1x/Tag 15mg. 15mg und 20mg mit Mahlzeit einnehmen. Pädiatrische Population: abhängig vom Körpergewicht, nach mind. 5 Tagen initialer Behandlung mit gängigen parenteralen Antikoagulantien. KI: Überempfindlichkeit auf Inhaltsstoffe, akute bakt. Endokarditis, </a:t>
            </a:r>
            <a:r>
              <a:rPr lang="de-CH" sz="800" b="0" i="0" u="none" strike="noStrike" dirty="0" err="1"/>
              <a:t>klin</a:t>
            </a:r>
            <a:r>
              <a:rPr lang="de-CH" sz="800" b="0" i="0" u="none" strike="noStrike" dirty="0"/>
              <a:t>. sign. aktive Blutungen, schw. Lebererkrankung/ Leberinsuffizienz (LI) mit </a:t>
            </a:r>
            <a:r>
              <a:rPr lang="de-CH" sz="800" b="0" i="0" u="none" strike="noStrike" dirty="0" err="1"/>
              <a:t>relev</a:t>
            </a:r>
            <a:r>
              <a:rPr lang="de-CH" sz="800" b="0" i="0" u="none" strike="noStrike" dirty="0"/>
              <a:t>. erhöhtem Blutungsrisiko; leichte LI in </a:t>
            </a:r>
            <a:r>
              <a:rPr lang="de-CH" sz="800" b="0" i="0" u="none" strike="noStrike" dirty="0" err="1"/>
              <a:t>Komb</a:t>
            </a:r>
            <a:r>
              <a:rPr lang="de-CH" sz="800" b="0" i="0" u="none" strike="noStrike" dirty="0"/>
              <a:t>. mit </a:t>
            </a:r>
            <a:r>
              <a:rPr lang="de-CH" sz="800" b="0" i="0" u="none" strike="noStrike" dirty="0" err="1"/>
              <a:t>Koagulopathie</a:t>
            </a:r>
            <a:r>
              <a:rPr lang="de-CH" sz="800" b="0" i="0" u="none" strike="noStrike" dirty="0"/>
              <a:t>, </a:t>
            </a:r>
            <a:r>
              <a:rPr lang="de-CH" sz="800" b="0" i="0" u="none" strike="noStrike" dirty="0" err="1"/>
              <a:t>dialysepfl</a:t>
            </a:r>
            <a:r>
              <a:rPr lang="de-CH" sz="800" b="0" i="0" u="none" strike="noStrike" dirty="0"/>
              <a:t>. Niereninsuffizienz (NI), akute gastrointestinale (GI) Ulzera oder GI </a:t>
            </a:r>
            <a:r>
              <a:rPr lang="de-CH" sz="800" b="0" i="0" u="none" strike="noStrike" dirty="0" err="1"/>
              <a:t>ulzerative</a:t>
            </a:r>
            <a:r>
              <a:rPr lang="de-CH" sz="800" b="0" i="0" u="none" strike="noStrike" dirty="0"/>
              <a:t> Erkrankungen, Schwangerschaft, Stillzeit. W: Komedikation (siehe „IA“); </a:t>
            </a:r>
            <a:r>
              <a:rPr lang="de-CH" sz="800" b="0" i="0" u="none" strike="noStrike" dirty="0" err="1"/>
              <a:t>künstl</a:t>
            </a:r>
            <a:r>
              <a:rPr lang="de-CH" sz="800" b="0" i="0" u="none" strike="noStrike" dirty="0"/>
              <a:t>. Herzklappen; d. Hämostase </a:t>
            </a:r>
            <a:r>
              <a:rPr lang="de-CH" sz="800" b="0" i="0" u="none" strike="noStrike" dirty="0" err="1"/>
              <a:t>beeinfl</a:t>
            </a:r>
            <a:r>
              <a:rPr lang="de-CH" sz="800" b="0" i="0" u="none" strike="noStrike" dirty="0"/>
              <a:t>. Arzneimittel. VM: NI (</a:t>
            </a:r>
            <a:r>
              <a:rPr lang="de-CH" sz="800" b="0" i="0" u="none" strike="noStrike" dirty="0" err="1"/>
              <a:t>Krea</a:t>
            </a:r>
            <a:r>
              <a:rPr lang="de-CH" sz="800" b="0" i="0" u="none" strike="noStrike" dirty="0"/>
              <a:t>-Cl 15-29ml/min) od. NI in </a:t>
            </a:r>
            <a:r>
              <a:rPr lang="de-CH" sz="800" b="0" i="0" u="none" strike="noStrike" dirty="0" err="1"/>
              <a:t>Komb</a:t>
            </a:r>
            <a:r>
              <a:rPr lang="de-CH" sz="800" b="0" i="0" u="none" strike="noStrike" dirty="0"/>
              <a:t>. mit Arzneimittel, die den Xarelto®-Plasmaspiegel erhöhen, erhöhtes Risiko unkontrollierter Blutungen und </a:t>
            </a:r>
            <a:r>
              <a:rPr lang="de-CH" sz="800" b="0" i="0" u="none" strike="noStrike" dirty="0" err="1"/>
              <a:t>hämorrhag</a:t>
            </a:r>
            <a:r>
              <a:rPr lang="de-CH" sz="800" b="0" i="0" u="none" strike="noStrike" dirty="0"/>
              <a:t>. Diathese, kurz zurückliegender </a:t>
            </a:r>
            <a:r>
              <a:rPr lang="de-CH" sz="800" b="0" i="0" u="none" strike="noStrike" dirty="0" err="1"/>
              <a:t>hämorrhag</a:t>
            </a:r>
            <a:r>
              <a:rPr lang="de-CH" sz="800" b="0" i="0" u="none" strike="noStrike" dirty="0"/>
              <a:t>. Schlaganfall, intrakran. o. </a:t>
            </a:r>
            <a:r>
              <a:rPr lang="de-CH" sz="800" b="0" i="0" u="none" strike="noStrike" dirty="0" err="1"/>
              <a:t>intrazerebr</a:t>
            </a:r>
            <a:r>
              <a:rPr lang="de-CH" sz="800" b="0" i="0" u="none" strike="noStrike" dirty="0"/>
              <a:t>. Hämorrhagie, kürzlich aufgetretene GI Ulzera/</a:t>
            </a:r>
            <a:r>
              <a:rPr lang="de-CH" sz="800" b="0" i="0" u="none" strike="noStrike" dirty="0" err="1"/>
              <a:t>ulzerative</a:t>
            </a:r>
            <a:r>
              <a:rPr lang="de-CH" sz="800" b="0" i="0" u="none" strike="noStrike" dirty="0"/>
              <a:t> Erkrankungen, schwere unkontrollierte Hypertonie, </a:t>
            </a:r>
            <a:r>
              <a:rPr lang="de-CH" sz="800" b="0" i="0" u="none" strike="noStrike" dirty="0" err="1"/>
              <a:t>vask</a:t>
            </a:r>
            <a:r>
              <a:rPr lang="de-CH" sz="800" b="0" i="0" u="none" strike="noStrike" dirty="0"/>
              <a:t>. Retinopathie, intraspinale o. </a:t>
            </a:r>
            <a:r>
              <a:rPr lang="de-CH" sz="800" b="0" i="0" u="none" strike="noStrike" dirty="0" err="1"/>
              <a:t>intrazerebr</a:t>
            </a:r>
            <a:r>
              <a:rPr lang="de-CH" sz="800" b="0" i="0" u="none" strike="noStrike" dirty="0"/>
              <a:t>. Gefässanomalien, kurz zurückliegende Hirn-, Spinal-, Augen-OP, Bronchiektasie oder pulmonale Blutung in der Anamnese, Spinalanästhesie und -punktion, mind. 24 Stunden vor invasiven Verfahren/ chirurgischen Eingriffen absetzen, gleichzeitige Gabe von d. Hämostase </a:t>
            </a:r>
            <a:r>
              <a:rPr lang="de-CH" sz="800" b="0" i="0" u="none" strike="noStrike" dirty="0" err="1"/>
              <a:t>beeinfl</a:t>
            </a:r>
            <a:r>
              <a:rPr lang="de-CH" sz="800" b="0" i="0" u="none" strike="noStrike" dirty="0"/>
              <a:t>. Arzneimitteln, APS, Einzelfälle von Agranulozytose und SJS wurden berichtet. Häufige UAW: Blutungen, Anämie, Schwindel, Kopfschmerz, Augenblutungen, Hämatome, Epistaxis, </a:t>
            </a:r>
            <a:r>
              <a:rPr lang="de-CH" sz="800" b="0" i="0" u="none" strike="noStrike" dirty="0" err="1"/>
              <a:t>Hämoptysis</a:t>
            </a:r>
            <a:r>
              <a:rPr lang="de-CH" sz="800" b="0" i="0" u="none" strike="noStrike" dirty="0"/>
              <a:t>, Nausea, Obstipation, Durchfall, Leberenzymerhöhungen (ASAT, ALAT), Pruritus, </a:t>
            </a:r>
            <a:r>
              <a:rPr lang="de-CH" sz="800" b="0" i="0" u="none" strike="noStrike" dirty="0" err="1"/>
              <a:t>Rash</a:t>
            </a:r>
            <a:r>
              <a:rPr lang="de-CH" sz="800" b="0" i="0" u="none" strike="noStrike" dirty="0"/>
              <a:t>, Schmerzen i. d. Extrem., Fieber, </a:t>
            </a:r>
            <a:r>
              <a:rPr lang="de-CH" sz="800" b="0" i="0" u="none" strike="noStrike" dirty="0" err="1"/>
              <a:t>periph</a:t>
            </a:r>
            <a:r>
              <a:rPr lang="de-CH" sz="800" b="0" i="0" u="none" strike="noStrike" dirty="0"/>
              <a:t>. Ödem, Asthenie. IA: Starke CYP 3A4 + P-</a:t>
            </a:r>
            <a:r>
              <a:rPr lang="de-CH" sz="800" b="0" i="0" u="none" strike="noStrike" dirty="0" err="1"/>
              <a:t>gp</a:t>
            </a:r>
            <a:r>
              <a:rPr lang="de-CH" sz="800" b="0" i="0" u="none" strike="noStrike" dirty="0"/>
              <a:t> -</a:t>
            </a:r>
            <a:r>
              <a:rPr lang="de-CH" sz="800" b="0" i="0" u="none" strike="noStrike" dirty="0" err="1"/>
              <a:t>Inhib</a:t>
            </a:r>
            <a:r>
              <a:rPr lang="de-CH" sz="800" b="0" i="0" u="none" strike="noStrike" dirty="0"/>
              <a:t>. (Ritonavir, </a:t>
            </a:r>
            <a:r>
              <a:rPr lang="de-CH" sz="800" b="0" i="0" u="none" strike="noStrike" dirty="0" err="1"/>
              <a:t>Ketoconazol</a:t>
            </a:r>
            <a:r>
              <a:rPr lang="de-CH" sz="800" b="0" i="0" u="none" strike="noStrike" dirty="0"/>
              <a:t>), starke CYP 3A4 + P-</a:t>
            </a:r>
            <a:r>
              <a:rPr lang="de-CH" sz="800" b="0" i="0" u="none" strike="noStrike" dirty="0" err="1"/>
              <a:t>gp</a:t>
            </a:r>
            <a:r>
              <a:rPr lang="de-CH" sz="800" b="0" i="0" u="none" strike="noStrike" dirty="0"/>
              <a:t> -</a:t>
            </a:r>
            <a:r>
              <a:rPr lang="de-CH" sz="800" b="0" i="0" u="none" strike="noStrike" dirty="0" err="1"/>
              <a:t>Induk</a:t>
            </a:r>
            <a:r>
              <a:rPr lang="de-CH" sz="800" b="0" i="0" u="none" strike="noStrike" dirty="0"/>
              <a:t>. (Rifampicin, Carbamazepin, Phenobarbital, Johanniskraut), d. Hämostase </a:t>
            </a:r>
            <a:r>
              <a:rPr lang="de-CH" sz="800" b="0" i="0" u="none" strike="noStrike" dirty="0" err="1"/>
              <a:t>beeinfl</a:t>
            </a:r>
            <a:r>
              <a:rPr lang="de-CH" sz="800" b="0" i="0" u="none" strike="noStrike" dirty="0"/>
              <a:t>. Arzneimittel. </a:t>
            </a:r>
            <a:r>
              <a:rPr lang="de-CH" sz="800" b="0" i="0" u="none" strike="noStrike" dirty="0" err="1"/>
              <a:t>Packg</a:t>
            </a:r>
            <a:r>
              <a:rPr lang="de-CH" sz="800" b="0" i="0" u="none" strike="noStrike" dirty="0"/>
              <a:t>.: 10mg à 10 und 30; 15mg und 20mg à je 14, 28 o. 98 </a:t>
            </a:r>
            <a:r>
              <a:rPr lang="de-CH" sz="800" b="0" i="0" u="none" strike="noStrike" dirty="0" err="1"/>
              <a:t>Filmtabl</a:t>
            </a:r>
            <a:r>
              <a:rPr lang="de-CH" sz="800" b="0" i="0" u="none" strike="noStrike" dirty="0"/>
              <a:t>.; </a:t>
            </a:r>
            <a:r>
              <a:rPr lang="de-CH" sz="800" b="0" i="0" u="none" strike="noStrike" dirty="0" err="1"/>
              <a:t>jew</a:t>
            </a:r>
            <a:r>
              <a:rPr lang="de-CH" sz="800" b="0" i="0" u="none" strike="noStrike" dirty="0"/>
              <a:t>. Spitalpackung 10x1 </a:t>
            </a:r>
            <a:r>
              <a:rPr lang="de-CH" sz="800" b="0" i="0" u="none" strike="noStrike" dirty="0" err="1"/>
              <a:t>Filmtabl</a:t>
            </a:r>
            <a:r>
              <a:rPr lang="de-CH" sz="800" b="0" i="0" u="none" strike="noStrike" dirty="0"/>
              <a:t>. (B), kassenzulässig (Limitatio beachten); Granulat zur Herstellung einer Suspension (50ml und 100ml). Für weitere Informationen siehe www.swissmedicinfo.ch. Vertrieb: Bayer (Schweiz) AG, </a:t>
            </a:r>
            <a:r>
              <a:rPr lang="de-CH" sz="800" b="0" i="0" u="none" strike="noStrike" dirty="0" err="1"/>
              <a:t>Uetlibergstr</a:t>
            </a:r>
            <a:r>
              <a:rPr lang="de-CH" sz="800" b="0" i="0" u="none" strike="noStrike" dirty="0"/>
              <a:t>. 132, 8045 Zürich. MA-M_RIV-CH-0185-1_06.2021</a:t>
            </a:r>
            <a:endParaRPr lang="en-US" altLang="en-US" sz="800" kern="0" dirty="0"/>
          </a:p>
        </p:txBody>
      </p:sp>
      <p:sp>
        <p:nvSpPr>
          <p:cNvPr id="6" name="Textfeld 12">
            <a:extLst>
              <a:ext uri="{FF2B5EF4-FFF2-40B4-BE49-F238E27FC236}">
                <a16:creationId xmlns:a16="http://schemas.microsoft.com/office/drawing/2014/main" id="{11A2A13F-BDC5-4746-8BFD-3430651C563E}"/>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351489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1061884" y="216911"/>
            <a:ext cx="7831292"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dirty="0"/>
              <a:t>Patienten mit </a:t>
            </a:r>
            <a:r>
              <a:rPr lang="de-DE" sz="2400" dirty="0" err="1"/>
              <a:t>nvVHF</a:t>
            </a:r>
            <a:r>
              <a:rPr lang="de-DE" sz="2400" dirty="0"/>
              <a:t>: </a:t>
            </a:r>
          </a:p>
          <a:p>
            <a:pPr lvl="0"/>
            <a:r>
              <a:rPr lang="de-DE" sz="2400" dirty="0"/>
              <a:t>Holistische Betrachtung zum Schutz Ihrer Patienten</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200"/>
              </a:spcBef>
            </a:pPr>
            <a:r>
              <a:rPr lang="de-DE" sz="700" dirty="0">
                <a:solidFill>
                  <a:srgbClr val="B3B2B5"/>
                </a:solidFill>
                <a:cs typeface="Arial" charset="0"/>
              </a:rPr>
              <a:t>* </a:t>
            </a:r>
            <a:r>
              <a:rPr lang="de-DE" sz="700" dirty="0" err="1">
                <a:solidFill>
                  <a:srgbClr val="B3B2B5"/>
                </a:solidFill>
                <a:cs typeface="Arial" charset="0"/>
              </a:rPr>
              <a:t>Ausser</a:t>
            </a:r>
            <a:r>
              <a:rPr lang="de-DE" sz="700" dirty="0">
                <a:solidFill>
                  <a:srgbClr val="B3B2B5"/>
                </a:solidFill>
                <a:cs typeface="Arial" charset="0"/>
              </a:rPr>
              <a:t> bei Patienten mit mechanischen Herzklappen oder mittlerer bis schwerer </a:t>
            </a:r>
            <a:r>
              <a:rPr lang="de-DE" sz="700" dirty="0" err="1">
                <a:solidFill>
                  <a:srgbClr val="B3B2B5"/>
                </a:solidFill>
                <a:cs typeface="Arial" charset="0"/>
              </a:rPr>
              <a:t>Mitralstenose</a:t>
            </a:r>
            <a:r>
              <a:rPr lang="de-DE" sz="700" dirty="0">
                <a:solidFill>
                  <a:srgbClr val="B3B2B5"/>
                </a:solidFill>
                <a:cs typeface="Arial" charset="0"/>
              </a:rPr>
              <a:t> </a:t>
            </a:r>
          </a:p>
          <a:p>
            <a:pPr>
              <a:spcBef>
                <a:spcPts val="200"/>
              </a:spcBef>
            </a:pPr>
            <a:r>
              <a:rPr lang="de-DE" sz="700" dirty="0" err="1">
                <a:solidFill>
                  <a:srgbClr val="B3B2B5"/>
                </a:solidFill>
                <a:cs typeface="Arial" charset="0"/>
              </a:rPr>
              <a:t>nvVHF</a:t>
            </a:r>
            <a:r>
              <a:rPr lang="de-DE" sz="700" dirty="0">
                <a:solidFill>
                  <a:srgbClr val="B3B2B5"/>
                </a:solidFill>
                <a:cs typeface="Arial" charset="0"/>
              </a:rPr>
              <a:t>: nicht-</a:t>
            </a:r>
            <a:r>
              <a:rPr lang="de-DE" sz="700" dirty="0" err="1">
                <a:solidFill>
                  <a:srgbClr val="B3B2B5"/>
                </a:solidFill>
                <a:cs typeface="Arial" charset="0"/>
              </a:rPr>
              <a:t>valvuläres</a:t>
            </a:r>
            <a:r>
              <a:rPr lang="de-DE" sz="700" dirty="0">
                <a:solidFill>
                  <a:srgbClr val="B3B2B5"/>
                </a:solidFill>
                <a:cs typeface="Arial" charset="0"/>
              </a:rPr>
              <a:t> Vorhofflimmern; KV: kardiovaskulär; VKA: Vitamin-K-Antagonist; OAK: orales </a:t>
            </a:r>
            <a:r>
              <a:rPr lang="de-DE" sz="700" dirty="0" err="1">
                <a:solidFill>
                  <a:srgbClr val="B3B2B5"/>
                </a:solidFill>
                <a:cs typeface="Arial" charset="0"/>
              </a:rPr>
              <a:t>Antikoagulans</a:t>
            </a:r>
            <a:r>
              <a:rPr lang="de-DE" sz="700" dirty="0">
                <a:solidFill>
                  <a:srgbClr val="B3B2B5"/>
                </a:solidFill>
                <a:cs typeface="Arial" charset="0"/>
              </a:rPr>
              <a:t>; AAD: </a:t>
            </a:r>
            <a:r>
              <a:rPr lang="de-DE" sz="700" dirty="0" err="1">
                <a:solidFill>
                  <a:srgbClr val="B3B2B5"/>
                </a:solidFill>
                <a:cs typeface="Arial" charset="0"/>
              </a:rPr>
              <a:t>antiarrhythmic</a:t>
            </a:r>
            <a:r>
              <a:rPr lang="de-DE" sz="700" dirty="0">
                <a:solidFill>
                  <a:srgbClr val="B3B2B5"/>
                </a:solidFill>
                <a:cs typeface="Arial" charset="0"/>
              </a:rPr>
              <a:t> </a:t>
            </a:r>
            <a:r>
              <a:rPr lang="de-DE" sz="700" dirty="0" err="1">
                <a:solidFill>
                  <a:srgbClr val="B3B2B5"/>
                </a:solidFill>
                <a:cs typeface="Arial" charset="0"/>
              </a:rPr>
              <a:t>drug</a:t>
            </a:r>
            <a:r>
              <a:rPr lang="de-DE" sz="700" dirty="0">
                <a:solidFill>
                  <a:srgbClr val="B3B2B5"/>
                </a:solidFill>
                <a:cs typeface="Arial" charset="0"/>
              </a:rPr>
              <a:t> (</a:t>
            </a:r>
            <a:r>
              <a:rPr lang="de-DE" sz="700" dirty="0" err="1">
                <a:solidFill>
                  <a:srgbClr val="B3B2B5"/>
                </a:solidFill>
                <a:cs typeface="Arial" charset="0"/>
              </a:rPr>
              <a:t>Antiarrhythmikum</a:t>
            </a:r>
            <a:r>
              <a:rPr lang="de-DE" sz="700" dirty="0">
                <a:solidFill>
                  <a:srgbClr val="B3B2B5"/>
                </a:solidFill>
                <a:cs typeface="Arial" charset="0"/>
              </a:rPr>
              <a:t>); </a:t>
            </a:r>
            <a:r>
              <a:rPr lang="de-DE" sz="700" dirty="0" err="1">
                <a:solidFill>
                  <a:srgbClr val="B3B2B5"/>
                </a:solidFill>
                <a:cs typeface="Arial" charset="0"/>
              </a:rPr>
              <a:t>QoL</a:t>
            </a:r>
            <a:r>
              <a:rPr lang="de-DE" sz="700" dirty="0">
                <a:solidFill>
                  <a:srgbClr val="B3B2B5"/>
                </a:solidFill>
                <a:cs typeface="Arial" charset="0"/>
              </a:rPr>
              <a:t>: </a:t>
            </a:r>
            <a:r>
              <a:rPr lang="de-DE" sz="700" dirty="0" err="1">
                <a:solidFill>
                  <a:srgbClr val="B3B2B5"/>
                </a:solidFill>
                <a:cs typeface="Arial" charset="0"/>
              </a:rPr>
              <a:t>quality</a:t>
            </a:r>
            <a:r>
              <a:rPr lang="de-DE" sz="700" dirty="0">
                <a:solidFill>
                  <a:srgbClr val="B3B2B5"/>
                </a:solidFill>
                <a:cs typeface="Arial" charset="0"/>
              </a:rPr>
              <a:t> </a:t>
            </a:r>
            <a:r>
              <a:rPr lang="de-DE" sz="700" dirty="0" err="1">
                <a:solidFill>
                  <a:srgbClr val="B3B2B5"/>
                </a:solidFill>
                <a:cs typeface="Arial" charset="0"/>
              </a:rPr>
              <a:t>of</a:t>
            </a:r>
            <a:r>
              <a:rPr lang="de-DE" sz="700" dirty="0">
                <a:solidFill>
                  <a:srgbClr val="B3B2B5"/>
                </a:solidFill>
                <a:cs typeface="Arial" charset="0"/>
              </a:rPr>
              <a:t> </a:t>
            </a:r>
            <a:r>
              <a:rPr lang="de-DE" sz="700" dirty="0" err="1">
                <a:solidFill>
                  <a:srgbClr val="B3B2B5"/>
                </a:solidFill>
                <a:cs typeface="Arial" charset="0"/>
              </a:rPr>
              <a:t>life</a:t>
            </a:r>
            <a:r>
              <a:rPr lang="de-DE" sz="700" dirty="0">
                <a:solidFill>
                  <a:srgbClr val="B3B2B5"/>
                </a:solidFill>
                <a:cs typeface="Arial" charset="0"/>
              </a:rPr>
              <a:t> (Lebensqualität); NOAK: nicht-Vitamin-K-abhängiges orales </a:t>
            </a:r>
            <a:r>
              <a:rPr lang="de-DE" sz="700" dirty="0" err="1">
                <a:solidFill>
                  <a:srgbClr val="B3B2B5"/>
                </a:solidFill>
                <a:cs typeface="Arial" charset="0"/>
              </a:rPr>
              <a:t>Antikoagulans</a:t>
            </a:r>
            <a:r>
              <a:rPr lang="de-DE" sz="700" dirty="0">
                <a:solidFill>
                  <a:srgbClr val="B3B2B5"/>
                </a:solidFill>
                <a:cs typeface="Arial" charset="0"/>
              </a:rPr>
              <a:t>; ESC: European Society </a:t>
            </a:r>
            <a:r>
              <a:rPr lang="de-DE" sz="700" dirty="0" err="1">
                <a:solidFill>
                  <a:srgbClr val="B3B2B5"/>
                </a:solidFill>
                <a:cs typeface="Arial" charset="0"/>
              </a:rPr>
              <a:t>of</a:t>
            </a:r>
            <a:r>
              <a:rPr lang="de-DE" sz="700" dirty="0">
                <a:solidFill>
                  <a:srgbClr val="B3B2B5"/>
                </a:solidFill>
                <a:cs typeface="Arial" charset="0"/>
              </a:rPr>
              <a:t> </a:t>
            </a:r>
            <a:r>
              <a:rPr lang="de-DE" sz="700" dirty="0" err="1">
                <a:solidFill>
                  <a:srgbClr val="B3B2B5"/>
                </a:solidFill>
                <a:cs typeface="Arial" charset="0"/>
              </a:rPr>
              <a:t>Cardiology</a:t>
            </a:r>
            <a:r>
              <a:rPr lang="de-DE" sz="700" dirty="0">
                <a:solidFill>
                  <a:srgbClr val="B3B2B5"/>
                </a:solidFill>
                <a:cs typeface="Arial" charset="0"/>
              </a:rPr>
              <a:t> (Europäische Gesellschaft für Kardiologie); f: </a:t>
            </a:r>
            <a:r>
              <a:rPr lang="de-DE" sz="700" dirty="0" err="1">
                <a:solidFill>
                  <a:srgbClr val="B3B2B5"/>
                </a:solidFill>
                <a:cs typeface="Arial" charset="0"/>
              </a:rPr>
              <a:t>female</a:t>
            </a:r>
            <a:r>
              <a:rPr lang="de-DE" sz="700" dirty="0">
                <a:solidFill>
                  <a:srgbClr val="B3B2B5"/>
                </a:solidFill>
                <a:cs typeface="Arial" charset="0"/>
              </a:rPr>
              <a:t> (weiblich); m: male (männlich)</a:t>
            </a:r>
          </a:p>
        </p:txBody>
      </p:sp>
      <p:sp>
        <p:nvSpPr>
          <p:cNvPr id="8" name="TextBox 12">
            <a:extLst>
              <a:ext uri="{FF2B5EF4-FFF2-40B4-BE49-F238E27FC236}">
                <a16:creationId xmlns:a16="http://schemas.microsoft.com/office/drawing/2014/main" id="{6F148A1A-FC9D-4B6E-9D81-83DA104299F2}"/>
              </a:ext>
            </a:extLst>
          </p:cNvPr>
          <p:cNvSpPr txBox="1"/>
          <p:nvPr/>
        </p:nvSpPr>
        <p:spPr>
          <a:xfrm>
            <a:off x="4430518" y="1888314"/>
            <a:ext cx="1618394" cy="764346"/>
          </a:xfrm>
          <a:prstGeom prst="rect">
            <a:avLst/>
          </a:prstGeom>
          <a:noFill/>
        </p:spPr>
        <p:txBody>
          <a:bodyPr wrap="none" lIns="0" tIns="0" rIns="0" bIns="0" rtlCol="0" anchor="ctr" anchorCtr="0">
            <a:norm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kumimoji="0" lang="de-DE" sz="1200" b="1" i="0" u="none" strike="noStrike" cap="none" normalizeH="0" baseline="0" noProof="0">
                <a:ln>
                  <a:noFill/>
                </a:ln>
                <a:solidFill>
                  <a:schemeClr val="tx1">
                    <a:lumMod val="65000"/>
                    <a:lumOff val="35000"/>
                  </a:schemeClr>
                </a:solidFill>
                <a:uLnTx/>
                <a:uFillTx/>
                <a:latin typeface="Arial" charset="0"/>
                <a:ea typeface="+mn-ea"/>
                <a:cs typeface="+mn-cs"/>
              </a:rPr>
              <a:t>B</a:t>
            </a:r>
            <a:r>
              <a:rPr kumimoji="0" lang="de-DE" sz="1200" i="0" u="none" strike="noStrike" cap="none" normalizeH="0" baseline="0" noProof="0">
                <a:ln>
                  <a:noFill/>
                </a:ln>
                <a:solidFill>
                  <a:schemeClr val="tx1">
                    <a:lumMod val="65000"/>
                    <a:lumOff val="35000"/>
                  </a:schemeClr>
                </a:solidFill>
                <a:uLnTx/>
                <a:uFillTx/>
                <a:latin typeface="Arial" charset="0"/>
                <a:ea typeface="+mn-ea"/>
                <a:cs typeface="+mn-cs"/>
              </a:rPr>
              <a:t>essere </a:t>
            </a:r>
            <a:br>
              <a:rPr kumimoji="0" lang="de-DE" sz="1200" i="0" u="none" strike="noStrike" cap="none" normalizeH="0" baseline="0" noProof="0">
                <a:ln>
                  <a:noFill/>
                </a:ln>
                <a:solidFill>
                  <a:schemeClr val="tx1">
                    <a:lumMod val="65000"/>
                    <a:lumOff val="35000"/>
                  </a:schemeClr>
                </a:solidFill>
                <a:uLnTx/>
                <a:uFillTx/>
                <a:latin typeface="Arial" charset="0"/>
                <a:ea typeface="+mn-ea"/>
                <a:cs typeface="+mn-cs"/>
              </a:rPr>
            </a:br>
            <a:r>
              <a:rPr kumimoji="0" lang="de-DE" sz="1200" i="0" u="none" strike="noStrike" cap="none" normalizeH="0" baseline="0" noProof="0">
                <a:ln>
                  <a:noFill/>
                </a:ln>
                <a:solidFill>
                  <a:schemeClr val="tx1">
                    <a:lumMod val="65000"/>
                    <a:lumOff val="35000"/>
                  </a:schemeClr>
                </a:solidFill>
                <a:uLnTx/>
                <a:uFillTx/>
                <a:latin typeface="Arial" charset="0"/>
                <a:ea typeface="+mn-ea"/>
                <a:cs typeface="+mn-cs"/>
              </a:rPr>
              <a:t>Symptomkontrolle</a:t>
            </a:r>
          </a:p>
        </p:txBody>
      </p:sp>
      <p:sp>
        <p:nvSpPr>
          <p:cNvPr id="9" name="TextBox 17">
            <a:extLst>
              <a:ext uri="{FF2B5EF4-FFF2-40B4-BE49-F238E27FC236}">
                <a16:creationId xmlns:a16="http://schemas.microsoft.com/office/drawing/2014/main" id="{D0C21EB6-3968-4F56-A91B-70F51921C6FD}"/>
              </a:ext>
            </a:extLst>
          </p:cNvPr>
          <p:cNvSpPr txBox="1"/>
          <p:nvPr/>
        </p:nvSpPr>
        <p:spPr>
          <a:xfrm>
            <a:off x="7084992" y="1885988"/>
            <a:ext cx="1600266" cy="776426"/>
          </a:xfrm>
          <a:prstGeom prst="rect">
            <a:avLst/>
          </a:prstGeom>
          <a:noFill/>
        </p:spPr>
        <p:txBody>
          <a:bodyPr wrap="none" lIns="0" tIns="0" rIns="0" bIns="0" rtlCol="0" anchor="ctr" anchorCtr="0">
            <a:noAutofit/>
          </a:bodyPr>
          <a:lstStyle>
            <a:defPPr>
              <a:defRPr lang="en-US"/>
            </a:defPPr>
            <a:lvl1pPr algn="ctr">
              <a:defRPr sz="1400" b="1">
                <a:solidFill>
                  <a:srgbClr val="000000"/>
                </a:solidFill>
              </a:defRPr>
            </a:lvl1pPr>
          </a:lstStyle>
          <a:p>
            <a:pPr marL="0" marR="0" lvl="0" indent="0" algn="l" defTabSz="914400" rtl="0" eaLnBrk="1" fontAlgn="base" latinLnBrk="0" hangingPunct="1">
              <a:lnSpc>
                <a:spcPct val="100000"/>
              </a:lnSpc>
              <a:spcBef>
                <a:spcPct val="50000"/>
              </a:spcBef>
              <a:spcAft>
                <a:spcPct val="0"/>
              </a:spcAft>
              <a:buClrTx/>
              <a:buSzTx/>
              <a:buFontTx/>
              <a:buNone/>
              <a:tabLst/>
              <a:defRPr/>
            </a:pPr>
            <a:r>
              <a:rPr lang="de-DE" sz="1200">
                <a:solidFill>
                  <a:schemeClr val="tx1">
                    <a:lumMod val="65000"/>
                    <a:lumOff val="35000"/>
                  </a:schemeClr>
                </a:solidFill>
              </a:rPr>
              <a:t>C</a:t>
            </a: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omorbiditäten /</a:t>
            </a:r>
            <a:b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b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Management kardio-</a:t>
            </a:r>
            <a:b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br>
            <a:r>
              <a:rPr kumimoji="0" lang="de-DE" sz="1200" b="0" i="0" u="none" strike="noStrike" cap="none" normalizeH="0" baseline="0" noProof="0">
                <a:ln>
                  <a:noFill/>
                </a:ln>
                <a:solidFill>
                  <a:schemeClr val="tx1">
                    <a:lumMod val="65000"/>
                    <a:lumOff val="35000"/>
                  </a:schemeClr>
                </a:solidFill>
                <a:uLnTx/>
                <a:uFillTx/>
                <a:latin typeface="Arial" charset="0"/>
                <a:ea typeface="+mn-ea"/>
                <a:cs typeface="+mn-cs"/>
              </a:rPr>
              <a:t>vaskulärer Risikofaktoren</a:t>
            </a:r>
          </a:p>
        </p:txBody>
      </p:sp>
      <p:sp>
        <p:nvSpPr>
          <p:cNvPr id="10" name="Rectangle: Rounded Corners 20">
            <a:extLst>
              <a:ext uri="{FF2B5EF4-FFF2-40B4-BE49-F238E27FC236}">
                <a16:creationId xmlns:a16="http://schemas.microsoft.com/office/drawing/2014/main" id="{50ADEB47-9063-4FB6-999A-A7678F67AAD8}"/>
              </a:ext>
            </a:extLst>
          </p:cNvPr>
          <p:cNvSpPr/>
          <p:nvPr/>
        </p:nvSpPr>
        <p:spPr bwMode="auto">
          <a:xfrm>
            <a:off x="6141451" y="2772000"/>
            <a:ext cx="2715212" cy="1831006"/>
          </a:xfrm>
          <a:prstGeom prst="roundRect">
            <a:avLst>
              <a:gd name="adj" fmla="val 8614"/>
            </a:avLst>
          </a:prstGeom>
          <a:noFill/>
          <a:ln w="28575" cap="flat" cmpd="sng" algn="ctr">
            <a:solidFill>
              <a:schemeClr val="accent1"/>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de-DE" sz="1100" b="0" i="0" u="none" strike="noStrike" cap="none" normalizeH="0" baseline="0" noProof="0" dirty="0">
                <a:ln>
                  <a:noFill/>
                </a:ln>
                <a:uLnTx/>
                <a:uFillTx/>
                <a:latin typeface="Arial" charset="0"/>
                <a:ea typeface="+mn-ea"/>
                <a:cs typeface="+mn-cs"/>
              </a:rPr>
              <a:t>Komorbiditäten und Herz-Kreislauf-Risikofaktoren</a:t>
            </a:r>
          </a:p>
          <a:p>
            <a:pPr lvl="0" algn="ctr">
              <a:tabLst>
                <a:tab pos="55563" algn="l"/>
              </a:tabLst>
              <a:defRPr/>
            </a:pPr>
            <a:r>
              <a:rPr kumimoji="0" lang="de-DE" sz="1100" b="0" i="0" u="none" strike="noStrike" cap="none" normalizeH="0" baseline="0" noProof="0" dirty="0">
                <a:ln>
                  <a:noFill/>
                </a:ln>
                <a:uLnTx/>
                <a:uFillTx/>
                <a:latin typeface="Arial" charset="0"/>
                <a:ea typeface="+mn-ea"/>
                <a:cs typeface="+mn-cs"/>
              </a:rPr>
              <a:t>Anpassungen des </a:t>
            </a:r>
            <a:r>
              <a:rPr lang="de-DE" sz="1100" dirty="0"/>
              <a:t>Lebensstils </a:t>
            </a:r>
            <a:r>
              <a:rPr kumimoji="0" lang="de-DE" sz="1100" b="0" i="0" u="none" strike="noStrike" cap="none" normalizeH="0" baseline="0" noProof="0" dirty="0">
                <a:ln>
                  <a:noFill/>
                </a:ln>
                <a:uLnTx/>
                <a:uFillTx/>
                <a:latin typeface="Arial" charset="0"/>
                <a:ea typeface="+mn-ea"/>
                <a:cs typeface="+mn-cs"/>
              </a:rPr>
              <a:t>(Gewichtssenkung, </a:t>
            </a:r>
            <a:r>
              <a:rPr kumimoji="0" lang="de-DE" sz="1100" b="0" i="0" u="none" strike="noStrike" cap="none" normalizeH="0" baseline="0" noProof="0" dirty="0" err="1">
                <a:ln>
                  <a:noFill/>
                </a:ln>
                <a:uLnTx/>
                <a:uFillTx/>
                <a:latin typeface="Arial" charset="0"/>
                <a:ea typeface="+mn-ea"/>
                <a:cs typeface="+mn-cs"/>
              </a:rPr>
              <a:t>regelmässige</a:t>
            </a:r>
            <a:r>
              <a:rPr kumimoji="0" lang="de-DE" sz="1100" b="0" i="0" u="none" strike="noStrike" cap="none" normalizeH="0" baseline="0" noProof="0" dirty="0">
                <a:ln>
                  <a:noFill/>
                </a:ln>
                <a:uLnTx/>
                <a:uFillTx/>
                <a:latin typeface="Arial" charset="0"/>
                <a:ea typeface="+mn-ea"/>
                <a:cs typeface="+mn-cs"/>
              </a:rPr>
              <a:t> Bewegung, Reduktion des Alkoholkonsums usw.)</a:t>
            </a:r>
          </a:p>
        </p:txBody>
      </p:sp>
      <p:sp>
        <p:nvSpPr>
          <p:cNvPr id="11" name="Rectangle: Rounded Corners 21">
            <a:extLst>
              <a:ext uri="{FF2B5EF4-FFF2-40B4-BE49-F238E27FC236}">
                <a16:creationId xmlns:a16="http://schemas.microsoft.com/office/drawing/2014/main" id="{A39829F5-0AEC-4470-AC80-A298885A5F10}"/>
              </a:ext>
            </a:extLst>
          </p:cNvPr>
          <p:cNvSpPr/>
          <p:nvPr/>
        </p:nvSpPr>
        <p:spPr bwMode="auto">
          <a:xfrm>
            <a:off x="3471405" y="2772000"/>
            <a:ext cx="2565399" cy="1831006"/>
          </a:xfrm>
          <a:prstGeom prst="roundRect">
            <a:avLst>
              <a:gd name="adj" fmla="val 8140"/>
            </a:avLst>
          </a:prstGeom>
          <a:noFill/>
          <a:ln w="28575" cap="flat" cmpd="sng" algn="ctr">
            <a:solidFill>
              <a:schemeClr val="tx2"/>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de-DE" sz="1100" b="0" i="0" u="none" strike="noStrike" cap="none" normalizeH="0" baseline="0" noProof="0">
                <a:ln>
                  <a:noFill/>
                </a:ln>
                <a:uLnTx/>
                <a:uFillTx/>
                <a:latin typeface="Arial" charset="0"/>
                <a:ea typeface="+mn-ea"/>
                <a:cs typeface="+mn-cs"/>
              </a:rPr>
              <a:t>Symptome, QoL und Patientenpräferenzen beurteilen</a:t>
            </a:r>
          </a:p>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de-DE" sz="1100" b="0" i="0" u="none" strike="noStrike" cap="none" normalizeH="0" baseline="0" noProof="0">
                <a:ln>
                  <a:noFill/>
                </a:ln>
                <a:uLnTx/>
                <a:uFillTx/>
                <a:latin typeface="Arial" charset="0"/>
                <a:ea typeface="+mn-ea"/>
                <a:cs typeface="+mn-cs"/>
              </a:rPr>
              <a:t>Herzfrequenz optimieren</a:t>
            </a:r>
          </a:p>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de-DE" sz="1100" b="0" i="0" u="none" strike="noStrike" cap="none" normalizeH="0" baseline="0" noProof="0">
                <a:ln>
                  <a:noFill/>
                </a:ln>
                <a:uLnTx/>
                <a:uFillTx/>
                <a:latin typeface="Arial" charset="0"/>
                <a:ea typeface="+mn-ea"/>
                <a:cs typeface="+mn-cs"/>
              </a:rPr>
              <a:t>Strategie zur Herzrhythmuskontrolle (KV, AADs, Ablation) erwägen</a:t>
            </a:r>
          </a:p>
        </p:txBody>
      </p:sp>
      <p:sp>
        <p:nvSpPr>
          <p:cNvPr id="13" name="Rectangle: Rounded Corners 22">
            <a:extLst>
              <a:ext uri="{FF2B5EF4-FFF2-40B4-BE49-F238E27FC236}">
                <a16:creationId xmlns:a16="http://schemas.microsoft.com/office/drawing/2014/main" id="{03650355-F95E-445A-9B49-F09210070C2E}"/>
              </a:ext>
            </a:extLst>
          </p:cNvPr>
          <p:cNvSpPr/>
          <p:nvPr/>
        </p:nvSpPr>
        <p:spPr bwMode="auto">
          <a:xfrm>
            <a:off x="603448" y="2772000"/>
            <a:ext cx="2787451" cy="1831006"/>
          </a:xfrm>
          <a:prstGeom prst="roundRect">
            <a:avLst>
              <a:gd name="adj" fmla="val 8353"/>
            </a:avLst>
          </a:prstGeom>
          <a:noFill/>
          <a:ln w="28575" cap="flat" cmpd="sng" algn="ctr">
            <a:solidFill>
              <a:schemeClr val="bg2"/>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228600" lvl="0" indent="-228600">
              <a:spcBef>
                <a:spcPts val="0"/>
              </a:spcBef>
              <a:spcAft>
                <a:spcPts val="600"/>
              </a:spcAft>
              <a:buFontTx/>
              <a:buAutoNum type="arabicPeriod"/>
              <a:tabLst>
                <a:tab pos="55563" algn="l"/>
              </a:tabLst>
              <a:defRPr/>
            </a:pPr>
            <a:r>
              <a:rPr lang="de-DE" sz="1100" dirty="0"/>
              <a:t>Identifikation von Patienten mit geringem Risiko, die kein OAK benötigen</a:t>
            </a:r>
          </a:p>
          <a:p>
            <a:pPr marL="228600" lvl="0" indent="-228600">
              <a:spcBef>
                <a:spcPts val="0"/>
              </a:spcBef>
              <a:spcAft>
                <a:spcPts val="600"/>
              </a:spcAft>
              <a:buFontTx/>
              <a:buAutoNum type="arabicPeriod"/>
              <a:tabLst>
                <a:tab pos="55563" algn="l"/>
              </a:tabLst>
              <a:defRPr/>
            </a:pPr>
            <a:r>
              <a:rPr kumimoji="0" lang="de-DE" sz="1100" b="0" i="0" u="none" strike="noStrike" cap="none" normalizeH="0" noProof="0" dirty="0">
                <a:ln>
                  <a:noFill/>
                </a:ln>
                <a:uLnTx/>
                <a:uFillTx/>
                <a:latin typeface="Arial" charset="0"/>
                <a:ea typeface="+mn-ea"/>
                <a:cs typeface="+mn-cs"/>
              </a:rPr>
              <a:t>Schlaganfallprävention bei </a:t>
            </a:r>
            <a:r>
              <a:rPr kumimoji="0" lang="de-DE" sz="1100" b="0" i="0" u="none" strike="noStrike" cap="none" normalizeH="0" baseline="0" noProof="0" dirty="0">
                <a:ln>
                  <a:noFill/>
                </a:ln>
                <a:uLnTx/>
                <a:uFillTx/>
                <a:latin typeface="Arial" charset="0"/>
                <a:ea typeface="+mn-ea"/>
                <a:cs typeface="+mn-cs"/>
              </a:rPr>
              <a:t>CHA</a:t>
            </a:r>
            <a:r>
              <a:rPr kumimoji="0" lang="de-DE" sz="1100" b="0" i="0" u="none" strike="noStrike" cap="none" normalizeH="0" baseline="-25000" noProof="0" dirty="0">
                <a:ln>
                  <a:noFill/>
                </a:ln>
                <a:uLnTx/>
                <a:uFillTx/>
                <a:latin typeface="Arial" charset="0"/>
                <a:ea typeface="+mn-ea"/>
                <a:cs typeface="+mn-cs"/>
              </a:rPr>
              <a:t>2</a:t>
            </a:r>
            <a:r>
              <a:rPr kumimoji="0" lang="de-DE" sz="1100" b="0" i="0" u="none" strike="noStrike" cap="none" normalizeH="0" baseline="0" noProof="0" dirty="0">
                <a:ln>
                  <a:noFill/>
                </a:ln>
                <a:uLnTx/>
                <a:uFillTx/>
                <a:latin typeface="Arial" charset="0"/>
                <a:ea typeface="+mn-ea"/>
                <a:cs typeface="+mn-cs"/>
              </a:rPr>
              <a:t>DS</a:t>
            </a:r>
            <a:r>
              <a:rPr kumimoji="0" lang="de-DE" sz="1100" b="0" i="0" u="none" strike="noStrike" cap="none" normalizeH="0" baseline="-25000" noProof="0" dirty="0">
                <a:ln>
                  <a:noFill/>
                </a:ln>
                <a:uLnTx/>
                <a:uFillTx/>
                <a:latin typeface="Arial" charset="0"/>
                <a:ea typeface="+mn-ea"/>
                <a:cs typeface="+mn-cs"/>
              </a:rPr>
              <a:t>2</a:t>
            </a:r>
            <a:r>
              <a:rPr kumimoji="0" lang="de-DE" sz="1100" b="0" i="0" u="none" strike="noStrike" cap="none" normalizeH="0" baseline="0" noProof="0" dirty="0">
                <a:ln>
                  <a:noFill/>
                </a:ln>
                <a:uLnTx/>
                <a:uFillTx/>
                <a:latin typeface="Arial" charset="0"/>
                <a:ea typeface="+mn-ea"/>
                <a:cs typeface="+mn-cs"/>
              </a:rPr>
              <a:t>-VASc ≥1 (m), 2 (w) berücksichtigen</a:t>
            </a:r>
          </a:p>
          <a:p>
            <a:pPr marL="0" marR="0" lvl="0" indent="0" defTabSz="914400" rtl="0" eaLnBrk="1" fontAlgn="base" latinLnBrk="0" hangingPunct="1">
              <a:lnSpc>
                <a:spcPct val="100000"/>
              </a:lnSpc>
              <a:spcBef>
                <a:spcPts val="0"/>
              </a:spcBef>
              <a:spcAft>
                <a:spcPts val="600"/>
              </a:spcAft>
              <a:buClrTx/>
              <a:buSzTx/>
              <a:buFontTx/>
              <a:buNone/>
              <a:tabLst>
                <a:tab pos="55563" algn="l"/>
              </a:tabLst>
              <a:defRPr/>
            </a:pPr>
            <a:r>
              <a:rPr kumimoji="0" lang="de-DE" sz="1100" b="0" i="0" u="none" strike="noStrike" cap="none" normalizeH="0" baseline="0" noProof="0" dirty="0">
                <a:ln>
                  <a:noFill/>
                </a:ln>
                <a:uLnTx/>
                <a:uFillTx/>
                <a:latin typeface="Arial" charset="0"/>
                <a:ea typeface="+mn-ea"/>
                <a:cs typeface="+mn-cs"/>
              </a:rPr>
              <a:t>Blutungsrisiko beurteilen, modifizierbare Blutungsrisikofaktoren angehen</a:t>
            </a:r>
          </a:p>
          <a:p>
            <a:pPr marL="228600" marR="0" lvl="0" indent="-228600" defTabSz="914400" rtl="0" eaLnBrk="1" fontAlgn="base" latinLnBrk="0" hangingPunct="1">
              <a:lnSpc>
                <a:spcPct val="100000"/>
              </a:lnSpc>
              <a:spcBef>
                <a:spcPts val="0"/>
              </a:spcBef>
              <a:spcAft>
                <a:spcPts val="600"/>
              </a:spcAft>
              <a:buClrTx/>
              <a:buSzTx/>
              <a:buFont typeface="+mj-lt"/>
              <a:buAutoNum type="arabicPeriod" startAt="3"/>
              <a:tabLst>
                <a:tab pos="55563" algn="l"/>
              </a:tabLst>
              <a:defRPr/>
            </a:pPr>
            <a:r>
              <a:rPr kumimoji="0" lang="de-DE" sz="1100" b="0" i="0" u="none" strike="noStrike" cap="none" normalizeH="0" baseline="0" noProof="0" dirty="0">
                <a:ln>
                  <a:noFill/>
                </a:ln>
                <a:uLnTx/>
                <a:uFillTx/>
                <a:latin typeface="Arial" charset="0"/>
                <a:ea typeface="+mn-ea"/>
                <a:cs typeface="+mn-cs"/>
              </a:rPr>
              <a:t>OAK (NOAK </a:t>
            </a:r>
            <a:r>
              <a:rPr kumimoji="0" lang="de-DE" sz="1100" b="0" i="0" u="none" strike="noStrike" cap="none" normalizeH="0" baseline="0" noProof="0" dirty="0" err="1">
                <a:ln>
                  <a:noFill/>
                </a:ln>
                <a:uLnTx/>
                <a:uFillTx/>
                <a:latin typeface="Arial" charset="0"/>
                <a:ea typeface="+mn-ea"/>
                <a:cs typeface="+mn-cs"/>
              </a:rPr>
              <a:t>ggü</a:t>
            </a:r>
            <a:r>
              <a:rPr kumimoji="0" lang="de-DE" sz="1100" b="0" i="0" u="none" strike="noStrike" cap="none" normalizeH="0" baseline="0" noProof="0" dirty="0">
                <a:ln>
                  <a:noFill/>
                </a:ln>
                <a:uLnTx/>
                <a:uFillTx/>
                <a:latin typeface="Arial" charset="0"/>
                <a:ea typeface="+mn-ea"/>
                <a:cs typeface="+mn-cs"/>
              </a:rPr>
              <a:t>. VKA bevorzugt*) auswählen</a:t>
            </a:r>
          </a:p>
        </p:txBody>
      </p:sp>
      <p:grpSp>
        <p:nvGrpSpPr>
          <p:cNvPr id="14" name="Group 2">
            <a:extLst>
              <a:ext uri="{FF2B5EF4-FFF2-40B4-BE49-F238E27FC236}">
                <a16:creationId xmlns:a16="http://schemas.microsoft.com/office/drawing/2014/main" id="{546F9EC9-B4A2-4CC4-9D46-23FC8AB406A5}"/>
              </a:ext>
            </a:extLst>
          </p:cNvPr>
          <p:cNvGrpSpPr/>
          <p:nvPr/>
        </p:nvGrpSpPr>
        <p:grpSpPr>
          <a:xfrm>
            <a:off x="458742" y="1728000"/>
            <a:ext cx="1107740" cy="1083480"/>
            <a:chOff x="625713" y="1253251"/>
            <a:chExt cx="1107740" cy="1107738"/>
          </a:xfrm>
        </p:grpSpPr>
        <p:pic>
          <p:nvPicPr>
            <p:cNvPr id="16" name="Graphic 30" descr="Single gear">
              <a:extLst>
                <a:ext uri="{FF2B5EF4-FFF2-40B4-BE49-F238E27FC236}">
                  <a16:creationId xmlns:a16="http://schemas.microsoft.com/office/drawing/2014/main" id="{233EA777-DE79-4522-A426-E2A506908437}"/>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25713" y="1253251"/>
              <a:ext cx="1107740" cy="1107738"/>
            </a:xfrm>
            <a:prstGeom prst="rect">
              <a:avLst/>
            </a:prstGeom>
            <a:effectLst/>
          </p:spPr>
        </p:pic>
        <p:sp>
          <p:nvSpPr>
            <p:cNvPr id="17" name="Oval 31">
              <a:extLst>
                <a:ext uri="{FF2B5EF4-FFF2-40B4-BE49-F238E27FC236}">
                  <a16:creationId xmlns:a16="http://schemas.microsoft.com/office/drawing/2014/main" id="{9C3116EC-F6FD-43A8-BC76-D9F30B0E723D}"/>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2400" b="1" i="0" u="none" strike="noStrike" cap="none" normalizeH="0" baseline="0" noProof="0">
                  <a:ln>
                    <a:noFill/>
                  </a:ln>
                  <a:solidFill>
                    <a:srgbClr val="3961AC"/>
                  </a:solidFill>
                  <a:uLnTx/>
                  <a:uFillTx/>
                  <a:latin typeface="Arial" charset="0"/>
                  <a:ea typeface="+mn-ea"/>
                  <a:cs typeface="+mn-cs"/>
                </a:rPr>
                <a:t>A</a:t>
              </a:r>
            </a:p>
          </p:txBody>
        </p:sp>
      </p:grpSp>
      <p:sp>
        <p:nvSpPr>
          <p:cNvPr id="18" name="TextBox 32">
            <a:extLst>
              <a:ext uri="{FF2B5EF4-FFF2-40B4-BE49-F238E27FC236}">
                <a16:creationId xmlns:a16="http://schemas.microsoft.com/office/drawing/2014/main" id="{EC57EA1C-0139-4795-847E-5DD12262E519}"/>
              </a:ext>
            </a:extLst>
          </p:cNvPr>
          <p:cNvSpPr txBox="1"/>
          <p:nvPr/>
        </p:nvSpPr>
        <p:spPr>
          <a:xfrm>
            <a:off x="1575861" y="1888314"/>
            <a:ext cx="1554643" cy="764346"/>
          </a:xfrm>
          <a:prstGeom prst="rect">
            <a:avLst/>
          </a:prstGeom>
          <a:noFill/>
        </p:spPr>
        <p:txBody>
          <a:bodyPr wrap="none" lIns="0" tIns="0" rIns="0" bIns="0" rtlCol="0" anchor="ctr" anchorCtr="0">
            <a:noAutofit/>
          </a:bodyPr>
          <a:lstStyle/>
          <a:p>
            <a:pPr marL="0" marR="0" lvl="0" indent="0" algn="l" defTabSz="914400" rtl="0" eaLnBrk="1" fontAlgn="base" latinLnBrk="0" hangingPunct="1">
              <a:lnSpc>
                <a:spcPct val="100000"/>
              </a:lnSpc>
              <a:spcBef>
                <a:spcPts val="0"/>
              </a:spcBef>
              <a:spcAft>
                <a:spcPct val="0"/>
              </a:spcAft>
              <a:buClrTx/>
              <a:buSzTx/>
              <a:buFontTx/>
              <a:buNone/>
              <a:tabLst/>
              <a:defRPr/>
            </a:pPr>
            <a:r>
              <a:rPr kumimoji="0" lang="de-DE" sz="1200" b="1" i="0" u="none" strike="noStrike" cap="none" normalizeH="0" baseline="0" noProof="0">
                <a:ln>
                  <a:noFill/>
                </a:ln>
                <a:solidFill>
                  <a:schemeClr val="tx1">
                    <a:lumMod val="65000"/>
                    <a:lumOff val="35000"/>
                  </a:schemeClr>
                </a:solidFill>
                <a:uLnTx/>
                <a:uFillTx/>
                <a:latin typeface="Arial" charset="0"/>
                <a:ea typeface="+mn-ea"/>
                <a:cs typeface="+mn-cs"/>
              </a:rPr>
              <a:t>A</a:t>
            </a:r>
            <a:r>
              <a:rPr kumimoji="0" lang="de-DE" sz="1200" i="0" u="none" strike="noStrike" cap="none" normalizeH="0" baseline="0" noProof="0">
                <a:ln>
                  <a:noFill/>
                </a:ln>
                <a:solidFill>
                  <a:schemeClr val="tx1">
                    <a:lumMod val="65000"/>
                    <a:lumOff val="35000"/>
                  </a:schemeClr>
                </a:solidFill>
                <a:uLnTx/>
                <a:uFillTx/>
                <a:latin typeface="Arial" charset="0"/>
                <a:ea typeface="+mn-ea"/>
                <a:cs typeface="+mn-cs"/>
              </a:rPr>
              <a:t>ntikoagulation/</a:t>
            </a:r>
            <a:br>
              <a:rPr kumimoji="0" lang="de-DE" sz="1200" i="0" u="none" strike="noStrike" cap="none" normalizeH="0" baseline="0" noProof="0">
                <a:ln>
                  <a:noFill/>
                </a:ln>
                <a:solidFill>
                  <a:schemeClr val="tx1">
                    <a:lumMod val="65000"/>
                    <a:lumOff val="35000"/>
                  </a:schemeClr>
                </a:solidFill>
                <a:uLnTx/>
                <a:uFillTx/>
                <a:latin typeface="Arial" charset="0"/>
                <a:ea typeface="+mn-ea"/>
                <a:cs typeface="+mn-cs"/>
              </a:rPr>
            </a:br>
            <a:r>
              <a:rPr kumimoji="0" lang="de-DE" sz="1200" i="0" u="none" strike="noStrike" cap="none" normalizeH="0" baseline="0" noProof="0">
                <a:ln>
                  <a:noFill/>
                </a:ln>
                <a:solidFill>
                  <a:schemeClr val="tx1">
                    <a:lumMod val="65000"/>
                    <a:lumOff val="35000"/>
                  </a:schemeClr>
                </a:solidFill>
                <a:uLnTx/>
                <a:uFillTx/>
                <a:latin typeface="Arial" charset="0"/>
                <a:ea typeface="+mn-ea"/>
                <a:cs typeface="+mn-cs"/>
              </a:rPr>
              <a:t>Schlaganfall-</a:t>
            </a:r>
            <a:br>
              <a:rPr kumimoji="0" lang="de-DE" sz="1200" i="0" u="none" strike="noStrike" cap="none" normalizeH="0" baseline="0" noProof="0">
                <a:ln>
                  <a:noFill/>
                </a:ln>
                <a:solidFill>
                  <a:schemeClr val="tx1">
                    <a:lumMod val="65000"/>
                    <a:lumOff val="35000"/>
                  </a:schemeClr>
                </a:solidFill>
                <a:uLnTx/>
                <a:uFillTx/>
                <a:latin typeface="Arial" charset="0"/>
                <a:ea typeface="+mn-ea"/>
                <a:cs typeface="+mn-cs"/>
              </a:rPr>
            </a:br>
            <a:r>
              <a:rPr kumimoji="0" lang="de-DE" sz="1200" i="0" u="none" strike="noStrike" cap="none" normalizeH="0" baseline="0" noProof="0">
                <a:ln>
                  <a:noFill/>
                </a:ln>
                <a:solidFill>
                  <a:schemeClr val="tx1">
                    <a:lumMod val="65000"/>
                    <a:lumOff val="35000"/>
                  </a:schemeClr>
                </a:solidFill>
                <a:uLnTx/>
                <a:uFillTx/>
                <a:latin typeface="Arial" charset="0"/>
                <a:ea typeface="+mn-ea"/>
                <a:cs typeface="+mn-cs"/>
              </a:rPr>
              <a:t>prävention</a:t>
            </a:r>
          </a:p>
        </p:txBody>
      </p:sp>
      <p:grpSp>
        <p:nvGrpSpPr>
          <p:cNvPr id="19" name="Group 33">
            <a:extLst>
              <a:ext uri="{FF2B5EF4-FFF2-40B4-BE49-F238E27FC236}">
                <a16:creationId xmlns:a16="http://schemas.microsoft.com/office/drawing/2014/main" id="{9C9F4785-F5A0-4F87-AA04-464F20A09833}"/>
              </a:ext>
            </a:extLst>
          </p:cNvPr>
          <p:cNvGrpSpPr/>
          <p:nvPr/>
        </p:nvGrpSpPr>
        <p:grpSpPr>
          <a:xfrm>
            <a:off x="3297229" y="1728000"/>
            <a:ext cx="1107740" cy="1083480"/>
            <a:chOff x="625713" y="1253251"/>
            <a:chExt cx="1107740" cy="1107738"/>
          </a:xfrm>
        </p:grpSpPr>
        <p:pic>
          <p:nvPicPr>
            <p:cNvPr id="20" name="Graphic 35" descr="Single gear">
              <a:extLst>
                <a:ext uri="{FF2B5EF4-FFF2-40B4-BE49-F238E27FC236}">
                  <a16:creationId xmlns:a16="http://schemas.microsoft.com/office/drawing/2014/main" id="{8987030F-520E-46FE-8778-DDBE9A795FB1}"/>
                </a:ext>
              </a:extLst>
            </p:cNvPr>
            <p:cNvPicPr>
              <a:picLocks noChangeAspect="1"/>
            </p:cNvPicPr>
            <p:nvPr/>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25713" y="1253251"/>
              <a:ext cx="1107740" cy="1107738"/>
            </a:xfrm>
            <a:prstGeom prst="rect">
              <a:avLst/>
            </a:prstGeom>
            <a:effectLst/>
          </p:spPr>
        </p:pic>
        <p:sp>
          <p:nvSpPr>
            <p:cNvPr id="21" name="Oval 36">
              <a:extLst>
                <a:ext uri="{FF2B5EF4-FFF2-40B4-BE49-F238E27FC236}">
                  <a16:creationId xmlns:a16="http://schemas.microsoft.com/office/drawing/2014/main" id="{1654E412-1B15-41A9-9EBB-A28A65D2C0CE}"/>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2400" b="1" i="0" u="none" strike="noStrike" cap="none" normalizeH="0" baseline="0" noProof="0">
                  <a:ln>
                    <a:noFill/>
                  </a:ln>
                  <a:solidFill>
                    <a:srgbClr val="809ED5"/>
                  </a:solidFill>
                  <a:uLnTx/>
                  <a:uFillTx/>
                  <a:latin typeface="Arial" charset="0"/>
                  <a:ea typeface="+mn-ea"/>
                  <a:cs typeface="+mn-cs"/>
                </a:rPr>
                <a:t>B</a:t>
              </a:r>
            </a:p>
          </p:txBody>
        </p:sp>
      </p:grpSp>
      <p:grpSp>
        <p:nvGrpSpPr>
          <p:cNvPr id="22" name="Group 37">
            <a:extLst>
              <a:ext uri="{FF2B5EF4-FFF2-40B4-BE49-F238E27FC236}">
                <a16:creationId xmlns:a16="http://schemas.microsoft.com/office/drawing/2014/main" id="{35521A09-1900-46B5-BE18-E80EAE858EC5}"/>
              </a:ext>
            </a:extLst>
          </p:cNvPr>
          <p:cNvGrpSpPr/>
          <p:nvPr/>
        </p:nvGrpSpPr>
        <p:grpSpPr>
          <a:xfrm>
            <a:off x="5968991" y="1728000"/>
            <a:ext cx="1107740" cy="1083480"/>
            <a:chOff x="625713" y="1253251"/>
            <a:chExt cx="1107740" cy="1107738"/>
          </a:xfrm>
        </p:grpSpPr>
        <p:pic>
          <p:nvPicPr>
            <p:cNvPr id="24" name="Graphic 38" descr="Single gear">
              <a:extLst>
                <a:ext uri="{FF2B5EF4-FFF2-40B4-BE49-F238E27FC236}">
                  <a16:creationId xmlns:a16="http://schemas.microsoft.com/office/drawing/2014/main" id="{C1D421E2-F19E-4B48-B900-17AE16EEE1DB}"/>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625713" y="1253251"/>
              <a:ext cx="1107740" cy="1107738"/>
            </a:xfrm>
            <a:prstGeom prst="rect">
              <a:avLst/>
            </a:prstGeom>
            <a:effectLst/>
          </p:spPr>
        </p:pic>
        <p:sp>
          <p:nvSpPr>
            <p:cNvPr id="25" name="Oval 39">
              <a:extLst>
                <a:ext uri="{FF2B5EF4-FFF2-40B4-BE49-F238E27FC236}">
                  <a16:creationId xmlns:a16="http://schemas.microsoft.com/office/drawing/2014/main" id="{59A0BDD6-75F9-44AC-8B85-60127F9D008F}"/>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2400" b="1" i="0" u="none" strike="noStrike" cap="none" normalizeH="0" baseline="0" noProof="0">
                  <a:ln>
                    <a:noFill/>
                  </a:ln>
                  <a:solidFill>
                    <a:srgbClr val="605F62"/>
                  </a:solidFill>
                  <a:uLnTx/>
                  <a:uFillTx/>
                  <a:latin typeface="Arial" charset="0"/>
                  <a:ea typeface="+mn-ea"/>
                  <a:cs typeface="+mn-cs"/>
                </a:rPr>
                <a:t>C</a:t>
              </a:r>
            </a:p>
          </p:txBody>
        </p:sp>
      </p:grpSp>
      <p:sp>
        <p:nvSpPr>
          <p:cNvPr id="26" name="Rectangle: Rounded Corners 41">
            <a:extLst>
              <a:ext uri="{FF2B5EF4-FFF2-40B4-BE49-F238E27FC236}">
                <a16:creationId xmlns:a16="http://schemas.microsoft.com/office/drawing/2014/main" id="{89321F6D-7A5D-4EC5-8433-5E0EF38B4D03}"/>
              </a:ext>
            </a:extLst>
          </p:cNvPr>
          <p:cNvSpPr/>
          <p:nvPr/>
        </p:nvSpPr>
        <p:spPr bwMode="auto">
          <a:xfrm>
            <a:off x="619122" y="1284819"/>
            <a:ext cx="8237541" cy="523868"/>
          </a:xfrm>
          <a:prstGeom prst="roundRect">
            <a:avLst>
              <a:gd name="adj" fmla="val 23046"/>
            </a:avLst>
          </a:prstGeom>
          <a:solidFill>
            <a:srgbClr val="3961AC">
              <a:alpha val="50000"/>
            </a:srgbClr>
          </a:solidFill>
          <a:ln w="19050" algn="ctr">
            <a:noFill/>
            <a:miter lim="800000"/>
            <a:headEnd/>
            <a:tailEnd/>
          </a:ln>
          <a:effectLst/>
        </p:spPr>
        <p:txBody>
          <a:bodyPr wrap="square" lIns="81000" tIns="0" rIns="108000" bIns="0" rtlCol="0" anchor="ctr">
            <a:no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de-DE" sz="1400" b="1" i="0" u="none" strike="noStrike" cap="none" normalizeH="0" baseline="0" noProof="0">
                <a:ln>
                  <a:noFill/>
                </a:ln>
                <a:solidFill>
                  <a:srgbClr val="FFFFFF"/>
                </a:solidFill>
                <a:uLnTx/>
                <a:uFillTx/>
                <a:latin typeface="Arial" charset="0"/>
                <a:ea typeface="+mn-ea"/>
                <a:cs typeface="+mn-cs"/>
              </a:rPr>
              <a:t>Das ABC-Konzept (Atrial Fibrillation Better Care) wurde in </a:t>
            </a:r>
            <a:br>
              <a:rPr kumimoji="0" lang="de-DE" sz="1400" b="1" i="0" u="none" strike="noStrike" cap="none" normalizeH="0" baseline="0" noProof="0">
                <a:ln>
                  <a:noFill/>
                </a:ln>
                <a:solidFill>
                  <a:srgbClr val="FFFFFF"/>
                </a:solidFill>
                <a:uLnTx/>
                <a:uFillTx/>
                <a:latin typeface="Arial" charset="0"/>
                <a:ea typeface="+mn-ea"/>
                <a:cs typeface="+mn-cs"/>
              </a:rPr>
            </a:br>
            <a:r>
              <a:rPr kumimoji="0" lang="de-DE" sz="1400" b="1" i="0" u="none" strike="noStrike" cap="none" normalizeH="0" baseline="0" noProof="0">
                <a:ln>
                  <a:noFill/>
                </a:ln>
                <a:solidFill>
                  <a:srgbClr val="FFFFFF"/>
                </a:solidFill>
                <a:uLnTx/>
                <a:uFillTx/>
                <a:latin typeface="Arial" charset="0"/>
                <a:ea typeface="+mn-ea"/>
                <a:cs typeface="+mn-cs"/>
              </a:rPr>
              <a:t>die ESC-Leitlinien 2020 aufgenommen.</a:t>
            </a:r>
            <a:r>
              <a:rPr kumimoji="0" lang="de-DE" sz="1400" b="1" i="0" u="none" strike="noStrike" cap="none" normalizeH="0" baseline="30000" noProof="0">
                <a:ln>
                  <a:noFill/>
                </a:ln>
                <a:solidFill>
                  <a:srgbClr val="FFFFFF"/>
                </a:solidFill>
                <a:uLnTx/>
                <a:uFillTx/>
                <a:latin typeface="Arial" charset="0"/>
                <a:ea typeface="+mn-ea"/>
                <a:cs typeface="+mn-cs"/>
              </a:rPr>
              <a:t>3</a:t>
            </a:r>
          </a:p>
        </p:txBody>
      </p:sp>
      <p:grpSp>
        <p:nvGrpSpPr>
          <p:cNvPr id="27" name="Group 42">
            <a:extLst>
              <a:ext uri="{FF2B5EF4-FFF2-40B4-BE49-F238E27FC236}">
                <a16:creationId xmlns:a16="http://schemas.microsoft.com/office/drawing/2014/main" id="{CAE69DDC-C69B-45F7-8CAF-7FEEF64623BF}"/>
              </a:ext>
            </a:extLst>
          </p:cNvPr>
          <p:cNvGrpSpPr/>
          <p:nvPr/>
        </p:nvGrpSpPr>
        <p:grpSpPr>
          <a:xfrm>
            <a:off x="6771197" y="1317470"/>
            <a:ext cx="875265" cy="451366"/>
            <a:chOff x="-1382411" y="2588267"/>
            <a:chExt cx="636329" cy="342068"/>
          </a:xfrm>
        </p:grpSpPr>
        <p:sp>
          <p:nvSpPr>
            <p:cNvPr id="28" name="Rectangle: Rounded Corners 43">
              <a:extLst>
                <a:ext uri="{FF2B5EF4-FFF2-40B4-BE49-F238E27FC236}">
                  <a16:creationId xmlns:a16="http://schemas.microsoft.com/office/drawing/2014/main" id="{2F159ED5-2110-4E14-947D-94EB4145F24C}"/>
                </a:ext>
              </a:extLst>
            </p:cNvPr>
            <p:cNvSpPr/>
            <p:nvPr/>
          </p:nvSpPr>
          <p:spPr>
            <a:xfrm>
              <a:off x="-1382411" y="2588267"/>
              <a:ext cx="636329" cy="342068"/>
            </a:xfrm>
            <a:prstGeom prst="roundRect">
              <a:avLst>
                <a:gd name="adj" fmla="val 50000"/>
              </a:avLst>
            </a:prstGeom>
            <a:solidFill>
              <a:schemeClr val="bg1"/>
            </a:solidFill>
          </p:spPr>
          <p:txBody>
            <a:bodyPr wrap="square" anchor="ctr">
              <a:noAutofit/>
            </a:bodyPr>
            <a:lstStyle/>
            <a:p>
              <a:pPr marL="0" marR="0" lvl="0" indent="0" algn="ctr" defTabSz="914378" rtl="0" eaLnBrk="1" fontAlgn="base" latinLnBrk="0" hangingPunct="1">
                <a:lnSpc>
                  <a:spcPct val="100000"/>
                </a:lnSpc>
                <a:spcBef>
                  <a:spcPct val="50000"/>
                </a:spcBef>
                <a:spcAft>
                  <a:spcPct val="0"/>
                </a:spcAft>
                <a:buClrTx/>
                <a:buSzTx/>
                <a:buFontTx/>
                <a:buNone/>
                <a:tabLst/>
                <a:defRPr/>
              </a:pPr>
              <a:endParaRPr kumimoji="0" lang="en-GB" sz="1600" b="1" i="0" u="none" strike="noStrike" kern="1200" cap="none" spc="0" normalizeH="0" baseline="0" noProof="0">
                <a:ln>
                  <a:noFill/>
                </a:ln>
                <a:solidFill>
                  <a:srgbClr val="FFFFFF"/>
                </a:solidFill>
                <a:effectLst/>
                <a:uLnTx/>
                <a:uFillTx/>
                <a:latin typeface="Arial" charset="0"/>
                <a:ea typeface="+mn-ea"/>
                <a:cs typeface="+mn-cs"/>
              </a:endParaRPr>
            </a:p>
          </p:txBody>
        </p:sp>
        <p:pic>
          <p:nvPicPr>
            <p:cNvPr id="29" name="Picture 44">
              <a:extLst>
                <a:ext uri="{FF2B5EF4-FFF2-40B4-BE49-F238E27FC236}">
                  <a16:creationId xmlns:a16="http://schemas.microsoft.com/office/drawing/2014/main" id="{1B7108B6-BEA2-48CB-9D93-A378120C7FCC}"/>
                </a:ext>
              </a:extLst>
            </p:cNvPr>
            <p:cNvPicPr>
              <a:picLocks noChangeAspect="1"/>
            </p:cNvPicPr>
            <p:nvPr/>
          </p:nvPicPr>
          <p:blipFill rotWithShape="1">
            <a:blip r:embed="rId9"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1281539" y="2676460"/>
              <a:ext cx="434582" cy="162843"/>
            </a:xfrm>
            <a:prstGeom prst="rect">
              <a:avLst/>
            </a:prstGeom>
          </p:spPr>
        </p:pic>
      </p:grpSp>
      <p:pic>
        <p:nvPicPr>
          <p:cNvPr id="31" name="Picture 3" descr="A person smiling for the camera&#10;&#10;Description automatically generated">
            <a:extLst>
              <a:ext uri="{FF2B5EF4-FFF2-40B4-BE49-F238E27FC236}">
                <a16:creationId xmlns:a16="http://schemas.microsoft.com/office/drawing/2014/main" id="{C59FD640-ED1D-464C-B4C0-62F83B24F85B}"/>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233302" y="-80613"/>
            <a:ext cx="1107331" cy="1107331"/>
          </a:xfrm>
          <a:prstGeom prst="ellipse">
            <a:avLst/>
          </a:prstGeom>
          <a:ln w="28575">
            <a:solidFill>
              <a:srgbClr val="3961AC"/>
            </a:solidFill>
          </a:ln>
        </p:spPr>
      </p:pic>
      <p:sp>
        <p:nvSpPr>
          <p:cNvPr id="33" name="Textfeld 12">
            <a:extLst>
              <a:ext uri="{FF2B5EF4-FFF2-40B4-BE49-F238E27FC236}">
                <a16:creationId xmlns:a16="http://schemas.microsoft.com/office/drawing/2014/main" id="{4D206B3E-29D9-4D98-88E7-822BDAB0ECF2}"/>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3533546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1188" y="216911"/>
            <a:ext cx="8281988"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dirty="0"/>
              <a:t>Wie können wir Patienten mit </a:t>
            </a:r>
            <a:r>
              <a:rPr lang="de-DE" sz="2400" dirty="0" err="1"/>
              <a:t>nvVHF</a:t>
            </a:r>
            <a:r>
              <a:rPr lang="de-DE" sz="2400" dirty="0"/>
              <a:t> </a:t>
            </a:r>
          </a:p>
          <a:p>
            <a:pPr lvl="0"/>
            <a:r>
              <a:rPr lang="de-DE" sz="2400" dirty="0"/>
              <a:t>wie Annemarie Huber schützen?</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625698"/>
            <a:ext cx="8274051" cy="430887"/>
          </a:xfrm>
          <a:prstGeom prst="rect">
            <a:avLst/>
          </a:prstGeom>
          <a:noFill/>
        </p:spPr>
        <p:txBody>
          <a:bodyPr wrap="square" lIns="0" tIns="0" rIns="0" bIns="0" rtlCol="0" anchor="b" anchorCtr="0">
            <a:spAutoFit/>
          </a:bodyPr>
          <a:lstStyle/>
          <a:p>
            <a:pPr marL="88900" indent="-88900">
              <a:spcBef>
                <a:spcPts val="0"/>
              </a:spcBef>
            </a:pPr>
            <a:r>
              <a:rPr lang="de-DE" sz="700" dirty="0">
                <a:solidFill>
                  <a:srgbClr val="B3B2B5"/>
                </a:solidFill>
                <a:cs typeface="Arial" charset="0"/>
              </a:rPr>
              <a:t>*	</a:t>
            </a:r>
            <a:r>
              <a:rPr lang="de-DE" sz="700" dirty="0" err="1">
                <a:solidFill>
                  <a:srgbClr val="B3B2B5"/>
                </a:solidFill>
                <a:cs typeface="Arial" charset="0"/>
              </a:rPr>
              <a:t>QxMD</a:t>
            </a:r>
            <a:r>
              <a:rPr lang="de-DE" sz="700" dirty="0">
                <a:solidFill>
                  <a:srgbClr val="B3B2B5"/>
                </a:solidFill>
                <a:cs typeface="Arial" charset="0"/>
              </a:rPr>
              <a:t> ist ein unabhängiges Unternehmen, das mit Forschern, Kliniken, Universitäten, Nichtregierungsorganisationen und anderen Einrichtungen zusammenarbeitet, um Publikationen zu verbreiten und die klinische Forschung in anwendungsfreundliche Instrumente zu übertragen. Der verwendete Kalkulator ist eines dieser Instrumente. LINK zum Kalkulator: https://</a:t>
            </a:r>
            <a:r>
              <a:rPr lang="de-DE" sz="700" dirty="0" err="1">
                <a:solidFill>
                  <a:srgbClr val="B3B2B5"/>
                </a:solidFill>
                <a:cs typeface="Arial" charset="0"/>
              </a:rPr>
              <a:t>qxmd.com</a:t>
            </a:r>
            <a:r>
              <a:rPr lang="de-DE" sz="700" dirty="0">
                <a:solidFill>
                  <a:srgbClr val="B3B2B5"/>
                </a:solidFill>
                <a:cs typeface="Arial" charset="0"/>
              </a:rPr>
              <a:t>/</a:t>
            </a:r>
            <a:r>
              <a:rPr lang="de-DE" sz="700" dirty="0" err="1">
                <a:solidFill>
                  <a:srgbClr val="B3B2B5"/>
                </a:solidFill>
                <a:cs typeface="Arial" charset="0"/>
              </a:rPr>
              <a:t>calculate</a:t>
            </a:r>
            <a:r>
              <a:rPr lang="de-DE" sz="700" dirty="0">
                <a:solidFill>
                  <a:srgbClr val="B3B2B5"/>
                </a:solidFill>
                <a:cs typeface="Arial" charset="0"/>
              </a:rPr>
              <a:t>/calculator_685/</a:t>
            </a:r>
            <a:r>
              <a:rPr lang="de-DE" sz="700" dirty="0" err="1">
                <a:solidFill>
                  <a:srgbClr val="B3B2B5"/>
                </a:solidFill>
                <a:cs typeface="Arial" charset="0"/>
              </a:rPr>
              <a:t>garfield</a:t>
            </a:r>
            <a:r>
              <a:rPr lang="de-DE" sz="700" dirty="0">
                <a:solidFill>
                  <a:srgbClr val="B3B2B5"/>
                </a:solidFill>
                <a:cs typeface="Arial" charset="0"/>
              </a:rPr>
              <a:t>-</a:t>
            </a:r>
            <a:br>
              <a:rPr lang="de-DE" sz="700" dirty="0">
                <a:solidFill>
                  <a:srgbClr val="B3B2B5"/>
                </a:solidFill>
                <a:cs typeface="Arial" charset="0"/>
              </a:rPr>
            </a:br>
            <a:r>
              <a:rPr lang="de-DE" sz="700" dirty="0" err="1">
                <a:solidFill>
                  <a:srgbClr val="B3B2B5"/>
                </a:solidFill>
                <a:cs typeface="Arial" charset="0"/>
              </a:rPr>
              <a:t>af-risk-calculator</a:t>
            </a:r>
            <a:r>
              <a:rPr lang="de-DE" sz="700" dirty="0">
                <a:solidFill>
                  <a:srgbClr val="B3B2B5"/>
                </a:solidFill>
                <a:cs typeface="Arial" charset="0"/>
              </a:rPr>
              <a:t> </a:t>
            </a:r>
          </a:p>
          <a:p>
            <a:pPr marL="88900" indent="-88900">
              <a:spcBef>
                <a:spcPts val="0"/>
              </a:spcBef>
            </a:pPr>
            <a:r>
              <a:rPr lang="de-DE" sz="700" dirty="0" err="1">
                <a:solidFill>
                  <a:srgbClr val="B3B2B5"/>
                </a:solidFill>
                <a:cs typeface="Arial" charset="0"/>
              </a:rPr>
              <a:t>eGFR</a:t>
            </a:r>
            <a:r>
              <a:rPr lang="de-DE" sz="700" dirty="0">
                <a:solidFill>
                  <a:srgbClr val="B3B2B5"/>
                </a:solidFill>
                <a:cs typeface="Arial" charset="0"/>
              </a:rPr>
              <a:t>: </a:t>
            </a:r>
            <a:r>
              <a:rPr lang="de-DE" sz="700" dirty="0" err="1">
                <a:solidFill>
                  <a:srgbClr val="B3B2B5"/>
                </a:solidFill>
                <a:cs typeface="Arial" charset="0"/>
              </a:rPr>
              <a:t>estimated</a:t>
            </a:r>
            <a:r>
              <a:rPr lang="de-DE" sz="700" dirty="0">
                <a:solidFill>
                  <a:srgbClr val="B3B2B5"/>
                </a:solidFill>
                <a:cs typeface="Arial" charset="0"/>
              </a:rPr>
              <a:t> </a:t>
            </a:r>
            <a:r>
              <a:rPr lang="de-DE" sz="700" dirty="0" err="1">
                <a:solidFill>
                  <a:srgbClr val="B3B2B5"/>
                </a:solidFill>
                <a:cs typeface="Arial" charset="0"/>
              </a:rPr>
              <a:t>Glomerular</a:t>
            </a:r>
            <a:r>
              <a:rPr lang="de-DE" sz="700" dirty="0">
                <a:solidFill>
                  <a:srgbClr val="B3B2B5"/>
                </a:solidFill>
                <a:cs typeface="Arial" charset="0"/>
              </a:rPr>
              <a:t> Filtration Rate (geschätzte </a:t>
            </a:r>
            <a:r>
              <a:rPr lang="de-DE" sz="700" dirty="0" err="1">
                <a:solidFill>
                  <a:srgbClr val="B3B2B5"/>
                </a:solidFill>
                <a:cs typeface="Arial" charset="0"/>
              </a:rPr>
              <a:t>glomeruläre</a:t>
            </a:r>
            <a:r>
              <a:rPr lang="de-DE" sz="700" dirty="0">
                <a:solidFill>
                  <a:srgbClr val="B3B2B5"/>
                </a:solidFill>
                <a:cs typeface="Arial" charset="0"/>
              </a:rPr>
              <a:t> Filtrationsrate); BMI: Body </a:t>
            </a:r>
            <a:r>
              <a:rPr lang="de-DE" sz="700" dirty="0" err="1">
                <a:solidFill>
                  <a:srgbClr val="B3B2B5"/>
                </a:solidFill>
                <a:cs typeface="Arial" charset="0"/>
              </a:rPr>
              <a:t>Mass</a:t>
            </a:r>
            <a:r>
              <a:rPr lang="de-DE" sz="700" dirty="0">
                <a:solidFill>
                  <a:srgbClr val="B3B2B5"/>
                </a:solidFill>
                <a:cs typeface="Arial" charset="0"/>
              </a:rPr>
              <a:t> Index (Körpermasseindex)</a:t>
            </a:r>
          </a:p>
        </p:txBody>
      </p:sp>
      <p:pic>
        <p:nvPicPr>
          <p:cNvPr id="31" name="Picture 4">
            <a:extLst>
              <a:ext uri="{FF2B5EF4-FFF2-40B4-BE49-F238E27FC236}">
                <a16:creationId xmlns:a16="http://schemas.microsoft.com/office/drawing/2014/main" id="{B13F2BB7-FEC8-4EF3-AE83-70D2616CC203}"/>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9458" y="1050202"/>
            <a:ext cx="2816208" cy="3408908"/>
          </a:xfrm>
          <a:prstGeom prst="rect">
            <a:avLst/>
          </a:prstGeom>
        </p:spPr>
      </p:pic>
      <p:sp>
        <p:nvSpPr>
          <p:cNvPr id="32" name="TextBox 6">
            <a:extLst>
              <a:ext uri="{FF2B5EF4-FFF2-40B4-BE49-F238E27FC236}">
                <a16:creationId xmlns:a16="http://schemas.microsoft.com/office/drawing/2014/main" id="{BE886E48-9808-4BBC-B15E-EEC5DBB2DD5C}"/>
              </a:ext>
            </a:extLst>
          </p:cNvPr>
          <p:cNvSpPr txBox="1"/>
          <p:nvPr/>
        </p:nvSpPr>
        <p:spPr>
          <a:xfrm>
            <a:off x="829707" y="1538094"/>
            <a:ext cx="2675874" cy="3195326"/>
          </a:xfrm>
          <a:prstGeom prst="rect">
            <a:avLst/>
          </a:prstGeom>
          <a:noFill/>
        </p:spPr>
        <p:txBody>
          <a:bodyPr wrap="square" lIns="67500" tIns="35100" rIns="67500" bIns="35100" rtlCol="0" anchor="t">
            <a:noAutofit/>
          </a:bodyPr>
          <a:lstStyle/>
          <a:p>
            <a:pPr defTabSz="685783" fontAlgn="auto">
              <a:spcBef>
                <a:spcPts val="0"/>
              </a:spcBef>
              <a:spcAft>
                <a:spcPts val="0"/>
              </a:spcAft>
            </a:pPr>
            <a:r>
              <a:rPr lang="de-DE" sz="2100" dirty="0">
                <a:solidFill>
                  <a:srgbClr val="3961AC"/>
                </a:solidFill>
                <a:latin typeface="Arial Black" panose="020B0A04020102020204" pitchFamily="34" charset="0"/>
              </a:rPr>
              <a:t>       Frau Huber</a:t>
            </a:r>
          </a:p>
          <a:p>
            <a:pPr defTabSz="685783" fontAlgn="auto">
              <a:spcBef>
                <a:spcPts val="0"/>
              </a:spcBef>
              <a:spcAft>
                <a:spcPts val="0"/>
              </a:spcAft>
            </a:pPr>
            <a:r>
              <a:rPr lang="de-DE" sz="1200" b="1" dirty="0">
                <a:solidFill>
                  <a:srgbClr val="3961AC">
                    <a:alpha val="80000"/>
                  </a:srgbClr>
                </a:solidFill>
                <a:latin typeface="Arial"/>
              </a:rPr>
              <a:t>               </a:t>
            </a:r>
            <a:r>
              <a:rPr lang="de-DE" sz="1050" b="1" dirty="0">
                <a:solidFill>
                  <a:srgbClr val="3961AC">
                    <a:alpha val="80000"/>
                  </a:srgbClr>
                </a:solidFill>
                <a:latin typeface="Arial"/>
              </a:rPr>
              <a:t>80 Jahre alt</a:t>
            </a:r>
          </a:p>
          <a:p>
            <a:pPr defTabSz="685783" fontAlgn="auto">
              <a:spcBef>
                <a:spcPts val="0"/>
              </a:spcBef>
              <a:spcAft>
                <a:spcPts val="0"/>
              </a:spcAft>
            </a:pPr>
            <a:endParaRPr lang="en-GB" sz="1050" dirty="0">
              <a:solidFill>
                <a:srgbClr val="000000">
                  <a:lumMod val="65000"/>
                  <a:lumOff val="35000"/>
                </a:srgbClr>
              </a:solidFill>
              <a:latin typeface="Arial"/>
            </a:endParaRPr>
          </a:p>
          <a:p>
            <a:pPr marL="214308" indent="-214308" defTabSz="685783" fontAlgn="auto">
              <a:spcBef>
                <a:spcPts val="0"/>
              </a:spcBef>
              <a:spcAft>
                <a:spcPts val="400"/>
              </a:spcAft>
              <a:buClr>
                <a:srgbClr val="3961AC"/>
              </a:buClr>
              <a:buFont typeface="Wingdings" panose="05000000000000000000" pitchFamily="2" charset="2"/>
              <a:buChar char=""/>
            </a:pPr>
            <a:r>
              <a:rPr lang="de-DE" sz="1050" dirty="0">
                <a:solidFill>
                  <a:schemeClr val="tx1">
                    <a:lumMod val="65000"/>
                    <a:lumOff val="35000"/>
                  </a:schemeClr>
                </a:solidFill>
                <a:latin typeface="Arial"/>
              </a:rPr>
              <a:t>Nicht-</a:t>
            </a:r>
            <a:r>
              <a:rPr lang="de-DE" sz="1050" dirty="0" err="1">
                <a:solidFill>
                  <a:schemeClr val="tx1">
                    <a:lumMod val="65000"/>
                    <a:lumOff val="35000"/>
                  </a:schemeClr>
                </a:solidFill>
                <a:latin typeface="Arial"/>
              </a:rPr>
              <a:t>valvuläres</a:t>
            </a:r>
            <a:r>
              <a:rPr lang="de-DE" sz="1050" dirty="0">
                <a:solidFill>
                  <a:schemeClr val="tx1">
                    <a:lumMod val="65000"/>
                    <a:lumOff val="35000"/>
                  </a:schemeClr>
                </a:solidFill>
                <a:latin typeface="Arial"/>
              </a:rPr>
              <a:t> Vorhofflimmern</a:t>
            </a:r>
          </a:p>
          <a:p>
            <a:pPr marL="214308" indent="-214308" defTabSz="685783" fontAlgn="auto">
              <a:spcBef>
                <a:spcPts val="0"/>
              </a:spcBef>
              <a:spcAft>
                <a:spcPts val="400"/>
              </a:spcAft>
              <a:buClr>
                <a:srgbClr val="3961AC"/>
              </a:buClr>
              <a:buFont typeface="Wingdings" panose="05000000000000000000" pitchFamily="2" charset="2"/>
              <a:buChar char=""/>
            </a:pPr>
            <a:r>
              <a:rPr lang="de-DE" sz="1050" dirty="0">
                <a:solidFill>
                  <a:schemeClr val="tx1">
                    <a:lumMod val="65000"/>
                    <a:lumOff val="35000"/>
                  </a:schemeClr>
                </a:solidFill>
                <a:latin typeface="Arial"/>
              </a:rPr>
              <a:t>Niedriger BMI (55 kg)</a:t>
            </a:r>
          </a:p>
          <a:p>
            <a:pPr marL="214308" indent="-214308" defTabSz="685783" fontAlgn="auto">
              <a:spcBef>
                <a:spcPts val="0"/>
              </a:spcBef>
              <a:spcAft>
                <a:spcPts val="400"/>
              </a:spcAft>
              <a:buClr>
                <a:srgbClr val="3961AC"/>
              </a:buClr>
              <a:buFont typeface="Wingdings" panose="05000000000000000000" pitchFamily="2" charset="2"/>
              <a:buChar char=""/>
            </a:pPr>
            <a:r>
              <a:rPr lang="de-DE" sz="1050" dirty="0">
                <a:solidFill>
                  <a:schemeClr val="tx1">
                    <a:lumMod val="65000"/>
                    <a:lumOff val="35000"/>
                  </a:schemeClr>
                </a:solidFill>
                <a:latin typeface="Arial"/>
              </a:rPr>
              <a:t>Bluthochdruck (148 </a:t>
            </a:r>
            <a:r>
              <a:rPr lang="de-DE" sz="1050" dirty="0" err="1">
                <a:solidFill>
                  <a:schemeClr val="tx1">
                    <a:lumMod val="65000"/>
                    <a:lumOff val="35000"/>
                  </a:schemeClr>
                </a:solidFill>
                <a:latin typeface="Arial"/>
              </a:rPr>
              <a:t>mmHg</a:t>
            </a:r>
            <a:r>
              <a:rPr lang="de-DE" sz="1050" dirty="0">
                <a:solidFill>
                  <a:schemeClr val="tx1">
                    <a:lumMod val="65000"/>
                    <a:lumOff val="35000"/>
                  </a:schemeClr>
                </a:solidFill>
                <a:latin typeface="Arial"/>
              </a:rPr>
              <a:t>)</a:t>
            </a:r>
          </a:p>
          <a:p>
            <a:pPr marL="214308" indent="-214308" defTabSz="685783" fontAlgn="auto">
              <a:spcBef>
                <a:spcPts val="0"/>
              </a:spcBef>
              <a:spcAft>
                <a:spcPts val="400"/>
              </a:spcAft>
              <a:buClr>
                <a:srgbClr val="3961AC"/>
              </a:buClr>
              <a:buFont typeface="Wingdings" panose="05000000000000000000" pitchFamily="2" charset="2"/>
              <a:buChar char=""/>
            </a:pPr>
            <a:r>
              <a:rPr lang="de-DE" sz="1050" dirty="0">
                <a:solidFill>
                  <a:schemeClr val="tx1">
                    <a:lumMod val="65000"/>
                    <a:lumOff val="35000"/>
                  </a:schemeClr>
                </a:solidFill>
                <a:latin typeface="Arial"/>
              </a:rPr>
              <a:t>Puls 76 Schläge/Minute</a:t>
            </a:r>
          </a:p>
          <a:p>
            <a:pPr marL="214308" indent="-214308" defTabSz="685783" fontAlgn="auto">
              <a:spcBef>
                <a:spcPts val="0"/>
              </a:spcBef>
              <a:spcAft>
                <a:spcPts val="400"/>
              </a:spcAft>
              <a:buClr>
                <a:srgbClr val="3961AC"/>
              </a:buClr>
              <a:buFont typeface="Wingdings" panose="05000000000000000000" pitchFamily="2" charset="2"/>
              <a:buChar char=""/>
            </a:pPr>
            <a:r>
              <a:rPr lang="de-DE" sz="1050" dirty="0" err="1">
                <a:solidFill>
                  <a:schemeClr val="tx1">
                    <a:lumMod val="65000"/>
                    <a:lumOff val="35000"/>
                  </a:schemeClr>
                </a:solidFill>
                <a:latin typeface="Arial"/>
              </a:rPr>
              <a:t>eGFR</a:t>
            </a:r>
            <a:r>
              <a:rPr lang="de-DE" sz="1050" dirty="0">
                <a:solidFill>
                  <a:schemeClr val="tx1">
                    <a:lumMod val="65000"/>
                    <a:lumOff val="35000"/>
                  </a:schemeClr>
                </a:solidFill>
                <a:latin typeface="Arial"/>
              </a:rPr>
              <a:t> 43 ml/min</a:t>
            </a:r>
          </a:p>
          <a:p>
            <a:pPr marL="214308" indent="-214308" defTabSz="685783" fontAlgn="auto">
              <a:spcBef>
                <a:spcPts val="0"/>
              </a:spcBef>
              <a:spcAft>
                <a:spcPts val="400"/>
              </a:spcAft>
              <a:buClr>
                <a:srgbClr val="3961AC"/>
              </a:buClr>
              <a:buFont typeface="Wingdings" panose="05000000000000000000" pitchFamily="2" charset="2"/>
              <a:buChar char=""/>
            </a:pPr>
            <a:r>
              <a:rPr lang="de-DE" sz="1050" dirty="0">
                <a:solidFill>
                  <a:schemeClr val="tx1">
                    <a:lumMod val="65000"/>
                    <a:lumOff val="35000"/>
                  </a:schemeClr>
                </a:solidFill>
                <a:latin typeface="Arial"/>
              </a:rPr>
              <a:t>Keine Blutungen in der </a:t>
            </a:r>
            <a:br>
              <a:rPr lang="de-DE" sz="1050" dirty="0">
                <a:solidFill>
                  <a:schemeClr val="tx1">
                    <a:lumMod val="65000"/>
                    <a:lumOff val="35000"/>
                  </a:schemeClr>
                </a:solidFill>
                <a:latin typeface="Arial"/>
              </a:rPr>
            </a:br>
            <a:r>
              <a:rPr lang="de-DE" sz="1050" dirty="0">
                <a:solidFill>
                  <a:schemeClr val="tx1">
                    <a:lumMod val="65000"/>
                    <a:lumOff val="35000"/>
                  </a:schemeClr>
                </a:solidFill>
                <a:latin typeface="Arial"/>
              </a:rPr>
              <a:t>Anamnese</a:t>
            </a:r>
          </a:p>
          <a:p>
            <a:pPr marL="214308" indent="-214308" defTabSz="685783" fontAlgn="auto">
              <a:spcBef>
                <a:spcPts val="0"/>
              </a:spcBef>
              <a:spcAft>
                <a:spcPts val="400"/>
              </a:spcAft>
              <a:buClr>
                <a:srgbClr val="3961AC"/>
              </a:buClr>
              <a:buFont typeface="Wingdings" panose="05000000000000000000" pitchFamily="2" charset="2"/>
              <a:buChar char=""/>
            </a:pPr>
            <a:r>
              <a:rPr lang="de-DE" sz="1050" dirty="0">
                <a:solidFill>
                  <a:schemeClr val="tx1">
                    <a:lumMod val="65000"/>
                    <a:lumOff val="35000"/>
                  </a:schemeClr>
                </a:solidFill>
                <a:latin typeface="Arial"/>
              </a:rPr>
              <a:t>Kein Schlaganfall in der </a:t>
            </a:r>
            <a:br>
              <a:rPr lang="de-DE" sz="1050" dirty="0">
                <a:solidFill>
                  <a:schemeClr val="tx1">
                    <a:lumMod val="65000"/>
                    <a:lumOff val="35000"/>
                  </a:schemeClr>
                </a:solidFill>
                <a:latin typeface="Arial"/>
              </a:rPr>
            </a:br>
            <a:r>
              <a:rPr lang="de-DE" sz="1050" dirty="0">
                <a:solidFill>
                  <a:schemeClr val="tx1">
                    <a:lumMod val="65000"/>
                    <a:lumOff val="35000"/>
                  </a:schemeClr>
                </a:solidFill>
                <a:latin typeface="Arial"/>
              </a:rPr>
              <a:t>Anamnese</a:t>
            </a:r>
          </a:p>
          <a:p>
            <a:pPr marL="214308" indent="-214308" defTabSz="685783" fontAlgn="auto">
              <a:spcBef>
                <a:spcPts val="0"/>
              </a:spcBef>
              <a:spcAft>
                <a:spcPts val="400"/>
              </a:spcAft>
              <a:buClr>
                <a:srgbClr val="3961AC"/>
              </a:buClr>
              <a:buFont typeface="Wingdings" panose="05000000000000000000" pitchFamily="2" charset="2"/>
              <a:buChar char=""/>
            </a:pPr>
            <a:r>
              <a:rPr lang="de-DE" sz="1050" dirty="0">
                <a:solidFill>
                  <a:schemeClr val="tx1">
                    <a:lumMod val="65000"/>
                    <a:lumOff val="35000"/>
                  </a:schemeClr>
                </a:solidFill>
                <a:latin typeface="Arial"/>
              </a:rPr>
              <a:t>Nichtraucherin</a:t>
            </a:r>
          </a:p>
        </p:txBody>
      </p:sp>
      <p:pic>
        <p:nvPicPr>
          <p:cNvPr id="33" name="Picture 3" descr="A person smiling for the camera&#10;&#10;Description automatically generated">
            <a:extLst>
              <a:ext uri="{FF2B5EF4-FFF2-40B4-BE49-F238E27FC236}">
                <a16:creationId xmlns:a16="http://schemas.microsoft.com/office/drawing/2014/main" id="{4D569DB9-F943-4AD5-AF7F-6B5B46E395B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253195" y="1068516"/>
            <a:ext cx="1107331" cy="1107331"/>
          </a:xfrm>
          <a:prstGeom prst="ellipse">
            <a:avLst/>
          </a:prstGeom>
          <a:ln w="28575">
            <a:solidFill>
              <a:srgbClr val="3961AC"/>
            </a:solidFill>
          </a:ln>
        </p:spPr>
      </p:pic>
      <p:sp>
        <p:nvSpPr>
          <p:cNvPr id="35" name="Flowchart: Off-page Connector 51">
            <a:extLst>
              <a:ext uri="{FF2B5EF4-FFF2-40B4-BE49-F238E27FC236}">
                <a16:creationId xmlns:a16="http://schemas.microsoft.com/office/drawing/2014/main" id="{D8B0F1BD-372B-4DDE-9811-246EEB44A0CE}"/>
              </a:ext>
            </a:extLst>
          </p:cNvPr>
          <p:cNvSpPr/>
          <p:nvPr/>
        </p:nvSpPr>
        <p:spPr bwMode="auto">
          <a:xfrm>
            <a:off x="5101264" y="3727816"/>
            <a:ext cx="3747448" cy="770965"/>
          </a:xfrm>
          <a:prstGeom prst="flowChartOffpageConnector">
            <a:avLst/>
          </a:prstGeom>
          <a:solidFill>
            <a:srgbClr val="3961AC"/>
          </a:solidFill>
          <a:ln w="28575" algn="ctr">
            <a:solidFill>
              <a:schemeClr val="bg2"/>
            </a:solidFill>
            <a:miter lim="800000"/>
            <a:headEnd/>
            <a:tailEnd/>
          </a:ln>
          <a:effectLst/>
        </p:spPr>
        <p:txBody>
          <a:bodyPr wrap="square" lIns="0" tIns="54000" rIns="0" bIns="0" rtlCol="0" anchor="ctr">
            <a:noAutofit/>
          </a:bodyPr>
          <a:lstStyle/>
          <a:p>
            <a:pPr algn="ctr" defTabSz="685783" fontAlgn="auto">
              <a:spcBef>
                <a:spcPts val="0"/>
              </a:spcBef>
              <a:spcAft>
                <a:spcPts val="0"/>
              </a:spcAft>
            </a:pPr>
            <a:r>
              <a:rPr lang="de-DE" sz="1200">
                <a:solidFill>
                  <a:schemeClr val="bg1"/>
                </a:solidFill>
              </a:rPr>
              <a:t>Frau Huber hat einen </a:t>
            </a:r>
          </a:p>
          <a:p>
            <a:pPr algn="ctr" defTabSz="685783" fontAlgn="auto">
              <a:spcBef>
                <a:spcPts val="0"/>
              </a:spcBef>
              <a:spcAft>
                <a:spcPts val="0"/>
              </a:spcAft>
            </a:pPr>
            <a:r>
              <a:rPr lang="de-DE" sz="1200">
                <a:solidFill>
                  <a:schemeClr val="bg1"/>
                </a:solidFill>
              </a:rPr>
              <a:t>CHA</a:t>
            </a:r>
            <a:r>
              <a:rPr lang="de-DE" sz="1200" baseline="-25000">
                <a:solidFill>
                  <a:schemeClr val="bg1"/>
                </a:solidFill>
              </a:rPr>
              <a:t>2</a:t>
            </a:r>
            <a:r>
              <a:rPr lang="de-DE" sz="1200">
                <a:solidFill>
                  <a:schemeClr val="bg1"/>
                </a:solidFill>
              </a:rPr>
              <a:t>DS</a:t>
            </a:r>
            <a:r>
              <a:rPr lang="de-DE" sz="1200" baseline="-25000">
                <a:solidFill>
                  <a:schemeClr val="bg1"/>
                </a:solidFill>
              </a:rPr>
              <a:t>2</a:t>
            </a:r>
            <a:r>
              <a:rPr lang="de-DE" sz="1200">
                <a:solidFill>
                  <a:schemeClr val="bg1"/>
                </a:solidFill>
              </a:rPr>
              <a:t>-VaSc-Score von 4</a:t>
            </a:r>
            <a:r>
              <a:rPr lang="de-DE" sz="1200" baseline="30000">
                <a:solidFill>
                  <a:schemeClr val="bg1"/>
                </a:solidFill>
                <a:latin typeface="Arial"/>
              </a:rPr>
              <a:t>5</a:t>
            </a:r>
          </a:p>
        </p:txBody>
      </p:sp>
      <p:pic>
        <p:nvPicPr>
          <p:cNvPr id="36" name="Grafik 35">
            <a:extLst>
              <a:ext uri="{FF2B5EF4-FFF2-40B4-BE49-F238E27FC236}">
                <a16:creationId xmlns:a16="http://schemas.microsoft.com/office/drawing/2014/main" id="{06525DF2-F9C6-46E2-ACB2-37B89D7CC6D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816793" y="1611714"/>
            <a:ext cx="654107" cy="636332"/>
          </a:xfrm>
          <a:prstGeom prst="rect">
            <a:avLst/>
          </a:prstGeom>
        </p:spPr>
      </p:pic>
      <p:sp>
        <p:nvSpPr>
          <p:cNvPr id="37" name="Pfeil: nach rechts 36">
            <a:extLst>
              <a:ext uri="{FF2B5EF4-FFF2-40B4-BE49-F238E27FC236}">
                <a16:creationId xmlns:a16="http://schemas.microsoft.com/office/drawing/2014/main" id="{5DBCC202-48C1-449D-971D-F7A6B55CD01E}"/>
              </a:ext>
            </a:extLst>
          </p:cNvPr>
          <p:cNvSpPr/>
          <p:nvPr/>
        </p:nvSpPr>
        <p:spPr bwMode="auto">
          <a:xfrm>
            <a:off x="4535772" y="1611713"/>
            <a:ext cx="170329" cy="654423"/>
          </a:xfrm>
          <a:prstGeom prst="rightArrow">
            <a:avLst>
              <a:gd name="adj1" fmla="val 50000"/>
              <a:gd name="adj2" fmla="val 100000"/>
            </a:avLst>
          </a:prstGeom>
          <a:solidFill>
            <a:srgbClr val="439FE0"/>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38" name="Textfeld 37">
            <a:extLst>
              <a:ext uri="{FF2B5EF4-FFF2-40B4-BE49-F238E27FC236}">
                <a16:creationId xmlns:a16="http://schemas.microsoft.com/office/drawing/2014/main" id="{02A9B468-717F-4D9C-A3BB-2DE661630143}"/>
              </a:ext>
            </a:extLst>
          </p:cNvPr>
          <p:cNvSpPr txBox="1"/>
          <p:nvPr/>
        </p:nvSpPr>
        <p:spPr>
          <a:xfrm>
            <a:off x="3746877" y="2054539"/>
            <a:ext cx="1138507" cy="710067"/>
          </a:xfrm>
          <a:prstGeom prst="rect">
            <a:avLst/>
          </a:prstGeom>
          <a:noFill/>
        </p:spPr>
        <p:txBody>
          <a:bodyPr wrap="square" lIns="90000" tIns="46800" rIns="90000" bIns="46800" rtlCol="0" anchor="ctr">
            <a:spAutoFit/>
          </a:bodyPr>
          <a:lstStyle/>
          <a:p>
            <a:br>
              <a:rPr lang="de-DE" sz="1600">
                <a:solidFill>
                  <a:srgbClr val="605F62"/>
                </a:solidFill>
              </a:rPr>
            </a:br>
            <a:r>
              <a:rPr lang="de-DE" sz="1200">
                <a:solidFill>
                  <a:srgbClr val="605F62"/>
                </a:solidFill>
              </a:rPr>
              <a:t>Berechnung durch QxMD* </a:t>
            </a:r>
          </a:p>
        </p:txBody>
      </p:sp>
      <p:graphicFrame>
        <p:nvGraphicFramePr>
          <p:cNvPr id="14" name="Diagramm 33">
            <a:extLst>
              <a:ext uri="{FF2B5EF4-FFF2-40B4-BE49-F238E27FC236}">
                <a16:creationId xmlns:a16="http://schemas.microsoft.com/office/drawing/2014/main" id="{0398CE85-9C1A-4CAF-92A7-9E4FC15E0FC8}"/>
              </a:ext>
            </a:extLst>
          </p:cNvPr>
          <p:cNvGraphicFramePr>
            <a:graphicFrameLocks/>
          </p:cNvGraphicFramePr>
          <p:nvPr>
            <p:extLst>
              <p:ext uri="{D42A27DB-BD31-4B8C-83A1-F6EECF244321}">
                <p14:modId xmlns:p14="http://schemas.microsoft.com/office/powerpoint/2010/main" val="4153498392"/>
              </p:ext>
            </p:extLst>
          </p:nvPr>
        </p:nvGraphicFramePr>
        <p:xfrm>
          <a:off x="4848182" y="1019002"/>
          <a:ext cx="4043083" cy="2589680"/>
        </p:xfrm>
        <a:graphic>
          <a:graphicData uri="http://schemas.openxmlformats.org/drawingml/2006/chart">
            <c:chart xmlns:c="http://schemas.openxmlformats.org/drawingml/2006/chart" xmlns:r="http://schemas.openxmlformats.org/officeDocument/2006/relationships" r:id="rId6"/>
          </a:graphicData>
        </a:graphic>
      </p:graphicFrame>
      <p:sp>
        <p:nvSpPr>
          <p:cNvPr id="16" name="Textfeld 12">
            <a:extLst>
              <a:ext uri="{FF2B5EF4-FFF2-40B4-BE49-F238E27FC236}">
                <a16:creationId xmlns:a16="http://schemas.microsoft.com/office/drawing/2014/main" id="{02A695E9-9C5A-46CE-82E2-8541B79144C2}"/>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4288488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1188" y="272310"/>
            <a:ext cx="8532812"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200" dirty="0" err="1"/>
              <a:t>nvVHF</a:t>
            </a:r>
            <a:r>
              <a:rPr lang="de-DE" sz="2200" dirty="0"/>
              <a:t>-Patienten mit Komorbiditäten weisen ein erhöhtes </a:t>
            </a:r>
          </a:p>
          <a:p>
            <a:pPr lvl="0"/>
            <a:r>
              <a:rPr lang="de-DE" sz="2200" dirty="0"/>
              <a:t>Schlaganfall-/SE-Risiko auf und sollten geschützt werden</a:t>
            </a:r>
            <a:r>
              <a:rPr lang="de-DE" sz="2200" baseline="30000" dirty="0"/>
              <a:t>6</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41141"/>
            <a:ext cx="8274051" cy="215444"/>
          </a:xfrm>
          <a:prstGeom prst="rect">
            <a:avLst/>
          </a:prstGeom>
          <a:noFill/>
        </p:spPr>
        <p:txBody>
          <a:bodyPr wrap="square" lIns="0" tIns="0" rIns="0" bIns="0" rtlCol="0" anchor="b" anchorCtr="0">
            <a:spAutoFit/>
          </a:bodyPr>
          <a:lstStyle/>
          <a:p>
            <a:pPr>
              <a:spcBef>
                <a:spcPts val="300"/>
              </a:spcBef>
            </a:pPr>
            <a:r>
              <a:rPr lang="de-DE" sz="700" dirty="0">
                <a:solidFill>
                  <a:srgbClr val="B3B2B5"/>
                </a:solidFill>
                <a:cs typeface="Arial" charset="0"/>
              </a:rPr>
              <a:t>* Berücksichtigt wurde nur das erste Auftreten von Ereignissen.</a:t>
            </a:r>
            <a:br>
              <a:rPr lang="de-DE" sz="700" dirty="0">
                <a:solidFill>
                  <a:srgbClr val="B3B2B5"/>
                </a:solidFill>
                <a:cs typeface="Arial" charset="0"/>
              </a:rPr>
            </a:br>
            <a:r>
              <a:rPr lang="de-DE" sz="700" dirty="0" err="1">
                <a:solidFill>
                  <a:srgbClr val="B3B2B5"/>
                </a:solidFill>
                <a:cs typeface="Arial" charset="0"/>
              </a:rPr>
              <a:t>nvVHF</a:t>
            </a:r>
            <a:r>
              <a:rPr lang="de-DE" sz="700" dirty="0">
                <a:solidFill>
                  <a:srgbClr val="B3B2B5"/>
                </a:solidFill>
                <a:cs typeface="Arial" charset="0"/>
              </a:rPr>
              <a:t>: nicht-</a:t>
            </a:r>
            <a:r>
              <a:rPr lang="de-DE" sz="700" dirty="0" err="1">
                <a:solidFill>
                  <a:srgbClr val="B3B2B5"/>
                </a:solidFill>
                <a:cs typeface="Arial" charset="0"/>
              </a:rPr>
              <a:t>valvuläres</a:t>
            </a:r>
            <a:r>
              <a:rPr lang="de-DE" sz="700" dirty="0">
                <a:solidFill>
                  <a:srgbClr val="B3B2B5"/>
                </a:solidFill>
                <a:cs typeface="Arial" charset="0"/>
              </a:rPr>
              <a:t> Vorhofflimmern; SE: </a:t>
            </a:r>
            <a:r>
              <a:rPr lang="de-DE" sz="700" dirty="0" err="1">
                <a:solidFill>
                  <a:srgbClr val="B3B2B5"/>
                </a:solidFill>
                <a:cs typeface="Arial" charset="0"/>
              </a:rPr>
              <a:t>systemic</a:t>
            </a:r>
            <a:r>
              <a:rPr lang="de-DE" sz="700" dirty="0">
                <a:solidFill>
                  <a:srgbClr val="B3B2B5"/>
                </a:solidFill>
                <a:cs typeface="Arial" charset="0"/>
              </a:rPr>
              <a:t> </a:t>
            </a:r>
            <a:r>
              <a:rPr lang="de-DE" sz="700" dirty="0" err="1">
                <a:solidFill>
                  <a:srgbClr val="B3B2B5"/>
                </a:solidFill>
                <a:cs typeface="Arial" charset="0"/>
              </a:rPr>
              <a:t>embolism</a:t>
            </a:r>
            <a:r>
              <a:rPr lang="de-DE" sz="700" dirty="0">
                <a:solidFill>
                  <a:srgbClr val="B3B2B5"/>
                </a:solidFill>
                <a:cs typeface="Arial" charset="0"/>
              </a:rPr>
              <a:t> (systemische Embolie); TIA: </a:t>
            </a:r>
            <a:r>
              <a:rPr lang="de-DE" sz="700" dirty="0" err="1">
                <a:solidFill>
                  <a:srgbClr val="B3B2B5"/>
                </a:solidFill>
                <a:cs typeface="Arial" charset="0"/>
              </a:rPr>
              <a:t>transischemic</a:t>
            </a:r>
            <a:r>
              <a:rPr lang="de-DE" sz="700" dirty="0">
                <a:solidFill>
                  <a:srgbClr val="B3B2B5"/>
                </a:solidFill>
                <a:cs typeface="Arial" charset="0"/>
              </a:rPr>
              <a:t> </a:t>
            </a:r>
            <a:r>
              <a:rPr lang="de-DE" sz="700" dirty="0" err="1">
                <a:solidFill>
                  <a:srgbClr val="B3B2B5"/>
                </a:solidFill>
                <a:cs typeface="Arial" charset="0"/>
              </a:rPr>
              <a:t>attack</a:t>
            </a:r>
            <a:r>
              <a:rPr lang="de-DE" sz="700" dirty="0">
                <a:solidFill>
                  <a:srgbClr val="B3B2B5"/>
                </a:solidFill>
                <a:cs typeface="Arial" charset="0"/>
              </a:rPr>
              <a:t> (transischämische Attacke)</a:t>
            </a:r>
          </a:p>
        </p:txBody>
      </p:sp>
      <p:sp>
        <p:nvSpPr>
          <p:cNvPr id="40" name="TextBox 14">
            <a:extLst>
              <a:ext uri="{FF2B5EF4-FFF2-40B4-BE49-F238E27FC236}">
                <a16:creationId xmlns:a16="http://schemas.microsoft.com/office/drawing/2014/main" id="{B8A7D281-E192-4816-9780-C1E782C09CEA}"/>
              </a:ext>
            </a:extLst>
          </p:cNvPr>
          <p:cNvSpPr txBox="1"/>
          <p:nvPr/>
        </p:nvSpPr>
        <p:spPr>
          <a:xfrm>
            <a:off x="1326672" y="1197724"/>
            <a:ext cx="1816050" cy="624883"/>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b="1" dirty="0">
                <a:solidFill>
                  <a:schemeClr val="tx1">
                    <a:lumMod val="65000"/>
                    <a:lumOff val="35000"/>
                  </a:schemeClr>
                </a:solidFill>
                <a:latin typeface="Arial"/>
              </a:rPr>
              <a:t>Inzidenz für Schlaganfall/SE bei Patienten mit </a:t>
            </a:r>
            <a:r>
              <a:rPr lang="de-DE" sz="1200" b="1" dirty="0" err="1">
                <a:solidFill>
                  <a:schemeClr val="tx1">
                    <a:lumMod val="65000"/>
                    <a:lumOff val="35000"/>
                  </a:schemeClr>
                </a:solidFill>
                <a:latin typeface="Arial"/>
              </a:rPr>
              <a:t>nvVHF</a:t>
            </a:r>
            <a:r>
              <a:rPr lang="de-DE" sz="1200" b="1" dirty="0">
                <a:solidFill>
                  <a:schemeClr val="tx1">
                    <a:lumMod val="65000"/>
                    <a:lumOff val="35000"/>
                  </a:schemeClr>
                </a:solidFill>
                <a:latin typeface="Arial"/>
              </a:rPr>
              <a:t>*</a:t>
            </a:r>
          </a:p>
        </p:txBody>
      </p:sp>
      <p:sp>
        <p:nvSpPr>
          <p:cNvPr id="41" name="TextBox 33">
            <a:extLst>
              <a:ext uri="{FF2B5EF4-FFF2-40B4-BE49-F238E27FC236}">
                <a16:creationId xmlns:a16="http://schemas.microsoft.com/office/drawing/2014/main" id="{F29C3F14-8D3C-4055-8651-782F14808E38}"/>
              </a:ext>
            </a:extLst>
          </p:cNvPr>
          <p:cNvSpPr txBox="1"/>
          <p:nvPr/>
        </p:nvSpPr>
        <p:spPr>
          <a:xfrm>
            <a:off x="3418759" y="1195275"/>
            <a:ext cx="2532769" cy="440217"/>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b="1">
                <a:solidFill>
                  <a:schemeClr val="tx1">
                    <a:lumMod val="65000"/>
                    <a:lumOff val="35000"/>
                  </a:schemeClr>
                </a:solidFill>
                <a:latin typeface="Arial"/>
              </a:rPr>
              <a:t>Erhöhtes Schlaganfall-/SE-Risiko gemäss Komorbidität</a:t>
            </a:r>
          </a:p>
        </p:txBody>
      </p:sp>
      <p:grpSp>
        <p:nvGrpSpPr>
          <p:cNvPr id="2" name="Gruppieren 1">
            <a:extLst>
              <a:ext uri="{FF2B5EF4-FFF2-40B4-BE49-F238E27FC236}">
                <a16:creationId xmlns:a16="http://schemas.microsoft.com/office/drawing/2014/main" id="{AEAE5374-84D8-48DF-9DC8-564335B8A12F}"/>
              </a:ext>
            </a:extLst>
          </p:cNvPr>
          <p:cNvGrpSpPr/>
          <p:nvPr/>
        </p:nvGrpSpPr>
        <p:grpSpPr>
          <a:xfrm>
            <a:off x="958852" y="1620874"/>
            <a:ext cx="7413204" cy="3109092"/>
            <a:chOff x="958852" y="1584874"/>
            <a:chExt cx="7413204" cy="3109092"/>
          </a:xfrm>
        </p:grpSpPr>
        <p:graphicFrame>
          <p:nvGraphicFramePr>
            <p:cNvPr id="14" name="Chart 6">
              <a:extLst>
                <a:ext uri="{FF2B5EF4-FFF2-40B4-BE49-F238E27FC236}">
                  <a16:creationId xmlns:a16="http://schemas.microsoft.com/office/drawing/2014/main" id="{A3905BD5-9664-4A70-9C3A-5177E43CA8D8}"/>
                </a:ext>
              </a:extLst>
            </p:cNvPr>
            <p:cNvGraphicFramePr/>
            <p:nvPr/>
          </p:nvGraphicFramePr>
          <p:xfrm>
            <a:off x="2831305" y="1880966"/>
            <a:ext cx="4691516" cy="2685706"/>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
              <a:extLst>
                <a:ext uri="{FF2B5EF4-FFF2-40B4-BE49-F238E27FC236}">
                  <a16:creationId xmlns:a16="http://schemas.microsoft.com/office/drawing/2014/main" id="{9221FFBE-8F16-47B3-8357-FD570AD59B34}"/>
                </a:ext>
              </a:extLst>
            </p:cNvPr>
            <p:cNvSpPr txBox="1"/>
            <p:nvPr/>
          </p:nvSpPr>
          <p:spPr>
            <a:xfrm>
              <a:off x="4863124" y="4067695"/>
              <a:ext cx="907958" cy="440217"/>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a:solidFill>
                    <a:schemeClr val="tx1">
                      <a:lumMod val="65000"/>
                      <a:lumOff val="35000"/>
                    </a:schemeClr>
                  </a:solidFill>
                  <a:latin typeface="Arial"/>
                </a:rPr>
                <a:t>Nieren-erkrankung</a:t>
              </a:r>
            </a:p>
          </p:txBody>
        </p:sp>
        <p:sp>
          <p:nvSpPr>
            <p:cNvPr id="17" name="TextBox 10">
              <a:extLst>
                <a:ext uri="{FF2B5EF4-FFF2-40B4-BE49-F238E27FC236}">
                  <a16:creationId xmlns:a16="http://schemas.microsoft.com/office/drawing/2014/main" id="{9FCBF064-76E1-4788-9773-A763993BD163}"/>
                </a:ext>
              </a:extLst>
            </p:cNvPr>
            <p:cNvSpPr txBox="1"/>
            <p:nvPr/>
          </p:nvSpPr>
          <p:spPr>
            <a:xfrm>
              <a:off x="4183611" y="4069083"/>
              <a:ext cx="725630" cy="624883"/>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a:solidFill>
                    <a:schemeClr val="tx1">
                      <a:lumMod val="65000"/>
                      <a:lumOff val="35000"/>
                    </a:schemeClr>
                  </a:solidFill>
                  <a:latin typeface="Arial"/>
                </a:rPr>
                <a:t>Gefäss-erkran-kung</a:t>
              </a:r>
            </a:p>
          </p:txBody>
        </p:sp>
        <p:sp>
          <p:nvSpPr>
            <p:cNvPr id="18" name="TextBox 11">
              <a:extLst>
                <a:ext uri="{FF2B5EF4-FFF2-40B4-BE49-F238E27FC236}">
                  <a16:creationId xmlns:a16="http://schemas.microsoft.com/office/drawing/2014/main" id="{073C59D7-56C3-424D-A5CA-4B70BB82CCCC}"/>
                </a:ext>
              </a:extLst>
            </p:cNvPr>
            <p:cNvSpPr txBox="1"/>
            <p:nvPr/>
          </p:nvSpPr>
          <p:spPr>
            <a:xfrm>
              <a:off x="3347438" y="4247941"/>
              <a:ext cx="793307"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a:solidFill>
                    <a:schemeClr val="tx1">
                      <a:lumMod val="65000"/>
                      <a:lumOff val="35000"/>
                    </a:schemeClr>
                  </a:solidFill>
                  <a:latin typeface="Arial"/>
                </a:rPr>
                <a:t>Diabetes</a:t>
              </a:r>
            </a:p>
          </p:txBody>
        </p:sp>
        <p:cxnSp>
          <p:nvCxnSpPr>
            <p:cNvPr id="19" name="Straight Connector 19">
              <a:extLst>
                <a:ext uri="{FF2B5EF4-FFF2-40B4-BE49-F238E27FC236}">
                  <a16:creationId xmlns:a16="http://schemas.microsoft.com/office/drawing/2014/main" id="{6EFB2FD1-3C99-42AB-A034-6BD87562749B}"/>
                </a:ext>
              </a:extLst>
            </p:cNvPr>
            <p:cNvCxnSpPr>
              <a:cxnSpLocks/>
            </p:cNvCxnSpPr>
            <p:nvPr/>
          </p:nvCxnSpPr>
          <p:spPr bwMode="auto">
            <a:xfrm>
              <a:off x="3090674" y="3527130"/>
              <a:ext cx="4432146" cy="0"/>
            </a:xfrm>
            <a:prstGeom prst="line">
              <a:avLst/>
            </a:prstGeom>
            <a:noFill/>
            <a:ln w="15875" cap="flat" cmpd="sng" algn="ctr">
              <a:solidFill>
                <a:schemeClr val="accent1"/>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0" name="TextBox 15">
              <a:extLst>
                <a:ext uri="{FF2B5EF4-FFF2-40B4-BE49-F238E27FC236}">
                  <a16:creationId xmlns:a16="http://schemas.microsoft.com/office/drawing/2014/main" id="{462B2872-E793-45F6-83B6-4B569904E1A7}"/>
                </a:ext>
              </a:extLst>
            </p:cNvPr>
            <p:cNvSpPr txBox="1"/>
            <p:nvPr/>
          </p:nvSpPr>
          <p:spPr>
            <a:xfrm>
              <a:off x="5670619" y="2175208"/>
              <a:ext cx="845112"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b="1">
                  <a:solidFill>
                    <a:schemeClr val="tx1">
                      <a:lumMod val="65000"/>
                      <a:lumOff val="35000"/>
                    </a:schemeClr>
                  </a:solidFill>
                  <a:latin typeface="Arial"/>
                </a:rPr>
                <a:t>HR=2.14</a:t>
              </a:r>
            </a:p>
          </p:txBody>
        </p:sp>
        <p:sp>
          <p:nvSpPr>
            <p:cNvPr id="21" name="TextBox 21">
              <a:extLst>
                <a:ext uri="{FF2B5EF4-FFF2-40B4-BE49-F238E27FC236}">
                  <a16:creationId xmlns:a16="http://schemas.microsoft.com/office/drawing/2014/main" id="{E8548174-984E-4216-B017-FBD28C5CED13}"/>
                </a:ext>
              </a:extLst>
            </p:cNvPr>
            <p:cNvSpPr txBox="1"/>
            <p:nvPr/>
          </p:nvSpPr>
          <p:spPr>
            <a:xfrm>
              <a:off x="4937167" y="2580248"/>
              <a:ext cx="801541"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b="1">
                  <a:solidFill>
                    <a:schemeClr val="tx1">
                      <a:lumMod val="65000"/>
                      <a:lumOff val="35000"/>
                    </a:schemeClr>
                  </a:solidFill>
                  <a:latin typeface="Arial"/>
                </a:rPr>
                <a:t>HR=1.62</a:t>
              </a:r>
            </a:p>
          </p:txBody>
        </p:sp>
        <p:sp>
          <p:nvSpPr>
            <p:cNvPr id="22" name="TextBox 22">
              <a:extLst>
                <a:ext uri="{FF2B5EF4-FFF2-40B4-BE49-F238E27FC236}">
                  <a16:creationId xmlns:a16="http://schemas.microsoft.com/office/drawing/2014/main" id="{54F7E04F-7556-421E-8BCD-5662114EFB6E}"/>
                </a:ext>
              </a:extLst>
            </p:cNvPr>
            <p:cNvSpPr txBox="1"/>
            <p:nvPr/>
          </p:nvSpPr>
          <p:spPr>
            <a:xfrm>
              <a:off x="4203961" y="2850419"/>
              <a:ext cx="827882"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b="1">
                  <a:solidFill>
                    <a:schemeClr val="tx1">
                      <a:lumMod val="65000"/>
                      <a:lumOff val="35000"/>
                    </a:schemeClr>
                  </a:solidFill>
                  <a:latin typeface="Arial"/>
                </a:rPr>
                <a:t>HR=1.35</a:t>
              </a:r>
            </a:p>
          </p:txBody>
        </p:sp>
        <p:sp>
          <p:nvSpPr>
            <p:cNvPr id="23" name="TextBox 23">
              <a:extLst>
                <a:ext uri="{FF2B5EF4-FFF2-40B4-BE49-F238E27FC236}">
                  <a16:creationId xmlns:a16="http://schemas.microsoft.com/office/drawing/2014/main" id="{EDFD99A1-7B6C-42F7-A56C-880D0C65CF5E}"/>
                </a:ext>
              </a:extLst>
            </p:cNvPr>
            <p:cNvSpPr txBox="1"/>
            <p:nvPr/>
          </p:nvSpPr>
          <p:spPr>
            <a:xfrm>
              <a:off x="3314301" y="3014165"/>
              <a:ext cx="1013125"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b="1">
                  <a:solidFill>
                    <a:schemeClr val="tx1">
                      <a:lumMod val="65000"/>
                      <a:lumOff val="35000"/>
                    </a:schemeClr>
                  </a:solidFill>
                  <a:latin typeface="Arial"/>
                </a:rPr>
                <a:t>HR=1.23</a:t>
              </a:r>
            </a:p>
          </p:txBody>
        </p:sp>
        <p:sp>
          <p:nvSpPr>
            <p:cNvPr id="25" name="TextBox 26">
              <a:extLst>
                <a:ext uri="{FF2B5EF4-FFF2-40B4-BE49-F238E27FC236}">
                  <a16:creationId xmlns:a16="http://schemas.microsoft.com/office/drawing/2014/main" id="{9D045495-0B3E-45E8-B2DA-E18C91BB8BF4}"/>
                </a:ext>
              </a:extLst>
            </p:cNvPr>
            <p:cNvSpPr txBox="1"/>
            <p:nvPr/>
          </p:nvSpPr>
          <p:spPr>
            <a:xfrm>
              <a:off x="7408471" y="3318749"/>
              <a:ext cx="963585" cy="440217"/>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a:solidFill>
                    <a:schemeClr val="tx1">
                      <a:lumMod val="65000"/>
                      <a:lumOff val="35000"/>
                    </a:schemeClr>
                  </a:solidFill>
                  <a:latin typeface="Arial"/>
                </a:rPr>
                <a:t>Schlaganfall/SE-Risiko</a:t>
              </a:r>
            </a:p>
          </p:txBody>
        </p:sp>
        <p:sp>
          <p:nvSpPr>
            <p:cNvPr id="26" name="Arrow: Up 3">
              <a:extLst>
                <a:ext uri="{FF2B5EF4-FFF2-40B4-BE49-F238E27FC236}">
                  <a16:creationId xmlns:a16="http://schemas.microsoft.com/office/drawing/2014/main" id="{C22E2CDC-2293-4C2B-8962-BE5A551603F5}"/>
                </a:ext>
              </a:extLst>
            </p:cNvPr>
            <p:cNvSpPr/>
            <p:nvPr/>
          </p:nvSpPr>
          <p:spPr bwMode="auto">
            <a:xfrm>
              <a:off x="7807256" y="2122852"/>
              <a:ext cx="149772" cy="1190090"/>
            </a:xfrm>
            <a:prstGeom prst="upArrow">
              <a:avLst/>
            </a:prstGeom>
            <a:gradFill flip="none" rotWithShape="1">
              <a:gsLst>
                <a:gs pos="0">
                  <a:srgbClr val="3961AC"/>
                </a:gs>
                <a:gs pos="100000">
                  <a:schemeClr val="bg1"/>
                </a:gs>
              </a:gsLst>
              <a:path path="circle">
                <a:fillToRect l="100000" b="100000"/>
              </a:path>
              <a:tileRect t="-100000" r="-100000"/>
            </a:gradFill>
            <a:ln w="19050" algn="ctr">
              <a:solidFill>
                <a:schemeClr val="bg2"/>
              </a:solidFill>
              <a:miter lim="800000"/>
              <a:headEnd/>
              <a:tailEn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685783" fontAlgn="auto">
                <a:spcBef>
                  <a:spcPts val="0"/>
                </a:spcBef>
                <a:spcAft>
                  <a:spcPts val="0"/>
                </a:spcAft>
                <a:defRPr/>
              </a:pPr>
              <a:endParaRPr lang="en-GB" sz="1350">
                <a:solidFill>
                  <a:srgbClr val="000000">
                    <a:lumMod val="65000"/>
                    <a:lumOff val="35000"/>
                  </a:srgbClr>
                </a:solidFill>
                <a:latin typeface="Arial"/>
              </a:endParaRPr>
            </a:p>
          </p:txBody>
        </p:sp>
        <p:sp>
          <p:nvSpPr>
            <p:cNvPr id="27" name="Arrow: Up 31">
              <a:extLst>
                <a:ext uri="{FF2B5EF4-FFF2-40B4-BE49-F238E27FC236}">
                  <a16:creationId xmlns:a16="http://schemas.microsoft.com/office/drawing/2014/main" id="{71B86F2B-64E9-405C-A2ED-2C4ECEE3B8E3}"/>
                </a:ext>
              </a:extLst>
            </p:cNvPr>
            <p:cNvSpPr/>
            <p:nvPr/>
          </p:nvSpPr>
          <p:spPr bwMode="auto">
            <a:xfrm flipV="1">
              <a:off x="7805828" y="3750676"/>
              <a:ext cx="151200" cy="548950"/>
            </a:xfrm>
            <a:prstGeom prst="upArrow">
              <a:avLst/>
            </a:prstGeom>
            <a:gradFill flip="none" rotWithShape="1">
              <a:gsLst>
                <a:gs pos="0">
                  <a:srgbClr val="3961AC"/>
                </a:gs>
                <a:gs pos="52000">
                  <a:schemeClr val="tx2"/>
                </a:gs>
                <a:gs pos="100000">
                  <a:schemeClr val="bg1">
                    <a:shade val="100000"/>
                    <a:satMod val="115000"/>
                  </a:schemeClr>
                </a:gs>
              </a:gsLst>
              <a:path path="circle">
                <a:fillToRect l="100000" b="100000"/>
              </a:path>
              <a:tileRect t="-100000" r="-100000"/>
            </a:gradFill>
            <a:ln w="19050" algn="ctr">
              <a:solidFill>
                <a:schemeClr val="bg2"/>
              </a:solidFill>
              <a:miter lim="800000"/>
              <a:headEnd/>
              <a:tailEn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685783" fontAlgn="auto">
                <a:spcBef>
                  <a:spcPts val="0"/>
                </a:spcBef>
                <a:spcAft>
                  <a:spcPts val="0"/>
                </a:spcAft>
                <a:defRPr/>
              </a:pPr>
              <a:endParaRPr lang="en-GB" sz="1350">
                <a:solidFill>
                  <a:srgbClr val="000000">
                    <a:lumMod val="65000"/>
                    <a:lumOff val="35000"/>
                  </a:srgbClr>
                </a:solidFill>
                <a:latin typeface="Arial"/>
              </a:endParaRPr>
            </a:p>
          </p:txBody>
        </p:sp>
        <p:sp>
          <p:nvSpPr>
            <p:cNvPr id="28" name="TextBox 29">
              <a:extLst>
                <a:ext uri="{FF2B5EF4-FFF2-40B4-BE49-F238E27FC236}">
                  <a16:creationId xmlns:a16="http://schemas.microsoft.com/office/drawing/2014/main" id="{47F62F89-6B3C-4909-9383-6BFC21437831}"/>
                </a:ext>
              </a:extLst>
            </p:cNvPr>
            <p:cNvSpPr txBox="1"/>
            <p:nvPr/>
          </p:nvSpPr>
          <p:spPr>
            <a:xfrm>
              <a:off x="6392799" y="1864888"/>
              <a:ext cx="845112"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b="1">
                  <a:solidFill>
                    <a:schemeClr val="tx1">
                      <a:lumMod val="65000"/>
                      <a:lumOff val="35000"/>
                    </a:schemeClr>
                  </a:solidFill>
                  <a:latin typeface="Arial"/>
                </a:rPr>
                <a:t>HR=2.32</a:t>
              </a:r>
            </a:p>
          </p:txBody>
        </p:sp>
        <p:sp>
          <p:nvSpPr>
            <p:cNvPr id="39" name="TextBox 13">
              <a:extLst>
                <a:ext uri="{FF2B5EF4-FFF2-40B4-BE49-F238E27FC236}">
                  <a16:creationId xmlns:a16="http://schemas.microsoft.com/office/drawing/2014/main" id="{B2E2C80C-E887-4F19-B5BF-735AED2EF294}"/>
                </a:ext>
              </a:extLst>
            </p:cNvPr>
            <p:cNvSpPr txBox="1"/>
            <p:nvPr/>
          </p:nvSpPr>
          <p:spPr>
            <a:xfrm rot="16200000">
              <a:off x="-224660" y="2882045"/>
              <a:ext cx="2622576" cy="255551"/>
            </a:xfrm>
            <a:prstGeom prst="rect">
              <a:avLst/>
            </a:prstGeom>
            <a:noFill/>
          </p:spPr>
          <p:txBody>
            <a:bodyPr wrap="none" lIns="67500" tIns="35100" rIns="67500" bIns="35100" rtlCol="0" anchor="ctr">
              <a:spAutoFit/>
            </a:bodyPr>
            <a:lstStyle/>
            <a:p>
              <a:pPr algn="ctr" defTabSz="685783" fontAlgn="auto">
                <a:spcBef>
                  <a:spcPts val="0"/>
                </a:spcBef>
                <a:spcAft>
                  <a:spcPts val="0"/>
                </a:spcAft>
                <a:defRPr/>
              </a:pPr>
              <a:r>
                <a:rPr lang="de-DE" sz="1200" b="1">
                  <a:solidFill>
                    <a:schemeClr val="tx1">
                      <a:lumMod val="65000"/>
                      <a:lumOff val="35000"/>
                    </a:schemeClr>
                  </a:solidFill>
                  <a:latin typeface="Arial"/>
                </a:rPr>
                <a:t>Schlaganfall-/SE-Inzidenz über 2 Jahre* (%)</a:t>
              </a:r>
            </a:p>
          </p:txBody>
        </p:sp>
        <p:cxnSp>
          <p:nvCxnSpPr>
            <p:cNvPr id="42" name="Straight Connector 4">
              <a:extLst>
                <a:ext uri="{FF2B5EF4-FFF2-40B4-BE49-F238E27FC236}">
                  <a16:creationId xmlns:a16="http://schemas.microsoft.com/office/drawing/2014/main" id="{00822290-6A9C-4DB5-BC73-F727A410E813}"/>
                </a:ext>
              </a:extLst>
            </p:cNvPr>
            <p:cNvCxnSpPr/>
            <p:nvPr/>
          </p:nvCxnSpPr>
          <p:spPr bwMode="auto">
            <a:xfrm flipH="1" flipV="1">
              <a:off x="2193023" y="2415033"/>
              <a:ext cx="845112" cy="1112099"/>
            </a:xfrm>
            <a:prstGeom prst="line">
              <a:avLst/>
            </a:prstGeom>
            <a:noFill/>
            <a:ln w="19050" cap="flat" cmpd="sng" algn="ctr">
              <a:solidFill>
                <a:schemeClr val="accent1"/>
              </a:solidFill>
              <a:prstDash val="sys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3" name="Straight Connector 35">
              <a:extLst>
                <a:ext uri="{FF2B5EF4-FFF2-40B4-BE49-F238E27FC236}">
                  <a16:creationId xmlns:a16="http://schemas.microsoft.com/office/drawing/2014/main" id="{7ED9AA84-0D38-4D1F-9334-EA076EB123B7}"/>
                </a:ext>
              </a:extLst>
            </p:cNvPr>
            <p:cNvCxnSpPr/>
            <p:nvPr/>
          </p:nvCxnSpPr>
          <p:spPr bwMode="auto">
            <a:xfrm flipH="1">
              <a:off x="1596471" y="2415032"/>
              <a:ext cx="223730" cy="0"/>
            </a:xfrm>
            <a:prstGeom prst="line">
              <a:avLst/>
            </a:prstGeom>
            <a:noFill/>
            <a:ln w="19050" cap="flat" cmpd="sng" algn="ctr">
              <a:solidFill>
                <a:schemeClr val="accent1"/>
              </a:solidFill>
              <a:prstDash val="sys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4" name="TextBox 1">
              <a:extLst>
                <a:ext uri="{FF2B5EF4-FFF2-40B4-BE49-F238E27FC236}">
                  <a16:creationId xmlns:a16="http://schemas.microsoft.com/office/drawing/2014/main" id="{7095C7CF-DED7-4331-AE7E-55A455C5543A}"/>
                </a:ext>
              </a:extLst>
            </p:cNvPr>
            <p:cNvSpPr txBox="1"/>
            <p:nvPr/>
          </p:nvSpPr>
          <p:spPr>
            <a:xfrm>
              <a:off x="5660773" y="4067285"/>
              <a:ext cx="725630" cy="624883"/>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a:solidFill>
                    <a:schemeClr val="tx1">
                      <a:lumMod val="65000"/>
                      <a:lumOff val="35000"/>
                    </a:schemeClr>
                  </a:solidFill>
                  <a:latin typeface="Arial"/>
                </a:rPr>
                <a:t>Schlag-anfall/</a:t>
              </a:r>
              <a:br>
                <a:rPr lang="de-DE" sz="1200">
                  <a:solidFill>
                    <a:schemeClr val="tx1">
                      <a:lumMod val="65000"/>
                      <a:lumOff val="35000"/>
                    </a:schemeClr>
                  </a:solidFill>
                  <a:latin typeface="Arial"/>
                </a:rPr>
              </a:br>
              <a:r>
                <a:rPr lang="de-DE" sz="1200">
                  <a:solidFill>
                    <a:schemeClr val="tx1">
                      <a:lumMod val="65000"/>
                      <a:lumOff val="35000"/>
                    </a:schemeClr>
                  </a:solidFill>
                  <a:latin typeface="Arial"/>
                </a:rPr>
                <a:t>TIA/SE</a:t>
              </a:r>
            </a:p>
          </p:txBody>
        </p:sp>
        <p:sp>
          <p:nvSpPr>
            <p:cNvPr id="45" name="TextBox 1">
              <a:extLst>
                <a:ext uri="{FF2B5EF4-FFF2-40B4-BE49-F238E27FC236}">
                  <a16:creationId xmlns:a16="http://schemas.microsoft.com/office/drawing/2014/main" id="{936BEF48-A206-4FE6-B54C-A0C7DDB4BBAE}"/>
                </a:ext>
              </a:extLst>
            </p:cNvPr>
            <p:cNvSpPr txBox="1"/>
            <p:nvPr/>
          </p:nvSpPr>
          <p:spPr>
            <a:xfrm>
              <a:off x="6414398" y="4244751"/>
              <a:ext cx="791043" cy="255551"/>
            </a:xfrm>
            <a:prstGeom prst="rect">
              <a:avLst/>
            </a:prstGeom>
            <a:noFill/>
          </p:spPr>
          <p:txBody>
            <a:bodyPr wrap="square" lIns="67500" tIns="35100" rIns="67500" bIns="35100" rtlCol="0" anchor="ctr">
              <a:spAutoFit/>
            </a:bodyPr>
            <a:lstStyle/>
            <a:p>
              <a:pPr algn="ctr" defTabSz="685783" fontAlgn="auto">
                <a:spcBef>
                  <a:spcPts val="0"/>
                </a:spcBef>
                <a:spcAft>
                  <a:spcPts val="0"/>
                </a:spcAft>
                <a:defRPr/>
              </a:pPr>
              <a:r>
                <a:rPr lang="de-DE" sz="1200">
                  <a:solidFill>
                    <a:schemeClr val="tx1">
                      <a:lumMod val="65000"/>
                      <a:lumOff val="35000"/>
                    </a:schemeClr>
                  </a:solidFill>
                  <a:latin typeface="Arial"/>
                </a:rPr>
                <a:t>Alter ≥75</a:t>
              </a:r>
            </a:p>
          </p:txBody>
        </p:sp>
        <p:sp>
          <p:nvSpPr>
            <p:cNvPr id="46" name="Rechteck 45">
              <a:extLst>
                <a:ext uri="{FF2B5EF4-FFF2-40B4-BE49-F238E27FC236}">
                  <a16:creationId xmlns:a16="http://schemas.microsoft.com/office/drawing/2014/main" id="{DD6EEA9E-9245-4871-ACB2-E557E759CC4F}"/>
                </a:ext>
              </a:extLst>
            </p:cNvPr>
            <p:cNvSpPr/>
            <p:nvPr/>
          </p:nvSpPr>
          <p:spPr bwMode="auto">
            <a:xfrm>
              <a:off x="6434091" y="1853557"/>
              <a:ext cx="745263" cy="2700000"/>
            </a:xfrm>
            <a:prstGeom prst="rect">
              <a:avLst/>
            </a:prstGeom>
            <a:noFill/>
            <a:ln w="25400" algn="ctr">
              <a:solidFill>
                <a:srgbClr val="3961AC"/>
              </a:solid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pic>
          <p:nvPicPr>
            <p:cNvPr id="47" name="Picture 3" descr="A person smiling for the camera&#10;&#10;Description automatically generated">
              <a:extLst>
                <a:ext uri="{FF2B5EF4-FFF2-40B4-BE49-F238E27FC236}">
                  <a16:creationId xmlns:a16="http://schemas.microsoft.com/office/drawing/2014/main" id="{3D4ED501-73AB-4E68-8FB1-DD8709F6EA46}"/>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203442" y="1584874"/>
              <a:ext cx="336107" cy="340512"/>
            </a:xfrm>
            <a:prstGeom prst="ellipse">
              <a:avLst/>
            </a:prstGeom>
            <a:ln w="28575">
              <a:solidFill>
                <a:srgbClr val="3961AC"/>
              </a:solidFill>
            </a:ln>
          </p:spPr>
        </p:pic>
        <p:graphicFrame>
          <p:nvGraphicFramePr>
            <p:cNvPr id="48" name="Content Placeholder 14">
              <a:extLst>
                <a:ext uri="{FF2B5EF4-FFF2-40B4-BE49-F238E27FC236}">
                  <a16:creationId xmlns:a16="http://schemas.microsoft.com/office/drawing/2014/main" id="{BEB4BD46-4581-431C-B07F-2B2652E42D3E}"/>
                </a:ext>
              </a:extLst>
            </p:cNvPr>
            <p:cNvGraphicFramePr>
              <a:graphicFrameLocks/>
            </p:cNvGraphicFramePr>
            <p:nvPr/>
          </p:nvGraphicFramePr>
          <p:xfrm>
            <a:off x="1244146" y="1760166"/>
            <a:ext cx="1238690" cy="2630244"/>
          </p:xfrm>
          <a:graphic>
            <a:graphicData uri="http://schemas.openxmlformats.org/drawingml/2006/chart">
              <c:chart xmlns:c="http://schemas.openxmlformats.org/drawingml/2006/chart" xmlns:r="http://schemas.openxmlformats.org/officeDocument/2006/relationships" r:id="rId5"/>
            </a:graphicData>
          </a:graphic>
        </p:graphicFrame>
      </p:grpSp>
      <p:sp>
        <p:nvSpPr>
          <p:cNvPr id="31" name="Textfeld 12">
            <a:extLst>
              <a:ext uri="{FF2B5EF4-FFF2-40B4-BE49-F238E27FC236}">
                <a16:creationId xmlns:a16="http://schemas.microsoft.com/office/drawing/2014/main" id="{971241E1-F3FC-4180-932D-FE72353679F2}"/>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119413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Ellipse 43">
            <a:extLst>
              <a:ext uri="{FF2B5EF4-FFF2-40B4-BE49-F238E27FC236}">
                <a16:creationId xmlns:a16="http://schemas.microsoft.com/office/drawing/2014/main" id="{4EE74DFF-C4C0-BA4A-996D-4DE5999AF1AB}"/>
              </a:ext>
            </a:extLst>
          </p:cNvPr>
          <p:cNvSpPr/>
          <p:nvPr/>
        </p:nvSpPr>
        <p:spPr bwMode="auto">
          <a:xfrm>
            <a:off x="694341" y="1824420"/>
            <a:ext cx="3434853" cy="1655446"/>
          </a:xfrm>
          <a:prstGeom prst="ellipse">
            <a:avLst/>
          </a:prstGeom>
          <a:solidFill>
            <a:srgbClr val="3961AC">
              <a:alpha val="10000"/>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57" name="Grafik 56">
            <a:extLst>
              <a:ext uri="{FF2B5EF4-FFF2-40B4-BE49-F238E27FC236}">
                <a16:creationId xmlns:a16="http://schemas.microsoft.com/office/drawing/2014/main" id="{71D22566-84B2-F342-899F-B5C471C7711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80516" y="799008"/>
            <a:ext cx="2987185" cy="1992453"/>
          </a:xfrm>
          <a:prstGeom prst="rect">
            <a:avLst/>
          </a:prstGeom>
          <a:effectLst>
            <a:softEdge rad="635000"/>
          </a:effectLst>
        </p:spPr>
      </p:pic>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de-DE" sz="2400" dirty="0"/>
              <a:t>Bedeutung von Sicherheit für Ihre Patienten mit </a:t>
            </a:r>
            <a:r>
              <a:rPr lang="de-DE" sz="2400" dirty="0" err="1"/>
              <a:t>nvVHF</a:t>
            </a:r>
            <a:endParaRPr lang="de-DE" sz="2400" dirty="0"/>
          </a:p>
        </p:txBody>
      </p:sp>
      <p:pic>
        <p:nvPicPr>
          <p:cNvPr id="67" name="Grafik 66" descr="Medizin">
            <a:extLst>
              <a:ext uri="{FF2B5EF4-FFF2-40B4-BE49-F238E27FC236}">
                <a16:creationId xmlns:a16="http://schemas.microsoft.com/office/drawing/2014/main" id="{9F13966C-80B6-E042-A4C5-B102FE8332E3}"/>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283751" y="2182232"/>
            <a:ext cx="914400" cy="914400"/>
          </a:xfrm>
          <a:prstGeom prst="rect">
            <a:avLst/>
          </a:prstGeom>
        </p:spPr>
      </p:pic>
      <p:sp>
        <p:nvSpPr>
          <p:cNvPr id="68" name="Ellipse 45">
            <a:hlinkClick r:id="" action="ppaction://noaction"/>
            <a:extLst>
              <a:ext uri="{FF2B5EF4-FFF2-40B4-BE49-F238E27FC236}">
                <a16:creationId xmlns:a16="http://schemas.microsoft.com/office/drawing/2014/main" id="{DF1A1842-9384-3D46-B69B-C59E4A8B5549}"/>
              </a:ext>
            </a:extLst>
          </p:cNvPr>
          <p:cNvSpPr/>
          <p:nvPr/>
        </p:nvSpPr>
        <p:spPr bwMode="auto">
          <a:xfrm>
            <a:off x="5177873" y="211356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69" name="Grafik 68" descr="Tageskalender">
            <a:extLst>
              <a:ext uri="{FF2B5EF4-FFF2-40B4-BE49-F238E27FC236}">
                <a16:creationId xmlns:a16="http://schemas.microsoft.com/office/drawing/2014/main" id="{12036D66-983C-E145-9A81-264A087C7E2D}"/>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399883" y="2118855"/>
            <a:ext cx="914400" cy="914400"/>
          </a:xfrm>
          <a:prstGeom prst="rect">
            <a:avLst/>
          </a:prstGeom>
        </p:spPr>
      </p:pic>
      <p:sp>
        <p:nvSpPr>
          <p:cNvPr id="70" name="Ellipse 47">
            <a:hlinkClick r:id="" action="ppaction://noaction"/>
            <a:extLst>
              <a:ext uri="{FF2B5EF4-FFF2-40B4-BE49-F238E27FC236}">
                <a16:creationId xmlns:a16="http://schemas.microsoft.com/office/drawing/2014/main" id="{836600E4-4024-5443-BE8A-F0E65C9B2523}"/>
              </a:ext>
            </a:extLst>
          </p:cNvPr>
          <p:cNvSpPr/>
          <p:nvPr/>
        </p:nvSpPr>
        <p:spPr bwMode="auto">
          <a:xfrm>
            <a:off x="7335083" y="2112479"/>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73" name="Line 44">
            <a:extLst>
              <a:ext uri="{FF2B5EF4-FFF2-40B4-BE49-F238E27FC236}">
                <a16:creationId xmlns:a16="http://schemas.microsoft.com/office/drawing/2014/main" id="{CD658C6A-1030-FA4F-8678-0735AD38C52F}"/>
              </a:ext>
            </a:extLst>
          </p:cNvPr>
          <p:cNvSpPr>
            <a:spLocks noChangeShapeType="1"/>
          </p:cNvSpPr>
          <p:nvPr/>
        </p:nvSpPr>
        <p:spPr bwMode="auto">
          <a:xfrm flipH="1">
            <a:off x="1424716"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4" name="Line 44">
            <a:extLst>
              <a:ext uri="{FF2B5EF4-FFF2-40B4-BE49-F238E27FC236}">
                <a16:creationId xmlns:a16="http://schemas.microsoft.com/office/drawing/2014/main" id="{53D5C85F-F69D-D741-B8C8-5DD3943A5FD3}"/>
              </a:ext>
            </a:extLst>
          </p:cNvPr>
          <p:cNvSpPr>
            <a:spLocks noChangeShapeType="1"/>
          </p:cNvSpPr>
          <p:nvPr/>
        </p:nvSpPr>
        <p:spPr bwMode="auto">
          <a:xfrm flipH="1">
            <a:off x="3411564" y="397328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5" name="Line 44">
            <a:extLst>
              <a:ext uri="{FF2B5EF4-FFF2-40B4-BE49-F238E27FC236}">
                <a16:creationId xmlns:a16="http://schemas.microsoft.com/office/drawing/2014/main" id="{BDBF7671-D45C-8249-8AB4-0518AF1417B3}"/>
              </a:ext>
            </a:extLst>
          </p:cNvPr>
          <p:cNvSpPr>
            <a:spLocks noChangeShapeType="1"/>
          </p:cNvSpPr>
          <p:nvPr/>
        </p:nvSpPr>
        <p:spPr bwMode="auto">
          <a:xfrm flipH="1">
            <a:off x="5688772"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76" name="Line 44">
            <a:extLst>
              <a:ext uri="{FF2B5EF4-FFF2-40B4-BE49-F238E27FC236}">
                <a16:creationId xmlns:a16="http://schemas.microsoft.com/office/drawing/2014/main" id="{95CFCA96-4559-B345-BAD7-D38616702201}"/>
              </a:ext>
            </a:extLst>
          </p:cNvPr>
          <p:cNvSpPr>
            <a:spLocks noChangeShapeType="1"/>
          </p:cNvSpPr>
          <p:nvPr/>
        </p:nvSpPr>
        <p:spPr bwMode="auto">
          <a:xfrm flipH="1">
            <a:off x="7904433" y="3973285"/>
            <a:ext cx="0" cy="374400"/>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pic>
        <p:nvPicPr>
          <p:cNvPr id="79" name="Grafik 78" descr="Gehirn im Kopf">
            <a:extLst>
              <a:ext uri="{FF2B5EF4-FFF2-40B4-BE49-F238E27FC236}">
                <a16:creationId xmlns:a16="http://schemas.microsoft.com/office/drawing/2014/main" id="{EDA5CA13-C7D6-C749-B992-882CB59D55C8}"/>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971901" y="2202967"/>
            <a:ext cx="914400" cy="914400"/>
          </a:xfrm>
          <a:prstGeom prst="rect">
            <a:avLst/>
          </a:prstGeom>
        </p:spPr>
      </p:pic>
      <p:sp>
        <p:nvSpPr>
          <p:cNvPr id="80" name="Ellipse 43">
            <a:extLst>
              <a:ext uri="{FF2B5EF4-FFF2-40B4-BE49-F238E27FC236}">
                <a16:creationId xmlns:a16="http://schemas.microsoft.com/office/drawing/2014/main" id="{4CAD69B3-FFF8-FA42-A2AE-B72972F9CE28}"/>
              </a:ext>
            </a:extLst>
          </p:cNvPr>
          <p:cNvSpPr/>
          <p:nvPr/>
        </p:nvSpPr>
        <p:spPr bwMode="auto">
          <a:xfrm>
            <a:off x="884220" y="2120645"/>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81" name="Grafik 80" descr="Infusion">
            <a:extLst>
              <a:ext uri="{FF2B5EF4-FFF2-40B4-BE49-F238E27FC236}">
                <a16:creationId xmlns:a16="http://schemas.microsoft.com/office/drawing/2014/main" id="{ABFC1851-00F6-294A-B4B8-25CA21B88274}"/>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917763" y="2207980"/>
            <a:ext cx="914400" cy="914400"/>
          </a:xfrm>
          <a:prstGeom prst="rect">
            <a:avLst/>
          </a:prstGeom>
        </p:spPr>
      </p:pic>
      <p:sp>
        <p:nvSpPr>
          <p:cNvPr id="82" name="Ellipse 44">
            <a:extLst>
              <a:ext uri="{FF2B5EF4-FFF2-40B4-BE49-F238E27FC236}">
                <a16:creationId xmlns:a16="http://schemas.microsoft.com/office/drawing/2014/main" id="{5F9B2351-42E4-3240-B58C-D15D573AB93E}"/>
              </a:ext>
            </a:extLst>
          </p:cNvPr>
          <p:cNvSpPr/>
          <p:nvPr/>
        </p:nvSpPr>
        <p:spPr bwMode="auto">
          <a:xfrm>
            <a:off x="2851127" y="2129104"/>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26" name="Abgerundetes Rechteck 76">
            <a:extLst>
              <a:ext uri="{FF2B5EF4-FFF2-40B4-BE49-F238E27FC236}">
                <a16:creationId xmlns:a16="http://schemas.microsoft.com/office/drawing/2014/main" id="{CC2B6D4D-0DA7-45FC-95EE-07FE1402DE2E}"/>
              </a:ext>
            </a:extLst>
          </p:cNvPr>
          <p:cNvSpPr>
            <a:spLocks noChangeArrowheads="1"/>
          </p:cNvSpPr>
          <p:nvPr/>
        </p:nvSpPr>
        <p:spPr bwMode="auto">
          <a:xfrm>
            <a:off x="1371749" y="4449968"/>
            <a:ext cx="7488000" cy="360000"/>
          </a:xfrm>
          <a:prstGeom prst="roundRect">
            <a:avLst/>
          </a:prstGeom>
          <a:noFill/>
          <a:ln w="19050">
            <a:solidFill>
              <a:srgbClr val="3961AC"/>
            </a:solidFill>
            <a:miter lim="800000"/>
            <a:headEnd/>
            <a:tailEnd/>
          </a:ln>
        </p:spPr>
        <p:txBody>
          <a:bodyPr wrap="square" lIns="0" tIns="0" rIns="0" bIns="0" anchor="ctr">
            <a:noAutofit/>
          </a:bodyPr>
          <a:lstStyle/>
          <a:p>
            <a:pPr marL="0" lvl="3" algn="ctr">
              <a:lnSpc>
                <a:spcPct val="90000"/>
              </a:lnSpc>
              <a:spcBef>
                <a:spcPts val="1000"/>
              </a:spcBef>
              <a:buClr>
                <a:srgbClr val="006ABB"/>
              </a:buClr>
              <a:buSzPct val="100000"/>
            </a:pPr>
            <a:r>
              <a:rPr lang="de-DE" sz="1400" dirty="0">
                <a:solidFill>
                  <a:srgbClr val="000000">
                    <a:lumMod val="65000"/>
                    <a:lumOff val="35000"/>
                  </a:srgbClr>
                </a:solidFill>
              </a:rPr>
              <a:t>Nettonutzen</a:t>
            </a:r>
          </a:p>
        </p:txBody>
      </p:sp>
      <p:pic>
        <p:nvPicPr>
          <p:cNvPr id="27" name="Grafik 26" descr="Waage der Justitia">
            <a:hlinkClick r:id="" action="ppaction://noaction"/>
            <a:extLst>
              <a:ext uri="{FF2B5EF4-FFF2-40B4-BE49-F238E27FC236}">
                <a16:creationId xmlns:a16="http://schemas.microsoft.com/office/drawing/2014/main" id="{DF7C006F-C6FD-4A1B-B9CB-B7E2D0E3B3CB}"/>
              </a:ext>
            </a:extLst>
          </p:cNvPr>
          <p:cNvPicPr>
            <a:picLocks noChangeAspect="1"/>
          </p:cNvPicPr>
          <p:nvPr/>
        </p:nvPicPr>
        <p:blipFill>
          <a:blip r:embed="rId12">
            <a:extLst>
              <a:ext uri="{28A0092B-C50C-407E-A947-70E740481C1C}">
                <a14:useLocalDpi xmlns:a14="http://schemas.microsoft.com/office/drawing/2010/main"/>
              </a:ext>
              <a:ext uri="{96DAC541-7B7A-43D3-8B79-37D633B846F1}">
                <asvg:svgBlip xmlns:asvg="http://schemas.microsoft.com/office/drawing/2016/SVG/main" r:embed="rId13"/>
              </a:ext>
            </a:extLst>
          </a:blip>
          <a:stretch>
            <a:fillRect/>
          </a:stretch>
        </p:blipFill>
        <p:spPr>
          <a:xfrm>
            <a:off x="506749" y="4192976"/>
            <a:ext cx="789441" cy="789441"/>
          </a:xfrm>
          <a:prstGeom prst="rect">
            <a:avLst/>
          </a:prstGeom>
        </p:spPr>
      </p:pic>
      <p:sp>
        <p:nvSpPr>
          <p:cNvPr id="25" name="Textfeld 24">
            <a:extLst>
              <a:ext uri="{FF2B5EF4-FFF2-40B4-BE49-F238E27FC236}">
                <a16:creationId xmlns:a16="http://schemas.microsoft.com/office/drawing/2014/main" id="{468A4862-E02A-4586-B947-F3A04D52E30B}"/>
              </a:ext>
            </a:extLst>
          </p:cNvPr>
          <p:cNvSpPr txBox="1"/>
          <p:nvPr/>
        </p:nvSpPr>
        <p:spPr>
          <a:xfrm>
            <a:off x="596393" y="3474618"/>
            <a:ext cx="1681380" cy="309958"/>
          </a:xfrm>
          <a:prstGeom prst="rect">
            <a:avLst/>
          </a:prstGeom>
          <a:noFill/>
        </p:spPr>
        <p:txBody>
          <a:bodyPr wrap="squar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400" b="1" i="0" u="none" strike="noStrike" cap="none" normalizeH="0" baseline="0" noProof="0">
                <a:ln>
                  <a:noFill/>
                </a:ln>
                <a:solidFill>
                  <a:srgbClr val="3961AC"/>
                </a:solidFill>
                <a:uLnTx/>
                <a:uFillTx/>
                <a:latin typeface="Arial" charset="0"/>
                <a:ea typeface="+mn-ea"/>
                <a:cs typeface="+mn-cs"/>
              </a:rPr>
              <a:t>Kein Schlaganfall</a:t>
            </a:r>
          </a:p>
        </p:txBody>
      </p:sp>
      <p:sp>
        <p:nvSpPr>
          <p:cNvPr id="28" name="Textfeld 27">
            <a:extLst>
              <a:ext uri="{FF2B5EF4-FFF2-40B4-BE49-F238E27FC236}">
                <a16:creationId xmlns:a16="http://schemas.microsoft.com/office/drawing/2014/main" id="{763AF848-5670-4029-A890-1F7EC2210FEE}"/>
              </a:ext>
            </a:extLst>
          </p:cNvPr>
          <p:cNvSpPr txBox="1"/>
          <p:nvPr/>
        </p:nvSpPr>
        <p:spPr>
          <a:xfrm>
            <a:off x="7003196" y="3459230"/>
            <a:ext cx="1822976"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de-DE" sz="1400">
                <a:solidFill>
                  <a:srgbClr val="000000">
                    <a:lumMod val="65000"/>
                    <a:lumOff val="35000"/>
                  </a:srgbClr>
                </a:solidFill>
              </a:rPr>
              <a:t>Einfache Therapie </a:t>
            </a:r>
            <a:br>
              <a:rPr lang="de-DE" sz="1400">
                <a:solidFill>
                  <a:srgbClr val="000000">
                    <a:lumMod val="65000"/>
                    <a:lumOff val="35000"/>
                  </a:srgbClr>
                </a:solidFill>
              </a:rPr>
            </a:br>
            <a:r>
              <a:rPr lang="de-DE" sz="1400">
                <a:solidFill>
                  <a:srgbClr val="000000">
                    <a:lumMod val="65000"/>
                    <a:lumOff val="35000"/>
                  </a:srgbClr>
                </a:solidFill>
              </a:rPr>
              <a:t>unterstützt Adhärenz</a:t>
            </a:r>
          </a:p>
        </p:txBody>
      </p:sp>
      <p:sp>
        <p:nvSpPr>
          <p:cNvPr id="29" name="Textfeld 28">
            <a:extLst>
              <a:ext uri="{FF2B5EF4-FFF2-40B4-BE49-F238E27FC236}">
                <a16:creationId xmlns:a16="http://schemas.microsoft.com/office/drawing/2014/main" id="{72C43CA5-DE60-47D6-BF13-A68468FCDDD4}"/>
              </a:ext>
            </a:extLst>
          </p:cNvPr>
          <p:cNvSpPr txBox="1"/>
          <p:nvPr/>
        </p:nvSpPr>
        <p:spPr>
          <a:xfrm>
            <a:off x="2601779" y="3459230"/>
            <a:ext cx="1613239" cy="525401"/>
          </a:xfrm>
          <a:prstGeom prst="rect">
            <a:avLst/>
          </a:prstGeom>
          <a:noFill/>
        </p:spPr>
        <p:txBody>
          <a:bodyPr wrap="non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de-DE" sz="1400" b="1" dirty="0">
                <a:solidFill>
                  <a:srgbClr val="3961AC"/>
                </a:solidFill>
              </a:rPr>
              <a:t>Keine kritischen </a:t>
            </a:r>
            <a:br>
              <a:rPr lang="de-DE" sz="1400" b="1" dirty="0">
                <a:solidFill>
                  <a:srgbClr val="3961AC"/>
                </a:solidFill>
              </a:rPr>
            </a:br>
            <a:r>
              <a:rPr lang="de-DE" sz="1400" b="1" dirty="0">
                <a:solidFill>
                  <a:srgbClr val="3961AC"/>
                </a:solidFill>
              </a:rPr>
              <a:t>Blutungen</a:t>
            </a:r>
          </a:p>
        </p:txBody>
      </p:sp>
      <p:sp>
        <p:nvSpPr>
          <p:cNvPr id="30" name="Textfeld 29">
            <a:extLst>
              <a:ext uri="{FF2B5EF4-FFF2-40B4-BE49-F238E27FC236}">
                <a16:creationId xmlns:a16="http://schemas.microsoft.com/office/drawing/2014/main" id="{5F1BA112-F655-4AA4-8E77-72DBCD05B964}"/>
              </a:ext>
            </a:extLst>
          </p:cNvPr>
          <p:cNvSpPr txBox="1"/>
          <p:nvPr/>
        </p:nvSpPr>
        <p:spPr>
          <a:xfrm>
            <a:off x="4775292" y="3459030"/>
            <a:ext cx="1837405" cy="309958"/>
          </a:xfrm>
          <a:prstGeom prst="rect">
            <a:avLst/>
          </a:prstGeom>
          <a:noFill/>
        </p:spPr>
        <p:txBody>
          <a:bodyPr wrap="square" lIns="90000" tIns="46800" rIns="90000" bIns="468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de-DE" sz="1400" b="0" i="0" u="none" strike="noStrike" cap="none" normalizeH="0" baseline="0" noProof="0">
                <a:ln>
                  <a:noFill/>
                </a:ln>
                <a:solidFill>
                  <a:srgbClr val="000000">
                    <a:lumMod val="65000"/>
                    <a:lumOff val="35000"/>
                  </a:srgbClr>
                </a:solidFill>
                <a:uLnTx/>
                <a:uFillTx/>
                <a:latin typeface="Arial" charset="0"/>
                <a:ea typeface="+mn-ea"/>
                <a:cs typeface="+mn-cs"/>
              </a:rPr>
              <a:t>Korrekte Dosierung</a:t>
            </a:r>
          </a:p>
        </p:txBody>
      </p:sp>
      <p:sp>
        <p:nvSpPr>
          <p:cNvPr id="31" name="Textfeld 12">
            <a:extLst>
              <a:ext uri="{FF2B5EF4-FFF2-40B4-BE49-F238E27FC236}">
                <a16:creationId xmlns:a16="http://schemas.microsoft.com/office/drawing/2014/main" id="{0AD562AA-5223-4AAE-B4FC-6A596B1F887C}"/>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2026782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Group 3">
            <a:extLst>
              <a:ext uri="{FF2B5EF4-FFF2-40B4-BE49-F238E27FC236}">
                <a16:creationId xmlns:a16="http://schemas.microsoft.com/office/drawing/2014/main" id="{B3724A9E-0FDF-4A83-9819-661FA637A82E}"/>
              </a:ext>
            </a:extLst>
          </p:cNvPr>
          <p:cNvGrpSpPr/>
          <p:nvPr/>
        </p:nvGrpSpPr>
        <p:grpSpPr>
          <a:xfrm>
            <a:off x="3040608" y="1178406"/>
            <a:ext cx="5904654" cy="2719986"/>
            <a:chOff x="3040608" y="987574"/>
            <a:chExt cx="5904654" cy="2719986"/>
          </a:xfrm>
        </p:grpSpPr>
        <p:graphicFrame>
          <p:nvGraphicFramePr>
            <p:cNvPr id="35" name="Chart 11">
              <a:extLst>
                <a:ext uri="{FF2B5EF4-FFF2-40B4-BE49-F238E27FC236}">
                  <a16:creationId xmlns:a16="http://schemas.microsoft.com/office/drawing/2014/main" id="{69D78C47-49B0-47CD-AE8F-003F267605C2}"/>
                </a:ext>
              </a:extLst>
            </p:cNvPr>
            <p:cNvGraphicFramePr/>
            <p:nvPr>
              <p:extLst>
                <p:ext uri="{D42A27DB-BD31-4B8C-83A1-F6EECF244321}">
                  <p14:modId xmlns:p14="http://schemas.microsoft.com/office/powerpoint/2010/main" val="2897409523"/>
                </p:ext>
              </p:extLst>
            </p:nvPr>
          </p:nvGraphicFramePr>
          <p:xfrm>
            <a:off x="3040608" y="987574"/>
            <a:ext cx="5904654" cy="2719986"/>
          </p:xfrm>
          <a:graphic>
            <a:graphicData uri="http://schemas.openxmlformats.org/drawingml/2006/chart">
              <c:chart xmlns:c="http://schemas.openxmlformats.org/drawingml/2006/chart" xmlns:r="http://schemas.openxmlformats.org/officeDocument/2006/relationships" r:id="rId3"/>
            </a:graphicData>
          </a:graphic>
        </p:graphicFrame>
        <p:sp>
          <p:nvSpPr>
            <p:cNvPr id="36" name="TextBox 2">
              <a:extLst>
                <a:ext uri="{FF2B5EF4-FFF2-40B4-BE49-F238E27FC236}">
                  <a16:creationId xmlns:a16="http://schemas.microsoft.com/office/drawing/2014/main" id="{AE3D4A38-39AD-4B43-A2F2-8240463C69F4}"/>
                </a:ext>
              </a:extLst>
            </p:cNvPr>
            <p:cNvSpPr txBox="1"/>
            <p:nvPr/>
          </p:nvSpPr>
          <p:spPr>
            <a:xfrm>
              <a:off x="4314722" y="1831837"/>
              <a:ext cx="380530" cy="232876"/>
            </a:xfrm>
            <a:prstGeom prst="rect">
              <a:avLst/>
            </a:prstGeom>
            <a:solidFill>
              <a:schemeClr val="bg1"/>
            </a:solidFill>
          </p:spPr>
          <p:txBody>
            <a:bodyPr wrap="none" lIns="90000" tIns="46800" rIns="90000" bIns="46800" rtlCol="0" anchor="ctr">
              <a:spAutoFit/>
            </a:bodyPr>
            <a:lstStyle/>
            <a:p>
              <a:r>
                <a:rPr lang="de-DE" sz="1400">
                  <a:solidFill>
                    <a:schemeClr val="tx1">
                      <a:lumMod val="65000"/>
                      <a:lumOff val="35000"/>
                    </a:schemeClr>
                  </a:solidFill>
                </a:rPr>
                <a:t>31</a:t>
              </a:r>
            </a:p>
          </p:txBody>
        </p:sp>
        <p:sp>
          <p:nvSpPr>
            <p:cNvPr id="37" name="TextBox 15">
              <a:extLst>
                <a:ext uri="{FF2B5EF4-FFF2-40B4-BE49-F238E27FC236}">
                  <a16:creationId xmlns:a16="http://schemas.microsoft.com/office/drawing/2014/main" id="{97467107-5199-4F52-B363-AA705F4075BB}"/>
                </a:ext>
              </a:extLst>
            </p:cNvPr>
            <p:cNvSpPr txBox="1"/>
            <p:nvPr/>
          </p:nvSpPr>
          <p:spPr>
            <a:xfrm>
              <a:off x="5420686" y="1525080"/>
              <a:ext cx="380530" cy="232876"/>
            </a:xfrm>
            <a:prstGeom prst="rect">
              <a:avLst/>
            </a:prstGeom>
            <a:solidFill>
              <a:schemeClr val="bg1"/>
            </a:solidFill>
          </p:spPr>
          <p:txBody>
            <a:bodyPr wrap="square" lIns="90000" tIns="46800" rIns="90000" bIns="46800" rtlCol="0" anchor="ctr">
              <a:spAutoFit/>
            </a:bodyPr>
            <a:lstStyle/>
            <a:p>
              <a:r>
                <a:rPr lang="de-DE" sz="1400">
                  <a:solidFill>
                    <a:schemeClr val="tx1">
                      <a:lumMod val="65000"/>
                      <a:lumOff val="35000"/>
                    </a:schemeClr>
                  </a:solidFill>
                </a:rPr>
                <a:t>40</a:t>
              </a:r>
            </a:p>
          </p:txBody>
        </p:sp>
        <p:sp>
          <p:nvSpPr>
            <p:cNvPr id="38" name="TextBox 16">
              <a:extLst>
                <a:ext uri="{FF2B5EF4-FFF2-40B4-BE49-F238E27FC236}">
                  <a16:creationId xmlns:a16="http://schemas.microsoft.com/office/drawing/2014/main" id="{DF7E9CB8-81EC-478F-8533-6DA55C593ACC}"/>
                </a:ext>
              </a:extLst>
            </p:cNvPr>
            <p:cNvSpPr txBox="1"/>
            <p:nvPr/>
          </p:nvSpPr>
          <p:spPr>
            <a:xfrm>
              <a:off x="6524380" y="1508245"/>
              <a:ext cx="380530" cy="232876"/>
            </a:xfrm>
            <a:prstGeom prst="rect">
              <a:avLst/>
            </a:prstGeom>
            <a:solidFill>
              <a:schemeClr val="bg1"/>
            </a:solidFill>
          </p:spPr>
          <p:txBody>
            <a:bodyPr wrap="none" lIns="90000" tIns="46800" rIns="90000" bIns="46800" rtlCol="0" anchor="ctr">
              <a:spAutoFit/>
            </a:bodyPr>
            <a:lstStyle/>
            <a:p>
              <a:r>
                <a:rPr lang="de-DE" sz="1400">
                  <a:solidFill>
                    <a:schemeClr val="tx1">
                      <a:lumMod val="65000"/>
                      <a:lumOff val="35000"/>
                    </a:schemeClr>
                  </a:solidFill>
                </a:rPr>
                <a:t>40</a:t>
              </a:r>
            </a:p>
          </p:txBody>
        </p:sp>
        <p:sp>
          <p:nvSpPr>
            <p:cNvPr id="49" name="TextBox 19">
              <a:extLst>
                <a:ext uri="{FF2B5EF4-FFF2-40B4-BE49-F238E27FC236}">
                  <a16:creationId xmlns:a16="http://schemas.microsoft.com/office/drawing/2014/main" id="{463CEFB0-FC3F-4E72-9256-2185E23CBF1A}"/>
                </a:ext>
              </a:extLst>
            </p:cNvPr>
            <p:cNvSpPr txBox="1"/>
            <p:nvPr/>
          </p:nvSpPr>
          <p:spPr>
            <a:xfrm>
              <a:off x="7632411" y="1398978"/>
              <a:ext cx="380530" cy="232876"/>
            </a:xfrm>
            <a:prstGeom prst="rect">
              <a:avLst/>
            </a:prstGeom>
            <a:solidFill>
              <a:schemeClr val="bg1"/>
            </a:solidFill>
          </p:spPr>
          <p:txBody>
            <a:bodyPr wrap="none" lIns="90000" tIns="46800" rIns="90000" bIns="46800" rtlCol="0" anchor="ctr">
              <a:spAutoFit/>
            </a:bodyPr>
            <a:lstStyle/>
            <a:p>
              <a:r>
                <a:rPr lang="de-DE" sz="1400">
                  <a:solidFill>
                    <a:schemeClr val="tx1">
                      <a:lumMod val="65000"/>
                      <a:lumOff val="35000"/>
                    </a:schemeClr>
                  </a:solidFill>
                </a:rPr>
                <a:t>44</a:t>
              </a:r>
            </a:p>
          </p:txBody>
        </p:sp>
        <p:graphicFrame>
          <p:nvGraphicFramePr>
            <p:cNvPr id="50" name="Content Placeholder 4">
              <a:extLst>
                <a:ext uri="{FF2B5EF4-FFF2-40B4-BE49-F238E27FC236}">
                  <a16:creationId xmlns:a16="http://schemas.microsoft.com/office/drawing/2014/main" id="{F31D2EEB-5D79-44D6-A144-04E328D1BA92}"/>
                </a:ext>
              </a:extLst>
            </p:cNvPr>
            <p:cNvGraphicFramePr>
              <a:graphicFrameLocks/>
            </p:cNvGraphicFramePr>
            <p:nvPr>
              <p:extLst>
                <p:ext uri="{D42A27DB-BD31-4B8C-83A1-F6EECF244321}">
                  <p14:modId xmlns:p14="http://schemas.microsoft.com/office/powerpoint/2010/main" val="2520883696"/>
                </p:ext>
              </p:extLst>
            </p:nvPr>
          </p:nvGraphicFramePr>
          <p:xfrm>
            <a:off x="4055512" y="2108291"/>
            <a:ext cx="4453221" cy="1132176"/>
          </p:xfrm>
          <a:graphic>
            <a:graphicData uri="http://schemas.openxmlformats.org/drawingml/2006/table">
              <a:tbl>
                <a:tblPr firstRow="1" bandRow="1">
                  <a:tableStyleId>{5C22544A-7EE6-4342-B048-85BDC9FD1C3A}</a:tableStyleId>
                </a:tblPr>
                <a:tblGrid>
                  <a:gridCol w="892800">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900000">
                    <a:extLst>
                      <a:ext uri="{9D8B030D-6E8A-4147-A177-3AD203B41FA5}">
                        <a16:colId xmlns:a16="http://schemas.microsoft.com/office/drawing/2014/main" val="20002"/>
                      </a:ext>
                    </a:extLst>
                  </a:gridCol>
                  <a:gridCol w="208280">
                    <a:extLst>
                      <a:ext uri="{9D8B030D-6E8A-4147-A177-3AD203B41FA5}">
                        <a16:colId xmlns:a16="http://schemas.microsoft.com/office/drawing/2014/main" val="20003"/>
                      </a:ext>
                    </a:extLst>
                  </a:gridCol>
                  <a:gridCol w="892800">
                    <a:extLst>
                      <a:ext uri="{9D8B030D-6E8A-4147-A177-3AD203B41FA5}">
                        <a16:colId xmlns:a16="http://schemas.microsoft.com/office/drawing/2014/main" val="20004"/>
                      </a:ext>
                    </a:extLst>
                  </a:gridCol>
                  <a:gridCol w="216000">
                    <a:extLst>
                      <a:ext uri="{9D8B030D-6E8A-4147-A177-3AD203B41FA5}">
                        <a16:colId xmlns:a16="http://schemas.microsoft.com/office/drawing/2014/main" val="20005"/>
                      </a:ext>
                    </a:extLst>
                  </a:gridCol>
                  <a:gridCol w="892800">
                    <a:extLst>
                      <a:ext uri="{9D8B030D-6E8A-4147-A177-3AD203B41FA5}">
                        <a16:colId xmlns:a16="http://schemas.microsoft.com/office/drawing/2014/main" val="20006"/>
                      </a:ext>
                    </a:extLst>
                  </a:gridCol>
                  <a:gridCol w="242261">
                    <a:extLst>
                      <a:ext uri="{9D8B030D-6E8A-4147-A177-3AD203B41FA5}">
                        <a16:colId xmlns:a16="http://schemas.microsoft.com/office/drawing/2014/main" val="20007"/>
                      </a:ext>
                    </a:extLst>
                  </a:gridCol>
                </a:tblGrid>
                <a:tr h="283044">
                  <a:tc>
                    <a:txBody>
                      <a:bodyPr/>
                      <a:lstStyle/>
                      <a:p>
                        <a:pPr algn="ctr">
                          <a:lnSpc>
                            <a:spcPct val="100000"/>
                          </a:lnSpc>
                        </a:pPr>
                        <a:r>
                          <a:rPr lang="de-DE" sz="1100" b="1" baseline="0">
                            <a:solidFill>
                              <a:schemeClr val="bg1"/>
                            </a:solidFill>
                            <a:latin typeface="+mn-lt"/>
                            <a:ea typeface="Calibri" charset="0"/>
                            <a:cs typeface="Calibri" charset="0"/>
                          </a:rPr>
                          <a:t>24.3%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7868A"/>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tx1">
                                <a:lumMod val="65000"/>
                                <a:lumOff val="35000"/>
                              </a:schemeClr>
                            </a:solidFill>
                            <a:latin typeface="+mn-lt"/>
                            <a:ea typeface="Calibri" charset="0"/>
                            <a:cs typeface="Calibri" charset="0"/>
                          </a:rPr>
                          <a:t>45.0%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FEEED"/>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bg1"/>
                            </a:solidFill>
                            <a:latin typeface="+mn-lt"/>
                            <a:ea typeface="Calibri" charset="0"/>
                            <a:cs typeface="Calibri" charset="0"/>
                          </a:rPr>
                          <a:t>25.4%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BBFE3"/>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bg1"/>
                            </a:solidFill>
                            <a:latin typeface="+mn-lt"/>
                            <a:ea typeface="Calibri" charset="0"/>
                            <a:cs typeface="Calibri" charset="0"/>
                          </a:rPr>
                          <a:t>58.6%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B9AD3"/>
                      </a:solidFill>
                    </a:tcPr>
                  </a:tc>
                  <a:tc>
                    <a:txBody>
                      <a:bodyPr/>
                      <a:lstStyle/>
                      <a:p>
                        <a:pPr algn="l" rtl="0">
                          <a:lnSpc>
                            <a:spcPct val="100000"/>
                          </a:lnSpc>
                        </a:pPr>
                        <a:endParaRPr lang="en-US" sz="900" b="0"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830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1100" b="1" baseline="0">
                            <a:solidFill>
                              <a:schemeClr val="bg1"/>
                            </a:solidFill>
                            <a:latin typeface="+mn-lt"/>
                            <a:ea typeface="Calibri" charset="0"/>
                            <a:cs typeface="Calibri" charset="0"/>
                          </a:rPr>
                          <a:t>83.0%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tx1">
                                <a:lumMod val="65000"/>
                                <a:lumOff val="35000"/>
                              </a:schemeClr>
                            </a:solidFill>
                            <a:latin typeface="+mn-lt"/>
                            <a:ea typeface="Calibri" charset="0"/>
                            <a:cs typeface="Calibri" charset="0"/>
                          </a:rPr>
                          <a:t>92.7%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bg1"/>
                            </a:solidFill>
                            <a:latin typeface="+mn-lt"/>
                            <a:ea typeface="Calibri" charset="0"/>
                            <a:cs typeface="Calibri" charset="0"/>
                          </a:rPr>
                          <a:t>75.4%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bg1"/>
                            </a:solidFill>
                            <a:latin typeface="+mn-lt"/>
                            <a:ea typeface="Calibri" charset="0"/>
                            <a:cs typeface="Calibri" charset="0"/>
                          </a:rPr>
                          <a:t>92.7%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900" b="0"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83044">
                  <a:tc>
                    <a:txBody>
                      <a:bodyPr/>
                      <a:lstStyle/>
                      <a:p>
                        <a:pPr algn="ctr">
                          <a:lnSpc>
                            <a:spcPct val="100000"/>
                          </a:lnSpc>
                        </a:pPr>
                        <a:r>
                          <a:rPr lang="de-DE" sz="1100" b="1" baseline="0">
                            <a:solidFill>
                              <a:schemeClr val="bg1"/>
                            </a:solidFill>
                            <a:latin typeface="+mn-lt"/>
                            <a:ea typeface="Calibri" charset="0"/>
                            <a:cs typeface="Calibri" charset="0"/>
                          </a:rPr>
                          <a:t>21.1%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7868A"/>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tx1">
                                <a:lumMod val="65000"/>
                                <a:lumOff val="35000"/>
                              </a:schemeClr>
                            </a:solidFill>
                            <a:latin typeface="+mn-lt"/>
                            <a:ea typeface="Calibri" charset="0"/>
                            <a:cs typeface="Calibri" charset="0"/>
                          </a:rPr>
                          <a:t>27.6%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FEEED"/>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bg1"/>
                            </a:solidFill>
                            <a:latin typeface="+mn-lt"/>
                            <a:ea typeface="Calibri" charset="0"/>
                            <a:cs typeface="Calibri" charset="0"/>
                          </a:rPr>
                          <a:t>19.9%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BBFE3"/>
                      </a:solid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bg1"/>
                            </a:solidFill>
                            <a:latin typeface="+mn-lt"/>
                            <a:ea typeface="Calibri" charset="0"/>
                            <a:cs typeface="Calibri" charset="0"/>
                          </a:rPr>
                          <a:t>33.8%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B9AD3"/>
                      </a:solidFill>
                    </a:tcPr>
                  </a:tc>
                  <a:tc>
                    <a:txBody>
                      <a:bodyPr/>
                      <a:lstStyle/>
                      <a:p>
                        <a:pPr algn="l" rtl="0">
                          <a:lnSpc>
                            <a:spcPct val="100000"/>
                          </a:lnSpc>
                        </a:pPr>
                        <a:endParaRPr lang="en-US" sz="900" b="0"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83044">
                  <a:tc>
                    <a:txBody>
                      <a:bodyPr/>
                      <a:lstStyle/>
                      <a:p>
                        <a:pPr algn="ctr">
                          <a:lnSpc>
                            <a:spcPct val="100000"/>
                          </a:lnSpc>
                        </a:pPr>
                        <a:r>
                          <a:rPr lang="de-DE" sz="1100" b="1" baseline="0">
                            <a:solidFill>
                              <a:schemeClr val="bg1"/>
                            </a:solidFill>
                            <a:latin typeface="+mn-lt"/>
                            <a:ea typeface="Calibri" charset="0"/>
                            <a:cs typeface="Calibri" charset="0"/>
                          </a:rPr>
                          <a:t>21.8%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tx1">
                                <a:lumMod val="65000"/>
                                <a:lumOff val="35000"/>
                              </a:schemeClr>
                            </a:solidFill>
                            <a:latin typeface="+mn-lt"/>
                            <a:ea typeface="Calibri" charset="0"/>
                            <a:cs typeface="Calibri" charset="0"/>
                          </a:rPr>
                          <a:t>25.0%*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bg1"/>
                            </a:solidFill>
                            <a:latin typeface="+mn-lt"/>
                            <a:ea typeface="Calibri" charset="0"/>
                            <a:cs typeface="Calibri" charset="0"/>
                          </a:rPr>
                          <a:t>18.7%*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1100" b="1" baseline="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de-DE" sz="1100" b="1" baseline="0">
                            <a:solidFill>
                              <a:schemeClr val="bg1"/>
                            </a:solidFill>
                            <a:latin typeface="+mn-lt"/>
                            <a:ea typeface="Calibri" charset="0"/>
                            <a:cs typeface="Calibri" charset="0"/>
                          </a:rPr>
                          <a:t>41.6%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a:lnSpc>
                            <a:spcPct val="100000"/>
                          </a:lnSpc>
                        </a:pPr>
                        <a:endParaRPr lang="en-US" sz="900" b="0" baseline="0" dirty="0">
                          <a:solidFill>
                            <a:schemeClr val="bg1"/>
                          </a:solidFill>
                          <a:latin typeface="+mn-lt"/>
                          <a:ea typeface="Calibri" charset="0"/>
                          <a:cs typeface="Calibri" charset="0"/>
                        </a:endParaRPr>
                      </a:p>
                    </a:txBody>
                    <a:tcPr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grpSp>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1188" y="216911"/>
            <a:ext cx="8532812"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dirty="0"/>
              <a:t>Anteil der älteren Patienten in den Phase-III-Studien </a:t>
            </a:r>
          </a:p>
          <a:p>
            <a:pPr lvl="0"/>
            <a:r>
              <a:rPr lang="de-DE" sz="2400" dirty="0"/>
              <a:t>zum </a:t>
            </a:r>
            <a:r>
              <a:rPr lang="de-DE" sz="2400" dirty="0" err="1"/>
              <a:t>nvVHF</a:t>
            </a:r>
            <a:r>
              <a:rPr lang="de-DE" sz="2400" dirty="0"/>
              <a:t> </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41141"/>
            <a:ext cx="8274051" cy="215444"/>
          </a:xfrm>
          <a:prstGeom prst="rect">
            <a:avLst/>
          </a:prstGeom>
          <a:noFill/>
        </p:spPr>
        <p:txBody>
          <a:bodyPr wrap="square" lIns="0" tIns="0" rIns="0" bIns="0" rtlCol="0" anchor="b" anchorCtr="0">
            <a:spAutoFit/>
          </a:bodyPr>
          <a:lstStyle/>
          <a:p>
            <a:pPr>
              <a:spcBef>
                <a:spcPts val="300"/>
              </a:spcBef>
            </a:pPr>
            <a:r>
              <a:rPr lang="de-DE" sz="700" dirty="0">
                <a:solidFill>
                  <a:srgbClr val="B3B2B5"/>
                </a:solidFill>
                <a:cs typeface="Arial" charset="0"/>
              </a:rPr>
              <a:t>* SE nicht enthalten</a:t>
            </a:r>
            <a:br>
              <a:rPr lang="de-DE" sz="700" dirty="0">
                <a:solidFill>
                  <a:srgbClr val="B3B2B5"/>
                </a:solidFill>
                <a:cs typeface="Arial" charset="0"/>
              </a:rPr>
            </a:br>
            <a:r>
              <a:rPr lang="de-DE" sz="700" dirty="0" err="1">
                <a:solidFill>
                  <a:srgbClr val="B3B2B5"/>
                </a:solidFill>
                <a:cs typeface="Arial" charset="0"/>
              </a:rPr>
              <a:t>nvVHF</a:t>
            </a:r>
            <a:r>
              <a:rPr lang="de-DE" sz="700" dirty="0">
                <a:solidFill>
                  <a:srgbClr val="B3B2B5"/>
                </a:solidFill>
                <a:cs typeface="Arial" charset="0"/>
              </a:rPr>
              <a:t>: nicht-</a:t>
            </a:r>
            <a:r>
              <a:rPr lang="de-DE" sz="700" dirty="0" err="1">
                <a:solidFill>
                  <a:srgbClr val="B3B2B5"/>
                </a:solidFill>
                <a:cs typeface="Arial" charset="0"/>
              </a:rPr>
              <a:t>valvuläres</a:t>
            </a:r>
            <a:r>
              <a:rPr lang="de-DE" sz="700" dirty="0">
                <a:solidFill>
                  <a:srgbClr val="B3B2B5"/>
                </a:solidFill>
                <a:cs typeface="Arial" charset="0"/>
              </a:rPr>
              <a:t> Vorhofflimmern </a:t>
            </a:r>
          </a:p>
        </p:txBody>
      </p:sp>
      <p:graphicFrame>
        <p:nvGraphicFramePr>
          <p:cNvPr id="31" name="Content Placeholder 4">
            <a:extLst>
              <a:ext uri="{FF2B5EF4-FFF2-40B4-BE49-F238E27FC236}">
                <a16:creationId xmlns:a16="http://schemas.microsoft.com/office/drawing/2014/main" id="{3F53AC11-7CC5-43CB-99C4-441CB9107A7B}"/>
              </a:ext>
            </a:extLst>
          </p:cNvPr>
          <p:cNvGraphicFramePr>
            <a:graphicFrameLocks/>
          </p:cNvGraphicFramePr>
          <p:nvPr>
            <p:extLst>
              <p:ext uri="{D42A27DB-BD31-4B8C-83A1-F6EECF244321}">
                <p14:modId xmlns:p14="http://schemas.microsoft.com/office/powerpoint/2010/main" val="213409481"/>
              </p:ext>
            </p:extLst>
          </p:nvPr>
        </p:nvGraphicFramePr>
        <p:xfrm>
          <a:off x="605741" y="3492796"/>
          <a:ext cx="7910106" cy="1073640"/>
        </p:xfrm>
        <a:graphic>
          <a:graphicData uri="http://schemas.openxmlformats.org/drawingml/2006/table">
            <a:tbl>
              <a:tblPr firstRow="1" bandRow="1">
                <a:tableStyleId>{9D7B26C5-4107-4FEC-AEDC-1716B250A1EF}</a:tableStyleId>
              </a:tblPr>
              <a:tblGrid>
                <a:gridCol w="3346231">
                  <a:extLst>
                    <a:ext uri="{9D8B030D-6E8A-4147-A177-3AD203B41FA5}">
                      <a16:colId xmlns:a16="http://schemas.microsoft.com/office/drawing/2014/main" val="458767650"/>
                    </a:ext>
                  </a:extLst>
                </a:gridCol>
                <a:gridCol w="1103370">
                  <a:extLst>
                    <a:ext uri="{9D8B030D-6E8A-4147-A177-3AD203B41FA5}">
                      <a16:colId xmlns:a16="http://schemas.microsoft.com/office/drawing/2014/main" val="584909010"/>
                    </a:ext>
                  </a:extLst>
                </a:gridCol>
                <a:gridCol w="1178481">
                  <a:extLst>
                    <a:ext uri="{9D8B030D-6E8A-4147-A177-3AD203B41FA5}">
                      <a16:colId xmlns:a16="http://schemas.microsoft.com/office/drawing/2014/main" val="2298388456"/>
                    </a:ext>
                  </a:extLst>
                </a:gridCol>
                <a:gridCol w="1041620">
                  <a:extLst>
                    <a:ext uri="{9D8B030D-6E8A-4147-A177-3AD203B41FA5}">
                      <a16:colId xmlns:a16="http://schemas.microsoft.com/office/drawing/2014/main" val="1177118568"/>
                    </a:ext>
                  </a:extLst>
                </a:gridCol>
                <a:gridCol w="1240404">
                  <a:extLst>
                    <a:ext uri="{9D8B030D-6E8A-4147-A177-3AD203B41FA5}">
                      <a16:colId xmlns:a16="http://schemas.microsoft.com/office/drawing/2014/main" val="2745973931"/>
                    </a:ext>
                  </a:extLst>
                </a:gridCol>
              </a:tblGrid>
              <a:tr h="0">
                <a:tc>
                  <a:txBody>
                    <a:bodyPr/>
                    <a:lstStyle/>
                    <a:p>
                      <a:pPr algn="l" rtl="0">
                        <a:lnSpc>
                          <a:spcPct val="100000"/>
                        </a:lnSpc>
                      </a:pPr>
                      <a:endParaRPr lang="en-US" sz="1100" b="1" dirty="0">
                        <a:solidFill>
                          <a:schemeClr val="bg1"/>
                        </a:solidFill>
                        <a:latin typeface="+mj-lt"/>
                        <a:cs typeface="Calibri"/>
                      </a:endParaRP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lnSpc>
                          <a:spcPct val="100000"/>
                        </a:lnSpc>
                      </a:pPr>
                      <a:r>
                        <a:rPr lang="de-DE" sz="1100" b="1" u="none" baseline="0">
                          <a:solidFill>
                            <a:schemeClr val="bg1"/>
                          </a:solidFill>
                          <a:latin typeface="+mj-lt"/>
                          <a:ea typeface="+mn-ea"/>
                          <a:cs typeface="Calibri"/>
                        </a:rPr>
                        <a:t>ARISTOTLE</a:t>
                      </a:r>
                      <a:r>
                        <a:rPr lang="de-DE" sz="1100" b="1" u="none" baseline="30000">
                          <a:solidFill>
                            <a:schemeClr val="bg1"/>
                          </a:solidFill>
                          <a:latin typeface="+mj-lt"/>
                          <a:ea typeface="+mn-ea"/>
                          <a:cs typeface="Calibri"/>
                        </a:rPr>
                        <a:t>7,8</a:t>
                      </a: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rgbClr val="605F62"/>
                    </a:solidFill>
                  </a:tcPr>
                </a:tc>
                <a:tc>
                  <a:txBody>
                    <a:bodyPr/>
                    <a:lstStyle/>
                    <a:p>
                      <a:pPr algn="ctr">
                        <a:lnSpc>
                          <a:spcPct val="100000"/>
                        </a:lnSpc>
                      </a:pPr>
                      <a:r>
                        <a:rPr lang="de-DE" sz="1100" b="1" u="none" baseline="0">
                          <a:solidFill>
                            <a:schemeClr val="bg1"/>
                          </a:solidFill>
                          <a:latin typeface="+mj-lt"/>
                          <a:ea typeface="+mn-ea"/>
                          <a:cs typeface="Calibri"/>
                        </a:rPr>
                        <a:t>ENGAGE AF</a:t>
                      </a:r>
                      <a:r>
                        <a:rPr lang="de-DE" sz="1100" b="1" u="none" baseline="30000">
                          <a:solidFill>
                            <a:schemeClr val="bg1"/>
                          </a:solidFill>
                          <a:latin typeface="+mj-lt"/>
                          <a:ea typeface="+mn-ea"/>
                          <a:cs typeface="Calibri"/>
                        </a:rPr>
                        <a:t>9,10</a:t>
                      </a: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rgbClr val="D5D4D2"/>
                    </a:solidFill>
                  </a:tcPr>
                </a:tc>
                <a:tc>
                  <a:txBody>
                    <a:bodyPr/>
                    <a:lstStyle/>
                    <a:p>
                      <a:pPr algn="ctr">
                        <a:lnSpc>
                          <a:spcPct val="100000"/>
                        </a:lnSpc>
                      </a:pPr>
                      <a:r>
                        <a:rPr lang="de-DE" sz="1100" b="1" u="none" baseline="0">
                          <a:solidFill>
                            <a:schemeClr val="bg1"/>
                          </a:solidFill>
                          <a:latin typeface="+mj-lt"/>
                          <a:cs typeface="Calibri"/>
                        </a:rPr>
                        <a:t>RE-LY</a:t>
                      </a:r>
                      <a:r>
                        <a:rPr lang="de-DE" sz="1100" b="1" u="none" baseline="30000">
                          <a:solidFill>
                            <a:schemeClr val="bg1"/>
                          </a:solidFill>
                          <a:latin typeface="+mj-lt"/>
                          <a:cs typeface="Calibri"/>
                        </a:rPr>
                        <a:t>11,12</a:t>
                      </a: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rgbClr val="809ED5"/>
                    </a:solidFill>
                  </a:tcPr>
                </a:tc>
                <a:tc>
                  <a:txBody>
                    <a:bodyPr/>
                    <a:lstStyle/>
                    <a:p>
                      <a:pPr algn="ctr">
                        <a:lnSpc>
                          <a:spcPct val="100000"/>
                        </a:lnSpc>
                      </a:pPr>
                      <a:r>
                        <a:rPr lang="de-DE" sz="1100" b="1" u="none" baseline="0">
                          <a:solidFill>
                            <a:schemeClr val="bg1"/>
                          </a:solidFill>
                          <a:latin typeface="+mj-lt"/>
                          <a:ea typeface="+mn-ea"/>
                          <a:cs typeface="Calibri"/>
                        </a:rPr>
                        <a:t>ROCKET AF</a:t>
                      </a:r>
                      <a:r>
                        <a:rPr lang="de-DE" sz="1100" b="1" u="none" baseline="30000">
                          <a:solidFill>
                            <a:schemeClr val="bg1"/>
                          </a:solidFill>
                          <a:latin typeface="+mj-lt"/>
                          <a:ea typeface="+mn-ea"/>
                          <a:cs typeface="Calibri"/>
                        </a:rPr>
                        <a:t>13,14</a:t>
                      </a: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2579561391"/>
                  </a:ext>
                </a:extLst>
              </a:tr>
              <a:tr h="0">
                <a:tc>
                  <a:txBody>
                    <a:bodyPr/>
                    <a:lstStyle/>
                    <a:p>
                      <a:pPr algn="l">
                        <a:lnSpc>
                          <a:spcPct val="100000"/>
                        </a:lnSpc>
                      </a:pPr>
                      <a:r>
                        <a:rPr lang="de-DE" sz="1100">
                          <a:solidFill>
                            <a:schemeClr val="tx1">
                              <a:lumMod val="65000"/>
                              <a:lumOff val="35000"/>
                            </a:schemeClr>
                          </a:solidFill>
                          <a:latin typeface="+mj-lt"/>
                          <a:cs typeface="Calibri"/>
                        </a:rPr>
                        <a:t>Medianes Alter der Patienten insgesamt</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de-DE" sz="1100" b="0">
                          <a:solidFill>
                            <a:schemeClr val="tx1">
                              <a:lumMod val="65000"/>
                              <a:lumOff val="35000"/>
                            </a:schemeClr>
                          </a:solidFill>
                          <a:latin typeface="+mj-lt"/>
                          <a:ea typeface="+mn-ea"/>
                          <a:cs typeface="Calibri"/>
                        </a:rPr>
                        <a:t>70</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de-DE" sz="1100" b="0">
                          <a:solidFill>
                            <a:schemeClr val="tx1">
                              <a:lumMod val="65000"/>
                              <a:lumOff val="35000"/>
                            </a:schemeClr>
                          </a:solidFill>
                          <a:latin typeface="+mj-lt"/>
                          <a:ea typeface="+mn-ea"/>
                          <a:cs typeface="Calibri"/>
                        </a:rPr>
                        <a:t>72</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de-DE" sz="1100" b="0">
                          <a:solidFill>
                            <a:schemeClr val="tx1">
                              <a:lumMod val="65000"/>
                              <a:lumOff val="35000"/>
                            </a:schemeClr>
                          </a:solidFill>
                          <a:latin typeface="+mj-lt"/>
                          <a:cs typeface="Calibri"/>
                        </a:rPr>
                        <a:t>71.5</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de-DE" sz="1100" b="0">
                          <a:solidFill>
                            <a:schemeClr val="tx1">
                              <a:lumMod val="65000"/>
                              <a:lumOff val="35000"/>
                            </a:schemeClr>
                          </a:solidFill>
                          <a:latin typeface="+mj-lt"/>
                          <a:ea typeface="+mn-ea"/>
                          <a:cs typeface="Calibri"/>
                        </a:rPr>
                        <a:t>73</a:t>
                      </a:r>
                    </a:p>
                  </a:txBody>
                  <a:tcPr marL="72000" marR="72000" marT="18000" marB="18000" anchor="ctr">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136681592"/>
                  </a:ext>
                </a:extLst>
              </a:tr>
              <a:tr h="0">
                <a:tc>
                  <a:txBody>
                    <a:bodyPr/>
                    <a:lstStyle/>
                    <a:p>
                      <a:pPr marL="180000" indent="0" algn="l">
                        <a:lnSpc>
                          <a:spcPct val="100000"/>
                        </a:lnSpc>
                      </a:pPr>
                      <a:r>
                        <a:rPr lang="de-DE" sz="1100">
                          <a:solidFill>
                            <a:schemeClr val="tx1">
                              <a:lumMod val="65000"/>
                              <a:lumOff val="35000"/>
                            </a:schemeClr>
                          </a:solidFill>
                          <a:latin typeface="+mj-lt"/>
                        </a:rPr>
                        <a:t>Medianes Alter der Patienten von ≥75 Jahren</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ctr">
                        <a:lnSpc>
                          <a:spcPct val="100000"/>
                        </a:lnSpc>
                      </a:pPr>
                      <a:r>
                        <a:rPr lang="de-DE" sz="1100" b="0" dirty="0">
                          <a:solidFill>
                            <a:schemeClr val="tx1">
                              <a:lumMod val="65000"/>
                              <a:lumOff val="35000"/>
                            </a:schemeClr>
                          </a:solidFill>
                          <a:latin typeface="+mj-lt"/>
                          <a:ea typeface="+mn-ea"/>
                          <a:cs typeface="Calibri"/>
                        </a:rPr>
                        <a:t>N/A</a:t>
                      </a:r>
                    </a:p>
                  </a:txBody>
                  <a:tcPr marL="72000" marR="72000" marT="18000" marB="1800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0000"/>
                        </a:lnSpc>
                      </a:pPr>
                      <a:r>
                        <a:rPr lang="de-DE" sz="1100" b="0" baseline="0">
                          <a:solidFill>
                            <a:schemeClr val="tx1">
                              <a:lumMod val="65000"/>
                              <a:lumOff val="35000"/>
                            </a:schemeClr>
                          </a:solidFill>
                          <a:latin typeface="+mj-lt"/>
                          <a:ea typeface="+mn-ea"/>
                          <a:cs typeface="Calibri"/>
                        </a:rPr>
                        <a:t>79</a:t>
                      </a:r>
                    </a:p>
                  </a:txBody>
                  <a:tcPr marL="72000" marR="72000" marT="18000" marB="1800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0000"/>
                        </a:lnSpc>
                      </a:pPr>
                      <a:r>
                        <a:rPr lang="de-DE" sz="1100" b="0">
                          <a:solidFill>
                            <a:schemeClr val="tx1">
                              <a:lumMod val="65000"/>
                              <a:lumOff val="35000"/>
                            </a:schemeClr>
                          </a:solidFill>
                          <a:latin typeface="+mj-lt"/>
                          <a:cs typeface="Calibri"/>
                        </a:rPr>
                        <a:t>79.4</a:t>
                      </a:r>
                    </a:p>
                  </a:txBody>
                  <a:tcPr marL="72000" marR="72000" marT="18000" marB="18000" anchor="ctr">
                    <a:lnL>
                      <a:noFill/>
                    </a:lnL>
                    <a:lnR>
                      <a:noFill/>
                    </a:lnR>
                    <a:lnT>
                      <a:noFill/>
                    </a:lnT>
                    <a:lnB>
                      <a:noFill/>
                    </a:lnB>
                    <a:lnTlToBr w="12700" cmpd="sng">
                      <a:noFill/>
                      <a:prstDash val="solid"/>
                    </a:lnTlToBr>
                    <a:lnBlToTr w="12700" cmpd="sng">
                      <a:noFill/>
                      <a:prstDash val="solid"/>
                    </a:lnBlToTr>
                    <a:noFill/>
                  </a:tcPr>
                </a:tc>
                <a:tc>
                  <a:txBody>
                    <a:bodyPr/>
                    <a:lstStyle/>
                    <a:p>
                      <a:pPr algn="ctr">
                        <a:lnSpc>
                          <a:spcPct val="100000"/>
                        </a:lnSpc>
                      </a:pPr>
                      <a:r>
                        <a:rPr lang="de-DE" sz="1100" b="0" baseline="0">
                          <a:solidFill>
                            <a:schemeClr val="tx1">
                              <a:lumMod val="65000"/>
                              <a:lumOff val="35000"/>
                            </a:schemeClr>
                          </a:solidFill>
                          <a:latin typeface="+mj-lt"/>
                          <a:ea typeface="+mn-ea"/>
                          <a:cs typeface="Calibri"/>
                        </a:rPr>
                        <a:t>79</a:t>
                      </a:r>
                    </a:p>
                  </a:txBody>
                  <a:tcPr marL="72000" marR="72000" marT="18000" marB="1800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631377032"/>
                  </a:ext>
                </a:extLst>
              </a:tr>
              <a:tr h="0">
                <a:tc>
                  <a:txBody>
                    <a:bodyPr/>
                    <a:lstStyle/>
                    <a:p>
                      <a:pPr algn="l">
                        <a:lnSpc>
                          <a:spcPct val="100000"/>
                        </a:lnSpc>
                      </a:pPr>
                      <a:r>
                        <a:rPr lang="de-DE" sz="1100">
                          <a:solidFill>
                            <a:schemeClr val="tx1">
                              <a:lumMod val="65000"/>
                              <a:lumOff val="35000"/>
                            </a:schemeClr>
                          </a:solidFill>
                          <a:latin typeface="+mj-lt"/>
                          <a:cs typeface="Calibri"/>
                        </a:rPr>
                        <a:t>Mittlerer CHADS</a:t>
                      </a:r>
                      <a:r>
                        <a:rPr lang="de-DE" sz="1100" baseline="-25000">
                          <a:solidFill>
                            <a:schemeClr val="tx1">
                              <a:lumMod val="65000"/>
                              <a:lumOff val="35000"/>
                            </a:schemeClr>
                          </a:solidFill>
                          <a:latin typeface="+mj-lt"/>
                          <a:cs typeface="Calibri"/>
                        </a:rPr>
                        <a:t>2</a:t>
                      </a:r>
                      <a:r>
                        <a:rPr lang="de-DE" sz="1100">
                          <a:solidFill>
                            <a:schemeClr val="tx1">
                              <a:lumMod val="65000"/>
                              <a:lumOff val="35000"/>
                            </a:schemeClr>
                          </a:solidFill>
                          <a:latin typeface="+mj-lt"/>
                          <a:cs typeface="Calibri"/>
                        </a:rPr>
                        <a:t>-Score insgesamt</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de-DE" sz="1100" b="0">
                          <a:solidFill>
                            <a:schemeClr val="tx1">
                              <a:lumMod val="65000"/>
                              <a:lumOff val="35000"/>
                            </a:schemeClr>
                          </a:solidFill>
                          <a:latin typeface="+mj-lt"/>
                          <a:ea typeface="+mn-ea"/>
                          <a:cs typeface="Calibri"/>
                        </a:rPr>
                        <a:t>2.1</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de-DE" sz="1100" b="0">
                          <a:solidFill>
                            <a:schemeClr val="tx1">
                              <a:lumMod val="65000"/>
                              <a:lumOff val="35000"/>
                            </a:schemeClr>
                          </a:solidFill>
                          <a:latin typeface="+mj-lt"/>
                          <a:ea typeface="+mn-ea"/>
                          <a:cs typeface="Calibri"/>
                        </a:rPr>
                        <a:t>2.8</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de-DE" sz="1100" b="0">
                          <a:solidFill>
                            <a:schemeClr val="tx1">
                              <a:lumMod val="65000"/>
                              <a:lumOff val="35000"/>
                            </a:schemeClr>
                          </a:solidFill>
                          <a:latin typeface="+mj-lt"/>
                          <a:cs typeface="Calibri"/>
                        </a:rPr>
                        <a:t>2.1</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pPr>
                      <a:r>
                        <a:rPr lang="de-DE" sz="1100" b="0">
                          <a:solidFill>
                            <a:schemeClr val="tx1">
                              <a:lumMod val="65000"/>
                              <a:lumOff val="35000"/>
                            </a:schemeClr>
                          </a:solidFill>
                          <a:latin typeface="+mj-lt"/>
                          <a:ea typeface="+mn-ea"/>
                          <a:cs typeface="Calibri"/>
                        </a:rPr>
                        <a:t>3.5</a:t>
                      </a:r>
                    </a:p>
                  </a:txBody>
                  <a:tcPr marL="72000" marR="72000" marT="18000" marB="18000" anchor="ctr">
                    <a:lnL>
                      <a:noFill/>
                    </a:lnL>
                    <a:lnR>
                      <a:noFill/>
                    </a:lnR>
                    <a:lnT>
                      <a:noFill/>
                    </a:lnT>
                    <a:lnB>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654381349"/>
                  </a:ext>
                </a:extLst>
              </a:tr>
              <a:tr h="0">
                <a:tc>
                  <a:txBody>
                    <a:bodyPr/>
                    <a:lstStyle/>
                    <a:p>
                      <a:pPr marL="180000" indent="0" algn="l">
                        <a:lnSpc>
                          <a:spcPct val="100000"/>
                        </a:lnSpc>
                      </a:pPr>
                      <a:r>
                        <a:rPr lang="de-DE" sz="1100">
                          <a:solidFill>
                            <a:schemeClr val="tx1">
                              <a:lumMod val="65000"/>
                              <a:lumOff val="35000"/>
                            </a:schemeClr>
                          </a:solidFill>
                        </a:rPr>
                        <a:t>Mittlerer </a:t>
                      </a:r>
                      <a:r>
                        <a:rPr lang="de-DE" sz="1100">
                          <a:solidFill>
                            <a:schemeClr val="tx1">
                              <a:lumMod val="65000"/>
                              <a:lumOff val="35000"/>
                            </a:schemeClr>
                          </a:solidFill>
                          <a:latin typeface="+mj-lt"/>
                          <a:ea typeface="+mn-ea"/>
                          <a:cs typeface="Calibri"/>
                        </a:rPr>
                        <a:t>CHADS</a:t>
                      </a:r>
                      <a:r>
                        <a:rPr lang="de-DE" sz="1100" baseline="-25000">
                          <a:solidFill>
                            <a:schemeClr val="tx1">
                              <a:lumMod val="65000"/>
                              <a:lumOff val="35000"/>
                            </a:schemeClr>
                          </a:solidFill>
                          <a:latin typeface="+mj-lt"/>
                          <a:ea typeface="+mn-ea"/>
                          <a:cs typeface="Calibri"/>
                        </a:rPr>
                        <a:t>2</a:t>
                      </a:r>
                      <a:r>
                        <a:rPr lang="de-DE" sz="1100">
                          <a:solidFill>
                            <a:schemeClr val="tx1">
                              <a:lumMod val="65000"/>
                              <a:lumOff val="35000"/>
                            </a:schemeClr>
                          </a:solidFill>
                          <a:latin typeface="+mj-lt"/>
                          <a:ea typeface="+mn-ea"/>
                          <a:cs typeface="Calibri"/>
                        </a:rPr>
                        <a:t>-Score für Patienten </a:t>
                      </a:r>
                      <a:r>
                        <a:rPr lang="de-DE" sz="1100">
                          <a:solidFill>
                            <a:schemeClr val="tx1">
                              <a:lumMod val="65000"/>
                              <a:lumOff val="35000"/>
                            </a:schemeClr>
                          </a:solidFill>
                          <a:latin typeface="+mj-lt"/>
                          <a:ea typeface="+mn-ea"/>
                          <a:cs typeface="+mn-cs"/>
                        </a:rPr>
                        <a:t>≥75 Jahre </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tcPr>
                </a:tc>
                <a:tc>
                  <a:txBody>
                    <a:bodyPr/>
                    <a:lstStyle/>
                    <a:p>
                      <a:pPr algn="ctr">
                        <a:lnSpc>
                          <a:spcPct val="100000"/>
                        </a:lnSpc>
                      </a:pPr>
                      <a:r>
                        <a:rPr lang="de-DE" sz="1100" b="0">
                          <a:solidFill>
                            <a:schemeClr val="tx1">
                              <a:lumMod val="65000"/>
                              <a:lumOff val="35000"/>
                            </a:schemeClr>
                          </a:solidFill>
                          <a:latin typeface="+mj-lt"/>
                          <a:ea typeface="+mn-ea"/>
                          <a:cs typeface="Calibri"/>
                        </a:rPr>
                        <a:t>2.7</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noFill/>
                  </a:tcPr>
                </a:tc>
                <a:tc>
                  <a:txBody>
                    <a:bodyPr/>
                    <a:lstStyle/>
                    <a:p>
                      <a:pPr algn="ctr">
                        <a:lnSpc>
                          <a:spcPct val="100000"/>
                        </a:lnSpc>
                      </a:pPr>
                      <a:r>
                        <a:rPr lang="de-DE" sz="1100" b="0">
                          <a:solidFill>
                            <a:schemeClr val="tx1">
                              <a:lumMod val="65000"/>
                              <a:lumOff val="35000"/>
                            </a:schemeClr>
                          </a:solidFill>
                          <a:latin typeface="+mj-lt"/>
                          <a:ea typeface="+mn-ea"/>
                          <a:cs typeface="Calibri"/>
                        </a:rPr>
                        <a:t>3.2</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noFill/>
                  </a:tcPr>
                </a:tc>
                <a:tc>
                  <a:txBody>
                    <a:bodyPr/>
                    <a:lstStyle/>
                    <a:p>
                      <a:pPr algn="ctr">
                        <a:lnSpc>
                          <a:spcPct val="100000"/>
                        </a:lnSpc>
                      </a:pPr>
                      <a:r>
                        <a:rPr lang="de-DE" sz="1100" b="0">
                          <a:solidFill>
                            <a:schemeClr val="tx1">
                              <a:lumMod val="65000"/>
                              <a:lumOff val="35000"/>
                            </a:schemeClr>
                          </a:solidFill>
                          <a:latin typeface="+mj-lt"/>
                          <a:cs typeface="Calibri"/>
                        </a:rPr>
                        <a:t>2.6</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noFill/>
                  </a:tcPr>
                </a:tc>
                <a:tc>
                  <a:txBody>
                    <a:bodyPr/>
                    <a:lstStyle/>
                    <a:p>
                      <a:pPr algn="ctr">
                        <a:lnSpc>
                          <a:spcPct val="100000"/>
                        </a:lnSpc>
                      </a:pPr>
                      <a:r>
                        <a:rPr lang="de-DE" sz="1100" b="0" baseline="0" dirty="0">
                          <a:solidFill>
                            <a:schemeClr val="tx1">
                              <a:lumMod val="65000"/>
                              <a:lumOff val="35000"/>
                            </a:schemeClr>
                          </a:solidFill>
                          <a:latin typeface="+mj-lt"/>
                          <a:ea typeface="+mn-ea"/>
                          <a:cs typeface="Calibri"/>
                        </a:rPr>
                        <a:t>3.7</a:t>
                      </a:r>
                    </a:p>
                  </a:txBody>
                  <a:tcPr marL="72000" marR="72000" marT="18000" marB="18000" anchor="ctr">
                    <a:lnL>
                      <a:noFill/>
                    </a:lnL>
                    <a:lnR>
                      <a:noFill/>
                    </a:lnR>
                    <a:lnT>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62604446"/>
                  </a:ext>
                </a:extLst>
              </a:tr>
            </a:tbl>
          </a:graphicData>
        </a:graphic>
      </p:graphicFrame>
      <p:sp>
        <p:nvSpPr>
          <p:cNvPr id="32" name="TextBox 18">
            <a:extLst>
              <a:ext uri="{FF2B5EF4-FFF2-40B4-BE49-F238E27FC236}">
                <a16:creationId xmlns:a16="http://schemas.microsoft.com/office/drawing/2014/main" id="{4E0EC3A7-F2C6-40D1-95A7-410A3B2F4B44}"/>
              </a:ext>
            </a:extLst>
          </p:cNvPr>
          <p:cNvSpPr txBox="1"/>
          <p:nvPr/>
        </p:nvSpPr>
        <p:spPr>
          <a:xfrm rot="16200000">
            <a:off x="1993895" y="2271345"/>
            <a:ext cx="1783446" cy="461665"/>
          </a:xfrm>
          <a:prstGeom prst="rect">
            <a:avLst/>
          </a:prstGeom>
          <a:noFill/>
        </p:spPr>
        <p:txBody>
          <a:bodyPr wrap="square" rtlCol="0">
            <a:spAutoFit/>
          </a:bodyPr>
          <a:lstStyle/>
          <a:p>
            <a:pPr algn="ctr" defTabSz="342892" fontAlgn="auto">
              <a:spcBef>
                <a:spcPts val="0"/>
              </a:spcBef>
              <a:spcAft>
                <a:spcPts val="0"/>
              </a:spcAft>
            </a:pPr>
            <a:r>
              <a:rPr lang="de-DE" sz="1200" b="1">
                <a:solidFill>
                  <a:schemeClr val="tx1">
                    <a:lumMod val="65000"/>
                    <a:lumOff val="35000"/>
                  </a:schemeClr>
                </a:solidFill>
                <a:latin typeface="Arial"/>
                <a:cs typeface="Calibri"/>
              </a:rPr>
              <a:t>Patienten ≥75 Jahre (%)</a:t>
            </a:r>
          </a:p>
        </p:txBody>
      </p:sp>
      <p:graphicFrame>
        <p:nvGraphicFramePr>
          <p:cNvPr id="33" name="Content Placeholder 4">
            <a:extLst>
              <a:ext uri="{FF2B5EF4-FFF2-40B4-BE49-F238E27FC236}">
                <a16:creationId xmlns:a16="http://schemas.microsoft.com/office/drawing/2014/main" id="{B8C265B1-3652-4EAD-9DD7-464A423BE3C4}"/>
              </a:ext>
            </a:extLst>
          </p:cNvPr>
          <p:cNvGraphicFramePr>
            <a:graphicFrameLocks/>
          </p:cNvGraphicFramePr>
          <p:nvPr>
            <p:extLst>
              <p:ext uri="{D42A27DB-BD31-4B8C-83A1-F6EECF244321}">
                <p14:modId xmlns:p14="http://schemas.microsoft.com/office/powerpoint/2010/main" val="395289671"/>
              </p:ext>
            </p:extLst>
          </p:nvPr>
        </p:nvGraphicFramePr>
        <p:xfrm>
          <a:off x="612824" y="2293801"/>
          <a:ext cx="1991255" cy="1120900"/>
        </p:xfrm>
        <a:graphic>
          <a:graphicData uri="http://schemas.openxmlformats.org/drawingml/2006/table">
            <a:tbl>
              <a:tblPr bandRow="1">
                <a:tableStyleId>{9D7B26C5-4107-4FEC-AEDC-1716B250A1EF}</a:tableStyleId>
              </a:tblPr>
              <a:tblGrid>
                <a:gridCol w="1991255">
                  <a:extLst>
                    <a:ext uri="{9D8B030D-6E8A-4147-A177-3AD203B41FA5}">
                      <a16:colId xmlns:a16="http://schemas.microsoft.com/office/drawing/2014/main" val="20000"/>
                    </a:ext>
                  </a:extLst>
                </a:gridCol>
              </a:tblGrid>
              <a:tr h="277603">
                <a:tc>
                  <a:txBody>
                    <a:bodyPr/>
                    <a:lstStyle/>
                    <a:p>
                      <a:pPr indent="0">
                        <a:lnSpc>
                          <a:spcPts val="840"/>
                        </a:lnSpc>
                      </a:pPr>
                      <a:r>
                        <a:rPr lang="de-DE" sz="1200" b="0" baseline="0" dirty="0">
                          <a:solidFill>
                            <a:schemeClr val="tx1">
                              <a:lumMod val="65000"/>
                              <a:lumOff val="35000"/>
                            </a:schemeClr>
                          </a:solidFill>
                          <a:latin typeface="+mn-lt"/>
                          <a:ea typeface="Calibri" charset="0"/>
                          <a:cs typeface="Calibri" charset="0"/>
                        </a:rPr>
                        <a:t>Herzinsuffizienz</a:t>
                      </a:r>
                    </a:p>
                  </a:txBody>
                  <a:tcPr marL="51435" marR="51435" marT="135000" marB="34290">
                    <a:lnL>
                      <a:noFill/>
                    </a:lnL>
                    <a:lnR>
                      <a:noFill/>
                    </a:lnR>
                    <a:lnT w="12700" cmpd="sng">
                      <a:noFill/>
                    </a:lnT>
                    <a:lnB>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277603">
                <a:tc>
                  <a:txBody>
                    <a:bodyPr/>
                    <a:lstStyle/>
                    <a:p>
                      <a:pPr indent="0">
                        <a:lnSpc>
                          <a:spcPts val="840"/>
                        </a:lnSpc>
                      </a:pPr>
                      <a:r>
                        <a:rPr lang="de-DE" sz="1200" b="0" baseline="0" dirty="0">
                          <a:solidFill>
                            <a:schemeClr val="tx1">
                              <a:lumMod val="65000"/>
                              <a:lumOff val="35000"/>
                            </a:schemeClr>
                          </a:solidFill>
                          <a:latin typeface="+mn-lt"/>
                          <a:ea typeface="Calibri" charset="0"/>
                          <a:cs typeface="Calibri" charset="0"/>
                        </a:rPr>
                        <a:t>Hypertonie</a:t>
                      </a:r>
                    </a:p>
                  </a:txBody>
                  <a:tcPr marL="51435" marR="51435" marT="135000" marB="3429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77603">
                <a:tc>
                  <a:txBody>
                    <a:bodyPr/>
                    <a:lstStyle/>
                    <a:p>
                      <a:pPr indent="0">
                        <a:lnSpc>
                          <a:spcPts val="840"/>
                        </a:lnSpc>
                      </a:pPr>
                      <a:r>
                        <a:rPr lang="de-DE" sz="1200" baseline="0">
                          <a:solidFill>
                            <a:schemeClr val="tx1">
                              <a:lumMod val="65000"/>
                              <a:lumOff val="35000"/>
                            </a:schemeClr>
                          </a:solidFill>
                        </a:rPr>
                        <a:t>Diabetes mellitus</a:t>
                      </a:r>
                    </a:p>
                  </a:txBody>
                  <a:tcPr marL="51435" marR="51435" marT="135000" marB="34290">
                    <a:lnL>
                      <a:noFill/>
                    </a:lnL>
                    <a:lnR>
                      <a:noFill/>
                    </a:lnR>
                    <a:lnT>
                      <a:noFill/>
                    </a:lnT>
                    <a:lnB>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277603">
                <a:tc>
                  <a:txBody>
                    <a:bodyPr/>
                    <a:lstStyle/>
                    <a:p>
                      <a:pPr indent="0">
                        <a:lnSpc>
                          <a:spcPts val="840"/>
                        </a:lnSpc>
                      </a:pPr>
                      <a:r>
                        <a:rPr lang="de-DE" sz="1200" baseline="0" dirty="0">
                          <a:solidFill>
                            <a:schemeClr val="tx1">
                              <a:lumMod val="65000"/>
                              <a:lumOff val="35000"/>
                            </a:schemeClr>
                          </a:solidFill>
                        </a:rPr>
                        <a:t>Schlaganfall/TIA/SE</a:t>
                      </a:r>
                    </a:p>
                  </a:txBody>
                  <a:tcPr marL="51435" marR="51435" marT="135000" marB="34290">
                    <a:lnL>
                      <a:noFill/>
                    </a:lnL>
                    <a:lnR>
                      <a:noFill/>
                    </a:lnR>
                    <a:lnT>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51" name="Subtitle 1">
            <a:extLst>
              <a:ext uri="{FF2B5EF4-FFF2-40B4-BE49-F238E27FC236}">
                <a16:creationId xmlns:a16="http://schemas.microsoft.com/office/drawing/2014/main" id="{84F6122E-008C-48A8-BB42-F7234665E9B3}"/>
              </a:ext>
            </a:extLst>
          </p:cNvPr>
          <p:cNvSpPr txBox="1">
            <a:spLocks/>
          </p:cNvSpPr>
          <p:nvPr/>
        </p:nvSpPr>
        <p:spPr>
          <a:xfrm>
            <a:off x="612776" y="1228789"/>
            <a:ext cx="8280400"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de-DE" sz="1400" b="1"/>
              <a:t>Aufschlüsselung älterer Patienten in zulassungsrelevanten Studien</a:t>
            </a:r>
          </a:p>
        </p:txBody>
      </p:sp>
    </p:spTree>
    <p:extLst>
      <p:ext uri="{BB962C8B-B14F-4D97-AF65-F5344CB8AC3E}">
        <p14:creationId xmlns:p14="http://schemas.microsoft.com/office/powerpoint/2010/main" val="2760584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left)">
                                      <p:cBhvr>
                                        <p:cTn id="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Content Placeholder 9">
            <a:extLst>
              <a:ext uri="{FF2B5EF4-FFF2-40B4-BE49-F238E27FC236}">
                <a16:creationId xmlns:a16="http://schemas.microsoft.com/office/drawing/2014/main" id="{BB651A1D-9229-4E89-BE09-D631DEBB5267}"/>
              </a:ext>
            </a:extLst>
          </p:cNvPr>
          <p:cNvGraphicFramePr>
            <a:graphicFrameLocks/>
          </p:cNvGraphicFramePr>
          <p:nvPr/>
        </p:nvGraphicFramePr>
        <p:xfrm>
          <a:off x="455023" y="1239482"/>
          <a:ext cx="8151019" cy="3110058"/>
        </p:xfrm>
        <a:graphic>
          <a:graphicData uri="http://schemas.openxmlformats.org/drawingml/2006/chart">
            <c:chart xmlns:c="http://schemas.openxmlformats.org/drawingml/2006/chart" xmlns:r="http://schemas.openxmlformats.org/officeDocument/2006/relationships" r:id="rId3"/>
          </a:graphicData>
        </a:graphic>
      </p:graphicFrame>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1061884" y="216911"/>
            <a:ext cx="7831292"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dirty="0"/>
              <a:t>Schutz Ihrer Patienten bedeutet mehr als </a:t>
            </a:r>
          </a:p>
          <a:p>
            <a:pPr lvl="0"/>
            <a:r>
              <a:rPr lang="de-DE" sz="2400" dirty="0"/>
              <a:t>Blutungsereignisse zu verhindern</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600050"/>
            <a:ext cx="8274051" cy="456535"/>
          </a:xfrm>
          <a:prstGeom prst="rect">
            <a:avLst/>
          </a:prstGeom>
          <a:noFill/>
        </p:spPr>
        <p:txBody>
          <a:bodyPr wrap="square" lIns="0" tIns="0" rIns="0" bIns="0" rtlCol="0" anchor="b" anchorCtr="0">
            <a:spAutoFit/>
          </a:bodyPr>
          <a:lstStyle/>
          <a:p>
            <a:pPr>
              <a:spcBef>
                <a:spcPts val="200"/>
              </a:spcBef>
            </a:pPr>
            <a:r>
              <a:rPr lang="de-DE" sz="700">
                <a:solidFill>
                  <a:srgbClr val="B3B2B5"/>
                </a:solidFill>
                <a:cs typeface="Arial" charset="0"/>
              </a:rPr>
              <a:t>Primärer Sicherheitsendpunkt: Schwere Blutungen und klinisch relevante nicht-schwere Blutungen</a:t>
            </a:r>
          </a:p>
          <a:p>
            <a:pPr>
              <a:spcBef>
                <a:spcPts val="0"/>
              </a:spcBef>
            </a:pPr>
            <a:r>
              <a:rPr lang="de-DE" sz="700">
                <a:solidFill>
                  <a:srgbClr val="B3B2B5"/>
                </a:solidFill>
                <a:cs typeface="Arial" charset="0"/>
              </a:rPr>
              <a:t>* Primärer Wirksamkeitsendpunkt. ITT (Intention-to-treat-Population)</a:t>
            </a:r>
          </a:p>
          <a:p>
            <a:pPr marL="85725" indent="-85725">
              <a:spcBef>
                <a:spcPts val="0"/>
              </a:spcBef>
            </a:pPr>
            <a:r>
              <a:rPr lang="de-DE" sz="700">
                <a:solidFill>
                  <a:srgbClr val="B3B2B5"/>
                </a:solidFill>
                <a:cs typeface="Arial" charset="0"/>
              </a:rPr>
              <a:t>†	Sicherheitspopulation.</a:t>
            </a:r>
          </a:p>
          <a:p>
            <a:pPr>
              <a:spcBef>
                <a:spcPts val="200"/>
              </a:spcBef>
            </a:pPr>
            <a:r>
              <a:rPr lang="de-DE" sz="700">
                <a:solidFill>
                  <a:srgbClr val="B3B2B5"/>
                </a:solidFill>
                <a:cs typeface="Arial" charset="0"/>
              </a:rPr>
              <a:t>SE: systemische Embolie; AF: Vorhofflimmern; PJ: Patientenjahr; HR: Hazard Ratio</a:t>
            </a:r>
          </a:p>
        </p:txBody>
      </p:sp>
      <p:pic>
        <p:nvPicPr>
          <p:cNvPr id="31" name="Picture 3" descr="A person smiling for the camera&#10;&#10;Description automatically generated">
            <a:extLst>
              <a:ext uri="{FF2B5EF4-FFF2-40B4-BE49-F238E27FC236}">
                <a16:creationId xmlns:a16="http://schemas.microsoft.com/office/drawing/2014/main" id="{C59FD640-ED1D-464C-B4C0-62F83B24F85B}"/>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233302" y="-80613"/>
            <a:ext cx="1107331" cy="1107331"/>
          </a:xfrm>
          <a:prstGeom prst="ellipse">
            <a:avLst/>
          </a:prstGeom>
          <a:ln w="28575">
            <a:solidFill>
              <a:srgbClr val="3961AC"/>
            </a:solidFill>
          </a:ln>
        </p:spPr>
      </p:pic>
      <p:sp>
        <p:nvSpPr>
          <p:cNvPr id="32" name="Subtitle 1">
            <a:extLst>
              <a:ext uri="{FF2B5EF4-FFF2-40B4-BE49-F238E27FC236}">
                <a16:creationId xmlns:a16="http://schemas.microsoft.com/office/drawing/2014/main" id="{F72B7FB9-A8E3-4314-867A-1636160D83BD}"/>
              </a:ext>
            </a:extLst>
          </p:cNvPr>
          <p:cNvSpPr txBox="1">
            <a:spLocks/>
          </p:cNvSpPr>
          <p:nvPr/>
        </p:nvSpPr>
        <p:spPr>
          <a:xfrm>
            <a:off x="612776" y="1228789"/>
            <a:ext cx="8280400"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de-DE" sz="1400" b="1"/>
              <a:t>ROCKET AF: Patienten ≥ 75 Jahre</a:t>
            </a:r>
            <a:r>
              <a:rPr lang="de-DE" sz="1400" b="1" baseline="30000"/>
              <a:t>14</a:t>
            </a:r>
          </a:p>
        </p:txBody>
      </p:sp>
      <p:sp>
        <p:nvSpPr>
          <p:cNvPr id="40" name="TextBox 13">
            <a:extLst>
              <a:ext uri="{FF2B5EF4-FFF2-40B4-BE49-F238E27FC236}">
                <a16:creationId xmlns:a16="http://schemas.microsoft.com/office/drawing/2014/main" id="{8770B0BE-8E26-468A-B738-33D97383CC49}"/>
              </a:ext>
            </a:extLst>
          </p:cNvPr>
          <p:cNvSpPr txBox="1"/>
          <p:nvPr/>
        </p:nvSpPr>
        <p:spPr>
          <a:xfrm>
            <a:off x="1355129" y="2109311"/>
            <a:ext cx="1547847" cy="440217"/>
          </a:xfrm>
          <a:prstGeom prst="rect">
            <a:avLst/>
          </a:prstGeom>
          <a:noFill/>
        </p:spPr>
        <p:txBody>
          <a:bodyPr wrap="square" lIns="67500" tIns="35100" rIns="67500" bIns="35100" rtlCol="0" anchor="ctr">
            <a:spAutoFit/>
          </a:bodyPr>
          <a:lstStyle/>
          <a:p>
            <a:pPr algn="ctr"/>
            <a:r>
              <a:rPr lang="de-DE" sz="1200" dirty="0">
                <a:solidFill>
                  <a:schemeClr val="tx1">
                    <a:lumMod val="65000"/>
                    <a:lumOff val="35000"/>
                  </a:schemeClr>
                </a:solidFill>
              </a:rPr>
              <a:t>HR 0.80</a:t>
            </a:r>
            <a:br>
              <a:rPr lang="de-DE" sz="1200" dirty="0">
                <a:solidFill>
                  <a:schemeClr val="tx1">
                    <a:lumMod val="65000"/>
                    <a:lumOff val="35000"/>
                  </a:schemeClr>
                </a:solidFill>
              </a:rPr>
            </a:br>
            <a:r>
              <a:rPr lang="de-DE" sz="1200" dirty="0">
                <a:solidFill>
                  <a:schemeClr val="tx1">
                    <a:lumMod val="65000"/>
                    <a:lumOff val="35000"/>
                  </a:schemeClr>
                </a:solidFill>
              </a:rPr>
              <a:t>(95%-KI 0.63–1.02)</a:t>
            </a:r>
          </a:p>
        </p:txBody>
      </p:sp>
      <p:sp>
        <p:nvSpPr>
          <p:cNvPr id="41" name="TextBox 14">
            <a:extLst>
              <a:ext uri="{FF2B5EF4-FFF2-40B4-BE49-F238E27FC236}">
                <a16:creationId xmlns:a16="http://schemas.microsoft.com/office/drawing/2014/main" id="{B405D19F-0706-4B31-811A-A5C86B0B64FF}"/>
              </a:ext>
            </a:extLst>
          </p:cNvPr>
          <p:cNvSpPr txBox="1"/>
          <p:nvPr/>
        </p:nvSpPr>
        <p:spPr>
          <a:xfrm>
            <a:off x="3042055" y="2387040"/>
            <a:ext cx="1756394" cy="440217"/>
          </a:xfrm>
          <a:prstGeom prst="rect">
            <a:avLst/>
          </a:prstGeom>
          <a:noFill/>
        </p:spPr>
        <p:txBody>
          <a:bodyPr wrap="square" lIns="67500" tIns="35100" rIns="67500" bIns="35100" rtlCol="0" anchor="ctr">
            <a:spAutoFit/>
          </a:bodyPr>
          <a:lstStyle/>
          <a:p>
            <a:pPr algn="ctr"/>
            <a:r>
              <a:rPr lang="de-DE" sz="1200">
                <a:solidFill>
                  <a:schemeClr val="tx1">
                    <a:lumMod val="65000"/>
                    <a:lumOff val="35000"/>
                  </a:schemeClr>
                </a:solidFill>
              </a:rPr>
              <a:t>HR 1.11</a:t>
            </a:r>
            <a:br>
              <a:rPr lang="de-DE" sz="1200">
                <a:solidFill>
                  <a:schemeClr val="tx1">
                    <a:lumMod val="65000"/>
                    <a:lumOff val="35000"/>
                  </a:schemeClr>
                </a:solidFill>
              </a:rPr>
            </a:br>
            <a:r>
              <a:rPr lang="de-DE" sz="1200">
                <a:solidFill>
                  <a:schemeClr val="tx1">
                    <a:lumMod val="65000"/>
                    <a:lumOff val="35000"/>
                  </a:schemeClr>
                </a:solidFill>
              </a:rPr>
              <a:t>(95%-KI 0.92–1.34)</a:t>
            </a:r>
          </a:p>
        </p:txBody>
      </p:sp>
      <p:sp>
        <p:nvSpPr>
          <p:cNvPr id="42" name="TextBox 16">
            <a:extLst>
              <a:ext uri="{FF2B5EF4-FFF2-40B4-BE49-F238E27FC236}">
                <a16:creationId xmlns:a16="http://schemas.microsoft.com/office/drawing/2014/main" id="{1215558F-6BCE-4762-9BC6-8906F21F260B}"/>
              </a:ext>
            </a:extLst>
          </p:cNvPr>
          <p:cNvSpPr txBox="1"/>
          <p:nvPr/>
        </p:nvSpPr>
        <p:spPr>
          <a:xfrm>
            <a:off x="4954075" y="2824790"/>
            <a:ext cx="1511251" cy="440217"/>
          </a:xfrm>
          <a:prstGeom prst="rect">
            <a:avLst/>
          </a:prstGeom>
          <a:noFill/>
        </p:spPr>
        <p:txBody>
          <a:bodyPr wrap="square" lIns="67500" tIns="35100" rIns="67500" bIns="35100" rtlCol="0" anchor="ctr">
            <a:spAutoFit/>
          </a:bodyPr>
          <a:lstStyle/>
          <a:p>
            <a:pPr algn="ctr"/>
            <a:r>
              <a:rPr lang="de-DE" sz="1200">
                <a:solidFill>
                  <a:schemeClr val="tx1">
                    <a:lumMod val="65000"/>
                    <a:lumOff val="35000"/>
                  </a:schemeClr>
                </a:solidFill>
              </a:rPr>
              <a:t>HR 0.45</a:t>
            </a:r>
            <a:br>
              <a:rPr lang="de-DE" sz="1200">
                <a:solidFill>
                  <a:schemeClr val="tx1">
                    <a:lumMod val="65000"/>
                    <a:lumOff val="35000"/>
                  </a:schemeClr>
                </a:solidFill>
              </a:rPr>
            </a:br>
            <a:r>
              <a:rPr lang="de-DE" sz="1200">
                <a:solidFill>
                  <a:schemeClr val="tx1">
                    <a:lumMod val="65000"/>
                    <a:lumOff val="35000"/>
                  </a:schemeClr>
                </a:solidFill>
              </a:rPr>
              <a:t>(95%-KI 0.23–0.87)</a:t>
            </a:r>
          </a:p>
        </p:txBody>
      </p:sp>
      <p:sp>
        <p:nvSpPr>
          <p:cNvPr id="43" name="TextBox 17">
            <a:extLst>
              <a:ext uri="{FF2B5EF4-FFF2-40B4-BE49-F238E27FC236}">
                <a16:creationId xmlns:a16="http://schemas.microsoft.com/office/drawing/2014/main" id="{591EB733-078D-464B-8D3E-380808069B0A}"/>
              </a:ext>
            </a:extLst>
          </p:cNvPr>
          <p:cNvSpPr txBox="1"/>
          <p:nvPr/>
        </p:nvSpPr>
        <p:spPr>
          <a:xfrm>
            <a:off x="6623957" y="2834915"/>
            <a:ext cx="1508243" cy="440217"/>
          </a:xfrm>
          <a:prstGeom prst="rect">
            <a:avLst/>
          </a:prstGeom>
          <a:noFill/>
        </p:spPr>
        <p:txBody>
          <a:bodyPr wrap="square" lIns="67500" tIns="35100" rIns="67500" bIns="35100" rtlCol="0" anchor="ctr">
            <a:spAutoFit/>
          </a:bodyPr>
          <a:lstStyle/>
          <a:p>
            <a:pPr algn="ctr"/>
            <a:r>
              <a:rPr lang="de-DE" sz="1200">
                <a:solidFill>
                  <a:schemeClr val="tx1">
                    <a:lumMod val="65000"/>
                    <a:lumOff val="35000"/>
                  </a:schemeClr>
                </a:solidFill>
              </a:rPr>
              <a:t>HR 0.80</a:t>
            </a:r>
            <a:br>
              <a:rPr lang="de-DE" sz="1200">
                <a:solidFill>
                  <a:schemeClr val="tx1">
                    <a:lumMod val="65000"/>
                    <a:lumOff val="35000"/>
                  </a:schemeClr>
                </a:solidFill>
              </a:rPr>
            </a:br>
            <a:r>
              <a:rPr lang="de-DE" sz="1200">
                <a:solidFill>
                  <a:schemeClr val="tx1">
                    <a:lumMod val="65000"/>
                    <a:lumOff val="35000"/>
                  </a:schemeClr>
                </a:solidFill>
              </a:rPr>
              <a:t>(95%-KI 0.50–1.28)</a:t>
            </a:r>
          </a:p>
        </p:txBody>
      </p:sp>
      <p:sp>
        <p:nvSpPr>
          <p:cNvPr id="44" name="Rectangle: Rounded Corners 6">
            <a:extLst>
              <a:ext uri="{FF2B5EF4-FFF2-40B4-BE49-F238E27FC236}">
                <a16:creationId xmlns:a16="http://schemas.microsoft.com/office/drawing/2014/main" id="{6B815664-CC7F-4397-851A-DE3DD949D5D5}"/>
              </a:ext>
            </a:extLst>
          </p:cNvPr>
          <p:cNvSpPr/>
          <p:nvPr/>
        </p:nvSpPr>
        <p:spPr bwMode="auto">
          <a:xfrm>
            <a:off x="1402888" y="1991033"/>
            <a:ext cx="1557128" cy="2217160"/>
          </a:xfrm>
          <a:prstGeom prst="roundRect">
            <a:avLst>
              <a:gd name="adj" fmla="val 7607"/>
            </a:avLst>
          </a:prstGeom>
          <a:noFill/>
          <a:ln w="28575" algn="ctr">
            <a:solidFill>
              <a:srgbClr val="809ED5"/>
            </a:solidFill>
            <a:miter lim="800000"/>
            <a:headEnd/>
            <a:tailEnd/>
          </a:ln>
          <a:effectLst/>
        </p:spPr>
        <p:txBody>
          <a:bodyPr wrap="square" lIns="0" tIns="0" rIns="0" bIns="0" rtlCol="0" anchor="ctr">
            <a:noAutofit/>
          </a:bodyPr>
          <a:lstStyle/>
          <a:p>
            <a:pPr algn="ctr"/>
            <a:endParaRPr lang="en-GB" sz="1600">
              <a:solidFill>
                <a:schemeClr val="tx1">
                  <a:lumMod val="65000"/>
                  <a:lumOff val="35000"/>
                </a:schemeClr>
              </a:solidFill>
            </a:endParaRPr>
          </a:p>
        </p:txBody>
      </p:sp>
      <p:sp>
        <p:nvSpPr>
          <p:cNvPr id="45" name="TextBox 19">
            <a:extLst>
              <a:ext uri="{FF2B5EF4-FFF2-40B4-BE49-F238E27FC236}">
                <a16:creationId xmlns:a16="http://schemas.microsoft.com/office/drawing/2014/main" id="{C7BE4B50-F6F6-41F1-871D-3AF43CB16E19}"/>
              </a:ext>
            </a:extLst>
          </p:cNvPr>
          <p:cNvSpPr txBox="1"/>
          <p:nvPr/>
        </p:nvSpPr>
        <p:spPr>
          <a:xfrm>
            <a:off x="4546848" y="3876907"/>
            <a:ext cx="142875" cy="193996"/>
          </a:xfrm>
          <a:prstGeom prst="rect">
            <a:avLst/>
          </a:prstGeom>
          <a:noFill/>
        </p:spPr>
        <p:txBody>
          <a:bodyPr wrap="square" lIns="67500" tIns="35100" rIns="67500" bIns="35100" rtlCol="0" anchor="ctr">
            <a:spAutoFit/>
          </a:bodyPr>
          <a:lstStyle/>
          <a:p>
            <a:pPr algn="ctr"/>
            <a:r>
              <a:rPr lang="de-DE" sz="1200" baseline="30000" dirty="0">
                <a:solidFill>
                  <a:schemeClr val="tx1">
                    <a:lumMod val="65000"/>
                    <a:lumOff val="35000"/>
                  </a:schemeClr>
                </a:solidFill>
              </a:rPr>
              <a:t>†</a:t>
            </a:r>
          </a:p>
        </p:txBody>
      </p:sp>
      <p:sp>
        <p:nvSpPr>
          <p:cNvPr id="46" name="TextBox 21">
            <a:extLst>
              <a:ext uri="{FF2B5EF4-FFF2-40B4-BE49-F238E27FC236}">
                <a16:creationId xmlns:a16="http://schemas.microsoft.com/office/drawing/2014/main" id="{43781F93-3ECF-44FA-86DE-718FC7E01F62}"/>
              </a:ext>
            </a:extLst>
          </p:cNvPr>
          <p:cNvSpPr txBox="1"/>
          <p:nvPr/>
        </p:nvSpPr>
        <p:spPr>
          <a:xfrm>
            <a:off x="6290351" y="3881670"/>
            <a:ext cx="142875" cy="193996"/>
          </a:xfrm>
          <a:prstGeom prst="rect">
            <a:avLst/>
          </a:prstGeom>
          <a:noFill/>
        </p:spPr>
        <p:txBody>
          <a:bodyPr wrap="square" lIns="67500" tIns="35100" rIns="67500" bIns="35100" rtlCol="0" anchor="ctr">
            <a:spAutoFit/>
          </a:bodyPr>
          <a:lstStyle/>
          <a:p>
            <a:pPr algn="ctr"/>
            <a:r>
              <a:rPr lang="de-DE" sz="1200" baseline="30000" dirty="0">
                <a:solidFill>
                  <a:schemeClr val="tx1">
                    <a:lumMod val="65000"/>
                    <a:lumOff val="35000"/>
                  </a:schemeClr>
                </a:solidFill>
              </a:rPr>
              <a:t>†</a:t>
            </a:r>
          </a:p>
        </p:txBody>
      </p:sp>
      <p:sp>
        <p:nvSpPr>
          <p:cNvPr id="47" name="TextBox 22">
            <a:extLst>
              <a:ext uri="{FF2B5EF4-FFF2-40B4-BE49-F238E27FC236}">
                <a16:creationId xmlns:a16="http://schemas.microsoft.com/office/drawing/2014/main" id="{4E7B8E12-5B8F-4CF2-893C-28CCE19EDBE2}"/>
              </a:ext>
            </a:extLst>
          </p:cNvPr>
          <p:cNvSpPr txBox="1"/>
          <p:nvPr/>
        </p:nvSpPr>
        <p:spPr>
          <a:xfrm>
            <a:off x="8120823" y="3885328"/>
            <a:ext cx="142875" cy="193996"/>
          </a:xfrm>
          <a:prstGeom prst="rect">
            <a:avLst/>
          </a:prstGeom>
          <a:noFill/>
        </p:spPr>
        <p:txBody>
          <a:bodyPr wrap="square" lIns="67500" tIns="35100" rIns="67500" bIns="35100" rtlCol="0" anchor="ctr">
            <a:spAutoFit/>
          </a:bodyPr>
          <a:lstStyle/>
          <a:p>
            <a:pPr algn="ctr"/>
            <a:r>
              <a:rPr lang="de-DE" sz="1200" baseline="30000" dirty="0">
                <a:solidFill>
                  <a:schemeClr val="tx1">
                    <a:lumMod val="65000"/>
                    <a:lumOff val="35000"/>
                  </a:schemeClr>
                </a:solidFill>
              </a:rPr>
              <a:t>†</a:t>
            </a:r>
          </a:p>
        </p:txBody>
      </p:sp>
      <p:grpSp>
        <p:nvGrpSpPr>
          <p:cNvPr id="48" name="Group 13">
            <a:extLst>
              <a:ext uri="{FF2B5EF4-FFF2-40B4-BE49-F238E27FC236}">
                <a16:creationId xmlns:a16="http://schemas.microsoft.com/office/drawing/2014/main" id="{BD97C696-1DCB-4A50-BE52-FB4321F8F73C}"/>
              </a:ext>
            </a:extLst>
          </p:cNvPr>
          <p:cNvGrpSpPr/>
          <p:nvPr/>
        </p:nvGrpSpPr>
        <p:grpSpPr>
          <a:xfrm>
            <a:off x="6821439" y="1645650"/>
            <a:ext cx="2012056" cy="279180"/>
            <a:chOff x="251479" y="2322671"/>
            <a:chExt cx="2012056" cy="372239"/>
          </a:xfrm>
        </p:grpSpPr>
        <p:sp>
          <p:nvSpPr>
            <p:cNvPr id="49" name="Rectangle 14">
              <a:extLst>
                <a:ext uri="{FF2B5EF4-FFF2-40B4-BE49-F238E27FC236}">
                  <a16:creationId xmlns:a16="http://schemas.microsoft.com/office/drawing/2014/main" id="{781AF918-CFDE-4C81-983F-67028A73DDF6}"/>
                </a:ext>
              </a:extLst>
            </p:cNvPr>
            <p:cNvSpPr/>
            <p:nvPr/>
          </p:nvSpPr>
          <p:spPr bwMode="auto">
            <a:xfrm>
              <a:off x="251479"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50" name="TextBox 15">
              <a:extLst>
                <a:ext uri="{FF2B5EF4-FFF2-40B4-BE49-F238E27FC236}">
                  <a16:creationId xmlns:a16="http://schemas.microsoft.com/office/drawing/2014/main" id="{FCADE23B-9D13-43F5-BF68-E06325661C70}"/>
                </a:ext>
              </a:extLst>
            </p:cNvPr>
            <p:cNvSpPr txBox="1"/>
            <p:nvPr/>
          </p:nvSpPr>
          <p:spPr>
            <a:xfrm>
              <a:off x="382731" y="2322671"/>
              <a:ext cx="489534" cy="372239"/>
            </a:xfrm>
            <a:prstGeom prst="rect">
              <a:avLst/>
            </a:prstGeom>
            <a:noFill/>
          </p:spPr>
          <p:txBody>
            <a:bodyPr wrap="none" lIns="90000" tIns="46800" rIns="90000" bIns="46800" rtlCol="0" anchor="ctr">
              <a:spAutoFit/>
            </a:bodyPr>
            <a:lstStyle/>
            <a:p>
              <a:r>
                <a:rPr lang="de-DE" sz="1200">
                  <a:solidFill>
                    <a:srgbClr val="000000">
                      <a:lumMod val="65000"/>
                      <a:lumOff val="35000"/>
                    </a:srgbClr>
                  </a:solidFill>
                </a:rPr>
                <a:t>VKA</a:t>
              </a:r>
            </a:p>
          </p:txBody>
        </p:sp>
        <p:sp>
          <p:nvSpPr>
            <p:cNvPr id="51" name="Rectangle 20">
              <a:extLst>
                <a:ext uri="{FF2B5EF4-FFF2-40B4-BE49-F238E27FC236}">
                  <a16:creationId xmlns:a16="http://schemas.microsoft.com/office/drawing/2014/main" id="{C4ED70DE-56D8-422B-A4AB-2772254CB36D}"/>
                </a:ext>
              </a:extLst>
            </p:cNvPr>
            <p:cNvSpPr/>
            <p:nvPr/>
          </p:nvSpPr>
          <p:spPr bwMode="auto">
            <a:xfrm>
              <a:off x="1091316" y="2435045"/>
              <a:ext cx="108000" cy="144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52" name="TextBox 23">
              <a:extLst>
                <a:ext uri="{FF2B5EF4-FFF2-40B4-BE49-F238E27FC236}">
                  <a16:creationId xmlns:a16="http://schemas.microsoft.com/office/drawing/2014/main" id="{0AF00CE0-73A0-4A7F-B3B5-502E2A634CC1}"/>
                </a:ext>
              </a:extLst>
            </p:cNvPr>
            <p:cNvSpPr txBox="1"/>
            <p:nvPr/>
          </p:nvSpPr>
          <p:spPr>
            <a:xfrm>
              <a:off x="1222568" y="2322671"/>
              <a:ext cx="1040967" cy="372239"/>
            </a:xfrm>
            <a:prstGeom prst="rect">
              <a:avLst/>
            </a:prstGeom>
            <a:noFill/>
          </p:spPr>
          <p:txBody>
            <a:bodyPr wrap="none" lIns="90000" tIns="46800" rIns="90000" bIns="46800" rtlCol="0" anchor="ctr">
              <a:spAutoFit/>
            </a:bodyPr>
            <a:lstStyle/>
            <a:p>
              <a:r>
                <a:rPr lang="de-DE" sz="1200" dirty="0">
                  <a:solidFill>
                    <a:srgbClr val="000000">
                      <a:lumMod val="65000"/>
                      <a:lumOff val="35000"/>
                    </a:srgbClr>
                  </a:solidFill>
                </a:rPr>
                <a:t>Rivaroxaban</a:t>
              </a:r>
            </a:p>
          </p:txBody>
        </p:sp>
      </p:grpSp>
      <p:sp>
        <p:nvSpPr>
          <p:cNvPr id="22" name="Textfeld 12">
            <a:extLst>
              <a:ext uri="{FF2B5EF4-FFF2-40B4-BE49-F238E27FC236}">
                <a16:creationId xmlns:a16="http://schemas.microsoft.com/office/drawing/2014/main" id="{34C7EAAF-095E-406D-9B37-FD33B7C2933F}"/>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
        <p:nvSpPr>
          <p:cNvPr id="23" name="TextBox 23">
            <a:extLst>
              <a:ext uri="{FF2B5EF4-FFF2-40B4-BE49-F238E27FC236}">
                <a16:creationId xmlns:a16="http://schemas.microsoft.com/office/drawing/2014/main" id="{5CB723B6-44AA-43F7-AA68-AE217B567014}"/>
              </a:ext>
            </a:extLst>
          </p:cNvPr>
          <p:cNvSpPr txBox="1"/>
          <p:nvPr/>
        </p:nvSpPr>
        <p:spPr>
          <a:xfrm>
            <a:off x="7802053" y="1940925"/>
            <a:ext cx="808532" cy="279180"/>
          </a:xfrm>
          <a:prstGeom prst="rect">
            <a:avLst/>
          </a:prstGeom>
          <a:noFill/>
        </p:spPr>
        <p:txBody>
          <a:bodyPr wrap="none" lIns="90000" tIns="46800" rIns="90000" bIns="46800" rtlCol="0" anchor="ctr">
            <a:spAutoFit/>
          </a:bodyPr>
          <a:lstStyle/>
          <a:p>
            <a:r>
              <a:rPr lang="de-DE" sz="1200" dirty="0">
                <a:solidFill>
                  <a:srgbClr val="000000">
                    <a:lumMod val="65000"/>
                    <a:lumOff val="35000"/>
                  </a:srgbClr>
                </a:solidFill>
              </a:rPr>
              <a:t>n = 6229</a:t>
            </a:r>
          </a:p>
        </p:txBody>
      </p:sp>
    </p:spTree>
    <p:extLst>
      <p:ext uri="{BB962C8B-B14F-4D97-AF65-F5344CB8AC3E}">
        <p14:creationId xmlns:p14="http://schemas.microsoft.com/office/powerpoint/2010/main" val="4127521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1188" y="216911"/>
            <a:ext cx="8281988"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dirty="0"/>
              <a:t>Ältere </a:t>
            </a:r>
            <a:r>
              <a:rPr lang="de-DE" sz="2400" dirty="0" err="1"/>
              <a:t>nvVHF</a:t>
            </a:r>
            <a:r>
              <a:rPr lang="de-DE" sz="2400" dirty="0"/>
              <a:t>-Patienten können unter </a:t>
            </a:r>
            <a:r>
              <a:rPr lang="de-DE" sz="2400" dirty="0" err="1"/>
              <a:t>Rivaroxaban</a:t>
            </a:r>
            <a:r>
              <a:rPr lang="de-DE" sz="2400" dirty="0"/>
              <a:t> einen höheren klinischen Nutzen haben als unter VKA</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a:spcBef>
                <a:spcPts val="0"/>
              </a:spcBef>
            </a:pPr>
            <a:r>
              <a:rPr lang="de-DE" sz="700">
                <a:solidFill>
                  <a:srgbClr val="B3B2B5"/>
                </a:solidFill>
                <a:cs typeface="Arial" charset="0"/>
              </a:rPr>
              <a:t>* Basierend auf Vermeidung von ischämischem Schlaganfall, schweren (lebensbedrohlicher) Blutungen und Gesamtmortalität; # p (Interaktion) = 0.034 für nicht-hämorrhagischen Schlaganfall</a:t>
            </a:r>
          </a:p>
        </p:txBody>
      </p:sp>
      <p:sp>
        <p:nvSpPr>
          <p:cNvPr id="21" name="Subtitle 1">
            <a:extLst>
              <a:ext uri="{FF2B5EF4-FFF2-40B4-BE49-F238E27FC236}">
                <a16:creationId xmlns:a16="http://schemas.microsoft.com/office/drawing/2014/main" id="{25DE71F7-8327-4382-A6ED-3024FC62A1B9}"/>
              </a:ext>
            </a:extLst>
          </p:cNvPr>
          <p:cNvSpPr txBox="1">
            <a:spLocks/>
          </p:cNvSpPr>
          <p:nvPr/>
        </p:nvSpPr>
        <p:spPr>
          <a:xfrm>
            <a:off x="612776" y="1228789"/>
            <a:ext cx="8280400"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de-DE" sz="1400" b="1"/>
              <a:t>ROCKET: Klinischer Nettonutzen nach Alter*</a:t>
            </a:r>
            <a:r>
              <a:rPr lang="de-DE" sz="1400" b="1" baseline="30000"/>
              <a:t>,14</a:t>
            </a:r>
            <a:r>
              <a:rPr lang="de-DE" sz="1400" b="1"/>
              <a:t>	</a:t>
            </a:r>
          </a:p>
        </p:txBody>
      </p:sp>
      <p:graphicFrame>
        <p:nvGraphicFramePr>
          <p:cNvPr id="22" name="Content Placeholder 5">
            <a:extLst>
              <a:ext uri="{FF2B5EF4-FFF2-40B4-BE49-F238E27FC236}">
                <a16:creationId xmlns:a16="http://schemas.microsoft.com/office/drawing/2014/main" id="{2CE015CC-05D8-4846-A2D1-61989C65D5E9}"/>
              </a:ext>
            </a:extLst>
          </p:cNvPr>
          <p:cNvGraphicFramePr>
            <a:graphicFrameLocks/>
          </p:cNvGraphicFramePr>
          <p:nvPr>
            <p:extLst>
              <p:ext uri="{D42A27DB-BD31-4B8C-83A1-F6EECF244321}">
                <p14:modId xmlns:p14="http://schemas.microsoft.com/office/powerpoint/2010/main" val="1062618243"/>
              </p:ext>
            </p:extLst>
          </p:nvPr>
        </p:nvGraphicFramePr>
        <p:xfrm>
          <a:off x="568325" y="1482725"/>
          <a:ext cx="8280400" cy="3309938"/>
        </p:xfrm>
        <a:graphic>
          <a:graphicData uri="http://schemas.openxmlformats.org/drawingml/2006/chart">
            <c:chart xmlns:c="http://schemas.openxmlformats.org/drawingml/2006/chart" xmlns:r="http://schemas.openxmlformats.org/officeDocument/2006/relationships" r:id="rId3"/>
          </a:graphicData>
        </a:graphic>
      </p:graphicFrame>
      <p:sp>
        <p:nvSpPr>
          <p:cNvPr id="23" name="TextBox 6">
            <a:extLst>
              <a:ext uri="{FF2B5EF4-FFF2-40B4-BE49-F238E27FC236}">
                <a16:creationId xmlns:a16="http://schemas.microsoft.com/office/drawing/2014/main" id="{5D988C21-DF35-41DA-87A5-4CAFF3ED5F2C}"/>
              </a:ext>
            </a:extLst>
          </p:cNvPr>
          <p:cNvSpPr txBox="1"/>
          <p:nvPr/>
        </p:nvSpPr>
        <p:spPr>
          <a:xfrm>
            <a:off x="2049840" y="4013488"/>
            <a:ext cx="1152128" cy="463846"/>
          </a:xfrm>
          <a:prstGeom prst="rect">
            <a:avLst/>
          </a:prstGeom>
          <a:noFill/>
        </p:spPr>
        <p:txBody>
          <a:bodyPr wrap="square" lIns="90000" tIns="46800" rIns="90000" bIns="46800" rtlCol="0" anchor="ctr">
            <a:spAutoFit/>
          </a:bodyPr>
          <a:lstStyle/>
          <a:p>
            <a:pPr algn="ctr"/>
            <a:r>
              <a:rPr lang="de-DE" sz="1200">
                <a:solidFill>
                  <a:schemeClr val="tx1">
                    <a:lumMod val="65000"/>
                    <a:lumOff val="35000"/>
                  </a:schemeClr>
                </a:solidFill>
                <a:latin typeface="Arial"/>
                <a:cs typeface="Arial"/>
              </a:rPr>
              <a:t>≥75 Jahre</a:t>
            </a:r>
            <a:br>
              <a:rPr lang="de-DE" sz="1200">
                <a:solidFill>
                  <a:schemeClr val="tx1">
                    <a:lumMod val="65000"/>
                    <a:lumOff val="35000"/>
                  </a:schemeClr>
                </a:solidFill>
                <a:latin typeface="Arial"/>
                <a:cs typeface="Arial"/>
              </a:rPr>
            </a:br>
            <a:r>
              <a:rPr lang="de-DE" sz="1200">
                <a:solidFill>
                  <a:schemeClr val="tx1">
                    <a:lumMod val="65000"/>
                    <a:lumOff val="35000"/>
                  </a:schemeClr>
                </a:solidFill>
                <a:latin typeface="Arial"/>
                <a:cs typeface="Arial"/>
              </a:rPr>
              <a:t>(n=6.229)</a:t>
            </a:r>
          </a:p>
        </p:txBody>
      </p:sp>
      <p:sp>
        <p:nvSpPr>
          <p:cNvPr id="24" name="TextBox 7">
            <a:extLst>
              <a:ext uri="{FF2B5EF4-FFF2-40B4-BE49-F238E27FC236}">
                <a16:creationId xmlns:a16="http://schemas.microsoft.com/office/drawing/2014/main" id="{356EB741-576D-45F5-BEC1-312EDA84EB9F}"/>
              </a:ext>
            </a:extLst>
          </p:cNvPr>
          <p:cNvSpPr txBox="1"/>
          <p:nvPr/>
        </p:nvSpPr>
        <p:spPr>
          <a:xfrm>
            <a:off x="4564758" y="4015544"/>
            <a:ext cx="1152128" cy="463846"/>
          </a:xfrm>
          <a:prstGeom prst="rect">
            <a:avLst/>
          </a:prstGeom>
          <a:noFill/>
        </p:spPr>
        <p:txBody>
          <a:bodyPr wrap="square" lIns="90000" tIns="46800" rIns="90000" bIns="46800" rtlCol="0" anchor="ctr">
            <a:spAutoFit/>
          </a:bodyPr>
          <a:lstStyle/>
          <a:p>
            <a:pPr algn="ctr"/>
            <a:r>
              <a:rPr lang="de-DE" sz="1200">
                <a:solidFill>
                  <a:schemeClr val="tx1">
                    <a:lumMod val="65000"/>
                    <a:lumOff val="35000"/>
                  </a:schemeClr>
                </a:solidFill>
                <a:latin typeface="Arial"/>
                <a:cs typeface="Arial"/>
              </a:rPr>
              <a:t>&lt;75 Jahre</a:t>
            </a:r>
            <a:br>
              <a:rPr lang="de-DE" sz="1200">
                <a:solidFill>
                  <a:schemeClr val="tx1">
                    <a:lumMod val="65000"/>
                    <a:lumOff val="35000"/>
                  </a:schemeClr>
                </a:solidFill>
                <a:latin typeface="Arial"/>
                <a:cs typeface="Arial"/>
              </a:rPr>
            </a:br>
            <a:r>
              <a:rPr lang="de-DE" sz="1200">
                <a:solidFill>
                  <a:schemeClr val="tx1">
                    <a:lumMod val="65000"/>
                    <a:lumOff val="35000"/>
                  </a:schemeClr>
                </a:solidFill>
                <a:latin typeface="Arial"/>
                <a:cs typeface="Arial"/>
              </a:rPr>
              <a:t>(n=8.035)</a:t>
            </a:r>
          </a:p>
        </p:txBody>
      </p:sp>
      <p:sp>
        <p:nvSpPr>
          <p:cNvPr id="26" name="Rectangle 14">
            <a:extLst>
              <a:ext uri="{FF2B5EF4-FFF2-40B4-BE49-F238E27FC236}">
                <a16:creationId xmlns:a16="http://schemas.microsoft.com/office/drawing/2014/main" id="{3F54D9E6-456B-4AC6-A222-56F13DD92A6C}"/>
              </a:ext>
            </a:extLst>
          </p:cNvPr>
          <p:cNvSpPr/>
          <p:nvPr/>
        </p:nvSpPr>
        <p:spPr bwMode="auto">
          <a:xfrm>
            <a:off x="6238345" y="1734718"/>
            <a:ext cx="108000" cy="108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7" name="TextBox 15">
            <a:extLst>
              <a:ext uri="{FF2B5EF4-FFF2-40B4-BE49-F238E27FC236}">
                <a16:creationId xmlns:a16="http://schemas.microsoft.com/office/drawing/2014/main" id="{675F42D8-E18E-4427-841A-434DEC0FB0ED}"/>
              </a:ext>
            </a:extLst>
          </p:cNvPr>
          <p:cNvSpPr txBox="1"/>
          <p:nvPr/>
        </p:nvSpPr>
        <p:spPr>
          <a:xfrm>
            <a:off x="6369597" y="1645650"/>
            <a:ext cx="1351950" cy="279180"/>
          </a:xfrm>
          <a:prstGeom prst="rect">
            <a:avLst/>
          </a:prstGeom>
          <a:noFill/>
        </p:spPr>
        <p:txBody>
          <a:bodyPr wrap="none" lIns="90000" tIns="46800" rIns="90000" bIns="46800" rtlCol="0" anchor="ctr">
            <a:spAutoFit/>
          </a:bodyPr>
          <a:lstStyle/>
          <a:p>
            <a:r>
              <a:rPr lang="de-DE" sz="1200">
                <a:solidFill>
                  <a:schemeClr val="tx1">
                    <a:lumMod val="65000"/>
                    <a:lumOff val="35000"/>
                  </a:schemeClr>
                </a:solidFill>
              </a:rPr>
              <a:t>Gesamtmortalität</a:t>
            </a:r>
          </a:p>
        </p:txBody>
      </p:sp>
      <p:sp>
        <p:nvSpPr>
          <p:cNvPr id="28" name="Rectangle 20">
            <a:extLst>
              <a:ext uri="{FF2B5EF4-FFF2-40B4-BE49-F238E27FC236}">
                <a16:creationId xmlns:a16="http://schemas.microsoft.com/office/drawing/2014/main" id="{58523E6B-4BE3-4062-B815-4521DC61C6CC}"/>
              </a:ext>
            </a:extLst>
          </p:cNvPr>
          <p:cNvSpPr/>
          <p:nvPr/>
        </p:nvSpPr>
        <p:spPr bwMode="auto">
          <a:xfrm>
            <a:off x="6238345" y="1968046"/>
            <a:ext cx="108000" cy="108000"/>
          </a:xfrm>
          <a:prstGeom prst="rect">
            <a:avLst/>
          </a:prstGeom>
          <a:solidFill>
            <a:srgbClr val="809ED5"/>
          </a:solidFill>
          <a:ln w="19050" algn="ctr">
            <a:solidFill>
              <a:srgbClr val="809ED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9" name="TextBox 23">
            <a:extLst>
              <a:ext uri="{FF2B5EF4-FFF2-40B4-BE49-F238E27FC236}">
                <a16:creationId xmlns:a16="http://schemas.microsoft.com/office/drawing/2014/main" id="{6C57AB77-E162-4730-A4D0-AFC668E724A7}"/>
              </a:ext>
            </a:extLst>
          </p:cNvPr>
          <p:cNvSpPr txBox="1"/>
          <p:nvPr/>
        </p:nvSpPr>
        <p:spPr>
          <a:xfrm>
            <a:off x="6369597" y="1883765"/>
            <a:ext cx="2608704" cy="279180"/>
          </a:xfrm>
          <a:prstGeom prst="rect">
            <a:avLst/>
          </a:prstGeom>
          <a:noFill/>
        </p:spPr>
        <p:txBody>
          <a:bodyPr wrap="none" lIns="90000" tIns="46800" rIns="90000" bIns="46800" rtlCol="0" anchor="ctr">
            <a:spAutoFit/>
          </a:bodyPr>
          <a:lstStyle/>
          <a:p>
            <a:r>
              <a:rPr lang="de-DE" sz="1200">
                <a:solidFill>
                  <a:schemeClr val="tx1">
                    <a:lumMod val="65000"/>
                    <a:lumOff val="35000"/>
                  </a:schemeClr>
                </a:solidFill>
              </a:rPr>
              <a:t>Nicht-hämorrhagischer Schlaganfall</a:t>
            </a:r>
          </a:p>
        </p:txBody>
      </p:sp>
      <p:sp>
        <p:nvSpPr>
          <p:cNvPr id="33" name="Rectangle 20">
            <a:extLst>
              <a:ext uri="{FF2B5EF4-FFF2-40B4-BE49-F238E27FC236}">
                <a16:creationId xmlns:a16="http://schemas.microsoft.com/office/drawing/2014/main" id="{B997C9A2-9F62-4B14-8704-3029B034B490}"/>
              </a:ext>
            </a:extLst>
          </p:cNvPr>
          <p:cNvSpPr/>
          <p:nvPr/>
        </p:nvSpPr>
        <p:spPr bwMode="auto">
          <a:xfrm>
            <a:off x="6238345" y="2215818"/>
            <a:ext cx="108000" cy="108000"/>
          </a:xfrm>
          <a:prstGeom prst="rect">
            <a:avLst/>
          </a:prstGeom>
          <a:solidFill>
            <a:srgbClr val="605F62"/>
          </a:solidFill>
          <a:ln w="19050" algn="ctr">
            <a:solidFill>
              <a:srgbClr val="605F62"/>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35" name="TextBox 23">
            <a:extLst>
              <a:ext uri="{FF2B5EF4-FFF2-40B4-BE49-F238E27FC236}">
                <a16:creationId xmlns:a16="http://schemas.microsoft.com/office/drawing/2014/main" id="{0DF84C12-94F9-4036-8714-C8D9A945D189}"/>
              </a:ext>
            </a:extLst>
          </p:cNvPr>
          <p:cNvSpPr txBox="1"/>
          <p:nvPr/>
        </p:nvSpPr>
        <p:spPr>
          <a:xfrm>
            <a:off x="6369597" y="2131537"/>
            <a:ext cx="2206351" cy="279180"/>
          </a:xfrm>
          <a:prstGeom prst="rect">
            <a:avLst/>
          </a:prstGeom>
          <a:noFill/>
        </p:spPr>
        <p:txBody>
          <a:bodyPr wrap="none" lIns="90000" tIns="46800" rIns="90000" bIns="46800" rtlCol="0" anchor="ctr">
            <a:spAutoFit/>
          </a:bodyPr>
          <a:lstStyle/>
          <a:p>
            <a:r>
              <a:rPr lang="de-DE" sz="1200">
                <a:solidFill>
                  <a:schemeClr val="tx1">
                    <a:lumMod val="65000"/>
                    <a:lumOff val="35000"/>
                  </a:schemeClr>
                </a:solidFill>
              </a:rPr>
              <a:t>Lebensbedrohliche Blutungen</a:t>
            </a:r>
          </a:p>
        </p:txBody>
      </p:sp>
      <p:sp>
        <p:nvSpPr>
          <p:cNvPr id="17" name="Textfeld 12">
            <a:extLst>
              <a:ext uri="{FF2B5EF4-FFF2-40B4-BE49-F238E27FC236}">
                <a16:creationId xmlns:a16="http://schemas.microsoft.com/office/drawing/2014/main" id="{A6171795-57F0-41AA-BBDD-1E529AD91793}"/>
              </a:ext>
            </a:extLst>
          </p:cNvPr>
          <p:cNvSpPr txBox="1"/>
          <p:nvPr/>
        </p:nvSpPr>
        <p:spPr>
          <a:xfrm rot="16200000">
            <a:off x="8427153" y="4279967"/>
            <a:ext cx="1283519" cy="287335"/>
          </a:xfrm>
          <a:prstGeom prst="rect">
            <a:avLst/>
          </a:prstGeom>
          <a:noFill/>
        </p:spPr>
        <p:txBody>
          <a:bodyPr wrap="none" lIns="0" tIns="0" rIns="0" bIns="0" rtlCol="0" anchor="ctr" anchorCtr="0">
            <a:noAutofit/>
          </a:bodyPr>
          <a:lstStyle/>
          <a:p>
            <a:r>
              <a:rPr lang="de-DE" sz="600" dirty="0">
                <a:solidFill>
                  <a:srgbClr val="B3B2B5"/>
                </a:solidFill>
              </a:rPr>
              <a:t>PP-XAR-CH-0525-1_05.2021</a:t>
            </a:r>
          </a:p>
        </p:txBody>
      </p:sp>
    </p:spTree>
    <p:extLst>
      <p:ext uri="{BB962C8B-B14F-4D97-AF65-F5344CB8AC3E}">
        <p14:creationId xmlns:p14="http://schemas.microsoft.com/office/powerpoint/2010/main" val="39596352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Rivaroxaban scientific slide template&amp;quot;&quot;/&gt;&lt;property id=&quot;20307&quot; value=&quot;257&quot;/&gt;&lt;/object&gt;&lt;object type=&quot;3&quot; unique_id=&quot;10004&quot;&gt;&lt;property id=&quot;20148&quot; value=&quot;5&quot;/&gt;&lt;property id=&quot;20300&quot; value=&quot;Slide 2 - &amp;quot;Main title slide 2 or 3 lines (Arial 32 pt, purple) &amp;quot;&quot;/&gt;&lt;property id=&quot;20307&quot; value=&quot;258&quot;/&gt;&lt;/object&gt;&lt;object type=&quot;3&quot; unique_id=&quot;10005&quot;&gt;&lt;property id=&quot;20148&quot; value=&quot;5&quot;/&gt;&lt;property id=&quot;20300&quot; value=&quot;Slide 3 - &amp;quot;Section divider 1 to 4 Lines (Arial 28 pt, Purple) &amp;quot;&quot;/&gt;&lt;property id=&quot;20307&quot; value=&quot;273&quot;/&gt;&lt;/object&gt;&lt;object type=&quot;3&quot; unique_id=&quot;10007&quot;&gt;&lt;property id=&quot;20148&quot; value=&quot;5&quot;/&gt;&lt;property id=&quot;20300&quot; value=&quot;Slide 6 - &amp;quot;Two columns&amp;quot;&quot;/&gt;&lt;property id=&quot;20307&quot; value=&quot;276&quot;/&gt;&lt;/object&gt;&lt;object type=&quot;3&quot; unique_id=&quot;10008&quot;&gt;&lt;property id=&quot;20148&quot; value=&quot;5&quot;/&gt;&lt;property id=&quot;20300&quot; value=&quot;Slide 7 - &amp;quot;Copy and style protocols&amp;quot;&quot;/&gt;&lt;property id=&quot;20307&quot; value=&quot;281&quot;/&gt;&lt;/object&gt;&lt;object type=&quot;3&quot; unique_id=&quot;10009&quot;&gt;&lt;property id=&quot;20148&quot; value=&quot;5&quot;/&gt;&lt;property id=&quot;20300&quot; value=&quot;Slide 8 - &amp;quot;Hyperlinks&amp;quot;&quot;/&gt;&lt;property id=&quot;20307&quot; value=&quot;286&quot;/&gt;&lt;/object&gt;&lt;object type=&quot;3&quot; unique_id=&quot;10010&quot;&gt;&lt;property id=&quot;20148&quot; value=&quot;5&quot;/&gt;&lt;property id=&quot;20300&quot; value=&quot;Slide 9 - &amp;quot;Layout grids (3 vertical + 7 horizontal) activate via view  guides&amp;quot;&quot;/&gt;&lt;property id=&quot;20307&quot; value=&quot;262&quot;/&gt;&lt;/object&gt;&lt;object type=&quot;3&quot; unique_id=&quot;10011&quot;&gt;&lt;property id=&quot;20148&quot; value=&quot;5&quot;/&gt;&lt;property id=&quot;20300&quot; value=&quot;Slide 10 - &amp;quot;System colours&amp;quot;&quot;/&gt;&lt;property id=&quot;20307&quot; value=&quot;264&quot;/&gt;&lt;/object&gt;&lt;object type=&quot;3&quot; unique_id=&quot;10012&quot;&gt;&lt;property id=&quot;20148&quot; value=&quot;5&quot;/&gt;&lt;property id=&quot;20300&quot; value=&quot;Slide 11 - &amp;quot;The designed colours and colour breaks for charts and graphs&amp;quot;&quot;/&gt;&lt;property id=&quot;20307&quot; value=&quot;265&quot;/&gt;&lt;/object&gt;&lt;object type=&quot;3&quot; unique_id=&quot;10013&quot;&gt;&lt;property id=&quot;20148&quot; value=&quot;5&quot;/&gt;&lt;property id=&quot;20300&quot; value=&quot;Slide 12 - &amp;quot;Pie chart design example – drug-specific data&amp;quot;&quot;/&gt;&lt;property id=&quot;20307&quot; value=&quot;266&quot;/&gt;&lt;/object&gt;&lt;object type=&quot;3&quot; unique_id=&quot;10014&quot;&gt;&lt;property id=&quot;20148&quot; value=&quot;5&quot;/&gt;&lt;property id=&quot;20300&quot; value=&quot;Slide 13 - &amp;quot;Complex column chart design example – drug-specific data&amp;quot;&quot;/&gt;&lt;property id=&quot;20307&quot; value=&quot;267&quot;/&gt;&lt;/object&gt;&lt;object type=&quot;3&quot; unique_id=&quot;10015&quot;&gt;&lt;property id=&quot;20148&quot; value=&quot;5&quot;/&gt;&lt;property id=&quot;20300&quot; value=&quot;Slide 14 - &amp;quot;Simple column chart design example  – drug-specific data&amp;quot;&quot;/&gt;&lt;property id=&quot;20307&quot; value=&quot;269&quot;/&gt;&lt;/object&gt;&lt;object type=&quot;3&quot; unique_id=&quot;10016&quot;&gt;&lt;property id=&quot;20148&quot; value=&quot;5&quot;/&gt;&lt;property id=&quot;20300&quot; value=&quot;Slide 16 - &amp;quot;Colours for non-drug data&amp;quot;&quot;/&gt;&lt;property id=&quot;20307&quot; value=&quot;283&quot;/&gt;&lt;/object&gt;&lt;object type=&quot;3&quot; unique_id=&quot;10017&quot;&gt;&lt;property id=&quot;20148&quot; value=&quot;5&quot;/&gt;&lt;property id=&quot;20300&quot; value=&quot;Slide 17 - &amp;quot;Column chart design example – non-drug data&amp;quot;&quot;/&gt;&lt;property id=&quot;20307&quot; value=&quot;285&quot;/&gt;&lt;/object&gt;&lt;object type=&quot;3&quot; unique_id=&quot;10018&quot;&gt;&lt;property id=&quot;20148&quot; value=&quot;5&quot;/&gt;&lt;property id=&quot;20300&quot; value=&quot;Slide 18 - &amp;quot;Complex bar chart design example  – non-drug data&amp;quot;&quot;/&gt;&lt;property id=&quot;20307&quot; value=&quot;270&quot;/&gt;&lt;/object&gt;&lt;object type=&quot;3&quot; unique_id=&quot;10020&quot;&gt;&lt;property id=&quot;20148&quot; value=&quot;5&quot;/&gt;&lt;property id=&quot;20300&quot; value=&quot;Slide 19 - &amp;quot;Table – banded rows&amp;quot;&quot;/&gt;&lt;property id=&quot;20307&quot; value=&quot;282&quot;/&gt;&lt;/object&gt;&lt;object type=&quot;3&quot; unique_id=&quot;10022&quot;&gt;&lt;property id=&quot;20148&quot; value=&quot;5&quot;/&gt;&lt;property id=&quot;20300&quot; value=&quot;Slide 21 - &amp;quot;Useful preformatted elements text boxes and objects&amp;quot;&quot;/&gt;&lt;property id=&quot;20307&quot; value=&quot;279&quot;/&gt;&lt;/object&gt;&lt;object type=&quot;3&quot; unique_id=&quot;10207&quot;&gt;&lt;property id=&quot;20148&quot; value=&quot;5&quot;/&gt;&lt;property id=&quot;20300&quot; value=&quot;Slide 4 - &amp;quot;Slide without subheading (Arial 28 pt, bold, blue, sentence case)&amp;quot;&quot;/&gt;&lt;property id=&quot;20307&quot; value=&quot;293&quot;/&gt;&lt;/object&gt;&lt;object type=&quot;3&quot; unique_id=&quot;10208&quot;&gt;&lt;property id=&quot;20148&quot; value=&quot;5&quot;/&gt;&lt;property id=&quot;20300&quot; value=&quot;Slide 5 - &amp;quot;Slide with subheading  (Arial 28 pt, bold, blue, sentence case)&amp;quot;&quot;/&gt;&lt;property id=&quot;20307&quot; value=&quot;290&quot;/&gt;&lt;/object&gt;&lt;object type=&quot;3&quot; unique_id=&quot;10209&quot;&gt;&lt;property id=&quot;20148&quot; value=&quot;5&quot;/&gt;&lt;property id=&quot;20300&quot; value=&quot;Slide 15 - &amp;quot;Simple line graph design example  – drug-specific data&amp;quot;&quot;/&gt;&lt;property id=&quot;20307&quot; value=&quot;291&quot;/&gt;&lt;/object&gt;&lt;object type=&quot;3&quot; unique_id=&quot;10210&quot;&gt;&lt;property id=&quot;20148&quot; value=&quot;5&quot;/&gt;&lt;property id=&quot;20300&quot; value=&quot;Slide 20 - &amp;quot;Accessing table designs&amp;quot;&quot;/&gt;&lt;property id=&quot;20307&quot; value=&quot;292&quot;/&gt;&lt;/object&gt;&lt;object type=&quot;3&quot; unique_id=&quot;10211&quot;&gt;&lt;property id=&quot;20148&quot; value=&quot;5&quot;/&gt;&lt;property id=&quot;20300&quot; value=&quot;Slide 22 - &amp;quot;Useful preformatted elements: lines and arrows&amp;quot;&quot;/&gt;&lt;property id=&quot;20307&quot; value=&quot;289&quot;/&gt;&lt;/object&gt;&lt;/object&gt;&lt;object type=&quot;8&quot; unique_id=&quot;10044&quot;&gt;&lt;/object&gt;&lt;/object&gt;&lt;/database&gt;"/>
  <p:tag name="SECTOMILLISECCONVERTED" val="1"/>
  <p:tag name="EMPOWERCHARTSPROPERTIES_B_0" val="AAAAAAH//////////wEAAAAAAAAAAAAAACoqIFRoaXMgaXMgYSBMaXRlREIgZmlsZSAqKgcE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gAAAAAAAAAFAAAACQAAAF9pZD0kLl9pZAEDAAAAAAADAAAAAQADAAAAIwAAAENvbWJpSW5kZXg9JC5OYW1lICsgJ18nICsgJC5WZXJzaW9uAQQAAAAAAAQAAAABAAQ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IAAAAAAAAAAwAAAAMAAAAA/////wQASwwAAAAAAAAAAAAAIAD///////////////8AAAD///////////////8DAAAAAwD///////////////////////////////////////////////////////////////////////////////////////////////////////////////////////////////////////////////////////////////////////////////////////////////////////////////////////////////////////////////////////////////////////////////////////////////////////////////////////////////////////////////////////////////////////////////////////////////////////////////////////////////////////////////////////////////////////////////////////////////////////////////8BACAA////////////////AAAO////////AwAAAAIA////////////////////////////////////////////////////////////////////////////////////////////////////////////////////////////////////////////////////////////////////////////////////////////////////////////////////////////////////////////////////////////////////////////////////////////////////////////////////////////////////////////////////////////////////////////////////////////////////////////////////////////////////////////////////////////////////////////////////////////////////////////////////////AgABAP///////wQAAAACABAAC0nqDkQssZVNgBBOjhnoIA8FAAAAAAADAAAAAwADAAAAAQADAAEA////////BAAAAAMAEAALL7SsJKT3g0SRheLVjvux9gUAAAABAAMAAAAAAAM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8EACAMAAAAAAAAAAAAACAB////////////////AAAA////////////////BAAAAAMA////////BAAAAAIA////////////////////////////////////////////////////////////////////////////////////////////////////////////////////////////////////////////////////////////////////////////////////////////////////////////////////////////////////////////////////////////////////////////////////////////////////////////////////////////////////////////////////////////////////////////////////////////////////////////////////////////////////////////////////////////////////////////////////////////////AQAgAf///////////////wAADv///////wQAAAACAP///////////////////////////////////////////////////////////////////////////////////////////////////////////////////////////////////////////////////////////////////////////////////////////////////////////////////////////////////////////////////////////////////////////////////////////////////////////////////////////////////////////////////////////////////////////////////////////////////////////////////////////////////////////////////////////////////////////////////////////////////////////////////////wIAAgEDAAAAAgD///////8aAAZMaW5rZWRTaGFwZXNEYXRhUHJvcGVydHlfMAUAAAAAAAQAAAADAAQAAAABAAQAAAAAAP///////wMAAQEDAAAAAwD///////8lAAZMaW5rZWRTaGFwZVByZXNlbnRhdGlvblNldHRpbmdzRGF0YV8wBQAAAAEABAAAAAAABA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AgCODgAAAAAAAAAAAAD/////gwCDAAAABV9pZAAQAAAABEnqDkQssZVNgBBOjhnoIA8DRGF0YQAbAAAABExpbmtlZFNoYXBlRGF0YQAFAAAAAAACTmFtZQAZAAAATGlua2VkU2hhcGVzRGF0YVByb3BlcnR5ABBWZXJzaW9uAAAAAAAJTGFzdFdyaXRlAIxGkEmCAQAAAAEA/////8YAxgAAAAVfaWQAEAAAAAQvtKwkpPeDRJGF4tWO+7H2A0RhdGEAUwAAAAhQcmVzZW50YXRpb25TY2FubmVkRm9yTGlua2VkU2hhcGVzAAECTnVtYmVyRm9ybWF0U2VwYXJhdG9yTW9kZQAKAAAAQXV0b21hdGljAAACTmFtZQAkAAAATGlua2VkU2hhcGVQcmVzZW50YXRpb25TZXR0aW5nc0RhdGEAEFZlcnNpb24AAAAAAAlMYXN0V3JpdGUAuEaQSYI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B_LENGTH" val="24576"/>
</p:tagLst>
</file>

<file path=ppt/theme/theme1.xml><?xml version="1.0" encoding="utf-8"?>
<a:theme xmlns:a="http://schemas.openxmlformats.org/drawingml/2006/main" name="Scientific_Slide_Template_template">
  <a:themeElements>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9050" algn="ctr">
          <a:solidFill>
            <a:schemeClr val="tx1"/>
          </a:solidFill>
          <a:miter lim="800000"/>
          <a:headEnd/>
          <a:tailEnd/>
        </a:ln>
        <a:effectLst/>
      </a:spPr>
      <a:bodyPr wrap="square" lIns="0" tIns="0" rIns="0" bIns="0" anchor="ctr">
        <a:noAutofit/>
      </a:bodyPr>
      <a:lstStyle>
        <a:defPPr algn="ctr">
          <a:defRPr sz="1600" dirty="0">
            <a:solidFill>
              <a:schemeClr val="tx1">
                <a:lumMod val="65000"/>
                <a:lumOff val="35000"/>
              </a:schemeClr>
            </a:solidFill>
          </a:defRPr>
        </a:defPPr>
      </a:lstStyle>
    </a:spDef>
    <a:lnDef>
      <a:spPr bwMode="auto">
        <a:noFill/>
        <a:ln w="190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txDef>
      <a:spPr>
        <a:noFill/>
      </a:spPr>
      <a:bodyPr wrap="square" lIns="90000" tIns="46800" rIns="90000" bIns="46800" rtlCol="0" anchor="ctr">
        <a:spAutoFit/>
      </a:bodyPr>
      <a:lstStyle>
        <a:defPPr>
          <a:defRPr sz="1600" dirty="0" smtClean="0">
            <a:solidFill>
              <a:schemeClr val="tx1">
                <a:lumMod val="65000"/>
                <a:lumOff val="35000"/>
              </a:schemeClr>
            </a:solidFill>
          </a:defRPr>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160525 Rivaroxaban Scientific Slide Template - Long 16-9 format - Final.potx" id="{B452D264-8EA8-4019-86DD-475F3C821B16}" vid="{8949D22F-6BCC-45EA-9337-2F5A66F5FB64}"/>
    </a:ext>
  </a:extLst>
</a:theme>
</file>

<file path=ppt/theme/theme2.xml><?xml version="1.0" encoding="utf-8"?>
<a:theme xmlns:a="http://schemas.openxmlformats.org/drawingml/2006/main" name="Office Theme">
  <a:themeElements>
    <a:clrScheme name="Rivaroxaban scientific blue wash">
      <a:dk1>
        <a:srgbClr val="000000"/>
      </a:dk1>
      <a:lt1>
        <a:srgbClr val="FFFFFF"/>
      </a:lt1>
      <a:dk2>
        <a:srgbClr val="807F83"/>
      </a:dk2>
      <a:lt2>
        <a:srgbClr val="4F2D7F"/>
      </a:lt2>
      <a:accent1>
        <a:srgbClr val="EC008C"/>
      </a:accent1>
      <a:accent2>
        <a:srgbClr val="F2B646"/>
      </a:accent2>
      <a:accent3>
        <a:srgbClr val="3F978F"/>
      </a:accent3>
      <a:accent4>
        <a:srgbClr val="86715C"/>
      </a:accent4>
      <a:accent5>
        <a:srgbClr val="30BDE4"/>
      </a:accent5>
      <a:accent6>
        <a:srgbClr val="6F3130"/>
      </a:accent6>
      <a:hlink>
        <a:srgbClr val="000000"/>
      </a:hlink>
      <a:folHlink>
        <a:srgbClr val="3F3F3F"/>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Xarelto Colours 2015">
    <a:dk1>
      <a:srgbClr val="000000"/>
    </a:dk1>
    <a:lt1>
      <a:srgbClr val="FFFFFF"/>
    </a:lt1>
    <a:dk2>
      <a:srgbClr val="807F83"/>
    </a:dk2>
    <a:lt2>
      <a:srgbClr val="3961AC"/>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pitchFamily="34" charset="0"/>
      <a:ea typeface="Arial" pitchFamily="34" charset="0"/>
      <a:cs typeface="Arial" pitchFamily="34" charset="0"/>
    </a:majorFont>
    <a:minorFont>
      <a:latin typeface="Arial" pitchFamily="34" charset="0"/>
      <a:ea typeface="Arial" pitchFamily="34" charset="0"/>
      <a:cs typeface="Arial" pitchFamily="34" charset="0"/>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160525 Rivaroxaban Scientific Slide Template - Long 16-9 format - Final</Template>
  <TotalTime>0</TotalTime>
  <Words>3598</Words>
  <Application>Microsoft Office PowerPoint</Application>
  <PresentationFormat>Bildschirmpräsentation (16:9)</PresentationFormat>
  <Paragraphs>493</Paragraphs>
  <Slides>22</Slides>
  <Notes>22</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22</vt:i4>
      </vt:variant>
    </vt:vector>
  </HeadingPairs>
  <TitlesOfParts>
    <vt:vector size="29" baseType="lpstr">
      <vt:lpstr>Arial</vt:lpstr>
      <vt:lpstr>Arial Black</vt:lpstr>
      <vt:lpstr>Calibri</vt:lpstr>
      <vt:lpstr>Symbol</vt:lpstr>
      <vt:lpstr>Univers</vt:lpstr>
      <vt:lpstr>Wingdings</vt:lpstr>
      <vt:lpstr>Scientific_Slide_Template_template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2021-06-11T06:20:21Z</dcterms:created>
  <dcterms:modified xsi:type="dcterms:W3CDTF">2022-08-03T07:03:52Z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c76c141-ac86-40e5-abf2-c6f60e474cee_Enabled">
    <vt:lpwstr>true</vt:lpwstr>
  </property>
  <property fmtid="{D5CDD505-2E9C-101B-9397-08002B2CF9AE}" pid="3" name="MSIP_Label_2c76c141-ac86-40e5-abf2-c6f60e474cee_SetDate">
    <vt:lpwstr>2022-08-03T07:03:52Z</vt:lpwstr>
  </property>
  <property fmtid="{D5CDD505-2E9C-101B-9397-08002B2CF9AE}" pid="4" name="MSIP_Label_2c76c141-ac86-40e5-abf2-c6f60e474cee_Method">
    <vt:lpwstr>Standard</vt:lpwstr>
  </property>
  <property fmtid="{D5CDD505-2E9C-101B-9397-08002B2CF9AE}" pid="5" name="MSIP_Label_2c76c141-ac86-40e5-abf2-c6f60e474cee_Name">
    <vt:lpwstr>2c76c141-ac86-40e5-abf2-c6f60e474cee</vt:lpwstr>
  </property>
  <property fmtid="{D5CDD505-2E9C-101B-9397-08002B2CF9AE}" pid="6" name="MSIP_Label_2c76c141-ac86-40e5-abf2-c6f60e474cee_SiteId">
    <vt:lpwstr>fcb2b37b-5da0-466b-9b83-0014b67a7c78</vt:lpwstr>
  </property>
  <property fmtid="{D5CDD505-2E9C-101B-9397-08002B2CF9AE}" pid="7" name="MSIP_Label_2c76c141-ac86-40e5-abf2-c6f60e474cee_ContentBits">
    <vt:lpwstr>2</vt:lpwstr>
  </property>
</Properties>
</file>