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8"/>
  </p:notesMasterIdLst>
  <p:sldIdLst>
    <p:sldId id="327" r:id="rId6"/>
    <p:sldId id="331" r:id="rId7"/>
    <p:sldId id="2146847427" r:id="rId8"/>
    <p:sldId id="328" r:id="rId9"/>
    <p:sldId id="2146847425" r:id="rId10"/>
    <p:sldId id="2146847422" r:id="rId11"/>
    <p:sldId id="2146847426" r:id="rId12"/>
    <p:sldId id="344" r:id="rId13"/>
    <p:sldId id="737" r:id="rId14"/>
    <p:sldId id="287" r:id="rId15"/>
    <p:sldId id="2146847424" r:id="rId16"/>
    <p:sldId id="259" r:id="rId17"/>
    <p:sldId id="336" r:id="rId18"/>
    <p:sldId id="332" r:id="rId19"/>
    <p:sldId id="2146847428" r:id="rId20"/>
    <p:sldId id="4063" r:id="rId21"/>
    <p:sldId id="346" r:id="rId22"/>
    <p:sldId id="4062" r:id="rId23"/>
    <p:sldId id="343" r:id="rId24"/>
    <p:sldId id="340" r:id="rId25"/>
    <p:sldId id="338" r:id="rId26"/>
    <p:sldId id="339" r:id="rId27"/>
  </p:sldIdLst>
  <p:sldSz cx="12192000" cy="6858000"/>
  <p:notesSz cx="6805613" cy="9944100"/>
  <p:custDataLst>
    <p:tags r:id="rId2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24" userDrawn="1">
          <p15:clr>
            <a:srgbClr val="A4A3A4"/>
          </p15:clr>
        </p15:guide>
        <p15:guide id="2" pos="506" userDrawn="1">
          <p15:clr>
            <a:srgbClr val="A4A3A4"/>
          </p15:clr>
        </p15:guide>
        <p15:guide id="3" orient="horz" pos="867" userDrawn="1">
          <p15:clr>
            <a:srgbClr val="A4A3A4"/>
          </p15:clr>
        </p15:guide>
        <p15:guide id="4" orient="horz" pos="890" userDrawn="1">
          <p15:clr>
            <a:srgbClr val="A4A3A4"/>
          </p15:clr>
        </p15:guide>
        <p15:guide id="5" orient="horz" pos="3271" userDrawn="1">
          <p15:clr>
            <a:srgbClr val="A4A3A4"/>
          </p15:clr>
        </p15:guide>
        <p15:guide id="6" orient="horz" pos="3543" userDrawn="1">
          <p15:clr>
            <a:srgbClr val="A4A3A4"/>
          </p15:clr>
        </p15:guide>
        <p15:guide id="7" pos="846" userDrawn="1">
          <p15:clr>
            <a:srgbClr val="A4A3A4"/>
          </p15:clr>
        </p15:guide>
        <p15:guide id="8" pos="3364" userDrawn="1">
          <p15:clr>
            <a:srgbClr val="A4A3A4"/>
          </p15:clr>
        </p15:guide>
        <p15:guide id="9" pos="4135" userDrawn="1">
          <p15:clr>
            <a:srgbClr val="A4A3A4"/>
          </p15:clr>
        </p15:guide>
        <p15:guide id="10" pos="1164" userDrawn="1">
          <p15:clr>
            <a:srgbClr val="A4A3A4"/>
          </p15:clr>
        </p15:guide>
        <p15:guide id="11" pos="5223" userDrawn="1">
          <p15:clr>
            <a:srgbClr val="A4A3A4"/>
          </p15:clr>
        </p15:guide>
        <p15:guide id="12" orient="horz" pos="1638" userDrawn="1">
          <p15:clr>
            <a:srgbClr val="A4A3A4"/>
          </p15:clr>
        </p15:guide>
        <p15:guide id="13" pos="630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Maamari" initials="SM" lastIdx="46" clrIdx="0">
    <p:extLst>
      <p:ext uri="{19B8F6BF-5375-455C-9EA6-DF929625EA0E}">
        <p15:presenceInfo xmlns:p15="http://schemas.microsoft.com/office/powerpoint/2012/main" userId="S::sandra.maamari@bayer.com::58b55d36-7552-4c7c-b2f1-a2b9e76e8899" providerId="AD"/>
      </p:ext>
    </p:extLst>
  </p:cmAuthor>
  <p:cmAuthor id="2" name="Luca Barbic" initials="LB" lastIdx="3" clrIdx="1">
    <p:extLst>
      <p:ext uri="{19B8F6BF-5375-455C-9EA6-DF929625EA0E}">
        <p15:presenceInfo xmlns:p15="http://schemas.microsoft.com/office/powerpoint/2012/main" userId="S::luca.barbic@bayer.com::3ae80bd8-b0a0-4fba-b2e1-251c5f77a4a3" providerId="AD"/>
      </p:ext>
    </p:extLst>
  </p:cmAuthor>
  <p:cmAuthor id="3" name="Hannes Flechsig" initials="HF" lastIdx="17" clrIdx="2">
    <p:extLst>
      <p:ext uri="{19B8F6BF-5375-455C-9EA6-DF929625EA0E}">
        <p15:presenceInfo xmlns:p15="http://schemas.microsoft.com/office/powerpoint/2012/main" userId="S::hannes.flechsig@bayer.com::a611a245-cac9-4429-a3d5-9b7c0b3bd166" providerId="AD"/>
      </p:ext>
    </p:extLst>
  </p:cmAuthor>
  <p:cmAuthor id="4" name="Reto Städeli" initials="RST" lastIdx="11" clrIdx="3">
    <p:extLst>
      <p:ext uri="{19B8F6BF-5375-455C-9EA6-DF929625EA0E}">
        <p15:presenceInfo xmlns:p15="http://schemas.microsoft.com/office/powerpoint/2012/main" userId="Reto Städeli" providerId="None"/>
      </p:ext>
    </p:extLst>
  </p:cmAuthor>
  <p:cmAuthor id="5" name="Roman Elsener" initials="RE" lastIdx="1" clrIdx="4">
    <p:extLst>
      <p:ext uri="{19B8F6BF-5375-455C-9EA6-DF929625EA0E}">
        <p15:presenceInfo xmlns:p15="http://schemas.microsoft.com/office/powerpoint/2012/main" userId="S::rel@medworldag.onmicrosoft.com::b19133bd-59c5-45d8-bb26-c124b1c3d3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5655"/>
    <a:srgbClr val="3961AC"/>
    <a:srgbClr val="E81093"/>
    <a:srgbClr val="809ED5"/>
    <a:srgbClr val="92D050"/>
    <a:srgbClr val="FFD653"/>
    <a:srgbClr val="EAEDF6"/>
    <a:srgbClr val="D8810E"/>
    <a:srgbClr val="FFC000"/>
    <a:srgbClr val="1D3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ittlere Formatvorlage 4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21"/>
    <p:restoredTop sz="92362" autoAdjust="0"/>
  </p:normalViewPr>
  <p:slideViewPr>
    <p:cSldViewPr snapToGrid="0">
      <p:cViewPr varScale="1">
        <p:scale>
          <a:sx n="61" d="100"/>
          <a:sy n="61" d="100"/>
        </p:scale>
        <p:origin x="1188" y="64"/>
      </p:cViewPr>
      <p:guideLst>
        <p:guide orient="horz" pos="4224"/>
        <p:guide pos="506"/>
        <p:guide orient="horz" pos="867"/>
        <p:guide orient="horz" pos="890"/>
        <p:guide orient="horz" pos="3271"/>
        <p:guide orient="horz" pos="3543"/>
        <p:guide pos="846"/>
        <p:guide pos="3364"/>
        <p:guide pos="4135"/>
        <p:guide pos="1164"/>
        <p:guide pos="5223"/>
        <p:guide orient="horz" pos="1638"/>
        <p:guide pos="6305"/>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erina Gass" userId="c68511ae-a3a7-46f7-9967-98e75be526b5" providerId="ADAL" clId="{7E697651-B335-45E3-A78E-69F6813F02D0}"/>
    <pc:docChg chg="modSld">
      <pc:chgData name="Blerina Gass" userId="c68511ae-a3a7-46f7-9967-98e75be526b5" providerId="ADAL" clId="{7E697651-B335-45E3-A78E-69F6813F02D0}" dt="2023-12-07T10:46:46.209" v="18" actId="1076"/>
      <pc:docMkLst>
        <pc:docMk/>
      </pc:docMkLst>
      <pc:sldChg chg="modSp mod">
        <pc:chgData name="Blerina Gass" userId="c68511ae-a3a7-46f7-9967-98e75be526b5" providerId="ADAL" clId="{7E697651-B335-45E3-A78E-69F6813F02D0}" dt="2023-11-30T14:25:18.266" v="17" actId="20577"/>
        <pc:sldMkLst>
          <pc:docMk/>
          <pc:sldMk cId="1384971878" sldId="327"/>
        </pc:sldMkLst>
        <pc:spChg chg="mod">
          <ac:chgData name="Blerina Gass" userId="c68511ae-a3a7-46f7-9967-98e75be526b5" providerId="ADAL" clId="{7E697651-B335-45E3-A78E-69F6813F02D0}" dt="2023-11-30T14:25:18.266" v="17" actId="20577"/>
          <ac:spMkLst>
            <pc:docMk/>
            <pc:sldMk cId="1384971878" sldId="327"/>
            <ac:spMk id="4" creationId="{B76324EC-D22B-4C85-9749-FA245B670204}"/>
          </ac:spMkLst>
        </pc:spChg>
      </pc:sldChg>
      <pc:sldChg chg="modSp mod">
        <pc:chgData name="Blerina Gass" userId="c68511ae-a3a7-46f7-9967-98e75be526b5" providerId="ADAL" clId="{7E697651-B335-45E3-A78E-69F6813F02D0}" dt="2023-12-07T10:46:46.209" v="18" actId="1076"/>
        <pc:sldMkLst>
          <pc:docMk/>
          <pc:sldMk cId="2576578073" sldId="344"/>
        </pc:sldMkLst>
        <pc:spChg chg="mod">
          <ac:chgData name="Blerina Gass" userId="c68511ae-a3a7-46f7-9967-98e75be526b5" providerId="ADAL" clId="{7E697651-B335-45E3-A78E-69F6813F02D0}" dt="2023-12-07T10:46:46.209" v="18" actId="1076"/>
          <ac:spMkLst>
            <pc:docMk/>
            <pc:sldMk cId="2576578073" sldId="344"/>
            <ac:spMk id="14" creationId="{396183FB-192D-DD43-B46E-6C55E884F68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1106FC86-743A-4696-82A2-F53A05B5F48F}" type="datetimeFigureOut">
              <a:rPr lang="de-DE" smtClean="0"/>
              <a:t>07.12.2023</a:t>
            </a:fld>
            <a:endParaRPr lang="de-DE" dirty="0"/>
          </a:p>
        </p:txBody>
      </p:sp>
      <p:sp>
        <p:nvSpPr>
          <p:cNvPr id="4" name="Folienbildplatzhalt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2D54112B-1D60-4FE0-BE9F-BD85A87DEAE3}" type="slidenum">
              <a:rPr lang="de-DE" smtClean="0"/>
              <a:t>‹Nr.›</a:t>
            </a:fld>
            <a:endParaRPr lang="de-DE" dirty="0"/>
          </a:p>
        </p:txBody>
      </p:sp>
    </p:spTree>
    <p:extLst>
      <p:ext uri="{BB962C8B-B14F-4D97-AF65-F5344CB8AC3E}">
        <p14:creationId xmlns:p14="http://schemas.microsoft.com/office/powerpoint/2010/main" val="63682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2</a:t>
            </a:fld>
            <a:endParaRPr lang="de-DE" dirty="0"/>
          </a:p>
        </p:txBody>
      </p:sp>
    </p:spTree>
    <p:extLst>
      <p:ext uri="{BB962C8B-B14F-4D97-AF65-F5344CB8AC3E}">
        <p14:creationId xmlns:p14="http://schemas.microsoft.com/office/powerpoint/2010/main" val="225247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14</a:t>
            </a:fld>
            <a:endParaRPr lang="de-DE" dirty="0"/>
          </a:p>
        </p:txBody>
      </p:sp>
    </p:spTree>
    <p:extLst>
      <p:ext uri="{BB962C8B-B14F-4D97-AF65-F5344CB8AC3E}">
        <p14:creationId xmlns:p14="http://schemas.microsoft.com/office/powerpoint/2010/main" val="3290696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2D54112B-1D60-4FE0-BE9F-BD85A87DEAE3}" type="slidenum">
              <a:rPr lang="de-DE" smtClean="0"/>
              <a:t>16</a:t>
            </a:fld>
            <a:endParaRPr lang="de-DE"/>
          </a:p>
        </p:txBody>
      </p:sp>
    </p:spTree>
    <p:extLst>
      <p:ext uri="{BB962C8B-B14F-4D97-AF65-F5344CB8AC3E}">
        <p14:creationId xmlns:p14="http://schemas.microsoft.com/office/powerpoint/2010/main" val="3743535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17</a:t>
            </a:fld>
            <a:endParaRPr lang="de-DE" dirty="0"/>
          </a:p>
        </p:txBody>
      </p:sp>
    </p:spTree>
    <p:extLst>
      <p:ext uri="{BB962C8B-B14F-4D97-AF65-F5344CB8AC3E}">
        <p14:creationId xmlns:p14="http://schemas.microsoft.com/office/powerpoint/2010/main" val="118465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20</a:t>
            </a:fld>
            <a:endParaRPr lang="de-DE" dirty="0"/>
          </a:p>
        </p:txBody>
      </p:sp>
    </p:spTree>
    <p:extLst>
      <p:ext uri="{BB962C8B-B14F-4D97-AF65-F5344CB8AC3E}">
        <p14:creationId xmlns:p14="http://schemas.microsoft.com/office/powerpoint/2010/main" val="3015517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fr-FR" dirty="0"/>
          </a:p>
        </p:txBody>
      </p:sp>
      <p:sp>
        <p:nvSpPr>
          <p:cNvPr id="4" name="Foliennummernplatzhalter 3"/>
          <p:cNvSpPr>
            <a:spLocks noGrp="1"/>
          </p:cNvSpPr>
          <p:nvPr>
            <p:ph type="sldNum" sz="quarter" idx="5"/>
          </p:nvPr>
        </p:nvSpPr>
        <p:spPr/>
        <p:txBody>
          <a:bodyPr/>
          <a:lstStyle/>
          <a:p>
            <a:fld id="{2D54112B-1D60-4FE0-BE9F-BD85A87DEAE3}" type="slidenum">
              <a:rPr lang="de-DE" smtClean="0"/>
              <a:t>3</a:t>
            </a:fld>
            <a:endParaRPr lang="de-DE"/>
          </a:p>
        </p:txBody>
      </p:sp>
    </p:spTree>
    <p:extLst>
      <p:ext uri="{BB962C8B-B14F-4D97-AF65-F5344CB8AC3E}">
        <p14:creationId xmlns:p14="http://schemas.microsoft.com/office/powerpoint/2010/main" val="664774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5</a:t>
            </a:fld>
            <a:endParaRPr lang="de-DE" dirty="0"/>
          </a:p>
        </p:txBody>
      </p:sp>
    </p:spTree>
    <p:extLst>
      <p:ext uri="{BB962C8B-B14F-4D97-AF65-F5344CB8AC3E}">
        <p14:creationId xmlns:p14="http://schemas.microsoft.com/office/powerpoint/2010/main" val="2780413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t>Nicht empfohlen bei Patienten mit einer Lungenembolie, die hämodynamisch instabil sind oder eine Thrombolyse oder pulmonale Embolektomie benötigen</a:t>
            </a:r>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7</a:t>
            </a:fld>
            <a:endParaRPr lang="de-DE" dirty="0"/>
          </a:p>
        </p:txBody>
      </p:sp>
    </p:spTree>
    <p:extLst>
      <p:ext uri="{BB962C8B-B14F-4D97-AF65-F5344CB8AC3E}">
        <p14:creationId xmlns:p14="http://schemas.microsoft.com/office/powerpoint/2010/main" val="748411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dirty="0"/>
              <a:t>Nicht empfohlen bei Patienten mit einer Lungenembolie, die hämodynamisch instabil sind oder eine Thrombolyse oder pulmonale Embolektomie benötigen</a:t>
            </a:r>
            <a:endParaRPr lang="de-DE" dirty="0"/>
          </a:p>
        </p:txBody>
      </p:sp>
      <p:sp>
        <p:nvSpPr>
          <p:cNvPr id="4" name="Foliennummernplatzhalter 3"/>
          <p:cNvSpPr>
            <a:spLocks noGrp="1"/>
          </p:cNvSpPr>
          <p:nvPr>
            <p:ph type="sldNum" sz="quarter" idx="5"/>
          </p:nvPr>
        </p:nvSpPr>
        <p:spPr/>
        <p:txBody>
          <a:bodyPr/>
          <a:lstStyle/>
          <a:p>
            <a:fld id="{2D54112B-1D60-4FE0-BE9F-BD85A87DEAE3}" type="slidenum">
              <a:rPr lang="de-DE" smtClean="0"/>
              <a:t>8</a:t>
            </a:fld>
            <a:endParaRPr lang="de-DE" dirty="0"/>
          </a:p>
        </p:txBody>
      </p:sp>
    </p:spTree>
    <p:extLst>
      <p:ext uri="{BB962C8B-B14F-4D97-AF65-F5344CB8AC3E}">
        <p14:creationId xmlns:p14="http://schemas.microsoft.com/office/powerpoint/2010/main" val="727508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Abbreviations</a:t>
            </a:r>
          </a:p>
          <a:p>
            <a:r>
              <a:rPr lang="en-GB" b="0" dirty="0"/>
              <a:t>CAT, cancer-associated thrombosis; DCE, discrete choice experiment; INR, international normalized ratio; IQR, interquartile range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4FE12A04-9E3C-4CA4-8E37-57D068AB06B1}"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00202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b="1" dirty="0">
                <a:latin typeface="Arial" charset="0"/>
              </a:rPr>
              <a:t>Abbreviations</a:t>
            </a:r>
          </a:p>
          <a:p>
            <a:r>
              <a:rPr lang="en-US" sz="1100" dirty="0"/>
              <a:t>LMWH, low molecular weight heparin; QoL, quality of life</a:t>
            </a:r>
            <a:endParaRPr lang="en-GB" sz="1100" dirty="0">
              <a:latin typeface="Arial"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4FE12A04-9E3C-4CA4-8E37-57D068AB06B1}"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10</a:t>
            </a:fld>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66668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6375" y="804863"/>
            <a:ext cx="7158038" cy="4027487"/>
          </a:xfrm>
        </p:spPr>
      </p:sp>
      <p:sp>
        <p:nvSpPr>
          <p:cNvPr id="3" name="Notes Placeholder 2"/>
          <p:cNvSpPr>
            <a:spLocks noGrp="1"/>
          </p:cNvSpPr>
          <p:nvPr>
            <p:ph type="body" idx="1"/>
          </p:nvPr>
        </p:nvSpPr>
        <p:spPr/>
        <p:txBody>
          <a:bodyPr/>
          <a:lstStyle/>
          <a:p>
            <a:r>
              <a:rPr lang="en-GB" b="1" dirty="0"/>
              <a:t>Abbreviations</a:t>
            </a:r>
          </a:p>
          <a:p>
            <a:r>
              <a:rPr lang="en-GB" sz="1100" dirty="0">
                <a:solidFill>
                  <a:schemeClr val="tx1">
                    <a:lumMod val="65000"/>
                    <a:lumOff val="35000"/>
                  </a:schemeClr>
                </a:solidFill>
              </a:rPr>
              <a:t>CAT, cancer-associated thrombosis; CI, confidence interval; CRNM, clinically relevant non-major; DVT, deep vein thrombosis; HR, hazard ratio; PE, pulmonary embolism; VTE, venous thromboembolism</a:t>
            </a:r>
            <a:endParaRPr lang="en-GB" sz="1100" dirty="0"/>
          </a:p>
        </p:txBody>
      </p:sp>
    </p:spTree>
    <p:extLst>
      <p:ext uri="{BB962C8B-B14F-4D97-AF65-F5344CB8AC3E}">
        <p14:creationId xmlns:p14="http://schemas.microsoft.com/office/powerpoint/2010/main" val="1206769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Abbreviations</a:t>
            </a:r>
          </a:p>
          <a:p>
            <a:r>
              <a:rPr lang="en-GB" b="0" dirty="0"/>
              <a:t>GI, gastrointestinal; PY, patient-years.</a:t>
            </a:r>
          </a:p>
        </p:txBody>
      </p:sp>
      <p:sp>
        <p:nvSpPr>
          <p:cNvPr id="4" name="Slide Number Placeholder 3"/>
          <p:cNvSpPr>
            <a:spLocks noGrp="1"/>
          </p:cNvSpPr>
          <p:nvPr>
            <p:ph type="sldNum" sz="quarter" idx="5"/>
          </p:nvPr>
        </p:nvSpPr>
        <p:spPr/>
        <p:txBody>
          <a:bodyPr/>
          <a:lstStyle/>
          <a:p>
            <a:fld id="{4FE12A04-9E3C-4CA4-8E37-57D068AB06B1}" type="slidenum">
              <a:rPr lang="en-GB" smtClean="0"/>
              <a:pPr/>
              <a:t>12</a:t>
            </a:fld>
            <a:endParaRPr lang="en-GB" dirty="0"/>
          </a:p>
        </p:txBody>
      </p:sp>
    </p:spTree>
    <p:extLst>
      <p:ext uri="{BB962C8B-B14F-4D97-AF65-F5344CB8AC3E}">
        <p14:creationId xmlns:p14="http://schemas.microsoft.com/office/powerpoint/2010/main" val="317954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4" y="3609976"/>
            <a:ext cx="9935633" cy="492443"/>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lang="en-GB" sz="3200" noProof="0" dirty="0">
                <a:solidFill>
                  <a:schemeClr val="tx1">
                    <a:lumMod val="65000"/>
                    <a:lumOff val="35000"/>
                  </a:schemeClr>
                </a:solidFill>
                <a:latin typeface="+mn-lt"/>
                <a:ea typeface="+mn-ea"/>
                <a:cs typeface="+mn-cs"/>
              </a:defRPr>
            </a:lvl1pPr>
          </a:lstStyle>
          <a:p>
            <a:pPr marL="0" lvl="0" indent="0" algn="l" rtl="0" eaLnBrk="1" fontAlgn="base" hangingPunct="1">
              <a:spcBef>
                <a:spcPct val="200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3" name="Title 2"/>
          <p:cNvSpPr>
            <a:spLocks noGrp="1"/>
          </p:cNvSpPr>
          <p:nvPr>
            <p:ph type="title" hasCustomPrompt="1"/>
          </p:nvPr>
        </p:nvSpPr>
        <p:spPr>
          <a:xfrm>
            <a:off x="817034" y="2727489"/>
            <a:ext cx="9935633" cy="574516"/>
          </a:xfrm>
        </p:spPr>
        <p:txBody>
          <a:bodyPr wrap="square">
            <a:spAutoFit/>
          </a:bodyPr>
          <a:lstStyle>
            <a:lvl1pPr algn="l" rtl="0" eaLnBrk="1" fontAlgn="base" hangingPunct="1">
              <a:spcBef>
                <a:spcPct val="0"/>
              </a:spcBef>
              <a:spcAft>
                <a:spcPct val="0"/>
              </a:spcAft>
              <a:defRPr lang="en-GB" sz="3733" b="0" noProof="0" dirty="0">
                <a:solidFill>
                  <a:schemeClr val="bg2"/>
                </a:solidFill>
                <a:latin typeface="+mj-lt"/>
                <a:ea typeface="+mj-ea"/>
                <a:cs typeface="+mj-cs"/>
              </a:defRPr>
            </a:lvl1pPr>
          </a:lstStyle>
          <a:p>
            <a:r>
              <a:rPr lang="en-GB" noProof="0"/>
              <a:t>Click to edit Master title text</a:t>
            </a:r>
          </a:p>
        </p:txBody>
      </p:sp>
      <p:sp>
        <p:nvSpPr>
          <p:cNvPr id="5" name="Line 38"/>
          <p:cNvSpPr>
            <a:spLocks noChangeShapeType="1"/>
          </p:cNvSpPr>
          <p:nvPr userDrawn="1"/>
        </p:nvSpPr>
        <p:spPr bwMode="auto">
          <a:xfrm flipV="1">
            <a:off x="814917" y="3422651"/>
            <a:ext cx="11377083"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p>
        </p:txBody>
      </p:sp>
    </p:spTree>
    <p:extLst>
      <p:ext uri="{BB962C8B-B14F-4D97-AF65-F5344CB8AC3E}">
        <p14:creationId xmlns:p14="http://schemas.microsoft.com/office/powerpoint/2010/main" val="755408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5" name="Table Placeholder 4"/>
          <p:cNvSpPr>
            <a:spLocks noGrp="1"/>
          </p:cNvSpPr>
          <p:nvPr>
            <p:ph type="tbl" sz="quarter" idx="11" hasCustomPrompt="1"/>
          </p:nvPr>
        </p:nvSpPr>
        <p:spPr>
          <a:xfrm>
            <a:off x="816001" y="1376773"/>
            <a:ext cx="11041567" cy="4860516"/>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1400971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5" name="Table Placeholder 4"/>
          <p:cNvSpPr>
            <a:spLocks noGrp="1"/>
          </p:cNvSpPr>
          <p:nvPr>
            <p:ph type="tbl" sz="quarter" idx="11" hasCustomPrompt="1"/>
          </p:nvPr>
        </p:nvSpPr>
        <p:spPr>
          <a:xfrm>
            <a:off x="816001" y="1825200"/>
            <a:ext cx="11041567" cy="4365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4"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881864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able Placeholder 2"/>
          <p:cNvSpPr>
            <a:spLocks noGrp="1"/>
          </p:cNvSpPr>
          <p:nvPr>
            <p:ph type="tbl" sz="quarter" idx="18" hasCustomPrompt="1"/>
          </p:nvPr>
        </p:nvSpPr>
        <p:spPr>
          <a:xfrm>
            <a:off x="814918" y="1376773"/>
            <a:ext cx="11042649" cy="2268537"/>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11185614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Tab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able Placeholder 2"/>
          <p:cNvSpPr>
            <a:spLocks noGrp="1"/>
          </p:cNvSpPr>
          <p:nvPr>
            <p:ph type="tbl" sz="quarter" idx="18" hasCustomPrompt="1"/>
          </p:nvPr>
        </p:nvSpPr>
        <p:spPr>
          <a:xfrm>
            <a:off x="814918" y="1825200"/>
            <a:ext cx="11042649" cy="1763712"/>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5"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152181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Content Placeholder 5"/>
          <p:cNvSpPr>
            <a:spLocks noGrp="1"/>
          </p:cNvSpPr>
          <p:nvPr>
            <p:ph sz="quarter" idx="16" hasCustomPrompt="1"/>
          </p:nvPr>
        </p:nvSpPr>
        <p:spPr>
          <a:xfrm>
            <a:off x="817033" y="1376773"/>
            <a:ext cx="11040535" cy="2268599"/>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Tree>
    <p:extLst>
      <p:ext uri="{BB962C8B-B14F-4D97-AF65-F5344CB8AC3E}">
        <p14:creationId xmlns:p14="http://schemas.microsoft.com/office/powerpoint/2010/main" val="77813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Content and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Content Placeholder 5"/>
          <p:cNvSpPr>
            <a:spLocks noGrp="1"/>
          </p:cNvSpPr>
          <p:nvPr>
            <p:ph sz="quarter" idx="16" hasCustomPrompt="1"/>
          </p:nvPr>
        </p:nvSpPr>
        <p:spPr>
          <a:xfrm>
            <a:off x="817033" y="1825201"/>
            <a:ext cx="11040535" cy="1764121"/>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able Placeholder 2"/>
          <p:cNvSpPr>
            <a:spLocks noGrp="1"/>
          </p:cNvSpPr>
          <p:nvPr>
            <p:ph type="tbl" sz="quarter" idx="18" hasCustomPrompt="1"/>
          </p:nvPr>
        </p:nvSpPr>
        <p:spPr>
          <a:xfrm>
            <a:off x="814918" y="3744000"/>
            <a:ext cx="11042649" cy="2493288"/>
          </a:xfrm>
        </p:spPr>
        <p:txBody>
          <a:bodyPr/>
          <a:lstStyle>
            <a:lvl1pPr>
              <a:defRPr sz="2133">
                <a:solidFill>
                  <a:schemeClr val="tx1">
                    <a:lumMod val="65000"/>
                    <a:lumOff val="35000"/>
                  </a:schemeClr>
                </a:solidFill>
              </a:defRPr>
            </a:lvl1pPr>
          </a:lstStyle>
          <a:p>
            <a:r>
              <a:rPr lang="hu-HU" noProof="0"/>
              <a:t>C</a:t>
            </a:r>
            <a:r>
              <a:rPr lang="en-US" noProof="0" dirty="0"/>
              <a:t>lick on the icon</a:t>
            </a:r>
            <a:r>
              <a:rPr lang="hu-HU" noProof="0"/>
              <a:t> t</a:t>
            </a:r>
            <a:r>
              <a:rPr lang="en-US" noProof="0" dirty="0"/>
              <a:t>o insert a table</a:t>
            </a:r>
            <a:endParaRPr lang="en-GB" noProof="0" dirty="0"/>
          </a:p>
        </p:txBody>
      </p:sp>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832773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5"/>
          <p:cNvSpPr>
            <a:spLocks noGrp="1"/>
          </p:cNvSpPr>
          <p:nvPr>
            <p:ph sz="quarter" idx="17" hasCustomPrompt="1"/>
          </p:nvPr>
        </p:nvSpPr>
        <p:spPr>
          <a:xfrm>
            <a:off x="817033" y="1376773"/>
            <a:ext cx="11040535" cy="2269812"/>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0573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and Two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16" hasCustomPrompt="1"/>
          </p:nvPr>
        </p:nvSpPr>
        <p:spPr>
          <a:xfrm>
            <a:off x="817033" y="3744000"/>
            <a:ext cx="11040535" cy="2493288"/>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5"/>
          <p:cNvSpPr>
            <a:spLocks noGrp="1"/>
          </p:cNvSpPr>
          <p:nvPr>
            <p:ph sz="quarter" idx="17" hasCustomPrompt="1"/>
          </p:nvPr>
        </p:nvSpPr>
        <p:spPr>
          <a:xfrm>
            <a:off x="817033" y="1825201"/>
            <a:ext cx="11040535" cy="1763775"/>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1364155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hapter divider">
    <p:spTree>
      <p:nvGrpSpPr>
        <p:cNvPr id="1" name=""/>
        <p:cNvGrpSpPr/>
        <p:nvPr/>
      </p:nvGrpSpPr>
      <p:grpSpPr>
        <a:xfrm>
          <a:off x="0" y="0"/>
          <a:ext cx="0" cy="0"/>
          <a:chOff x="0" y="0"/>
          <a:chExt cx="0" cy="0"/>
        </a:xfrm>
      </p:grpSpPr>
      <p:sp>
        <p:nvSpPr>
          <p:cNvPr id="3112" name="Rectangle 40"/>
          <p:cNvSpPr>
            <a:spLocks noGrp="1" noChangeArrowheads="1"/>
          </p:cNvSpPr>
          <p:nvPr>
            <p:ph type="subTitle" sz="quarter" idx="1" hasCustomPrompt="1"/>
          </p:nvPr>
        </p:nvSpPr>
        <p:spPr>
          <a:xfrm>
            <a:off x="817035" y="3609975"/>
            <a:ext cx="9935632" cy="492443"/>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lvl1pPr marL="0" indent="0">
              <a:spcBef>
                <a:spcPct val="20000"/>
              </a:spcBef>
              <a:buFont typeface="Wingdings" pitchFamily="2" charset="2"/>
              <a:buNone/>
              <a:defRPr lang="en-GB" sz="3200" noProof="0" dirty="0">
                <a:solidFill>
                  <a:schemeClr val="tx1">
                    <a:lumMod val="65000"/>
                    <a:lumOff val="35000"/>
                  </a:schemeClr>
                </a:solidFill>
                <a:latin typeface="+mn-lt"/>
                <a:ea typeface="+mn-ea"/>
                <a:cs typeface="+mn-cs"/>
              </a:defRPr>
            </a:lvl1pPr>
          </a:lstStyle>
          <a:p>
            <a:pPr marL="0" lvl="0" indent="0" algn="l" rtl="0" eaLnBrk="1" fontAlgn="base" hangingPunct="1">
              <a:spcBef>
                <a:spcPct val="200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3" name="Title 2"/>
          <p:cNvSpPr>
            <a:spLocks noGrp="1"/>
          </p:cNvSpPr>
          <p:nvPr>
            <p:ph type="title" hasCustomPrompt="1"/>
          </p:nvPr>
        </p:nvSpPr>
        <p:spPr>
          <a:xfrm>
            <a:off x="817033" y="2727489"/>
            <a:ext cx="9935633" cy="574516"/>
          </a:xfrm>
        </p:spPr>
        <p:txBody>
          <a:bodyPr wrap="square">
            <a:spAutoFit/>
          </a:bodyPr>
          <a:lstStyle>
            <a:lvl1pPr algn="l" rtl="0" eaLnBrk="1" fontAlgn="base" hangingPunct="1">
              <a:spcBef>
                <a:spcPct val="0"/>
              </a:spcBef>
              <a:spcAft>
                <a:spcPct val="0"/>
              </a:spcAft>
              <a:defRPr lang="en-GB" sz="3733" b="0" noProof="0" dirty="0">
                <a:solidFill>
                  <a:schemeClr val="bg2"/>
                </a:solidFill>
                <a:latin typeface="+mj-lt"/>
                <a:ea typeface="+mj-ea"/>
                <a:cs typeface="+mj-cs"/>
              </a:defRPr>
            </a:lvl1pPr>
          </a:lstStyle>
          <a:p>
            <a:r>
              <a:rPr lang="en-GB" noProof="0"/>
              <a:t>Click to edit Master title text</a:t>
            </a:r>
            <a:endParaRPr lang="en-GB"/>
          </a:p>
        </p:txBody>
      </p:sp>
    </p:spTree>
    <p:extLst>
      <p:ext uri="{BB962C8B-B14F-4D97-AF65-F5344CB8AC3E}">
        <p14:creationId xmlns:p14="http://schemas.microsoft.com/office/powerpoint/2010/main" val="4140165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lvl1pPr algn="l" rtl="0" eaLnBrk="1" fontAlgn="base" hangingPunct="1">
              <a:spcBef>
                <a:spcPct val="0"/>
              </a:spcBef>
              <a:spcAft>
                <a:spcPct val="0"/>
              </a:spcAft>
              <a:defRPr lang="en-GB" sz="3200" b="0" noProof="0" dirty="0">
                <a:solidFill>
                  <a:schemeClr val="bg2"/>
                </a:solidFill>
                <a:latin typeface="+mj-lt"/>
                <a:ea typeface="+mj-ea"/>
                <a:cs typeface="+mj-cs"/>
              </a:defRPr>
            </a:lvl1pPr>
          </a:lstStyle>
          <a:p>
            <a:r>
              <a:rPr lang="en-GB" noProof="0"/>
              <a:t>Click to edit Master title text</a:t>
            </a:r>
          </a:p>
        </p:txBody>
      </p:sp>
      <p:sp>
        <p:nvSpPr>
          <p:cNvPr id="7" name="Content Placeholder 6"/>
          <p:cNvSpPr>
            <a:spLocks noGrp="1"/>
          </p:cNvSpPr>
          <p:nvPr>
            <p:ph sz="quarter" idx="10" hasCustomPrompt="1"/>
          </p:nvPr>
        </p:nvSpPr>
        <p:spPr>
          <a:xfrm>
            <a:off x="814918" y="1376363"/>
            <a:ext cx="11042649" cy="4860925"/>
          </a:xfrm>
        </p:spPr>
        <p:txBody>
          <a:bodyPr/>
          <a:lstStyle>
            <a:lvl1pPr>
              <a:defRPr lang="en-US" sz="2400" dirty="0">
                <a:solidFill>
                  <a:schemeClr val="tx1">
                    <a:lumMod val="65000"/>
                    <a:lumOff val="35000"/>
                  </a:schemeClr>
                </a:solidFill>
                <a:latin typeface="+mn-lt"/>
                <a:ea typeface="+mn-ea"/>
                <a:cs typeface="+mn-cs"/>
              </a:defRPr>
            </a:lvl1pPr>
          </a:lstStyle>
          <a:p>
            <a:pPr marL="357708" lvl="0"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pPr>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32874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headline + Content">
    <p:spTree>
      <p:nvGrpSpPr>
        <p:cNvPr id="1" name=""/>
        <p:cNvGrpSpPr/>
        <p:nvPr/>
      </p:nvGrpSpPr>
      <p:grpSpPr>
        <a:xfrm>
          <a:off x="0" y="0"/>
          <a:ext cx="0" cy="0"/>
          <a:chOff x="0" y="0"/>
          <a:chExt cx="0" cy="0"/>
        </a:xfrm>
      </p:grpSpPr>
      <p:sp>
        <p:nvSpPr>
          <p:cNvPr id="6"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lang="en-GB" sz="2400" b="1" noProof="0" dirty="0">
                <a:solidFill>
                  <a:schemeClr val="tx1">
                    <a:lumMod val="65000"/>
                    <a:lumOff val="35000"/>
                  </a:schemeClr>
                </a:solidFill>
                <a:latin typeface="+mn-lt"/>
                <a:ea typeface="+mn-ea"/>
                <a:cs typeface="+mn-cs"/>
              </a:defRPr>
            </a:lvl1pPr>
          </a:lstStyle>
          <a:p>
            <a:pPr marL="0" lvl="0" indent="0" algn="l" rtl="0" eaLnBrk="1" fontAlgn="base" hangingPunct="1">
              <a:spcBef>
                <a:spcPts val="800"/>
              </a:spcBef>
              <a:spcAft>
                <a:spcPct val="0"/>
              </a:spcAft>
              <a:buClr>
                <a:schemeClr val="bg2"/>
              </a:buClr>
              <a:buSzPct val="80000"/>
              <a:buFont typeface="Wingdings" pitchFamily="2" charset="2"/>
              <a:buNone/>
              <a:tabLst>
                <a:tab pos="1650959" algn="l"/>
              </a:tabLst>
            </a:pPr>
            <a:r>
              <a:rPr lang="en-GB" noProof="0"/>
              <a:t>Click to edit Master subtitle text</a:t>
            </a:r>
          </a:p>
        </p:txBody>
      </p:sp>
      <p:sp>
        <p:nvSpPr>
          <p:cNvPr id="9" name="Content Placeholder 8"/>
          <p:cNvSpPr>
            <a:spLocks noGrp="1"/>
          </p:cNvSpPr>
          <p:nvPr>
            <p:ph sz="quarter" idx="19" hasCustomPrompt="1"/>
          </p:nvPr>
        </p:nvSpPr>
        <p:spPr>
          <a:xfrm>
            <a:off x="817035" y="1824375"/>
            <a:ext cx="11040533" cy="4412913"/>
          </a:xfrm>
          <a:prstGeom prst="rect">
            <a:avLst/>
          </a:prstGeom>
        </p:spPr>
        <p:txBody>
          <a:bodyPr/>
          <a:lstStyle>
            <a:lvl1pPr>
              <a:defRPr lang="en-US" sz="2400" dirty="0">
                <a:solidFill>
                  <a:schemeClr val="tx1">
                    <a:lumMod val="65000"/>
                    <a:lumOff val="35000"/>
                  </a:schemeClr>
                </a:solidFill>
                <a:latin typeface="+mn-lt"/>
                <a:ea typeface="+mn-ea"/>
                <a:cs typeface="+mn-cs"/>
              </a:defRPr>
            </a:lvl1pPr>
            <a:lvl2pPr>
              <a:defRPr lang="en-US" sz="2133" dirty="0">
                <a:solidFill>
                  <a:schemeClr val="tx1">
                    <a:lumMod val="65000"/>
                    <a:lumOff val="35000"/>
                  </a:schemeClr>
                </a:solidFill>
                <a:latin typeface="+mn-lt"/>
              </a:defRPr>
            </a:lvl2pPr>
            <a:lvl3pPr>
              <a:defRPr lang="en-US" sz="1867" dirty="0">
                <a:solidFill>
                  <a:schemeClr val="tx1">
                    <a:lumMod val="65000"/>
                    <a:lumOff val="35000"/>
                  </a:schemeClr>
                </a:solidFill>
                <a:latin typeface="+mn-lt"/>
              </a:defRPr>
            </a:lvl3pPr>
            <a:lvl4pPr>
              <a:defRPr lang="en-US" sz="1867" dirty="0">
                <a:solidFill>
                  <a:schemeClr val="tx1">
                    <a:lumMod val="65000"/>
                    <a:lumOff val="35000"/>
                  </a:schemeClr>
                </a:solidFill>
                <a:latin typeface="+mn-lt"/>
              </a:defRPr>
            </a:lvl4pPr>
          </a:lstStyle>
          <a:p>
            <a:pPr marL="357708" lvl="0"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pPr>
            <a:r>
              <a:rPr lang="en-US"/>
              <a:t>Click to edit Master text styles</a:t>
            </a:r>
          </a:p>
          <a:p>
            <a:pPr marL="728115" lvl="1"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pPr>
            <a:r>
              <a:rPr lang="en-US"/>
              <a:t>Second level</a:t>
            </a:r>
          </a:p>
          <a:p>
            <a:pPr marL="1113339" lvl="2" indent="-383108" algn="l" rtl="0" eaLnBrk="1" fontAlgn="base" hangingPunct="1">
              <a:spcBef>
                <a:spcPct val="25000"/>
              </a:spcBef>
              <a:spcAft>
                <a:spcPct val="0"/>
              </a:spcAft>
              <a:buClr>
                <a:schemeClr val="bg2"/>
              </a:buClr>
              <a:buFont typeface="Arial" panose="020B0604020202020204" pitchFamily="34" charset="0"/>
              <a:buChar char="–"/>
              <a:tabLst>
                <a:tab pos="1650959" algn="l"/>
              </a:tabLst>
            </a:pPr>
            <a:r>
              <a:rPr lang="en-US"/>
              <a:t>Third level</a:t>
            </a:r>
          </a:p>
          <a:p>
            <a:pPr marL="1471047" lvl="3" indent="-355591" algn="l" rtl="0" eaLnBrk="1" fontAlgn="base" hangingPunct="1">
              <a:spcBef>
                <a:spcPct val="25000"/>
              </a:spcBef>
              <a:spcAft>
                <a:spcPct val="0"/>
              </a:spcAft>
              <a:buClr>
                <a:schemeClr val="bg2"/>
              </a:buClr>
              <a:buFont typeface="Arial" charset="0"/>
              <a:buChar char="–"/>
              <a:tabLst>
                <a:tab pos="1650959" algn="l"/>
              </a:tabLst>
            </a:pPr>
            <a:r>
              <a:rPr lang="en-US"/>
              <a:t>Fourth level</a:t>
            </a:r>
          </a:p>
        </p:txBody>
      </p:sp>
      <p:sp>
        <p:nvSpPr>
          <p:cNvPr id="10" name="Title 9"/>
          <p:cNvSpPr>
            <a:spLocks noGrp="1"/>
          </p:cNvSpPr>
          <p:nvPr>
            <p:ph type="title" hasCustomPrompt="1"/>
          </p:nvPr>
        </p:nvSpPr>
        <p:spPr/>
        <p:txBody>
          <a:bodyPr/>
          <a:lstStyle/>
          <a:p>
            <a:r>
              <a:rPr lang="en-GB" noProof="0"/>
              <a:t>Click to edit Master title text</a:t>
            </a:r>
            <a:endParaRPr lang="en-GB"/>
          </a:p>
        </p:txBody>
      </p:sp>
    </p:spTree>
    <p:extLst>
      <p:ext uri="{BB962C8B-B14F-4D97-AF65-F5344CB8AC3E}">
        <p14:creationId xmlns:p14="http://schemas.microsoft.com/office/powerpoint/2010/main" val="291397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Contents">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Master title text</a:t>
            </a:r>
            <a:endParaRPr lang="en-GB"/>
          </a:p>
        </p:txBody>
      </p:sp>
      <p:sp>
        <p:nvSpPr>
          <p:cNvPr id="6" name="Content Placeholder 5"/>
          <p:cNvSpPr>
            <a:spLocks noGrp="1"/>
          </p:cNvSpPr>
          <p:nvPr>
            <p:ph sz="quarter" idx="21" hasCustomPrompt="1"/>
          </p:nvPr>
        </p:nvSpPr>
        <p:spPr>
          <a:xfrm>
            <a:off x="817032" y="1376773"/>
            <a:ext cx="5376000" cy="4860516"/>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5"/>
          <p:cNvSpPr>
            <a:spLocks noGrp="1"/>
          </p:cNvSpPr>
          <p:nvPr>
            <p:ph sz="quarter" idx="22" hasCustomPrompt="1"/>
          </p:nvPr>
        </p:nvSpPr>
        <p:spPr>
          <a:xfrm>
            <a:off x="6480640" y="1376773"/>
            <a:ext cx="5376000" cy="4860516"/>
          </a:xfrm>
        </p:spPr>
        <p:txBody>
          <a:bodyPr/>
          <a:lstStyle>
            <a:lvl1pPr>
              <a:defRPr>
                <a:solidFill>
                  <a:schemeClr val="tx1">
                    <a:lumMod val="65000"/>
                    <a:lumOff val="35000"/>
                  </a:schemeClr>
                </a:solidFill>
              </a:defRPr>
            </a:lvl1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75559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Headline + 2 Contents">
    <p:spTree>
      <p:nvGrpSpPr>
        <p:cNvPr id="1" name=""/>
        <p:cNvGrpSpPr/>
        <p:nvPr/>
      </p:nvGrpSpPr>
      <p:grpSpPr>
        <a:xfrm>
          <a:off x="0" y="0"/>
          <a:ext cx="0" cy="0"/>
          <a:chOff x="0" y="0"/>
          <a:chExt cx="0" cy="0"/>
        </a:xfrm>
      </p:grpSpPr>
      <p:sp>
        <p:nvSpPr>
          <p:cNvPr id="8" name="Content Placeholder 7"/>
          <p:cNvSpPr>
            <a:spLocks noGrp="1"/>
          </p:cNvSpPr>
          <p:nvPr>
            <p:ph sz="quarter" idx="22" hasCustomPrompt="1"/>
          </p:nvPr>
        </p:nvSpPr>
        <p:spPr>
          <a:xfrm>
            <a:off x="817032" y="1825200"/>
            <a:ext cx="5376000" cy="4412088"/>
          </a:xfrm>
        </p:spPr>
        <p:txBody>
          <a:bodyPr/>
          <a:lstStyle>
            <a:lvl1pPr>
              <a:defRPr sz="2400">
                <a:solidFill>
                  <a:schemeClr val="tx1">
                    <a:lumMod val="65000"/>
                    <a:lumOff val="35000"/>
                  </a:schemeClr>
                </a:solidFill>
              </a:defRPr>
            </a:lvl1pPr>
            <a:lvl2pPr>
              <a:defRPr sz="2133"/>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7"/>
          <p:cNvSpPr>
            <a:spLocks noGrp="1"/>
          </p:cNvSpPr>
          <p:nvPr>
            <p:ph sz="quarter" idx="23" hasCustomPrompt="1"/>
          </p:nvPr>
        </p:nvSpPr>
        <p:spPr>
          <a:xfrm>
            <a:off x="6480640" y="1825200"/>
            <a:ext cx="5376000" cy="4412088"/>
          </a:xfrm>
        </p:spPr>
        <p:txBody>
          <a:bodyPr/>
          <a:lstStyle>
            <a:lvl1pPr>
              <a:defRPr sz="2400">
                <a:solidFill>
                  <a:schemeClr val="tx1">
                    <a:lumMod val="65000"/>
                    <a:lumOff val="35000"/>
                  </a:schemeClr>
                </a:solidFill>
              </a:defRPr>
            </a:lvl1pPr>
            <a:lvl2pPr>
              <a:defRPr sz="2133"/>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p:cNvSpPr>
            <a:spLocks noGrp="1"/>
          </p:cNvSpPr>
          <p:nvPr>
            <p:ph type="title" hasCustomPrompt="1"/>
          </p:nvPr>
        </p:nvSpPr>
        <p:spPr/>
        <p:txBody>
          <a:bodyPr/>
          <a:lstStyle/>
          <a:p>
            <a:r>
              <a:rPr lang="en-GB" noProof="0"/>
              <a:t>Click to edit Master title text</a:t>
            </a:r>
            <a:endParaRPr lang="en-GB"/>
          </a:p>
        </p:txBody>
      </p:sp>
      <p:sp>
        <p:nvSpPr>
          <p:cNvPr id="7"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65868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p>
            <a:r>
              <a:rPr lang="en-GB" noProof="0"/>
              <a:t>Click to edit Master title text</a:t>
            </a:r>
            <a:endParaRPr lang="en-GB"/>
          </a:p>
        </p:txBody>
      </p:sp>
    </p:spTree>
    <p:extLst>
      <p:ext uri="{BB962C8B-B14F-4D97-AF65-F5344CB8AC3E}">
        <p14:creationId xmlns:p14="http://schemas.microsoft.com/office/powerpoint/2010/main" val="657717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text</a:t>
            </a:r>
            <a:endParaRPr lang="en-GB"/>
          </a:p>
        </p:txBody>
      </p:sp>
      <p:sp>
        <p:nvSpPr>
          <p:cNvPr id="3" name="Rectangle 40"/>
          <p:cNvSpPr>
            <a:spLocks noGrp="1" noChangeArrowheads="1"/>
          </p:cNvSpPr>
          <p:nvPr>
            <p:ph type="subTitle" sz="quarter" idx="1" hasCustomPrompt="1"/>
          </p:nvPr>
        </p:nvSpPr>
        <p:spPr>
          <a:xfrm>
            <a:off x="817035" y="1376774"/>
            <a:ext cx="11040533" cy="396391"/>
          </a:xfrm>
          <a:prstGeom prst="rect">
            <a:avLst/>
          </a:prstGeom>
          <a:extLst>
            <a:ext uri="{91240B29-F687-4F45-9708-019B960494DF}">
              <a14:hiddenLine xmlns:a14="http://schemas.microsoft.com/office/drawing/2010/main" w="9525" algn="ctr">
                <a:solidFill>
                  <a:schemeClr val="tx1"/>
                </a:solidFill>
                <a:miter lim="800000"/>
                <a:headEnd/>
                <a:tailEnd/>
              </a14:hiddenLine>
            </a:ext>
          </a:extLst>
        </p:spPr>
        <p:txBody>
          <a:bodyPr>
            <a:noAutofit/>
          </a:bodyPr>
          <a:lstStyle>
            <a:lvl1pPr marL="0" indent="0">
              <a:spcBef>
                <a:spcPts val="800"/>
              </a:spcBef>
              <a:buFont typeface="Wingdings" pitchFamily="2" charset="2"/>
              <a:buNone/>
              <a:defRPr sz="2400" b="1">
                <a:solidFill>
                  <a:schemeClr val="tx1">
                    <a:lumMod val="65000"/>
                    <a:lumOff val="35000"/>
                  </a:schemeClr>
                </a:solidFill>
              </a:defRPr>
            </a:lvl1pPr>
          </a:lstStyle>
          <a:p>
            <a:pPr lvl="0"/>
            <a:r>
              <a:rPr lang="en-GB" noProof="0"/>
              <a:t>Click to edit Master subtitle text</a:t>
            </a:r>
          </a:p>
        </p:txBody>
      </p:sp>
    </p:spTree>
    <p:extLst>
      <p:ext uri="{BB962C8B-B14F-4D97-AF65-F5344CB8AC3E}">
        <p14:creationId xmlns:p14="http://schemas.microsoft.com/office/powerpoint/2010/main" val="400270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54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816001" y="518325"/>
            <a:ext cx="11041567" cy="492443"/>
          </a:xfrm>
          <a:prstGeom prst="rect">
            <a:avLst/>
          </a:prstGeom>
        </p:spPr>
        <p:txBody>
          <a:bodyPr vert="horz" wrap="square" lIns="0" tIns="0" rIns="0" bIns="0" rtlCol="0" anchor="b">
            <a:spAutoFit/>
          </a:bodyPr>
          <a:lstStyle/>
          <a:p>
            <a:r>
              <a:rPr lang="en-GB" noProof="0"/>
              <a:t>Click to edit Master title text</a:t>
            </a:r>
          </a:p>
        </p:txBody>
      </p:sp>
      <p:sp>
        <p:nvSpPr>
          <p:cNvPr id="4" name="Text Placeholder 3"/>
          <p:cNvSpPr>
            <a:spLocks noGrp="1"/>
          </p:cNvSpPr>
          <p:nvPr>
            <p:ph type="body" idx="1"/>
          </p:nvPr>
        </p:nvSpPr>
        <p:spPr>
          <a:xfrm>
            <a:off x="814918" y="1376474"/>
            <a:ext cx="11042649" cy="4860815"/>
          </a:xfrm>
          <a:prstGeom prst="rect">
            <a:avLst/>
          </a:prstGeom>
        </p:spPr>
        <p:txBody>
          <a:bodyPr vert="horz" lIns="0" tIns="0" rIns="0" bIns="0" rtlCol="0">
            <a:noAutofit/>
          </a:bodyPr>
          <a:lstStyle/>
          <a:p>
            <a:pPr lvl="0"/>
            <a:r>
              <a:rPr lang="en-US"/>
              <a:t>Click to edit Master text styles</a:t>
            </a:r>
          </a:p>
          <a:p>
            <a:pPr marL="728115" lvl="1"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pPr>
            <a:r>
              <a:rPr lang="en-US"/>
              <a:t>Second level</a:t>
            </a:r>
          </a:p>
          <a:p>
            <a:pPr marL="1113339" lvl="2" indent="-383108" algn="l" rtl="0" eaLnBrk="1" fontAlgn="base" hangingPunct="1">
              <a:spcBef>
                <a:spcPct val="25000"/>
              </a:spcBef>
              <a:spcAft>
                <a:spcPct val="0"/>
              </a:spcAft>
              <a:buClr>
                <a:schemeClr val="bg2"/>
              </a:buClr>
              <a:buFont typeface="Arial" panose="020B0604020202020204" pitchFamily="34" charset="0"/>
              <a:buChar char="–"/>
              <a:tabLst>
                <a:tab pos="1650959" algn="l"/>
              </a:tabLst>
            </a:pPr>
            <a:r>
              <a:rPr lang="en-US"/>
              <a:t>Third level</a:t>
            </a:r>
          </a:p>
          <a:p>
            <a:pPr marL="1471047" lvl="3" indent="-355591" algn="l" rtl="0" eaLnBrk="1" fontAlgn="base" hangingPunct="1">
              <a:spcBef>
                <a:spcPct val="25000"/>
              </a:spcBef>
              <a:spcAft>
                <a:spcPct val="0"/>
              </a:spcAft>
              <a:buClr>
                <a:schemeClr val="bg2"/>
              </a:buClr>
              <a:buFont typeface="Arial" charset="0"/>
              <a:buChar char="–"/>
              <a:tabLst>
                <a:tab pos="1650959" algn="l"/>
              </a:tabLst>
            </a:pPr>
            <a:r>
              <a:rPr lang="en-US"/>
              <a:t>Fourth level</a:t>
            </a:r>
          </a:p>
        </p:txBody>
      </p:sp>
      <p:sp>
        <p:nvSpPr>
          <p:cNvPr id="5" name="Line 38"/>
          <p:cNvSpPr>
            <a:spLocks noChangeShapeType="1"/>
          </p:cNvSpPr>
          <p:nvPr/>
        </p:nvSpPr>
        <p:spPr bwMode="auto">
          <a:xfrm flipV="1">
            <a:off x="814917" y="1052737"/>
            <a:ext cx="11377083"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dirty="0"/>
          </a:p>
        </p:txBody>
      </p:sp>
    </p:spTree>
    <p:extLst>
      <p:ext uri="{BB962C8B-B14F-4D97-AF65-F5344CB8AC3E}">
        <p14:creationId xmlns:p14="http://schemas.microsoft.com/office/powerpoint/2010/main" val="1852134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dt="0"/>
  <p:txStyles>
    <p:titleStyle>
      <a:lvl1pPr algn="l" rtl="0" eaLnBrk="1" fontAlgn="base" hangingPunct="1">
        <a:spcBef>
          <a:spcPct val="0"/>
        </a:spcBef>
        <a:spcAft>
          <a:spcPct val="0"/>
        </a:spcAft>
        <a:defRPr lang="en-GB" sz="3200" b="0" noProof="0" dirty="0">
          <a:solidFill>
            <a:schemeClr val="bg2"/>
          </a:solidFill>
          <a:latin typeface="+mj-lt"/>
          <a:ea typeface="+mj-ea"/>
          <a:cs typeface="+mj-cs"/>
        </a:defRPr>
      </a:lvl1pPr>
      <a:lvl2pPr algn="l" rtl="0" eaLnBrk="1" fontAlgn="base" hangingPunct="1">
        <a:spcBef>
          <a:spcPct val="0"/>
        </a:spcBef>
        <a:spcAft>
          <a:spcPct val="0"/>
        </a:spcAft>
        <a:defRPr sz="3733" b="1">
          <a:solidFill>
            <a:schemeClr val="bg2"/>
          </a:solidFill>
          <a:latin typeface="Arial" charset="0"/>
        </a:defRPr>
      </a:lvl2pPr>
      <a:lvl3pPr algn="l" rtl="0" eaLnBrk="1" fontAlgn="base" hangingPunct="1">
        <a:spcBef>
          <a:spcPct val="0"/>
        </a:spcBef>
        <a:spcAft>
          <a:spcPct val="0"/>
        </a:spcAft>
        <a:defRPr sz="3733" b="1">
          <a:solidFill>
            <a:schemeClr val="bg2"/>
          </a:solidFill>
          <a:latin typeface="Arial" charset="0"/>
        </a:defRPr>
      </a:lvl3pPr>
      <a:lvl4pPr algn="l" rtl="0" eaLnBrk="1" fontAlgn="base" hangingPunct="1">
        <a:spcBef>
          <a:spcPct val="0"/>
        </a:spcBef>
        <a:spcAft>
          <a:spcPct val="0"/>
        </a:spcAft>
        <a:defRPr sz="3733" b="1">
          <a:solidFill>
            <a:schemeClr val="bg2"/>
          </a:solidFill>
          <a:latin typeface="Arial" charset="0"/>
        </a:defRPr>
      </a:lvl4pPr>
      <a:lvl5pPr algn="l" rtl="0" eaLnBrk="1" fontAlgn="base" hangingPunct="1">
        <a:spcBef>
          <a:spcPct val="0"/>
        </a:spcBef>
        <a:spcAft>
          <a:spcPct val="0"/>
        </a:spcAft>
        <a:defRPr sz="3733" b="1">
          <a:solidFill>
            <a:schemeClr val="bg2"/>
          </a:solidFill>
          <a:latin typeface="Arial" charset="0"/>
        </a:defRPr>
      </a:lvl5pPr>
      <a:lvl6pPr marL="609585" algn="l" rtl="0" eaLnBrk="1" fontAlgn="base" hangingPunct="1">
        <a:spcBef>
          <a:spcPct val="0"/>
        </a:spcBef>
        <a:spcAft>
          <a:spcPct val="0"/>
        </a:spcAft>
        <a:defRPr sz="3733" b="1">
          <a:solidFill>
            <a:schemeClr val="bg2"/>
          </a:solidFill>
          <a:latin typeface="Arial" charset="0"/>
        </a:defRPr>
      </a:lvl6pPr>
      <a:lvl7pPr marL="1219170" algn="l" rtl="0" eaLnBrk="1" fontAlgn="base" hangingPunct="1">
        <a:spcBef>
          <a:spcPct val="0"/>
        </a:spcBef>
        <a:spcAft>
          <a:spcPct val="0"/>
        </a:spcAft>
        <a:defRPr sz="3733" b="1">
          <a:solidFill>
            <a:schemeClr val="bg2"/>
          </a:solidFill>
          <a:latin typeface="Arial" charset="0"/>
        </a:defRPr>
      </a:lvl7pPr>
      <a:lvl8pPr marL="1828754" algn="l" rtl="0" eaLnBrk="1" fontAlgn="base" hangingPunct="1">
        <a:spcBef>
          <a:spcPct val="0"/>
        </a:spcBef>
        <a:spcAft>
          <a:spcPct val="0"/>
        </a:spcAft>
        <a:defRPr sz="3733" b="1">
          <a:solidFill>
            <a:schemeClr val="bg2"/>
          </a:solidFill>
          <a:latin typeface="Arial" charset="0"/>
        </a:defRPr>
      </a:lvl8pPr>
      <a:lvl9pPr marL="2438339" algn="l" rtl="0" eaLnBrk="1" fontAlgn="base" hangingPunct="1">
        <a:spcBef>
          <a:spcPct val="0"/>
        </a:spcBef>
        <a:spcAft>
          <a:spcPct val="0"/>
        </a:spcAft>
        <a:defRPr sz="3733" b="1">
          <a:solidFill>
            <a:schemeClr val="bg2"/>
          </a:solidFill>
          <a:latin typeface="Arial" charset="0"/>
        </a:defRPr>
      </a:lvl9pPr>
    </p:titleStyle>
    <p:body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hyperlink" Target="http://www.swissmedic.ch/"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jpeg"/><Relationship Id="rId5" Type="http://schemas.openxmlformats.org/officeDocument/2006/relationships/hyperlink" Target="https://doi.org/10.1016/j.mayocp.2021.04.026" TargetMode="External"/><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9D30699E-D098-4208-B451-96E279BE814A}"/>
              </a:ext>
            </a:extLst>
          </p:cNvPr>
          <p:cNvSpPr>
            <a:spLocks noGrp="1"/>
          </p:cNvSpPr>
          <p:nvPr>
            <p:ph type="subTitle" sz="quarter" idx="1"/>
          </p:nvPr>
        </p:nvSpPr>
        <p:spPr>
          <a:xfrm>
            <a:off x="817034" y="3609976"/>
            <a:ext cx="9935633" cy="1083374"/>
          </a:xfrm>
        </p:spPr>
        <p:txBody>
          <a:bodyPr/>
          <a:lstStyle/>
          <a:p>
            <a:r>
              <a:rPr lang="de-DE" dirty="0"/>
              <a:t>Rivaroxaban in der Behandlung von CAT</a:t>
            </a:r>
          </a:p>
          <a:p>
            <a:endParaRPr lang="de-DE" dirty="0"/>
          </a:p>
        </p:txBody>
      </p:sp>
      <p:sp>
        <p:nvSpPr>
          <p:cNvPr id="3" name="Titel 2">
            <a:extLst>
              <a:ext uri="{FF2B5EF4-FFF2-40B4-BE49-F238E27FC236}">
                <a16:creationId xmlns:a16="http://schemas.microsoft.com/office/drawing/2014/main" id="{60E54771-0669-48E8-A698-2278B3868851}"/>
              </a:ext>
            </a:extLst>
          </p:cNvPr>
          <p:cNvSpPr>
            <a:spLocks noGrp="1"/>
          </p:cNvSpPr>
          <p:nvPr>
            <p:ph type="title"/>
          </p:nvPr>
        </p:nvSpPr>
        <p:spPr>
          <a:xfrm>
            <a:off x="817034" y="2153101"/>
            <a:ext cx="9935633" cy="1148904"/>
          </a:xfrm>
        </p:spPr>
        <p:txBody>
          <a:bodyPr/>
          <a:lstStyle/>
          <a:p>
            <a:r>
              <a:rPr lang="en-US" dirty="0"/>
              <a:t>Tumor-</a:t>
            </a:r>
            <a:r>
              <a:rPr lang="de-CH" dirty="0"/>
              <a:t>assoziierte</a:t>
            </a:r>
            <a:r>
              <a:rPr lang="en-US" dirty="0"/>
              <a:t> Thrombose </a:t>
            </a:r>
            <a:br>
              <a:rPr lang="en-US" dirty="0"/>
            </a:br>
            <a:r>
              <a:rPr lang="en-US" dirty="0"/>
              <a:t>(Cancer-associated Thrombosis – CAT)</a:t>
            </a:r>
            <a:endParaRPr lang="de-DE" dirty="0"/>
          </a:p>
        </p:txBody>
      </p:sp>
      <p:sp>
        <p:nvSpPr>
          <p:cNvPr id="4" name="Textfeld 3">
            <a:extLst>
              <a:ext uri="{FF2B5EF4-FFF2-40B4-BE49-F238E27FC236}">
                <a16:creationId xmlns:a16="http://schemas.microsoft.com/office/drawing/2014/main" id="{B76324EC-D22B-4C85-9749-FA245B670204}"/>
              </a:ext>
            </a:extLst>
          </p:cNvPr>
          <p:cNvSpPr txBox="1"/>
          <p:nvPr/>
        </p:nvSpPr>
        <p:spPr>
          <a:xfrm>
            <a:off x="224589" y="6285273"/>
            <a:ext cx="3064043" cy="279180"/>
          </a:xfrm>
          <a:prstGeom prst="rect">
            <a:avLst/>
          </a:prstGeom>
          <a:noFill/>
        </p:spPr>
        <p:txBody>
          <a:bodyPr wrap="square" lIns="90000" tIns="46800" rIns="90000" bIns="46800" rtlCol="0" anchor="ctr">
            <a:spAutoFit/>
          </a:bodyPr>
          <a:lstStyle/>
          <a:p>
            <a:r>
              <a:rPr lang="de-DE" sz="1200" dirty="0"/>
              <a:t>PP-XAR-CH-0611-2_11.2023 </a:t>
            </a:r>
            <a:endParaRPr lang="de-DE" sz="1200" dirty="0">
              <a:solidFill>
                <a:schemeClr val="tx1">
                  <a:lumMod val="65000"/>
                  <a:lumOff val="35000"/>
                </a:schemeClr>
              </a:solidFill>
            </a:endParaRPr>
          </a:p>
        </p:txBody>
      </p:sp>
    </p:spTree>
    <p:extLst>
      <p:ext uri="{BB962C8B-B14F-4D97-AF65-F5344CB8AC3E}">
        <p14:creationId xmlns:p14="http://schemas.microsoft.com/office/powerpoint/2010/main" val="1384971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3F15-83B1-4D46-98EC-BD6357FDE714}"/>
              </a:ext>
            </a:extLst>
          </p:cNvPr>
          <p:cNvSpPr>
            <a:spLocks noGrp="1"/>
          </p:cNvSpPr>
          <p:nvPr>
            <p:ph type="title"/>
          </p:nvPr>
        </p:nvSpPr>
        <p:spPr>
          <a:xfrm>
            <a:off x="816001" y="148996"/>
            <a:ext cx="11041567" cy="861774"/>
          </a:xfrm>
        </p:spPr>
        <p:txBody>
          <a:bodyPr/>
          <a:lstStyle/>
          <a:p>
            <a:r>
              <a:rPr lang="de-DE" sz="2800" dirty="0"/>
              <a:t>COSIMO: Nicht-interventionelle Phase-IV Studie über die Behandlungszufriedenheit von VTE-Patienten mit aktivem Tumor</a:t>
            </a:r>
            <a:endParaRPr lang="en-GB" sz="2800" dirty="0"/>
          </a:p>
        </p:txBody>
      </p:sp>
      <p:sp>
        <p:nvSpPr>
          <p:cNvPr id="5" name="Subtitle 4">
            <a:extLst>
              <a:ext uri="{FF2B5EF4-FFF2-40B4-BE49-F238E27FC236}">
                <a16:creationId xmlns:a16="http://schemas.microsoft.com/office/drawing/2014/main" id="{E438E93C-D663-446C-8F07-34A6B224EAEA}"/>
              </a:ext>
            </a:extLst>
          </p:cNvPr>
          <p:cNvSpPr>
            <a:spLocks noGrp="1"/>
          </p:cNvSpPr>
          <p:nvPr>
            <p:ph sz="quarter" idx="10"/>
          </p:nvPr>
        </p:nvSpPr>
        <p:spPr>
          <a:xfrm>
            <a:off x="802806" y="1382419"/>
            <a:ext cx="11042649" cy="4860925"/>
          </a:xfrm>
        </p:spPr>
        <p:txBody>
          <a:bodyPr/>
          <a:lstStyle/>
          <a:p>
            <a:r>
              <a:rPr lang="en-GB" sz="2000" dirty="0"/>
              <a:t>Die ACTS-</a:t>
            </a:r>
            <a:r>
              <a:rPr lang="de-CH" sz="2000" dirty="0"/>
              <a:t>Belastungs</a:t>
            </a:r>
            <a:r>
              <a:rPr lang="en-GB" sz="2000" dirty="0"/>
              <a:t>-Scores </a:t>
            </a:r>
            <a:r>
              <a:rPr lang="de-CH" sz="2000" dirty="0"/>
              <a:t>zeigten</a:t>
            </a:r>
            <a:r>
              <a:rPr lang="en-GB" sz="2000" dirty="0"/>
              <a:t> </a:t>
            </a:r>
            <a:r>
              <a:rPr lang="de-CH" sz="2000" dirty="0"/>
              <a:t>eine</a:t>
            </a:r>
            <a:r>
              <a:rPr lang="en-GB" sz="2000" dirty="0"/>
              <a:t> </a:t>
            </a:r>
            <a:r>
              <a:rPr lang="de-CH" sz="2000" b="1" dirty="0"/>
              <a:t>signifikante</a:t>
            </a:r>
            <a:r>
              <a:rPr lang="en-GB" sz="2000" b="1" dirty="0"/>
              <a:t> </a:t>
            </a:r>
            <a:r>
              <a:rPr lang="de-CH" sz="2000" b="1" dirty="0"/>
              <a:t>Verbesserung</a:t>
            </a:r>
            <a:r>
              <a:rPr lang="en-GB" sz="2000" b="1" dirty="0"/>
              <a:t> </a:t>
            </a:r>
            <a:r>
              <a:rPr lang="de-CH" sz="2000" dirty="0"/>
              <a:t>nach 4 Wochen</a:t>
            </a:r>
            <a:r>
              <a:rPr lang="en-GB" sz="2000" dirty="0"/>
              <a:t>, </a:t>
            </a:r>
            <a:br>
              <a:rPr lang="en-GB" sz="2000" dirty="0"/>
            </a:br>
            <a:r>
              <a:rPr lang="en-GB" sz="2000" dirty="0"/>
              <a:t>3 und 6 </a:t>
            </a:r>
            <a:r>
              <a:rPr lang="de-CH" sz="2000" dirty="0"/>
              <a:t>Monaten</a:t>
            </a:r>
            <a:r>
              <a:rPr lang="de-DE" sz="2000" baseline="30000" dirty="0"/>
              <a:t>1</a:t>
            </a:r>
            <a:endParaRPr lang="en-GB" sz="2000" dirty="0"/>
          </a:p>
          <a:p>
            <a:r>
              <a:rPr lang="en-GB" sz="2000" dirty="0"/>
              <a:t>Die </a:t>
            </a:r>
            <a:r>
              <a:rPr lang="de-CH" sz="2000" dirty="0"/>
              <a:t>Sicherheitsanalyse</a:t>
            </a:r>
            <a:r>
              <a:rPr lang="en-GB" sz="2000" dirty="0"/>
              <a:t> </a:t>
            </a:r>
            <a:r>
              <a:rPr lang="de-CH" sz="2000" dirty="0"/>
              <a:t>zeigt</a:t>
            </a:r>
            <a:r>
              <a:rPr lang="en-GB" sz="2000" dirty="0"/>
              <a:t>, </a:t>
            </a:r>
            <a:r>
              <a:rPr lang="de-CH" sz="2000" dirty="0"/>
              <a:t>dass</a:t>
            </a:r>
            <a:r>
              <a:rPr lang="en-GB" sz="2000" dirty="0"/>
              <a:t> </a:t>
            </a:r>
            <a:r>
              <a:rPr lang="en-GB" sz="2000" b="1" dirty="0"/>
              <a:t>96,6%</a:t>
            </a:r>
            <a:r>
              <a:rPr lang="en-GB" sz="2000" dirty="0"/>
              <a:t> </a:t>
            </a:r>
            <a:r>
              <a:rPr lang="en-GB" sz="2000" b="1" dirty="0"/>
              <a:t>der </a:t>
            </a:r>
            <a:r>
              <a:rPr lang="de-CH" sz="2000" b="1" dirty="0"/>
              <a:t>Patienten</a:t>
            </a:r>
            <a:r>
              <a:rPr lang="en-GB" sz="2000" b="1" dirty="0"/>
              <a:t> </a:t>
            </a:r>
            <a:r>
              <a:rPr lang="en-GB" sz="2000" dirty="0"/>
              <a:t>von der </a:t>
            </a:r>
            <a:r>
              <a:rPr lang="de-CH" sz="2000" dirty="0"/>
              <a:t>NMH-Therapie</a:t>
            </a:r>
            <a:r>
              <a:rPr lang="en-GB" sz="2000" dirty="0"/>
              <a:t> </a:t>
            </a:r>
            <a:r>
              <a:rPr lang="de-CH" sz="2000" dirty="0"/>
              <a:t>zu</a:t>
            </a:r>
            <a:r>
              <a:rPr lang="en-GB" sz="2000" dirty="0"/>
              <a:t> </a:t>
            </a:r>
            <a:br>
              <a:rPr lang="en-GB" sz="2000" dirty="0"/>
            </a:br>
            <a:r>
              <a:rPr lang="en-GB" sz="2000" dirty="0"/>
              <a:t>Rivaroxaban </a:t>
            </a:r>
            <a:r>
              <a:rPr lang="de-CH" sz="2000" dirty="0"/>
              <a:t>gewechselt haben</a:t>
            </a:r>
            <a:r>
              <a:rPr lang="de-DE" sz="2000" baseline="30000" dirty="0"/>
              <a:t>2</a:t>
            </a:r>
            <a:endParaRPr lang="en-GB" sz="2000" dirty="0"/>
          </a:p>
          <a:p>
            <a:r>
              <a:rPr lang="de-DE" sz="2000" dirty="0"/>
              <a:t>Patienten, die von der Standardtherapie auf Rivaroxaban umgestellt haben</a:t>
            </a:r>
            <a:r>
              <a:rPr lang="de-DE" sz="2000" baseline="30000" dirty="0"/>
              <a:t>1</a:t>
            </a:r>
            <a:r>
              <a:rPr lang="de-DE" sz="2000" dirty="0"/>
              <a:t>:</a:t>
            </a:r>
          </a:p>
          <a:p>
            <a:pPr lvl="1"/>
            <a:r>
              <a:rPr lang="de-DE" sz="2000" dirty="0"/>
              <a:t>erlebten eine anhaltende </a:t>
            </a:r>
            <a:r>
              <a:rPr lang="de-DE" sz="2000" b="1" dirty="0"/>
              <a:t>Zunahme der Behandlungszufriedenheit </a:t>
            </a:r>
            <a:r>
              <a:rPr lang="de-DE" sz="2000" dirty="0"/>
              <a:t>im Vergleich zu Patienten, die die Standardtherapie fortgesetzt haben,</a:t>
            </a:r>
          </a:p>
          <a:p>
            <a:pPr lvl="1"/>
            <a:r>
              <a:rPr lang="de-DE" sz="2000" dirty="0"/>
              <a:t>berichteten über eine </a:t>
            </a:r>
            <a:r>
              <a:rPr lang="de-DE" sz="2000" b="1" dirty="0"/>
              <a:t>geringere Beeinträchtigung </a:t>
            </a:r>
            <a:r>
              <a:rPr lang="de-DE" sz="2000" dirty="0"/>
              <a:t>durch blaue Flecken, Unannehmlichkeiten, tiefe Benutzerfreundlichkeit und Frustrationen oder Sorgen, die in der Regel mit der Einnahme von Antikoagulanzien assoziiert sind,</a:t>
            </a:r>
          </a:p>
          <a:p>
            <a:pPr lvl="1"/>
            <a:r>
              <a:rPr lang="de-DE" sz="2000" dirty="0"/>
              <a:t>gaben eine Präferenz für orale Antikoagulation an,</a:t>
            </a:r>
          </a:p>
          <a:p>
            <a:pPr lvl="1"/>
            <a:r>
              <a:rPr lang="de-DE" sz="2000" dirty="0"/>
              <a:t>wiesen</a:t>
            </a:r>
            <a:r>
              <a:rPr lang="de-DE" sz="2000" b="1" dirty="0"/>
              <a:t> niedrige Raten </a:t>
            </a:r>
            <a:r>
              <a:rPr lang="de-DE" sz="2000" dirty="0"/>
              <a:t>von VTE-Rezidiven und akzeptabel niedrige Raten schwerer Blutungen auf.*</a:t>
            </a:r>
            <a:br>
              <a:rPr lang="de-DE" sz="2000" dirty="0"/>
            </a:br>
            <a:endParaRPr lang="en-GB" sz="2000" dirty="0"/>
          </a:p>
        </p:txBody>
      </p:sp>
      <p:sp>
        <p:nvSpPr>
          <p:cNvPr id="7" name="Rechteck 6">
            <a:extLst>
              <a:ext uri="{FF2B5EF4-FFF2-40B4-BE49-F238E27FC236}">
                <a16:creationId xmlns:a16="http://schemas.microsoft.com/office/drawing/2014/main" id="{69AE8777-FCE3-4C1B-A58A-FA198DF7C256}"/>
              </a:ext>
            </a:extLst>
          </p:cNvPr>
          <p:cNvSpPr/>
          <p:nvPr/>
        </p:nvSpPr>
        <p:spPr>
          <a:xfrm>
            <a:off x="803275" y="6285757"/>
            <a:ext cx="9000000" cy="450123"/>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en-GB" sz="900" dirty="0">
                <a:solidFill>
                  <a:srgbClr val="000000">
                    <a:lumMod val="65000"/>
                    <a:lumOff val="35000"/>
                  </a:srgbClr>
                </a:solidFill>
              </a:rPr>
              <a:t>*</a:t>
            </a:r>
            <a:r>
              <a:rPr lang="de-DE" sz="900" dirty="0">
                <a:solidFill>
                  <a:srgbClr val="000000">
                    <a:lumMod val="65000"/>
                    <a:lumOff val="35000"/>
                  </a:srgbClr>
                </a:solidFill>
              </a:rPr>
              <a:t>50% der schweren Blutungen traten bei Patienten mit primärem Magen-Darm-Krebs auf</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ACTS = Anti-Clot Treatment Scale, CAT= Cancer Associated Trombosis, NMH = niedermolekulares Heparin, VTE = Venöse Thromboembolie</a:t>
            </a:r>
          </a:p>
          <a:p>
            <a:r>
              <a:rPr lang="en-GB" sz="900" dirty="0">
                <a:solidFill>
                  <a:srgbClr val="000000">
                    <a:lumMod val="65000"/>
                    <a:lumOff val="35000"/>
                  </a:srgbClr>
                </a:solidFill>
              </a:rPr>
              <a:t>1. </a:t>
            </a:r>
            <a:r>
              <a:rPr lang="en-US" sz="900" kern="0" dirty="0">
                <a:solidFill>
                  <a:srgbClr val="000000">
                    <a:lumMod val="65000"/>
                    <a:lumOff val="35000"/>
                  </a:srgbClr>
                </a:solidFill>
              </a:rPr>
              <a:t>Cohen A </a:t>
            </a:r>
            <a:r>
              <a:rPr lang="en-US" sz="900" i="1" kern="0" dirty="0">
                <a:solidFill>
                  <a:srgbClr val="000000">
                    <a:lumMod val="65000"/>
                    <a:lumOff val="35000"/>
                  </a:srgbClr>
                </a:solidFill>
              </a:rPr>
              <a:t>et al. T</a:t>
            </a:r>
            <a:r>
              <a:rPr lang="en-US" sz="900" kern="0" dirty="0">
                <a:solidFill>
                  <a:srgbClr val="000000">
                    <a:lumMod val="65000"/>
                    <a:lumOff val="35000"/>
                  </a:srgbClr>
                </a:solidFill>
              </a:rPr>
              <a:t>hromres.2021.06.021, 2. </a:t>
            </a:r>
            <a:r>
              <a:rPr lang="en-GB" sz="900" dirty="0">
                <a:solidFill>
                  <a:srgbClr val="000000">
                    <a:lumMod val="65000"/>
                    <a:lumOff val="35000"/>
                  </a:srgbClr>
                </a:solidFill>
                <a:latin typeface="Arial" charset="0"/>
              </a:rPr>
              <a:t>Cohen AT </a:t>
            </a:r>
            <a:r>
              <a:rPr lang="en-GB" sz="900" i="1" dirty="0">
                <a:solidFill>
                  <a:srgbClr val="000000">
                    <a:lumMod val="65000"/>
                    <a:lumOff val="35000"/>
                  </a:srgbClr>
                </a:solidFill>
                <a:latin typeface="Arial" charset="0"/>
              </a:rPr>
              <a:t>et al</a:t>
            </a:r>
            <a:r>
              <a:rPr lang="en-GB" sz="900" dirty="0">
                <a:solidFill>
                  <a:srgbClr val="000000">
                    <a:lumMod val="65000"/>
                    <a:lumOff val="35000"/>
                  </a:srgbClr>
                </a:solidFill>
                <a:latin typeface="Arial" charset="0"/>
              </a:rPr>
              <a:t>, ESMO 2019: Poster 1774P</a:t>
            </a:r>
          </a:p>
        </p:txBody>
      </p:sp>
      <p:pic>
        <p:nvPicPr>
          <p:cNvPr id="6" name="Grafik 5" descr="Ein Bild, das Person, drinnen, Wand, Kleidung enthält.&#10;&#10;Automatisch generierte Beschreibung">
            <a:extLst>
              <a:ext uri="{FF2B5EF4-FFF2-40B4-BE49-F238E27FC236}">
                <a16:creationId xmlns:a16="http://schemas.microsoft.com/office/drawing/2014/main" id="{4E7040CF-6815-324F-9D83-52CC809A3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774365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10"/>
          <p:cNvSpPr>
            <a:spLocks noGrp="1" noChangeArrowheads="1"/>
          </p:cNvSpPr>
          <p:nvPr>
            <p:ph type="title"/>
          </p:nvPr>
        </p:nvSpPr>
        <p:spPr>
          <a:xfrm>
            <a:off x="816001" y="25883"/>
            <a:ext cx="11041567" cy="984885"/>
          </a:xfrm>
        </p:spPr>
        <p:txBody>
          <a:bodyPr/>
          <a:lstStyle/>
          <a:p>
            <a:r>
              <a:rPr lang="en-GB" dirty="0"/>
              <a:t>RWE: Mayo Thrombophilia Clinic: </a:t>
            </a:r>
            <a:br>
              <a:rPr lang="en-GB" dirty="0"/>
            </a:br>
            <a:r>
              <a:rPr lang="en-GB" dirty="0"/>
              <a:t>Rivaroxaban, Apixaban </a:t>
            </a:r>
            <a:r>
              <a:rPr lang="de-CH" dirty="0"/>
              <a:t>oder</a:t>
            </a:r>
            <a:r>
              <a:rPr lang="en-GB" dirty="0"/>
              <a:t> NMH </a:t>
            </a:r>
            <a:r>
              <a:rPr lang="de-CH" dirty="0"/>
              <a:t>für</a:t>
            </a:r>
            <a:r>
              <a:rPr lang="en-GB" dirty="0"/>
              <a:t> die </a:t>
            </a:r>
            <a:r>
              <a:rPr lang="de-CH" dirty="0"/>
              <a:t>CAT-Therapie</a:t>
            </a:r>
          </a:p>
        </p:txBody>
      </p:sp>
      <p:sp>
        <p:nvSpPr>
          <p:cNvPr id="11" name="Rechteck 10">
            <a:extLst>
              <a:ext uri="{FF2B5EF4-FFF2-40B4-BE49-F238E27FC236}">
                <a16:creationId xmlns:a16="http://schemas.microsoft.com/office/drawing/2014/main" id="{81EBB641-8801-4CE1-AA30-791286473414}"/>
              </a:ext>
            </a:extLst>
          </p:cNvPr>
          <p:cNvSpPr/>
          <p:nvPr/>
        </p:nvSpPr>
        <p:spPr>
          <a:xfrm>
            <a:off x="803275" y="6102977"/>
            <a:ext cx="11857567" cy="623248"/>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dirty="0">
                <a:solidFill>
                  <a:srgbClr val="000000">
                    <a:lumMod val="65000"/>
                    <a:lumOff val="35000"/>
                  </a:srgbClr>
                </a:solidFill>
              </a:rPr>
              <a:t>Die häufigsten Blutungsstellen waren der Magen-Darm-Trakt und der Urogenitaltrakt. </a:t>
            </a:r>
            <a:br>
              <a:rPr lang="de-DE" sz="900" dirty="0">
                <a:solidFill>
                  <a:srgbClr val="000000">
                    <a:lumMod val="65000"/>
                    <a:lumOff val="35000"/>
                  </a:srgbClr>
                </a:solidFill>
              </a:rPr>
            </a:br>
            <a:r>
              <a:rPr lang="de-DE" sz="900" dirty="0">
                <a:solidFill>
                  <a:srgbClr val="000000">
                    <a:lumMod val="65000"/>
                    <a:lumOff val="35000"/>
                  </a:srgbClr>
                </a:solidFill>
              </a:rPr>
              <a:t>Drei mit </a:t>
            </a:r>
            <a:r>
              <a:rPr lang="de-DE" sz="900" dirty="0" err="1">
                <a:solidFill>
                  <a:srgbClr val="000000">
                    <a:lumMod val="65000"/>
                    <a:lumOff val="35000"/>
                  </a:srgbClr>
                </a:solidFill>
              </a:rPr>
              <a:t>Apixaban</a:t>
            </a:r>
            <a:r>
              <a:rPr lang="de-DE" sz="900" dirty="0">
                <a:solidFill>
                  <a:srgbClr val="000000">
                    <a:lumMod val="65000"/>
                    <a:lumOff val="35000"/>
                  </a:srgbClr>
                </a:solidFill>
              </a:rPr>
              <a:t> und zwei mit </a:t>
            </a:r>
            <a:r>
              <a:rPr lang="de-DE" sz="900" dirty="0" err="1">
                <a:solidFill>
                  <a:srgbClr val="000000">
                    <a:lumMod val="65000"/>
                    <a:lumOff val="35000"/>
                  </a:srgbClr>
                </a:solidFill>
              </a:rPr>
              <a:t>Enoxaparin</a:t>
            </a:r>
            <a:r>
              <a:rPr lang="de-DE" sz="900" dirty="0">
                <a:solidFill>
                  <a:srgbClr val="000000">
                    <a:lumMod val="65000"/>
                    <a:lumOff val="35000"/>
                  </a:srgbClr>
                </a:solidFill>
              </a:rPr>
              <a:t> behandelte Patienten starben an einer intrakraniellen Blutung des Tumors. Es waren keine Todesfälle durch VTE-Rezidive bekannt.</a:t>
            </a:r>
          </a:p>
          <a:p>
            <a:pPr fontAlgn="base">
              <a:spcBef>
                <a:spcPct val="25000"/>
              </a:spcBef>
              <a:spcAft>
                <a:spcPct val="0"/>
              </a:spcAft>
              <a:buClr>
                <a:srgbClr val="3961AC"/>
              </a:buClr>
              <a:buSzPct val="80000"/>
              <a:tabLst>
                <a:tab pos="1650959" algn="l"/>
              </a:tabLst>
            </a:pPr>
            <a:r>
              <a:rPr lang="de-DE" sz="900" dirty="0">
                <a:solidFill>
                  <a:srgbClr val="000000">
                    <a:lumMod val="65000"/>
                    <a:lumOff val="35000"/>
                  </a:srgbClr>
                </a:solidFill>
              </a:rPr>
              <a:t>VTE= Venöse Thromboembolie, CAT= </a:t>
            </a:r>
            <a:r>
              <a:rPr lang="de-DE" sz="900">
                <a:solidFill>
                  <a:srgbClr val="000000">
                    <a:lumMod val="65000"/>
                    <a:lumOff val="35000"/>
                  </a:srgbClr>
                </a:solidFill>
              </a:rPr>
              <a:t>Cancer Associated </a:t>
            </a:r>
            <a:r>
              <a:rPr lang="de-DE" sz="900" dirty="0">
                <a:solidFill>
                  <a:srgbClr val="000000">
                    <a:lumMod val="65000"/>
                    <a:lumOff val="35000"/>
                  </a:srgbClr>
                </a:solidFill>
              </a:rPr>
              <a:t>T</a:t>
            </a:r>
            <a:r>
              <a:rPr lang="de-DE" sz="900">
                <a:solidFill>
                  <a:srgbClr val="000000">
                    <a:lumMod val="65000"/>
                    <a:lumOff val="35000"/>
                  </a:srgbClr>
                </a:solidFill>
              </a:rPr>
              <a:t>hrombosis</a:t>
            </a:r>
            <a:r>
              <a:rPr lang="de-DE" sz="900" dirty="0">
                <a:solidFill>
                  <a:srgbClr val="000000">
                    <a:lumMod val="65000"/>
                    <a:lumOff val="35000"/>
                  </a:srgbClr>
                </a:solidFill>
              </a:rPr>
              <a:t>, NMH</a:t>
            </a:r>
            <a:r>
              <a:rPr lang="de-DE" sz="900">
                <a:solidFill>
                  <a:srgbClr val="000000">
                    <a:lumMod val="65000"/>
                    <a:lumOff val="35000"/>
                  </a:srgbClr>
                </a:solidFill>
              </a:rPr>
              <a:t>= Niedermolekulares </a:t>
            </a:r>
            <a:r>
              <a:rPr lang="de-DE" sz="900" dirty="0">
                <a:solidFill>
                  <a:srgbClr val="000000">
                    <a:lumMod val="65000"/>
                    <a:lumOff val="35000"/>
                  </a:srgbClr>
                </a:solidFill>
              </a:rPr>
              <a:t>Heparin, HR= </a:t>
            </a:r>
            <a:r>
              <a:rPr lang="de-DE" sz="900">
                <a:solidFill>
                  <a:srgbClr val="000000">
                    <a:lumMod val="65000"/>
                    <a:lumOff val="35000"/>
                  </a:srgbClr>
                </a:solidFill>
              </a:rPr>
              <a:t>Hazard </a:t>
            </a:r>
            <a:r>
              <a:rPr lang="de-DE" sz="900" dirty="0">
                <a:solidFill>
                  <a:srgbClr val="000000">
                    <a:lumMod val="65000"/>
                    <a:lumOff val="35000"/>
                  </a:srgbClr>
                </a:solidFill>
              </a:rPr>
              <a:t>R</a:t>
            </a:r>
            <a:r>
              <a:rPr lang="de-DE" sz="900">
                <a:solidFill>
                  <a:srgbClr val="000000">
                    <a:lumMod val="65000"/>
                    <a:lumOff val="35000"/>
                  </a:srgbClr>
                </a:solidFill>
              </a:rPr>
              <a:t>atio</a:t>
            </a:r>
            <a:endParaRPr lang="de-DE" sz="900" dirty="0">
              <a:solidFill>
                <a:srgbClr val="000000">
                  <a:lumMod val="65000"/>
                  <a:lumOff val="35000"/>
                </a:srgbClr>
              </a:solidFill>
            </a:endParaRPr>
          </a:p>
          <a:p>
            <a:pPr fontAlgn="base">
              <a:spcBef>
                <a:spcPct val="25000"/>
              </a:spcBef>
              <a:spcAft>
                <a:spcPct val="0"/>
              </a:spcAft>
              <a:buClr>
                <a:srgbClr val="3961AC"/>
              </a:buClr>
              <a:buSzPct val="80000"/>
              <a:tabLst>
                <a:tab pos="1650959" algn="l"/>
              </a:tabLst>
            </a:pPr>
            <a:r>
              <a:rPr lang="de-DE" sz="900" dirty="0" err="1">
                <a:solidFill>
                  <a:srgbClr val="000000">
                    <a:lumMod val="65000"/>
                    <a:lumOff val="35000"/>
                  </a:srgbClr>
                </a:solidFill>
              </a:rPr>
              <a:t>Wysokinski</a:t>
            </a:r>
            <a:r>
              <a:rPr lang="de-DE" sz="900" dirty="0">
                <a:solidFill>
                  <a:srgbClr val="000000">
                    <a:lumMod val="65000"/>
                    <a:lumOff val="35000"/>
                  </a:srgbClr>
                </a:solidFill>
              </a:rPr>
              <a:t> WE et al, Am J </a:t>
            </a:r>
            <a:r>
              <a:rPr lang="de-DE" sz="900" dirty="0" err="1">
                <a:solidFill>
                  <a:srgbClr val="000000">
                    <a:lumMod val="65000"/>
                    <a:lumOff val="35000"/>
                  </a:srgbClr>
                </a:solidFill>
              </a:rPr>
              <a:t>Hematol</a:t>
            </a:r>
            <a:r>
              <a:rPr lang="de-DE" sz="900" dirty="0">
                <a:solidFill>
                  <a:srgbClr val="000000">
                    <a:lumMod val="65000"/>
                    <a:lumOff val="35000"/>
                  </a:srgbClr>
                </a:solidFill>
              </a:rPr>
              <a:t> 2019;94:1185–1192</a:t>
            </a:r>
          </a:p>
        </p:txBody>
      </p:sp>
      <p:graphicFrame>
        <p:nvGraphicFramePr>
          <p:cNvPr id="13" name="Content Placeholder 5">
            <a:extLst>
              <a:ext uri="{FF2B5EF4-FFF2-40B4-BE49-F238E27FC236}">
                <a16:creationId xmlns:a16="http://schemas.microsoft.com/office/drawing/2014/main" id="{B93F87AF-A4ED-4D8B-920A-FE861B3289A5}"/>
              </a:ext>
            </a:extLst>
          </p:cNvPr>
          <p:cNvGraphicFramePr>
            <a:graphicFrameLocks noGrp="1"/>
          </p:cNvGraphicFramePr>
          <p:nvPr>
            <p:ph sz="quarter" idx="23"/>
            <p:extLst>
              <p:ext uri="{D42A27DB-BD31-4B8C-83A1-F6EECF244321}">
                <p14:modId xmlns:p14="http://schemas.microsoft.com/office/powerpoint/2010/main" val="1633460908"/>
              </p:ext>
            </p:extLst>
          </p:nvPr>
        </p:nvGraphicFramePr>
        <p:xfrm>
          <a:off x="7761771" y="2488075"/>
          <a:ext cx="3256892" cy="3133678"/>
        </p:xfrm>
        <a:graphic>
          <a:graphicData uri="http://schemas.openxmlformats.org/drawingml/2006/table">
            <a:tbl>
              <a:tblPr firstRow="1" bandRow="1">
                <a:tableStyleId>{9D7B26C5-4107-4FEC-AEDC-1716B250A1EF}</a:tableStyleId>
              </a:tblPr>
              <a:tblGrid>
                <a:gridCol w="1449341">
                  <a:extLst>
                    <a:ext uri="{9D8B030D-6E8A-4147-A177-3AD203B41FA5}">
                      <a16:colId xmlns:a16="http://schemas.microsoft.com/office/drawing/2014/main" val="3920211236"/>
                    </a:ext>
                  </a:extLst>
                </a:gridCol>
                <a:gridCol w="1807551">
                  <a:extLst>
                    <a:ext uri="{9D8B030D-6E8A-4147-A177-3AD203B41FA5}">
                      <a16:colId xmlns:a16="http://schemas.microsoft.com/office/drawing/2014/main" val="3181931650"/>
                    </a:ext>
                  </a:extLst>
                </a:gridCol>
              </a:tblGrid>
              <a:tr h="531962">
                <a:tc rowSpan="2">
                  <a:txBody>
                    <a:bodyPr/>
                    <a:lstStyle/>
                    <a:p>
                      <a:endParaRPr lang="en-GB" sz="1000" dirty="0">
                        <a:solidFill>
                          <a:srgbClr val="565655"/>
                        </a:solidFill>
                      </a:endParaRPr>
                    </a:p>
                  </a:txBody>
                  <a:tcPr>
                    <a:lnB w="12700" cap="flat" cmpd="sng" algn="ctr">
                      <a:solidFill>
                        <a:schemeClr val="tx1"/>
                      </a:solidFill>
                      <a:prstDash val="solid"/>
                      <a:round/>
                      <a:headEnd type="none" w="med" len="med"/>
                      <a:tailEnd type="none" w="med" len="med"/>
                    </a:lnB>
                    <a:solidFill>
                      <a:schemeClr val="bg2"/>
                    </a:solidFill>
                  </a:tcPr>
                </a:tc>
                <a:tc>
                  <a:txBody>
                    <a:bodyPr/>
                    <a:lstStyle/>
                    <a:p>
                      <a:pPr algn="ctr"/>
                      <a:br>
                        <a:rPr lang="en-GB" sz="1000" b="1" i="0" dirty="0">
                          <a:solidFill>
                            <a:schemeClr val="bg1"/>
                          </a:solidFill>
                        </a:rPr>
                      </a:br>
                      <a:r>
                        <a:rPr lang="en-GB" sz="1000" b="1" i="0" dirty="0">
                          <a:solidFill>
                            <a:schemeClr val="bg1"/>
                          </a:solidFill>
                        </a:rPr>
                        <a:t>Rivaroxaban vs NMH</a:t>
                      </a:r>
                    </a:p>
                  </a:txBody>
                  <a:tcP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67840106"/>
                  </a:ext>
                </a:extLst>
              </a:tr>
              <a:tr h="357524">
                <a:tc vMerge="1">
                  <a:txBody>
                    <a:bodyPr/>
                    <a:lstStyle/>
                    <a:p>
                      <a:endParaRPr lang="fr-F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000" b="1" i="0" dirty="0">
                          <a:solidFill>
                            <a:schemeClr val="bg1"/>
                          </a:solidFill>
                        </a:rPr>
                        <a:t>HR (95% KI); </a:t>
                      </a:r>
                      <a:r>
                        <a:rPr lang="en-GB" sz="1000" b="1" i="1" dirty="0">
                          <a:solidFill>
                            <a:schemeClr val="bg1"/>
                          </a:solidFill>
                        </a:rPr>
                        <a:t>p</a:t>
                      </a:r>
                      <a:r>
                        <a:rPr lang="en-GB" sz="1000" b="1" i="0" dirty="0">
                          <a:solidFill>
                            <a:schemeClr val="bg1"/>
                          </a:solidFill>
                        </a:rPr>
                        <a:t>-Wert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46018183"/>
                  </a:ext>
                </a:extLst>
              </a:tr>
              <a:tr h="561048">
                <a:tc>
                  <a:txBody>
                    <a:bodyPr/>
                    <a:lstStyle/>
                    <a:p>
                      <a:r>
                        <a:rPr lang="de-CH" sz="1000" noProof="0">
                          <a:solidFill>
                            <a:srgbClr val="565655"/>
                          </a:solidFill>
                        </a:rPr>
                        <a:t>VTE-Rezidive</a:t>
                      </a:r>
                    </a:p>
                  </a:txBody>
                  <a:tcPr anchor="ctr">
                    <a:lnT w="12700" cap="flat" cmpd="sng" algn="ctr">
                      <a:solidFill>
                        <a:schemeClr val="tx1"/>
                      </a:solidFill>
                      <a:prstDash val="solid"/>
                      <a:round/>
                      <a:headEnd type="none" w="med" len="med"/>
                      <a:tailEnd type="none" w="med" len="med"/>
                    </a:lnT>
                    <a:solidFill>
                      <a:srgbClr val="000000">
                        <a:alpha val="20000"/>
                      </a:srgbClr>
                    </a:solidFill>
                  </a:tcPr>
                </a:tc>
                <a:tc>
                  <a:txBody>
                    <a:bodyPr/>
                    <a:lstStyle/>
                    <a:p>
                      <a:pPr algn="ctr"/>
                      <a:r>
                        <a:rPr lang="de-DE" sz="1000" dirty="0">
                          <a:solidFill>
                            <a:srgbClr val="565655"/>
                          </a:solidFill>
                        </a:rPr>
                        <a:t>0.85 (0.36–2.06); </a:t>
                      </a:r>
                      <a:r>
                        <a:rPr lang="en-GB" sz="1000" dirty="0">
                          <a:solidFill>
                            <a:srgbClr val="565655"/>
                          </a:solidFill>
                        </a:rPr>
                        <a:t>0.73</a:t>
                      </a:r>
                    </a:p>
                  </a:txBody>
                  <a:tcPr anchor="ctr">
                    <a:lnT w="12700" cap="flat" cmpd="sng" algn="ctr">
                      <a:solidFill>
                        <a:schemeClr val="tx1"/>
                      </a:solidFill>
                      <a:prstDash val="solid"/>
                      <a:round/>
                      <a:headEnd type="none" w="med" len="med"/>
                      <a:tailEnd type="none" w="med" len="med"/>
                    </a:lnT>
                    <a:solidFill>
                      <a:srgbClr val="000000">
                        <a:alpha val="20000"/>
                      </a:srgbClr>
                    </a:solidFill>
                  </a:tcPr>
                </a:tc>
                <a:extLst>
                  <a:ext uri="{0D108BD9-81ED-4DB2-BD59-A6C34878D82A}">
                    <a16:rowId xmlns:a16="http://schemas.microsoft.com/office/drawing/2014/main" val="1560941174"/>
                  </a:ext>
                </a:extLst>
              </a:tr>
              <a:tr h="561048">
                <a:tc>
                  <a:txBody>
                    <a:bodyPr/>
                    <a:lstStyle/>
                    <a:p>
                      <a:r>
                        <a:rPr lang="de-CH" sz="1000" noProof="0">
                          <a:solidFill>
                            <a:srgbClr val="565655"/>
                          </a:solidFill>
                        </a:rPr>
                        <a:t>Schwere Blutungen</a:t>
                      </a:r>
                    </a:p>
                  </a:txBody>
                  <a:tcPr anchor="ctr">
                    <a:solidFill>
                      <a:schemeClr val="bg1">
                        <a:alpha val="20000"/>
                      </a:schemeClr>
                    </a:solidFill>
                  </a:tcPr>
                </a:tc>
                <a:tc>
                  <a:txBody>
                    <a:bodyPr/>
                    <a:lstStyle/>
                    <a:p>
                      <a:pPr algn="ctr"/>
                      <a:r>
                        <a:rPr lang="de-DE" sz="1000" dirty="0">
                          <a:solidFill>
                            <a:srgbClr val="565655"/>
                          </a:solidFill>
                        </a:rPr>
                        <a:t>1.23 (0.61–2.50); </a:t>
                      </a:r>
                      <a:r>
                        <a:rPr lang="en-GB" sz="1000" dirty="0">
                          <a:solidFill>
                            <a:srgbClr val="565655"/>
                          </a:solidFill>
                        </a:rPr>
                        <a:t>0.57</a:t>
                      </a:r>
                    </a:p>
                  </a:txBody>
                  <a:tcPr anchor="ctr">
                    <a:solidFill>
                      <a:schemeClr val="bg1">
                        <a:alpha val="20000"/>
                      </a:schemeClr>
                    </a:solidFill>
                  </a:tcPr>
                </a:tc>
                <a:extLst>
                  <a:ext uri="{0D108BD9-81ED-4DB2-BD59-A6C34878D82A}">
                    <a16:rowId xmlns:a16="http://schemas.microsoft.com/office/drawing/2014/main" val="1657192856"/>
                  </a:ext>
                </a:extLst>
              </a:tr>
              <a:tr h="561048">
                <a:tc>
                  <a:txBody>
                    <a:bodyPr/>
                    <a:lstStyle/>
                    <a:p>
                      <a:r>
                        <a:rPr lang="de-CH" sz="1000" noProof="0">
                          <a:solidFill>
                            <a:srgbClr val="565655"/>
                          </a:solidFill>
                        </a:rPr>
                        <a:t>Klinisch relevante minderschwere Blutungen</a:t>
                      </a:r>
                    </a:p>
                  </a:txBody>
                  <a:tcPr anchor="ctr">
                    <a:solidFill>
                      <a:srgbClr val="000000">
                        <a:alpha val="20000"/>
                      </a:srgbClr>
                    </a:solidFill>
                  </a:tcPr>
                </a:tc>
                <a:tc>
                  <a:txBody>
                    <a:bodyPr/>
                    <a:lstStyle/>
                    <a:p>
                      <a:pPr algn="ctr"/>
                      <a:r>
                        <a:rPr lang="de-DE" sz="1000" dirty="0">
                          <a:solidFill>
                            <a:srgbClr val="565655"/>
                          </a:solidFill>
                        </a:rPr>
                        <a:t>2.84 (1.24–6.50); </a:t>
                      </a:r>
                      <a:r>
                        <a:rPr lang="en-GB" sz="1000" b="0" dirty="0">
                          <a:solidFill>
                            <a:srgbClr val="565655"/>
                          </a:solidFill>
                        </a:rPr>
                        <a:t>0.01</a:t>
                      </a:r>
                    </a:p>
                  </a:txBody>
                  <a:tcPr anchor="ctr">
                    <a:solidFill>
                      <a:srgbClr val="000000">
                        <a:alpha val="20000"/>
                      </a:srgbClr>
                    </a:solidFill>
                  </a:tcPr>
                </a:tc>
                <a:extLst>
                  <a:ext uri="{0D108BD9-81ED-4DB2-BD59-A6C34878D82A}">
                    <a16:rowId xmlns:a16="http://schemas.microsoft.com/office/drawing/2014/main" val="3992748783"/>
                  </a:ext>
                </a:extLst>
              </a:tr>
              <a:tr h="561048">
                <a:tc>
                  <a:txBody>
                    <a:bodyPr/>
                    <a:lstStyle/>
                    <a:p>
                      <a:r>
                        <a:rPr lang="de-CH" sz="1000" b="0" noProof="0" dirty="0">
                          <a:solidFill>
                            <a:srgbClr val="565655"/>
                          </a:solidFill>
                        </a:rPr>
                        <a:t>Mortalität</a:t>
                      </a:r>
                    </a:p>
                  </a:txBody>
                  <a:tcPr anchor="ctr">
                    <a:solidFill>
                      <a:schemeClr val="bg1">
                        <a:alpha val="20000"/>
                      </a:schemeClr>
                    </a:solidFill>
                  </a:tcPr>
                </a:tc>
                <a:tc>
                  <a:txBody>
                    <a:bodyPr/>
                    <a:lstStyle/>
                    <a:p>
                      <a:pPr algn="ctr"/>
                      <a:r>
                        <a:rPr lang="it-IT" sz="1000" b="0" dirty="0">
                          <a:solidFill>
                            <a:srgbClr val="565655"/>
                          </a:solidFill>
                        </a:rPr>
                        <a:t>0.73 (0.56–0.96); 0.03</a:t>
                      </a:r>
                      <a:endParaRPr lang="en-GB" sz="1000" b="0" dirty="0">
                        <a:solidFill>
                          <a:srgbClr val="565655"/>
                        </a:solidFill>
                      </a:endParaRPr>
                    </a:p>
                  </a:txBody>
                  <a:tcPr anchor="ctr">
                    <a:solidFill>
                      <a:schemeClr val="bg1">
                        <a:alpha val="20000"/>
                      </a:schemeClr>
                    </a:solidFill>
                  </a:tcPr>
                </a:tc>
                <a:extLst>
                  <a:ext uri="{0D108BD9-81ED-4DB2-BD59-A6C34878D82A}">
                    <a16:rowId xmlns:a16="http://schemas.microsoft.com/office/drawing/2014/main" val="3619072999"/>
                  </a:ext>
                </a:extLst>
              </a:tr>
            </a:tbl>
          </a:graphicData>
        </a:graphic>
      </p:graphicFrame>
      <p:pic>
        <p:nvPicPr>
          <p:cNvPr id="9" name="Grafik 8" descr="Ein Bild, das Person, drinnen, Wand, Kleidung enthält.&#10;&#10;Automatisch generierte Beschreibung">
            <a:extLst>
              <a:ext uri="{FF2B5EF4-FFF2-40B4-BE49-F238E27FC236}">
                <a16:creationId xmlns:a16="http://schemas.microsoft.com/office/drawing/2014/main" id="{B3AA7DE2-D96A-2240-8C0C-D4795D443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10" name="Inhaltsplatzhalter 2">
            <a:extLst>
              <a:ext uri="{FF2B5EF4-FFF2-40B4-BE49-F238E27FC236}">
                <a16:creationId xmlns:a16="http://schemas.microsoft.com/office/drawing/2014/main" id="{B0780332-C988-324F-A16A-92CF2D584FAF}"/>
              </a:ext>
            </a:extLst>
          </p:cNvPr>
          <p:cNvSpPr txBox="1">
            <a:spLocks/>
          </p:cNvSpPr>
          <p:nvPr/>
        </p:nvSpPr>
        <p:spPr>
          <a:xfrm>
            <a:off x="803275" y="1376364"/>
            <a:ext cx="10247676" cy="919232"/>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de-CH" spc="-53" dirty="0"/>
              <a:t>Signifikant niedrigere Mortalitätsrate bei Rivaroxaban als bei </a:t>
            </a:r>
            <a:r>
              <a:rPr lang="de-CH" spc="-53" dirty="0" err="1"/>
              <a:t>Apixaban</a:t>
            </a:r>
            <a:r>
              <a:rPr lang="de-CH" spc="-53" dirty="0"/>
              <a:t> und NMH</a:t>
            </a:r>
          </a:p>
        </p:txBody>
      </p:sp>
      <p:sp>
        <p:nvSpPr>
          <p:cNvPr id="2" name="Rechteck 1">
            <a:extLst>
              <a:ext uri="{FF2B5EF4-FFF2-40B4-BE49-F238E27FC236}">
                <a16:creationId xmlns:a16="http://schemas.microsoft.com/office/drawing/2014/main" id="{14A67346-825B-494E-AA5F-F03B32781DC2}"/>
              </a:ext>
            </a:extLst>
          </p:cNvPr>
          <p:cNvSpPr/>
          <p:nvPr/>
        </p:nvSpPr>
        <p:spPr bwMode="auto">
          <a:xfrm>
            <a:off x="1531420" y="5327815"/>
            <a:ext cx="382662" cy="296698"/>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0" name="Rechteck 49">
            <a:extLst>
              <a:ext uri="{FF2B5EF4-FFF2-40B4-BE49-F238E27FC236}">
                <a16:creationId xmlns:a16="http://schemas.microsoft.com/office/drawing/2014/main" id="{BC04CB31-A910-6649-AC33-10C49554BDC0}"/>
              </a:ext>
            </a:extLst>
          </p:cNvPr>
          <p:cNvSpPr/>
          <p:nvPr/>
        </p:nvSpPr>
        <p:spPr bwMode="auto">
          <a:xfrm>
            <a:off x="1917653" y="5201994"/>
            <a:ext cx="382662" cy="422519"/>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1" name="Rechteck 50">
            <a:extLst>
              <a:ext uri="{FF2B5EF4-FFF2-40B4-BE49-F238E27FC236}">
                <a16:creationId xmlns:a16="http://schemas.microsoft.com/office/drawing/2014/main" id="{D905DA9D-BA53-3D45-92B8-5A99D3A9B3F3}"/>
              </a:ext>
            </a:extLst>
          </p:cNvPr>
          <p:cNvSpPr/>
          <p:nvPr/>
        </p:nvSpPr>
        <p:spPr bwMode="auto">
          <a:xfrm>
            <a:off x="2300373" y="5414443"/>
            <a:ext cx="382662" cy="210069"/>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2" name="TextBox 68">
            <a:extLst>
              <a:ext uri="{FF2B5EF4-FFF2-40B4-BE49-F238E27FC236}">
                <a16:creationId xmlns:a16="http://schemas.microsoft.com/office/drawing/2014/main" id="{9AE9339C-C118-9049-AA8E-612DFB685E7C}"/>
              </a:ext>
            </a:extLst>
          </p:cNvPr>
          <p:cNvSpPr txBox="1"/>
          <p:nvPr/>
        </p:nvSpPr>
        <p:spPr>
          <a:xfrm>
            <a:off x="1915729" y="5017527"/>
            <a:ext cx="382662" cy="146497"/>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7.7</a:t>
            </a:r>
          </a:p>
        </p:txBody>
      </p:sp>
      <p:sp>
        <p:nvSpPr>
          <p:cNvPr id="53" name="TextBox 68">
            <a:extLst>
              <a:ext uri="{FF2B5EF4-FFF2-40B4-BE49-F238E27FC236}">
                <a16:creationId xmlns:a16="http://schemas.microsoft.com/office/drawing/2014/main" id="{E776C448-5D79-A045-A41C-DC30226AB1F0}"/>
              </a:ext>
            </a:extLst>
          </p:cNvPr>
          <p:cNvSpPr txBox="1"/>
          <p:nvPr/>
        </p:nvSpPr>
        <p:spPr>
          <a:xfrm>
            <a:off x="1533649" y="5136615"/>
            <a:ext cx="371990" cy="14650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5.6</a:t>
            </a:r>
          </a:p>
        </p:txBody>
      </p:sp>
      <p:sp>
        <p:nvSpPr>
          <p:cNvPr id="54" name="Rechteck 53">
            <a:extLst>
              <a:ext uri="{FF2B5EF4-FFF2-40B4-BE49-F238E27FC236}">
                <a16:creationId xmlns:a16="http://schemas.microsoft.com/office/drawing/2014/main" id="{E0DB4979-D21E-4440-94F2-261AADE11E0A}"/>
              </a:ext>
            </a:extLst>
          </p:cNvPr>
          <p:cNvSpPr/>
          <p:nvPr/>
        </p:nvSpPr>
        <p:spPr bwMode="auto">
          <a:xfrm>
            <a:off x="3450435" y="5225180"/>
            <a:ext cx="390963" cy="399333"/>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5" name="Rechteck 54">
            <a:extLst>
              <a:ext uri="{FF2B5EF4-FFF2-40B4-BE49-F238E27FC236}">
                <a16:creationId xmlns:a16="http://schemas.microsoft.com/office/drawing/2014/main" id="{6F8C9DDF-4B1F-354C-9210-32D51A6C41FF}"/>
              </a:ext>
            </a:extLst>
          </p:cNvPr>
          <p:cNvSpPr/>
          <p:nvPr/>
        </p:nvSpPr>
        <p:spPr bwMode="auto">
          <a:xfrm>
            <a:off x="4985664" y="5412029"/>
            <a:ext cx="382662" cy="212484"/>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6" name="Rechteck 55">
            <a:extLst>
              <a:ext uri="{FF2B5EF4-FFF2-40B4-BE49-F238E27FC236}">
                <a16:creationId xmlns:a16="http://schemas.microsoft.com/office/drawing/2014/main" id="{0462793A-B820-804A-AAEF-A426FD331E39}"/>
              </a:ext>
            </a:extLst>
          </p:cNvPr>
          <p:cNvSpPr/>
          <p:nvPr/>
        </p:nvSpPr>
        <p:spPr bwMode="auto">
          <a:xfrm>
            <a:off x="6492698" y="2811740"/>
            <a:ext cx="399763" cy="2812773"/>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7" name="Rechteck 56">
            <a:extLst>
              <a:ext uri="{FF2B5EF4-FFF2-40B4-BE49-F238E27FC236}">
                <a16:creationId xmlns:a16="http://schemas.microsoft.com/office/drawing/2014/main" id="{60728E14-6D66-B342-8A7C-4E0CF2745058}"/>
              </a:ext>
            </a:extLst>
          </p:cNvPr>
          <p:cNvSpPr/>
          <p:nvPr/>
        </p:nvSpPr>
        <p:spPr bwMode="auto">
          <a:xfrm>
            <a:off x="3065497" y="5263221"/>
            <a:ext cx="382662" cy="35135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8" name="Rechteck 57">
            <a:extLst>
              <a:ext uri="{FF2B5EF4-FFF2-40B4-BE49-F238E27FC236}">
                <a16:creationId xmlns:a16="http://schemas.microsoft.com/office/drawing/2014/main" id="{B02C6653-6689-3F49-82C7-03D3D4B00D57}"/>
              </a:ext>
            </a:extLst>
          </p:cNvPr>
          <p:cNvSpPr/>
          <p:nvPr/>
        </p:nvSpPr>
        <p:spPr bwMode="auto">
          <a:xfrm>
            <a:off x="4603408" y="5450257"/>
            <a:ext cx="382662" cy="16306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9" name="Rechteck 58">
            <a:extLst>
              <a:ext uri="{FF2B5EF4-FFF2-40B4-BE49-F238E27FC236}">
                <a16:creationId xmlns:a16="http://schemas.microsoft.com/office/drawing/2014/main" id="{53D64C63-846C-E748-8CB3-607795780584}"/>
              </a:ext>
            </a:extLst>
          </p:cNvPr>
          <p:cNvSpPr/>
          <p:nvPr/>
        </p:nvSpPr>
        <p:spPr bwMode="auto">
          <a:xfrm>
            <a:off x="6115776" y="2960487"/>
            <a:ext cx="382662" cy="266402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Rechteck 59">
            <a:extLst>
              <a:ext uri="{FF2B5EF4-FFF2-40B4-BE49-F238E27FC236}">
                <a16:creationId xmlns:a16="http://schemas.microsoft.com/office/drawing/2014/main" id="{4D2EF158-91BA-4448-8F07-1CB2F02DE520}"/>
              </a:ext>
            </a:extLst>
          </p:cNvPr>
          <p:cNvSpPr/>
          <p:nvPr/>
        </p:nvSpPr>
        <p:spPr bwMode="auto">
          <a:xfrm>
            <a:off x="3837088" y="5264775"/>
            <a:ext cx="382662" cy="359738"/>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1" name="Rechteck 60">
            <a:extLst>
              <a:ext uri="{FF2B5EF4-FFF2-40B4-BE49-F238E27FC236}">
                <a16:creationId xmlns:a16="http://schemas.microsoft.com/office/drawing/2014/main" id="{554923E7-0718-FC42-A5CE-41414B05D746}"/>
              </a:ext>
            </a:extLst>
          </p:cNvPr>
          <p:cNvSpPr/>
          <p:nvPr/>
        </p:nvSpPr>
        <p:spPr bwMode="auto">
          <a:xfrm>
            <a:off x="5371821" y="5235704"/>
            <a:ext cx="382662" cy="37840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Rechteck 61">
            <a:extLst>
              <a:ext uri="{FF2B5EF4-FFF2-40B4-BE49-F238E27FC236}">
                <a16:creationId xmlns:a16="http://schemas.microsoft.com/office/drawing/2014/main" id="{D5430DC1-905B-F843-92F0-ED63872C1441}"/>
              </a:ext>
            </a:extLst>
          </p:cNvPr>
          <p:cNvSpPr/>
          <p:nvPr/>
        </p:nvSpPr>
        <p:spPr bwMode="auto">
          <a:xfrm>
            <a:off x="6887840" y="3631310"/>
            <a:ext cx="382662" cy="1993203"/>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0" name="TextBox 68">
            <a:extLst>
              <a:ext uri="{FF2B5EF4-FFF2-40B4-BE49-F238E27FC236}">
                <a16:creationId xmlns:a16="http://schemas.microsoft.com/office/drawing/2014/main" id="{35A24758-20A5-1E4A-9126-82EBC90E5DE6}"/>
              </a:ext>
            </a:extLst>
          </p:cNvPr>
          <p:cNvSpPr txBox="1"/>
          <p:nvPr/>
        </p:nvSpPr>
        <p:spPr>
          <a:xfrm>
            <a:off x="3064914" y="5047616"/>
            <a:ext cx="382662"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7.0</a:t>
            </a:r>
          </a:p>
        </p:txBody>
      </p:sp>
      <p:sp>
        <p:nvSpPr>
          <p:cNvPr id="101" name="TextBox 68">
            <a:extLst>
              <a:ext uri="{FF2B5EF4-FFF2-40B4-BE49-F238E27FC236}">
                <a16:creationId xmlns:a16="http://schemas.microsoft.com/office/drawing/2014/main" id="{2EB672C8-43BF-3D4B-867C-2F385C647134}"/>
              </a:ext>
            </a:extLst>
          </p:cNvPr>
          <p:cNvSpPr txBox="1"/>
          <p:nvPr/>
        </p:nvSpPr>
        <p:spPr>
          <a:xfrm>
            <a:off x="3850818" y="5075891"/>
            <a:ext cx="341680"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6.7</a:t>
            </a:r>
          </a:p>
        </p:txBody>
      </p:sp>
      <p:sp>
        <p:nvSpPr>
          <p:cNvPr id="102" name="TextBox 68">
            <a:extLst>
              <a:ext uri="{FF2B5EF4-FFF2-40B4-BE49-F238E27FC236}">
                <a16:creationId xmlns:a16="http://schemas.microsoft.com/office/drawing/2014/main" id="{6B17474C-80A5-C448-AA37-37D244BAC3BA}"/>
              </a:ext>
            </a:extLst>
          </p:cNvPr>
          <p:cNvSpPr txBox="1"/>
          <p:nvPr/>
        </p:nvSpPr>
        <p:spPr>
          <a:xfrm>
            <a:off x="3445305" y="5032793"/>
            <a:ext cx="341680"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7.7</a:t>
            </a:r>
          </a:p>
        </p:txBody>
      </p:sp>
      <p:sp>
        <p:nvSpPr>
          <p:cNvPr id="103" name="TextBox 68">
            <a:extLst>
              <a:ext uri="{FF2B5EF4-FFF2-40B4-BE49-F238E27FC236}">
                <a16:creationId xmlns:a16="http://schemas.microsoft.com/office/drawing/2014/main" id="{9BEA3C79-8836-5B43-933F-24A390A18E4A}"/>
              </a:ext>
            </a:extLst>
          </p:cNvPr>
          <p:cNvSpPr txBox="1"/>
          <p:nvPr/>
        </p:nvSpPr>
        <p:spPr>
          <a:xfrm>
            <a:off x="5384526" y="5069953"/>
            <a:ext cx="352787"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7.5</a:t>
            </a:r>
          </a:p>
        </p:txBody>
      </p:sp>
      <p:sp>
        <p:nvSpPr>
          <p:cNvPr id="104" name="TextBox 68">
            <a:extLst>
              <a:ext uri="{FF2B5EF4-FFF2-40B4-BE49-F238E27FC236}">
                <a16:creationId xmlns:a16="http://schemas.microsoft.com/office/drawing/2014/main" id="{21092F0A-1F5F-EF43-B0EE-648AD9B808D3}"/>
              </a:ext>
            </a:extLst>
          </p:cNvPr>
          <p:cNvSpPr txBox="1"/>
          <p:nvPr/>
        </p:nvSpPr>
        <p:spPr>
          <a:xfrm>
            <a:off x="4595035" y="5253898"/>
            <a:ext cx="390135"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3.2</a:t>
            </a:r>
          </a:p>
        </p:txBody>
      </p:sp>
      <p:sp>
        <p:nvSpPr>
          <p:cNvPr id="105" name="TextBox 68">
            <a:extLst>
              <a:ext uri="{FF2B5EF4-FFF2-40B4-BE49-F238E27FC236}">
                <a16:creationId xmlns:a16="http://schemas.microsoft.com/office/drawing/2014/main" id="{8198AB67-2491-A643-A827-3B97911971E6}"/>
              </a:ext>
            </a:extLst>
          </p:cNvPr>
          <p:cNvSpPr txBox="1"/>
          <p:nvPr/>
        </p:nvSpPr>
        <p:spPr>
          <a:xfrm>
            <a:off x="4993610" y="5234977"/>
            <a:ext cx="374715"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3.5</a:t>
            </a:r>
          </a:p>
        </p:txBody>
      </p:sp>
      <p:sp>
        <p:nvSpPr>
          <p:cNvPr id="106" name="TextBox 68">
            <a:extLst>
              <a:ext uri="{FF2B5EF4-FFF2-40B4-BE49-F238E27FC236}">
                <a16:creationId xmlns:a16="http://schemas.microsoft.com/office/drawing/2014/main" id="{A4D215A7-14A4-DD46-A39C-EF48A4AA1419}"/>
              </a:ext>
            </a:extLst>
          </p:cNvPr>
          <p:cNvSpPr txBox="1"/>
          <p:nvPr/>
        </p:nvSpPr>
        <p:spPr>
          <a:xfrm>
            <a:off x="6885830" y="3437285"/>
            <a:ext cx="381662"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39.3</a:t>
            </a:r>
          </a:p>
        </p:txBody>
      </p:sp>
      <p:sp>
        <p:nvSpPr>
          <p:cNvPr id="107" name="TextBox 68">
            <a:extLst>
              <a:ext uri="{FF2B5EF4-FFF2-40B4-BE49-F238E27FC236}">
                <a16:creationId xmlns:a16="http://schemas.microsoft.com/office/drawing/2014/main" id="{FED0F33D-3CC7-4D48-8585-15D1717E7335}"/>
              </a:ext>
            </a:extLst>
          </p:cNvPr>
          <p:cNvSpPr txBox="1"/>
          <p:nvPr/>
        </p:nvSpPr>
        <p:spPr>
          <a:xfrm>
            <a:off x="6116551" y="2786987"/>
            <a:ext cx="388795"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53.8</a:t>
            </a:r>
          </a:p>
        </p:txBody>
      </p:sp>
      <p:sp>
        <p:nvSpPr>
          <p:cNvPr id="108" name="TextBox 68">
            <a:extLst>
              <a:ext uri="{FF2B5EF4-FFF2-40B4-BE49-F238E27FC236}">
                <a16:creationId xmlns:a16="http://schemas.microsoft.com/office/drawing/2014/main" id="{0B7F6041-FB05-0E48-8CF4-71AEC1BF9178}"/>
              </a:ext>
            </a:extLst>
          </p:cNvPr>
          <p:cNvSpPr txBox="1"/>
          <p:nvPr/>
        </p:nvSpPr>
        <p:spPr>
          <a:xfrm>
            <a:off x="6498438" y="2628546"/>
            <a:ext cx="389573"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55.7</a:t>
            </a:r>
          </a:p>
        </p:txBody>
      </p:sp>
      <p:sp>
        <p:nvSpPr>
          <p:cNvPr id="109" name="TextBox 68">
            <a:extLst>
              <a:ext uri="{FF2B5EF4-FFF2-40B4-BE49-F238E27FC236}">
                <a16:creationId xmlns:a16="http://schemas.microsoft.com/office/drawing/2014/main" id="{D24BFBCC-39D1-EB4F-B029-DC8EA3072C20}"/>
              </a:ext>
            </a:extLst>
          </p:cNvPr>
          <p:cNvSpPr txBox="1"/>
          <p:nvPr/>
        </p:nvSpPr>
        <p:spPr>
          <a:xfrm>
            <a:off x="2298391" y="5233444"/>
            <a:ext cx="383641" cy="141961"/>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3.8</a:t>
            </a:r>
          </a:p>
        </p:txBody>
      </p:sp>
      <p:grpSp>
        <p:nvGrpSpPr>
          <p:cNvPr id="137" name="Gruppieren 136">
            <a:extLst>
              <a:ext uri="{FF2B5EF4-FFF2-40B4-BE49-F238E27FC236}">
                <a16:creationId xmlns:a16="http://schemas.microsoft.com/office/drawing/2014/main" id="{6DDE786A-D96F-C444-9823-545F456CE17A}"/>
              </a:ext>
            </a:extLst>
          </p:cNvPr>
          <p:cNvGrpSpPr/>
          <p:nvPr/>
        </p:nvGrpSpPr>
        <p:grpSpPr>
          <a:xfrm>
            <a:off x="1291748" y="2469605"/>
            <a:ext cx="57614" cy="3135899"/>
            <a:chOff x="1305498" y="2470238"/>
            <a:chExt cx="57614" cy="3399367"/>
          </a:xfrm>
        </p:grpSpPr>
        <p:cxnSp>
          <p:nvCxnSpPr>
            <p:cNvPr id="114" name="Straight Connector 48">
              <a:extLst>
                <a:ext uri="{FF2B5EF4-FFF2-40B4-BE49-F238E27FC236}">
                  <a16:creationId xmlns:a16="http://schemas.microsoft.com/office/drawing/2014/main" id="{3B4A122C-ABBD-9F49-A908-6F7EC2D5559A}"/>
                </a:ext>
              </a:extLst>
            </p:cNvPr>
            <p:cNvCxnSpPr>
              <a:cxnSpLocks/>
            </p:cNvCxnSpPr>
            <p:nvPr/>
          </p:nvCxnSpPr>
          <p:spPr bwMode="auto">
            <a:xfrm>
              <a:off x="1363112" y="2470238"/>
              <a:ext cx="0" cy="339936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5" name="Straight Connector 50">
              <a:extLst>
                <a:ext uri="{FF2B5EF4-FFF2-40B4-BE49-F238E27FC236}">
                  <a16:creationId xmlns:a16="http://schemas.microsoft.com/office/drawing/2014/main" id="{F167931D-7943-0743-BA7E-0F5AA02E9D69}"/>
                </a:ext>
              </a:extLst>
            </p:cNvPr>
            <p:cNvCxnSpPr>
              <a:cxnSpLocks/>
            </p:cNvCxnSpPr>
            <p:nvPr/>
          </p:nvCxnSpPr>
          <p:spPr bwMode="auto">
            <a:xfrm>
              <a:off x="1305498" y="476152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6" name="Straight Connector 51">
              <a:extLst>
                <a:ext uri="{FF2B5EF4-FFF2-40B4-BE49-F238E27FC236}">
                  <a16:creationId xmlns:a16="http://schemas.microsoft.com/office/drawing/2014/main" id="{B2853DB0-7B9D-DD49-A3D6-F911EF6BFB86}"/>
                </a:ext>
              </a:extLst>
            </p:cNvPr>
            <p:cNvCxnSpPr>
              <a:cxnSpLocks/>
            </p:cNvCxnSpPr>
            <p:nvPr/>
          </p:nvCxnSpPr>
          <p:spPr bwMode="auto">
            <a:xfrm>
              <a:off x="1305498" y="420881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7" name="Straight Connector 52">
              <a:extLst>
                <a:ext uri="{FF2B5EF4-FFF2-40B4-BE49-F238E27FC236}">
                  <a16:creationId xmlns:a16="http://schemas.microsoft.com/office/drawing/2014/main" id="{EEF7D37D-E1C5-BF40-96D9-5BA9F3C50F2C}"/>
                </a:ext>
              </a:extLst>
            </p:cNvPr>
            <p:cNvCxnSpPr>
              <a:cxnSpLocks/>
            </p:cNvCxnSpPr>
            <p:nvPr/>
          </p:nvCxnSpPr>
          <p:spPr bwMode="auto">
            <a:xfrm>
              <a:off x="1305498" y="365609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8" name="Straight Connector 53">
              <a:extLst>
                <a:ext uri="{FF2B5EF4-FFF2-40B4-BE49-F238E27FC236}">
                  <a16:creationId xmlns:a16="http://schemas.microsoft.com/office/drawing/2014/main" id="{B51D0E4F-4182-F44B-A073-11CFB1809019}"/>
                </a:ext>
              </a:extLst>
            </p:cNvPr>
            <p:cNvCxnSpPr>
              <a:cxnSpLocks/>
            </p:cNvCxnSpPr>
            <p:nvPr/>
          </p:nvCxnSpPr>
          <p:spPr bwMode="auto">
            <a:xfrm>
              <a:off x="1305498" y="25506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9" name="Straight Connector 54">
              <a:extLst>
                <a:ext uri="{FF2B5EF4-FFF2-40B4-BE49-F238E27FC236}">
                  <a16:creationId xmlns:a16="http://schemas.microsoft.com/office/drawing/2014/main" id="{A6CFDC6F-8F40-FA4F-AF11-333E6C812865}"/>
                </a:ext>
              </a:extLst>
            </p:cNvPr>
            <p:cNvCxnSpPr>
              <a:cxnSpLocks/>
            </p:cNvCxnSpPr>
            <p:nvPr/>
          </p:nvCxnSpPr>
          <p:spPr bwMode="auto">
            <a:xfrm>
              <a:off x="1305498" y="5314238"/>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121" name="Straight Connector 52">
            <a:extLst>
              <a:ext uri="{FF2B5EF4-FFF2-40B4-BE49-F238E27FC236}">
                <a16:creationId xmlns:a16="http://schemas.microsoft.com/office/drawing/2014/main" id="{28159E4C-D8FA-8448-A9A9-D77872B74B7C}"/>
              </a:ext>
            </a:extLst>
          </p:cNvPr>
          <p:cNvCxnSpPr>
            <a:cxnSpLocks/>
          </p:cNvCxnSpPr>
          <p:nvPr/>
        </p:nvCxnSpPr>
        <p:spPr bwMode="auto">
          <a:xfrm>
            <a:off x="1288730" y="305368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5" name="TextBox 63">
            <a:extLst>
              <a:ext uri="{FF2B5EF4-FFF2-40B4-BE49-F238E27FC236}">
                <a16:creationId xmlns:a16="http://schemas.microsoft.com/office/drawing/2014/main" id="{5F5D9EB5-5261-D049-B6CC-F97010EB1A47}"/>
              </a:ext>
            </a:extLst>
          </p:cNvPr>
          <p:cNvSpPr txBox="1"/>
          <p:nvPr/>
        </p:nvSpPr>
        <p:spPr>
          <a:xfrm>
            <a:off x="895824" y="2472824"/>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60</a:t>
            </a:r>
          </a:p>
        </p:txBody>
      </p:sp>
      <p:sp>
        <p:nvSpPr>
          <p:cNvPr id="126" name="TextBox 63">
            <a:extLst>
              <a:ext uri="{FF2B5EF4-FFF2-40B4-BE49-F238E27FC236}">
                <a16:creationId xmlns:a16="http://schemas.microsoft.com/office/drawing/2014/main" id="{E3F50173-BC7E-4448-B8F1-94B912CB077C}"/>
              </a:ext>
            </a:extLst>
          </p:cNvPr>
          <p:cNvSpPr txBox="1"/>
          <p:nvPr/>
        </p:nvSpPr>
        <p:spPr>
          <a:xfrm rot="16200000">
            <a:off x="-694874" y="3959186"/>
            <a:ext cx="3148138" cy="153888"/>
          </a:xfrm>
          <a:prstGeom prst="rect">
            <a:avLst/>
          </a:prstGeom>
          <a:noFill/>
        </p:spPr>
        <p:txBody>
          <a:bodyPr wrap="square" lIns="0" tIns="0" rIns="0" bIns="0" rtlCol="0" anchor="ctr">
            <a:spAutoFit/>
          </a:bodyPr>
          <a:lstStyle/>
          <a:p>
            <a:pPr algn="ctr" defTabSz="1219170">
              <a:defRPr/>
            </a:pPr>
            <a:r>
              <a:rPr lang="en-GB" sz="1000" b="1" dirty="0">
                <a:solidFill>
                  <a:schemeClr val="tx1">
                    <a:lumMod val="65000"/>
                    <a:lumOff val="35000"/>
                  </a:schemeClr>
                </a:solidFill>
              </a:rPr>
              <a:t>Rate pro 100 </a:t>
            </a:r>
            <a:r>
              <a:rPr lang="en-GB" sz="1000" b="1" dirty="0" err="1">
                <a:solidFill>
                  <a:schemeClr val="tx1">
                    <a:lumMod val="65000"/>
                    <a:lumOff val="35000"/>
                  </a:schemeClr>
                </a:solidFill>
              </a:rPr>
              <a:t>Patientenjahre</a:t>
            </a:r>
            <a:r>
              <a:rPr lang="en-GB" sz="1000" b="1" dirty="0">
                <a:solidFill>
                  <a:schemeClr val="tx1">
                    <a:lumMod val="65000"/>
                    <a:lumOff val="35000"/>
                  </a:schemeClr>
                </a:solidFill>
              </a:rPr>
              <a:t> (%)</a:t>
            </a:r>
          </a:p>
        </p:txBody>
      </p:sp>
      <p:sp>
        <p:nvSpPr>
          <p:cNvPr id="127" name="TextBox 63">
            <a:extLst>
              <a:ext uri="{FF2B5EF4-FFF2-40B4-BE49-F238E27FC236}">
                <a16:creationId xmlns:a16="http://schemas.microsoft.com/office/drawing/2014/main" id="{8907B829-4EA1-9046-AD03-0CBB316C3CAE}"/>
              </a:ext>
            </a:extLst>
          </p:cNvPr>
          <p:cNvSpPr txBox="1"/>
          <p:nvPr/>
        </p:nvSpPr>
        <p:spPr>
          <a:xfrm>
            <a:off x="895824" y="3489186"/>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40</a:t>
            </a:r>
          </a:p>
        </p:txBody>
      </p:sp>
      <p:sp>
        <p:nvSpPr>
          <p:cNvPr id="128" name="TextBox 63">
            <a:extLst>
              <a:ext uri="{FF2B5EF4-FFF2-40B4-BE49-F238E27FC236}">
                <a16:creationId xmlns:a16="http://schemas.microsoft.com/office/drawing/2014/main" id="{E2FE9783-454B-614F-A5F8-F844EAA258F2}"/>
              </a:ext>
            </a:extLst>
          </p:cNvPr>
          <p:cNvSpPr txBox="1"/>
          <p:nvPr/>
        </p:nvSpPr>
        <p:spPr>
          <a:xfrm>
            <a:off x="895824" y="3997368"/>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30</a:t>
            </a:r>
          </a:p>
        </p:txBody>
      </p:sp>
      <p:sp>
        <p:nvSpPr>
          <p:cNvPr id="129" name="TextBox 63">
            <a:extLst>
              <a:ext uri="{FF2B5EF4-FFF2-40B4-BE49-F238E27FC236}">
                <a16:creationId xmlns:a16="http://schemas.microsoft.com/office/drawing/2014/main" id="{32835D55-66CA-2745-86E8-682BA008D745}"/>
              </a:ext>
            </a:extLst>
          </p:cNvPr>
          <p:cNvSpPr txBox="1"/>
          <p:nvPr/>
        </p:nvSpPr>
        <p:spPr>
          <a:xfrm>
            <a:off x="895824" y="4505549"/>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20</a:t>
            </a:r>
          </a:p>
        </p:txBody>
      </p:sp>
      <p:sp>
        <p:nvSpPr>
          <p:cNvPr id="130" name="TextBox 63">
            <a:extLst>
              <a:ext uri="{FF2B5EF4-FFF2-40B4-BE49-F238E27FC236}">
                <a16:creationId xmlns:a16="http://schemas.microsoft.com/office/drawing/2014/main" id="{287A4E15-BB16-FA42-B845-43B7479B7A5C}"/>
              </a:ext>
            </a:extLst>
          </p:cNvPr>
          <p:cNvSpPr txBox="1"/>
          <p:nvPr/>
        </p:nvSpPr>
        <p:spPr>
          <a:xfrm>
            <a:off x="895824" y="5013730"/>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131" name="TextBox 63">
            <a:extLst>
              <a:ext uri="{FF2B5EF4-FFF2-40B4-BE49-F238E27FC236}">
                <a16:creationId xmlns:a16="http://schemas.microsoft.com/office/drawing/2014/main" id="{8DB4C869-FB53-254D-841D-93B8EA667043}"/>
              </a:ext>
            </a:extLst>
          </p:cNvPr>
          <p:cNvSpPr txBox="1"/>
          <p:nvPr/>
        </p:nvSpPr>
        <p:spPr>
          <a:xfrm>
            <a:off x="895824" y="5521911"/>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132" name="TextBox 68">
            <a:extLst>
              <a:ext uri="{FF2B5EF4-FFF2-40B4-BE49-F238E27FC236}">
                <a16:creationId xmlns:a16="http://schemas.microsoft.com/office/drawing/2014/main" id="{ACDEA757-8717-5A41-BC8E-DCF222BE9AC9}"/>
              </a:ext>
            </a:extLst>
          </p:cNvPr>
          <p:cNvSpPr txBox="1"/>
          <p:nvPr/>
        </p:nvSpPr>
        <p:spPr>
          <a:xfrm>
            <a:off x="1533649" y="5657909"/>
            <a:ext cx="1148383" cy="153888"/>
          </a:xfrm>
          <a:prstGeom prst="rect">
            <a:avLst/>
          </a:prstGeom>
          <a:noFill/>
        </p:spPr>
        <p:txBody>
          <a:bodyPr wrap="square" lIns="0" tIns="0" rIns="0" bIns="0" rtlCol="0" anchor="ctr">
            <a:spAutoFit/>
          </a:bodyPr>
          <a:lstStyle/>
          <a:p>
            <a:pPr algn="ctr">
              <a:defRPr/>
            </a:pPr>
            <a:r>
              <a:rPr lang="de-CH" sz="1000">
                <a:solidFill>
                  <a:schemeClr val="tx1">
                    <a:lumMod val="65000"/>
                    <a:lumOff val="35000"/>
                  </a:schemeClr>
                </a:solidFill>
              </a:rPr>
              <a:t>VTE-Rezidive</a:t>
            </a:r>
            <a:endParaRPr lang="de-CH" sz="1000">
              <a:solidFill>
                <a:schemeClr val="tx1">
                  <a:lumMod val="65000"/>
                  <a:lumOff val="35000"/>
                </a:schemeClr>
              </a:solidFill>
              <a:latin typeface="Arial"/>
            </a:endParaRPr>
          </a:p>
        </p:txBody>
      </p:sp>
      <p:sp>
        <p:nvSpPr>
          <p:cNvPr id="133" name="TextBox 68">
            <a:extLst>
              <a:ext uri="{FF2B5EF4-FFF2-40B4-BE49-F238E27FC236}">
                <a16:creationId xmlns:a16="http://schemas.microsoft.com/office/drawing/2014/main" id="{C1EE50C7-82E5-1E48-9E22-287F40A1D01F}"/>
              </a:ext>
            </a:extLst>
          </p:cNvPr>
          <p:cNvSpPr txBox="1"/>
          <p:nvPr/>
        </p:nvSpPr>
        <p:spPr>
          <a:xfrm>
            <a:off x="3059503" y="5657909"/>
            <a:ext cx="1165442" cy="153888"/>
          </a:xfrm>
          <a:prstGeom prst="rect">
            <a:avLst/>
          </a:prstGeom>
          <a:noFill/>
        </p:spPr>
        <p:txBody>
          <a:bodyPr wrap="square" lIns="0" tIns="0" rIns="0" bIns="0" rtlCol="0" anchor="ctr">
            <a:spAutoFit/>
          </a:bodyPr>
          <a:lstStyle/>
          <a:p>
            <a:pPr algn="ctr">
              <a:defRPr/>
            </a:pPr>
            <a:r>
              <a:rPr lang="de-CH" sz="1000">
                <a:solidFill>
                  <a:schemeClr val="tx1">
                    <a:lumMod val="65000"/>
                    <a:lumOff val="35000"/>
                  </a:schemeClr>
                </a:solidFill>
              </a:rPr>
              <a:t>Schwere Blutungen</a:t>
            </a:r>
            <a:endParaRPr lang="de-CH" sz="1000">
              <a:solidFill>
                <a:schemeClr val="tx1">
                  <a:lumMod val="65000"/>
                  <a:lumOff val="35000"/>
                </a:schemeClr>
              </a:solidFill>
              <a:latin typeface="Arial"/>
            </a:endParaRPr>
          </a:p>
        </p:txBody>
      </p:sp>
      <p:sp>
        <p:nvSpPr>
          <p:cNvPr id="134" name="TextBox 68">
            <a:extLst>
              <a:ext uri="{FF2B5EF4-FFF2-40B4-BE49-F238E27FC236}">
                <a16:creationId xmlns:a16="http://schemas.microsoft.com/office/drawing/2014/main" id="{9BA03F15-C159-4941-9D09-EE35B97E89EA}"/>
              </a:ext>
            </a:extLst>
          </p:cNvPr>
          <p:cNvSpPr txBox="1"/>
          <p:nvPr/>
        </p:nvSpPr>
        <p:spPr>
          <a:xfrm>
            <a:off x="4400606" y="5651945"/>
            <a:ext cx="1552778" cy="307777"/>
          </a:xfrm>
          <a:prstGeom prst="rect">
            <a:avLst/>
          </a:prstGeom>
          <a:noFill/>
        </p:spPr>
        <p:txBody>
          <a:bodyPr wrap="square" lIns="0" tIns="0" rIns="0" bIns="0" rtlCol="0" anchor="ctr">
            <a:spAutoFit/>
          </a:bodyPr>
          <a:lstStyle/>
          <a:p>
            <a:pPr algn="ctr">
              <a:defRPr/>
            </a:pPr>
            <a:r>
              <a:rPr lang="de-CH" sz="1000" dirty="0">
                <a:solidFill>
                  <a:schemeClr val="tx1">
                    <a:lumMod val="65000"/>
                    <a:lumOff val="35000"/>
                  </a:schemeClr>
                </a:solidFill>
              </a:rPr>
              <a:t>Klinisch relevante </a:t>
            </a:r>
            <a:br>
              <a:rPr lang="de-CH" sz="1000" dirty="0">
                <a:solidFill>
                  <a:schemeClr val="tx1">
                    <a:lumMod val="65000"/>
                    <a:lumOff val="35000"/>
                  </a:schemeClr>
                </a:solidFill>
              </a:rPr>
            </a:br>
            <a:r>
              <a:rPr lang="de-CH" sz="1000" dirty="0">
                <a:solidFill>
                  <a:schemeClr val="tx1">
                    <a:lumMod val="65000"/>
                    <a:lumOff val="35000"/>
                  </a:schemeClr>
                </a:solidFill>
              </a:rPr>
              <a:t>minderschwere Blutungen</a:t>
            </a:r>
            <a:endParaRPr lang="de-CH" sz="1000" dirty="0">
              <a:solidFill>
                <a:schemeClr val="tx1">
                  <a:lumMod val="65000"/>
                  <a:lumOff val="35000"/>
                </a:schemeClr>
              </a:solidFill>
              <a:latin typeface="Arial"/>
            </a:endParaRPr>
          </a:p>
        </p:txBody>
      </p:sp>
      <p:sp>
        <p:nvSpPr>
          <p:cNvPr id="135" name="TextBox 68">
            <a:extLst>
              <a:ext uri="{FF2B5EF4-FFF2-40B4-BE49-F238E27FC236}">
                <a16:creationId xmlns:a16="http://schemas.microsoft.com/office/drawing/2014/main" id="{817FEDCA-311C-E849-AE1B-8DC3EA238F73}"/>
              </a:ext>
            </a:extLst>
          </p:cNvPr>
          <p:cNvSpPr txBox="1"/>
          <p:nvPr/>
        </p:nvSpPr>
        <p:spPr>
          <a:xfrm>
            <a:off x="6115776" y="5657909"/>
            <a:ext cx="1158701" cy="153888"/>
          </a:xfrm>
          <a:prstGeom prst="rect">
            <a:avLst/>
          </a:prstGeom>
          <a:noFill/>
        </p:spPr>
        <p:txBody>
          <a:bodyPr wrap="square" lIns="0" tIns="0" rIns="0" bIns="0" rtlCol="0" anchor="ctr">
            <a:spAutoFit/>
          </a:bodyPr>
          <a:lstStyle/>
          <a:p>
            <a:pPr algn="ctr">
              <a:defRPr/>
            </a:pPr>
            <a:r>
              <a:rPr lang="de-CH" sz="1000" dirty="0">
                <a:solidFill>
                  <a:schemeClr val="tx1">
                    <a:lumMod val="65000"/>
                    <a:lumOff val="35000"/>
                  </a:schemeClr>
                </a:solidFill>
              </a:rPr>
              <a:t>Mortalität</a:t>
            </a:r>
            <a:endParaRPr lang="de-CH" sz="1000" dirty="0">
              <a:solidFill>
                <a:schemeClr val="tx1">
                  <a:lumMod val="65000"/>
                  <a:lumOff val="35000"/>
                </a:schemeClr>
              </a:solidFill>
              <a:latin typeface="Arial"/>
            </a:endParaRPr>
          </a:p>
        </p:txBody>
      </p:sp>
      <p:cxnSp>
        <p:nvCxnSpPr>
          <p:cNvPr id="111" name="Straight Connector 32">
            <a:extLst>
              <a:ext uri="{FF2B5EF4-FFF2-40B4-BE49-F238E27FC236}">
                <a16:creationId xmlns:a16="http://schemas.microsoft.com/office/drawing/2014/main" id="{88727062-6636-234B-A0F2-8F9EC144A38F}"/>
              </a:ext>
            </a:extLst>
          </p:cNvPr>
          <p:cNvCxnSpPr>
            <a:cxnSpLocks/>
          </p:cNvCxnSpPr>
          <p:nvPr/>
        </p:nvCxnSpPr>
        <p:spPr bwMode="auto">
          <a:xfrm flipH="1">
            <a:off x="1298833" y="5620297"/>
            <a:ext cx="6169904"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0" name="TextBox 63">
            <a:extLst>
              <a:ext uri="{FF2B5EF4-FFF2-40B4-BE49-F238E27FC236}">
                <a16:creationId xmlns:a16="http://schemas.microsoft.com/office/drawing/2014/main" id="{BE52DB4F-4954-BE44-9620-421D643AFEFF}"/>
              </a:ext>
            </a:extLst>
          </p:cNvPr>
          <p:cNvSpPr txBox="1"/>
          <p:nvPr/>
        </p:nvSpPr>
        <p:spPr>
          <a:xfrm>
            <a:off x="895824" y="297020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50</a:t>
            </a:r>
          </a:p>
        </p:txBody>
      </p:sp>
      <p:sp>
        <p:nvSpPr>
          <p:cNvPr id="142" name="TextBox 68">
            <a:extLst>
              <a:ext uri="{FF2B5EF4-FFF2-40B4-BE49-F238E27FC236}">
                <a16:creationId xmlns:a16="http://schemas.microsoft.com/office/drawing/2014/main" id="{2689703D-C5AF-F741-8075-0490E97BD530}"/>
              </a:ext>
            </a:extLst>
          </p:cNvPr>
          <p:cNvSpPr txBox="1"/>
          <p:nvPr/>
        </p:nvSpPr>
        <p:spPr>
          <a:xfrm>
            <a:off x="1724200" y="2462212"/>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NMH (n=363)</a:t>
            </a:r>
            <a:endParaRPr lang="en-US" sz="1000" dirty="0">
              <a:solidFill>
                <a:schemeClr val="tx1">
                  <a:lumMod val="65000"/>
                  <a:lumOff val="35000"/>
                </a:schemeClr>
              </a:solidFill>
              <a:latin typeface="Arial"/>
            </a:endParaRPr>
          </a:p>
        </p:txBody>
      </p:sp>
      <p:sp>
        <p:nvSpPr>
          <p:cNvPr id="139" name="Rechteck 138">
            <a:extLst>
              <a:ext uri="{FF2B5EF4-FFF2-40B4-BE49-F238E27FC236}">
                <a16:creationId xmlns:a16="http://schemas.microsoft.com/office/drawing/2014/main" id="{8E40B920-BEE2-C44C-A48A-3A4162F48DD4}"/>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4" name="TextBox 68">
            <a:extLst>
              <a:ext uri="{FF2B5EF4-FFF2-40B4-BE49-F238E27FC236}">
                <a16:creationId xmlns:a16="http://schemas.microsoft.com/office/drawing/2014/main" id="{0E8EDE57-81E4-124F-8008-87DF7D128072}"/>
              </a:ext>
            </a:extLst>
          </p:cNvPr>
          <p:cNvSpPr txBox="1"/>
          <p:nvPr/>
        </p:nvSpPr>
        <p:spPr>
          <a:xfrm>
            <a:off x="2940604" y="2462212"/>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Apixaban (n=224)</a:t>
            </a:r>
            <a:endParaRPr lang="en-US" sz="1000" dirty="0">
              <a:solidFill>
                <a:schemeClr val="tx1">
                  <a:lumMod val="65000"/>
                  <a:lumOff val="35000"/>
                </a:schemeClr>
              </a:solidFill>
              <a:latin typeface="Arial"/>
            </a:endParaRPr>
          </a:p>
        </p:txBody>
      </p:sp>
      <p:sp>
        <p:nvSpPr>
          <p:cNvPr id="145" name="Rechteck 144">
            <a:extLst>
              <a:ext uri="{FF2B5EF4-FFF2-40B4-BE49-F238E27FC236}">
                <a16:creationId xmlns:a16="http://schemas.microsoft.com/office/drawing/2014/main" id="{50CEC7E2-BA2F-A246-8677-E839CD531017}"/>
              </a:ext>
            </a:extLst>
          </p:cNvPr>
          <p:cNvSpPr/>
          <p:nvPr/>
        </p:nvSpPr>
        <p:spPr bwMode="auto">
          <a:xfrm>
            <a:off x="2747824"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6" name="TextBox 68">
            <a:extLst>
              <a:ext uri="{FF2B5EF4-FFF2-40B4-BE49-F238E27FC236}">
                <a16:creationId xmlns:a16="http://schemas.microsoft.com/office/drawing/2014/main" id="{C87A7ABB-6288-0E4B-9927-D5C2E1AAB93E}"/>
              </a:ext>
            </a:extLst>
          </p:cNvPr>
          <p:cNvSpPr txBox="1"/>
          <p:nvPr/>
        </p:nvSpPr>
        <p:spPr>
          <a:xfrm>
            <a:off x="4320537" y="2462212"/>
            <a:ext cx="1340805"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Rivaroxaban (n=363)</a:t>
            </a:r>
            <a:endParaRPr lang="en-US" sz="1000" dirty="0">
              <a:solidFill>
                <a:schemeClr val="tx1">
                  <a:lumMod val="65000"/>
                  <a:lumOff val="35000"/>
                </a:schemeClr>
              </a:solidFill>
              <a:latin typeface="Arial"/>
            </a:endParaRPr>
          </a:p>
        </p:txBody>
      </p:sp>
      <p:sp>
        <p:nvSpPr>
          <p:cNvPr id="147" name="Rechteck 146">
            <a:extLst>
              <a:ext uri="{FF2B5EF4-FFF2-40B4-BE49-F238E27FC236}">
                <a16:creationId xmlns:a16="http://schemas.microsoft.com/office/drawing/2014/main" id="{83807049-972C-B545-80C7-F69233634990}"/>
              </a:ext>
            </a:extLst>
          </p:cNvPr>
          <p:cNvSpPr/>
          <p:nvPr/>
        </p:nvSpPr>
        <p:spPr bwMode="auto">
          <a:xfrm>
            <a:off x="4127758"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1378502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25B648-BDF8-4AD3-8B0C-47E06E3A5AF2}"/>
              </a:ext>
            </a:extLst>
          </p:cNvPr>
          <p:cNvSpPr>
            <a:spLocks noGrp="1"/>
          </p:cNvSpPr>
          <p:nvPr>
            <p:ph type="title"/>
          </p:nvPr>
        </p:nvSpPr>
        <p:spPr>
          <a:xfrm>
            <a:off x="816001" y="25883"/>
            <a:ext cx="11041567" cy="984885"/>
          </a:xfrm>
        </p:spPr>
        <p:txBody>
          <a:bodyPr/>
          <a:lstStyle/>
          <a:p>
            <a:r>
              <a:rPr lang="en-GB" dirty="0"/>
              <a:t>RWE: Mayo Thrombophilia Clinic: </a:t>
            </a:r>
            <a:br>
              <a:rPr lang="en-GB" dirty="0"/>
            </a:br>
            <a:r>
              <a:rPr lang="en-GB" dirty="0"/>
              <a:t>Rivaroxaban, Apixaban </a:t>
            </a:r>
            <a:r>
              <a:rPr lang="de-CH" dirty="0"/>
              <a:t>oder NMH für die CAT-Therapie</a:t>
            </a:r>
            <a:endParaRPr lang="de-CH" baseline="30000" dirty="0"/>
          </a:p>
        </p:txBody>
      </p:sp>
      <p:sp>
        <p:nvSpPr>
          <p:cNvPr id="5" name="TextBox 4">
            <a:extLst>
              <a:ext uri="{FF2B5EF4-FFF2-40B4-BE49-F238E27FC236}">
                <a16:creationId xmlns:a16="http://schemas.microsoft.com/office/drawing/2014/main" id="{ED224436-EB8D-4555-9BD5-C872656AD5D7}"/>
              </a:ext>
            </a:extLst>
          </p:cNvPr>
          <p:cNvSpPr txBox="1"/>
          <p:nvPr/>
        </p:nvSpPr>
        <p:spPr>
          <a:xfrm>
            <a:off x="803275" y="6324477"/>
            <a:ext cx="11032068" cy="415498"/>
          </a:xfrm>
          <a:prstGeom prst="rect">
            <a:avLst/>
          </a:prstGeom>
          <a:noFill/>
        </p:spPr>
        <p:txBody>
          <a:bodyPr wrap="square" lIns="0" tIns="0" rIns="0" bIns="0" rtlCol="0" anchor="b" anchorCtr="0">
            <a:spAutoFit/>
          </a:bodyPr>
          <a:lstStyle/>
          <a:p>
            <a:r>
              <a:rPr lang="da-DK" sz="900" i="1" dirty="0">
                <a:solidFill>
                  <a:schemeClr val="tx1">
                    <a:lumMod val="65000"/>
                    <a:lumOff val="35000"/>
                  </a:schemeClr>
                </a:solidFill>
              </a:rPr>
              <a:t>p</a:t>
            </a:r>
            <a:r>
              <a:rPr lang="da-DK" sz="900" dirty="0">
                <a:solidFill>
                  <a:schemeClr val="tx1">
                    <a:lumMod val="65000"/>
                    <a:lumOff val="35000"/>
                  </a:schemeClr>
                </a:solidFill>
              </a:rPr>
              <a:t> Values were calculated using Fine and Gray model using death as a competing event of interest.</a:t>
            </a:r>
            <a:br>
              <a:rPr lang="da-DK" sz="900" dirty="0">
                <a:solidFill>
                  <a:schemeClr val="tx1">
                    <a:lumMod val="65000"/>
                    <a:lumOff val="35000"/>
                  </a:schemeClr>
                </a:solidFill>
              </a:rPr>
            </a:br>
            <a:r>
              <a:rPr lang="da-DK" sz="900" dirty="0">
                <a:solidFill>
                  <a:schemeClr val="tx1">
                    <a:lumMod val="65000"/>
                    <a:lumOff val="35000"/>
                  </a:schemeClr>
                </a:solidFill>
              </a:rPr>
              <a:t>NMH = niedermolekulares Heparin, </a:t>
            </a:r>
            <a:r>
              <a:rPr lang="de-DE" sz="900" kern="0" dirty="0">
                <a:solidFill>
                  <a:srgbClr val="000000">
                    <a:lumMod val="65000"/>
                    <a:lumOff val="35000"/>
                  </a:srgbClr>
                </a:solidFill>
              </a:rPr>
              <a:t>CAT= Cancer Associated Thrombosis, </a:t>
            </a:r>
            <a:r>
              <a:rPr lang="de-CH" sz="900" kern="0" dirty="0">
                <a:solidFill>
                  <a:srgbClr val="000000">
                    <a:lumMod val="65000"/>
                    <a:lumOff val="35000"/>
                  </a:srgbClr>
                </a:solidFill>
              </a:rPr>
              <a:t>GI= gastrointestinal, CA= Karzinom </a:t>
            </a:r>
            <a:endParaRPr lang="da-DK" sz="900" i="1" dirty="0">
              <a:solidFill>
                <a:schemeClr val="tx1">
                  <a:lumMod val="65000"/>
                  <a:lumOff val="35000"/>
                </a:schemeClr>
              </a:solidFill>
            </a:endParaRPr>
          </a:p>
          <a:p>
            <a:r>
              <a:rPr lang="da-DK" sz="900" dirty="0">
                <a:solidFill>
                  <a:schemeClr val="tx1">
                    <a:lumMod val="65000"/>
                    <a:lumOff val="35000"/>
                  </a:schemeClr>
                </a:solidFill>
              </a:rPr>
              <a:t>Houghton DE </a:t>
            </a:r>
            <a:r>
              <a:rPr lang="da-DK" sz="900" i="1" dirty="0">
                <a:solidFill>
                  <a:schemeClr val="tx1">
                    <a:lumMod val="65000"/>
                    <a:lumOff val="35000"/>
                  </a:schemeClr>
                </a:solidFill>
              </a:rPr>
              <a:t>et al</a:t>
            </a:r>
            <a:r>
              <a:rPr lang="da-DK" sz="900" dirty="0">
                <a:solidFill>
                  <a:schemeClr val="tx1">
                    <a:lumMod val="65000"/>
                    <a:lumOff val="35000"/>
                  </a:schemeClr>
                </a:solidFill>
              </a:rPr>
              <a:t>. </a:t>
            </a:r>
            <a:r>
              <a:rPr lang="da-DK" sz="900" i="1" dirty="0">
                <a:solidFill>
                  <a:schemeClr val="tx1">
                    <a:lumMod val="65000"/>
                    <a:lumOff val="35000"/>
                  </a:schemeClr>
                </a:solidFill>
              </a:rPr>
              <a:t>Mayo Clinic Proc</a:t>
            </a:r>
            <a:r>
              <a:rPr lang="da-DK" sz="900" dirty="0">
                <a:solidFill>
                  <a:schemeClr val="tx1">
                    <a:lumMod val="65000"/>
                    <a:lumOff val="35000"/>
                  </a:schemeClr>
                </a:solidFill>
              </a:rPr>
              <a:t> 2021: doi: 10.1016/j.mayocp.2021.04.026.</a:t>
            </a:r>
          </a:p>
        </p:txBody>
      </p:sp>
      <p:sp>
        <p:nvSpPr>
          <p:cNvPr id="25" name="Inhaltsplatzhalter 2">
            <a:extLst>
              <a:ext uri="{FF2B5EF4-FFF2-40B4-BE49-F238E27FC236}">
                <a16:creationId xmlns:a16="http://schemas.microsoft.com/office/drawing/2014/main" id="{3C74055D-0DD0-417B-A054-60C4EF13E677}"/>
              </a:ext>
            </a:extLst>
          </p:cNvPr>
          <p:cNvSpPr txBox="1">
            <a:spLocks/>
          </p:cNvSpPr>
          <p:nvPr/>
        </p:nvSpPr>
        <p:spPr>
          <a:xfrm>
            <a:off x="814918" y="1376363"/>
            <a:ext cx="11042649" cy="4860925"/>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endParaRPr lang="en-GB" spc="-53" dirty="0"/>
          </a:p>
        </p:txBody>
      </p:sp>
      <p:sp>
        <p:nvSpPr>
          <p:cNvPr id="26" name="Inhaltsplatzhalter 2">
            <a:extLst>
              <a:ext uri="{FF2B5EF4-FFF2-40B4-BE49-F238E27FC236}">
                <a16:creationId xmlns:a16="http://schemas.microsoft.com/office/drawing/2014/main" id="{F38E75FA-05CF-40D6-B015-5B54070F2C7E}"/>
              </a:ext>
            </a:extLst>
          </p:cNvPr>
          <p:cNvSpPr txBox="1">
            <a:spLocks/>
          </p:cNvSpPr>
          <p:nvPr/>
        </p:nvSpPr>
        <p:spPr>
          <a:xfrm>
            <a:off x="803275" y="1376363"/>
            <a:ext cx="11042649" cy="699870"/>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de-CH" dirty="0"/>
              <a:t>Rivaroxaban zeigt kein erhöhtes Blutungsrisiko für schwere Blutungen bei Patienten mit GI-CA oder luminalem GI-CA im Vergleich zu Nicht-GI-CA</a:t>
            </a:r>
            <a:endParaRPr lang="en-GB" spc="-53" dirty="0"/>
          </a:p>
        </p:txBody>
      </p:sp>
      <p:sp>
        <p:nvSpPr>
          <p:cNvPr id="83" name="Rechteck 82">
            <a:extLst>
              <a:ext uri="{FF2B5EF4-FFF2-40B4-BE49-F238E27FC236}">
                <a16:creationId xmlns:a16="http://schemas.microsoft.com/office/drawing/2014/main" id="{2006C4AA-CCA4-4949-9147-CE91CBD40E77}"/>
              </a:ext>
            </a:extLst>
          </p:cNvPr>
          <p:cNvSpPr/>
          <p:nvPr/>
        </p:nvSpPr>
        <p:spPr bwMode="auto">
          <a:xfrm>
            <a:off x="1955064" y="4093369"/>
            <a:ext cx="382662" cy="1531144"/>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4" name="Rechteck 83">
            <a:extLst>
              <a:ext uri="{FF2B5EF4-FFF2-40B4-BE49-F238E27FC236}">
                <a16:creationId xmlns:a16="http://schemas.microsoft.com/office/drawing/2014/main" id="{86832803-17AE-1048-825E-0AD89E0FD5F2}"/>
              </a:ext>
            </a:extLst>
          </p:cNvPr>
          <p:cNvSpPr/>
          <p:nvPr/>
        </p:nvSpPr>
        <p:spPr bwMode="auto">
          <a:xfrm>
            <a:off x="2736019" y="4614863"/>
            <a:ext cx="382662" cy="1009649"/>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5" name="Rechteck 84">
            <a:extLst>
              <a:ext uri="{FF2B5EF4-FFF2-40B4-BE49-F238E27FC236}">
                <a16:creationId xmlns:a16="http://schemas.microsoft.com/office/drawing/2014/main" id="{5412544F-7890-B141-95C7-0AB09953E1FE}"/>
              </a:ext>
            </a:extLst>
          </p:cNvPr>
          <p:cNvSpPr/>
          <p:nvPr/>
        </p:nvSpPr>
        <p:spPr bwMode="auto">
          <a:xfrm>
            <a:off x="3516974" y="5107781"/>
            <a:ext cx="382662" cy="516732"/>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8" name="Textfeld 87">
            <a:extLst>
              <a:ext uri="{FF2B5EF4-FFF2-40B4-BE49-F238E27FC236}">
                <a16:creationId xmlns:a16="http://schemas.microsoft.com/office/drawing/2014/main" id="{8077604B-AC02-9E42-9C0D-5F92CCBDD753}"/>
              </a:ext>
            </a:extLst>
          </p:cNvPr>
          <p:cNvSpPr txBox="1"/>
          <p:nvPr/>
        </p:nvSpPr>
        <p:spPr>
          <a:xfrm>
            <a:off x="1935955" y="3242365"/>
            <a:ext cx="1178719"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0.27</a:t>
            </a:r>
            <a:endParaRPr lang="de-DE" sz="1000" dirty="0">
              <a:solidFill>
                <a:schemeClr val="tx1">
                  <a:lumMod val="65000"/>
                  <a:lumOff val="35000"/>
                </a:schemeClr>
              </a:solidFill>
            </a:endParaRPr>
          </a:p>
        </p:txBody>
      </p:sp>
      <p:cxnSp>
        <p:nvCxnSpPr>
          <p:cNvPr id="89" name="Straight Connector 48">
            <a:extLst>
              <a:ext uri="{FF2B5EF4-FFF2-40B4-BE49-F238E27FC236}">
                <a16:creationId xmlns:a16="http://schemas.microsoft.com/office/drawing/2014/main" id="{FA264EC7-0268-2444-9302-C011C719DA82}"/>
              </a:ext>
            </a:extLst>
          </p:cNvPr>
          <p:cNvCxnSpPr>
            <a:cxnSpLocks/>
          </p:cNvCxnSpPr>
          <p:nvPr/>
        </p:nvCxnSpPr>
        <p:spPr bwMode="auto">
          <a:xfrm>
            <a:off x="13550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0" name="Straight Connector 51">
            <a:extLst>
              <a:ext uri="{FF2B5EF4-FFF2-40B4-BE49-F238E27FC236}">
                <a16:creationId xmlns:a16="http://schemas.microsoft.com/office/drawing/2014/main" id="{4B067DBD-D95D-CF46-B4CF-FCEE805BC91C}"/>
              </a:ext>
            </a:extLst>
          </p:cNvPr>
          <p:cNvCxnSpPr>
            <a:cxnSpLocks/>
          </p:cNvCxnSpPr>
          <p:nvPr/>
        </p:nvCxnSpPr>
        <p:spPr bwMode="auto">
          <a:xfrm>
            <a:off x="1297396"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1" name="Straight Connector 52">
            <a:extLst>
              <a:ext uri="{FF2B5EF4-FFF2-40B4-BE49-F238E27FC236}">
                <a16:creationId xmlns:a16="http://schemas.microsoft.com/office/drawing/2014/main" id="{9E092C5B-CCBE-C24E-92F6-00373C2503FF}"/>
              </a:ext>
            </a:extLst>
          </p:cNvPr>
          <p:cNvCxnSpPr>
            <a:cxnSpLocks/>
          </p:cNvCxnSpPr>
          <p:nvPr/>
        </p:nvCxnSpPr>
        <p:spPr bwMode="auto">
          <a:xfrm>
            <a:off x="1297396"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2" name="Straight Connector 53">
            <a:extLst>
              <a:ext uri="{FF2B5EF4-FFF2-40B4-BE49-F238E27FC236}">
                <a16:creationId xmlns:a16="http://schemas.microsoft.com/office/drawing/2014/main" id="{FCC3DCF8-8D9C-4B48-9C9F-7A730FD9AEEC}"/>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3" name="Straight Connector 32">
            <a:extLst>
              <a:ext uri="{FF2B5EF4-FFF2-40B4-BE49-F238E27FC236}">
                <a16:creationId xmlns:a16="http://schemas.microsoft.com/office/drawing/2014/main" id="{AB715917-18FF-1041-9C1C-BBA00E430719}"/>
              </a:ext>
            </a:extLst>
          </p:cNvPr>
          <p:cNvCxnSpPr>
            <a:cxnSpLocks/>
          </p:cNvCxnSpPr>
          <p:nvPr/>
        </p:nvCxnSpPr>
        <p:spPr bwMode="auto">
          <a:xfrm flipH="1">
            <a:off x="1304482"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4" name="TextBox 29">
            <a:extLst>
              <a:ext uri="{FF2B5EF4-FFF2-40B4-BE49-F238E27FC236}">
                <a16:creationId xmlns:a16="http://schemas.microsoft.com/office/drawing/2014/main" id="{FD408764-C5CA-AE42-A983-412E22A6E39E}"/>
              </a:ext>
            </a:extLst>
          </p:cNvPr>
          <p:cNvSpPr txBox="1"/>
          <p:nvPr/>
        </p:nvSpPr>
        <p:spPr>
          <a:xfrm>
            <a:off x="992065" y="5535495"/>
            <a:ext cx="247147"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95" name="TextBox 47">
            <a:extLst>
              <a:ext uri="{FF2B5EF4-FFF2-40B4-BE49-F238E27FC236}">
                <a16:creationId xmlns:a16="http://schemas.microsoft.com/office/drawing/2014/main" id="{D5979D42-3DF7-6544-A979-300D9F79CF8F}"/>
              </a:ext>
            </a:extLst>
          </p:cNvPr>
          <p:cNvSpPr txBox="1"/>
          <p:nvPr/>
        </p:nvSpPr>
        <p:spPr>
          <a:xfrm>
            <a:off x="919640" y="4921595"/>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4</a:t>
            </a:r>
          </a:p>
        </p:txBody>
      </p:sp>
      <p:sp>
        <p:nvSpPr>
          <p:cNvPr id="96" name="TextBox 62">
            <a:extLst>
              <a:ext uri="{FF2B5EF4-FFF2-40B4-BE49-F238E27FC236}">
                <a16:creationId xmlns:a16="http://schemas.microsoft.com/office/drawing/2014/main" id="{8DC84BA7-1AAB-2743-924C-05988FC6956A}"/>
              </a:ext>
            </a:extLst>
          </p:cNvPr>
          <p:cNvSpPr txBox="1"/>
          <p:nvPr/>
        </p:nvSpPr>
        <p:spPr>
          <a:xfrm>
            <a:off x="919640" y="3693799"/>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12</a:t>
            </a:r>
          </a:p>
        </p:txBody>
      </p:sp>
      <p:sp>
        <p:nvSpPr>
          <p:cNvPr id="97" name="TextBox 63">
            <a:extLst>
              <a:ext uri="{FF2B5EF4-FFF2-40B4-BE49-F238E27FC236}">
                <a16:creationId xmlns:a16="http://schemas.microsoft.com/office/drawing/2014/main" id="{5A359044-F426-624D-B011-6561D223CCD8}"/>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20</a:t>
            </a:r>
          </a:p>
        </p:txBody>
      </p:sp>
      <p:sp>
        <p:nvSpPr>
          <p:cNvPr id="98" name="TextBox 68">
            <a:extLst>
              <a:ext uri="{FF2B5EF4-FFF2-40B4-BE49-F238E27FC236}">
                <a16:creationId xmlns:a16="http://schemas.microsoft.com/office/drawing/2014/main" id="{1B0360D5-ECC0-7D48-9160-6A1865657791}"/>
              </a:ext>
            </a:extLst>
          </p:cNvPr>
          <p:cNvSpPr txBox="1"/>
          <p:nvPr/>
        </p:nvSpPr>
        <p:spPr>
          <a:xfrm>
            <a:off x="1843089"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Nicht</a:t>
            </a:r>
            <a:br>
              <a:rPr lang="en-US" sz="1000" dirty="0">
                <a:solidFill>
                  <a:schemeClr val="tx1">
                    <a:lumMod val="65000"/>
                    <a:lumOff val="35000"/>
                  </a:schemeClr>
                </a:solidFill>
              </a:rPr>
            </a:br>
            <a:r>
              <a:rPr lang="en-US" sz="1000" dirty="0">
                <a:solidFill>
                  <a:schemeClr val="tx1">
                    <a:lumMod val="65000"/>
                    <a:lumOff val="35000"/>
                  </a:schemeClr>
                </a:solidFill>
              </a:rPr>
              <a:t>GI-CA</a:t>
            </a:r>
          </a:p>
          <a:p>
            <a:pPr algn="ctr">
              <a:defRPr/>
            </a:pPr>
            <a:r>
              <a:rPr lang="en-US" sz="1000" dirty="0">
                <a:solidFill>
                  <a:schemeClr val="tx1">
                    <a:lumMod val="65000"/>
                    <a:lumOff val="35000"/>
                  </a:schemeClr>
                </a:solidFill>
              </a:rPr>
              <a:t>(n=305)</a:t>
            </a:r>
          </a:p>
        </p:txBody>
      </p:sp>
      <p:sp>
        <p:nvSpPr>
          <p:cNvPr id="99" name="TextBox 31">
            <a:extLst>
              <a:ext uri="{FF2B5EF4-FFF2-40B4-BE49-F238E27FC236}">
                <a16:creationId xmlns:a16="http://schemas.microsoft.com/office/drawing/2014/main" id="{0CDEF2B9-9E14-A84F-93AF-2424672DA02E}"/>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de-DE" sz="1000" b="1" dirty="0"/>
              <a:t>Kumulative VTE-Rezidivrate nach 6 Monaten </a:t>
            </a:r>
            <a:r>
              <a:rPr lang="en-US" sz="1000" b="1" dirty="0"/>
              <a:t> (%)</a:t>
            </a:r>
          </a:p>
        </p:txBody>
      </p:sp>
      <p:sp>
        <p:nvSpPr>
          <p:cNvPr id="101" name="TextBox 68">
            <a:extLst>
              <a:ext uri="{FF2B5EF4-FFF2-40B4-BE49-F238E27FC236}">
                <a16:creationId xmlns:a16="http://schemas.microsoft.com/office/drawing/2014/main" id="{073EB177-1062-5E4B-ABED-7B70A0B146D1}"/>
              </a:ext>
            </a:extLst>
          </p:cNvPr>
          <p:cNvSpPr txBox="1"/>
          <p:nvPr/>
        </p:nvSpPr>
        <p:spPr>
          <a:xfrm>
            <a:off x="3521868" y="4923238"/>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3.17</a:t>
            </a:r>
          </a:p>
        </p:txBody>
      </p:sp>
      <p:sp>
        <p:nvSpPr>
          <p:cNvPr id="103" name="TextBox 68">
            <a:extLst>
              <a:ext uri="{FF2B5EF4-FFF2-40B4-BE49-F238E27FC236}">
                <a16:creationId xmlns:a16="http://schemas.microsoft.com/office/drawing/2014/main" id="{340A7228-8021-6545-9FD3-9CC74A035349}"/>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NMH (n=494)</a:t>
            </a:r>
            <a:endParaRPr lang="en-US" sz="1000" dirty="0">
              <a:solidFill>
                <a:schemeClr val="tx1">
                  <a:lumMod val="65000"/>
                  <a:lumOff val="35000"/>
                </a:schemeClr>
              </a:solidFill>
              <a:latin typeface="Arial"/>
            </a:endParaRPr>
          </a:p>
        </p:txBody>
      </p:sp>
      <p:sp>
        <p:nvSpPr>
          <p:cNvPr id="104" name="Rechteck 103">
            <a:extLst>
              <a:ext uri="{FF2B5EF4-FFF2-40B4-BE49-F238E27FC236}">
                <a16:creationId xmlns:a16="http://schemas.microsoft.com/office/drawing/2014/main" id="{5179DC3A-8318-5541-BEF1-C8F815EF69B7}"/>
              </a:ext>
            </a:extLst>
          </p:cNvPr>
          <p:cNvSpPr/>
          <p:nvPr/>
        </p:nvSpPr>
        <p:spPr bwMode="auto">
          <a:xfrm>
            <a:off x="1531420"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5" name="TextBox 68">
            <a:extLst>
              <a:ext uri="{FF2B5EF4-FFF2-40B4-BE49-F238E27FC236}">
                <a16:creationId xmlns:a16="http://schemas.microsoft.com/office/drawing/2014/main" id="{B95BF82A-C860-A040-A226-E3916B0588AE}"/>
              </a:ext>
            </a:extLst>
          </p:cNvPr>
          <p:cNvSpPr txBox="1"/>
          <p:nvPr/>
        </p:nvSpPr>
        <p:spPr>
          <a:xfrm>
            <a:off x="2645568"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Total </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(n=189)</a:t>
            </a:r>
          </a:p>
        </p:txBody>
      </p:sp>
      <p:sp>
        <p:nvSpPr>
          <p:cNvPr id="106" name="TextBox 68">
            <a:extLst>
              <a:ext uri="{FF2B5EF4-FFF2-40B4-BE49-F238E27FC236}">
                <a16:creationId xmlns:a16="http://schemas.microsoft.com/office/drawing/2014/main" id="{E0D4BD12-F5D8-5C4E-93AD-1D4B6D3BA918}"/>
              </a:ext>
            </a:extLst>
          </p:cNvPr>
          <p:cNvSpPr txBox="1"/>
          <p:nvPr/>
        </p:nvSpPr>
        <p:spPr>
          <a:xfrm>
            <a:off x="3386136" y="5726145"/>
            <a:ext cx="68580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Luminales </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(n=108)</a:t>
            </a:r>
          </a:p>
        </p:txBody>
      </p:sp>
      <p:sp>
        <p:nvSpPr>
          <p:cNvPr id="107" name="TextBox 68">
            <a:extLst>
              <a:ext uri="{FF2B5EF4-FFF2-40B4-BE49-F238E27FC236}">
                <a16:creationId xmlns:a16="http://schemas.microsoft.com/office/drawing/2014/main" id="{FDE5E17C-AB58-FF49-83EC-6A68C121B18F}"/>
              </a:ext>
            </a:extLst>
          </p:cNvPr>
          <p:cNvSpPr txBox="1"/>
          <p:nvPr/>
        </p:nvSpPr>
        <p:spPr>
          <a:xfrm>
            <a:off x="2741612" y="4418413"/>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6.58</a:t>
            </a:r>
          </a:p>
        </p:txBody>
      </p:sp>
      <p:sp>
        <p:nvSpPr>
          <p:cNvPr id="108" name="TextBox 68">
            <a:extLst>
              <a:ext uri="{FF2B5EF4-FFF2-40B4-BE49-F238E27FC236}">
                <a16:creationId xmlns:a16="http://schemas.microsoft.com/office/drawing/2014/main" id="{60EB4AC6-35BF-0F4D-8C3C-00CC3B28922C}"/>
              </a:ext>
            </a:extLst>
          </p:cNvPr>
          <p:cNvSpPr txBox="1"/>
          <p:nvPr/>
        </p:nvSpPr>
        <p:spPr>
          <a:xfrm>
            <a:off x="1952624" y="3904063"/>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9.76</a:t>
            </a:r>
          </a:p>
        </p:txBody>
      </p:sp>
      <p:sp>
        <p:nvSpPr>
          <p:cNvPr id="109" name="Textfeld 108">
            <a:extLst>
              <a:ext uri="{FF2B5EF4-FFF2-40B4-BE49-F238E27FC236}">
                <a16:creationId xmlns:a16="http://schemas.microsoft.com/office/drawing/2014/main" id="{9D55CF00-BB05-034A-8926-0014155600E3}"/>
              </a:ext>
            </a:extLst>
          </p:cNvPr>
          <p:cNvSpPr txBox="1"/>
          <p:nvPr/>
        </p:nvSpPr>
        <p:spPr>
          <a:xfrm>
            <a:off x="2154172" y="2743200"/>
            <a:ext cx="1546355"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0.08</a:t>
            </a:r>
            <a:endParaRPr lang="de-DE" sz="1000" dirty="0">
              <a:solidFill>
                <a:schemeClr val="tx1">
                  <a:lumMod val="65000"/>
                  <a:lumOff val="35000"/>
                </a:schemeClr>
              </a:solidFill>
            </a:endParaRPr>
          </a:p>
        </p:txBody>
      </p:sp>
      <p:cxnSp>
        <p:nvCxnSpPr>
          <p:cNvPr id="110" name="Straight Connector 32">
            <a:extLst>
              <a:ext uri="{FF2B5EF4-FFF2-40B4-BE49-F238E27FC236}">
                <a16:creationId xmlns:a16="http://schemas.microsoft.com/office/drawing/2014/main" id="{EAD96178-5A58-184C-9259-954CFA8E409A}"/>
              </a:ext>
            </a:extLst>
          </p:cNvPr>
          <p:cNvCxnSpPr>
            <a:cxnSpLocks/>
          </p:cNvCxnSpPr>
          <p:nvPr/>
        </p:nvCxnSpPr>
        <p:spPr bwMode="auto">
          <a:xfrm flipH="1">
            <a:off x="1942658"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1" name="Straight Connector 32">
            <a:extLst>
              <a:ext uri="{FF2B5EF4-FFF2-40B4-BE49-F238E27FC236}">
                <a16:creationId xmlns:a16="http://schemas.microsoft.com/office/drawing/2014/main" id="{CB974DC9-FCA1-0E4A-859E-0ADB1864C293}"/>
              </a:ext>
            </a:extLst>
          </p:cNvPr>
          <p:cNvCxnSpPr>
            <a:cxnSpLocks/>
          </p:cNvCxnSpPr>
          <p:nvPr/>
        </p:nvCxnSpPr>
        <p:spPr bwMode="auto">
          <a:xfrm flipH="1">
            <a:off x="1944863"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2" name="TextBox 63">
            <a:extLst>
              <a:ext uri="{FF2B5EF4-FFF2-40B4-BE49-F238E27FC236}">
                <a16:creationId xmlns:a16="http://schemas.microsoft.com/office/drawing/2014/main" id="{D4920CD8-B5ED-FF41-8760-8641E8B0B269}"/>
              </a:ext>
            </a:extLst>
          </p:cNvPr>
          <p:cNvSpPr txBox="1"/>
          <p:nvPr/>
        </p:nvSpPr>
        <p:spPr>
          <a:xfrm>
            <a:off x="919640" y="2772952"/>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18</a:t>
            </a:r>
          </a:p>
        </p:txBody>
      </p:sp>
      <p:sp>
        <p:nvSpPr>
          <p:cNvPr id="153" name="TextBox 63">
            <a:extLst>
              <a:ext uri="{FF2B5EF4-FFF2-40B4-BE49-F238E27FC236}">
                <a16:creationId xmlns:a16="http://schemas.microsoft.com/office/drawing/2014/main" id="{92736E2D-A8F3-CF45-B30B-A59096093FBF}"/>
              </a:ext>
            </a:extLst>
          </p:cNvPr>
          <p:cNvSpPr txBox="1"/>
          <p:nvPr/>
        </p:nvSpPr>
        <p:spPr>
          <a:xfrm>
            <a:off x="919640" y="307990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16</a:t>
            </a:r>
          </a:p>
        </p:txBody>
      </p:sp>
      <p:sp>
        <p:nvSpPr>
          <p:cNvPr id="154" name="TextBox 63">
            <a:extLst>
              <a:ext uri="{FF2B5EF4-FFF2-40B4-BE49-F238E27FC236}">
                <a16:creationId xmlns:a16="http://schemas.microsoft.com/office/drawing/2014/main" id="{52C309E9-89C4-3D47-844C-6005A72DC3B8}"/>
              </a:ext>
            </a:extLst>
          </p:cNvPr>
          <p:cNvSpPr txBox="1"/>
          <p:nvPr/>
        </p:nvSpPr>
        <p:spPr>
          <a:xfrm>
            <a:off x="919640" y="3386850"/>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14</a:t>
            </a:r>
          </a:p>
        </p:txBody>
      </p:sp>
      <p:sp>
        <p:nvSpPr>
          <p:cNvPr id="155" name="TextBox 62">
            <a:extLst>
              <a:ext uri="{FF2B5EF4-FFF2-40B4-BE49-F238E27FC236}">
                <a16:creationId xmlns:a16="http://schemas.microsoft.com/office/drawing/2014/main" id="{AC0B3BF8-DA93-BF4A-B2A3-E1331DE4EA73}"/>
              </a:ext>
            </a:extLst>
          </p:cNvPr>
          <p:cNvSpPr txBox="1"/>
          <p:nvPr/>
        </p:nvSpPr>
        <p:spPr>
          <a:xfrm>
            <a:off x="919640" y="4000748"/>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156" name="TextBox 62">
            <a:extLst>
              <a:ext uri="{FF2B5EF4-FFF2-40B4-BE49-F238E27FC236}">
                <a16:creationId xmlns:a16="http://schemas.microsoft.com/office/drawing/2014/main" id="{920B6256-4183-A14A-930B-D617D0CDE8D6}"/>
              </a:ext>
            </a:extLst>
          </p:cNvPr>
          <p:cNvSpPr txBox="1"/>
          <p:nvPr/>
        </p:nvSpPr>
        <p:spPr>
          <a:xfrm>
            <a:off x="919640" y="4307697"/>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8</a:t>
            </a:r>
          </a:p>
        </p:txBody>
      </p:sp>
      <p:sp>
        <p:nvSpPr>
          <p:cNvPr id="157" name="TextBox 62">
            <a:extLst>
              <a:ext uri="{FF2B5EF4-FFF2-40B4-BE49-F238E27FC236}">
                <a16:creationId xmlns:a16="http://schemas.microsoft.com/office/drawing/2014/main" id="{28B284A5-73D0-094F-86EE-057396D6369D}"/>
              </a:ext>
            </a:extLst>
          </p:cNvPr>
          <p:cNvSpPr txBox="1"/>
          <p:nvPr/>
        </p:nvSpPr>
        <p:spPr>
          <a:xfrm>
            <a:off x="919640" y="4614646"/>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6</a:t>
            </a:r>
          </a:p>
        </p:txBody>
      </p:sp>
      <p:sp>
        <p:nvSpPr>
          <p:cNvPr id="158" name="TextBox 47">
            <a:extLst>
              <a:ext uri="{FF2B5EF4-FFF2-40B4-BE49-F238E27FC236}">
                <a16:creationId xmlns:a16="http://schemas.microsoft.com/office/drawing/2014/main" id="{63F1F18E-4BBD-774B-A7EB-0DEB33E0B9AA}"/>
              </a:ext>
            </a:extLst>
          </p:cNvPr>
          <p:cNvSpPr txBox="1"/>
          <p:nvPr/>
        </p:nvSpPr>
        <p:spPr>
          <a:xfrm>
            <a:off x="919640" y="5228544"/>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a:t>
            </a:r>
          </a:p>
        </p:txBody>
      </p:sp>
      <p:cxnSp>
        <p:nvCxnSpPr>
          <p:cNvPr id="159" name="Straight Connector 53">
            <a:extLst>
              <a:ext uri="{FF2B5EF4-FFF2-40B4-BE49-F238E27FC236}">
                <a16:creationId xmlns:a16="http://schemas.microsoft.com/office/drawing/2014/main" id="{4CEE3A8F-622F-134C-8ADB-C91A64FE2F79}"/>
              </a:ext>
            </a:extLst>
          </p:cNvPr>
          <p:cNvCxnSpPr>
            <a:cxnSpLocks/>
          </p:cNvCxnSpPr>
          <p:nvPr/>
        </p:nvCxnSpPr>
        <p:spPr bwMode="auto">
          <a:xfrm>
            <a:off x="1297396"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0" name="Straight Connector 53">
            <a:extLst>
              <a:ext uri="{FF2B5EF4-FFF2-40B4-BE49-F238E27FC236}">
                <a16:creationId xmlns:a16="http://schemas.microsoft.com/office/drawing/2014/main" id="{E4ECE3EC-8E03-6341-8AD1-0A879E4B3A76}"/>
              </a:ext>
            </a:extLst>
          </p:cNvPr>
          <p:cNvCxnSpPr>
            <a:cxnSpLocks/>
          </p:cNvCxnSpPr>
          <p:nvPr/>
        </p:nvCxnSpPr>
        <p:spPr bwMode="auto">
          <a:xfrm>
            <a:off x="1297396"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1" name="Straight Connector 53">
            <a:extLst>
              <a:ext uri="{FF2B5EF4-FFF2-40B4-BE49-F238E27FC236}">
                <a16:creationId xmlns:a16="http://schemas.microsoft.com/office/drawing/2014/main" id="{C003063B-C40A-8641-8521-2243DFA9498E}"/>
              </a:ext>
            </a:extLst>
          </p:cNvPr>
          <p:cNvCxnSpPr>
            <a:cxnSpLocks/>
          </p:cNvCxnSpPr>
          <p:nvPr/>
        </p:nvCxnSpPr>
        <p:spPr bwMode="auto">
          <a:xfrm>
            <a:off x="1297396"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2" name="Straight Connector 52">
            <a:extLst>
              <a:ext uri="{FF2B5EF4-FFF2-40B4-BE49-F238E27FC236}">
                <a16:creationId xmlns:a16="http://schemas.microsoft.com/office/drawing/2014/main" id="{23AA2101-C2A4-3548-A992-B072D5CD66A2}"/>
              </a:ext>
            </a:extLst>
          </p:cNvPr>
          <p:cNvCxnSpPr>
            <a:cxnSpLocks/>
          </p:cNvCxnSpPr>
          <p:nvPr/>
        </p:nvCxnSpPr>
        <p:spPr bwMode="auto">
          <a:xfrm>
            <a:off x="1297396"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3" name="Straight Connector 52">
            <a:extLst>
              <a:ext uri="{FF2B5EF4-FFF2-40B4-BE49-F238E27FC236}">
                <a16:creationId xmlns:a16="http://schemas.microsoft.com/office/drawing/2014/main" id="{29A99254-3820-AD4E-B98F-332E2706ED90}"/>
              </a:ext>
            </a:extLst>
          </p:cNvPr>
          <p:cNvCxnSpPr>
            <a:cxnSpLocks/>
          </p:cNvCxnSpPr>
          <p:nvPr/>
        </p:nvCxnSpPr>
        <p:spPr bwMode="auto">
          <a:xfrm>
            <a:off x="1297396"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4" name="Straight Connector 52">
            <a:extLst>
              <a:ext uri="{FF2B5EF4-FFF2-40B4-BE49-F238E27FC236}">
                <a16:creationId xmlns:a16="http://schemas.microsoft.com/office/drawing/2014/main" id="{A22BD2EC-51AA-9C4E-9DDD-58343F3B8A46}"/>
              </a:ext>
            </a:extLst>
          </p:cNvPr>
          <p:cNvCxnSpPr>
            <a:cxnSpLocks/>
          </p:cNvCxnSpPr>
          <p:nvPr/>
        </p:nvCxnSpPr>
        <p:spPr bwMode="auto">
          <a:xfrm>
            <a:off x="1297396"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5" name="Straight Connector 52">
            <a:extLst>
              <a:ext uri="{FF2B5EF4-FFF2-40B4-BE49-F238E27FC236}">
                <a16:creationId xmlns:a16="http://schemas.microsoft.com/office/drawing/2014/main" id="{A8EC51E0-BAF6-CC4C-924B-AE78AB030827}"/>
              </a:ext>
            </a:extLst>
          </p:cNvPr>
          <p:cNvCxnSpPr>
            <a:cxnSpLocks/>
          </p:cNvCxnSpPr>
          <p:nvPr/>
        </p:nvCxnSpPr>
        <p:spPr bwMode="auto">
          <a:xfrm>
            <a:off x="1297396"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1" name="Rechteck 220">
            <a:extLst>
              <a:ext uri="{FF2B5EF4-FFF2-40B4-BE49-F238E27FC236}">
                <a16:creationId xmlns:a16="http://schemas.microsoft.com/office/drawing/2014/main" id="{26A094DD-3D43-4744-AB2F-43D2885083DE}"/>
              </a:ext>
            </a:extLst>
          </p:cNvPr>
          <p:cNvSpPr/>
          <p:nvPr/>
        </p:nvSpPr>
        <p:spPr bwMode="auto">
          <a:xfrm>
            <a:off x="5414264" y="5122661"/>
            <a:ext cx="382662" cy="501852"/>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2" name="Rechteck 221">
            <a:extLst>
              <a:ext uri="{FF2B5EF4-FFF2-40B4-BE49-F238E27FC236}">
                <a16:creationId xmlns:a16="http://schemas.microsoft.com/office/drawing/2014/main" id="{534B9082-F06D-D043-B16B-316CA112A2D0}"/>
              </a:ext>
            </a:extLst>
          </p:cNvPr>
          <p:cNvSpPr/>
          <p:nvPr/>
        </p:nvSpPr>
        <p:spPr bwMode="auto">
          <a:xfrm>
            <a:off x="6195219" y="4243625"/>
            <a:ext cx="382662" cy="1380888"/>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3" name="Rechteck 222">
            <a:extLst>
              <a:ext uri="{FF2B5EF4-FFF2-40B4-BE49-F238E27FC236}">
                <a16:creationId xmlns:a16="http://schemas.microsoft.com/office/drawing/2014/main" id="{7B757BF0-6611-0B40-904E-FB65C30331E4}"/>
              </a:ext>
            </a:extLst>
          </p:cNvPr>
          <p:cNvSpPr/>
          <p:nvPr/>
        </p:nvSpPr>
        <p:spPr bwMode="auto">
          <a:xfrm>
            <a:off x="6976174" y="3213030"/>
            <a:ext cx="382662" cy="2411483"/>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24" name="Textfeld 223">
            <a:extLst>
              <a:ext uri="{FF2B5EF4-FFF2-40B4-BE49-F238E27FC236}">
                <a16:creationId xmlns:a16="http://schemas.microsoft.com/office/drawing/2014/main" id="{1CAD0053-BFDE-7640-8989-81220FA24A22}"/>
              </a:ext>
            </a:extLst>
          </p:cNvPr>
          <p:cNvSpPr txBox="1"/>
          <p:nvPr/>
        </p:nvSpPr>
        <p:spPr>
          <a:xfrm>
            <a:off x="5395155" y="3242365"/>
            <a:ext cx="1178719"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0.10</a:t>
            </a:r>
            <a:endParaRPr lang="de-DE" sz="1000" dirty="0">
              <a:solidFill>
                <a:schemeClr val="tx1">
                  <a:lumMod val="65000"/>
                  <a:lumOff val="35000"/>
                </a:schemeClr>
              </a:solidFill>
            </a:endParaRPr>
          </a:p>
        </p:txBody>
      </p:sp>
      <p:cxnSp>
        <p:nvCxnSpPr>
          <p:cNvPr id="225" name="Straight Connector 48">
            <a:extLst>
              <a:ext uri="{FF2B5EF4-FFF2-40B4-BE49-F238E27FC236}">
                <a16:creationId xmlns:a16="http://schemas.microsoft.com/office/drawing/2014/main" id="{2748FB1E-1970-DC4C-A7CE-2DE165700FB2}"/>
              </a:ext>
            </a:extLst>
          </p:cNvPr>
          <p:cNvCxnSpPr>
            <a:cxnSpLocks/>
          </p:cNvCxnSpPr>
          <p:nvPr/>
        </p:nvCxnSpPr>
        <p:spPr bwMode="auto">
          <a:xfrm>
            <a:off x="48142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6" name="Straight Connector 51">
            <a:extLst>
              <a:ext uri="{FF2B5EF4-FFF2-40B4-BE49-F238E27FC236}">
                <a16:creationId xmlns:a16="http://schemas.microsoft.com/office/drawing/2014/main" id="{7D952DEE-7D87-F049-AC85-520EB770FF0C}"/>
              </a:ext>
            </a:extLst>
          </p:cNvPr>
          <p:cNvCxnSpPr>
            <a:cxnSpLocks/>
          </p:cNvCxnSpPr>
          <p:nvPr/>
        </p:nvCxnSpPr>
        <p:spPr bwMode="auto">
          <a:xfrm>
            <a:off x="4756596"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7" name="Straight Connector 52">
            <a:extLst>
              <a:ext uri="{FF2B5EF4-FFF2-40B4-BE49-F238E27FC236}">
                <a16:creationId xmlns:a16="http://schemas.microsoft.com/office/drawing/2014/main" id="{2720C960-406E-DD49-AADE-C55615057FE3}"/>
              </a:ext>
            </a:extLst>
          </p:cNvPr>
          <p:cNvCxnSpPr>
            <a:cxnSpLocks/>
          </p:cNvCxnSpPr>
          <p:nvPr/>
        </p:nvCxnSpPr>
        <p:spPr bwMode="auto">
          <a:xfrm>
            <a:off x="4756596"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8" name="Straight Connector 53">
            <a:extLst>
              <a:ext uri="{FF2B5EF4-FFF2-40B4-BE49-F238E27FC236}">
                <a16:creationId xmlns:a16="http://schemas.microsoft.com/office/drawing/2014/main" id="{C377507B-2A65-AE46-886C-301A0FF2D836}"/>
              </a:ext>
            </a:extLst>
          </p:cNvPr>
          <p:cNvCxnSpPr>
            <a:cxnSpLocks/>
          </p:cNvCxnSpPr>
          <p:nvPr/>
        </p:nvCxnSpPr>
        <p:spPr bwMode="auto">
          <a:xfrm>
            <a:off x="47565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9" name="Straight Connector 32">
            <a:extLst>
              <a:ext uri="{FF2B5EF4-FFF2-40B4-BE49-F238E27FC236}">
                <a16:creationId xmlns:a16="http://schemas.microsoft.com/office/drawing/2014/main" id="{DDBF559D-6204-4D4E-AF6E-ABE6B468B915}"/>
              </a:ext>
            </a:extLst>
          </p:cNvPr>
          <p:cNvCxnSpPr>
            <a:cxnSpLocks/>
          </p:cNvCxnSpPr>
          <p:nvPr/>
        </p:nvCxnSpPr>
        <p:spPr bwMode="auto">
          <a:xfrm flipH="1">
            <a:off x="4763682"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30" name="TextBox 29">
            <a:extLst>
              <a:ext uri="{FF2B5EF4-FFF2-40B4-BE49-F238E27FC236}">
                <a16:creationId xmlns:a16="http://schemas.microsoft.com/office/drawing/2014/main" id="{BBB30236-A546-D749-B09F-03A094E41FFB}"/>
              </a:ext>
            </a:extLst>
          </p:cNvPr>
          <p:cNvSpPr txBox="1"/>
          <p:nvPr/>
        </p:nvSpPr>
        <p:spPr>
          <a:xfrm>
            <a:off x="4451265" y="5535495"/>
            <a:ext cx="247147"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231" name="TextBox 47">
            <a:extLst>
              <a:ext uri="{FF2B5EF4-FFF2-40B4-BE49-F238E27FC236}">
                <a16:creationId xmlns:a16="http://schemas.microsoft.com/office/drawing/2014/main" id="{42FE8095-E7F1-6142-9D81-0043FC2B5A2E}"/>
              </a:ext>
            </a:extLst>
          </p:cNvPr>
          <p:cNvSpPr txBox="1"/>
          <p:nvPr/>
        </p:nvSpPr>
        <p:spPr>
          <a:xfrm>
            <a:off x="4378840" y="4921595"/>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4</a:t>
            </a:r>
          </a:p>
        </p:txBody>
      </p:sp>
      <p:sp>
        <p:nvSpPr>
          <p:cNvPr id="232" name="TextBox 62">
            <a:extLst>
              <a:ext uri="{FF2B5EF4-FFF2-40B4-BE49-F238E27FC236}">
                <a16:creationId xmlns:a16="http://schemas.microsoft.com/office/drawing/2014/main" id="{31191A22-95F6-5D4B-BEA2-D391F8BCBB01}"/>
              </a:ext>
            </a:extLst>
          </p:cNvPr>
          <p:cNvSpPr txBox="1"/>
          <p:nvPr/>
        </p:nvSpPr>
        <p:spPr>
          <a:xfrm>
            <a:off x="4378840" y="3693799"/>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12</a:t>
            </a:r>
          </a:p>
        </p:txBody>
      </p:sp>
      <p:sp>
        <p:nvSpPr>
          <p:cNvPr id="233" name="TextBox 63">
            <a:extLst>
              <a:ext uri="{FF2B5EF4-FFF2-40B4-BE49-F238E27FC236}">
                <a16:creationId xmlns:a16="http://schemas.microsoft.com/office/drawing/2014/main" id="{96C294DE-8432-2346-8C15-EEEFB70F2194}"/>
              </a:ext>
            </a:extLst>
          </p:cNvPr>
          <p:cNvSpPr txBox="1"/>
          <p:nvPr/>
        </p:nvSpPr>
        <p:spPr>
          <a:xfrm>
            <a:off x="4378840" y="2466003"/>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20</a:t>
            </a:r>
          </a:p>
        </p:txBody>
      </p:sp>
      <p:sp>
        <p:nvSpPr>
          <p:cNvPr id="234" name="TextBox 68">
            <a:extLst>
              <a:ext uri="{FF2B5EF4-FFF2-40B4-BE49-F238E27FC236}">
                <a16:creationId xmlns:a16="http://schemas.microsoft.com/office/drawing/2014/main" id="{898B4DA8-A3F2-5B4B-9526-94A5ADD968EE}"/>
              </a:ext>
            </a:extLst>
          </p:cNvPr>
          <p:cNvSpPr txBox="1"/>
          <p:nvPr/>
        </p:nvSpPr>
        <p:spPr>
          <a:xfrm>
            <a:off x="5302289"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Nicht</a:t>
            </a:r>
            <a:br>
              <a:rPr lang="en-US" sz="1000" dirty="0">
                <a:solidFill>
                  <a:schemeClr val="tx1">
                    <a:lumMod val="65000"/>
                    <a:lumOff val="35000"/>
                  </a:schemeClr>
                </a:solidFill>
              </a:rPr>
            </a:br>
            <a:r>
              <a:rPr lang="en-US" sz="1000" dirty="0">
                <a:solidFill>
                  <a:schemeClr val="tx1">
                    <a:lumMod val="65000"/>
                    <a:lumOff val="35000"/>
                  </a:schemeClr>
                </a:solidFill>
              </a:rPr>
              <a:t>GI-CA</a:t>
            </a:r>
          </a:p>
          <a:p>
            <a:pPr algn="ctr">
              <a:defRPr/>
            </a:pPr>
            <a:r>
              <a:rPr lang="en-US" sz="1000" dirty="0">
                <a:solidFill>
                  <a:schemeClr val="tx1">
                    <a:lumMod val="65000"/>
                    <a:lumOff val="35000"/>
                  </a:schemeClr>
                </a:solidFill>
              </a:rPr>
              <a:t>(n=304)</a:t>
            </a:r>
          </a:p>
        </p:txBody>
      </p:sp>
      <p:sp>
        <p:nvSpPr>
          <p:cNvPr id="235" name="TextBox 68">
            <a:extLst>
              <a:ext uri="{FF2B5EF4-FFF2-40B4-BE49-F238E27FC236}">
                <a16:creationId xmlns:a16="http://schemas.microsoft.com/office/drawing/2014/main" id="{FEEEF3D8-3204-8B4D-A6E9-CC528C3BFA08}"/>
              </a:ext>
            </a:extLst>
          </p:cNvPr>
          <p:cNvSpPr txBox="1"/>
          <p:nvPr/>
        </p:nvSpPr>
        <p:spPr>
          <a:xfrm>
            <a:off x="6973748" y="3028763"/>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15.59</a:t>
            </a:r>
          </a:p>
        </p:txBody>
      </p:sp>
      <p:sp>
        <p:nvSpPr>
          <p:cNvPr id="236" name="TextBox 68">
            <a:extLst>
              <a:ext uri="{FF2B5EF4-FFF2-40B4-BE49-F238E27FC236}">
                <a16:creationId xmlns:a16="http://schemas.microsoft.com/office/drawing/2014/main" id="{30B7CBC1-87C9-C54A-A2A9-7C2B31CE25D6}"/>
              </a:ext>
            </a:extLst>
          </p:cNvPr>
          <p:cNvSpPr txBox="1"/>
          <p:nvPr/>
        </p:nvSpPr>
        <p:spPr>
          <a:xfrm>
            <a:off x="5183400" y="2464936"/>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Apixaban (n=474)</a:t>
            </a:r>
            <a:endParaRPr lang="en-US" sz="1000" dirty="0">
              <a:solidFill>
                <a:schemeClr val="tx1">
                  <a:lumMod val="65000"/>
                  <a:lumOff val="35000"/>
                </a:schemeClr>
              </a:solidFill>
              <a:latin typeface="Arial"/>
            </a:endParaRPr>
          </a:p>
        </p:txBody>
      </p:sp>
      <p:sp>
        <p:nvSpPr>
          <p:cNvPr id="237" name="Rechteck 236">
            <a:extLst>
              <a:ext uri="{FF2B5EF4-FFF2-40B4-BE49-F238E27FC236}">
                <a16:creationId xmlns:a16="http://schemas.microsoft.com/office/drawing/2014/main" id="{5EACC926-587C-104A-9C00-7CE5C01CB81F}"/>
              </a:ext>
            </a:extLst>
          </p:cNvPr>
          <p:cNvSpPr/>
          <p:nvPr/>
        </p:nvSpPr>
        <p:spPr bwMode="auto">
          <a:xfrm>
            <a:off x="49906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38" name="TextBox 68">
            <a:extLst>
              <a:ext uri="{FF2B5EF4-FFF2-40B4-BE49-F238E27FC236}">
                <a16:creationId xmlns:a16="http://schemas.microsoft.com/office/drawing/2014/main" id="{B2EBBD24-D9CB-524A-9F8F-5CC55BB2F155}"/>
              </a:ext>
            </a:extLst>
          </p:cNvPr>
          <p:cNvSpPr txBox="1"/>
          <p:nvPr/>
        </p:nvSpPr>
        <p:spPr>
          <a:xfrm>
            <a:off x="6104768"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Total </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(n=170)</a:t>
            </a:r>
          </a:p>
        </p:txBody>
      </p:sp>
      <p:sp>
        <p:nvSpPr>
          <p:cNvPr id="239" name="TextBox 68">
            <a:extLst>
              <a:ext uri="{FF2B5EF4-FFF2-40B4-BE49-F238E27FC236}">
                <a16:creationId xmlns:a16="http://schemas.microsoft.com/office/drawing/2014/main" id="{B2FE0047-CF08-6A4E-A35E-C8813C66A0BF}"/>
              </a:ext>
            </a:extLst>
          </p:cNvPr>
          <p:cNvSpPr txBox="1"/>
          <p:nvPr/>
        </p:nvSpPr>
        <p:spPr>
          <a:xfrm>
            <a:off x="6845336" y="5726145"/>
            <a:ext cx="68580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Luminales </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(n=84)</a:t>
            </a:r>
          </a:p>
        </p:txBody>
      </p:sp>
      <p:sp>
        <p:nvSpPr>
          <p:cNvPr id="240" name="TextBox 68">
            <a:extLst>
              <a:ext uri="{FF2B5EF4-FFF2-40B4-BE49-F238E27FC236}">
                <a16:creationId xmlns:a16="http://schemas.microsoft.com/office/drawing/2014/main" id="{389D52E5-8CCE-C045-9BE8-1515178D06F1}"/>
              </a:ext>
            </a:extLst>
          </p:cNvPr>
          <p:cNvSpPr txBox="1"/>
          <p:nvPr/>
        </p:nvSpPr>
        <p:spPr>
          <a:xfrm>
            <a:off x="6200812" y="4054674"/>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8.95</a:t>
            </a:r>
          </a:p>
        </p:txBody>
      </p:sp>
      <p:sp>
        <p:nvSpPr>
          <p:cNvPr id="241" name="TextBox 68">
            <a:extLst>
              <a:ext uri="{FF2B5EF4-FFF2-40B4-BE49-F238E27FC236}">
                <a16:creationId xmlns:a16="http://schemas.microsoft.com/office/drawing/2014/main" id="{30AD7FF5-2857-9A45-A6E6-80D82B787747}"/>
              </a:ext>
            </a:extLst>
          </p:cNvPr>
          <p:cNvSpPr txBox="1"/>
          <p:nvPr/>
        </p:nvSpPr>
        <p:spPr>
          <a:xfrm>
            <a:off x="5411824" y="4934657"/>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3.26</a:t>
            </a:r>
          </a:p>
        </p:txBody>
      </p:sp>
      <p:sp>
        <p:nvSpPr>
          <p:cNvPr id="242" name="Textfeld 241">
            <a:extLst>
              <a:ext uri="{FF2B5EF4-FFF2-40B4-BE49-F238E27FC236}">
                <a16:creationId xmlns:a16="http://schemas.microsoft.com/office/drawing/2014/main" id="{616E9750-F0D0-464B-822B-F88AD22E319C}"/>
              </a:ext>
            </a:extLst>
          </p:cNvPr>
          <p:cNvSpPr txBox="1"/>
          <p:nvPr/>
        </p:nvSpPr>
        <p:spPr>
          <a:xfrm>
            <a:off x="5613372" y="2743200"/>
            <a:ext cx="1546355"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0.004</a:t>
            </a:r>
            <a:endParaRPr lang="de-DE" sz="1000" dirty="0">
              <a:solidFill>
                <a:schemeClr val="tx1">
                  <a:lumMod val="65000"/>
                  <a:lumOff val="35000"/>
                </a:schemeClr>
              </a:solidFill>
            </a:endParaRPr>
          </a:p>
        </p:txBody>
      </p:sp>
      <p:cxnSp>
        <p:nvCxnSpPr>
          <p:cNvPr id="243" name="Straight Connector 32">
            <a:extLst>
              <a:ext uri="{FF2B5EF4-FFF2-40B4-BE49-F238E27FC236}">
                <a16:creationId xmlns:a16="http://schemas.microsoft.com/office/drawing/2014/main" id="{39F9AD45-7CAA-8640-AD1C-5C87BF655165}"/>
              </a:ext>
            </a:extLst>
          </p:cNvPr>
          <p:cNvCxnSpPr>
            <a:cxnSpLocks/>
          </p:cNvCxnSpPr>
          <p:nvPr/>
        </p:nvCxnSpPr>
        <p:spPr bwMode="auto">
          <a:xfrm flipH="1">
            <a:off x="5401858"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4" name="Straight Connector 32">
            <a:extLst>
              <a:ext uri="{FF2B5EF4-FFF2-40B4-BE49-F238E27FC236}">
                <a16:creationId xmlns:a16="http://schemas.microsoft.com/office/drawing/2014/main" id="{56182CA8-B102-5246-8C43-A07FA0DC0A44}"/>
              </a:ext>
            </a:extLst>
          </p:cNvPr>
          <p:cNvCxnSpPr>
            <a:cxnSpLocks/>
          </p:cNvCxnSpPr>
          <p:nvPr/>
        </p:nvCxnSpPr>
        <p:spPr bwMode="auto">
          <a:xfrm flipH="1">
            <a:off x="5404063"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45" name="TextBox 63">
            <a:extLst>
              <a:ext uri="{FF2B5EF4-FFF2-40B4-BE49-F238E27FC236}">
                <a16:creationId xmlns:a16="http://schemas.microsoft.com/office/drawing/2014/main" id="{23128A44-29AE-B042-8151-4A7249AE5E9D}"/>
              </a:ext>
            </a:extLst>
          </p:cNvPr>
          <p:cNvSpPr txBox="1"/>
          <p:nvPr/>
        </p:nvSpPr>
        <p:spPr>
          <a:xfrm>
            <a:off x="4378840" y="2772952"/>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18</a:t>
            </a:r>
          </a:p>
        </p:txBody>
      </p:sp>
      <p:sp>
        <p:nvSpPr>
          <p:cNvPr id="246" name="TextBox 63">
            <a:extLst>
              <a:ext uri="{FF2B5EF4-FFF2-40B4-BE49-F238E27FC236}">
                <a16:creationId xmlns:a16="http://schemas.microsoft.com/office/drawing/2014/main" id="{3515FE6D-8695-3449-9C5A-2845BBAE7EC2}"/>
              </a:ext>
            </a:extLst>
          </p:cNvPr>
          <p:cNvSpPr txBox="1"/>
          <p:nvPr/>
        </p:nvSpPr>
        <p:spPr>
          <a:xfrm>
            <a:off x="4378840" y="307990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16</a:t>
            </a:r>
          </a:p>
        </p:txBody>
      </p:sp>
      <p:sp>
        <p:nvSpPr>
          <p:cNvPr id="247" name="TextBox 63">
            <a:extLst>
              <a:ext uri="{FF2B5EF4-FFF2-40B4-BE49-F238E27FC236}">
                <a16:creationId xmlns:a16="http://schemas.microsoft.com/office/drawing/2014/main" id="{C69CD55D-896D-CA4F-A808-84AD22524C79}"/>
              </a:ext>
            </a:extLst>
          </p:cNvPr>
          <p:cNvSpPr txBox="1"/>
          <p:nvPr/>
        </p:nvSpPr>
        <p:spPr>
          <a:xfrm>
            <a:off x="4378840" y="3386850"/>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14</a:t>
            </a:r>
          </a:p>
        </p:txBody>
      </p:sp>
      <p:sp>
        <p:nvSpPr>
          <p:cNvPr id="248" name="TextBox 62">
            <a:extLst>
              <a:ext uri="{FF2B5EF4-FFF2-40B4-BE49-F238E27FC236}">
                <a16:creationId xmlns:a16="http://schemas.microsoft.com/office/drawing/2014/main" id="{FA9DD382-A879-AD40-9E0A-784EA4D49D89}"/>
              </a:ext>
            </a:extLst>
          </p:cNvPr>
          <p:cNvSpPr txBox="1"/>
          <p:nvPr/>
        </p:nvSpPr>
        <p:spPr>
          <a:xfrm>
            <a:off x="4378840" y="4000748"/>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249" name="TextBox 62">
            <a:extLst>
              <a:ext uri="{FF2B5EF4-FFF2-40B4-BE49-F238E27FC236}">
                <a16:creationId xmlns:a16="http://schemas.microsoft.com/office/drawing/2014/main" id="{B798A285-20E1-324F-8C41-22F5F614AAF2}"/>
              </a:ext>
            </a:extLst>
          </p:cNvPr>
          <p:cNvSpPr txBox="1"/>
          <p:nvPr/>
        </p:nvSpPr>
        <p:spPr>
          <a:xfrm>
            <a:off x="4378840" y="4307697"/>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8</a:t>
            </a:r>
          </a:p>
        </p:txBody>
      </p:sp>
      <p:sp>
        <p:nvSpPr>
          <p:cNvPr id="250" name="TextBox 62">
            <a:extLst>
              <a:ext uri="{FF2B5EF4-FFF2-40B4-BE49-F238E27FC236}">
                <a16:creationId xmlns:a16="http://schemas.microsoft.com/office/drawing/2014/main" id="{1B785E70-842B-684B-A181-4E5C4E032B23}"/>
              </a:ext>
            </a:extLst>
          </p:cNvPr>
          <p:cNvSpPr txBox="1"/>
          <p:nvPr/>
        </p:nvSpPr>
        <p:spPr>
          <a:xfrm>
            <a:off x="4378840" y="4614646"/>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6</a:t>
            </a:r>
          </a:p>
        </p:txBody>
      </p:sp>
      <p:sp>
        <p:nvSpPr>
          <p:cNvPr id="251" name="TextBox 47">
            <a:extLst>
              <a:ext uri="{FF2B5EF4-FFF2-40B4-BE49-F238E27FC236}">
                <a16:creationId xmlns:a16="http://schemas.microsoft.com/office/drawing/2014/main" id="{C94BE34C-5CC8-7948-8A65-7A4C5F5E1D5C}"/>
              </a:ext>
            </a:extLst>
          </p:cNvPr>
          <p:cNvSpPr txBox="1"/>
          <p:nvPr/>
        </p:nvSpPr>
        <p:spPr>
          <a:xfrm>
            <a:off x="4378840" y="5228544"/>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a:t>
            </a:r>
          </a:p>
        </p:txBody>
      </p:sp>
      <p:cxnSp>
        <p:nvCxnSpPr>
          <p:cNvPr id="252" name="Straight Connector 53">
            <a:extLst>
              <a:ext uri="{FF2B5EF4-FFF2-40B4-BE49-F238E27FC236}">
                <a16:creationId xmlns:a16="http://schemas.microsoft.com/office/drawing/2014/main" id="{749F11A5-E5A0-B648-90DD-9BDC5012F2F0}"/>
              </a:ext>
            </a:extLst>
          </p:cNvPr>
          <p:cNvCxnSpPr>
            <a:cxnSpLocks/>
          </p:cNvCxnSpPr>
          <p:nvPr/>
        </p:nvCxnSpPr>
        <p:spPr bwMode="auto">
          <a:xfrm>
            <a:off x="4756596"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3" name="Straight Connector 53">
            <a:extLst>
              <a:ext uri="{FF2B5EF4-FFF2-40B4-BE49-F238E27FC236}">
                <a16:creationId xmlns:a16="http://schemas.microsoft.com/office/drawing/2014/main" id="{7BDF4F07-B5BB-E245-85E1-B6F3BFB1BDC3}"/>
              </a:ext>
            </a:extLst>
          </p:cNvPr>
          <p:cNvCxnSpPr>
            <a:cxnSpLocks/>
          </p:cNvCxnSpPr>
          <p:nvPr/>
        </p:nvCxnSpPr>
        <p:spPr bwMode="auto">
          <a:xfrm>
            <a:off x="4756596"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4" name="Straight Connector 53">
            <a:extLst>
              <a:ext uri="{FF2B5EF4-FFF2-40B4-BE49-F238E27FC236}">
                <a16:creationId xmlns:a16="http://schemas.microsoft.com/office/drawing/2014/main" id="{0912894A-ACFA-4C43-A336-50778DB9B578}"/>
              </a:ext>
            </a:extLst>
          </p:cNvPr>
          <p:cNvCxnSpPr>
            <a:cxnSpLocks/>
          </p:cNvCxnSpPr>
          <p:nvPr/>
        </p:nvCxnSpPr>
        <p:spPr bwMode="auto">
          <a:xfrm>
            <a:off x="4756596"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5" name="Straight Connector 52">
            <a:extLst>
              <a:ext uri="{FF2B5EF4-FFF2-40B4-BE49-F238E27FC236}">
                <a16:creationId xmlns:a16="http://schemas.microsoft.com/office/drawing/2014/main" id="{AE427552-BFEA-A14D-8DF0-0519A5A2FF31}"/>
              </a:ext>
            </a:extLst>
          </p:cNvPr>
          <p:cNvCxnSpPr>
            <a:cxnSpLocks/>
          </p:cNvCxnSpPr>
          <p:nvPr/>
        </p:nvCxnSpPr>
        <p:spPr bwMode="auto">
          <a:xfrm>
            <a:off x="4756596"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6" name="Straight Connector 52">
            <a:extLst>
              <a:ext uri="{FF2B5EF4-FFF2-40B4-BE49-F238E27FC236}">
                <a16:creationId xmlns:a16="http://schemas.microsoft.com/office/drawing/2014/main" id="{F505474D-D9AC-E44B-8192-2E3F4C8E2996}"/>
              </a:ext>
            </a:extLst>
          </p:cNvPr>
          <p:cNvCxnSpPr>
            <a:cxnSpLocks/>
          </p:cNvCxnSpPr>
          <p:nvPr/>
        </p:nvCxnSpPr>
        <p:spPr bwMode="auto">
          <a:xfrm>
            <a:off x="4756596"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7" name="Straight Connector 52">
            <a:extLst>
              <a:ext uri="{FF2B5EF4-FFF2-40B4-BE49-F238E27FC236}">
                <a16:creationId xmlns:a16="http://schemas.microsoft.com/office/drawing/2014/main" id="{9E394B9A-D470-C74B-9BB3-E8659800BAD3}"/>
              </a:ext>
            </a:extLst>
          </p:cNvPr>
          <p:cNvCxnSpPr>
            <a:cxnSpLocks/>
          </p:cNvCxnSpPr>
          <p:nvPr/>
        </p:nvCxnSpPr>
        <p:spPr bwMode="auto">
          <a:xfrm>
            <a:off x="4756596"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8" name="Straight Connector 52">
            <a:extLst>
              <a:ext uri="{FF2B5EF4-FFF2-40B4-BE49-F238E27FC236}">
                <a16:creationId xmlns:a16="http://schemas.microsoft.com/office/drawing/2014/main" id="{C3D2C066-6489-A54A-9834-285BB9A1F22C}"/>
              </a:ext>
            </a:extLst>
          </p:cNvPr>
          <p:cNvCxnSpPr>
            <a:cxnSpLocks/>
          </p:cNvCxnSpPr>
          <p:nvPr/>
        </p:nvCxnSpPr>
        <p:spPr bwMode="auto">
          <a:xfrm>
            <a:off x="4756596"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9" name="Rechteck 258">
            <a:extLst>
              <a:ext uri="{FF2B5EF4-FFF2-40B4-BE49-F238E27FC236}">
                <a16:creationId xmlns:a16="http://schemas.microsoft.com/office/drawing/2014/main" id="{780E8B9A-4C03-A041-A70B-AC1ECBABEDFC}"/>
              </a:ext>
            </a:extLst>
          </p:cNvPr>
          <p:cNvSpPr/>
          <p:nvPr/>
        </p:nvSpPr>
        <p:spPr bwMode="auto">
          <a:xfrm>
            <a:off x="8931342" y="4870063"/>
            <a:ext cx="382662" cy="754449"/>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0" name="Rechteck 259">
            <a:extLst>
              <a:ext uri="{FF2B5EF4-FFF2-40B4-BE49-F238E27FC236}">
                <a16:creationId xmlns:a16="http://schemas.microsoft.com/office/drawing/2014/main" id="{6DC63D38-5D28-784B-A308-42D9FE4E3186}"/>
              </a:ext>
            </a:extLst>
          </p:cNvPr>
          <p:cNvSpPr/>
          <p:nvPr/>
        </p:nvSpPr>
        <p:spPr bwMode="auto">
          <a:xfrm>
            <a:off x="9712297" y="4819545"/>
            <a:ext cx="382662" cy="80496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1" name="Rechteck 260">
            <a:extLst>
              <a:ext uri="{FF2B5EF4-FFF2-40B4-BE49-F238E27FC236}">
                <a16:creationId xmlns:a16="http://schemas.microsoft.com/office/drawing/2014/main" id="{09DEE148-B3FF-1C45-AD79-EDC31C04D09C}"/>
              </a:ext>
            </a:extLst>
          </p:cNvPr>
          <p:cNvSpPr/>
          <p:nvPr/>
        </p:nvSpPr>
        <p:spPr bwMode="auto">
          <a:xfrm>
            <a:off x="10493252" y="5309581"/>
            <a:ext cx="382662" cy="314931"/>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62" name="Textfeld 261">
            <a:extLst>
              <a:ext uri="{FF2B5EF4-FFF2-40B4-BE49-F238E27FC236}">
                <a16:creationId xmlns:a16="http://schemas.microsoft.com/office/drawing/2014/main" id="{5E231116-5124-334B-A269-9BCEC5B57C23}"/>
              </a:ext>
            </a:extLst>
          </p:cNvPr>
          <p:cNvSpPr txBox="1"/>
          <p:nvPr/>
        </p:nvSpPr>
        <p:spPr>
          <a:xfrm>
            <a:off x="8912233" y="3242365"/>
            <a:ext cx="1178719"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0.98</a:t>
            </a:r>
            <a:endParaRPr lang="de-DE" sz="1000" dirty="0">
              <a:solidFill>
                <a:schemeClr val="tx1">
                  <a:lumMod val="65000"/>
                  <a:lumOff val="35000"/>
                </a:schemeClr>
              </a:solidFill>
            </a:endParaRPr>
          </a:p>
        </p:txBody>
      </p:sp>
      <p:cxnSp>
        <p:nvCxnSpPr>
          <p:cNvPr id="263" name="Straight Connector 48">
            <a:extLst>
              <a:ext uri="{FF2B5EF4-FFF2-40B4-BE49-F238E27FC236}">
                <a16:creationId xmlns:a16="http://schemas.microsoft.com/office/drawing/2014/main" id="{2B35FA4F-FB6E-1945-8CFE-5F6139241A77}"/>
              </a:ext>
            </a:extLst>
          </p:cNvPr>
          <p:cNvCxnSpPr>
            <a:cxnSpLocks/>
          </p:cNvCxnSpPr>
          <p:nvPr/>
        </p:nvCxnSpPr>
        <p:spPr bwMode="auto">
          <a:xfrm>
            <a:off x="8331288"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4" name="Straight Connector 51">
            <a:extLst>
              <a:ext uri="{FF2B5EF4-FFF2-40B4-BE49-F238E27FC236}">
                <a16:creationId xmlns:a16="http://schemas.microsoft.com/office/drawing/2014/main" id="{A206F2F2-E82F-AF4C-A595-69E99D21FCB7}"/>
              </a:ext>
            </a:extLst>
          </p:cNvPr>
          <p:cNvCxnSpPr>
            <a:cxnSpLocks/>
          </p:cNvCxnSpPr>
          <p:nvPr/>
        </p:nvCxnSpPr>
        <p:spPr bwMode="auto">
          <a:xfrm>
            <a:off x="8273674" y="531635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5" name="Straight Connector 52">
            <a:extLst>
              <a:ext uri="{FF2B5EF4-FFF2-40B4-BE49-F238E27FC236}">
                <a16:creationId xmlns:a16="http://schemas.microsoft.com/office/drawing/2014/main" id="{55B57654-E433-C84C-B9A1-7D444B2B675D}"/>
              </a:ext>
            </a:extLst>
          </p:cNvPr>
          <p:cNvCxnSpPr>
            <a:cxnSpLocks/>
          </p:cNvCxnSpPr>
          <p:nvPr/>
        </p:nvCxnSpPr>
        <p:spPr bwMode="auto">
          <a:xfrm>
            <a:off x="8273674" y="377557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6" name="Straight Connector 53">
            <a:extLst>
              <a:ext uri="{FF2B5EF4-FFF2-40B4-BE49-F238E27FC236}">
                <a16:creationId xmlns:a16="http://schemas.microsoft.com/office/drawing/2014/main" id="{F40A011D-F5AF-5C4C-803C-47B80FBAC570}"/>
              </a:ext>
            </a:extLst>
          </p:cNvPr>
          <p:cNvCxnSpPr>
            <a:cxnSpLocks/>
          </p:cNvCxnSpPr>
          <p:nvPr/>
        </p:nvCxnSpPr>
        <p:spPr bwMode="auto">
          <a:xfrm>
            <a:off x="8273674"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67" name="Straight Connector 32">
            <a:extLst>
              <a:ext uri="{FF2B5EF4-FFF2-40B4-BE49-F238E27FC236}">
                <a16:creationId xmlns:a16="http://schemas.microsoft.com/office/drawing/2014/main" id="{9C4F9DCA-1AC1-EE43-8BC9-9AEB9CC3461C}"/>
              </a:ext>
            </a:extLst>
          </p:cNvPr>
          <p:cNvCxnSpPr>
            <a:cxnSpLocks/>
          </p:cNvCxnSpPr>
          <p:nvPr/>
        </p:nvCxnSpPr>
        <p:spPr bwMode="auto">
          <a:xfrm flipH="1">
            <a:off x="8280760" y="5624513"/>
            <a:ext cx="3188937"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68" name="TextBox 29">
            <a:extLst>
              <a:ext uri="{FF2B5EF4-FFF2-40B4-BE49-F238E27FC236}">
                <a16:creationId xmlns:a16="http://schemas.microsoft.com/office/drawing/2014/main" id="{0B96AAF5-A794-D248-B0BF-A97FD24926C8}"/>
              </a:ext>
            </a:extLst>
          </p:cNvPr>
          <p:cNvSpPr txBox="1"/>
          <p:nvPr/>
        </p:nvSpPr>
        <p:spPr>
          <a:xfrm>
            <a:off x="7968343" y="5535495"/>
            <a:ext cx="247147"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269" name="TextBox 47">
            <a:extLst>
              <a:ext uri="{FF2B5EF4-FFF2-40B4-BE49-F238E27FC236}">
                <a16:creationId xmlns:a16="http://schemas.microsoft.com/office/drawing/2014/main" id="{B9BCE981-25D7-D345-86BB-E8F7036A3090}"/>
              </a:ext>
            </a:extLst>
          </p:cNvPr>
          <p:cNvSpPr txBox="1"/>
          <p:nvPr/>
        </p:nvSpPr>
        <p:spPr>
          <a:xfrm>
            <a:off x="7895918" y="4921595"/>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4</a:t>
            </a:r>
          </a:p>
        </p:txBody>
      </p:sp>
      <p:sp>
        <p:nvSpPr>
          <p:cNvPr id="270" name="TextBox 62">
            <a:extLst>
              <a:ext uri="{FF2B5EF4-FFF2-40B4-BE49-F238E27FC236}">
                <a16:creationId xmlns:a16="http://schemas.microsoft.com/office/drawing/2014/main" id="{D9FA5AF3-4C16-F94C-BE08-CDAB15C7BC98}"/>
              </a:ext>
            </a:extLst>
          </p:cNvPr>
          <p:cNvSpPr txBox="1"/>
          <p:nvPr/>
        </p:nvSpPr>
        <p:spPr>
          <a:xfrm>
            <a:off x="7895918" y="3693799"/>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12</a:t>
            </a:r>
          </a:p>
        </p:txBody>
      </p:sp>
      <p:sp>
        <p:nvSpPr>
          <p:cNvPr id="271" name="TextBox 63">
            <a:extLst>
              <a:ext uri="{FF2B5EF4-FFF2-40B4-BE49-F238E27FC236}">
                <a16:creationId xmlns:a16="http://schemas.microsoft.com/office/drawing/2014/main" id="{CF7C0850-53F0-5F41-9BDF-602D8A42A7A6}"/>
              </a:ext>
            </a:extLst>
          </p:cNvPr>
          <p:cNvSpPr txBox="1"/>
          <p:nvPr/>
        </p:nvSpPr>
        <p:spPr>
          <a:xfrm>
            <a:off x="7895918" y="2466003"/>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20</a:t>
            </a:r>
          </a:p>
        </p:txBody>
      </p:sp>
      <p:sp>
        <p:nvSpPr>
          <p:cNvPr id="272" name="TextBox 68">
            <a:extLst>
              <a:ext uri="{FF2B5EF4-FFF2-40B4-BE49-F238E27FC236}">
                <a16:creationId xmlns:a16="http://schemas.microsoft.com/office/drawing/2014/main" id="{8F8AB4DE-C18F-AC48-9894-C488477D36BF}"/>
              </a:ext>
            </a:extLst>
          </p:cNvPr>
          <p:cNvSpPr txBox="1"/>
          <p:nvPr/>
        </p:nvSpPr>
        <p:spPr>
          <a:xfrm>
            <a:off x="8819367"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Nicht</a:t>
            </a:r>
            <a:br>
              <a:rPr lang="en-US" sz="1000" dirty="0">
                <a:solidFill>
                  <a:schemeClr val="tx1">
                    <a:lumMod val="65000"/>
                    <a:lumOff val="35000"/>
                  </a:schemeClr>
                </a:solidFill>
              </a:rPr>
            </a:br>
            <a:r>
              <a:rPr lang="en-US" sz="1000" dirty="0">
                <a:solidFill>
                  <a:schemeClr val="tx1">
                    <a:lumMod val="65000"/>
                    <a:lumOff val="35000"/>
                  </a:schemeClr>
                </a:solidFill>
              </a:rPr>
              <a:t>GI-CA</a:t>
            </a:r>
          </a:p>
          <a:p>
            <a:pPr algn="ctr">
              <a:defRPr/>
            </a:pPr>
            <a:r>
              <a:rPr lang="en-US" sz="1000" dirty="0">
                <a:solidFill>
                  <a:schemeClr val="tx1">
                    <a:lumMod val="65000"/>
                    <a:lumOff val="35000"/>
                  </a:schemeClr>
                </a:solidFill>
              </a:rPr>
              <a:t>(n=169)</a:t>
            </a:r>
          </a:p>
        </p:txBody>
      </p:sp>
      <p:sp>
        <p:nvSpPr>
          <p:cNvPr id="273" name="TextBox 68">
            <a:extLst>
              <a:ext uri="{FF2B5EF4-FFF2-40B4-BE49-F238E27FC236}">
                <a16:creationId xmlns:a16="http://schemas.microsoft.com/office/drawing/2014/main" id="{1B6F38AB-2FB1-8C44-9C2B-AB1581998AE1}"/>
              </a:ext>
            </a:extLst>
          </p:cNvPr>
          <p:cNvSpPr txBox="1"/>
          <p:nvPr/>
        </p:nvSpPr>
        <p:spPr>
          <a:xfrm>
            <a:off x="10498146" y="5116208"/>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2.04</a:t>
            </a:r>
          </a:p>
        </p:txBody>
      </p:sp>
      <p:sp>
        <p:nvSpPr>
          <p:cNvPr id="274" name="TextBox 68">
            <a:extLst>
              <a:ext uri="{FF2B5EF4-FFF2-40B4-BE49-F238E27FC236}">
                <a16:creationId xmlns:a16="http://schemas.microsoft.com/office/drawing/2014/main" id="{AD7A18FD-F344-4546-9DDC-60D98B95BA03}"/>
              </a:ext>
            </a:extLst>
          </p:cNvPr>
          <p:cNvSpPr txBox="1"/>
          <p:nvPr/>
        </p:nvSpPr>
        <p:spPr>
          <a:xfrm>
            <a:off x="8700477" y="2464936"/>
            <a:ext cx="1297299"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Rivaroxaban (n=262)</a:t>
            </a:r>
            <a:endParaRPr lang="en-US" sz="1000" dirty="0">
              <a:solidFill>
                <a:schemeClr val="tx1">
                  <a:lumMod val="65000"/>
                  <a:lumOff val="35000"/>
                </a:schemeClr>
              </a:solidFill>
              <a:latin typeface="Arial"/>
            </a:endParaRPr>
          </a:p>
        </p:txBody>
      </p:sp>
      <p:sp>
        <p:nvSpPr>
          <p:cNvPr id="275" name="Rechteck 274">
            <a:extLst>
              <a:ext uri="{FF2B5EF4-FFF2-40B4-BE49-F238E27FC236}">
                <a16:creationId xmlns:a16="http://schemas.microsoft.com/office/drawing/2014/main" id="{8DBDE887-9F60-3B4B-A528-833F8CC04647}"/>
              </a:ext>
            </a:extLst>
          </p:cNvPr>
          <p:cNvSpPr/>
          <p:nvPr/>
        </p:nvSpPr>
        <p:spPr bwMode="auto">
          <a:xfrm>
            <a:off x="8507698"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76" name="TextBox 68">
            <a:extLst>
              <a:ext uri="{FF2B5EF4-FFF2-40B4-BE49-F238E27FC236}">
                <a16:creationId xmlns:a16="http://schemas.microsoft.com/office/drawing/2014/main" id="{457D19EB-4815-4545-BD9A-BEE5F76C3747}"/>
              </a:ext>
            </a:extLst>
          </p:cNvPr>
          <p:cNvSpPr txBox="1"/>
          <p:nvPr/>
        </p:nvSpPr>
        <p:spPr>
          <a:xfrm>
            <a:off x="9621846" y="5726145"/>
            <a:ext cx="59293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Total </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(n=93)</a:t>
            </a:r>
          </a:p>
        </p:txBody>
      </p:sp>
      <p:sp>
        <p:nvSpPr>
          <p:cNvPr id="277" name="TextBox 68">
            <a:extLst>
              <a:ext uri="{FF2B5EF4-FFF2-40B4-BE49-F238E27FC236}">
                <a16:creationId xmlns:a16="http://schemas.microsoft.com/office/drawing/2014/main" id="{B099DF52-ECB2-E444-ADA4-2458FD722E0B}"/>
              </a:ext>
            </a:extLst>
          </p:cNvPr>
          <p:cNvSpPr txBox="1"/>
          <p:nvPr/>
        </p:nvSpPr>
        <p:spPr>
          <a:xfrm>
            <a:off x="10362414" y="5726145"/>
            <a:ext cx="685800" cy="46166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Luminales</a:t>
            </a:r>
            <a:br>
              <a:rPr lang="en-US" sz="1000" dirty="0">
                <a:solidFill>
                  <a:schemeClr val="tx1">
                    <a:lumMod val="65000"/>
                    <a:lumOff val="35000"/>
                  </a:schemeClr>
                </a:solidFill>
              </a:rPr>
            </a:br>
            <a:r>
              <a:rPr lang="en-US" sz="1000" dirty="0">
                <a:solidFill>
                  <a:schemeClr val="tx1">
                    <a:lumMod val="65000"/>
                    <a:lumOff val="35000"/>
                  </a:schemeClr>
                </a:solidFill>
              </a:rPr>
              <a:t>GI-CA</a:t>
            </a:r>
            <a:br>
              <a:rPr lang="en-US" sz="1000" dirty="0">
                <a:solidFill>
                  <a:schemeClr val="tx1">
                    <a:lumMod val="65000"/>
                    <a:lumOff val="35000"/>
                  </a:schemeClr>
                </a:solidFill>
              </a:rPr>
            </a:br>
            <a:r>
              <a:rPr lang="en-US" sz="1000" dirty="0">
                <a:solidFill>
                  <a:schemeClr val="tx1">
                    <a:lumMod val="65000"/>
                    <a:lumOff val="35000"/>
                  </a:schemeClr>
                </a:solidFill>
              </a:rPr>
              <a:t>(n=48)</a:t>
            </a:r>
          </a:p>
        </p:txBody>
      </p:sp>
      <p:sp>
        <p:nvSpPr>
          <p:cNvPr id="278" name="TextBox 68">
            <a:extLst>
              <a:ext uri="{FF2B5EF4-FFF2-40B4-BE49-F238E27FC236}">
                <a16:creationId xmlns:a16="http://schemas.microsoft.com/office/drawing/2014/main" id="{AEAF50A8-7095-5740-A241-A162F7C267EF}"/>
              </a:ext>
            </a:extLst>
          </p:cNvPr>
          <p:cNvSpPr txBox="1"/>
          <p:nvPr/>
        </p:nvSpPr>
        <p:spPr>
          <a:xfrm>
            <a:off x="9717890" y="4640698"/>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5.22</a:t>
            </a:r>
          </a:p>
        </p:txBody>
      </p:sp>
      <p:sp>
        <p:nvSpPr>
          <p:cNvPr id="279" name="TextBox 68">
            <a:extLst>
              <a:ext uri="{FF2B5EF4-FFF2-40B4-BE49-F238E27FC236}">
                <a16:creationId xmlns:a16="http://schemas.microsoft.com/office/drawing/2014/main" id="{C5517DA4-B86F-F14C-8308-D9A3192647EA}"/>
              </a:ext>
            </a:extLst>
          </p:cNvPr>
          <p:cNvSpPr txBox="1"/>
          <p:nvPr/>
        </p:nvSpPr>
        <p:spPr>
          <a:xfrm>
            <a:off x="8928902" y="4697217"/>
            <a:ext cx="37147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4.91</a:t>
            </a:r>
          </a:p>
        </p:txBody>
      </p:sp>
      <p:sp>
        <p:nvSpPr>
          <p:cNvPr id="280" name="Textfeld 279">
            <a:extLst>
              <a:ext uri="{FF2B5EF4-FFF2-40B4-BE49-F238E27FC236}">
                <a16:creationId xmlns:a16="http://schemas.microsoft.com/office/drawing/2014/main" id="{0F5A0E8F-D66D-8C43-B494-0E05A74BC8CB}"/>
              </a:ext>
            </a:extLst>
          </p:cNvPr>
          <p:cNvSpPr txBox="1"/>
          <p:nvPr/>
        </p:nvSpPr>
        <p:spPr>
          <a:xfrm>
            <a:off x="9130450" y="2743200"/>
            <a:ext cx="1546355" cy="248402"/>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p</a:t>
            </a:r>
            <a:r>
              <a:rPr lang="en-US" sz="1000" dirty="0">
                <a:solidFill>
                  <a:schemeClr val="tx1">
                    <a:lumMod val="65000"/>
                    <a:lumOff val="35000"/>
                  </a:schemeClr>
                </a:solidFill>
              </a:rPr>
              <a:t>=</a:t>
            </a:r>
            <a:r>
              <a:rPr lang="de-CH" sz="1000" dirty="0">
                <a:solidFill>
                  <a:schemeClr val="tx1">
                    <a:lumMod val="65000"/>
                    <a:lumOff val="35000"/>
                  </a:schemeClr>
                </a:solidFill>
              </a:rPr>
              <a:t>0.37</a:t>
            </a:r>
            <a:endParaRPr lang="de-DE" sz="1000" dirty="0">
              <a:solidFill>
                <a:schemeClr val="tx1">
                  <a:lumMod val="65000"/>
                  <a:lumOff val="35000"/>
                </a:schemeClr>
              </a:solidFill>
            </a:endParaRPr>
          </a:p>
        </p:txBody>
      </p:sp>
      <p:cxnSp>
        <p:nvCxnSpPr>
          <p:cNvPr id="281" name="Straight Connector 32">
            <a:extLst>
              <a:ext uri="{FF2B5EF4-FFF2-40B4-BE49-F238E27FC236}">
                <a16:creationId xmlns:a16="http://schemas.microsoft.com/office/drawing/2014/main" id="{5688AE4E-BA3B-384D-A1A5-0C15B355A3F7}"/>
              </a:ext>
            </a:extLst>
          </p:cNvPr>
          <p:cNvCxnSpPr>
            <a:cxnSpLocks/>
          </p:cNvCxnSpPr>
          <p:nvPr/>
        </p:nvCxnSpPr>
        <p:spPr bwMode="auto">
          <a:xfrm flipH="1">
            <a:off x="8918936" y="2983706"/>
            <a:ext cx="195068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2" name="Straight Connector 32">
            <a:extLst>
              <a:ext uri="{FF2B5EF4-FFF2-40B4-BE49-F238E27FC236}">
                <a16:creationId xmlns:a16="http://schemas.microsoft.com/office/drawing/2014/main" id="{EE3EFD7E-10BA-8C46-9CB6-25F9960D9797}"/>
              </a:ext>
            </a:extLst>
          </p:cNvPr>
          <p:cNvCxnSpPr>
            <a:cxnSpLocks/>
          </p:cNvCxnSpPr>
          <p:nvPr/>
        </p:nvCxnSpPr>
        <p:spPr bwMode="auto">
          <a:xfrm flipH="1">
            <a:off x="8921141" y="3479006"/>
            <a:ext cx="1176956" cy="0"/>
          </a:xfrm>
          <a:prstGeom prst="line">
            <a:avLst/>
          </a:prstGeom>
          <a:noFill/>
          <a:ln w="12700" cap="flat" cmpd="sng" algn="ctr">
            <a:solidFill>
              <a:srgbClr val="565655"/>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83" name="TextBox 63">
            <a:extLst>
              <a:ext uri="{FF2B5EF4-FFF2-40B4-BE49-F238E27FC236}">
                <a16:creationId xmlns:a16="http://schemas.microsoft.com/office/drawing/2014/main" id="{3F5996C8-6600-6944-9EDA-F1F306A5EB6D}"/>
              </a:ext>
            </a:extLst>
          </p:cNvPr>
          <p:cNvSpPr txBox="1"/>
          <p:nvPr/>
        </p:nvSpPr>
        <p:spPr>
          <a:xfrm>
            <a:off x="7895918" y="2772952"/>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18</a:t>
            </a:r>
          </a:p>
        </p:txBody>
      </p:sp>
      <p:sp>
        <p:nvSpPr>
          <p:cNvPr id="284" name="TextBox 63">
            <a:extLst>
              <a:ext uri="{FF2B5EF4-FFF2-40B4-BE49-F238E27FC236}">
                <a16:creationId xmlns:a16="http://schemas.microsoft.com/office/drawing/2014/main" id="{9D429F98-EF39-6643-822A-F42F16BA42FD}"/>
              </a:ext>
            </a:extLst>
          </p:cNvPr>
          <p:cNvSpPr txBox="1"/>
          <p:nvPr/>
        </p:nvSpPr>
        <p:spPr>
          <a:xfrm>
            <a:off x="7895918" y="307990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16</a:t>
            </a:r>
          </a:p>
        </p:txBody>
      </p:sp>
      <p:sp>
        <p:nvSpPr>
          <p:cNvPr id="285" name="TextBox 63">
            <a:extLst>
              <a:ext uri="{FF2B5EF4-FFF2-40B4-BE49-F238E27FC236}">
                <a16:creationId xmlns:a16="http://schemas.microsoft.com/office/drawing/2014/main" id="{E70121AC-5FEB-CF48-AF42-2F9C01F646EC}"/>
              </a:ext>
            </a:extLst>
          </p:cNvPr>
          <p:cNvSpPr txBox="1"/>
          <p:nvPr/>
        </p:nvSpPr>
        <p:spPr>
          <a:xfrm>
            <a:off x="7895918" y="3386850"/>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14</a:t>
            </a:r>
          </a:p>
        </p:txBody>
      </p:sp>
      <p:sp>
        <p:nvSpPr>
          <p:cNvPr id="286" name="TextBox 62">
            <a:extLst>
              <a:ext uri="{FF2B5EF4-FFF2-40B4-BE49-F238E27FC236}">
                <a16:creationId xmlns:a16="http://schemas.microsoft.com/office/drawing/2014/main" id="{03B07640-5EBD-364C-9299-335C97B2F002}"/>
              </a:ext>
            </a:extLst>
          </p:cNvPr>
          <p:cNvSpPr txBox="1"/>
          <p:nvPr/>
        </p:nvSpPr>
        <p:spPr>
          <a:xfrm>
            <a:off x="7895918" y="4000748"/>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287" name="TextBox 62">
            <a:extLst>
              <a:ext uri="{FF2B5EF4-FFF2-40B4-BE49-F238E27FC236}">
                <a16:creationId xmlns:a16="http://schemas.microsoft.com/office/drawing/2014/main" id="{10112B59-7620-A945-BCC4-EA521696DD42}"/>
              </a:ext>
            </a:extLst>
          </p:cNvPr>
          <p:cNvSpPr txBox="1"/>
          <p:nvPr/>
        </p:nvSpPr>
        <p:spPr>
          <a:xfrm>
            <a:off x="7895918" y="4307697"/>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8</a:t>
            </a:r>
          </a:p>
        </p:txBody>
      </p:sp>
      <p:sp>
        <p:nvSpPr>
          <p:cNvPr id="288" name="TextBox 62">
            <a:extLst>
              <a:ext uri="{FF2B5EF4-FFF2-40B4-BE49-F238E27FC236}">
                <a16:creationId xmlns:a16="http://schemas.microsoft.com/office/drawing/2014/main" id="{89986109-324A-2643-A90B-046A6EC62366}"/>
              </a:ext>
            </a:extLst>
          </p:cNvPr>
          <p:cNvSpPr txBox="1"/>
          <p:nvPr/>
        </p:nvSpPr>
        <p:spPr>
          <a:xfrm>
            <a:off x="7895918" y="4614646"/>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6</a:t>
            </a:r>
          </a:p>
        </p:txBody>
      </p:sp>
      <p:sp>
        <p:nvSpPr>
          <p:cNvPr id="289" name="TextBox 47">
            <a:extLst>
              <a:ext uri="{FF2B5EF4-FFF2-40B4-BE49-F238E27FC236}">
                <a16:creationId xmlns:a16="http://schemas.microsoft.com/office/drawing/2014/main" id="{0AEF92E4-D703-2547-8394-380E628F77BB}"/>
              </a:ext>
            </a:extLst>
          </p:cNvPr>
          <p:cNvSpPr txBox="1"/>
          <p:nvPr/>
        </p:nvSpPr>
        <p:spPr>
          <a:xfrm>
            <a:off x="7895918" y="5228544"/>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a:t>
            </a:r>
          </a:p>
        </p:txBody>
      </p:sp>
      <p:cxnSp>
        <p:nvCxnSpPr>
          <p:cNvPr id="290" name="Straight Connector 53">
            <a:extLst>
              <a:ext uri="{FF2B5EF4-FFF2-40B4-BE49-F238E27FC236}">
                <a16:creationId xmlns:a16="http://schemas.microsoft.com/office/drawing/2014/main" id="{71E51C42-30B8-9E48-93FA-0AA64E82A300}"/>
              </a:ext>
            </a:extLst>
          </p:cNvPr>
          <p:cNvCxnSpPr>
            <a:cxnSpLocks/>
          </p:cNvCxnSpPr>
          <p:nvPr/>
        </p:nvCxnSpPr>
        <p:spPr bwMode="auto">
          <a:xfrm>
            <a:off x="8273674" y="285110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1" name="Straight Connector 53">
            <a:extLst>
              <a:ext uri="{FF2B5EF4-FFF2-40B4-BE49-F238E27FC236}">
                <a16:creationId xmlns:a16="http://schemas.microsoft.com/office/drawing/2014/main" id="{33DB52F2-9BCE-E940-9652-0CCB87ABB569}"/>
              </a:ext>
            </a:extLst>
          </p:cNvPr>
          <p:cNvCxnSpPr>
            <a:cxnSpLocks/>
          </p:cNvCxnSpPr>
          <p:nvPr/>
        </p:nvCxnSpPr>
        <p:spPr bwMode="auto">
          <a:xfrm>
            <a:off x="8273674" y="315926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2" name="Straight Connector 53">
            <a:extLst>
              <a:ext uri="{FF2B5EF4-FFF2-40B4-BE49-F238E27FC236}">
                <a16:creationId xmlns:a16="http://schemas.microsoft.com/office/drawing/2014/main" id="{68AF0E06-5954-FB46-8C82-98643D97D349}"/>
              </a:ext>
            </a:extLst>
          </p:cNvPr>
          <p:cNvCxnSpPr>
            <a:cxnSpLocks/>
          </p:cNvCxnSpPr>
          <p:nvPr/>
        </p:nvCxnSpPr>
        <p:spPr bwMode="auto">
          <a:xfrm>
            <a:off x="8273674" y="3467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3" name="Straight Connector 52">
            <a:extLst>
              <a:ext uri="{FF2B5EF4-FFF2-40B4-BE49-F238E27FC236}">
                <a16:creationId xmlns:a16="http://schemas.microsoft.com/office/drawing/2014/main" id="{89F58ED7-312E-E344-96ED-6951D8D3D139}"/>
              </a:ext>
            </a:extLst>
          </p:cNvPr>
          <p:cNvCxnSpPr>
            <a:cxnSpLocks/>
          </p:cNvCxnSpPr>
          <p:nvPr/>
        </p:nvCxnSpPr>
        <p:spPr bwMode="auto">
          <a:xfrm>
            <a:off x="8273674" y="408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4" name="Straight Connector 52">
            <a:extLst>
              <a:ext uri="{FF2B5EF4-FFF2-40B4-BE49-F238E27FC236}">
                <a16:creationId xmlns:a16="http://schemas.microsoft.com/office/drawing/2014/main" id="{02727310-5415-BF4E-BFE9-D55330184861}"/>
              </a:ext>
            </a:extLst>
          </p:cNvPr>
          <p:cNvCxnSpPr>
            <a:cxnSpLocks/>
          </p:cNvCxnSpPr>
          <p:nvPr/>
        </p:nvCxnSpPr>
        <p:spPr bwMode="auto">
          <a:xfrm>
            <a:off x="8273674" y="4391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5" name="Straight Connector 52">
            <a:extLst>
              <a:ext uri="{FF2B5EF4-FFF2-40B4-BE49-F238E27FC236}">
                <a16:creationId xmlns:a16="http://schemas.microsoft.com/office/drawing/2014/main" id="{22385328-3A56-364C-B15D-4EF5741B1F9F}"/>
              </a:ext>
            </a:extLst>
          </p:cNvPr>
          <p:cNvCxnSpPr>
            <a:cxnSpLocks/>
          </p:cNvCxnSpPr>
          <p:nvPr/>
        </p:nvCxnSpPr>
        <p:spPr bwMode="auto">
          <a:xfrm>
            <a:off x="8273674" y="470004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96" name="Straight Connector 52">
            <a:extLst>
              <a:ext uri="{FF2B5EF4-FFF2-40B4-BE49-F238E27FC236}">
                <a16:creationId xmlns:a16="http://schemas.microsoft.com/office/drawing/2014/main" id="{B4010EFA-18E3-E341-9FEF-D899C05D4742}"/>
              </a:ext>
            </a:extLst>
          </p:cNvPr>
          <p:cNvCxnSpPr>
            <a:cxnSpLocks/>
          </p:cNvCxnSpPr>
          <p:nvPr/>
        </p:nvCxnSpPr>
        <p:spPr bwMode="auto">
          <a:xfrm>
            <a:off x="8273674" y="500819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375988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CB2184-3906-433D-AB27-90458DB1E1DA}"/>
              </a:ext>
            </a:extLst>
          </p:cNvPr>
          <p:cNvSpPr>
            <a:spLocks noGrp="1"/>
          </p:cNvSpPr>
          <p:nvPr>
            <p:ph type="title"/>
          </p:nvPr>
        </p:nvSpPr>
        <p:spPr>
          <a:xfrm>
            <a:off x="816001" y="518327"/>
            <a:ext cx="11041567" cy="492443"/>
          </a:xfrm>
        </p:spPr>
        <p:txBody>
          <a:bodyPr/>
          <a:lstStyle/>
          <a:p>
            <a:r>
              <a:rPr lang="de-CH" dirty="0"/>
              <a:t>Die Lebensqualität Ihrer Tumorpatienten mit VTE verbessern</a:t>
            </a:r>
            <a:endParaRPr lang="de-DE" dirty="0"/>
          </a:p>
        </p:txBody>
      </p:sp>
      <p:sp>
        <p:nvSpPr>
          <p:cNvPr id="3" name="Inhaltsplatzhalter 2">
            <a:extLst>
              <a:ext uri="{FF2B5EF4-FFF2-40B4-BE49-F238E27FC236}">
                <a16:creationId xmlns:a16="http://schemas.microsoft.com/office/drawing/2014/main" id="{A82E10A2-230E-468A-8825-65CFDC686CAD}"/>
              </a:ext>
            </a:extLst>
          </p:cNvPr>
          <p:cNvSpPr>
            <a:spLocks noGrp="1"/>
          </p:cNvSpPr>
          <p:nvPr>
            <p:ph sz="quarter" idx="10"/>
          </p:nvPr>
        </p:nvSpPr>
        <p:spPr>
          <a:xfrm>
            <a:off x="802806" y="1372399"/>
            <a:ext cx="11042649" cy="4860925"/>
          </a:xfrm>
        </p:spPr>
        <p:txBody>
          <a:bodyPr/>
          <a:lstStyle/>
          <a:p>
            <a:r>
              <a:rPr lang="de-CH" dirty="0"/>
              <a:t>Nach Umstellung auf Xarelto war die Therapiezufriedenheit signifikant erhöht </a:t>
            </a:r>
          </a:p>
          <a:p>
            <a:pPr>
              <a:lnSpc>
                <a:spcPct val="150000"/>
              </a:lnSpc>
            </a:pPr>
            <a:r>
              <a:rPr lang="de-CH" dirty="0"/>
              <a:t>Weniger Belastung</a:t>
            </a:r>
          </a:p>
          <a:p>
            <a:pPr>
              <a:lnSpc>
                <a:spcPct val="150000"/>
              </a:lnSpc>
            </a:pPr>
            <a:r>
              <a:rPr lang="de-CH" dirty="0"/>
              <a:t>Weniger Frustration</a:t>
            </a:r>
          </a:p>
          <a:p>
            <a:pPr>
              <a:lnSpc>
                <a:spcPct val="150000"/>
              </a:lnSpc>
            </a:pPr>
            <a:r>
              <a:rPr lang="de-CH" dirty="0"/>
              <a:t>Weniger Erschöpfung (Fatigue)</a:t>
            </a:r>
          </a:p>
          <a:p>
            <a:pPr>
              <a:lnSpc>
                <a:spcPct val="150000"/>
              </a:lnSpc>
            </a:pPr>
            <a:r>
              <a:rPr lang="de-CH" dirty="0"/>
              <a:t>Einfacheres Handling</a:t>
            </a:r>
          </a:p>
          <a:p>
            <a:pPr>
              <a:lnSpc>
                <a:spcPct val="150000"/>
              </a:lnSpc>
            </a:pPr>
            <a:r>
              <a:rPr lang="de-CH" dirty="0"/>
              <a:t>Ökologischer und ökonomischer </a:t>
            </a:r>
            <a:endParaRPr lang="de-DE" dirty="0"/>
          </a:p>
        </p:txBody>
      </p:sp>
      <p:pic>
        <p:nvPicPr>
          <p:cNvPr id="5" name="Grafik 4">
            <a:extLst>
              <a:ext uri="{FF2B5EF4-FFF2-40B4-BE49-F238E27FC236}">
                <a16:creationId xmlns:a16="http://schemas.microsoft.com/office/drawing/2014/main" id="{A0F22CD7-3A5E-4146-B463-F57F7B825DB6}"/>
              </a:ext>
            </a:extLst>
          </p:cNvPr>
          <p:cNvPicPr>
            <a:picLocks noChangeAspect="1"/>
          </p:cNvPicPr>
          <p:nvPr/>
        </p:nvPicPr>
        <p:blipFill>
          <a:blip r:embed="rId2"/>
          <a:stretch>
            <a:fillRect/>
          </a:stretch>
        </p:blipFill>
        <p:spPr>
          <a:xfrm>
            <a:off x="8373978" y="2618948"/>
            <a:ext cx="3247099" cy="2235440"/>
          </a:xfrm>
          <a:prstGeom prst="roundRect">
            <a:avLst/>
          </a:prstGeom>
          <a:effectLst/>
        </p:spPr>
      </p:pic>
      <p:sp>
        <p:nvSpPr>
          <p:cNvPr id="6" name="Rechteck 5">
            <a:extLst>
              <a:ext uri="{FF2B5EF4-FFF2-40B4-BE49-F238E27FC236}">
                <a16:creationId xmlns:a16="http://schemas.microsoft.com/office/drawing/2014/main" id="{1CF2B3D2-0033-4005-9D23-42BDB56FBD38}"/>
              </a:ext>
            </a:extLst>
          </p:cNvPr>
          <p:cNvSpPr/>
          <p:nvPr/>
        </p:nvSpPr>
        <p:spPr>
          <a:xfrm>
            <a:off x="803275" y="6421159"/>
            <a:ext cx="9000000" cy="311624"/>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Cohen AT et al. European Society od medical Oncology (ESMO) Congress. Barcelona, Spain, 27 September – 1 October 2019, Poster 1774P. </a:t>
            </a:r>
          </a:p>
        </p:txBody>
      </p:sp>
      <p:pic>
        <p:nvPicPr>
          <p:cNvPr id="7" name="Grafik 6" descr="Ein Bild, das Person, drinnen, Wand, Kleidung enthält.&#10;&#10;Automatisch generierte Beschreibung">
            <a:extLst>
              <a:ext uri="{FF2B5EF4-FFF2-40B4-BE49-F238E27FC236}">
                <a16:creationId xmlns:a16="http://schemas.microsoft.com/office/drawing/2014/main" id="{66A8A4A1-AA64-7442-B4E8-63216D48D5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4089980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Grafik 83">
            <a:extLst>
              <a:ext uri="{FF2B5EF4-FFF2-40B4-BE49-F238E27FC236}">
                <a16:creationId xmlns:a16="http://schemas.microsoft.com/office/drawing/2014/main" id="{1CDC8505-C610-7F47-AF18-3F72D21730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8284" y="1963434"/>
            <a:ext cx="6418025" cy="3891781"/>
          </a:xfrm>
          <a:prstGeom prst="rect">
            <a:avLst/>
          </a:prstGeom>
        </p:spPr>
      </p:pic>
      <p:sp>
        <p:nvSpPr>
          <p:cNvPr id="2" name="Titel 1">
            <a:extLst>
              <a:ext uri="{FF2B5EF4-FFF2-40B4-BE49-F238E27FC236}">
                <a16:creationId xmlns:a16="http://schemas.microsoft.com/office/drawing/2014/main" id="{66254B77-D40E-4FFA-980C-61CDAB4266F8}"/>
              </a:ext>
            </a:extLst>
          </p:cNvPr>
          <p:cNvSpPr>
            <a:spLocks noGrp="1"/>
          </p:cNvSpPr>
          <p:nvPr>
            <p:ph type="title"/>
          </p:nvPr>
        </p:nvSpPr>
        <p:spPr>
          <a:xfrm>
            <a:off x="816001" y="518326"/>
            <a:ext cx="11041567" cy="492443"/>
          </a:xfrm>
        </p:spPr>
        <p:txBody>
          <a:bodyPr/>
          <a:lstStyle/>
          <a:p>
            <a:r>
              <a:rPr lang="de-DE" dirty="0"/>
              <a:t>Orale Therapie mit höherer Persistenz im Vergleich zu NMH</a:t>
            </a:r>
          </a:p>
        </p:txBody>
      </p:sp>
      <p:sp>
        <p:nvSpPr>
          <p:cNvPr id="3" name="Inhaltsplatzhalter 2">
            <a:extLst>
              <a:ext uri="{FF2B5EF4-FFF2-40B4-BE49-F238E27FC236}">
                <a16:creationId xmlns:a16="http://schemas.microsoft.com/office/drawing/2014/main" id="{E2EA3963-6EC7-4F39-9798-BE0193A94487}"/>
              </a:ext>
            </a:extLst>
          </p:cNvPr>
          <p:cNvSpPr>
            <a:spLocks noGrp="1"/>
          </p:cNvSpPr>
          <p:nvPr>
            <p:ph sz="quarter" idx="10"/>
          </p:nvPr>
        </p:nvSpPr>
        <p:spPr>
          <a:xfrm>
            <a:off x="802806" y="1376363"/>
            <a:ext cx="11042649" cy="4860925"/>
          </a:xfrm>
        </p:spPr>
        <p:txBody>
          <a:bodyPr/>
          <a:lstStyle/>
          <a:p>
            <a:pPr marL="0" indent="0">
              <a:buNone/>
            </a:pPr>
            <a:r>
              <a:rPr lang="de-DE" dirty="0"/>
              <a:t>Krebspatienten, die mit Rivaroxaban oder Warfarin behandelt wurden, </a:t>
            </a:r>
            <a:br>
              <a:rPr lang="de-DE" dirty="0"/>
            </a:br>
            <a:r>
              <a:rPr lang="de-DE" dirty="0"/>
              <a:t>behielten die Therapie im Vergleich zu NMH länger bei.</a:t>
            </a:r>
          </a:p>
          <a:p>
            <a:endParaRPr lang="de-DE" dirty="0"/>
          </a:p>
        </p:txBody>
      </p:sp>
      <p:graphicFrame>
        <p:nvGraphicFramePr>
          <p:cNvPr id="5" name="Tabelle 5">
            <a:extLst>
              <a:ext uri="{FF2B5EF4-FFF2-40B4-BE49-F238E27FC236}">
                <a16:creationId xmlns:a16="http://schemas.microsoft.com/office/drawing/2014/main" id="{102C1E02-EE24-4461-B18F-054BBDA5A3D2}"/>
              </a:ext>
            </a:extLst>
          </p:cNvPr>
          <p:cNvGraphicFramePr>
            <a:graphicFrameLocks noGrp="1"/>
          </p:cNvGraphicFramePr>
          <p:nvPr>
            <p:extLst>
              <p:ext uri="{D42A27DB-BD31-4B8C-83A1-F6EECF244321}">
                <p14:modId xmlns:p14="http://schemas.microsoft.com/office/powerpoint/2010/main" val="1207646863"/>
              </p:ext>
            </p:extLst>
          </p:nvPr>
        </p:nvGraphicFramePr>
        <p:xfrm>
          <a:off x="7761771" y="3034640"/>
          <a:ext cx="3792325" cy="2583963"/>
        </p:xfrm>
        <a:graphic>
          <a:graphicData uri="http://schemas.openxmlformats.org/drawingml/2006/table">
            <a:tbl>
              <a:tblPr firstRow="1" bandRow="1">
                <a:tableStyleId>{8A107856-5554-42FB-B03E-39F5DBC370BA}</a:tableStyleId>
              </a:tblPr>
              <a:tblGrid>
                <a:gridCol w="954623">
                  <a:extLst>
                    <a:ext uri="{9D8B030D-6E8A-4147-A177-3AD203B41FA5}">
                      <a16:colId xmlns:a16="http://schemas.microsoft.com/office/drawing/2014/main" val="2785357437"/>
                    </a:ext>
                  </a:extLst>
                </a:gridCol>
                <a:gridCol w="1078462">
                  <a:extLst>
                    <a:ext uri="{9D8B030D-6E8A-4147-A177-3AD203B41FA5}">
                      <a16:colId xmlns:a16="http://schemas.microsoft.com/office/drawing/2014/main" val="1114826667"/>
                    </a:ext>
                  </a:extLst>
                </a:gridCol>
                <a:gridCol w="916692">
                  <a:extLst>
                    <a:ext uri="{9D8B030D-6E8A-4147-A177-3AD203B41FA5}">
                      <a16:colId xmlns:a16="http://schemas.microsoft.com/office/drawing/2014/main" val="3744376937"/>
                    </a:ext>
                  </a:extLst>
                </a:gridCol>
                <a:gridCol w="842548">
                  <a:extLst>
                    <a:ext uri="{9D8B030D-6E8A-4147-A177-3AD203B41FA5}">
                      <a16:colId xmlns:a16="http://schemas.microsoft.com/office/drawing/2014/main" val="2552607747"/>
                    </a:ext>
                  </a:extLst>
                </a:gridCol>
              </a:tblGrid>
              <a:tr h="428328">
                <a:tc rowSpan="2">
                  <a:txBody>
                    <a:bodyPr/>
                    <a:lstStyle/>
                    <a:p>
                      <a:r>
                        <a:rPr lang="de-CH" sz="1000" b="1" dirty="0">
                          <a:solidFill>
                            <a:srgbClr val="565655"/>
                          </a:solidFill>
                        </a:rPr>
                        <a:t>Kohorte</a:t>
                      </a:r>
                      <a:r>
                        <a:rPr lang="de-CH" sz="1000" b="1" dirty="0"/>
                        <a:t> </a:t>
                      </a:r>
                      <a:endParaRPr lang="de-DE" sz="1000" b="1" dirty="0">
                        <a:solidFill>
                          <a:schemeClr val="tx1"/>
                        </a:solidFill>
                      </a:endParaRPr>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rowSpan="2">
                  <a:txBody>
                    <a:bodyPr/>
                    <a:lstStyle/>
                    <a:p>
                      <a:r>
                        <a:rPr lang="de-CH" sz="1000" b="1" dirty="0">
                          <a:solidFill>
                            <a:srgbClr val="565655"/>
                          </a:solidFill>
                        </a:rPr>
                        <a:t>Mittlere Behandlungs-</a:t>
                      </a:r>
                      <a:br>
                        <a:rPr lang="de-CH" sz="1000" b="1" dirty="0">
                          <a:solidFill>
                            <a:srgbClr val="565655"/>
                          </a:solidFill>
                        </a:rPr>
                      </a:br>
                      <a:r>
                        <a:rPr lang="de-CH" sz="1000" b="1" dirty="0">
                          <a:solidFill>
                            <a:srgbClr val="565655"/>
                          </a:solidFill>
                        </a:rPr>
                        <a:t>dauer</a:t>
                      </a:r>
                      <a:endParaRPr lang="de-DE" sz="1000" b="1" dirty="0">
                        <a:solidFill>
                          <a:srgbClr val="565655"/>
                        </a:solidFill>
                      </a:endParaRPr>
                    </a:p>
                  </a:txBody>
                  <a:tcPr anchor="ctr">
                    <a:lnL w="1270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gridSpan="2">
                  <a:txBody>
                    <a:bodyPr/>
                    <a:lstStyle/>
                    <a:p>
                      <a:pPr algn="ctr"/>
                      <a:r>
                        <a:rPr lang="de-CH" sz="1000" b="1" dirty="0">
                          <a:solidFill>
                            <a:srgbClr val="565655"/>
                          </a:solidFill>
                        </a:rPr>
                        <a:t>Kaplan-Meier-Raten</a:t>
                      </a:r>
                      <a:endParaRPr lang="de-DE"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85000"/>
                      </a:schemeClr>
                    </a:solidFill>
                  </a:tcPr>
                </a:tc>
                <a:tc hMerge="1">
                  <a:txBody>
                    <a:bodyPr/>
                    <a:lstStyle/>
                    <a:p>
                      <a:endParaRPr lang="de-DE"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9999"/>
                    </a:solidFill>
                  </a:tcPr>
                </a:tc>
                <a:extLst>
                  <a:ext uri="{0D108BD9-81ED-4DB2-BD59-A6C34878D82A}">
                    <a16:rowId xmlns:a16="http://schemas.microsoft.com/office/drawing/2014/main" val="2791756373"/>
                  </a:ext>
                </a:extLst>
              </a:tr>
              <a:tr h="463995">
                <a:tc v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de-D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CH" sz="1000" b="1" dirty="0">
                          <a:solidFill>
                            <a:srgbClr val="565655"/>
                          </a:solidFill>
                        </a:rPr>
                        <a:t>6 Monate </a:t>
                      </a:r>
                      <a:endParaRPr lang="de-DE"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r>
                        <a:rPr lang="de-CH" sz="1000" b="1" dirty="0">
                          <a:solidFill>
                            <a:srgbClr val="565655"/>
                          </a:solidFill>
                        </a:rPr>
                        <a:t>12 Monate </a:t>
                      </a:r>
                      <a:endParaRPr lang="de-DE" sz="1000" b="1"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44131791"/>
                  </a:ext>
                </a:extLst>
              </a:tr>
              <a:tr h="555171">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CH" sz="1000" dirty="0">
                          <a:solidFill>
                            <a:srgbClr val="565655"/>
                          </a:solidFill>
                        </a:rPr>
                        <a:t>NMH</a:t>
                      </a:r>
                      <a:endParaRPr lang="de-DE" sz="1000" dirty="0">
                        <a:solidFill>
                          <a:srgbClr val="565655"/>
                        </a:solidFill>
                      </a:endParaRPr>
                    </a:p>
                  </a:txBody>
                  <a:tcPr marL="0" anchor="ctr">
                    <a:lnL w="6350" cap="flat" cmpd="sng" algn="ctr">
                      <a:solidFill>
                        <a:schemeClr val="bg1"/>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solidFill>
                      <a:schemeClr val="bg1"/>
                    </a:solidFill>
                  </a:tcPr>
                </a:tc>
                <a:tc>
                  <a:txBody>
                    <a:bodyPr/>
                    <a:lstStyle/>
                    <a:p>
                      <a:pPr algn="ctr"/>
                      <a:r>
                        <a:rPr lang="de-CH" sz="1000" dirty="0">
                          <a:solidFill>
                            <a:schemeClr val="bg1"/>
                          </a:solidFill>
                        </a:rPr>
                        <a:t>3,3</a:t>
                      </a:r>
                      <a:endParaRPr lang="de-DE" sz="1000" dirty="0">
                        <a:solidFill>
                          <a:schemeClr val="bg1"/>
                        </a:solidFill>
                      </a:endParaRPr>
                    </a:p>
                  </a:txBody>
                  <a:tcPr anchor="ctr">
                    <a:lnT w="12700" cap="flat" cmpd="sng" algn="ctr">
                      <a:noFill/>
                      <a:prstDash val="solid"/>
                      <a:round/>
                      <a:headEnd type="none" w="med" len="med"/>
                      <a:tailEnd type="none" w="med" len="med"/>
                    </a:lnT>
                    <a:solidFill>
                      <a:schemeClr val="accent1"/>
                    </a:solidFill>
                  </a:tcPr>
                </a:tc>
                <a:tc>
                  <a:txBody>
                    <a:bodyPr/>
                    <a:lstStyle/>
                    <a:p>
                      <a:pPr algn="ctr"/>
                      <a:r>
                        <a:rPr lang="de-CH" sz="1000" dirty="0">
                          <a:solidFill>
                            <a:schemeClr val="bg1"/>
                          </a:solidFill>
                        </a:rPr>
                        <a:t>37%</a:t>
                      </a:r>
                      <a:endParaRPr lang="de-DE" sz="1000" dirty="0">
                        <a:solidFill>
                          <a:schemeClr val="bg1"/>
                        </a:solidFill>
                      </a:endParaRPr>
                    </a:p>
                  </a:txBody>
                  <a:tcPr anchor="ctr">
                    <a:lnT w="12700" cap="flat" cmpd="sng" algn="ctr">
                      <a:noFill/>
                      <a:prstDash val="solid"/>
                      <a:round/>
                      <a:headEnd type="none" w="med" len="med"/>
                      <a:tailEnd type="none" w="med" len="med"/>
                    </a:lnT>
                    <a:solidFill>
                      <a:schemeClr val="accent1"/>
                    </a:solidFill>
                  </a:tcPr>
                </a:tc>
                <a:tc>
                  <a:txBody>
                    <a:bodyPr/>
                    <a:lstStyle/>
                    <a:p>
                      <a:pPr algn="ctr"/>
                      <a:r>
                        <a:rPr lang="de-CH" sz="1000" dirty="0">
                          <a:solidFill>
                            <a:schemeClr val="bg1"/>
                          </a:solidFill>
                        </a:rPr>
                        <a:t>21%</a:t>
                      </a:r>
                      <a:endParaRPr lang="de-DE" sz="1000" dirty="0">
                        <a:solidFill>
                          <a:schemeClr val="bg1"/>
                        </a:solidFill>
                      </a:endParaRPr>
                    </a:p>
                  </a:txBody>
                  <a:tcPr anchor="ctr">
                    <a:lnR w="63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solidFill>
                      <a:schemeClr val="accent1"/>
                    </a:solidFill>
                  </a:tcPr>
                </a:tc>
                <a:extLst>
                  <a:ext uri="{0D108BD9-81ED-4DB2-BD59-A6C34878D82A}">
                    <a16:rowId xmlns:a16="http://schemas.microsoft.com/office/drawing/2014/main" val="2798522676"/>
                  </a:ext>
                </a:extLst>
              </a:tr>
              <a:tr h="56170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CH" sz="1000" dirty="0">
                          <a:solidFill>
                            <a:srgbClr val="565655"/>
                          </a:solidFill>
                        </a:rPr>
                        <a:t>Warfarin</a:t>
                      </a:r>
                      <a:endParaRPr lang="de-DE" sz="1000" dirty="0">
                        <a:solidFill>
                          <a:srgbClr val="565655"/>
                        </a:solidFill>
                      </a:endParaRPr>
                    </a:p>
                  </a:txBody>
                  <a:tcPr marL="0" anchor="ctr">
                    <a:lnL w="6350" cap="flat" cmpd="sng" algn="ctr">
                      <a:solidFill>
                        <a:schemeClr val="bg1"/>
                      </a:solidFill>
                      <a:prstDash val="solid"/>
                      <a:round/>
                      <a:headEnd type="none" w="med" len="med"/>
                      <a:tailEnd type="none" w="med" len="med"/>
                    </a:lnL>
                    <a:solidFill>
                      <a:schemeClr val="bg1"/>
                    </a:solidFill>
                  </a:tcPr>
                </a:tc>
                <a:tc>
                  <a:txBody>
                    <a:bodyPr/>
                    <a:lstStyle/>
                    <a:p>
                      <a:pPr algn="ctr"/>
                      <a:r>
                        <a:rPr lang="de-CH" sz="1000" dirty="0">
                          <a:solidFill>
                            <a:srgbClr val="565655"/>
                          </a:solidFill>
                        </a:rPr>
                        <a:t>7,9</a:t>
                      </a:r>
                      <a:endParaRPr lang="de-DE" sz="1000" dirty="0">
                        <a:solidFill>
                          <a:srgbClr val="565655"/>
                        </a:solidFill>
                      </a:endParaRPr>
                    </a:p>
                  </a:txBody>
                  <a:tcPr anchor="ctr">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de-CH" sz="1000" dirty="0">
                          <a:solidFill>
                            <a:srgbClr val="565655"/>
                          </a:solidFill>
                        </a:rPr>
                        <a:t>61%</a:t>
                      </a:r>
                      <a:endParaRPr lang="de-DE" sz="1000"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tc>
                  <a:txBody>
                    <a:bodyPr/>
                    <a:lstStyle/>
                    <a:p>
                      <a:pPr algn="ctr"/>
                      <a:r>
                        <a:rPr lang="de-CH" sz="1000" dirty="0">
                          <a:solidFill>
                            <a:srgbClr val="565655"/>
                          </a:solidFill>
                        </a:rPr>
                        <a:t>35%</a:t>
                      </a:r>
                      <a:endParaRPr lang="de-DE" sz="1000" dirty="0">
                        <a:solidFill>
                          <a:srgbClr val="565655"/>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solidFill>
                      <a:schemeClr val="bg1">
                        <a:lumMod val="85000"/>
                      </a:schemeClr>
                    </a:solidFill>
                  </a:tcPr>
                </a:tc>
                <a:extLst>
                  <a:ext uri="{0D108BD9-81ED-4DB2-BD59-A6C34878D82A}">
                    <a16:rowId xmlns:a16="http://schemas.microsoft.com/office/drawing/2014/main" val="1986982395"/>
                  </a:ext>
                </a:extLst>
              </a:tr>
              <a:tr h="574766">
                <a:tc>
                  <a:txBody>
                    <a:bodyPr/>
                    <a:lstStyle/>
                    <a:p>
                      <a:r>
                        <a:rPr lang="de-CH" sz="1000" dirty="0">
                          <a:solidFill>
                            <a:srgbClr val="565655"/>
                          </a:solidFill>
                        </a:rPr>
                        <a:t>Rivaroxaban</a:t>
                      </a:r>
                      <a:endParaRPr lang="de-DE" sz="1000" dirty="0">
                        <a:solidFill>
                          <a:srgbClr val="565655"/>
                        </a:solidFill>
                      </a:endParaRPr>
                    </a:p>
                  </a:txBody>
                  <a:tcPr marL="0" anchor="ctr">
                    <a:lnL w="6350" cap="flat" cmpd="sng" algn="ctr">
                      <a:solidFill>
                        <a:schemeClr val="bg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de-CH" sz="1000" dirty="0">
                          <a:solidFill>
                            <a:schemeClr val="bg1"/>
                          </a:solidFill>
                        </a:rPr>
                        <a:t>7,9</a:t>
                      </a:r>
                      <a:endParaRPr lang="de-DE" sz="1000" dirty="0">
                        <a:solidFill>
                          <a:schemeClr val="bg1"/>
                        </a:solidFill>
                      </a:endParaRPr>
                    </a:p>
                  </a:txBody>
                  <a:tcPr anchor="ctr">
                    <a:lnB w="12700" cap="flat" cmpd="sng" algn="ctr">
                      <a:solidFill>
                        <a:schemeClr val="tx1"/>
                      </a:solidFill>
                      <a:prstDash val="solid"/>
                      <a:round/>
                      <a:headEnd type="none" w="med" len="med"/>
                      <a:tailEnd type="none" w="med" len="med"/>
                    </a:lnB>
                    <a:solidFill>
                      <a:schemeClr val="bg2"/>
                    </a:solidFill>
                  </a:tcPr>
                </a:tc>
                <a:tc>
                  <a:txBody>
                    <a:bodyPr/>
                    <a:lstStyle/>
                    <a:p>
                      <a:pPr algn="ctr"/>
                      <a:r>
                        <a:rPr lang="de-CH" sz="1000" dirty="0">
                          <a:solidFill>
                            <a:schemeClr val="bg1"/>
                          </a:solidFill>
                        </a:rPr>
                        <a:t>61%</a:t>
                      </a:r>
                      <a:endParaRPr lang="de-DE" sz="1000" dirty="0">
                        <a:solidFill>
                          <a:schemeClr val="bg1"/>
                        </a:solidFill>
                      </a:endParaRPr>
                    </a:p>
                  </a:txBody>
                  <a:tcPr anchor="ctr">
                    <a:lnB w="12700" cap="flat" cmpd="sng" algn="ctr">
                      <a:solidFill>
                        <a:schemeClr val="tx1"/>
                      </a:solidFill>
                      <a:prstDash val="solid"/>
                      <a:round/>
                      <a:headEnd type="none" w="med" len="med"/>
                      <a:tailEnd type="none" w="med" len="med"/>
                    </a:lnB>
                    <a:solidFill>
                      <a:schemeClr val="bg2"/>
                    </a:solidFill>
                  </a:tcPr>
                </a:tc>
                <a:tc>
                  <a:txBody>
                    <a:bodyPr/>
                    <a:lstStyle/>
                    <a:p>
                      <a:pPr algn="ctr"/>
                      <a:r>
                        <a:rPr lang="de-CH" sz="1000" dirty="0">
                          <a:solidFill>
                            <a:schemeClr val="bg1"/>
                          </a:solidFill>
                        </a:rPr>
                        <a:t>36%</a:t>
                      </a:r>
                      <a:endParaRPr lang="de-DE" sz="1000" dirty="0">
                        <a:solidFill>
                          <a:schemeClr val="bg1"/>
                        </a:solidFill>
                      </a:endParaRPr>
                    </a:p>
                  </a:txBody>
                  <a:tcPr anchor="ctr">
                    <a:lnR w="6350"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857552097"/>
                  </a:ext>
                </a:extLst>
              </a:tr>
            </a:tbl>
          </a:graphicData>
        </a:graphic>
      </p:graphicFrame>
      <p:sp>
        <p:nvSpPr>
          <p:cNvPr id="6" name="Rechteck 5">
            <a:extLst>
              <a:ext uri="{FF2B5EF4-FFF2-40B4-BE49-F238E27FC236}">
                <a16:creationId xmlns:a16="http://schemas.microsoft.com/office/drawing/2014/main" id="{7FF83983-D8F4-43E1-A96B-D10BB9CE4C21}"/>
              </a:ext>
            </a:extLst>
          </p:cNvPr>
          <p:cNvSpPr/>
          <p:nvPr/>
        </p:nvSpPr>
        <p:spPr>
          <a:xfrm>
            <a:off x="803275" y="5943603"/>
            <a:ext cx="10540785" cy="796372"/>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endParaRPr lang="de-DE" sz="900" kern="0" dirty="0">
              <a:solidFill>
                <a:srgbClr val="000000">
                  <a:lumMod val="65000"/>
                  <a:lumOff val="35000"/>
                </a:srgbClr>
              </a:solidFill>
            </a:endParaRP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*Persistenz wurde definiert als kontinuierliche Therapie mit Index-Medikation, ohne Behandlungslücke von mehr als 60 Tagen zwischen dem Ende der Einnahme einer bestimmten Dosierung und dem Beginn der nächsten Dosierung der Index-Therapie.</a:t>
            </a:r>
          </a:p>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NMH = niedermolekulares Heparin</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Khorana et al. Res Pract Thromb Haemost 2017;1:14–22. </a:t>
            </a:r>
          </a:p>
        </p:txBody>
      </p:sp>
      <p:pic>
        <p:nvPicPr>
          <p:cNvPr id="8" name="Grafik 7" descr="Ein Bild, das Person, drinnen, Wand, Kleidung enthält.&#10;&#10;Automatisch generierte Beschreibung">
            <a:extLst>
              <a:ext uri="{FF2B5EF4-FFF2-40B4-BE49-F238E27FC236}">
                <a16:creationId xmlns:a16="http://schemas.microsoft.com/office/drawing/2014/main" id="{1854BB4C-C1B3-E645-9E66-4D612DFD9E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cxnSp>
        <p:nvCxnSpPr>
          <p:cNvPr id="38" name="Straight Connector 48">
            <a:extLst>
              <a:ext uri="{FF2B5EF4-FFF2-40B4-BE49-F238E27FC236}">
                <a16:creationId xmlns:a16="http://schemas.microsoft.com/office/drawing/2014/main" id="{38C76C59-E0F2-9349-BCCB-BE1E724D13B6}"/>
              </a:ext>
            </a:extLst>
          </p:cNvPr>
          <p:cNvCxnSpPr>
            <a:cxnSpLocks/>
            <a:endCxn id="52" idx="0"/>
          </p:cNvCxnSpPr>
          <p:nvPr/>
        </p:nvCxnSpPr>
        <p:spPr bwMode="auto">
          <a:xfrm flipH="1">
            <a:off x="1344669" y="2469605"/>
            <a:ext cx="4693" cy="3188304"/>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 name="Straight Connector 51">
            <a:extLst>
              <a:ext uri="{FF2B5EF4-FFF2-40B4-BE49-F238E27FC236}">
                <a16:creationId xmlns:a16="http://schemas.microsoft.com/office/drawing/2014/main" id="{11957EC5-ACE5-164E-8F65-BA4FF4CE838D}"/>
              </a:ext>
            </a:extLst>
          </p:cNvPr>
          <p:cNvCxnSpPr>
            <a:cxnSpLocks/>
          </p:cNvCxnSpPr>
          <p:nvPr/>
        </p:nvCxnSpPr>
        <p:spPr bwMode="auto">
          <a:xfrm>
            <a:off x="1291748" y="485117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Straight Connector 52">
            <a:extLst>
              <a:ext uri="{FF2B5EF4-FFF2-40B4-BE49-F238E27FC236}">
                <a16:creationId xmlns:a16="http://schemas.microsoft.com/office/drawing/2014/main" id="{D1991B17-18FA-1843-A56B-E27F1D4592E7}"/>
              </a:ext>
            </a:extLst>
          </p:cNvPr>
          <p:cNvCxnSpPr>
            <a:cxnSpLocks/>
          </p:cNvCxnSpPr>
          <p:nvPr/>
        </p:nvCxnSpPr>
        <p:spPr bwMode="auto">
          <a:xfrm>
            <a:off x="1291748" y="408205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53">
            <a:extLst>
              <a:ext uri="{FF2B5EF4-FFF2-40B4-BE49-F238E27FC236}">
                <a16:creationId xmlns:a16="http://schemas.microsoft.com/office/drawing/2014/main" id="{71E8D3BA-5128-114E-B1A3-14316153DCB5}"/>
              </a:ext>
            </a:extLst>
          </p:cNvPr>
          <p:cNvCxnSpPr>
            <a:cxnSpLocks/>
          </p:cNvCxnSpPr>
          <p:nvPr/>
        </p:nvCxnSpPr>
        <p:spPr bwMode="auto">
          <a:xfrm>
            <a:off x="1281334" y="2543806"/>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4" name="Straight Connector 52">
            <a:extLst>
              <a:ext uri="{FF2B5EF4-FFF2-40B4-BE49-F238E27FC236}">
                <a16:creationId xmlns:a16="http://schemas.microsoft.com/office/drawing/2014/main" id="{82793AE3-4567-4047-ACB3-48007EBBFB96}"/>
              </a:ext>
            </a:extLst>
          </p:cNvPr>
          <p:cNvCxnSpPr>
            <a:cxnSpLocks/>
          </p:cNvCxnSpPr>
          <p:nvPr/>
        </p:nvCxnSpPr>
        <p:spPr bwMode="auto">
          <a:xfrm>
            <a:off x="1288730" y="33129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63">
            <a:extLst>
              <a:ext uri="{FF2B5EF4-FFF2-40B4-BE49-F238E27FC236}">
                <a16:creationId xmlns:a16="http://schemas.microsoft.com/office/drawing/2014/main" id="{DC28B2BD-4E15-1843-A00B-B52C2CFE37A8}"/>
              </a:ext>
            </a:extLst>
          </p:cNvPr>
          <p:cNvSpPr txBox="1"/>
          <p:nvPr/>
        </p:nvSpPr>
        <p:spPr>
          <a:xfrm>
            <a:off x="895824" y="246686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100</a:t>
            </a:r>
          </a:p>
        </p:txBody>
      </p:sp>
      <p:sp>
        <p:nvSpPr>
          <p:cNvPr id="47" name="TextBox 63">
            <a:extLst>
              <a:ext uri="{FF2B5EF4-FFF2-40B4-BE49-F238E27FC236}">
                <a16:creationId xmlns:a16="http://schemas.microsoft.com/office/drawing/2014/main" id="{88391F94-4F8D-5946-A22D-3F2CFC5C57A1}"/>
              </a:ext>
            </a:extLst>
          </p:cNvPr>
          <p:cNvSpPr txBox="1"/>
          <p:nvPr/>
        </p:nvSpPr>
        <p:spPr>
          <a:xfrm>
            <a:off x="895824" y="3994387"/>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50</a:t>
            </a:r>
          </a:p>
        </p:txBody>
      </p:sp>
      <p:sp>
        <p:nvSpPr>
          <p:cNvPr id="48" name="TextBox 63">
            <a:extLst>
              <a:ext uri="{FF2B5EF4-FFF2-40B4-BE49-F238E27FC236}">
                <a16:creationId xmlns:a16="http://schemas.microsoft.com/office/drawing/2014/main" id="{D1598289-4A94-6E4C-B819-6E247AFE1ACC}"/>
              </a:ext>
            </a:extLst>
          </p:cNvPr>
          <p:cNvSpPr txBox="1"/>
          <p:nvPr/>
        </p:nvSpPr>
        <p:spPr>
          <a:xfrm>
            <a:off x="895824" y="4758150"/>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25</a:t>
            </a:r>
          </a:p>
        </p:txBody>
      </p:sp>
      <p:sp>
        <p:nvSpPr>
          <p:cNvPr id="49" name="TextBox 63">
            <a:extLst>
              <a:ext uri="{FF2B5EF4-FFF2-40B4-BE49-F238E27FC236}">
                <a16:creationId xmlns:a16="http://schemas.microsoft.com/office/drawing/2014/main" id="{70326703-06FC-444F-8FF8-9B4390C43C21}"/>
              </a:ext>
            </a:extLst>
          </p:cNvPr>
          <p:cNvSpPr txBox="1"/>
          <p:nvPr/>
        </p:nvSpPr>
        <p:spPr>
          <a:xfrm>
            <a:off x="895824" y="4499586"/>
            <a:ext cx="319572" cy="153888"/>
          </a:xfrm>
          <a:prstGeom prst="rect">
            <a:avLst/>
          </a:prstGeom>
          <a:noFill/>
        </p:spPr>
        <p:txBody>
          <a:bodyPr wrap="square" lIns="0" tIns="0" rIns="0" bIns="0" rtlCol="0" anchor="ctr">
            <a:spAutoFit/>
          </a:bodyPr>
          <a:lstStyle/>
          <a:p>
            <a:pPr algn="r" defTabSz="1219170">
              <a:defRPr/>
            </a:pPr>
            <a:endParaRPr lang="en-US" sz="1000" dirty="0">
              <a:solidFill>
                <a:schemeClr val="tx1">
                  <a:lumMod val="65000"/>
                  <a:lumOff val="35000"/>
                </a:schemeClr>
              </a:solidFill>
              <a:latin typeface="Arial"/>
            </a:endParaRPr>
          </a:p>
        </p:txBody>
      </p:sp>
      <p:sp>
        <p:nvSpPr>
          <p:cNvPr id="51" name="TextBox 63">
            <a:extLst>
              <a:ext uri="{FF2B5EF4-FFF2-40B4-BE49-F238E27FC236}">
                <a16:creationId xmlns:a16="http://schemas.microsoft.com/office/drawing/2014/main" id="{81F47445-91CA-AF48-A19A-D5FBE3B66712}"/>
              </a:ext>
            </a:extLst>
          </p:cNvPr>
          <p:cNvSpPr txBox="1"/>
          <p:nvPr/>
        </p:nvSpPr>
        <p:spPr>
          <a:xfrm>
            <a:off x="895824" y="5521911"/>
            <a:ext cx="319572" cy="141961"/>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52" name="TextBox 68">
            <a:extLst>
              <a:ext uri="{FF2B5EF4-FFF2-40B4-BE49-F238E27FC236}">
                <a16:creationId xmlns:a16="http://schemas.microsoft.com/office/drawing/2014/main" id="{F9FF2DBA-C4BF-1946-B048-FF84214779F0}"/>
              </a:ext>
            </a:extLst>
          </p:cNvPr>
          <p:cNvSpPr txBox="1"/>
          <p:nvPr/>
        </p:nvSpPr>
        <p:spPr>
          <a:xfrm>
            <a:off x="1147751"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0</a:t>
            </a:r>
            <a:endParaRPr lang="en-US" sz="1000" dirty="0">
              <a:solidFill>
                <a:schemeClr val="tx1">
                  <a:lumMod val="65000"/>
                  <a:lumOff val="35000"/>
                </a:schemeClr>
              </a:solidFill>
              <a:latin typeface="Arial"/>
            </a:endParaRPr>
          </a:p>
        </p:txBody>
      </p:sp>
      <p:cxnSp>
        <p:nvCxnSpPr>
          <p:cNvPr id="56" name="Straight Connector 32">
            <a:extLst>
              <a:ext uri="{FF2B5EF4-FFF2-40B4-BE49-F238E27FC236}">
                <a16:creationId xmlns:a16="http://schemas.microsoft.com/office/drawing/2014/main" id="{D22E4535-A57E-E647-BBBA-8AFF4811302E}"/>
              </a:ext>
            </a:extLst>
          </p:cNvPr>
          <p:cNvCxnSpPr>
            <a:cxnSpLocks/>
          </p:cNvCxnSpPr>
          <p:nvPr/>
        </p:nvCxnSpPr>
        <p:spPr bwMode="auto">
          <a:xfrm flipH="1">
            <a:off x="1298833" y="5620297"/>
            <a:ext cx="6169904"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7" name="TextBox 63">
            <a:extLst>
              <a:ext uri="{FF2B5EF4-FFF2-40B4-BE49-F238E27FC236}">
                <a16:creationId xmlns:a16="http://schemas.microsoft.com/office/drawing/2014/main" id="{D7DF1D64-48FA-0F49-B7E3-4F748A394DCB}"/>
              </a:ext>
            </a:extLst>
          </p:cNvPr>
          <p:cNvSpPr txBox="1"/>
          <p:nvPr/>
        </p:nvSpPr>
        <p:spPr>
          <a:xfrm>
            <a:off x="895824" y="3230624"/>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75</a:t>
            </a:r>
          </a:p>
        </p:txBody>
      </p:sp>
      <p:sp>
        <p:nvSpPr>
          <p:cNvPr id="58" name="TextBox 68">
            <a:extLst>
              <a:ext uri="{FF2B5EF4-FFF2-40B4-BE49-F238E27FC236}">
                <a16:creationId xmlns:a16="http://schemas.microsoft.com/office/drawing/2014/main" id="{FC972266-3013-544E-9DB9-F276CC11A7B6}"/>
              </a:ext>
            </a:extLst>
          </p:cNvPr>
          <p:cNvSpPr txBox="1"/>
          <p:nvPr/>
        </p:nvSpPr>
        <p:spPr>
          <a:xfrm>
            <a:off x="3525101" y="2462212"/>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NMH (n=735)</a:t>
            </a:r>
            <a:endParaRPr lang="en-US" sz="1000" dirty="0">
              <a:solidFill>
                <a:schemeClr val="tx1">
                  <a:lumMod val="65000"/>
                  <a:lumOff val="35000"/>
                </a:schemeClr>
              </a:solidFill>
              <a:latin typeface="Arial"/>
            </a:endParaRPr>
          </a:p>
        </p:txBody>
      </p:sp>
      <p:sp>
        <p:nvSpPr>
          <p:cNvPr id="59" name="Rechteck 58">
            <a:extLst>
              <a:ext uri="{FF2B5EF4-FFF2-40B4-BE49-F238E27FC236}">
                <a16:creationId xmlns:a16="http://schemas.microsoft.com/office/drawing/2014/main" id="{5EEB62F1-9954-6C47-BA73-B07AF1B49D75}"/>
              </a:ext>
            </a:extLst>
          </p:cNvPr>
          <p:cNvSpPr/>
          <p:nvPr/>
        </p:nvSpPr>
        <p:spPr bwMode="auto">
          <a:xfrm>
            <a:off x="3332321"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TextBox 68">
            <a:extLst>
              <a:ext uri="{FF2B5EF4-FFF2-40B4-BE49-F238E27FC236}">
                <a16:creationId xmlns:a16="http://schemas.microsoft.com/office/drawing/2014/main" id="{5E318306-E726-134B-80FD-01851C727EAE}"/>
              </a:ext>
            </a:extLst>
          </p:cNvPr>
          <p:cNvSpPr txBox="1"/>
          <p:nvPr/>
        </p:nvSpPr>
        <p:spPr>
          <a:xfrm>
            <a:off x="4741505" y="2462212"/>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Warfarin (n=1403)</a:t>
            </a:r>
            <a:endParaRPr lang="en-US" sz="1000" dirty="0">
              <a:solidFill>
                <a:schemeClr val="tx1">
                  <a:lumMod val="65000"/>
                  <a:lumOff val="35000"/>
                </a:schemeClr>
              </a:solidFill>
              <a:latin typeface="Arial"/>
            </a:endParaRPr>
          </a:p>
        </p:txBody>
      </p:sp>
      <p:sp>
        <p:nvSpPr>
          <p:cNvPr id="61" name="Rechteck 60">
            <a:extLst>
              <a:ext uri="{FF2B5EF4-FFF2-40B4-BE49-F238E27FC236}">
                <a16:creationId xmlns:a16="http://schemas.microsoft.com/office/drawing/2014/main" id="{A10D6B5A-7384-D44C-8E0A-D26A31E3D3FF}"/>
              </a:ext>
            </a:extLst>
          </p:cNvPr>
          <p:cNvSpPr/>
          <p:nvPr/>
        </p:nvSpPr>
        <p:spPr bwMode="auto">
          <a:xfrm>
            <a:off x="4548725" y="2487228"/>
            <a:ext cx="109057" cy="109057"/>
          </a:xfrm>
          <a:prstGeom prst="rect">
            <a:avLst/>
          </a:prstGeom>
          <a:solidFill>
            <a:schemeClr val="bg1">
              <a:lumMod val="6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TextBox 68">
            <a:extLst>
              <a:ext uri="{FF2B5EF4-FFF2-40B4-BE49-F238E27FC236}">
                <a16:creationId xmlns:a16="http://schemas.microsoft.com/office/drawing/2014/main" id="{88FF3CE2-FCDD-2941-BE12-2DBBDBCB080B}"/>
              </a:ext>
            </a:extLst>
          </p:cNvPr>
          <p:cNvSpPr txBox="1"/>
          <p:nvPr/>
        </p:nvSpPr>
        <p:spPr>
          <a:xfrm>
            <a:off x="6121438" y="2462212"/>
            <a:ext cx="1340805"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Rivaroxaban (n=709)</a:t>
            </a:r>
            <a:endParaRPr lang="en-US" sz="1000" dirty="0">
              <a:solidFill>
                <a:schemeClr val="tx1">
                  <a:lumMod val="65000"/>
                  <a:lumOff val="35000"/>
                </a:schemeClr>
              </a:solidFill>
              <a:latin typeface="Arial"/>
            </a:endParaRPr>
          </a:p>
        </p:txBody>
      </p:sp>
      <p:sp>
        <p:nvSpPr>
          <p:cNvPr id="63" name="Rechteck 62">
            <a:extLst>
              <a:ext uri="{FF2B5EF4-FFF2-40B4-BE49-F238E27FC236}">
                <a16:creationId xmlns:a16="http://schemas.microsoft.com/office/drawing/2014/main" id="{B30F226A-649A-FA4A-8DC8-CCD23A3AFD6C}"/>
              </a:ext>
            </a:extLst>
          </p:cNvPr>
          <p:cNvSpPr/>
          <p:nvPr/>
        </p:nvSpPr>
        <p:spPr bwMode="auto">
          <a:xfrm>
            <a:off x="5928659"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8" name="TextBox 68">
            <a:extLst>
              <a:ext uri="{FF2B5EF4-FFF2-40B4-BE49-F238E27FC236}">
                <a16:creationId xmlns:a16="http://schemas.microsoft.com/office/drawing/2014/main" id="{C7DE8D93-C65C-1045-AE22-40C7D5674072}"/>
              </a:ext>
            </a:extLst>
          </p:cNvPr>
          <p:cNvSpPr txBox="1"/>
          <p:nvPr/>
        </p:nvSpPr>
        <p:spPr>
          <a:xfrm>
            <a:off x="2148609"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2</a:t>
            </a:r>
            <a:endParaRPr lang="en-US" sz="1000" dirty="0">
              <a:solidFill>
                <a:schemeClr val="tx1">
                  <a:lumMod val="65000"/>
                  <a:lumOff val="35000"/>
                </a:schemeClr>
              </a:solidFill>
              <a:latin typeface="Arial"/>
            </a:endParaRPr>
          </a:p>
        </p:txBody>
      </p:sp>
      <p:sp>
        <p:nvSpPr>
          <p:cNvPr id="69" name="TextBox 68">
            <a:extLst>
              <a:ext uri="{FF2B5EF4-FFF2-40B4-BE49-F238E27FC236}">
                <a16:creationId xmlns:a16="http://schemas.microsoft.com/office/drawing/2014/main" id="{188BC03D-7445-FB48-BEA8-22D1FCF961A7}"/>
              </a:ext>
            </a:extLst>
          </p:cNvPr>
          <p:cNvSpPr txBox="1"/>
          <p:nvPr/>
        </p:nvSpPr>
        <p:spPr>
          <a:xfrm>
            <a:off x="3149467"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4</a:t>
            </a:r>
            <a:endParaRPr lang="en-US" sz="1000" dirty="0">
              <a:solidFill>
                <a:schemeClr val="tx1">
                  <a:lumMod val="65000"/>
                  <a:lumOff val="35000"/>
                </a:schemeClr>
              </a:solidFill>
              <a:latin typeface="Arial"/>
            </a:endParaRPr>
          </a:p>
        </p:txBody>
      </p:sp>
      <p:sp>
        <p:nvSpPr>
          <p:cNvPr id="70" name="TextBox 68">
            <a:extLst>
              <a:ext uri="{FF2B5EF4-FFF2-40B4-BE49-F238E27FC236}">
                <a16:creationId xmlns:a16="http://schemas.microsoft.com/office/drawing/2014/main" id="{3B2A6A38-A71E-6F41-A61B-E5FA3B23CC43}"/>
              </a:ext>
            </a:extLst>
          </p:cNvPr>
          <p:cNvSpPr txBox="1"/>
          <p:nvPr/>
        </p:nvSpPr>
        <p:spPr>
          <a:xfrm>
            <a:off x="4150325"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6</a:t>
            </a:r>
            <a:endParaRPr lang="en-US" sz="1000" dirty="0">
              <a:solidFill>
                <a:schemeClr val="tx1">
                  <a:lumMod val="65000"/>
                  <a:lumOff val="35000"/>
                </a:schemeClr>
              </a:solidFill>
              <a:latin typeface="Arial"/>
            </a:endParaRPr>
          </a:p>
        </p:txBody>
      </p:sp>
      <p:sp>
        <p:nvSpPr>
          <p:cNvPr id="71" name="TextBox 68">
            <a:extLst>
              <a:ext uri="{FF2B5EF4-FFF2-40B4-BE49-F238E27FC236}">
                <a16:creationId xmlns:a16="http://schemas.microsoft.com/office/drawing/2014/main" id="{E75F75FD-2B99-6748-A277-11D06AA09B1B}"/>
              </a:ext>
            </a:extLst>
          </p:cNvPr>
          <p:cNvSpPr txBox="1"/>
          <p:nvPr/>
        </p:nvSpPr>
        <p:spPr>
          <a:xfrm>
            <a:off x="5151183"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8</a:t>
            </a:r>
            <a:endParaRPr lang="en-US" sz="1000" dirty="0">
              <a:solidFill>
                <a:schemeClr val="tx1">
                  <a:lumMod val="65000"/>
                  <a:lumOff val="35000"/>
                </a:schemeClr>
              </a:solidFill>
              <a:latin typeface="Arial"/>
            </a:endParaRPr>
          </a:p>
        </p:txBody>
      </p:sp>
      <p:sp>
        <p:nvSpPr>
          <p:cNvPr id="72" name="TextBox 68">
            <a:extLst>
              <a:ext uri="{FF2B5EF4-FFF2-40B4-BE49-F238E27FC236}">
                <a16:creationId xmlns:a16="http://schemas.microsoft.com/office/drawing/2014/main" id="{A473DEBA-7586-E142-9816-4089C8E4C924}"/>
              </a:ext>
            </a:extLst>
          </p:cNvPr>
          <p:cNvSpPr txBox="1"/>
          <p:nvPr/>
        </p:nvSpPr>
        <p:spPr>
          <a:xfrm>
            <a:off x="6152041"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10</a:t>
            </a:r>
            <a:endParaRPr lang="en-US" sz="1000" dirty="0">
              <a:solidFill>
                <a:schemeClr val="tx1">
                  <a:lumMod val="65000"/>
                  <a:lumOff val="35000"/>
                </a:schemeClr>
              </a:solidFill>
              <a:latin typeface="Arial"/>
            </a:endParaRPr>
          </a:p>
        </p:txBody>
      </p:sp>
      <p:sp>
        <p:nvSpPr>
          <p:cNvPr id="73" name="TextBox 68">
            <a:extLst>
              <a:ext uri="{FF2B5EF4-FFF2-40B4-BE49-F238E27FC236}">
                <a16:creationId xmlns:a16="http://schemas.microsoft.com/office/drawing/2014/main" id="{CD80F822-83C3-BD49-88C5-A386A277216F}"/>
              </a:ext>
            </a:extLst>
          </p:cNvPr>
          <p:cNvSpPr txBox="1"/>
          <p:nvPr/>
        </p:nvSpPr>
        <p:spPr>
          <a:xfrm>
            <a:off x="7152900" y="5657909"/>
            <a:ext cx="393836"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rPr>
              <a:t>12</a:t>
            </a:r>
            <a:endParaRPr lang="en-US" sz="1000" dirty="0">
              <a:solidFill>
                <a:schemeClr val="tx1">
                  <a:lumMod val="65000"/>
                  <a:lumOff val="35000"/>
                </a:schemeClr>
              </a:solidFill>
              <a:latin typeface="Arial"/>
            </a:endParaRPr>
          </a:p>
        </p:txBody>
      </p:sp>
      <p:cxnSp>
        <p:nvCxnSpPr>
          <p:cNvPr id="74" name="Straight Connector 51">
            <a:extLst>
              <a:ext uri="{FF2B5EF4-FFF2-40B4-BE49-F238E27FC236}">
                <a16:creationId xmlns:a16="http://schemas.microsoft.com/office/drawing/2014/main" id="{D28F0902-BF9B-2044-9F28-88A834155120}"/>
              </a:ext>
            </a:extLst>
          </p:cNvPr>
          <p:cNvCxnSpPr>
            <a:cxnSpLocks/>
          </p:cNvCxnSpPr>
          <p:nvPr/>
        </p:nvCxnSpPr>
        <p:spPr bwMode="auto">
          <a:xfrm>
            <a:off x="7349818"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5" name="Straight Connector 51">
            <a:extLst>
              <a:ext uri="{FF2B5EF4-FFF2-40B4-BE49-F238E27FC236}">
                <a16:creationId xmlns:a16="http://schemas.microsoft.com/office/drawing/2014/main" id="{C1360A06-B0D9-394E-981C-CA497BF787A0}"/>
              </a:ext>
            </a:extLst>
          </p:cNvPr>
          <p:cNvCxnSpPr>
            <a:cxnSpLocks/>
          </p:cNvCxnSpPr>
          <p:nvPr/>
        </p:nvCxnSpPr>
        <p:spPr bwMode="auto">
          <a:xfrm>
            <a:off x="5347322"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6" name="Straight Connector 51">
            <a:extLst>
              <a:ext uri="{FF2B5EF4-FFF2-40B4-BE49-F238E27FC236}">
                <a16:creationId xmlns:a16="http://schemas.microsoft.com/office/drawing/2014/main" id="{673467A5-8AFA-3B40-A33E-E54C3836C47B}"/>
              </a:ext>
            </a:extLst>
          </p:cNvPr>
          <p:cNvCxnSpPr>
            <a:cxnSpLocks/>
          </p:cNvCxnSpPr>
          <p:nvPr/>
        </p:nvCxnSpPr>
        <p:spPr bwMode="auto">
          <a:xfrm>
            <a:off x="434720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7" name="Straight Connector 51">
            <a:extLst>
              <a:ext uri="{FF2B5EF4-FFF2-40B4-BE49-F238E27FC236}">
                <a16:creationId xmlns:a16="http://schemas.microsoft.com/office/drawing/2014/main" id="{77FD0647-86F2-DB45-AF2B-661F54233F1F}"/>
              </a:ext>
            </a:extLst>
          </p:cNvPr>
          <p:cNvCxnSpPr>
            <a:cxnSpLocks/>
          </p:cNvCxnSpPr>
          <p:nvPr/>
        </p:nvCxnSpPr>
        <p:spPr bwMode="auto">
          <a:xfrm>
            <a:off x="634895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8" name="Straight Connector 51">
            <a:extLst>
              <a:ext uri="{FF2B5EF4-FFF2-40B4-BE49-F238E27FC236}">
                <a16:creationId xmlns:a16="http://schemas.microsoft.com/office/drawing/2014/main" id="{20BA9D4A-4075-A044-922C-9CFCC030655E}"/>
              </a:ext>
            </a:extLst>
          </p:cNvPr>
          <p:cNvCxnSpPr>
            <a:cxnSpLocks/>
          </p:cNvCxnSpPr>
          <p:nvPr/>
        </p:nvCxnSpPr>
        <p:spPr bwMode="auto">
          <a:xfrm>
            <a:off x="3350072"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9" name="Straight Connector 51">
            <a:extLst>
              <a:ext uri="{FF2B5EF4-FFF2-40B4-BE49-F238E27FC236}">
                <a16:creationId xmlns:a16="http://schemas.microsoft.com/office/drawing/2014/main" id="{F0E5B37B-EA85-9D4D-AB33-3BEC4A0564AD}"/>
              </a:ext>
            </a:extLst>
          </p:cNvPr>
          <p:cNvCxnSpPr>
            <a:cxnSpLocks/>
          </p:cNvCxnSpPr>
          <p:nvPr/>
        </p:nvCxnSpPr>
        <p:spPr bwMode="auto">
          <a:xfrm>
            <a:off x="2342670"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TextBox 63">
            <a:extLst>
              <a:ext uri="{FF2B5EF4-FFF2-40B4-BE49-F238E27FC236}">
                <a16:creationId xmlns:a16="http://schemas.microsoft.com/office/drawing/2014/main" id="{D98A776E-E90E-5248-A61B-71F923FF3C37}"/>
              </a:ext>
            </a:extLst>
          </p:cNvPr>
          <p:cNvSpPr txBox="1"/>
          <p:nvPr/>
        </p:nvSpPr>
        <p:spPr>
          <a:xfrm rot="16200000">
            <a:off x="-694874" y="3882242"/>
            <a:ext cx="3148138" cy="307777"/>
          </a:xfrm>
          <a:prstGeom prst="rect">
            <a:avLst/>
          </a:prstGeom>
          <a:noFill/>
        </p:spPr>
        <p:txBody>
          <a:bodyPr wrap="square" lIns="0" tIns="0" rIns="0" bIns="0" rtlCol="0" anchor="ctr">
            <a:spAutoFit/>
          </a:bodyPr>
          <a:lstStyle/>
          <a:p>
            <a:pPr algn="ctr" defTabSz="1219170">
              <a:defRPr/>
            </a:pPr>
            <a:r>
              <a:rPr lang="de-CH" sz="1000" b="1" dirty="0">
                <a:solidFill>
                  <a:schemeClr val="tx1">
                    <a:lumMod val="65000"/>
                    <a:lumOff val="35000"/>
                  </a:schemeClr>
                </a:solidFill>
              </a:rPr>
              <a:t>Anteil Patienten, die noch die </a:t>
            </a:r>
            <a:br>
              <a:rPr lang="de-CH" sz="1000" b="1" dirty="0">
                <a:solidFill>
                  <a:schemeClr val="tx1">
                    <a:lumMod val="65000"/>
                    <a:lumOff val="35000"/>
                  </a:schemeClr>
                </a:solidFill>
              </a:rPr>
            </a:br>
            <a:r>
              <a:rPr lang="de-CH" sz="1000" b="1" dirty="0">
                <a:solidFill>
                  <a:schemeClr val="tx1">
                    <a:lumMod val="65000"/>
                    <a:lumOff val="35000"/>
                  </a:schemeClr>
                </a:solidFill>
              </a:rPr>
              <a:t>Index-Medikation erhalten (%)</a:t>
            </a:r>
          </a:p>
        </p:txBody>
      </p:sp>
      <p:sp>
        <p:nvSpPr>
          <p:cNvPr id="85" name="TextBox 68">
            <a:extLst>
              <a:ext uri="{FF2B5EF4-FFF2-40B4-BE49-F238E27FC236}">
                <a16:creationId xmlns:a16="http://schemas.microsoft.com/office/drawing/2014/main" id="{9BF5236F-2D25-1849-B6D0-1733351E5335}"/>
              </a:ext>
            </a:extLst>
          </p:cNvPr>
          <p:cNvSpPr txBox="1"/>
          <p:nvPr/>
        </p:nvSpPr>
        <p:spPr>
          <a:xfrm>
            <a:off x="1344669" y="5831650"/>
            <a:ext cx="6005149" cy="153888"/>
          </a:xfrm>
          <a:prstGeom prst="rect">
            <a:avLst/>
          </a:prstGeom>
          <a:noFill/>
        </p:spPr>
        <p:txBody>
          <a:bodyPr wrap="square" lIns="0" tIns="0" rIns="0" bIns="0" rtlCol="0" anchor="ctr">
            <a:spAutoFit/>
          </a:bodyPr>
          <a:lstStyle/>
          <a:p>
            <a:pPr algn="ctr">
              <a:defRPr/>
            </a:pPr>
            <a:r>
              <a:rPr lang="en-US" sz="1000" b="1" dirty="0">
                <a:solidFill>
                  <a:schemeClr val="tx1">
                    <a:lumMod val="65000"/>
                    <a:lumOff val="35000"/>
                  </a:schemeClr>
                </a:solidFill>
                <a:latin typeface="Arial"/>
              </a:rPr>
              <a:t>Zeit (Monate)</a:t>
            </a:r>
          </a:p>
        </p:txBody>
      </p:sp>
    </p:spTree>
    <p:extLst>
      <p:ext uri="{BB962C8B-B14F-4D97-AF65-F5344CB8AC3E}">
        <p14:creationId xmlns:p14="http://schemas.microsoft.com/office/powerpoint/2010/main" val="34478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feil: Fünfeck 4">
            <a:extLst>
              <a:ext uri="{FF2B5EF4-FFF2-40B4-BE49-F238E27FC236}">
                <a16:creationId xmlns:a16="http://schemas.microsoft.com/office/drawing/2014/main" id="{52DC7817-3D90-45D3-884B-40C90EAF6F37}"/>
              </a:ext>
            </a:extLst>
          </p:cNvPr>
          <p:cNvSpPr/>
          <p:nvPr/>
        </p:nvSpPr>
        <p:spPr bwMode="auto">
          <a:xfrm>
            <a:off x="5552125" y="1455444"/>
            <a:ext cx="540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			Ab 7. Monat</a:t>
            </a:r>
            <a:endParaRPr lang="de-DE" sz="1600" dirty="0">
              <a:solidFill>
                <a:schemeClr val="bg1"/>
              </a:solidFill>
            </a:endParaRPr>
          </a:p>
        </p:txBody>
      </p:sp>
      <p:sp>
        <p:nvSpPr>
          <p:cNvPr id="4" name="Pfeil: Fünfeck 3">
            <a:extLst>
              <a:ext uri="{FF2B5EF4-FFF2-40B4-BE49-F238E27FC236}">
                <a16:creationId xmlns:a16="http://schemas.microsoft.com/office/drawing/2014/main" id="{033BD99E-20FC-4962-82B4-9BFD5F2C5CE4}"/>
              </a:ext>
            </a:extLst>
          </p:cNvPr>
          <p:cNvSpPr/>
          <p:nvPr/>
        </p:nvSpPr>
        <p:spPr bwMode="auto">
          <a:xfrm>
            <a:off x="3184063" y="1455444"/>
            <a:ext cx="504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                       Bis zu 6 Monate </a:t>
            </a:r>
            <a:endParaRPr lang="de-DE" sz="1600" dirty="0">
              <a:solidFill>
                <a:schemeClr val="bg1"/>
              </a:solidFill>
            </a:endParaRPr>
          </a:p>
        </p:txBody>
      </p:sp>
      <p:sp>
        <p:nvSpPr>
          <p:cNvPr id="2" name="Titel 1">
            <a:extLst>
              <a:ext uri="{FF2B5EF4-FFF2-40B4-BE49-F238E27FC236}">
                <a16:creationId xmlns:a16="http://schemas.microsoft.com/office/drawing/2014/main" id="{03BB4CFC-1A85-45B9-AD79-BDB0EC7DCEDF}"/>
              </a:ext>
            </a:extLst>
          </p:cNvPr>
          <p:cNvSpPr>
            <a:spLocks noGrp="1"/>
          </p:cNvSpPr>
          <p:nvPr>
            <p:ph type="title"/>
          </p:nvPr>
        </p:nvSpPr>
        <p:spPr/>
        <p:txBody>
          <a:bodyPr/>
          <a:lstStyle/>
          <a:p>
            <a:r>
              <a:rPr lang="de-CH" dirty="0"/>
              <a:t>Xarelto: Einfacher Behandlungsbeginn ohne Spritzen</a:t>
            </a:r>
            <a:endParaRPr lang="de-DE" dirty="0"/>
          </a:p>
        </p:txBody>
      </p:sp>
      <p:sp>
        <p:nvSpPr>
          <p:cNvPr id="3" name="Pfeil: Fünfeck 2">
            <a:extLst>
              <a:ext uri="{FF2B5EF4-FFF2-40B4-BE49-F238E27FC236}">
                <a16:creationId xmlns:a16="http://schemas.microsoft.com/office/drawing/2014/main" id="{181924F5-E335-48A4-AA66-A657958558F9}"/>
              </a:ext>
            </a:extLst>
          </p:cNvPr>
          <p:cNvSpPr/>
          <p:nvPr/>
        </p:nvSpPr>
        <p:spPr bwMode="auto">
          <a:xfrm>
            <a:off x="816001" y="1455444"/>
            <a:ext cx="3960000" cy="720000"/>
          </a:xfrm>
          <a:prstGeom prst="homePlate">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Erste 3 Wochen</a:t>
            </a:r>
            <a:endParaRPr lang="de-DE" sz="1600" dirty="0">
              <a:solidFill>
                <a:schemeClr val="bg1"/>
              </a:solidFill>
            </a:endParaRPr>
          </a:p>
        </p:txBody>
      </p:sp>
      <p:sp>
        <p:nvSpPr>
          <p:cNvPr id="7" name="Textfeld 6">
            <a:extLst>
              <a:ext uri="{FF2B5EF4-FFF2-40B4-BE49-F238E27FC236}">
                <a16:creationId xmlns:a16="http://schemas.microsoft.com/office/drawing/2014/main" id="{6229DF86-E2B4-4A22-BF42-80925452733E}"/>
              </a:ext>
            </a:extLst>
          </p:cNvPr>
          <p:cNvSpPr txBox="1"/>
          <p:nvPr/>
        </p:nvSpPr>
        <p:spPr>
          <a:xfrm>
            <a:off x="816001" y="2201200"/>
            <a:ext cx="10761710" cy="586957"/>
          </a:xfrm>
          <a:prstGeom prst="rect">
            <a:avLst/>
          </a:prstGeom>
          <a:noFill/>
        </p:spPr>
        <p:txBody>
          <a:bodyPr wrap="square" lIns="90000" tIns="46800" rIns="90000" bIns="46800" rtlCol="0" anchor="ctr">
            <a:spAutoFit/>
          </a:bodyPr>
          <a:lstStyle/>
          <a:p>
            <a:r>
              <a:rPr lang="de-CH" sz="1600" b="1" dirty="0">
                <a:solidFill>
                  <a:schemeClr val="bg2"/>
                </a:solidFill>
              </a:rPr>
              <a:t>Morgens		Abend 			Einmal täglich 		         Einmal täglich 				</a:t>
            </a:r>
            <a:endParaRPr lang="de-DE" sz="1600" b="1" dirty="0">
              <a:solidFill>
                <a:schemeClr val="bg2"/>
              </a:solidFill>
            </a:endParaRPr>
          </a:p>
        </p:txBody>
      </p:sp>
      <p:pic>
        <p:nvPicPr>
          <p:cNvPr id="10" name="Grafik 9" descr="Ein Bild, das Text, orange, schließen enthält.&#10;&#10;Automatisch generierte Beschreibung">
            <a:extLst>
              <a:ext uri="{FF2B5EF4-FFF2-40B4-BE49-F238E27FC236}">
                <a16:creationId xmlns:a16="http://schemas.microsoft.com/office/drawing/2014/main" id="{7312FD77-765C-43B8-ADB0-1BF2C0D42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99" y="2675800"/>
            <a:ext cx="646457" cy="625604"/>
          </a:xfrm>
          <a:prstGeom prst="rect">
            <a:avLst/>
          </a:prstGeom>
        </p:spPr>
      </p:pic>
      <p:pic>
        <p:nvPicPr>
          <p:cNvPr id="12" name="Grafik 11" descr="Ein Bild, das Text, orange, schließen enthält.&#10;&#10;Automatisch generierte Beschreibung">
            <a:extLst>
              <a:ext uri="{FF2B5EF4-FFF2-40B4-BE49-F238E27FC236}">
                <a16:creationId xmlns:a16="http://schemas.microsoft.com/office/drawing/2014/main" id="{828A0786-6B81-46EA-B89A-72ADD74A0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7771" y="2675800"/>
            <a:ext cx="646457" cy="625604"/>
          </a:xfrm>
          <a:prstGeom prst="rect">
            <a:avLst/>
          </a:prstGeom>
        </p:spPr>
      </p:pic>
      <p:pic>
        <p:nvPicPr>
          <p:cNvPr id="14" name="Grafik 13" descr="Ein Bild, das orange, schwarz, schließen enthält.&#10;&#10;Automatisch generierte Beschreibung">
            <a:extLst>
              <a:ext uri="{FF2B5EF4-FFF2-40B4-BE49-F238E27FC236}">
                <a16:creationId xmlns:a16="http://schemas.microsoft.com/office/drawing/2014/main" id="{90EB5168-D1CC-4129-A5E2-840A3CD24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771" y="2675800"/>
            <a:ext cx="646457" cy="625604"/>
          </a:xfrm>
          <a:prstGeom prst="rect">
            <a:avLst/>
          </a:prstGeom>
        </p:spPr>
      </p:pic>
      <p:pic>
        <p:nvPicPr>
          <p:cNvPr id="16" name="Grafik 15">
            <a:extLst>
              <a:ext uri="{FF2B5EF4-FFF2-40B4-BE49-F238E27FC236}">
                <a16:creationId xmlns:a16="http://schemas.microsoft.com/office/drawing/2014/main" id="{401DFF6C-8462-4719-A76A-07BB80F38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068" y="2675801"/>
            <a:ext cx="646457" cy="625603"/>
          </a:xfrm>
          <a:prstGeom prst="rect">
            <a:avLst/>
          </a:prstGeom>
        </p:spPr>
      </p:pic>
      <p:sp>
        <p:nvSpPr>
          <p:cNvPr id="17" name="Textfeld 16">
            <a:extLst>
              <a:ext uri="{FF2B5EF4-FFF2-40B4-BE49-F238E27FC236}">
                <a16:creationId xmlns:a16="http://schemas.microsoft.com/office/drawing/2014/main" id="{200312BF-44AC-46E1-8C29-C72DD7E8EF30}"/>
              </a:ext>
            </a:extLst>
          </p:cNvPr>
          <p:cNvSpPr txBox="1"/>
          <p:nvPr/>
        </p:nvSpPr>
        <p:spPr>
          <a:xfrm>
            <a:off x="563694" y="3380548"/>
            <a:ext cx="10621033" cy="340735"/>
          </a:xfrm>
          <a:prstGeom prst="rect">
            <a:avLst/>
          </a:prstGeom>
          <a:noFill/>
        </p:spPr>
        <p:txBody>
          <a:bodyPr wrap="square" lIns="90000" tIns="46800" rIns="90000" bIns="46800" rtlCol="0" anchor="ctr">
            <a:spAutoFit/>
          </a:bodyPr>
          <a:lstStyle/>
          <a:p>
            <a:r>
              <a:rPr lang="de-CH" sz="1600" dirty="0">
                <a:solidFill>
                  <a:schemeClr val="bg2"/>
                </a:solidFill>
              </a:rPr>
              <a:t>	Xarelto 15 mg	   		     Xarelto 20 mg		              Xarelto 10 mg </a:t>
            </a:r>
            <a:endParaRPr lang="de-DE" sz="1600" dirty="0">
              <a:solidFill>
                <a:schemeClr val="bg2"/>
              </a:solidFill>
            </a:endParaRPr>
          </a:p>
        </p:txBody>
      </p:sp>
      <p:sp>
        <p:nvSpPr>
          <p:cNvPr id="18" name="Textfeld 17">
            <a:extLst>
              <a:ext uri="{FF2B5EF4-FFF2-40B4-BE49-F238E27FC236}">
                <a16:creationId xmlns:a16="http://schemas.microsoft.com/office/drawing/2014/main" id="{FB2E7090-2E34-4110-94D3-83754DA5B826}"/>
              </a:ext>
            </a:extLst>
          </p:cNvPr>
          <p:cNvSpPr txBox="1"/>
          <p:nvPr/>
        </p:nvSpPr>
        <p:spPr>
          <a:xfrm>
            <a:off x="816001" y="3768563"/>
            <a:ext cx="2775218" cy="1079399"/>
          </a:xfrm>
          <a:prstGeom prst="rect">
            <a:avLst/>
          </a:prstGeom>
          <a:noFill/>
        </p:spPr>
        <p:txBody>
          <a:bodyPr wrap="square" lIns="90000" tIns="46800" rIns="90000" bIns="46800" rtlCol="0" anchor="ctr">
            <a:spAutoFit/>
          </a:bodyPr>
          <a:lstStyle/>
          <a:p>
            <a:r>
              <a:rPr lang="de-CH" sz="1600" b="1" dirty="0">
                <a:solidFill>
                  <a:schemeClr val="bg2"/>
                </a:solidFill>
              </a:rPr>
              <a:t>Tablette zweimal täglich</a:t>
            </a:r>
          </a:p>
          <a:p>
            <a:r>
              <a:rPr lang="de-CH" sz="1600" dirty="0">
                <a:solidFill>
                  <a:schemeClr val="bg2"/>
                </a:solidFill>
              </a:rPr>
              <a:t>(ab Diagnosestellung </a:t>
            </a:r>
            <a:br>
              <a:rPr lang="de-CH" sz="1600" dirty="0">
                <a:solidFill>
                  <a:schemeClr val="bg2"/>
                </a:solidFill>
              </a:rPr>
            </a:br>
            <a:r>
              <a:rPr lang="de-CH" sz="1600" dirty="0">
                <a:solidFill>
                  <a:schemeClr val="bg2"/>
                </a:solidFill>
              </a:rPr>
              <a:t>einer LE oder TVT)  	</a:t>
            </a:r>
            <a:endParaRPr lang="de-DE" sz="1600" dirty="0">
              <a:solidFill>
                <a:schemeClr val="bg2"/>
              </a:solidFill>
            </a:endParaRPr>
          </a:p>
        </p:txBody>
      </p:sp>
      <p:sp>
        <p:nvSpPr>
          <p:cNvPr id="19" name="Textfeld 18">
            <a:extLst>
              <a:ext uri="{FF2B5EF4-FFF2-40B4-BE49-F238E27FC236}">
                <a16:creationId xmlns:a16="http://schemas.microsoft.com/office/drawing/2014/main" id="{F6E4EBC4-ADFD-4E2C-B9CE-471F6CEA205A}"/>
              </a:ext>
            </a:extLst>
          </p:cNvPr>
          <p:cNvSpPr txBox="1"/>
          <p:nvPr/>
        </p:nvSpPr>
        <p:spPr>
          <a:xfrm>
            <a:off x="7741330" y="3768563"/>
            <a:ext cx="3210795" cy="1694952"/>
          </a:xfrm>
          <a:prstGeom prst="rect">
            <a:avLst/>
          </a:prstGeom>
          <a:noFill/>
        </p:spPr>
        <p:txBody>
          <a:bodyPr wrap="square" lIns="90000" tIns="46800" rIns="90000" bIns="46800" rtlCol="0" anchor="ctr">
            <a:spAutoFit/>
          </a:bodyPr>
          <a:lstStyle/>
          <a:p>
            <a:r>
              <a:rPr lang="de-CH" sz="1600" b="1" dirty="0">
                <a:solidFill>
                  <a:schemeClr val="bg2"/>
                </a:solidFill>
              </a:rPr>
              <a:t>Bei hohem VTE-Rezidivrisiko </a:t>
            </a:r>
            <a:endParaRPr lang="de-CH" sz="1600" kern="0" dirty="0">
              <a:solidFill>
                <a:srgbClr val="000000">
                  <a:lumMod val="65000"/>
                  <a:lumOff val="35000"/>
                </a:srgbClr>
              </a:solidFill>
            </a:endParaRPr>
          </a:p>
          <a:p>
            <a:pPr marL="357708" lvl="0" indent="-357708" fontAlgn="base">
              <a:spcBef>
                <a:spcPct val="25000"/>
              </a:spcBef>
              <a:spcAft>
                <a:spcPct val="0"/>
              </a:spcAft>
              <a:buClr>
                <a:srgbClr val="3961AC"/>
              </a:buClr>
              <a:buSzPct val="80000"/>
              <a:buFont typeface="Wingdings" panose="05000000000000000000" pitchFamily="2" charset="2"/>
              <a:buChar char=""/>
              <a:tabLst>
                <a:tab pos="1650959" algn="l"/>
              </a:tabLst>
            </a:pPr>
            <a:r>
              <a:rPr lang="de-CH" sz="1600" kern="0" dirty="0">
                <a:solidFill>
                  <a:schemeClr val="bg2"/>
                </a:solidFill>
              </a:rPr>
              <a:t>Weitere Komorbiditäten </a:t>
            </a:r>
          </a:p>
          <a:p>
            <a:pPr marL="357708" lvl="0" indent="-357708" fontAlgn="base">
              <a:spcBef>
                <a:spcPct val="25000"/>
              </a:spcBef>
              <a:spcAft>
                <a:spcPct val="0"/>
              </a:spcAft>
              <a:buClr>
                <a:srgbClr val="3961AC"/>
              </a:buClr>
              <a:buSzPct val="80000"/>
              <a:buFont typeface="Wingdings" panose="05000000000000000000" pitchFamily="2" charset="2"/>
              <a:buChar char=""/>
              <a:tabLst>
                <a:tab pos="1650959" algn="l"/>
              </a:tabLst>
            </a:pPr>
            <a:r>
              <a:rPr lang="de-CH" sz="1600" kern="0" dirty="0">
                <a:solidFill>
                  <a:schemeClr val="bg2"/>
                </a:solidFill>
              </a:rPr>
              <a:t>Rezidivierende LE oder TVT in der verlängerten Erhaltungstherapie</a:t>
            </a:r>
          </a:p>
          <a:p>
            <a:r>
              <a:rPr lang="de-CH" sz="1600" dirty="0">
                <a:solidFill>
                  <a:schemeClr val="bg2"/>
                </a:solidFill>
              </a:rPr>
              <a:t>	</a:t>
            </a:r>
            <a:endParaRPr lang="de-DE" sz="1600" dirty="0">
              <a:solidFill>
                <a:schemeClr val="bg2"/>
              </a:solidFill>
            </a:endParaRPr>
          </a:p>
        </p:txBody>
      </p:sp>
      <p:pic>
        <p:nvPicPr>
          <p:cNvPr id="20" name="Grafik 19" descr="Ein Bild, das orange, schwarz, schließen enthält.&#10;&#10;Automatisch generierte Beschreibung">
            <a:extLst>
              <a:ext uri="{FF2B5EF4-FFF2-40B4-BE49-F238E27FC236}">
                <a16:creationId xmlns:a16="http://schemas.microsoft.com/office/drawing/2014/main" id="{49F66539-030C-4F92-9F26-5AF35DA52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0685" y="3616046"/>
            <a:ext cx="646457" cy="625604"/>
          </a:xfrm>
          <a:prstGeom prst="rect">
            <a:avLst/>
          </a:prstGeom>
        </p:spPr>
      </p:pic>
      <p:sp>
        <p:nvSpPr>
          <p:cNvPr id="21" name="Pfeil: Chevron 20">
            <a:extLst>
              <a:ext uri="{FF2B5EF4-FFF2-40B4-BE49-F238E27FC236}">
                <a16:creationId xmlns:a16="http://schemas.microsoft.com/office/drawing/2014/main" id="{DDE00B7A-6469-4690-AFA5-B69876BAA438}"/>
              </a:ext>
            </a:extLst>
          </p:cNvPr>
          <p:cNvSpPr/>
          <p:nvPr/>
        </p:nvSpPr>
        <p:spPr bwMode="auto">
          <a:xfrm>
            <a:off x="816001"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Initialbehandlung </a:t>
            </a:r>
            <a:endParaRPr lang="de-DE" sz="1600" dirty="0">
              <a:solidFill>
                <a:schemeClr val="bg1"/>
              </a:solidFill>
            </a:endParaRPr>
          </a:p>
        </p:txBody>
      </p:sp>
      <p:sp>
        <p:nvSpPr>
          <p:cNvPr id="22" name="Pfeil: Chevron 21">
            <a:extLst>
              <a:ext uri="{FF2B5EF4-FFF2-40B4-BE49-F238E27FC236}">
                <a16:creationId xmlns:a16="http://schemas.microsoft.com/office/drawing/2014/main" id="{41376C35-2963-41ED-9442-83B53F78C932}"/>
              </a:ext>
            </a:extLst>
          </p:cNvPr>
          <p:cNvSpPr/>
          <p:nvPr/>
        </p:nvSpPr>
        <p:spPr bwMode="auto">
          <a:xfrm>
            <a:off x="4278665"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Erhaltungstherapie  </a:t>
            </a:r>
            <a:endParaRPr lang="de-DE" sz="1600" dirty="0">
              <a:solidFill>
                <a:schemeClr val="bg1"/>
              </a:solidFill>
            </a:endParaRPr>
          </a:p>
        </p:txBody>
      </p:sp>
      <p:sp>
        <p:nvSpPr>
          <p:cNvPr id="23" name="Pfeil: Chevron 22">
            <a:extLst>
              <a:ext uri="{FF2B5EF4-FFF2-40B4-BE49-F238E27FC236}">
                <a16:creationId xmlns:a16="http://schemas.microsoft.com/office/drawing/2014/main" id="{6144AEF9-7562-4BBE-B80C-D2A4C551BC2F}"/>
              </a:ext>
            </a:extLst>
          </p:cNvPr>
          <p:cNvSpPr/>
          <p:nvPr/>
        </p:nvSpPr>
        <p:spPr bwMode="auto">
          <a:xfrm>
            <a:off x="7761032" y="5231047"/>
            <a:ext cx="3191093" cy="720000"/>
          </a:xfrm>
          <a:prstGeom prst="chevron">
            <a:avLst/>
          </a:prstGeom>
          <a:solidFill>
            <a:schemeClr val="bg2"/>
          </a:solidFill>
          <a:ln w="28575" algn="ctr">
            <a:solidFill>
              <a:schemeClr val="bg2">
                <a:lumMod val="75000"/>
              </a:schemeClr>
            </a:solidFill>
            <a:miter lim="800000"/>
            <a:headEnd/>
            <a:tailEnd/>
          </a:ln>
          <a:effectLst/>
        </p:spPr>
        <p:txBody>
          <a:bodyPr wrap="square" lIns="0" tIns="0" rIns="0" bIns="0" rtlCol="0" anchor="ctr">
            <a:noAutofit/>
          </a:bodyPr>
          <a:lstStyle/>
          <a:p>
            <a:pPr algn="ctr"/>
            <a:r>
              <a:rPr lang="de-CH" sz="1600" dirty="0">
                <a:solidFill>
                  <a:schemeClr val="bg1"/>
                </a:solidFill>
              </a:rPr>
              <a:t>Verlängerte Erhaltungstherapie*</a:t>
            </a:r>
            <a:r>
              <a:rPr lang="de-CH" sz="1600" baseline="30000" dirty="0">
                <a:solidFill>
                  <a:schemeClr val="bg1"/>
                </a:solidFill>
              </a:rPr>
              <a:t> </a:t>
            </a:r>
            <a:endParaRPr lang="de-DE" sz="1600" baseline="30000" dirty="0">
              <a:solidFill>
                <a:schemeClr val="bg1"/>
              </a:solidFill>
            </a:endParaRPr>
          </a:p>
        </p:txBody>
      </p:sp>
      <p:sp>
        <p:nvSpPr>
          <p:cNvPr id="25" name="Rechteck 24">
            <a:extLst>
              <a:ext uri="{FF2B5EF4-FFF2-40B4-BE49-F238E27FC236}">
                <a16:creationId xmlns:a16="http://schemas.microsoft.com/office/drawing/2014/main" id="{0D3BADD1-8890-4C7F-8D01-687FEF092A53}"/>
              </a:ext>
            </a:extLst>
          </p:cNvPr>
          <p:cNvSpPr/>
          <p:nvPr/>
        </p:nvSpPr>
        <p:spPr>
          <a:xfrm>
            <a:off x="802251" y="6082103"/>
            <a:ext cx="11041567" cy="657872"/>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Xarelto 15 mg und Xarelto 20 mg sollten mit einer Mahlzeit eingenommen werden.</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*VTE-Patienten mit: hohem TVT- oder LE-Rezidiv-Risiko: Xarelto 20 mg; geringerem TVT- oder LE-Rezidiv-Risiko: Xarelto 10 mg ODER 20 mg, basierend auf einer individuellen Nutzen-Risiko-Abwägung.</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 LE= Lungenembolie, TVT= tiefe Venenthrombose</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Fachinformation Xarelto Schweiz, www.swissmedic.ch</a:t>
            </a:r>
          </a:p>
        </p:txBody>
      </p:sp>
      <p:pic>
        <p:nvPicPr>
          <p:cNvPr id="26" name="Grafik 25" descr="Ein Bild, das Person, drinnen, Wand, Kleidung enthält.&#10;&#10;Automatisch generierte Beschreibung">
            <a:extLst>
              <a:ext uri="{FF2B5EF4-FFF2-40B4-BE49-F238E27FC236}">
                <a16:creationId xmlns:a16="http://schemas.microsoft.com/office/drawing/2014/main" id="{9759B9F8-87B8-3B41-818D-219E3D7E1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38013649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a:xfrm>
            <a:off x="816001" y="25883"/>
            <a:ext cx="11041567" cy="984885"/>
          </a:xfrm>
        </p:spPr>
        <p:txBody>
          <a:bodyPr/>
          <a:lstStyle/>
          <a:p>
            <a:r>
              <a:rPr lang="de-CH" dirty="0"/>
              <a:t>Rivaroxaban und häufig verwendete Medikamente </a:t>
            </a:r>
            <a:br>
              <a:rPr lang="de-CH" dirty="0"/>
            </a:br>
            <a:r>
              <a:rPr lang="de-CH" dirty="0"/>
              <a:t>bei Krebspatienten </a:t>
            </a:r>
            <a:endParaRPr lang="de-DE" dirty="0"/>
          </a:p>
        </p:txBody>
      </p:sp>
      <p:sp>
        <p:nvSpPr>
          <p:cNvPr id="5" name="Inhaltsplatzhalter 4">
            <a:extLst>
              <a:ext uri="{FF2B5EF4-FFF2-40B4-BE49-F238E27FC236}">
                <a16:creationId xmlns:a16="http://schemas.microsoft.com/office/drawing/2014/main" id="{E7B54928-2682-4631-B275-1ACF81C0D37C}"/>
              </a:ext>
            </a:extLst>
          </p:cNvPr>
          <p:cNvSpPr>
            <a:spLocks noGrp="1"/>
          </p:cNvSpPr>
          <p:nvPr>
            <p:ph sz="quarter" idx="10"/>
          </p:nvPr>
        </p:nvSpPr>
        <p:spPr>
          <a:xfrm>
            <a:off x="802806" y="1376363"/>
            <a:ext cx="11042649" cy="4860925"/>
          </a:xfrm>
        </p:spPr>
        <p:txBody>
          <a:bodyPr/>
          <a:lstStyle/>
          <a:p>
            <a:r>
              <a:rPr lang="de-CH" dirty="0"/>
              <a:t>Rivaroxaban ist weder ein Inhibitor noch ein Induktor der CYP450 oder </a:t>
            </a:r>
            <a:br>
              <a:rPr lang="de-CH" dirty="0"/>
            </a:br>
            <a:r>
              <a:rPr lang="de-CH" dirty="0"/>
              <a:t>P-gp-Proteine</a:t>
            </a:r>
          </a:p>
          <a:p>
            <a:pPr lvl="1"/>
            <a:r>
              <a:rPr lang="de-CH" dirty="0"/>
              <a:t>Kein Einfluss auf den Plasmaspiegel anderer Medikamente</a:t>
            </a:r>
          </a:p>
          <a:p>
            <a:pPr lvl="1"/>
            <a:r>
              <a:rPr lang="de-CH" dirty="0"/>
              <a:t>Keine relevante Interaktion mit Methotrexat, Busulfan, Cisplatin, Rituximab, Daunorubicin, Erlotinib, Letrozol, </a:t>
            </a:r>
            <a:r>
              <a:rPr lang="de-CH" dirty="0" err="1"/>
              <a:t>Fulvestrant</a:t>
            </a:r>
            <a:r>
              <a:rPr lang="de-CH" dirty="0"/>
              <a:t>, Purin- und Pyrimidin-Analoga</a:t>
            </a:r>
            <a:br>
              <a:rPr lang="de-CH" dirty="0"/>
            </a:br>
            <a:endParaRPr lang="de-CH" dirty="0"/>
          </a:p>
          <a:p>
            <a:r>
              <a:rPr lang="de-CH" dirty="0"/>
              <a:t>Rivaroxaban ist ein Substrat von CYP 3A4 und P-</a:t>
            </a:r>
            <a:r>
              <a:rPr lang="de-CH" dirty="0" err="1"/>
              <a:t>gp</a:t>
            </a:r>
            <a:r>
              <a:rPr lang="de-CH" dirty="0"/>
              <a:t>-</a:t>
            </a:r>
            <a:r>
              <a:rPr lang="de-CH" dirty="0" err="1"/>
              <a:t>Transporterproteinen</a:t>
            </a:r>
            <a:br>
              <a:rPr lang="de-CH" dirty="0"/>
            </a:br>
            <a:endParaRPr lang="de-CH" dirty="0"/>
          </a:p>
          <a:p>
            <a:r>
              <a:rPr lang="de-CH" dirty="0"/>
              <a:t>Starke CYP 3A4- und P-</a:t>
            </a:r>
            <a:r>
              <a:rPr lang="de-CH" dirty="0" err="1"/>
              <a:t>gp</a:t>
            </a:r>
            <a:r>
              <a:rPr lang="de-CH" dirty="0"/>
              <a:t>-Inhibitoren erhöhen den Plasmaspiegel</a:t>
            </a:r>
          </a:p>
          <a:p>
            <a:pPr lvl="1"/>
            <a:r>
              <a:rPr lang="de-CH" dirty="0" err="1"/>
              <a:t>Imatinib</a:t>
            </a:r>
            <a:r>
              <a:rPr lang="de-CH" dirty="0"/>
              <a:t>, </a:t>
            </a:r>
            <a:r>
              <a:rPr lang="de-CH" dirty="0" err="1"/>
              <a:t>Crizotinib</a:t>
            </a:r>
            <a:r>
              <a:rPr lang="de-CH" dirty="0"/>
              <a:t>, </a:t>
            </a:r>
            <a:r>
              <a:rPr lang="de-CH" dirty="0" err="1"/>
              <a:t>Vandetanib</a:t>
            </a:r>
            <a:r>
              <a:rPr lang="de-CH" dirty="0"/>
              <a:t>, </a:t>
            </a:r>
            <a:r>
              <a:rPr lang="de-CH" dirty="0" err="1"/>
              <a:t>Abiraterone</a:t>
            </a:r>
            <a:r>
              <a:rPr lang="de-CH" dirty="0"/>
              <a:t>, </a:t>
            </a:r>
            <a:r>
              <a:rPr lang="de-CH" dirty="0" err="1"/>
              <a:t>Enzalutamid</a:t>
            </a:r>
            <a:br>
              <a:rPr lang="de-CH" dirty="0"/>
            </a:br>
            <a:endParaRPr lang="de-CH" dirty="0"/>
          </a:p>
          <a:p>
            <a:r>
              <a:rPr lang="de-CH" dirty="0"/>
              <a:t>Starke CYP 3A4- und P-</a:t>
            </a:r>
            <a:r>
              <a:rPr lang="de-CH" dirty="0" err="1"/>
              <a:t>gp</a:t>
            </a:r>
            <a:r>
              <a:rPr lang="de-CH" dirty="0"/>
              <a:t>-Induktoren senken den Plasmaspiegel </a:t>
            </a:r>
          </a:p>
          <a:p>
            <a:pPr lvl="1"/>
            <a:r>
              <a:rPr lang="de-CH" dirty="0" err="1"/>
              <a:t>Vinblastin</a:t>
            </a:r>
            <a:r>
              <a:rPr lang="de-CH" dirty="0"/>
              <a:t>, </a:t>
            </a:r>
            <a:r>
              <a:rPr lang="de-CH" dirty="0" err="1"/>
              <a:t>Doxorubicin</a:t>
            </a:r>
            <a:endParaRPr lang="de-CH" dirty="0"/>
          </a:p>
          <a:p>
            <a:pPr lvl="1"/>
            <a:endParaRPr lang="de-DE" dirty="0"/>
          </a:p>
        </p:txBody>
      </p:sp>
      <p:sp>
        <p:nvSpPr>
          <p:cNvPr id="7" name="Rechteck 6">
            <a:extLst>
              <a:ext uri="{FF2B5EF4-FFF2-40B4-BE49-F238E27FC236}">
                <a16:creationId xmlns:a16="http://schemas.microsoft.com/office/drawing/2014/main" id="{E58C2222-EE79-4476-ACC4-9B5A189EEB86}"/>
              </a:ext>
            </a:extLst>
          </p:cNvPr>
          <p:cNvSpPr/>
          <p:nvPr/>
        </p:nvSpPr>
        <p:spPr>
          <a:xfrm>
            <a:off x="803275" y="6596893"/>
            <a:ext cx="11042650" cy="138499"/>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Fachinformation </a:t>
            </a:r>
            <a:r>
              <a:rPr lang="de-DE" sz="900" kern="0" dirty="0" err="1">
                <a:solidFill>
                  <a:srgbClr val="000000">
                    <a:lumMod val="65000"/>
                    <a:lumOff val="35000"/>
                  </a:srgbClr>
                </a:solidFill>
              </a:rPr>
              <a:t>Xarelto</a:t>
            </a:r>
            <a:r>
              <a:rPr lang="de-DE" sz="900" kern="0" dirty="0">
                <a:solidFill>
                  <a:srgbClr val="000000">
                    <a:lumMod val="65000"/>
                    <a:lumOff val="35000"/>
                  </a:srgbClr>
                </a:solidFill>
              </a:rPr>
              <a:t> Schweiz, </a:t>
            </a:r>
            <a:r>
              <a:rPr lang="de-DE" sz="900" kern="0" dirty="0">
                <a:solidFill>
                  <a:srgbClr val="000000">
                    <a:lumMod val="65000"/>
                    <a:lumOff val="35000"/>
                  </a:srgbClr>
                </a:solidFill>
                <a:hlinkClick r:id="rId3"/>
              </a:rPr>
              <a:t>www.swissmedic.ch</a:t>
            </a:r>
            <a:r>
              <a:rPr lang="de-DE" sz="900" kern="0" dirty="0">
                <a:solidFill>
                  <a:srgbClr val="000000">
                    <a:lumMod val="65000"/>
                    <a:lumOff val="35000"/>
                  </a:srgbClr>
                </a:solidFill>
              </a:rPr>
              <a:t>, Steffel J et al. </a:t>
            </a:r>
            <a:r>
              <a:rPr lang="de-DE" sz="900" kern="0" dirty="0" err="1">
                <a:solidFill>
                  <a:srgbClr val="000000">
                    <a:lumMod val="65000"/>
                    <a:lumOff val="35000"/>
                  </a:srgbClr>
                </a:solidFill>
              </a:rPr>
              <a:t>Europace</a:t>
            </a:r>
            <a:r>
              <a:rPr lang="de-DE" sz="900" kern="0" dirty="0">
                <a:solidFill>
                  <a:srgbClr val="000000">
                    <a:lumMod val="65000"/>
                    <a:lumOff val="35000"/>
                  </a:srgbClr>
                </a:solidFill>
              </a:rPr>
              <a:t> (2021) 00,1-65 </a:t>
            </a:r>
          </a:p>
        </p:txBody>
      </p:sp>
      <p:pic>
        <p:nvPicPr>
          <p:cNvPr id="8" name="Grafik 7" descr="Ein Bild, das Person, drinnen, Wand, Kleidung enthält.&#10;&#10;Automatisch generierte Beschreibung">
            <a:extLst>
              <a:ext uri="{FF2B5EF4-FFF2-40B4-BE49-F238E27FC236}">
                <a16:creationId xmlns:a16="http://schemas.microsoft.com/office/drawing/2014/main" id="{B42EC52B-702F-FD45-8D75-48EB6B9944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141678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3">
            <a:extLst>
              <a:ext uri="{FF2B5EF4-FFF2-40B4-BE49-F238E27FC236}">
                <a16:creationId xmlns:a16="http://schemas.microsoft.com/office/drawing/2014/main" id="{CD186649-81C3-6C45-B571-5A24A15CF2FE}"/>
              </a:ext>
            </a:extLst>
          </p:cNvPr>
          <p:cNvGraphicFramePr>
            <a:graphicFrameLocks noGrp="1"/>
          </p:cNvGraphicFramePr>
          <p:nvPr>
            <p:extLst>
              <p:ext uri="{D42A27DB-BD31-4B8C-83A1-F6EECF244321}">
                <p14:modId xmlns:p14="http://schemas.microsoft.com/office/powerpoint/2010/main" val="764601348"/>
              </p:ext>
            </p:extLst>
          </p:nvPr>
        </p:nvGraphicFramePr>
        <p:xfrm>
          <a:off x="803275" y="1412873"/>
          <a:ext cx="10871980" cy="4563831"/>
        </p:xfrm>
        <a:graphic>
          <a:graphicData uri="http://schemas.openxmlformats.org/drawingml/2006/table">
            <a:tbl>
              <a:tblPr firstRow="1" bandRow="1">
                <a:tableStyleId>{5C22544A-7EE6-4342-B048-85BDC9FD1C3A}</a:tableStyleId>
              </a:tblPr>
              <a:tblGrid>
                <a:gridCol w="1225361">
                  <a:extLst>
                    <a:ext uri="{9D8B030D-6E8A-4147-A177-3AD203B41FA5}">
                      <a16:colId xmlns:a16="http://schemas.microsoft.com/office/drawing/2014/main" val="1339200839"/>
                    </a:ext>
                  </a:extLst>
                </a:gridCol>
                <a:gridCol w="3195117">
                  <a:extLst>
                    <a:ext uri="{9D8B030D-6E8A-4147-A177-3AD203B41FA5}">
                      <a16:colId xmlns:a16="http://schemas.microsoft.com/office/drawing/2014/main" val="3353619540"/>
                    </a:ext>
                  </a:extLst>
                </a:gridCol>
                <a:gridCol w="3307404">
                  <a:extLst>
                    <a:ext uri="{9D8B030D-6E8A-4147-A177-3AD203B41FA5}">
                      <a16:colId xmlns:a16="http://schemas.microsoft.com/office/drawing/2014/main" val="101080807"/>
                    </a:ext>
                  </a:extLst>
                </a:gridCol>
                <a:gridCol w="3144098">
                  <a:extLst>
                    <a:ext uri="{9D8B030D-6E8A-4147-A177-3AD203B41FA5}">
                      <a16:colId xmlns:a16="http://schemas.microsoft.com/office/drawing/2014/main" val="800005273"/>
                    </a:ext>
                  </a:extLst>
                </a:gridCol>
              </a:tblGrid>
              <a:tr h="477711">
                <a:tc gridSpan="4">
                  <a:txBody>
                    <a:bodyPr/>
                    <a:lstStyle/>
                    <a:p>
                      <a:endParaRPr lang="de-DE"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rgbClr val="5656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12069285"/>
                  </a:ext>
                </a:extLst>
              </a:tr>
              <a:tr h="1412483">
                <a:tc>
                  <a:txBody>
                    <a:bodyPr/>
                    <a:lstStyle/>
                    <a:p>
                      <a:r>
                        <a:rPr lang="en-US" sz="1000" dirty="0">
                          <a:solidFill>
                            <a:schemeClr val="tx1">
                              <a:lumMod val="65000"/>
                              <a:lumOff val="35000"/>
                            </a:schemeClr>
                          </a:solidFill>
                        </a:rPr>
                        <a:t>Wahl des</a:t>
                      </a:r>
                    </a:p>
                    <a:p>
                      <a:r>
                        <a:rPr lang="en-US" sz="1000" dirty="0">
                          <a:solidFill>
                            <a:schemeClr val="tx1">
                              <a:lumMod val="65000"/>
                              <a:lumOff val="35000"/>
                            </a:schemeClr>
                          </a:solidFill>
                        </a:rPr>
                        <a:t>Antikoagulans</a:t>
                      </a:r>
                      <a:endParaRPr lang="de-DE"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Anwendung spezifischer NOAK (Rivaroxaban /</a:t>
                      </a:r>
                    </a:p>
                    <a:p>
                      <a:r>
                        <a:rPr lang="de-DE" sz="1000" dirty="0">
                          <a:solidFill>
                            <a:schemeClr val="tx1">
                              <a:lumMod val="65000"/>
                              <a:lumOff val="35000"/>
                            </a:schemeClr>
                          </a:solidFill>
                        </a:rPr>
                        <a:t>Edoxaban) bei Patienten mit geringem Blutungsrisiko</a:t>
                      </a:r>
                    </a:p>
                    <a:p>
                      <a:r>
                        <a:rPr lang="de-DE" sz="1000" dirty="0">
                          <a:solidFill>
                            <a:schemeClr val="tx1">
                              <a:lumMod val="65000"/>
                              <a:lumOff val="35000"/>
                            </a:schemeClr>
                          </a:solidFill>
                        </a:rPr>
                        <a:t>und ohne Medikamenten-Interaktionen; NMH sind bei</a:t>
                      </a:r>
                    </a:p>
                    <a:p>
                      <a:r>
                        <a:rPr lang="de-DE" sz="1000" dirty="0">
                          <a:solidFill>
                            <a:schemeClr val="tx1">
                              <a:lumMod val="65000"/>
                              <a:lumOff val="35000"/>
                            </a:schemeClr>
                          </a:solidFill>
                        </a:rPr>
                        <a:t>diesem Kollektiv als Alternative </a:t>
                      </a:r>
                      <a:r>
                        <a:rPr lang="de-DE" sz="1000" noProof="0" dirty="0">
                          <a:solidFill>
                            <a:schemeClr val="tx1">
                              <a:lumMod val="65000"/>
                              <a:lumOff val="35000"/>
                            </a:schemeClr>
                          </a:solidFill>
                        </a:rPr>
                        <a:t>einzustufen.</a:t>
                      </a:r>
                    </a:p>
                    <a:p>
                      <a:endParaRPr lang="de-DE" sz="1000" dirty="0">
                        <a:solidFill>
                          <a:schemeClr val="tx1">
                            <a:lumMod val="65000"/>
                            <a:lumOff val="35000"/>
                          </a:schemeClr>
                        </a:solidFill>
                      </a:endParaRPr>
                    </a:p>
                    <a:p>
                      <a:r>
                        <a:rPr lang="de-DE" sz="1000" dirty="0">
                          <a:solidFill>
                            <a:schemeClr val="tx1">
                              <a:lumMod val="65000"/>
                              <a:lumOff val="35000"/>
                            </a:schemeClr>
                          </a:solidFill>
                        </a:rPr>
                        <a:t>NMH bei Patienten mit hohem Blutungsrisiko </a:t>
                      </a:r>
                      <a:br>
                        <a:rPr lang="de-DE" sz="1000" dirty="0">
                          <a:solidFill>
                            <a:schemeClr val="tx1">
                              <a:lumMod val="65000"/>
                              <a:lumOff val="35000"/>
                            </a:schemeClr>
                          </a:solidFill>
                        </a:rPr>
                      </a:br>
                      <a:r>
                        <a:rPr lang="de-DE" sz="1000" dirty="0">
                          <a:solidFill>
                            <a:schemeClr val="tx1">
                              <a:lumMod val="65000"/>
                              <a:lumOff val="35000"/>
                            </a:schemeClr>
                          </a:solidFill>
                        </a:rPr>
                        <a:t>(z.B. GI-, Urogenital-, Blasentumore, Nephrostomie/</a:t>
                      </a:r>
                    </a:p>
                    <a:p>
                      <a:r>
                        <a:rPr lang="de-DE" sz="1000" dirty="0">
                          <a:solidFill>
                            <a:schemeClr val="tx1">
                              <a:lumMod val="65000"/>
                              <a:lumOff val="35000"/>
                            </a:schemeClr>
                          </a:solidFill>
                        </a:rPr>
                        <a:t>Nierenfistel, aktive Veränderung der</a:t>
                      </a:r>
                    </a:p>
                    <a:p>
                      <a:r>
                        <a:rPr lang="de-DE" sz="1000" dirty="0">
                          <a:solidFill>
                            <a:schemeClr val="tx1">
                              <a:lumMod val="65000"/>
                              <a:lumOff val="35000"/>
                            </a:schemeClr>
                          </a:solidFill>
                        </a:rPr>
                        <a:t>gastrointestinalen Mukosa);</a:t>
                      </a:r>
                    </a:p>
                    <a:p>
                      <a:endParaRPr lang="de-DE" sz="1000" dirty="0">
                        <a:solidFill>
                          <a:schemeClr val="tx1">
                            <a:lumMod val="65000"/>
                            <a:lumOff val="35000"/>
                          </a:schemeClr>
                        </a:solidFill>
                      </a:endParaRPr>
                    </a:p>
                    <a:p>
                      <a:r>
                        <a:rPr lang="de-DE" sz="1000" dirty="0">
                          <a:solidFill>
                            <a:schemeClr val="tx1">
                              <a:lumMod val="65000"/>
                              <a:lumOff val="35000"/>
                            </a:schemeClr>
                          </a:solidFill>
                        </a:rPr>
                        <a:t>Rivaroxaban und Edoxaban werden bei diesen</a:t>
                      </a:r>
                    </a:p>
                    <a:p>
                      <a:r>
                        <a:rPr lang="de-DE" sz="1000" dirty="0">
                          <a:solidFill>
                            <a:schemeClr val="tx1">
                              <a:lumMod val="65000"/>
                              <a:lumOff val="35000"/>
                            </a:schemeClr>
                          </a:solidFill>
                        </a:rPr>
                        <a:t>Patienten als Alternative genannt, solange</a:t>
                      </a:r>
                    </a:p>
                    <a:p>
                      <a:r>
                        <a:rPr lang="de-DE" sz="1000" dirty="0">
                          <a:solidFill>
                            <a:schemeClr val="tx1">
                              <a:lumMod val="65000"/>
                              <a:lumOff val="35000"/>
                            </a:schemeClr>
                          </a:solidFill>
                        </a:rPr>
                        <a:t>Arzneimittel-Interaktionen mit der aktuell</a:t>
                      </a:r>
                    </a:p>
                    <a:p>
                      <a:r>
                        <a:rPr lang="de-DE" sz="1000" noProof="0" dirty="0">
                          <a:solidFill>
                            <a:schemeClr val="tx1">
                              <a:lumMod val="65000"/>
                              <a:lumOff val="35000"/>
                            </a:schemeClr>
                          </a:solidFill>
                        </a:rPr>
                        <a:t>systemischen Tumor-Therapie nicht vorhanden sind.</a:t>
                      </a:r>
                    </a:p>
                    <a:p>
                      <a:endParaRPr lang="de-DE" sz="1000" dirty="0">
                        <a:solidFill>
                          <a:schemeClr val="tx1">
                            <a:lumMod val="65000"/>
                            <a:lumOff val="35000"/>
                          </a:schemeClr>
                        </a:solidFill>
                      </a:endParaRPr>
                    </a:p>
                    <a:p>
                      <a:r>
                        <a:rPr lang="de-DE" sz="1000" dirty="0">
                          <a:solidFill>
                            <a:schemeClr val="tx1">
                              <a:lumMod val="65000"/>
                              <a:lumOff val="35000"/>
                            </a:schemeClr>
                          </a:solidFill>
                        </a:rPr>
                        <a:t>Bei der Entscheidungsfindung der Therapie sollte der</a:t>
                      </a:r>
                    </a:p>
                    <a:p>
                      <a:r>
                        <a:rPr lang="de-DE" sz="1000" dirty="0">
                          <a:solidFill>
                            <a:schemeClr val="tx1">
                              <a:lumMod val="65000"/>
                              <a:lumOff val="35000"/>
                            </a:schemeClr>
                          </a:solidFill>
                        </a:rPr>
                        <a:t>Patient entsprechend eingebunden/informiert werden.</a:t>
                      </a:r>
                      <a:endParaRPr lang="de-DE"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dirty="0">
                          <a:solidFill>
                            <a:schemeClr val="tx1">
                              <a:lumMod val="65000"/>
                              <a:lumOff val="35000"/>
                            </a:schemeClr>
                          </a:solidFill>
                        </a:rPr>
                        <a:t>Anfängliche Antikoagulation (erste 5-10 Tage):</a:t>
                      </a:r>
                    </a:p>
                    <a:p>
                      <a:r>
                        <a:rPr lang="de-DE" sz="1000" dirty="0">
                          <a:solidFill>
                            <a:schemeClr val="tx1">
                              <a:lumMod val="65000"/>
                              <a:lumOff val="35000"/>
                            </a:schemeClr>
                          </a:solidFill>
                        </a:rPr>
                        <a:t>NMH oder Rivaroxaban bevorzugt</a:t>
                      </a:r>
                    </a:p>
                    <a:p>
                      <a:endParaRPr lang="de-DE" sz="1000" dirty="0">
                        <a:solidFill>
                          <a:schemeClr val="tx1">
                            <a:lumMod val="65000"/>
                            <a:lumOff val="35000"/>
                          </a:schemeClr>
                        </a:solidFill>
                      </a:endParaRPr>
                    </a:p>
                    <a:p>
                      <a:r>
                        <a:rPr lang="de-DE" sz="1000" dirty="0">
                          <a:solidFill>
                            <a:schemeClr val="tx1">
                              <a:lumMod val="65000"/>
                              <a:lumOff val="35000"/>
                            </a:schemeClr>
                          </a:solidFill>
                        </a:rPr>
                        <a:t>Langzeit (&lt; 6 Monate):</a:t>
                      </a:r>
                    </a:p>
                    <a:p>
                      <a:r>
                        <a:rPr lang="de-DE" sz="1000" dirty="0">
                          <a:solidFill>
                            <a:schemeClr val="tx1">
                              <a:lumMod val="65000"/>
                              <a:lumOff val="35000"/>
                            </a:schemeClr>
                          </a:solidFill>
                        </a:rPr>
                        <a:t>NMH, Edoxaban oder Rivaroxaban (VKAs sind</a:t>
                      </a:r>
                    </a:p>
                    <a:p>
                      <a:r>
                        <a:rPr lang="de-DE" sz="1000" dirty="0">
                          <a:solidFill>
                            <a:schemeClr val="tx1">
                              <a:lumMod val="65000"/>
                              <a:lumOff val="35000"/>
                            </a:schemeClr>
                          </a:solidFill>
                        </a:rPr>
                        <a:t>akzeptable Alternativen für die Langzeittherapie, wenn keine NMH/NOAKs verfügbar sind.)</a:t>
                      </a:r>
                    </a:p>
                    <a:p>
                      <a:endParaRPr lang="de-DE" sz="1000" dirty="0">
                        <a:solidFill>
                          <a:schemeClr val="tx1">
                            <a:lumMod val="65000"/>
                            <a:lumOff val="35000"/>
                          </a:schemeClr>
                        </a:solidFill>
                      </a:endParaRPr>
                    </a:p>
                    <a:p>
                      <a:r>
                        <a:rPr lang="de-DE" sz="1000" dirty="0">
                          <a:solidFill>
                            <a:schemeClr val="tx1">
                              <a:lumMod val="65000"/>
                              <a:lumOff val="35000"/>
                            </a:schemeClr>
                          </a:solidFill>
                        </a:rPr>
                        <a:t>Erweiterte Therapie (≥ 6 Monate):</a:t>
                      </a:r>
                    </a:p>
                    <a:p>
                      <a:r>
                        <a:rPr lang="de-DE" sz="1000" dirty="0">
                          <a:solidFill>
                            <a:schemeClr val="tx1">
                              <a:lumMod val="65000"/>
                              <a:lumOff val="35000"/>
                            </a:schemeClr>
                          </a:solidFill>
                        </a:rPr>
                        <a:t>NMH, Edoxaban oder Rivaroxaban oder VKAs</a:t>
                      </a:r>
                    </a:p>
                    <a:p>
                      <a:endParaRPr lang="de-DE" sz="1000" dirty="0">
                        <a:solidFill>
                          <a:schemeClr val="tx1">
                            <a:lumMod val="65000"/>
                            <a:lumOff val="35000"/>
                          </a:schemeClr>
                        </a:solidFill>
                      </a:endParaRPr>
                    </a:p>
                    <a:p>
                      <a:r>
                        <a:rPr lang="de-DE" sz="1000" dirty="0">
                          <a:solidFill>
                            <a:schemeClr val="tx1">
                              <a:lumMod val="65000"/>
                              <a:lumOff val="35000"/>
                            </a:schemeClr>
                          </a:solidFill>
                        </a:rPr>
                        <a:t>NOAK: Vorsicht bei Patienten mit Gl-Tumoren</a:t>
                      </a:r>
                    </a:p>
                    <a:p>
                      <a:r>
                        <a:rPr lang="de-DE" sz="1000" dirty="0">
                          <a:solidFill>
                            <a:schemeClr val="tx1">
                              <a:lumMod val="65000"/>
                              <a:lumOff val="35000"/>
                            </a:schemeClr>
                          </a:solidFill>
                        </a:rPr>
                        <a:t>und potentiell malignen Erkrankungen des</a:t>
                      </a:r>
                    </a:p>
                    <a:p>
                      <a:r>
                        <a:rPr lang="de-DE" sz="1000" dirty="0">
                          <a:solidFill>
                            <a:schemeClr val="tx1">
                              <a:lumMod val="65000"/>
                              <a:lumOff val="35000"/>
                            </a:schemeClr>
                          </a:solidFill>
                        </a:rPr>
                        <a:t>Urogenitalsystems; überprüfen auf Arzneimittel-</a:t>
                      </a:r>
                    </a:p>
                    <a:p>
                      <a:r>
                        <a:rPr lang="de-DE" sz="1000" dirty="0">
                          <a:solidFill>
                            <a:schemeClr val="tx1">
                              <a:lumMod val="65000"/>
                              <a:lumOff val="35000"/>
                            </a:schemeClr>
                          </a:solidFill>
                        </a:rPr>
                        <a:t>Wechselwirkungen</a:t>
                      </a:r>
                      <a:endParaRPr lang="de-DE"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Bei Patienten mit LE und Krebs sollte in den ersten </a:t>
                      </a:r>
                      <a:br>
                        <a:rPr lang="de-DE" sz="1000" dirty="0">
                          <a:solidFill>
                            <a:schemeClr val="tx1">
                              <a:lumMod val="65000"/>
                              <a:lumOff val="35000"/>
                            </a:schemeClr>
                          </a:solidFill>
                        </a:rPr>
                      </a:br>
                      <a:r>
                        <a:rPr lang="de-DE" sz="1000" dirty="0">
                          <a:solidFill>
                            <a:schemeClr val="tx1">
                              <a:lumMod val="65000"/>
                              <a:lumOff val="35000"/>
                            </a:schemeClr>
                          </a:solidFill>
                        </a:rPr>
                        <a:t>6 Monaten ein gewichtsangepasstes subkutanes NMH über VKAs in Betracht gezogen werden.</a:t>
                      </a:r>
                    </a:p>
                    <a:p>
                      <a:endParaRPr lang="de-DE" sz="1000" dirty="0">
                        <a:solidFill>
                          <a:schemeClr val="tx1">
                            <a:lumMod val="65000"/>
                            <a:lumOff val="35000"/>
                          </a:schemeClr>
                        </a:solidFill>
                      </a:endParaRPr>
                    </a:p>
                    <a:p>
                      <a:r>
                        <a:rPr lang="de-DE" sz="1000" dirty="0">
                          <a:solidFill>
                            <a:schemeClr val="tx1">
                              <a:lumMod val="65000"/>
                              <a:lumOff val="35000"/>
                            </a:schemeClr>
                          </a:solidFill>
                        </a:rPr>
                        <a:t>Rivaroxaban und Edoxaban sollten als Alternative zu gewichtsangepasstem subkutanem NMH bei Patienten ohne Krebs des Magen-Darm-Trakts in Betracht gezogen werden.</a:t>
                      </a:r>
                      <a:endParaRPr lang="de-DE" sz="1000" dirty="0"/>
                    </a:p>
                  </a:txBody>
                  <a:tcPr>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590037"/>
                  </a:ext>
                </a:extLst>
              </a:tr>
              <a:tr h="1403880">
                <a:tc>
                  <a:txBody>
                    <a:bodyPr/>
                    <a:lstStyle/>
                    <a:p>
                      <a:r>
                        <a:rPr lang="en-US" sz="1000" dirty="0">
                          <a:solidFill>
                            <a:schemeClr val="tx1">
                              <a:lumMod val="65000"/>
                              <a:lumOff val="35000"/>
                            </a:schemeClr>
                          </a:solidFill>
                        </a:rPr>
                        <a:t>Therapiedauer</a:t>
                      </a:r>
                      <a:endParaRPr lang="de-DE"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Keine Empfehlung gegeben</a:t>
                      </a:r>
                    </a:p>
                    <a:p>
                      <a:endParaRPr lang="de-DE"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dirty="0">
                          <a:solidFill>
                            <a:schemeClr val="tx1">
                              <a:lumMod val="65000"/>
                              <a:lumOff val="35000"/>
                            </a:schemeClr>
                          </a:solidFill>
                        </a:rPr>
                        <a:t>Antikoagulation mit NMH, DOACs oder VKA für</a:t>
                      </a:r>
                    </a:p>
                    <a:p>
                      <a:r>
                        <a:rPr lang="de-DE" sz="1000" dirty="0">
                          <a:solidFill>
                            <a:schemeClr val="tx1">
                              <a:lumMod val="65000"/>
                              <a:lumOff val="35000"/>
                            </a:schemeClr>
                          </a:solidFill>
                        </a:rPr>
                        <a:t>länger als 6 Monate sollte ausgewählten Patienten angeboten werden, darunter solchen mit aktivem Krebs, metastasierter Erkrankung oder unter Chemotherapie. Das Risiko-Nutzen-Profil </a:t>
                      </a:r>
                      <a:br>
                        <a:rPr lang="de-DE" sz="1000" dirty="0">
                          <a:solidFill>
                            <a:schemeClr val="tx1">
                              <a:lumMod val="65000"/>
                              <a:lumOff val="35000"/>
                            </a:schemeClr>
                          </a:solidFill>
                        </a:rPr>
                      </a:br>
                      <a:r>
                        <a:rPr lang="de-DE" sz="1000" dirty="0">
                          <a:solidFill>
                            <a:schemeClr val="tx1">
                              <a:lumMod val="65000"/>
                              <a:lumOff val="35000"/>
                            </a:schemeClr>
                          </a:solidFill>
                        </a:rPr>
                        <a:t>der verlängerten Antikoagulation soll regelmässig überprüft werden.</a:t>
                      </a:r>
                      <a:endParaRPr lang="de-DE"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dirty="0">
                          <a:solidFill>
                            <a:schemeClr val="tx1">
                              <a:lumMod val="65000"/>
                              <a:lumOff val="35000"/>
                            </a:schemeClr>
                          </a:solidFill>
                        </a:rPr>
                        <a:t>Bei Patienten mit LE und Krebs sollte eine verlängerte Antikoagulation (über die ersten 6 Monate hinaus) auf unbestimmte Zeit oder bis zur Heilung des Krebses in Betracht gezogen werden.</a:t>
                      </a:r>
                      <a:endParaRPr lang="de-DE" sz="1000" dirty="0"/>
                    </a:p>
                  </a:txBody>
                  <a:tcP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870751"/>
                  </a:ext>
                </a:extLst>
              </a:tr>
            </a:tbl>
          </a:graphicData>
        </a:graphic>
      </p:graphicFrame>
      <p:pic>
        <p:nvPicPr>
          <p:cNvPr id="26" name="Grafik 25">
            <a:extLst>
              <a:ext uri="{FF2B5EF4-FFF2-40B4-BE49-F238E27FC236}">
                <a16:creationId xmlns:a16="http://schemas.microsoft.com/office/drawing/2014/main" id="{BAD5E5E1-1AE2-4085-9D39-95BBD37FA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4322" y="1462309"/>
            <a:ext cx="984405" cy="365101"/>
          </a:xfrm>
          <a:prstGeom prst="rect">
            <a:avLst/>
          </a:prstGeom>
        </p:spPr>
      </p:pic>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de-CH" dirty="0"/>
              <a:t>Leitlinien-Empfehlungen</a:t>
            </a:r>
            <a:endParaRPr lang="de-DE" dirty="0"/>
          </a:p>
        </p:txBody>
      </p:sp>
      <p:sp>
        <p:nvSpPr>
          <p:cNvPr id="5" name="Rechteck 4">
            <a:extLst>
              <a:ext uri="{FF2B5EF4-FFF2-40B4-BE49-F238E27FC236}">
                <a16:creationId xmlns:a16="http://schemas.microsoft.com/office/drawing/2014/main" id="{8CB72897-740E-4E04-818A-CEFCF983818D}"/>
              </a:ext>
            </a:extLst>
          </p:cNvPr>
          <p:cNvSpPr/>
          <p:nvPr/>
        </p:nvSpPr>
        <p:spPr>
          <a:xfrm>
            <a:off x="803275" y="6324477"/>
            <a:ext cx="9632922" cy="415498"/>
          </a:xfrm>
          <a:prstGeom prst="rect">
            <a:avLst/>
          </a:prstGeom>
        </p:spPr>
        <p:txBody>
          <a:bodyPr wrap="square" lIns="0" tIns="0" rIns="0" bIns="0" anchor="b" anchorCtr="0">
            <a:spAutoFit/>
          </a:bodyPr>
          <a:lstStyle/>
          <a:p>
            <a:r>
              <a:rPr lang="de-DE" sz="900" kern="0" dirty="0">
                <a:solidFill>
                  <a:srgbClr val="000000">
                    <a:lumMod val="65000"/>
                    <a:lumOff val="35000"/>
                  </a:srgbClr>
                </a:solidFill>
              </a:rPr>
              <a:t>ASCO: American Society of Clinical Oncology, CAT: Cancer Associated Thrombosis, ISTH: International Society on Thrombosis and Haemostasis, NMH: niedermolekulares Heparin, ESC: European Society of Cardiology, NOAK: nicht Vitamin K abhängige orale Antikoagulanzien, VKA: Vitamin K-Antagonist, LE: Lungenembolie, GI: gastrointestinal</a:t>
            </a:r>
            <a:br>
              <a:rPr lang="de-DE" sz="900" kern="0" dirty="0">
                <a:solidFill>
                  <a:srgbClr val="000000">
                    <a:lumMod val="65000"/>
                    <a:lumOff val="35000"/>
                  </a:srgbClr>
                </a:solidFill>
              </a:rPr>
            </a:br>
            <a:r>
              <a:rPr lang="da-DK" sz="900" b="1" kern="0" dirty="0">
                <a:solidFill>
                  <a:srgbClr val="000000">
                    <a:lumMod val="65000"/>
                    <a:lumOff val="35000"/>
                  </a:srgbClr>
                </a:solidFill>
              </a:rPr>
              <a:t>1. </a:t>
            </a:r>
            <a:r>
              <a:rPr lang="da-DK" sz="900" kern="0" dirty="0">
                <a:solidFill>
                  <a:srgbClr val="000000">
                    <a:lumMod val="65000"/>
                    <a:lumOff val="35000"/>
                  </a:srgbClr>
                </a:solidFill>
              </a:rPr>
              <a:t>Khorana AA et al. J Thromb Haemost 2018;16:1891–1894.</a:t>
            </a:r>
            <a:r>
              <a:rPr lang="da-DK" sz="900" b="1" kern="0" dirty="0">
                <a:solidFill>
                  <a:srgbClr val="000000">
                    <a:lumMod val="65000"/>
                    <a:lumOff val="35000"/>
                  </a:srgbClr>
                </a:solidFill>
              </a:rPr>
              <a:t> 2. </a:t>
            </a:r>
            <a:r>
              <a:rPr lang="da-DK" sz="900" kern="0" dirty="0">
                <a:solidFill>
                  <a:srgbClr val="000000">
                    <a:lumMod val="65000"/>
                    <a:lumOff val="35000"/>
                  </a:srgbClr>
                </a:solidFill>
              </a:rPr>
              <a:t>Key NS et al. J Clin Oncol 2019.</a:t>
            </a:r>
            <a:r>
              <a:rPr lang="da-DK" sz="900" b="1" kern="0" dirty="0">
                <a:solidFill>
                  <a:srgbClr val="000000">
                    <a:lumMod val="65000"/>
                    <a:lumOff val="35000"/>
                  </a:srgbClr>
                </a:solidFill>
              </a:rPr>
              <a:t> 3. </a:t>
            </a:r>
            <a:r>
              <a:rPr lang="da-DK" sz="900" kern="0" dirty="0">
                <a:solidFill>
                  <a:srgbClr val="000000">
                    <a:lumMod val="65000"/>
                    <a:lumOff val="35000"/>
                  </a:srgbClr>
                </a:solidFill>
              </a:rPr>
              <a:t>Konstantinides SV et al. Eur Heart J 2019;00:1–61.</a:t>
            </a:r>
            <a:endParaRPr lang="da-DK" sz="900" dirty="0">
              <a:solidFill>
                <a:prstClr val="black"/>
              </a:solidFill>
            </a:endParaRPr>
          </a:p>
        </p:txBody>
      </p:sp>
      <p:pic>
        <p:nvPicPr>
          <p:cNvPr id="21" name="Picture 2">
            <a:extLst>
              <a:ext uri="{FF2B5EF4-FFF2-40B4-BE49-F238E27FC236}">
                <a16:creationId xmlns:a16="http://schemas.microsoft.com/office/drawing/2014/main" id="{DC1C2092-B128-4FE2-89D1-276E08CC50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8890" y="1530331"/>
            <a:ext cx="513972" cy="279817"/>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11">
            <a:extLst>
              <a:ext uri="{FF2B5EF4-FFF2-40B4-BE49-F238E27FC236}">
                <a16:creationId xmlns:a16="http://schemas.microsoft.com/office/drawing/2014/main" id="{8ECF5715-1811-48E3-B939-9BC7C4B6D774}"/>
              </a:ext>
            </a:extLst>
          </p:cNvPr>
          <p:cNvSpPr txBox="1"/>
          <p:nvPr/>
        </p:nvSpPr>
        <p:spPr>
          <a:xfrm>
            <a:off x="2603433" y="1469470"/>
            <a:ext cx="312876" cy="279907"/>
          </a:xfrm>
          <a:prstGeom prst="rect">
            <a:avLst/>
          </a:prstGeom>
          <a:noFill/>
        </p:spPr>
        <p:txBody>
          <a:bodyPr wrap="none" lIns="120000" tIns="62400" rIns="120000" bIns="62400" rtlCol="0" anchor="ctr">
            <a:spAutoFit/>
          </a:bodyPr>
          <a:lstStyle/>
          <a:p>
            <a:r>
              <a:rPr lang="en-US" sz="1000" dirty="0">
                <a:solidFill>
                  <a:srgbClr val="565655"/>
                </a:solidFill>
              </a:rPr>
              <a:t>1</a:t>
            </a:r>
          </a:p>
        </p:txBody>
      </p:sp>
      <p:sp>
        <p:nvSpPr>
          <p:cNvPr id="23" name="TextBox 11">
            <a:extLst>
              <a:ext uri="{FF2B5EF4-FFF2-40B4-BE49-F238E27FC236}">
                <a16:creationId xmlns:a16="http://schemas.microsoft.com/office/drawing/2014/main" id="{DC1DE1BB-F617-4380-A7B7-1AACC725F669}"/>
              </a:ext>
            </a:extLst>
          </p:cNvPr>
          <p:cNvSpPr txBox="1"/>
          <p:nvPr/>
        </p:nvSpPr>
        <p:spPr>
          <a:xfrm>
            <a:off x="5899421" y="1469470"/>
            <a:ext cx="312876" cy="279907"/>
          </a:xfrm>
          <a:prstGeom prst="rect">
            <a:avLst/>
          </a:prstGeom>
          <a:noFill/>
        </p:spPr>
        <p:txBody>
          <a:bodyPr wrap="none" lIns="120000" tIns="62400" rIns="120000" bIns="62400" rtlCol="0" anchor="ctr">
            <a:spAutoFit/>
          </a:bodyPr>
          <a:lstStyle/>
          <a:p>
            <a:r>
              <a:rPr lang="en-US" sz="1000" dirty="0">
                <a:solidFill>
                  <a:srgbClr val="565655"/>
                </a:solidFill>
              </a:rPr>
              <a:t>2</a:t>
            </a:r>
          </a:p>
        </p:txBody>
      </p:sp>
      <p:sp>
        <p:nvSpPr>
          <p:cNvPr id="24" name="TextBox 11">
            <a:extLst>
              <a:ext uri="{FF2B5EF4-FFF2-40B4-BE49-F238E27FC236}">
                <a16:creationId xmlns:a16="http://schemas.microsoft.com/office/drawing/2014/main" id="{4CA7FEF0-5889-4E39-B6BA-76BED5327374}"/>
              </a:ext>
            </a:extLst>
          </p:cNvPr>
          <p:cNvSpPr txBox="1"/>
          <p:nvPr/>
        </p:nvSpPr>
        <p:spPr>
          <a:xfrm>
            <a:off x="9392289" y="1469470"/>
            <a:ext cx="312876" cy="279907"/>
          </a:xfrm>
          <a:prstGeom prst="rect">
            <a:avLst/>
          </a:prstGeom>
          <a:noFill/>
        </p:spPr>
        <p:txBody>
          <a:bodyPr wrap="none" lIns="120000" tIns="62400" rIns="120000" bIns="62400" rtlCol="0" anchor="ctr">
            <a:spAutoFit/>
          </a:bodyPr>
          <a:lstStyle/>
          <a:p>
            <a:r>
              <a:rPr lang="en-US" sz="1000" dirty="0">
                <a:solidFill>
                  <a:srgbClr val="565655"/>
                </a:solidFill>
              </a:rPr>
              <a:t>3</a:t>
            </a:r>
          </a:p>
        </p:txBody>
      </p:sp>
      <p:pic>
        <p:nvPicPr>
          <p:cNvPr id="25" name="Picture 4">
            <a:extLst>
              <a:ext uri="{FF2B5EF4-FFF2-40B4-BE49-F238E27FC236}">
                <a16:creationId xmlns:a16="http://schemas.microsoft.com/office/drawing/2014/main" id="{13D6C881-57E8-414F-BF26-CF14500E1D1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5332586" y="1551112"/>
            <a:ext cx="688204" cy="24962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Grafik 12" descr="Ein Bild, das Person, drinnen, Wand, Kleidung enthält.&#10;&#10;Automatisch generierte Beschreibung">
            <a:extLst>
              <a:ext uri="{FF2B5EF4-FFF2-40B4-BE49-F238E27FC236}">
                <a16:creationId xmlns:a16="http://schemas.microsoft.com/office/drawing/2014/main" id="{0EC11366-5658-134F-95AB-36E71D22F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Tree>
    <p:extLst>
      <p:ext uri="{BB962C8B-B14F-4D97-AF65-F5344CB8AC3E}">
        <p14:creationId xmlns:p14="http://schemas.microsoft.com/office/powerpoint/2010/main" val="1282877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elle 3">
            <a:extLst>
              <a:ext uri="{FF2B5EF4-FFF2-40B4-BE49-F238E27FC236}">
                <a16:creationId xmlns:a16="http://schemas.microsoft.com/office/drawing/2014/main" id="{9798D9FB-461B-0D49-A4F6-9ADE77DE0CBB}"/>
              </a:ext>
            </a:extLst>
          </p:cNvPr>
          <p:cNvGraphicFramePr>
            <a:graphicFrameLocks noGrp="1"/>
          </p:cNvGraphicFramePr>
          <p:nvPr>
            <p:extLst>
              <p:ext uri="{D42A27DB-BD31-4B8C-83A1-F6EECF244321}">
                <p14:modId xmlns:p14="http://schemas.microsoft.com/office/powerpoint/2010/main" val="1851968641"/>
              </p:ext>
            </p:extLst>
          </p:nvPr>
        </p:nvGraphicFramePr>
        <p:xfrm>
          <a:off x="803275" y="1412875"/>
          <a:ext cx="10871980" cy="4831818"/>
        </p:xfrm>
        <a:graphic>
          <a:graphicData uri="http://schemas.openxmlformats.org/drawingml/2006/table">
            <a:tbl>
              <a:tblPr firstRow="1" bandRow="1">
                <a:tableStyleId>{5C22544A-7EE6-4342-B048-85BDC9FD1C3A}</a:tableStyleId>
              </a:tblPr>
              <a:tblGrid>
                <a:gridCol w="1225361">
                  <a:extLst>
                    <a:ext uri="{9D8B030D-6E8A-4147-A177-3AD203B41FA5}">
                      <a16:colId xmlns:a16="http://schemas.microsoft.com/office/drawing/2014/main" val="1339200839"/>
                    </a:ext>
                  </a:extLst>
                </a:gridCol>
                <a:gridCol w="3013627">
                  <a:extLst>
                    <a:ext uri="{9D8B030D-6E8A-4147-A177-3AD203B41FA5}">
                      <a16:colId xmlns:a16="http://schemas.microsoft.com/office/drawing/2014/main" val="3353619540"/>
                    </a:ext>
                  </a:extLst>
                </a:gridCol>
                <a:gridCol w="3219994">
                  <a:extLst>
                    <a:ext uri="{9D8B030D-6E8A-4147-A177-3AD203B41FA5}">
                      <a16:colId xmlns:a16="http://schemas.microsoft.com/office/drawing/2014/main" val="101080807"/>
                    </a:ext>
                  </a:extLst>
                </a:gridCol>
                <a:gridCol w="3412998">
                  <a:extLst>
                    <a:ext uri="{9D8B030D-6E8A-4147-A177-3AD203B41FA5}">
                      <a16:colId xmlns:a16="http://schemas.microsoft.com/office/drawing/2014/main" val="800005273"/>
                    </a:ext>
                  </a:extLst>
                </a:gridCol>
              </a:tblGrid>
              <a:tr h="454805">
                <a:tc gridSpan="4">
                  <a:txBody>
                    <a:bodyPr/>
                    <a:lstStyle/>
                    <a:p>
                      <a:endParaRPr lang="de-DE"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rgbClr val="56565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512069285"/>
                  </a:ext>
                </a:extLst>
              </a:tr>
              <a:tr h="3110446">
                <a:tc>
                  <a:txBody>
                    <a:bodyPr/>
                    <a:lstStyle/>
                    <a:p>
                      <a:r>
                        <a:rPr lang="en-US" sz="1000" dirty="0">
                          <a:solidFill>
                            <a:schemeClr val="tx1">
                              <a:lumMod val="65000"/>
                              <a:lumOff val="35000"/>
                            </a:schemeClr>
                          </a:solidFill>
                        </a:rPr>
                        <a:t>Wahl des</a:t>
                      </a:r>
                    </a:p>
                    <a:p>
                      <a:r>
                        <a:rPr lang="en-US" sz="1000" dirty="0">
                          <a:solidFill>
                            <a:schemeClr val="tx1">
                              <a:lumMod val="65000"/>
                              <a:lumOff val="35000"/>
                            </a:schemeClr>
                          </a:solidFill>
                        </a:rPr>
                        <a:t>Antikoagulans</a:t>
                      </a:r>
                      <a:endParaRPr lang="de-DE" sz="100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NOAKs (Apixaban, Edoxaban, Rivaroxaban) bevorzugt für Patienten ohne gastrointestinale oder gastroösophageale Läsionen.* </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NMH bevorzugt für Patienten mit gastrointestinalen oder gastroösophagealen Läsionen.</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NOAKs werden für weitere klinische Szenarien wie fehlende Wirksamkeit anderer Antikoagulanzien, HIT etc. genannt.</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*erhöhtes Blutungsrisiko unter NOAKs bei</a:t>
                      </a:r>
                    </a:p>
                    <a:p>
                      <a:r>
                        <a:rPr lang="de-DE" sz="1000" noProof="0" dirty="0">
                          <a:solidFill>
                            <a:schemeClr val="tx1">
                              <a:lumMod val="65000"/>
                              <a:lumOff val="35000"/>
                            </a:schemeClr>
                          </a:solidFill>
                        </a:rPr>
                        <a:t>Magentumoren und gastroösophagealen</a:t>
                      </a:r>
                    </a:p>
                    <a:p>
                      <a:r>
                        <a:rPr lang="de-DE" sz="1000" noProof="0" dirty="0">
                          <a:solidFill>
                            <a:schemeClr val="tx1">
                              <a:lumMod val="65000"/>
                              <a:lumOff val="35000"/>
                            </a:schemeClr>
                          </a:solidFill>
                        </a:rPr>
                        <a:t>Tumoren</a:t>
                      </a:r>
                      <a:endParaRPr lang="de-DE"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noProof="0" dirty="0">
                          <a:solidFill>
                            <a:schemeClr val="tx1">
                              <a:lumMod val="65000"/>
                              <a:lumOff val="35000"/>
                            </a:schemeClr>
                          </a:solidFill>
                        </a:rPr>
                        <a:t>NMH oder DOAK* in den ersten 3-6 Monaten.</a:t>
                      </a:r>
                    </a:p>
                    <a:p>
                      <a:r>
                        <a:rPr lang="de-DE" sz="1000" noProof="0" dirty="0">
                          <a:solidFill>
                            <a:schemeClr val="tx1">
                              <a:lumMod val="65000"/>
                              <a:lumOff val="35000"/>
                            </a:schemeClr>
                          </a:solidFill>
                        </a:rPr>
                        <a:t>Verlängerte Therapie mit NMH oder DOAK</a:t>
                      </a:r>
                    </a:p>
                    <a:p>
                      <a:r>
                        <a:rPr lang="de-DE" sz="1000" noProof="0" dirty="0">
                          <a:solidFill>
                            <a:schemeClr val="tx1">
                              <a:lumMod val="65000"/>
                              <a:lumOff val="35000"/>
                            </a:schemeClr>
                          </a:solidFill>
                        </a:rPr>
                        <a:t>(nachrangig auch VKA).</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Es wird ein mögliche Blutungskomplikationen</a:t>
                      </a:r>
                    </a:p>
                    <a:p>
                      <a:r>
                        <a:rPr lang="de-DE" sz="1000" noProof="0" dirty="0">
                          <a:solidFill>
                            <a:schemeClr val="tx1">
                              <a:lumMod val="65000"/>
                              <a:lumOff val="35000"/>
                            </a:schemeClr>
                          </a:solidFill>
                        </a:rPr>
                        <a:t>berücksichtigendes, zurückhaltendes Vorgehen</a:t>
                      </a:r>
                    </a:p>
                    <a:p>
                      <a:r>
                        <a:rPr lang="de-DE" sz="1000" noProof="0" dirty="0">
                          <a:solidFill>
                            <a:schemeClr val="tx1">
                              <a:lumMod val="65000"/>
                              <a:lumOff val="35000"/>
                            </a:schemeClr>
                          </a:solidFill>
                        </a:rPr>
                        <a:t>insbesondere bei Patienten mit gastrointestinalen oder urologischen Tumorentitäten empfohlen –  vor allem bei luminalem Tumor- oder Metastasennachweis.</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*Unterschiedlich belastbare Datenlage nur für die </a:t>
                      </a:r>
                      <a:br>
                        <a:rPr lang="de-DE" sz="1000" noProof="0" dirty="0">
                          <a:solidFill>
                            <a:schemeClr val="tx1">
                              <a:lumMod val="65000"/>
                              <a:lumOff val="35000"/>
                            </a:schemeClr>
                          </a:solidFill>
                        </a:rPr>
                      </a:br>
                      <a:r>
                        <a:rPr lang="de-DE" sz="1000" noProof="0" dirty="0">
                          <a:solidFill>
                            <a:schemeClr val="tx1">
                              <a:lumMod val="65000"/>
                              <a:lumOff val="35000"/>
                            </a:schemeClr>
                          </a:solidFill>
                        </a:rPr>
                        <a:t>drei FXa-Inhibitoren; nach mindestens 5-tägiger </a:t>
                      </a:r>
                      <a:br>
                        <a:rPr lang="de-DE" sz="1000" noProof="0" dirty="0">
                          <a:solidFill>
                            <a:schemeClr val="tx1">
                              <a:lumMod val="65000"/>
                              <a:lumOff val="35000"/>
                            </a:schemeClr>
                          </a:solidFill>
                        </a:rPr>
                      </a:br>
                      <a:r>
                        <a:rPr lang="de-DE" sz="1000" noProof="0" dirty="0">
                          <a:solidFill>
                            <a:schemeClr val="tx1">
                              <a:lumMod val="65000"/>
                              <a:lumOff val="35000"/>
                            </a:schemeClr>
                          </a:solidFill>
                        </a:rPr>
                        <a:t>NMH-Therapie für Edoxaban, auch ohne vorherige parenterale Antikoagulation für Rivaroxaban und Apixaban.</a:t>
                      </a:r>
                      <a:endParaRPr lang="de-DE" sz="1000" noProof="0" dirty="0"/>
                    </a:p>
                    <a:p>
                      <a:endParaRPr lang="de-DE"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Initiale Antikoagulation (erste 5-10 Tage):</a:t>
                      </a:r>
                    </a:p>
                    <a:p>
                      <a:r>
                        <a:rPr lang="de-DE" sz="1000" noProof="0" dirty="0">
                          <a:solidFill>
                            <a:schemeClr val="tx1">
                              <a:lumMod val="65000"/>
                              <a:lumOff val="35000"/>
                            </a:schemeClr>
                          </a:solidFill>
                        </a:rPr>
                        <a:t>NOAKs (Apixaban oder Rivaroxaban) </a:t>
                      </a:r>
                      <a:r>
                        <a:rPr lang="de-DE" sz="1000" u="sng" noProof="0" dirty="0">
                          <a:solidFill>
                            <a:schemeClr val="tx1">
                              <a:lumMod val="65000"/>
                              <a:lumOff val="35000"/>
                            </a:schemeClr>
                          </a:solidFill>
                        </a:rPr>
                        <a:t>oder</a:t>
                      </a:r>
                      <a:r>
                        <a:rPr lang="de-DE" sz="1000" noProof="0" dirty="0">
                          <a:solidFill>
                            <a:schemeClr val="tx1">
                              <a:lumMod val="65000"/>
                              <a:lumOff val="35000"/>
                            </a:schemeClr>
                          </a:solidFill>
                        </a:rPr>
                        <a:t> NMH erwägen.*</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Erhaltungstherapie (erste 3-6 Monate):</a:t>
                      </a:r>
                    </a:p>
                    <a:p>
                      <a:r>
                        <a:rPr lang="de-DE" sz="1000" noProof="0" dirty="0">
                          <a:solidFill>
                            <a:schemeClr val="tx1">
                              <a:lumMod val="65000"/>
                              <a:lumOff val="35000"/>
                            </a:schemeClr>
                          </a:solidFill>
                        </a:rPr>
                        <a:t>NOAKs (Apixaban, Edoxaban oder Rivaroxaban) erwägen vor NMH oder VKA.*</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Langzeitbehandlung (&gt; 6 Monate):</a:t>
                      </a:r>
                    </a:p>
                    <a:p>
                      <a:r>
                        <a:rPr lang="de-DE" sz="1000" noProof="0" dirty="0">
                          <a:solidFill>
                            <a:schemeClr val="tx1">
                              <a:lumMod val="65000"/>
                              <a:lumOff val="35000"/>
                            </a:schemeClr>
                          </a:solidFill>
                        </a:rPr>
                        <a:t>NOAKs </a:t>
                      </a:r>
                      <a:r>
                        <a:rPr lang="de-DE" sz="1000" u="sng" noProof="0" dirty="0">
                          <a:solidFill>
                            <a:schemeClr val="tx1">
                              <a:lumMod val="65000"/>
                              <a:lumOff val="35000"/>
                            </a:schemeClr>
                          </a:solidFill>
                        </a:rPr>
                        <a:t>oder</a:t>
                      </a:r>
                      <a:r>
                        <a:rPr lang="de-DE" sz="1000" noProof="0" dirty="0">
                          <a:solidFill>
                            <a:schemeClr val="tx1">
                              <a:lumMod val="65000"/>
                              <a:lumOff val="35000"/>
                            </a:schemeClr>
                          </a:solidFill>
                        </a:rPr>
                        <a:t> NMH erwägen</a:t>
                      </a:r>
                    </a:p>
                    <a:p>
                      <a:r>
                        <a:rPr lang="de-DE" sz="1000" noProof="0" dirty="0">
                          <a:solidFill>
                            <a:schemeClr val="tx1">
                              <a:lumMod val="65000"/>
                              <a:lumOff val="35000"/>
                            </a:schemeClr>
                          </a:solidFill>
                        </a:rPr>
                        <a:t>NOAKs sollen bei Patienten mit gastrointestinalen Tumoren mit Vorsicht eingesetzt werden.</a:t>
                      </a:r>
                    </a:p>
                    <a:p>
                      <a:endParaRPr lang="de-DE" sz="1000" noProof="0" dirty="0">
                        <a:solidFill>
                          <a:schemeClr val="tx1">
                            <a:lumMod val="65000"/>
                            <a:lumOff val="35000"/>
                          </a:schemeClr>
                        </a:solidFill>
                      </a:endParaRPr>
                    </a:p>
                    <a:p>
                      <a:r>
                        <a:rPr lang="de-DE" sz="1000" noProof="0" dirty="0">
                          <a:solidFill>
                            <a:schemeClr val="tx1">
                              <a:lumMod val="65000"/>
                              <a:lumOff val="35000"/>
                            </a:schemeClr>
                          </a:solidFill>
                        </a:rPr>
                        <a:t>Die Wahl des Antikoagulans muss auch auf den spezifischen klinischen Umständen beruhen, um das Risiko nach sorgfältiger Abwägung des Blutungsrisikos, möglicher Wechselwirkungen zwischen Arzneimitteln, der Präferenz des Patienten und der Verfügbarkeit von Behandlungsoptionen, einschliesslich Kostenüberlegungen, zu minimieren.</a:t>
                      </a:r>
                      <a:endParaRPr lang="de-DE" sz="1000" noProof="0" dirty="0"/>
                    </a:p>
                  </a:txBody>
                  <a:tcPr marT="46800" marB="46800">
                    <a:lnL w="12700" cmpd="sng">
                      <a:noFill/>
                    </a:lnL>
                    <a:lnR w="12700" cmpd="sng">
                      <a:noFill/>
                    </a:lnR>
                    <a:lnT w="12700" cap="flat" cmpd="sng" algn="ctr">
                      <a:solidFill>
                        <a:srgbClr val="565655"/>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590037"/>
                  </a:ext>
                </a:extLst>
              </a:tr>
              <a:tr h="1230858">
                <a:tc>
                  <a:txBody>
                    <a:bodyPr/>
                    <a:lstStyle/>
                    <a:p>
                      <a:r>
                        <a:rPr lang="en-US" sz="1000" dirty="0">
                          <a:solidFill>
                            <a:schemeClr val="tx1">
                              <a:lumMod val="65000"/>
                              <a:lumOff val="35000"/>
                            </a:schemeClr>
                          </a:solidFill>
                        </a:rPr>
                        <a:t>Therapiedauer</a:t>
                      </a:r>
                      <a:endParaRPr lang="de-DE" sz="100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Mindestens 3 Monate. Für Nicht-Katheterassoziierte TVT oder LE wird eine unbefristete Antikoagulation empfohlen, solange der Tumor aktiv ist, eine Antitumortherapie erfolgt oder Risikofaktoren für ein Rezidiv fortbestehen.</a:t>
                      </a:r>
                      <a:endParaRPr lang="de-DE"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de-DE" sz="1000" noProof="0" dirty="0">
                          <a:solidFill>
                            <a:schemeClr val="tx1">
                              <a:lumMod val="65000"/>
                              <a:lumOff val="35000"/>
                            </a:schemeClr>
                          </a:solidFill>
                        </a:rPr>
                        <a:t>NMH oder NOAK sollten mindestens 6 Monate</a:t>
                      </a:r>
                    </a:p>
                    <a:p>
                      <a:r>
                        <a:rPr lang="de-DE" sz="1000" noProof="0" dirty="0">
                          <a:solidFill>
                            <a:schemeClr val="tx1">
                              <a:lumMod val="65000"/>
                              <a:lumOff val="35000"/>
                            </a:schemeClr>
                          </a:solidFill>
                        </a:rPr>
                        <a:t>lang angewendet werden. Danach sollte die</a:t>
                      </a:r>
                    </a:p>
                    <a:p>
                      <a:r>
                        <a:rPr lang="de-DE" sz="1000" noProof="0" dirty="0">
                          <a:solidFill>
                            <a:schemeClr val="tx1">
                              <a:lumMod val="65000"/>
                              <a:lumOff val="35000"/>
                            </a:schemeClr>
                          </a:solidFill>
                        </a:rPr>
                        <a:t>Beendigung oder Fortsetzung der Antikoagulation auf einer individuellen Bewertung beruhen.</a:t>
                      </a:r>
                      <a:endParaRPr lang="de-DE"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de-DE" sz="1000" noProof="0" dirty="0">
                          <a:solidFill>
                            <a:schemeClr val="tx1">
                              <a:lumMod val="65000"/>
                              <a:lumOff val="35000"/>
                            </a:schemeClr>
                          </a:solidFill>
                        </a:rPr>
                        <a:t>Es wird vorgeschlagen,</a:t>
                      </a:r>
                    </a:p>
                    <a:p>
                      <a:r>
                        <a:rPr lang="de-DE" sz="1000" noProof="0" dirty="0">
                          <a:solidFill>
                            <a:schemeClr val="tx1">
                              <a:lumMod val="65000"/>
                              <a:lumOff val="35000"/>
                            </a:schemeClr>
                          </a:solidFill>
                        </a:rPr>
                        <a:t>–  im Rahmen der Sekundärprophylaxe eine langfristige Antikoagulation &gt; 6 Monate einer alleinigen Kurzzeitbehandlung (3-6 Monate) vorzuziehen,</a:t>
                      </a:r>
                    </a:p>
                    <a:p>
                      <a:r>
                        <a:rPr lang="de-DE" sz="1000" noProof="0" dirty="0">
                          <a:solidFill>
                            <a:schemeClr val="tx1">
                              <a:lumMod val="65000"/>
                              <a:lumOff val="35000"/>
                            </a:schemeClr>
                          </a:solidFill>
                        </a:rPr>
                        <a:t>– eine Antikoagulation auf unbestimmte Zeit dem Beenden der Antikoagulation nach einer definierten Zeit vorzuziehen.</a:t>
                      </a:r>
                      <a:endParaRPr lang="de-DE" sz="1000" noProof="0" dirty="0"/>
                    </a:p>
                  </a:txBody>
                  <a:tcPr marT="46800" marB="0">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82870751"/>
                  </a:ext>
                </a:extLst>
              </a:tr>
            </a:tbl>
          </a:graphicData>
        </a:graphic>
      </p:graphicFrame>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de-CH" dirty="0"/>
              <a:t>Leitlinien-Empfehlungen</a:t>
            </a:r>
            <a:endParaRPr lang="de-DE" dirty="0"/>
          </a:p>
        </p:txBody>
      </p:sp>
      <p:pic>
        <p:nvPicPr>
          <p:cNvPr id="7" name="Grafik 6">
            <a:extLst>
              <a:ext uri="{FF2B5EF4-FFF2-40B4-BE49-F238E27FC236}">
                <a16:creationId xmlns:a16="http://schemas.microsoft.com/office/drawing/2014/main" id="{863A7340-14DA-40F8-99A7-4C8A37C0BAD3}"/>
              </a:ext>
            </a:extLst>
          </p:cNvPr>
          <p:cNvPicPr>
            <a:picLocks noChangeAspect="1"/>
          </p:cNvPicPr>
          <p:nvPr/>
        </p:nvPicPr>
        <p:blipFill rotWithShape="1">
          <a:blip r:embed="rId2"/>
          <a:srcRect r="47845" b="78597"/>
          <a:stretch/>
        </p:blipFill>
        <p:spPr>
          <a:xfrm>
            <a:off x="5118077" y="1490917"/>
            <a:ext cx="1557043" cy="327377"/>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5D3CFB1E-445E-4704-BCB1-6F584CAEA8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3479" y="1490917"/>
            <a:ext cx="1948157" cy="308547"/>
          </a:xfrm>
          <a:prstGeom prst="rect">
            <a:avLst/>
          </a:prstGeom>
        </p:spPr>
      </p:pic>
      <p:pic>
        <p:nvPicPr>
          <p:cNvPr id="9" name="Grafik 8" descr="Ein Bild, das Text enthält.&#10;&#10;Automatisch generierte Beschreibung">
            <a:extLst>
              <a:ext uri="{FF2B5EF4-FFF2-40B4-BE49-F238E27FC236}">
                <a16:creationId xmlns:a16="http://schemas.microsoft.com/office/drawing/2014/main" id="{F45B9C9E-26C6-4244-A3B5-A845AFC413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9458" y="1494197"/>
            <a:ext cx="875405" cy="301171"/>
          </a:xfrm>
          <a:prstGeom prst="rect">
            <a:avLst/>
          </a:prstGeom>
        </p:spPr>
      </p:pic>
      <p:sp>
        <p:nvSpPr>
          <p:cNvPr id="10" name="TextBox 17">
            <a:extLst>
              <a:ext uri="{FF2B5EF4-FFF2-40B4-BE49-F238E27FC236}">
                <a16:creationId xmlns:a16="http://schemas.microsoft.com/office/drawing/2014/main" id="{63EF9CEB-9916-438C-86EF-CDEB603F53B6}"/>
              </a:ext>
            </a:extLst>
          </p:cNvPr>
          <p:cNvSpPr txBox="1"/>
          <p:nvPr/>
        </p:nvSpPr>
        <p:spPr>
          <a:xfrm>
            <a:off x="2916667" y="1406693"/>
            <a:ext cx="312876" cy="279907"/>
          </a:xfrm>
          <a:prstGeom prst="rect">
            <a:avLst/>
          </a:prstGeom>
          <a:noFill/>
        </p:spPr>
        <p:txBody>
          <a:bodyPr wrap="none" lIns="120000" tIns="62400" rIns="120000" bIns="62400" rtlCol="0" anchor="ctr">
            <a:spAutoFit/>
          </a:bodyPr>
          <a:lstStyle/>
          <a:p>
            <a:r>
              <a:rPr lang="en-US" sz="1000" dirty="0">
                <a:solidFill>
                  <a:srgbClr val="565655"/>
                </a:solidFill>
              </a:rPr>
              <a:t>1</a:t>
            </a:r>
          </a:p>
        </p:txBody>
      </p:sp>
      <p:sp>
        <p:nvSpPr>
          <p:cNvPr id="11" name="TextBox 17">
            <a:extLst>
              <a:ext uri="{FF2B5EF4-FFF2-40B4-BE49-F238E27FC236}">
                <a16:creationId xmlns:a16="http://schemas.microsoft.com/office/drawing/2014/main" id="{F56B4FA0-D081-47E1-A728-5ED0242064EF}"/>
              </a:ext>
            </a:extLst>
          </p:cNvPr>
          <p:cNvSpPr txBox="1"/>
          <p:nvPr/>
        </p:nvSpPr>
        <p:spPr>
          <a:xfrm>
            <a:off x="6566226" y="1424289"/>
            <a:ext cx="312876" cy="279907"/>
          </a:xfrm>
          <a:prstGeom prst="rect">
            <a:avLst/>
          </a:prstGeom>
          <a:noFill/>
        </p:spPr>
        <p:txBody>
          <a:bodyPr wrap="none" lIns="120000" tIns="62400" rIns="120000" bIns="62400" rtlCol="0" anchor="ctr">
            <a:spAutoFit/>
          </a:bodyPr>
          <a:lstStyle/>
          <a:p>
            <a:r>
              <a:rPr lang="en-US" sz="1000" dirty="0">
                <a:solidFill>
                  <a:srgbClr val="565655"/>
                </a:solidFill>
              </a:rPr>
              <a:t>2</a:t>
            </a:r>
          </a:p>
        </p:txBody>
      </p:sp>
      <p:sp>
        <p:nvSpPr>
          <p:cNvPr id="12" name="TextBox 17">
            <a:extLst>
              <a:ext uri="{FF2B5EF4-FFF2-40B4-BE49-F238E27FC236}">
                <a16:creationId xmlns:a16="http://schemas.microsoft.com/office/drawing/2014/main" id="{2CBB751E-30FF-427B-BD98-46347A3513D1}"/>
              </a:ext>
            </a:extLst>
          </p:cNvPr>
          <p:cNvSpPr txBox="1"/>
          <p:nvPr/>
        </p:nvSpPr>
        <p:spPr>
          <a:xfrm>
            <a:off x="10261636" y="1406693"/>
            <a:ext cx="312876" cy="279907"/>
          </a:xfrm>
          <a:prstGeom prst="rect">
            <a:avLst/>
          </a:prstGeom>
          <a:noFill/>
        </p:spPr>
        <p:txBody>
          <a:bodyPr wrap="none" lIns="120000" tIns="62400" rIns="120000" bIns="62400" rtlCol="0" anchor="ctr">
            <a:spAutoFit/>
          </a:bodyPr>
          <a:lstStyle/>
          <a:p>
            <a:r>
              <a:rPr lang="en-US" sz="1000" dirty="0">
                <a:solidFill>
                  <a:srgbClr val="565655"/>
                </a:solidFill>
              </a:rPr>
              <a:t>3</a:t>
            </a:r>
          </a:p>
        </p:txBody>
      </p:sp>
      <p:pic>
        <p:nvPicPr>
          <p:cNvPr id="15" name="Grafik 14" descr="Ein Bild, das Person, drinnen, Wand, Kleidung enthält.&#10;&#10;Automatisch generierte Beschreibung">
            <a:extLst>
              <a:ext uri="{FF2B5EF4-FFF2-40B4-BE49-F238E27FC236}">
                <a16:creationId xmlns:a16="http://schemas.microsoft.com/office/drawing/2014/main" id="{1C391A87-53EC-44E7-8A04-C12E5F283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14" name="Rechteck 13">
            <a:extLst>
              <a:ext uri="{FF2B5EF4-FFF2-40B4-BE49-F238E27FC236}">
                <a16:creationId xmlns:a16="http://schemas.microsoft.com/office/drawing/2014/main" id="{82C0968F-F47D-43F9-93CF-AFF29FC9D9A9}"/>
              </a:ext>
            </a:extLst>
          </p:cNvPr>
          <p:cNvSpPr/>
          <p:nvPr/>
        </p:nvSpPr>
        <p:spPr>
          <a:xfrm>
            <a:off x="802251" y="6317752"/>
            <a:ext cx="10837442" cy="553998"/>
          </a:xfrm>
          <a:prstGeom prst="rect">
            <a:avLst/>
          </a:prstGeom>
        </p:spPr>
        <p:txBody>
          <a:bodyPr wrap="square" lIns="0" tIns="0" rIns="0" bIns="0" anchor="b" anchorCtr="0">
            <a:spAutoFit/>
          </a:bodyPr>
          <a:lstStyle/>
          <a:p>
            <a:r>
              <a:rPr lang="de-DE" sz="900" kern="0" dirty="0">
                <a:solidFill>
                  <a:srgbClr val="000000">
                    <a:lumMod val="65000"/>
                    <a:lumOff val="35000"/>
                  </a:srgbClr>
                </a:solidFill>
              </a:rPr>
              <a:t>CAT: Tumor-assoziierte Thrombose, NMH: niedermolekulares Heparin, NOAK: nicht Vitamin K abhängige orale Antikoagulanzien, GI: gastrointestinal</a:t>
            </a:r>
            <a:br>
              <a:rPr lang="de-DE" sz="900" kern="0" dirty="0">
                <a:solidFill>
                  <a:srgbClr val="000000">
                    <a:lumMod val="65000"/>
                    <a:lumOff val="35000"/>
                  </a:srgbClr>
                </a:solidFill>
              </a:rPr>
            </a:br>
            <a:r>
              <a:rPr lang="da-DK" sz="900" b="1" kern="0" dirty="0">
                <a:solidFill>
                  <a:srgbClr val="000000">
                    <a:lumMod val="65000"/>
                    <a:lumOff val="35000"/>
                  </a:srgbClr>
                </a:solidFill>
              </a:rPr>
              <a:t>1. </a:t>
            </a:r>
            <a:r>
              <a:rPr lang="da-DK" sz="900" kern="0" dirty="0">
                <a:solidFill>
                  <a:srgbClr val="000000">
                    <a:lumMod val="65000"/>
                    <a:lumOff val="35000"/>
                  </a:srgbClr>
                </a:solidFill>
              </a:rPr>
              <a:t>NCCN guidelines v. 1. 2020. https://www.nccn.org/professionals/physician_gls/pdf/vte.pdf [abgerufen 22.03.2021]; </a:t>
            </a:r>
            <a:r>
              <a:rPr lang="da-DK" sz="900" b="1" kern="0" dirty="0">
                <a:solidFill>
                  <a:srgbClr val="000000">
                    <a:lumMod val="65000"/>
                    <a:lumOff val="35000"/>
                  </a:srgbClr>
                </a:solidFill>
              </a:rPr>
              <a:t>2.</a:t>
            </a:r>
            <a:r>
              <a:rPr lang="da-DK" sz="900" kern="0" dirty="0">
                <a:solidFill>
                  <a:srgbClr val="000000">
                    <a:lumMod val="65000"/>
                    <a:lumOff val="35000"/>
                  </a:srgbClr>
                </a:solidFill>
              </a:rPr>
              <a:t> Riess H. et al., Onkopedia-Leitlinie Venöse Thrombembolien (VTE) bei Tumorpatienten (DGHO 2020); </a:t>
            </a:r>
            <a:r>
              <a:rPr lang="da-DK" sz="900" b="1" kern="0" dirty="0">
                <a:solidFill>
                  <a:srgbClr val="000000">
                    <a:lumMod val="65000"/>
                    <a:lumOff val="35000"/>
                  </a:srgbClr>
                </a:solidFill>
              </a:rPr>
              <a:t>3.</a:t>
            </a:r>
            <a:r>
              <a:rPr lang="da-DK" sz="900" kern="0" dirty="0">
                <a:solidFill>
                  <a:srgbClr val="000000">
                    <a:lumMod val="65000"/>
                    <a:lumOff val="35000"/>
                  </a:srgbClr>
                </a:solidFill>
              </a:rPr>
              <a:t> Lyman GH et al, Blood Adv 2021;5(4); 927-974</a:t>
            </a:r>
          </a:p>
          <a:p>
            <a:pPr defTabSz="914400"/>
            <a:endParaRPr lang="de-DE" sz="900" dirty="0">
              <a:solidFill>
                <a:prstClr val="black"/>
              </a:solidFill>
            </a:endParaRPr>
          </a:p>
        </p:txBody>
      </p:sp>
    </p:spTree>
    <p:extLst>
      <p:ext uri="{BB962C8B-B14F-4D97-AF65-F5344CB8AC3E}">
        <p14:creationId xmlns:p14="http://schemas.microsoft.com/office/powerpoint/2010/main" val="9488376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a:extLst>
              <a:ext uri="{FF2B5EF4-FFF2-40B4-BE49-F238E27FC236}">
                <a16:creationId xmlns:a16="http://schemas.microsoft.com/office/drawing/2014/main" id="{E24362F2-0E54-40A1-9343-FEF16FFEE9A0}"/>
              </a:ext>
            </a:extLst>
          </p:cNvPr>
          <p:cNvSpPr>
            <a:spLocks noGrp="1"/>
          </p:cNvSpPr>
          <p:nvPr>
            <p:ph type="subTitle" sz="quarter" idx="1"/>
          </p:nvPr>
        </p:nvSpPr>
        <p:spPr>
          <a:xfrm>
            <a:off x="810979" y="1376774"/>
            <a:ext cx="11040533" cy="396391"/>
          </a:xfrm>
        </p:spPr>
        <p:txBody>
          <a:bodyPr/>
          <a:lstStyle/>
          <a:p>
            <a:r>
              <a:rPr lang="de-CH" dirty="0"/>
              <a:t>Was sind die Vorteile für unsere Patientin? </a:t>
            </a:r>
            <a:endParaRPr lang="de-DE" dirty="0"/>
          </a:p>
        </p:txBody>
      </p:sp>
      <p:sp>
        <p:nvSpPr>
          <p:cNvPr id="2" name="Titel 1">
            <a:extLst>
              <a:ext uri="{FF2B5EF4-FFF2-40B4-BE49-F238E27FC236}">
                <a16:creationId xmlns:a16="http://schemas.microsoft.com/office/drawing/2014/main" id="{4AFC2554-E04A-4F8A-9D40-CD2CC2FF964A}"/>
              </a:ext>
            </a:extLst>
          </p:cNvPr>
          <p:cNvSpPr>
            <a:spLocks noGrp="1"/>
          </p:cNvSpPr>
          <p:nvPr>
            <p:ph type="title"/>
          </p:nvPr>
        </p:nvSpPr>
        <p:spPr/>
        <p:txBody>
          <a:bodyPr/>
          <a:lstStyle/>
          <a:p>
            <a:r>
              <a:rPr lang="de-CH" dirty="0"/>
              <a:t>Fazit</a:t>
            </a:r>
            <a:endParaRPr lang="de-DE" dirty="0"/>
          </a:p>
        </p:txBody>
      </p:sp>
      <p:sp>
        <p:nvSpPr>
          <p:cNvPr id="8" name="Inhaltsplatzhalter 1">
            <a:extLst>
              <a:ext uri="{FF2B5EF4-FFF2-40B4-BE49-F238E27FC236}">
                <a16:creationId xmlns:a16="http://schemas.microsoft.com/office/drawing/2014/main" id="{3CEBE7D8-D28D-4617-B37A-D9AC6A873D2D}"/>
              </a:ext>
            </a:extLst>
          </p:cNvPr>
          <p:cNvSpPr>
            <a:spLocks noGrp="1"/>
          </p:cNvSpPr>
          <p:nvPr>
            <p:ph sz="quarter" idx="19"/>
          </p:nvPr>
        </p:nvSpPr>
        <p:spPr>
          <a:xfrm>
            <a:off x="811508" y="1887102"/>
            <a:ext cx="8035509" cy="4413250"/>
          </a:xfrm>
        </p:spPr>
        <p:txBody>
          <a:bodyPr/>
          <a:lstStyle/>
          <a:p>
            <a:pPr>
              <a:buClr>
                <a:srgbClr val="3961AC"/>
              </a:buClr>
            </a:pPr>
            <a:r>
              <a:rPr lang="de-CH" dirty="0">
                <a:solidFill>
                  <a:srgbClr val="000000">
                    <a:lumMod val="65000"/>
                    <a:lumOff val="35000"/>
                  </a:srgbClr>
                </a:solidFill>
              </a:rPr>
              <a:t>Umfassende Erfahrung bei VTE-Patienten mit aktivem Tumor</a:t>
            </a:r>
          </a:p>
          <a:p>
            <a:pPr>
              <a:buClr>
                <a:srgbClr val="3961AC"/>
              </a:buClr>
            </a:pPr>
            <a:r>
              <a:rPr lang="de-CH" dirty="0">
                <a:solidFill>
                  <a:srgbClr val="000000">
                    <a:lumMod val="65000"/>
                    <a:lumOff val="35000"/>
                  </a:srgbClr>
                </a:solidFill>
              </a:rPr>
              <a:t>Der Einsatz von Rivaroxaban bei VTE-Patienten mit aktivem Tumor wird von Guidelines empfohlen</a:t>
            </a:r>
          </a:p>
          <a:p>
            <a:pPr>
              <a:buClr>
                <a:srgbClr val="3961AC"/>
              </a:buClr>
            </a:pPr>
            <a:r>
              <a:rPr lang="de-CH" dirty="0">
                <a:solidFill>
                  <a:srgbClr val="000000">
                    <a:lumMod val="65000"/>
                    <a:lumOff val="35000"/>
                  </a:srgbClr>
                </a:solidFill>
              </a:rPr>
              <a:t>Schutz vor VTE-Rezidiven</a:t>
            </a:r>
            <a:endParaRPr lang="de-CH" baseline="30000" dirty="0">
              <a:solidFill>
                <a:srgbClr val="000000">
                  <a:lumMod val="65000"/>
                  <a:lumOff val="35000"/>
                </a:srgbClr>
              </a:solidFill>
            </a:endParaRPr>
          </a:p>
          <a:p>
            <a:pPr>
              <a:buClr>
                <a:srgbClr val="3961AC"/>
              </a:buClr>
            </a:pPr>
            <a:r>
              <a:rPr lang="de-CH" dirty="0">
                <a:solidFill>
                  <a:srgbClr val="000000">
                    <a:lumMod val="65000"/>
                    <a:lumOff val="35000"/>
                  </a:srgbClr>
                </a:solidFill>
              </a:rPr>
              <a:t>Niedrige Raten schwerer Blutungen</a:t>
            </a:r>
            <a:r>
              <a:rPr lang="de-CH" baseline="30000" dirty="0">
                <a:solidFill>
                  <a:srgbClr val="000000">
                    <a:lumMod val="65000"/>
                    <a:lumOff val="35000"/>
                  </a:srgbClr>
                </a:solidFill>
              </a:rPr>
              <a:t>1</a:t>
            </a:r>
            <a:endParaRPr lang="de-CH" dirty="0">
              <a:solidFill>
                <a:srgbClr val="000000">
                  <a:lumMod val="65000"/>
                  <a:lumOff val="35000"/>
                </a:srgbClr>
              </a:solidFill>
            </a:endParaRPr>
          </a:p>
          <a:p>
            <a:pPr>
              <a:buClr>
                <a:srgbClr val="3961AC"/>
              </a:buClr>
            </a:pPr>
            <a:r>
              <a:rPr lang="de-CH" dirty="0">
                <a:solidFill>
                  <a:srgbClr val="000000">
                    <a:lumMod val="65000"/>
                    <a:lumOff val="35000"/>
                  </a:srgbClr>
                </a:solidFill>
              </a:rPr>
              <a:t>Vergleichbare Wirksamkeit mit mehr Lebensqualität ohne zusätzliche Belastung durch Spritzen</a:t>
            </a:r>
            <a:r>
              <a:rPr lang="de-CH" baseline="30000" dirty="0">
                <a:solidFill>
                  <a:srgbClr val="000000">
                    <a:lumMod val="65000"/>
                    <a:lumOff val="35000"/>
                  </a:srgbClr>
                </a:solidFill>
              </a:rPr>
              <a:t>2</a:t>
            </a:r>
            <a:endParaRPr lang="de-CH" dirty="0">
              <a:solidFill>
                <a:srgbClr val="000000">
                  <a:lumMod val="65000"/>
                  <a:lumOff val="35000"/>
                </a:srgbClr>
              </a:solidFill>
            </a:endParaRPr>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endParaRPr lang="de-CH" dirty="0"/>
          </a:p>
          <a:p>
            <a:pPr marL="285750" indent="-285750">
              <a:buFont typeface="Arial" panose="020B0604020202020204" pitchFamily="34" charset="0"/>
              <a:buChar char="•"/>
            </a:pPr>
            <a:endParaRPr lang="de-CH" dirty="0"/>
          </a:p>
        </p:txBody>
      </p:sp>
      <p:pic>
        <p:nvPicPr>
          <p:cNvPr id="12" name="Picture 4">
            <a:extLst>
              <a:ext uri="{FF2B5EF4-FFF2-40B4-BE49-F238E27FC236}">
                <a16:creationId xmlns:a16="http://schemas.microsoft.com/office/drawing/2014/main" id="{3CA78292-A41D-4A82-9BC6-3BC1F5D094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1695" y="1355293"/>
            <a:ext cx="2532644" cy="3821208"/>
          </a:xfrm>
          <a:prstGeom prst="rect">
            <a:avLst/>
          </a:prstGeom>
        </p:spPr>
      </p:pic>
      <p:sp>
        <p:nvSpPr>
          <p:cNvPr id="13" name="Rechteck 12">
            <a:extLst>
              <a:ext uri="{FF2B5EF4-FFF2-40B4-BE49-F238E27FC236}">
                <a16:creationId xmlns:a16="http://schemas.microsoft.com/office/drawing/2014/main" id="{E039AE0E-C3E4-457A-8D66-6A8CE9A00F32}"/>
              </a:ext>
            </a:extLst>
          </p:cNvPr>
          <p:cNvSpPr/>
          <p:nvPr/>
        </p:nvSpPr>
        <p:spPr>
          <a:xfrm>
            <a:off x="9380479" y="1823854"/>
            <a:ext cx="2286000" cy="3218830"/>
          </a:xfrm>
          <a:prstGeom prst="rect">
            <a:avLst/>
          </a:prstGeom>
        </p:spPr>
        <p:txBody>
          <a:bodyPr wrap="square">
            <a:spAutoFit/>
          </a:bodyPr>
          <a:lstStyle/>
          <a:p>
            <a:pPr defTabSz="179388" fontAlgn="auto">
              <a:spcBef>
                <a:spcPts val="0"/>
              </a:spcBef>
              <a:spcAft>
                <a:spcPts val="0"/>
              </a:spcAft>
              <a:tabLst>
                <a:tab pos="0" algn="l"/>
              </a:tabLst>
            </a:pPr>
            <a:r>
              <a:rPr lang="de-DE" sz="2000" dirty="0">
                <a:solidFill>
                  <a:srgbClr val="3961AC"/>
                </a:solidFill>
                <a:latin typeface="Arial Black" panose="020B0A04020102020204" pitchFamily="34" charset="0"/>
              </a:rPr>
              <a:t>Hilde</a:t>
            </a:r>
          </a:p>
          <a:p>
            <a:pPr defTabSz="685783" fontAlgn="auto">
              <a:spcBef>
                <a:spcPts val="0"/>
              </a:spcBef>
              <a:spcAft>
                <a:spcPts val="0"/>
              </a:spcAft>
            </a:pPr>
            <a:r>
              <a:rPr lang="de-DE" sz="1400" b="1" dirty="0">
                <a:solidFill>
                  <a:srgbClr val="3961AC">
                    <a:alpha val="80000"/>
                  </a:srgbClr>
                </a:solidFill>
              </a:rPr>
              <a:t>68 Jahre alt</a:t>
            </a:r>
          </a:p>
          <a:p>
            <a:pPr defTabSz="685783" fontAlgn="auto">
              <a:spcBef>
                <a:spcPts val="0"/>
              </a:spcBef>
              <a:spcAft>
                <a:spcPts val="450"/>
              </a:spcAft>
              <a:buClr>
                <a:srgbClr val="3961AC"/>
              </a:buClr>
            </a:pPr>
            <a:endParaRPr lang="de-DE" sz="1400" dirty="0">
              <a:solidFill>
                <a:schemeClr val="tx1">
                  <a:lumMod val="65000"/>
                  <a:lumOff val="35000"/>
                </a:schemeClr>
              </a:solidFill>
            </a:endParaRPr>
          </a:p>
          <a:p>
            <a:pPr defTabSz="685783" fontAlgn="auto">
              <a:spcBef>
                <a:spcPts val="0"/>
              </a:spcBef>
              <a:spcAft>
                <a:spcPts val="450"/>
              </a:spcAft>
              <a:buClr>
                <a:srgbClr val="3961AC"/>
              </a:buClr>
            </a:pPr>
            <a:endParaRPr lang="de-DE" sz="1400" dirty="0">
              <a:solidFill>
                <a:schemeClr val="tx1">
                  <a:lumMod val="65000"/>
                  <a:lumOff val="35000"/>
                </a:schemeClr>
              </a:solidFill>
            </a:endParaRPr>
          </a:p>
          <a:p>
            <a:pPr defTabSz="685783" fontAlgn="auto">
              <a:spcBef>
                <a:spcPts val="0"/>
              </a:spcBef>
              <a:spcAft>
                <a:spcPts val="450"/>
              </a:spcAft>
              <a:buClr>
                <a:srgbClr val="3961AC"/>
              </a:buClr>
            </a:pPr>
            <a:endParaRPr lang="de-DE" sz="1400" dirty="0">
              <a:solidFill>
                <a:schemeClr val="tx1">
                  <a:lumMod val="65000"/>
                  <a:lumOff val="35000"/>
                </a:schemeClr>
              </a:solidFill>
            </a:endParaRPr>
          </a:p>
          <a:p>
            <a:pPr defTabSz="685783" fontAlgn="auto">
              <a:spcBef>
                <a:spcPts val="0"/>
              </a:spcBef>
              <a:spcAft>
                <a:spcPts val="450"/>
              </a:spcAft>
              <a:buClr>
                <a:srgbClr val="3961AC"/>
              </a:buClr>
            </a:pPr>
            <a:endParaRPr lang="de-DE" sz="1400" dirty="0">
              <a:solidFill>
                <a:schemeClr val="tx1">
                  <a:lumMod val="65000"/>
                  <a:lumOff val="35000"/>
                </a:schemeClr>
              </a:solidFill>
            </a:endParaRPr>
          </a:p>
          <a:p>
            <a:pPr defTabSz="685783" fontAlgn="auto">
              <a:spcBef>
                <a:spcPts val="0"/>
              </a:spcBef>
              <a:spcAft>
                <a:spcPts val="450"/>
              </a:spcAft>
              <a:buClr>
                <a:srgbClr val="3961AC"/>
              </a:buClr>
            </a:pPr>
            <a:endParaRPr lang="de-DE" sz="1400" dirty="0">
              <a:solidFill>
                <a:schemeClr val="tx1">
                  <a:lumMod val="65000"/>
                  <a:lumOff val="35000"/>
                </a:schemeClr>
              </a:solidFill>
            </a:endParaRPr>
          </a:p>
          <a:p>
            <a:pPr defTabSz="685783" fontAlgn="auto">
              <a:spcBef>
                <a:spcPts val="0"/>
              </a:spcBef>
              <a:spcAft>
                <a:spcPts val="450"/>
              </a:spcAft>
              <a:buClr>
                <a:srgbClr val="3961AC"/>
              </a:buClr>
            </a:pPr>
            <a:br>
              <a:rPr lang="de-DE" sz="1400" dirty="0">
                <a:solidFill>
                  <a:schemeClr val="tx1">
                    <a:lumMod val="65000"/>
                    <a:lumOff val="35000"/>
                  </a:schemeClr>
                </a:solidFill>
              </a:rPr>
            </a:br>
            <a:endParaRPr lang="de-DE" sz="1400" dirty="0">
              <a:solidFill>
                <a:schemeClr val="tx1">
                  <a:lumMod val="65000"/>
                  <a:lumOff val="35000"/>
                </a:schemeClr>
              </a:solidFill>
            </a:endParaRPr>
          </a:p>
          <a:p>
            <a:pPr marL="214308" indent="-214308" defTabSz="685783">
              <a:spcAft>
                <a:spcPts val="450"/>
              </a:spcAft>
              <a:buClr>
                <a:srgbClr val="3961AC"/>
              </a:buClr>
              <a:buFont typeface="Wingdings" panose="05000000000000000000" pitchFamily="2" charset="2"/>
              <a:buChar char=""/>
            </a:pPr>
            <a:r>
              <a:rPr lang="de-DE" sz="1400" dirty="0">
                <a:solidFill>
                  <a:schemeClr val="tx1">
                    <a:lumMod val="65000"/>
                    <a:lumOff val="35000"/>
                  </a:schemeClr>
                </a:solidFill>
              </a:rPr>
              <a:t>Brustkrebsdiagnose</a:t>
            </a:r>
          </a:p>
          <a:p>
            <a:pPr marL="214308" indent="-214308" defTabSz="685783" fontAlgn="auto">
              <a:spcBef>
                <a:spcPts val="0"/>
              </a:spcBef>
              <a:spcAft>
                <a:spcPts val="450"/>
              </a:spcAft>
              <a:buClr>
                <a:srgbClr val="3961AC"/>
              </a:buClr>
              <a:buFont typeface="Wingdings" panose="05000000000000000000" pitchFamily="2" charset="2"/>
              <a:buChar char=""/>
            </a:pPr>
            <a:r>
              <a:rPr lang="de-DE" sz="1400" dirty="0">
                <a:solidFill>
                  <a:schemeClr val="tx1">
                    <a:lumMod val="65000"/>
                    <a:lumOff val="35000"/>
                  </a:schemeClr>
                </a:solidFill>
              </a:rPr>
              <a:t>Symptomatische Oberschenkel-TVT</a:t>
            </a:r>
          </a:p>
        </p:txBody>
      </p:sp>
      <p:pic>
        <p:nvPicPr>
          <p:cNvPr id="14" name="Grafik 13" descr="Ein Bild, das Person, drinnen, Wand, Kleidung enthält.&#10;&#10;Automatisch generierte Beschreibung">
            <a:extLst>
              <a:ext uri="{FF2B5EF4-FFF2-40B4-BE49-F238E27FC236}">
                <a16:creationId xmlns:a16="http://schemas.microsoft.com/office/drawing/2014/main" id="{DA9A4737-CB3E-479D-A21B-261CA1AFC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176" y="2516056"/>
            <a:ext cx="1499681" cy="1499681"/>
          </a:xfrm>
          <a:prstGeom prst="flowChartConnector">
            <a:avLst/>
          </a:prstGeom>
          <a:ln w="38100">
            <a:solidFill>
              <a:srgbClr val="2B4981"/>
            </a:solidFill>
          </a:ln>
        </p:spPr>
      </p:pic>
      <p:sp>
        <p:nvSpPr>
          <p:cNvPr id="9" name="Rechteck 8">
            <a:extLst>
              <a:ext uri="{FF2B5EF4-FFF2-40B4-BE49-F238E27FC236}">
                <a16:creationId xmlns:a16="http://schemas.microsoft.com/office/drawing/2014/main" id="{8EB69931-A7DE-412C-892F-D1E74312C64C}"/>
              </a:ext>
            </a:extLst>
          </p:cNvPr>
          <p:cNvSpPr/>
          <p:nvPr/>
        </p:nvSpPr>
        <p:spPr>
          <a:xfrm>
            <a:off x="803275" y="6456101"/>
            <a:ext cx="11041567" cy="276999"/>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CAT= Cancer Associated Thrombosis, TVT = tiefe Venenthrombose, VTE = venöse Thromboembolie</a:t>
            </a:r>
            <a:br>
              <a:rPr lang="de-DE" sz="900" kern="0" dirty="0">
                <a:solidFill>
                  <a:srgbClr val="000000">
                    <a:lumMod val="65000"/>
                    <a:lumOff val="35000"/>
                  </a:srgbClr>
                </a:solidFill>
              </a:rPr>
            </a:br>
            <a:r>
              <a:rPr lang="de-DE" sz="900" b="1" kern="0" dirty="0">
                <a:solidFill>
                  <a:srgbClr val="000000">
                    <a:lumMod val="65000"/>
                    <a:lumOff val="35000"/>
                  </a:srgbClr>
                </a:solidFill>
              </a:rPr>
              <a:t>1. </a:t>
            </a:r>
            <a:r>
              <a:rPr lang="en-US" sz="900" kern="0" dirty="0">
                <a:solidFill>
                  <a:srgbClr val="000000">
                    <a:lumMod val="65000"/>
                    <a:lumOff val="35000"/>
                  </a:srgbClr>
                </a:solidFill>
              </a:rPr>
              <a:t>Young AM et al. J Clin Oncol 2018; 36(20):2017-2023. </a:t>
            </a:r>
            <a:r>
              <a:rPr lang="en-US" sz="900" b="1" kern="0" dirty="0">
                <a:solidFill>
                  <a:srgbClr val="000000">
                    <a:lumMod val="65000"/>
                    <a:lumOff val="35000"/>
                  </a:srgbClr>
                </a:solidFill>
              </a:rPr>
              <a:t>2. </a:t>
            </a:r>
            <a:r>
              <a:rPr lang="en-GB" sz="900" dirty="0">
                <a:solidFill>
                  <a:srgbClr val="000000">
                    <a:lumMod val="65000"/>
                    <a:lumOff val="35000"/>
                  </a:srgbClr>
                </a:solidFill>
                <a:latin typeface="Arial" charset="0"/>
              </a:rPr>
              <a:t>Cohen AT </a:t>
            </a:r>
            <a:r>
              <a:rPr lang="en-GB" sz="900" i="1" dirty="0">
                <a:solidFill>
                  <a:srgbClr val="000000">
                    <a:lumMod val="65000"/>
                    <a:lumOff val="35000"/>
                  </a:srgbClr>
                </a:solidFill>
                <a:latin typeface="Arial" charset="0"/>
              </a:rPr>
              <a:t>et al</a:t>
            </a:r>
            <a:r>
              <a:rPr lang="en-GB" sz="900" dirty="0">
                <a:solidFill>
                  <a:srgbClr val="000000">
                    <a:lumMod val="65000"/>
                    <a:lumOff val="35000"/>
                  </a:srgbClr>
                </a:solidFill>
                <a:latin typeface="Arial" charset="0"/>
              </a:rPr>
              <a:t>, ESMO 2019: Poster 1774.</a:t>
            </a:r>
            <a:endParaRPr lang="en-US" sz="900" kern="0" dirty="0">
              <a:solidFill>
                <a:srgbClr val="000000">
                  <a:lumMod val="65000"/>
                  <a:lumOff val="35000"/>
                </a:srgbClr>
              </a:solidFill>
            </a:endParaRPr>
          </a:p>
        </p:txBody>
      </p:sp>
    </p:spTree>
    <p:extLst>
      <p:ext uri="{BB962C8B-B14F-4D97-AF65-F5344CB8AC3E}">
        <p14:creationId xmlns:p14="http://schemas.microsoft.com/office/powerpoint/2010/main" val="56321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3CDECF-ACFA-44F1-BC93-BA9C99906DB0}"/>
              </a:ext>
            </a:extLst>
          </p:cNvPr>
          <p:cNvSpPr>
            <a:spLocks noGrp="1"/>
          </p:cNvSpPr>
          <p:nvPr>
            <p:ph type="title"/>
          </p:nvPr>
        </p:nvSpPr>
        <p:spPr>
          <a:xfrm>
            <a:off x="816001" y="25884"/>
            <a:ext cx="11041567" cy="984885"/>
          </a:xfrm>
        </p:spPr>
        <p:txBody>
          <a:bodyPr/>
          <a:lstStyle/>
          <a:p>
            <a:r>
              <a:rPr lang="de-CH" dirty="0"/>
              <a:t>Wie können Sie Ihren VTE-Patienten mit aktivem </a:t>
            </a:r>
            <a:br>
              <a:rPr lang="de-CH" dirty="0"/>
            </a:br>
            <a:r>
              <a:rPr lang="de-CH" dirty="0"/>
              <a:t>Tumor den erforderlichen Schutz anbieten?</a:t>
            </a:r>
            <a:endParaRPr lang="de-DE" dirty="0"/>
          </a:p>
        </p:txBody>
      </p:sp>
      <p:sp>
        <p:nvSpPr>
          <p:cNvPr id="3" name="Inhaltsplatzhalter 2">
            <a:extLst>
              <a:ext uri="{FF2B5EF4-FFF2-40B4-BE49-F238E27FC236}">
                <a16:creationId xmlns:a16="http://schemas.microsoft.com/office/drawing/2014/main" id="{A0E5BF9C-7402-4771-80F8-379D0B9437CE}"/>
              </a:ext>
            </a:extLst>
          </p:cNvPr>
          <p:cNvSpPr>
            <a:spLocks noGrp="1"/>
          </p:cNvSpPr>
          <p:nvPr>
            <p:ph sz="quarter" idx="10"/>
          </p:nvPr>
        </p:nvSpPr>
        <p:spPr>
          <a:xfrm>
            <a:off x="791163" y="1384511"/>
            <a:ext cx="11042649" cy="426214"/>
          </a:xfrm>
        </p:spPr>
        <p:txBody>
          <a:bodyPr/>
          <a:lstStyle/>
          <a:p>
            <a:pPr marL="0" indent="0">
              <a:buNone/>
            </a:pPr>
            <a:r>
              <a:rPr lang="de-CH" dirty="0"/>
              <a:t>Patienten wie Hilde benötigen einen effektiven Schutz </a:t>
            </a:r>
            <a:endParaRPr lang="de-DE" dirty="0"/>
          </a:p>
        </p:txBody>
      </p:sp>
      <p:pic>
        <p:nvPicPr>
          <p:cNvPr id="4" name="Picture 4">
            <a:extLst>
              <a:ext uri="{FF2B5EF4-FFF2-40B4-BE49-F238E27FC236}">
                <a16:creationId xmlns:a16="http://schemas.microsoft.com/office/drawing/2014/main" id="{DCAB8495-D8D5-4CAD-BB9E-EDA09B649D9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001" y="1867293"/>
            <a:ext cx="2852715" cy="4304125"/>
          </a:xfrm>
          <a:prstGeom prst="rect">
            <a:avLst/>
          </a:prstGeom>
        </p:spPr>
      </p:pic>
      <p:sp>
        <p:nvSpPr>
          <p:cNvPr id="5" name="Rechteck 4">
            <a:extLst>
              <a:ext uri="{FF2B5EF4-FFF2-40B4-BE49-F238E27FC236}">
                <a16:creationId xmlns:a16="http://schemas.microsoft.com/office/drawing/2014/main" id="{B41BCD62-64B9-4722-A49B-639ED99BDB1C}"/>
              </a:ext>
            </a:extLst>
          </p:cNvPr>
          <p:cNvSpPr/>
          <p:nvPr/>
        </p:nvSpPr>
        <p:spPr>
          <a:xfrm>
            <a:off x="979055" y="2436696"/>
            <a:ext cx="2743200" cy="3618939"/>
          </a:xfrm>
          <a:prstGeom prst="rect">
            <a:avLst/>
          </a:prstGeom>
        </p:spPr>
        <p:txBody>
          <a:bodyPr wrap="square">
            <a:spAutoFit/>
          </a:bodyPr>
          <a:lstStyle/>
          <a:p>
            <a:pPr defTabSz="179388" fontAlgn="auto">
              <a:spcBef>
                <a:spcPts val="0"/>
              </a:spcBef>
              <a:spcAft>
                <a:spcPts val="0"/>
              </a:spcAft>
              <a:tabLst>
                <a:tab pos="0" algn="l"/>
              </a:tabLst>
            </a:pPr>
            <a:r>
              <a:rPr lang="de-DE" sz="2400" dirty="0">
                <a:solidFill>
                  <a:srgbClr val="3961AC"/>
                </a:solidFill>
                <a:latin typeface="Arial Black" panose="020B0A04020102020204" pitchFamily="34" charset="0"/>
              </a:rPr>
              <a:t>Hilde</a:t>
            </a:r>
          </a:p>
          <a:p>
            <a:pPr defTabSz="685783" fontAlgn="auto">
              <a:spcBef>
                <a:spcPts val="0"/>
              </a:spcBef>
              <a:spcAft>
                <a:spcPts val="0"/>
              </a:spcAft>
            </a:pPr>
            <a:r>
              <a:rPr lang="de-DE" sz="1600" b="1" dirty="0">
                <a:solidFill>
                  <a:srgbClr val="3961AC">
                    <a:alpha val="80000"/>
                  </a:srgbClr>
                </a:solidFill>
              </a:rPr>
              <a:t>68 Jahre alt</a:t>
            </a:r>
          </a:p>
          <a:p>
            <a:pPr defTabSz="685783" fontAlgn="auto">
              <a:spcBef>
                <a:spcPts val="0"/>
              </a:spcBef>
              <a:spcAft>
                <a:spcPts val="450"/>
              </a:spcAft>
              <a:buClr>
                <a:srgbClr val="3961AC"/>
              </a:buClr>
            </a:pPr>
            <a:endParaRPr lang="de-DE" sz="1600" dirty="0">
              <a:solidFill>
                <a:schemeClr val="tx1">
                  <a:lumMod val="65000"/>
                  <a:lumOff val="35000"/>
                </a:schemeClr>
              </a:solidFill>
            </a:endParaRPr>
          </a:p>
          <a:p>
            <a:pPr defTabSz="685783" fontAlgn="auto">
              <a:spcBef>
                <a:spcPts val="0"/>
              </a:spcBef>
              <a:spcAft>
                <a:spcPts val="450"/>
              </a:spcAft>
              <a:buClr>
                <a:srgbClr val="3961AC"/>
              </a:buClr>
            </a:pPr>
            <a:endParaRPr lang="de-DE" sz="1600" dirty="0">
              <a:solidFill>
                <a:schemeClr val="tx1">
                  <a:lumMod val="65000"/>
                  <a:lumOff val="35000"/>
                </a:schemeClr>
              </a:solidFill>
            </a:endParaRPr>
          </a:p>
          <a:p>
            <a:pPr defTabSz="685783" fontAlgn="auto">
              <a:spcBef>
                <a:spcPts val="0"/>
              </a:spcBef>
              <a:spcAft>
                <a:spcPts val="450"/>
              </a:spcAft>
              <a:buClr>
                <a:srgbClr val="3961AC"/>
              </a:buClr>
            </a:pPr>
            <a:endParaRPr lang="de-DE" sz="1600" dirty="0">
              <a:solidFill>
                <a:schemeClr val="tx1">
                  <a:lumMod val="65000"/>
                  <a:lumOff val="35000"/>
                </a:schemeClr>
              </a:solidFill>
            </a:endParaRPr>
          </a:p>
          <a:p>
            <a:pPr defTabSz="685783" fontAlgn="auto">
              <a:spcBef>
                <a:spcPts val="0"/>
              </a:spcBef>
              <a:spcAft>
                <a:spcPts val="450"/>
              </a:spcAft>
              <a:buClr>
                <a:srgbClr val="3961AC"/>
              </a:buClr>
            </a:pPr>
            <a:endParaRPr lang="de-DE" sz="1600" dirty="0">
              <a:solidFill>
                <a:schemeClr val="tx1">
                  <a:lumMod val="65000"/>
                  <a:lumOff val="35000"/>
                </a:schemeClr>
              </a:solidFill>
            </a:endParaRPr>
          </a:p>
          <a:p>
            <a:pPr defTabSz="685783" fontAlgn="auto">
              <a:spcBef>
                <a:spcPts val="0"/>
              </a:spcBef>
              <a:spcAft>
                <a:spcPts val="450"/>
              </a:spcAft>
              <a:buClr>
                <a:srgbClr val="3961AC"/>
              </a:buClr>
            </a:pPr>
            <a:endParaRPr lang="de-DE" sz="1600" dirty="0">
              <a:solidFill>
                <a:schemeClr val="tx1">
                  <a:lumMod val="65000"/>
                  <a:lumOff val="35000"/>
                </a:schemeClr>
              </a:solidFill>
            </a:endParaRPr>
          </a:p>
          <a:p>
            <a:pPr defTabSz="685783" fontAlgn="auto">
              <a:spcBef>
                <a:spcPts val="0"/>
              </a:spcBef>
              <a:spcAft>
                <a:spcPts val="450"/>
              </a:spcAft>
              <a:buClr>
                <a:srgbClr val="3961AC"/>
              </a:buClr>
            </a:pPr>
            <a:br>
              <a:rPr lang="de-DE" sz="1600" dirty="0">
                <a:solidFill>
                  <a:schemeClr val="tx1">
                    <a:lumMod val="65000"/>
                    <a:lumOff val="35000"/>
                  </a:schemeClr>
                </a:solidFill>
              </a:rPr>
            </a:br>
            <a:endParaRPr lang="de-DE" sz="1600" dirty="0">
              <a:solidFill>
                <a:schemeClr val="tx1">
                  <a:lumMod val="65000"/>
                  <a:lumOff val="35000"/>
                </a:schemeClr>
              </a:solidFill>
            </a:endParaRPr>
          </a:p>
          <a:p>
            <a:pPr marL="214308" indent="-214308" defTabSz="685783">
              <a:spcAft>
                <a:spcPts val="450"/>
              </a:spcAft>
              <a:buClr>
                <a:srgbClr val="3961AC"/>
              </a:buClr>
              <a:buFont typeface="Wingdings" panose="05000000000000000000" pitchFamily="2" charset="2"/>
              <a:buChar char=""/>
            </a:pPr>
            <a:r>
              <a:rPr lang="de-DE" sz="1400" dirty="0">
                <a:solidFill>
                  <a:schemeClr val="tx1">
                    <a:lumMod val="65000"/>
                    <a:lumOff val="35000"/>
                  </a:schemeClr>
                </a:solidFill>
              </a:rPr>
              <a:t>Brustkrebsdiagnose</a:t>
            </a:r>
          </a:p>
          <a:p>
            <a:pPr marL="214308" indent="-214308" defTabSz="685783" fontAlgn="auto">
              <a:spcBef>
                <a:spcPts val="0"/>
              </a:spcBef>
              <a:spcAft>
                <a:spcPts val="450"/>
              </a:spcAft>
              <a:buClr>
                <a:srgbClr val="3961AC"/>
              </a:buClr>
              <a:buFont typeface="Wingdings" panose="05000000000000000000" pitchFamily="2" charset="2"/>
              <a:buChar char=""/>
            </a:pPr>
            <a:r>
              <a:rPr lang="de-DE" sz="1400" dirty="0">
                <a:solidFill>
                  <a:schemeClr val="tx1">
                    <a:lumMod val="65000"/>
                    <a:lumOff val="35000"/>
                  </a:schemeClr>
                </a:solidFill>
              </a:rPr>
              <a:t>Symptomatische Oberschenkel-TVT</a:t>
            </a:r>
          </a:p>
        </p:txBody>
      </p:sp>
      <p:sp>
        <p:nvSpPr>
          <p:cNvPr id="9" name="Pfeil: nach oben 8">
            <a:extLst>
              <a:ext uri="{FF2B5EF4-FFF2-40B4-BE49-F238E27FC236}">
                <a16:creationId xmlns:a16="http://schemas.microsoft.com/office/drawing/2014/main" id="{E6A51D7C-05C2-4DBE-9DEA-C11DBD6F1ACF}"/>
              </a:ext>
            </a:extLst>
          </p:cNvPr>
          <p:cNvSpPr/>
          <p:nvPr/>
        </p:nvSpPr>
        <p:spPr bwMode="auto">
          <a:xfrm>
            <a:off x="6009095" y="2441148"/>
            <a:ext cx="636343" cy="1113103"/>
          </a:xfrm>
          <a:prstGeom prst="up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0" name="Textfeld 9">
            <a:extLst>
              <a:ext uri="{FF2B5EF4-FFF2-40B4-BE49-F238E27FC236}">
                <a16:creationId xmlns:a16="http://schemas.microsoft.com/office/drawing/2014/main" id="{5BFC8A5A-5E38-4DDD-8FC1-6A0A26FB1AF6}"/>
              </a:ext>
            </a:extLst>
          </p:cNvPr>
          <p:cNvSpPr txBox="1"/>
          <p:nvPr/>
        </p:nvSpPr>
        <p:spPr>
          <a:xfrm>
            <a:off x="5965358" y="2718783"/>
            <a:ext cx="1226706" cy="710067"/>
          </a:xfrm>
          <a:prstGeom prst="rect">
            <a:avLst/>
          </a:prstGeom>
          <a:noFill/>
        </p:spPr>
        <p:txBody>
          <a:bodyPr wrap="square" lIns="90000" tIns="46800" rIns="90000" bIns="46800" rtlCol="0" anchor="ctr">
            <a:spAutoFit/>
          </a:bodyPr>
          <a:lstStyle/>
          <a:p>
            <a:r>
              <a:rPr lang="de-CH" sz="4000" b="1" dirty="0">
                <a:solidFill>
                  <a:srgbClr val="2B4981"/>
                </a:solidFill>
              </a:rPr>
              <a:t>3x</a:t>
            </a:r>
            <a:endParaRPr lang="de-DE" sz="4000" b="1" dirty="0">
              <a:solidFill>
                <a:srgbClr val="2B4981"/>
              </a:solidFill>
            </a:endParaRPr>
          </a:p>
        </p:txBody>
      </p:sp>
      <p:pic>
        <p:nvPicPr>
          <p:cNvPr id="15" name="Grafik 14" descr="Ein Bild, das Person, drinnen, Wand, Kleidung enthält.&#10;&#10;Automatisch generierte Beschreibung">
            <a:extLst>
              <a:ext uri="{FF2B5EF4-FFF2-40B4-BE49-F238E27FC236}">
                <a16:creationId xmlns:a16="http://schemas.microsoft.com/office/drawing/2014/main" id="{8884F6EB-20F1-41FD-8563-FA058CFED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285" y="3264093"/>
            <a:ext cx="1584740" cy="1584740"/>
          </a:xfrm>
          <a:prstGeom prst="flowChartConnector">
            <a:avLst/>
          </a:prstGeom>
          <a:ln w="38100">
            <a:solidFill>
              <a:srgbClr val="2B4981"/>
            </a:solidFill>
          </a:ln>
        </p:spPr>
      </p:pic>
      <p:sp>
        <p:nvSpPr>
          <p:cNvPr id="12" name="Rechteck 11">
            <a:extLst>
              <a:ext uri="{FF2B5EF4-FFF2-40B4-BE49-F238E27FC236}">
                <a16:creationId xmlns:a16="http://schemas.microsoft.com/office/drawing/2014/main" id="{E1B741F0-82A9-43BC-9EED-99CDFFE35C04}"/>
              </a:ext>
            </a:extLst>
          </p:cNvPr>
          <p:cNvSpPr/>
          <p:nvPr/>
        </p:nvSpPr>
        <p:spPr>
          <a:xfrm>
            <a:off x="803275" y="6412144"/>
            <a:ext cx="9000000" cy="311624"/>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 TVT = Tiefe Venenthrombose, VKA = Vitamin-K-Antagonisten, QoL = Quality of Life</a:t>
            </a:r>
          </a:p>
          <a:p>
            <a:pPr lvl="0" fontAlgn="base">
              <a:spcBef>
                <a:spcPct val="25000"/>
              </a:spcBef>
              <a:spcAft>
                <a:spcPct val="0"/>
              </a:spcAft>
              <a:buClr>
                <a:srgbClr val="3961AC"/>
              </a:buClr>
              <a:buSzPct val="80000"/>
              <a:tabLst>
                <a:tab pos="1650959" algn="l"/>
              </a:tabLst>
            </a:pPr>
            <a:r>
              <a:rPr lang="de-DE" sz="900" b="1" kern="0" dirty="0">
                <a:solidFill>
                  <a:srgbClr val="000000">
                    <a:lumMod val="65000"/>
                    <a:lumOff val="35000"/>
                  </a:srgbClr>
                </a:solidFill>
              </a:rPr>
              <a:t>1. </a:t>
            </a:r>
            <a:r>
              <a:rPr lang="de-DE" sz="900" kern="0" dirty="0">
                <a:solidFill>
                  <a:srgbClr val="000000">
                    <a:lumMod val="65000"/>
                    <a:lumOff val="35000"/>
                  </a:srgbClr>
                </a:solidFill>
              </a:rPr>
              <a:t>Prandoni P et al. Blood 2002;100:3484–3448. </a:t>
            </a:r>
            <a:r>
              <a:rPr lang="de-DE" sz="900" b="1" kern="0" dirty="0">
                <a:solidFill>
                  <a:srgbClr val="000000">
                    <a:lumMod val="65000"/>
                    <a:lumOff val="35000"/>
                  </a:srgbClr>
                </a:solidFill>
              </a:rPr>
              <a:t>2.</a:t>
            </a:r>
            <a:r>
              <a:rPr lang="de-DE" sz="900" kern="0" dirty="0">
                <a:solidFill>
                  <a:srgbClr val="000000">
                    <a:lumMod val="65000"/>
                    <a:lumOff val="35000"/>
                  </a:srgbClr>
                </a:solidFill>
              </a:rPr>
              <a:t> Khorana AA et al. Thromb Res 2010;125:490–493. </a:t>
            </a:r>
            <a:r>
              <a:rPr lang="de-DE" sz="900" b="1" kern="0" dirty="0">
                <a:solidFill>
                  <a:srgbClr val="000000">
                    <a:lumMod val="65000"/>
                    <a:lumOff val="35000"/>
                  </a:srgbClr>
                </a:solidFill>
              </a:rPr>
              <a:t>3.</a:t>
            </a:r>
            <a:r>
              <a:rPr lang="de-DE" sz="900" kern="0" dirty="0">
                <a:solidFill>
                  <a:srgbClr val="000000">
                    <a:lumMod val="65000"/>
                    <a:lumOff val="35000"/>
                  </a:srgbClr>
                </a:solidFill>
              </a:rPr>
              <a:t> Lloyd AJ et al. Value Health 2018;21:449–455</a:t>
            </a:r>
            <a:r>
              <a:rPr lang="de-DE" sz="900" dirty="0"/>
              <a:t>. </a:t>
            </a:r>
            <a:endParaRPr lang="de-DE" sz="900" kern="0" dirty="0">
              <a:solidFill>
                <a:srgbClr val="000000">
                  <a:lumMod val="65000"/>
                  <a:lumOff val="35000"/>
                </a:srgbClr>
              </a:solidFill>
            </a:endParaRPr>
          </a:p>
        </p:txBody>
      </p:sp>
      <p:pic>
        <p:nvPicPr>
          <p:cNvPr id="7" name="Grafik 6" descr="Wasser">
            <a:extLst>
              <a:ext uri="{FF2B5EF4-FFF2-40B4-BE49-F238E27FC236}">
                <a16:creationId xmlns:a16="http://schemas.microsoft.com/office/drawing/2014/main" id="{1C1F2C5D-1EF8-41B0-941D-003104BC6AD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5822" t="5330" r="8114" b="4100"/>
          <a:stretch/>
        </p:blipFill>
        <p:spPr>
          <a:xfrm>
            <a:off x="7895206" y="2390863"/>
            <a:ext cx="1042214" cy="1283516"/>
          </a:xfrm>
          <a:prstGeom prst="rect">
            <a:avLst/>
          </a:prstGeom>
        </p:spPr>
      </p:pic>
      <p:pic>
        <p:nvPicPr>
          <p:cNvPr id="14" name="Grafik 13" descr="Offene Hand">
            <a:extLst>
              <a:ext uri="{FF2B5EF4-FFF2-40B4-BE49-F238E27FC236}">
                <a16:creationId xmlns:a16="http://schemas.microsoft.com/office/drawing/2014/main" id="{98C5BCE9-D90E-4C17-86D0-489C51B410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67477" y="2935247"/>
            <a:ext cx="889929" cy="889929"/>
          </a:xfrm>
          <a:prstGeom prst="rect">
            <a:avLst/>
          </a:prstGeom>
        </p:spPr>
      </p:pic>
      <p:pic>
        <p:nvPicPr>
          <p:cNvPr id="17" name="Grafik 16" descr="Herz">
            <a:extLst>
              <a:ext uri="{FF2B5EF4-FFF2-40B4-BE49-F238E27FC236}">
                <a16:creationId xmlns:a16="http://schemas.microsoft.com/office/drawing/2014/main" id="{41501B83-742E-4FCD-ABD6-2DB26CBECC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07186" y="2409897"/>
            <a:ext cx="732408" cy="732408"/>
          </a:xfrm>
          <a:prstGeom prst="rect">
            <a:avLst/>
          </a:prstGeom>
        </p:spPr>
      </p:pic>
      <p:sp>
        <p:nvSpPr>
          <p:cNvPr id="6" name="Textfeld 5">
            <a:extLst>
              <a:ext uri="{FF2B5EF4-FFF2-40B4-BE49-F238E27FC236}">
                <a16:creationId xmlns:a16="http://schemas.microsoft.com/office/drawing/2014/main" id="{38EB67EA-FCDA-4C96-BD38-099FC74472B1}"/>
              </a:ext>
            </a:extLst>
          </p:cNvPr>
          <p:cNvSpPr txBox="1"/>
          <p:nvPr/>
        </p:nvSpPr>
        <p:spPr>
          <a:xfrm>
            <a:off x="5301309" y="3907846"/>
            <a:ext cx="2158284" cy="525401"/>
          </a:xfrm>
          <a:prstGeom prst="rect">
            <a:avLst/>
          </a:prstGeom>
          <a:noFill/>
        </p:spPr>
        <p:txBody>
          <a:bodyPr wrap="square" lIns="90000" tIns="46800" rIns="90000" bIns="46800" rtlCol="0" anchor="ctr">
            <a:spAutoFit/>
          </a:bodyPr>
          <a:lstStyle/>
          <a:p>
            <a:pPr algn="ctr"/>
            <a:r>
              <a:rPr lang="de-CH" sz="1400" dirty="0">
                <a:solidFill>
                  <a:schemeClr val="tx1">
                    <a:lumMod val="65000"/>
                    <a:lumOff val="35000"/>
                  </a:schemeClr>
                </a:solidFill>
              </a:rPr>
              <a:t>3x höheres Risiko </a:t>
            </a:r>
            <a:br>
              <a:rPr lang="de-CH" sz="1400" dirty="0">
                <a:solidFill>
                  <a:schemeClr val="tx1">
                    <a:lumMod val="65000"/>
                    <a:lumOff val="35000"/>
                  </a:schemeClr>
                </a:solidFill>
              </a:rPr>
            </a:br>
            <a:r>
              <a:rPr lang="de-CH" sz="1400" dirty="0">
                <a:solidFill>
                  <a:schemeClr val="tx1">
                    <a:lumMod val="65000"/>
                    <a:lumOff val="35000"/>
                  </a:schemeClr>
                </a:solidFill>
              </a:rPr>
              <a:t>für VTE-Rezidive</a:t>
            </a:r>
            <a:r>
              <a:rPr lang="de-CH" sz="1400" baseline="30000" dirty="0">
                <a:solidFill>
                  <a:schemeClr val="tx1">
                    <a:lumMod val="65000"/>
                    <a:lumOff val="35000"/>
                  </a:schemeClr>
                </a:solidFill>
              </a:rPr>
              <a:t>1</a:t>
            </a:r>
            <a:endParaRPr lang="de-DE" sz="1400" baseline="30000" dirty="0">
              <a:solidFill>
                <a:schemeClr val="tx1">
                  <a:lumMod val="65000"/>
                  <a:lumOff val="35000"/>
                </a:schemeClr>
              </a:solidFill>
            </a:endParaRPr>
          </a:p>
        </p:txBody>
      </p:sp>
      <p:sp>
        <p:nvSpPr>
          <p:cNvPr id="19" name="Textfeld 18">
            <a:extLst>
              <a:ext uri="{FF2B5EF4-FFF2-40B4-BE49-F238E27FC236}">
                <a16:creationId xmlns:a16="http://schemas.microsoft.com/office/drawing/2014/main" id="{38E87A70-5662-490E-BA9D-93BB20094079}"/>
              </a:ext>
            </a:extLst>
          </p:cNvPr>
          <p:cNvSpPr txBox="1"/>
          <p:nvPr/>
        </p:nvSpPr>
        <p:spPr>
          <a:xfrm>
            <a:off x="7367186" y="3906240"/>
            <a:ext cx="2158284" cy="525401"/>
          </a:xfrm>
          <a:prstGeom prst="rect">
            <a:avLst/>
          </a:prstGeom>
          <a:noFill/>
        </p:spPr>
        <p:txBody>
          <a:bodyPr wrap="square" lIns="90000" tIns="46800" rIns="90000" bIns="46800" rtlCol="0" anchor="ctr">
            <a:spAutoFit/>
          </a:bodyPr>
          <a:lstStyle/>
          <a:p>
            <a:pPr algn="ctr"/>
            <a:r>
              <a:rPr lang="de-CH" sz="1400" dirty="0">
                <a:solidFill>
                  <a:schemeClr val="tx1">
                    <a:lumMod val="65000"/>
                    <a:lumOff val="35000"/>
                  </a:schemeClr>
                </a:solidFill>
              </a:rPr>
              <a:t>&gt;2x höheres Risiko</a:t>
            </a:r>
            <a:br>
              <a:rPr lang="de-CH" sz="1400" dirty="0">
                <a:solidFill>
                  <a:schemeClr val="tx1">
                    <a:lumMod val="65000"/>
                    <a:lumOff val="35000"/>
                  </a:schemeClr>
                </a:solidFill>
              </a:rPr>
            </a:br>
            <a:r>
              <a:rPr lang="de-CH" sz="1400" dirty="0">
                <a:solidFill>
                  <a:schemeClr val="tx1">
                    <a:lumMod val="65000"/>
                    <a:lumOff val="35000"/>
                  </a:schemeClr>
                </a:solidFill>
              </a:rPr>
              <a:t>für schwere Blutungen</a:t>
            </a:r>
            <a:r>
              <a:rPr lang="de-CH" sz="1400" baseline="30000" dirty="0">
                <a:solidFill>
                  <a:schemeClr val="tx1">
                    <a:lumMod val="65000"/>
                    <a:lumOff val="35000"/>
                  </a:schemeClr>
                </a:solidFill>
              </a:rPr>
              <a:t>1</a:t>
            </a:r>
            <a:endParaRPr lang="de-DE" sz="1400" baseline="30000" dirty="0">
              <a:solidFill>
                <a:schemeClr val="tx1">
                  <a:lumMod val="65000"/>
                  <a:lumOff val="35000"/>
                </a:schemeClr>
              </a:solidFill>
            </a:endParaRPr>
          </a:p>
        </p:txBody>
      </p:sp>
      <p:sp>
        <p:nvSpPr>
          <p:cNvPr id="23" name="Textfeld 22">
            <a:extLst>
              <a:ext uri="{FF2B5EF4-FFF2-40B4-BE49-F238E27FC236}">
                <a16:creationId xmlns:a16="http://schemas.microsoft.com/office/drawing/2014/main" id="{F59367FE-71B6-4F9B-A585-0F696C915CC5}"/>
              </a:ext>
            </a:extLst>
          </p:cNvPr>
          <p:cNvSpPr txBox="1"/>
          <p:nvPr/>
        </p:nvSpPr>
        <p:spPr>
          <a:xfrm>
            <a:off x="9525470" y="3906240"/>
            <a:ext cx="2158284" cy="525401"/>
          </a:xfrm>
          <a:prstGeom prst="rect">
            <a:avLst/>
          </a:prstGeom>
          <a:noFill/>
        </p:spPr>
        <p:txBody>
          <a:bodyPr wrap="square" lIns="90000" tIns="46800" rIns="90000" bIns="46800" rtlCol="0" anchor="ctr">
            <a:spAutoFit/>
          </a:bodyPr>
          <a:lstStyle/>
          <a:p>
            <a:pPr algn="ctr"/>
            <a:r>
              <a:rPr lang="de-CH" sz="1400" dirty="0">
                <a:solidFill>
                  <a:schemeClr val="tx1">
                    <a:lumMod val="65000"/>
                    <a:lumOff val="35000"/>
                  </a:schemeClr>
                </a:solidFill>
              </a:rPr>
              <a:t>VTE reduziert signifikant die Lebensqualität</a:t>
            </a:r>
            <a:r>
              <a:rPr lang="de-CH" sz="1400" baseline="30000" dirty="0">
                <a:solidFill>
                  <a:schemeClr val="tx1">
                    <a:lumMod val="65000"/>
                    <a:lumOff val="35000"/>
                  </a:schemeClr>
                </a:solidFill>
              </a:rPr>
              <a:t>3</a:t>
            </a:r>
            <a:endParaRPr lang="de-DE" sz="1400" baseline="30000" dirty="0">
              <a:solidFill>
                <a:schemeClr val="tx1">
                  <a:lumMod val="65000"/>
                  <a:lumOff val="35000"/>
                </a:schemeClr>
              </a:solidFill>
            </a:endParaRPr>
          </a:p>
        </p:txBody>
      </p:sp>
      <p:sp>
        <p:nvSpPr>
          <p:cNvPr id="24" name="Textfeld 23">
            <a:extLst>
              <a:ext uri="{FF2B5EF4-FFF2-40B4-BE49-F238E27FC236}">
                <a16:creationId xmlns:a16="http://schemas.microsoft.com/office/drawing/2014/main" id="{BE8D2A96-4B11-40AB-A8F4-EAA934FD63E5}"/>
              </a:ext>
            </a:extLst>
          </p:cNvPr>
          <p:cNvSpPr txBox="1"/>
          <p:nvPr/>
        </p:nvSpPr>
        <p:spPr>
          <a:xfrm>
            <a:off x="5440810" y="5007756"/>
            <a:ext cx="3899583" cy="740845"/>
          </a:xfrm>
          <a:prstGeom prst="rect">
            <a:avLst/>
          </a:prstGeom>
          <a:noFill/>
        </p:spPr>
        <p:txBody>
          <a:bodyPr wrap="square" lIns="90000" tIns="46800" rIns="90000" bIns="46800" rtlCol="0" anchor="ctr">
            <a:spAutoFit/>
          </a:bodyPr>
          <a:lstStyle/>
          <a:p>
            <a:pPr algn="ctr"/>
            <a:r>
              <a:rPr lang="de-CH" sz="1400" dirty="0">
                <a:solidFill>
                  <a:schemeClr val="tx1">
                    <a:lumMod val="65000"/>
                    <a:lumOff val="35000"/>
                  </a:schemeClr>
                </a:solidFill>
              </a:rPr>
              <a:t>VTE-Patienten mit aktiver Tumorerkrankung vs. ohne Tumorerkrankung unter Antikoagulation mit VKA </a:t>
            </a:r>
            <a:endParaRPr lang="de-DE" sz="1400" baseline="30000" dirty="0">
              <a:solidFill>
                <a:schemeClr val="tx1">
                  <a:lumMod val="65000"/>
                  <a:lumOff val="35000"/>
                </a:schemeClr>
              </a:solidFill>
            </a:endParaRPr>
          </a:p>
        </p:txBody>
      </p:sp>
      <p:sp>
        <p:nvSpPr>
          <p:cNvPr id="13" name="Geschweifte Klammer rechts 12">
            <a:extLst>
              <a:ext uri="{FF2B5EF4-FFF2-40B4-BE49-F238E27FC236}">
                <a16:creationId xmlns:a16="http://schemas.microsoft.com/office/drawing/2014/main" id="{90D250E2-9BCB-47FB-B215-163B8D3358CA}"/>
              </a:ext>
            </a:extLst>
          </p:cNvPr>
          <p:cNvSpPr/>
          <p:nvPr/>
        </p:nvSpPr>
        <p:spPr bwMode="auto">
          <a:xfrm rot="5400000">
            <a:off x="7268967" y="3599074"/>
            <a:ext cx="243271" cy="2158285"/>
          </a:xfrm>
          <a:prstGeom prst="rightBrace">
            <a:avLst/>
          </a:prstGeom>
          <a:noFill/>
          <a:ln w="19050" cap="flat" cmpd="sng" algn="ctr">
            <a:solidFill>
              <a:srgbClr val="809ED5"/>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tlCol="0" anchor="ctr"/>
          <a:lstStyle/>
          <a:p>
            <a:pPr algn="ctr"/>
            <a:endParaRPr lang="de-DE" dirty="0"/>
          </a:p>
        </p:txBody>
      </p:sp>
      <p:sp>
        <p:nvSpPr>
          <p:cNvPr id="22" name="Textfeld 21">
            <a:extLst>
              <a:ext uri="{FF2B5EF4-FFF2-40B4-BE49-F238E27FC236}">
                <a16:creationId xmlns:a16="http://schemas.microsoft.com/office/drawing/2014/main" id="{465ED3F7-A1D9-4281-BBB5-F6D2186F82D7}"/>
              </a:ext>
            </a:extLst>
          </p:cNvPr>
          <p:cNvSpPr txBox="1"/>
          <p:nvPr/>
        </p:nvSpPr>
        <p:spPr>
          <a:xfrm>
            <a:off x="7869687" y="2668619"/>
            <a:ext cx="1226706" cy="710067"/>
          </a:xfrm>
          <a:prstGeom prst="rect">
            <a:avLst/>
          </a:prstGeom>
          <a:noFill/>
        </p:spPr>
        <p:txBody>
          <a:bodyPr wrap="square" lIns="90000" tIns="46800" rIns="90000" bIns="46800" rtlCol="0" anchor="ctr">
            <a:spAutoFit/>
          </a:bodyPr>
          <a:lstStyle/>
          <a:p>
            <a:r>
              <a:rPr lang="de-CH" sz="4000" b="1" dirty="0">
                <a:solidFill>
                  <a:srgbClr val="2B4981"/>
                </a:solidFill>
              </a:rPr>
              <a:t>&gt;2x</a:t>
            </a:r>
            <a:endParaRPr lang="de-DE" sz="4000" b="1" dirty="0">
              <a:solidFill>
                <a:srgbClr val="2B4981"/>
              </a:solidFill>
            </a:endParaRPr>
          </a:p>
        </p:txBody>
      </p:sp>
      <p:sp>
        <p:nvSpPr>
          <p:cNvPr id="26" name="Textfeld 25">
            <a:extLst>
              <a:ext uri="{FF2B5EF4-FFF2-40B4-BE49-F238E27FC236}">
                <a16:creationId xmlns:a16="http://schemas.microsoft.com/office/drawing/2014/main" id="{744E1647-1AFD-422F-81E8-593E9B1FC7FD}"/>
              </a:ext>
            </a:extLst>
          </p:cNvPr>
          <p:cNvSpPr txBox="1"/>
          <p:nvPr/>
        </p:nvSpPr>
        <p:spPr>
          <a:xfrm>
            <a:off x="10047170" y="2672814"/>
            <a:ext cx="1226706" cy="710067"/>
          </a:xfrm>
          <a:prstGeom prst="rect">
            <a:avLst/>
          </a:prstGeom>
          <a:noFill/>
        </p:spPr>
        <p:txBody>
          <a:bodyPr wrap="square" lIns="90000" tIns="46800" rIns="90000" bIns="46800" rtlCol="0" anchor="ctr">
            <a:spAutoFit/>
          </a:bodyPr>
          <a:lstStyle/>
          <a:p>
            <a:r>
              <a:rPr lang="de-CH" sz="4000" b="1" dirty="0">
                <a:solidFill>
                  <a:srgbClr val="2B4981"/>
                </a:solidFill>
              </a:rPr>
              <a:t>QoL</a:t>
            </a:r>
            <a:endParaRPr lang="de-DE" sz="4000" b="1" dirty="0">
              <a:solidFill>
                <a:srgbClr val="2B4981"/>
              </a:solidFill>
            </a:endParaRPr>
          </a:p>
        </p:txBody>
      </p:sp>
    </p:spTree>
    <p:extLst>
      <p:ext uri="{BB962C8B-B14F-4D97-AF65-F5344CB8AC3E}">
        <p14:creationId xmlns:p14="http://schemas.microsoft.com/office/powerpoint/2010/main" val="2108137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p:txBody>
          <a:bodyPr/>
          <a:lstStyle/>
          <a:p>
            <a:r>
              <a:rPr lang="de-CH" dirty="0"/>
              <a:t>Xarelto Indikationen </a:t>
            </a:r>
            <a:endParaRPr lang="de-DE" dirty="0"/>
          </a:p>
        </p:txBody>
      </p:sp>
      <p:sp>
        <p:nvSpPr>
          <p:cNvPr id="5" name="Rechteck 4">
            <a:extLst>
              <a:ext uri="{FF2B5EF4-FFF2-40B4-BE49-F238E27FC236}">
                <a16:creationId xmlns:a16="http://schemas.microsoft.com/office/drawing/2014/main" id="{3C22C576-01CD-46A3-B455-839D1BD206D9}"/>
              </a:ext>
            </a:extLst>
          </p:cNvPr>
          <p:cNvSpPr/>
          <p:nvPr/>
        </p:nvSpPr>
        <p:spPr>
          <a:xfrm>
            <a:off x="803276" y="6284124"/>
            <a:ext cx="9585134" cy="450123"/>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*Neugeborene, Kleinkinder, Kinder und Jugendliche bis 18 Jahre</a:t>
            </a:r>
            <a:br>
              <a:rPr lang="de-DE" sz="900" kern="0" dirty="0">
                <a:solidFill>
                  <a:srgbClr val="000000">
                    <a:lumMod val="65000"/>
                    <a:lumOff val="35000"/>
                  </a:srgbClr>
                </a:solidFill>
              </a:rPr>
            </a:br>
            <a:r>
              <a:rPr lang="de-DE" sz="900" kern="0" dirty="0">
                <a:solidFill>
                  <a:srgbClr val="000000">
                    <a:lumMod val="65000"/>
                    <a:lumOff val="35000"/>
                  </a:srgbClr>
                </a:solidFill>
              </a:rPr>
              <a:t>#(Schlaganfall, Myokardinfarkt, kardiovaskulär bedingter Tod)</a:t>
            </a:r>
          </a:p>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Fachinformation Xarelto Schweiz, www.swissmedic.ch, </a:t>
            </a:r>
          </a:p>
        </p:txBody>
      </p:sp>
      <p:pic>
        <p:nvPicPr>
          <p:cNvPr id="4" name="Grafik 3">
            <a:extLst>
              <a:ext uri="{FF2B5EF4-FFF2-40B4-BE49-F238E27FC236}">
                <a16:creationId xmlns:a16="http://schemas.microsoft.com/office/drawing/2014/main" id="{239DD3AE-52A7-E546-B16B-769A299142E4}"/>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322" t="14015" r="69762" b="59481"/>
          <a:stretch/>
        </p:blipFill>
        <p:spPr>
          <a:xfrm>
            <a:off x="677114" y="4891069"/>
            <a:ext cx="1258354" cy="818645"/>
          </a:xfrm>
          <a:prstGeom prst="rect">
            <a:avLst/>
          </a:prstGeom>
        </p:spPr>
      </p:pic>
      <p:pic>
        <p:nvPicPr>
          <p:cNvPr id="7" name="Grafik 6">
            <a:extLst>
              <a:ext uri="{FF2B5EF4-FFF2-40B4-BE49-F238E27FC236}">
                <a16:creationId xmlns:a16="http://schemas.microsoft.com/office/drawing/2014/main" id="{B3C1005C-C57D-D742-915C-DD03D0C7D8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917" t="48148" r="70624" b="25926"/>
          <a:stretch/>
        </p:blipFill>
        <p:spPr>
          <a:xfrm>
            <a:off x="711867" y="3126158"/>
            <a:ext cx="1178277" cy="800771"/>
          </a:xfrm>
          <a:prstGeom prst="rect">
            <a:avLst/>
          </a:prstGeom>
        </p:spPr>
      </p:pic>
      <p:pic>
        <p:nvPicPr>
          <p:cNvPr id="9" name="Grafik 8">
            <a:extLst>
              <a:ext uri="{FF2B5EF4-FFF2-40B4-BE49-F238E27FC236}">
                <a16:creationId xmlns:a16="http://schemas.microsoft.com/office/drawing/2014/main" id="{5082D8A8-217A-C64E-BA88-4DC3115CB9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5820" t="11852" r="47591" b="59629"/>
          <a:stretch/>
        </p:blipFill>
        <p:spPr>
          <a:xfrm>
            <a:off x="1059689" y="3978506"/>
            <a:ext cx="910876" cy="880847"/>
          </a:xfrm>
          <a:prstGeom prst="rect">
            <a:avLst/>
          </a:prstGeom>
        </p:spPr>
      </p:pic>
      <p:pic>
        <p:nvPicPr>
          <p:cNvPr id="11" name="Grafik 10">
            <a:extLst>
              <a:ext uri="{FF2B5EF4-FFF2-40B4-BE49-F238E27FC236}">
                <a16:creationId xmlns:a16="http://schemas.microsoft.com/office/drawing/2014/main" id="{5B65F95E-CBE9-DB4F-ADA4-5F966CF69A0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58126" t="12222" r="25624" b="60371"/>
          <a:stretch/>
        </p:blipFill>
        <p:spPr>
          <a:xfrm>
            <a:off x="1098995" y="1350963"/>
            <a:ext cx="892287" cy="846529"/>
          </a:xfrm>
          <a:prstGeom prst="rect">
            <a:avLst/>
          </a:prstGeom>
        </p:spPr>
      </p:pic>
      <p:pic>
        <p:nvPicPr>
          <p:cNvPr id="14" name="Grafik 13">
            <a:extLst>
              <a:ext uri="{FF2B5EF4-FFF2-40B4-BE49-F238E27FC236}">
                <a16:creationId xmlns:a16="http://schemas.microsoft.com/office/drawing/2014/main" id="{8DE9A074-1E17-DA4B-861E-666AB1DE184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7917" t="13333" r="7291" b="60000"/>
          <a:stretch/>
        </p:blipFill>
        <p:spPr>
          <a:xfrm>
            <a:off x="1098995" y="2247566"/>
            <a:ext cx="812210" cy="823649"/>
          </a:xfrm>
          <a:prstGeom prst="rect">
            <a:avLst/>
          </a:prstGeom>
        </p:spPr>
      </p:pic>
      <p:sp>
        <p:nvSpPr>
          <p:cNvPr id="17" name="Content Placeholder 9">
            <a:extLst>
              <a:ext uri="{FF2B5EF4-FFF2-40B4-BE49-F238E27FC236}">
                <a16:creationId xmlns:a16="http://schemas.microsoft.com/office/drawing/2014/main" id="{EC8B23B0-38C2-534F-93A7-61FB4E0B819B}"/>
              </a:ext>
            </a:extLst>
          </p:cNvPr>
          <p:cNvSpPr txBox="1">
            <a:spLocks/>
          </p:cNvSpPr>
          <p:nvPr/>
        </p:nvSpPr>
        <p:spPr>
          <a:xfrm>
            <a:off x="2057931" y="1596942"/>
            <a:ext cx="6233582" cy="4064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de-DE" sz="1600" dirty="0"/>
              <a:t>Schlaganfallprophylaxe und Prophylaxe von SE bei nvVHF</a:t>
            </a:r>
          </a:p>
        </p:txBody>
      </p:sp>
      <p:sp>
        <p:nvSpPr>
          <p:cNvPr id="18" name="Content Placeholder 9">
            <a:extLst>
              <a:ext uri="{FF2B5EF4-FFF2-40B4-BE49-F238E27FC236}">
                <a16:creationId xmlns:a16="http://schemas.microsoft.com/office/drawing/2014/main" id="{F321DF32-F107-1347-802A-61CF17AA9DA0}"/>
              </a:ext>
            </a:extLst>
          </p:cNvPr>
          <p:cNvSpPr txBox="1">
            <a:spLocks/>
          </p:cNvSpPr>
          <p:nvPr/>
        </p:nvSpPr>
        <p:spPr>
          <a:xfrm>
            <a:off x="2057930" y="2370972"/>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de-DE" sz="1600" dirty="0"/>
              <a:t>Behandlung von VTE nach initialer parenteraler Antikoagulation zur Prophylaxe </a:t>
            </a:r>
            <a:br>
              <a:rPr lang="de-DE" sz="1600" dirty="0"/>
            </a:br>
            <a:r>
              <a:rPr lang="de-DE" sz="1600" dirty="0"/>
              <a:t>von rezidivierenden VTE in pädiatrischer Population*</a:t>
            </a:r>
          </a:p>
        </p:txBody>
      </p:sp>
      <p:sp>
        <p:nvSpPr>
          <p:cNvPr id="19" name="Content Placeholder 9">
            <a:extLst>
              <a:ext uri="{FF2B5EF4-FFF2-40B4-BE49-F238E27FC236}">
                <a16:creationId xmlns:a16="http://schemas.microsoft.com/office/drawing/2014/main" id="{79F991A6-70B1-EA49-93FC-3CB9B74A377B}"/>
              </a:ext>
            </a:extLst>
          </p:cNvPr>
          <p:cNvSpPr txBox="1">
            <a:spLocks/>
          </p:cNvSpPr>
          <p:nvPr/>
        </p:nvSpPr>
        <p:spPr>
          <a:xfrm>
            <a:off x="2057930" y="3365450"/>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de-DE" sz="1600" dirty="0"/>
              <a:t>Behandlung von TVT und LE und Prophylaxe von rezidivierenden TVT und LE</a:t>
            </a:r>
          </a:p>
        </p:txBody>
      </p:sp>
      <p:sp>
        <p:nvSpPr>
          <p:cNvPr id="20" name="Content Placeholder 9">
            <a:extLst>
              <a:ext uri="{FF2B5EF4-FFF2-40B4-BE49-F238E27FC236}">
                <a16:creationId xmlns:a16="http://schemas.microsoft.com/office/drawing/2014/main" id="{831A83C9-8BC8-4A4F-B0E1-EE488D35E079}"/>
              </a:ext>
            </a:extLst>
          </p:cNvPr>
          <p:cNvSpPr txBox="1">
            <a:spLocks/>
          </p:cNvSpPr>
          <p:nvPr/>
        </p:nvSpPr>
        <p:spPr>
          <a:xfrm>
            <a:off x="2057930" y="4106595"/>
            <a:ext cx="7951257" cy="59690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de-DE" sz="1600" dirty="0"/>
              <a:t>Thromboseprophylaxe bei grösseren orthopädischen Eingriffen an den unteren Extremitäten wie Hüft- und Knieprothesen </a:t>
            </a:r>
          </a:p>
        </p:txBody>
      </p:sp>
      <p:sp>
        <p:nvSpPr>
          <p:cNvPr id="21" name="Content Placeholder 9">
            <a:extLst>
              <a:ext uri="{FF2B5EF4-FFF2-40B4-BE49-F238E27FC236}">
                <a16:creationId xmlns:a16="http://schemas.microsoft.com/office/drawing/2014/main" id="{BA5D1889-D4FB-9C42-9C83-5DB8DF6C29A4}"/>
              </a:ext>
            </a:extLst>
          </p:cNvPr>
          <p:cNvSpPr txBox="1">
            <a:spLocks/>
          </p:cNvSpPr>
          <p:nvPr/>
        </p:nvSpPr>
        <p:spPr>
          <a:xfrm>
            <a:off x="2057930" y="4884638"/>
            <a:ext cx="7951257" cy="1054150"/>
          </a:xfrm>
          <a:prstGeom prst="rect">
            <a:avLst/>
          </a:prstGeom>
        </p:spPr>
        <p:txBody>
          <a:bodyPr/>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lvl="0" indent="0">
              <a:buNone/>
            </a:pPr>
            <a:r>
              <a:rPr lang="de-DE" sz="1600" dirty="0"/>
              <a:t>Xarelto vascular in Kombination mit Acetylsalicylsäure (ASS) zur Prävention schwerwiegender atherothrombotischer Ereignisse</a:t>
            </a:r>
            <a:r>
              <a:rPr lang="de-DE" sz="1600" baseline="30000" dirty="0"/>
              <a:t>#</a:t>
            </a:r>
            <a:r>
              <a:rPr lang="de-DE" sz="1600" dirty="0"/>
              <a:t> bei Patienten mit KHK oder PAVK und einem hohen Risiko für ischämische Ereignisse</a:t>
            </a:r>
          </a:p>
        </p:txBody>
      </p:sp>
    </p:spTree>
    <p:extLst>
      <p:ext uri="{BB962C8B-B14F-4D97-AF65-F5344CB8AC3E}">
        <p14:creationId xmlns:p14="http://schemas.microsoft.com/office/powerpoint/2010/main" val="861661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p:txBody>
          <a:bodyPr/>
          <a:lstStyle/>
          <a:p>
            <a:r>
              <a:rPr lang="de-CH" dirty="0"/>
              <a:t>Referenzen</a:t>
            </a:r>
            <a:endParaRPr lang="de-DE" dirty="0"/>
          </a:p>
        </p:txBody>
      </p:sp>
      <p:sp>
        <p:nvSpPr>
          <p:cNvPr id="3" name="Inhaltsplatzhalter 2">
            <a:extLst>
              <a:ext uri="{FF2B5EF4-FFF2-40B4-BE49-F238E27FC236}">
                <a16:creationId xmlns:a16="http://schemas.microsoft.com/office/drawing/2014/main" id="{7481AD01-B2F3-412A-BC4C-8242CF5F9C41}"/>
              </a:ext>
            </a:extLst>
          </p:cNvPr>
          <p:cNvSpPr>
            <a:spLocks noGrp="1"/>
          </p:cNvSpPr>
          <p:nvPr>
            <p:ph sz="quarter" idx="10"/>
          </p:nvPr>
        </p:nvSpPr>
        <p:spPr>
          <a:xfrm>
            <a:off x="802806" y="1449388"/>
            <a:ext cx="11042649" cy="5353829"/>
          </a:xfrm>
        </p:spPr>
        <p:txBody>
          <a:bodyPr/>
          <a:lstStyle/>
          <a:p>
            <a:r>
              <a:rPr lang="de-DE" sz="900" dirty="0">
                <a:solidFill>
                  <a:srgbClr val="565655"/>
                </a:solidFill>
              </a:rPr>
              <a:t>Fachinformation Xarelto/Xarelto junior Schweiz, www.swissmedic.ch</a:t>
            </a:r>
            <a:endParaRPr lang="de-CH" sz="900" dirty="0">
              <a:solidFill>
                <a:srgbClr val="565655"/>
              </a:solidFill>
            </a:endParaRPr>
          </a:p>
          <a:p>
            <a:r>
              <a:rPr lang="de-CH" sz="900" dirty="0">
                <a:solidFill>
                  <a:srgbClr val="565655"/>
                </a:solidFill>
              </a:rPr>
              <a:t>Moussa SA et al. </a:t>
            </a:r>
            <a:r>
              <a:rPr lang="en-US" sz="900" dirty="0">
                <a:solidFill>
                  <a:srgbClr val="565655"/>
                </a:solidFill>
              </a:rPr>
              <a:t>Anticoagulants in Thrombosis and Cancer:</a:t>
            </a:r>
            <a:r>
              <a:rPr lang="de-DE" sz="900" dirty="0">
                <a:solidFill>
                  <a:srgbClr val="565655"/>
                </a:solidFill>
              </a:rPr>
              <a:t>The Missing Link.</a:t>
            </a:r>
            <a:r>
              <a:rPr lang="en-US" sz="900" dirty="0">
                <a:solidFill>
                  <a:srgbClr val="565655"/>
                </a:solidFill>
              </a:rPr>
              <a:t> Expert Rev Cardiovasc Ther 2003;1(2):283-91. </a:t>
            </a:r>
            <a:r>
              <a:rPr lang="de-DE" sz="900" dirty="0">
                <a:solidFill>
                  <a:srgbClr val="565655"/>
                </a:solidFill>
              </a:rPr>
              <a:t> </a:t>
            </a:r>
          </a:p>
          <a:p>
            <a:r>
              <a:rPr lang="en-US" sz="900" dirty="0">
                <a:solidFill>
                  <a:srgbClr val="565655"/>
                </a:solidFill>
              </a:rPr>
              <a:t>Lyman GH Venous Thromboembolism in the Patient with Cancer: Focus on Burden of Disease and Benefits of Thromboprophylaxis. Cancer 2011;117(7):1334-49.</a:t>
            </a:r>
          </a:p>
          <a:p>
            <a:r>
              <a:rPr lang="en-GB" sz="900" dirty="0">
                <a:solidFill>
                  <a:srgbClr val="565655"/>
                </a:solidFill>
              </a:rPr>
              <a:t>Barsam SJ et al. </a:t>
            </a:r>
            <a:r>
              <a:rPr lang="en-US" sz="900" dirty="0">
                <a:solidFill>
                  <a:srgbClr val="565655"/>
                </a:solidFill>
              </a:rPr>
              <a:t>Anticoagulation for prevention and treatment of cancer-related venous thromboembolism.</a:t>
            </a:r>
            <a:r>
              <a:rPr lang="en-GB" sz="900" dirty="0">
                <a:solidFill>
                  <a:srgbClr val="565655"/>
                </a:solidFill>
              </a:rPr>
              <a:t> J Haem 2013; 161:764-777</a:t>
            </a:r>
            <a:endParaRPr lang="en-US" sz="900" dirty="0">
              <a:solidFill>
                <a:srgbClr val="565655"/>
              </a:solidFill>
            </a:endParaRPr>
          </a:p>
          <a:p>
            <a:r>
              <a:rPr lang="en-US" sz="900" dirty="0">
                <a:solidFill>
                  <a:srgbClr val="565655"/>
                </a:solidFill>
              </a:rPr>
              <a:t>Cohen AT et al. Epidemiology of first and recurrent venous thromboembolism in  patients with active cancer. Thromb Haemost 2017;117(1):57-65.</a:t>
            </a:r>
          </a:p>
          <a:p>
            <a:r>
              <a:rPr lang="en-GB" altLang="en-US" sz="900" dirty="0">
                <a:solidFill>
                  <a:srgbClr val="565655"/>
                </a:solidFill>
              </a:rPr>
              <a:t>Khorana AA et al, </a:t>
            </a:r>
            <a:r>
              <a:rPr lang="en-US" altLang="en-US" sz="900" dirty="0">
                <a:solidFill>
                  <a:srgbClr val="565655"/>
                </a:solidFill>
              </a:rPr>
              <a:t>Thromboembolism is a leading cause of death in cancer patients receiving outpatient chemotherapy.</a:t>
            </a:r>
            <a:r>
              <a:rPr lang="en-GB" altLang="en-US" sz="900" dirty="0">
                <a:solidFill>
                  <a:srgbClr val="565655"/>
                </a:solidFill>
              </a:rPr>
              <a:t> J Thromb Haemost 2007;5:632–634</a:t>
            </a:r>
            <a:endParaRPr lang="en-US" sz="900" dirty="0">
              <a:solidFill>
                <a:srgbClr val="565655"/>
              </a:solidFill>
            </a:endParaRPr>
          </a:p>
          <a:p>
            <a:r>
              <a:rPr lang="de-DE" sz="900" dirty="0">
                <a:solidFill>
                  <a:srgbClr val="565655"/>
                </a:solidFill>
              </a:rPr>
              <a:t>Prandoni P et al. </a:t>
            </a:r>
            <a:r>
              <a:rPr lang="en-US" sz="900" dirty="0">
                <a:solidFill>
                  <a:srgbClr val="565655"/>
                </a:solidFill>
              </a:rPr>
              <a:t>Recurrent venous thromboembolism and bleeding complications during anticoagulant treatment in patients with cancer and venous thrombosis. </a:t>
            </a:r>
            <a:r>
              <a:rPr lang="de-DE" sz="900" dirty="0">
                <a:solidFill>
                  <a:srgbClr val="565655"/>
                </a:solidFill>
              </a:rPr>
              <a:t>Blood 2002;100:3484–3448</a:t>
            </a:r>
          </a:p>
          <a:p>
            <a:r>
              <a:rPr lang="de-DE" sz="900" dirty="0">
                <a:solidFill>
                  <a:srgbClr val="565655"/>
                </a:solidFill>
              </a:rPr>
              <a:t>Khorana AA et al. </a:t>
            </a:r>
            <a:r>
              <a:rPr lang="en-US" sz="900" dirty="0">
                <a:solidFill>
                  <a:srgbClr val="565655"/>
                </a:solidFill>
              </a:rPr>
              <a:t>Venous thromboembolism and prognosis in cancer.</a:t>
            </a:r>
            <a:r>
              <a:rPr lang="de-DE" sz="900" dirty="0">
                <a:solidFill>
                  <a:srgbClr val="565655"/>
                </a:solidFill>
              </a:rPr>
              <a:t> Thromb Res 2010;125:490–493</a:t>
            </a:r>
          </a:p>
          <a:p>
            <a:r>
              <a:rPr lang="de-DE" sz="900" dirty="0">
                <a:solidFill>
                  <a:srgbClr val="565655"/>
                </a:solidFill>
              </a:rPr>
              <a:t>Lloyd AJ et al. </a:t>
            </a:r>
            <a:r>
              <a:rPr lang="en-US" sz="900" dirty="0">
                <a:solidFill>
                  <a:srgbClr val="565655"/>
                </a:solidFill>
              </a:rPr>
              <a:t>What Impact Does Venous Thromboembolism and Bleeding Have on Cancer Patients' Quality of Life?.</a:t>
            </a:r>
            <a:r>
              <a:rPr lang="de-DE" sz="900" dirty="0">
                <a:solidFill>
                  <a:srgbClr val="565655"/>
                </a:solidFill>
              </a:rPr>
              <a:t> Value Health 2018;21:449–455.</a:t>
            </a:r>
          </a:p>
          <a:p>
            <a:r>
              <a:rPr lang="de-DE" sz="900" dirty="0">
                <a:solidFill>
                  <a:srgbClr val="565655"/>
                </a:solidFill>
              </a:rPr>
              <a:t>Khorana et al. </a:t>
            </a:r>
            <a:r>
              <a:rPr lang="en-US" sz="900" dirty="0">
                <a:solidFill>
                  <a:srgbClr val="565655"/>
                </a:solidFill>
              </a:rPr>
              <a:t>Current practice patterns and patient persistence with anticoagulant treatments for cancer-associated thrombosis. </a:t>
            </a:r>
            <a:r>
              <a:rPr lang="de-DE" sz="900" dirty="0">
                <a:solidFill>
                  <a:srgbClr val="565655"/>
                </a:solidFill>
              </a:rPr>
              <a:t>Res Pract Thromb Haemost 2017;1:14–22. </a:t>
            </a:r>
            <a:endParaRPr lang="en-US" sz="900" dirty="0">
              <a:solidFill>
                <a:srgbClr val="565655"/>
              </a:solidFill>
            </a:endParaRPr>
          </a:p>
          <a:p>
            <a:r>
              <a:rPr lang="en-US" sz="900" dirty="0">
                <a:solidFill>
                  <a:srgbClr val="565655"/>
                </a:solidFill>
              </a:rPr>
              <a:t>Cohen AT, et al. Patient-reported outcomes associated with switching to rivaroxaban for the treatment of venous thromboembolism in patients with active cancer. Poster 1774P presented at </a:t>
            </a:r>
            <a:br>
              <a:rPr lang="en-US" sz="900" dirty="0">
                <a:solidFill>
                  <a:srgbClr val="565655"/>
                </a:solidFill>
              </a:rPr>
            </a:br>
            <a:r>
              <a:rPr lang="en-US" sz="900" dirty="0">
                <a:solidFill>
                  <a:srgbClr val="565655"/>
                </a:solidFill>
              </a:rPr>
              <a:t>the European Society of Medical Oncology (ESMO) congress, 27 September – 1 October 2019, Barcelona, Spain.</a:t>
            </a:r>
          </a:p>
          <a:p>
            <a:r>
              <a:rPr lang="en-US" sz="900" dirty="0">
                <a:solidFill>
                  <a:srgbClr val="565655"/>
                </a:solidFill>
              </a:rPr>
              <a:t>Marshal A et al. Treatment of cancer-associated venous thromboembolism: 12-month outcomes of the placebo versus rivaroxaban randomization of the SELECT-D Trial (SELECT-D: 12m). </a:t>
            </a:r>
            <a:br>
              <a:rPr lang="en-US" sz="900" dirty="0">
                <a:solidFill>
                  <a:srgbClr val="565655"/>
                </a:solidFill>
              </a:rPr>
            </a:br>
            <a:r>
              <a:rPr lang="en-US" sz="900" dirty="0">
                <a:solidFill>
                  <a:srgbClr val="565655"/>
                </a:solidFill>
              </a:rPr>
              <a:t>J Thromb Haemost 2020;18(4):905-915. </a:t>
            </a:r>
          </a:p>
          <a:p>
            <a:r>
              <a:rPr lang="en-US" sz="900" dirty="0">
                <a:solidFill>
                  <a:srgbClr val="565655"/>
                </a:solidFill>
              </a:rPr>
              <a:t>Young AM et al. Comparison of an Oral Factor Xa Inhibitor With Low Molecular Weight Heparin in Patients With Cancer With Venous Thromboembolism: Results of a Randomized Trial (SELECT-D). </a:t>
            </a:r>
            <a:br>
              <a:rPr lang="en-US" sz="900" dirty="0">
                <a:solidFill>
                  <a:srgbClr val="565655"/>
                </a:solidFill>
              </a:rPr>
            </a:br>
            <a:r>
              <a:rPr lang="it-IT" sz="900" dirty="0">
                <a:solidFill>
                  <a:srgbClr val="565655"/>
                </a:solidFill>
              </a:rPr>
              <a:t>J Clin Oncol 2018; 36(20):2017-2023. </a:t>
            </a:r>
          </a:p>
          <a:p>
            <a:r>
              <a:rPr lang="en-US" sz="900" dirty="0">
                <a:solidFill>
                  <a:srgbClr val="565655"/>
                </a:solidFill>
              </a:rPr>
              <a:t>Cohen A et al. Patient-reported outcomes associated with changing to rivaroxaban for the treatment of cancer-associated venous thromboembolism - The COSIMO study. Thromres.2021.06.021</a:t>
            </a:r>
          </a:p>
          <a:p>
            <a:r>
              <a:rPr lang="de-DE" sz="900" dirty="0">
                <a:solidFill>
                  <a:srgbClr val="565655"/>
                </a:solidFill>
              </a:rPr>
              <a:t>Mantha S et al. </a:t>
            </a:r>
            <a:r>
              <a:rPr lang="en-US" sz="900" dirty="0">
                <a:solidFill>
                  <a:srgbClr val="565655"/>
                </a:solidFill>
              </a:rPr>
              <a:t>Safe and effective use of rivaroxaban for treatment of cancer-associated venous thromboembolic disease: a prospective cohort study. </a:t>
            </a:r>
            <a:r>
              <a:rPr lang="de-DE" sz="900" dirty="0">
                <a:solidFill>
                  <a:srgbClr val="565655"/>
                </a:solidFill>
              </a:rPr>
              <a:t>J Thromb Thrombolysis 2017;43:166–171;</a:t>
            </a:r>
          </a:p>
          <a:p>
            <a:r>
              <a:rPr lang="en-US" sz="900" dirty="0">
                <a:solidFill>
                  <a:srgbClr val="565655"/>
                </a:solidFill>
              </a:rPr>
              <a:t>Soff G et al. Rivaroxaban treatment of cancer‐associated venous thromboembolism: Memorial Sloan Kettering Cancer Center institutional experience. Res Pract Thromb Haemost 2019;3:349–356.</a:t>
            </a:r>
          </a:p>
          <a:p>
            <a:r>
              <a:rPr lang="de-DE" sz="900" dirty="0">
                <a:solidFill>
                  <a:srgbClr val="565655"/>
                </a:solidFill>
              </a:rPr>
              <a:t>Kakkar AK et al. </a:t>
            </a:r>
            <a:r>
              <a:rPr lang="en-US" sz="900" dirty="0">
                <a:solidFill>
                  <a:srgbClr val="565655"/>
                </a:solidFill>
              </a:rPr>
              <a:t>Fundamental Research in Oncology and Thrombosis 2 (FRONTLINE 2): A Follow‐Up Survey.</a:t>
            </a:r>
            <a:r>
              <a:rPr lang="de-DE" sz="900" dirty="0">
                <a:solidFill>
                  <a:srgbClr val="565655"/>
                </a:solidFill>
              </a:rPr>
              <a:t> The Oncologist 2020;25:1–7.</a:t>
            </a:r>
          </a:p>
          <a:p>
            <a:r>
              <a:rPr lang="en-US" sz="900" dirty="0">
                <a:solidFill>
                  <a:srgbClr val="565655"/>
                </a:solidFill>
              </a:rPr>
              <a:t>Picker N. et al. Anticoagulation Treatment in Cancer-Associated Venous Thromboembolism: Assessment of Patient Preferences Using a Discrete Choice Experiment (COSIMO Study)  </a:t>
            </a:r>
            <a:br>
              <a:rPr lang="en-US" sz="900" dirty="0">
                <a:solidFill>
                  <a:srgbClr val="565655"/>
                </a:solidFill>
              </a:rPr>
            </a:br>
            <a:r>
              <a:rPr lang="en-US" sz="900" dirty="0">
                <a:solidFill>
                  <a:srgbClr val="565655"/>
                </a:solidFill>
              </a:rPr>
              <a:t>Thromb Haemost. 2021; 121(2): 206-215. </a:t>
            </a:r>
          </a:p>
          <a:p>
            <a:r>
              <a:rPr lang="en-GB" sz="900" dirty="0">
                <a:solidFill>
                  <a:srgbClr val="565655"/>
                </a:solidFill>
              </a:rPr>
              <a:t>Wysokinski WE et al. </a:t>
            </a:r>
            <a:r>
              <a:rPr lang="en-US" sz="900" dirty="0">
                <a:solidFill>
                  <a:srgbClr val="565655"/>
                </a:solidFill>
              </a:rPr>
              <a:t>Comparison of apixaban to rivaroxaban and enoxaparin in acute cancer-associated venous thromboembolism.</a:t>
            </a:r>
            <a:r>
              <a:rPr lang="en-GB" sz="900" dirty="0">
                <a:solidFill>
                  <a:srgbClr val="565655"/>
                </a:solidFill>
              </a:rPr>
              <a:t> Am J Hematol 2019;94:1185–1192.</a:t>
            </a:r>
          </a:p>
          <a:p>
            <a:r>
              <a:rPr lang="de-DE" sz="900" dirty="0">
                <a:solidFill>
                  <a:srgbClr val="565655"/>
                </a:solidFill>
              </a:rPr>
              <a:t>Damon E et al. Bleeding in Patients With Gastrointestinal Cancer Compared With Nongastrointestinal Cancer Treated With Apixaban, Rivaroxaban, or Enoxaparin for Acute Venous Thromboembolism</a:t>
            </a:r>
            <a:r>
              <a:rPr lang="de-DE" altLang="de-DE" sz="900" dirty="0">
                <a:solidFill>
                  <a:srgbClr val="565655"/>
                </a:solidFill>
              </a:rPr>
              <a:t>.</a:t>
            </a:r>
            <a:r>
              <a:rPr lang="de-DE" sz="900" dirty="0">
                <a:solidFill>
                  <a:srgbClr val="565655"/>
                </a:solidFill>
              </a:rPr>
              <a:t> </a:t>
            </a:r>
            <a:br>
              <a:rPr lang="de-DE" sz="900" dirty="0">
                <a:solidFill>
                  <a:srgbClr val="565655"/>
                </a:solidFill>
              </a:rPr>
            </a:br>
            <a:r>
              <a:rPr lang="de-DE" sz="900" dirty="0">
                <a:solidFill>
                  <a:srgbClr val="565655"/>
                </a:solidFill>
              </a:rPr>
              <a:t>Mayo Clinic Proc</a:t>
            </a:r>
            <a:r>
              <a:rPr lang="de-DE" altLang="de-DE" sz="900" dirty="0">
                <a:solidFill>
                  <a:srgbClr val="565655"/>
                </a:solidFill>
              </a:rPr>
              <a:t> 2021 Aug 20;S0025-6196(21)00435-3 </a:t>
            </a:r>
            <a:r>
              <a:rPr lang="de-DE" sz="900" dirty="0">
                <a:solidFill>
                  <a:srgbClr val="565655"/>
                </a:solidFill>
              </a:rPr>
              <a:t> </a:t>
            </a:r>
          </a:p>
          <a:p>
            <a:r>
              <a:rPr lang="de-DE" sz="900" dirty="0">
                <a:solidFill>
                  <a:srgbClr val="565655"/>
                </a:solidFill>
              </a:rPr>
              <a:t>Steffel J et al. </a:t>
            </a:r>
            <a:r>
              <a:rPr lang="en-US" sz="900" dirty="0">
                <a:solidFill>
                  <a:srgbClr val="565655"/>
                </a:solidFill>
              </a:rPr>
              <a:t>2021 European Heart Rhythm Association Practical Guide on the Use of Non-Vitamin K Antagonist Oral Anticoagulants in Patients with Atrial Fibrillation. </a:t>
            </a:r>
            <a:r>
              <a:rPr lang="de-DE" sz="900" dirty="0">
                <a:solidFill>
                  <a:srgbClr val="565655"/>
                </a:solidFill>
              </a:rPr>
              <a:t>Europace (2021) 00,1-65</a:t>
            </a:r>
          </a:p>
          <a:p>
            <a:r>
              <a:rPr lang="da-DK" sz="900" dirty="0">
                <a:solidFill>
                  <a:srgbClr val="565655"/>
                </a:solidFill>
              </a:rPr>
              <a:t>Khorana AA et al. </a:t>
            </a:r>
            <a:r>
              <a:rPr lang="en-US" sz="900" dirty="0">
                <a:solidFill>
                  <a:srgbClr val="565655"/>
                </a:solidFill>
              </a:rPr>
              <a:t>Role of direct oral anticoagulants in the treatment of cancer-associated venous thromboembolism: guidance from the SSC of the ISTH.</a:t>
            </a:r>
            <a:r>
              <a:rPr lang="da-DK" sz="900" dirty="0">
                <a:solidFill>
                  <a:srgbClr val="565655"/>
                </a:solidFill>
              </a:rPr>
              <a:t> J Thromb Haemost 2018;16:1891–1894.</a:t>
            </a:r>
          </a:p>
          <a:p>
            <a:r>
              <a:rPr lang="da-DK" sz="900" dirty="0">
                <a:solidFill>
                  <a:srgbClr val="565655"/>
                </a:solidFill>
              </a:rPr>
              <a:t>Key NS et al. </a:t>
            </a:r>
            <a:r>
              <a:rPr lang="en-US" sz="900" dirty="0">
                <a:solidFill>
                  <a:srgbClr val="565655"/>
                </a:solidFill>
              </a:rPr>
              <a:t>Successful Model for Guideline Implementation to Prevent Cancer-Associated Thrombosis: Venous Thromboembolism Prevention in the Ambulatory Cancer Clinic.</a:t>
            </a:r>
            <a:r>
              <a:rPr lang="da-DK" sz="900" dirty="0">
                <a:solidFill>
                  <a:srgbClr val="565655"/>
                </a:solidFill>
              </a:rPr>
              <a:t> J Clin Oncol 2019.</a:t>
            </a:r>
          </a:p>
          <a:p>
            <a:r>
              <a:rPr lang="da-DK" sz="900" dirty="0">
                <a:solidFill>
                  <a:srgbClr val="565655"/>
                </a:solidFill>
              </a:rPr>
              <a:t>Konstantinides SV et al. </a:t>
            </a:r>
            <a:r>
              <a:rPr lang="en-US" sz="900" dirty="0">
                <a:solidFill>
                  <a:srgbClr val="565655"/>
                </a:solidFill>
              </a:rPr>
              <a:t>2019 ESC Guidelines for the diagnosis and management of acute pulmonary embolism developed in collaboration with the European Respiratory Society (ERS). </a:t>
            </a:r>
            <a:br>
              <a:rPr lang="en-US" sz="900" dirty="0">
                <a:solidFill>
                  <a:srgbClr val="565655"/>
                </a:solidFill>
              </a:rPr>
            </a:br>
            <a:r>
              <a:rPr lang="da-DK" sz="900" dirty="0" err="1">
                <a:solidFill>
                  <a:srgbClr val="565655"/>
                </a:solidFill>
              </a:rPr>
              <a:t>Eur</a:t>
            </a:r>
            <a:r>
              <a:rPr lang="da-DK" sz="900" dirty="0">
                <a:solidFill>
                  <a:srgbClr val="565655"/>
                </a:solidFill>
              </a:rPr>
              <a:t> Heart J 2019;00:1–61.</a:t>
            </a:r>
            <a:endParaRPr lang="it-IT" sz="900" dirty="0">
              <a:solidFill>
                <a:srgbClr val="565655"/>
              </a:solidFill>
            </a:endParaRPr>
          </a:p>
        </p:txBody>
      </p:sp>
    </p:spTree>
    <p:extLst>
      <p:ext uri="{BB962C8B-B14F-4D97-AF65-F5344CB8AC3E}">
        <p14:creationId xmlns:p14="http://schemas.microsoft.com/office/powerpoint/2010/main" val="352106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38055D-47A9-4E92-928E-4C662ED00ECE}"/>
              </a:ext>
            </a:extLst>
          </p:cNvPr>
          <p:cNvSpPr>
            <a:spLocks noGrp="1"/>
          </p:cNvSpPr>
          <p:nvPr>
            <p:ph type="title"/>
          </p:nvPr>
        </p:nvSpPr>
        <p:spPr>
          <a:xfrm>
            <a:off x="816001" y="25883"/>
            <a:ext cx="11041567" cy="984885"/>
          </a:xfrm>
        </p:spPr>
        <p:txBody>
          <a:bodyPr/>
          <a:lstStyle/>
          <a:p>
            <a:r>
              <a:rPr lang="de-DE" dirty="0"/>
              <a:t>Xarelto</a:t>
            </a:r>
            <a:r>
              <a:rPr lang="de-DE" baseline="30000" dirty="0"/>
              <a:t>®</a:t>
            </a:r>
            <a:r>
              <a:rPr lang="de-DE" dirty="0"/>
              <a:t> </a:t>
            </a:r>
            <a:br>
              <a:rPr lang="de-DE" dirty="0"/>
            </a:br>
            <a:r>
              <a:rPr lang="de-DE" dirty="0"/>
              <a:t>Gekürzte Fachinformation</a:t>
            </a:r>
          </a:p>
        </p:txBody>
      </p:sp>
      <p:sp>
        <p:nvSpPr>
          <p:cNvPr id="3" name="Inhaltsplatzhalter 2">
            <a:extLst>
              <a:ext uri="{FF2B5EF4-FFF2-40B4-BE49-F238E27FC236}">
                <a16:creationId xmlns:a16="http://schemas.microsoft.com/office/drawing/2014/main" id="{7481AD01-B2F3-412A-BC4C-8242CF5F9C41}"/>
              </a:ext>
            </a:extLst>
          </p:cNvPr>
          <p:cNvSpPr>
            <a:spLocks noGrp="1"/>
          </p:cNvSpPr>
          <p:nvPr>
            <p:ph sz="quarter" idx="10"/>
          </p:nvPr>
        </p:nvSpPr>
        <p:spPr>
          <a:xfrm>
            <a:off x="802805" y="1449388"/>
            <a:ext cx="11042649" cy="4860925"/>
          </a:xfrm>
        </p:spPr>
        <p:txBody>
          <a:bodyPr/>
          <a:lstStyle/>
          <a:p>
            <a:pPr fontAlgn="t">
              <a:lnSpc>
                <a:spcPct val="150000"/>
              </a:lnSpc>
            </a:pPr>
            <a:r>
              <a:rPr lang="de-DE" sz="1000" b="1" dirty="0">
                <a:effectLst/>
                <a:latin typeface="Arial" panose="020B0604020202020204" pitchFamily="34" charset="0"/>
                <a:ea typeface="MS Mincho" panose="02020609040205080304" pitchFamily="49" charset="-128"/>
              </a:rPr>
              <a:t>Gekürzte Fachinformation Xarelto</a:t>
            </a:r>
            <a:r>
              <a:rPr lang="de-DE" sz="1000" b="1" baseline="30000" dirty="0">
                <a:effectLst/>
                <a:latin typeface="Arial" panose="020B0604020202020204" pitchFamily="34" charset="0"/>
                <a:ea typeface="MS Mincho" panose="02020609040205080304" pitchFamily="49" charset="-128"/>
              </a:rPr>
              <a:t>®</a:t>
            </a:r>
            <a:r>
              <a:rPr lang="de-DE" sz="1000" b="1" dirty="0">
                <a:effectLst/>
                <a:latin typeface="Arial" panose="020B0604020202020204" pitchFamily="34" charset="0"/>
                <a:ea typeface="MS Mincho" panose="02020609040205080304" pitchFamily="49" charset="-128"/>
              </a:rPr>
              <a:t> (Rivaroxaban):</a:t>
            </a:r>
            <a:r>
              <a:rPr lang="de-DE" sz="1000" dirty="0">
                <a:effectLst/>
                <a:latin typeface="Arial" panose="020B0604020202020204" pitchFamily="34" charset="0"/>
                <a:ea typeface="MS Mincho" panose="02020609040205080304" pitchFamily="49" charset="-128"/>
              </a:rPr>
              <a:t> Direkter Faktor </a:t>
            </a:r>
            <a:r>
              <a:rPr lang="de-DE" sz="1000" dirty="0" err="1">
                <a:effectLst/>
                <a:latin typeface="Arial" panose="020B0604020202020204" pitchFamily="34" charset="0"/>
                <a:ea typeface="MS Mincho" panose="02020609040205080304" pitchFamily="49" charset="-128"/>
              </a:rPr>
              <a:t>Xa</a:t>
            </a:r>
            <a:r>
              <a:rPr lang="de-DE" sz="1000" dirty="0">
                <a:effectLst/>
                <a:latin typeface="Arial" panose="020B0604020202020204" pitchFamily="34" charset="0"/>
                <a:ea typeface="MS Mincho" panose="02020609040205080304" pitchFamily="49" charset="-128"/>
              </a:rPr>
              <a:t>-Inhibitor </a:t>
            </a:r>
            <a:r>
              <a:rPr lang="de-DE" sz="1000" b="1" dirty="0">
                <a:effectLst/>
                <a:latin typeface="Arial" panose="020B0604020202020204" pitchFamily="34" charset="0"/>
                <a:ea typeface="MS Mincho" panose="02020609040205080304" pitchFamily="49" charset="-128"/>
              </a:rPr>
              <a:t>Z:</a:t>
            </a:r>
            <a:r>
              <a:rPr lang="de-DE" sz="1000" dirty="0">
                <a:effectLst/>
                <a:latin typeface="Arial" panose="020B0604020202020204" pitchFamily="34" charset="0"/>
                <a:ea typeface="MS Mincho" panose="02020609040205080304" pitchFamily="49" charset="-128"/>
              </a:rPr>
              <a:t> </a:t>
            </a:r>
            <a:r>
              <a:rPr lang="de-DE" sz="1000" dirty="0" err="1">
                <a:effectLst/>
                <a:latin typeface="Arial" panose="020B0604020202020204" pitchFamily="34" charset="0"/>
                <a:ea typeface="MS Mincho" panose="02020609040205080304" pitchFamily="49" charset="-128"/>
              </a:rPr>
              <a:t>Filmtabl</a:t>
            </a:r>
            <a:r>
              <a:rPr lang="de-DE" sz="1000" dirty="0">
                <a:effectLst/>
                <a:latin typeface="Arial" panose="020B0604020202020204" pitchFamily="34" charset="0"/>
                <a:ea typeface="MS Mincho" panose="02020609040205080304" pitchFamily="49" charset="-128"/>
              </a:rPr>
              <a:t>. zu 10, 15 und 20mg Rivaroxaban. </a:t>
            </a:r>
            <a:r>
              <a:rPr lang="de-DE" sz="1000" b="1" dirty="0">
                <a:effectLst/>
                <a:latin typeface="Arial" panose="020B0604020202020204" pitchFamily="34" charset="0"/>
                <a:ea typeface="MS Mincho" panose="02020609040205080304" pitchFamily="49" charset="-128"/>
              </a:rPr>
              <a:t>I:</a:t>
            </a:r>
            <a:r>
              <a:rPr lang="de-DE" sz="1000" dirty="0">
                <a:effectLst/>
                <a:latin typeface="Arial" panose="020B0604020202020204" pitchFamily="34" charset="0"/>
                <a:ea typeface="MS Mincho" panose="02020609040205080304" pitchFamily="49" charset="-128"/>
              </a:rPr>
              <a:t> Erwachsene: a) Thromboseprophylaxe bei </a:t>
            </a:r>
            <a:r>
              <a:rPr lang="de-DE" sz="1000" dirty="0" err="1">
                <a:effectLst/>
                <a:latin typeface="Arial" panose="020B0604020202020204" pitchFamily="34" charset="0"/>
                <a:ea typeface="MS Mincho" panose="02020609040205080304" pitchFamily="49" charset="-128"/>
              </a:rPr>
              <a:t>grösseren</a:t>
            </a:r>
            <a:r>
              <a:rPr lang="de-DE" sz="1000" dirty="0">
                <a:effectLst/>
                <a:latin typeface="Arial" panose="020B0604020202020204" pitchFamily="34" charset="0"/>
                <a:ea typeface="MS Mincho" panose="02020609040205080304" pitchFamily="49" charset="-128"/>
              </a:rPr>
              <a:t> orthopädischen Eingriffen a. d. unteren Extremitäten wie Hüft- und Knieprothesen. b) </a:t>
            </a:r>
            <a:r>
              <a:rPr lang="de-CH" sz="1000" dirty="0">
                <a:effectLst/>
                <a:latin typeface="Arial" panose="020B0604020202020204" pitchFamily="34" charset="0"/>
                <a:ea typeface="MS Mincho" panose="02020609040205080304" pitchFamily="49" charset="-128"/>
              </a:rPr>
              <a:t>Behandlung von Lungenembolie (LE) und tiefer Venenthrombose (TVT) sowie Prophylaxe rezidivierender TVT und LE. c) Schlaganfallprophylaxe und Prophylaxe </a:t>
            </a:r>
            <a:r>
              <a:rPr lang="de-CH" sz="1000" dirty="0" err="1">
                <a:effectLst/>
                <a:latin typeface="Arial" panose="020B0604020202020204" pitchFamily="34" charset="0"/>
                <a:ea typeface="MS Mincho" panose="02020609040205080304" pitchFamily="49" charset="-128"/>
              </a:rPr>
              <a:t>system</a:t>
            </a:r>
            <a:r>
              <a:rPr lang="de-CH" sz="1000" dirty="0">
                <a:effectLst/>
                <a:latin typeface="Arial" panose="020B0604020202020204" pitchFamily="34" charset="0"/>
                <a:ea typeface="MS Mincho" panose="02020609040205080304" pitchFamily="49" charset="-128"/>
              </a:rPr>
              <a:t>. Embolien bei nicht-valvulärem Vorhofflimmern; Pädiatrische Population (Körpergewicht ≥ 30kg): Behandlung venöser Thromboembolien (VTE) nach initialer parenteraler Antikoagulation zur Prophylaxe von rezidivierenden VTE.</a:t>
            </a:r>
            <a:r>
              <a:rPr lang="de-CH" sz="1000" b="1" dirty="0">
                <a:effectLst/>
                <a:latin typeface="Arial" panose="020B0604020202020204" pitchFamily="34" charset="0"/>
                <a:ea typeface="MS Mincho" panose="02020609040205080304" pitchFamily="49" charset="-128"/>
              </a:rPr>
              <a:t> </a:t>
            </a:r>
            <a:r>
              <a:rPr lang="de-DE" sz="1000" b="1" dirty="0">
                <a:effectLst/>
                <a:latin typeface="Arial" panose="020B0604020202020204" pitchFamily="34" charset="0"/>
                <a:ea typeface="MS Mincho" panose="02020609040205080304" pitchFamily="49" charset="-128"/>
              </a:rPr>
              <a:t>D: </a:t>
            </a:r>
            <a:r>
              <a:rPr lang="de-DE" sz="1000" dirty="0">
                <a:effectLst/>
                <a:latin typeface="Arial" panose="020B0604020202020204" pitchFamily="34" charset="0"/>
                <a:ea typeface="MS Mincho" panose="02020609040205080304" pitchFamily="49" charset="-128"/>
              </a:rPr>
              <a:t>Erwachsene:</a:t>
            </a:r>
            <a:r>
              <a:rPr lang="de-DE" sz="1000" b="1" dirty="0">
                <a:effectLst/>
                <a:latin typeface="Arial" panose="020B0604020202020204" pitchFamily="34" charset="0"/>
                <a:ea typeface="MS Mincho" panose="02020609040205080304" pitchFamily="49" charset="-128"/>
              </a:rPr>
              <a:t> </a:t>
            </a:r>
            <a:r>
              <a:rPr lang="de-CH" sz="1000" dirty="0">
                <a:effectLst/>
                <a:latin typeface="Arial" panose="020B0604020202020204" pitchFamily="34" charset="0"/>
                <a:ea typeface="MS Mincho" panose="02020609040205080304" pitchFamily="49" charset="-128"/>
              </a:rPr>
              <a:t>a) </a:t>
            </a:r>
            <a:r>
              <a:rPr lang="de-DE" sz="1000" dirty="0">
                <a:effectLst/>
                <a:latin typeface="Arial" panose="020B0604020202020204" pitchFamily="34" charset="0"/>
                <a:ea typeface="MS Mincho" panose="02020609040205080304" pitchFamily="49" charset="-128"/>
              </a:rPr>
              <a:t>1x/Tag 10mg. </a:t>
            </a:r>
            <a:r>
              <a:rPr lang="de-CH" sz="1000" dirty="0">
                <a:effectLst/>
                <a:latin typeface="Arial" panose="020B0604020202020204" pitchFamily="34" charset="0"/>
                <a:ea typeface="MS Mincho" panose="02020609040205080304" pitchFamily="49" charset="-128"/>
              </a:rPr>
              <a:t>b) 2x/Tag 15mg für die ersten 21 Tage, gefolgt von 1x/Tag 20mg; ab Monat 7: 1x/Tag 20mg oder 1x/Tag 10mg basierend auf einer individuellen Nutzen-Risiko-Abwägung c) 1x/Tag 20mg; bei </a:t>
            </a:r>
            <a:r>
              <a:rPr lang="de-CH" sz="1000" dirty="0" err="1">
                <a:effectLst/>
                <a:latin typeface="Arial" panose="020B0604020202020204" pitchFamily="34" charset="0"/>
                <a:ea typeface="MS Mincho" panose="02020609040205080304" pitchFamily="49" charset="-128"/>
              </a:rPr>
              <a:t>Krea</a:t>
            </a:r>
            <a:r>
              <a:rPr lang="de-CH" sz="1000" dirty="0">
                <a:effectLst/>
                <a:latin typeface="Arial" panose="020B0604020202020204" pitchFamily="34" charset="0"/>
                <a:ea typeface="MS Mincho" panose="02020609040205080304" pitchFamily="49" charset="-128"/>
              </a:rPr>
              <a:t>-Cl 15-49ml/min: 1x/Tag 15mg. 15mg und 20mg mit Mahlzeit einnehmen. Pädiatrische Population: bei Körpergewicht ≥30kg bis &lt;50kg: 1x/Tag 15mg. Bei Körpergewicht ≥50kg: 1x/Tag 20mg. </a:t>
            </a:r>
            <a:r>
              <a:rPr lang="de-DE" sz="1000" b="1" dirty="0">
                <a:effectLst/>
                <a:latin typeface="Arial" panose="020B0604020202020204" pitchFamily="34" charset="0"/>
                <a:ea typeface="MS Mincho" panose="02020609040205080304" pitchFamily="49" charset="-128"/>
              </a:rPr>
              <a:t>KI: </a:t>
            </a:r>
            <a:r>
              <a:rPr lang="de-DE" sz="1000" dirty="0">
                <a:effectLst/>
                <a:latin typeface="Arial" panose="020B0604020202020204" pitchFamily="34" charset="0"/>
                <a:ea typeface="MS Mincho" panose="02020609040205080304" pitchFamily="49" charset="-128"/>
              </a:rPr>
              <a:t>Überempfindlichkeit auf Inhaltsstoffe, akute bakt. Endokarditis, </a:t>
            </a:r>
            <a:r>
              <a:rPr lang="de-DE" sz="1000" dirty="0" err="1">
                <a:effectLst/>
                <a:latin typeface="Arial" panose="020B0604020202020204" pitchFamily="34" charset="0"/>
                <a:ea typeface="MS Mincho" panose="02020609040205080304" pitchFamily="49" charset="-128"/>
              </a:rPr>
              <a:t>klin</a:t>
            </a:r>
            <a:r>
              <a:rPr lang="de-DE" sz="1000" dirty="0">
                <a:effectLst/>
                <a:latin typeface="Arial" panose="020B0604020202020204" pitchFamily="34" charset="0"/>
                <a:ea typeface="MS Mincho" panose="02020609040205080304" pitchFamily="49" charset="-128"/>
              </a:rPr>
              <a:t>. sign. aktive Blutungen, schw. Lebererkrankung/ Leberinsuffizienz (LI) mit </a:t>
            </a:r>
            <a:r>
              <a:rPr lang="de-DE" sz="1000" dirty="0" err="1">
                <a:effectLst/>
                <a:latin typeface="Arial" panose="020B0604020202020204" pitchFamily="34" charset="0"/>
                <a:ea typeface="MS Mincho" panose="02020609040205080304" pitchFamily="49" charset="-128"/>
              </a:rPr>
              <a:t>rel</a:t>
            </a:r>
            <a:r>
              <a:rPr lang="de-CH" sz="1000" dirty="0">
                <a:effectLst/>
                <a:latin typeface="Arial" panose="020B0604020202020204" pitchFamily="34" charset="0"/>
                <a:ea typeface="MS Mincho" panose="02020609040205080304" pitchFamily="49" charset="-128"/>
              </a:rPr>
              <a:t>ev. erhöhtem Blutungsrisiko; leichte LI in </a:t>
            </a:r>
            <a:r>
              <a:rPr lang="de-CH" sz="1000" dirty="0" err="1">
                <a:effectLst/>
                <a:latin typeface="Arial" panose="020B0604020202020204" pitchFamily="34" charset="0"/>
                <a:ea typeface="MS Mincho" panose="02020609040205080304" pitchFamily="49" charset="-128"/>
              </a:rPr>
              <a:t>Komb</a:t>
            </a:r>
            <a:r>
              <a:rPr lang="de-CH" sz="1000" dirty="0">
                <a:effectLst/>
                <a:latin typeface="Arial" panose="020B0604020202020204" pitchFamily="34" charset="0"/>
                <a:ea typeface="MS Mincho" panose="02020609040205080304" pitchFamily="49" charset="-128"/>
              </a:rPr>
              <a:t>. mit </a:t>
            </a:r>
            <a:r>
              <a:rPr lang="de-CH" sz="1000" dirty="0" err="1">
                <a:effectLst/>
                <a:latin typeface="Arial" panose="020B0604020202020204" pitchFamily="34" charset="0"/>
                <a:ea typeface="MS Mincho" panose="02020609040205080304" pitchFamily="49" charset="-128"/>
              </a:rPr>
              <a:t>Koagulopathie</a:t>
            </a:r>
            <a:r>
              <a:rPr lang="de-CH" sz="1000" dirty="0">
                <a:effectLst/>
                <a:latin typeface="Arial" panose="020B0604020202020204" pitchFamily="34" charset="0"/>
                <a:ea typeface="MS Mincho" panose="02020609040205080304" pitchFamily="49" charset="-128"/>
              </a:rPr>
              <a:t>, </a:t>
            </a:r>
            <a:r>
              <a:rPr lang="de-CH" sz="1000" dirty="0" err="1">
                <a:effectLst/>
                <a:latin typeface="Arial" panose="020B0604020202020204" pitchFamily="34" charset="0"/>
                <a:ea typeface="MS Mincho" panose="02020609040205080304" pitchFamily="49" charset="-128"/>
              </a:rPr>
              <a:t>dialysepfl</a:t>
            </a:r>
            <a:r>
              <a:rPr lang="de-CH" sz="1000" dirty="0">
                <a:effectLst/>
                <a:latin typeface="Arial" panose="020B0604020202020204" pitchFamily="34" charset="0"/>
                <a:ea typeface="MS Mincho" panose="02020609040205080304" pitchFamily="49" charset="-128"/>
              </a:rPr>
              <a:t>. </a:t>
            </a:r>
            <a:r>
              <a:rPr lang="de-DE" sz="1000" dirty="0">
                <a:effectLst/>
                <a:latin typeface="Arial" panose="020B0604020202020204" pitchFamily="34" charset="0"/>
                <a:ea typeface="MS Mincho" panose="02020609040205080304" pitchFamily="49" charset="-128"/>
              </a:rPr>
              <a:t>Niereninsuffizienz (NI), akute gastrointestinale (GI) Ulzera oder GI </a:t>
            </a:r>
            <a:r>
              <a:rPr lang="de-DE" sz="1000" dirty="0" err="1">
                <a:effectLst/>
                <a:latin typeface="Arial" panose="020B0604020202020204" pitchFamily="34" charset="0"/>
                <a:ea typeface="MS Mincho" panose="02020609040205080304" pitchFamily="49" charset="-128"/>
              </a:rPr>
              <a:t>ulzerative</a:t>
            </a:r>
            <a:r>
              <a:rPr lang="de-DE" sz="1000" dirty="0">
                <a:effectLst/>
                <a:latin typeface="Arial" panose="020B0604020202020204" pitchFamily="34" charset="0"/>
                <a:ea typeface="MS Mincho" panose="02020609040205080304" pitchFamily="49" charset="-128"/>
              </a:rPr>
              <a:t> Erkrankungen, Schwangerschaft, Stillzeit. </a:t>
            </a:r>
            <a:r>
              <a:rPr lang="de-DE" sz="1000" b="1" dirty="0">
                <a:effectLst/>
                <a:latin typeface="Arial" panose="020B0604020202020204" pitchFamily="34" charset="0"/>
                <a:ea typeface="MS Mincho" panose="02020609040205080304" pitchFamily="49" charset="-128"/>
              </a:rPr>
              <a:t>W:</a:t>
            </a:r>
            <a:r>
              <a:rPr lang="de-DE" sz="1000" dirty="0">
                <a:effectLst/>
                <a:latin typeface="Arial" panose="020B0604020202020204" pitchFamily="34" charset="0"/>
                <a:ea typeface="MS Mincho" panose="02020609040205080304" pitchFamily="49" charset="-128"/>
              </a:rPr>
              <a:t> Komedikation (siehe „IA“); </a:t>
            </a:r>
            <a:r>
              <a:rPr lang="de-DE" sz="1000" dirty="0" err="1">
                <a:effectLst/>
                <a:latin typeface="Arial" panose="020B0604020202020204" pitchFamily="34" charset="0"/>
                <a:ea typeface="MS Mincho" panose="02020609040205080304" pitchFamily="49" charset="-128"/>
              </a:rPr>
              <a:t>künstl</a:t>
            </a:r>
            <a:r>
              <a:rPr lang="de-DE" sz="1000" dirty="0">
                <a:effectLst/>
                <a:latin typeface="Arial" panose="020B0604020202020204" pitchFamily="34" charset="0"/>
                <a:ea typeface="MS Mincho" panose="02020609040205080304" pitchFamily="49" charset="-128"/>
              </a:rPr>
              <a:t>. Herzklappen; gleichzeitige Gabe von d. Hämostase </a:t>
            </a:r>
            <a:r>
              <a:rPr lang="de-DE" sz="1000" dirty="0" err="1">
                <a:effectLst/>
                <a:latin typeface="Arial" panose="020B0604020202020204" pitchFamily="34" charset="0"/>
                <a:ea typeface="MS Mincho" panose="02020609040205080304" pitchFamily="49" charset="-128"/>
              </a:rPr>
              <a:t>beeinfl</a:t>
            </a:r>
            <a:r>
              <a:rPr lang="de-DE" sz="1000" dirty="0">
                <a:effectLst/>
                <a:latin typeface="Arial" panose="020B0604020202020204" pitchFamily="34" charset="0"/>
                <a:ea typeface="MS Mincho" panose="02020609040205080304" pitchFamily="49" charset="-128"/>
              </a:rPr>
              <a:t>. Arzneimittel. </a:t>
            </a:r>
            <a:r>
              <a:rPr lang="de-DE" sz="1000" b="1" dirty="0">
                <a:effectLst/>
                <a:latin typeface="Arial" panose="020B0604020202020204" pitchFamily="34" charset="0"/>
                <a:ea typeface="MS Mincho" panose="02020609040205080304" pitchFamily="49" charset="-128"/>
              </a:rPr>
              <a:t>VM: </a:t>
            </a:r>
            <a:r>
              <a:rPr lang="de-DE" sz="1000" dirty="0">
                <a:effectLst/>
                <a:latin typeface="Arial" panose="020B0604020202020204" pitchFamily="34" charset="0"/>
                <a:ea typeface="MS Mincho" panose="02020609040205080304" pitchFamily="49" charset="-128"/>
              </a:rPr>
              <a:t>NI (</a:t>
            </a:r>
            <a:r>
              <a:rPr lang="de-DE" sz="1000" dirty="0" err="1">
                <a:effectLst/>
                <a:latin typeface="Arial" panose="020B0604020202020204" pitchFamily="34" charset="0"/>
                <a:ea typeface="MS Mincho" panose="02020609040205080304" pitchFamily="49" charset="-128"/>
              </a:rPr>
              <a:t>Krea</a:t>
            </a:r>
            <a:r>
              <a:rPr lang="de-DE" sz="1000" dirty="0">
                <a:effectLst/>
                <a:latin typeface="Arial" panose="020B0604020202020204" pitchFamily="34" charset="0"/>
                <a:ea typeface="MS Mincho" panose="02020609040205080304" pitchFamily="49" charset="-128"/>
              </a:rPr>
              <a:t>-Cl 15-29ml/min) od. NI in </a:t>
            </a:r>
            <a:r>
              <a:rPr lang="de-DE" sz="1000" dirty="0" err="1">
                <a:effectLst/>
                <a:latin typeface="Arial" panose="020B0604020202020204" pitchFamily="34" charset="0"/>
                <a:ea typeface="MS Mincho" panose="02020609040205080304" pitchFamily="49" charset="-128"/>
              </a:rPr>
              <a:t>Komb</a:t>
            </a:r>
            <a:r>
              <a:rPr lang="de-DE" sz="1000" dirty="0">
                <a:effectLst/>
                <a:latin typeface="Arial" panose="020B0604020202020204" pitchFamily="34" charset="0"/>
                <a:ea typeface="MS Mincho" panose="02020609040205080304" pitchFamily="49" charset="-128"/>
              </a:rPr>
              <a:t>. mit Arzneimittel, die den Xarelto</a:t>
            </a:r>
            <a:r>
              <a:rPr lang="de-DE" sz="1000" baseline="30000" dirty="0">
                <a:effectLst/>
                <a:latin typeface="Arial" panose="020B0604020202020204" pitchFamily="34" charset="0"/>
                <a:ea typeface="MS Mincho" panose="02020609040205080304" pitchFamily="49" charset="-128"/>
              </a:rPr>
              <a:t>®</a:t>
            </a:r>
            <a:r>
              <a:rPr lang="de-DE" sz="1000" dirty="0">
                <a:effectLst/>
                <a:latin typeface="Arial" panose="020B0604020202020204" pitchFamily="34" charset="0"/>
                <a:ea typeface="MS Mincho" panose="02020609040205080304" pitchFamily="49" charset="-128"/>
              </a:rPr>
              <a:t>-Plasmaspiegel erhöhen, erhöhtes Risiko unkontrollierter Blutungen und </a:t>
            </a:r>
            <a:r>
              <a:rPr lang="de-DE" sz="1000" dirty="0" err="1">
                <a:effectLst/>
                <a:latin typeface="Arial" panose="020B0604020202020204" pitchFamily="34" charset="0"/>
                <a:ea typeface="MS Mincho" panose="02020609040205080304" pitchFamily="49" charset="-128"/>
              </a:rPr>
              <a:t>hämorrhag</a:t>
            </a:r>
            <a:r>
              <a:rPr lang="de-DE" sz="1000" dirty="0">
                <a:effectLst/>
                <a:latin typeface="Arial" panose="020B0604020202020204" pitchFamily="34" charset="0"/>
                <a:ea typeface="MS Mincho" panose="02020609040205080304" pitchFamily="49" charset="-128"/>
              </a:rPr>
              <a:t>. Diathese, kurz zurückliegender </a:t>
            </a:r>
            <a:r>
              <a:rPr lang="de-DE" sz="1000" dirty="0" err="1">
                <a:effectLst/>
                <a:latin typeface="Arial" panose="020B0604020202020204" pitchFamily="34" charset="0"/>
                <a:ea typeface="MS Mincho" panose="02020609040205080304" pitchFamily="49" charset="-128"/>
              </a:rPr>
              <a:t>hämorrhag</a:t>
            </a:r>
            <a:r>
              <a:rPr lang="de-DE" sz="1000" dirty="0">
                <a:effectLst/>
                <a:latin typeface="Arial" panose="020B0604020202020204" pitchFamily="34" charset="0"/>
                <a:ea typeface="MS Mincho" panose="02020609040205080304" pitchFamily="49" charset="-128"/>
              </a:rPr>
              <a:t>. Schlaganfall, intrakran. o. </a:t>
            </a:r>
            <a:r>
              <a:rPr lang="de-DE" sz="1000" dirty="0" err="1">
                <a:effectLst/>
                <a:latin typeface="Arial" panose="020B0604020202020204" pitchFamily="34" charset="0"/>
                <a:ea typeface="MS Mincho" panose="02020609040205080304" pitchFamily="49" charset="-128"/>
              </a:rPr>
              <a:t>intrazerebr</a:t>
            </a:r>
            <a:r>
              <a:rPr lang="de-DE" sz="1000" dirty="0">
                <a:effectLst/>
                <a:latin typeface="Arial" panose="020B0604020202020204" pitchFamily="34" charset="0"/>
                <a:ea typeface="MS Mincho" panose="02020609040205080304" pitchFamily="49" charset="-128"/>
              </a:rPr>
              <a:t>. Hämorrhagie, kürzlich aufgetretene GI Ulzera/</a:t>
            </a:r>
            <a:r>
              <a:rPr lang="de-DE" sz="1000" dirty="0" err="1">
                <a:effectLst/>
                <a:latin typeface="Arial" panose="020B0604020202020204" pitchFamily="34" charset="0"/>
                <a:ea typeface="MS Mincho" panose="02020609040205080304" pitchFamily="49" charset="-128"/>
              </a:rPr>
              <a:t>ulzerative</a:t>
            </a:r>
            <a:r>
              <a:rPr lang="de-DE" sz="1000" dirty="0">
                <a:effectLst/>
                <a:latin typeface="Arial" panose="020B0604020202020204" pitchFamily="34" charset="0"/>
                <a:ea typeface="MS Mincho" panose="02020609040205080304" pitchFamily="49" charset="-128"/>
              </a:rPr>
              <a:t> Erkrankungen, schwere unkontrollierte Hypertonie, </a:t>
            </a:r>
            <a:r>
              <a:rPr lang="de-DE" sz="1000" dirty="0" err="1">
                <a:effectLst/>
                <a:latin typeface="Arial" panose="020B0604020202020204" pitchFamily="34" charset="0"/>
                <a:ea typeface="MS Mincho" panose="02020609040205080304" pitchFamily="49" charset="-128"/>
              </a:rPr>
              <a:t>vask</a:t>
            </a:r>
            <a:r>
              <a:rPr lang="de-DE" sz="1000" dirty="0">
                <a:effectLst/>
                <a:latin typeface="Arial" panose="020B0604020202020204" pitchFamily="34" charset="0"/>
                <a:ea typeface="MS Mincho" panose="02020609040205080304" pitchFamily="49" charset="-128"/>
              </a:rPr>
              <a:t>. Retinopathie, intraspinale o. </a:t>
            </a:r>
            <a:r>
              <a:rPr lang="de-DE" sz="1000" dirty="0" err="1">
                <a:effectLst/>
                <a:latin typeface="Arial" panose="020B0604020202020204" pitchFamily="34" charset="0"/>
                <a:ea typeface="MS Mincho" panose="02020609040205080304" pitchFamily="49" charset="-128"/>
              </a:rPr>
              <a:t>intrazerebr</a:t>
            </a:r>
            <a:r>
              <a:rPr lang="de-DE" sz="1000" dirty="0">
                <a:effectLst/>
                <a:latin typeface="Arial" panose="020B0604020202020204" pitchFamily="34" charset="0"/>
                <a:ea typeface="MS Mincho" panose="02020609040205080304" pitchFamily="49" charset="-128"/>
              </a:rPr>
              <a:t>. </a:t>
            </a:r>
            <a:r>
              <a:rPr lang="de-DE" sz="1000" dirty="0" err="1">
                <a:effectLst/>
                <a:latin typeface="Arial" panose="020B0604020202020204" pitchFamily="34" charset="0"/>
                <a:ea typeface="MS Mincho" panose="02020609040205080304" pitchFamily="49" charset="-128"/>
              </a:rPr>
              <a:t>Gefässanomalien</a:t>
            </a:r>
            <a:r>
              <a:rPr lang="de-DE" sz="1000" dirty="0">
                <a:effectLst/>
                <a:latin typeface="Arial" panose="020B0604020202020204" pitchFamily="34" charset="0"/>
                <a:ea typeface="MS Mincho" panose="02020609040205080304" pitchFamily="49" charset="-128"/>
              </a:rPr>
              <a:t>, kurz zurückliegende Hirn-, Spinal-, Augen-OP, Bronchiektasie oder pulmonale Blutung in der Anamnese, Spinalanästhesie und -punktion, mind. 24 Stunden vor invasiven Verfahren/ chirurgischen Eingriffen absetzen, APS,</a:t>
            </a:r>
            <a:r>
              <a:rPr lang="de-CH" sz="1000" dirty="0">
                <a:effectLst/>
                <a:latin typeface="Arial" panose="020B0604020202020204" pitchFamily="34" charset="0"/>
                <a:ea typeface="MS Mincho" panose="02020609040205080304" pitchFamily="49" charset="-128"/>
              </a:rPr>
              <a:t> Einzelfälle von Agranulozytose und SJS wurden berichtet. </a:t>
            </a:r>
            <a:r>
              <a:rPr lang="de-DE" sz="1000" b="1" dirty="0">
                <a:effectLst/>
                <a:latin typeface="Arial" panose="020B0604020202020204" pitchFamily="34" charset="0"/>
                <a:ea typeface="MS Mincho" panose="02020609040205080304" pitchFamily="49" charset="-128"/>
              </a:rPr>
              <a:t>Häufige UAW: </a:t>
            </a:r>
            <a:r>
              <a:rPr lang="de-DE" sz="1000" dirty="0">
                <a:effectLst/>
                <a:latin typeface="Arial" panose="020B0604020202020204" pitchFamily="34" charset="0"/>
                <a:ea typeface="MS Mincho" panose="02020609040205080304" pitchFamily="49" charset="-128"/>
              </a:rPr>
              <a:t>Blutungen,</a:t>
            </a:r>
            <a:r>
              <a:rPr lang="de-DE" sz="1000" b="1" dirty="0">
                <a:effectLst/>
                <a:latin typeface="Arial" panose="020B0604020202020204" pitchFamily="34" charset="0"/>
                <a:ea typeface="MS Mincho" panose="02020609040205080304" pitchFamily="49" charset="-128"/>
              </a:rPr>
              <a:t> </a:t>
            </a:r>
            <a:r>
              <a:rPr lang="de-DE" sz="1000" dirty="0">
                <a:effectLst/>
                <a:latin typeface="Arial" panose="020B0604020202020204" pitchFamily="34" charset="0"/>
                <a:ea typeface="MS Mincho" panose="02020609040205080304" pitchFamily="49" charset="-128"/>
              </a:rPr>
              <a:t>Anämie, Schwindel, Kopfschmerz, Augenblutungen, Hämatome, Epistaxis, </a:t>
            </a:r>
            <a:r>
              <a:rPr lang="de-DE" sz="1000" dirty="0" err="1">
                <a:effectLst/>
                <a:latin typeface="Arial" panose="020B0604020202020204" pitchFamily="34" charset="0"/>
                <a:ea typeface="MS Mincho" panose="02020609040205080304" pitchFamily="49" charset="-128"/>
              </a:rPr>
              <a:t>Hämoptysis</a:t>
            </a:r>
            <a:r>
              <a:rPr lang="de-DE" sz="1000" dirty="0">
                <a:effectLst/>
                <a:latin typeface="Arial" panose="020B0604020202020204" pitchFamily="34" charset="0"/>
                <a:ea typeface="MS Mincho" panose="02020609040205080304" pitchFamily="49" charset="-128"/>
              </a:rPr>
              <a:t>, Nausea, Obstipation, Durchfall, Leberenzymerhöhungen (ASAT, ALAT), Pruritus, </a:t>
            </a:r>
            <a:r>
              <a:rPr lang="de-DE" sz="1000" dirty="0" err="1">
                <a:effectLst/>
                <a:latin typeface="Arial" panose="020B0604020202020204" pitchFamily="34" charset="0"/>
                <a:ea typeface="MS Mincho" panose="02020609040205080304" pitchFamily="49" charset="-128"/>
              </a:rPr>
              <a:t>Rash</a:t>
            </a:r>
            <a:r>
              <a:rPr lang="de-DE" sz="1000" dirty="0">
                <a:effectLst/>
                <a:latin typeface="Arial" panose="020B0604020202020204" pitchFamily="34" charset="0"/>
                <a:ea typeface="MS Mincho" panose="02020609040205080304" pitchFamily="49" charset="-128"/>
              </a:rPr>
              <a:t>, Schmerzen i. d. Extrem., Fieber, </a:t>
            </a:r>
            <a:r>
              <a:rPr lang="de-DE" sz="1000" dirty="0" err="1">
                <a:effectLst/>
                <a:latin typeface="Arial" panose="020B0604020202020204" pitchFamily="34" charset="0"/>
                <a:ea typeface="MS Mincho" panose="02020609040205080304" pitchFamily="49" charset="-128"/>
              </a:rPr>
              <a:t>periph</a:t>
            </a:r>
            <a:r>
              <a:rPr lang="de-DE" sz="1000" dirty="0">
                <a:effectLst/>
                <a:latin typeface="Arial" panose="020B0604020202020204" pitchFamily="34" charset="0"/>
                <a:ea typeface="MS Mincho" panose="02020609040205080304" pitchFamily="49" charset="-128"/>
              </a:rPr>
              <a:t>. Ödem, Asthenie. </a:t>
            </a:r>
            <a:r>
              <a:rPr lang="de-DE" sz="1000" b="1" dirty="0">
                <a:effectLst/>
                <a:latin typeface="Arial" panose="020B0604020202020204" pitchFamily="34" charset="0"/>
                <a:ea typeface="MS Mincho" panose="02020609040205080304" pitchFamily="49" charset="-128"/>
              </a:rPr>
              <a:t>IA: </a:t>
            </a:r>
            <a:r>
              <a:rPr lang="de-DE" sz="1000" dirty="0">
                <a:effectLst/>
                <a:latin typeface="Arial" panose="020B0604020202020204" pitchFamily="34" charset="0"/>
                <a:ea typeface="MS Mincho" panose="02020609040205080304" pitchFamily="49" charset="-128"/>
              </a:rPr>
              <a:t>Starke CYP 3A4 + P-</a:t>
            </a:r>
            <a:r>
              <a:rPr lang="de-DE" sz="1000" dirty="0" err="1">
                <a:effectLst/>
                <a:latin typeface="Arial" panose="020B0604020202020204" pitchFamily="34" charset="0"/>
                <a:ea typeface="MS Mincho" panose="02020609040205080304" pitchFamily="49" charset="-128"/>
              </a:rPr>
              <a:t>gp</a:t>
            </a:r>
            <a:r>
              <a:rPr lang="de-DE" sz="1000" dirty="0">
                <a:effectLst/>
                <a:latin typeface="Arial" panose="020B0604020202020204" pitchFamily="34" charset="0"/>
                <a:ea typeface="MS Mincho" panose="02020609040205080304" pitchFamily="49" charset="-128"/>
              </a:rPr>
              <a:t> -</a:t>
            </a:r>
            <a:r>
              <a:rPr lang="de-DE" sz="1000" dirty="0" err="1">
                <a:effectLst/>
                <a:latin typeface="Arial" panose="020B0604020202020204" pitchFamily="34" charset="0"/>
                <a:ea typeface="MS Mincho" panose="02020609040205080304" pitchFamily="49" charset="-128"/>
              </a:rPr>
              <a:t>Inhib</a:t>
            </a:r>
            <a:r>
              <a:rPr lang="de-DE" sz="1000" dirty="0">
                <a:effectLst/>
                <a:latin typeface="Arial" panose="020B0604020202020204" pitchFamily="34" charset="0"/>
                <a:ea typeface="MS Mincho" panose="02020609040205080304" pitchFamily="49" charset="-128"/>
              </a:rPr>
              <a:t>. </a:t>
            </a:r>
            <a:r>
              <a:rPr lang="en-US" sz="1000" dirty="0">
                <a:effectLst/>
                <a:latin typeface="Arial" panose="020B0604020202020204" pitchFamily="34" charset="0"/>
                <a:ea typeface="MS Mincho" panose="02020609040205080304" pitchFamily="49" charset="-128"/>
              </a:rPr>
              <a:t>(Ritonavir, </a:t>
            </a:r>
            <a:r>
              <a:rPr lang="en-US" sz="1000" dirty="0" err="1">
                <a:effectLst/>
                <a:latin typeface="Arial" panose="020B0604020202020204" pitchFamily="34" charset="0"/>
                <a:ea typeface="MS Mincho" panose="02020609040205080304" pitchFamily="49" charset="-128"/>
              </a:rPr>
              <a:t>Ketoconazol</a:t>
            </a:r>
            <a:r>
              <a:rPr lang="en-US" sz="1000" dirty="0">
                <a:effectLst/>
                <a:latin typeface="Arial" panose="020B0604020202020204" pitchFamily="34" charset="0"/>
                <a:ea typeface="MS Mincho" panose="02020609040205080304" pitchFamily="49" charset="-128"/>
              </a:rPr>
              <a:t>), </a:t>
            </a:r>
            <a:r>
              <a:rPr lang="en-US" sz="1000" dirty="0" err="1">
                <a:effectLst/>
                <a:latin typeface="Arial" panose="020B0604020202020204" pitchFamily="34" charset="0"/>
                <a:ea typeface="MS Mincho" panose="02020609040205080304" pitchFamily="49" charset="-128"/>
              </a:rPr>
              <a:t>starke</a:t>
            </a:r>
            <a:r>
              <a:rPr lang="en-US" sz="1000" dirty="0">
                <a:effectLst/>
                <a:latin typeface="Arial" panose="020B0604020202020204" pitchFamily="34" charset="0"/>
                <a:ea typeface="MS Mincho" panose="02020609040205080304" pitchFamily="49" charset="-128"/>
              </a:rPr>
              <a:t> CYP 3A4 + P-</a:t>
            </a:r>
            <a:r>
              <a:rPr lang="en-US" sz="1000" dirty="0" err="1">
                <a:effectLst/>
                <a:latin typeface="Arial" panose="020B0604020202020204" pitchFamily="34" charset="0"/>
                <a:ea typeface="MS Mincho" panose="02020609040205080304" pitchFamily="49" charset="-128"/>
              </a:rPr>
              <a:t>gp</a:t>
            </a:r>
            <a:r>
              <a:rPr lang="en-US" sz="1000" dirty="0">
                <a:effectLst/>
                <a:latin typeface="Arial" panose="020B0604020202020204" pitchFamily="34" charset="0"/>
                <a:ea typeface="MS Mincho" panose="02020609040205080304" pitchFamily="49" charset="-128"/>
              </a:rPr>
              <a:t> -</a:t>
            </a:r>
            <a:r>
              <a:rPr lang="en-US" sz="1000" dirty="0" err="1">
                <a:effectLst/>
                <a:latin typeface="Arial" panose="020B0604020202020204" pitchFamily="34" charset="0"/>
                <a:ea typeface="MS Mincho" panose="02020609040205080304" pitchFamily="49" charset="-128"/>
              </a:rPr>
              <a:t>Induk</a:t>
            </a:r>
            <a:r>
              <a:rPr lang="en-US" sz="1000" dirty="0">
                <a:effectLst/>
                <a:latin typeface="Arial" panose="020B0604020202020204" pitchFamily="34" charset="0"/>
                <a:ea typeface="MS Mincho" panose="02020609040205080304" pitchFamily="49" charset="-128"/>
              </a:rPr>
              <a:t>. (Rifampicin, </a:t>
            </a:r>
            <a:r>
              <a:rPr lang="en-US" sz="1000" dirty="0" err="1">
                <a:effectLst/>
                <a:latin typeface="Arial" panose="020B0604020202020204" pitchFamily="34" charset="0"/>
                <a:ea typeface="MS Mincho" panose="02020609040205080304" pitchFamily="49" charset="-128"/>
              </a:rPr>
              <a:t>Carbamazepin</a:t>
            </a:r>
            <a:r>
              <a:rPr lang="en-US" sz="1000" dirty="0">
                <a:effectLst/>
                <a:latin typeface="Arial" panose="020B0604020202020204" pitchFamily="34" charset="0"/>
                <a:ea typeface="MS Mincho" panose="02020609040205080304" pitchFamily="49" charset="-128"/>
              </a:rPr>
              <a:t>, Phenobarbital, </a:t>
            </a:r>
            <a:r>
              <a:rPr lang="en-US" sz="1000" dirty="0" err="1">
                <a:effectLst/>
                <a:latin typeface="Arial" panose="020B0604020202020204" pitchFamily="34" charset="0"/>
                <a:ea typeface="MS Mincho" panose="02020609040205080304" pitchFamily="49" charset="-128"/>
              </a:rPr>
              <a:t>Johanniskraut</a:t>
            </a:r>
            <a:r>
              <a:rPr lang="en-US" sz="1000" dirty="0">
                <a:effectLst/>
                <a:latin typeface="Arial" panose="020B0604020202020204" pitchFamily="34" charset="0"/>
                <a:ea typeface="MS Mincho" panose="02020609040205080304" pitchFamily="49" charset="-128"/>
              </a:rPr>
              <a:t>), d. </a:t>
            </a:r>
            <a:r>
              <a:rPr lang="en-US" sz="1000" dirty="0" err="1">
                <a:effectLst/>
                <a:latin typeface="Arial" panose="020B0604020202020204" pitchFamily="34" charset="0"/>
                <a:ea typeface="MS Mincho" panose="02020609040205080304" pitchFamily="49" charset="-128"/>
              </a:rPr>
              <a:t>Hämostase</a:t>
            </a:r>
            <a:r>
              <a:rPr lang="en-US" sz="1000" dirty="0">
                <a:effectLst/>
                <a:latin typeface="Arial" panose="020B0604020202020204" pitchFamily="34" charset="0"/>
                <a:ea typeface="MS Mincho" panose="02020609040205080304" pitchFamily="49" charset="-128"/>
              </a:rPr>
              <a:t> </a:t>
            </a:r>
            <a:r>
              <a:rPr lang="en-US" sz="1000" dirty="0" err="1">
                <a:effectLst/>
                <a:latin typeface="Arial" panose="020B0604020202020204" pitchFamily="34" charset="0"/>
                <a:ea typeface="MS Mincho" panose="02020609040205080304" pitchFamily="49" charset="-128"/>
              </a:rPr>
              <a:t>beeinfl</a:t>
            </a:r>
            <a:r>
              <a:rPr lang="en-US" sz="1000" dirty="0">
                <a:effectLst/>
                <a:latin typeface="Arial" panose="020B0604020202020204" pitchFamily="34" charset="0"/>
                <a:ea typeface="MS Mincho" panose="02020609040205080304" pitchFamily="49" charset="-128"/>
              </a:rPr>
              <a:t>. </a:t>
            </a:r>
            <a:r>
              <a:rPr lang="en-US" sz="1000" dirty="0" err="1">
                <a:effectLst/>
                <a:latin typeface="Arial" panose="020B0604020202020204" pitchFamily="34" charset="0"/>
                <a:ea typeface="MS Mincho" panose="02020609040205080304" pitchFamily="49" charset="-128"/>
              </a:rPr>
              <a:t>Arzneimittel</a:t>
            </a:r>
            <a:r>
              <a:rPr lang="en-US" sz="1000" dirty="0">
                <a:effectLst/>
                <a:latin typeface="Arial" panose="020B0604020202020204" pitchFamily="34" charset="0"/>
                <a:ea typeface="MS Mincho" panose="02020609040205080304" pitchFamily="49" charset="-128"/>
              </a:rPr>
              <a:t>. </a:t>
            </a:r>
            <a:r>
              <a:rPr lang="de-DE" sz="1000" b="1" dirty="0" err="1">
                <a:effectLst/>
                <a:latin typeface="Arial" panose="020B0604020202020204" pitchFamily="34" charset="0"/>
                <a:ea typeface="MS Mincho" panose="02020609040205080304" pitchFamily="49" charset="-128"/>
              </a:rPr>
              <a:t>Packg</a:t>
            </a:r>
            <a:r>
              <a:rPr lang="de-DE" sz="1000" dirty="0">
                <a:effectLst/>
                <a:latin typeface="Arial" panose="020B0604020202020204" pitchFamily="34" charset="0"/>
                <a:ea typeface="MS Mincho" panose="02020609040205080304" pitchFamily="49" charset="-128"/>
              </a:rPr>
              <a:t>.: 10mg à 10 und 30; 15mg und 20mg à je 14, 28 o. 98 </a:t>
            </a:r>
            <a:r>
              <a:rPr lang="de-DE" sz="1000" dirty="0" err="1">
                <a:effectLst/>
                <a:latin typeface="Arial" panose="020B0604020202020204" pitchFamily="34" charset="0"/>
                <a:ea typeface="MS Mincho" panose="02020609040205080304" pitchFamily="49" charset="-128"/>
              </a:rPr>
              <a:t>Filmtabl</a:t>
            </a:r>
            <a:r>
              <a:rPr lang="de-DE" sz="1000" dirty="0">
                <a:effectLst/>
                <a:latin typeface="Arial" panose="020B0604020202020204" pitchFamily="34" charset="0"/>
                <a:ea typeface="MS Mincho" panose="02020609040205080304" pitchFamily="49" charset="-128"/>
              </a:rPr>
              <a:t>. (B), kassenzulässig (</a:t>
            </a:r>
            <a:r>
              <a:rPr lang="de-DE" sz="1000" dirty="0" err="1">
                <a:effectLst/>
                <a:latin typeface="Arial" panose="020B0604020202020204" pitchFamily="34" charset="0"/>
                <a:ea typeface="MS Mincho" panose="02020609040205080304" pitchFamily="49" charset="-128"/>
              </a:rPr>
              <a:t>Limitatio</a:t>
            </a:r>
            <a:r>
              <a:rPr lang="de-DE" sz="1000" dirty="0">
                <a:effectLst/>
                <a:latin typeface="Arial" panose="020B0604020202020204" pitchFamily="34" charset="0"/>
                <a:ea typeface="MS Mincho" panose="02020609040205080304" pitchFamily="49" charset="-128"/>
              </a:rPr>
              <a:t> beachten). Für weitere Informationen siehe www.swissmedicinfo.ch. Vertrieb: Bayer (Schweiz) AG, </a:t>
            </a:r>
            <a:r>
              <a:rPr lang="de-DE" sz="1000" dirty="0" err="1">
                <a:effectLst/>
                <a:latin typeface="Arial" panose="020B0604020202020204" pitchFamily="34" charset="0"/>
                <a:ea typeface="MS Mincho" panose="02020609040205080304" pitchFamily="49" charset="-128"/>
              </a:rPr>
              <a:t>Uetlibergstr</a:t>
            </a:r>
            <a:r>
              <a:rPr lang="de-DE" sz="1000" dirty="0">
                <a:effectLst/>
                <a:latin typeface="Arial" panose="020B0604020202020204" pitchFamily="34" charset="0"/>
                <a:ea typeface="MS Mincho" panose="02020609040205080304" pitchFamily="49" charset="-128"/>
              </a:rPr>
              <a:t>. 132, 8045 Zürich. MA-M_RIV-CH-0265-1_10.2022</a:t>
            </a:r>
            <a:endParaRPr lang="de-DE" sz="1600" dirty="0">
              <a:effectLst/>
              <a:latin typeface="Times New Roman" panose="02020603050405020304" pitchFamily="18" charset="0"/>
              <a:ea typeface="MS Mincho" panose="02020609040205080304" pitchFamily="49" charset="-128"/>
            </a:endParaRPr>
          </a:p>
          <a:p>
            <a:pPr marL="0" indent="0">
              <a:buNone/>
            </a:pPr>
            <a:endParaRPr lang="de-DE" sz="1000" dirty="0">
              <a:solidFill>
                <a:srgbClr val="565655"/>
              </a:solidFill>
            </a:endParaRPr>
          </a:p>
        </p:txBody>
      </p:sp>
    </p:spTree>
    <p:extLst>
      <p:ext uri="{BB962C8B-B14F-4D97-AF65-F5344CB8AC3E}">
        <p14:creationId xmlns:p14="http://schemas.microsoft.com/office/powerpoint/2010/main" val="1858776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D03459D0-EC9D-2F43-B74C-2667FD3AF1C2}"/>
              </a:ext>
            </a:extLst>
          </p:cNvPr>
          <p:cNvGrpSpPr/>
          <p:nvPr/>
        </p:nvGrpSpPr>
        <p:grpSpPr>
          <a:xfrm>
            <a:off x="585789" y="2469605"/>
            <a:ext cx="5729286" cy="3380856"/>
            <a:chOff x="617280" y="2469605"/>
            <a:chExt cx="5082360" cy="3380856"/>
          </a:xfrm>
        </p:grpSpPr>
        <p:sp>
          <p:nvSpPr>
            <p:cNvPr id="20" name="TextBox 68">
              <a:extLst>
                <a:ext uri="{FF2B5EF4-FFF2-40B4-BE49-F238E27FC236}">
                  <a16:creationId xmlns:a16="http://schemas.microsoft.com/office/drawing/2014/main" id="{D63E1DF9-AA1A-5040-BAB9-66F7AE3B803B}"/>
                </a:ext>
              </a:extLst>
            </p:cNvPr>
            <p:cNvSpPr txBox="1"/>
            <p:nvPr/>
          </p:nvSpPr>
          <p:spPr>
            <a:xfrm>
              <a:off x="617280"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0</a:t>
              </a:r>
            </a:p>
          </p:txBody>
        </p:sp>
        <p:sp>
          <p:nvSpPr>
            <p:cNvPr id="28" name="Rechteck 27">
              <a:extLst>
                <a:ext uri="{FF2B5EF4-FFF2-40B4-BE49-F238E27FC236}">
                  <a16:creationId xmlns:a16="http://schemas.microsoft.com/office/drawing/2014/main" id="{588F537A-6777-8948-A40D-FF27F98644A1}"/>
                </a:ext>
              </a:extLst>
            </p:cNvPr>
            <p:cNvSpPr/>
            <p:nvPr/>
          </p:nvSpPr>
          <p:spPr bwMode="auto">
            <a:xfrm>
              <a:off x="803275" y="2617979"/>
              <a:ext cx="4125722"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cxnSp>
          <p:nvCxnSpPr>
            <p:cNvPr id="59" name="Straight Connector 32">
              <a:extLst>
                <a:ext uri="{FF2B5EF4-FFF2-40B4-BE49-F238E27FC236}">
                  <a16:creationId xmlns:a16="http://schemas.microsoft.com/office/drawing/2014/main" id="{DD82E7BA-4208-964E-BB35-53ADE7FAC513}"/>
                </a:ext>
              </a:extLst>
            </p:cNvPr>
            <p:cNvCxnSpPr>
              <a:cxnSpLocks/>
            </p:cNvCxnSpPr>
            <p:nvPr/>
          </p:nvCxnSpPr>
          <p:spPr bwMode="auto">
            <a:xfrm flipH="1">
              <a:off x="810208" y="5624513"/>
              <a:ext cx="4746042"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Rechteck 68">
              <a:extLst>
                <a:ext uri="{FF2B5EF4-FFF2-40B4-BE49-F238E27FC236}">
                  <a16:creationId xmlns:a16="http://schemas.microsoft.com/office/drawing/2014/main" id="{597C07B1-999A-464D-8C23-ED9CC2A3F3DA}"/>
                </a:ext>
              </a:extLst>
            </p:cNvPr>
            <p:cNvSpPr/>
            <p:nvPr/>
          </p:nvSpPr>
          <p:spPr bwMode="auto">
            <a:xfrm>
              <a:off x="803275" y="2889581"/>
              <a:ext cx="3564374"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0" name="Rechteck 69">
              <a:extLst>
                <a:ext uri="{FF2B5EF4-FFF2-40B4-BE49-F238E27FC236}">
                  <a16:creationId xmlns:a16="http://schemas.microsoft.com/office/drawing/2014/main" id="{4AF89B18-8198-4C4E-AA77-FDCE8128142A}"/>
                </a:ext>
              </a:extLst>
            </p:cNvPr>
            <p:cNvSpPr/>
            <p:nvPr/>
          </p:nvSpPr>
          <p:spPr bwMode="auto">
            <a:xfrm>
              <a:off x="803275" y="3161183"/>
              <a:ext cx="3281933"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2" name="Rechteck 71">
              <a:extLst>
                <a:ext uri="{FF2B5EF4-FFF2-40B4-BE49-F238E27FC236}">
                  <a16:creationId xmlns:a16="http://schemas.microsoft.com/office/drawing/2014/main" id="{A86C5CC5-AC6F-D049-9D25-999780DF7C34}"/>
                </a:ext>
              </a:extLst>
            </p:cNvPr>
            <p:cNvSpPr/>
            <p:nvPr/>
          </p:nvSpPr>
          <p:spPr bwMode="auto">
            <a:xfrm>
              <a:off x="803276" y="3704387"/>
              <a:ext cx="2392246"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3" name="Rechteck 72">
              <a:extLst>
                <a:ext uri="{FF2B5EF4-FFF2-40B4-BE49-F238E27FC236}">
                  <a16:creationId xmlns:a16="http://schemas.microsoft.com/office/drawing/2014/main" id="{27EB956E-32A4-0245-A91A-045B00539898}"/>
                </a:ext>
              </a:extLst>
            </p:cNvPr>
            <p:cNvSpPr/>
            <p:nvPr/>
          </p:nvSpPr>
          <p:spPr bwMode="auto">
            <a:xfrm>
              <a:off x="803276" y="3975989"/>
              <a:ext cx="2247494"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4" name="Rechteck 73">
              <a:extLst>
                <a:ext uri="{FF2B5EF4-FFF2-40B4-BE49-F238E27FC236}">
                  <a16:creationId xmlns:a16="http://schemas.microsoft.com/office/drawing/2014/main" id="{7D808D16-F2E6-9A4E-827B-A3727F1B1560}"/>
                </a:ext>
              </a:extLst>
            </p:cNvPr>
            <p:cNvSpPr/>
            <p:nvPr/>
          </p:nvSpPr>
          <p:spPr bwMode="auto">
            <a:xfrm>
              <a:off x="803276" y="4247591"/>
              <a:ext cx="114244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5" name="Rechteck 74">
              <a:extLst>
                <a:ext uri="{FF2B5EF4-FFF2-40B4-BE49-F238E27FC236}">
                  <a16:creationId xmlns:a16="http://schemas.microsoft.com/office/drawing/2014/main" id="{E1051750-B281-1A49-B3AF-19DBB3CAED17}"/>
                </a:ext>
              </a:extLst>
            </p:cNvPr>
            <p:cNvSpPr/>
            <p:nvPr/>
          </p:nvSpPr>
          <p:spPr bwMode="auto">
            <a:xfrm>
              <a:off x="803276" y="4519193"/>
              <a:ext cx="100122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6" name="Rechteck 75">
              <a:extLst>
                <a:ext uri="{FF2B5EF4-FFF2-40B4-BE49-F238E27FC236}">
                  <a16:creationId xmlns:a16="http://schemas.microsoft.com/office/drawing/2014/main" id="{EE292ADC-4162-0A49-8B52-D869E7FBB02A}"/>
                </a:ext>
              </a:extLst>
            </p:cNvPr>
            <p:cNvSpPr/>
            <p:nvPr/>
          </p:nvSpPr>
          <p:spPr bwMode="auto">
            <a:xfrm>
              <a:off x="803276" y="4790795"/>
              <a:ext cx="92708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7" name="Rechteck 76">
              <a:extLst>
                <a:ext uri="{FF2B5EF4-FFF2-40B4-BE49-F238E27FC236}">
                  <a16:creationId xmlns:a16="http://schemas.microsoft.com/office/drawing/2014/main" id="{BC1C30BF-F107-CC41-B32B-4A9069DAEAC0}"/>
                </a:ext>
              </a:extLst>
            </p:cNvPr>
            <p:cNvSpPr/>
            <p:nvPr/>
          </p:nvSpPr>
          <p:spPr bwMode="auto">
            <a:xfrm>
              <a:off x="803276" y="5062397"/>
              <a:ext cx="856477"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8" name="Rechteck 77">
              <a:extLst>
                <a:ext uri="{FF2B5EF4-FFF2-40B4-BE49-F238E27FC236}">
                  <a16:creationId xmlns:a16="http://schemas.microsoft.com/office/drawing/2014/main" id="{2C761830-3F8E-494C-9A14-CD8D85CDDC9E}"/>
                </a:ext>
              </a:extLst>
            </p:cNvPr>
            <p:cNvSpPr/>
            <p:nvPr/>
          </p:nvSpPr>
          <p:spPr bwMode="auto">
            <a:xfrm>
              <a:off x="803276" y="5334000"/>
              <a:ext cx="605811"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cxnSp>
          <p:nvCxnSpPr>
            <p:cNvPr id="41" name="Straight Connector 48">
              <a:extLst>
                <a:ext uri="{FF2B5EF4-FFF2-40B4-BE49-F238E27FC236}">
                  <a16:creationId xmlns:a16="http://schemas.microsoft.com/office/drawing/2014/main" id="{1731C31F-10FE-084E-B8D5-32D780A52FEC}"/>
                </a:ext>
              </a:extLst>
            </p:cNvPr>
            <p:cNvCxnSpPr>
              <a:cxnSpLocks/>
            </p:cNvCxnSpPr>
            <p:nvPr/>
          </p:nvCxnSpPr>
          <p:spPr bwMode="auto">
            <a:xfrm>
              <a:off x="804169" y="2469605"/>
              <a:ext cx="0" cy="319777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9" name="TextBox 68">
              <a:extLst>
                <a:ext uri="{FF2B5EF4-FFF2-40B4-BE49-F238E27FC236}">
                  <a16:creationId xmlns:a16="http://schemas.microsoft.com/office/drawing/2014/main" id="{7AB04DAB-E304-2543-B27E-6C119EBD22AE}"/>
                </a:ext>
              </a:extLst>
            </p:cNvPr>
            <p:cNvSpPr txBox="1"/>
            <p:nvPr/>
          </p:nvSpPr>
          <p:spPr>
            <a:xfrm>
              <a:off x="1088317"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2</a:t>
              </a:r>
            </a:p>
          </p:txBody>
        </p:sp>
        <p:sp>
          <p:nvSpPr>
            <p:cNvPr id="80" name="TextBox 68">
              <a:extLst>
                <a:ext uri="{FF2B5EF4-FFF2-40B4-BE49-F238E27FC236}">
                  <a16:creationId xmlns:a16="http://schemas.microsoft.com/office/drawing/2014/main" id="{60EFC25F-8C68-8A4F-8978-04991767F637}"/>
                </a:ext>
              </a:extLst>
            </p:cNvPr>
            <p:cNvSpPr txBox="1"/>
            <p:nvPr/>
          </p:nvSpPr>
          <p:spPr>
            <a:xfrm>
              <a:off x="1559354"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4</a:t>
              </a:r>
            </a:p>
          </p:txBody>
        </p:sp>
        <p:sp>
          <p:nvSpPr>
            <p:cNvPr id="81" name="TextBox 68">
              <a:extLst>
                <a:ext uri="{FF2B5EF4-FFF2-40B4-BE49-F238E27FC236}">
                  <a16:creationId xmlns:a16="http://schemas.microsoft.com/office/drawing/2014/main" id="{595EF88B-795A-2045-BC37-8AD8EC8BC2AC}"/>
                </a:ext>
              </a:extLst>
            </p:cNvPr>
            <p:cNvSpPr txBox="1"/>
            <p:nvPr/>
          </p:nvSpPr>
          <p:spPr>
            <a:xfrm>
              <a:off x="2030391"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6</a:t>
              </a:r>
            </a:p>
          </p:txBody>
        </p:sp>
        <p:sp>
          <p:nvSpPr>
            <p:cNvPr id="82" name="TextBox 68">
              <a:extLst>
                <a:ext uri="{FF2B5EF4-FFF2-40B4-BE49-F238E27FC236}">
                  <a16:creationId xmlns:a16="http://schemas.microsoft.com/office/drawing/2014/main" id="{8ED44974-9E00-2E4B-80D5-4E837A891494}"/>
                </a:ext>
              </a:extLst>
            </p:cNvPr>
            <p:cNvSpPr txBox="1"/>
            <p:nvPr/>
          </p:nvSpPr>
          <p:spPr>
            <a:xfrm>
              <a:off x="2501428"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8</a:t>
              </a:r>
            </a:p>
          </p:txBody>
        </p:sp>
        <p:sp>
          <p:nvSpPr>
            <p:cNvPr id="83" name="TextBox 68">
              <a:extLst>
                <a:ext uri="{FF2B5EF4-FFF2-40B4-BE49-F238E27FC236}">
                  <a16:creationId xmlns:a16="http://schemas.microsoft.com/office/drawing/2014/main" id="{23672202-8FE7-6C47-BB06-382338B6364A}"/>
                </a:ext>
              </a:extLst>
            </p:cNvPr>
            <p:cNvSpPr txBox="1"/>
            <p:nvPr/>
          </p:nvSpPr>
          <p:spPr>
            <a:xfrm>
              <a:off x="2972465"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10</a:t>
              </a:r>
            </a:p>
          </p:txBody>
        </p:sp>
        <p:sp>
          <p:nvSpPr>
            <p:cNvPr id="84" name="TextBox 68">
              <a:extLst>
                <a:ext uri="{FF2B5EF4-FFF2-40B4-BE49-F238E27FC236}">
                  <a16:creationId xmlns:a16="http://schemas.microsoft.com/office/drawing/2014/main" id="{E87C78C9-E0D0-9241-8291-C3BB652C3440}"/>
                </a:ext>
              </a:extLst>
            </p:cNvPr>
            <p:cNvSpPr txBox="1"/>
            <p:nvPr/>
          </p:nvSpPr>
          <p:spPr>
            <a:xfrm>
              <a:off x="3443502"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12</a:t>
              </a:r>
            </a:p>
          </p:txBody>
        </p:sp>
        <p:sp>
          <p:nvSpPr>
            <p:cNvPr id="85" name="TextBox 68">
              <a:extLst>
                <a:ext uri="{FF2B5EF4-FFF2-40B4-BE49-F238E27FC236}">
                  <a16:creationId xmlns:a16="http://schemas.microsoft.com/office/drawing/2014/main" id="{7F23DAD1-B5AA-914F-B298-8EF2D158FA24}"/>
                </a:ext>
              </a:extLst>
            </p:cNvPr>
            <p:cNvSpPr txBox="1"/>
            <p:nvPr/>
          </p:nvSpPr>
          <p:spPr>
            <a:xfrm>
              <a:off x="3914539"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14</a:t>
              </a:r>
            </a:p>
          </p:txBody>
        </p:sp>
        <p:sp>
          <p:nvSpPr>
            <p:cNvPr id="86" name="TextBox 68">
              <a:extLst>
                <a:ext uri="{FF2B5EF4-FFF2-40B4-BE49-F238E27FC236}">
                  <a16:creationId xmlns:a16="http://schemas.microsoft.com/office/drawing/2014/main" id="{C1AE6E50-A00D-E149-921B-6B4BDE0B6636}"/>
                </a:ext>
              </a:extLst>
            </p:cNvPr>
            <p:cNvSpPr txBox="1"/>
            <p:nvPr/>
          </p:nvSpPr>
          <p:spPr>
            <a:xfrm>
              <a:off x="4385576"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16</a:t>
              </a:r>
            </a:p>
          </p:txBody>
        </p:sp>
        <p:sp>
          <p:nvSpPr>
            <p:cNvPr id="87" name="TextBox 68">
              <a:extLst>
                <a:ext uri="{FF2B5EF4-FFF2-40B4-BE49-F238E27FC236}">
                  <a16:creationId xmlns:a16="http://schemas.microsoft.com/office/drawing/2014/main" id="{165E9864-1167-0243-B33C-5504290332FF}"/>
                </a:ext>
              </a:extLst>
            </p:cNvPr>
            <p:cNvSpPr txBox="1"/>
            <p:nvPr/>
          </p:nvSpPr>
          <p:spPr>
            <a:xfrm>
              <a:off x="4856613"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18</a:t>
              </a:r>
            </a:p>
          </p:txBody>
        </p:sp>
        <p:sp>
          <p:nvSpPr>
            <p:cNvPr id="88" name="TextBox 68">
              <a:extLst>
                <a:ext uri="{FF2B5EF4-FFF2-40B4-BE49-F238E27FC236}">
                  <a16:creationId xmlns:a16="http://schemas.microsoft.com/office/drawing/2014/main" id="{8AA8F678-F652-B14D-9875-5D16B4B448A7}"/>
                </a:ext>
              </a:extLst>
            </p:cNvPr>
            <p:cNvSpPr txBox="1"/>
            <p:nvPr/>
          </p:nvSpPr>
          <p:spPr>
            <a:xfrm>
              <a:off x="5327650" y="5696573"/>
              <a:ext cx="371990"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20</a:t>
              </a:r>
            </a:p>
          </p:txBody>
        </p:sp>
        <p:cxnSp>
          <p:nvCxnSpPr>
            <p:cNvPr id="100" name="Straight Connector 51">
              <a:extLst>
                <a:ext uri="{FF2B5EF4-FFF2-40B4-BE49-F238E27FC236}">
                  <a16:creationId xmlns:a16="http://schemas.microsoft.com/office/drawing/2014/main" id="{B3FE2C52-07B6-614D-A0FF-2CC496EF29C0}"/>
                </a:ext>
              </a:extLst>
            </p:cNvPr>
            <p:cNvCxnSpPr>
              <a:cxnSpLocks/>
            </p:cNvCxnSpPr>
            <p:nvPr/>
          </p:nvCxnSpPr>
          <p:spPr bwMode="auto">
            <a:xfrm>
              <a:off x="550272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1" name="Straight Connector 51">
              <a:extLst>
                <a:ext uri="{FF2B5EF4-FFF2-40B4-BE49-F238E27FC236}">
                  <a16:creationId xmlns:a16="http://schemas.microsoft.com/office/drawing/2014/main" id="{0C0F600D-A43B-CE43-9278-2877F95480BF}"/>
                </a:ext>
              </a:extLst>
            </p:cNvPr>
            <p:cNvCxnSpPr>
              <a:cxnSpLocks/>
            </p:cNvCxnSpPr>
            <p:nvPr/>
          </p:nvCxnSpPr>
          <p:spPr bwMode="auto">
            <a:xfrm>
              <a:off x="5032873"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2" name="Straight Connector 51">
              <a:extLst>
                <a:ext uri="{FF2B5EF4-FFF2-40B4-BE49-F238E27FC236}">
                  <a16:creationId xmlns:a16="http://schemas.microsoft.com/office/drawing/2014/main" id="{F4DC7DA4-1631-0A46-98CB-6E88BA806F20}"/>
                </a:ext>
              </a:extLst>
            </p:cNvPr>
            <p:cNvCxnSpPr>
              <a:cxnSpLocks/>
            </p:cNvCxnSpPr>
            <p:nvPr/>
          </p:nvCxnSpPr>
          <p:spPr bwMode="auto">
            <a:xfrm>
              <a:off x="4563017"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3" name="Straight Connector 51">
              <a:extLst>
                <a:ext uri="{FF2B5EF4-FFF2-40B4-BE49-F238E27FC236}">
                  <a16:creationId xmlns:a16="http://schemas.microsoft.com/office/drawing/2014/main" id="{DFDE39B8-FFAB-904D-B894-32394385B67A}"/>
                </a:ext>
              </a:extLst>
            </p:cNvPr>
            <p:cNvCxnSpPr>
              <a:cxnSpLocks/>
            </p:cNvCxnSpPr>
            <p:nvPr/>
          </p:nvCxnSpPr>
          <p:spPr bwMode="auto">
            <a:xfrm>
              <a:off x="409316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4" name="Straight Connector 51">
              <a:extLst>
                <a:ext uri="{FF2B5EF4-FFF2-40B4-BE49-F238E27FC236}">
                  <a16:creationId xmlns:a16="http://schemas.microsoft.com/office/drawing/2014/main" id="{BC516760-99DA-354E-859F-1262901A175D}"/>
                </a:ext>
              </a:extLst>
            </p:cNvPr>
            <p:cNvCxnSpPr>
              <a:cxnSpLocks/>
            </p:cNvCxnSpPr>
            <p:nvPr/>
          </p:nvCxnSpPr>
          <p:spPr bwMode="auto">
            <a:xfrm>
              <a:off x="3623305"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5" name="Straight Connector 51">
              <a:extLst>
                <a:ext uri="{FF2B5EF4-FFF2-40B4-BE49-F238E27FC236}">
                  <a16:creationId xmlns:a16="http://schemas.microsoft.com/office/drawing/2014/main" id="{FA9948DA-CA53-C844-AE8A-9FAF93CD55F1}"/>
                </a:ext>
              </a:extLst>
            </p:cNvPr>
            <p:cNvCxnSpPr>
              <a:cxnSpLocks/>
            </p:cNvCxnSpPr>
            <p:nvPr/>
          </p:nvCxnSpPr>
          <p:spPr bwMode="auto">
            <a:xfrm>
              <a:off x="3153449"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6" name="Straight Connector 51">
              <a:extLst>
                <a:ext uri="{FF2B5EF4-FFF2-40B4-BE49-F238E27FC236}">
                  <a16:creationId xmlns:a16="http://schemas.microsoft.com/office/drawing/2014/main" id="{887935CB-A519-4048-A3AD-13F70DE4D215}"/>
                </a:ext>
              </a:extLst>
            </p:cNvPr>
            <p:cNvCxnSpPr>
              <a:cxnSpLocks/>
            </p:cNvCxnSpPr>
            <p:nvPr/>
          </p:nvCxnSpPr>
          <p:spPr bwMode="auto">
            <a:xfrm>
              <a:off x="2683593"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7" name="Straight Connector 51">
              <a:extLst>
                <a:ext uri="{FF2B5EF4-FFF2-40B4-BE49-F238E27FC236}">
                  <a16:creationId xmlns:a16="http://schemas.microsoft.com/office/drawing/2014/main" id="{70CA1A74-D583-3440-BA4E-C9289C379F5A}"/>
                </a:ext>
              </a:extLst>
            </p:cNvPr>
            <p:cNvCxnSpPr>
              <a:cxnSpLocks/>
            </p:cNvCxnSpPr>
            <p:nvPr/>
          </p:nvCxnSpPr>
          <p:spPr bwMode="auto">
            <a:xfrm>
              <a:off x="2213737"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8" name="Straight Connector 51">
              <a:extLst>
                <a:ext uri="{FF2B5EF4-FFF2-40B4-BE49-F238E27FC236}">
                  <a16:creationId xmlns:a16="http://schemas.microsoft.com/office/drawing/2014/main" id="{BE81D7E1-BCC5-C54C-9FF2-D8A282C80B76}"/>
                </a:ext>
              </a:extLst>
            </p:cNvPr>
            <p:cNvCxnSpPr>
              <a:cxnSpLocks/>
            </p:cNvCxnSpPr>
            <p:nvPr/>
          </p:nvCxnSpPr>
          <p:spPr bwMode="auto">
            <a:xfrm>
              <a:off x="1743881"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9" name="Straight Connector 51">
              <a:extLst>
                <a:ext uri="{FF2B5EF4-FFF2-40B4-BE49-F238E27FC236}">
                  <a16:creationId xmlns:a16="http://schemas.microsoft.com/office/drawing/2014/main" id="{F529C73B-0811-C045-94A3-6C2BDF558C6D}"/>
                </a:ext>
              </a:extLst>
            </p:cNvPr>
            <p:cNvCxnSpPr>
              <a:cxnSpLocks/>
            </p:cNvCxnSpPr>
            <p:nvPr/>
          </p:nvCxnSpPr>
          <p:spPr bwMode="auto">
            <a:xfrm>
              <a:off x="1274025"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6" name="Grafik 5" descr="Ein Bild, das Silhouette enthält.&#10;&#10;Automatisch generierte Beschreibung">
            <a:extLst>
              <a:ext uri="{FF2B5EF4-FFF2-40B4-BE49-F238E27FC236}">
                <a16:creationId xmlns:a16="http://schemas.microsoft.com/office/drawing/2014/main" id="{B292F4E7-EE7D-B740-B527-12F844668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4232" y="2807070"/>
            <a:ext cx="517296" cy="1531028"/>
          </a:xfrm>
          <a:prstGeom prst="rect">
            <a:avLst/>
          </a:prstGeom>
        </p:spPr>
      </p:pic>
      <p:sp>
        <p:nvSpPr>
          <p:cNvPr id="2" name="Titel 1">
            <a:extLst>
              <a:ext uri="{FF2B5EF4-FFF2-40B4-BE49-F238E27FC236}">
                <a16:creationId xmlns:a16="http://schemas.microsoft.com/office/drawing/2014/main" id="{5EF13B1E-86BB-4A7B-A8F9-450FCB44645D}"/>
              </a:ext>
            </a:extLst>
          </p:cNvPr>
          <p:cNvSpPr>
            <a:spLocks noGrp="1"/>
          </p:cNvSpPr>
          <p:nvPr>
            <p:ph type="title"/>
          </p:nvPr>
        </p:nvSpPr>
        <p:spPr>
          <a:xfrm>
            <a:off x="816001" y="25884"/>
            <a:ext cx="11041567" cy="984885"/>
          </a:xfrm>
        </p:spPr>
        <p:txBody>
          <a:bodyPr/>
          <a:lstStyle/>
          <a:p>
            <a:r>
              <a:rPr lang="de-DE" dirty="0"/>
              <a:t>Bis zu jeder fünfte Krebspatient (10-20%) erleidet </a:t>
            </a:r>
            <a:br>
              <a:rPr lang="de-DE" dirty="0"/>
            </a:br>
            <a:r>
              <a:rPr lang="de-DE" dirty="0"/>
              <a:t>eine symptomatische VTE</a:t>
            </a:r>
            <a:r>
              <a:rPr lang="de-DE" baseline="30000" dirty="0"/>
              <a:t>1</a:t>
            </a:r>
          </a:p>
        </p:txBody>
      </p:sp>
      <p:sp>
        <p:nvSpPr>
          <p:cNvPr id="3" name="Inhaltsplatzhalter 2">
            <a:extLst>
              <a:ext uri="{FF2B5EF4-FFF2-40B4-BE49-F238E27FC236}">
                <a16:creationId xmlns:a16="http://schemas.microsoft.com/office/drawing/2014/main" id="{3DA25FC0-9F31-4D21-A154-3CA917F9CA2B}"/>
              </a:ext>
            </a:extLst>
          </p:cNvPr>
          <p:cNvSpPr>
            <a:spLocks noGrp="1"/>
          </p:cNvSpPr>
          <p:nvPr>
            <p:ph sz="quarter" idx="10"/>
          </p:nvPr>
        </p:nvSpPr>
        <p:spPr>
          <a:xfrm>
            <a:off x="809331" y="1376364"/>
            <a:ext cx="11042649" cy="494826"/>
          </a:xfrm>
        </p:spPr>
        <p:txBody>
          <a:bodyPr/>
          <a:lstStyle/>
          <a:p>
            <a:pPr marL="0" indent="0">
              <a:buNone/>
            </a:pPr>
            <a:r>
              <a:rPr lang="de-DE" dirty="0"/>
              <a:t>Risikokonstellation</a:t>
            </a:r>
            <a:endParaRPr lang="de-DE" altLang="en-US" b="1" baseline="30000" dirty="0"/>
          </a:p>
        </p:txBody>
      </p:sp>
      <p:sp>
        <p:nvSpPr>
          <p:cNvPr id="12" name="Rechteck 11">
            <a:extLst>
              <a:ext uri="{FF2B5EF4-FFF2-40B4-BE49-F238E27FC236}">
                <a16:creationId xmlns:a16="http://schemas.microsoft.com/office/drawing/2014/main" id="{83C3554E-E80E-4E64-ADD2-35DD3089222E}"/>
              </a:ext>
            </a:extLst>
          </p:cNvPr>
          <p:cNvSpPr/>
          <p:nvPr/>
        </p:nvSpPr>
        <p:spPr>
          <a:xfrm>
            <a:off x="803275" y="6245076"/>
            <a:ext cx="11857567" cy="484748"/>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*Aktive Tumorerkrankung war definiert als primäre Tumordiagnose, Krankenhausentlassungsdiagnose oder Tumortherapie/Knochenmarkstransplantation. Datenquelle: UK Clinical Practice Research Datalink.</a:t>
            </a:r>
          </a:p>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 CA = Karzinom</a:t>
            </a:r>
          </a:p>
          <a:p>
            <a:pPr fontAlgn="base">
              <a:spcBef>
                <a:spcPct val="25000"/>
              </a:spcBef>
              <a:spcAft>
                <a:spcPct val="0"/>
              </a:spcAft>
              <a:buClr>
                <a:srgbClr val="3961AC"/>
              </a:buClr>
              <a:buSzPct val="80000"/>
              <a:tabLst>
                <a:tab pos="1650959" algn="l"/>
              </a:tabLst>
            </a:pPr>
            <a:r>
              <a:rPr lang="en-GB" altLang="en-US" sz="900" b="1" dirty="0">
                <a:solidFill>
                  <a:srgbClr val="000000">
                    <a:lumMod val="65000"/>
                    <a:lumOff val="35000"/>
                  </a:srgbClr>
                </a:solidFill>
              </a:rPr>
              <a:t>1. </a:t>
            </a:r>
            <a:r>
              <a:rPr lang="en-GB" sz="900" dirty="0">
                <a:solidFill>
                  <a:srgbClr val="000000">
                    <a:lumMod val="65000"/>
                    <a:lumOff val="35000"/>
                  </a:srgbClr>
                </a:solidFill>
              </a:rPr>
              <a:t>Barsam SJ et al. J Haem 2013; 161:764-777. </a:t>
            </a:r>
            <a:r>
              <a:rPr lang="en-GB" altLang="en-US" sz="900" b="1" dirty="0">
                <a:solidFill>
                  <a:srgbClr val="000000">
                    <a:lumMod val="65000"/>
                    <a:lumOff val="35000"/>
                  </a:srgbClr>
                </a:solidFill>
              </a:rPr>
              <a:t>2. </a:t>
            </a:r>
            <a:r>
              <a:rPr lang="en-GB" sz="900" dirty="0">
                <a:solidFill>
                  <a:srgbClr val="000000">
                    <a:lumMod val="65000"/>
                    <a:lumOff val="35000"/>
                  </a:srgbClr>
                </a:solidFill>
              </a:rPr>
              <a:t>Cohen AT et al. Thromb Hemost 2017:117:57-65. </a:t>
            </a:r>
            <a:r>
              <a:rPr lang="en-GB" altLang="en-US" sz="900" b="1" dirty="0">
                <a:solidFill>
                  <a:srgbClr val="000000">
                    <a:lumMod val="65000"/>
                    <a:lumOff val="35000"/>
                  </a:srgbClr>
                </a:solidFill>
              </a:rPr>
              <a:t>3.</a:t>
            </a:r>
            <a:r>
              <a:rPr lang="en-GB" altLang="en-US" sz="900" dirty="0">
                <a:solidFill>
                  <a:srgbClr val="000000">
                    <a:lumMod val="65000"/>
                    <a:lumOff val="35000"/>
                  </a:srgbClr>
                </a:solidFill>
              </a:rPr>
              <a:t> Khorana AA et al, J Thromb Haemost 2007;5:632–634</a:t>
            </a:r>
          </a:p>
        </p:txBody>
      </p:sp>
      <p:sp>
        <p:nvSpPr>
          <p:cNvPr id="8" name="Textfeld 7">
            <a:extLst>
              <a:ext uri="{FF2B5EF4-FFF2-40B4-BE49-F238E27FC236}">
                <a16:creationId xmlns:a16="http://schemas.microsoft.com/office/drawing/2014/main" id="{7B7C5B10-BE21-49F0-94BA-ACF028501025}"/>
              </a:ext>
            </a:extLst>
          </p:cNvPr>
          <p:cNvSpPr txBox="1"/>
          <p:nvPr/>
        </p:nvSpPr>
        <p:spPr>
          <a:xfrm>
            <a:off x="6613834" y="4363796"/>
            <a:ext cx="2229953" cy="740845"/>
          </a:xfrm>
          <a:prstGeom prst="rect">
            <a:avLst/>
          </a:prstGeom>
          <a:noFill/>
        </p:spPr>
        <p:txBody>
          <a:bodyPr wrap="square" lIns="90000" tIns="46800" rIns="90000" bIns="46800" rtlCol="0" anchor="ctr">
            <a:spAutoFit/>
          </a:bodyPr>
          <a:lstStyle/>
          <a:p>
            <a:r>
              <a:rPr lang="de-CH" sz="1400" dirty="0">
                <a:solidFill>
                  <a:schemeClr val="tx1">
                    <a:lumMod val="65000"/>
                    <a:lumOff val="35000"/>
                  </a:schemeClr>
                </a:solidFill>
              </a:rPr>
              <a:t>VTE ist die zweithäufigste Todesursache bei Krebspatienten</a:t>
            </a:r>
            <a:r>
              <a:rPr lang="de-CH" sz="1400" baseline="30000" dirty="0">
                <a:solidFill>
                  <a:schemeClr val="tx1">
                    <a:lumMod val="65000"/>
                    <a:lumOff val="35000"/>
                  </a:schemeClr>
                </a:solidFill>
              </a:rPr>
              <a:t>2</a:t>
            </a:r>
            <a:r>
              <a:rPr lang="de-CH" sz="1400" dirty="0">
                <a:solidFill>
                  <a:schemeClr val="tx1">
                    <a:lumMod val="65000"/>
                    <a:lumOff val="35000"/>
                  </a:schemeClr>
                </a:solidFill>
              </a:rPr>
              <a:t> </a:t>
            </a:r>
            <a:endParaRPr lang="de-DE" sz="1400" baseline="30000" dirty="0">
              <a:solidFill>
                <a:schemeClr val="tx1">
                  <a:lumMod val="65000"/>
                  <a:lumOff val="35000"/>
                </a:schemeClr>
              </a:solidFill>
            </a:endParaRPr>
          </a:p>
        </p:txBody>
      </p:sp>
      <p:sp>
        <p:nvSpPr>
          <p:cNvPr id="9" name="Textfeld 8">
            <a:extLst>
              <a:ext uri="{FF2B5EF4-FFF2-40B4-BE49-F238E27FC236}">
                <a16:creationId xmlns:a16="http://schemas.microsoft.com/office/drawing/2014/main" id="{7722A216-E3D0-4CE6-AF28-033589A8A115}"/>
              </a:ext>
            </a:extLst>
          </p:cNvPr>
          <p:cNvSpPr txBox="1"/>
          <p:nvPr/>
        </p:nvSpPr>
        <p:spPr>
          <a:xfrm>
            <a:off x="7257698" y="3182857"/>
            <a:ext cx="1226706" cy="710067"/>
          </a:xfrm>
          <a:prstGeom prst="rect">
            <a:avLst/>
          </a:prstGeom>
          <a:noFill/>
        </p:spPr>
        <p:txBody>
          <a:bodyPr wrap="square" lIns="90000" tIns="46800" rIns="90000" bIns="46800" rtlCol="0" anchor="ctr">
            <a:spAutoFit/>
          </a:bodyPr>
          <a:lstStyle/>
          <a:p>
            <a:r>
              <a:rPr lang="de-CH" sz="4000" b="1" dirty="0">
                <a:solidFill>
                  <a:srgbClr val="2B4981"/>
                </a:solidFill>
              </a:rPr>
              <a:t>2.</a:t>
            </a:r>
            <a:endParaRPr lang="de-DE" sz="4000" b="1" dirty="0">
              <a:solidFill>
                <a:srgbClr val="2B4981"/>
              </a:solidFill>
            </a:endParaRPr>
          </a:p>
        </p:txBody>
      </p:sp>
      <p:sp>
        <p:nvSpPr>
          <p:cNvPr id="15" name="Pfeil: nach oben 14">
            <a:extLst>
              <a:ext uri="{FF2B5EF4-FFF2-40B4-BE49-F238E27FC236}">
                <a16:creationId xmlns:a16="http://schemas.microsoft.com/office/drawing/2014/main" id="{6536D933-B19F-430F-A8AF-30676F27BC86}"/>
              </a:ext>
            </a:extLst>
          </p:cNvPr>
          <p:cNvSpPr/>
          <p:nvPr/>
        </p:nvSpPr>
        <p:spPr bwMode="auto">
          <a:xfrm>
            <a:off x="9741491" y="2905222"/>
            <a:ext cx="636343" cy="1180939"/>
          </a:xfrm>
          <a:prstGeom prst="up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6" name="Textfeld 15">
            <a:extLst>
              <a:ext uri="{FF2B5EF4-FFF2-40B4-BE49-F238E27FC236}">
                <a16:creationId xmlns:a16="http://schemas.microsoft.com/office/drawing/2014/main" id="{7DE1EA9B-20BC-4FC6-A328-F68D15B20F27}"/>
              </a:ext>
            </a:extLst>
          </p:cNvPr>
          <p:cNvSpPr txBox="1"/>
          <p:nvPr/>
        </p:nvSpPr>
        <p:spPr>
          <a:xfrm>
            <a:off x="9590178" y="3182857"/>
            <a:ext cx="1226706" cy="710067"/>
          </a:xfrm>
          <a:prstGeom prst="rect">
            <a:avLst/>
          </a:prstGeom>
          <a:noFill/>
        </p:spPr>
        <p:txBody>
          <a:bodyPr wrap="square" lIns="90000" tIns="46800" rIns="90000" bIns="46800" rtlCol="0" anchor="ctr">
            <a:spAutoFit/>
          </a:bodyPr>
          <a:lstStyle/>
          <a:p>
            <a:r>
              <a:rPr lang="de-CH" sz="4000" b="1" dirty="0">
                <a:solidFill>
                  <a:srgbClr val="2B4981"/>
                </a:solidFill>
              </a:rPr>
              <a:t>47x</a:t>
            </a:r>
            <a:endParaRPr lang="de-DE" sz="4000" b="1" dirty="0">
              <a:solidFill>
                <a:srgbClr val="2B4981"/>
              </a:solidFill>
            </a:endParaRPr>
          </a:p>
        </p:txBody>
      </p:sp>
      <p:sp>
        <p:nvSpPr>
          <p:cNvPr id="17" name="Textfeld 16">
            <a:extLst>
              <a:ext uri="{FF2B5EF4-FFF2-40B4-BE49-F238E27FC236}">
                <a16:creationId xmlns:a16="http://schemas.microsoft.com/office/drawing/2014/main" id="{C10D9DC9-745B-4572-B25A-2A31D36B1071}"/>
              </a:ext>
            </a:extLst>
          </p:cNvPr>
          <p:cNvSpPr txBox="1"/>
          <p:nvPr/>
        </p:nvSpPr>
        <p:spPr>
          <a:xfrm>
            <a:off x="9157316" y="4363796"/>
            <a:ext cx="2564519" cy="740845"/>
          </a:xfrm>
          <a:prstGeom prst="rect">
            <a:avLst/>
          </a:prstGeom>
          <a:noFill/>
        </p:spPr>
        <p:txBody>
          <a:bodyPr wrap="square" lIns="90000" tIns="46800" rIns="90000" bIns="46800" rtlCol="0" anchor="ctr">
            <a:spAutoFit/>
          </a:bodyPr>
          <a:lstStyle/>
          <a:p>
            <a:r>
              <a:rPr lang="de-DE" sz="1400" dirty="0">
                <a:solidFill>
                  <a:schemeClr val="tx1">
                    <a:lumMod val="65000"/>
                    <a:lumOff val="35000"/>
                  </a:schemeClr>
                </a:solidFill>
              </a:rPr>
              <a:t>47x höheres Mortalitätsrisiko bei Krebspatienten mit VTE als in allgemeiner Population</a:t>
            </a:r>
            <a:r>
              <a:rPr lang="de-DE" sz="1400" baseline="30000" dirty="0">
                <a:solidFill>
                  <a:schemeClr val="tx1">
                    <a:lumMod val="65000"/>
                    <a:lumOff val="35000"/>
                  </a:schemeClr>
                </a:solidFill>
              </a:rPr>
              <a:t>3</a:t>
            </a:r>
          </a:p>
        </p:txBody>
      </p:sp>
      <p:sp>
        <p:nvSpPr>
          <p:cNvPr id="55" name="TextBox 68">
            <a:extLst>
              <a:ext uri="{FF2B5EF4-FFF2-40B4-BE49-F238E27FC236}">
                <a16:creationId xmlns:a16="http://schemas.microsoft.com/office/drawing/2014/main" id="{5238DCB3-3C41-CE48-AEB1-3B531E226C2D}"/>
              </a:ext>
            </a:extLst>
          </p:cNvPr>
          <p:cNvSpPr txBox="1"/>
          <p:nvPr/>
        </p:nvSpPr>
        <p:spPr>
          <a:xfrm>
            <a:off x="803276" y="5884254"/>
            <a:ext cx="4752974" cy="153888"/>
          </a:xfrm>
          <a:prstGeom prst="rect">
            <a:avLst/>
          </a:prstGeom>
          <a:noFill/>
        </p:spPr>
        <p:txBody>
          <a:bodyPr wrap="square" lIns="0" tIns="0" rIns="0" bIns="0" rtlCol="0" anchor="ctr">
            <a:spAutoFit/>
          </a:bodyPr>
          <a:lstStyle/>
          <a:p>
            <a:pPr algn="ctr">
              <a:defRPr/>
            </a:pPr>
            <a:r>
              <a:rPr lang="en-US" sz="1000" b="1" dirty="0">
                <a:solidFill>
                  <a:schemeClr val="tx1">
                    <a:lumMod val="65000"/>
                    <a:lumOff val="35000"/>
                  </a:schemeClr>
                </a:solidFill>
              </a:rPr>
              <a:t>Inzidenz %</a:t>
            </a:r>
            <a:endParaRPr lang="en-US" sz="1000" b="1" dirty="0">
              <a:solidFill>
                <a:schemeClr val="tx1">
                  <a:lumMod val="65000"/>
                  <a:lumOff val="35000"/>
                </a:schemeClr>
              </a:solidFill>
              <a:latin typeface="Arial"/>
            </a:endParaRPr>
          </a:p>
        </p:txBody>
      </p:sp>
      <p:sp>
        <p:nvSpPr>
          <p:cNvPr id="60" name="TextBox 63">
            <a:extLst>
              <a:ext uri="{FF2B5EF4-FFF2-40B4-BE49-F238E27FC236}">
                <a16:creationId xmlns:a16="http://schemas.microsoft.com/office/drawing/2014/main" id="{CC3BAF41-70FD-0042-A202-CAABFDEFD09B}"/>
              </a:ext>
            </a:extLst>
          </p:cNvPr>
          <p:cNvSpPr txBox="1"/>
          <p:nvPr/>
        </p:nvSpPr>
        <p:spPr>
          <a:xfrm>
            <a:off x="867567" y="2623798"/>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Prostata CA</a:t>
            </a:r>
          </a:p>
        </p:txBody>
      </p:sp>
      <p:sp>
        <p:nvSpPr>
          <p:cNvPr id="71" name="Rechteck 70">
            <a:extLst>
              <a:ext uri="{FF2B5EF4-FFF2-40B4-BE49-F238E27FC236}">
                <a16:creationId xmlns:a16="http://schemas.microsoft.com/office/drawing/2014/main" id="{51339F68-3751-F44D-B0CB-2AF78883F907}"/>
              </a:ext>
            </a:extLst>
          </p:cNvPr>
          <p:cNvSpPr/>
          <p:nvPr/>
        </p:nvSpPr>
        <p:spPr bwMode="auto">
          <a:xfrm>
            <a:off x="803275" y="3432785"/>
            <a:ext cx="3045389" cy="17464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9" name="TextBox 63">
            <a:extLst>
              <a:ext uri="{FF2B5EF4-FFF2-40B4-BE49-F238E27FC236}">
                <a16:creationId xmlns:a16="http://schemas.microsoft.com/office/drawing/2014/main" id="{A6E04EB6-1EFD-584A-9B02-2FD3ED8D946A}"/>
              </a:ext>
            </a:extLst>
          </p:cNvPr>
          <p:cNvSpPr txBox="1"/>
          <p:nvPr/>
        </p:nvSpPr>
        <p:spPr>
          <a:xfrm>
            <a:off x="867567" y="5341144"/>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Hirntumor</a:t>
            </a:r>
          </a:p>
        </p:txBody>
      </p:sp>
      <p:sp>
        <p:nvSpPr>
          <p:cNvPr id="90" name="TextBox 63">
            <a:extLst>
              <a:ext uri="{FF2B5EF4-FFF2-40B4-BE49-F238E27FC236}">
                <a16:creationId xmlns:a16="http://schemas.microsoft.com/office/drawing/2014/main" id="{2AF0B7FE-39A1-D841-8557-21FAEB06E2A5}"/>
              </a:ext>
            </a:extLst>
          </p:cNvPr>
          <p:cNvSpPr txBox="1"/>
          <p:nvPr/>
        </p:nvSpPr>
        <p:spPr>
          <a:xfrm>
            <a:off x="867567" y="5069413"/>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Magen CA</a:t>
            </a:r>
          </a:p>
        </p:txBody>
      </p:sp>
      <p:sp>
        <p:nvSpPr>
          <p:cNvPr id="91" name="TextBox 63">
            <a:extLst>
              <a:ext uri="{FF2B5EF4-FFF2-40B4-BE49-F238E27FC236}">
                <a16:creationId xmlns:a16="http://schemas.microsoft.com/office/drawing/2014/main" id="{A8BE85BB-1837-8C4C-87F3-E686A3AEB647}"/>
              </a:ext>
            </a:extLst>
          </p:cNvPr>
          <p:cNvSpPr txBox="1"/>
          <p:nvPr/>
        </p:nvSpPr>
        <p:spPr>
          <a:xfrm>
            <a:off x="867567" y="4797678"/>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Pankreas CA</a:t>
            </a:r>
          </a:p>
        </p:txBody>
      </p:sp>
      <p:sp>
        <p:nvSpPr>
          <p:cNvPr id="92" name="TextBox 63">
            <a:extLst>
              <a:ext uri="{FF2B5EF4-FFF2-40B4-BE49-F238E27FC236}">
                <a16:creationId xmlns:a16="http://schemas.microsoft.com/office/drawing/2014/main" id="{34A96569-1F96-AF4F-948F-D91B2BCDA490}"/>
              </a:ext>
            </a:extLst>
          </p:cNvPr>
          <p:cNvSpPr txBox="1"/>
          <p:nvPr/>
        </p:nvSpPr>
        <p:spPr>
          <a:xfrm>
            <a:off x="867567" y="4525943"/>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Uterus CA</a:t>
            </a:r>
          </a:p>
        </p:txBody>
      </p:sp>
      <p:sp>
        <p:nvSpPr>
          <p:cNvPr id="93" name="TextBox 63">
            <a:extLst>
              <a:ext uri="{FF2B5EF4-FFF2-40B4-BE49-F238E27FC236}">
                <a16:creationId xmlns:a16="http://schemas.microsoft.com/office/drawing/2014/main" id="{16892E6F-A12A-344B-A8B9-3B95C7132E5F}"/>
              </a:ext>
            </a:extLst>
          </p:cNvPr>
          <p:cNvSpPr txBox="1"/>
          <p:nvPr/>
        </p:nvSpPr>
        <p:spPr>
          <a:xfrm>
            <a:off x="867567" y="4254208"/>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Blasen CA</a:t>
            </a:r>
          </a:p>
        </p:txBody>
      </p:sp>
      <p:sp>
        <p:nvSpPr>
          <p:cNvPr id="94" name="TextBox 63">
            <a:extLst>
              <a:ext uri="{FF2B5EF4-FFF2-40B4-BE49-F238E27FC236}">
                <a16:creationId xmlns:a16="http://schemas.microsoft.com/office/drawing/2014/main" id="{5ABDCDD3-4864-7743-805D-71CA5A386366}"/>
              </a:ext>
            </a:extLst>
          </p:cNvPr>
          <p:cNvSpPr txBox="1"/>
          <p:nvPr/>
        </p:nvSpPr>
        <p:spPr>
          <a:xfrm>
            <a:off x="867567" y="3982473"/>
            <a:ext cx="975910" cy="153888"/>
          </a:xfrm>
          <a:prstGeom prst="rect">
            <a:avLst/>
          </a:prstGeom>
          <a:noFill/>
        </p:spPr>
        <p:txBody>
          <a:bodyPr wrap="square" lIns="0" tIns="0" rIns="0" bIns="0" rtlCol="0" anchor="ctr">
            <a:spAutoFit/>
          </a:bodyPr>
          <a:lstStyle/>
          <a:p>
            <a:pPr defTabSz="1219170">
              <a:defRPr/>
            </a:pPr>
            <a:r>
              <a:rPr lang="en-US" sz="1000" dirty="0" err="1">
                <a:solidFill>
                  <a:schemeClr val="bg1"/>
                </a:solidFill>
                <a:latin typeface="Arial"/>
              </a:rPr>
              <a:t>Ovariales</a:t>
            </a:r>
            <a:r>
              <a:rPr lang="en-US" sz="1000" dirty="0">
                <a:solidFill>
                  <a:schemeClr val="bg1"/>
                </a:solidFill>
                <a:latin typeface="Arial"/>
              </a:rPr>
              <a:t> CA</a:t>
            </a:r>
          </a:p>
        </p:txBody>
      </p:sp>
      <p:sp>
        <p:nvSpPr>
          <p:cNvPr id="95" name="TextBox 63">
            <a:extLst>
              <a:ext uri="{FF2B5EF4-FFF2-40B4-BE49-F238E27FC236}">
                <a16:creationId xmlns:a16="http://schemas.microsoft.com/office/drawing/2014/main" id="{8867FB68-811F-4E49-8391-1B05FF52C0C9}"/>
              </a:ext>
            </a:extLst>
          </p:cNvPr>
          <p:cNvSpPr txBox="1"/>
          <p:nvPr/>
        </p:nvSpPr>
        <p:spPr>
          <a:xfrm>
            <a:off x="867567" y="3710738"/>
            <a:ext cx="1286153"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Hämatol. Malignome</a:t>
            </a:r>
          </a:p>
        </p:txBody>
      </p:sp>
      <p:sp>
        <p:nvSpPr>
          <p:cNvPr id="96" name="TextBox 63">
            <a:extLst>
              <a:ext uri="{FF2B5EF4-FFF2-40B4-BE49-F238E27FC236}">
                <a16:creationId xmlns:a16="http://schemas.microsoft.com/office/drawing/2014/main" id="{78C001E7-48A9-D24A-9A89-BC9F6034FE8C}"/>
              </a:ext>
            </a:extLst>
          </p:cNvPr>
          <p:cNvSpPr txBox="1"/>
          <p:nvPr/>
        </p:nvSpPr>
        <p:spPr>
          <a:xfrm>
            <a:off x="867567" y="3439003"/>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Kolon CA</a:t>
            </a:r>
          </a:p>
        </p:txBody>
      </p:sp>
      <p:sp>
        <p:nvSpPr>
          <p:cNvPr id="97" name="TextBox 63">
            <a:extLst>
              <a:ext uri="{FF2B5EF4-FFF2-40B4-BE49-F238E27FC236}">
                <a16:creationId xmlns:a16="http://schemas.microsoft.com/office/drawing/2014/main" id="{08B2D11C-4D67-D747-9EC7-73BE14F492F6}"/>
              </a:ext>
            </a:extLst>
          </p:cNvPr>
          <p:cNvSpPr txBox="1"/>
          <p:nvPr/>
        </p:nvSpPr>
        <p:spPr>
          <a:xfrm>
            <a:off x="867567" y="3167268"/>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Lungen CA</a:t>
            </a:r>
          </a:p>
        </p:txBody>
      </p:sp>
      <p:sp>
        <p:nvSpPr>
          <p:cNvPr id="98" name="TextBox 63">
            <a:extLst>
              <a:ext uri="{FF2B5EF4-FFF2-40B4-BE49-F238E27FC236}">
                <a16:creationId xmlns:a16="http://schemas.microsoft.com/office/drawing/2014/main" id="{EB8EB097-CC0A-994E-9029-BD31E555E859}"/>
              </a:ext>
            </a:extLst>
          </p:cNvPr>
          <p:cNvSpPr txBox="1"/>
          <p:nvPr/>
        </p:nvSpPr>
        <p:spPr>
          <a:xfrm>
            <a:off x="867567" y="2895533"/>
            <a:ext cx="975910" cy="153888"/>
          </a:xfrm>
          <a:prstGeom prst="rect">
            <a:avLst/>
          </a:prstGeom>
          <a:noFill/>
        </p:spPr>
        <p:txBody>
          <a:bodyPr wrap="square" lIns="0" tIns="0" rIns="0" bIns="0" rtlCol="0" anchor="ctr">
            <a:spAutoFit/>
          </a:bodyPr>
          <a:lstStyle/>
          <a:p>
            <a:pPr defTabSz="1219170">
              <a:defRPr/>
            </a:pPr>
            <a:r>
              <a:rPr lang="en-US" sz="1000" dirty="0">
                <a:solidFill>
                  <a:schemeClr val="bg1"/>
                </a:solidFill>
                <a:latin typeface="Arial"/>
              </a:rPr>
              <a:t>Brust CA</a:t>
            </a:r>
          </a:p>
        </p:txBody>
      </p:sp>
      <p:sp>
        <p:nvSpPr>
          <p:cNvPr id="110" name="TextBox 68">
            <a:extLst>
              <a:ext uri="{FF2B5EF4-FFF2-40B4-BE49-F238E27FC236}">
                <a16:creationId xmlns:a16="http://schemas.microsoft.com/office/drawing/2014/main" id="{3AA6E62D-C225-0945-ADD3-214B70119687}"/>
              </a:ext>
            </a:extLst>
          </p:cNvPr>
          <p:cNvSpPr txBox="1"/>
          <p:nvPr/>
        </p:nvSpPr>
        <p:spPr>
          <a:xfrm>
            <a:off x="803276" y="2209800"/>
            <a:ext cx="4752974" cy="153888"/>
          </a:xfrm>
          <a:prstGeom prst="rect">
            <a:avLst/>
          </a:prstGeom>
          <a:noFill/>
        </p:spPr>
        <p:txBody>
          <a:bodyPr wrap="square" lIns="0" tIns="0" rIns="0" bIns="0" rtlCol="0" anchor="ctr">
            <a:spAutoFit/>
          </a:bodyPr>
          <a:lstStyle/>
          <a:p>
            <a:pPr>
              <a:defRPr sz="1400" b="0" i="0" u="none" strike="noStrike" kern="1200" spc="0" baseline="0">
                <a:solidFill>
                  <a:prstClr val="black">
                    <a:lumMod val="65000"/>
                    <a:lumOff val="35000"/>
                  </a:prstClr>
                </a:solidFill>
                <a:latin typeface="+mn-lt"/>
                <a:ea typeface="+mn-ea"/>
                <a:cs typeface="+mn-cs"/>
              </a:defRPr>
            </a:pPr>
            <a:r>
              <a:rPr lang="en-US" sz="1000" b="1" dirty="0"/>
              <a:t>n= 6592 </a:t>
            </a:r>
            <a:r>
              <a:rPr lang="en-US" sz="1000" b="1" dirty="0" err="1"/>
              <a:t>Patienten</a:t>
            </a:r>
            <a:r>
              <a:rPr lang="en-US" sz="1000" b="1" dirty="0"/>
              <a:t> </a:t>
            </a:r>
            <a:r>
              <a:rPr lang="en-US" sz="1000" b="1" dirty="0" err="1"/>
              <a:t>mit</a:t>
            </a:r>
            <a:r>
              <a:rPr lang="en-US" sz="1000" b="1" dirty="0"/>
              <a:t> </a:t>
            </a:r>
            <a:r>
              <a:rPr lang="en-US" sz="1000" b="1" dirty="0" err="1"/>
              <a:t>erster</a:t>
            </a:r>
            <a:r>
              <a:rPr lang="en-US" sz="1000" b="1" dirty="0"/>
              <a:t> VTE und </a:t>
            </a:r>
            <a:r>
              <a:rPr lang="en-US" sz="1000" b="1" dirty="0" err="1"/>
              <a:t>aktiver</a:t>
            </a:r>
            <a:r>
              <a:rPr lang="en-US" sz="1000" b="1" dirty="0"/>
              <a:t> </a:t>
            </a:r>
            <a:r>
              <a:rPr lang="en-US" sz="1000" b="1" dirty="0" err="1"/>
              <a:t>Tumorerkrankung</a:t>
            </a:r>
            <a:r>
              <a:rPr lang="en-US" sz="1000" b="1" baseline="30000" dirty="0"/>
              <a:t>*,2</a:t>
            </a:r>
          </a:p>
        </p:txBody>
      </p:sp>
    </p:spTree>
    <p:extLst>
      <p:ext uri="{BB962C8B-B14F-4D97-AF65-F5344CB8AC3E}">
        <p14:creationId xmlns:p14="http://schemas.microsoft.com/office/powerpoint/2010/main" val="625237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CB56FA-E24E-47E6-9765-059AE1D5AC2B}"/>
              </a:ext>
            </a:extLst>
          </p:cNvPr>
          <p:cNvSpPr>
            <a:spLocks noGrp="1"/>
          </p:cNvSpPr>
          <p:nvPr>
            <p:ph type="title"/>
          </p:nvPr>
        </p:nvSpPr>
        <p:spPr/>
        <p:txBody>
          <a:bodyPr/>
          <a:lstStyle/>
          <a:p>
            <a:r>
              <a:rPr lang="de-DE" dirty="0"/>
              <a:t>Warum haben Krebspatienten ein erhöhtes VTE-Risiko?</a:t>
            </a:r>
          </a:p>
        </p:txBody>
      </p:sp>
      <p:sp>
        <p:nvSpPr>
          <p:cNvPr id="4" name="Rechteck: abgerundete Ecken 3">
            <a:extLst>
              <a:ext uri="{FF2B5EF4-FFF2-40B4-BE49-F238E27FC236}">
                <a16:creationId xmlns:a16="http://schemas.microsoft.com/office/drawing/2014/main" id="{14F76D3D-6407-48E6-A690-AA58520BB5BE}"/>
              </a:ext>
            </a:extLst>
          </p:cNvPr>
          <p:cNvSpPr/>
          <p:nvPr/>
        </p:nvSpPr>
        <p:spPr bwMode="auto">
          <a:xfrm>
            <a:off x="1375954" y="1733686"/>
            <a:ext cx="2264229" cy="817245"/>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de-CH" sz="1600" dirty="0">
                <a:solidFill>
                  <a:schemeClr val="bg1"/>
                </a:solidFill>
              </a:rPr>
              <a:t>Produktion von gerinnungsfördernden Substanzen </a:t>
            </a:r>
            <a:endParaRPr lang="de-DE" sz="1600" dirty="0">
              <a:solidFill>
                <a:schemeClr val="bg1"/>
              </a:solidFill>
            </a:endParaRPr>
          </a:p>
        </p:txBody>
      </p:sp>
      <p:sp>
        <p:nvSpPr>
          <p:cNvPr id="5" name="Explosion: 8 Zacken 4">
            <a:extLst>
              <a:ext uri="{FF2B5EF4-FFF2-40B4-BE49-F238E27FC236}">
                <a16:creationId xmlns:a16="http://schemas.microsoft.com/office/drawing/2014/main" id="{179072D7-3AA8-465B-8D71-DE81D870771C}"/>
              </a:ext>
            </a:extLst>
          </p:cNvPr>
          <p:cNvSpPr/>
          <p:nvPr/>
        </p:nvSpPr>
        <p:spPr bwMode="auto">
          <a:xfrm>
            <a:off x="4400606" y="2402423"/>
            <a:ext cx="2360023" cy="1375954"/>
          </a:xfrm>
          <a:prstGeom prst="irregularSeal1">
            <a:avLst/>
          </a:prstGeom>
          <a:solidFill>
            <a:schemeClr val="accent2">
              <a:lumMod val="50000"/>
            </a:schemeClr>
          </a:solidFill>
          <a:ln w="19050" algn="ctr">
            <a:noFill/>
            <a:miter lim="800000"/>
            <a:headEnd/>
            <a:tailEnd/>
          </a:ln>
          <a:effectLst/>
        </p:spPr>
        <p:txBody>
          <a:bodyPr wrap="square" lIns="0" tIns="0" rIns="0" bIns="0" rtlCol="0" anchor="ctr">
            <a:noAutofit/>
          </a:bodyPr>
          <a:lstStyle/>
          <a:p>
            <a:pPr algn="ctr"/>
            <a:r>
              <a:rPr lang="de-CH" sz="1600" dirty="0">
                <a:solidFill>
                  <a:schemeClr val="bg1"/>
                </a:solidFill>
              </a:rPr>
              <a:t>Tumorzelle</a:t>
            </a:r>
            <a:endParaRPr lang="de-DE" sz="1600" dirty="0">
              <a:solidFill>
                <a:schemeClr val="bg1"/>
              </a:solidFill>
            </a:endParaRPr>
          </a:p>
        </p:txBody>
      </p:sp>
      <p:sp>
        <p:nvSpPr>
          <p:cNvPr id="7" name="Pfeil: gebogen 6">
            <a:extLst>
              <a:ext uri="{FF2B5EF4-FFF2-40B4-BE49-F238E27FC236}">
                <a16:creationId xmlns:a16="http://schemas.microsoft.com/office/drawing/2014/main" id="{E3FDD571-0AD4-42F7-926C-871D971BEF2E}"/>
              </a:ext>
            </a:extLst>
          </p:cNvPr>
          <p:cNvSpPr/>
          <p:nvPr/>
        </p:nvSpPr>
        <p:spPr bwMode="auto">
          <a:xfrm flipV="1">
            <a:off x="2332180" y="4371714"/>
            <a:ext cx="1537856" cy="712198"/>
          </a:xfrm>
          <a:prstGeom prst="bent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 name="Rechteck: abgerundete Ecken 7">
            <a:extLst>
              <a:ext uri="{FF2B5EF4-FFF2-40B4-BE49-F238E27FC236}">
                <a16:creationId xmlns:a16="http://schemas.microsoft.com/office/drawing/2014/main" id="{35226433-2D22-459C-98B9-53D34D38726A}"/>
              </a:ext>
            </a:extLst>
          </p:cNvPr>
          <p:cNvSpPr/>
          <p:nvPr/>
        </p:nvSpPr>
        <p:spPr bwMode="auto">
          <a:xfrm>
            <a:off x="1561209" y="3513444"/>
            <a:ext cx="2078974" cy="81724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r>
              <a:rPr lang="de-CH" sz="1600" dirty="0">
                <a:solidFill>
                  <a:schemeClr val="bg1"/>
                </a:solidFill>
              </a:rPr>
              <a:t>Direkte Aktivierung der Gerinnung</a:t>
            </a:r>
            <a:endParaRPr lang="de-DE" sz="1600" dirty="0">
              <a:solidFill>
                <a:schemeClr val="bg1"/>
              </a:solidFill>
            </a:endParaRPr>
          </a:p>
        </p:txBody>
      </p:sp>
      <p:sp>
        <p:nvSpPr>
          <p:cNvPr id="9" name="Rechteck: abgerundete Ecken 8">
            <a:extLst>
              <a:ext uri="{FF2B5EF4-FFF2-40B4-BE49-F238E27FC236}">
                <a16:creationId xmlns:a16="http://schemas.microsoft.com/office/drawing/2014/main" id="{2CBC7F6E-AFEA-4B8C-97E1-4DCD361DD57A}"/>
              </a:ext>
            </a:extLst>
          </p:cNvPr>
          <p:cNvSpPr/>
          <p:nvPr/>
        </p:nvSpPr>
        <p:spPr bwMode="auto">
          <a:xfrm>
            <a:off x="3971637" y="4449632"/>
            <a:ext cx="3254366" cy="712197"/>
          </a:xfrm>
          <a:prstGeom prst="roundRect">
            <a:avLst/>
          </a:prstGeom>
          <a:solidFill>
            <a:schemeClr val="bg2">
              <a:lumMod val="75000"/>
            </a:schemeClr>
          </a:solidFill>
          <a:ln w="19050" algn="ctr">
            <a:noFill/>
            <a:miter lim="800000"/>
            <a:headEnd/>
            <a:tailEnd/>
          </a:ln>
          <a:effectLst/>
        </p:spPr>
        <p:txBody>
          <a:bodyPr wrap="square" lIns="0" tIns="0" rIns="0" bIns="0" rtlCol="0" anchor="ctr">
            <a:noAutofit/>
          </a:bodyPr>
          <a:lstStyle/>
          <a:p>
            <a:pPr algn="ctr"/>
            <a:r>
              <a:rPr lang="de-CH" sz="1600" dirty="0" err="1">
                <a:solidFill>
                  <a:schemeClr val="bg1"/>
                </a:solidFill>
              </a:rPr>
              <a:t>Thrombingeneration</a:t>
            </a:r>
            <a:r>
              <a:rPr lang="de-CH" sz="1600" dirty="0">
                <a:solidFill>
                  <a:schemeClr val="bg1"/>
                </a:solidFill>
              </a:rPr>
              <a:t> und Fibrinbildung</a:t>
            </a:r>
            <a:endParaRPr lang="de-DE" sz="1600" dirty="0">
              <a:solidFill>
                <a:schemeClr val="bg1"/>
              </a:solidFill>
            </a:endParaRPr>
          </a:p>
        </p:txBody>
      </p:sp>
      <p:sp>
        <p:nvSpPr>
          <p:cNvPr id="10" name="Rechteck: abgerundete Ecken 9">
            <a:extLst>
              <a:ext uri="{FF2B5EF4-FFF2-40B4-BE49-F238E27FC236}">
                <a16:creationId xmlns:a16="http://schemas.microsoft.com/office/drawing/2014/main" id="{D53214A4-12E3-4F94-B4B3-A1AD9B3388B2}"/>
              </a:ext>
            </a:extLst>
          </p:cNvPr>
          <p:cNvSpPr/>
          <p:nvPr/>
        </p:nvSpPr>
        <p:spPr bwMode="auto">
          <a:xfrm>
            <a:off x="7802880" y="3513444"/>
            <a:ext cx="3483429" cy="817245"/>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de-CH" sz="1600">
                <a:solidFill>
                  <a:schemeClr val="bg1"/>
                </a:solidFill>
              </a:rPr>
              <a:t>Aktivierung von Endothelzellen, Plättchen, Leukozyten; </a:t>
            </a:r>
            <a:br>
              <a:rPr lang="de-CH" sz="1600">
                <a:solidFill>
                  <a:schemeClr val="bg1"/>
                </a:solidFill>
              </a:rPr>
            </a:br>
            <a:r>
              <a:rPr lang="de-CH" sz="1600">
                <a:solidFill>
                  <a:schemeClr val="bg1"/>
                </a:solidFill>
              </a:rPr>
              <a:t>pro-</a:t>
            </a:r>
            <a:r>
              <a:rPr lang="de-CH" sz="1600" err="1">
                <a:solidFill>
                  <a:schemeClr val="bg1"/>
                </a:solidFill>
              </a:rPr>
              <a:t>koagulatorisch</a:t>
            </a:r>
            <a:r>
              <a:rPr lang="de-CH" sz="1600">
                <a:solidFill>
                  <a:schemeClr val="bg1"/>
                </a:solidFill>
              </a:rPr>
              <a:t>, pro-adhäsiv</a:t>
            </a:r>
            <a:endParaRPr lang="de-DE" sz="1600">
              <a:solidFill>
                <a:schemeClr val="bg1"/>
              </a:solidFill>
            </a:endParaRPr>
          </a:p>
        </p:txBody>
      </p:sp>
      <p:sp>
        <p:nvSpPr>
          <p:cNvPr id="11" name="Rechteck: abgerundete Ecken 10">
            <a:extLst>
              <a:ext uri="{FF2B5EF4-FFF2-40B4-BE49-F238E27FC236}">
                <a16:creationId xmlns:a16="http://schemas.microsoft.com/office/drawing/2014/main" id="{642F9F35-3732-41E0-B728-37919FF02309}"/>
              </a:ext>
            </a:extLst>
          </p:cNvPr>
          <p:cNvSpPr/>
          <p:nvPr/>
        </p:nvSpPr>
        <p:spPr bwMode="auto">
          <a:xfrm>
            <a:off x="9387707" y="2298400"/>
            <a:ext cx="2052000" cy="792000"/>
          </a:xfrm>
          <a:prstGeom prst="roundRect">
            <a:avLst/>
          </a:prstGeom>
          <a:solidFill>
            <a:srgbClr val="3961AC"/>
          </a:solidFill>
          <a:ln w="19050" algn="ctr">
            <a:noFill/>
            <a:miter lim="800000"/>
            <a:headEnd/>
            <a:tailEnd/>
          </a:ln>
          <a:effectLst/>
        </p:spPr>
        <p:txBody>
          <a:bodyPr wrap="square" lIns="0" tIns="0" rIns="0" bIns="0" rtlCol="0" anchor="ctr">
            <a:spAutoFit/>
          </a:bodyPr>
          <a:lstStyle/>
          <a:p>
            <a:pPr algn="ctr"/>
            <a:r>
              <a:rPr lang="de-CH" sz="1600" err="1">
                <a:solidFill>
                  <a:schemeClr val="bg1"/>
                </a:solidFill>
              </a:rPr>
              <a:t>Cytokine</a:t>
            </a:r>
            <a:r>
              <a:rPr lang="de-CH" sz="1600">
                <a:solidFill>
                  <a:schemeClr val="bg1"/>
                </a:solidFill>
              </a:rPr>
              <a:t> und </a:t>
            </a:r>
            <a:r>
              <a:rPr lang="de-CH" sz="1600" err="1">
                <a:solidFill>
                  <a:schemeClr val="bg1"/>
                </a:solidFill>
              </a:rPr>
              <a:t>angiogenetische</a:t>
            </a:r>
            <a:r>
              <a:rPr lang="de-CH" sz="1600">
                <a:solidFill>
                  <a:schemeClr val="bg1"/>
                </a:solidFill>
              </a:rPr>
              <a:t> Faktoren </a:t>
            </a:r>
            <a:endParaRPr lang="de-DE" sz="1600">
              <a:solidFill>
                <a:schemeClr val="bg1"/>
              </a:solidFill>
            </a:endParaRPr>
          </a:p>
        </p:txBody>
      </p:sp>
      <p:sp>
        <p:nvSpPr>
          <p:cNvPr id="12" name="Rechteck: abgerundete Ecken 11">
            <a:extLst>
              <a:ext uri="{FF2B5EF4-FFF2-40B4-BE49-F238E27FC236}">
                <a16:creationId xmlns:a16="http://schemas.microsoft.com/office/drawing/2014/main" id="{7889EA60-07A4-46A3-968A-23370DE5367B}"/>
              </a:ext>
            </a:extLst>
          </p:cNvPr>
          <p:cNvSpPr/>
          <p:nvPr/>
        </p:nvSpPr>
        <p:spPr bwMode="auto">
          <a:xfrm>
            <a:off x="7226002" y="1717904"/>
            <a:ext cx="2052000" cy="792000"/>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r>
              <a:rPr lang="de-CH" sz="1600">
                <a:solidFill>
                  <a:schemeClr val="bg1"/>
                </a:solidFill>
              </a:rPr>
              <a:t>Expression von Adhäsionsmolekülen</a:t>
            </a:r>
            <a:endParaRPr lang="de-DE" sz="1600">
              <a:solidFill>
                <a:schemeClr val="bg1"/>
              </a:solidFill>
            </a:endParaRPr>
          </a:p>
        </p:txBody>
      </p:sp>
      <p:sp>
        <p:nvSpPr>
          <p:cNvPr id="13" name="Pfeil: nach unten 12">
            <a:extLst>
              <a:ext uri="{FF2B5EF4-FFF2-40B4-BE49-F238E27FC236}">
                <a16:creationId xmlns:a16="http://schemas.microsoft.com/office/drawing/2014/main" id="{6FACAA4E-9FC7-4C63-AD25-FFFFF4179210}"/>
              </a:ext>
            </a:extLst>
          </p:cNvPr>
          <p:cNvSpPr/>
          <p:nvPr/>
        </p:nvSpPr>
        <p:spPr bwMode="auto">
          <a:xfrm>
            <a:off x="2275840" y="2591956"/>
            <a:ext cx="279201" cy="900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4" name="Pfeil: gebogen 13">
            <a:extLst>
              <a:ext uri="{FF2B5EF4-FFF2-40B4-BE49-F238E27FC236}">
                <a16:creationId xmlns:a16="http://schemas.microsoft.com/office/drawing/2014/main" id="{F4F51FCA-A0E2-441A-9AF5-64A2DA4CDE7A}"/>
              </a:ext>
            </a:extLst>
          </p:cNvPr>
          <p:cNvSpPr/>
          <p:nvPr/>
        </p:nvSpPr>
        <p:spPr bwMode="auto">
          <a:xfrm flipH="1" flipV="1">
            <a:off x="7335708" y="4371714"/>
            <a:ext cx="2051999" cy="712200"/>
          </a:xfrm>
          <a:prstGeom prst="bentArrow">
            <a:avLst>
              <a:gd name="adj1" fmla="val 25000"/>
              <a:gd name="adj2" fmla="val 22863"/>
              <a:gd name="adj3" fmla="val 25000"/>
              <a:gd name="adj4" fmla="val 43750"/>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5" name="Pfeil: nach unten 14">
            <a:extLst>
              <a:ext uri="{FF2B5EF4-FFF2-40B4-BE49-F238E27FC236}">
                <a16:creationId xmlns:a16="http://schemas.microsoft.com/office/drawing/2014/main" id="{67784112-6219-4EE0-AE08-45348960B905}"/>
              </a:ext>
            </a:extLst>
          </p:cNvPr>
          <p:cNvSpPr/>
          <p:nvPr/>
        </p:nvSpPr>
        <p:spPr bwMode="auto">
          <a:xfrm>
            <a:off x="10270836" y="3119043"/>
            <a:ext cx="279201" cy="360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6" name="Pfeil: nach unten 15">
            <a:extLst>
              <a:ext uri="{FF2B5EF4-FFF2-40B4-BE49-F238E27FC236}">
                <a16:creationId xmlns:a16="http://schemas.microsoft.com/office/drawing/2014/main" id="{C4B38AC7-AA48-41A3-9967-2F71BFB04999}"/>
              </a:ext>
            </a:extLst>
          </p:cNvPr>
          <p:cNvSpPr/>
          <p:nvPr/>
        </p:nvSpPr>
        <p:spPr bwMode="auto">
          <a:xfrm>
            <a:off x="8112401" y="2550931"/>
            <a:ext cx="279201" cy="936000"/>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7" name="Rechteck: abgerundete Ecken 16">
            <a:extLst>
              <a:ext uri="{FF2B5EF4-FFF2-40B4-BE49-F238E27FC236}">
                <a16:creationId xmlns:a16="http://schemas.microsoft.com/office/drawing/2014/main" id="{B62F7D80-AFCE-4134-A130-0639AFA9B2B4}"/>
              </a:ext>
            </a:extLst>
          </p:cNvPr>
          <p:cNvSpPr/>
          <p:nvPr/>
        </p:nvSpPr>
        <p:spPr bwMode="auto">
          <a:xfrm>
            <a:off x="3971635" y="5628992"/>
            <a:ext cx="3254365" cy="712197"/>
          </a:xfrm>
          <a:prstGeom prst="roundRect">
            <a:avLst/>
          </a:prstGeom>
          <a:solidFill>
            <a:schemeClr val="bg2">
              <a:lumMod val="75000"/>
            </a:schemeClr>
          </a:solidFill>
          <a:ln w="19050" algn="ctr">
            <a:noFill/>
            <a:miter lim="800000"/>
            <a:headEnd/>
            <a:tailEnd/>
          </a:ln>
          <a:effectLst/>
        </p:spPr>
        <p:txBody>
          <a:bodyPr wrap="square" lIns="0" tIns="0" rIns="0" bIns="0" rtlCol="0" anchor="ctr">
            <a:noAutofit/>
          </a:bodyPr>
          <a:lstStyle/>
          <a:p>
            <a:pPr algn="ctr"/>
            <a:r>
              <a:rPr lang="de-CH" sz="1600">
                <a:solidFill>
                  <a:schemeClr val="bg1"/>
                </a:solidFill>
              </a:rPr>
              <a:t>Hyperkoagulabilität</a:t>
            </a:r>
            <a:endParaRPr lang="de-DE" sz="1600">
              <a:solidFill>
                <a:schemeClr val="bg1"/>
              </a:solidFill>
            </a:endParaRPr>
          </a:p>
        </p:txBody>
      </p:sp>
      <p:sp>
        <p:nvSpPr>
          <p:cNvPr id="18" name="Pfeil: nach unten 17">
            <a:extLst>
              <a:ext uri="{FF2B5EF4-FFF2-40B4-BE49-F238E27FC236}">
                <a16:creationId xmlns:a16="http://schemas.microsoft.com/office/drawing/2014/main" id="{63EBBF71-D2AF-4CD8-A39A-2A561C73A86C}"/>
              </a:ext>
            </a:extLst>
          </p:cNvPr>
          <p:cNvSpPr/>
          <p:nvPr/>
        </p:nvSpPr>
        <p:spPr bwMode="auto">
          <a:xfrm>
            <a:off x="5440218" y="5183618"/>
            <a:ext cx="280800" cy="434479"/>
          </a:xfrm>
          <a:prstGeom prst="downArrow">
            <a:avLst/>
          </a:prstGeom>
          <a:solidFill>
            <a:schemeClr val="bg2">
              <a:lumMod val="60000"/>
              <a:lumOff val="40000"/>
            </a:schemeClr>
          </a:solidFill>
          <a:ln w="19050" algn="ctr">
            <a:noFill/>
            <a:miter lim="800000"/>
            <a:headEnd/>
            <a:tailEnd/>
          </a:ln>
          <a:effectLst/>
        </p:spPr>
        <p:txBody>
          <a:bodyPr wrap="square" lIns="0" tIns="0" rIns="0" bIns="0" rtlCol="0" anchor="ctr">
            <a:noAutofit/>
          </a:bodyPr>
          <a:lstStyle/>
          <a:p>
            <a:pPr algn="ctr"/>
            <a:endParaRPr lang="de-DE" sz="1600">
              <a:solidFill>
                <a:schemeClr val="tx1">
                  <a:lumMod val="65000"/>
                  <a:lumOff val="35000"/>
                </a:schemeClr>
              </a:solidFill>
            </a:endParaRPr>
          </a:p>
        </p:txBody>
      </p:sp>
      <p:sp>
        <p:nvSpPr>
          <p:cNvPr id="19" name="Rechteck 18">
            <a:extLst>
              <a:ext uri="{FF2B5EF4-FFF2-40B4-BE49-F238E27FC236}">
                <a16:creationId xmlns:a16="http://schemas.microsoft.com/office/drawing/2014/main" id="{67066E44-CE62-4A5C-960F-2990CF965DE7}"/>
              </a:ext>
            </a:extLst>
          </p:cNvPr>
          <p:cNvSpPr/>
          <p:nvPr/>
        </p:nvSpPr>
        <p:spPr>
          <a:xfrm>
            <a:off x="803275" y="6597381"/>
            <a:ext cx="9000000" cy="138499"/>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en-US" sz="900" kern="0" dirty="0">
                <a:solidFill>
                  <a:srgbClr val="000000">
                    <a:lumMod val="65000"/>
                    <a:lumOff val="35000"/>
                  </a:srgbClr>
                </a:solidFill>
              </a:rPr>
              <a:t>Mousa SA Expert Rev Cardiovasc </a:t>
            </a:r>
            <a:r>
              <a:rPr lang="en-US" sz="900" kern="0" dirty="0" err="1">
                <a:solidFill>
                  <a:srgbClr val="000000">
                    <a:lumMod val="65000"/>
                    <a:lumOff val="35000"/>
                  </a:srgbClr>
                </a:solidFill>
              </a:rPr>
              <a:t>Ther</a:t>
            </a:r>
            <a:r>
              <a:rPr lang="en-US" sz="900" kern="0" dirty="0">
                <a:solidFill>
                  <a:srgbClr val="000000">
                    <a:lumMod val="65000"/>
                    <a:lumOff val="35000"/>
                  </a:srgbClr>
                </a:solidFill>
              </a:rPr>
              <a:t> 2003:1(2);283-291</a:t>
            </a:r>
          </a:p>
        </p:txBody>
      </p:sp>
    </p:spTree>
    <p:extLst>
      <p:ext uri="{BB962C8B-B14F-4D97-AF65-F5344CB8AC3E}">
        <p14:creationId xmlns:p14="http://schemas.microsoft.com/office/powerpoint/2010/main" val="3197617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2ED17-F1C2-4736-8CC1-B76283318E6F}"/>
              </a:ext>
            </a:extLst>
          </p:cNvPr>
          <p:cNvSpPr>
            <a:spLocks noGrp="1"/>
          </p:cNvSpPr>
          <p:nvPr>
            <p:ph type="title"/>
          </p:nvPr>
        </p:nvSpPr>
        <p:spPr>
          <a:xfrm>
            <a:off x="816001" y="518326"/>
            <a:ext cx="11041567" cy="492443"/>
          </a:xfrm>
        </p:spPr>
        <p:txBody>
          <a:bodyPr/>
          <a:lstStyle/>
          <a:p>
            <a:r>
              <a:rPr lang="de-DE"/>
              <a:t>VTE-Risiko im Verlauf einer Krebserkrankung</a:t>
            </a:r>
          </a:p>
        </p:txBody>
      </p:sp>
      <p:sp>
        <p:nvSpPr>
          <p:cNvPr id="3" name="Inhaltsplatzhalter 2">
            <a:extLst>
              <a:ext uri="{FF2B5EF4-FFF2-40B4-BE49-F238E27FC236}">
                <a16:creationId xmlns:a16="http://schemas.microsoft.com/office/drawing/2014/main" id="{DD4D0D5F-DAC6-444A-97B5-523CCF244EC3}"/>
              </a:ext>
            </a:extLst>
          </p:cNvPr>
          <p:cNvSpPr>
            <a:spLocks noGrp="1"/>
          </p:cNvSpPr>
          <p:nvPr>
            <p:ph sz="quarter" idx="10"/>
          </p:nvPr>
        </p:nvSpPr>
        <p:spPr>
          <a:xfrm>
            <a:off x="809331" y="1376364"/>
            <a:ext cx="11042649" cy="761273"/>
          </a:xfrm>
        </p:spPr>
        <p:txBody>
          <a:bodyPr/>
          <a:lstStyle/>
          <a:p>
            <a:pPr marL="0" indent="0">
              <a:buNone/>
            </a:pPr>
            <a:r>
              <a:rPr lang="de-DE" dirty="0"/>
              <a:t>Höchstes VTE-Risiko während des Krankenhausaufenthaltes </a:t>
            </a:r>
            <a:br>
              <a:rPr lang="de-DE" dirty="0"/>
            </a:br>
            <a:r>
              <a:rPr lang="de-DE" dirty="0"/>
              <a:t>sowie im Laufe einer Metastasierung</a:t>
            </a:r>
          </a:p>
        </p:txBody>
      </p:sp>
      <p:sp>
        <p:nvSpPr>
          <p:cNvPr id="5" name="Rechteck 4">
            <a:extLst>
              <a:ext uri="{FF2B5EF4-FFF2-40B4-BE49-F238E27FC236}">
                <a16:creationId xmlns:a16="http://schemas.microsoft.com/office/drawing/2014/main" id="{E9E9B9A6-8935-467B-8700-519A3600EA60}"/>
              </a:ext>
            </a:extLst>
          </p:cNvPr>
          <p:cNvSpPr/>
          <p:nvPr/>
        </p:nvSpPr>
        <p:spPr>
          <a:xfrm>
            <a:off x="809331" y="6418200"/>
            <a:ext cx="9000000" cy="311624"/>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a:t>
            </a:r>
          </a:p>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Lyman. Cancer 2011;117=1334-1349.</a:t>
            </a:r>
          </a:p>
        </p:txBody>
      </p:sp>
      <p:pic>
        <p:nvPicPr>
          <p:cNvPr id="70" name="Grafik 69">
            <a:extLst>
              <a:ext uri="{FF2B5EF4-FFF2-40B4-BE49-F238E27FC236}">
                <a16:creationId xmlns:a16="http://schemas.microsoft.com/office/drawing/2014/main" id="{78B1C623-AA3C-3F48-8D17-0E03A3907E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38957" y="2878157"/>
            <a:ext cx="6376208" cy="1757314"/>
          </a:xfrm>
          <a:prstGeom prst="rect">
            <a:avLst/>
          </a:prstGeom>
        </p:spPr>
      </p:pic>
      <p:sp>
        <p:nvSpPr>
          <p:cNvPr id="12" name="TextBox 31">
            <a:extLst>
              <a:ext uri="{FF2B5EF4-FFF2-40B4-BE49-F238E27FC236}">
                <a16:creationId xmlns:a16="http://schemas.microsoft.com/office/drawing/2014/main" id="{57FBBA09-2AFC-084C-AA80-A21BC585E524}"/>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defTabSz="1219170">
              <a:defRPr/>
            </a:pPr>
            <a:r>
              <a:rPr lang="en-US" sz="1000" b="1" dirty="0" err="1">
                <a:solidFill>
                  <a:schemeClr val="tx1">
                    <a:lumMod val="65000"/>
                    <a:lumOff val="35000"/>
                  </a:schemeClr>
                </a:solidFill>
                <a:latin typeface="Arial"/>
              </a:rPr>
              <a:t>Risiko</a:t>
            </a:r>
            <a:r>
              <a:rPr lang="en-US" sz="1000" b="1" dirty="0">
                <a:solidFill>
                  <a:schemeClr val="tx1">
                    <a:lumMod val="65000"/>
                    <a:lumOff val="35000"/>
                  </a:schemeClr>
                </a:solidFill>
                <a:latin typeface="Arial"/>
              </a:rPr>
              <a:t> (Odds Ratio)</a:t>
            </a:r>
          </a:p>
        </p:txBody>
      </p:sp>
      <p:grpSp>
        <p:nvGrpSpPr>
          <p:cNvPr id="13" name="Group 6">
            <a:extLst>
              <a:ext uri="{FF2B5EF4-FFF2-40B4-BE49-F238E27FC236}">
                <a16:creationId xmlns:a16="http://schemas.microsoft.com/office/drawing/2014/main" id="{D5E006A3-17F4-E74F-B490-923E26B8340B}"/>
              </a:ext>
            </a:extLst>
          </p:cNvPr>
          <p:cNvGrpSpPr/>
          <p:nvPr/>
        </p:nvGrpSpPr>
        <p:grpSpPr>
          <a:xfrm>
            <a:off x="1297396" y="2468464"/>
            <a:ext cx="57614" cy="3147923"/>
            <a:chOff x="1944000" y="1009649"/>
            <a:chExt cx="45781" cy="2549525"/>
          </a:xfrm>
        </p:grpSpPr>
        <p:cxnSp>
          <p:nvCxnSpPr>
            <p:cNvPr id="29" name="Straight Connector 48">
              <a:extLst>
                <a:ext uri="{FF2B5EF4-FFF2-40B4-BE49-F238E27FC236}">
                  <a16:creationId xmlns:a16="http://schemas.microsoft.com/office/drawing/2014/main" id="{350691D0-A1C1-084F-9120-416DD27E8265}"/>
                </a:ext>
              </a:extLst>
            </p:cNvPr>
            <p:cNvCxnSpPr>
              <a:cxnSpLocks/>
            </p:cNvCxnSpPr>
            <p:nvPr/>
          </p:nvCxnSpPr>
          <p:spPr bwMode="auto">
            <a:xfrm>
              <a:off x="1989781" y="1009649"/>
              <a:ext cx="0" cy="2549525"/>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 name="Straight Connector 50">
              <a:extLst>
                <a:ext uri="{FF2B5EF4-FFF2-40B4-BE49-F238E27FC236}">
                  <a16:creationId xmlns:a16="http://schemas.microsoft.com/office/drawing/2014/main" id="{7FDC3F65-6B79-0549-AD0D-8E088208BB07}"/>
                </a:ext>
              </a:extLst>
            </p:cNvPr>
            <p:cNvCxnSpPr>
              <a:cxnSpLocks/>
            </p:cNvCxnSpPr>
            <p:nvPr/>
          </p:nvCxnSpPr>
          <p:spPr bwMode="auto">
            <a:xfrm>
              <a:off x="1944000" y="2307099"/>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1" name="Straight Connector 51">
              <a:extLst>
                <a:ext uri="{FF2B5EF4-FFF2-40B4-BE49-F238E27FC236}">
                  <a16:creationId xmlns:a16="http://schemas.microsoft.com/office/drawing/2014/main" id="{47554A2A-C2D9-B94E-AE62-9165641D61D2}"/>
                </a:ext>
              </a:extLst>
            </p:cNvPr>
            <p:cNvCxnSpPr>
              <a:cxnSpLocks/>
            </p:cNvCxnSpPr>
            <p:nvPr/>
          </p:nvCxnSpPr>
          <p:spPr bwMode="auto">
            <a:xfrm>
              <a:off x="1944000" y="2000864"/>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Straight Connector 52">
              <a:extLst>
                <a:ext uri="{FF2B5EF4-FFF2-40B4-BE49-F238E27FC236}">
                  <a16:creationId xmlns:a16="http://schemas.microsoft.com/office/drawing/2014/main" id="{13AC31DC-EEF9-A94F-991E-42D5E7F4FE07}"/>
                </a:ext>
              </a:extLst>
            </p:cNvPr>
            <p:cNvCxnSpPr>
              <a:cxnSpLocks/>
            </p:cNvCxnSpPr>
            <p:nvPr/>
          </p:nvCxnSpPr>
          <p:spPr bwMode="auto">
            <a:xfrm>
              <a:off x="1944000" y="1689075"/>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Straight Connector 53">
              <a:extLst>
                <a:ext uri="{FF2B5EF4-FFF2-40B4-BE49-F238E27FC236}">
                  <a16:creationId xmlns:a16="http://schemas.microsoft.com/office/drawing/2014/main" id="{169AFE65-E99D-814F-B460-B95B380796A4}"/>
                </a:ext>
              </a:extLst>
            </p:cNvPr>
            <p:cNvCxnSpPr>
              <a:cxnSpLocks/>
            </p:cNvCxnSpPr>
            <p:nvPr/>
          </p:nvCxnSpPr>
          <p:spPr bwMode="auto">
            <a:xfrm>
              <a:off x="1944000" y="1069975"/>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 name="Straight Connector 54">
              <a:extLst>
                <a:ext uri="{FF2B5EF4-FFF2-40B4-BE49-F238E27FC236}">
                  <a16:creationId xmlns:a16="http://schemas.microsoft.com/office/drawing/2014/main" id="{804732E1-C141-9341-B563-F53095C586A4}"/>
                </a:ext>
              </a:extLst>
            </p:cNvPr>
            <p:cNvCxnSpPr>
              <a:cxnSpLocks/>
            </p:cNvCxnSpPr>
            <p:nvPr/>
          </p:nvCxnSpPr>
          <p:spPr bwMode="auto">
            <a:xfrm>
              <a:off x="1944000" y="2930049"/>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1" name="Straight Connector 50">
              <a:extLst>
                <a:ext uri="{FF2B5EF4-FFF2-40B4-BE49-F238E27FC236}">
                  <a16:creationId xmlns:a16="http://schemas.microsoft.com/office/drawing/2014/main" id="{E1ABAA52-47C9-334F-A919-8A7294FB09C6}"/>
                </a:ext>
              </a:extLst>
            </p:cNvPr>
            <p:cNvCxnSpPr>
              <a:cxnSpLocks/>
            </p:cNvCxnSpPr>
            <p:nvPr/>
          </p:nvCxnSpPr>
          <p:spPr bwMode="auto">
            <a:xfrm>
              <a:off x="1944000" y="2618568"/>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4" name="Group 7">
            <a:extLst>
              <a:ext uri="{FF2B5EF4-FFF2-40B4-BE49-F238E27FC236}">
                <a16:creationId xmlns:a16="http://schemas.microsoft.com/office/drawing/2014/main" id="{3228E97A-64AA-5043-A98B-344DE002AC82}"/>
              </a:ext>
            </a:extLst>
          </p:cNvPr>
          <p:cNvGrpSpPr/>
          <p:nvPr/>
        </p:nvGrpSpPr>
        <p:grpSpPr>
          <a:xfrm>
            <a:off x="1304480" y="5616389"/>
            <a:ext cx="8058943" cy="54883"/>
            <a:chOff x="1949629" y="3559175"/>
            <a:chExt cx="6403796" cy="44450"/>
          </a:xfrm>
        </p:grpSpPr>
        <p:cxnSp>
          <p:nvCxnSpPr>
            <p:cNvPr id="23" name="Straight Connector 32">
              <a:extLst>
                <a:ext uri="{FF2B5EF4-FFF2-40B4-BE49-F238E27FC236}">
                  <a16:creationId xmlns:a16="http://schemas.microsoft.com/office/drawing/2014/main" id="{CA7A4230-678C-E343-9E39-1CB4A5F7E2C6}"/>
                </a:ext>
              </a:extLst>
            </p:cNvPr>
            <p:cNvCxnSpPr>
              <a:cxnSpLocks/>
            </p:cNvCxnSpPr>
            <p:nvPr/>
          </p:nvCxnSpPr>
          <p:spPr bwMode="auto">
            <a:xfrm flipH="1">
              <a:off x="1949629" y="3562350"/>
              <a:ext cx="6403796" cy="0"/>
            </a:xfrm>
            <a:prstGeom prst="line">
              <a:avLst/>
            </a:prstGeom>
            <a:noFill/>
            <a:ln w="12700" cap="flat" cmpd="sng" algn="ctr">
              <a:solidFill>
                <a:schemeClr val="tx1"/>
              </a:solidFill>
              <a:prstDash val="solid"/>
              <a:round/>
              <a:headEnd type="triangl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8" name="Straight Connector 59">
              <a:extLst>
                <a:ext uri="{FF2B5EF4-FFF2-40B4-BE49-F238E27FC236}">
                  <a16:creationId xmlns:a16="http://schemas.microsoft.com/office/drawing/2014/main" id="{B738C4FC-D517-CF49-8CC4-19DD181D345C}"/>
                </a:ext>
              </a:extLst>
            </p:cNvPr>
            <p:cNvCxnSpPr>
              <a:cxnSpLocks/>
            </p:cNvCxnSpPr>
            <p:nvPr/>
          </p:nvCxnSpPr>
          <p:spPr bwMode="auto">
            <a:xfrm rot="16200000">
              <a:off x="1967556" y="3581400"/>
              <a:ext cx="44450"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15" name="Group 9">
            <a:extLst>
              <a:ext uri="{FF2B5EF4-FFF2-40B4-BE49-F238E27FC236}">
                <a16:creationId xmlns:a16="http://schemas.microsoft.com/office/drawing/2014/main" id="{E540E4E4-F33E-FA47-958D-6F6098FAB498}"/>
              </a:ext>
            </a:extLst>
          </p:cNvPr>
          <p:cNvGrpSpPr/>
          <p:nvPr/>
        </p:nvGrpSpPr>
        <p:grpSpPr>
          <a:xfrm>
            <a:off x="919640" y="2471694"/>
            <a:ext cx="319572" cy="3194828"/>
            <a:chOff x="1629391" y="1012265"/>
            <a:chExt cx="253938" cy="2587513"/>
          </a:xfrm>
        </p:grpSpPr>
        <p:sp>
          <p:nvSpPr>
            <p:cNvPr id="17" name="TextBox 12">
              <a:extLst>
                <a:ext uri="{FF2B5EF4-FFF2-40B4-BE49-F238E27FC236}">
                  <a16:creationId xmlns:a16="http://schemas.microsoft.com/office/drawing/2014/main" id="{7F2B4AF5-D596-9249-B3AC-25018593C814}"/>
                </a:ext>
              </a:extLst>
            </p:cNvPr>
            <p:cNvSpPr txBox="1"/>
            <p:nvPr/>
          </p:nvSpPr>
          <p:spPr>
            <a:xfrm>
              <a:off x="1629391" y="1321278"/>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7</a:t>
              </a:r>
            </a:p>
          </p:txBody>
        </p:sp>
        <p:sp>
          <p:nvSpPr>
            <p:cNvPr id="18" name="TextBox 14">
              <a:extLst>
                <a:ext uri="{FF2B5EF4-FFF2-40B4-BE49-F238E27FC236}">
                  <a16:creationId xmlns:a16="http://schemas.microsoft.com/office/drawing/2014/main" id="{DF990BDA-FE8E-C646-8A95-45BA685CCD92}"/>
                </a:ext>
              </a:extLst>
            </p:cNvPr>
            <p:cNvSpPr txBox="1"/>
            <p:nvPr/>
          </p:nvSpPr>
          <p:spPr>
            <a:xfrm>
              <a:off x="1629391" y="2248313"/>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4</a:t>
              </a:r>
            </a:p>
          </p:txBody>
        </p:sp>
        <p:sp>
          <p:nvSpPr>
            <p:cNvPr id="19" name="TextBox 29">
              <a:extLst>
                <a:ext uri="{FF2B5EF4-FFF2-40B4-BE49-F238E27FC236}">
                  <a16:creationId xmlns:a16="http://schemas.microsoft.com/office/drawing/2014/main" id="{517ADBE8-CB5A-9846-8509-DCCC283379F8}"/>
                </a:ext>
              </a:extLst>
            </p:cNvPr>
            <p:cNvSpPr txBox="1"/>
            <p:nvPr/>
          </p:nvSpPr>
          <p:spPr>
            <a:xfrm>
              <a:off x="1686941" y="3484362"/>
              <a:ext cx="19638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20" name="TextBox 47">
              <a:extLst>
                <a:ext uri="{FF2B5EF4-FFF2-40B4-BE49-F238E27FC236}">
                  <a16:creationId xmlns:a16="http://schemas.microsoft.com/office/drawing/2014/main" id="{7ED234A6-C576-744E-96C8-FA4FF4241307}"/>
                </a:ext>
              </a:extLst>
            </p:cNvPr>
            <p:cNvSpPr txBox="1"/>
            <p:nvPr/>
          </p:nvSpPr>
          <p:spPr>
            <a:xfrm>
              <a:off x="1629391" y="1939301"/>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5</a:t>
              </a:r>
            </a:p>
          </p:txBody>
        </p:sp>
        <p:sp>
          <p:nvSpPr>
            <p:cNvPr id="21" name="TextBox 62">
              <a:extLst>
                <a:ext uri="{FF2B5EF4-FFF2-40B4-BE49-F238E27FC236}">
                  <a16:creationId xmlns:a16="http://schemas.microsoft.com/office/drawing/2014/main" id="{5F4B3688-1A43-8349-A569-42D7886928CD}"/>
                </a:ext>
              </a:extLst>
            </p:cNvPr>
            <p:cNvSpPr txBox="1"/>
            <p:nvPr/>
          </p:nvSpPr>
          <p:spPr>
            <a:xfrm>
              <a:off x="1629391" y="1630290"/>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6</a:t>
              </a:r>
            </a:p>
          </p:txBody>
        </p:sp>
        <p:sp>
          <p:nvSpPr>
            <p:cNvPr id="22" name="TextBox 63">
              <a:extLst>
                <a:ext uri="{FF2B5EF4-FFF2-40B4-BE49-F238E27FC236}">
                  <a16:creationId xmlns:a16="http://schemas.microsoft.com/office/drawing/2014/main" id="{6E0FD9C1-3A26-F64E-936E-6724FB5BCE2E}"/>
                </a:ext>
              </a:extLst>
            </p:cNvPr>
            <p:cNvSpPr txBox="1"/>
            <p:nvPr/>
          </p:nvSpPr>
          <p:spPr>
            <a:xfrm>
              <a:off x="1629391" y="1012265"/>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8</a:t>
              </a:r>
            </a:p>
          </p:txBody>
        </p:sp>
        <p:sp>
          <p:nvSpPr>
            <p:cNvPr id="37" name="TextBox 14">
              <a:extLst>
                <a:ext uri="{FF2B5EF4-FFF2-40B4-BE49-F238E27FC236}">
                  <a16:creationId xmlns:a16="http://schemas.microsoft.com/office/drawing/2014/main" id="{FB9E1467-4E9D-FF4B-AFD5-5B4652037695}"/>
                </a:ext>
              </a:extLst>
            </p:cNvPr>
            <p:cNvSpPr txBox="1"/>
            <p:nvPr/>
          </p:nvSpPr>
          <p:spPr>
            <a:xfrm>
              <a:off x="1629391" y="2557325"/>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3</a:t>
              </a:r>
            </a:p>
          </p:txBody>
        </p:sp>
        <p:sp>
          <p:nvSpPr>
            <p:cNvPr id="38" name="TextBox 14">
              <a:extLst>
                <a:ext uri="{FF2B5EF4-FFF2-40B4-BE49-F238E27FC236}">
                  <a16:creationId xmlns:a16="http://schemas.microsoft.com/office/drawing/2014/main" id="{96285E6D-E63A-FA49-98BD-A042CAA472BC}"/>
                </a:ext>
              </a:extLst>
            </p:cNvPr>
            <p:cNvSpPr txBox="1"/>
            <p:nvPr/>
          </p:nvSpPr>
          <p:spPr>
            <a:xfrm>
              <a:off x="1629391" y="2866337"/>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a:t>
              </a:r>
            </a:p>
          </p:txBody>
        </p:sp>
        <p:sp>
          <p:nvSpPr>
            <p:cNvPr id="39" name="TextBox 14">
              <a:extLst>
                <a:ext uri="{FF2B5EF4-FFF2-40B4-BE49-F238E27FC236}">
                  <a16:creationId xmlns:a16="http://schemas.microsoft.com/office/drawing/2014/main" id="{1543AA65-86F5-0943-BF8D-6373CAF4FA20}"/>
                </a:ext>
              </a:extLst>
            </p:cNvPr>
            <p:cNvSpPr txBox="1"/>
            <p:nvPr/>
          </p:nvSpPr>
          <p:spPr>
            <a:xfrm>
              <a:off x="1629391" y="3175349"/>
              <a:ext cx="253938" cy="115416"/>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a:t>
              </a:r>
            </a:p>
          </p:txBody>
        </p:sp>
      </p:grpSp>
      <p:sp>
        <p:nvSpPr>
          <p:cNvPr id="43" name="TextBox 68">
            <a:extLst>
              <a:ext uri="{FF2B5EF4-FFF2-40B4-BE49-F238E27FC236}">
                <a16:creationId xmlns:a16="http://schemas.microsoft.com/office/drawing/2014/main" id="{575B8FEA-9216-584F-88F8-FBE94D66FC39}"/>
              </a:ext>
            </a:extLst>
          </p:cNvPr>
          <p:cNvSpPr txBox="1"/>
          <p:nvPr/>
        </p:nvSpPr>
        <p:spPr>
          <a:xfrm>
            <a:off x="1395009" y="5761733"/>
            <a:ext cx="7568922" cy="142505"/>
          </a:xfrm>
          <a:prstGeom prst="rect">
            <a:avLst/>
          </a:prstGeom>
          <a:noFill/>
        </p:spPr>
        <p:txBody>
          <a:bodyPr wrap="square" lIns="0" tIns="0" rIns="0" bIns="0" rtlCol="0" anchor="ctr">
            <a:spAutoFit/>
          </a:bodyPr>
          <a:lstStyle/>
          <a:p>
            <a:pPr algn="ctr">
              <a:defRPr/>
            </a:pPr>
            <a:r>
              <a:rPr lang="en-US" sz="1000" b="1" dirty="0">
                <a:solidFill>
                  <a:schemeClr val="tx1">
                    <a:lumMod val="65000"/>
                    <a:lumOff val="35000"/>
                  </a:schemeClr>
                </a:solidFill>
                <a:latin typeface="Arial"/>
              </a:rPr>
              <a:t>Zeit</a:t>
            </a:r>
          </a:p>
        </p:txBody>
      </p:sp>
      <p:cxnSp>
        <p:nvCxnSpPr>
          <p:cNvPr id="40" name="Straight Connector 54">
            <a:extLst>
              <a:ext uri="{FF2B5EF4-FFF2-40B4-BE49-F238E27FC236}">
                <a16:creationId xmlns:a16="http://schemas.microsoft.com/office/drawing/2014/main" id="{497162A6-CC83-8648-A6D8-C2D9E4AFBF38}"/>
              </a:ext>
            </a:extLst>
          </p:cNvPr>
          <p:cNvCxnSpPr>
            <a:cxnSpLocks/>
          </p:cNvCxnSpPr>
          <p:nvPr/>
        </p:nvCxnSpPr>
        <p:spPr bwMode="auto">
          <a:xfrm>
            <a:off x="1297396" y="52137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2" name="Straight Connector 52">
            <a:extLst>
              <a:ext uri="{FF2B5EF4-FFF2-40B4-BE49-F238E27FC236}">
                <a16:creationId xmlns:a16="http://schemas.microsoft.com/office/drawing/2014/main" id="{72E120BC-7CDB-5747-9539-899D2B835942}"/>
              </a:ext>
            </a:extLst>
          </p:cNvPr>
          <p:cNvCxnSpPr>
            <a:cxnSpLocks/>
          </p:cNvCxnSpPr>
          <p:nvPr/>
        </p:nvCxnSpPr>
        <p:spPr bwMode="auto">
          <a:xfrm>
            <a:off x="1294378" y="292844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4" name="TextBox 68">
            <a:extLst>
              <a:ext uri="{FF2B5EF4-FFF2-40B4-BE49-F238E27FC236}">
                <a16:creationId xmlns:a16="http://schemas.microsoft.com/office/drawing/2014/main" id="{F3CB7562-B88B-BA4D-826E-91AABBC8A3AA}"/>
              </a:ext>
            </a:extLst>
          </p:cNvPr>
          <p:cNvSpPr txBox="1"/>
          <p:nvPr/>
        </p:nvSpPr>
        <p:spPr>
          <a:xfrm>
            <a:off x="1343050" y="3723353"/>
            <a:ext cx="1543197" cy="142505"/>
          </a:xfrm>
          <a:prstGeom prst="rect">
            <a:avLst/>
          </a:prstGeom>
          <a:noFill/>
        </p:spPr>
        <p:txBody>
          <a:bodyPr wrap="square" lIns="0" tIns="0" rIns="0" bIns="0" rtlCol="0" anchor="ctr">
            <a:spAutoFit/>
          </a:bodyPr>
          <a:lstStyle/>
          <a:p>
            <a:pPr algn="ctr">
              <a:defRPr/>
            </a:pPr>
            <a:r>
              <a:rPr lang="en-US" sz="1000" dirty="0" err="1">
                <a:solidFill>
                  <a:schemeClr val="tx1">
                    <a:lumMod val="65000"/>
                    <a:lumOff val="35000"/>
                  </a:schemeClr>
                </a:solidFill>
                <a:latin typeface="Arial"/>
              </a:rPr>
              <a:t>Krebsdiagnose</a:t>
            </a:r>
            <a:endParaRPr lang="en-US" sz="1000" dirty="0">
              <a:solidFill>
                <a:schemeClr val="tx1">
                  <a:lumMod val="65000"/>
                  <a:lumOff val="35000"/>
                </a:schemeClr>
              </a:solidFill>
              <a:latin typeface="Arial"/>
            </a:endParaRPr>
          </a:p>
        </p:txBody>
      </p:sp>
      <p:sp>
        <p:nvSpPr>
          <p:cNvPr id="45" name="TextBox 68">
            <a:extLst>
              <a:ext uri="{FF2B5EF4-FFF2-40B4-BE49-F238E27FC236}">
                <a16:creationId xmlns:a16="http://schemas.microsoft.com/office/drawing/2014/main" id="{FD4D756F-AA47-A54E-AD7C-B1C3D7215A21}"/>
              </a:ext>
            </a:extLst>
          </p:cNvPr>
          <p:cNvSpPr txBox="1"/>
          <p:nvPr/>
        </p:nvSpPr>
        <p:spPr>
          <a:xfrm>
            <a:off x="2070822" y="2639762"/>
            <a:ext cx="1543197" cy="142505"/>
          </a:xfrm>
          <a:prstGeom prst="rect">
            <a:avLst/>
          </a:prstGeom>
          <a:noFill/>
        </p:spPr>
        <p:txBody>
          <a:bodyPr wrap="square" lIns="0" tIns="0" rIns="0" bIns="0" rtlCol="0" anchor="ctr">
            <a:spAutoFit/>
          </a:bodyPr>
          <a:lstStyle/>
          <a:p>
            <a:pPr algn="ctr">
              <a:defRPr/>
            </a:pPr>
            <a:r>
              <a:rPr lang="en-US" sz="1000" dirty="0" err="1">
                <a:solidFill>
                  <a:schemeClr val="tx1">
                    <a:lumMod val="65000"/>
                    <a:lumOff val="35000"/>
                  </a:schemeClr>
                </a:solidFill>
                <a:latin typeface="Arial"/>
              </a:rPr>
              <a:t>Hospitalisation</a:t>
            </a:r>
            <a:endParaRPr lang="en-US" sz="1000" dirty="0">
              <a:solidFill>
                <a:schemeClr val="tx1">
                  <a:lumMod val="65000"/>
                  <a:lumOff val="35000"/>
                </a:schemeClr>
              </a:solidFill>
              <a:latin typeface="Arial"/>
            </a:endParaRPr>
          </a:p>
        </p:txBody>
      </p:sp>
      <p:sp>
        <p:nvSpPr>
          <p:cNvPr id="46" name="TextBox 68">
            <a:extLst>
              <a:ext uri="{FF2B5EF4-FFF2-40B4-BE49-F238E27FC236}">
                <a16:creationId xmlns:a16="http://schemas.microsoft.com/office/drawing/2014/main" id="{E6180876-81A1-3943-AF97-74C9FC86DA86}"/>
              </a:ext>
            </a:extLst>
          </p:cNvPr>
          <p:cNvSpPr txBox="1"/>
          <p:nvPr/>
        </p:nvSpPr>
        <p:spPr>
          <a:xfrm>
            <a:off x="2876680" y="3228061"/>
            <a:ext cx="1543197" cy="142505"/>
          </a:xfrm>
          <a:prstGeom prst="rect">
            <a:avLst/>
          </a:prstGeom>
          <a:noFill/>
        </p:spPr>
        <p:txBody>
          <a:bodyPr wrap="square" lIns="0" tIns="0" rIns="0" bIns="0" rtlCol="0" anchor="ctr">
            <a:spAutoFit/>
          </a:bodyPr>
          <a:lstStyle/>
          <a:p>
            <a:pPr algn="ctr">
              <a:defRPr/>
            </a:pPr>
            <a:r>
              <a:rPr lang="en-US" sz="1000" dirty="0" err="1">
                <a:solidFill>
                  <a:schemeClr val="tx1">
                    <a:lumMod val="65000"/>
                    <a:lumOff val="35000"/>
                  </a:schemeClr>
                </a:solidFill>
                <a:latin typeface="Arial"/>
              </a:rPr>
              <a:t>Chemotherapie</a:t>
            </a:r>
            <a:endParaRPr lang="en-US" sz="1000" dirty="0">
              <a:solidFill>
                <a:schemeClr val="tx1">
                  <a:lumMod val="65000"/>
                  <a:lumOff val="35000"/>
                </a:schemeClr>
              </a:solidFill>
              <a:latin typeface="Arial"/>
            </a:endParaRPr>
          </a:p>
        </p:txBody>
      </p:sp>
      <p:sp>
        <p:nvSpPr>
          <p:cNvPr id="47" name="TextBox 68">
            <a:extLst>
              <a:ext uri="{FF2B5EF4-FFF2-40B4-BE49-F238E27FC236}">
                <a16:creationId xmlns:a16="http://schemas.microsoft.com/office/drawing/2014/main" id="{448BB6B3-01B5-C74C-A33D-1837C83574C7}"/>
              </a:ext>
            </a:extLst>
          </p:cNvPr>
          <p:cNvSpPr txBox="1"/>
          <p:nvPr/>
        </p:nvSpPr>
        <p:spPr>
          <a:xfrm>
            <a:off x="4276388" y="4579818"/>
            <a:ext cx="1543197" cy="142505"/>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Remission</a:t>
            </a:r>
          </a:p>
        </p:txBody>
      </p:sp>
      <p:sp>
        <p:nvSpPr>
          <p:cNvPr id="48" name="TextBox 68">
            <a:extLst>
              <a:ext uri="{FF2B5EF4-FFF2-40B4-BE49-F238E27FC236}">
                <a16:creationId xmlns:a16="http://schemas.microsoft.com/office/drawing/2014/main" id="{EA20E688-14B9-C94D-90FB-EE6F10D28C9D}"/>
              </a:ext>
            </a:extLst>
          </p:cNvPr>
          <p:cNvSpPr txBox="1"/>
          <p:nvPr/>
        </p:nvSpPr>
        <p:spPr>
          <a:xfrm>
            <a:off x="4944742" y="3228061"/>
            <a:ext cx="1543197" cy="142505"/>
          </a:xfrm>
          <a:prstGeom prst="rect">
            <a:avLst/>
          </a:prstGeom>
          <a:noFill/>
        </p:spPr>
        <p:txBody>
          <a:bodyPr wrap="square" lIns="0" tIns="0" rIns="0" bIns="0" rtlCol="0" anchor="ctr">
            <a:spAutoFit/>
          </a:bodyPr>
          <a:lstStyle/>
          <a:p>
            <a:pPr algn="ctr">
              <a:defRPr/>
            </a:pPr>
            <a:r>
              <a:rPr lang="en-US" sz="1000" dirty="0" err="1">
                <a:solidFill>
                  <a:schemeClr val="tx1">
                    <a:lumMod val="65000"/>
                    <a:lumOff val="35000"/>
                  </a:schemeClr>
                </a:solidFill>
                <a:latin typeface="Arial"/>
              </a:rPr>
              <a:t>Metastasierung</a:t>
            </a:r>
            <a:endParaRPr lang="en-US" sz="1000" dirty="0">
              <a:solidFill>
                <a:schemeClr val="tx1">
                  <a:lumMod val="65000"/>
                  <a:lumOff val="35000"/>
                </a:schemeClr>
              </a:solidFill>
              <a:latin typeface="Arial"/>
            </a:endParaRPr>
          </a:p>
        </p:txBody>
      </p:sp>
      <p:sp>
        <p:nvSpPr>
          <p:cNvPr id="49" name="TextBox 68">
            <a:extLst>
              <a:ext uri="{FF2B5EF4-FFF2-40B4-BE49-F238E27FC236}">
                <a16:creationId xmlns:a16="http://schemas.microsoft.com/office/drawing/2014/main" id="{214E3FEF-79B1-7C42-9BA3-401E023B1E20}"/>
              </a:ext>
            </a:extLst>
          </p:cNvPr>
          <p:cNvSpPr txBox="1"/>
          <p:nvPr/>
        </p:nvSpPr>
        <p:spPr>
          <a:xfrm>
            <a:off x="6914870" y="2858462"/>
            <a:ext cx="1543197" cy="142505"/>
          </a:xfrm>
          <a:prstGeom prst="rect">
            <a:avLst/>
          </a:prstGeom>
          <a:noFill/>
        </p:spPr>
        <p:txBody>
          <a:bodyPr wrap="square" lIns="0" tIns="0" rIns="0" bIns="0" rtlCol="0" anchor="ctr">
            <a:spAutoFit/>
          </a:bodyPr>
          <a:lstStyle/>
          <a:p>
            <a:pPr algn="ctr">
              <a:defRPr/>
            </a:pPr>
            <a:r>
              <a:rPr lang="en-US" sz="1000" dirty="0" err="1">
                <a:solidFill>
                  <a:schemeClr val="tx1">
                    <a:lumMod val="65000"/>
                    <a:lumOff val="35000"/>
                  </a:schemeClr>
                </a:solidFill>
                <a:latin typeface="Arial"/>
              </a:rPr>
              <a:t>Lebensende</a:t>
            </a:r>
            <a:endParaRPr lang="en-US" sz="1000" dirty="0">
              <a:solidFill>
                <a:schemeClr val="tx1">
                  <a:lumMod val="65000"/>
                  <a:lumOff val="35000"/>
                </a:schemeClr>
              </a:solidFill>
              <a:latin typeface="Arial"/>
            </a:endParaRPr>
          </a:p>
        </p:txBody>
      </p:sp>
      <p:sp>
        <p:nvSpPr>
          <p:cNvPr id="50" name="TextBox 68">
            <a:extLst>
              <a:ext uri="{FF2B5EF4-FFF2-40B4-BE49-F238E27FC236}">
                <a16:creationId xmlns:a16="http://schemas.microsoft.com/office/drawing/2014/main" id="{3509F186-F5B8-CA4C-A027-6602EE8B80CE}"/>
              </a:ext>
            </a:extLst>
          </p:cNvPr>
          <p:cNvSpPr txBox="1"/>
          <p:nvPr/>
        </p:nvSpPr>
        <p:spPr>
          <a:xfrm>
            <a:off x="4358887" y="5281192"/>
            <a:ext cx="4797407" cy="153888"/>
          </a:xfrm>
          <a:prstGeom prst="rect">
            <a:avLst/>
          </a:prstGeom>
          <a:noFill/>
        </p:spPr>
        <p:txBody>
          <a:bodyPr wrap="square" lIns="0" tIns="0" rIns="0" bIns="0" rtlCol="0" anchor="ctr">
            <a:spAutoFit/>
          </a:bodyPr>
          <a:lstStyle/>
          <a:p>
            <a:pPr algn="r">
              <a:defRPr/>
            </a:pPr>
            <a:r>
              <a:rPr lang="en-US" sz="1000" dirty="0">
                <a:solidFill>
                  <a:schemeClr val="tx1">
                    <a:lumMod val="65000"/>
                    <a:lumOff val="35000"/>
                  </a:schemeClr>
                </a:solidFill>
                <a:latin typeface="Arial"/>
              </a:rPr>
              <a:t>VTE-</a:t>
            </a:r>
            <a:r>
              <a:rPr lang="en-US" sz="1000" dirty="0" err="1">
                <a:solidFill>
                  <a:schemeClr val="tx1">
                    <a:lumMod val="65000"/>
                    <a:lumOff val="35000"/>
                  </a:schemeClr>
                </a:solidFill>
                <a:latin typeface="Arial"/>
              </a:rPr>
              <a:t>Risiko</a:t>
            </a:r>
            <a:r>
              <a:rPr lang="en-US" sz="1000" dirty="0">
                <a:solidFill>
                  <a:schemeClr val="tx1">
                    <a:lumMod val="65000"/>
                    <a:lumOff val="35000"/>
                  </a:schemeClr>
                </a:solidFill>
                <a:latin typeface="Arial"/>
              </a:rPr>
              <a:t> in der Allgemeinbevölkerung</a:t>
            </a:r>
          </a:p>
        </p:txBody>
      </p:sp>
      <p:cxnSp>
        <p:nvCxnSpPr>
          <p:cNvPr id="55" name="Gerade Verbindung 54">
            <a:extLst>
              <a:ext uri="{FF2B5EF4-FFF2-40B4-BE49-F238E27FC236}">
                <a16:creationId xmlns:a16="http://schemas.microsoft.com/office/drawing/2014/main" id="{1243F341-217F-E844-950D-FD513A965C34}"/>
              </a:ext>
            </a:extLst>
          </p:cNvPr>
          <p:cNvCxnSpPr/>
          <p:nvPr/>
        </p:nvCxnSpPr>
        <p:spPr bwMode="auto">
          <a:xfrm>
            <a:off x="1350513" y="5213729"/>
            <a:ext cx="7805781" cy="0"/>
          </a:xfrm>
          <a:prstGeom prst="line">
            <a:avLst/>
          </a:prstGeom>
          <a:noFill/>
          <a:ln w="44450" cap="flat" cmpd="sng" algn="ctr">
            <a:solidFill>
              <a:srgbClr val="565655">
                <a:alpha val="75000"/>
              </a:srgbClr>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TextBox 68">
            <a:extLst>
              <a:ext uri="{FF2B5EF4-FFF2-40B4-BE49-F238E27FC236}">
                <a16:creationId xmlns:a16="http://schemas.microsoft.com/office/drawing/2014/main" id="{42B0BE2A-BC0E-3244-89AB-43FF0B9880EC}"/>
              </a:ext>
            </a:extLst>
          </p:cNvPr>
          <p:cNvSpPr txBox="1"/>
          <p:nvPr/>
        </p:nvSpPr>
        <p:spPr>
          <a:xfrm>
            <a:off x="6026514" y="4142104"/>
            <a:ext cx="3123724" cy="153888"/>
          </a:xfrm>
          <a:prstGeom prst="rect">
            <a:avLst/>
          </a:prstGeom>
          <a:noFill/>
        </p:spPr>
        <p:txBody>
          <a:bodyPr wrap="square" lIns="0" tIns="0" rIns="0" bIns="0" rtlCol="0" anchor="ctr">
            <a:spAutoFit/>
          </a:bodyPr>
          <a:lstStyle/>
          <a:p>
            <a:pPr algn="r">
              <a:defRPr/>
            </a:pPr>
            <a:r>
              <a:rPr lang="en-US" sz="1000" dirty="0">
                <a:solidFill>
                  <a:schemeClr val="tx1">
                    <a:lumMod val="65000"/>
                    <a:lumOff val="35000"/>
                    <a:alpha val="49699"/>
                  </a:schemeClr>
                </a:solidFill>
                <a:latin typeface="Arial"/>
              </a:rPr>
              <a:t>VTE-</a:t>
            </a:r>
            <a:r>
              <a:rPr lang="en-US" sz="1000" dirty="0" err="1">
                <a:solidFill>
                  <a:schemeClr val="tx1">
                    <a:lumMod val="65000"/>
                    <a:lumOff val="35000"/>
                    <a:alpha val="49699"/>
                  </a:schemeClr>
                </a:solidFill>
                <a:latin typeface="Arial"/>
              </a:rPr>
              <a:t>Risiko</a:t>
            </a:r>
            <a:r>
              <a:rPr lang="en-US" sz="1000" dirty="0">
                <a:solidFill>
                  <a:schemeClr val="tx1">
                    <a:lumMod val="65000"/>
                    <a:lumOff val="35000"/>
                    <a:alpha val="49699"/>
                  </a:schemeClr>
                </a:solidFill>
                <a:latin typeface="Arial"/>
              </a:rPr>
              <a:t> </a:t>
            </a:r>
            <a:r>
              <a:rPr lang="de-CH" sz="1000" dirty="0">
                <a:solidFill>
                  <a:schemeClr val="tx1">
                    <a:lumMod val="65000"/>
                    <a:lumOff val="35000"/>
                    <a:alpha val="49699"/>
                  </a:schemeClr>
                </a:solidFill>
                <a:latin typeface="Arial"/>
              </a:rPr>
              <a:t>bei</a:t>
            </a:r>
            <a:r>
              <a:rPr lang="en-US" sz="1000" dirty="0">
                <a:solidFill>
                  <a:schemeClr val="tx1">
                    <a:lumMod val="65000"/>
                    <a:lumOff val="35000"/>
                    <a:alpha val="49699"/>
                  </a:schemeClr>
                </a:solidFill>
                <a:latin typeface="Arial"/>
              </a:rPr>
              <a:t> Tumorpatienten</a:t>
            </a:r>
          </a:p>
        </p:txBody>
      </p:sp>
      <p:cxnSp>
        <p:nvCxnSpPr>
          <p:cNvPr id="61" name="Gerade Verbindung 60">
            <a:extLst>
              <a:ext uri="{FF2B5EF4-FFF2-40B4-BE49-F238E27FC236}">
                <a16:creationId xmlns:a16="http://schemas.microsoft.com/office/drawing/2014/main" id="{39193532-A9C5-E64A-A364-11DC0711994A}"/>
              </a:ext>
            </a:extLst>
          </p:cNvPr>
          <p:cNvCxnSpPr/>
          <p:nvPr/>
        </p:nvCxnSpPr>
        <p:spPr bwMode="auto">
          <a:xfrm flipV="1">
            <a:off x="1350513" y="4070439"/>
            <a:ext cx="7805781" cy="1324"/>
          </a:xfrm>
          <a:prstGeom prst="line">
            <a:avLst/>
          </a:prstGeom>
          <a:noFill/>
          <a:ln w="44450" cap="flat" cmpd="sng" algn="ctr">
            <a:solidFill>
              <a:srgbClr val="565655">
                <a:alpha val="49770"/>
              </a:srgbClr>
            </a:solidFill>
            <a:prstDash val="sysDash"/>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2452342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11">
            <a:extLst>
              <a:ext uri="{FF2B5EF4-FFF2-40B4-BE49-F238E27FC236}">
                <a16:creationId xmlns:a16="http://schemas.microsoft.com/office/drawing/2014/main" id="{FE841C4A-5A92-40B2-BCAF-0CEE62157699}"/>
              </a:ext>
            </a:extLst>
          </p:cNvPr>
          <p:cNvSpPr/>
          <p:nvPr/>
        </p:nvSpPr>
        <p:spPr>
          <a:xfrm>
            <a:off x="3513377" y="1453698"/>
            <a:ext cx="5902654" cy="3675632"/>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endParaRPr lang="en-GB" kern="0" dirty="0">
              <a:solidFill>
                <a:srgbClr val="FFFFFF"/>
              </a:solidFill>
              <a:latin typeface="Verdana"/>
            </a:endParaRPr>
          </a:p>
        </p:txBody>
      </p:sp>
      <p:sp>
        <p:nvSpPr>
          <p:cNvPr id="38" name="Rectangle: Rounded Corners 40">
            <a:extLst>
              <a:ext uri="{FF2B5EF4-FFF2-40B4-BE49-F238E27FC236}">
                <a16:creationId xmlns:a16="http://schemas.microsoft.com/office/drawing/2014/main" id="{E79BF712-1E15-4E5C-9299-801D5CA630FC}"/>
              </a:ext>
            </a:extLst>
          </p:cNvPr>
          <p:cNvSpPr/>
          <p:nvPr/>
        </p:nvSpPr>
        <p:spPr>
          <a:xfrm flipH="1">
            <a:off x="9523991" y="1447572"/>
            <a:ext cx="2092886" cy="3687888"/>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endParaRPr lang="en-GB" kern="0" dirty="0">
              <a:solidFill>
                <a:srgbClr val="FFFFFF"/>
              </a:solidFill>
              <a:latin typeface="Verdana"/>
            </a:endParaRPr>
          </a:p>
        </p:txBody>
      </p:sp>
      <p:sp>
        <p:nvSpPr>
          <p:cNvPr id="92" name="Oval 91">
            <a:extLst>
              <a:ext uri="{FF2B5EF4-FFF2-40B4-BE49-F238E27FC236}">
                <a16:creationId xmlns:a16="http://schemas.microsoft.com/office/drawing/2014/main" id="{2E3DB39F-C15A-6D47-9652-56685D8F968A}"/>
              </a:ext>
            </a:extLst>
          </p:cNvPr>
          <p:cNvSpPr/>
          <p:nvPr/>
        </p:nvSpPr>
        <p:spPr bwMode="auto">
          <a:xfrm>
            <a:off x="8439644" y="2322761"/>
            <a:ext cx="1980884" cy="1980884"/>
          </a:xfrm>
          <a:prstGeom prst="ellipse">
            <a:avLst/>
          </a:prstGeom>
          <a:solidFill>
            <a:schemeClr val="bg1"/>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pic>
        <p:nvPicPr>
          <p:cNvPr id="40" name="Kép 12">
            <a:extLst>
              <a:ext uri="{FF2B5EF4-FFF2-40B4-BE49-F238E27FC236}">
                <a16:creationId xmlns:a16="http://schemas.microsoft.com/office/drawing/2014/main" id="{D9565638-FA85-4EB5-935E-52A9658DC7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31" y="4696740"/>
            <a:ext cx="1207802" cy="333458"/>
          </a:xfrm>
          <a:prstGeom prst="rect">
            <a:avLst/>
          </a:prstGeom>
        </p:spPr>
      </p:pic>
      <p:sp>
        <p:nvSpPr>
          <p:cNvPr id="87" name="Oval 86">
            <a:extLst>
              <a:ext uri="{FF2B5EF4-FFF2-40B4-BE49-F238E27FC236}">
                <a16:creationId xmlns:a16="http://schemas.microsoft.com/office/drawing/2014/main" id="{2B5B1306-6013-D948-843E-053700806B58}"/>
              </a:ext>
            </a:extLst>
          </p:cNvPr>
          <p:cNvSpPr/>
          <p:nvPr/>
        </p:nvSpPr>
        <p:spPr bwMode="auto">
          <a:xfrm>
            <a:off x="7734943" y="3894825"/>
            <a:ext cx="805593" cy="805593"/>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pic>
        <p:nvPicPr>
          <p:cNvPr id="42" name="Picture 40">
            <a:extLst>
              <a:ext uri="{FF2B5EF4-FFF2-40B4-BE49-F238E27FC236}">
                <a16:creationId xmlns:a16="http://schemas.microsoft.com/office/drawing/2014/main" id="{DCC1F416-D44F-491B-8AF3-5822DC0B3D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5729" y="2331302"/>
            <a:ext cx="1282577" cy="309958"/>
          </a:xfrm>
          <a:prstGeom prst="rect">
            <a:avLst/>
          </a:prstGeom>
          <a:noFill/>
          <a:ln>
            <a:noFill/>
          </a:ln>
        </p:spPr>
      </p:pic>
      <p:sp>
        <p:nvSpPr>
          <p:cNvPr id="4" name="Oval 3">
            <a:extLst>
              <a:ext uri="{FF2B5EF4-FFF2-40B4-BE49-F238E27FC236}">
                <a16:creationId xmlns:a16="http://schemas.microsoft.com/office/drawing/2014/main" id="{C97077FB-2146-7141-B528-ED91268FCA48}"/>
              </a:ext>
            </a:extLst>
          </p:cNvPr>
          <p:cNvSpPr/>
          <p:nvPr/>
        </p:nvSpPr>
        <p:spPr bwMode="auto">
          <a:xfrm>
            <a:off x="4954526" y="2370419"/>
            <a:ext cx="1379259" cy="1379259"/>
          </a:xfrm>
          <a:prstGeom prst="ellipse">
            <a:avLst/>
          </a:prstGeom>
          <a:solidFill>
            <a:srgbClr val="809ED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 name="Titel 1">
            <a:extLst>
              <a:ext uri="{FF2B5EF4-FFF2-40B4-BE49-F238E27FC236}">
                <a16:creationId xmlns:a16="http://schemas.microsoft.com/office/drawing/2014/main" id="{DC47DB71-E404-4069-B06C-5382D68CFFC1}"/>
              </a:ext>
            </a:extLst>
          </p:cNvPr>
          <p:cNvSpPr>
            <a:spLocks noGrp="1"/>
          </p:cNvSpPr>
          <p:nvPr>
            <p:ph type="title"/>
          </p:nvPr>
        </p:nvSpPr>
        <p:spPr>
          <a:xfrm>
            <a:off x="816001" y="25884"/>
            <a:ext cx="11041567" cy="984885"/>
          </a:xfrm>
        </p:spPr>
        <p:txBody>
          <a:bodyPr/>
          <a:lstStyle/>
          <a:p>
            <a:r>
              <a:rPr lang="de-DE" dirty="0"/>
              <a:t>Rivaroxaban hat ein breites Spektrum an Evidenz </a:t>
            </a:r>
            <a:br>
              <a:rPr lang="de-DE" dirty="0"/>
            </a:br>
            <a:r>
              <a:rPr lang="de-DE" dirty="0"/>
              <a:t>bei VTE-Patienten mit aktivem Tumor</a:t>
            </a:r>
          </a:p>
        </p:txBody>
      </p:sp>
      <p:sp>
        <p:nvSpPr>
          <p:cNvPr id="73" name="Text Placeholder 5">
            <a:extLst>
              <a:ext uri="{FF2B5EF4-FFF2-40B4-BE49-F238E27FC236}">
                <a16:creationId xmlns:a16="http://schemas.microsoft.com/office/drawing/2014/main" id="{21A26FCB-633A-4712-AB9D-B274486BF4C1}"/>
              </a:ext>
            </a:extLst>
          </p:cNvPr>
          <p:cNvSpPr txBox="1">
            <a:spLocks/>
          </p:cNvSpPr>
          <p:nvPr/>
        </p:nvSpPr>
        <p:spPr>
          <a:xfrm>
            <a:off x="803275" y="5369907"/>
            <a:ext cx="11192926" cy="1365973"/>
          </a:xfrm>
          <a:prstGeom prst="rect">
            <a:avLst/>
          </a:prstGeom>
        </p:spPr>
        <p:txBody>
          <a:bodyPr vert="horz" lIns="0" tIns="0" rIns="0" bIns="0" rtlCol="0" anchor="b">
            <a:noAutofit/>
          </a:bodyPr>
          <a:lstStyle>
            <a:lvl1pPr marL="0" indent="0" algn="l" defTabSz="685783" rtl="0" eaLnBrk="1" latinLnBrk="0" hangingPunct="1">
              <a:lnSpc>
                <a:spcPct val="100000"/>
              </a:lnSpc>
              <a:spcBef>
                <a:spcPts val="450"/>
              </a:spcBef>
              <a:buFont typeface="Arial" panose="020B0604020202020204" pitchFamily="34" charset="0"/>
              <a:buNone/>
              <a:defRPr sz="75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514337" indent="-171446" algn="l" defTabSz="685783" rtl="0" eaLnBrk="1" latinLnBrk="0" hangingPunct="1">
              <a:lnSpc>
                <a:spcPct val="100000"/>
              </a:lnSpc>
              <a:spcBef>
                <a:spcPts val="450"/>
              </a:spcBef>
              <a:buSzPct val="75000"/>
              <a:buFontTx/>
              <a:buBlip>
                <a:blip r:embed="rId4"/>
              </a:buBlip>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857228" indent="-171446" algn="l" defTabSz="685783" rtl="0" eaLnBrk="1" latinLnBrk="0" hangingPunct="1">
              <a:lnSpc>
                <a:spcPct val="90000"/>
              </a:lnSpc>
              <a:spcBef>
                <a:spcPts val="450"/>
              </a:spcBef>
              <a:buSzPct val="75000"/>
              <a:buFontTx/>
              <a:buBlip>
                <a:blip r:embed="rId4"/>
              </a:buBlip>
              <a:defRPr sz="105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00" dirty="0">
                <a:solidFill>
                  <a:srgbClr val="565655"/>
                </a:solidFill>
              </a:rPr>
              <a:t>*Rivaroxaban vs. Aspirin. </a:t>
            </a:r>
            <a:br>
              <a:rPr lang="en-US" sz="900" dirty="0">
                <a:solidFill>
                  <a:srgbClr val="565655"/>
                </a:solidFill>
              </a:rPr>
            </a:br>
            <a:r>
              <a:rPr lang="en-US" sz="900" b="1" dirty="0">
                <a:solidFill>
                  <a:srgbClr val="565655"/>
                </a:solidFill>
              </a:rPr>
              <a:t>1. </a:t>
            </a:r>
            <a:r>
              <a:rPr lang="en-GB" sz="900" dirty="0">
                <a:solidFill>
                  <a:srgbClr val="565655"/>
                </a:solidFill>
              </a:rPr>
              <a:t>Prins MH et al. </a:t>
            </a:r>
            <a:r>
              <a:rPr lang="en-GB" sz="900" i="1" dirty="0">
                <a:solidFill>
                  <a:srgbClr val="565655"/>
                </a:solidFill>
              </a:rPr>
              <a:t>Thromb J</a:t>
            </a:r>
            <a:r>
              <a:rPr lang="en-GB" sz="900" dirty="0">
                <a:solidFill>
                  <a:srgbClr val="565655"/>
                </a:solidFill>
              </a:rPr>
              <a:t> 2013;11:21</a:t>
            </a:r>
            <a:r>
              <a:rPr lang="en-US" sz="900" dirty="0">
                <a:solidFill>
                  <a:srgbClr val="565655"/>
                </a:solidFill>
              </a:rPr>
              <a:t>; </a:t>
            </a:r>
            <a:r>
              <a:rPr lang="en-US" sz="900" b="1" dirty="0">
                <a:solidFill>
                  <a:srgbClr val="565655"/>
                </a:solidFill>
              </a:rPr>
              <a:t>2.</a:t>
            </a:r>
            <a:r>
              <a:rPr lang="en-US" sz="900" dirty="0">
                <a:solidFill>
                  <a:srgbClr val="565655"/>
                </a:solidFill>
              </a:rPr>
              <a:t> The EINSTEIN Investigators. </a:t>
            </a:r>
            <a:r>
              <a:rPr lang="en-US" sz="900" i="1" dirty="0">
                <a:solidFill>
                  <a:srgbClr val="565655"/>
                </a:solidFill>
              </a:rPr>
              <a:t>N Engl J Med </a:t>
            </a:r>
            <a:r>
              <a:rPr lang="en-US" sz="900" dirty="0">
                <a:solidFill>
                  <a:srgbClr val="565655"/>
                </a:solidFill>
              </a:rPr>
              <a:t>2010;363:2499–2510; </a:t>
            </a:r>
            <a:r>
              <a:rPr lang="en-US" sz="900" b="1" dirty="0">
                <a:solidFill>
                  <a:srgbClr val="565655"/>
                </a:solidFill>
              </a:rPr>
              <a:t>3.</a:t>
            </a:r>
            <a:r>
              <a:rPr lang="en-US" sz="900" dirty="0">
                <a:solidFill>
                  <a:srgbClr val="565655"/>
                </a:solidFill>
              </a:rPr>
              <a:t> Weitz JI, et al. </a:t>
            </a:r>
            <a:r>
              <a:rPr lang="en-US" sz="900" i="1" dirty="0">
                <a:solidFill>
                  <a:srgbClr val="565655"/>
                </a:solidFill>
              </a:rPr>
              <a:t>N Engl J Med </a:t>
            </a:r>
            <a:r>
              <a:rPr lang="en-US" sz="900" dirty="0">
                <a:solidFill>
                  <a:srgbClr val="565655"/>
                </a:solidFill>
              </a:rPr>
              <a:t>2017;376:1211–1222; </a:t>
            </a:r>
            <a:r>
              <a:rPr lang="en-US" sz="900" b="1" dirty="0">
                <a:solidFill>
                  <a:srgbClr val="565655"/>
                </a:solidFill>
              </a:rPr>
              <a:t>4.</a:t>
            </a:r>
            <a:r>
              <a:rPr lang="en-US" sz="900" dirty="0">
                <a:solidFill>
                  <a:srgbClr val="565655"/>
                </a:solidFill>
              </a:rPr>
              <a:t> Marshall A et al.</a:t>
            </a:r>
            <a:br>
              <a:rPr lang="en-US" sz="900" dirty="0">
                <a:solidFill>
                  <a:srgbClr val="565655"/>
                </a:solidFill>
              </a:rPr>
            </a:br>
            <a:r>
              <a:rPr lang="en-US" sz="900" i="1" dirty="0">
                <a:solidFill>
                  <a:srgbClr val="565655"/>
                </a:solidFill>
              </a:rPr>
              <a:t>J Thromb Haemost </a:t>
            </a:r>
            <a:r>
              <a:rPr lang="en-US" sz="900" dirty="0">
                <a:solidFill>
                  <a:srgbClr val="565655"/>
                </a:solidFill>
              </a:rPr>
              <a:t>2020;18:905–915; </a:t>
            </a:r>
            <a:r>
              <a:rPr lang="en-US" sz="900" b="1" dirty="0">
                <a:solidFill>
                  <a:srgbClr val="565655"/>
                </a:solidFill>
              </a:rPr>
              <a:t>5.</a:t>
            </a:r>
            <a:r>
              <a:rPr lang="en-US" sz="900" dirty="0">
                <a:solidFill>
                  <a:srgbClr val="565655"/>
                </a:solidFill>
              </a:rPr>
              <a:t> Young AM et al. </a:t>
            </a:r>
            <a:r>
              <a:rPr lang="en-US" sz="900" i="1" dirty="0">
                <a:solidFill>
                  <a:srgbClr val="565655"/>
                </a:solidFill>
              </a:rPr>
              <a:t>J Clin Oncol </a:t>
            </a:r>
            <a:r>
              <a:rPr lang="en-US" sz="900" dirty="0">
                <a:solidFill>
                  <a:srgbClr val="565655"/>
                </a:solidFill>
              </a:rPr>
              <a:t>2018;36:2017–2023; </a:t>
            </a:r>
            <a:r>
              <a:rPr lang="en-US" sz="900" b="1" dirty="0">
                <a:solidFill>
                  <a:srgbClr val="565655"/>
                </a:solidFill>
              </a:rPr>
              <a:t>6. </a:t>
            </a:r>
            <a:r>
              <a:rPr lang="en-US" sz="900" dirty="0">
                <a:solidFill>
                  <a:srgbClr val="565655"/>
                </a:solidFill>
              </a:rPr>
              <a:t>Meyer G et al. ICTHIC Virtual Congress, 22–26 April 2021. Abstract OC-17. </a:t>
            </a:r>
            <a:r>
              <a:rPr lang="en-US" sz="900" i="1" dirty="0">
                <a:solidFill>
                  <a:srgbClr val="565655"/>
                </a:solidFill>
              </a:rPr>
              <a:t>Thromb Res </a:t>
            </a:r>
            <a:r>
              <a:rPr lang="en-US" sz="900" dirty="0">
                <a:solidFill>
                  <a:srgbClr val="565655"/>
                </a:solidFill>
              </a:rPr>
              <a:t>2021;200(Suppl 1):S16</a:t>
            </a:r>
            <a:r>
              <a:rPr lang="it-IT" sz="900" dirty="0">
                <a:solidFill>
                  <a:srgbClr val="565655"/>
                </a:solidFill>
              </a:rPr>
              <a:t>; </a:t>
            </a:r>
            <a:r>
              <a:rPr lang="en-US" sz="900" b="1" dirty="0">
                <a:solidFill>
                  <a:srgbClr val="565655"/>
                </a:solidFill>
              </a:rPr>
              <a:t>7.</a:t>
            </a:r>
            <a:r>
              <a:rPr lang="en-US" sz="900" dirty="0">
                <a:solidFill>
                  <a:srgbClr val="565655"/>
                </a:solidFill>
              </a:rPr>
              <a:t> Mantha S et al. </a:t>
            </a:r>
            <a:r>
              <a:rPr lang="en-US" sz="900" i="1" dirty="0">
                <a:solidFill>
                  <a:srgbClr val="565655"/>
                </a:solidFill>
              </a:rPr>
              <a:t>J Thromb Thrombolysis </a:t>
            </a:r>
            <a:r>
              <a:rPr lang="en-US" sz="900" dirty="0">
                <a:solidFill>
                  <a:srgbClr val="565655"/>
                </a:solidFill>
              </a:rPr>
              <a:t>2017;43:166–171; </a:t>
            </a:r>
            <a:r>
              <a:rPr lang="en-US" sz="900" b="1" dirty="0">
                <a:solidFill>
                  <a:srgbClr val="565655"/>
                </a:solidFill>
              </a:rPr>
              <a:t>8.</a:t>
            </a:r>
            <a:r>
              <a:rPr lang="en-US" sz="900" dirty="0">
                <a:solidFill>
                  <a:srgbClr val="565655"/>
                </a:solidFill>
              </a:rPr>
              <a:t> Soff G et al. </a:t>
            </a:r>
            <a:r>
              <a:rPr lang="en-US" sz="900" i="1" dirty="0">
                <a:solidFill>
                  <a:srgbClr val="565655"/>
                </a:solidFill>
              </a:rPr>
              <a:t>Res Pract Thromb Haemost</a:t>
            </a:r>
            <a:r>
              <a:rPr lang="en-US" sz="900" dirty="0">
                <a:solidFill>
                  <a:srgbClr val="565655"/>
                </a:solidFill>
              </a:rPr>
              <a:t> 2019;3:349–356; </a:t>
            </a:r>
            <a:r>
              <a:rPr lang="it-IT" sz="900" b="1" dirty="0">
                <a:solidFill>
                  <a:srgbClr val="565655"/>
                </a:solidFill>
              </a:rPr>
              <a:t>9.</a:t>
            </a:r>
            <a:r>
              <a:rPr lang="it-IT" sz="900" dirty="0">
                <a:solidFill>
                  <a:srgbClr val="565655"/>
                </a:solidFill>
              </a:rPr>
              <a:t> </a:t>
            </a:r>
            <a:r>
              <a:rPr lang="en-US" sz="900" dirty="0">
                <a:solidFill>
                  <a:srgbClr val="565655"/>
                </a:solidFill>
              </a:rPr>
              <a:t>CONKO-0.11. </a:t>
            </a:r>
            <a:r>
              <a:rPr lang="en-US" sz="900" kern="0" dirty="0">
                <a:solidFill>
                  <a:srgbClr val="565655"/>
                </a:solidFill>
                <a:latin typeface="Arial"/>
              </a:rPr>
              <a:t>Riess H </a:t>
            </a:r>
            <a:r>
              <a:rPr lang="en-US" sz="900" i="1" kern="0" dirty="0">
                <a:solidFill>
                  <a:srgbClr val="565655"/>
                </a:solidFill>
                <a:latin typeface="Arial"/>
              </a:rPr>
              <a:t>et al</a:t>
            </a:r>
            <a:r>
              <a:rPr lang="en-US" sz="900" kern="0" dirty="0">
                <a:solidFill>
                  <a:srgbClr val="565655"/>
                </a:solidFill>
                <a:latin typeface="Arial"/>
              </a:rPr>
              <a:t>. ISTH. Philadelphia, USA, 17–21 July 2021. Poster LPB0041</a:t>
            </a:r>
            <a:r>
              <a:rPr lang="en-US" sz="900" dirty="0">
                <a:solidFill>
                  <a:srgbClr val="565655"/>
                </a:solidFill>
              </a:rPr>
              <a:t>; </a:t>
            </a:r>
            <a:r>
              <a:rPr lang="en-US" sz="900" b="1" dirty="0">
                <a:solidFill>
                  <a:srgbClr val="565655"/>
                </a:solidFill>
              </a:rPr>
              <a:t>10.</a:t>
            </a:r>
            <a:r>
              <a:rPr lang="en-US" sz="900" dirty="0">
                <a:solidFill>
                  <a:srgbClr val="565655"/>
                </a:solidFill>
              </a:rPr>
              <a:t> Cohen A </a:t>
            </a:r>
            <a:r>
              <a:rPr lang="en-US" sz="900" i="1" dirty="0">
                <a:solidFill>
                  <a:srgbClr val="565655"/>
                </a:solidFill>
              </a:rPr>
              <a:t>et al</a:t>
            </a:r>
            <a:r>
              <a:rPr lang="en-US" sz="900" dirty="0">
                <a:solidFill>
                  <a:srgbClr val="565655"/>
                </a:solidFill>
              </a:rPr>
              <a:t>. </a:t>
            </a:r>
            <a:r>
              <a:rPr lang="en-US" sz="900" i="1" dirty="0">
                <a:solidFill>
                  <a:srgbClr val="565655"/>
                </a:solidFill>
              </a:rPr>
              <a:t>Thromb Res </a:t>
            </a:r>
            <a:r>
              <a:rPr lang="en-US" sz="900" dirty="0">
                <a:solidFill>
                  <a:srgbClr val="565655"/>
                </a:solidFill>
              </a:rPr>
              <a:t>2021; https://doi.org/10.1016/j.thromres.2021.06.021; </a:t>
            </a:r>
            <a:r>
              <a:rPr lang="en-US" sz="900" b="1" dirty="0">
                <a:solidFill>
                  <a:srgbClr val="565655"/>
                </a:solidFill>
              </a:rPr>
              <a:t>11.</a:t>
            </a:r>
            <a:r>
              <a:rPr lang="en-US" sz="900" dirty="0">
                <a:solidFill>
                  <a:srgbClr val="565655"/>
                </a:solidFill>
              </a:rPr>
              <a:t> </a:t>
            </a:r>
            <a:r>
              <a:rPr lang="da-DK" sz="900" dirty="0">
                <a:solidFill>
                  <a:srgbClr val="565655"/>
                </a:solidFill>
              </a:rPr>
              <a:t>Costa OS et al. </a:t>
            </a:r>
            <a:r>
              <a:rPr lang="da-DK" sz="900" i="1" dirty="0">
                <a:solidFill>
                  <a:srgbClr val="565655"/>
                </a:solidFill>
              </a:rPr>
              <a:t>Blood Adv </a:t>
            </a:r>
            <a:r>
              <a:rPr lang="da-DK" sz="900" dirty="0">
                <a:solidFill>
                  <a:srgbClr val="565655"/>
                </a:solidFill>
              </a:rPr>
              <a:t>2020;4:4045–4051</a:t>
            </a:r>
            <a:r>
              <a:rPr lang="en-US" sz="900" dirty="0">
                <a:solidFill>
                  <a:srgbClr val="565655"/>
                </a:solidFill>
              </a:rPr>
              <a:t>; </a:t>
            </a:r>
            <a:br>
              <a:rPr lang="en-US" sz="900" dirty="0">
                <a:solidFill>
                  <a:srgbClr val="565655"/>
                </a:solidFill>
              </a:rPr>
            </a:br>
            <a:r>
              <a:rPr lang="en-US" sz="900" b="1" dirty="0">
                <a:solidFill>
                  <a:srgbClr val="565655"/>
                </a:solidFill>
              </a:rPr>
              <a:t>12. </a:t>
            </a:r>
            <a:r>
              <a:rPr lang="en-US" sz="900" dirty="0">
                <a:solidFill>
                  <a:srgbClr val="565655"/>
                </a:solidFill>
              </a:rPr>
              <a:t>Wysokinski WE et al. </a:t>
            </a:r>
            <a:r>
              <a:rPr lang="en-US" sz="900" i="1" dirty="0">
                <a:solidFill>
                  <a:srgbClr val="565655"/>
                </a:solidFill>
              </a:rPr>
              <a:t>Am J Hematol</a:t>
            </a:r>
            <a:r>
              <a:rPr lang="en-US" sz="900" dirty="0">
                <a:solidFill>
                  <a:srgbClr val="565655"/>
                </a:solidFill>
              </a:rPr>
              <a:t> 2019;94:1185–1192; </a:t>
            </a:r>
            <a:r>
              <a:rPr lang="en-US" sz="900" b="1" dirty="0">
                <a:solidFill>
                  <a:srgbClr val="565655"/>
                </a:solidFill>
              </a:rPr>
              <a:t>13.</a:t>
            </a:r>
            <a:r>
              <a:rPr lang="en-US" sz="900" dirty="0">
                <a:solidFill>
                  <a:srgbClr val="565655"/>
                </a:solidFill>
              </a:rPr>
              <a:t> Houghton ED et al. </a:t>
            </a:r>
            <a:r>
              <a:rPr lang="en-US" sz="900" i="1" dirty="0">
                <a:solidFill>
                  <a:srgbClr val="565655"/>
                </a:solidFill>
              </a:rPr>
              <a:t>Mayo Clinic Proceedings </a:t>
            </a:r>
            <a:r>
              <a:rPr lang="en-US" sz="900" dirty="0">
                <a:solidFill>
                  <a:srgbClr val="565655"/>
                </a:solidFill>
              </a:rPr>
              <a:t>2021, doi: </a:t>
            </a:r>
            <a:r>
              <a:rPr lang="en-US" sz="900" dirty="0">
                <a:solidFill>
                  <a:srgbClr val="565655"/>
                </a:solidFill>
                <a:hlinkClick r:id="rId5">
                  <a:extLst>
                    <a:ext uri="{A12FA001-AC4F-418D-AE19-62706E023703}">
                      <ahyp:hlinkClr xmlns:ahyp="http://schemas.microsoft.com/office/drawing/2018/hyperlinkcolor" val="tx"/>
                    </a:ext>
                  </a:extLst>
                </a:hlinkClick>
              </a:rPr>
              <a:t>https://doi.org/10.1016/j.mayocp.2021.04.026</a:t>
            </a:r>
            <a:r>
              <a:rPr lang="en-US" sz="900" dirty="0">
                <a:solidFill>
                  <a:srgbClr val="565655"/>
                </a:solidFill>
              </a:rPr>
              <a:t>; </a:t>
            </a:r>
            <a:r>
              <a:rPr lang="en-US" sz="900" b="1" dirty="0">
                <a:solidFill>
                  <a:srgbClr val="565655"/>
                </a:solidFill>
              </a:rPr>
              <a:t>14.</a:t>
            </a:r>
            <a:r>
              <a:rPr lang="en-US" sz="900" dirty="0">
                <a:solidFill>
                  <a:srgbClr val="565655"/>
                </a:solidFill>
              </a:rPr>
              <a:t> </a:t>
            </a:r>
            <a:r>
              <a:rPr lang="de-DE" sz="900" dirty="0">
                <a:solidFill>
                  <a:srgbClr val="565655"/>
                </a:solidFill>
              </a:rPr>
              <a:t>Streiff MB et al. </a:t>
            </a:r>
            <a:r>
              <a:rPr lang="de-DE" sz="900" i="1" dirty="0">
                <a:solidFill>
                  <a:srgbClr val="565655"/>
                </a:solidFill>
              </a:rPr>
              <a:t>Am J Hematol </a:t>
            </a:r>
            <a:r>
              <a:rPr lang="de-DE" sz="900" dirty="0">
                <a:solidFill>
                  <a:srgbClr val="565655"/>
                </a:solidFill>
              </a:rPr>
              <a:t>2018;93:664–671; </a:t>
            </a:r>
            <a:r>
              <a:rPr lang="de-DE" sz="900" b="1" dirty="0">
                <a:solidFill>
                  <a:srgbClr val="565655"/>
                </a:solidFill>
              </a:rPr>
              <a:t>15.</a:t>
            </a:r>
            <a:r>
              <a:rPr lang="de-DE" sz="900" dirty="0">
                <a:solidFill>
                  <a:srgbClr val="565655"/>
                </a:solidFill>
              </a:rPr>
              <a:t> Kohn CG et al. </a:t>
            </a:r>
            <a:r>
              <a:rPr lang="de-DE" sz="900" i="1" dirty="0">
                <a:solidFill>
                  <a:srgbClr val="565655"/>
                </a:solidFill>
              </a:rPr>
              <a:t>J Natl Compr Canc Netw</a:t>
            </a:r>
            <a:r>
              <a:rPr lang="de-DE" sz="900" dirty="0">
                <a:solidFill>
                  <a:srgbClr val="565655"/>
                </a:solidFill>
              </a:rPr>
              <a:t> 2018;16:491–497; </a:t>
            </a:r>
            <a:r>
              <a:rPr lang="de-DE" sz="900" b="1" dirty="0">
                <a:solidFill>
                  <a:srgbClr val="565655"/>
                </a:solidFill>
              </a:rPr>
              <a:t>16.</a:t>
            </a:r>
            <a:r>
              <a:rPr lang="de-DE" sz="900" dirty="0">
                <a:solidFill>
                  <a:srgbClr val="565655"/>
                </a:solidFill>
              </a:rPr>
              <a:t> </a:t>
            </a:r>
            <a:r>
              <a:rPr lang="da-DK" sz="900" dirty="0">
                <a:solidFill>
                  <a:srgbClr val="565655"/>
                </a:solidFill>
              </a:rPr>
              <a:t>Søgaard M et al. </a:t>
            </a:r>
            <a:r>
              <a:rPr lang="da-DK" sz="900" i="1" dirty="0">
                <a:solidFill>
                  <a:srgbClr val="565655"/>
                </a:solidFill>
              </a:rPr>
              <a:t>Cancer Med</a:t>
            </a:r>
            <a:r>
              <a:rPr lang="da-DK" sz="900" dirty="0">
                <a:solidFill>
                  <a:srgbClr val="565655"/>
                </a:solidFill>
              </a:rPr>
              <a:t> 2019;8:1044–1053; </a:t>
            </a:r>
            <a:r>
              <a:rPr lang="da-DK" sz="900" b="1" dirty="0">
                <a:solidFill>
                  <a:srgbClr val="565655"/>
                </a:solidFill>
              </a:rPr>
              <a:t>17.</a:t>
            </a:r>
            <a:r>
              <a:rPr lang="da-DK" sz="900" dirty="0">
                <a:solidFill>
                  <a:srgbClr val="565655"/>
                </a:solidFill>
              </a:rPr>
              <a:t> Ageno W et al. </a:t>
            </a:r>
            <a:r>
              <a:rPr lang="da-DK" sz="900" i="1" dirty="0">
                <a:solidFill>
                  <a:srgbClr val="565655"/>
                </a:solidFill>
              </a:rPr>
              <a:t>TH Open</a:t>
            </a:r>
            <a:r>
              <a:rPr lang="da-DK" sz="900" dirty="0">
                <a:solidFill>
                  <a:srgbClr val="565655"/>
                </a:solidFill>
              </a:rPr>
              <a:t> 2017;1:e33–e42; </a:t>
            </a:r>
            <a:r>
              <a:rPr lang="da-DK" sz="900" b="1" dirty="0">
                <a:solidFill>
                  <a:srgbClr val="565655"/>
                </a:solidFill>
              </a:rPr>
              <a:t>18</a:t>
            </a:r>
            <a:r>
              <a:rPr lang="da-DK" sz="900" dirty="0">
                <a:solidFill>
                  <a:srgbClr val="565655"/>
                </a:solidFill>
              </a:rPr>
              <a:t>. Khorana AA </a:t>
            </a:r>
            <a:r>
              <a:rPr lang="da-DK" sz="900" i="1" dirty="0">
                <a:solidFill>
                  <a:srgbClr val="565655"/>
                </a:solidFill>
              </a:rPr>
              <a:t>et al. Am </a:t>
            </a:r>
            <a:r>
              <a:rPr lang="pt-BR" sz="900" i="1" dirty="0">
                <a:solidFill>
                  <a:srgbClr val="565655"/>
                </a:solidFill>
              </a:rPr>
              <a:t>J Hematol </a:t>
            </a:r>
            <a:r>
              <a:rPr lang="pt-BR" sz="900" dirty="0">
                <a:solidFill>
                  <a:srgbClr val="565655"/>
                </a:solidFill>
              </a:rPr>
              <a:t>2019;94(2):E58-E61; </a:t>
            </a:r>
            <a:r>
              <a:rPr lang="da-DK" sz="900" b="1" dirty="0">
                <a:solidFill>
                  <a:srgbClr val="565655"/>
                </a:solidFill>
                <a:latin typeface="Verdana"/>
                <a:ea typeface="Verdana"/>
              </a:rPr>
              <a:t>19.</a:t>
            </a:r>
            <a:r>
              <a:rPr lang="da-DK" sz="900" dirty="0">
                <a:solidFill>
                  <a:srgbClr val="565655"/>
                </a:solidFill>
                <a:latin typeface="Verdana"/>
                <a:ea typeface="Verdana"/>
              </a:rPr>
              <a:t> </a:t>
            </a:r>
            <a:r>
              <a:rPr lang="en-GB" sz="900" dirty="0">
                <a:solidFill>
                  <a:srgbClr val="565655"/>
                </a:solidFill>
              </a:rPr>
              <a:t>Clinicaltrials.gov: NCT04979780. Available from: https://clinicaltrials.gov/ct2/show/NCT04979780 </a:t>
            </a:r>
            <a:br>
              <a:rPr lang="en-GB" sz="900" dirty="0">
                <a:solidFill>
                  <a:srgbClr val="565655"/>
                </a:solidFill>
              </a:rPr>
            </a:br>
            <a:r>
              <a:rPr lang="en-US" sz="900" kern="0" dirty="0">
                <a:solidFill>
                  <a:srgbClr val="565655"/>
                </a:solidFill>
              </a:rPr>
              <a:t>[accessed 24 September 2021].</a:t>
            </a:r>
            <a:endParaRPr lang="en-GB" sz="900" dirty="0">
              <a:solidFill>
                <a:srgbClr val="565655"/>
              </a:solidFill>
            </a:endParaRPr>
          </a:p>
        </p:txBody>
      </p:sp>
      <p:sp>
        <p:nvSpPr>
          <p:cNvPr id="37" name="Rectangle: Rounded Corners 45">
            <a:extLst>
              <a:ext uri="{FF2B5EF4-FFF2-40B4-BE49-F238E27FC236}">
                <a16:creationId xmlns:a16="http://schemas.microsoft.com/office/drawing/2014/main" id="{A391E76A-3D9E-421C-9145-99640E35C0C7}"/>
              </a:ext>
            </a:extLst>
          </p:cNvPr>
          <p:cNvSpPr/>
          <p:nvPr/>
        </p:nvSpPr>
        <p:spPr>
          <a:xfrm flipH="1">
            <a:off x="816002" y="1451154"/>
            <a:ext cx="2578430" cy="3687888"/>
          </a:xfrm>
          <a:prstGeom prst="roundRect">
            <a:avLst/>
          </a:prstGeom>
          <a:solidFill>
            <a:srgbClr val="FFFFFF"/>
          </a:solidFill>
          <a:ln w="19050" cap="flat" cmpd="sng" algn="ctr">
            <a:solidFill>
              <a:srgbClr val="6C91CB"/>
            </a:solidFill>
            <a:prstDash val="dash"/>
            <a:miter lim="800000"/>
          </a:ln>
          <a:effectLst/>
        </p:spPr>
        <p:txBody>
          <a:bodyPr rtlCol="0" anchor="ctr"/>
          <a:lstStyle/>
          <a:p>
            <a:pPr algn="ctr" defTabSz="914377">
              <a:defRPr/>
            </a:pPr>
            <a:r>
              <a:rPr lang="en-US" kern="0" dirty="0">
                <a:solidFill>
                  <a:srgbClr val="FFFFFF"/>
                </a:solidFill>
                <a:latin typeface="Verdana"/>
              </a:rPr>
              <a:t>\\\\</a:t>
            </a:r>
            <a:endParaRPr lang="en-GB" kern="0" dirty="0">
              <a:solidFill>
                <a:srgbClr val="FFFFFF"/>
              </a:solidFill>
              <a:latin typeface="Verdana"/>
            </a:endParaRPr>
          </a:p>
        </p:txBody>
      </p:sp>
      <p:pic>
        <p:nvPicPr>
          <p:cNvPr id="41" name="Picture 40">
            <a:extLst>
              <a:ext uri="{FF2B5EF4-FFF2-40B4-BE49-F238E27FC236}">
                <a16:creationId xmlns:a16="http://schemas.microsoft.com/office/drawing/2014/main" id="{95942E64-7AF9-41B8-B081-9C637CB4DC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0890" y="4264506"/>
            <a:ext cx="1324040" cy="319979"/>
          </a:xfrm>
          <a:prstGeom prst="rect">
            <a:avLst/>
          </a:prstGeom>
          <a:noFill/>
          <a:ln>
            <a:noFill/>
          </a:ln>
        </p:spPr>
      </p:pic>
      <p:sp>
        <p:nvSpPr>
          <p:cNvPr id="48" name="TextBox 48">
            <a:extLst>
              <a:ext uri="{FF2B5EF4-FFF2-40B4-BE49-F238E27FC236}">
                <a16:creationId xmlns:a16="http://schemas.microsoft.com/office/drawing/2014/main" id="{1DC2A6D4-8070-49AA-87AC-6D0B1D193A35}"/>
              </a:ext>
            </a:extLst>
          </p:cNvPr>
          <p:cNvSpPr txBox="1"/>
          <p:nvPr/>
        </p:nvSpPr>
        <p:spPr>
          <a:xfrm>
            <a:off x="4803244" y="4358578"/>
            <a:ext cx="532518" cy="307777"/>
          </a:xfrm>
          <a:prstGeom prst="rect">
            <a:avLst/>
          </a:prstGeom>
          <a:noFill/>
        </p:spPr>
        <p:txBody>
          <a:bodyPr wrap="none" rtlCol="0">
            <a:spAutoFit/>
          </a:bodyPr>
          <a:lstStyle/>
          <a:p>
            <a:pPr defTabSz="914377">
              <a:defRPr/>
            </a:pPr>
            <a:r>
              <a:rPr lang="en-US" sz="1400" dirty="0">
                <a:solidFill>
                  <a:srgbClr val="0070C0"/>
                </a:solidFill>
                <a:latin typeface="Verdana"/>
              </a:rPr>
              <a:t>EXT</a:t>
            </a:r>
          </a:p>
        </p:txBody>
      </p:sp>
      <p:pic>
        <p:nvPicPr>
          <p:cNvPr id="49" name="Kép 1">
            <a:extLst>
              <a:ext uri="{FF2B5EF4-FFF2-40B4-BE49-F238E27FC236}">
                <a16:creationId xmlns:a16="http://schemas.microsoft.com/office/drawing/2014/main" id="{5BB5DB5D-42A5-4076-A6E3-C21635A443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5546" y="1652677"/>
            <a:ext cx="1902140" cy="271214"/>
          </a:xfrm>
          <a:prstGeom prst="rect">
            <a:avLst/>
          </a:prstGeom>
        </p:spPr>
      </p:pic>
      <p:sp>
        <p:nvSpPr>
          <p:cNvPr id="54" name="Oval 55">
            <a:extLst>
              <a:ext uri="{FF2B5EF4-FFF2-40B4-BE49-F238E27FC236}">
                <a16:creationId xmlns:a16="http://schemas.microsoft.com/office/drawing/2014/main" id="{034412AD-C043-4F6C-BB04-D4B4D0B5F7F7}"/>
              </a:ext>
            </a:extLst>
          </p:cNvPr>
          <p:cNvSpPr>
            <a:spLocks noChangeAspect="1"/>
          </p:cNvSpPr>
          <p:nvPr/>
        </p:nvSpPr>
        <p:spPr bwMode="auto">
          <a:xfrm>
            <a:off x="1586502" y="2322306"/>
            <a:ext cx="967122" cy="967121"/>
          </a:xfrm>
          <a:prstGeom prst="ellipse">
            <a:avLst/>
          </a:prstGeom>
          <a:solidFill>
            <a:srgbClr val="807F84">
              <a:alpha val="85098"/>
            </a:srgbClr>
          </a:solidFill>
          <a:ln w="19050" algn="ctr">
            <a:noFill/>
            <a:miter lim="800000"/>
            <a:headEnd/>
            <a:tailEnd/>
          </a:ln>
          <a:effectLst>
            <a:outerShdw blurRad="50800" dist="38100" dir="2700000" algn="tl" rotWithShape="0">
              <a:prstClr val="black">
                <a:alpha val="40000"/>
              </a:prstClr>
            </a:outerShdw>
          </a:effectLst>
        </p:spPr>
        <p:txBody>
          <a:bodyPr wrap="square" lIns="0" tIns="0" rIns="0" bIns="0" rtlCol="0" anchor="ctr">
            <a:noAutofit/>
          </a:bodyPr>
          <a:lstStyle/>
          <a:p>
            <a:pPr algn="ctr" defTabSz="1219110">
              <a:lnSpc>
                <a:spcPct val="90000"/>
              </a:lnSpc>
              <a:defRPr/>
            </a:pPr>
            <a:r>
              <a:rPr lang="en-GB" sz="1600" kern="0" dirty="0">
                <a:solidFill>
                  <a:srgbClr val="FFFFFF"/>
                </a:solidFill>
                <a:latin typeface="Verdana"/>
              </a:rPr>
              <a:t>NMH/ VKA</a:t>
            </a:r>
          </a:p>
        </p:txBody>
      </p:sp>
      <p:grpSp>
        <p:nvGrpSpPr>
          <p:cNvPr id="55" name="Group 56">
            <a:extLst>
              <a:ext uri="{FF2B5EF4-FFF2-40B4-BE49-F238E27FC236}">
                <a16:creationId xmlns:a16="http://schemas.microsoft.com/office/drawing/2014/main" id="{A1C08537-11E2-46D6-BF96-2933CB92A7EF}"/>
              </a:ext>
            </a:extLst>
          </p:cNvPr>
          <p:cNvGrpSpPr/>
          <p:nvPr/>
        </p:nvGrpSpPr>
        <p:grpSpPr>
          <a:xfrm>
            <a:off x="1328763" y="3587682"/>
            <a:ext cx="1574699" cy="819365"/>
            <a:chOff x="-949207" y="3217453"/>
            <a:chExt cx="3082753" cy="1438835"/>
          </a:xfrm>
        </p:grpSpPr>
        <p:pic>
          <p:nvPicPr>
            <p:cNvPr id="56" name="Picture 57" descr="Logo&#10;&#10;Description automatically generated">
              <a:extLst>
                <a:ext uri="{FF2B5EF4-FFF2-40B4-BE49-F238E27FC236}">
                  <a16:creationId xmlns:a16="http://schemas.microsoft.com/office/drawing/2014/main" id="{B155140F-83B2-40B5-A7C0-11E216244CE5}"/>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49207" y="3217453"/>
              <a:ext cx="2332264" cy="320481"/>
            </a:xfrm>
            <a:prstGeom prst="rect">
              <a:avLst/>
            </a:prstGeom>
          </p:spPr>
        </p:pic>
        <p:pic>
          <p:nvPicPr>
            <p:cNvPr id="57" name="Picture 58" descr="Logo&#10;&#10;Description automatically generated">
              <a:extLst>
                <a:ext uri="{FF2B5EF4-FFF2-40B4-BE49-F238E27FC236}">
                  <a16:creationId xmlns:a16="http://schemas.microsoft.com/office/drawing/2014/main" id="{1489EAA2-F59C-4DDF-8582-CC51B647D17D}"/>
                </a:ext>
              </a:extLst>
            </p:cNvPr>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944391" y="3963104"/>
              <a:ext cx="2113810" cy="320399"/>
            </a:xfrm>
            <a:prstGeom prst="rect">
              <a:avLst/>
            </a:prstGeom>
          </p:spPr>
        </p:pic>
        <p:pic>
          <p:nvPicPr>
            <p:cNvPr id="58" name="Picture 59" descr="Logo&#10;&#10;Description automatically generated">
              <a:extLst>
                <a:ext uri="{FF2B5EF4-FFF2-40B4-BE49-F238E27FC236}">
                  <a16:creationId xmlns:a16="http://schemas.microsoft.com/office/drawing/2014/main" id="{F899B1E8-2DA3-4190-969F-3F29B1FECE74}"/>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48375" y="3590319"/>
              <a:ext cx="2298474" cy="320399"/>
            </a:xfrm>
            <a:prstGeom prst="rect">
              <a:avLst/>
            </a:prstGeom>
          </p:spPr>
        </p:pic>
        <p:pic>
          <p:nvPicPr>
            <p:cNvPr id="59" name="Picture 60">
              <a:extLst>
                <a:ext uri="{FF2B5EF4-FFF2-40B4-BE49-F238E27FC236}">
                  <a16:creationId xmlns:a16="http://schemas.microsoft.com/office/drawing/2014/main" id="{7E976446-CDC7-498E-AF8B-B269B0FBA9AB}"/>
                </a:ext>
              </a:extLst>
            </p:cNvPr>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948373" y="4335889"/>
              <a:ext cx="3081919" cy="320399"/>
            </a:xfrm>
            <a:prstGeom prst="rect">
              <a:avLst/>
            </a:prstGeom>
          </p:spPr>
        </p:pic>
      </p:grpSp>
      <p:grpSp>
        <p:nvGrpSpPr>
          <p:cNvPr id="60" name="Group 12">
            <a:extLst>
              <a:ext uri="{FF2B5EF4-FFF2-40B4-BE49-F238E27FC236}">
                <a16:creationId xmlns:a16="http://schemas.microsoft.com/office/drawing/2014/main" id="{BB58C3FF-F7F0-4510-915C-EBF1BEE3A618}"/>
              </a:ext>
            </a:extLst>
          </p:cNvPr>
          <p:cNvGrpSpPr/>
          <p:nvPr/>
        </p:nvGrpSpPr>
        <p:grpSpPr>
          <a:xfrm>
            <a:off x="1026134" y="1564181"/>
            <a:ext cx="1935231" cy="410894"/>
            <a:chOff x="412051" y="1195630"/>
            <a:chExt cx="2729414" cy="579518"/>
          </a:xfrm>
        </p:grpSpPr>
        <p:pic>
          <p:nvPicPr>
            <p:cNvPr id="61" name="Picture 61" descr="Logo&#10;&#10;Description automatically generated">
              <a:extLst>
                <a:ext uri="{FF2B5EF4-FFF2-40B4-BE49-F238E27FC236}">
                  <a16:creationId xmlns:a16="http://schemas.microsoft.com/office/drawing/2014/main" id="{5A9E40B7-871F-455C-9B87-74A50D4B27E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666" r="39316"/>
            <a:stretch/>
          </p:blipFill>
          <p:spPr>
            <a:xfrm>
              <a:off x="412051" y="1211807"/>
              <a:ext cx="2195896" cy="563341"/>
            </a:xfrm>
            <a:prstGeom prst="rect">
              <a:avLst/>
            </a:prstGeom>
          </p:spPr>
        </p:pic>
        <p:pic>
          <p:nvPicPr>
            <p:cNvPr id="62" name="Picture 63" descr="Logo&#10;&#10;Description automatically generated">
              <a:extLst>
                <a:ext uri="{FF2B5EF4-FFF2-40B4-BE49-F238E27FC236}">
                  <a16:creationId xmlns:a16="http://schemas.microsoft.com/office/drawing/2014/main" id="{E8B4014D-046B-4E4A-85CA-A8D6C3EBF5B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185" t="-3523" b="1234"/>
            <a:stretch/>
          </p:blipFill>
          <p:spPr>
            <a:xfrm>
              <a:off x="2605374" y="1195630"/>
              <a:ext cx="536091" cy="572417"/>
            </a:xfrm>
            <a:prstGeom prst="rect">
              <a:avLst/>
            </a:prstGeom>
          </p:spPr>
        </p:pic>
      </p:grpSp>
      <p:sp>
        <p:nvSpPr>
          <p:cNvPr id="63" name="TextBox 31">
            <a:extLst>
              <a:ext uri="{FF2B5EF4-FFF2-40B4-BE49-F238E27FC236}">
                <a16:creationId xmlns:a16="http://schemas.microsoft.com/office/drawing/2014/main" id="{CB39E090-0642-4B13-B9AB-F603FF9E2800}"/>
              </a:ext>
            </a:extLst>
          </p:cNvPr>
          <p:cNvSpPr txBox="1"/>
          <p:nvPr/>
        </p:nvSpPr>
        <p:spPr>
          <a:xfrm>
            <a:off x="5181437" y="4358578"/>
            <a:ext cx="266616" cy="307777"/>
          </a:xfrm>
          <a:prstGeom prst="rect">
            <a:avLst/>
          </a:prstGeom>
          <a:noFill/>
        </p:spPr>
        <p:txBody>
          <a:bodyPr wrap="square">
            <a:spAutoFit/>
          </a:bodyPr>
          <a:lstStyle/>
          <a:p>
            <a:pPr defTabSz="914377"/>
            <a:r>
              <a:rPr lang="en-GB" sz="1400" kern="0" baseline="30000" dirty="0">
                <a:solidFill>
                  <a:srgbClr val="565655"/>
                </a:solidFill>
                <a:latin typeface="Verdana"/>
              </a:rPr>
              <a:t>4</a:t>
            </a:r>
            <a:endParaRPr lang="en-GB" sz="1400" dirty="0">
              <a:solidFill>
                <a:srgbClr val="565655"/>
              </a:solidFill>
              <a:latin typeface="Verdana"/>
            </a:endParaRPr>
          </a:p>
        </p:txBody>
      </p:sp>
      <p:sp>
        <p:nvSpPr>
          <p:cNvPr id="64" name="TextBox 32">
            <a:extLst>
              <a:ext uri="{FF2B5EF4-FFF2-40B4-BE49-F238E27FC236}">
                <a16:creationId xmlns:a16="http://schemas.microsoft.com/office/drawing/2014/main" id="{15E49277-2225-4C58-96DD-BE130B98C731}"/>
              </a:ext>
            </a:extLst>
          </p:cNvPr>
          <p:cNvSpPr txBox="1"/>
          <p:nvPr/>
        </p:nvSpPr>
        <p:spPr>
          <a:xfrm>
            <a:off x="4763994" y="2256492"/>
            <a:ext cx="266616" cy="307777"/>
          </a:xfrm>
          <a:prstGeom prst="rect">
            <a:avLst/>
          </a:prstGeom>
          <a:noFill/>
        </p:spPr>
        <p:txBody>
          <a:bodyPr wrap="square">
            <a:spAutoFit/>
          </a:bodyPr>
          <a:lstStyle/>
          <a:p>
            <a:pPr defTabSz="914377"/>
            <a:r>
              <a:rPr lang="en-GB" sz="1400" kern="0" baseline="30000" dirty="0">
                <a:solidFill>
                  <a:srgbClr val="565655"/>
                </a:solidFill>
                <a:latin typeface="Verdana"/>
              </a:rPr>
              <a:t>5</a:t>
            </a:r>
            <a:endParaRPr lang="en-GB" sz="1400" dirty="0">
              <a:solidFill>
                <a:srgbClr val="565655"/>
              </a:solidFill>
              <a:latin typeface="Verdana"/>
            </a:endParaRPr>
          </a:p>
        </p:txBody>
      </p:sp>
      <p:sp>
        <p:nvSpPr>
          <p:cNvPr id="65" name="TextBox 33">
            <a:extLst>
              <a:ext uri="{FF2B5EF4-FFF2-40B4-BE49-F238E27FC236}">
                <a16:creationId xmlns:a16="http://schemas.microsoft.com/office/drawing/2014/main" id="{C986B902-ACDC-4069-A376-E795847918D1}"/>
              </a:ext>
            </a:extLst>
          </p:cNvPr>
          <p:cNvSpPr txBox="1"/>
          <p:nvPr/>
        </p:nvSpPr>
        <p:spPr>
          <a:xfrm>
            <a:off x="8559180" y="4644746"/>
            <a:ext cx="266616" cy="307777"/>
          </a:xfrm>
          <a:prstGeom prst="rect">
            <a:avLst/>
          </a:prstGeom>
          <a:noFill/>
        </p:spPr>
        <p:txBody>
          <a:bodyPr wrap="square">
            <a:spAutoFit/>
          </a:bodyPr>
          <a:lstStyle/>
          <a:p>
            <a:pPr defTabSz="914377"/>
            <a:r>
              <a:rPr lang="en-GB" sz="1400" kern="0" baseline="30000" dirty="0">
                <a:solidFill>
                  <a:srgbClr val="565655"/>
                </a:solidFill>
                <a:latin typeface="Verdana"/>
              </a:rPr>
              <a:t>9</a:t>
            </a:r>
            <a:endParaRPr lang="en-GB" sz="1400" dirty="0">
              <a:solidFill>
                <a:srgbClr val="565655"/>
              </a:solidFill>
              <a:latin typeface="Verdana"/>
            </a:endParaRPr>
          </a:p>
        </p:txBody>
      </p:sp>
      <p:grpSp>
        <p:nvGrpSpPr>
          <p:cNvPr id="17" name="Gruppieren 16">
            <a:extLst>
              <a:ext uri="{FF2B5EF4-FFF2-40B4-BE49-F238E27FC236}">
                <a16:creationId xmlns:a16="http://schemas.microsoft.com/office/drawing/2014/main" id="{9858F5DC-EA5A-EA46-9A54-CDB03230E3CD}"/>
              </a:ext>
            </a:extLst>
          </p:cNvPr>
          <p:cNvGrpSpPr/>
          <p:nvPr/>
        </p:nvGrpSpPr>
        <p:grpSpPr>
          <a:xfrm>
            <a:off x="7062417" y="3453656"/>
            <a:ext cx="1389157" cy="315886"/>
            <a:chOff x="6779465" y="3490875"/>
            <a:chExt cx="1197650" cy="272338"/>
          </a:xfrm>
        </p:grpSpPr>
        <p:pic>
          <p:nvPicPr>
            <p:cNvPr id="51" name="Kép 12">
              <a:extLst>
                <a:ext uri="{FF2B5EF4-FFF2-40B4-BE49-F238E27FC236}">
                  <a16:creationId xmlns:a16="http://schemas.microsoft.com/office/drawing/2014/main" id="{AD41948E-1067-4877-89FB-CE8FA4ECF6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9465" y="3578532"/>
              <a:ext cx="951318" cy="184681"/>
            </a:xfrm>
            <a:prstGeom prst="rect">
              <a:avLst/>
            </a:prstGeom>
          </p:spPr>
        </p:pic>
        <p:sp>
          <p:nvSpPr>
            <p:cNvPr id="66" name="TextBox 34">
              <a:extLst>
                <a:ext uri="{FF2B5EF4-FFF2-40B4-BE49-F238E27FC236}">
                  <a16:creationId xmlns:a16="http://schemas.microsoft.com/office/drawing/2014/main" id="{65F85AD2-FD79-412F-952E-96E542364ACA}"/>
                </a:ext>
              </a:extLst>
            </p:cNvPr>
            <p:cNvSpPr txBox="1"/>
            <p:nvPr/>
          </p:nvSpPr>
          <p:spPr>
            <a:xfrm>
              <a:off x="7658472" y="3490875"/>
              <a:ext cx="318643" cy="265347"/>
            </a:xfrm>
            <a:prstGeom prst="rect">
              <a:avLst/>
            </a:prstGeom>
            <a:noFill/>
          </p:spPr>
          <p:txBody>
            <a:bodyPr wrap="square">
              <a:spAutoFit/>
            </a:bodyPr>
            <a:lstStyle/>
            <a:p>
              <a:pPr defTabSz="914377"/>
              <a:r>
                <a:rPr lang="en-GB" sz="1400" kern="0" baseline="30000" dirty="0">
                  <a:solidFill>
                    <a:srgbClr val="565655"/>
                  </a:solidFill>
                  <a:latin typeface="Verdana"/>
                </a:rPr>
                <a:t>10</a:t>
              </a:r>
              <a:endParaRPr lang="en-GB" sz="1400" dirty="0">
                <a:solidFill>
                  <a:srgbClr val="565655"/>
                </a:solidFill>
                <a:latin typeface="Verdana"/>
              </a:endParaRPr>
            </a:p>
          </p:txBody>
        </p:sp>
      </p:grpSp>
      <p:sp>
        <p:nvSpPr>
          <p:cNvPr id="67" name="TextBox 65">
            <a:extLst>
              <a:ext uri="{FF2B5EF4-FFF2-40B4-BE49-F238E27FC236}">
                <a16:creationId xmlns:a16="http://schemas.microsoft.com/office/drawing/2014/main" id="{17BDEDBC-B0E4-4C13-BAAB-7C7EB42AD562}"/>
              </a:ext>
            </a:extLst>
          </p:cNvPr>
          <p:cNvSpPr txBox="1"/>
          <p:nvPr/>
        </p:nvSpPr>
        <p:spPr>
          <a:xfrm>
            <a:off x="2867436" y="1564181"/>
            <a:ext cx="428382" cy="584775"/>
          </a:xfrm>
          <a:prstGeom prst="rect">
            <a:avLst/>
          </a:prstGeom>
          <a:noFill/>
        </p:spPr>
        <p:txBody>
          <a:bodyPr wrap="square">
            <a:spAutoFit/>
          </a:bodyPr>
          <a:lstStyle/>
          <a:p>
            <a:pPr defTabSz="914377"/>
            <a:r>
              <a:rPr lang="en-GB" sz="1400" kern="0" baseline="30000" dirty="0">
                <a:solidFill>
                  <a:srgbClr val="565655"/>
                </a:solidFill>
                <a:latin typeface="Verdana"/>
              </a:rPr>
              <a:t>1–3</a:t>
            </a:r>
            <a:endParaRPr lang="en-GB" sz="1400" dirty="0">
              <a:solidFill>
                <a:srgbClr val="565655"/>
              </a:solidFill>
              <a:latin typeface="Verdana"/>
            </a:endParaRPr>
          </a:p>
          <a:p>
            <a:pPr defTabSz="914377"/>
            <a:endParaRPr lang="en-GB" dirty="0">
              <a:solidFill>
                <a:srgbClr val="000000"/>
              </a:solidFill>
              <a:latin typeface="Verdana"/>
            </a:endParaRPr>
          </a:p>
        </p:txBody>
      </p:sp>
      <p:sp>
        <p:nvSpPr>
          <p:cNvPr id="68" name="TextBox 35">
            <a:extLst>
              <a:ext uri="{FF2B5EF4-FFF2-40B4-BE49-F238E27FC236}">
                <a16:creationId xmlns:a16="http://schemas.microsoft.com/office/drawing/2014/main" id="{4640357E-DC1D-4B44-BEE3-FE4D48025F5A}"/>
              </a:ext>
            </a:extLst>
          </p:cNvPr>
          <p:cNvSpPr txBox="1"/>
          <p:nvPr/>
        </p:nvSpPr>
        <p:spPr>
          <a:xfrm>
            <a:off x="2815716" y="4153693"/>
            <a:ext cx="240310" cy="307777"/>
          </a:xfrm>
          <a:prstGeom prst="rect">
            <a:avLst/>
          </a:prstGeom>
          <a:noFill/>
        </p:spPr>
        <p:txBody>
          <a:bodyPr wrap="square">
            <a:spAutoFit/>
          </a:bodyPr>
          <a:lstStyle/>
          <a:p>
            <a:pPr defTabSz="914377"/>
            <a:r>
              <a:rPr lang="en-GB" sz="1400" kern="0" baseline="30000" dirty="0">
                <a:solidFill>
                  <a:srgbClr val="565655"/>
                </a:solidFill>
                <a:latin typeface="Verdana"/>
              </a:rPr>
              <a:t>*</a:t>
            </a:r>
            <a:endParaRPr lang="en-GB" sz="1400" dirty="0">
              <a:solidFill>
                <a:srgbClr val="565655"/>
              </a:solidFill>
              <a:latin typeface="Verdana"/>
            </a:endParaRPr>
          </a:p>
        </p:txBody>
      </p:sp>
      <p:pic>
        <p:nvPicPr>
          <p:cNvPr id="71" name="Picture 3">
            <a:extLst>
              <a:ext uri="{FF2B5EF4-FFF2-40B4-BE49-F238E27FC236}">
                <a16:creationId xmlns:a16="http://schemas.microsoft.com/office/drawing/2014/main" id="{AFFF2638-1046-4A62-A10B-A29A71E057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19936" y="4393671"/>
            <a:ext cx="1508407" cy="389425"/>
          </a:xfrm>
          <a:prstGeom prst="rect">
            <a:avLst/>
          </a:prstGeom>
        </p:spPr>
      </p:pic>
      <p:sp>
        <p:nvSpPr>
          <p:cNvPr id="72" name="TextBox 46">
            <a:extLst>
              <a:ext uri="{FF2B5EF4-FFF2-40B4-BE49-F238E27FC236}">
                <a16:creationId xmlns:a16="http://schemas.microsoft.com/office/drawing/2014/main" id="{96E5E2D7-86D3-430C-952A-5885058E6A05}"/>
              </a:ext>
            </a:extLst>
          </p:cNvPr>
          <p:cNvSpPr txBox="1"/>
          <p:nvPr/>
        </p:nvSpPr>
        <p:spPr>
          <a:xfrm>
            <a:off x="11145797" y="4352359"/>
            <a:ext cx="386451" cy="584775"/>
          </a:xfrm>
          <a:prstGeom prst="rect">
            <a:avLst/>
          </a:prstGeom>
          <a:noFill/>
        </p:spPr>
        <p:txBody>
          <a:bodyPr wrap="square">
            <a:spAutoFit/>
          </a:bodyPr>
          <a:lstStyle/>
          <a:p>
            <a:pPr defTabSz="914377">
              <a:defRPr/>
            </a:pPr>
            <a:r>
              <a:rPr lang="en-GB" sz="1400" kern="0" baseline="30000" dirty="0">
                <a:solidFill>
                  <a:srgbClr val="565655"/>
                </a:solidFill>
                <a:latin typeface="Verdana"/>
              </a:rPr>
              <a:t>19</a:t>
            </a:r>
            <a:endParaRPr lang="en-GB" sz="1400" dirty="0">
              <a:solidFill>
                <a:srgbClr val="565655"/>
              </a:solidFill>
              <a:latin typeface="Verdana"/>
            </a:endParaRPr>
          </a:p>
          <a:p>
            <a:pPr defTabSz="914377">
              <a:defRPr/>
            </a:pPr>
            <a:endParaRPr lang="en-GB" dirty="0">
              <a:solidFill>
                <a:srgbClr val="000000"/>
              </a:solidFill>
              <a:latin typeface="Verdana"/>
            </a:endParaRPr>
          </a:p>
        </p:txBody>
      </p:sp>
      <p:sp>
        <p:nvSpPr>
          <p:cNvPr id="5" name="Textfeld 4">
            <a:extLst>
              <a:ext uri="{FF2B5EF4-FFF2-40B4-BE49-F238E27FC236}">
                <a16:creationId xmlns:a16="http://schemas.microsoft.com/office/drawing/2014/main" id="{6C069836-AF53-E041-8BF3-D43B02E8EB94}"/>
              </a:ext>
            </a:extLst>
          </p:cNvPr>
          <p:cNvSpPr txBox="1"/>
          <p:nvPr/>
        </p:nvSpPr>
        <p:spPr>
          <a:xfrm>
            <a:off x="4963867" y="2800192"/>
            <a:ext cx="1409621" cy="740845"/>
          </a:xfrm>
          <a:prstGeom prst="rect">
            <a:avLst/>
          </a:prstGeom>
          <a:noFill/>
        </p:spPr>
        <p:txBody>
          <a:bodyPr wrap="square" lIns="90000" tIns="46800" rIns="90000" bIns="46800" rtlCol="0" anchor="ctr">
            <a:spAutoFit/>
          </a:bodyPr>
          <a:lstStyle/>
          <a:p>
            <a:pPr algn="ctr"/>
            <a:r>
              <a:rPr lang="en-GB" sz="1400" kern="0" dirty="0">
                <a:solidFill>
                  <a:srgbClr val="FFFFFF"/>
                </a:solidFill>
                <a:latin typeface="Verdana"/>
              </a:rPr>
              <a:t>Wirksamkeit/ Sicherheit </a:t>
            </a:r>
          </a:p>
          <a:p>
            <a:pPr algn="ctr"/>
            <a:endParaRPr lang="de-DE" sz="1400" dirty="0">
              <a:solidFill>
                <a:schemeClr val="tx1">
                  <a:lumMod val="65000"/>
                  <a:lumOff val="35000"/>
                </a:schemeClr>
              </a:solidFill>
            </a:endParaRPr>
          </a:p>
        </p:txBody>
      </p:sp>
      <p:grpSp>
        <p:nvGrpSpPr>
          <p:cNvPr id="15" name="Gruppieren 14">
            <a:extLst>
              <a:ext uri="{FF2B5EF4-FFF2-40B4-BE49-F238E27FC236}">
                <a16:creationId xmlns:a16="http://schemas.microsoft.com/office/drawing/2014/main" id="{547F72A3-D0E0-7E42-945C-A51D66683B6B}"/>
              </a:ext>
            </a:extLst>
          </p:cNvPr>
          <p:cNvGrpSpPr/>
          <p:nvPr/>
        </p:nvGrpSpPr>
        <p:grpSpPr>
          <a:xfrm>
            <a:off x="3624352" y="3178211"/>
            <a:ext cx="1419067" cy="335554"/>
            <a:chOff x="3706038" y="3516446"/>
            <a:chExt cx="1419067" cy="335554"/>
          </a:xfrm>
        </p:grpSpPr>
        <p:sp>
          <p:nvSpPr>
            <p:cNvPr id="6" name="Abgerundetes Rechteck 5">
              <a:extLst>
                <a:ext uri="{FF2B5EF4-FFF2-40B4-BE49-F238E27FC236}">
                  <a16:creationId xmlns:a16="http://schemas.microsoft.com/office/drawing/2014/main" id="{1B2D295B-18C1-8648-A8D7-D710E2CDAD2B}"/>
                </a:ext>
              </a:extLst>
            </p:cNvPr>
            <p:cNvSpPr/>
            <p:nvPr/>
          </p:nvSpPr>
          <p:spPr bwMode="auto">
            <a:xfrm>
              <a:off x="3706038" y="3516446"/>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 name="Textfeld 6">
              <a:extLst>
                <a:ext uri="{FF2B5EF4-FFF2-40B4-BE49-F238E27FC236}">
                  <a16:creationId xmlns:a16="http://schemas.microsoft.com/office/drawing/2014/main" id="{07B2F0C7-9680-E94D-98B3-EF61A3B5977B}"/>
                </a:ext>
              </a:extLst>
            </p:cNvPr>
            <p:cNvSpPr txBox="1"/>
            <p:nvPr/>
          </p:nvSpPr>
          <p:spPr>
            <a:xfrm>
              <a:off x="3706143" y="3529244"/>
              <a:ext cx="1418962" cy="309958"/>
            </a:xfrm>
            <a:prstGeom prst="rect">
              <a:avLst/>
            </a:prstGeom>
            <a:noFill/>
          </p:spPr>
          <p:txBody>
            <a:bodyPr wrap="square" lIns="90000" tIns="46800" rIns="90000" bIns="46800" rtlCol="0" anchor="ctr">
              <a:spAutoFit/>
            </a:bodyPr>
            <a:lstStyle/>
            <a:p>
              <a:r>
                <a:rPr lang="en-GB" sz="1400" kern="0" dirty="0">
                  <a:solidFill>
                    <a:srgbClr val="FFFFFF"/>
                  </a:solidFill>
                  <a:latin typeface="Verdana"/>
                </a:rPr>
                <a:t>CASTA-DIVA</a:t>
              </a:r>
              <a:r>
                <a:rPr lang="en-GB" sz="1400" kern="0" baseline="30000" dirty="0">
                  <a:solidFill>
                    <a:srgbClr val="FFFFFF"/>
                  </a:solidFill>
                  <a:latin typeface="Verdana"/>
                </a:rPr>
                <a:t>6</a:t>
              </a:r>
              <a:endParaRPr lang="de-DE" sz="1400" dirty="0">
                <a:solidFill>
                  <a:schemeClr val="tx1">
                    <a:lumMod val="65000"/>
                    <a:lumOff val="35000"/>
                  </a:schemeClr>
                </a:solidFill>
              </a:endParaRPr>
            </a:p>
          </p:txBody>
        </p:sp>
      </p:grpSp>
      <p:sp>
        <p:nvSpPr>
          <p:cNvPr id="84" name="Oval 83">
            <a:extLst>
              <a:ext uri="{FF2B5EF4-FFF2-40B4-BE49-F238E27FC236}">
                <a16:creationId xmlns:a16="http://schemas.microsoft.com/office/drawing/2014/main" id="{C2D02DC0-4512-EE48-AAA4-E53C30F4A8EE}"/>
              </a:ext>
            </a:extLst>
          </p:cNvPr>
          <p:cNvSpPr/>
          <p:nvPr/>
        </p:nvSpPr>
        <p:spPr bwMode="auto">
          <a:xfrm>
            <a:off x="5546151" y="3527255"/>
            <a:ext cx="1394672" cy="1394672"/>
          </a:xfrm>
          <a:prstGeom prst="ellipse">
            <a:avLst/>
          </a:prstGeom>
          <a:solidFill>
            <a:srgbClr val="809ED5">
              <a:alpha val="74000"/>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5" name="Textfeld 84">
            <a:extLst>
              <a:ext uri="{FF2B5EF4-FFF2-40B4-BE49-F238E27FC236}">
                <a16:creationId xmlns:a16="http://schemas.microsoft.com/office/drawing/2014/main" id="{4A5189B4-6EDA-FA4C-9E03-E49876107490}"/>
              </a:ext>
            </a:extLst>
          </p:cNvPr>
          <p:cNvSpPr txBox="1"/>
          <p:nvPr/>
        </p:nvSpPr>
        <p:spPr>
          <a:xfrm>
            <a:off x="5556013" y="3945850"/>
            <a:ext cx="1379259" cy="634662"/>
          </a:xfrm>
          <a:prstGeom prst="rect">
            <a:avLst/>
          </a:prstGeom>
          <a:noFill/>
        </p:spPr>
        <p:txBody>
          <a:bodyPr wrap="square" lIns="90000" tIns="46800" rIns="90000" bIns="46800" rtlCol="0" anchor="ctr">
            <a:spAutoFit/>
          </a:bodyPr>
          <a:lstStyle/>
          <a:p>
            <a:pPr algn="ctr" defTabSz="1219110">
              <a:lnSpc>
                <a:spcPct val="90000"/>
              </a:lnSpc>
              <a:defRPr/>
            </a:pPr>
            <a:r>
              <a:rPr lang="en-GB" sz="1400" kern="0" dirty="0">
                <a:solidFill>
                  <a:srgbClr val="FFFFFF"/>
                </a:solidFill>
                <a:latin typeface="Verdana"/>
              </a:rPr>
              <a:t>Verlängerte Therapie </a:t>
            </a:r>
            <a:br>
              <a:rPr lang="en-GB" sz="1400" kern="0" dirty="0">
                <a:solidFill>
                  <a:srgbClr val="FFFFFF"/>
                </a:solidFill>
                <a:latin typeface="Verdana"/>
              </a:rPr>
            </a:br>
            <a:r>
              <a:rPr lang="en-GB" sz="1100" kern="0" spc="-40" dirty="0">
                <a:solidFill>
                  <a:srgbClr val="FFFFFF"/>
                </a:solidFill>
                <a:latin typeface="Verdana"/>
              </a:rPr>
              <a:t>(&gt;6 Monate)</a:t>
            </a:r>
            <a:endParaRPr lang="en-GB" sz="1400" kern="0" spc="-40" dirty="0">
              <a:solidFill>
                <a:srgbClr val="FFFFFF"/>
              </a:solidFill>
              <a:latin typeface="Verdana"/>
            </a:endParaRPr>
          </a:p>
        </p:txBody>
      </p:sp>
      <p:sp>
        <p:nvSpPr>
          <p:cNvPr id="86" name="Oval 85">
            <a:extLst>
              <a:ext uri="{FF2B5EF4-FFF2-40B4-BE49-F238E27FC236}">
                <a16:creationId xmlns:a16="http://schemas.microsoft.com/office/drawing/2014/main" id="{01EA04D9-BA62-A444-B32A-DCAEBBC25C03}"/>
              </a:ext>
            </a:extLst>
          </p:cNvPr>
          <p:cNvSpPr/>
          <p:nvPr/>
        </p:nvSpPr>
        <p:spPr bwMode="auto">
          <a:xfrm>
            <a:off x="6848619" y="1907927"/>
            <a:ext cx="1120901" cy="1120901"/>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8" name="Oval 87">
            <a:extLst>
              <a:ext uri="{FF2B5EF4-FFF2-40B4-BE49-F238E27FC236}">
                <a16:creationId xmlns:a16="http://schemas.microsoft.com/office/drawing/2014/main" id="{1BB71C4A-8C6C-194D-8461-B3133049BB88}"/>
              </a:ext>
            </a:extLst>
          </p:cNvPr>
          <p:cNvSpPr/>
          <p:nvPr/>
        </p:nvSpPr>
        <p:spPr bwMode="auto">
          <a:xfrm>
            <a:off x="8451004" y="2330405"/>
            <a:ext cx="1993592" cy="1993592"/>
          </a:xfrm>
          <a:prstGeom prst="ellipse">
            <a:avLst/>
          </a:prstGeom>
          <a:solidFill>
            <a:srgbClr val="809ED5">
              <a:alpha val="49422"/>
            </a:srgb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grpSp>
        <p:nvGrpSpPr>
          <p:cNvPr id="14" name="Gruppieren 13">
            <a:extLst>
              <a:ext uri="{FF2B5EF4-FFF2-40B4-BE49-F238E27FC236}">
                <a16:creationId xmlns:a16="http://schemas.microsoft.com/office/drawing/2014/main" id="{95CB94CF-1D13-1C49-B68C-A6D1E9E52410}"/>
              </a:ext>
            </a:extLst>
          </p:cNvPr>
          <p:cNvGrpSpPr/>
          <p:nvPr/>
        </p:nvGrpSpPr>
        <p:grpSpPr>
          <a:xfrm>
            <a:off x="9745644" y="3111964"/>
            <a:ext cx="1710657" cy="525401"/>
            <a:chOff x="10429898" y="3022703"/>
            <a:chExt cx="1710657" cy="525401"/>
          </a:xfrm>
        </p:grpSpPr>
        <p:sp>
          <p:nvSpPr>
            <p:cNvPr id="80" name="Abgerundetes Rechteck 79">
              <a:extLst>
                <a:ext uri="{FF2B5EF4-FFF2-40B4-BE49-F238E27FC236}">
                  <a16:creationId xmlns:a16="http://schemas.microsoft.com/office/drawing/2014/main" id="{776EFDF3-987B-154A-8896-4FBB26A7A158}"/>
                </a:ext>
              </a:extLst>
            </p:cNvPr>
            <p:cNvSpPr/>
            <p:nvPr/>
          </p:nvSpPr>
          <p:spPr bwMode="auto">
            <a:xfrm>
              <a:off x="10429898" y="3022703"/>
              <a:ext cx="1692806"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1" name="Textfeld 80">
              <a:extLst>
                <a:ext uri="{FF2B5EF4-FFF2-40B4-BE49-F238E27FC236}">
                  <a16:creationId xmlns:a16="http://schemas.microsoft.com/office/drawing/2014/main" id="{483AF44A-3B7D-3249-A920-953FBFE89136}"/>
                </a:ext>
              </a:extLst>
            </p:cNvPr>
            <p:cNvSpPr txBox="1"/>
            <p:nvPr/>
          </p:nvSpPr>
          <p:spPr>
            <a:xfrm>
              <a:off x="10429899" y="3022703"/>
              <a:ext cx="1710656" cy="525401"/>
            </a:xfrm>
            <a:prstGeom prst="rect">
              <a:avLst/>
            </a:prstGeom>
            <a:noFill/>
          </p:spPr>
          <p:txBody>
            <a:bodyPr wrap="square" lIns="90000" tIns="46800" rIns="90000" bIns="46800" rtlCol="0" anchor="ctr">
              <a:spAutoFit/>
            </a:bodyPr>
            <a:lstStyle/>
            <a:p>
              <a:pPr algn="ctr"/>
              <a:r>
                <a:rPr lang="en-GB" sz="1400" kern="0" dirty="0">
                  <a:solidFill>
                    <a:srgbClr val="FFFFFF"/>
                  </a:solidFill>
                  <a:latin typeface="Verdana"/>
                </a:rPr>
                <a:t>Mayo Clinic</a:t>
              </a:r>
              <a:r>
                <a:rPr lang="en-GB" sz="1400" kern="0" baseline="30000" dirty="0">
                  <a:solidFill>
                    <a:srgbClr val="FFFFFF"/>
                  </a:solidFill>
                  <a:latin typeface="Verdana"/>
                </a:rPr>
                <a:t>12,13</a:t>
              </a:r>
            </a:p>
            <a:p>
              <a:pPr algn="ctr"/>
              <a:endParaRPr lang="de-DE" sz="1400" dirty="0">
                <a:solidFill>
                  <a:schemeClr val="tx1">
                    <a:lumMod val="65000"/>
                    <a:lumOff val="35000"/>
                  </a:schemeClr>
                </a:solidFill>
              </a:endParaRPr>
            </a:p>
          </p:txBody>
        </p:sp>
      </p:grpSp>
      <p:grpSp>
        <p:nvGrpSpPr>
          <p:cNvPr id="12" name="Gruppieren 11">
            <a:extLst>
              <a:ext uri="{FF2B5EF4-FFF2-40B4-BE49-F238E27FC236}">
                <a16:creationId xmlns:a16="http://schemas.microsoft.com/office/drawing/2014/main" id="{0C34238B-F79D-9143-92DF-DA656D6E7EBC}"/>
              </a:ext>
            </a:extLst>
          </p:cNvPr>
          <p:cNvGrpSpPr/>
          <p:nvPr/>
        </p:nvGrpSpPr>
        <p:grpSpPr>
          <a:xfrm>
            <a:off x="9739661" y="3701158"/>
            <a:ext cx="1710657" cy="531113"/>
            <a:chOff x="10429793" y="3591347"/>
            <a:chExt cx="1710657" cy="531113"/>
          </a:xfrm>
        </p:grpSpPr>
        <p:sp>
          <p:nvSpPr>
            <p:cNvPr id="82" name="Abgerundetes Rechteck 81">
              <a:extLst>
                <a:ext uri="{FF2B5EF4-FFF2-40B4-BE49-F238E27FC236}">
                  <a16:creationId xmlns:a16="http://schemas.microsoft.com/office/drawing/2014/main" id="{C0A8FC05-328F-4948-A538-C2F869E6DBEE}"/>
                </a:ext>
              </a:extLst>
            </p:cNvPr>
            <p:cNvSpPr/>
            <p:nvPr/>
          </p:nvSpPr>
          <p:spPr bwMode="auto">
            <a:xfrm>
              <a:off x="10429793" y="3591347"/>
              <a:ext cx="169280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83" name="Textfeld 82">
              <a:extLst>
                <a:ext uri="{FF2B5EF4-FFF2-40B4-BE49-F238E27FC236}">
                  <a16:creationId xmlns:a16="http://schemas.microsoft.com/office/drawing/2014/main" id="{497F46AC-B93C-924D-AC84-F67DF1316151}"/>
                </a:ext>
              </a:extLst>
            </p:cNvPr>
            <p:cNvSpPr txBox="1"/>
            <p:nvPr/>
          </p:nvSpPr>
          <p:spPr>
            <a:xfrm>
              <a:off x="10447644" y="3597059"/>
              <a:ext cx="1692806" cy="525401"/>
            </a:xfrm>
            <a:prstGeom prst="rect">
              <a:avLst/>
            </a:prstGeom>
            <a:noFill/>
          </p:spPr>
          <p:txBody>
            <a:bodyPr wrap="square" lIns="90000" tIns="46800" rIns="90000" bIns="46800" rtlCol="0" anchor="ctr">
              <a:spAutoFit/>
            </a:bodyPr>
            <a:lstStyle/>
            <a:p>
              <a:pPr algn="ctr"/>
              <a:r>
                <a:rPr lang="en-GB" sz="1400" kern="0" dirty="0">
                  <a:solidFill>
                    <a:srgbClr val="FFFFFF"/>
                  </a:solidFill>
                  <a:latin typeface="Verdana"/>
                </a:rPr>
                <a:t>Other RWE</a:t>
              </a:r>
              <a:r>
                <a:rPr lang="en-GB" sz="1400" kern="0" baseline="30000" dirty="0">
                  <a:solidFill>
                    <a:srgbClr val="FFFFFF"/>
                  </a:solidFill>
                  <a:latin typeface="Verdana"/>
                </a:rPr>
                <a:t>14–18</a:t>
              </a:r>
            </a:p>
            <a:p>
              <a:pPr algn="ctr"/>
              <a:endParaRPr lang="de-DE" sz="1400" dirty="0">
                <a:solidFill>
                  <a:schemeClr val="tx1">
                    <a:lumMod val="65000"/>
                    <a:lumOff val="35000"/>
                  </a:schemeClr>
                </a:solidFill>
              </a:endParaRPr>
            </a:p>
          </p:txBody>
        </p:sp>
      </p:grpSp>
      <p:grpSp>
        <p:nvGrpSpPr>
          <p:cNvPr id="9" name="Gruppieren 8">
            <a:extLst>
              <a:ext uri="{FF2B5EF4-FFF2-40B4-BE49-F238E27FC236}">
                <a16:creationId xmlns:a16="http://schemas.microsoft.com/office/drawing/2014/main" id="{BC74281D-884B-C74D-AE3A-33FA2BCBF7AB}"/>
              </a:ext>
            </a:extLst>
          </p:cNvPr>
          <p:cNvGrpSpPr/>
          <p:nvPr/>
        </p:nvGrpSpPr>
        <p:grpSpPr>
          <a:xfrm>
            <a:off x="9745539" y="2516949"/>
            <a:ext cx="1419067" cy="335554"/>
            <a:chOff x="10516832" y="2200267"/>
            <a:chExt cx="1419067" cy="335554"/>
          </a:xfrm>
        </p:grpSpPr>
        <p:sp>
          <p:nvSpPr>
            <p:cNvPr id="78" name="Abgerundetes Rechteck 77">
              <a:extLst>
                <a:ext uri="{FF2B5EF4-FFF2-40B4-BE49-F238E27FC236}">
                  <a16:creationId xmlns:a16="http://schemas.microsoft.com/office/drawing/2014/main" id="{35D2272E-5864-AD43-84F6-3D2770910A87}"/>
                </a:ext>
              </a:extLst>
            </p:cNvPr>
            <p:cNvSpPr/>
            <p:nvPr/>
          </p:nvSpPr>
          <p:spPr bwMode="auto">
            <a:xfrm>
              <a:off x="10516832" y="2200267"/>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9" name="Textfeld 78">
              <a:extLst>
                <a:ext uri="{FF2B5EF4-FFF2-40B4-BE49-F238E27FC236}">
                  <a16:creationId xmlns:a16="http://schemas.microsoft.com/office/drawing/2014/main" id="{9CCCC996-E69E-F34B-912F-28E02FE4A763}"/>
                </a:ext>
              </a:extLst>
            </p:cNvPr>
            <p:cNvSpPr txBox="1"/>
            <p:nvPr/>
          </p:nvSpPr>
          <p:spPr>
            <a:xfrm>
              <a:off x="10516937" y="2213065"/>
              <a:ext cx="1418962" cy="309958"/>
            </a:xfrm>
            <a:prstGeom prst="rect">
              <a:avLst/>
            </a:prstGeom>
            <a:noFill/>
          </p:spPr>
          <p:txBody>
            <a:bodyPr wrap="square" lIns="90000" tIns="46800" rIns="90000" bIns="46800" rtlCol="0" anchor="ctr">
              <a:spAutoFit/>
            </a:bodyPr>
            <a:lstStyle/>
            <a:p>
              <a:pPr algn="ctr"/>
              <a:r>
                <a:rPr lang="en-GB" sz="1400" kern="0" dirty="0">
                  <a:solidFill>
                    <a:srgbClr val="FFFFFF"/>
                  </a:solidFill>
                  <a:latin typeface="Verdana"/>
                </a:rPr>
                <a:t>SEER</a:t>
              </a:r>
              <a:r>
                <a:rPr lang="en-GB" sz="1400" kern="0" baseline="30000" dirty="0">
                  <a:solidFill>
                    <a:srgbClr val="FFFFFF"/>
                  </a:solidFill>
                  <a:latin typeface="Verdana"/>
                </a:rPr>
                <a:t>11</a:t>
              </a:r>
              <a:endParaRPr lang="de-DE" sz="1400" dirty="0">
                <a:solidFill>
                  <a:schemeClr val="tx1">
                    <a:lumMod val="65000"/>
                    <a:lumOff val="35000"/>
                  </a:schemeClr>
                </a:solidFill>
              </a:endParaRPr>
            </a:p>
          </p:txBody>
        </p:sp>
      </p:grpSp>
      <p:grpSp>
        <p:nvGrpSpPr>
          <p:cNvPr id="18" name="Gruppieren 17">
            <a:extLst>
              <a:ext uri="{FF2B5EF4-FFF2-40B4-BE49-F238E27FC236}">
                <a16:creationId xmlns:a16="http://schemas.microsoft.com/office/drawing/2014/main" id="{098B9607-5C94-8443-8AA0-D761F6C2BC9B}"/>
              </a:ext>
            </a:extLst>
          </p:cNvPr>
          <p:cNvGrpSpPr/>
          <p:nvPr/>
        </p:nvGrpSpPr>
        <p:grpSpPr>
          <a:xfrm>
            <a:off x="7750508" y="2513015"/>
            <a:ext cx="1425450" cy="335554"/>
            <a:chOff x="7750508" y="2178364"/>
            <a:chExt cx="1425450" cy="335554"/>
          </a:xfrm>
        </p:grpSpPr>
        <p:sp>
          <p:nvSpPr>
            <p:cNvPr id="75" name="Abgerundetes Rechteck 74">
              <a:extLst>
                <a:ext uri="{FF2B5EF4-FFF2-40B4-BE49-F238E27FC236}">
                  <a16:creationId xmlns:a16="http://schemas.microsoft.com/office/drawing/2014/main" id="{101B1615-D8CB-C849-9DF1-CBC72C80B0A7}"/>
                </a:ext>
              </a:extLst>
            </p:cNvPr>
            <p:cNvSpPr/>
            <p:nvPr/>
          </p:nvSpPr>
          <p:spPr bwMode="auto">
            <a:xfrm>
              <a:off x="7750508" y="2178364"/>
              <a:ext cx="1401215" cy="335554"/>
            </a:xfrm>
            <a:prstGeom prst="round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76" name="Textfeld 75">
              <a:extLst>
                <a:ext uri="{FF2B5EF4-FFF2-40B4-BE49-F238E27FC236}">
                  <a16:creationId xmlns:a16="http://schemas.microsoft.com/office/drawing/2014/main" id="{CCAD2F14-D734-4347-84F3-AAB79C38638F}"/>
                </a:ext>
              </a:extLst>
            </p:cNvPr>
            <p:cNvSpPr txBox="1"/>
            <p:nvPr/>
          </p:nvSpPr>
          <p:spPr>
            <a:xfrm>
              <a:off x="7756996" y="2195096"/>
              <a:ext cx="1418962" cy="309958"/>
            </a:xfrm>
            <a:prstGeom prst="rect">
              <a:avLst/>
            </a:prstGeom>
            <a:noFill/>
          </p:spPr>
          <p:txBody>
            <a:bodyPr wrap="square" lIns="90000" tIns="46800" rIns="90000" bIns="46800" rtlCol="0" anchor="ctr">
              <a:spAutoFit/>
            </a:bodyPr>
            <a:lstStyle/>
            <a:p>
              <a:pPr algn="ctr"/>
              <a:r>
                <a:rPr lang="en-GB" sz="1400" kern="0" dirty="0">
                  <a:solidFill>
                    <a:srgbClr val="FFFFFF"/>
                  </a:solidFill>
                  <a:latin typeface="Verdana"/>
                </a:rPr>
                <a:t>QAI</a:t>
              </a:r>
              <a:r>
                <a:rPr lang="en-GB" sz="1400" kern="0" baseline="30000" dirty="0">
                  <a:solidFill>
                    <a:srgbClr val="FFFFFF"/>
                  </a:solidFill>
                  <a:latin typeface="Verdana"/>
                </a:rPr>
                <a:t>7,8</a:t>
              </a:r>
              <a:endParaRPr lang="de-DE" sz="1400" dirty="0">
                <a:solidFill>
                  <a:schemeClr val="tx1">
                    <a:lumMod val="65000"/>
                    <a:lumOff val="35000"/>
                  </a:schemeClr>
                </a:solidFill>
              </a:endParaRPr>
            </a:p>
          </p:txBody>
        </p:sp>
      </p:grpSp>
      <p:sp>
        <p:nvSpPr>
          <p:cNvPr id="89" name="Textfeld 88">
            <a:extLst>
              <a:ext uri="{FF2B5EF4-FFF2-40B4-BE49-F238E27FC236}">
                <a16:creationId xmlns:a16="http://schemas.microsoft.com/office/drawing/2014/main" id="{41E3B902-FFB5-E240-B585-77D9C0105C0E}"/>
              </a:ext>
            </a:extLst>
          </p:cNvPr>
          <p:cNvSpPr txBox="1"/>
          <p:nvPr/>
        </p:nvSpPr>
        <p:spPr>
          <a:xfrm>
            <a:off x="7734943" y="4141046"/>
            <a:ext cx="805593" cy="309958"/>
          </a:xfrm>
          <a:prstGeom prst="rect">
            <a:avLst/>
          </a:prstGeom>
          <a:noFill/>
        </p:spPr>
        <p:txBody>
          <a:bodyPr wrap="square" lIns="90000" tIns="46800" rIns="90000" bIns="46800" rtlCol="0" anchor="ctr">
            <a:spAutoFit/>
          </a:bodyPr>
          <a:lstStyle/>
          <a:p>
            <a:pPr algn="ctr" defTabSz="1219110">
              <a:defRPr/>
            </a:pPr>
            <a:r>
              <a:rPr lang="en-GB" sz="1400" kern="0" dirty="0">
                <a:solidFill>
                  <a:srgbClr val="565655"/>
                </a:solidFill>
                <a:latin typeface="Verdana"/>
              </a:rPr>
              <a:t>PROs</a:t>
            </a:r>
          </a:p>
        </p:txBody>
      </p:sp>
      <p:sp>
        <p:nvSpPr>
          <p:cNvPr id="90" name="Textfeld 89">
            <a:extLst>
              <a:ext uri="{FF2B5EF4-FFF2-40B4-BE49-F238E27FC236}">
                <a16:creationId xmlns:a16="http://schemas.microsoft.com/office/drawing/2014/main" id="{C2B42F2A-B4F6-E740-87FA-228C5EB6E757}"/>
              </a:ext>
            </a:extLst>
          </p:cNvPr>
          <p:cNvSpPr txBox="1"/>
          <p:nvPr/>
        </p:nvSpPr>
        <p:spPr>
          <a:xfrm>
            <a:off x="6887496" y="2196196"/>
            <a:ext cx="1031768" cy="740845"/>
          </a:xfrm>
          <a:prstGeom prst="rect">
            <a:avLst/>
          </a:prstGeom>
          <a:noFill/>
        </p:spPr>
        <p:txBody>
          <a:bodyPr wrap="square" lIns="90000" tIns="46800" rIns="90000" bIns="46800" rtlCol="0" anchor="ctr">
            <a:spAutoFit/>
          </a:bodyPr>
          <a:lstStyle/>
          <a:p>
            <a:pPr algn="ctr" defTabSz="1219110">
              <a:defRPr/>
            </a:pPr>
            <a:r>
              <a:rPr lang="en-GB" sz="1400" kern="0" dirty="0">
                <a:solidFill>
                  <a:srgbClr val="565655"/>
                </a:solidFill>
                <a:latin typeface="Verdana"/>
              </a:rPr>
              <a:t>Klinische Pfade</a:t>
            </a:r>
          </a:p>
          <a:p>
            <a:pPr algn="ctr" defTabSz="1219110">
              <a:defRPr/>
            </a:pPr>
            <a:endParaRPr lang="en-GB" sz="1400" kern="0" dirty="0">
              <a:solidFill>
                <a:srgbClr val="000000"/>
              </a:solidFill>
              <a:latin typeface="Verdana"/>
            </a:endParaRPr>
          </a:p>
        </p:txBody>
      </p:sp>
      <p:sp>
        <p:nvSpPr>
          <p:cNvPr id="91" name="Textfeld 90">
            <a:extLst>
              <a:ext uri="{FF2B5EF4-FFF2-40B4-BE49-F238E27FC236}">
                <a16:creationId xmlns:a16="http://schemas.microsoft.com/office/drawing/2014/main" id="{87A0ECB2-B7B9-4747-B91A-3E948B66BAA0}"/>
              </a:ext>
            </a:extLst>
          </p:cNvPr>
          <p:cNvSpPr txBox="1"/>
          <p:nvPr/>
        </p:nvSpPr>
        <p:spPr>
          <a:xfrm>
            <a:off x="8496381" y="2900563"/>
            <a:ext cx="1185858" cy="740845"/>
          </a:xfrm>
          <a:prstGeom prst="rect">
            <a:avLst/>
          </a:prstGeom>
          <a:noFill/>
        </p:spPr>
        <p:txBody>
          <a:bodyPr wrap="square" lIns="90000" tIns="46800" rIns="90000" bIns="46800" rtlCol="0" anchor="ctr">
            <a:spAutoFit/>
          </a:bodyPr>
          <a:lstStyle/>
          <a:p>
            <a:pPr algn="r" defTabSz="1219110">
              <a:defRPr/>
            </a:pPr>
            <a:r>
              <a:rPr lang="en-GB" sz="1400" kern="0" dirty="0">
                <a:solidFill>
                  <a:srgbClr val="565655"/>
                </a:solidFill>
                <a:latin typeface="Verdana"/>
              </a:rPr>
              <a:t>RWE auf klinische Ergebnisse</a:t>
            </a:r>
          </a:p>
        </p:txBody>
      </p:sp>
    </p:spTree>
    <p:extLst>
      <p:ext uri="{BB962C8B-B14F-4D97-AF65-F5344CB8AC3E}">
        <p14:creationId xmlns:p14="http://schemas.microsoft.com/office/powerpoint/2010/main" val="263675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hteck 41">
            <a:extLst>
              <a:ext uri="{FF2B5EF4-FFF2-40B4-BE49-F238E27FC236}">
                <a16:creationId xmlns:a16="http://schemas.microsoft.com/office/drawing/2014/main" id="{AC53BBD2-5D7D-BF49-AD94-B2FB94912FF8}"/>
              </a:ext>
            </a:extLst>
          </p:cNvPr>
          <p:cNvSpPr/>
          <p:nvPr/>
        </p:nvSpPr>
        <p:spPr bwMode="auto">
          <a:xfrm>
            <a:off x="1793498" y="3354819"/>
            <a:ext cx="1536781" cy="2269694"/>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3" name="Rechteck 42">
            <a:extLst>
              <a:ext uri="{FF2B5EF4-FFF2-40B4-BE49-F238E27FC236}">
                <a16:creationId xmlns:a16="http://schemas.microsoft.com/office/drawing/2014/main" id="{CE6A1F71-FDE2-954E-8F65-2F1E60772FBA}"/>
              </a:ext>
            </a:extLst>
          </p:cNvPr>
          <p:cNvSpPr/>
          <p:nvPr/>
        </p:nvSpPr>
        <p:spPr bwMode="auto">
          <a:xfrm>
            <a:off x="3324225" y="4800365"/>
            <a:ext cx="1544185" cy="824148"/>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2" name="Titel 1">
            <a:extLst>
              <a:ext uri="{FF2B5EF4-FFF2-40B4-BE49-F238E27FC236}">
                <a16:creationId xmlns:a16="http://schemas.microsoft.com/office/drawing/2014/main" id="{39D5468B-A543-4B6F-95FB-10F2F29D80AC}"/>
              </a:ext>
            </a:extLst>
          </p:cNvPr>
          <p:cNvSpPr>
            <a:spLocks noGrp="1"/>
          </p:cNvSpPr>
          <p:nvPr>
            <p:ph type="title"/>
          </p:nvPr>
        </p:nvSpPr>
        <p:spPr/>
        <p:txBody>
          <a:bodyPr/>
          <a:lstStyle/>
          <a:p>
            <a:r>
              <a:rPr lang="de-CH" dirty="0"/>
              <a:t>SELECT-D: Prospektive randomisierte multizentrische Studie</a:t>
            </a:r>
            <a:endParaRPr lang="de-DE" dirty="0"/>
          </a:p>
        </p:txBody>
      </p:sp>
      <p:sp>
        <p:nvSpPr>
          <p:cNvPr id="7" name="Rechteck 6">
            <a:extLst>
              <a:ext uri="{FF2B5EF4-FFF2-40B4-BE49-F238E27FC236}">
                <a16:creationId xmlns:a16="http://schemas.microsoft.com/office/drawing/2014/main" id="{81D8B629-3971-4540-B0A6-A7AF34EFFBDF}"/>
              </a:ext>
            </a:extLst>
          </p:cNvPr>
          <p:cNvSpPr/>
          <p:nvPr/>
        </p:nvSpPr>
        <p:spPr>
          <a:xfrm>
            <a:off x="803275" y="6456101"/>
            <a:ext cx="9000000" cy="276999"/>
          </a:xfrm>
          <a:prstGeom prst="rect">
            <a:avLst/>
          </a:prstGeom>
        </p:spPr>
        <p:txBody>
          <a:bodyPr wrap="square" lIns="0" tIns="0" rIns="0" bIns="0" anchor="b" anchorCtr="0">
            <a:spAutoFit/>
          </a:bodyPr>
          <a:lstStyle/>
          <a:p>
            <a:pPr lvl="0"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 NMH= niedermolekulares Heparin, RRR= Relative Risikoreduktion, HR= Hazard Ratio, KI= Konfidenzintervall</a:t>
            </a:r>
            <a:endParaRPr lang="de-DE" sz="900" kern="0" dirty="0">
              <a:solidFill>
                <a:srgbClr val="000000">
                  <a:lumMod val="65000"/>
                  <a:lumOff val="35000"/>
                </a:srgbClr>
              </a:solidFill>
              <a:highlight>
                <a:srgbClr val="FFFF00"/>
              </a:highlight>
            </a:endParaRPr>
          </a:p>
          <a:p>
            <a:r>
              <a:rPr lang="en-US" sz="900" dirty="0">
                <a:solidFill>
                  <a:srgbClr val="000000">
                    <a:lumMod val="65000"/>
                    <a:lumOff val="35000"/>
                  </a:srgbClr>
                </a:solidFill>
                <a:latin typeface="Arial" charset="0"/>
              </a:rPr>
              <a:t>Young AM </a:t>
            </a:r>
            <a:r>
              <a:rPr lang="en-US" sz="900" i="1" dirty="0">
                <a:solidFill>
                  <a:srgbClr val="000000">
                    <a:lumMod val="65000"/>
                    <a:lumOff val="35000"/>
                  </a:srgbClr>
                </a:solidFill>
                <a:latin typeface="Arial" charset="0"/>
              </a:rPr>
              <a:t>et al. J Clin Oncol </a:t>
            </a:r>
            <a:r>
              <a:rPr lang="en-US" sz="900" dirty="0">
                <a:solidFill>
                  <a:srgbClr val="000000">
                    <a:lumMod val="65000"/>
                    <a:lumOff val="35000"/>
                  </a:srgbClr>
                </a:solidFill>
                <a:latin typeface="Arial" charset="0"/>
              </a:rPr>
              <a:t>2018;36:2017–2023</a:t>
            </a:r>
            <a:endParaRPr lang="de-DE" sz="900" dirty="0">
              <a:solidFill>
                <a:prstClr val="black"/>
              </a:solidFill>
            </a:endParaRPr>
          </a:p>
        </p:txBody>
      </p:sp>
      <p:sp>
        <p:nvSpPr>
          <p:cNvPr id="14" name="Pfeil: nach unten 13">
            <a:extLst>
              <a:ext uri="{FF2B5EF4-FFF2-40B4-BE49-F238E27FC236}">
                <a16:creationId xmlns:a16="http://schemas.microsoft.com/office/drawing/2014/main" id="{04336300-C628-4C01-9ABD-6B6BF85266EF}"/>
              </a:ext>
            </a:extLst>
          </p:cNvPr>
          <p:cNvSpPr/>
          <p:nvPr/>
        </p:nvSpPr>
        <p:spPr>
          <a:xfrm>
            <a:off x="3594938" y="3354935"/>
            <a:ext cx="974072" cy="1165110"/>
          </a:xfrm>
          <a:prstGeom prst="downArrow">
            <a:avLst/>
          </a:prstGeom>
          <a:solidFill>
            <a:srgbClr val="3961AC"/>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de-DE" sz="1600" b="1" dirty="0"/>
          </a:p>
        </p:txBody>
      </p:sp>
      <p:sp>
        <p:nvSpPr>
          <p:cNvPr id="24" name="Textfeld 23">
            <a:extLst>
              <a:ext uri="{FF2B5EF4-FFF2-40B4-BE49-F238E27FC236}">
                <a16:creationId xmlns:a16="http://schemas.microsoft.com/office/drawing/2014/main" id="{3B80CC0F-E41A-4EB4-B890-932A617F09F7}"/>
              </a:ext>
            </a:extLst>
          </p:cNvPr>
          <p:cNvSpPr txBox="1"/>
          <p:nvPr/>
        </p:nvSpPr>
        <p:spPr>
          <a:xfrm>
            <a:off x="3324224" y="2829662"/>
            <a:ext cx="1546355" cy="402291"/>
          </a:xfrm>
          <a:prstGeom prst="rect">
            <a:avLst/>
          </a:prstGeom>
          <a:noFill/>
        </p:spPr>
        <p:txBody>
          <a:bodyPr wrap="square" lIns="90000" tIns="46800" rIns="90000" bIns="46800" rtlCol="0" anchor="ctr">
            <a:spAutoFit/>
          </a:bodyPr>
          <a:lstStyle/>
          <a:p>
            <a:pPr algn="ctr"/>
            <a:r>
              <a:rPr lang="de-CH" sz="1000" dirty="0">
                <a:solidFill>
                  <a:schemeClr val="tx1">
                    <a:lumMod val="65000"/>
                    <a:lumOff val="35000"/>
                  </a:schemeClr>
                </a:solidFill>
              </a:rPr>
              <a:t>HR 0,43</a:t>
            </a:r>
          </a:p>
          <a:p>
            <a:pPr algn="ctr"/>
            <a:r>
              <a:rPr lang="de-CH" sz="1000" dirty="0">
                <a:solidFill>
                  <a:schemeClr val="tx1">
                    <a:lumMod val="65000"/>
                    <a:lumOff val="35000"/>
                  </a:schemeClr>
                </a:solidFill>
              </a:rPr>
              <a:t>(95% KI 0,19 - 0,99)</a:t>
            </a:r>
            <a:endParaRPr lang="de-DE" sz="1000" dirty="0">
              <a:solidFill>
                <a:schemeClr val="tx1">
                  <a:lumMod val="65000"/>
                  <a:lumOff val="35000"/>
                </a:schemeClr>
              </a:solidFill>
            </a:endParaRPr>
          </a:p>
        </p:txBody>
      </p:sp>
      <p:sp>
        <p:nvSpPr>
          <p:cNvPr id="11" name="Inhaltsplatzhalter 2">
            <a:extLst>
              <a:ext uri="{FF2B5EF4-FFF2-40B4-BE49-F238E27FC236}">
                <a16:creationId xmlns:a16="http://schemas.microsoft.com/office/drawing/2014/main" id="{5F657EAF-A51B-684F-AFD6-C75E680CC788}"/>
              </a:ext>
            </a:extLst>
          </p:cNvPr>
          <p:cNvSpPr txBox="1">
            <a:spLocks/>
          </p:cNvSpPr>
          <p:nvPr/>
        </p:nvSpPr>
        <p:spPr>
          <a:xfrm>
            <a:off x="803276" y="1376363"/>
            <a:ext cx="10896200" cy="525105"/>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de-CH" dirty="0"/>
              <a:t>Xarelto bei VTE-Patienten mit aktivem Tumor: weniger VTE-Rezidive vs. NMH</a:t>
            </a:r>
          </a:p>
        </p:txBody>
      </p:sp>
      <p:pic>
        <p:nvPicPr>
          <p:cNvPr id="12" name="Grafik 11" descr="Ein Bild, das Person, drinnen, Wand, Kleidung enthält.&#10;&#10;Automatisch generierte Beschreibung">
            <a:extLst>
              <a:ext uri="{FF2B5EF4-FFF2-40B4-BE49-F238E27FC236}">
                <a16:creationId xmlns:a16="http://schemas.microsoft.com/office/drawing/2014/main" id="{CB83D056-2BAE-B045-A500-C553AAD85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cxnSp>
        <p:nvCxnSpPr>
          <p:cNvPr id="16" name="Straight Connector 48">
            <a:extLst>
              <a:ext uri="{FF2B5EF4-FFF2-40B4-BE49-F238E27FC236}">
                <a16:creationId xmlns:a16="http://schemas.microsoft.com/office/drawing/2014/main" id="{0B9E55FB-0737-0049-BF38-18C22FCB03E5}"/>
              </a:ext>
            </a:extLst>
          </p:cNvPr>
          <p:cNvCxnSpPr>
            <a:cxnSpLocks/>
          </p:cNvCxnSpPr>
          <p:nvPr/>
        </p:nvCxnSpPr>
        <p:spPr bwMode="auto">
          <a:xfrm>
            <a:off x="1355010" y="2468464"/>
            <a:ext cx="0" cy="3156049"/>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 name="Straight Connector 51">
            <a:extLst>
              <a:ext uri="{FF2B5EF4-FFF2-40B4-BE49-F238E27FC236}">
                <a16:creationId xmlns:a16="http://schemas.microsoft.com/office/drawing/2014/main" id="{82810C56-A36B-7749-AC8F-392ED33BC733}"/>
              </a:ext>
            </a:extLst>
          </p:cNvPr>
          <p:cNvCxnSpPr>
            <a:cxnSpLocks/>
          </p:cNvCxnSpPr>
          <p:nvPr/>
        </p:nvCxnSpPr>
        <p:spPr bwMode="auto">
          <a:xfrm>
            <a:off x="1297396" y="459190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1" name="Straight Connector 52">
            <a:extLst>
              <a:ext uri="{FF2B5EF4-FFF2-40B4-BE49-F238E27FC236}">
                <a16:creationId xmlns:a16="http://schemas.microsoft.com/office/drawing/2014/main" id="{1601BB0A-7176-7B45-8D71-B145E2EC6140}"/>
              </a:ext>
            </a:extLst>
          </p:cNvPr>
          <p:cNvCxnSpPr>
            <a:cxnSpLocks/>
          </p:cNvCxnSpPr>
          <p:nvPr/>
        </p:nvCxnSpPr>
        <p:spPr bwMode="auto">
          <a:xfrm>
            <a:off x="1297396" y="356742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Connector 53">
            <a:extLst>
              <a:ext uri="{FF2B5EF4-FFF2-40B4-BE49-F238E27FC236}">
                <a16:creationId xmlns:a16="http://schemas.microsoft.com/office/drawing/2014/main" id="{1C5FB14A-6E96-6542-9B23-2E4EA534ED34}"/>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Connector 32">
            <a:extLst>
              <a:ext uri="{FF2B5EF4-FFF2-40B4-BE49-F238E27FC236}">
                <a16:creationId xmlns:a16="http://schemas.microsoft.com/office/drawing/2014/main" id="{70BBE335-E37D-6140-A753-0938C4D3EB62}"/>
              </a:ext>
            </a:extLst>
          </p:cNvPr>
          <p:cNvCxnSpPr>
            <a:cxnSpLocks/>
          </p:cNvCxnSpPr>
          <p:nvPr/>
        </p:nvCxnSpPr>
        <p:spPr bwMode="auto">
          <a:xfrm flipH="1">
            <a:off x="1304481" y="5624513"/>
            <a:ext cx="4035869"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TextBox 29">
            <a:extLst>
              <a:ext uri="{FF2B5EF4-FFF2-40B4-BE49-F238E27FC236}">
                <a16:creationId xmlns:a16="http://schemas.microsoft.com/office/drawing/2014/main" id="{062B3530-1F62-A542-B416-FD1E23E0543F}"/>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33" name="TextBox 47">
            <a:extLst>
              <a:ext uri="{FF2B5EF4-FFF2-40B4-BE49-F238E27FC236}">
                <a16:creationId xmlns:a16="http://schemas.microsoft.com/office/drawing/2014/main" id="{225D5F2F-90C4-434C-960F-040C5601CE21}"/>
              </a:ext>
            </a:extLst>
          </p:cNvPr>
          <p:cNvSpPr txBox="1"/>
          <p:nvPr/>
        </p:nvSpPr>
        <p:spPr>
          <a:xfrm>
            <a:off x="919640" y="4512267"/>
            <a:ext cx="319572"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5</a:t>
            </a:r>
          </a:p>
        </p:txBody>
      </p:sp>
      <p:sp>
        <p:nvSpPr>
          <p:cNvPr id="34" name="TextBox 62">
            <a:extLst>
              <a:ext uri="{FF2B5EF4-FFF2-40B4-BE49-F238E27FC236}">
                <a16:creationId xmlns:a16="http://schemas.microsoft.com/office/drawing/2014/main" id="{D4D210BF-7A44-C94F-9E48-E42DB185AEC2}"/>
              </a:ext>
            </a:extLst>
          </p:cNvPr>
          <p:cNvSpPr txBox="1"/>
          <p:nvPr/>
        </p:nvSpPr>
        <p:spPr>
          <a:xfrm>
            <a:off x="919640" y="3489135"/>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35" name="TextBox 63">
            <a:extLst>
              <a:ext uri="{FF2B5EF4-FFF2-40B4-BE49-F238E27FC236}">
                <a16:creationId xmlns:a16="http://schemas.microsoft.com/office/drawing/2014/main" id="{86CFFEEB-3797-1A48-A041-D49603656EA8}"/>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15</a:t>
            </a:r>
          </a:p>
        </p:txBody>
      </p:sp>
      <p:sp>
        <p:nvSpPr>
          <p:cNvPr id="39" name="TextBox 68">
            <a:extLst>
              <a:ext uri="{FF2B5EF4-FFF2-40B4-BE49-F238E27FC236}">
                <a16:creationId xmlns:a16="http://schemas.microsoft.com/office/drawing/2014/main" id="{F4D4DD46-E14C-DA48-9E48-92DC62D2811F}"/>
              </a:ext>
            </a:extLst>
          </p:cNvPr>
          <p:cNvSpPr txBox="1"/>
          <p:nvPr/>
        </p:nvSpPr>
        <p:spPr>
          <a:xfrm>
            <a:off x="1343025" y="5756041"/>
            <a:ext cx="3997325" cy="153888"/>
          </a:xfrm>
          <a:prstGeom prst="rect">
            <a:avLst/>
          </a:prstGeom>
          <a:noFill/>
        </p:spPr>
        <p:txBody>
          <a:bodyPr wrap="square" lIns="0" tIns="0" rIns="0" bIns="0" rtlCol="0" anchor="ctr">
            <a:spAutoFit/>
          </a:bodyPr>
          <a:lstStyle/>
          <a:p>
            <a:pPr algn="ctr">
              <a:defRPr/>
            </a:pPr>
            <a:r>
              <a:rPr lang="en-US" sz="1000" b="1" dirty="0">
                <a:solidFill>
                  <a:srgbClr val="565655"/>
                </a:solidFill>
              </a:rPr>
              <a:t>VTE-Rezidiv (Primärer Endpunkt)</a:t>
            </a:r>
          </a:p>
        </p:txBody>
      </p:sp>
      <p:sp>
        <p:nvSpPr>
          <p:cNvPr id="40" name="TextBox 31">
            <a:extLst>
              <a:ext uri="{FF2B5EF4-FFF2-40B4-BE49-F238E27FC236}">
                <a16:creationId xmlns:a16="http://schemas.microsoft.com/office/drawing/2014/main" id="{31D1D740-526D-1D4C-935C-492905B2018C}"/>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de-DE" sz="1000" b="1" dirty="0"/>
              <a:t>Kumulative Ereignisrate nach 6 Monaten </a:t>
            </a:r>
            <a:r>
              <a:rPr lang="en-US" sz="1000" b="1" dirty="0"/>
              <a:t> (%)</a:t>
            </a:r>
          </a:p>
        </p:txBody>
      </p:sp>
      <p:sp>
        <p:nvSpPr>
          <p:cNvPr id="44" name="TextBox 68">
            <a:extLst>
              <a:ext uri="{FF2B5EF4-FFF2-40B4-BE49-F238E27FC236}">
                <a16:creationId xmlns:a16="http://schemas.microsoft.com/office/drawing/2014/main" id="{5291BE7D-E557-B044-87F9-A7AD2382F549}"/>
              </a:ext>
            </a:extLst>
          </p:cNvPr>
          <p:cNvSpPr txBox="1"/>
          <p:nvPr/>
        </p:nvSpPr>
        <p:spPr>
          <a:xfrm>
            <a:off x="1805743" y="3165798"/>
            <a:ext cx="152453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11</a:t>
            </a:r>
          </a:p>
        </p:txBody>
      </p:sp>
      <p:sp>
        <p:nvSpPr>
          <p:cNvPr id="45" name="TextBox 68">
            <a:extLst>
              <a:ext uri="{FF2B5EF4-FFF2-40B4-BE49-F238E27FC236}">
                <a16:creationId xmlns:a16="http://schemas.microsoft.com/office/drawing/2014/main" id="{2B9B3AED-7A48-3840-BA2E-2639EF7EF75D}"/>
              </a:ext>
            </a:extLst>
          </p:cNvPr>
          <p:cNvSpPr txBox="1"/>
          <p:nvPr/>
        </p:nvSpPr>
        <p:spPr>
          <a:xfrm>
            <a:off x="3330280" y="4602663"/>
            <a:ext cx="1526732"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4</a:t>
            </a:r>
          </a:p>
        </p:txBody>
      </p:sp>
      <p:sp>
        <p:nvSpPr>
          <p:cNvPr id="46" name="TextBox 68">
            <a:extLst>
              <a:ext uri="{FF2B5EF4-FFF2-40B4-BE49-F238E27FC236}">
                <a16:creationId xmlns:a16="http://schemas.microsoft.com/office/drawing/2014/main" id="{85E8C9ED-ABD4-C342-B5D8-0301C1892E58}"/>
              </a:ext>
            </a:extLst>
          </p:cNvPr>
          <p:cNvSpPr txBox="1"/>
          <p:nvPr/>
        </p:nvSpPr>
        <p:spPr>
          <a:xfrm>
            <a:off x="3845722" y="3759783"/>
            <a:ext cx="484451" cy="307777"/>
          </a:xfrm>
          <a:prstGeom prst="rect">
            <a:avLst/>
          </a:prstGeom>
          <a:noFill/>
        </p:spPr>
        <p:txBody>
          <a:bodyPr wrap="square" lIns="0" tIns="0" rIns="0" bIns="0" rtlCol="0" anchor="ctr">
            <a:spAutoFit/>
          </a:bodyPr>
          <a:lstStyle/>
          <a:p>
            <a:pPr algn="ctr">
              <a:defRPr/>
            </a:pPr>
            <a:r>
              <a:rPr lang="en-US" sz="1000" dirty="0">
                <a:solidFill>
                  <a:schemeClr val="bg1"/>
                </a:solidFill>
              </a:rPr>
              <a:t>RRR</a:t>
            </a:r>
          </a:p>
          <a:p>
            <a:pPr algn="ctr">
              <a:defRPr/>
            </a:pPr>
            <a:r>
              <a:rPr lang="en-US" sz="1000" b="1" dirty="0">
                <a:solidFill>
                  <a:schemeClr val="bg1"/>
                </a:solidFill>
              </a:rPr>
              <a:t>57%</a:t>
            </a:r>
          </a:p>
        </p:txBody>
      </p:sp>
      <p:sp>
        <p:nvSpPr>
          <p:cNvPr id="28" name="Textfeld 27">
            <a:extLst>
              <a:ext uri="{FF2B5EF4-FFF2-40B4-BE49-F238E27FC236}">
                <a16:creationId xmlns:a16="http://schemas.microsoft.com/office/drawing/2014/main" id="{9CD62A3C-111E-1C4E-8ACC-C87E0EB8AADD}"/>
              </a:ext>
            </a:extLst>
          </p:cNvPr>
          <p:cNvSpPr txBox="1"/>
          <p:nvPr/>
        </p:nvSpPr>
        <p:spPr>
          <a:xfrm>
            <a:off x="1515651" y="2045203"/>
            <a:ext cx="2579698" cy="246221"/>
          </a:xfrm>
          <a:prstGeom prst="rect">
            <a:avLst/>
          </a:prstGeom>
          <a:noFill/>
        </p:spPr>
        <p:txBody>
          <a:bodyPr wrap="square" lIns="0" tIns="0" rIns="0" bIns="0" rtlCol="0" anchor="ctr">
            <a:spAutoFit/>
          </a:bodyPr>
          <a:lstStyle/>
          <a:p>
            <a:r>
              <a:rPr lang="de-CH" sz="1600" dirty="0">
                <a:solidFill>
                  <a:srgbClr val="3961AC"/>
                </a:solidFill>
              </a:rPr>
              <a:t>Wirksamkeit</a:t>
            </a:r>
            <a:endParaRPr lang="de-DE" sz="1600" dirty="0">
              <a:solidFill>
                <a:schemeClr val="tx1">
                  <a:lumMod val="65000"/>
                  <a:lumOff val="35000"/>
                </a:schemeClr>
              </a:solidFill>
            </a:endParaRPr>
          </a:p>
        </p:txBody>
      </p:sp>
      <p:sp>
        <p:nvSpPr>
          <p:cNvPr id="37" name="TextBox 68">
            <a:extLst>
              <a:ext uri="{FF2B5EF4-FFF2-40B4-BE49-F238E27FC236}">
                <a16:creationId xmlns:a16="http://schemas.microsoft.com/office/drawing/2014/main" id="{AEC3797E-AE26-D64B-AEF2-EEE0B2668F42}"/>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Dalteparin (n=203)</a:t>
            </a:r>
            <a:endParaRPr lang="en-US" sz="1000" dirty="0">
              <a:solidFill>
                <a:schemeClr val="tx1">
                  <a:lumMod val="65000"/>
                  <a:lumOff val="35000"/>
                </a:schemeClr>
              </a:solidFill>
              <a:latin typeface="Arial"/>
            </a:endParaRPr>
          </a:p>
        </p:txBody>
      </p:sp>
      <p:sp>
        <p:nvSpPr>
          <p:cNvPr id="38" name="Rechteck 37">
            <a:extLst>
              <a:ext uri="{FF2B5EF4-FFF2-40B4-BE49-F238E27FC236}">
                <a16:creationId xmlns:a16="http://schemas.microsoft.com/office/drawing/2014/main" id="{51D3E351-EDD8-E14E-8D10-DDC5101E41AE}"/>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1" name="TextBox 68">
            <a:extLst>
              <a:ext uri="{FF2B5EF4-FFF2-40B4-BE49-F238E27FC236}">
                <a16:creationId xmlns:a16="http://schemas.microsoft.com/office/drawing/2014/main" id="{8EC7A2EB-EE7C-794F-82AA-673B9BFD3C32}"/>
              </a:ext>
            </a:extLst>
          </p:cNvPr>
          <p:cNvSpPr txBox="1"/>
          <p:nvPr/>
        </p:nvSpPr>
        <p:spPr>
          <a:xfrm>
            <a:off x="3127215" y="2464936"/>
            <a:ext cx="1602821"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Rivaroxaban (n=203)</a:t>
            </a:r>
            <a:endParaRPr lang="en-US" sz="1000" dirty="0">
              <a:solidFill>
                <a:schemeClr val="tx1">
                  <a:lumMod val="65000"/>
                  <a:lumOff val="35000"/>
                </a:schemeClr>
              </a:solidFill>
              <a:latin typeface="Arial"/>
            </a:endParaRPr>
          </a:p>
        </p:txBody>
      </p:sp>
      <p:sp>
        <p:nvSpPr>
          <p:cNvPr id="47" name="Rechteck 46">
            <a:extLst>
              <a:ext uri="{FF2B5EF4-FFF2-40B4-BE49-F238E27FC236}">
                <a16:creationId xmlns:a16="http://schemas.microsoft.com/office/drawing/2014/main" id="{30A79CBE-AF38-C64E-9B06-FECC820F6C02}"/>
              </a:ext>
            </a:extLst>
          </p:cNvPr>
          <p:cNvSpPr/>
          <p:nvPr/>
        </p:nvSpPr>
        <p:spPr bwMode="auto">
          <a:xfrm>
            <a:off x="2934436"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138359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D5468B-A543-4B6F-95FB-10F2F29D80AC}"/>
              </a:ext>
            </a:extLst>
          </p:cNvPr>
          <p:cNvSpPr>
            <a:spLocks noGrp="1"/>
          </p:cNvSpPr>
          <p:nvPr>
            <p:ph type="title"/>
          </p:nvPr>
        </p:nvSpPr>
        <p:spPr/>
        <p:txBody>
          <a:bodyPr/>
          <a:lstStyle/>
          <a:p>
            <a:r>
              <a:rPr lang="de-CH" dirty="0"/>
              <a:t>SELECT-D: Prospektive randomisierte multizentrische Studie</a:t>
            </a:r>
            <a:endParaRPr lang="de-DE" dirty="0"/>
          </a:p>
        </p:txBody>
      </p:sp>
      <p:sp>
        <p:nvSpPr>
          <p:cNvPr id="7" name="Rechteck 6">
            <a:extLst>
              <a:ext uri="{FF2B5EF4-FFF2-40B4-BE49-F238E27FC236}">
                <a16:creationId xmlns:a16="http://schemas.microsoft.com/office/drawing/2014/main" id="{81D8B629-3971-4540-B0A6-A7AF34EFFBDF}"/>
              </a:ext>
            </a:extLst>
          </p:cNvPr>
          <p:cNvSpPr/>
          <p:nvPr/>
        </p:nvSpPr>
        <p:spPr>
          <a:xfrm>
            <a:off x="803275" y="6181882"/>
            <a:ext cx="10623884" cy="553998"/>
          </a:xfrm>
          <a:prstGeom prst="rect">
            <a:avLst/>
          </a:prstGeom>
        </p:spPr>
        <p:txBody>
          <a:bodyPr wrap="square" lIns="0" tIns="0" rIns="0" bIns="0" anchor="b" anchorCtr="0">
            <a:spAutoFit/>
          </a:bodyPr>
          <a:lstStyle/>
          <a:p>
            <a:pPr fontAlgn="base">
              <a:spcBef>
                <a:spcPct val="25000"/>
              </a:spcBef>
              <a:spcAft>
                <a:spcPct val="0"/>
              </a:spcAft>
              <a:buClr>
                <a:srgbClr val="3961AC"/>
              </a:buClr>
              <a:buSzPct val="80000"/>
              <a:tabLst>
                <a:tab pos="1650959" algn="l"/>
              </a:tabLst>
            </a:pPr>
            <a:r>
              <a:rPr lang="de-DE" sz="900" kern="0" dirty="0">
                <a:solidFill>
                  <a:srgbClr val="000000">
                    <a:lumMod val="65000"/>
                    <a:lumOff val="35000"/>
                  </a:srgbClr>
                </a:solidFill>
              </a:rPr>
              <a:t>VTE= venöse Thromboembolie, NMH= niedermolekulares Heparin, HR= Hazard Ratio, KI= Konfidenzintervall</a:t>
            </a:r>
            <a:br>
              <a:rPr lang="de-DE" sz="900" kern="0" dirty="0">
                <a:solidFill>
                  <a:srgbClr val="000000">
                    <a:lumMod val="65000"/>
                    <a:lumOff val="35000"/>
                  </a:srgbClr>
                </a:solidFill>
              </a:rPr>
            </a:br>
            <a:r>
              <a:rPr lang="de-DE" sz="900" kern="0" dirty="0">
                <a:solidFill>
                  <a:srgbClr val="000000">
                    <a:lumMod val="65000"/>
                    <a:lumOff val="35000"/>
                  </a:srgbClr>
                </a:solidFill>
              </a:rPr>
              <a:t>*Die meisten schwerwiegenden Blutungen waren gastrointestinaler Natur und es gab keine intrakranielle Blutungen; # In jeder Behandlungsgruppe gab es 1 tödliches Ereignis. </a:t>
            </a:r>
            <a:br>
              <a:rPr lang="de-DE" sz="900" kern="0" dirty="0">
                <a:solidFill>
                  <a:srgbClr val="000000">
                    <a:lumMod val="65000"/>
                    <a:lumOff val="35000"/>
                  </a:srgbClr>
                </a:solidFill>
                <a:highlight>
                  <a:srgbClr val="FFFF00"/>
                </a:highlight>
              </a:rPr>
            </a:br>
            <a:r>
              <a:rPr lang="de-DE" sz="900" kern="0" dirty="0">
                <a:solidFill>
                  <a:srgbClr val="000000">
                    <a:lumMod val="65000"/>
                    <a:lumOff val="35000"/>
                  </a:srgbClr>
                </a:solidFill>
              </a:rPr>
              <a:t>Sicherheitshinweis: Aufgrund der hohen Blutungsrate bei Patienten mit Karzinom im oberen GI-Bereich ist die Anwendung von Rivaroxaban bei dieser Patientengruppe nicht empfohlen.</a:t>
            </a:r>
            <a:br>
              <a:rPr lang="de-DE" sz="900" kern="0" dirty="0">
                <a:solidFill>
                  <a:srgbClr val="000000">
                    <a:lumMod val="65000"/>
                    <a:lumOff val="35000"/>
                  </a:srgbClr>
                </a:solidFill>
              </a:rPr>
            </a:br>
            <a:r>
              <a:rPr lang="en-US" sz="900" kern="0" dirty="0">
                <a:solidFill>
                  <a:srgbClr val="000000">
                    <a:lumMod val="65000"/>
                    <a:lumOff val="35000"/>
                  </a:srgbClr>
                </a:solidFill>
              </a:rPr>
              <a:t>Young A et al, J Clin Oncol 2018;36:2017–2023</a:t>
            </a:r>
          </a:p>
        </p:txBody>
      </p:sp>
      <p:pic>
        <p:nvPicPr>
          <p:cNvPr id="11" name="Grafik 10" descr="Ein Bild, das Person, drinnen, Wand, Kleidung enthält.&#10;&#10;Automatisch generierte Beschreibung">
            <a:extLst>
              <a:ext uri="{FF2B5EF4-FFF2-40B4-BE49-F238E27FC236}">
                <a16:creationId xmlns:a16="http://schemas.microsoft.com/office/drawing/2014/main" id="{05C56C1E-3FD3-1A4F-91ED-8661EE22C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sp>
        <p:nvSpPr>
          <p:cNvPr id="8" name="Rechteck 7">
            <a:extLst>
              <a:ext uri="{FF2B5EF4-FFF2-40B4-BE49-F238E27FC236}">
                <a16:creationId xmlns:a16="http://schemas.microsoft.com/office/drawing/2014/main" id="{B9773D67-A47B-B449-85CF-CAAF72300632}"/>
              </a:ext>
            </a:extLst>
          </p:cNvPr>
          <p:cNvSpPr/>
          <p:nvPr/>
        </p:nvSpPr>
        <p:spPr bwMode="auto">
          <a:xfrm>
            <a:off x="1793498" y="5024581"/>
            <a:ext cx="1536781" cy="59993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2" name="Rechteck 11">
            <a:extLst>
              <a:ext uri="{FF2B5EF4-FFF2-40B4-BE49-F238E27FC236}">
                <a16:creationId xmlns:a16="http://schemas.microsoft.com/office/drawing/2014/main" id="{3A4BCD40-5CA2-C44A-9906-D6EB06388F34}"/>
              </a:ext>
            </a:extLst>
          </p:cNvPr>
          <p:cNvSpPr/>
          <p:nvPr/>
        </p:nvSpPr>
        <p:spPr bwMode="auto">
          <a:xfrm>
            <a:off x="3324225" y="4705927"/>
            <a:ext cx="1544185" cy="918586"/>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4" name="Textfeld 13">
            <a:extLst>
              <a:ext uri="{FF2B5EF4-FFF2-40B4-BE49-F238E27FC236}">
                <a16:creationId xmlns:a16="http://schemas.microsoft.com/office/drawing/2014/main" id="{396183FB-192D-DD43-B46E-6C55E884F68B}"/>
              </a:ext>
            </a:extLst>
          </p:cNvPr>
          <p:cNvSpPr txBox="1"/>
          <p:nvPr/>
        </p:nvSpPr>
        <p:spPr>
          <a:xfrm>
            <a:off x="2546617" y="2962369"/>
            <a:ext cx="1382008" cy="402291"/>
          </a:xfrm>
          <a:prstGeom prst="rect">
            <a:avLst/>
          </a:prstGeom>
          <a:noFill/>
        </p:spPr>
        <p:txBody>
          <a:bodyPr wrap="square" lIns="90000" tIns="46800" rIns="90000" bIns="46800" rtlCol="0" anchor="ctr">
            <a:spAutoFit/>
          </a:bodyPr>
          <a:lstStyle/>
          <a:p>
            <a:pPr lvl="0" algn="ctr" defTabSz="1219079" fontAlgn="base">
              <a:spcBef>
                <a:spcPct val="50000"/>
              </a:spcBef>
              <a:spcAft>
                <a:spcPct val="0"/>
              </a:spcAft>
              <a:defRPr/>
            </a:pPr>
            <a:r>
              <a:rPr lang="en-GB" sz="1000" dirty="0">
                <a:solidFill>
                  <a:srgbClr val="000000">
                    <a:lumMod val="65000"/>
                    <a:lumOff val="35000"/>
                  </a:srgbClr>
                </a:solidFill>
              </a:rPr>
              <a:t>HR=1.83 </a:t>
            </a:r>
            <a:br>
              <a:rPr lang="en-GB" sz="1000" b="1" dirty="0">
                <a:solidFill>
                  <a:srgbClr val="000000">
                    <a:lumMod val="65000"/>
                    <a:lumOff val="35000"/>
                  </a:srgbClr>
                </a:solidFill>
              </a:rPr>
            </a:br>
            <a:r>
              <a:rPr lang="en-GB" sz="1000" dirty="0">
                <a:solidFill>
                  <a:srgbClr val="000000">
                    <a:lumMod val="65000"/>
                    <a:lumOff val="35000"/>
                  </a:srgbClr>
                </a:solidFill>
              </a:rPr>
              <a:t>(95% KI 0,68 – 4,96)</a:t>
            </a:r>
          </a:p>
        </p:txBody>
      </p:sp>
      <p:cxnSp>
        <p:nvCxnSpPr>
          <p:cNvPr id="15" name="Straight Connector 48">
            <a:extLst>
              <a:ext uri="{FF2B5EF4-FFF2-40B4-BE49-F238E27FC236}">
                <a16:creationId xmlns:a16="http://schemas.microsoft.com/office/drawing/2014/main" id="{A4E2A3F5-23A4-1B45-997D-074E1829CB68}"/>
              </a:ext>
            </a:extLst>
          </p:cNvPr>
          <p:cNvCxnSpPr>
            <a:cxnSpLocks/>
          </p:cNvCxnSpPr>
          <p:nvPr/>
        </p:nvCxnSpPr>
        <p:spPr bwMode="auto">
          <a:xfrm flipH="1">
            <a:off x="1343025"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51">
            <a:extLst>
              <a:ext uri="{FF2B5EF4-FFF2-40B4-BE49-F238E27FC236}">
                <a16:creationId xmlns:a16="http://schemas.microsoft.com/office/drawing/2014/main" id="{0246B24E-3620-084B-8813-7D1ECDCBD00E}"/>
              </a:ext>
            </a:extLst>
          </p:cNvPr>
          <p:cNvCxnSpPr>
            <a:cxnSpLocks/>
          </p:cNvCxnSpPr>
          <p:nvPr/>
        </p:nvCxnSpPr>
        <p:spPr bwMode="auto">
          <a:xfrm>
            <a:off x="1297396" y="4854122"/>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52">
            <a:extLst>
              <a:ext uri="{FF2B5EF4-FFF2-40B4-BE49-F238E27FC236}">
                <a16:creationId xmlns:a16="http://schemas.microsoft.com/office/drawing/2014/main" id="{8C8D411A-CEAA-CA4E-A73D-28635181A91C}"/>
              </a:ext>
            </a:extLst>
          </p:cNvPr>
          <p:cNvCxnSpPr>
            <a:cxnSpLocks/>
          </p:cNvCxnSpPr>
          <p:nvPr/>
        </p:nvCxnSpPr>
        <p:spPr bwMode="auto">
          <a:xfrm>
            <a:off x="1297396" y="408373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8" name="Straight Connector 53">
            <a:extLst>
              <a:ext uri="{FF2B5EF4-FFF2-40B4-BE49-F238E27FC236}">
                <a16:creationId xmlns:a16="http://schemas.microsoft.com/office/drawing/2014/main" id="{3D72BEA2-F914-264A-BF40-3A96E351C11F}"/>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9" name="Straight Connector 32">
            <a:extLst>
              <a:ext uri="{FF2B5EF4-FFF2-40B4-BE49-F238E27FC236}">
                <a16:creationId xmlns:a16="http://schemas.microsoft.com/office/drawing/2014/main" id="{68B7DAC9-5EEC-CF4B-B64D-BFB408A8599C}"/>
              </a:ext>
            </a:extLst>
          </p:cNvPr>
          <p:cNvCxnSpPr>
            <a:cxnSpLocks/>
          </p:cNvCxnSpPr>
          <p:nvPr/>
        </p:nvCxnSpPr>
        <p:spPr bwMode="auto">
          <a:xfrm flipH="1">
            <a:off x="1304482" y="5624513"/>
            <a:ext cx="8004345"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0" name="TextBox 29">
            <a:extLst>
              <a:ext uri="{FF2B5EF4-FFF2-40B4-BE49-F238E27FC236}">
                <a16:creationId xmlns:a16="http://schemas.microsoft.com/office/drawing/2014/main" id="{B114BB2A-3D6F-1943-8911-300492BA2A6A}"/>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0</a:t>
            </a:r>
          </a:p>
        </p:txBody>
      </p:sp>
      <p:sp>
        <p:nvSpPr>
          <p:cNvPr id="21" name="TextBox 47">
            <a:extLst>
              <a:ext uri="{FF2B5EF4-FFF2-40B4-BE49-F238E27FC236}">
                <a16:creationId xmlns:a16="http://schemas.microsoft.com/office/drawing/2014/main" id="{AFD19732-2BA8-C145-8A7F-FF2A480DDD8B}"/>
              </a:ext>
            </a:extLst>
          </p:cNvPr>
          <p:cNvSpPr txBox="1"/>
          <p:nvPr/>
        </p:nvSpPr>
        <p:spPr>
          <a:xfrm>
            <a:off x="919640" y="4768050"/>
            <a:ext cx="319572" cy="142505"/>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5</a:t>
            </a:r>
          </a:p>
        </p:txBody>
      </p:sp>
      <p:sp>
        <p:nvSpPr>
          <p:cNvPr id="22" name="TextBox 62">
            <a:extLst>
              <a:ext uri="{FF2B5EF4-FFF2-40B4-BE49-F238E27FC236}">
                <a16:creationId xmlns:a16="http://schemas.microsoft.com/office/drawing/2014/main" id="{2F84F738-7C9F-664A-8239-84DD03A340FF}"/>
              </a:ext>
            </a:extLst>
          </p:cNvPr>
          <p:cNvSpPr txBox="1"/>
          <p:nvPr/>
        </p:nvSpPr>
        <p:spPr>
          <a:xfrm>
            <a:off x="919640" y="4000701"/>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10</a:t>
            </a:r>
          </a:p>
        </p:txBody>
      </p:sp>
      <p:sp>
        <p:nvSpPr>
          <p:cNvPr id="23" name="TextBox 63">
            <a:extLst>
              <a:ext uri="{FF2B5EF4-FFF2-40B4-BE49-F238E27FC236}">
                <a16:creationId xmlns:a16="http://schemas.microsoft.com/office/drawing/2014/main" id="{7C115DC3-54A8-F049-8A4D-C9EA460A0574}"/>
              </a:ext>
            </a:extLst>
          </p:cNvPr>
          <p:cNvSpPr txBox="1"/>
          <p:nvPr/>
        </p:nvSpPr>
        <p:spPr>
          <a:xfrm>
            <a:off x="919640" y="2466003"/>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20</a:t>
            </a:r>
          </a:p>
        </p:txBody>
      </p:sp>
      <p:sp>
        <p:nvSpPr>
          <p:cNvPr id="24" name="TextBox 68">
            <a:extLst>
              <a:ext uri="{FF2B5EF4-FFF2-40B4-BE49-F238E27FC236}">
                <a16:creationId xmlns:a16="http://schemas.microsoft.com/office/drawing/2014/main" id="{E45C9D35-9652-8D4B-84EC-FAA10020D821}"/>
              </a:ext>
            </a:extLst>
          </p:cNvPr>
          <p:cNvSpPr txBox="1"/>
          <p:nvPr/>
        </p:nvSpPr>
        <p:spPr>
          <a:xfrm>
            <a:off x="1343025" y="5756041"/>
            <a:ext cx="3997325" cy="153888"/>
          </a:xfrm>
          <a:prstGeom prst="rect">
            <a:avLst/>
          </a:prstGeom>
          <a:noFill/>
        </p:spPr>
        <p:txBody>
          <a:bodyPr wrap="square" lIns="0" tIns="0" rIns="0" bIns="0" rtlCol="0" anchor="ctr">
            <a:spAutoFit/>
          </a:bodyPr>
          <a:lstStyle/>
          <a:p>
            <a:pPr algn="ctr">
              <a:defRPr/>
            </a:pPr>
            <a:r>
              <a:rPr lang="en-US" sz="1000" b="1" dirty="0">
                <a:solidFill>
                  <a:srgbClr val="565655"/>
                </a:solidFill>
              </a:rPr>
              <a:t>Schwere Blutungen</a:t>
            </a:r>
            <a:r>
              <a:rPr lang="en-US" sz="1000" b="1" baseline="30000" dirty="0">
                <a:solidFill>
                  <a:srgbClr val="565655"/>
                </a:solidFill>
              </a:rPr>
              <a:t>*</a:t>
            </a:r>
          </a:p>
        </p:txBody>
      </p:sp>
      <p:sp>
        <p:nvSpPr>
          <p:cNvPr id="25" name="TextBox 31">
            <a:extLst>
              <a:ext uri="{FF2B5EF4-FFF2-40B4-BE49-F238E27FC236}">
                <a16:creationId xmlns:a16="http://schemas.microsoft.com/office/drawing/2014/main" id="{C143755C-C9E3-EA46-9D1C-3C50E797F81F}"/>
              </a:ext>
            </a:extLst>
          </p:cNvPr>
          <p:cNvSpPr txBox="1"/>
          <p:nvPr/>
        </p:nvSpPr>
        <p:spPr>
          <a:xfrm rot="16200000">
            <a:off x="-704847" y="3954378"/>
            <a:ext cx="3170132" cy="153888"/>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de-DE" sz="1000" b="1" dirty="0"/>
              <a:t>Kumulative Ereignisrate nach 6 Monaten </a:t>
            </a:r>
            <a:r>
              <a:rPr lang="en-US" sz="1000" b="1" dirty="0"/>
              <a:t> (%)</a:t>
            </a:r>
          </a:p>
        </p:txBody>
      </p:sp>
      <p:sp>
        <p:nvSpPr>
          <p:cNvPr id="26" name="Textfeld 25">
            <a:extLst>
              <a:ext uri="{FF2B5EF4-FFF2-40B4-BE49-F238E27FC236}">
                <a16:creationId xmlns:a16="http://schemas.microsoft.com/office/drawing/2014/main" id="{4146A747-81A0-4849-AD78-A397CC70370C}"/>
              </a:ext>
            </a:extLst>
          </p:cNvPr>
          <p:cNvSpPr txBox="1"/>
          <p:nvPr/>
        </p:nvSpPr>
        <p:spPr>
          <a:xfrm>
            <a:off x="1513948" y="2173761"/>
            <a:ext cx="2579698" cy="246221"/>
          </a:xfrm>
          <a:prstGeom prst="rect">
            <a:avLst/>
          </a:prstGeom>
          <a:noFill/>
        </p:spPr>
        <p:txBody>
          <a:bodyPr wrap="square" lIns="0" tIns="0" rIns="0" bIns="0" rtlCol="0" anchor="ctr">
            <a:spAutoFit/>
          </a:bodyPr>
          <a:lstStyle/>
          <a:p>
            <a:r>
              <a:rPr lang="de-CH" sz="1600" dirty="0">
                <a:solidFill>
                  <a:srgbClr val="3961AC"/>
                </a:solidFill>
              </a:rPr>
              <a:t>Sicherheit</a:t>
            </a:r>
            <a:endParaRPr lang="de-DE" sz="1600" dirty="0">
              <a:solidFill>
                <a:schemeClr val="tx1">
                  <a:lumMod val="65000"/>
                  <a:lumOff val="35000"/>
                </a:schemeClr>
              </a:solidFill>
            </a:endParaRPr>
          </a:p>
        </p:txBody>
      </p:sp>
      <p:sp>
        <p:nvSpPr>
          <p:cNvPr id="27" name="TextBox 68">
            <a:extLst>
              <a:ext uri="{FF2B5EF4-FFF2-40B4-BE49-F238E27FC236}">
                <a16:creationId xmlns:a16="http://schemas.microsoft.com/office/drawing/2014/main" id="{CDAEF1F6-E619-5E46-8BC3-8F412980D4CA}"/>
              </a:ext>
            </a:extLst>
          </p:cNvPr>
          <p:cNvSpPr txBox="1"/>
          <p:nvPr/>
        </p:nvSpPr>
        <p:spPr>
          <a:xfrm>
            <a:off x="1805743" y="4805253"/>
            <a:ext cx="152453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4</a:t>
            </a:r>
          </a:p>
        </p:txBody>
      </p:sp>
      <p:sp>
        <p:nvSpPr>
          <p:cNvPr id="28" name="TextBox 68">
            <a:extLst>
              <a:ext uri="{FF2B5EF4-FFF2-40B4-BE49-F238E27FC236}">
                <a16:creationId xmlns:a16="http://schemas.microsoft.com/office/drawing/2014/main" id="{C05B67F6-89D2-824A-85D3-220B26121709}"/>
              </a:ext>
            </a:extLst>
          </p:cNvPr>
          <p:cNvSpPr txBox="1"/>
          <p:nvPr/>
        </p:nvSpPr>
        <p:spPr>
          <a:xfrm>
            <a:off x="3330280" y="4505681"/>
            <a:ext cx="1526732"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6</a:t>
            </a:r>
          </a:p>
        </p:txBody>
      </p:sp>
      <p:cxnSp>
        <p:nvCxnSpPr>
          <p:cNvPr id="31" name="Straight Connector 51">
            <a:extLst>
              <a:ext uri="{FF2B5EF4-FFF2-40B4-BE49-F238E27FC236}">
                <a16:creationId xmlns:a16="http://schemas.microsoft.com/office/drawing/2014/main" id="{8CC7A90E-02D0-C648-A827-E5A377398F23}"/>
              </a:ext>
            </a:extLst>
          </p:cNvPr>
          <p:cNvCxnSpPr>
            <a:cxnSpLocks/>
          </p:cNvCxnSpPr>
          <p:nvPr/>
        </p:nvCxnSpPr>
        <p:spPr bwMode="auto">
          <a:xfrm>
            <a:off x="5340350" y="5624513"/>
            <a:ext cx="0" cy="463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TextBox 68">
            <a:extLst>
              <a:ext uri="{FF2B5EF4-FFF2-40B4-BE49-F238E27FC236}">
                <a16:creationId xmlns:a16="http://schemas.microsoft.com/office/drawing/2014/main" id="{C6896463-E768-FB4A-9011-1CD87662AC33}"/>
              </a:ext>
            </a:extLst>
          </p:cNvPr>
          <p:cNvSpPr txBox="1"/>
          <p:nvPr/>
        </p:nvSpPr>
        <p:spPr>
          <a:xfrm>
            <a:off x="5334000" y="5756041"/>
            <a:ext cx="3997325" cy="153888"/>
          </a:xfrm>
          <a:prstGeom prst="rect">
            <a:avLst/>
          </a:prstGeom>
          <a:noFill/>
        </p:spPr>
        <p:txBody>
          <a:bodyPr wrap="square" lIns="0" tIns="0" rIns="0" bIns="0" rtlCol="0" anchor="ctr">
            <a:spAutoFit/>
          </a:bodyPr>
          <a:lstStyle/>
          <a:p>
            <a:pPr algn="ctr">
              <a:defRPr/>
            </a:pPr>
            <a:r>
              <a:rPr lang="en-US" sz="1000" b="1" dirty="0">
                <a:solidFill>
                  <a:srgbClr val="565655"/>
                </a:solidFill>
              </a:rPr>
              <a:t>Fatale Blutungen</a:t>
            </a:r>
            <a:r>
              <a:rPr lang="en-US" sz="1000" b="1" baseline="30000" dirty="0">
                <a:solidFill>
                  <a:srgbClr val="565655"/>
                </a:solidFill>
              </a:rPr>
              <a:t>#</a:t>
            </a:r>
          </a:p>
        </p:txBody>
      </p:sp>
      <p:sp>
        <p:nvSpPr>
          <p:cNvPr id="39" name="Rechteck 38">
            <a:extLst>
              <a:ext uri="{FF2B5EF4-FFF2-40B4-BE49-F238E27FC236}">
                <a16:creationId xmlns:a16="http://schemas.microsoft.com/office/drawing/2014/main" id="{5EA53355-8E3D-E44D-8658-202A338208CC}"/>
              </a:ext>
            </a:extLst>
          </p:cNvPr>
          <p:cNvSpPr/>
          <p:nvPr/>
        </p:nvSpPr>
        <p:spPr bwMode="auto">
          <a:xfrm>
            <a:off x="5791200" y="5541817"/>
            <a:ext cx="1536781" cy="8269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0" name="Rechteck 39">
            <a:extLst>
              <a:ext uri="{FF2B5EF4-FFF2-40B4-BE49-F238E27FC236}">
                <a16:creationId xmlns:a16="http://schemas.microsoft.com/office/drawing/2014/main" id="{6D0911E9-A8D6-C245-9155-29A88414E099}"/>
              </a:ext>
            </a:extLst>
          </p:cNvPr>
          <p:cNvSpPr/>
          <p:nvPr/>
        </p:nvSpPr>
        <p:spPr bwMode="auto">
          <a:xfrm>
            <a:off x="7321927" y="5541817"/>
            <a:ext cx="1544185" cy="82695"/>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2" name="TextBox 68">
            <a:extLst>
              <a:ext uri="{FF2B5EF4-FFF2-40B4-BE49-F238E27FC236}">
                <a16:creationId xmlns:a16="http://schemas.microsoft.com/office/drawing/2014/main" id="{EEDE20DD-45B5-6D4D-AAD3-7C0F404B68B9}"/>
              </a:ext>
            </a:extLst>
          </p:cNvPr>
          <p:cNvSpPr txBox="1"/>
          <p:nvPr/>
        </p:nvSpPr>
        <p:spPr>
          <a:xfrm>
            <a:off x="7327982" y="5351752"/>
            <a:ext cx="1526732"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0.5</a:t>
            </a:r>
          </a:p>
        </p:txBody>
      </p:sp>
      <p:sp>
        <p:nvSpPr>
          <p:cNvPr id="43" name="TextBox 68">
            <a:extLst>
              <a:ext uri="{FF2B5EF4-FFF2-40B4-BE49-F238E27FC236}">
                <a16:creationId xmlns:a16="http://schemas.microsoft.com/office/drawing/2014/main" id="{CDD75AF1-54CF-ED46-BE8E-85C296F8529B}"/>
              </a:ext>
            </a:extLst>
          </p:cNvPr>
          <p:cNvSpPr txBox="1"/>
          <p:nvPr/>
        </p:nvSpPr>
        <p:spPr>
          <a:xfrm>
            <a:off x="5791200" y="5351752"/>
            <a:ext cx="1526732"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0.5</a:t>
            </a:r>
          </a:p>
        </p:txBody>
      </p:sp>
      <p:cxnSp>
        <p:nvCxnSpPr>
          <p:cNvPr id="44" name="Straight Connector 52">
            <a:extLst>
              <a:ext uri="{FF2B5EF4-FFF2-40B4-BE49-F238E27FC236}">
                <a16:creationId xmlns:a16="http://schemas.microsoft.com/office/drawing/2014/main" id="{464B81AE-B148-3249-ADA7-F20B48D2E343}"/>
              </a:ext>
            </a:extLst>
          </p:cNvPr>
          <p:cNvCxnSpPr>
            <a:cxnSpLocks/>
          </p:cNvCxnSpPr>
          <p:nvPr/>
        </p:nvCxnSpPr>
        <p:spPr bwMode="auto">
          <a:xfrm>
            <a:off x="1297396" y="331334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5" name="TextBox 62">
            <a:extLst>
              <a:ext uri="{FF2B5EF4-FFF2-40B4-BE49-F238E27FC236}">
                <a16:creationId xmlns:a16="http://schemas.microsoft.com/office/drawing/2014/main" id="{1F78B68D-1D59-734D-9DB9-25C3578B42C1}"/>
              </a:ext>
            </a:extLst>
          </p:cNvPr>
          <p:cNvSpPr txBox="1"/>
          <p:nvPr/>
        </p:nvSpPr>
        <p:spPr>
          <a:xfrm>
            <a:off x="919640" y="3233352"/>
            <a:ext cx="319572" cy="153888"/>
          </a:xfrm>
          <a:prstGeom prst="rect">
            <a:avLst/>
          </a:prstGeom>
          <a:noFill/>
        </p:spPr>
        <p:txBody>
          <a:bodyPr wrap="square" lIns="0" tIns="0" rIns="0" bIns="0" rtlCol="0" anchor="ctr">
            <a:spAutoFit/>
          </a:bodyPr>
          <a:lstStyle/>
          <a:p>
            <a:pPr algn="r" defTabSz="1219170">
              <a:defRPr/>
            </a:pPr>
            <a:r>
              <a:rPr lang="en-US" sz="1000" dirty="0">
                <a:solidFill>
                  <a:schemeClr val="tx1">
                    <a:lumMod val="65000"/>
                    <a:lumOff val="35000"/>
                  </a:schemeClr>
                </a:solidFill>
                <a:latin typeface="Arial"/>
              </a:rPr>
              <a:t>15</a:t>
            </a:r>
          </a:p>
        </p:txBody>
      </p:sp>
      <p:sp>
        <p:nvSpPr>
          <p:cNvPr id="46" name="TextBox 68">
            <a:extLst>
              <a:ext uri="{FF2B5EF4-FFF2-40B4-BE49-F238E27FC236}">
                <a16:creationId xmlns:a16="http://schemas.microsoft.com/office/drawing/2014/main" id="{DEC6FD72-BE9C-4447-A4A4-211740BD8D2B}"/>
              </a:ext>
            </a:extLst>
          </p:cNvPr>
          <p:cNvSpPr txBox="1"/>
          <p:nvPr/>
        </p:nvSpPr>
        <p:spPr>
          <a:xfrm>
            <a:off x="1724200" y="2464936"/>
            <a:ext cx="1148382"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Dalteparin (n=203)</a:t>
            </a:r>
            <a:endParaRPr lang="en-US" sz="1000" dirty="0">
              <a:solidFill>
                <a:schemeClr val="tx1">
                  <a:lumMod val="65000"/>
                  <a:lumOff val="35000"/>
                </a:schemeClr>
              </a:solidFill>
              <a:latin typeface="Arial"/>
            </a:endParaRPr>
          </a:p>
        </p:txBody>
      </p:sp>
      <p:sp>
        <p:nvSpPr>
          <p:cNvPr id="47" name="Rechteck 46">
            <a:extLst>
              <a:ext uri="{FF2B5EF4-FFF2-40B4-BE49-F238E27FC236}">
                <a16:creationId xmlns:a16="http://schemas.microsoft.com/office/drawing/2014/main" id="{1640E0A4-7FE0-3A4A-B573-8B00EF578D1F}"/>
              </a:ext>
            </a:extLst>
          </p:cNvPr>
          <p:cNvSpPr/>
          <p:nvPr/>
        </p:nvSpPr>
        <p:spPr bwMode="auto">
          <a:xfrm>
            <a:off x="1531420" y="2487228"/>
            <a:ext cx="109057" cy="109057"/>
          </a:xfrm>
          <a:prstGeom prst="rect">
            <a:avLst/>
          </a:prstGeom>
          <a:solidFill>
            <a:schemeClr val="tx1">
              <a:lumMod val="75000"/>
              <a:lumOff val="2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8" name="TextBox 68">
            <a:extLst>
              <a:ext uri="{FF2B5EF4-FFF2-40B4-BE49-F238E27FC236}">
                <a16:creationId xmlns:a16="http://schemas.microsoft.com/office/drawing/2014/main" id="{8DDB0DA0-AD99-9446-8C28-AFD537951D9A}"/>
              </a:ext>
            </a:extLst>
          </p:cNvPr>
          <p:cNvSpPr txBox="1"/>
          <p:nvPr/>
        </p:nvSpPr>
        <p:spPr>
          <a:xfrm>
            <a:off x="3127215" y="2464936"/>
            <a:ext cx="1602821" cy="153888"/>
          </a:xfrm>
          <a:prstGeom prst="rect">
            <a:avLst/>
          </a:prstGeom>
          <a:noFill/>
        </p:spPr>
        <p:txBody>
          <a:bodyPr wrap="square" lIns="0" tIns="0" rIns="0" bIns="0" rtlCol="0" anchor="ctr">
            <a:spAutoFit/>
          </a:bodyPr>
          <a:lstStyle/>
          <a:p>
            <a:pPr>
              <a:defRPr/>
            </a:pPr>
            <a:r>
              <a:rPr lang="en-US" sz="1000" dirty="0">
                <a:solidFill>
                  <a:schemeClr val="tx1">
                    <a:lumMod val="65000"/>
                    <a:lumOff val="35000"/>
                  </a:schemeClr>
                </a:solidFill>
              </a:rPr>
              <a:t>Rivaroxaban (n=203)</a:t>
            </a:r>
            <a:endParaRPr lang="en-US" sz="1000" dirty="0">
              <a:solidFill>
                <a:schemeClr val="tx1">
                  <a:lumMod val="65000"/>
                  <a:lumOff val="35000"/>
                </a:schemeClr>
              </a:solidFill>
              <a:latin typeface="Arial"/>
            </a:endParaRPr>
          </a:p>
        </p:txBody>
      </p:sp>
      <p:sp>
        <p:nvSpPr>
          <p:cNvPr id="49" name="Rechteck 48">
            <a:extLst>
              <a:ext uri="{FF2B5EF4-FFF2-40B4-BE49-F238E27FC236}">
                <a16:creationId xmlns:a16="http://schemas.microsoft.com/office/drawing/2014/main" id="{1C114EC5-3B7B-7D4D-8F9B-B859FCC7C16B}"/>
              </a:ext>
            </a:extLst>
          </p:cNvPr>
          <p:cNvSpPr/>
          <p:nvPr/>
        </p:nvSpPr>
        <p:spPr bwMode="auto">
          <a:xfrm>
            <a:off x="2934436" y="2487228"/>
            <a:ext cx="109057" cy="109057"/>
          </a:xfrm>
          <a:prstGeom prst="rect">
            <a:avLst/>
          </a:prstGeom>
          <a:solidFill>
            <a:srgbClr val="3961AC"/>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34" name="Inhaltsplatzhalter 2">
            <a:extLst>
              <a:ext uri="{FF2B5EF4-FFF2-40B4-BE49-F238E27FC236}">
                <a16:creationId xmlns:a16="http://schemas.microsoft.com/office/drawing/2014/main" id="{695713D9-D6E7-4E79-B038-A59560F565FE}"/>
              </a:ext>
            </a:extLst>
          </p:cNvPr>
          <p:cNvSpPr txBox="1">
            <a:spLocks/>
          </p:cNvSpPr>
          <p:nvPr/>
        </p:nvSpPr>
        <p:spPr>
          <a:xfrm>
            <a:off x="803276" y="1376363"/>
            <a:ext cx="10896200" cy="525105"/>
          </a:xfrm>
          <a:prstGeom prst="rect">
            <a:avLst/>
          </a:prstGeom>
        </p:spPr>
        <p:txBody>
          <a:bodyPr lIns="0" tIns="0" rIns="0" bIns="0"/>
          <a:lstStyle>
            <a:lvl1pPr marL="357708" indent="-357708" algn="l" rtl="0" eaLnBrk="1" fontAlgn="base" hangingPunct="1">
              <a:spcBef>
                <a:spcPct val="25000"/>
              </a:spcBef>
              <a:spcAft>
                <a:spcPct val="0"/>
              </a:spcAft>
              <a:buClr>
                <a:schemeClr val="bg2"/>
              </a:buClr>
              <a:buSzPct val="80000"/>
              <a:buFont typeface="Wingdings" panose="05000000000000000000" pitchFamily="2" charset="2"/>
              <a:buChar char=""/>
              <a:tabLst>
                <a:tab pos="1650959" algn="l"/>
              </a:tabLst>
              <a:defRPr lang="en-US" sz="2400" dirty="0">
                <a:solidFill>
                  <a:schemeClr val="tx1">
                    <a:lumMod val="65000"/>
                    <a:lumOff val="35000"/>
                  </a:schemeClr>
                </a:solidFill>
                <a:latin typeface="+mn-lt"/>
                <a:ea typeface="+mn-ea"/>
                <a:cs typeface="+mn-cs"/>
              </a:defRPr>
            </a:lvl1pPr>
            <a:lvl2pPr marL="728115" indent="-368291" algn="l" rtl="0" eaLnBrk="1" fontAlgn="base" hangingPunct="1">
              <a:spcBef>
                <a:spcPct val="25000"/>
              </a:spcBef>
              <a:spcAft>
                <a:spcPct val="0"/>
              </a:spcAft>
              <a:buClr>
                <a:schemeClr val="bg2"/>
              </a:buClr>
              <a:buFont typeface="Symbol" panose="05050102010706020507" pitchFamily="18" charset="2"/>
              <a:buChar char=""/>
              <a:tabLst>
                <a:tab pos="1650959" algn="l"/>
              </a:tabLst>
              <a:defRPr lang="en-US" sz="2133" dirty="0" smtClean="0">
                <a:solidFill>
                  <a:schemeClr val="tx1">
                    <a:lumMod val="65000"/>
                    <a:lumOff val="35000"/>
                  </a:schemeClr>
                </a:solidFill>
                <a:latin typeface="+mn-lt"/>
              </a:defRPr>
            </a:lvl2pPr>
            <a:lvl3pPr marL="1113339" indent="-383108" algn="l" rtl="0" eaLnBrk="1" fontAlgn="base" hangingPunct="1">
              <a:spcBef>
                <a:spcPct val="25000"/>
              </a:spcBef>
              <a:spcAft>
                <a:spcPct val="0"/>
              </a:spcAft>
              <a:buClr>
                <a:schemeClr val="bg2"/>
              </a:buClr>
              <a:buFont typeface="Arial" panose="020B0604020202020204" pitchFamily="34" charset="0"/>
              <a:buChar char="–"/>
              <a:tabLst>
                <a:tab pos="1650959" algn="l"/>
              </a:tabLst>
              <a:defRPr lang="en-US" sz="1867" dirty="0" smtClean="0">
                <a:solidFill>
                  <a:schemeClr val="tx1">
                    <a:lumMod val="65000"/>
                    <a:lumOff val="35000"/>
                  </a:schemeClr>
                </a:solidFill>
                <a:latin typeface="+mn-lt"/>
              </a:defRPr>
            </a:lvl3pPr>
            <a:lvl4pPr marL="1471047" indent="-355591" algn="l" rtl="0" eaLnBrk="1" fontAlgn="base" hangingPunct="1">
              <a:spcBef>
                <a:spcPct val="25000"/>
              </a:spcBef>
              <a:spcAft>
                <a:spcPct val="0"/>
              </a:spcAft>
              <a:buClr>
                <a:schemeClr val="bg2"/>
              </a:buClr>
              <a:buFont typeface="Arial" charset="0"/>
              <a:buChar char="–"/>
              <a:tabLst>
                <a:tab pos="1650959" algn="l"/>
              </a:tabLst>
              <a:defRPr lang="en-US" sz="1867" dirty="0" smtClean="0">
                <a:solidFill>
                  <a:schemeClr val="tx1">
                    <a:lumMod val="65000"/>
                    <a:lumOff val="35000"/>
                  </a:schemeClr>
                </a:solidFill>
                <a:latin typeface="+mn-lt"/>
              </a:defRPr>
            </a:lvl4pPr>
            <a:lvl5pPr marL="1816055" indent="-380990" algn="l" rtl="0" eaLnBrk="1" fontAlgn="base" hangingPunct="1">
              <a:spcBef>
                <a:spcPct val="25000"/>
              </a:spcBef>
              <a:spcAft>
                <a:spcPct val="0"/>
              </a:spcAft>
              <a:buClr>
                <a:schemeClr val="bg2"/>
              </a:buClr>
              <a:buFont typeface="Arial" panose="020B0604020202020204" pitchFamily="34" charset="0"/>
              <a:buChar char="–"/>
              <a:tabLst/>
              <a:defRPr sz="2133" baseline="0">
                <a:solidFill>
                  <a:schemeClr val="tx1">
                    <a:lumMod val="65000"/>
                    <a:lumOff val="35000"/>
                  </a:schemeClr>
                </a:solidFill>
                <a:latin typeface="+mn-lt"/>
              </a:defRPr>
            </a:lvl5pPr>
            <a:lvl6pPr marL="346489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6pPr>
            <a:lvl7pPr marL="407448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7pPr>
            <a:lvl8pPr marL="4684067"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8pPr>
            <a:lvl9pPr marL="5293652" indent="-319609" algn="l" rtl="0" eaLnBrk="1" fontAlgn="base" hangingPunct="1">
              <a:spcBef>
                <a:spcPct val="25000"/>
              </a:spcBef>
              <a:spcAft>
                <a:spcPct val="0"/>
              </a:spcAft>
              <a:buClr>
                <a:schemeClr val="bg2"/>
              </a:buClr>
              <a:buFont typeface="Arial" charset="0"/>
              <a:buChar char="–"/>
              <a:tabLst>
                <a:tab pos="1650959" algn="l"/>
              </a:tabLst>
              <a:defRPr sz="2133">
                <a:solidFill>
                  <a:schemeClr val="tx1"/>
                </a:solidFill>
                <a:latin typeface="+mn-lt"/>
              </a:defRPr>
            </a:lvl9pPr>
          </a:lstStyle>
          <a:p>
            <a:pPr marL="0" indent="0">
              <a:buNone/>
            </a:pPr>
            <a:r>
              <a:rPr lang="de-DE" dirty="0"/>
              <a:t>Niedrige Rate schwerer Blutungen in beiden Armen und vergleichbare Rate tödlicher Blutungen</a:t>
            </a:r>
            <a:endParaRPr lang="de-CH" dirty="0"/>
          </a:p>
        </p:txBody>
      </p:sp>
    </p:spTree>
    <p:extLst>
      <p:ext uri="{BB962C8B-B14F-4D97-AF65-F5344CB8AC3E}">
        <p14:creationId xmlns:p14="http://schemas.microsoft.com/office/powerpoint/2010/main" val="257657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86568-D83D-4707-872E-9BC2075F9C2B}"/>
              </a:ext>
            </a:extLst>
          </p:cNvPr>
          <p:cNvSpPr>
            <a:spLocks noGrp="1"/>
          </p:cNvSpPr>
          <p:nvPr>
            <p:ph type="title"/>
          </p:nvPr>
        </p:nvSpPr>
        <p:spPr>
          <a:xfrm>
            <a:off x="816001" y="148994"/>
            <a:ext cx="11041567" cy="861774"/>
          </a:xfrm>
        </p:spPr>
        <p:txBody>
          <a:bodyPr/>
          <a:lstStyle/>
          <a:p>
            <a:r>
              <a:rPr lang="en-GB" sz="2800" dirty="0"/>
              <a:t>COSIMO: </a:t>
            </a:r>
            <a:r>
              <a:rPr lang="de-CH" sz="2800" dirty="0"/>
              <a:t>Nicht-interventionelle Phase-IV Studie über</a:t>
            </a:r>
            <a:r>
              <a:rPr lang="en-US" sz="2800" dirty="0"/>
              <a:t> die </a:t>
            </a:r>
            <a:r>
              <a:rPr lang="de-CH" sz="2800" dirty="0"/>
              <a:t>Behandlungszufriedenheit</a:t>
            </a:r>
            <a:r>
              <a:rPr lang="en-US" sz="2800" dirty="0"/>
              <a:t> von VTE-</a:t>
            </a:r>
            <a:r>
              <a:rPr lang="de-CH" sz="2800" dirty="0"/>
              <a:t>Patienten</a:t>
            </a:r>
            <a:r>
              <a:rPr lang="en-US" sz="2800" dirty="0"/>
              <a:t> </a:t>
            </a:r>
            <a:r>
              <a:rPr lang="de-CH" sz="2800" dirty="0"/>
              <a:t>mit</a:t>
            </a:r>
            <a:r>
              <a:rPr lang="en-US" sz="2800" dirty="0"/>
              <a:t> </a:t>
            </a:r>
            <a:r>
              <a:rPr lang="de-CH" sz="2800" dirty="0"/>
              <a:t>aktivem</a:t>
            </a:r>
            <a:r>
              <a:rPr lang="en-US" sz="2800" dirty="0"/>
              <a:t> Tumor</a:t>
            </a:r>
            <a:endParaRPr lang="en-GB" sz="2800" dirty="0"/>
          </a:p>
        </p:txBody>
      </p:sp>
      <p:sp>
        <p:nvSpPr>
          <p:cNvPr id="10" name="Content Placeholder 9">
            <a:extLst>
              <a:ext uri="{FF2B5EF4-FFF2-40B4-BE49-F238E27FC236}">
                <a16:creationId xmlns:a16="http://schemas.microsoft.com/office/drawing/2014/main" id="{44D79D17-2E4B-4142-B16B-9BCD1F288702}"/>
              </a:ext>
            </a:extLst>
          </p:cNvPr>
          <p:cNvSpPr>
            <a:spLocks noGrp="1"/>
          </p:cNvSpPr>
          <p:nvPr>
            <p:ph sz="quarter" idx="10"/>
          </p:nvPr>
        </p:nvSpPr>
        <p:spPr>
          <a:xfrm>
            <a:off x="814918" y="1412875"/>
            <a:ext cx="11042649" cy="603495"/>
          </a:xfrm>
        </p:spPr>
        <p:txBody>
          <a:bodyPr/>
          <a:lstStyle/>
          <a:p>
            <a:pPr marL="0" indent="0">
              <a:buNone/>
            </a:pPr>
            <a:r>
              <a:rPr lang="de-DE" sz="1600" dirty="0"/>
              <a:t>Der erwartete Nutzen von Patienten, die eine orale Antikoagulation erhalten, lässt sich in der Bereitschaft ausdrücken, eine zusätzliche Strecke von 192 km zum behandelnden Arzt zu fahren, um eine Injektion zu vermeiden.</a:t>
            </a:r>
            <a:endParaRPr lang="en-GB" sz="1600" kern="1200" dirty="0">
              <a:solidFill>
                <a:srgbClr val="000000">
                  <a:lumMod val="65000"/>
                  <a:lumOff val="35000"/>
                </a:srgbClr>
              </a:solidFill>
              <a:latin typeface="Arial" charset="0"/>
            </a:endParaRPr>
          </a:p>
        </p:txBody>
      </p:sp>
      <p:sp>
        <p:nvSpPr>
          <p:cNvPr id="7" name="TextBox 6">
            <a:extLst>
              <a:ext uri="{FF2B5EF4-FFF2-40B4-BE49-F238E27FC236}">
                <a16:creationId xmlns:a16="http://schemas.microsoft.com/office/drawing/2014/main" id="{CDB1E2CD-CAB3-43BC-B4C0-A9A4BE67F8D8}"/>
              </a:ext>
            </a:extLst>
          </p:cNvPr>
          <p:cNvSpPr txBox="1"/>
          <p:nvPr/>
        </p:nvSpPr>
        <p:spPr>
          <a:xfrm>
            <a:off x="803275" y="6314504"/>
            <a:ext cx="11032068" cy="415498"/>
          </a:xfrm>
          <a:prstGeom prst="rect">
            <a:avLst/>
          </a:prstGeom>
          <a:noFill/>
        </p:spPr>
        <p:txBody>
          <a:bodyPr wrap="square" lIns="0" tIns="0" rIns="0" bIns="0" rtlCol="0" anchor="b" anchorCtr="0">
            <a:spAutoFit/>
          </a:bodyPr>
          <a:lstStyle/>
          <a:p>
            <a:pPr defTabSz="1219170" fontAlgn="base">
              <a:spcBef>
                <a:spcPct val="50000"/>
              </a:spcBef>
              <a:spcAft>
                <a:spcPct val="0"/>
              </a:spcAft>
              <a:defRPr/>
            </a:pPr>
            <a:r>
              <a:rPr lang="de-DE" sz="900" dirty="0">
                <a:solidFill>
                  <a:srgbClr val="000000">
                    <a:lumMod val="65000"/>
                    <a:lumOff val="35000"/>
                  </a:srgbClr>
                </a:solidFill>
                <a:latin typeface="Arial" charset="0"/>
              </a:rPr>
              <a:t>Die mediane Zeit von der Diagnose des Index-CAT-Ereignisses bis zur Durchführung der DCE betrug 150 Tage (IQR 88–229)</a:t>
            </a:r>
            <a:br>
              <a:rPr lang="en-GB" sz="900" dirty="0">
                <a:solidFill>
                  <a:srgbClr val="000000">
                    <a:lumMod val="65000"/>
                    <a:lumOff val="35000"/>
                  </a:srgbClr>
                </a:solidFill>
                <a:latin typeface="Arial" charset="0"/>
              </a:rPr>
            </a:br>
            <a:r>
              <a:rPr lang="en-GB" sz="900" dirty="0">
                <a:solidFill>
                  <a:srgbClr val="000000">
                    <a:lumMod val="65000"/>
                    <a:lumOff val="35000"/>
                  </a:srgbClr>
                </a:solidFill>
                <a:latin typeface="Arial" charset="0"/>
              </a:rPr>
              <a:t>CAT = Cancer Associated Thrombosis, DCE = Discrete Choice Experiment</a:t>
            </a:r>
            <a:br>
              <a:rPr lang="en-GB" sz="900" dirty="0">
                <a:solidFill>
                  <a:srgbClr val="000000">
                    <a:lumMod val="65000"/>
                    <a:lumOff val="35000"/>
                  </a:srgbClr>
                </a:solidFill>
                <a:latin typeface="Arial" charset="0"/>
              </a:rPr>
            </a:br>
            <a:r>
              <a:rPr lang="en-GB" sz="900" dirty="0">
                <a:solidFill>
                  <a:srgbClr val="000000">
                    <a:lumMod val="65000"/>
                    <a:lumOff val="35000"/>
                  </a:srgbClr>
                </a:solidFill>
              </a:rPr>
              <a:t>Picker N </a:t>
            </a:r>
            <a:r>
              <a:rPr lang="en-GB" sz="900" i="1" dirty="0">
                <a:solidFill>
                  <a:srgbClr val="000000">
                    <a:lumMod val="65000"/>
                    <a:lumOff val="35000"/>
                  </a:srgbClr>
                </a:solidFill>
              </a:rPr>
              <a:t>et al,</a:t>
            </a:r>
            <a:r>
              <a:rPr lang="en-GB" sz="900" dirty="0">
                <a:solidFill>
                  <a:srgbClr val="000000">
                    <a:lumMod val="65000"/>
                    <a:lumOff val="35000"/>
                  </a:srgbClr>
                </a:solidFill>
              </a:rPr>
              <a:t> </a:t>
            </a:r>
            <a:r>
              <a:rPr lang="en-GB" sz="900" i="1" dirty="0">
                <a:solidFill>
                  <a:srgbClr val="000000">
                    <a:lumMod val="65000"/>
                    <a:lumOff val="35000"/>
                  </a:srgbClr>
                </a:solidFill>
              </a:rPr>
              <a:t>Thromb Haemost </a:t>
            </a:r>
            <a:r>
              <a:rPr lang="en-GB" sz="900" dirty="0">
                <a:solidFill>
                  <a:srgbClr val="000000">
                    <a:lumMod val="65000"/>
                    <a:lumOff val="35000"/>
                  </a:srgbClr>
                </a:solidFill>
              </a:rPr>
              <a:t>2021;121:206–215</a:t>
            </a:r>
            <a:endParaRPr lang="en-GB" sz="900" dirty="0">
              <a:solidFill>
                <a:srgbClr val="000000">
                  <a:lumMod val="65000"/>
                  <a:lumOff val="35000"/>
                </a:srgbClr>
              </a:solidFill>
              <a:latin typeface="Arial" charset="0"/>
            </a:endParaRPr>
          </a:p>
        </p:txBody>
      </p:sp>
      <p:pic>
        <p:nvPicPr>
          <p:cNvPr id="9" name="Grafik 8" descr="Ein Bild, das Person, drinnen, Wand, Kleidung enthält.&#10;&#10;Automatisch generierte Beschreibung">
            <a:extLst>
              <a:ext uri="{FF2B5EF4-FFF2-40B4-BE49-F238E27FC236}">
                <a16:creationId xmlns:a16="http://schemas.microsoft.com/office/drawing/2014/main" id="{E72DD943-B636-FD48-B671-9B7B0CE6F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8" y="493511"/>
            <a:ext cx="594068" cy="594068"/>
          </a:xfrm>
          <a:prstGeom prst="flowChartConnector">
            <a:avLst/>
          </a:prstGeom>
          <a:ln w="28575">
            <a:solidFill>
              <a:srgbClr val="2B4981"/>
            </a:solidFill>
          </a:ln>
        </p:spPr>
      </p:pic>
      <p:grpSp>
        <p:nvGrpSpPr>
          <p:cNvPr id="144" name="Gruppieren 143">
            <a:extLst>
              <a:ext uri="{FF2B5EF4-FFF2-40B4-BE49-F238E27FC236}">
                <a16:creationId xmlns:a16="http://schemas.microsoft.com/office/drawing/2014/main" id="{FD0960B5-8C0D-0A4B-AB98-43B91D05E170}"/>
              </a:ext>
            </a:extLst>
          </p:cNvPr>
          <p:cNvGrpSpPr/>
          <p:nvPr/>
        </p:nvGrpSpPr>
        <p:grpSpPr>
          <a:xfrm>
            <a:off x="803275" y="2365143"/>
            <a:ext cx="9866297" cy="3821803"/>
            <a:chOff x="803275" y="2365143"/>
            <a:chExt cx="9866297" cy="3821803"/>
          </a:xfrm>
        </p:grpSpPr>
        <p:cxnSp>
          <p:nvCxnSpPr>
            <p:cNvPr id="128" name="Straight Connector 51">
              <a:extLst>
                <a:ext uri="{FF2B5EF4-FFF2-40B4-BE49-F238E27FC236}">
                  <a16:creationId xmlns:a16="http://schemas.microsoft.com/office/drawing/2014/main" id="{1410097A-E86F-634F-B3AF-1E9245446FB6}"/>
                </a:ext>
              </a:extLst>
            </p:cNvPr>
            <p:cNvCxnSpPr>
              <a:cxnSpLocks/>
            </p:cNvCxnSpPr>
            <p:nvPr/>
          </p:nvCxnSpPr>
          <p:spPr bwMode="auto">
            <a:xfrm>
              <a:off x="2190309" y="2536877"/>
              <a:ext cx="0" cy="877375"/>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0" name="Straight Connector 51">
              <a:extLst>
                <a:ext uri="{FF2B5EF4-FFF2-40B4-BE49-F238E27FC236}">
                  <a16:creationId xmlns:a16="http://schemas.microsoft.com/office/drawing/2014/main" id="{5F477269-3D91-CF48-9D7B-4DF403AF5233}"/>
                </a:ext>
              </a:extLst>
            </p:cNvPr>
            <p:cNvCxnSpPr>
              <a:cxnSpLocks/>
            </p:cNvCxnSpPr>
            <p:nvPr/>
          </p:nvCxnSpPr>
          <p:spPr bwMode="auto">
            <a:xfrm>
              <a:off x="3962400" y="2536877"/>
              <a:ext cx="0" cy="656149"/>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2" name="Straight Connector 51">
              <a:extLst>
                <a:ext uri="{FF2B5EF4-FFF2-40B4-BE49-F238E27FC236}">
                  <a16:creationId xmlns:a16="http://schemas.microsoft.com/office/drawing/2014/main" id="{84FD46F5-BA9D-FC43-9457-BF13845AEEBE}"/>
                </a:ext>
              </a:extLst>
            </p:cNvPr>
            <p:cNvCxnSpPr>
              <a:cxnSpLocks/>
              <a:stCxn id="124" idx="2"/>
              <a:endCxn id="60" idx="0"/>
            </p:cNvCxnSpPr>
            <p:nvPr/>
          </p:nvCxnSpPr>
          <p:spPr bwMode="auto">
            <a:xfrm flipH="1">
              <a:off x="5684652" y="2510225"/>
              <a:ext cx="4515" cy="253600"/>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8" name="Straight Connector 51">
              <a:extLst>
                <a:ext uri="{FF2B5EF4-FFF2-40B4-BE49-F238E27FC236}">
                  <a16:creationId xmlns:a16="http://schemas.microsoft.com/office/drawing/2014/main" id="{E133591E-AF72-3F4B-B800-1F4FEE114B25}"/>
                </a:ext>
              </a:extLst>
            </p:cNvPr>
            <p:cNvCxnSpPr>
              <a:cxnSpLocks/>
            </p:cNvCxnSpPr>
            <p:nvPr/>
          </p:nvCxnSpPr>
          <p:spPr bwMode="auto">
            <a:xfrm>
              <a:off x="7381168" y="2510225"/>
              <a:ext cx="0" cy="151859"/>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0" name="Rechteck 49">
              <a:extLst>
                <a:ext uri="{FF2B5EF4-FFF2-40B4-BE49-F238E27FC236}">
                  <a16:creationId xmlns:a16="http://schemas.microsoft.com/office/drawing/2014/main" id="{B54C501D-3BE1-C04D-848F-3947174B04DB}"/>
                </a:ext>
              </a:extLst>
            </p:cNvPr>
            <p:cNvSpPr/>
            <p:nvPr/>
          </p:nvSpPr>
          <p:spPr bwMode="auto">
            <a:xfrm>
              <a:off x="1343025" y="3355092"/>
              <a:ext cx="1728000" cy="2269420"/>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59" name="Rechteck 58">
              <a:extLst>
                <a:ext uri="{FF2B5EF4-FFF2-40B4-BE49-F238E27FC236}">
                  <a16:creationId xmlns:a16="http://schemas.microsoft.com/office/drawing/2014/main" id="{94910CF7-61F6-4F4D-A51F-0116D25D100B}"/>
                </a:ext>
              </a:extLst>
            </p:cNvPr>
            <p:cNvSpPr/>
            <p:nvPr/>
          </p:nvSpPr>
          <p:spPr bwMode="auto">
            <a:xfrm>
              <a:off x="3096126" y="2983832"/>
              <a:ext cx="1728000" cy="364385"/>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0" name="Rechteck 59">
              <a:extLst>
                <a:ext uri="{FF2B5EF4-FFF2-40B4-BE49-F238E27FC236}">
                  <a16:creationId xmlns:a16="http://schemas.microsoft.com/office/drawing/2014/main" id="{BAC396F5-BF89-8F4A-AEAB-4677018BAE9B}"/>
                </a:ext>
              </a:extLst>
            </p:cNvPr>
            <p:cNvSpPr/>
            <p:nvPr/>
          </p:nvSpPr>
          <p:spPr bwMode="auto">
            <a:xfrm>
              <a:off x="4820652" y="2763825"/>
              <a:ext cx="1728000" cy="226882"/>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1" name="Rechteck 60">
              <a:extLst>
                <a:ext uri="{FF2B5EF4-FFF2-40B4-BE49-F238E27FC236}">
                  <a16:creationId xmlns:a16="http://schemas.microsoft.com/office/drawing/2014/main" id="{246141AB-8D13-8847-A5F6-D38E87F964D2}"/>
                </a:ext>
              </a:extLst>
            </p:cNvPr>
            <p:cNvSpPr/>
            <p:nvPr/>
          </p:nvSpPr>
          <p:spPr bwMode="auto">
            <a:xfrm>
              <a:off x="6552628" y="2572825"/>
              <a:ext cx="1728000" cy="197876"/>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62" name="Rechteck 61">
              <a:extLst>
                <a:ext uri="{FF2B5EF4-FFF2-40B4-BE49-F238E27FC236}">
                  <a16:creationId xmlns:a16="http://schemas.microsoft.com/office/drawing/2014/main" id="{D0D80942-A0D1-504F-93B7-B5C9051FA470}"/>
                </a:ext>
              </a:extLst>
            </p:cNvPr>
            <p:cNvSpPr/>
            <p:nvPr/>
          </p:nvSpPr>
          <p:spPr bwMode="auto">
            <a:xfrm>
              <a:off x="8284028" y="2537021"/>
              <a:ext cx="1728000" cy="36000"/>
            </a:xfrm>
            <a:prstGeom prst="rect">
              <a:avLst/>
            </a:prstGeom>
            <a:solidFill>
              <a:schemeClr val="accent2"/>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2" name="Textfeld 11">
              <a:extLst>
                <a:ext uri="{FF2B5EF4-FFF2-40B4-BE49-F238E27FC236}">
                  <a16:creationId xmlns:a16="http://schemas.microsoft.com/office/drawing/2014/main" id="{2A142974-F20B-314A-91D0-49E3E81CCD33}"/>
                </a:ext>
              </a:extLst>
            </p:cNvPr>
            <p:cNvSpPr txBox="1"/>
            <p:nvPr/>
          </p:nvSpPr>
          <p:spPr>
            <a:xfrm>
              <a:off x="1343025"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(Referenz)</a:t>
              </a:r>
              <a:br>
                <a:rPr lang="en-GB" sz="900" dirty="0">
                  <a:solidFill>
                    <a:srgbClr val="000000">
                      <a:lumMod val="65000"/>
                      <a:lumOff val="35000"/>
                    </a:srgbClr>
                  </a:solidFill>
                </a:rPr>
              </a:br>
              <a:r>
                <a:rPr lang="en-GB" sz="900" dirty="0">
                  <a:solidFill>
                    <a:srgbClr val="000000">
                      <a:lumMod val="65000"/>
                      <a:lumOff val="35000"/>
                    </a:srgbClr>
                  </a:solidFill>
                </a:rPr>
                <a:t>0.000</a:t>
              </a:r>
            </a:p>
          </p:txBody>
        </p:sp>
        <p:cxnSp>
          <p:nvCxnSpPr>
            <p:cNvPr id="13" name="Straight Connector 48">
              <a:extLst>
                <a:ext uri="{FF2B5EF4-FFF2-40B4-BE49-F238E27FC236}">
                  <a16:creationId xmlns:a16="http://schemas.microsoft.com/office/drawing/2014/main" id="{9AEC0D05-7790-1648-8549-248C8C84F1CD}"/>
                </a:ext>
              </a:extLst>
            </p:cNvPr>
            <p:cNvCxnSpPr>
              <a:cxnSpLocks/>
            </p:cNvCxnSpPr>
            <p:nvPr/>
          </p:nvCxnSpPr>
          <p:spPr bwMode="auto">
            <a:xfrm flipH="1">
              <a:off x="1343025"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 name="Straight Connector 51">
              <a:extLst>
                <a:ext uri="{FF2B5EF4-FFF2-40B4-BE49-F238E27FC236}">
                  <a16:creationId xmlns:a16="http://schemas.microsoft.com/office/drawing/2014/main" id="{93087EA8-1F8F-074A-9401-EE8308AA40A7}"/>
                </a:ext>
              </a:extLst>
            </p:cNvPr>
            <p:cNvCxnSpPr>
              <a:cxnSpLocks/>
            </p:cNvCxnSpPr>
            <p:nvPr/>
          </p:nvCxnSpPr>
          <p:spPr bwMode="auto">
            <a:xfrm>
              <a:off x="1297396" y="511091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 name="Straight Connector 52">
              <a:extLst>
                <a:ext uri="{FF2B5EF4-FFF2-40B4-BE49-F238E27FC236}">
                  <a16:creationId xmlns:a16="http://schemas.microsoft.com/office/drawing/2014/main" id="{E1F4BE82-6291-0046-AEA5-BEE6C1849D47}"/>
                </a:ext>
              </a:extLst>
            </p:cNvPr>
            <p:cNvCxnSpPr>
              <a:cxnSpLocks/>
            </p:cNvCxnSpPr>
            <p:nvPr/>
          </p:nvCxnSpPr>
          <p:spPr bwMode="auto">
            <a:xfrm>
              <a:off x="1297396" y="408373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6" name="Straight Connector 53">
              <a:extLst>
                <a:ext uri="{FF2B5EF4-FFF2-40B4-BE49-F238E27FC236}">
                  <a16:creationId xmlns:a16="http://schemas.microsoft.com/office/drawing/2014/main" id="{A83FE025-3DD1-6A40-A6EB-42FF72DE9747}"/>
                </a:ext>
              </a:extLst>
            </p:cNvPr>
            <p:cNvCxnSpPr>
              <a:cxnSpLocks/>
            </p:cNvCxnSpPr>
            <p:nvPr/>
          </p:nvCxnSpPr>
          <p:spPr bwMode="auto">
            <a:xfrm>
              <a:off x="1297396"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 name="TextBox 29">
              <a:extLst>
                <a:ext uri="{FF2B5EF4-FFF2-40B4-BE49-F238E27FC236}">
                  <a16:creationId xmlns:a16="http://schemas.microsoft.com/office/drawing/2014/main" id="{5A4DF2E9-A37C-B54B-ABEF-F238A2156C5F}"/>
                </a:ext>
              </a:extLst>
            </p:cNvPr>
            <p:cNvSpPr txBox="1"/>
            <p:nvPr/>
          </p:nvSpPr>
          <p:spPr>
            <a:xfrm>
              <a:off x="992065" y="5524017"/>
              <a:ext cx="247147" cy="142505"/>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0</a:t>
              </a:r>
            </a:p>
          </p:txBody>
        </p:sp>
        <p:sp>
          <p:nvSpPr>
            <p:cNvPr id="19" name="TextBox 47">
              <a:extLst>
                <a:ext uri="{FF2B5EF4-FFF2-40B4-BE49-F238E27FC236}">
                  <a16:creationId xmlns:a16="http://schemas.microsoft.com/office/drawing/2014/main" id="{A20DCF25-3D4E-AE46-BBD1-CBAC33A5AF9F}"/>
                </a:ext>
              </a:extLst>
            </p:cNvPr>
            <p:cNvSpPr txBox="1"/>
            <p:nvPr/>
          </p:nvSpPr>
          <p:spPr>
            <a:xfrm>
              <a:off x="919640" y="4002704"/>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1.5</a:t>
              </a:r>
            </a:p>
          </p:txBody>
        </p:sp>
        <p:sp>
          <p:nvSpPr>
            <p:cNvPr id="20" name="TextBox 62">
              <a:extLst>
                <a:ext uri="{FF2B5EF4-FFF2-40B4-BE49-F238E27FC236}">
                  <a16:creationId xmlns:a16="http://schemas.microsoft.com/office/drawing/2014/main" id="{2071143A-709E-554E-B0A2-7B21DFE67E30}"/>
                </a:ext>
              </a:extLst>
            </p:cNvPr>
            <p:cNvSpPr txBox="1"/>
            <p:nvPr/>
          </p:nvSpPr>
          <p:spPr>
            <a:xfrm>
              <a:off x="919640" y="3493035"/>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2.0</a:t>
              </a:r>
            </a:p>
          </p:txBody>
        </p:sp>
        <p:sp>
          <p:nvSpPr>
            <p:cNvPr id="21" name="TextBox 63">
              <a:extLst>
                <a:ext uri="{FF2B5EF4-FFF2-40B4-BE49-F238E27FC236}">
                  <a16:creationId xmlns:a16="http://schemas.microsoft.com/office/drawing/2014/main" id="{AD6A9621-FC42-044F-8309-7AB6E1825F6B}"/>
                </a:ext>
              </a:extLst>
            </p:cNvPr>
            <p:cNvSpPr txBox="1"/>
            <p:nvPr/>
          </p:nvSpPr>
          <p:spPr>
            <a:xfrm>
              <a:off x="919640" y="2473697"/>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3.0</a:t>
              </a:r>
            </a:p>
          </p:txBody>
        </p:sp>
        <p:sp>
          <p:nvSpPr>
            <p:cNvPr id="22" name="TextBox 68">
              <a:extLst>
                <a:ext uri="{FF2B5EF4-FFF2-40B4-BE49-F238E27FC236}">
                  <a16:creationId xmlns:a16="http://schemas.microsoft.com/office/drawing/2014/main" id="{97B85E26-4726-4444-961C-D9FA99E478CB}"/>
                </a:ext>
              </a:extLst>
            </p:cNvPr>
            <p:cNvSpPr txBox="1"/>
            <p:nvPr/>
          </p:nvSpPr>
          <p:spPr>
            <a:xfrm>
              <a:off x="1343024"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Spritze</a:t>
              </a:r>
              <a:endParaRPr lang="en-US" sz="900" baseline="30000" dirty="0">
                <a:solidFill>
                  <a:srgbClr val="565655"/>
                </a:solidFill>
              </a:endParaRPr>
            </a:p>
          </p:txBody>
        </p:sp>
        <p:sp>
          <p:nvSpPr>
            <p:cNvPr id="23" name="TextBox 31">
              <a:extLst>
                <a:ext uri="{FF2B5EF4-FFF2-40B4-BE49-F238E27FC236}">
                  <a16:creationId xmlns:a16="http://schemas.microsoft.com/office/drawing/2014/main" id="{78C16B2D-0D75-3A47-AF59-544A4210BEDE}"/>
                </a:ext>
              </a:extLst>
            </p:cNvPr>
            <p:cNvSpPr txBox="1"/>
            <p:nvPr/>
          </p:nvSpPr>
          <p:spPr>
            <a:xfrm rot="16200000">
              <a:off x="-861399" y="4029817"/>
              <a:ext cx="3467848" cy="138499"/>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de-DE" sz="900" b="1" dirty="0"/>
                <a:t>Der assoziierte Nutzen mit unterschiedlichen Attributebenen</a:t>
              </a:r>
              <a:endParaRPr lang="en-US" sz="900" b="1" dirty="0"/>
            </a:p>
          </p:txBody>
        </p:sp>
        <p:sp>
          <p:nvSpPr>
            <p:cNvPr id="25" name="TextBox 68">
              <a:extLst>
                <a:ext uri="{FF2B5EF4-FFF2-40B4-BE49-F238E27FC236}">
                  <a16:creationId xmlns:a16="http://schemas.microsoft.com/office/drawing/2014/main" id="{5E75B85B-229C-1141-A35D-D0F78512244F}"/>
                </a:ext>
              </a:extLst>
            </p:cNvPr>
            <p:cNvSpPr txBox="1"/>
            <p:nvPr/>
          </p:nvSpPr>
          <p:spPr>
            <a:xfrm>
              <a:off x="1901995" y="4440868"/>
              <a:ext cx="1524535" cy="153888"/>
            </a:xfrm>
            <a:prstGeom prst="rect">
              <a:avLst/>
            </a:prstGeom>
            <a:noFill/>
          </p:spPr>
          <p:txBody>
            <a:bodyPr wrap="square" lIns="0" tIns="0" rIns="0" bIns="0" rtlCol="0" anchor="ctr">
              <a:spAutoFit/>
            </a:bodyPr>
            <a:lstStyle/>
            <a:p>
              <a:pPr algn="ctr">
                <a:defRPr/>
              </a:pPr>
              <a:r>
                <a:rPr lang="en-US" sz="1000" dirty="0">
                  <a:solidFill>
                    <a:schemeClr val="tx1">
                      <a:lumMod val="65000"/>
                      <a:lumOff val="35000"/>
                    </a:schemeClr>
                  </a:solidFill>
                  <a:latin typeface="Arial"/>
                </a:rPr>
                <a:t>4</a:t>
              </a:r>
            </a:p>
          </p:txBody>
        </p:sp>
        <p:cxnSp>
          <p:nvCxnSpPr>
            <p:cNvPr id="33" name="Straight Connector 52">
              <a:extLst>
                <a:ext uri="{FF2B5EF4-FFF2-40B4-BE49-F238E27FC236}">
                  <a16:creationId xmlns:a16="http://schemas.microsoft.com/office/drawing/2014/main" id="{4E646814-51AA-DD4C-9FAA-8F70D84CED7C}"/>
                </a:ext>
              </a:extLst>
            </p:cNvPr>
            <p:cNvCxnSpPr>
              <a:cxnSpLocks/>
            </p:cNvCxnSpPr>
            <p:nvPr/>
          </p:nvCxnSpPr>
          <p:spPr bwMode="auto">
            <a:xfrm>
              <a:off x="1297396" y="305654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4" name="TextBox 62">
              <a:extLst>
                <a:ext uri="{FF2B5EF4-FFF2-40B4-BE49-F238E27FC236}">
                  <a16:creationId xmlns:a16="http://schemas.microsoft.com/office/drawing/2014/main" id="{9C740AEE-FE03-894A-9930-0212BBA4AB92}"/>
                </a:ext>
              </a:extLst>
            </p:cNvPr>
            <p:cNvSpPr txBox="1"/>
            <p:nvPr/>
          </p:nvSpPr>
          <p:spPr>
            <a:xfrm>
              <a:off x="919640" y="2983366"/>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2.5</a:t>
              </a:r>
            </a:p>
          </p:txBody>
        </p:sp>
        <p:sp>
          <p:nvSpPr>
            <p:cNvPr id="40" name="TextBox 68">
              <a:extLst>
                <a:ext uri="{FF2B5EF4-FFF2-40B4-BE49-F238E27FC236}">
                  <a16:creationId xmlns:a16="http://schemas.microsoft.com/office/drawing/2014/main" id="{76156522-E63F-6445-8CBA-D09712E7FE1F}"/>
                </a:ext>
              </a:extLst>
            </p:cNvPr>
            <p:cNvSpPr txBox="1"/>
            <p:nvPr/>
          </p:nvSpPr>
          <p:spPr>
            <a:xfrm>
              <a:off x="1343026" y="5909947"/>
              <a:ext cx="1728000" cy="230832"/>
            </a:xfrm>
            <a:prstGeom prst="rect">
              <a:avLst/>
            </a:prstGeom>
            <a:noFill/>
          </p:spPr>
          <p:txBody>
            <a:bodyPr wrap="square" lIns="0" tIns="0" rIns="0" bIns="0" rtlCol="0" anchor="ctr">
              <a:spAutoFit/>
            </a:bodyPr>
            <a:lstStyle/>
            <a:p>
              <a:pPr algn="ctr">
                <a:defRPr/>
              </a:pPr>
              <a:r>
                <a:rPr lang="en-US" sz="900" b="1" dirty="0">
                  <a:solidFill>
                    <a:srgbClr val="565655"/>
                  </a:solidFill>
                </a:rPr>
                <a:t>Verabreichungsweg</a:t>
              </a:r>
              <a:br>
                <a:rPr lang="en-US" sz="900" b="1" dirty="0">
                  <a:solidFill>
                    <a:srgbClr val="565655"/>
                  </a:solidFill>
                </a:rPr>
              </a:br>
              <a:endParaRPr lang="en-US" sz="900" b="1" baseline="30000" dirty="0">
                <a:solidFill>
                  <a:srgbClr val="565655"/>
                </a:solidFill>
              </a:endParaRPr>
            </a:p>
          </p:txBody>
        </p:sp>
        <p:sp>
          <p:nvSpPr>
            <p:cNvPr id="41" name="TextBox 47">
              <a:extLst>
                <a:ext uri="{FF2B5EF4-FFF2-40B4-BE49-F238E27FC236}">
                  <a16:creationId xmlns:a16="http://schemas.microsoft.com/office/drawing/2014/main" id="{F6FFFCBB-5AD5-E645-98B6-AD45C0782537}"/>
                </a:ext>
              </a:extLst>
            </p:cNvPr>
            <p:cNvSpPr txBox="1"/>
            <p:nvPr/>
          </p:nvSpPr>
          <p:spPr>
            <a:xfrm>
              <a:off x="919640" y="4512373"/>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1.0</a:t>
              </a:r>
            </a:p>
          </p:txBody>
        </p:sp>
        <p:sp>
          <p:nvSpPr>
            <p:cNvPr id="42" name="TextBox 47">
              <a:extLst>
                <a:ext uri="{FF2B5EF4-FFF2-40B4-BE49-F238E27FC236}">
                  <a16:creationId xmlns:a16="http://schemas.microsoft.com/office/drawing/2014/main" id="{8062832D-3356-4145-A471-9A8C6DAFEE7C}"/>
                </a:ext>
              </a:extLst>
            </p:cNvPr>
            <p:cNvSpPr txBox="1"/>
            <p:nvPr/>
          </p:nvSpPr>
          <p:spPr>
            <a:xfrm>
              <a:off x="919640" y="5022042"/>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0.5</a:t>
              </a:r>
            </a:p>
          </p:txBody>
        </p:sp>
        <p:sp>
          <p:nvSpPr>
            <p:cNvPr id="43" name="Rechteck 42">
              <a:extLst>
                <a:ext uri="{FF2B5EF4-FFF2-40B4-BE49-F238E27FC236}">
                  <a16:creationId xmlns:a16="http://schemas.microsoft.com/office/drawing/2014/main" id="{1C771C59-5882-D24B-A51E-492131D137B2}"/>
                </a:ext>
              </a:extLst>
            </p:cNvPr>
            <p:cNvSpPr/>
            <p:nvPr/>
          </p:nvSpPr>
          <p:spPr bwMode="auto">
            <a:xfrm>
              <a:off x="2473321" y="3176338"/>
              <a:ext cx="382662" cy="2448176"/>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5" name="Rechteck 44">
              <a:extLst>
                <a:ext uri="{FF2B5EF4-FFF2-40B4-BE49-F238E27FC236}">
                  <a16:creationId xmlns:a16="http://schemas.microsoft.com/office/drawing/2014/main" id="{CDCD39E9-2D89-7E43-B5D5-4F1D4926B0D7}"/>
                </a:ext>
              </a:extLst>
            </p:cNvPr>
            <p:cNvSpPr/>
            <p:nvPr/>
          </p:nvSpPr>
          <p:spPr bwMode="auto">
            <a:xfrm>
              <a:off x="4197875" y="5238892"/>
              <a:ext cx="382662" cy="38562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6" name="Rechteck 45">
              <a:extLst>
                <a:ext uri="{FF2B5EF4-FFF2-40B4-BE49-F238E27FC236}">
                  <a16:creationId xmlns:a16="http://schemas.microsoft.com/office/drawing/2014/main" id="{E0D555E3-CDFC-3644-BC7D-339A33715C43}"/>
                </a:ext>
              </a:extLst>
            </p:cNvPr>
            <p:cNvSpPr/>
            <p:nvPr/>
          </p:nvSpPr>
          <p:spPr bwMode="auto">
            <a:xfrm>
              <a:off x="5063575" y="5383272"/>
              <a:ext cx="382662" cy="241241"/>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7" name="Rechteck 46">
              <a:extLst>
                <a:ext uri="{FF2B5EF4-FFF2-40B4-BE49-F238E27FC236}">
                  <a16:creationId xmlns:a16="http://schemas.microsoft.com/office/drawing/2014/main" id="{B4AA34BF-A6C9-DF49-990F-0033BB485838}"/>
                </a:ext>
              </a:extLst>
            </p:cNvPr>
            <p:cNvSpPr/>
            <p:nvPr/>
          </p:nvSpPr>
          <p:spPr bwMode="auto">
            <a:xfrm>
              <a:off x="7640625" y="5417648"/>
              <a:ext cx="382662" cy="206865"/>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8" name="Rechteck 47">
              <a:extLst>
                <a:ext uri="{FF2B5EF4-FFF2-40B4-BE49-F238E27FC236}">
                  <a16:creationId xmlns:a16="http://schemas.microsoft.com/office/drawing/2014/main" id="{80EC1DA9-9112-5841-B54C-220E48B1851E}"/>
                </a:ext>
              </a:extLst>
            </p:cNvPr>
            <p:cNvSpPr/>
            <p:nvPr/>
          </p:nvSpPr>
          <p:spPr bwMode="auto">
            <a:xfrm>
              <a:off x="9372600" y="5575777"/>
              <a:ext cx="382662" cy="48736"/>
            </a:xfrm>
            <a:prstGeom prst="rect">
              <a:avLst/>
            </a:prstGeom>
            <a:solidFill>
              <a:schemeClr val="tx1">
                <a:lumMod val="65000"/>
                <a:lumOff val="3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49" name="TextBox 68">
              <a:extLst>
                <a:ext uri="{FF2B5EF4-FFF2-40B4-BE49-F238E27FC236}">
                  <a16:creationId xmlns:a16="http://schemas.microsoft.com/office/drawing/2014/main" id="{70E08F02-3598-B841-A48B-35BB4E6C8D25}"/>
                </a:ext>
              </a:extLst>
            </p:cNvPr>
            <p:cNvSpPr txBox="1"/>
            <p:nvPr/>
          </p:nvSpPr>
          <p:spPr>
            <a:xfrm>
              <a:off x="2210532"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Tablette</a:t>
              </a:r>
              <a:endParaRPr lang="en-US" sz="900" baseline="30000" dirty="0">
                <a:solidFill>
                  <a:srgbClr val="565655"/>
                </a:solidFill>
              </a:endParaRPr>
            </a:p>
          </p:txBody>
        </p:sp>
        <p:sp>
          <p:nvSpPr>
            <p:cNvPr id="67" name="TextBox 68">
              <a:extLst>
                <a:ext uri="{FF2B5EF4-FFF2-40B4-BE49-F238E27FC236}">
                  <a16:creationId xmlns:a16="http://schemas.microsoft.com/office/drawing/2014/main" id="{C3A22BC9-114C-4F4A-AF01-0EF0ADFF1274}"/>
                </a:ext>
              </a:extLst>
            </p:cNvPr>
            <p:cNvSpPr txBox="1"/>
            <p:nvPr/>
          </p:nvSpPr>
          <p:spPr>
            <a:xfrm>
              <a:off x="3075067" y="5909947"/>
              <a:ext cx="1777133" cy="276999"/>
            </a:xfrm>
            <a:prstGeom prst="rect">
              <a:avLst/>
            </a:prstGeom>
            <a:noFill/>
          </p:spPr>
          <p:txBody>
            <a:bodyPr wrap="square" lIns="0" tIns="0" rIns="0" bIns="0" rtlCol="0" anchor="ctr">
              <a:spAutoFit/>
            </a:bodyPr>
            <a:lstStyle/>
            <a:p>
              <a:pPr algn="ctr">
                <a:defRPr/>
              </a:pPr>
              <a:r>
                <a:rPr lang="de-CH" sz="900" b="1" dirty="0">
                  <a:solidFill>
                    <a:srgbClr val="565655"/>
                  </a:solidFill>
                </a:rPr>
                <a:t>Interaktion</a:t>
              </a:r>
              <a:r>
                <a:rPr lang="en-US" sz="900" b="1" dirty="0">
                  <a:solidFill>
                    <a:srgbClr val="565655"/>
                  </a:solidFill>
                </a:rPr>
                <a:t> </a:t>
              </a:r>
              <a:r>
                <a:rPr lang="de-CH" sz="900" b="1" dirty="0">
                  <a:solidFill>
                    <a:srgbClr val="565655"/>
                  </a:solidFill>
                </a:rPr>
                <a:t>mit</a:t>
              </a:r>
              <a:r>
                <a:rPr lang="en-US" sz="900" b="1" dirty="0">
                  <a:solidFill>
                    <a:srgbClr val="565655"/>
                  </a:solidFill>
                </a:rPr>
                <a:t> </a:t>
              </a:r>
              <a:br>
                <a:rPr lang="en-US" sz="900" b="1" dirty="0">
                  <a:solidFill>
                    <a:srgbClr val="565655"/>
                  </a:solidFill>
                </a:rPr>
              </a:br>
              <a:r>
                <a:rPr lang="de-CH" sz="900" b="1" dirty="0">
                  <a:solidFill>
                    <a:srgbClr val="565655"/>
                  </a:solidFill>
                </a:rPr>
                <a:t>Nahrung</a:t>
              </a:r>
              <a:r>
                <a:rPr lang="en-US" sz="900" b="1" dirty="0">
                  <a:solidFill>
                    <a:srgbClr val="565655"/>
                  </a:solidFill>
                </a:rPr>
                <a:t>/ </a:t>
              </a:r>
              <a:r>
                <a:rPr lang="de-CH" sz="900" b="1" dirty="0">
                  <a:solidFill>
                    <a:srgbClr val="565655"/>
                  </a:solidFill>
                </a:rPr>
                <a:t>Alkohol</a:t>
              </a:r>
              <a:endParaRPr lang="de-CH" sz="900" b="1" baseline="30000" dirty="0">
                <a:solidFill>
                  <a:srgbClr val="565655"/>
                </a:solidFill>
              </a:endParaRPr>
            </a:p>
          </p:txBody>
        </p:sp>
        <p:sp>
          <p:nvSpPr>
            <p:cNvPr id="68" name="TextBox 68">
              <a:extLst>
                <a:ext uri="{FF2B5EF4-FFF2-40B4-BE49-F238E27FC236}">
                  <a16:creationId xmlns:a16="http://schemas.microsoft.com/office/drawing/2014/main" id="{EF5887C4-1264-C349-A86E-528F21EF602C}"/>
                </a:ext>
              </a:extLst>
            </p:cNvPr>
            <p:cNvSpPr txBox="1"/>
            <p:nvPr/>
          </p:nvSpPr>
          <p:spPr>
            <a:xfrm>
              <a:off x="4835525" y="5909947"/>
              <a:ext cx="1728000" cy="276999"/>
            </a:xfrm>
            <a:prstGeom prst="rect">
              <a:avLst/>
            </a:prstGeom>
            <a:noFill/>
          </p:spPr>
          <p:txBody>
            <a:bodyPr wrap="square" lIns="0" tIns="0" rIns="0" bIns="0" rtlCol="0" anchor="ctr">
              <a:spAutoFit/>
            </a:bodyPr>
            <a:lstStyle/>
            <a:p>
              <a:pPr algn="ctr">
                <a:defRPr/>
              </a:pPr>
              <a:r>
                <a:rPr lang="de-CH" sz="900" b="1" dirty="0">
                  <a:solidFill>
                    <a:srgbClr val="565655"/>
                  </a:solidFill>
                </a:rPr>
                <a:t>Abstand</a:t>
              </a:r>
              <a:r>
                <a:rPr lang="en-US" sz="900" b="1" dirty="0">
                  <a:solidFill>
                    <a:srgbClr val="565655"/>
                  </a:solidFill>
                </a:rPr>
                <a:t> zum behandelnden Arzt</a:t>
              </a:r>
              <a:endParaRPr lang="en-US" sz="900" b="1" baseline="30000" dirty="0">
                <a:solidFill>
                  <a:srgbClr val="565655"/>
                </a:solidFill>
              </a:endParaRPr>
            </a:p>
          </p:txBody>
        </p:sp>
        <p:sp>
          <p:nvSpPr>
            <p:cNvPr id="69" name="TextBox 68">
              <a:extLst>
                <a:ext uri="{FF2B5EF4-FFF2-40B4-BE49-F238E27FC236}">
                  <a16:creationId xmlns:a16="http://schemas.microsoft.com/office/drawing/2014/main" id="{E44E3D14-96D7-8741-B17D-CCA456E11EFD}"/>
                </a:ext>
              </a:extLst>
            </p:cNvPr>
            <p:cNvSpPr txBox="1"/>
            <p:nvPr/>
          </p:nvSpPr>
          <p:spPr>
            <a:xfrm>
              <a:off x="6553200" y="5909947"/>
              <a:ext cx="1728000" cy="230832"/>
            </a:xfrm>
            <a:prstGeom prst="rect">
              <a:avLst/>
            </a:prstGeom>
            <a:noFill/>
          </p:spPr>
          <p:txBody>
            <a:bodyPr wrap="square" lIns="0" tIns="0" rIns="0" bIns="0" rtlCol="0" anchor="ctr">
              <a:spAutoFit/>
            </a:bodyPr>
            <a:lstStyle/>
            <a:p>
              <a:pPr algn="ctr">
                <a:defRPr/>
              </a:pPr>
              <a:r>
                <a:rPr lang="en-US" sz="900" b="1" dirty="0">
                  <a:solidFill>
                    <a:srgbClr val="565655"/>
                  </a:solidFill>
                </a:rPr>
                <a:t>Einnahme-Frequenz</a:t>
              </a:r>
              <a:br>
                <a:rPr lang="en-US" sz="900" b="1" dirty="0">
                  <a:solidFill>
                    <a:srgbClr val="565655"/>
                  </a:solidFill>
                </a:rPr>
              </a:br>
              <a:endParaRPr lang="en-US" sz="900" b="1" baseline="30000" dirty="0">
                <a:solidFill>
                  <a:srgbClr val="565655"/>
                </a:solidFill>
              </a:endParaRPr>
            </a:p>
          </p:txBody>
        </p:sp>
        <p:sp>
          <p:nvSpPr>
            <p:cNvPr id="70" name="TextBox 68">
              <a:extLst>
                <a:ext uri="{FF2B5EF4-FFF2-40B4-BE49-F238E27FC236}">
                  <a16:creationId xmlns:a16="http://schemas.microsoft.com/office/drawing/2014/main" id="{B3111B08-67C7-C846-BA07-B2621E00561E}"/>
                </a:ext>
              </a:extLst>
            </p:cNvPr>
            <p:cNvSpPr txBox="1"/>
            <p:nvPr/>
          </p:nvSpPr>
          <p:spPr>
            <a:xfrm>
              <a:off x="8316621" y="5909947"/>
              <a:ext cx="1728000" cy="276999"/>
            </a:xfrm>
            <a:prstGeom prst="rect">
              <a:avLst/>
            </a:prstGeom>
            <a:noFill/>
          </p:spPr>
          <p:txBody>
            <a:bodyPr wrap="square" lIns="0" tIns="0" rIns="0" bIns="0" rtlCol="0" anchor="ctr">
              <a:spAutoFit/>
            </a:bodyPr>
            <a:lstStyle/>
            <a:p>
              <a:pPr algn="ctr">
                <a:defRPr/>
              </a:pPr>
              <a:r>
                <a:rPr lang="en-US" sz="900" b="1" dirty="0">
                  <a:solidFill>
                    <a:srgbClr val="565655"/>
                  </a:solidFill>
                </a:rPr>
                <a:t>INR-Kontrolle / Dosierungsanpassung</a:t>
              </a:r>
              <a:endParaRPr lang="en-US" sz="900" b="1" baseline="30000" dirty="0">
                <a:solidFill>
                  <a:srgbClr val="565655"/>
                </a:solidFill>
              </a:endParaRPr>
            </a:p>
          </p:txBody>
        </p:sp>
        <p:sp>
          <p:nvSpPr>
            <p:cNvPr id="71" name="TextBox 68">
              <a:extLst>
                <a:ext uri="{FF2B5EF4-FFF2-40B4-BE49-F238E27FC236}">
                  <a16:creationId xmlns:a16="http://schemas.microsoft.com/office/drawing/2014/main" id="{19E4B94D-0024-654A-B8BE-63BAA4B4DB28}"/>
                </a:ext>
              </a:extLst>
            </p:cNvPr>
            <p:cNvSpPr txBox="1"/>
            <p:nvPr/>
          </p:nvSpPr>
          <p:spPr>
            <a:xfrm>
              <a:off x="3078040"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Interaktion</a:t>
              </a:r>
              <a:endParaRPr lang="en-US" sz="900" baseline="30000" dirty="0">
                <a:solidFill>
                  <a:srgbClr val="565655"/>
                </a:solidFill>
              </a:endParaRPr>
            </a:p>
          </p:txBody>
        </p:sp>
        <p:sp>
          <p:nvSpPr>
            <p:cNvPr id="72" name="TextBox 68">
              <a:extLst>
                <a:ext uri="{FF2B5EF4-FFF2-40B4-BE49-F238E27FC236}">
                  <a16:creationId xmlns:a16="http://schemas.microsoft.com/office/drawing/2014/main" id="{35B4C518-F9FD-CF42-A2FB-951C7D603F22}"/>
                </a:ext>
              </a:extLst>
            </p:cNvPr>
            <p:cNvSpPr txBox="1"/>
            <p:nvPr/>
          </p:nvSpPr>
          <p:spPr>
            <a:xfrm>
              <a:off x="3945548" y="5698235"/>
              <a:ext cx="864000" cy="138499"/>
            </a:xfrm>
            <a:prstGeom prst="rect">
              <a:avLst/>
            </a:prstGeom>
            <a:noFill/>
          </p:spPr>
          <p:txBody>
            <a:bodyPr wrap="square" lIns="0" tIns="0" rIns="0" bIns="0" rtlCol="0" anchor="ctr">
              <a:spAutoFit/>
            </a:bodyPr>
            <a:lstStyle/>
            <a:p>
              <a:pPr algn="ctr">
                <a:defRPr/>
              </a:pPr>
              <a:r>
                <a:rPr lang="en-US" sz="900" dirty="0" err="1">
                  <a:solidFill>
                    <a:srgbClr val="565655"/>
                  </a:solidFill>
                </a:rPr>
                <a:t>Keine</a:t>
              </a:r>
              <a:r>
                <a:rPr lang="en-US" sz="900" dirty="0">
                  <a:solidFill>
                    <a:srgbClr val="565655"/>
                  </a:solidFill>
                </a:rPr>
                <a:t> </a:t>
              </a:r>
              <a:r>
                <a:rPr lang="de-CH" sz="900" dirty="0">
                  <a:solidFill>
                    <a:srgbClr val="565655"/>
                  </a:solidFill>
                </a:rPr>
                <a:t>Interaktion</a:t>
              </a:r>
              <a:endParaRPr lang="de-CH" sz="900" baseline="30000" dirty="0">
                <a:solidFill>
                  <a:srgbClr val="565655"/>
                </a:solidFill>
              </a:endParaRPr>
            </a:p>
          </p:txBody>
        </p:sp>
        <p:sp>
          <p:nvSpPr>
            <p:cNvPr id="73" name="TextBox 68">
              <a:extLst>
                <a:ext uri="{FF2B5EF4-FFF2-40B4-BE49-F238E27FC236}">
                  <a16:creationId xmlns:a16="http://schemas.microsoft.com/office/drawing/2014/main" id="{264B8AAB-2833-6647-BD87-8ACBCAD2D7E1}"/>
                </a:ext>
              </a:extLst>
            </p:cNvPr>
            <p:cNvSpPr txBox="1"/>
            <p:nvPr/>
          </p:nvSpPr>
          <p:spPr>
            <a:xfrm>
              <a:off x="4813056"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1 km</a:t>
              </a:r>
              <a:endParaRPr lang="en-US" sz="900" baseline="30000" dirty="0">
                <a:solidFill>
                  <a:srgbClr val="565655"/>
                </a:solidFill>
              </a:endParaRPr>
            </a:p>
          </p:txBody>
        </p:sp>
        <p:sp>
          <p:nvSpPr>
            <p:cNvPr id="74" name="TextBox 68">
              <a:extLst>
                <a:ext uri="{FF2B5EF4-FFF2-40B4-BE49-F238E27FC236}">
                  <a16:creationId xmlns:a16="http://schemas.microsoft.com/office/drawing/2014/main" id="{690ADEFB-BA2F-EB40-B57C-EE009DC17ACD}"/>
                </a:ext>
              </a:extLst>
            </p:cNvPr>
            <p:cNvSpPr txBox="1"/>
            <p:nvPr/>
          </p:nvSpPr>
          <p:spPr>
            <a:xfrm>
              <a:off x="5680564"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20 km</a:t>
              </a:r>
              <a:endParaRPr lang="en-US" sz="900" baseline="30000" dirty="0">
                <a:solidFill>
                  <a:srgbClr val="565655"/>
                </a:solidFill>
              </a:endParaRPr>
            </a:p>
          </p:txBody>
        </p:sp>
        <p:sp>
          <p:nvSpPr>
            <p:cNvPr id="75" name="TextBox 68">
              <a:extLst>
                <a:ext uri="{FF2B5EF4-FFF2-40B4-BE49-F238E27FC236}">
                  <a16:creationId xmlns:a16="http://schemas.microsoft.com/office/drawing/2014/main" id="{705E7090-1AE0-EC40-94DB-AEADCAF4C67D}"/>
                </a:ext>
              </a:extLst>
            </p:cNvPr>
            <p:cNvSpPr txBox="1"/>
            <p:nvPr/>
          </p:nvSpPr>
          <p:spPr>
            <a:xfrm>
              <a:off x="6548072" y="5698235"/>
              <a:ext cx="864000" cy="138499"/>
            </a:xfrm>
            <a:prstGeom prst="rect">
              <a:avLst/>
            </a:prstGeom>
            <a:noFill/>
          </p:spPr>
          <p:txBody>
            <a:bodyPr wrap="square" lIns="0" tIns="0" rIns="0" bIns="0" rtlCol="0" anchor="ctr">
              <a:spAutoFit/>
            </a:bodyPr>
            <a:lstStyle/>
            <a:p>
              <a:pPr algn="ctr">
                <a:defRPr/>
              </a:pPr>
              <a:r>
                <a:rPr lang="de-CH" sz="900" dirty="0">
                  <a:solidFill>
                    <a:srgbClr val="565655"/>
                  </a:solidFill>
                </a:rPr>
                <a:t>einmal</a:t>
              </a:r>
              <a:r>
                <a:rPr lang="en-US" sz="900" dirty="0">
                  <a:solidFill>
                    <a:srgbClr val="565655"/>
                  </a:solidFill>
                </a:rPr>
                <a:t> </a:t>
              </a:r>
              <a:r>
                <a:rPr lang="de-CH" sz="900" dirty="0">
                  <a:solidFill>
                    <a:srgbClr val="565655"/>
                  </a:solidFill>
                </a:rPr>
                <a:t>täglich</a:t>
              </a:r>
              <a:endParaRPr lang="de-CH" sz="900" baseline="30000" dirty="0">
                <a:solidFill>
                  <a:srgbClr val="565655"/>
                </a:solidFill>
              </a:endParaRPr>
            </a:p>
          </p:txBody>
        </p:sp>
        <p:sp>
          <p:nvSpPr>
            <p:cNvPr id="76" name="TextBox 68">
              <a:extLst>
                <a:ext uri="{FF2B5EF4-FFF2-40B4-BE49-F238E27FC236}">
                  <a16:creationId xmlns:a16="http://schemas.microsoft.com/office/drawing/2014/main" id="{756A6CAD-385E-8B4F-A18E-20DA2FB68579}"/>
                </a:ext>
              </a:extLst>
            </p:cNvPr>
            <p:cNvSpPr txBox="1"/>
            <p:nvPr/>
          </p:nvSpPr>
          <p:spPr>
            <a:xfrm>
              <a:off x="7415580" y="5698235"/>
              <a:ext cx="864000" cy="138499"/>
            </a:xfrm>
            <a:prstGeom prst="rect">
              <a:avLst/>
            </a:prstGeom>
            <a:noFill/>
          </p:spPr>
          <p:txBody>
            <a:bodyPr wrap="square" lIns="0" tIns="0" rIns="0" bIns="0" rtlCol="0" anchor="ctr">
              <a:spAutoFit/>
            </a:bodyPr>
            <a:lstStyle/>
            <a:p>
              <a:pPr algn="ctr">
                <a:defRPr/>
              </a:pPr>
              <a:r>
                <a:rPr lang="de-CH" sz="900" dirty="0">
                  <a:solidFill>
                    <a:srgbClr val="565655"/>
                  </a:solidFill>
                </a:rPr>
                <a:t>zweimal</a:t>
              </a:r>
              <a:r>
                <a:rPr lang="en-US" sz="900" dirty="0">
                  <a:solidFill>
                    <a:srgbClr val="565655"/>
                  </a:solidFill>
                </a:rPr>
                <a:t> </a:t>
              </a:r>
              <a:r>
                <a:rPr lang="de-CH" sz="900" dirty="0">
                  <a:solidFill>
                    <a:srgbClr val="565655"/>
                  </a:solidFill>
                </a:rPr>
                <a:t>täglich</a:t>
              </a:r>
              <a:endParaRPr lang="de-CH" sz="900" baseline="30000" dirty="0">
                <a:solidFill>
                  <a:srgbClr val="565655"/>
                </a:solidFill>
              </a:endParaRPr>
            </a:p>
          </p:txBody>
        </p:sp>
        <p:sp>
          <p:nvSpPr>
            <p:cNvPr id="77" name="TextBox 68">
              <a:extLst>
                <a:ext uri="{FF2B5EF4-FFF2-40B4-BE49-F238E27FC236}">
                  <a16:creationId xmlns:a16="http://schemas.microsoft.com/office/drawing/2014/main" id="{3413B91E-41C8-C443-B29B-0CD00DA1D5CD}"/>
                </a:ext>
              </a:extLst>
            </p:cNvPr>
            <p:cNvSpPr txBox="1"/>
            <p:nvPr/>
          </p:nvSpPr>
          <p:spPr>
            <a:xfrm>
              <a:off x="8283088"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nötig</a:t>
              </a:r>
              <a:endParaRPr lang="en-US" sz="900" baseline="30000" dirty="0">
                <a:solidFill>
                  <a:srgbClr val="565655"/>
                </a:solidFill>
              </a:endParaRPr>
            </a:p>
          </p:txBody>
        </p:sp>
        <p:sp>
          <p:nvSpPr>
            <p:cNvPr id="78" name="TextBox 68">
              <a:extLst>
                <a:ext uri="{FF2B5EF4-FFF2-40B4-BE49-F238E27FC236}">
                  <a16:creationId xmlns:a16="http://schemas.microsoft.com/office/drawing/2014/main" id="{F7189D3B-B51A-084E-B8D3-6BFBDD8F74E9}"/>
                </a:ext>
              </a:extLst>
            </p:cNvPr>
            <p:cNvSpPr txBox="1"/>
            <p:nvPr/>
          </p:nvSpPr>
          <p:spPr>
            <a:xfrm>
              <a:off x="9150599" y="5698235"/>
              <a:ext cx="864000" cy="138499"/>
            </a:xfrm>
            <a:prstGeom prst="rect">
              <a:avLst/>
            </a:prstGeom>
            <a:noFill/>
          </p:spPr>
          <p:txBody>
            <a:bodyPr wrap="square" lIns="0" tIns="0" rIns="0" bIns="0" rtlCol="0" anchor="ctr">
              <a:spAutoFit/>
            </a:bodyPr>
            <a:lstStyle/>
            <a:p>
              <a:pPr algn="ctr">
                <a:defRPr/>
              </a:pPr>
              <a:r>
                <a:rPr lang="en-US" sz="900" dirty="0">
                  <a:solidFill>
                    <a:srgbClr val="565655"/>
                  </a:solidFill>
                </a:rPr>
                <a:t>nicht nötig</a:t>
              </a:r>
              <a:endParaRPr lang="en-US" sz="900" baseline="30000" dirty="0">
                <a:solidFill>
                  <a:srgbClr val="565655"/>
                </a:solidFill>
              </a:endParaRPr>
            </a:p>
          </p:txBody>
        </p:sp>
        <p:cxnSp>
          <p:nvCxnSpPr>
            <p:cNvPr id="80" name="Straight Connector 52">
              <a:extLst>
                <a:ext uri="{FF2B5EF4-FFF2-40B4-BE49-F238E27FC236}">
                  <a16:creationId xmlns:a16="http://schemas.microsoft.com/office/drawing/2014/main" id="{DF781210-0169-CC47-BB7B-73A9C92FC4BF}"/>
                </a:ext>
              </a:extLst>
            </p:cNvPr>
            <p:cNvCxnSpPr>
              <a:cxnSpLocks/>
            </p:cNvCxnSpPr>
            <p:nvPr/>
          </p:nvCxnSpPr>
          <p:spPr bwMode="auto">
            <a:xfrm>
              <a:off x="1297396" y="357013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1" name="Straight Connector 52">
              <a:extLst>
                <a:ext uri="{FF2B5EF4-FFF2-40B4-BE49-F238E27FC236}">
                  <a16:creationId xmlns:a16="http://schemas.microsoft.com/office/drawing/2014/main" id="{C2D0CFC6-A1F5-3D46-9764-9B7DB928CA23}"/>
                </a:ext>
              </a:extLst>
            </p:cNvPr>
            <p:cNvCxnSpPr>
              <a:cxnSpLocks/>
            </p:cNvCxnSpPr>
            <p:nvPr/>
          </p:nvCxnSpPr>
          <p:spPr bwMode="auto">
            <a:xfrm>
              <a:off x="1297396" y="459732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2" name="Straight Connector 48">
              <a:extLst>
                <a:ext uri="{FF2B5EF4-FFF2-40B4-BE49-F238E27FC236}">
                  <a16:creationId xmlns:a16="http://schemas.microsoft.com/office/drawing/2014/main" id="{9F3BFC68-2CD2-E44D-9CE9-3EFCF953FC4D}"/>
                </a:ext>
              </a:extLst>
            </p:cNvPr>
            <p:cNvCxnSpPr>
              <a:cxnSpLocks/>
            </p:cNvCxnSpPr>
            <p:nvPr/>
          </p:nvCxnSpPr>
          <p:spPr bwMode="auto">
            <a:xfrm flipH="1">
              <a:off x="10005671" y="2468464"/>
              <a:ext cx="11986" cy="3194537"/>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3" name="Straight Connector 51">
              <a:extLst>
                <a:ext uri="{FF2B5EF4-FFF2-40B4-BE49-F238E27FC236}">
                  <a16:creationId xmlns:a16="http://schemas.microsoft.com/office/drawing/2014/main" id="{50CC20BB-6DA9-934C-B935-1F4CA53D6212}"/>
                </a:ext>
              </a:extLst>
            </p:cNvPr>
            <p:cNvCxnSpPr>
              <a:cxnSpLocks/>
            </p:cNvCxnSpPr>
            <p:nvPr/>
          </p:nvCxnSpPr>
          <p:spPr bwMode="auto">
            <a:xfrm>
              <a:off x="10009188" y="5023885"/>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4" name="Straight Connector 52">
              <a:extLst>
                <a:ext uri="{FF2B5EF4-FFF2-40B4-BE49-F238E27FC236}">
                  <a16:creationId xmlns:a16="http://schemas.microsoft.com/office/drawing/2014/main" id="{A47A2736-97D1-9F4A-94AA-4411D1F7EF31}"/>
                </a:ext>
              </a:extLst>
            </p:cNvPr>
            <p:cNvCxnSpPr>
              <a:cxnSpLocks/>
            </p:cNvCxnSpPr>
            <p:nvPr/>
          </p:nvCxnSpPr>
          <p:spPr bwMode="auto">
            <a:xfrm>
              <a:off x="10009188" y="3783417"/>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5" name="Straight Connector 53">
              <a:extLst>
                <a:ext uri="{FF2B5EF4-FFF2-40B4-BE49-F238E27FC236}">
                  <a16:creationId xmlns:a16="http://schemas.microsoft.com/office/drawing/2014/main" id="{8784B0DB-0D64-E44C-8166-97B1748F44A5}"/>
                </a:ext>
              </a:extLst>
            </p:cNvPr>
            <p:cNvCxnSpPr>
              <a:cxnSpLocks/>
            </p:cNvCxnSpPr>
            <p:nvPr/>
          </p:nvCxnSpPr>
          <p:spPr bwMode="auto">
            <a:xfrm>
              <a:off x="10009188" y="2542949"/>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6" name="TextBox 29">
              <a:extLst>
                <a:ext uri="{FF2B5EF4-FFF2-40B4-BE49-F238E27FC236}">
                  <a16:creationId xmlns:a16="http://schemas.microsoft.com/office/drawing/2014/main" id="{9937A312-C36A-6A4C-8019-EF9B9E27D8FC}"/>
                </a:ext>
              </a:extLst>
            </p:cNvPr>
            <p:cNvSpPr txBox="1"/>
            <p:nvPr/>
          </p:nvSpPr>
          <p:spPr>
            <a:xfrm>
              <a:off x="10153590" y="5526020"/>
              <a:ext cx="247147"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0%</a:t>
              </a:r>
            </a:p>
          </p:txBody>
        </p:sp>
        <p:sp>
          <p:nvSpPr>
            <p:cNvPr id="87" name="TextBox 47">
              <a:extLst>
                <a:ext uri="{FF2B5EF4-FFF2-40B4-BE49-F238E27FC236}">
                  <a16:creationId xmlns:a16="http://schemas.microsoft.com/office/drawing/2014/main" id="{FE6415AF-03C9-3748-80B7-6EDDBACAC9F8}"/>
                </a:ext>
              </a:extLst>
            </p:cNvPr>
            <p:cNvSpPr txBox="1"/>
            <p:nvPr/>
          </p:nvSpPr>
          <p:spPr>
            <a:xfrm>
              <a:off x="10081165" y="3999857"/>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50%</a:t>
              </a:r>
            </a:p>
          </p:txBody>
        </p:sp>
        <p:sp>
          <p:nvSpPr>
            <p:cNvPr id="88" name="TextBox 62">
              <a:extLst>
                <a:ext uri="{FF2B5EF4-FFF2-40B4-BE49-F238E27FC236}">
                  <a16:creationId xmlns:a16="http://schemas.microsoft.com/office/drawing/2014/main" id="{EE8372AE-1C36-1F48-B255-2E9ED072750B}"/>
                </a:ext>
              </a:extLst>
            </p:cNvPr>
            <p:cNvSpPr txBox="1"/>
            <p:nvPr/>
          </p:nvSpPr>
          <p:spPr>
            <a:xfrm>
              <a:off x="10081165" y="3389393"/>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70%</a:t>
              </a:r>
            </a:p>
          </p:txBody>
        </p:sp>
        <p:sp>
          <p:nvSpPr>
            <p:cNvPr id="89" name="TextBox 63">
              <a:extLst>
                <a:ext uri="{FF2B5EF4-FFF2-40B4-BE49-F238E27FC236}">
                  <a16:creationId xmlns:a16="http://schemas.microsoft.com/office/drawing/2014/main" id="{064D43EE-016E-2047-8857-F4EF05436C00}"/>
                </a:ext>
              </a:extLst>
            </p:cNvPr>
            <p:cNvSpPr txBox="1"/>
            <p:nvPr/>
          </p:nvSpPr>
          <p:spPr>
            <a:xfrm>
              <a:off x="9963467" y="2466003"/>
              <a:ext cx="437270" cy="153888"/>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100</a:t>
              </a:r>
              <a:r>
                <a:rPr lang="en-US" sz="1000" dirty="0">
                  <a:solidFill>
                    <a:schemeClr val="tx1">
                      <a:lumMod val="65000"/>
                      <a:lumOff val="35000"/>
                    </a:schemeClr>
                  </a:solidFill>
                  <a:latin typeface="Arial"/>
                </a:rPr>
                <a:t>%</a:t>
              </a:r>
            </a:p>
          </p:txBody>
        </p:sp>
        <p:sp>
          <p:nvSpPr>
            <p:cNvPr id="90" name="TextBox 31">
              <a:extLst>
                <a:ext uri="{FF2B5EF4-FFF2-40B4-BE49-F238E27FC236}">
                  <a16:creationId xmlns:a16="http://schemas.microsoft.com/office/drawing/2014/main" id="{44FD7EEE-6F9F-8741-9DDE-8AC543B17393}"/>
                </a:ext>
              </a:extLst>
            </p:cNvPr>
            <p:cNvSpPr txBox="1"/>
            <p:nvPr/>
          </p:nvSpPr>
          <p:spPr>
            <a:xfrm rot="16200000">
              <a:off x="9052400" y="4007338"/>
              <a:ext cx="3095846" cy="138499"/>
            </a:xfrm>
            <a:prstGeom prst="rect">
              <a:avLst/>
            </a:prstGeom>
            <a:noFill/>
          </p:spPr>
          <p:txBody>
            <a:bodyPr wrap="square" lIns="0" tIns="0" rIns="0" bIns="0" rtlCol="0" anchor="ctr">
              <a:spAutoFit/>
            </a:bodyPr>
            <a:lstStyle/>
            <a:p>
              <a:pPr algn="ctr">
                <a:defRPr sz="1400" b="0" i="0" u="none" strike="noStrike" kern="1200" baseline="0">
                  <a:solidFill>
                    <a:prstClr val="black">
                      <a:lumMod val="65000"/>
                      <a:lumOff val="35000"/>
                    </a:prstClr>
                  </a:solidFill>
                  <a:latin typeface="+mn-lt"/>
                  <a:ea typeface="+mn-ea"/>
                  <a:cs typeface="+mn-cs"/>
                </a:defRPr>
              </a:pPr>
              <a:r>
                <a:rPr lang="de-DE" sz="900" b="1" dirty="0"/>
                <a:t>Relative Wichtigkeit des Attributs</a:t>
              </a:r>
              <a:endParaRPr lang="en-US" sz="900" b="1" dirty="0"/>
            </a:p>
          </p:txBody>
        </p:sp>
        <p:cxnSp>
          <p:nvCxnSpPr>
            <p:cNvPr id="91" name="Straight Connector 52">
              <a:extLst>
                <a:ext uri="{FF2B5EF4-FFF2-40B4-BE49-F238E27FC236}">
                  <a16:creationId xmlns:a16="http://schemas.microsoft.com/office/drawing/2014/main" id="{22CA3ACA-C2AD-DF4D-99F6-637622209AAF}"/>
                </a:ext>
              </a:extLst>
            </p:cNvPr>
            <p:cNvCxnSpPr>
              <a:cxnSpLocks/>
            </p:cNvCxnSpPr>
            <p:nvPr/>
          </p:nvCxnSpPr>
          <p:spPr bwMode="auto">
            <a:xfrm>
              <a:off x="10009188" y="2853066"/>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2" name="TextBox 62">
              <a:extLst>
                <a:ext uri="{FF2B5EF4-FFF2-40B4-BE49-F238E27FC236}">
                  <a16:creationId xmlns:a16="http://schemas.microsoft.com/office/drawing/2014/main" id="{AE04C026-0D22-1145-B234-5B7BCCD69DD1}"/>
                </a:ext>
              </a:extLst>
            </p:cNvPr>
            <p:cNvSpPr txBox="1"/>
            <p:nvPr/>
          </p:nvSpPr>
          <p:spPr>
            <a:xfrm>
              <a:off x="10081165" y="2778929"/>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90%</a:t>
              </a:r>
            </a:p>
          </p:txBody>
        </p:sp>
        <p:sp>
          <p:nvSpPr>
            <p:cNvPr id="93" name="TextBox 47">
              <a:extLst>
                <a:ext uri="{FF2B5EF4-FFF2-40B4-BE49-F238E27FC236}">
                  <a16:creationId xmlns:a16="http://schemas.microsoft.com/office/drawing/2014/main" id="{8DADA224-5522-5A4A-B956-C34AB84FEA0B}"/>
                </a:ext>
              </a:extLst>
            </p:cNvPr>
            <p:cNvSpPr txBox="1"/>
            <p:nvPr/>
          </p:nvSpPr>
          <p:spPr>
            <a:xfrm>
              <a:off x="10081165" y="4610321"/>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30%</a:t>
              </a:r>
            </a:p>
          </p:txBody>
        </p:sp>
        <p:sp>
          <p:nvSpPr>
            <p:cNvPr id="94" name="TextBox 47">
              <a:extLst>
                <a:ext uri="{FF2B5EF4-FFF2-40B4-BE49-F238E27FC236}">
                  <a16:creationId xmlns:a16="http://schemas.microsoft.com/office/drawing/2014/main" id="{840B4856-6830-C74F-A56F-AE4F3A3B512B}"/>
                </a:ext>
              </a:extLst>
            </p:cNvPr>
            <p:cNvSpPr txBox="1"/>
            <p:nvPr/>
          </p:nvSpPr>
          <p:spPr>
            <a:xfrm>
              <a:off x="10081165" y="5220785"/>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10%</a:t>
              </a:r>
            </a:p>
          </p:txBody>
        </p:sp>
        <p:cxnSp>
          <p:nvCxnSpPr>
            <p:cNvPr id="95" name="Straight Connector 52">
              <a:extLst>
                <a:ext uri="{FF2B5EF4-FFF2-40B4-BE49-F238E27FC236}">
                  <a16:creationId xmlns:a16="http://schemas.microsoft.com/office/drawing/2014/main" id="{4A06A652-58A6-B34D-AF06-44CEB464069A}"/>
                </a:ext>
              </a:extLst>
            </p:cNvPr>
            <p:cNvCxnSpPr>
              <a:cxnSpLocks/>
            </p:cNvCxnSpPr>
            <p:nvPr/>
          </p:nvCxnSpPr>
          <p:spPr bwMode="auto">
            <a:xfrm>
              <a:off x="10009188" y="3163183"/>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6" name="Straight Connector 52">
              <a:extLst>
                <a:ext uri="{FF2B5EF4-FFF2-40B4-BE49-F238E27FC236}">
                  <a16:creationId xmlns:a16="http://schemas.microsoft.com/office/drawing/2014/main" id="{4515D4A8-A7D1-9942-B6F8-4A69C12EE51A}"/>
                </a:ext>
              </a:extLst>
            </p:cNvPr>
            <p:cNvCxnSpPr>
              <a:cxnSpLocks/>
            </p:cNvCxnSpPr>
            <p:nvPr/>
          </p:nvCxnSpPr>
          <p:spPr bwMode="auto">
            <a:xfrm>
              <a:off x="10009188" y="4403651"/>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8" name="Straight Connector 51">
              <a:extLst>
                <a:ext uri="{FF2B5EF4-FFF2-40B4-BE49-F238E27FC236}">
                  <a16:creationId xmlns:a16="http://schemas.microsoft.com/office/drawing/2014/main" id="{5CBC0426-7034-244F-A78D-0A75E79E4ED2}"/>
                </a:ext>
              </a:extLst>
            </p:cNvPr>
            <p:cNvCxnSpPr>
              <a:cxnSpLocks/>
            </p:cNvCxnSpPr>
            <p:nvPr/>
          </p:nvCxnSpPr>
          <p:spPr bwMode="auto">
            <a:xfrm>
              <a:off x="10009188" y="533400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99" name="Straight Connector 51">
              <a:extLst>
                <a:ext uri="{FF2B5EF4-FFF2-40B4-BE49-F238E27FC236}">
                  <a16:creationId xmlns:a16="http://schemas.microsoft.com/office/drawing/2014/main" id="{349FCE59-64D0-2048-B4DF-FAEC2648471A}"/>
                </a:ext>
              </a:extLst>
            </p:cNvPr>
            <p:cNvCxnSpPr>
              <a:cxnSpLocks/>
            </p:cNvCxnSpPr>
            <p:nvPr/>
          </p:nvCxnSpPr>
          <p:spPr bwMode="auto">
            <a:xfrm>
              <a:off x="10009188" y="4713768"/>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0" name="Straight Connector 52">
              <a:extLst>
                <a:ext uri="{FF2B5EF4-FFF2-40B4-BE49-F238E27FC236}">
                  <a16:creationId xmlns:a16="http://schemas.microsoft.com/office/drawing/2014/main" id="{26F8AC7B-6461-764A-8314-DB3580DCC831}"/>
                </a:ext>
              </a:extLst>
            </p:cNvPr>
            <p:cNvCxnSpPr>
              <a:cxnSpLocks/>
            </p:cNvCxnSpPr>
            <p:nvPr/>
          </p:nvCxnSpPr>
          <p:spPr bwMode="auto">
            <a:xfrm>
              <a:off x="10009188" y="4093534"/>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01" name="Straight Connector 52">
              <a:extLst>
                <a:ext uri="{FF2B5EF4-FFF2-40B4-BE49-F238E27FC236}">
                  <a16:creationId xmlns:a16="http://schemas.microsoft.com/office/drawing/2014/main" id="{C978EDCA-019D-8544-A744-6D355705C3D9}"/>
                </a:ext>
              </a:extLst>
            </p:cNvPr>
            <p:cNvCxnSpPr>
              <a:cxnSpLocks/>
            </p:cNvCxnSpPr>
            <p:nvPr/>
          </p:nvCxnSpPr>
          <p:spPr bwMode="auto">
            <a:xfrm>
              <a:off x="10009188" y="3473300"/>
              <a:ext cx="55939" cy="0"/>
            </a:xfrm>
            <a:prstGeom prst="line">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2" name="TextBox 62">
              <a:extLst>
                <a:ext uri="{FF2B5EF4-FFF2-40B4-BE49-F238E27FC236}">
                  <a16:creationId xmlns:a16="http://schemas.microsoft.com/office/drawing/2014/main" id="{65036A12-ED07-334D-B5C3-1910134CCD61}"/>
                </a:ext>
              </a:extLst>
            </p:cNvPr>
            <p:cNvSpPr txBox="1"/>
            <p:nvPr/>
          </p:nvSpPr>
          <p:spPr>
            <a:xfrm>
              <a:off x="10081165" y="3084161"/>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80%</a:t>
              </a:r>
            </a:p>
          </p:txBody>
        </p:sp>
        <p:sp>
          <p:nvSpPr>
            <p:cNvPr id="103" name="TextBox 62">
              <a:extLst>
                <a:ext uri="{FF2B5EF4-FFF2-40B4-BE49-F238E27FC236}">
                  <a16:creationId xmlns:a16="http://schemas.microsoft.com/office/drawing/2014/main" id="{592E0387-12F2-BE4E-9EEF-FDEA13E4A097}"/>
                </a:ext>
              </a:extLst>
            </p:cNvPr>
            <p:cNvSpPr txBox="1"/>
            <p:nvPr/>
          </p:nvSpPr>
          <p:spPr>
            <a:xfrm>
              <a:off x="10081165" y="3694625"/>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60%</a:t>
              </a:r>
            </a:p>
          </p:txBody>
        </p:sp>
        <p:sp>
          <p:nvSpPr>
            <p:cNvPr id="104" name="TextBox 47">
              <a:extLst>
                <a:ext uri="{FF2B5EF4-FFF2-40B4-BE49-F238E27FC236}">
                  <a16:creationId xmlns:a16="http://schemas.microsoft.com/office/drawing/2014/main" id="{997AE41C-F211-AE45-BCED-1DB7F0F147A9}"/>
                </a:ext>
              </a:extLst>
            </p:cNvPr>
            <p:cNvSpPr txBox="1"/>
            <p:nvPr/>
          </p:nvSpPr>
          <p:spPr>
            <a:xfrm>
              <a:off x="10081165" y="4305089"/>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40%</a:t>
              </a:r>
            </a:p>
          </p:txBody>
        </p:sp>
        <p:sp>
          <p:nvSpPr>
            <p:cNvPr id="105" name="TextBox 47">
              <a:extLst>
                <a:ext uri="{FF2B5EF4-FFF2-40B4-BE49-F238E27FC236}">
                  <a16:creationId xmlns:a16="http://schemas.microsoft.com/office/drawing/2014/main" id="{86938546-7B33-B34C-AE34-661B6D0AC19B}"/>
                </a:ext>
              </a:extLst>
            </p:cNvPr>
            <p:cNvSpPr txBox="1"/>
            <p:nvPr/>
          </p:nvSpPr>
          <p:spPr>
            <a:xfrm>
              <a:off x="10081165" y="4915553"/>
              <a:ext cx="319572" cy="138499"/>
            </a:xfrm>
            <a:prstGeom prst="rect">
              <a:avLst/>
            </a:prstGeom>
            <a:noFill/>
          </p:spPr>
          <p:txBody>
            <a:bodyPr wrap="square" lIns="0" tIns="0" rIns="0" bIns="0" rtlCol="0" anchor="ctr">
              <a:spAutoFit/>
            </a:bodyPr>
            <a:lstStyle/>
            <a:p>
              <a:pPr algn="r" defTabSz="1219170">
                <a:defRPr/>
              </a:pPr>
              <a:r>
                <a:rPr lang="en-US" sz="900" dirty="0">
                  <a:solidFill>
                    <a:schemeClr val="tx1">
                      <a:lumMod val="65000"/>
                      <a:lumOff val="35000"/>
                    </a:schemeClr>
                  </a:solidFill>
                  <a:latin typeface="Arial"/>
                </a:rPr>
                <a:t>20%</a:t>
              </a:r>
            </a:p>
          </p:txBody>
        </p:sp>
        <p:sp>
          <p:nvSpPr>
            <p:cNvPr id="106" name="Textfeld 105">
              <a:extLst>
                <a:ext uri="{FF2B5EF4-FFF2-40B4-BE49-F238E27FC236}">
                  <a16:creationId xmlns:a16="http://schemas.microsoft.com/office/drawing/2014/main" id="{4BFF3628-2BCB-544C-99BA-EC53BE33A7E5}"/>
                </a:ext>
              </a:extLst>
            </p:cNvPr>
            <p:cNvSpPr txBox="1"/>
            <p:nvPr/>
          </p:nvSpPr>
          <p:spPr>
            <a:xfrm>
              <a:off x="2243677" y="2798200"/>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(p &lt; 0.001)</a:t>
              </a:r>
              <a:br>
                <a:rPr lang="en-GB" sz="900" dirty="0">
                  <a:solidFill>
                    <a:srgbClr val="000000">
                      <a:lumMod val="65000"/>
                      <a:lumOff val="35000"/>
                    </a:srgbClr>
                  </a:solidFill>
                </a:rPr>
              </a:br>
              <a:r>
                <a:rPr lang="en-GB" sz="900" dirty="0">
                  <a:solidFill>
                    <a:srgbClr val="000000">
                      <a:lumMod val="65000"/>
                      <a:lumOff val="35000"/>
                    </a:srgbClr>
                  </a:solidFill>
                </a:rPr>
                <a:t>2.385</a:t>
              </a:r>
            </a:p>
          </p:txBody>
        </p:sp>
        <p:sp>
          <p:nvSpPr>
            <p:cNvPr id="107" name="Textfeld 106">
              <a:extLst>
                <a:ext uri="{FF2B5EF4-FFF2-40B4-BE49-F238E27FC236}">
                  <a16:creationId xmlns:a16="http://schemas.microsoft.com/office/drawing/2014/main" id="{23B3C8F6-75DE-D844-AAC1-334D6F6F05F3}"/>
                </a:ext>
              </a:extLst>
            </p:cNvPr>
            <p:cNvSpPr txBox="1"/>
            <p:nvPr/>
          </p:nvSpPr>
          <p:spPr>
            <a:xfrm>
              <a:off x="3076075"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(Referenz)</a:t>
              </a:r>
              <a:br>
                <a:rPr lang="en-GB" sz="900" dirty="0">
                  <a:solidFill>
                    <a:srgbClr val="000000">
                      <a:lumMod val="65000"/>
                      <a:lumOff val="35000"/>
                    </a:srgbClr>
                  </a:solidFill>
                </a:rPr>
              </a:br>
              <a:r>
                <a:rPr lang="en-GB" sz="900" dirty="0">
                  <a:solidFill>
                    <a:srgbClr val="000000">
                      <a:lumMod val="65000"/>
                      <a:lumOff val="35000"/>
                    </a:srgbClr>
                  </a:solidFill>
                </a:rPr>
                <a:t>0.000</a:t>
              </a:r>
            </a:p>
          </p:txBody>
        </p:sp>
        <p:sp>
          <p:nvSpPr>
            <p:cNvPr id="108" name="Textfeld 107">
              <a:extLst>
                <a:ext uri="{FF2B5EF4-FFF2-40B4-BE49-F238E27FC236}">
                  <a16:creationId xmlns:a16="http://schemas.microsoft.com/office/drawing/2014/main" id="{BF63CD9F-5FB2-DD40-BFA0-D33E1BC2C1F8}"/>
                </a:ext>
              </a:extLst>
            </p:cNvPr>
            <p:cNvSpPr txBox="1"/>
            <p:nvPr/>
          </p:nvSpPr>
          <p:spPr>
            <a:xfrm>
              <a:off x="4814925" y="5059625"/>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(Referenz)</a:t>
              </a:r>
              <a:br>
                <a:rPr lang="en-GB" sz="900" dirty="0">
                  <a:solidFill>
                    <a:srgbClr val="000000">
                      <a:lumMod val="65000"/>
                      <a:lumOff val="35000"/>
                    </a:srgbClr>
                  </a:solidFill>
                </a:rPr>
              </a:br>
              <a:r>
                <a:rPr lang="en-GB" sz="900" dirty="0">
                  <a:solidFill>
                    <a:srgbClr val="000000">
                      <a:lumMod val="65000"/>
                      <a:lumOff val="35000"/>
                    </a:srgbClr>
                  </a:solidFill>
                </a:rPr>
                <a:t>0.236</a:t>
              </a:r>
            </a:p>
          </p:txBody>
        </p:sp>
        <p:sp>
          <p:nvSpPr>
            <p:cNvPr id="109" name="Textfeld 108">
              <a:extLst>
                <a:ext uri="{FF2B5EF4-FFF2-40B4-BE49-F238E27FC236}">
                  <a16:creationId xmlns:a16="http://schemas.microsoft.com/office/drawing/2014/main" id="{60DD5477-5C6D-3E40-95B4-AED7A5E01C0D}"/>
                </a:ext>
              </a:extLst>
            </p:cNvPr>
            <p:cNvSpPr txBox="1"/>
            <p:nvPr/>
          </p:nvSpPr>
          <p:spPr>
            <a:xfrm>
              <a:off x="6560649" y="5300256"/>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(Referenz)</a:t>
              </a:r>
              <a:br>
                <a:rPr lang="en-GB" sz="900" dirty="0">
                  <a:solidFill>
                    <a:srgbClr val="000000">
                      <a:lumMod val="65000"/>
                      <a:lumOff val="35000"/>
                    </a:srgbClr>
                  </a:solidFill>
                </a:rPr>
              </a:br>
              <a:r>
                <a:rPr lang="en-GB" sz="900" dirty="0">
                  <a:solidFill>
                    <a:srgbClr val="000000">
                      <a:lumMod val="65000"/>
                      <a:lumOff val="35000"/>
                    </a:srgbClr>
                  </a:solidFill>
                </a:rPr>
                <a:t>0.000</a:t>
              </a:r>
            </a:p>
          </p:txBody>
        </p:sp>
        <p:sp>
          <p:nvSpPr>
            <p:cNvPr id="110" name="Textfeld 109">
              <a:extLst>
                <a:ext uri="{FF2B5EF4-FFF2-40B4-BE49-F238E27FC236}">
                  <a16:creationId xmlns:a16="http://schemas.microsoft.com/office/drawing/2014/main" id="{258D8DED-051C-4147-98F7-AC3EEEAB24B3}"/>
                </a:ext>
              </a:extLst>
            </p:cNvPr>
            <p:cNvSpPr txBox="1"/>
            <p:nvPr/>
          </p:nvSpPr>
          <p:spPr>
            <a:xfrm>
              <a:off x="9137814" y="5256012"/>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(Referenz)</a:t>
              </a:r>
              <a:br>
                <a:rPr lang="en-GB" sz="900" dirty="0">
                  <a:solidFill>
                    <a:srgbClr val="000000">
                      <a:lumMod val="65000"/>
                      <a:lumOff val="35000"/>
                    </a:srgbClr>
                  </a:solidFill>
                </a:rPr>
              </a:br>
              <a:r>
                <a:rPr lang="en-GB" sz="900" dirty="0">
                  <a:solidFill>
                    <a:srgbClr val="000000">
                      <a:lumMod val="65000"/>
                      <a:lumOff val="35000"/>
                    </a:srgbClr>
                  </a:solidFill>
                </a:rPr>
                <a:t>0.000</a:t>
              </a:r>
            </a:p>
          </p:txBody>
        </p:sp>
        <p:cxnSp>
          <p:nvCxnSpPr>
            <p:cNvPr id="111" name="Straight Connector 51">
              <a:extLst>
                <a:ext uri="{FF2B5EF4-FFF2-40B4-BE49-F238E27FC236}">
                  <a16:creationId xmlns:a16="http://schemas.microsoft.com/office/drawing/2014/main" id="{0E18E22D-551C-2E4A-95DD-AC5C1FB817DD}"/>
                </a:ext>
              </a:extLst>
            </p:cNvPr>
            <p:cNvCxnSpPr>
              <a:cxnSpLocks/>
            </p:cNvCxnSpPr>
            <p:nvPr/>
          </p:nvCxnSpPr>
          <p:spPr bwMode="auto">
            <a:xfrm>
              <a:off x="3070296"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6" name="Straight Connector 51">
              <a:extLst>
                <a:ext uri="{FF2B5EF4-FFF2-40B4-BE49-F238E27FC236}">
                  <a16:creationId xmlns:a16="http://schemas.microsoft.com/office/drawing/2014/main" id="{DA681716-54D0-2F43-8BEC-6BA268F5AA83}"/>
                </a:ext>
              </a:extLst>
            </p:cNvPr>
            <p:cNvCxnSpPr>
              <a:cxnSpLocks/>
            </p:cNvCxnSpPr>
            <p:nvPr/>
          </p:nvCxnSpPr>
          <p:spPr bwMode="auto">
            <a:xfrm>
              <a:off x="4837959"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8" name="Straight Connector 51">
              <a:extLst>
                <a:ext uri="{FF2B5EF4-FFF2-40B4-BE49-F238E27FC236}">
                  <a16:creationId xmlns:a16="http://schemas.microsoft.com/office/drawing/2014/main" id="{4271B401-2FA6-2049-85AD-B344BBA669FA}"/>
                </a:ext>
              </a:extLst>
            </p:cNvPr>
            <p:cNvCxnSpPr>
              <a:cxnSpLocks/>
            </p:cNvCxnSpPr>
            <p:nvPr/>
          </p:nvCxnSpPr>
          <p:spPr bwMode="auto">
            <a:xfrm>
              <a:off x="6553200"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9" name="Straight Connector 51">
              <a:extLst>
                <a:ext uri="{FF2B5EF4-FFF2-40B4-BE49-F238E27FC236}">
                  <a16:creationId xmlns:a16="http://schemas.microsoft.com/office/drawing/2014/main" id="{A83F9B27-EB53-3445-A132-B6C97089EBB4}"/>
                </a:ext>
              </a:extLst>
            </p:cNvPr>
            <p:cNvCxnSpPr>
              <a:cxnSpLocks/>
            </p:cNvCxnSpPr>
            <p:nvPr/>
          </p:nvCxnSpPr>
          <p:spPr bwMode="auto">
            <a:xfrm>
              <a:off x="8291676" y="5624513"/>
              <a:ext cx="0" cy="265447"/>
            </a:xfrm>
            <a:prstGeom prst="line">
              <a:avLst/>
            </a:prstGeom>
            <a:noFill/>
            <a:ln w="12700" cap="flat" cmpd="sng" algn="ctr">
              <a:solidFill>
                <a:schemeClr val="bg1">
                  <a:lumMod val="85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7" name="Straight Connector 32">
              <a:extLst>
                <a:ext uri="{FF2B5EF4-FFF2-40B4-BE49-F238E27FC236}">
                  <a16:creationId xmlns:a16="http://schemas.microsoft.com/office/drawing/2014/main" id="{E8CE3B5D-822F-104F-A5C1-A6AAE58A899B}"/>
                </a:ext>
              </a:extLst>
            </p:cNvPr>
            <p:cNvCxnSpPr>
              <a:cxnSpLocks/>
            </p:cNvCxnSpPr>
            <p:nvPr/>
          </p:nvCxnSpPr>
          <p:spPr bwMode="auto">
            <a:xfrm flipH="1">
              <a:off x="1304486" y="5624513"/>
              <a:ext cx="8764465" cy="0"/>
            </a:xfrm>
            <a:prstGeom prst="line">
              <a:avLst/>
            </a:prstGeom>
            <a:noFill/>
            <a:ln w="12700" cap="flat" cmpd="sng" algn="ctr">
              <a:solidFill>
                <a:schemeClr val="tx1"/>
              </a:solidFill>
              <a:prstDash val="solid"/>
              <a:round/>
              <a:headEnd type="none" w="lg"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0" name="Textfeld 119">
              <a:extLst>
                <a:ext uri="{FF2B5EF4-FFF2-40B4-BE49-F238E27FC236}">
                  <a16:creationId xmlns:a16="http://schemas.microsoft.com/office/drawing/2014/main" id="{3A3E0EB7-765C-5848-8E99-D4CC99C2B39A}"/>
                </a:ext>
              </a:extLst>
            </p:cNvPr>
            <p:cNvSpPr txBox="1"/>
            <p:nvPr/>
          </p:nvSpPr>
          <p:spPr>
            <a:xfrm>
              <a:off x="3942029" y="4880789"/>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(p &lt; 0.050)</a:t>
              </a:r>
              <a:br>
                <a:rPr lang="en-GB" sz="900" dirty="0">
                  <a:solidFill>
                    <a:srgbClr val="000000">
                      <a:lumMod val="65000"/>
                      <a:lumOff val="35000"/>
                    </a:srgbClr>
                  </a:solidFill>
                </a:rPr>
              </a:br>
              <a:r>
                <a:rPr lang="en-GB" sz="900" dirty="0">
                  <a:solidFill>
                    <a:srgbClr val="000000">
                      <a:lumMod val="65000"/>
                      <a:lumOff val="35000"/>
                    </a:srgbClr>
                  </a:solidFill>
                </a:rPr>
                <a:t>0.382</a:t>
              </a:r>
            </a:p>
          </p:txBody>
        </p:sp>
        <p:sp>
          <p:nvSpPr>
            <p:cNvPr id="121" name="Textfeld 120">
              <a:extLst>
                <a:ext uri="{FF2B5EF4-FFF2-40B4-BE49-F238E27FC236}">
                  <a16:creationId xmlns:a16="http://schemas.microsoft.com/office/drawing/2014/main" id="{2B446431-9821-A644-9E39-F3E938E1F93B}"/>
                </a:ext>
              </a:extLst>
            </p:cNvPr>
            <p:cNvSpPr txBox="1"/>
            <p:nvPr/>
          </p:nvSpPr>
          <p:spPr>
            <a:xfrm>
              <a:off x="5638800" y="5308492"/>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(p &lt; 0.100)</a:t>
              </a:r>
              <a:br>
                <a:rPr lang="en-GB" sz="900" dirty="0">
                  <a:solidFill>
                    <a:srgbClr val="000000">
                      <a:lumMod val="65000"/>
                      <a:lumOff val="35000"/>
                    </a:srgbClr>
                  </a:solidFill>
                </a:rPr>
              </a:br>
              <a:r>
                <a:rPr lang="en-GB" sz="900" dirty="0">
                  <a:solidFill>
                    <a:srgbClr val="000000">
                      <a:lumMod val="65000"/>
                      <a:lumOff val="35000"/>
                    </a:srgbClr>
                  </a:solidFill>
                </a:rPr>
                <a:t>0.000</a:t>
              </a:r>
            </a:p>
          </p:txBody>
        </p:sp>
        <p:sp>
          <p:nvSpPr>
            <p:cNvPr id="122" name="Textfeld 121">
              <a:extLst>
                <a:ext uri="{FF2B5EF4-FFF2-40B4-BE49-F238E27FC236}">
                  <a16:creationId xmlns:a16="http://schemas.microsoft.com/office/drawing/2014/main" id="{319F7055-E6B1-5848-8172-DC74ECC3B7E4}"/>
                </a:ext>
              </a:extLst>
            </p:cNvPr>
            <p:cNvSpPr txBox="1"/>
            <p:nvPr/>
          </p:nvSpPr>
          <p:spPr>
            <a:xfrm>
              <a:off x="8291513" y="5299505"/>
              <a:ext cx="864000" cy="276999"/>
            </a:xfrm>
            <a:prstGeom prst="rect">
              <a:avLst/>
            </a:prstGeom>
            <a:noFill/>
          </p:spPr>
          <p:txBody>
            <a:bodyPr wrap="square" lIns="0" tIns="0" rIns="0" bIns="0" rtlCol="0" anchor="ctr">
              <a:spAutoFit/>
            </a:bodyPr>
            <a:lstStyle/>
            <a:p>
              <a:pPr lvl="0" algn="ctr" defTabSz="1219079" fontAlgn="base">
                <a:spcBef>
                  <a:spcPct val="50000"/>
                </a:spcBef>
                <a:spcAft>
                  <a:spcPct val="0"/>
                </a:spcAft>
                <a:defRPr/>
              </a:pPr>
              <a:r>
                <a:rPr lang="en-GB" sz="900" dirty="0">
                  <a:solidFill>
                    <a:srgbClr val="000000">
                      <a:lumMod val="65000"/>
                      <a:lumOff val="35000"/>
                    </a:srgbClr>
                  </a:solidFill>
                </a:rPr>
                <a:t>(p &lt; 0.050)</a:t>
              </a:r>
              <a:br>
                <a:rPr lang="en-GB" sz="900" dirty="0">
                  <a:solidFill>
                    <a:srgbClr val="000000">
                      <a:lumMod val="65000"/>
                      <a:lumOff val="35000"/>
                    </a:srgbClr>
                  </a:solidFill>
                </a:rPr>
              </a:br>
              <a:r>
                <a:rPr lang="en-GB" sz="900" dirty="0">
                  <a:solidFill>
                    <a:srgbClr val="000000">
                      <a:lumMod val="65000"/>
                      <a:lumOff val="35000"/>
                    </a:srgbClr>
                  </a:solidFill>
                </a:rPr>
                <a:t>0.000</a:t>
              </a:r>
            </a:p>
          </p:txBody>
        </p:sp>
        <p:sp>
          <p:nvSpPr>
            <p:cNvPr id="123" name="TextBox 68">
              <a:extLst>
                <a:ext uri="{FF2B5EF4-FFF2-40B4-BE49-F238E27FC236}">
                  <a16:creationId xmlns:a16="http://schemas.microsoft.com/office/drawing/2014/main" id="{606EF80F-DA3B-5B49-9AE6-D2A160BAC41F}"/>
                </a:ext>
              </a:extLst>
            </p:cNvPr>
            <p:cNvSpPr txBox="1"/>
            <p:nvPr/>
          </p:nvSpPr>
          <p:spPr>
            <a:xfrm>
              <a:off x="3075067" y="2371726"/>
              <a:ext cx="1777133" cy="138499"/>
            </a:xfrm>
            <a:prstGeom prst="rect">
              <a:avLst/>
            </a:prstGeom>
            <a:noFill/>
          </p:spPr>
          <p:txBody>
            <a:bodyPr wrap="square" lIns="0" tIns="0" rIns="0" bIns="0" rtlCol="0" anchor="ctr">
              <a:spAutoFit/>
            </a:bodyPr>
            <a:lstStyle/>
            <a:p>
              <a:pPr algn="ctr">
                <a:defRPr/>
              </a:pPr>
              <a:r>
                <a:rPr lang="en-US" sz="900" b="1" dirty="0">
                  <a:solidFill>
                    <a:srgbClr val="565655"/>
                  </a:solidFill>
                </a:rPr>
                <a:t>11.8%</a:t>
              </a:r>
              <a:endParaRPr lang="en-US" sz="900" b="1" baseline="30000" dirty="0">
                <a:solidFill>
                  <a:srgbClr val="565655"/>
                </a:solidFill>
              </a:endParaRPr>
            </a:p>
          </p:txBody>
        </p:sp>
        <p:sp>
          <p:nvSpPr>
            <p:cNvPr id="124" name="TextBox 68">
              <a:extLst>
                <a:ext uri="{FF2B5EF4-FFF2-40B4-BE49-F238E27FC236}">
                  <a16:creationId xmlns:a16="http://schemas.microsoft.com/office/drawing/2014/main" id="{58FF1AF1-0785-3B43-BB9B-A61158A9D708}"/>
                </a:ext>
              </a:extLst>
            </p:cNvPr>
            <p:cNvSpPr txBox="1"/>
            <p:nvPr/>
          </p:nvSpPr>
          <p:spPr>
            <a:xfrm>
              <a:off x="4800600" y="2371726"/>
              <a:ext cx="1777133" cy="138499"/>
            </a:xfrm>
            <a:prstGeom prst="rect">
              <a:avLst/>
            </a:prstGeom>
            <a:noFill/>
          </p:spPr>
          <p:txBody>
            <a:bodyPr wrap="square" lIns="0" tIns="0" rIns="0" bIns="0" rtlCol="0" anchor="ctr">
              <a:spAutoFit/>
            </a:bodyPr>
            <a:lstStyle/>
            <a:p>
              <a:pPr algn="ctr">
                <a:defRPr/>
              </a:pPr>
              <a:r>
                <a:rPr lang="en-US" sz="900" b="1" dirty="0">
                  <a:solidFill>
                    <a:srgbClr val="565655"/>
                  </a:solidFill>
                </a:rPr>
                <a:t>7.3%</a:t>
              </a:r>
              <a:endParaRPr lang="en-US" sz="900" b="1" baseline="30000" dirty="0">
                <a:solidFill>
                  <a:srgbClr val="565655"/>
                </a:solidFill>
              </a:endParaRPr>
            </a:p>
          </p:txBody>
        </p:sp>
        <p:sp>
          <p:nvSpPr>
            <p:cNvPr id="125" name="TextBox 68">
              <a:extLst>
                <a:ext uri="{FF2B5EF4-FFF2-40B4-BE49-F238E27FC236}">
                  <a16:creationId xmlns:a16="http://schemas.microsoft.com/office/drawing/2014/main" id="{6E190E48-7CA6-9040-BD6A-FBEE60057DCE}"/>
                </a:ext>
              </a:extLst>
            </p:cNvPr>
            <p:cNvSpPr txBox="1"/>
            <p:nvPr/>
          </p:nvSpPr>
          <p:spPr>
            <a:xfrm>
              <a:off x="6523704" y="2371726"/>
              <a:ext cx="1777133" cy="138499"/>
            </a:xfrm>
            <a:prstGeom prst="rect">
              <a:avLst/>
            </a:prstGeom>
            <a:noFill/>
          </p:spPr>
          <p:txBody>
            <a:bodyPr wrap="square" lIns="0" tIns="0" rIns="0" bIns="0" rtlCol="0" anchor="ctr">
              <a:spAutoFit/>
            </a:bodyPr>
            <a:lstStyle/>
            <a:p>
              <a:pPr algn="ctr">
                <a:defRPr/>
              </a:pPr>
              <a:r>
                <a:rPr lang="en-US" sz="900" b="1" dirty="0">
                  <a:solidFill>
                    <a:srgbClr val="565655"/>
                  </a:solidFill>
                </a:rPr>
                <a:t>6.5%</a:t>
              </a:r>
              <a:endParaRPr lang="en-US" sz="900" b="1" baseline="30000" dirty="0">
                <a:solidFill>
                  <a:srgbClr val="565655"/>
                </a:solidFill>
              </a:endParaRPr>
            </a:p>
          </p:txBody>
        </p:sp>
        <p:sp>
          <p:nvSpPr>
            <p:cNvPr id="126" name="TextBox 68">
              <a:extLst>
                <a:ext uri="{FF2B5EF4-FFF2-40B4-BE49-F238E27FC236}">
                  <a16:creationId xmlns:a16="http://schemas.microsoft.com/office/drawing/2014/main" id="{C636FD05-EC71-D64C-B8BF-A82DD70D8818}"/>
                </a:ext>
              </a:extLst>
            </p:cNvPr>
            <p:cNvSpPr txBox="1"/>
            <p:nvPr/>
          </p:nvSpPr>
          <p:spPr>
            <a:xfrm>
              <a:off x="8229600" y="2371726"/>
              <a:ext cx="1777133" cy="138499"/>
            </a:xfrm>
            <a:prstGeom prst="rect">
              <a:avLst/>
            </a:prstGeom>
            <a:noFill/>
          </p:spPr>
          <p:txBody>
            <a:bodyPr wrap="square" lIns="0" tIns="0" rIns="0" bIns="0" rtlCol="0" anchor="ctr">
              <a:spAutoFit/>
            </a:bodyPr>
            <a:lstStyle/>
            <a:p>
              <a:pPr algn="ctr">
                <a:defRPr/>
              </a:pPr>
              <a:r>
                <a:rPr lang="en-US" sz="900" b="1" dirty="0">
                  <a:solidFill>
                    <a:srgbClr val="565655"/>
                  </a:solidFill>
                </a:rPr>
                <a:t>0.6%</a:t>
              </a:r>
              <a:endParaRPr lang="en-US" sz="900" b="1" baseline="30000" dirty="0">
                <a:solidFill>
                  <a:srgbClr val="565655"/>
                </a:solidFill>
              </a:endParaRPr>
            </a:p>
          </p:txBody>
        </p:sp>
        <p:sp>
          <p:nvSpPr>
            <p:cNvPr id="127" name="TextBox 68">
              <a:extLst>
                <a:ext uri="{FF2B5EF4-FFF2-40B4-BE49-F238E27FC236}">
                  <a16:creationId xmlns:a16="http://schemas.microsoft.com/office/drawing/2014/main" id="{65071C3B-B0F1-6447-B282-FA412DDBF2DC}"/>
                </a:ext>
              </a:extLst>
            </p:cNvPr>
            <p:cNvSpPr txBox="1"/>
            <p:nvPr/>
          </p:nvSpPr>
          <p:spPr>
            <a:xfrm>
              <a:off x="1317522" y="2371726"/>
              <a:ext cx="1777133" cy="138499"/>
            </a:xfrm>
            <a:prstGeom prst="rect">
              <a:avLst/>
            </a:prstGeom>
            <a:noFill/>
          </p:spPr>
          <p:txBody>
            <a:bodyPr wrap="square" lIns="0" tIns="0" rIns="0" bIns="0" rtlCol="0" anchor="ctr">
              <a:spAutoFit/>
            </a:bodyPr>
            <a:lstStyle/>
            <a:p>
              <a:pPr algn="ctr">
                <a:defRPr/>
              </a:pPr>
              <a:r>
                <a:rPr lang="en-US" sz="900" b="1" dirty="0">
                  <a:solidFill>
                    <a:srgbClr val="565655"/>
                  </a:solidFill>
                </a:rPr>
                <a:t>73.8%</a:t>
              </a:r>
              <a:endParaRPr lang="en-US" sz="900" b="1" baseline="30000" dirty="0">
                <a:solidFill>
                  <a:srgbClr val="565655"/>
                </a:solidFill>
              </a:endParaRPr>
            </a:p>
          </p:txBody>
        </p:sp>
      </p:grpSp>
      <p:sp>
        <p:nvSpPr>
          <p:cNvPr id="97" name="TextBox 68">
            <a:extLst>
              <a:ext uri="{FF2B5EF4-FFF2-40B4-BE49-F238E27FC236}">
                <a16:creationId xmlns:a16="http://schemas.microsoft.com/office/drawing/2014/main" id="{8A7EC898-61FC-9046-A0A8-A501240FDCE0}"/>
              </a:ext>
            </a:extLst>
          </p:cNvPr>
          <p:cNvSpPr txBox="1"/>
          <p:nvPr/>
        </p:nvSpPr>
        <p:spPr>
          <a:xfrm>
            <a:off x="11034701" y="2472188"/>
            <a:ext cx="1534420" cy="553998"/>
          </a:xfrm>
          <a:prstGeom prst="rect">
            <a:avLst/>
          </a:prstGeom>
          <a:noFill/>
        </p:spPr>
        <p:txBody>
          <a:bodyPr wrap="square" lIns="0" tIns="0" rIns="0" bIns="0" rtlCol="0" anchor="ctr">
            <a:spAutoFit/>
          </a:bodyPr>
          <a:lstStyle/>
          <a:p>
            <a:pPr>
              <a:defRPr sz="1400" b="0" i="0" u="none" strike="noStrike" kern="1200" baseline="0">
                <a:solidFill>
                  <a:prstClr val="black">
                    <a:lumMod val="65000"/>
                    <a:lumOff val="35000"/>
                  </a:prstClr>
                </a:solidFill>
                <a:latin typeface="+mn-lt"/>
                <a:ea typeface="+mn-ea"/>
                <a:cs typeface="+mn-cs"/>
              </a:defRPr>
            </a:pPr>
            <a:r>
              <a:rPr lang="de-DE" sz="900" dirty="0"/>
              <a:t>Assoziierter </a:t>
            </a:r>
            <a:br>
              <a:rPr lang="de-DE" sz="900" dirty="0"/>
            </a:br>
            <a:r>
              <a:rPr lang="de-DE" sz="900" dirty="0"/>
              <a:t>Nutzen mit </a:t>
            </a:r>
            <a:br>
              <a:rPr lang="de-DE" sz="900" dirty="0"/>
            </a:br>
            <a:r>
              <a:rPr lang="de-DE" sz="900" dirty="0"/>
              <a:t>unterschiedlichen Attributebenen</a:t>
            </a:r>
            <a:endParaRPr lang="en-US" sz="900" dirty="0"/>
          </a:p>
        </p:txBody>
      </p:sp>
      <p:sp>
        <p:nvSpPr>
          <p:cNvPr id="112" name="Rechteck 111">
            <a:extLst>
              <a:ext uri="{FF2B5EF4-FFF2-40B4-BE49-F238E27FC236}">
                <a16:creationId xmlns:a16="http://schemas.microsoft.com/office/drawing/2014/main" id="{B11B6BFD-E9E7-9C4D-89F7-729FEA420FD1}"/>
              </a:ext>
            </a:extLst>
          </p:cNvPr>
          <p:cNvSpPr/>
          <p:nvPr/>
        </p:nvSpPr>
        <p:spPr bwMode="auto">
          <a:xfrm>
            <a:off x="10841921" y="2491268"/>
            <a:ext cx="109057" cy="109057"/>
          </a:xfrm>
          <a:prstGeom prst="rect">
            <a:avLst/>
          </a:prstGeom>
          <a:solidFill>
            <a:schemeClr val="bg1">
              <a:lumMod val="85000"/>
            </a:schemeClr>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
        <p:nvSpPr>
          <p:cNvPr id="113" name="TextBox 68">
            <a:extLst>
              <a:ext uri="{FF2B5EF4-FFF2-40B4-BE49-F238E27FC236}">
                <a16:creationId xmlns:a16="http://schemas.microsoft.com/office/drawing/2014/main" id="{B15014F4-4918-DC40-AC9F-CCC29DBEE5A3}"/>
              </a:ext>
            </a:extLst>
          </p:cNvPr>
          <p:cNvSpPr txBox="1"/>
          <p:nvPr/>
        </p:nvSpPr>
        <p:spPr>
          <a:xfrm>
            <a:off x="11036455" y="3095788"/>
            <a:ext cx="1843732" cy="415498"/>
          </a:xfrm>
          <a:prstGeom prst="rect">
            <a:avLst/>
          </a:prstGeom>
          <a:noFill/>
        </p:spPr>
        <p:txBody>
          <a:bodyPr wrap="square" lIns="0" tIns="0" rIns="0" bIns="0" rtlCol="0" anchor="ctr">
            <a:spAutoFit/>
          </a:bodyPr>
          <a:lstStyle/>
          <a:p>
            <a:pPr>
              <a:defRPr/>
            </a:pPr>
            <a:r>
              <a:rPr lang="de-DE" sz="900" dirty="0">
                <a:solidFill>
                  <a:srgbClr val="565655"/>
                </a:solidFill>
              </a:rPr>
              <a:t>Relative Wichtigkeit </a:t>
            </a:r>
          </a:p>
          <a:p>
            <a:pPr>
              <a:defRPr/>
            </a:pPr>
            <a:r>
              <a:rPr lang="de-DE" sz="900" dirty="0">
                <a:solidFill>
                  <a:srgbClr val="565655"/>
                </a:solidFill>
              </a:rPr>
              <a:t>des Attributs</a:t>
            </a:r>
            <a:endParaRPr lang="en-US" sz="900" dirty="0">
              <a:solidFill>
                <a:srgbClr val="565655"/>
              </a:solidFill>
            </a:endParaRPr>
          </a:p>
          <a:p>
            <a:pPr>
              <a:defRPr/>
            </a:pPr>
            <a:endParaRPr lang="en-US" sz="900" dirty="0">
              <a:solidFill>
                <a:srgbClr val="565655"/>
              </a:solidFill>
              <a:latin typeface="Arial"/>
            </a:endParaRPr>
          </a:p>
        </p:txBody>
      </p:sp>
      <p:sp>
        <p:nvSpPr>
          <p:cNvPr id="114" name="Rechteck 113">
            <a:extLst>
              <a:ext uri="{FF2B5EF4-FFF2-40B4-BE49-F238E27FC236}">
                <a16:creationId xmlns:a16="http://schemas.microsoft.com/office/drawing/2014/main" id="{5A7FC401-A24F-9547-8096-E45A627F3016}"/>
              </a:ext>
            </a:extLst>
          </p:cNvPr>
          <p:cNvSpPr/>
          <p:nvPr/>
        </p:nvSpPr>
        <p:spPr bwMode="auto">
          <a:xfrm>
            <a:off x="10843676" y="3104878"/>
            <a:ext cx="109057" cy="109057"/>
          </a:xfrm>
          <a:prstGeom prst="rect">
            <a:avLst/>
          </a:prstGeom>
          <a:solidFill>
            <a:srgbClr val="565655"/>
          </a:solidFill>
          <a:ln w="19050" algn="ctr">
            <a:noFill/>
            <a:miter lim="800000"/>
            <a:headEnd/>
            <a:tailEnd/>
          </a:ln>
          <a:effectLst/>
        </p:spPr>
        <p:txBody>
          <a:bodyPr wrap="square" lIns="0" tIns="0" rIns="0" bIns="0" rtlCol="0" anchor="ctr">
            <a:noAutofit/>
          </a:bodyPr>
          <a:lstStyle/>
          <a:p>
            <a:pPr algn="ctr"/>
            <a:endParaRPr lang="de-DE" sz="1600" dirty="0">
              <a:solidFill>
                <a:schemeClr val="tx1">
                  <a:lumMod val="65000"/>
                  <a:lumOff val="35000"/>
                </a:schemeClr>
              </a:solidFill>
            </a:endParaRPr>
          </a:p>
        </p:txBody>
      </p:sp>
    </p:spTree>
    <p:extLst>
      <p:ext uri="{BB962C8B-B14F-4D97-AF65-F5344CB8AC3E}">
        <p14:creationId xmlns:p14="http://schemas.microsoft.com/office/powerpoint/2010/main" val="3717717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B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FAAAACQAAAF9pZD0kLl9pZAEDAAAAAAADAAAAAQADAAAAIwAAAENvbWJpSW5kZXg9JC5OYW1lICsgJ18nICsgJC5WZXJzaW9uAQQAAAAAAAQAAAABAAQ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EBAQEBAQEBAQEBAQEBAQIAAAAAAAAAAwAAAAMAAAAA/////wQASwwAAAAAAAAAAAAAIAD///////////////8AAAD///////////////8DAAAAAgD///////////////////////////////////////////////////////////////////////////////////////////////////////////////////////////////////////////////////////////////////////////////////////////////////////////////////////////////////////////////////////////////////////////////////////////////////////////////////////////////////////////////////////////////////////////////////////////////////////////////////////////////////////////////////////////////////////////////////////////////////////////////8BACAA////////////////AAAO////////AwAAAAMA////////////////////////////////////////////////////////////////////////////////////////////////////////////////////////////////////////////////////////////////////////////////////////////////////////////////////////////////////////////////////////////////////////////////////////////////////////////////////////////////////////////////////////////////////////////////////////////////////////////////////////////////////////////////////////////////////////////////////////////////////////////////////////AgABAP///////wQAAAACABAAC5pqTx+LehdAqaznCsXAXOUFAAAAAAADAAAAAAADAAAAAwADAAEA////////BAAAAAMAEAALwnyZ5QrL00SxQRBRMY/wRw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8EACwMAAAAAAAAAAAAACAB////////////////AAAA////////////////BAAAAAMA////////////////////////////////////////////////////////////////////////////////////////////////////////////////////////////////////////////////////////////////////////////////////////////////////////////////////////////////////////////////////////////////////////////////////////////////////////////////////////////////////////////////////////////////////////////////////////////////////////////////////////////////////////////////////////////////////////////////////////////////////////////////AQAgAf///////////////wAADv///////wQAAAACAP///////////////////////////////////////////////////////////////////////////////////////////////////////////////////////////////////////////////////////////////////////////////////////////////////////////////////////////////////////////////////////////////////////////////////////////////////////////////////////////////////////////////////////////////////////////////////////////////////////////////////////////////////////////////////////////////////////////////////////////////////////////////////////wIAAQEDAAAAAgD///////8aAAZMaW5rZWRTaGFwZXNEYXRhUHJvcGVydHlfMAUAAAAAAAQAAAADAAQAAAABAAMAAQEDAAAAAwD///////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AgC3DgAAAAAAAAAAAAD/////gwCDAAAABV9pZAAQAAAABJpqTx+LehdAqaznCsXAXOUDRGF0YQAbAAAABExpbmtlZFNoYXBlRGF0YQAFAAAAAAACTmFtZQAZAAAATGlua2VkU2hhcGVzRGF0YVByb3BlcnR5ABBWZXJzaW9uAAAAAAAJTGFzdFdyaXRlAPdHVLt8AQAAAAEA/////50AnQAAAAVfaWQAEAAAAATCfJnlCsvTRLFBEFExj/BHA0RhdGEAKgAAAAhQcmVzZW50YXRpb25TY2FubmVkRm9yTGlua2VkU2hhcGVzAAEAAk5hbWUAJAAAAExpbmtlZFNoYXBlUHJlc2VudGF0aW9uU2V0dGluZ3NEYXRhABBWZXJzaW9uAAAAAAAJTGFzdFdyaXRlANhIVLt8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B"/>
  <p:tag name="EMPOWERCHARTSPROPERTIES_B_LENGTH" val="24576"/>
</p:tagLst>
</file>

<file path=ppt/theme/theme1.xml><?xml version="1.0" encoding="utf-8"?>
<a:theme xmlns:a="http://schemas.openxmlformats.org/drawingml/2006/main" name="Scientific_Slide_Template_template">
  <a:themeElements>
    <a:clrScheme name="Scientific colours 2016">
      <a:dk1>
        <a:srgbClr val="000000"/>
      </a:dk1>
      <a:lt1>
        <a:srgbClr val="FFFFFF"/>
      </a:lt1>
      <a:dk2>
        <a:srgbClr val="A3B8E0"/>
      </a:dk2>
      <a:lt2>
        <a:srgbClr val="3961AC"/>
      </a:lt2>
      <a:accent1>
        <a:srgbClr val="726F69"/>
      </a:accent1>
      <a:accent2>
        <a:srgbClr val="D5D4D2"/>
      </a:accent2>
      <a:accent3>
        <a:srgbClr val="6689CC"/>
      </a:accent3>
      <a:accent4>
        <a:srgbClr val="6F3130"/>
      </a:accent4>
      <a:accent5>
        <a:srgbClr val="C00000"/>
      </a:accent5>
      <a:accent6>
        <a:srgbClr val="FF0000"/>
      </a:accent6>
      <a:hlink>
        <a:srgbClr val="595959"/>
      </a:hlink>
      <a:folHlink>
        <a:srgbClr val="7F7F7F"/>
      </a:folHlink>
    </a:clrScheme>
    <a:fontScheme name="PowerPoint_XARELTO_2008">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lgn="ctr">
          <a:solidFill>
            <a:schemeClr val="tx1"/>
          </a:solidFill>
          <a:miter lim="800000"/>
          <a:headEnd/>
          <a:tailEnd/>
        </a:ln>
        <a:effectLst/>
      </a:spPr>
      <a:bodyPr wrap="square" lIns="0" tIns="0" rIns="0" bIns="0" anchor="ctr">
        <a:noAutofit/>
      </a:bodyPr>
      <a:lstStyle>
        <a:defPPr algn="ctr">
          <a:defRPr sz="1600" dirty="0">
            <a:solidFill>
              <a:schemeClr val="tx1">
                <a:lumMod val="65000"/>
                <a:lumOff val="35000"/>
              </a:schemeClr>
            </a:solidFill>
          </a:defRPr>
        </a:defPPr>
      </a:lstStyle>
    </a:spDef>
    <a:lnDef>
      <a:spPr bwMode="auto">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lIns="90000" tIns="46800" rIns="90000" bIns="46800" rtlCol="0" anchor="ctr">
        <a:spAutoFit/>
      </a:bodyPr>
      <a:lstStyle>
        <a:defPPr>
          <a:defRPr sz="1600" dirty="0" smtClean="0">
            <a:solidFill>
              <a:schemeClr val="tx1">
                <a:lumMod val="65000"/>
                <a:lumOff val="35000"/>
              </a:schemeClr>
            </a:solidFill>
          </a:defRPr>
        </a:defPPr>
      </a:lstStyle>
    </a:txDef>
  </a:objectDefaults>
  <a:extraClrSchemeLst>
    <a:extraClrScheme>
      <a:clrScheme name="Xarelto Colours 2013">
        <a:dk1>
          <a:srgbClr val="000000"/>
        </a:dk1>
        <a:lt1>
          <a:srgbClr val="FFFFFF"/>
        </a:lt1>
        <a:dk2>
          <a:srgbClr val="807F83"/>
        </a:dk2>
        <a:lt2>
          <a:srgbClr val="4F2D7F"/>
        </a:lt2>
        <a:accent1>
          <a:srgbClr val="EC008C"/>
        </a:accent1>
        <a:accent2>
          <a:srgbClr val="F2B646"/>
        </a:accent2>
        <a:accent3>
          <a:srgbClr val="3B8D86"/>
        </a:accent3>
        <a:accent4>
          <a:srgbClr val="907A63"/>
        </a:accent4>
        <a:accent5>
          <a:srgbClr val="1583A2"/>
        </a:accent5>
        <a:accent6>
          <a:srgbClr val="6F3130"/>
        </a:accent6>
        <a:hlink>
          <a:srgbClr val="87BFD7"/>
        </a:hlink>
        <a:folHlink>
          <a:srgbClr val="F15E2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160525 Rivaroxaban Scientific Slide Template - Long 16-9 format - Final.potx" id="{B452D264-8EA8-4019-86DD-475F3C821B16}" vid="{8949D22F-6BCC-45EA-9337-2F5A66F5FB6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A54139915245419D529350CBF1BD34" ma:contentTypeVersion="20" ma:contentTypeDescription="Create a new document." ma:contentTypeScope="" ma:versionID="b22f83046cb1e78764913532ac6bd7f2">
  <xsd:schema xmlns:xsd="http://www.w3.org/2001/XMLSchema" xmlns:xs="http://www.w3.org/2001/XMLSchema" xmlns:p="http://schemas.microsoft.com/office/2006/metadata/properties" xmlns:ns1="http://schemas.microsoft.com/sharepoint/v3" xmlns:ns2="1a4d292e-883c-434b-96e3-060cfff16c86" xmlns:ns3="983512e9-7b3e-4a29-a40f-0324c91fd328" xmlns:ns4="5e5beb17-9f86-435c-b5ce-bcad684f7c8a" targetNamespace="http://schemas.microsoft.com/office/2006/metadata/properties" ma:root="true" ma:fieldsID="74022036290db56cb26de194c0a7c5e7" ns1:_="" ns2:_="" ns3:_="" ns4:_="">
    <xsd:import namespace="http://schemas.microsoft.com/sharepoint/v3"/>
    <xsd:import namespace="1a4d292e-883c-434b-96e3-060cfff16c86"/>
    <xsd:import namespace="983512e9-7b3e-4a29-a40f-0324c91fd328"/>
    <xsd:import namespace="5e5beb17-9f86-435c-b5ce-bcad684f7c8a"/>
    <xsd:element name="properties">
      <xsd:complexType>
        <xsd:sequence>
          <xsd:element name="documentManagement">
            <xsd:complexType>
              <xsd:all>
                <xsd:element ref="ns2:TaxCatchAll" minOccurs="0"/>
                <xsd:element ref="ns2:TaxCatchAllLabel" minOccurs="0"/>
                <xsd:element ref="ns1:_dlc_Exempt" minOccurs="0"/>
                <xsd:element ref="ns1:_dlc_ExpireDateSaved" minOccurs="0"/>
                <xsd:element ref="ns1:_dlc_ExpireDate" minOccurs="0"/>
                <xsd:element ref="ns3:MediaServiceMetadata" minOccurs="0"/>
                <xsd:element ref="ns3:MediaServiceFastMetadata" minOccurs="0"/>
                <xsd:element ref="ns3:MediaServiceDateTaken"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0" nillable="true" ma:displayName="Exempt from Policy" ma:hidden="true" ma:internalName="_dlc_Exempt" ma:readOnly="false">
      <xsd:simpleType>
        <xsd:restriction base="dms:Unknown"/>
      </xsd:simpleType>
    </xsd:element>
    <xsd:element name="_dlc_ExpireDateSaved" ma:index="11" nillable="true" ma:displayName="Original Expiration Date" ma:hidden="true" ma:internalName="_dlc_ExpireDateSaved" ma:readOnly="false">
      <xsd:simpleType>
        <xsd:restriction base="dms:DateTime"/>
      </xsd:simpleType>
    </xsd:element>
    <xsd:element name="_dlc_ExpireDate" ma:index="12" nillable="true" ma:displayName="Expiration Date" ma:hidden="true" ma:internalName="_dlc_ExpireDate"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a4d292e-883c-434b-96e3-060cfff16c8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1829f058-65fa-4acb-86f6-fb1e74d718c6}" ma:internalName="TaxCatchAll" ma:showField="CatchAllData" ma:web="5e5beb17-9f86-435c-b5ce-bcad684f7c8a">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1829f058-65fa-4acb-86f6-fb1e74d718c6}" ma:internalName="TaxCatchAllLabel" ma:readOnly="true" ma:showField="CatchAllDataLabel" ma:web="5e5beb17-9f86-435c-b5ce-bcad684f7c8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83512e9-7b3e-4a29-a40f-0324c91fd32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5beb17-9f86-435c-b5ce-bcad684f7c8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a4d292e-883c-434b-96e3-060cfff16c86">
      <Value>1</Value>
    </TaxCatchAll>
    <_dlc_ExpireDateSaved xmlns="http://schemas.microsoft.com/sharepoint/v3" xsi:nil="true"/>
    <_dlc_ExpireDate xmlns="http://schemas.microsoft.com/sharepoint/v3" xsi:nil="true"/>
    <_dlc_Exempt xmlns="http://schemas.microsoft.com/sharepoint/v3" xsi:nil="true"/>
    <SharedWithUsers xmlns="5e5beb17-9f86-435c-b5ce-bcad684f7c8a">
      <UserInfo>
        <DisplayName/>
        <AccountId xsi:nil="true"/>
        <AccountType/>
      </UserInfo>
    </SharedWithUsers>
  </documentManagement>
</p:properties>
</file>

<file path=customXml/item3.xml><?xml version="1.0" encoding="utf-8"?>
<?mso-contentType ?>
<SharedContentType xmlns="Microsoft.SharePoint.Taxonomy.ContentTypeSync" SourceId="7bc43322-b630-4bac-8b27-31def233d1d0"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BE2BAF-608D-4EEC-8357-5733FC3481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a4d292e-883c-434b-96e3-060cfff16c86"/>
    <ds:schemaRef ds:uri="983512e9-7b3e-4a29-a40f-0324c91fd328"/>
    <ds:schemaRef ds:uri="5e5beb17-9f86-435c-b5ce-bcad684f7c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32C6C9-54B3-465C-856F-16002948D238}">
  <ds:schemaRefs>
    <ds:schemaRef ds:uri="http://purl.org/dc/terms/"/>
    <ds:schemaRef ds:uri="5e5beb17-9f86-435c-b5ce-bcad684f7c8a"/>
    <ds:schemaRef ds:uri="http://www.w3.org/XML/1998/namespace"/>
    <ds:schemaRef ds:uri="http://schemas.microsoft.com/office/infopath/2007/PartnerControls"/>
    <ds:schemaRef ds:uri="http://schemas.microsoft.com/office/2006/documentManagement/types"/>
    <ds:schemaRef ds:uri="1a4d292e-883c-434b-96e3-060cfff16c86"/>
    <ds:schemaRef ds:uri="http://purl.org/dc/elements/1.1/"/>
    <ds:schemaRef ds:uri="http://schemas.openxmlformats.org/package/2006/metadata/core-properties"/>
    <ds:schemaRef ds:uri="983512e9-7b3e-4a29-a40f-0324c91fd328"/>
    <ds:schemaRef ds:uri="http://schemas.microsoft.com/sharepoint/v3"/>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337C0F0-3672-45C9-ABAC-C8DC3EF599D4}">
  <ds:schemaRefs>
    <ds:schemaRef ds:uri="Microsoft.SharePoint.Taxonomy.ContentTypeSync"/>
  </ds:schemaRefs>
</ds:datastoreItem>
</file>

<file path=customXml/itemProps4.xml><?xml version="1.0" encoding="utf-8"?>
<ds:datastoreItem xmlns:ds="http://schemas.openxmlformats.org/officeDocument/2006/customXml" ds:itemID="{8BFEFB05-2E2D-43A2-8E78-3F43A69B31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4691</Words>
  <Application>Microsoft Office PowerPoint</Application>
  <PresentationFormat>Breitbild</PresentationFormat>
  <Paragraphs>570</Paragraphs>
  <Slides>22</Slides>
  <Notes>13</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22</vt:i4>
      </vt:variant>
    </vt:vector>
  </HeadingPairs>
  <TitlesOfParts>
    <vt:vector size="30" baseType="lpstr">
      <vt:lpstr>Arial</vt:lpstr>
      <vt:lpstr>Arial Black</vt:lpstr>
      <vt:lpstr>Calibri</vt:lpstr>
      <vt:lpstr>Symbol</vt:lpstr>
      <vt:lpstr>Times New Roman</vt:lpstr>
      <vt:lpstr>Verdana</vt:lpstr>
      <vt:lpstr>Wingdings</vt:lpstr>
      <vt:lpstr>Scientific_Slide_Template_template</vt:lpstr>
      <vt:lpstr>Tumor-assoziierte Thrombose  (Cancer-associated Thrombosis – CAT)</vt:lpstr>
      <vt:lpstr>Wie können Sie Ihren VTE-Patienten mit aktivem  Tumor den erforderlichen Schutz anbieten?</vt:lpstr>
      <vt:lpstr>Bis zu jeder fünfte Krebspatient (10-20%) erleidet  eine symptomatische VTE1</vt:lpstr>
      <vt:lpstr>Warum haben Krebspatienten ein erhöhtes VTE-Risiko?</vt:lpstr>
      <vt:lpstr>VTE-Risiko im Verlauf einer Krebserkrankung</vt:lpstr>
      <vt:lpstr>Rivaroxaban hat ein breites Spektrum an Evidenz  bei VTE-Patienten mit aktivem Tumor</vt:lpstr>
      <vt:lpstr>SELECT-D: Prospektive randomisierte multizentrische Studie</vt:lpstr>
      <vt:lpstr>SELECT-D: Prospektive randomisierte multizentrische Studie</vt:lpstr>
      <vt:lpstr>COSIMO: Nicht-interventionelle Phase-IV Studie über die Behandlungszufriedenheit von VTE-Patienten mit aktivem Tumor</vt:lpstr>
      <vt:lpstr>COSIMO: Nicht-interventionelle Phase-IV Studie über die Behandlungszufriedenheit von VTE-Patienten mit aktivem Tumor</vt:lpstr>
      <vt:lpstr>RWE: Mayo Thrombophilia Clinic:  Rivaroxaban, Apixaban oder NMH für die CAT-Therapie</vt:lpstr>
      <vt:lpstr>RWE: Mayo Thrombophilia Clinic:  Rivaroxaban, Apixaban oder NMH für die CAT-Therapie</vt:lpstr>
      <vt:lpstr>Die Lebensqualität Ihrer Tumorpatienten mit VTE verbessern</vt:lpstr>
      <vt:lpstr>Orale Therapie mit höherer Persistenz im Vergleich zu NMH</vt:lpstr>
      <vt:lpstr>Xarelto: Einfacher Behandlungsbeginn ohne Spritzen</vt:lpstr>
      <vt:lpstr>Rivaroxaban und häufig verwendete Medikamente  bei Krebspatienten </vt:lpstr>
      <vt:lpstr>Leitlinien-Empfehlungen</vt:lpstr>
      <vt:lpstr>Leitlinien-Empfehlungen</vt:lpstr>
      <vt:lpstr>Fazit</vt:lpstr>
      <vt:lpstr>Xarelto Indikationen </vt:lpstr>
      <vt:lpstr>Referenzen</vt:lpstr>
      <vt:lpstr>Xarelto®  Gekürzte Fachinformation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Blerina Temaj</dc:creator>
  <cp:lastModifiedBy>Blerina Gass</cp:lastModifiedBy>
  <cp:revision>61</cp:revision>
  <cp:lastPrinted>2021-11-10T09:56:14Z</cp:lastPrinted>
  <dcterms:created xsi:type="dcterms:W3CDTF">2021-07-13T13:45:20Z</dcterms:created>
  <dcterms:modified xsi:type="dcterms:W3CDTF">2023-12-07T10:46:57Z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0x0101004EA54139915245419D529350CBF1BD34</vt:lpwstr>
  </property>
  <property fmtid="{D5CDD505-2E9C-101B-9397-08002B2CF9AE}" pid="3" name="xd_ProgID">
    <vt:lpwstr/>
  </property>
  <property fmtid="{D5CDD505-2E9C-101B-9397-08002B2CF9AE}" pid="4" name="c2b5fb8256bd435bb7806ac3891e195b">
    <vt:lpwstr>Short-Term|6d967203-8346-4b9c-90f8-b3828a3fa508</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DataClassBayerRetention">
    <vt:lpwstr>1;#Short-Term|6d967203-8346-4b9c-90f8-b3828a3fa508</vt:lpwstr>
  </property>
  <property fmtid="{D5CDD505-2E9C-101B-9397-08002B2CF9AE}" pid="9" name="TriggerFlowInfo">
    <vt:lpwstr/>
  </property>
  <property fmtid="{D5CDD505-2E9C-101B-9397-08002B2CF9AE}" pid="10" name="xd_Signature">
    <vt:lpwstr/>
  </property>
  <property fmtid="{D5CDD505-2E9C-101B-9397-08002B2CF9AE}" pid="11" name="MSIP_Label_7f850223-87a8-40c3-9eb2-432606efca2a_Enabled">
    <vt:lpwstr>True</vt:lpwstr>
  </property>
  <property fmtid="{D5CDD505-2E9C-101B-9397-08002B2CF9AE}" pid="12" name="MSIP_Label_7f850223-87a8-40c3-9eb2-432606efca2a_SiteId">
    <vt:lpwstr>fcb2b37b-5da0-466b-9b83-0014b67a7c78</vt:lpwstr>
  </property>
  <property fmtid="{D5CDD505-2E9C-101B-9397-08002B2CF9AE}" pid="13" name="MSIP_Label_7f850223-87a8-40c3-9eb2-432606efca2a_Owner">
    <vt:lpwstr>luca.barbic@bayer.com</vt:lpwstr>
  </property>
  <property fmtid="{D5CDD505-2E9C-101B-9397-08002B2CF9AE}" pid="14" name="MSIP_Label_7f850223-87a8-40c3-9eb2-432606efca2a_SetDate">
    <vt:lpwstr>2021-10-25T11:44:02.8060739Z</vt:lpwstr>
  </property>
  <property fmtid="{D5CDD505-2E9C-101B-9397-08002B2CF9AE}" pid="15" name="MSIP_Label_7f850223-87a8-40c3-9eb2-432606efca2a_Name">
    <vt:lpwstr>NO CLASSIFICATION</vt:lpwstr>
  </property>
  <property fmtid="{D5CDD505-2E9C-101B-9397-08002B2CF9AE}" pid="16" name="MSIP_Label_7f850223-87a8-40c3-9eb2-432606efca2a_Application">
    <vt:lpwstr>Microsoft Azure Information Protection</vt:lpwstr>
  </property>
  <property fmtid="{D5CDD505-2E9C-101B-9397-08002B2CF9AE}" pid="17" name="MSIP_Label_7f850223-87a8-40c3-9eb2-432606efca2a_Extended_MSFT_Method">
    <vt:lpwstr>Manual</vt:lpwstr>
  </property>
  <property fmtid="{D5CDD505-2E9C-101B-9397-08002B2CF9AE}" pid="18" name="Sensitivity">
    <vt:lpwstr>NO CLASSIFICATION</vt:lpwstr>
  </property>
</Properties>
</file>